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wdp" ContentType="image/vnd.ms-photo"/>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58"/>
  </p:handoutMasterIdLst>
  <p:sldIdLst>
    <p:sldId id="1345" r:id="rId3"/>
    <p:sldId id="1713" r:id="rId5"/>
    <p:sldId id="1762" r:id="rId6"/>
    <p:sldId id="1764" r:id="rId7"/>
    <p:sldId id="1767" r:id="rId8"/>
    <p:sldId id="1528" r:id="rId9"/>
    <p:sldId id="1480" r:id="rId10"/>
    <p:sldId id="1217" r:id="rId11"/>
    <p:sldId id="1353" r:id="rId12"/>
    <p:sldId id="1354" r:id="rId13"/>
    <p:sldId id="1577" r:id="rId14"/>
    <p:sldId id="1578" r:id="rId15"/>
    <p:sldId id="1355" r:id="rId16"/>
    <p:sldId id="1580" r:id="rId17"/>
    <p:sldId id="1583" r:id="rId18"/>
    <p:sldId id="1584" r:id="rId19"/>
    <p:sldId id="1630" r:id="rId20"/>
    <p:sldId id="1766" r:id="rId21"/>
    <p:sldId id="1587" r:id="rId22"/>
    <p:sldId id="1588" r:id="rId23"/>
    <p:sldId id="1589" r:id="rId24"/>
    <p:sldId id="1581" r:id="rId25"/>
    <p:sldId id="1357" r:id="rId26"/>
    <p:sldId id="1582" r:id="rId27"/>
    <p:sldId id="1358" r:id="rId28"/>
    <p:sldId id="1359" r:id="rId29"/>
    <p:sldId id="1360" r:id="rId30"/>
    <p:sldId id="1714" r:id="rId31"/>
    <p:sldId id="1715" r:id="rId32"/>
    <p:sldId id="1765" r:id="rId33"/>
    <p:sldId id="1621" r:id="rId34"/>
    <p:sldId id="1622" r:id="rId35"/>
    <p:sldId id="1623" r:id="rId36"/>
    <p:sldId id="1624" r:id="rId37"/>
    <p:sldId id="1625" r:id="rId38"/>
    <p:sldId id="1626" r:id="rId39"/>
    <p:sldId id="1627" r:id="rId40"/>
    <p:sldId id="1632" r:id="rId41"/>
    <p:sldId id="1633" r:id="rId42"/>
    <p:sldId id="1634" r:id="rId43"/>
    <p:sldId id="1635" r:id="rId44"/>
    <p:sldId id="1637" r:id="rId45"/>
    <p:sldId id="1638" r:id="rId46"/>
    <p:sldId id="1639" r:id="rId47"/>
    <p:sldId id="1640" r:id="rId48"/>
    <p:sldId id="1674" r:id="rId49"/>
    <p:sldId id="1678" r:id="rId50"/>
    <p:sldId id="1675" r:id="rId51"/>
    <p:sldId id="1676" r:id="rId52"/>
    <p:sldId id="1677" r:id="rId53"/>
    <p:sldId id="1679" r:id="rId54"/>
    <p:sldId id="1680" r:id="rId55"/>
    <p:sldId id="1628" r:id="rId56"/>
    <p:sldId id="1226" r:id="rId57"/>
  </p:sldIdLst>
  <p:sldSz cx="9144000" cy="5143500" type="screen16x9"/>
  <p:notesSz cx="6858000" cy="9144000"/>
  <p:custDataLst>
    <p:tags r:id="rId6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0938" autoAdjust="0"/>
  </p:normalViewPr>
  <p:slideViewPr>
    <p:cSldViewPr snapToGrid="0">
      <p:cViewPr varScale="1">
        <p:scale>
          <a:sx n="83" d="100"/>
          <a:sy n="83" d="100"/>
        </p:scale>
        <p:origin x="-1464" y="-84"/>
      </p:cViewPr>
      <p:guideLst>
        <p:guide orient="horz" pos="1560"/>
        <p:guide pos="2865"/>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776" y="5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2" Type="http://schemas.openxmlformats.org/officeDocument/2006/relationships/tags" Target="tags/tag160.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3.xml"/><Relationship Id="rId59" Type="http://schemas.openxmlformats.org/officeDocument/2006/relationships/presProps" Target="presProps.xml"/><Relationship Id="rId58" Type="http://schemas.openxmlformats.org/officeDocument/2006/relationships/handoutMaster" Target="handoutMasters/handoutMaster1.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B55A7A-C502-46B6-855A-4BBB11597EE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8659B1-BC94-4B1F-9D70-551345BF8F3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18A599-32F8-4B61-A0CD-2608407245F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849A97-A90C-496F-AD26-75D9C1389A1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514350" rtl="0" eaLnBrk="1" latinLnBrk="0" hangingPunct="1">
      <a:defRPr sz="675" kern="1200">
        <a:solidFill>
          <a:schemeClr val="tx1"/>
        </a:solidFill>
        <a:latin typeface="+mn-lt"/>
        <a:ea typeface="+mn-ea"/>
        <a:cs typeface="+mn-cs"/>
      </a:defRPr>
    </a:lvl1pPr>
    <a:lvl2pPr marL="257175" algn="l" defTabSz="514350" rtl="0" eaLnBrk="1" latinLnBrk="0" hangingPunct="1">
      <a:defRPr sz="675" kern="1200">
        <a:solidFill>
          <a:schemeClr val="tx1"/>
        </a:solidFill>
        <a:latin typeface="+mn-lt"/>
        <a:ea typeface="+mn-ea"/>
        <a:cs typeface="+mn-cs"/>
      </a:defRPr>
    </a:lvl2pPr>
    <a:lvl3pPr marL="514350" algn="l" defTabSz="514350" rtl="0" eaLnBrk="1" latinLnBrk="0" hangingPunct="1">
      <a:defRPr sz="675" kern="1200">
        <a:solidFill>
          <a:schemeClr val="tx1"/>
        </a:solidFill>
        <a:latin typeface="+mn-lt"/>
        <a:ea typeface="+mn-ea"/>
        <a:cs typeface="+mn-cs"/>
      </a:defRPr>
    </a:lvl3pPr>
    <a:lvl4pPr marL="771525" algn="l" defTabSz="514350" rtl="0" eaLnBrk="1" latinLnBrk="0" hangingPunct="1">
      <a:defRPr sz="675" kern="1200">
        <a:solidFill>
          <a:schemeClr val="tx1"/>
        </a:solidFill>
        <a:latin typeface="+mn-lt"/>
        <a:ea typeface="+mn-ea"/>
        <a:cs typeface="+mn-cs"/>
      </a:defRPr>
    </a:lvl4pPr>
    <a:lvl5pPr marL="1028700" algn="l" defTabSz="514350" rtl="0" eaLnBrk="1" latinLnBrk="0" hangingPunct="1">
      <a:defRPr sz="675" kern="1200">
        <a:solidFill>
          <a:schemeClr val="tx1"/>
        </a:solidFill>
        <a:latin typeface="+mn-lt"/>
        <a:ea typeface="+mn-ea"/>
        <a:cs typeface="+mn-cs"/>
      </a:defRPr>
    </a:lvl5pPr>
    <a:lvl6pPr marL="1285875" algn="l" defTabSz="514350" rtl="0" eaLnBrk="1" latinLnBrk="0" hangingPunct="1">
      <a:defRPr sz="675" kern="1200">
        <a:solidFill>
          <a:schemeClr val="tx1"/>
        </a:solidFill>
        <a:latin typeface="+mn-lt"/>
        <a:ea typeface="+mn-ea"/>
        <a:cs typeface="+mn-cs"/>
      </a:defRPr>
    </a:lvl6pPr>
    <a:lvl7pPr marL="1543050" algn="l" defTabSz="514350" rtl="0" eaLnBrk="1" latinLnBrk="0" hangingPunct="1">
      <a:defRPr sz="675" kern="1200">
        <a:solidFill>
          <a:schemeClr val="tx1"/>
        </a:solidFill>
        <a:latin typeface="+mn-lt"/>
        <a:ea typeface="+mn-ea"/>
        <a:cs typeface="+mn-cs"/>
      </a:defRPr>
    </a:lvl7pPr>
    <a:lvl8pPr marL="1800225" algn="l" defTabSz="514350" rtl="0" eaLnBrk="1" latinLnBrk="0" hangingPunct="1">
      <a:defRPr sz="675" kern="1200">
        <a:solidFill>
          <a:schemeClr val="tx1"/>
        </a:solidFill>
        <a:latin typeface="+mn-lt"/>
        <a:ea typeface="+mn-ea"/>
        <a:cs typeface="+mn-cs"/>
      </a:defRPr>
    </a:lvl8pPr>
    <a:lvl9pPr marL="2057400" algn="l" defTabSz="514350" rtl="0" eaLnBrk="1" latinLnBrk="0" hangingPunct="1">
      <a:defRPr sz="67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7" name="Rectangle 6"/>
          <p:cNvSpPr/>
          <p:nvPr userDrawn="1"/>
        </p:nvSpPr>
        <p:spPr>
          <a:xfrm>
            <a:off x="0" y="-1"/>
            <a:ext cx="9144000" cy="342900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zh-CN" altLang="en-US" dirty="0" smtClean="0"/>
              <a:t>单击此处编辑母版标题样式</a:t>
            </a:r>
            <a:endParaRPr lang="en-US" dirty="0"/>
          </a:p>
        </p:txBody>
      </p:sp>
      <p:sp>
        <p:nvSpPr>
          <p:cNvPr id="3" name="Subtitle 2"/>
          <p:cNvSpPr>
            <a:spLocks noGrp="1"/>
          </p:cNvSpPr>
          <p:nvPr>
            <p:ph type="subTitle" idx="1" hasCustomPrompt="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0000"/>
                    <a:lumOff val="10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zh-CN" altLang="en-US" dirty="0" smtClean="0"/>
              <a:t>单击以编辑母版副标题样式</a:t>
            </a:r>
            <a:endParaRPr lang="en-US" dirty="0"/>
          </a:p>
        </p:txBody>
      </p:sp>
      <p:sp>
        <p:nvSpPr>
          <p:cNvPr id="4" name="Date Placeholder 3"/>
          <p:cNvSpPr>
            <a:spLocks noGrp="1"/>
          </p:cNvSpPr>
          <p:nvPr>
            <p:ph type="dt" sz="half" idx="10"/>
          </p:nvPr>
        </p:nvSpPr>
        <p:spPr/>
        <p:txBody>
          <a:bodyPr/>
          <a:lstStyle>
            <a:lvl1pPr algn="ctr">
              <a:defRPr sz="1600">
                <a:latin typeface="+mn-lt"/>
              </a:defRPr>
            </a:lvl1pPr>
          </a:lstStyle>
          <a:p>
            <a:fld id="{60FB8FB2-9769-4F22-8580-D43F76E3F213}" type="datetime1">
              <a:rPr lang="zh-CN" altLang="en-US" smtClean="0"/>
            </a:fld>
            <a:endParaRPr lang="zh-CN" altLang="en-US" dirty="0"/>
          </a:p>
        </p:txBody>
      </p:sp>
      <p:sp>
        <p:nvSpPr>
          <p:cNvPr id="5" name="Footer Placeholder 4"/>
          <p:cNvSpPr>
            <a:spLocks noGrp="1"/>
          </p:cNvSpPr>
          <p:nvPr>
            <p:ph type="ftr" sz="quarter" idx="11"/>
          </p:nvPr>
        </p:nvSpPr>
        <p:spPr>
          <a:xfrm>
            <a:off x="2298032" y="4853028"/>
            <a:ext cx="5760261" cy="205740"/>
          </a:xfrm>
        </p:spPr>
        <p:txBody>
          <a:bodyPr/>
          <a:lstStyle>
            <a:lvl1pPr algn="ctr">
              <a:defRPr sz="1600">
                <a:latin typeface="+mn-lt"/>
              </a:defRPr>
            </a:lvl1pPr>
          </a:lstStyle>
          <a:p>
            <a:endParaRPr lang="zh-CN" altLang="en-US" dirty="0"/>
          </a:p>
        </p:txBody>
      </p:sp>
      <p:sp>
        <p:nvSpPr>
          <p:cNvPr id="6" name="Slide Number Placeholder 5"/>
          <p:cNvSpPr>
            <a:spLocks noGrp="1"/>
          </p:cNvSpPr>
          <p:nvPr>
            <p:ph type="sldNum" sz="quarter" idx="12"/>
          </p:nvPr>
        </p:nvSpPr>
        <p:spPr/>
        <p:txBody>
          <a:bodyPr/>
          <a:lstStyle>
            <a:lvl1pPr algn="ctr">
              <a:defRPr sz="1600">
                <a:latin typeface="+mn-lt"/>
              </a:defRPr>
            </a:lvl1pPr>
          </a:lstStyle>
          <a:p>
            <a:fld id="{F528F39D-B5E5-4CA7-906C-979D5A62978D}" type="slidenum">
              <a:rPr lang="zh-CN" altLang="en-US" smtClean="0"/>
            </a:fld>
            <a:endParaRPr lang="zh-CN" altLang="en-US"/>
          </a:p>
        </p:txBody>
      </p:sp>
      <p:cxnSp>
        <p:nvCxnSpPr>
          <p:cNvPr id="8" name="Straight Connector 7"/>
          <p:cNvCxnSpPr/>
          <p:nvPr/>
        </p:nvCxnSpPr>
        <p:spPr>
          <a:xfrm flipV="1">
            <a:off x="6290132" y="3948080"/>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2900" y="114820"/>
            <a:ext cx="692368" cy="692368"/>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7" name="Rectangle 6"/>
          <p:cNvSpPr/>
          <p:nvPr userDrawn="1"/>
        </p:nvSpPr>
        <p:spPr>
          <a:xfrm>
            <a:off x="0" y="1342074"/>
            <a:ext cx="9144000" cy="380142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hasCustomPrompt="1"/>
          </p:nvPr>
        </p:nvSpPr>
        <p:spPr>
          <a:xfrm>
            <a:off x="952609" y="385011"/>
            <a:ext cx="7886700" cy="935851"/>
          </a:xfrm>
        </p:spPr>
        <p:txBody>
          <a:bodyPr anchor="b">
            <a:normAutofit/>
          </a:bodyPr>
          <a:lstStyle>
            <a:lvl1pPr>
              <a:defRPr sz="4000">
                <a:solidFill>
                  <a:schemeClr val="tx2"/>
                </a:solidFill>
              </a:defRPr>
            </a:lvl1pPr>
          </a:lstStyle>
          <a:p>
            <a:r>
              <a:rPr lang="zh-CN" altLang="en-US" dirty="0" smtClean="0"/>
              <a:t>编辑母版标</a:t>
            </a:r>
            <a:endParaRPr lang="zh-CN" altLang="en-US" dirty="0"/>
          </a:p>
        </p:txBody>
      </p:sp>
      <p:sp>
        <p:nvSpPr>
          <p:cNvPr id="3" name="文本占位符 2"/>
          <p:cNvSpPr>
            <a:spLocks noGrp="1"/>
          </p:cNvSpPr>
          <p:nvPr>
            <p:ph type="body" idx="1" hasCustomPrompt="1"/>
          </p:nvPr>
        </p:nvSpPr>
        <p:spPr>
          <a:xfrm>
            <a:off x="768096" y="1506009"/>
            <a:ext cx="7886700" cy="3090054"/>
          </a:xfrm>
        </p:spPr>
        <p:txBody>
          <a:bodyPr>
            <a:normAutofit/>
          </a:bodyPr>
          <a:lstStyle>
            <a:lvl1pPr marL="0" indent="0">
              <a:lnSpc>
                <a:spcPct val="120000"/>
              </a:lnSpc>
              <a:spcBef>
                <a:spcPts val="1200"/>
              </a:spcBef>
              <a:spcAft>
                <a:spcPts val="0"/>
              </a:spcAft>
              <a:buNone/>
              <a:defRPr sz="2800" b="0">
                <a:solidFill>
                  <a:schemeClr val="bg1"/>
                </a:solidFill>
                <a:latin typeface="+mj-ea"/>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编辑母版文本样式</a:t>
            </a:r>
            <a:endParaRPr lang="zh-CN" altLang="en-US" dirty="0" smtClean="0"/>
          </a:p>
        </p:txBody>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FE1C514A-AFAF-433D-949D-3F3495E7683C}" type="datetime1">
              <a:rPr lang="zh-CN" altLang="en-US" smtClean="0"/>
            </a:fld>
            <a:endParaRPr lang="zh-CN" altLang="en-US" dirty="0"/>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fld>
            <a:endParaRPr lang="zh-CN" altLang="en-US"/>
          </a:p>
        </p:txBody>
      </p:sp>
      <p:pic>
        <p:nvPicPr>
          <p:cNvPr id="8" name="图片 7"/>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0241" y="17062"/>
            <a:ext cx="692368" cy="692368"/>
          </a:xfrm>
          <a:prstGeom prst="rect">
            <a:avLst/>
          </a:prstGeom>
        </p:spPr>
      </p:pic>
      <p:cxnSp>
        <p:nvCxnSpPr>
          <p:cNvPr id="9" name="Straight Connector 6"/>
          <p:cNvCxnSpPr/>
          <p:nvPr userDrawn="1"/>
        </p:nvCxnSpPr>
        <p:spPr>
          <a:xfrm flipV="1">
            <a:off x="606425" y="649706"/>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lgn="ctr">
              <a:defRPr sz="1600">
                <a:solidFill>
                  <a:schemeClr val="bg1"/>
                </a:solidFill>
                <a:latin typeface="+mn-lt"/>
              </a:defRPr>
            </a:lvl1pPr>
          </a:lstStyle>
          <a:p>
            <a:fld id="{9865EC83-5FAA-4FE9-BB65-5544193D6B0B}" type="datetime1">
              <a:rPr lang="zh-CN" altLang="en-US" smtClean="0"/>
            </a:fld>
            <a:endParaRPr lang="zh-CN" altLang="en-US"/>
          </a:p>
        </p:txBody>
      </p:sp>
      <p:sp>
        <p:nvSpPr>
          <p:cNvPr id="3" name="页脚占位符 2"/>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a:p>
        </p:txBody>
      </p:sp>
      <p:sp>
        <p:nvSpPr>
          <p:cNvPr id="4" name="灯片编号占位符 3"/>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120" name="文本框 119"/>
          <p:cNvSpPr txBox="1"/>
          <p:nvPr userDrawn="1"/>
        </p:nvSpPr>
        <p:spPr>
          <a:xfrm>
            <a:off x="4264202" y="2007508"/>
            <a:ext cx="4241369" cy="1223412"/>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lvl="0">
              <a:defRPr sz="11500" spc="50">
                <a:ln w="11430"/>
                <a:solidFill>
                  <a:srgbClr val="008EE6"/>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7350" dirty="0">
                <a:solidFill>
                  <a:schemeClr val="tx1">
                    <a:lumMod val="65000"/>
                    <a:lumOff val="35000"/>
                  </a:schemeClr>
                </a:solidFill>
              </a:rPr>
              <a:t>谢谢聆听</a:t>
            </a:r>
            <a:endParaRPr lang="en-US" altLang="zh-CN" sz="7350" dirty="0">
              <a:solidFill>
                <a:schemeClr val="tx1">
                  <a:lumMod val="65000"/>
                  <a:lumOff val="35000"/>
                </a:schemeClr>
              </a:solidFill>
            </a:endParaRPr>
          </a:p>
        </p:txBody>
      </p:sp>
      <p:grpSp>
        <p:nvGrpSpPr>
          <p:cNvPr id="4" name="组合 3"/>
          <p:cNvGrpSpPr/>
          <p:nvPr userDrawn="1"/>
        </p:nvGrpSpPr>
        <p:grpSpPr>
          <a:xfrm>
            <a:off x="833860" y="1704155"/>
            <a:ext cx="3193793" cy="2085294"/>
            <a:chOff x="705272" y="1639861"/>
            <a:chExt cx="3193793" cy="2085294"/>
          </a:xfrm>
        </p:grpSpPr>
        <p:grpSp>
          <p:nvGrpSpPr>
            <p:cNvPr id="2" name="组合 1"/>
            <p:cNvGrpSpPr/>
            <p:nvPr userDrawn="1"/>
          </p:nvGrpSpPr>
          <p:grpSpPr>
            <a:xfrm>
              <a:off x="705272" y="1639861"/>
              <a:ext cx="3193793" cy="2085294"/>
              <a:chOff x="721633" y="1980294"/>
              <a:chExt cx="3233738" cy="2111375"/>
            </a:xfrm>
          </p:grpSpPr>
          <p:sp>
            <p:nvSpPr>
              <p:cNvPr id="9" name="Freeform 148"/>
              <p:cNvSpPr/>
              <p:nvPr userDrawn="1"/>
            </p:nvSpPr>
            <p:spPr bwMode="auto">
              <a:xfrm>
                <a:off x="721633" y="1980294"/>
                <a:ext cx="3233738" cy="2111375"/>
              </a:xfrm>
              <a:custGeom>
                <a:avLst/>
                <a:gdLst>
                  <a:gd name="T0" fmla="*/ 778 w 861"/>
                  <a:gd name="T1" fmla="*/ 437 h 562"/>
                  <a:gd name="T2" fmla="*/ 778 w 861"/>
                  <a:gd name="T3" fmla="*/ 21 h 562"/>
                  <a:gd name="T4" fmla="*/ 756 w 861"/>
                  <a:gd name="T5" fmla="*/ 0 h 562"/>
                  <a:gd name="T6" fmla="*/ 105 w 861"/>
                  <a:gd name="T7" fmla="*/ 0 h 562"/>
                  <a:gd name="T8" fmla="*/ 84 w 861"/>
                  <a:gd name="T9" fmla="*/ 21 h 562"/>
                  <a:gd name="T10" fmla="*/ 84 w 861"/>
                  <a:gd name="T11" fmla="*/ 436 h 562"/>
                  <a:gd name="T12" fmla="*/ 0 w 861"/>
                  <a:gd name="T13" fmla="*/ 530 h 562"/>
                  <a:gd name="T14" fmla="*/ 24 w 861"/>
                  <a:gd name="T15" fmla="*/ 562 h 562"/>
                  <a:gd name="T16" fmla="*/ 838 w 861"/>
                  <a:gd name="T17" fmla="*/ 562 h 562"/>
                  <a:gd name="T18" fmla="*/ 861 w 861"/>
                  <a:gd name="T19" fmla="*/ 530 h 562"/>
                  <a:gd name="T20" fmla="*/ 778 w 861"/>
                  <a:gd name="T21" fmla="*/ 437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1" h="562">
                    <a:moveTo>
                      <a:pt x="778" y="437"/>
                    </a:moveTo>
                    <a:cubicBezTo>
                      <a:pt x="778" y="21"/>
                      <a:pt x="778" y="21"/>
                      <a:pt x="778" y="21"/>
                    </a:cubicBezTo>
                    <a:cubicBezTo>
                      <a:pt x="778" y="9"/>
                      <a:pt x="768" y="0"/>
                      <a:pt x="756" y="0"/>
                    </a:cubicBezTo>
                    <a:cubicBezTo>
                      <a:pt x="105" y="0"/>
                      <a:pt x="105" y="0"/>
                      <a:pt x="105" y="0"/>
                    </a:cubicBezTo>
                    <a:cubicBezTo>
                      <a:pt x="93" y="0"/>
                      <a:pt x="84" y="9"/>
                      <a:pt x="84" y="21"/>
                    </a:cubicBezTo>
                    <a:cubicBezTo>
                      <a:pt x="84" y="436"/>
                      <a:pt x="84" y="436"/>
                      <a:pt x="84" y="436"/>
                    </a:cubicBezTo>
                    <a:cubicBezTo>
                      <a:pt x="0" y="530"/>
                      <a:pt x="0" y="530"/>
                      <a:pt x="0" y="530"/>
                    </a:cubicBezTo>
                    <a:cubicBezTo>
                      <a:pt x="0" y="543"/>
                      <a:pt x="11" y="562"/>
                      <a:pt x="24" y="562"/>
                    </a:cubicBezTo>
                    <a:cubicBezTo>
                      <a:pt x="838" y="562"/>
                      <a:pt x="838" y="562"/>
                      <a:pt x="838" y="562"/>
                    </a:cubicBezTo>
                    <a:cubicBezTo>
                      <a:pt x="851" y="562"/>
                      <a:pt x="861" y="543"/>
                      <a:pt x="861" y="530"/>
                    </a:cubicBezTo>
                    <a:lnTo>
                      <a:pt x="778" y="437"/>
                    </a:lnTo>
                    <a:close/>
                  </a:path>
                </a:pathLst>
              </a:custGeom>
              <a:solidFill>
                <a:srgbClr val="6868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10" name="Rectangle 149"/>
              <p:cNvSpPr>
                <a:spLocks noChangeArrowheads="1"/>
              </p:cNvSpPr>
              <p:nvPr userDrawn="1"/>
            </p:nvSpPr>
            <p:spPr bwMode="auto">
              <a:xfrm>
                <a:off x="1169308" y="2115231"/>
                <a:ext cx="2343150" cy="1404938"/>
              </a:xfrm>
              <a:prstGeom prst="rect">
                <a:avLst/>
              </a:prstGeom>
              <a:solidFill>
                <a:srgbClr val="F9F3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p>
            </p:txBody>
          </p:sp>
          <p:sp>
            <p:nvSpPr>
              <p:cNvPr id="11" name="Freeform 150"/>
              <p:cNvSpPr/>
              <p:nvPr userDrawn="1"/>
            </p:nvSpPr>
            <p:spPr bwMode="auto">
              <a:xfrm>
                <a:off x="2118633" y="3975781"/>
                <a:ext cx="439738" cy="74613"/>
              </a:xfrm>
              <a:custGeom>
                <a:avLst/>
                <a:gdLst>
                  <a:gd name="T0" fmla="*/ 0 w 117"/>
                  <a:gd name="T1" fmla="*/ 0 h 20"/>
                  <a:gd name="T2" fmla="*/ 0 w 117"/>
                  <a:gd name="T3" fmla="*/ 0 h 20"/>
                  <a:gd name="T4" fmla="*/ 14 w 117"/>
                  <a:gd name="T5" fmla="*/ 20 h 20"/>
                  <a:gd name="T6" fmla="*/ 104 w 117"/>
                  <a:gd name="T7" fmla="*/ 20 h 20"/>
                  <a:gd name="T8" fmla="*/ 117 w 117"/>
                  <a:gd name="T9" fmla="*/ 0 h 20"/>
                  <a:gd name="T10" fmla="*/ 117 w 117"/>
                  <a:gd name="T11" fmla="*/ 0 h 20"/>
                  <a:gd name="T12" fmla="*/ 0 w 117"/>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7" h="20">
                    <a:moveTo>
                      <a:pt x="0" y="0"/>
                    </a:moveTo>
                    <a:cubicBezTo>
                      <a:pt x="0" y="0"/>
                      <a:pt x="0" y="0"/>
                      <a:pt x="0" y="0"/>
                    </a:cubicBezTo>
                    <a:cubicBezTo>
                      <a:pt x="0" y="7"/>
                      <a:pt x="6" y="20"/>
                      <a:pt x="14" y="20"/>
                    </a:cubicBezTo>
                    <a:cubicBezTo>
                      <a:pt x="104" y="20"/>
                      <a:pt x="104" y="20"/>
                      <a:pt x="104" y="20"/>
                    </a:cubicBezTo>
                    <a:cubicBezTo>
                      <a:pt x="111" y="20"/>
                      <a:pt x="117" y="7"/>
                      <a:pt x="117" y="0"/>
                    </a:cubicBezTo>
                    <a:cubicBezTo>
                      <a:pt x="117" y="0"/>
                      <a:pt x="117" y="0"/>
                      <a:pt x="117" y="0"/>
                    </a:cubicBezTo>
                    <a:lnTo>
                      <a:pt x="0" y="0"/>
                    </a:lnTo>
                    <a:close/>
                  </a:path>
                </a:pathLst>
              </a:custGeom>
              <a:solidFill>
                <a:srgbClr val="F9F3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grpSp>
        <p:sp>
          <p:nvSpPr>
            <p:cNvPr id="108" name="矩形 107"/>
            <p:cNvSpPr/>
            <p:nvPr userDrawn="1"/>
          </p:nvSpPr>
          <p:spPr>
            <a:xfrm>
              <a:off x="2091447" y="2022227"/>
              <a:ext cx="1325371" cy="369332"/>
            </a:xfrm>
            <a:prstGeom prst="rect">
              <a:avLst/>
            </a:prstGeom>
          </p:spPr>
          <p:txBody>
            <a:bodyPr wrap="square">
              <a:spAutoFit/>
            </a:bodyPr>
            <a:lstStyle/>
            <a:p>
              <a:pPr algn="l">
                <a:lnSpc>
                  <a:spcPct val="120000"/>
                </a:lnSpc>
              </a:pPr>
              <a:r>
                <a:rPr lang="en-US" altLang="zh-CN" sz="1500" kern="1200" dirty="0">
                  <a:solidFill>
                    <a:schemeClr val="tx1">
                      <a:lumMod val="65000"/>
                      <a:lumOff val="35000"/>
                    </a:schemeClr>
                  </a:solidFill>
                  <a:latin typeface="+mj-ea"/>
                  <a:ea typeface="+mj-ea"/>
                  <a:cs typeface="+mn-cs"/>
                </a:rPr>
                <a:t>Thank You</a:t>
              </a:r>
              <a:r>
                <a:rPr lang="zh-CN" altLang="en-US" sz="1500" kern="1200" dirty="0">
                  <a:solidFill>
                    <a:schemeClr val="tx1">
                      <a:lumMod val="65000"/>
                      <a:lumOff val="35000"/>
                    </a:schemeClr>
                  </a:solidFill>
                  <a:latin typeface="+mj-ea"/>
                  <a:ea typeface="+mj-ea"/>
                  <a:cs typeface="+mn-cs"/>
                </a:rPr>
                <a:t>！</a:t>
              </a:r>
              <a:endParaRPr lang="zh-CN" altLang="en-US" sz="1500" kern="1200" dirty="0">
                <a:solidFill>
                  <a:schemeClr val="tx1">
                    <a:lumMod val="65000"/>
                    <a:lumOff val="35000"/>
                  </a:schemeClr>
                </a:solidFill>
                <a:latin typeface="+mj-ea"/>
                <a:ea typeface="+mj-ea"/>
                <a:cs typeface="+mn-cs"/>
              </a:endParaRPr>
            </a:p>
          </p:txBody>
        </p:sp>
        <p:grpSp>
          <p:nvGrpSpPr>
            <p:cNvPr id="114" name="组合 113"/>
            <p:cNvGrpSpPr/>
            <p:nvPr userDrawn="1"/>
          </p:nvGrpSpPr>
          <p:grpSpPr>
            <a:xfrm>
              <a:off x="2160453" y="2672657"/>
              <a:ext cx="1134000" cy="48600"/>
              <a:chOff x="0" y="4978400"/>
              <a:chExt cx="11157019" cy="406400"/>
            </a:xfrm>
          </p:grpSpPr>
          <p:sp>
            <p:nvSpPr>
              <p:cNvPr id="115" name="矩形 114"/>
              <p:cNvSpPr/>
              <p:nvPr userDrawn="1"/>
            </p:nvSpPr>
            <p:spPr>
              <a:xfrm>
                <a:off x="0" y="4978400"/>
                <a:ext cx="2788596" cy="406400"/>
              </a:xfrm>
              <a:prstGeom prst="rect">
                <a:avLst/>
              </a:prstGeom>
              <a:solidFill>
                <a:srgbClr val="9EC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6" name="矩形 115"/>
              <p:cNvSpPr/>
              <p:nvPr userDrawn="1"/>
            </p:nvSpPr>
            <p:spPr>
              <a:xfrm>
                <a:off x="2788596" y="4978400"/>
                <a:ext cx="2788596" cy="406400"/>
              </a:xfrm>
              <a:prstGeom prst="rect">
                <a:avLst/>
              </a:prstGeom>
              <a:solidFill>
                <a:srgbClr val="CA0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7" name="矩形 116"/>
              <p:cNvSpPr/>
              <p:nvPr userDrawn="1"/>
            </p:nvSpPr>
            <p:spPr>
              <a:xfrm>
                <a:off x="5577192" y="4978400"/>
                <a:ext cx="2788596" cy="406400"/>
              </a:xfrm>
              <a:prstGeom prst="rect">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8" name="矩形 117"/>
              <p:cNvSpPr/>
              <p:nvPr userDrawn="1"/>
            </p:nvSpPr>
            <p:spPr>
              <a:xfrm>
                <a:off x="8368423" y="4978400"/>
                <a:ext cx="2788596" cy="406400"/>
              </a:xfrm>
              <a:prstGeom prst="rect">
                <a:avLst/>
              </a:prstGeom>
              <a:solidFill>
                <a:srgbClr val="008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grpSp>
        <p:pic>
          <p:nvPicPr>
            <p:cNvPr id="110" name="Picture 2"/>
            <p:cNvPicPr>
              <a:picLocks noChangeAspect="1" noChangeArrowheads="1"/>
            </p:cNvPicPr>
            <p:nvPr userDrawn="1"/>
          </p:nvPicPr>
          <p:blipFill>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colorTemperature colorTemp="4700"/>
                      </a14:imgEffect>
                      <a14:imgEffect>
                        <a14:saturation sat="0"/>
                      </a14:imgEffect>
                    </a14:imgLayer>
                  </a14:imgProps>
                </a:ext>
              </a:extLst>
            </a:blip>
            <a:srcRect/>
            <a:stretch>
              <a:fillRect/>
            </a:stretch>
          </p:blipFill>
          <p:spPr bwMode="auto">
            <a:xfrm>
              <a:off x="1367669" y="2007508"/>
              <a:ext cx="675000" cy="675000"/>
            </a:xfrm>
            <a:prstGeom prst="rect">
              <a:avLst/>
            </a:prstGeom>
            <a:noFill/>
            <a:ln w="9525">
              <a:noFill/>
              <a:miter lim="800000"/>
              <a:headEnd/>
              <a:tailEnd/>
            </a:ln>
            <a:effectLst/>
          </p:spPr>
        </p:pic>
      </p:grpSp>
      <p:sp>
        <p:nvSpPr>
          <p:cNvPr id="20" name="日期占位符 3"/>
          <p:cNvSpPr>
            <a:spLocks noGrp="1"/>
          </p:cNvSpPr>
          <p:nvPr>
            <p:ph type="dt" sz="half" idx="10"/>
          </p:nvPr>
        </p:nvSpPr>
        <p:spPr>
          <a:xfrm>
            <a:off x="768096" y="4853028"/>
            <a:ext cx="1615607" cy="205740"/>
          </a:xfrm>
        </p:spPr>
        <p:txBody>
          <a:bodyPr/>
          <a:lstStyle>
            <a:lvl1pPr algn="ctr">
              <a:defRPr sz="1600">
                <a:solidFill>
                  <a:schemeClr val="bg1"/>
                </a:solidFill>
                <a:latin typeface="+mn-lt"/>
              </a:defRPr>
            </a:lvl1pPr>
          </a:lstStyle>
          <a:p>
            <a:fld id="{8F98B0E8-48B0-47D3-A6C8-7E041360F69C}" type="datetime1">
              <a:rPr lang="zh-CN" altLang="en-US" smtClean="0"/>
            </a:fld>
            <a:endParaRPr lang="zh-CN" altLang="en-US" dirty="0"/>
          </a:p>
        </p:txBody>
      </p:sp>
      <p:sp>
        <p:nvSpPr>
          <p:cNvPr id="21"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22" name="灯片编号占位符 5"/>
          <p:cNvSpPr>
            <a:spLocks noGrp="1"/>
          </p:cNvSpPr>
          <p:nvPr>
            <p:ph type="sldNum" sz="quarter" idx="12"/>
          </p:nvPr>
        </p:nvSpPr>
        <p:spPr>
          <a:xfrm>
            <a:off x="8128000" y="4853028"/>
            <a:ext cx="730250" cy="205740"/>
          </a:xfrm>
        </p:spPr>
        <p:txBody>
          <a:bodyPr/>
          <a:lstStyle>
            <a:lvl1pPr algn="ctr">
              <a:defRPr sz="1600">
                <a:solidFill>
                  <a:schemeClr val="bg1"/>
                </a:solidFill>
                <a:latin typeface="+mn-lt"/>
              </a:defRPr>
            </a:lvl1pPr>
          </a:lstStyle>
          <a:p>
            <a:fld id="{233B410F-ED3A-420F-9009-9AC68EA66982}" type="slidenum">
              <a:rPr lang="zh-CN" altLang="en-US" smtClean="0"/>
            </a:fld>
            <a:endParaRPr lang="zh-CN" altLang="en-US"/>
          </a:p>
        </p:txBody>
      </p:sp>
    </p:spTree>
  </p:cSld>
  <p:clrMapOvr>
    <a:masterClrMapping/>
  </p:clrMapOvr>
  <p:transition>
    <p:cove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目录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727032" y="4805958"/>
            <a:ext cx="1920240" cy="274320"/>
          </a:xfrm>
          <a:prstGeom prst="rect">
            <a:avLst/>
          </a:prstGeom>
        </p:spPr>
        <p:txBody>
          <a:bodyPr/>
          <a:lstStyle>
            <a:lvl1pPr>
              <a:defRPr sz="1050"/>
            </a:lvl1pPr>
          </a:lstStyle>
          <a:p>
            <a:fld id="{7C38504B-1AF3-4156-B61A-8DB24BEED060}" type="datetime1">
              <a:rPr lang="zh-CN" altLang="en-US" smtClean="0"/>
            </a:fld>
            <a:endParaRPr lang="zh-CN" altLang="en-US" dirty="0"/>
          </a:p>
        </p:txBody>
      </p:sp>
      <p:sp>
        <p:nvSpPr>
          <p:cNvPr id="5" name="页脚占位符 4"/>
          <p:cNvSpPr>
            <a:spLocks noGrp="1"/>
          </p:cNvSpPr>
          <p:nvPr>
            <p:ph type="ftr" sz="quarter" idx="11"/>
          </p:nvPr>
        </p:nvSpPr>
        <p:spPr>
          <a:xfrm>
            <a:off x="4380074" y="4805960"/>
            <a:ext cx="2350681" cy="273844"/>
          </a:xfrm>
          <a:prstGeom prst="rect">
            <a:avLst/>
          </a:prstGeom>
        </p:spPr>
        <p:txBody>
          <a:bodyPr/>
          <a:lstStyle>
            <a:lvl1pPr>
              <a:defRPr sz="1050"/>
            </a:lvl1pPr>
          </a:lstStyle>
          <a:p>
            <a:r>
              <a:rPr lang="zh-CN" altLang="en-US" cap="none" dirty="0">
                <a:solidFill>
                  <a:schemeClr val="bg1"/>
                </a:solidFill>
                <a:uFillTx/>
                <a:sym typeface="+mn-ea"/>
              </a:rPr>
              <a:t>Py</a:t>
            </a:r>
            <a:r>
              <a:rPr lang="en-US" altLang="zh-CN" cap="none" dirty="0">
                <a:solidFill>
                  <a:schemeClr val="bg1"/>
                </a:solidFill>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a:xfrm>
            <a:off x="8461830" y="4805960"/>
            <a:ext cx="551203" cy="273844"/>
          </a:xfrm>
          <a:prstGeom prst="rect">
            <a:avLst/>
          </a:prstGeom>
        </p:spPr>
        <p:txBody>
          <a:bodyPr/>
          <a:lstStyle>
            <a:lvl1pPr>
              <a:defRPr sz="1050"/>
            </a:lvl1pPr>
          </a:lstStyle>
          <a:p>
            <a:fld id="{0C913308-F349-4B6D-A68A-DD1791B4A57B}" type="slidenum">
              <a:rPr lang="zh-CN" altLang="en-US" smtClean="0"/>
            </a:fld>
            <a:endParaRPr lang="zh-CN" altLang="en-US" dirty="0"/>
          </a:p>
        </p:txBody>
      </p:sp>
      <p:sp>
        <p:nvSpPr>
          <p:cNvPr id="7" name="标题占位符"/>
          <p:cNvSpPr>
            <a:spLocks noGrp="1"/>
          </p:cNvSpPr>
          <p:nvPr>
            <p:ph type="body" sz="quarter" idx="13" hasCustomPrompt="1"/>
          </p:nvPr>
        </p:nvSpPr>
        <p:spPr>
          <a:xfrm>
            <a:off x="1052622" y="159755"/>
            <a:ext cx="6275277" cy="415498"/>
          </a:xfrm>
          <a:prstGeom prst="rect">
            <a:avLst/>
          </a:prstGeom>
        </p:spPr>
        <p:txBody>
          <a:bodyPr wrap="square" anchor="ctr">
            <a:spAutoFit/>
          </a:bodyPr>
          <a:lstStyle>
            <a:lvl1pPr marL="0" indent="0" algn="l">
              <a:lnSpc>
                <a:spcPct val="100000"/>
              </a:lnSpc>
              <a:buFontTx/>
              <a:buNone/>
              <a:defRPr lang="zh-CN" altLang="en-US" sz="2100" b="1" spc="169" dirty="0" smtClean="0">
                <a:solidFill>
                  <a:schemeClr val="tx1">
                    <a:lumMod val="95000"/>
                    <a:lumOff val="5000"/>
                  </a:schemeClr>
                </a:solidFill>
                <a:latin typeface="+mn-ea"/>
              </a:defRPr>
            </a:lvl1pPr>
          </a:lstStyle>
          <a:p>
            <a:pPr marL="0" lvl="0"/>
            <a:r>
              <a:rPr lang="zh-CN" altLang="en-US" dirty="0"/>
              <a:t>点击添加标题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tmplLst>
          <p:tmpl lvl="0">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750"/>
                        <p:tgtEl>
                          <p:spTgt spid="7"/>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sp>
        <p:nvSpPr>
          <p:cNvPr id="8" name="矩形"/>
          <p:cNvSpPr/>
          <p:nvPr/>
        </p:nvSpPr>
        <p:spPr>
          <a:xfrm>
            <a:off x="-3743" y="80319"/>
            <a:ext cx="2287872" cy="54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9" name="矩形"/>
          <p:cNvSpPr/>
          <p:nvPr/>
        </p:nvSpPr>
        <p:spPr>
          <a:xfrm>
            <a:off x="2284129" y="80319"/>
            <a:ext cx="2287872" cy="54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6" name="矩形"/>
          <p:cNvSpPr/>
          <p:nvPr userDrawn="1"/>
        </p:nvSpPr>
        <p:spPr>
          <a:xfrm>
            <a:off x="110557" y="309456"/>
            <a:ext cx="235878" cy="246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3" name="标题占位符"/>
          <p:cNvSpPr>
            <a:spLocks noGrp="1"/>
          </p:cNvSpPr>
          <p:nvPr>
            <p:ph type="body" sz="quarter" idx="10" hasCustomPrompt="1"/>
          </p:nvPr>
        </p:nvSpPr>
        <p:spPr>
          <a:xfrm>
            <a:off x="429992" y="234449"/>
            <a:ext cx="6897908" cy="415498"/>
          </a:xfrm>
          <a:prstGeom prst="rect">
            <a:avLst/>
          </a:prstGeom>
        </p:spPr>
        <p:txBody>
          <a:bodyPr wrap="square" anchor="ctr">
            <a:spAutoFit/>
          </a:bodyPr>
          <a:lstStyle>
            <a:lvl1pPr marL="0" indent="0" algn="l">
              <a:lnSpc>
                <a:spcPct val="100000"/>
              </a:lnSpc>
              <a:buFontTx/>
              <a:buNone/>
              <a:defRPr lang="zh-CN" altLang="en-US" sz="2100" b="1" spc="225" dirty="0" smtClean="0">
                <a:solidFill>
                  <a:schemeClr val="tx1">
                    <a:lumMod val="95000"/>
                    <a:lumOff val="5000"/>
                  </a:schemeClr>
                </a:solidFill>
                <a:latin typeface="+mn-ea"/>
              </a:defRPr>
            </a:lvl1pPr>
          </a:lstStyle>
          <a:p>
            <a:pPr marL="0" lvl="0"/>
            <a:r>
              <a:rPr lang="zh-CN" altLang="en-US" dirty="0"/>
              <a:t>点击添加标题</a:t>
            </a:r>
            <a:endParaRPr lang="zh-CN" altLang="en-US" dirty="0"/>
          </a:p>
        </p:txBody>
      </p:sp>
      <p:sp>
        <p:nvSpPr>
          <p:cNvPr id="4" name="文本占位符 3"/>
          <p:cNvSpPr>
            <a:spLocks noGrp="1"/>
          </p:cNvSpPr>
          <p:nvPr>
            <p:ph type="body" sz="quarter" idx="11"/>
          </p:nvPr>
        </p:nvSpPr>
        <p:spPr>
          <a:xfrm>
            <a:off x="627064" y="1009651"/>
            <a:ext cx="7615237" cy="3545681"/>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2"/>
          </p:nvPr>
        </p:nvSpPr>
        <p:spPr>
          <a:xfrm>
            <a:off x="6727032" y="4805958"/>
            <a:ext cx="1920240" cy="274320"/>
          </a:xfrm>
          <a:prstGeom prst="rect">
            <a:avLst/>
          </a:prstGeom>
        </p:spPr>
        <p:txBody>
          <a:bodyPr/>
          <a:lstStyle>
            <a:lvl1pPr>
              <a:defRPr sz="1200"/>
            </a:lvl1pPr>
          </a:lstStyle>
          <a:p>
            <a:endParaRPr lang="zh-CN" altLang="en-US"/>
          </a:p>
        </p:txBody>
      </p:sp>
      <p:sp>
        <p:nvSpPr>
          <p:cNvPr id="10" name="页脚占位符 4"/>
          <p:cNvSpPr>
            <a:spLocks noGrp="1"/>
          </p:cNvSpPr>
          <p:nvPr>
            <p:ph type="ftr" sz="quarter" idx="13"/>
          </p:nvPr>
        </p:nvSpPr>
        <p:spPr>
          <a:xfrm>
            <a:off x="4380074" y="4805960"/>
            <a:ext cx="2350681" cy="273844"/>
          </a:xfrm>
          <a:prstGeom prst="rect">
            <a:avLst/>
          </a:prstGeom>
        </p:spPr>
        <p:txBody>
          <a:bodyPr/>
          <a:lstStyle>
            <a:lvl1pPr>
              <a:defRPr sz="1200"/>
            </a:lvl1pPr>
          </a:lstStyle>
          <a:p>
            <a:endParaRPr lang="zh-CN" altLang="en-US" dirty="0"/>
          </a:p>
        </p:txBody>
      </p:sp>
      <p:sp>
        <p:nvSpPr>
          <p:cNvPr id="11" name="灯片编号占位符 5"/>
          <p:cNvSpPr>
            <a:spLocks noGrp="1"/>
          </p:cNvSpPr>
          <p:nvPr>
            <p:ph type="sldNum" sz="quarter" idx="14"/>
          </p:nvPr>
        </p:nvSpPr>
        <p:spPr>
          <a:xfrm>
            <a:off x="8461830" y="4805960"/>
            <a:ext cx="551203" cy="273844"/>
          </a:xfrm>
          <a:prstGeom prst="rect">
            <a:avLst/>
          </a:prstGeom>
        </p:spPr>
        <p:txBody>
          <a:bodyPr/>
          <a:lstStyle>
            <a:lvl1pPr>
              <a:defRPr sz="1050"/>
            </a:lvl1pPr>
          </a:lstStyle>
          <a:p>
            <a:fld id="{0C913308-F349-4B6D-A68A-DD1791B4A57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par>
                                <p:cTn id="11" presetID="23"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6" grpId="0" animBg="1"/>
      <p:bldP spid="3" grpId="0">
        <p:tmplLst>
          <p:tmpl lvl="0">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750"/>
                        <p:tgtEl>
                          <p:spTgt spid="3"/>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知识架构">
    <p:spTree>
      <p:nvGrpSpPr>
        <p:cNvPr id="1" name=""/>
        <p:cNvGrpSpPr/>
        <p:nvPr/>
      </p:nvGrpSpPr>
      <p:grpSpPr>
        <a:xfrm>
          <a:off x="0" y="0"/>
          <a:ext cx="0" cy="0"/>
          <a:chOff x="0" y="0"/>
          <a:chExt cx="0" cy="0"/>
        </a:xfrm>
      </p:grpSpPr>
      <p:sp>
        <p:nvSpPr>
          <p:cNvPr id="3" name="矩形 2"/>
          <p:cNvSpPr>
            <a:spLocks noChangeArrowheads="1"/>
          </p:cNvSpPr>
          <p:nvPr userDrawn="1"/>
        </p:nvSpPr>
        <p:spPr bwMode="auto">
          <a:xfrm>
            <a:off x="690563" y="165497"/>
            <a:ext cx="63881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700" b="1" spc="300">
                <a:solidFill>
                  <a:schemeClr val="bg1"/>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2700" b="1">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2700"/>
          </a:p>
        </p:txBody>
      </p:sp>
      <p:sp>
        <p:nvSpPr>
          <p:cNvPr id="6" name="Title 1"/>
          <p:cNvSpPr>
            <a:spLocks noGrp="1"/>
          </p:cNvSpPr>
          <p:nvPr>
            <p:ph type="title"/>
          </p:nvPr>
        </p:nvSpPr>
        <p:spPr>
          <a:xfrm>
            <a:off x="1657350" y="115910"/>
            <a:ext cx="4716082" cy="582217"/>
          </a:xfrm>
          <a:prstGeom prst="rect">
            <a:avLst/>
          </a:prstGeom>
        </p:spPr>
        <p:txBody>
          <a:bodyPr anchor="ctr">
            <a:normAutofit/>
          </a:bodyPr>
          <a:lstStyle>
            <a:lvl1pPr>
              <a:defRPr sz="2100">
                <a:solidFill>
                  <a:srgbClr val="1369B2"/>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idx="1" hasCustomPrompt="1"/>
          </p:nvPr>
        </p:nvSpPr>
        <p:spPr/>
        <p:txBody>
          <a:bodyPr/>
          <a:lstStyle>
            <a:lvl3pPr marL="1080135" indent="-288290">
              <a:buFont typeface="Wingdings 3" panose="05040102010807070707" pitchFamily="18" charset="2"/>
              <a:buChar char=""/>
              <a:defRPr/>
            </a:lvl3pPr>
            <a:lvl4pPr marL="1259840" indent="-288290">
              <a:buFont typeface="Wingdings 3" panose="05040102010807070707" pitchFamily="18" charset="2"/>
              <a:buChar char=""/>
              <a:defRPr/>
            </a:lvl4pPr>
            <a:lvl5pPr marL="1440180" indent="-288290">
              <a:buFont typeface="Wingdings 3" panose="05040102010807070707" pitchFamily="18" charset="2"/>
              <a:buChar char=""/>
              <a:defRPr/>
            </a:lvl5p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lvl1pPr algn="ctr">
              <a:defRPr sz="1600" b="0">
                <a:solidFill>
                  <a:schemeClr val="bg1"/>
                </a:solidFill>
                <a:latin typeface="+mn-lt"/>
              </a:defRPr>
            </a:lvl1pPr>
          </a:lstStyle>
          <a:p>
            <a:fld id="{D7326FFE-7CCA-4C0D-B453-625569992FBB}" type="datetime1">
              <a:rPr lang="zh-CN" altLang="en-US" smtClean="0"/>
            </a:fld>
            <a:endParaRPr lang="zh-CN" altLang="en-US" dirty="0"/>
          </a:p>
        </p:txBody>
      </p:sp>
      <p:sp>
        <p:nvSpPr>
          <p:cNvPr id="5" name="Footer Placeholder 4"/>
          <p:cNvSpPr>
            <a:spLocks noGrp="1"/>
          </p:cNvSpPr>
          <p:nvPr>
            <p:ph type="ftr" sz="quarter" idx="11"/>
          </p:nvPr>
        </p:nvSpPr>
        <p:spPr>
          <a:xfrm>
            <a:off x="2383703" y="4853028"/>
            <a:ext cx="5674590" cy="205740"/>
          </a:xfrm>
        </p:spPr>
        <p:txBody>
          <a:bodyPr/>
          <a:lstStyle>
            <a:lvl1pPr algn="ctr">
              <a:defRPr sz="1600" b="0">
                <a:solidFill>
                  <a:schemeClr val="bg1"/>
                </a:solidFill>
                <a:latin typeface="+mn-lt"/>
              </a:defRPr>
            </a:lvl1p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Slide Number Placeholder 5"/>
          <p:cNvSpPr>
            <a:spLocks noGrp="1"/>
          </p:cNvSpPr>
          <p:nvPr>
            <p:ph type="sldNum" sz="quarter" idx="12"/>
          </p:nvPr>
        </p:nvSpPr>
        <p:spPr/>
        <p:txBody>
          <a:bodyPr/>
          <a:lstStyle>
            <a:lvl1pPr algn="ctr">
              <a:defRPr sz="1600" b="0">
                <a:solidFill>
                  <a:schemeClr val="bg1"/>
                </a:solidFill>
                <a:latin typeface="+mn-lt"/>
              </a:defRPr>
            </a:lvl1p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95958" y="-12032"/>
            <a:ext cx="7882609" cy="860498"/>
          </a:xfrm>
        </p:spPr>
        <p:txBody>
          <a:bodyPr/>
          <a:lstStyle/>
          <a:p>
            <a:r>
              <a:rPr lang="zh-CN" altLang="en-US" dirty="0" smtClean="0"/>
              <a:t>单击此处编辑母版标题样式</a:t>
            </a:r>
            <a:endParaRPr lang="en-US" dirty="0"/>
          </a:p>
        </p:txBody>
      </p:sp>
      <p:sp>
        <p:nvSpPr>
          <p:cNvPr id="3" name="Content Placeholder 2"/>
          <p:cNvSpPr>
            <a:spLocks noGrp="1"/>
          </p:cNvSpPr>
          <p:nvPr>
            <p:ph sz="half" idx="1" hasCustomPrompt="1"/>
          </p:nvPr>
        </p:nvSpPr>
        <p:spPr>
          <a:xfrm>
            <a:off x="768096" y="969475"/>
            <a:ext cx="3566160" cy="3762546"/>
          </a:xfrm>
        </p:spPr>
        <p:txBody>
          <a:body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hasCustomPrompt="1"/>
          </p:nvPr>
        </p:nvSpPr>
        <p:spPr>
          <a:xfrm>
            <a:off x="4491990" y="969473"/>
            <a:ext cx="3566160" cy="3762547"/>
          </a:xfrm>
        </p:spPr>
        <p:txBody>
          <a:body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lvl1pPr algn="ctr">
              <a:defRPr sz="1600">
                <a:solidFill>
                  <a:schemeClr val="bg1"/>
                </a:solidFill>
                <a:latin typeface="+mn-lt"/>
              </a:defRPr>
            </a:lvl1pPr>
          </a:lstStyle>
          <a:p>
            <a:fld id="{B74AB904-11F0-40D2-A521-063F99E152E4}" type="datetime1">
              <a:rPr lang="zh-CN" altLang="en-US" smtClean="0"/>
            </a:fld>
            <a:endParaRPr lang="zh-CN" altLang="en-US" dirty="0"/>
          </a:p>
        </p:txBody>
      </p:sp>
      <p:sp>
        <p:nvSpPr>
          <p:cNvPr id="6" name="Footer Placeholder 5"/>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a:p>
        </p:txBody>
      </p:sp>
      <p:sp>
        <p:nvSpPr>
          <p:cNvPr id="7" name="Slide Number Placeholder 6"/>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80918" y="0"/>
            <a:ext cx="7290054" cy="848467"/>
          </a:xfrm>
        </p:spPr>
        <p:txBody>
          <a:bodyPr/>
          <a:lstStyle/>
          <a:p>
            <a:r>
              <a:rPr lang="zh-CN" altLang="en-US" dirty="0" smtClean="0"/>
              <a:t>单击此处编辑母版标题样式</a:t>
            </a:r>
            <a:endParaRPr lang="en-US" dirty="0"/>
          </a:p>
        </p:txBody>
      </p:sp>
      <p:sp>
        <p:nvSpPr>
          <p:cNvPr id="3" name="Text Placeholder 2"/>
          <p:cNvSpPr>
            <a:spLocks noGrp="1"/>
          </p:cNvSpPr>
          <p:nvPr>
            <p:ph type="body" idx="1" hasCustomPrompt="1"/>
          </p:nvPr>
        </p:nvSpPr>
        <p:spPr>
          <a:xfrm>
            <a:off x="768096" y="993491"/>
            <a:ext cx="3566160" cy="617220"/>
          </a:xfrm>
        </p:spPr>
        <p:txBody>
          <a:bodyPr lIns="137160" rIns="137160" anchor="ctr">
            <a:normAutofit/>
          </a:bodyPr>
          <a:lstStyle>
            <a:lvl1pPr marL="0" indent="0">
              <a:spcBef>
                <a:spcPts val="0"/>
              </a:spcBef>
              <a:spcAft>
                <a:spcPts val="0"/>
              </a:spcAft>
              <a:buNone/>
              <a:defRPr sz="1725" b="0" cap="none" baseline="0">
                <a:solidFill>
                  <a:schemeClr val="accent2">
                    <a:lumMod val="75000"/>
                  </a:schemeClr>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768096" y="1584605"/>
            <a:ext cx="3566160" cy="2506179"/>
          </a:xfrm>
        </p:spPr>
        <p:txBody>
          <a:bodyPr lIns="45720" rIns="4572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491990" y="993491"/>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2">
                    <a:lumMod val="75000"/>
                  </a:schemeClr>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491990" y="1584605"/>
            <a:ext cx="3566160" cy="2506179"/>
          </a:xfrm>
        </p:spPr>
        <p:txBody>
          <a:bodyPr lIns="45720" rIns="4572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lvl1pPr algn="ctr">
              <a:defRPr sz="1600">
                <a:solidFill>
                  <a:schemeClr val="bg1"/>
                </a:solidFill>
                <a:latin typeface="+mn-lt"/>
              </a:defRPr>
            </a:lvl1pPr>
          </a:lstStyle>
          <a:p>
            <a:fld id="{0529599E-9530-48C5-9CAF-172E1B800D9B}" type="datetime1">
              <a:rPr lang="zh-CN" altLang="en-US" smtClean="0"/>
            </a:fld>
            <a:endParaRPr lang="zh-CN" altLang="en-US"/>
          </a:p>
        </p:txBody>
      </p:sp>
      <p:sp>
        <p:nvSpPr>
          <p:cNvPr id="8" name="Footer Placeholder 7"/>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a:p>
        </p:txBody>
      </p:sp>
      <p:sp>
        <p:nvSpPr>
          <p:cNvPr id="9" name="Slide Number Placeholder 8"/>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lvl1pPr algn="ctr">
              <a:defRPr sz="1600">
                <a:solidFill>
                  <a:schemeClr val="bg1"/>
                </a:solidFill>
                <a:latin typeface="+mn-lt"/>
              </a:defRPr>
            </a:lvl1pPr>
          </a:lstStyle>
          <a:p>
            <a:fld id="{5902FD77-8323-485D-87E2-91A0E9C84954}" type="datetime1">
              <a:rPr lang="zh-CN" altLang="en-US" smtClean="0"/>
            </a:fld>
            <a:endParaRPr lang="zh-CN" altLang="en-US"/>
          </a:p>
        </p:txBody>
      </p:sp>
      <p:sp>
        <p:nvSpPr>
          <p:cNvPr id="4" name="Footer Placeholder 3"/>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a:p>
        </p:txBody>
      </p:sp>
      <p:sp>
        <p:nvSpPr>
          <p:cNvPr id="5" name="Slide Number Placeholder 4"/>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hasCustomPrompt="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F8EDE902-01B3-453F-A2EE-45228A659E9E}" type="datetime1">
              <a:rPr lang="zh-CN" altLang="en-US" smtClean="0"/>
            </a:fld>
            <a:endParaRPr lang="zh-CN" altLang="en-US"/>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1_节标题">
    <p:spTree>
      <p:nvGrpSpPr>
        <p:cNvPr id="1" name=""/>
        <p:cNvGrpSpPr/>
        <p:nvPr/>
      </p:nvGrpSpPr>
      <p:grpSpPr>
        <a:xfrm>
          <a:off x="0" y="0"/>
          <a:ext cx="0" cy="0"/>
          <a:chOff x="0" y="0"/>
          <a:chExt cx="0" cy="0"/>
        </a:xfrm>
      </p:grpSpPr>
      <p:sp>
        <p:nvSpPr>
          <p:cNvPr id="29" name="Rectangle 6"/>
          <p:cNvSpPr/>
          <p:nvPr userDrawn="1"/>
        </p:nvSpPr>
        <p:spPr>
          <a:xfrm>
            <a:off x="0" y="-23309"/>
            <a:ext cx="9144000" cy="8034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6"/>
          <p:cNvSpPr/>
          <p:nvPr userDrawn="1"/>
        </p:nvSpPr>
        <p:spPr>
          <a:xfrm>
            <a:off x="0" y="4647686"/>
            <a:ext cx="9144000" cy="49581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DAEA8122-0D78-4844-A578-3876484268E6}" type="datetime1">
              <a:rPr lang="zh-CN" altLang="en-US" smtClean="0"/>
            </a:fld>
            <a:endParaRPr lang="zh-CN" altLang="en-US" dirty="0"/>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fld>
            <a:endParaRPr lang="zh-CN" altLang="en-US" dirty="0"/>
          </a:p>
        </p:txBody>
      </p:sp>
      <p:pic>
        <p:nvPicPr>
          <p:cNvPr id="8" name="图片 7"/>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8342" y="-14837"/>
            <a:ext cx="692368" cy="692368"/>
          </a:xfrm>
          <a:prstGeom prst="rect">
            <a:avLst/>
          </a:prstGeom>
        </p:spPr>
      </p:pic>
      <p:cxnSp>
        <p:nvCxnSpPr>
          <p:cNvPr id="9" name="Straight Connector 6"/>
          <p:cNvCxnSpPr/>
          <p:nvPr userDrawn="1"/>
        </p:nvCxnSpPr>
        <p:spPr>
          <a:xfrm flipV="1">
            <a:off x="574526" y="677531"/>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4223189" y="780125"/>
            <a:ext cx="0" cy="386756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35829" y="1395230"/>
            <a:ext cx="1992037" cy="1992037"/>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 name="MH_Others_1"/>
          <p:cNvSpPr txBox="1"/>
          <p:nvPr userDrawn="1">
            <p:custDataLst>
              <p:tags r:id="rId3"/>
            </p:custDataLst>
          </p:nvPr>
        </p:nvSpPr>
        <p:spPr>
          <a:xfrm>
            <a:off x="1789430" y="1467485"/>
            <a:ext cx="594360" cy="1847215"/>
          </a:xfrm>
          <a:prstGeom prst="rect">
            <a:avLst/>
          </a:prstGeom>
          <a:noFill/>
        </p:spPr>
        <p:txBody>
          <a:bodyPr wrap="square" lIns="0" tIns="0" rIns="0" bIns="0" rtlCol="0" anchor="ctr" anchorCtr="0">
            <a:noAutofit/>
          </a:bodyPr>
          <a:lstStyle/>
          <a:p>
            <a:pPr algn="ctr"/>
            <a:r>
              <a:rPr lang="zh-CN" altLang="en-US" sz="2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内容概要</a:t>
            </a:r>
            <a:endParaRPr lang="zh-CN" altLang="en-US" sz="2800" spc="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MH_Others_2"/>
          <p:cNvSpPr txBox="1"/>
          <p:nvPr userDrawn="1">
            <p:custDataLst>
              <p:tags r:id="rId4"/>
            </p:custDataLst>
          </p:nvPr>
        </p:nvSpPr>
        <p:spPr>
          <a:xfrm rot="5400000">
            <a:off x="589962" y="2191193"/>
            <a:ext cx="1932333" cy="400110"/>
          </a:xfrm>
          <a:prstGeom prst="rect">
            <a:avLst/>
          </a:prstGeom>
          <a:noFill/>
        </p:spPr>
        <p:txBody>
          <a:bodyPr wrap="square">
            <a:spAutoFit/>
          </a:bodyPr>
          <a:lstStyle/>
          <a:p>
            <a:pPr algn="ctr">
              <a:defRPr/>
            </a:pPr>
            <a:r>
              <a:rPr lang="en-US" altLang="zh-CN" sz="2000"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3_节标题">
    <p:spTree>
      <p:nvGrpSpPr>
        <p:cNvPr id="1" name=""/>
        <p:cNvGrpSpPr/>
        <p:nvPr/>
      </p:nvGrpSpPr>
      <p:grpSpPr>
        <a:xfrm>
          <a:off x="0" y="0"/>
          <a:ext cx="0" cy="0"/>
          <a:chOff x="0" y="0"/>
          <a:chExt cx="0" cy="0"/>
        </a:xfrm>
      </p:grpSpPr>
      <p:sp>
        <p:nvSpPr>
          <p:cNvPr id="29" name="Rectangle 6"/>
          <p:cNvSpPr/>
          <p:nvPr userDrawn="1"/>
        </p:nvSpPr>
        <p:spPr>
          <a:xfrm>
            <a:off x="0" y="-23309"/>
            <a:ext cx="9144000" cy="8034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6"/>
          <p:cNvSpPr/>
          <p:nvPr userDrawn="1"/>
        </p:nvSpPr>
        <p:spPr>
          <a:xfrm>
            <a:off x="0" y="4647686"/>
            <a:ext cx="9144000" cy="49581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DAEA8122-0D78-4844-A578-3876484268E6}" type="datetime1">
              <a:rPr lang="zh-CN" altLang="en-US" smtClean="0"/>
            </a:fld>
            <a:endParaRPr lang="zh-CN" altLang="en-US" dirty="0"/>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fld>
            <a:endParaRPr lang="zh-CN" altLang="en-US" dirty="0"/>
          </a:p>
        </p:txBody>
      </p:sp>
      <p:pic>
        <p:nvPicPr>
          <p:cNvPr id="8" name="图片 7"/>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8342" y="-14837"/>
            <a:ext cx="692368" cy="692368"/>
          </a:xfrm>
          <a:prstGeom prst="rect">
            <a:avLst/>
          </a:prstGeom>
        </p:spPr>
      </p:pic>
      <p:cxnSp>
        <p:nvCxnSpPr>
          <p:cNvPr id="9" name="Straight Connector 6"/>
          <p:cNvCxnSpPr/>
          <p:nvPr userDrawn="1"/>
        </p:nvCxnSpPr>
        <p:spPr>
          <a:xfrm flipV="1">
            <a:off x="574526" y="677531"/>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4223189" y="780125"/>
            <a:ext cx="0" cy="386756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35829" y="1395230"/>
            <a:ext cx="1992037" cy="1992037"/>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 name="MH_Others_1"/>
          <p:cNvSpPr txBox="1"/>
          <p:nvPr userDrawn="1">
            <p:custDataLst>
              <p:tags r:id="rId3"/>
            </p:custDataLst>
          </p:nvPr>
        </p:nvSpPr>
        <p:spPr>
          <a:xfrm>
            <a:off x="1789430" y="1467485"/>
            <a:ext cx="594360" cy="1847215"/>
          </a:xfrm>
          <a:prstGeom prst="rect">
            <a:avLst/>
          </a:prstGeom>
          <a:noFill/>
        </p:spPr>
        <p:txBody>
          <a:bodyPr wrap="square" lIns="0" tIns="0" rIns="0" bIns="0" rtlCol="0" anchor="ctr" anchorCtr="0">
            <a:noAutofit/>
          </a:bodyPr>
          <a:lstStyle/>
          <a:p>
            <a:pPr algn="ctr"/>
            <a:r>
              <a:rPr lang="zh-CN" altLang="en-US" sz="2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总结</a:t>
            </a:r>
            <a:endParaRPr lang="zh-CN" altLang="en-US" sz="2800" spc="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MH_Others_2"/>
          <p:cNvSpPr txBox="1"/>
          <p:nvPr userDrawn="1">
            <p:custDataLst>
              <p:tags r:id="rId4"/>
            </p:custDataLst>
          </p:nvPr>
        </p:nvSpPr>
        <p:spPr>
          <a:xfrm rot="5400000">
            <a:off x="589962" y="2191193"/>
            <a:ext cx="1932333" cy="521970"/>
          </a:xfrm>
          <a:prstGeom prst="rect">
            <a:avLst/>
          </a:prstGeom>
          <a:noFill/>
        </p:spPr>
        <p:txBody>
          <a:bodyPr wrap="square">
            <a:spAutoFit/>
          </a:bodyPr>
          <a:lstStyle/>
          <a:p>
            <a:pPr algn="ctr">
              <a:defRPr/>
            </a:pPr>
            <a:r>
              <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rPr>
              <a:t> summary</a:t>
            </a:r>
            <a:endPar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2_节标题">
    <p:spTree>
      <p:nvGrpSpPr>
        <p:cNvPr id="1" name=""/>
        <p:cNvGrpSpPr/>
        <p:nvPr/>
      </p:nvGrpSpPr>
      <p:grpSpPr>
        <a:xfrm>
          <a:off x="0" y="0"/>
          <a:ext cx="0" cy="0"/>
          <a:chOff x="0" y="0"/>
          <a:chExt cx="0" cy="0"/>
        </a:xfrm>
      </p:grpSpPr>
      <p:sp>
        <p:nvSpPr>
          <p:cNvPr id="29" name="Rectangle 6"/>
          <p:cNvSpPr/>
          <p:nvPr userDrawn="1"/>
        </p:nvSpPr>
        <p:spPr>
          <a:xfrm>
            <a:off x="0" y="-23309"/>
            <a:ext cx="9144000" cy="8034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6"/>
          <p:cNvSpPr/>
          <p:nvPr userDrawn="1"/>
        </p:nvSpPr>
        <p:spPr>
          <a:xfrm>
            <a:off x="0" y="4647686"/>
            <a:ext cx="9144000" cy="49581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DAEA8122-0D78-4844-A578-3876484268E6}" type="datetime1">
              <a:rPr lang="zh-CN" altLang="en-US" smtClean="0"/>
            </a:fld>
            <a:endParaRPr lang="zh-CN" altLang="en-US" dirty="0"/>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fld>
            <a:endParaRPr lang="zh-CN" altLang="en-US" dirty="0"/>
          </a:p>
        </p:txBody>
      </p:sp>
      <p:pic>
        <p:nvPicPr>
          <p:cNvPr id="8" name="图片 7"/>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8342" y="-14837"/>
            <a:ext cx="692368" cy="692368"/>
          </a:xfrm>
          <a:prstGeom prst="rect">
            <a:avLst/>
          </a:prstGeom>
        </p:spPr>
      </p:pic>
      <p:cxnSp>
        <p:nvCxnSpPr>
          <p:cNvPr id="9" name="Straight Connector 6"/>
          <p:cNvCxnSpPr/>
          <p:nvPr userDrawn="1"/>
        </p:nvCxnSpPr>
        <p:spPr>
          <a:xfrm flipV="1">
            <a:off x="574526" y="677531"/>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4223189" y="780125"/>
            <a:ext cx="0" cy="386756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35829" y="1395230"/>
            <a:ext cx="1992037" cy="1992037"/>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 name="MH_Others_1"/>
          <p:cNvSpPr txBox="1"/>
          <p:nvPr userDrawn="1">
            <p:custDataLst>
              <p:tags r:id="rId3"/>
            </p:custDataLst>
          </p:nvPr>
        </p:nvSpPr>
        <p:spPr>
          <a:xfrm>
            <a:off x="1448688" y="1467661"/>
            <a:ext cx="1286564" cy="1847174"/>
          </a:xfrm>
          <a:prstGeom prst="rect">
            <a:avLst/>
          </a:prstGeom>
          <a:noFill/>
        </p:spPr>
        <p:txBody>
          <a:bodyPr wrap="square" lIns="0" tIns="0" rIns="0" bIns="0" rtlCol="0" anchor="ctr" anchorCtr="0">
            <a:noAutofit/>
          </a:bodyPr>
          <a:lstStyle/>
          <a:p>
            <a:pPr algn="ctr"/>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目</a:t>
            </a:r>
            <a:endParaRPr lang="en-US" altLang="zh-CN"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录</a:t>
            </a:r>
            <a:endPar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MH_Others_2"/>
          <p:cNvSpPr txBox="1"/>
          <p:nvPr userDrawn="1">
            <p:custDataLst>
              <p:tags r:id="rId4"/>
            </p:custDataLst>
          </p:nvPr>
        </p:nvSpPr>
        <p:spPr>
          <a:xfrm rot="5400000">
            <a:off x="589962" y="2191193"/>
            <a:ext cx="1932333" cy="400110"/>
          </a:xfrm>
          <a:prstGeom prst="rect">
            <a:avLst/>
          </a:prstGeom>
          <a:noFill/>
        </p:spPr>
        <p:txBody>
          <a:bodyPr wrap="square">
            <a:spAutoFit/>
          </a:bodyPr>
          <a:lstStyle/>
          <a:p>
            <a:pPr algn="ctr">
              <a:defRPr/>
            </a:pPr>
            <a:r>
              <a:rPr lang="en-US" altLang="zh-CN" sz="2000"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1.pn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8097" y="925167"/>
            <a:ext cx="7832833" cy="3806854"/>
          </a:xfrm>
          <a:prstGeom prst="rect">
            <a:avLst/>
          </a:prstGeom>
        </p:spPr>
        <p:txBody>
          <a:bodyPr vert="horz" lIns="45720" tIns="45720" rIns="45720" bIns="45720" rtlCol="0">
            <a:normAutofit/>
          </a:body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sp>
        <p:nvSpPr>
          <p:cNvPr id="4" name="Date Placeholder 3"/>
          <p:cNvSpPr>
            <a:spLocks noGrp="1"/>
          </p:cNvSpPr>
          <p:nvPr>
            <p:ph type="dt" sz="half" idx="2"/>
          </p:nvPr>
        </p:nvSpPr>
        <p:spPr>
          <a:xfrm>
            <a:off x="768096" y="4853028"/>
            <a:ext cx="1615607" cy="205740"/>
          </a:xfrm>
          <a:prstGeom prst="rect">
            <a:avLst/>
          </a:prstGeom>
        </p:spPr>
        <p:txBody>
          <a:bodyPr vert="horz" lIns="91440" tIns="45720" rIns="91440" bIns="45720" rtlCol="0" anchor="ctr"/>
          <a:lstStyle>
            <a:lvl1pPr algn="l">
              <a:defRPr sz="750">
                <a:solidFill>
                  <a:schemeClr val="tx1">
                    <a:lumMod val="90000"/>
                    <a:lumOff val="10000"/>
                  </a:schemeClr>
                </a:solidFill>
                <a:latin typeface="+mj-lt"/>
              </a:defRPr>
            </a:lvl1pPr>
          </a:lstStyle>
          <a:p>
            <a:fld id="{4F2F4983-3602-4E3E-983A-EBA4353A8448}" type="datetime1">
              <a:rPr lang="zh-CN" altLang="en-US" smtClean="0"/>
            </a:fld>
            <a:endParaRPr lang="zh-CN" altLang="en-US"/>
          </a:p>
        </p:txBody>
      </p:sp>
      <p:sp>
        <p:nvSpPr>
          <p:cNvPr id="5" name="Footer Placeholder 4"/>
          <p:cNvSpPr>
            <a:spLocks noGrp="1"/>
          </p:cNvSpPr>
          <p:nvPr>
            <p:ph type="ftr" sz="quarter" idx="3"/>
          </p:nvPr>
        </p:nvSpPr>
        <p:spPr>
          <a:xfrm>
            <a:off x="3632199" y="4853028"/>
            <a:ext cx="4426094" cy="205740"/>
          </a:xfrm>
          <a:prstGeom prst="rect">
            <a:avLst/>
          </a:prstGeom>
        </p:spPr>
        <p:txBody>
          <a:bodyPr vert="horz" lIns="91440" tIns="45720" rIns="91440" bIns="45720" rtlCol="0" anchor="ctr"/>
          <a:lstStyle>
            <a:lvl1pPr algn="r">
              <a:defRPr sz="750" cap="all" baseline="0">
                <a:solidFill>
                  <a:schemeClr val="tx1">
                    <a:lumMod val="90000"/>
                    <a:lumOff val="10000"/>
                  </a:schemeClr>
                </a:solidFill>
                <a:latin typeface="+mj-lt"/>
              </a:defRPr>
            </a:lvl1pPr>
          </a:lstStyle>
          <a:p>
            <a:r>
              <a:rPr lang="zh-CN" altLang="en-US" smtClean="0"/>
              <a:t>软件工程</a:t>
            </a:r>
            <a:endParaRPr lang="zh-CN" altLang="en-US"/>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0000"/>
                    <a:lumOff val="10000"/>
                  </a:schemeClr>
                </a:solidFill>
                <a:latin typeface="+mj-lt"/>
              </a:defRPr>
            </a:lvl1pPr>
          </a:lstStyle>
          <a:p>
            <a:fld id="{F528F39D-B5E5-4CA7-906C-979D5A62978D}" type="slidenum">
              <a:rPr lang="zh-CN" altLang="en-US" smtClean="0"/>
            </a:fld>
            <a:endParaRPr lang="zh-CN" altLang="en-US"/>
          </a:p>
        </p:txBody>
      </p:sp>
      <p:cxnSp>
        <p:nvCxnSpPr>
          <p:cNvPr id="7" name="Straight Connector 6"/>
          <p:cNvCxnSpPr/>
          <p:nvPr/>
        </p:nvCxnSpPr>
        <p:spPr>
          <a:xfrm flipV="1">
            <a:off x="571500" y="61974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Rectangle 6"/>
          <p:cNvSpPr/>
          <p:nvPr userDrawn="1"/>
        </p:nvSpPr>
        <p:spPr>
          <a:xfrm>
            <a:off x="0" y="4647686"/>
            <a:ext cx="9144000" cy="49581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6"/>
          <p:cNvSpPr/>
          <p:nvPr userDrawn="1"/>
        </p:nvSpPr>
        <p:spPr>
          <a:xfrm>
            <a:off x="0" y="-23309"/>
            <a:ext cx="9144000" cy="8034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图片 9"/>
          <p:cNvPicPr>
            <a:picLocks noChangeAspect="1"/>
          </p:cNvPicPr>
          <p:nvPr userDrawn="1"/>
        </p:nvPicPr>
        <p:blipFill>
          <a:blip r:embed="rId1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5316" y="-9943"/>
            <a:ext cx="692368" cy="692368"/>
          </a:xfrm>
          <a:prstGeom prst="rect">
            <a:avLst/>
          </a:prstGeom>
        </p:spPr>
      </p:pic>
      <p:sp>
        <p:nvSpPr>
          <p:cNvPr id="2" name="Title Placeholder 1"/>
          <p:cNvSpPr>
            <a:spLocks noGrp="1"/>
          </p:cNvSpPr>
          <p:nvPr>
            <p:ph type="title"/>
          </p:nvPr>
        </p:nvSpPr>
        <p:spPr>
          <a:xfrm>
            <a:off x="1094321" y="0"/>
            <a:ext cx="7763929" cy="828913"/>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hf hdr="0"/>
  <p:txStyles>
    <p:titleStyle>
      <a:lvl1pPr algn="l" defTabSz="685800" rtl="0" eaLnBrk="1" latinLnBrk="0" hangingPunct="1">
        <a:lnSpc>
          <a:spcPct val="80000"/>
        </a:lnSpc>
        <a:spcBef>
          <a:spcPct val="0"/>
        </a:spcBef>
        <a:buNone/>
        <a:defRPr sz="2800" b="1" kern="1200" cap="all" spc="75" baseline="0">
          <a:solidFill>
            <a:schemeClr val="bg1"/>
          </a:solidFill>
          <a:latin typeface="+mj-lt"/>
          <a:ea typeface="+mj-ea"/>
          <a:cs typeface="+mj-cs"/>
        </a:defRPr>
      </a:lvl1pPr>
    </p:titleStyle>
    <p:bodyStyle>
      <a:lvl1pPr marL="68580" indent="-431800" algn="just" defTabSz="685800" rtl="0" eaLnBrk="1" latinLnBrk="0" hangingPunct="1">
        <a:lnSpc>
          <a:spcPct val="110000"/>
        </a:lnSpc>
        <a:spcBef>
          <a:spcPts val="1200"/>
        </a:spcBef>
        <a:spcAft>
          <a:spcPts val="0"/>
        </a:spcAft>
        <a:buClr>
          <a:schemeClr val="accent1"/>
        </a:buClr>
        <a:buSzPct val="80000"/>
        <a:buFont typeface="Arial" panose="020B0604020202020204" pitchFamily="34" charset="0"/>
        <a:buChar char="֍"/>
        <a:defRPr sz="2800" kern="1200">
          <a:solidFill>
            <a:schemeClr val="tx2">
              <a:lumMod val="90000"/>
              <a:lumOff val="10000"/>
            </a:schemeClr>
          </a:solidFill>
          <a:latin typeface="+mj-ea"/>
          <a:ea typeface="+mj-ea"/>
          <a:cs typeface="+mn-cs"/>
        </a:defRPr>
      </a:lvl1pPr>
      <a:lvl2pPr marL="720090" indent="-360045" algn="just" defTabSz="685800" rtl="0" eaLnBrk="1" latinLnBrk="0" hangingPunct="1">
        <a:lnSpc>
          <a:spcPct val="110000"/>
        </a:lnSpc>
        <a:spcBef>
          <a:spcPts val="1200"/>
        </a:spcBef>
        <a:spcAft>
          <a:spcPts val="0"/>
        </a:spcAft>
        <a:buClr>
          <a:schemeClr val="accent2"/>
        </a:buClr>
        <a:buFont typeface="Arial" panose="020B0604020202020204" pitchFamily="34" charset="0"/>
        <a:buChar char="→"/>
        <a:defRPr sz="2400" kern="1200">
          <a:solidFill>
            <a:schemeClr val="tx2">
              <a:lumMod val="90000"/>
              <a:lumOff val="10000"/>
            </a:schemeClr>
          </a:solidFill>
          <a:latin typeface="+mj-ea"/>
          <a:ea typeface="+mj-ea"/>
          <a:cs typeface="+mn-cs"/>
        </a:defRPr>
      </a:lvl2pPr>
      <a:lvl3pPr marL="1080135" indent="-288290" algn="just" defTabSz="685800" rtl="0" eaLnBrk="1" latinLnBrk="0" hangingPunct="1">
        <a:lnSpc>
          <a:spcPct val="110000"/>
        </a:lnSpc>
        <a:spcBef>
          <a:spcPts val="1200"/>
        </a:spcBef>
        <a:spcAft>
          <a:spcPts val="0"/>
        </a:spcAft>
        <a:buClr>
          <a:schemeClr val="accent2"/>
        </a:buClr>
        <a:buFont typeface="Wingdings 3" panose="05040102010807070707" pitchFamily="18" charset="2"/>
        <a:buChar char=""/>
        <a:defRPr sz="2000" kern="1200">
          <a:solidFill>
            <a:schemeClr val="tx2">
              <a:lumMod val="90000"/>
              <a:lumOff val="10000"/>
            </a:schemeClr>
          </a:solidFill>
          <a:latin typeface="+mj-ea"/>
          <a:ea typeface="+mj-ea"/>
          <a:cs typeface="+mn-cs"/>
        </a:defRPr>
      </a:lvl3pPr>
      <a:lvl4pPr marL="445770" indent="-102870" algn="l" defTabSz="685800" rtl="0" eaLnBrk="1" latinLnBrk="0" hangingPunct="1">
        <a:lnSpc>
          <a:spcPct val="90000"/>
        </a:lnSpc>
        <a:spcBef>
          <a:spcPts val="600"/>
        </a:spcBef>
        <a:spcAft>
          <a:spcPts val="300"/>
        </a:spcAft>
        <a:buClr>
          <a:schemeClr val="accent2"/>
        </a:buClr>
        <a:buFont typeface="Wingdings 3" panose="05040102010807070707" pitchFamily="18" charset="2"/>
        <a:buChar char=""/>
        <a:defRPr sz="2000" kern="1200">
          <a:solidFill>
            <a:schemeClr val="tx2">
              <a:lumMod val="90000"/>
              <a:lumOff val="10000"/>
            </a:schemeClr>
          </a:solidFill>
          <a:latin typeface="+mn-lt"/>
          <a:ea typeface="+mn-ea"/>
          <a:cs typeface="+mn-cs"/>
        </a:defRPr>
      </a:lvl4pPr>
      <a:lvl5pPr marL="582930" indent="-102870" algn="l" defTabSz="685800" rtl="0" eaLnBrk="1" latinLnBrk="0" hangingPunct="1">
        <a:lnSpc>
          <a:spcPct val="90000"/>
        </a:lnSpc>
        <a:spcBef>
          <a:spcPts val="600"/>
        </a:spcBef>
        <a:spcAft>
          <a:spcPts val="300"/>
        </a:spcAft>
        <a:buClr>
          <a:schemeClr val="accent2"/>
        </a:buClr>
        <a:buFont typeface="Wingdings 3" panose="05040102010807070707" pitchFamily="18" charset="2"/>
        <a:buChar char=""/>
        <a:defRPr sz="2000" kern="1200">
          <a:solidFill>
            <a:schemeClr val="tx2">
              <a:lumMod val="90000"/>
              <a:lumOff val="10000"/>
            </a:schemeClr>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6pPr>
      <a:lvl7pPr marL="795655"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7pPr>
      <a:lvl8pPr marL="911860"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8pPr>
      <a:lvl9pPr marL="1021715"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1.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oleObject" Target="../embeddings/oleObject2.bin"/><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tags" Target="../tags/tag76.xml"/></Relationships>
</file>

<file path=ppt/slides/_rels/slide12.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oleObject" Target="../embeddings/oleObject4.bin"/><Relationship Id="rId3" Type="http://schemas.openxmlformats.org/officeDocument/2006/relationships/image" Target="../media/image9.wmf"/><Relationship Id="rId2" Type="http://schemas.openxmlformats.org/officeDocument/2006/relationships/oleObject" Target="../embeddings/oleObject3.bin"/><Relationship Id="rId1" Type="http://schemas.openxmlformats.org/officeDocument/2006/relationships/tags" Target="../tags/tag7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9" Type="http://schemas.openxmlformats.org/officeDocument/2006/relationships/tags" Target="../tags/tag90.xml"/><Relationship Id="rId8" Type="http://schemas.openxmlformats.org/officeDocument/2006/relationships/tags" Target="../tags/tag89.xml"/><Relationship Id="rId7" Type="http://schemas.openxmlformats.org/officeDocument/2006/relationships/tags" Target="../tags/tag88.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9" Type="http://schemas.openxmlformats.org/officeDocument/2006/relationships/slideLayout" Target="../slideLayouts/slideLayout11.xml"/><Relationship Id="rId18" Type="http://schemas.openxmlformats.org/officeDocument/2006/relationships/tags" Target="../tags/tag98.xml"/><Relationship Id="rId17" Type="http://schemas.openxmlformats.org/officeDocument/2006/relationships/image" Target="../media/image6.png"/><Relationship Id="rId16" Type="http://schemas.openxmlformats.org/officeDocument/2006/relationships/tags" Target="../tags/tag97.xml"/><Relationship Id="rId15" Type="http://schemas.openxmlformats.org/officeDocument/2006/relationships/tags" Target="../tags/tag96.xml"/><Relationship Id="rId14" Type="http://schemas.openxmlformats.org/officeDocument/2006/relationships/tags" Target="../tags/tag95.xml"/><Relationship Id="rId13" Type="http://schemas.openxmlformats.org/officeDocument/2006/relationships/tags" Target="../tags/tag94.xml"/><Relationship Id="rId12" Type="http://schemas.openxmlformats.org/officeDocument/2006/relationships/tags" Target="../tags/tag93.xml"/><Relationship Id="rId11" Type="http://schemas.openxmlformats.org/officeDocument/2006/relationships/tags" Target="../tags/tag92.xml"/><Relationship Id="rId10" Type="http://schemas.openxmlformats.org/officeDocument/2006/relationships/tags" Target="../tags/tag91.xml"/><Relationship Id="rId1" Type="http://schemas.openxmlformats.org/officeDocument/2006/relationships/tags" Target="../tags/tag8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9" Type="http://schemas.openxmlformats.org/officeDocument/2006/relationships/slideLayout" Target="../slideLayouts/slideLayout11.xml"/><Relationship Id="rId18" Type="http://schemas.openxmlformats.org/officeDocument/2006/relationships/tags" Target="../tags/tag23.xml"/><Relationship Id="rId17" Type="http://schemas.openxmlformats.org/officeDocument/2006/relationships/image" Target="../media/image6.png"/><Relationship Id="rId16" Type="http://schemas.openxmlformats.org/officeDocument/2006/relationships/tags" Target="../tags/tag22.xml"/><Relationship Id="rId15" Type="http://schemas.openxmlformats.org/officeDocument/2006/relationships/tags" Target="../tags/tag21.xml"/><Relationship Id="rId14" Type="http://schemas.openxmlformats.org/officeDocument/2006/relationships/tags" Target="../tags/tag20.xml"/><Relationship Id="rId13" Type="http://schemas.openxmlformats.org/officeDocument/2006/relationships/tags" Target="../tags/tag19.xml"/><Relationship Id="rId12" Type="http://schemas.openxmlformats.org/officeDocument/2006/relationships/tags" Target="../tags/tag18.xml"/><Relationship Id="rId11" Type="http://schemas.openxmlformats.org/officeDocument/2006/relationships/tags" Target="../tags/tag17.xml"/><Relationship Id="rId10" Type="http://schemas.openxmlformats.org/officeDocument/2006/relationships/tags" Target="../tags/tag16.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28.xml.rels><?xml version="1.0" encoding="UTF-8" standalone="yes"?>
<Relationships xmlns="http://schemas.openxmlformats.org/package/2006/relationships"><Relationship Id="rId9" Type="http://schemas.openxmlformats.org/officeDocument/2006/relationships/tags" Target="../tags/tag110.xml"/><Relationship Id="rId8" Type="http://schemas.openxmlformats.org/officeDocument/2006/relationships/tags" Target="../tags/tag109.xml"/><Relationship Id="rId7" Type="http://schemas.openxmlformats.org/officeDocument/2006/relationships/tags" Target="../tags/tag108.xml"/><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tags" Target="../tags/tag103.xml"/><Relationship Id="rId19" Type="http://schemas.openxmlformats.org/officeDocument/2006/relationships/slideLayout" Target="../slideLayouts/slideLayout11.xml"/><Relationship Id="rId18" Type="http://schemas.openxmlformats.org/officeDocument/2006/relationships/tags" Target="../tags/tag118.xml"/><Relationship Id="rId17" Type="http://schemas.openxmlformats.org/officeDocument/2006/relationships/image" Target="../media/image6.png"/><Relationship Id="rId16" Type="http://schemas.openxmlformats.org/officeDocument/2006/relationships/tags" Target="../tags/tag117.xml"/><Relationship Id="rId15" Type="http://schemas.openxmlformats.org/officeDocument/2006/relationships/tags" Target="../tags/tag116.xml"/><Relationship Id="rId14" Type="http://schemas.openxmlformats.org/officeDocument/2006/relationships/tags" Target="../tags/tag115.xml"/><Relationship Id="rId13" Type="http://schemas.openxmlformats.org/officeDocument/2006/relationships/tags" Target="../tags/tag114.xml"/><Relationship Id="rId12" Type="http://schemas.openxmlformats.org/officeDocument/2006/relationships/tags" Target="../tags/tag113.xml"/><Relationship Id="rId11" Type="http://schemas.openxmlformats.org/officeDocument/2006/relationships/tags" Target="../tags/tag112.xml"/><Relationship Id="rId10" Type="http://schemas.openxmlformats.org/officeDocument/2006/relationships/tags" Target="../tags/tag111.xml"/><Relationship Id="rId1" Type="http://schemas.openxmlformats.org/officeDocument/2006/relationships/tags" Target="../tags/tag102.xml"/></Relationships>
</file>

<file path=ppt/slides/_rels/slide29.xml.rels><?xml version="1.0" encoding="UTF-8" standalone="yes"?>
<Relationships xmlns="http://schemas.openxmlformats.org/package/2006/relationships"><Relationship Id="rId9" Type="http://schemas.openxmlformats.org/officeDocument/2006/relationships/tags" Target="../tags/tag127.xml"/><Relationship Id="rId8" Type="http://schemas.openxmlformats.org/officeDocument/2006/relationships/tags" Target="../tags/tag126.xml"/><Relationship Id="rId7" Type="http://schemas.openxmlformats.org/officeDocument/2006/relationships/tags" Target="../tags/tag125.xml"/><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tags" Target="../tags/tag121.xml"/><Relationship Id="rId2" Type="http://schemas.openxmlformats.org/officeDocument/2006/relationships/tags" Target="../tags/tag120.xml"/><Relationship Id="rId19" Type="http://schemas.openxmlformats.org/officeDocument/2006/relationships/slideLayout" Target="../slideLayouts/slideLayout11.xml"/><Relationship Id="rId18" Type="http://schemas.openxmlformats.org/officeDocument/2006/relationships/tags" Target="../tags/tag135.xml"/><Relationship Id="rId17" Type="http://schemas.openxmlformats.org/officeDocument/2006/relationships/image" Target="../media/image6.png"/><Relationship Id="rId16" Type="http://schemas.openxmlformats.org/officeDocument/2006/relationships/tags" Target="../tags/tag134.xml"/><Relationship Id="rId15" Type="http://schemas.openxmlformats.org/officeDocument/2006/relationships/tags" Target="../tags/tag133.xml"/><Relationship Id="rId14" Type="http://schemas.openxmlformats.org/officeDocument/2006/relationships/tags" Target="../tags/tag132.xml"/><Relationship Id="rId13" Type="http://schemas.openxmlformats.org/officeDocument/2006/relationships/tags" Target="../tags/tag131.xml"/><Relationship Id="rId12" Type="http://schemas.openxmlformats.org/officeDocument/2006/relationships/tags" Target="../tags/tag130.xml"/><Relationship Id="rId11" Type="http://schemas.openxmlformats.org/officeDocument/2006/relationships/tags" Target="../tags/tag129.xml"/><Relationship Id="rId10" Type="http://schemas.openxmlformats.org/officeDocument/2006/relationships/tags" Target="../tags/tag128.xml"/><Relationship Id="rId1" Type="http://schemas.openxmlformats.org/officeDocument/2006/relationships/tags" Target="../tags/tag119.xml"/></Relationships>
</file>

<file path=ppt/slides/_rels/slide3.xml.rels><?xml version="1.0" encoding="UTF-8" standalone="yes"?>
<Relationships xmlns="http://schemas.openxmlformats.org/package/2006/relationships"><Relationship Id="rId9" Type="http://schemas.openxmlformats.org/officeDocument/2006/relationships/tags" Target="../tags/tag32.xml"/><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9" Type="http://schemas.openxmlformats.org/officeDocument/2006/relationships/slideLayout" Target="../slideLayouts/slideLayout11.xml"/><Relationship Id="rId18" Type="http://schemas.openxmlformats.org/officeDocument/2006/relationships/tags" Target="../tags/tag40.xml"/><Relationship Id="rId17" Type="http://schemas.openxmlformats.org/officeDocument/2006/relationships/image" Target="../media/image6.png"/><Relationship Id="rId16" Type="http://schemas.openxmlformats.org/officeDocument/2006/relationships/tags" Target="../tags/tag39.xml"/><Relationship Id="rId15" Type="http://schemas.openxmlformats.org/officeDocument/2006/relationships/tags" Target="../tags/tag38.xml"/><Relationship Id="rId14" Type="http://schemas.openxmlformats.org/officeDocument/2006/relationships/tags" Target="../tags/tag37.xml"/><Relationship Id="rId13" Type="http://schemas.openxmlformats.org/officeDocument/2006/relationships/tags" Target="../tags/tag36.xml"/><Relationship Id="rId12" Type="http://schemas.openxmlformats.org/officeDocument/2006/relationships/tags" Target="../tags/tag35.xml"/><Relationship Id="rId11" Type="http://schemas.openxmlformats.org/officeDocument/2006/relationships/tags" Target="../tags/tag34.xml"/><Relationship Id="rId10" Type="http://schemas.openxmlformats.org/officeDocument/2006/relationships/tags" Target="../tags/tag33.xml"/><Relationship Id="rId1" Type="http://schemas.openxmlformats.org/officeDocument/2006/relationships/tags" Target="../tags/tag24.xml"/></Relationships>
</file>

<file path=ppt/slides/_rels/slide30.xml.rels><?xml version="1.0" encoding="UTF-8" standalone="yes"?>
<Relationships xmlns="http://schemas.openxmlformats.org/package/2006/relationships"><Relationship Id="rId9" Type="http://schemas.openxmlformats.org/officeDocument/2006/relationships/tags" Target="../tags/tag144.xml"/><Relationship Id="rId8" Type="http://schemas.openxmlformats.org/officeDocument/2006/relationships/tags" Target="../tags/tag143.xml"/><Relationship Id="rId7" Type="http://schemas.openxmlformats.org/officeDocument/2006/relationships/tags" Target="../tags/tag142.xml"/><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tags" Target="../tags/tag139.xml"/><Relationship Id="rId3" Type="http://schemas.openxmlformats.org/officeDocument/2006/relationships/tags" Target="../tags/tag138.xml"/><Relationship Id="rId2" Type="http://schemas.openxmlformats.org/officeDocument/2006/relationships/tags" Target="../tags/tag137.xml"/><Relationship Id="rId19" Type="http://schemas.openxmlformats.org/officeDocument/2006/relationships/slideLayout" Target="../slideLayouts/slideLayout11.xml"/><Relationship Id="rId18" Type="http://schemas.openxmlformats.org/officeDocument/2006/relationships/tags" Target="../tags/tag152.xml"/><Relationship Id="rId17" Type="http://schemas.openxmlformats.org/officeDocument/2006/relationships/image" Target="../media/image6.png"/><Relationship Id="rId16" Type="http://schemas.openxmlformats.org/officeDocument/2006/relationships/tags" Target="../tags/tag151.xml"/><Relationship Id="rId15" Type="http://schemas.openxmlformats.org/officeDocument/2006/relationships/tags" Target="../tags/tag150.xml"/><Relationship Id="rId14" Type="http://schemas.openxmlformats.org/officeDocument/2006/relationships/tags" Target="../tags/tag149.xml"/><Relationship Id="rId13" Type="http://schemas.openxmlformats.org/officeDocument/2006/relationships/tags" Target="../tags/tag148.xml"/><Relationship Id="rId12" Type="http://schemas.openxmlformats.org/officeDocument/2006/relationships/tags" Target="../tags/tag147.xml"/><Relationship Id="rId11" Type="http://schemas.openxmlformats.org/officeDocument/2006/relationships/tags" Target="../tags/tag146.xml"/><Relationship Id="rId10" Type="http://schemas.openxmlformats.org/officeDocument/2006/relationships/tags" Target="../tags/tag145.xml"/><Relationship Id="rId1" Type="http://schemas.openxmlformats.org/officeDocument/2006/relationships/tags" Target="../tags/tag13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9" Type="http://schemas.openxmlformats.org/officeDocument/2006/relationships/tags" Target="../tags/tag49.xml"/><Relationship Id="rId8" Type="http://schemas.openxmlformats.org/officeDocument/2006/relationships/tags" Target="../tags/tag48.xml"/><Relationship Id="rId7" Type="http://schemas.openxmlformats.org/officeDocument/2006/relationships/tags" Target="../tags/tag47.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9" Type="http://schemas.openxmlformats.org/officeDocument/2006/relationships/slideLayout" Target="../slideLayouts/slideLayout11.xml"/><Relationship Id="rId18" Type="http://schemas.openxmlformats.org/officeDocument/2006/relationships/tags" Target="../tags/tag57.xml"/><Relationship Id="rId17" Type="http://schemas.openxmlformats.org/officeDocument/2006/relationships/image" Target="../media/image6.png"/><Relationship Id="rId16" Type="http://schemas.openxmlformats.org/officeDocument/2006/relationships/tags" Target="../tags/tag56.xml"/><Relationship Id="rId15" Type="http://schemas.openxmlformats.org/officeDocument/2006/relationships/tags" Target="../tags/tag55.xml"/><Relationship Id="rId14" Type="http://schemas.openxmlformats.org/officeDocument/2006/relationships/tags" Target="../tags/tag54.xml"/><Relationship Id="rId13" Type="http://schemas.openxmlformats.org/officeDocument/2006/relationships/tags" Target="../tags/tag53.xml"/><Relationship Id="rId12" Type="http://schemas.openxmlformats.org/officeDocument/2006/relationships/tags" Target="../tags/tag52.xml"/><Relationship Id="rId11" Type="http://schemas.openxmlformats.org/officeDocument/2006/relationships/tags" Target="../tags/tag51.xml"/><Relationship Id="rId10" Type="http://schemas.openxmlformats.org/officeDocument/2006/relationships/tags" Target="../tags/tag50.xml"/><Relationship Id="rId1" Type="http://schemas.openxmlformats.org/officeDocument/2006/relationships/tags" Target="../tags/tag4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5.xml"/><Relationship Id="rId2" Type="http://schemas.openxmlformats.org/officeDocument/2006/relationships/tags" Target="../tags/tag153.xml"/><Relationship Id="rId1" Type="http://schemas.openxmlformats.org/officeDocument/2006/relationships/image" Target="../media/image14.png"/></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5.xml"/><Relationship Id="rId2" Type="http://schemas.openxmlformats.org/officeDocument/2006/relationships/tags" Target="../tags/tag154.xml"/><Relationship Id="rId1" Type="http://schemas.openxmlformats.org/officeDocument/2006/relationships/image" Target="../media/image15.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5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56.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57.xml"/></Relationships>
</file>

<file path=ppt/slides/_rels/slide5.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9" Type="http://schemas.openxmlformats.org/officeDocument/2006/relationships/slideLayout" Target="../slideLayouts/slideLayout11.xml"/><Relationship Id="rId18" Type="http://schemas.openxmlformats.org/officeDocument/2006/relationships/tags" Target="../tags/tag74.xml"/><Relationship Id="rId17" Type="http://schemas.openxmlformats.org/officeDocument/2006/relationships/image" Target="../media/image6.png"/><Relationship Id="rId16" Type="http://schemas.openxmlformats.org/officeDocument/2006/relationships/tags" Target="../tags/tag73.xml"/><Relationship Id="rId15" Type="http://schemas.openxmlformats.org/officeDocument/2006/relationships/tags" Target="../tags/tag72.xml"/><Relationship Id="rId14" Type="http://schemas.openxmlformats.org/officeDocument/2006/relationships/tags" Target="../tags/tag71.xml"/><Relationship Id="rId13" Type="http://schemas.openxmlformats.org/officeDocument/2006/relationships/tags" Target="../tags/tag70.xml"/><Relationship Id="rId12" Type="http://schemas.openxmlformats.org/officeDocument/2006/relationships/tags" Target="../tags/tag69.xml"/><Relationship Id="rId11" Type="http://schemas.openxmlformats.org/officeDocument/2006/relationships/tags" Target="../tags/tag68.xml"/><Relationship Id="rId10" Type="http://schemas.openxmlformats.org/officeDocument/2006/relationships/tags" Target="../tags/tag67.xml"/><Relationship Id="rId1" Type="http://schemas.openxmlformats.org/officeDocument/2006/relationships/tags" Target="../tags/tag58.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8.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5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5645" y="987551"/>
            <a:ext cx="8582606" cy="2468645"/>
          </a:xfrm>
        </p:spPr>
        <p:txBody>
          <a:bodyPr>
            <a:normAutofit/>
          </a:bodyPr>
          <a:lstStyle/>
          <a:p>
            <a:pPr algn="ctr">
              <a:lnSpc>
                <a:spcPct val="100000"/>
              </a:lnSpc>
              <a:spcBef>
                <a:spcPts val="3600"/>
              </a:spcBef>
              <a:spcAft>
                <a:spcPts val="3600"/>
              </a:spcAft>
            </a:pPr>
            <a:r>
              <a:rPr lang="zh-CN" altLang="en-US" sz="4800" dirty="0" smtClean="0">
                <a:solidFill>
                  <a:schemeClr val="bg1"/>
                </a:solidFill>
                <a:sym typeface="+mn-ea"/>
              </a:rPr>
              <a:t>第</a:t>
            </a:r>
            <a:r>
              <a:rPr lang="en-US" altLang="zh-CN" sz="4800" dirty="0" smtClean="0">
                <a:solidFill>
                  <a:schemeClr val="bg1"/>
                </a:solidFill>
                <a:sym typeface="+mn-ea"/>
              </a:rPr>
              <a:t>5</a:t>
            </a:r>
            <a:r>
              <a:rPr lang="zh-CN" altLang="en-US" sz="4800" dirty="0" smtClean="0">
                <a:solidFill>
                  <a:schemeClr val="bg1"/>
                </a:solidFill>
                <a:sym typeface="+mn-ea"/>
              </a:rPr>
              <a:t>章 </a:t>
            </a:r>
            <a:r>
              <a:rPr lang="zh-CN" altLang="zh-CN" sz="4800" dirty="0">
                <a:latin typeface="微软雅黑" panose="020B0503020204020204" pitchFamily="34" charset="-122"/>
                <a:ea typeface="微软雅黑" panose="020B0503020204020204" pitchFamily="34" charset="-122"/>
                <a:sym typeface="微软雅黑" panose="020B0503020204020204" pitchFamily="34" charset="-122"/>
              </a:rPr>
              <a:t>组合数据类型</a:t>
            </a:r>
            <a:endParaRPr lang="zh-CN" altLang="en-US" sz="4800" cap="none" dirty="0" smtClean="0">
              <a:solidFill>
                <a:schemeClr val="bg1"/>
              </a:solidFill>
              <a:uFillTx/>
              <a:sym typeface="+mn-ea"/>
            </a:endParaRPr>
          </a:p>
        </p:txBody>
      </p:sp>
      <p:sp>
        <p:nvSpPr>
          <p:cNvPr id="3" name="副标题 2"/>
          <p:cNvSpPr>
            <a:spLocks noGrp="1"/>
          </p:cNvSpPr>
          <p:nvPr>
            <p:ph type="subTitle" idx="1"/>
          </p:nvPr>
        </p:nvSpPr>
        <p:spPr>
          <a:xfrm>
            <a:off x="1958907" y="3620351"/>
            <a:ext cx="6899344" cy="1380882"/>
          </a:xfrm>
        </p:spPr>
        <p:txBody>
          <a:bodyPr>
            <a:normAutofit/>
          </a:bodyPr>
          <a:lstStyle/>
          <a:p>
            <a:r>
              <a:rPr lang="zh-CN" altLang="en-US" sz="1800" dirty="0">
                <a:latin typeface="+mj-ea"/>
                <a:ea typeface="+mj-ea"/>
              </a:rPr>
              <a:t>          </a:t>
            </a:r>
            <a:r>
              <a:rPr lang="zh-CN" altLang="en-US" sz="1800" dirty="0" smtClean="0">
                <a:latin typeface="+mj-ea"/>
                <a:ea typeface="+mj-ea"/>
              </a:rPr>
              <a:t>河南大学软件学院                                         楚广琳</a:t>
            </a:r>
            <a:endParaRPr lang="zh-CN" altLang="en-US" sz="1800" dirty="0" smtClean="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t>5.3.3 </a:t>
            </a:r>
            <a:r>
              <a:rPr lang="zh-CN" altLang="zh-CN" spc="300" dirty="0">
                <a:latin typeface="黑体" panose="02010609060101010101" charset="-122"/>
                <a:ea typeface="黑体" panose="02010609060101010101" charset="-122"/>
                <a:sym typeface="+mn-ea"/>
              </a:rPr>
              <a:t>集合运算符</a:t>
            </a:r>
            <a:endParaRPr lang="zh-CN" altLang="en-US"/>
          </a:p>
        </p:txBody>
      </p:sp>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
        <p:nvSpPr>
          <p:cNvPr id="11" name="文本框 10"/>
          <p:cNvSpPr txBox="1"/>
          <p:nvPr/>
        </p:nvSpPr>
        <p:spPr>
          <a:xfrm>
            <a:off x="816610" y="828675"/>
            <a:ext cx="2011680" cy="368300"/>
          </a:xfrm>
          <a:prstGeom prst="rect">
            <a:avLst/>
          </a:prstGeom>
          <a:noFill/>
        </p:spPr>
        <p:txBody>
          <a:bodyPr wrap="none" rtlCol="0">
            <a:spAutoFit/>
          </a:bodyPr>
          <a:p>
            <a:pPr algn="l"/>
            <a:r>
              <a:rPr lang="zh-CN" altLang="en-US">
                <a:latin typeface="微软雅黑" panose="020B0503020204020204" pitchFamily="34" charset="-122"/>
                <a:ea typeface="微软雅黑" panose="020B0503020204020204" pitchFamily="34" charset="-122"/>
                <a:sym typeface="+mn-ea"/>
              </a:rPr>
              <a:t>▶标准类型运算符</a:t>
            </a:r>
            <a:endParaRPr lang="zh-CN" altLang="en-US"/>
          </a:p>
        </p:txBody>
      </p:sp>
      <p:sp>
        <p:nvSpPr>
          <p:cNvPr id="3" name="文本框 2"/>
          <p:cNvSpPr txBox="1"/>
          <p:nvPr/>
        </p:nvSpPr>
        <p:spPr>
          <a:xfrm>
            <a:off x="856615" y="1196975"/>
            <a:ext cx="7430770" cy="368300"/>
          </a:xfrm>
          <a:prstGeom prst="rect">
            <a:avLst/>
          </a:prstGeom>
          <a:noFill/>
        </p:spPr>
        <p:txBody>
          <a:bodyPr wrap="none" rtlCol="0" anchor="t">
            <a:spAutoFit/>
          </a:bodyPr>
          <a:p>
            <a:pPr algn="l"/>
            <a:r>
              <a:rPr lang="zh-CN" altLang="en-US">
                <a:sym typeface="+mn-ea"/>
              </a:rPr>
              <a:t>set1={'北京','上海','广州','深圳'}，</a:t>
            </a:r>
            <a:r>
              <a:rPr lang="en-US" altLang="zh-CN">
                <a:sym typeface="+mn-ea"/>
              </a:rPr>
              <a:t>set2={</a:t>
            </a:r>
            <a:r>
              <a:rPr lang="zh-CN" altLang="en-US">
                <a:sym typeface="+mn-ea"/>
              </a:rPr>
              <a:t>'上海','广州'</a:t>
            </a:r>
            <a:r>
              <a:rPr lang="en-US" altLang="zh-CN">
                <a:sym typeface="+mn-ea"/>
              </a:rPr>
              <a:t>}   set3={</a:t>
            </a:r>
            <a:r>
              <a:rPr lang="zh-CN" altLang="en-US">
                <a:sym typeface="+mn-ea"/>
              </a:rPr>
              <a:t>'广州'</a:t>
            </a:r>
            <a:r>
              <a:rPr lang="en-US" altLang="zh-CN">
                <a:sym typeface="+mn-ea"/>
              </a:rPr>
              <a:t>,</a:t>
            </a:r>
            <a:r>
              <a:rPr lang="zh-CN" altLang="en-US">
                <a:sym typeface="+mn-ea"/>
              </a:rPr>
              <a:t>'上海'</a:t>
            </a:r>
            <a:r>
              <a:rPr lang="en-US" altLang="zh-CN">
                <a:sym typeface="+mn-ea"/>
              </a:rPr>
              <a:t>}</a:t>
            </a:r>
            <a:endParaRPr lang="zh-CN" altLang="en-US"/>
          </a:p>
        </p:txBody>
      </p:sp>
      <p:graphicFrame>
        <p:nvGraphicFramePr>
          <p:cNvPr id="10" name="表格 9"/>
          <p:cNvGraphicFramePr/>
          <p:nvPr>
            <p:custDataLst>
              <p:tags r:id="rId1"/>
            </p:custDataLst>
          </p:nvPr>
        </p:nvGraphicFramePr>
        <p:xfrm>
          <a:off x="647065" y="1818640"/>
          <a:ext cx="8180070" cy="2575560"/>
        </p:xfrm>
        <a:graphic>
          <a:graphicData uri="http://schemas.openxmlformats.org/drawingml/2006/table">
            <a:tbl>
              <a:tblPr firstRow="1" bandRow="1">
                <a:tableStyleId>{5C22544A-7EE6-4342-B048-85BDC9FD1C3A}</a:tableStyleId>
              </a:tblPr>
              <a:tblGrid>
                <a:gridCol w="1400810"/>
                <a:gridCol w="3422650"/>
                <a:gridCol w="3356610"/>
              </a:tblGrid>
              <a:tr h="381000">
                <a:tc>
                  <a:txBody>
                    <a:bodyPr/>
                    <a:p>
                      <a:pPr>
                        <a:buNone/>
                      </a:pPr>
                      <a:r>
                        <a:rPr lang="zh-CN" altLang="en-US"/>
                        <a:t>运算符</a:t>
                      </a:r>
                      <a:endParaRPr lang="zh-CN" altLang="en-US"/>
                    </a:p>
                  </a:txBody>
                  <a:tcPr/>
                </a:tc>
                <a:tc>
                  <a:txBody>
                    <a:bodyPr/>
                    <a:p>
                      <a:pPr>
                        <a:buNone/>
                      </a:pPr>
                      <a:r>
                        <a:rPr lang="zh-CN" altLang="en-US"/>
                        <a:t>描述</a:t>
                      </a:r>
                      <a:endParaRPr lang="zh-CN" altLang="en-US"/>
                    </a:p>
                  </a:txBody>
                  <a:tcPr/>
                </a:tc>
                <a:tc>
                  <a:txBody>
                    <a:bodyPr/>
                    <a:p>
                      <a:pPr>
                        <a:buNone/>
                      </a:pPr>
                      <a:r>
                        <a:rPr lang="zh-CN" altLang="en-US"/>
                        <a:t>实例</a:t>
                      </a:r>
                      <a:endParaRPr lang="zh-CN" altLang="en-US"/>
                    </a:p>
                  </a:txBody>
                  <a:tcPr/>
                </a:tc>
              </a:tr>
              <a:tr h="381000">
                <a:tc>
                  <a:txBody>
                    <a:bodyPr/>
                    <a:p>
                      <a:pPr>
                        <a:buNone/>
                      </a:pPr>
                      <a:r>
                        <a:rPr lang="en-US" altLang="zh-CN" sz="1400"/>
                        <a:t>in </a:t>
                      </a:r>
                      <a:r>
                        <a:rPr lang="zh-CN" altLang="en-US" sz="1400"/>
                        <a:t>和 </a:t>
                      </a:r>
                      <a:r>
                        <a:rPr lang="en-US" altLang="zh-CN" sz="1400"/>
                        <a:t>not in </a:t>
                      </a:r>
                      <a:endParaRPr lang="en-US" altLang="zh-CN" sz="1400"/>
                    </a:p>
                  </a:txBody>
                  <a:tcPr/>
                </a:tc>
                <a:tc>
                  <a:txBody>
                    <a:bodyPr/>
                    <a:p>
                      <a:pPr>
                        <a:buNone/>
                      </a:pPr>
                      <a:r>
                        <a:rPr lang="zh-CN" altLang="en-US" sz="1400"/>
                        <a:t>成员操作符</a:t>
                      </a:r>
                      <a:endParaRPr lang="zh-CN" altLang="en-US" sz="1400"/>
                    </a:p>
                  </a:txBody>
                  <a:tcPr/>
                </a:tc>
                <a:tc>
                  <a:txBody>
                    <a:bodyPr/>
                    <a:p>
                      <a:pPr>
                        <a:buNone/>
                      </a:pPr>
                      <a:r>
                        <a:rPr lang="en-US" altLang="zh-CN" sz="1400">
                          <a:sym typeface="+mn-ea"/>
                        </a:rPr>
                        <a:t>print(</a:t>
                      </a:r>
                      <a:r>
                        <a:rPr lang="zh-CN" altLang="en-US" sz="1400">
                          <a:sym typeface="+mn-ea"/>
                        </a:rPr>
                        <a:t>'北京' </a:t>
                      </a:r>
                      <a:r>
                        <a:rPr lang="en-US" altLang="zh-CN" sz="1400">
                          <a:sym typeface="+mn-ea"/>
                        </a:rPr>
                        <a:t>in set1)           #</a:t>
                      </a:r>
                      <a:r>
                        <a:rPr lang="zh-CN" altLang="en-US" sz="1400">
                          <a:sym typeface="+mn-ea"/>
                        </a:rPr>
                        <a:t>输出：</a:t>
                      </a:r>
                      <a:r>
                        <a:rPr lang="en-US" altLang="zh-CN" sz="1400">
                          <a:sym typeface="+mn-ea"/>
                        </a:rPr>
                        <a:t>True</a:t>
                      </a:r>
                      <a:endParaRPr lang="en-US" altLang="zh-CN" sz="1400">
                        <a:sym typeface="+mn-ea"/>
                      </a:endParaRPr>
                    </a:p>
                    <a:p>
                      <a:pPr>
                        <a:buNone/>
                      </a:pPr>
                      <a:r>
                        <a:rPr lang="en-US" altLang="zh-CN" sz="1400">
                          <a:sym typeface="+mn-ea"/>
                        </a:rPr>
                        <a:t>print(</a:t>
                      </a:r>
                      <a:r>
                        <a:rPr lang="zh-CN" altLang="en-US" sz="1400">
                          <a:sym typeface="+mn-ea"/>
                        </a:rPr>
                        <a:t>'北京' </a:t>
                      </a:r>
                      <a:r>
                        <a:rPr lang="en-US" altLang="zh-CN" sz="1400">
                          <a:sym typeface="+mn-ea"/>
                        </a:rPr>
                        <a:t>not in set2)    #</a:t>
                      </a:r>
                      <a:r>
                        <a:rPr lang="zh-CN" altLang="en-US" sz="1400">
                          <a:sym typeface="+mn-ea"/>
                        </a:rPr>
                        <a:t>输出：</a:t>
                      </a:r>
                      <a:r>
                        <a:rPr lang="en-US" altLang="zh-CN" sz="1400">
                          <a:sym typeface="+mn-ea"/>
                        </a:rPr>
                        <a:t>True</a:t>
                      </a:r>
                      <a:endParaRPr lang="en-US" altLang="zh-CN" sz="1400">
                        <a:sym typeface="+mn-ea"/>
                      </a:endParaRPr>
                    </a:p>
                  </a:txBody>
                  <a:tcPr/>
                </a:tc>
              </a:tr>
              <a:tr h="381000">
                <a:tc>
                  <a:txBody>
                    <a:bodyPr/>
                    <a:p>
                      <a:pPr>
                        <a:buNone/>
                      </a:pPr>
                      <a:r>
                        <a:rPr lang="en-US" altLang="zh-CN" sz="1400"/>
                        <a:t>== </a:t>
                      </a:r>
                      <a:r>
                        <a:rPr lang="zh-CN" altLang="en-US" sz="1400"/>
                        <a:t>和  </a:t>
                      </a:r>
                      <a:r>
                        <a:rPr lang="en-US" altLang="zh-CN" sz="1400"/>
                        <a:t>!=</a:t>
                      </a:r>
                      <a:endParaRPr lang="en-US" altLang="zh-CN" sz="1400"/>
                    </a:p>
                  </a:txBody>
                  <a:tcPr/>
                </a:tc>
                <a:tc>
                  <a:txBody>
                    <a:bodyPr/>
                    <a:p>
                      <a:pPr>
                        <a:buNone/>
                      </a:pPr>
                      <a:r>
                        <a:rPr lang="zh-CN" altLang="en-US" sz="1400"/>
                        <a:t>两个集合相等当且仅当其中一个集合中的每个成员同时也是另一个集合中的成员。集合是否等价于集合中的成员的顺序无关，只与集合的元素有关。</a:t>
                      </a:r>
                      <a:endParaRPr lang="zh-CN" altLang="en-US" sz="1400"/>
                    </a:p>
                  </a:txBody>
                  <a:tcPr/>
                </a:tc>
                <a:tc>
                  <a:txBody>
                    <a:bodyPr/>
                    <a:p>
                      <a:pPr>
                        <a:buNone/>
                      </a:pPr>
                      <a:r>
                        <a:rPr lang="en-US" altLang="zh-CN" sz="1400"/>
                        <a:t>print(set2==set3)   #</a:t>
                      </a:r>
                      <a:r>
                        <a:rPr lang="zh-CN" altLang="en-US" sz="1400"/>
                        <a:t>输出：</a:t>
                      </a:r>
                      <a:r>
                        <a:rPr lang="en-US" altLang="zh-CN" sz="1400"/>
                        <a:t>True</a:t>
                      </a:r>
                      <a:endParaRPr lang="en-US" altLang="zh-CN" sz="1400"/>
                    </a:p>
                    <a:p>
                      <a:pPr>
                        <a:buNone/>
                      </a:pPr>
                      <a:r>
                        <a:rPr lang="en-US" altLang="zh-CN" sz="1400"/>
                        <a:t>print(set1!=set2) </a:t>
                      </a:r>
                      <a:r>
                        <a:rPr lang="en-US" altLang="zh-CN" sz="1400">
                          <a:sym typeface="+mn-ea"/>
                        </a:rPr>
                        <a:t>   #</a:t>
                      </a:r>
                      <a:r>
                        <a:rPr lang="zh-CN" altLang="en-US" sz="1400">
                          <a:sym typeface="+mn-ea"/>
                        </a:rPr>
                        <a:t>输出：</a:t>
                      </a:r>
                      <a:r>
                        <a:rPr lang="en-US" altLang="zh-CN" sz="1400">
                          <a:sym typeface="+mn-ea"/>
                        </a:rPr>
                        <a:t>True</a:t>
                      </a:r>
                      <a:endParaRPr lang="en-US" altLang="zh-CN" sz="1400">
                        <a:sym typeface="+mn-ea"/>
                      </a:endParaRPr>
                    </a:p>
                    <a:p>
                      <a:pPr>
                        <a:buNone/>
                      </a:pPr>
                      <a:endParaRPr lang="en-US" altLang="zh-CN" sz="1400"/>
                    </a:p>
                  </a:txBody>
                  <a:tcPr/>
                </a:tc>
              </a:tr>
              <a:tr h="381000">
                <a:tc>
                  <a:txBody>
                    <a:bodyPr/>
                    <a:p>
                      <a:pPr>
                        <a:buNone/>
                      </a:pPr>
                      <a:r>
                        <a:rPr lang="en-US" altLang="zh-CN" sz="1400"/>
                        <a:t>&gt; </a:t>
                      </a:r>
                      <a:r>
                        <a:rPr lang="zh-CN" altLang="en-US" sz="1400"/>
                        <a:t>、</a:t>
                      </a:r>
                      <a:r>
                        <a:rPr lang="en-US" altLang="zh-CN" sz="1400"/>
                        <a:t>&lt;</a:t>
                      </a:r>
                      <a:r>
                        <a:rPr lang="zh-CN" altLang="en-US" sz="1400"/>
                        <a:t>和</a:t>
                      </a:r>
                      <a:r>
                        <a:rPr lang="en-US" altLang="zh-CN" sz="1400"/>
                        <a:t>&gt;=</a:t>
                      </a:r>
                      <a:r>
                        <a:rPr lang="zh-CN" altLang="en-US" sz="1400"/>
                        <a:t>、</a:t>
                      </a:r>
                      <a:r>
                        <a:rPr lang="en-US" altLang="zh-CN" sz="1400"/>
                        <a:t>&lt;=</a:t>
                      </a:r>
                      <a:endParaRPr lang="en-US" altLang="zh-CN" sz="1400"/>
                    </a:p>
                  </a:txBody>
                  <a:tcPr/>
                </a:tc>
                <a:tc>
                  <a:txBody>
                    <a:bodyPr/>
                    <a:p>
                      <a:pPr>
                        <a:buNone/>
                      </a:pPr>
                      <a:r>
                        <a:rPr lang="en-US" altLang="zh-CN" sz="1400"/>
                        <a:t>&lt;</a:t>
                      </a:r>
                      <a:r>
                        <a:rPr lang="zh-CN" altLang="en-US" sz="1400"/>
                        <a:t>和</a:t>
                      </a:r>
                      <a:r>
                        <a:rPr lang="en-US" altLang="zh-CN" sz="1400"/>
                        <a:t>&lt;=</a:t>
                      </a:r>
                      <a:r>
                        <a:rPr lang="zh-CN" altLang="en-US" sz="1400"/>
                        <a:t>判断是否是子集，</a:t>
                      </a:r>
                      <a:r>
                        <a:rPr lang="en-US" altLang="zh-CN" sz="1400"/>
                        <a:t>&gt;</a:t>
                      </a:r>
                      <a:r>
                        <a:rPr lang="zh-CN" altLang="en-US" sz="1400"/>
                        <a:t>和</a:t>
                      </a:r>
                      <a:r>
                        <a:rPr lang="en-US" altLang="zh-CN" sz="1400"/>
                        <a:t>&gt;=</a:t>
                      </a:r>
                      <a:r>
                        <a:rPr lang="zh-CN" altLang="en-US" sz="1400"/>
                        <a:t>判断是否为超集</a:t>
                      </a:r>
                      <a:endParaRPr lang="zh-CN" altLang="en-US" sz="1400"/>
                    </a:p>
                  </a:txBody>
                  <a:tcPr/>
                </a:tc>
                <a:tc>
                  <a:txBody>
                    <a:bodyPr/>
                    <a:p>
                      <a:pPr>
                        <a:buNone/>
                      </a:pPr>
                      <a:r>
                        <a:rPr lang="zh-CN" altLang="en-US" sz="1400"/>
                        <a:t>print(set1&gt;set3)    </a:t>
                      </a:r>
                      <a:r>
                        <a:rPr lang="en-US" altLang="zh-CN" sz="1400">
                          <a:sym typeface="+mn-ea"/>
                        </a:rPr>
                        <a:t> #</a:t>
                      </a:r>
                      <a:r>
                        <a:rPr lang="zh-CN" altLang="en-US" sz="1400">
                          <a:sym typeface="+mn-ea"/>
                        </a:rPr>
                        <a:t>输出：</a:t>
                      </a:r>
                      <a:r>
                        <a:rPr lang="zh-CN" altLang="en-US" sz="1400"/>
                        <a:t> True</a:t>
                      </a:r>
                      <a:endParaRPr lang="zh-CN" altLang="en-US" sz="1400"/>
                    </a:p>
                    <a:p>
                      <a:pPr>
                        <a:buNone/>
                      </a:pPr>
                      <a:r>
                        <a:rPr lang="zh-CN" altLang="en-US" sz="1400"/>
                        <a:t>print(set1&gt;=set3)   </a:t>
                      </a:r>
                      <a:r>
                        <a:rPr lang="en-US" altLang="zh-CN" sz="1400">
                          <a:sym typeface="+mn-ea"/>
                        </a:rPr>
                        <a:t>#</a:t>
                      </a:r>
                      <a:r>
                        <a:rPr lang="zh-CN" altLang="en-US" sz="1400">
                          <a:sym typeface="+mn-ea"/>
                        </a:rPr>
                        <a:t>输出：</a:t>
                      </a:r>
                      <a:r>
                        <a:rPr lang="zh-CN" altLang="en-US" sz="1400"/>
                        <a:t> </a:t>
                      </a:r>
                      <a:r>
                        <a:rPr lang="zh-CN" altLang="en-US" sz="1400">
                          <a:sym typeface="+mn-ea"/>
                        </a:rPr>
                        <a:t>True</a:t>
                      </a:r>
                      <a:endParaRPr lang="zh-CN" altLang="en-US" sz="1400"/>
                    </a:p>
                    <a:p>
                      <a:pPr>
                        <a:buNone/>
                      </a:pPr>
                      <a:r>
                        <a:rPr lang="zh-CN" altLang="en-US" sz="1400"/>
                        <a:t>print(set</a:t>
                      </a:r>
                      <a:r>
                        <a:rPr lang="en-US" altLang="zh-CN" sz="1400"/>
                        <a:t>2</a:t>
                      </a:r>
                      <a:r>
                        <a:rPr lang="zh-CN" altLang="en-US" sz="1400"/>
                        <a:t>&lt;set1)     </a:t>
                      </a:r>
                      <a:r>
                        <a:rPr lang="en-US" altLang="zh-CN" sz="1400">
                          <a:sym typeface="+mn-ea"/>
                        </a:rPr>
                        <a:t>#</a:t>
                      </a:r>
                      <a:r>
                        <a:rPr lang="zh-CN" altLang="en-US" sz="1400">
                          <a:sym typeface="+mn-ea"/>
                        </a:rPr>
                        <a:t>输出：  </a:t>
                      </a:r>
                      <a:r>
                        <a:rPr lang="zh-CN" altLang="en-US" sz="1400">
                          <a:sym typeface="+mn-ea"/>
                        </a:rPr>
                        <a:t>True</a:t>
                      </a:r>
                      <a:endParaRPr lang="zh-CN" altLang="en-US" sz="140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t>5.3.3 </a:t>
            </a:r>
            <a:r>
              <a:rPr lang="zh-CN" altLang="zh-CN" spc="300" dirty="0">
                <a:latin typeface="黑体" panose="02010609060101010101" charset="-122"/>
                <a:ea typeface="黑体" panose="02010609060101010101" charset="-122"/>
                <a:sym typeface="+mn-ea"/>
              </a:rPr>
              <a:t>集合运算符</a:t>
            </a:r>
            <a:endParaRPr lang="zh-CN" altLang="en-US"/>
          </a:p>
        </p:txBody>
      </p:sp>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
        <p:nvSpPr>
          <p:cNvPr id="11" name="文本框 10"/>
          <p:cNvSpPr txBox="1"/>
          <p:nvPr/>
        </p:nvSpPr>
        <p:spPr>
          <a:xfrm>
            <a:off x="816610" y="828675"/>
            <a:ext cx="2011680" cy="645160"/>
          </a:xfrm>
          <a:prstGeom prst="rect">
            <a:avLst/>
          </a:prstGeom>
          <a:noFill/>
        </p:spPr>
        <p:txBody>
          <a:bodyPr wrap="none" rtlCol="0">
            <a:spAutoFit/>
          </a:bodyPr>
          <a:p>
            <a:pPr algn="l"/>
            <a:r>
              <a:rPr lang="zh-CN" altLang="en-US">
                <a:latin typeface="微软雅黑" panose="020B0503020204020204" pitchFamily="34" charset="-122"/>
                <a:ea typeface="微软雅黑" panose="020B0503020204020204" pitchFamily="34" charset="-122"/>
                <a:sym typeface="+mn-ea"/>
              </a:rPr>
              <a:t>▶</a:t>
            </a:r>
            <a:r>
              <a:rPr lang="zh-CN" altLang="en-US">
                <a:latin typeface="微软雅黑" panose="020B0503020204020204" pitchFamily="34" charset="-122"/>
                <a:ea typeface="微软雅黑" panose="020B0503020204020204" pitchFamily="34" charset="-122"/>
                <a:sym typeface="+mn-ea"/>
              </a:rPr>
              <a:t>集合类型运算符</a:t>
            </a:r>
            <a:endParaRPr lang="zh-CN" altLang="en-US"/>
          </a:p>
          <a:p>
            <a:pPr algn="l"/>
            <a:endParaRPr lang="zh-CN" altLang="en-US"/>
          </a:p>
        </p:txBody>
      </p:sp>
      <p:sp>
        <p:nvSpPr>
          <p:cNvPr id="3" name="文本框 2"/>
          <p:cNvSpPr txBox="1"/>
          <p:nvPr/>
        </p:nvSpPr>
        <p:spPr>
          <a:xfrm>
            <a:off x="856615" y="1196975"/>
            <a:ext cx="7430770" cy="368300"/>
          </a:xfrm>
          <a:prstGeom prst="rect">
            <a:avLst/>
          </a:prstGeom>
          <a:noFill/>
        </p:spPr>
        <p:txBody>
          <a:bodyPr wrap="none" rtlCol="0" anchor="t">
            <a:spAutoFit/>
          </a:bodyPr>
          <a:p>
            <a:pPr algn="l"/>
            <a:r>
              <a:rPr lang="zh-CN" altLang="en-US">
                <a:sym typeface="+mn-ea"/>
              </a:rPr>
              <a:t>set1={'北京','上海','广州','深圳'}，</a:t>
            </a:r>
            <a:r>
              <a:rPr lang="en-US" altLang="zh-CN">
                <a:sym typeface="+mn-ea"/>
              </a:rPr>
              <a:t>set2={</a:t>
            </a:r>
            <a:r>
              <a:rPr lang="zh-CN" altLang="en-US">
                <a:sym typeface="+mn-ea"/>
              </a:rPr>
              <a:t>'杭州','广州'</a:t>
            </a:r>
            <a:r>
              <a:rPr lang="en-US" altLang="zh-CN">
                <a:sym typeface="+mn-ea"/>
              </a:rPr>
              <a:t>}   set3={</a:t>
            </a:r>
            <a:r>
              <a:rPr lang="zh-CN" altLang="en-US">
                <a:sym typeface="+mn-ea"/>
              </a:rPr>
              <a:t>'青岛'</a:t>
            </a:r>
            <a:r>
              <a:rPr lang="en-US" altLang="zh-CN">
                <a:sym typeface="+mn-ea"/>
              </a:rPr>
              <a:t>,</a:t>
            </a:r>
            <a:r>
              <a:rPr lang="zh-CN" altLang="en-US">
                <a:sym typeface="+mn-ea"/>
              </a:rPr>
              <a:t>'上海'</a:t>
            </a:r>
            <a:r>
              <a:rPr lang="en-US" altLang="zh-CN">
                <a:sym typeface="+mn-ea"/>
              </a:rPr>
              <a:t>}</a:t>
            </a:r>
            <a:endParaRPr lang="zh-CN" altLang="en-US"/>
          </a:p>
        </p:txBody>
      </p:sp>
      <p:graphicFrame>
        <p:nvGraphicFramePr>
          <p:cNvPr id="7" name="表格 6"/>
          <p:cNvGraphicFramePr/>
          <p:nvPr>
            <p:custDataLst>
              <p:tags r:id="rId1"/>
            </p:custDataLst>
          </p:nvPr>
        </p:nvGraphicFramePr>
        <p:xfrm>
          <a:off x="100330" y="1539875"/>
          <a:ext cx="8938895" cy="1630680"/>
        </p:xfrm>
        <a:graphic>
          <a:graphicData uri="http://schemas.openxmlformats.org/drawingml/2006/table">
            <a:tbl>
              <a:tblPr firstRow="1" bandRow="1">
                <a:tableStyleId>{5C22544A-7EE6-4342-B048-85BDC9FD1C3A}</a:tableStyleId>
              </a:tblPr>
              <a:tblGrid>
                <a:gridCol w="2106295"/>
                <a:gridCol w="3185160"/>
                <a:gridCol w="3647440"/>
              </a:tblGrid>
              <a:tr h="381000">
                <a:tc>
                  <a:txBody>
                    <a:bodyPr/>
                    <a:p>
                      <a:pPr>
                        <a:buNone/>
                      </a:pPr>
                      <a:r>
                        <a:rPr lang="zh-CN" altLang="en-US" sz="1400"/>
                        <a:t>运算符</a:t>
                      </a:r>
                      <a:endParaRPr lang="zh-CN" altLang="en-US" sz="1400"/>
                    </a:p>
                  </a:txBody>
                  <a:tcPr/>
                </a:tc>
                <a:tc>
                  <a:txBody>
                    <a:bodyPr/>
                    <a:p>
                      <a:pPr>
                        <a:buNone/>
                      </a:pPr>
                      <a:r>
                        <a:rPr lang="zh-CN" altLang="en-US" sz="1400"/>
                        <a:t>描述</a:t>
                      </a:r>
                      <a:endParaRPr lang="zh-CN" altLang="en-US" sz="1400"/>
                    </a:p>
                  </a:txBody>
                  <a:tcPr/>
                </a:tc>
                <a:tc>
                  <a:txBody>
                    <a:bodyPr/>
                    <a:p>
                      <a:pPr>
                        <a:buNone/>
                      </a:pPr>
                      <a:r>
                        <a:rPr lang="zh-CN" altLang="en-US" sz="1400"/>
                        <a:t>实例</a:t>
                      </a:r>
                      <a:endParaRPr lang="zh-CN" altLang="en-US" sz="1400"/>
                    </a:p>
                  </a:txBody>
                  <a:tcPr/>
                </a:tc>
              </a:tr>
              <a:tr h="381000">
                <a:tc>
                  <a:txBody>
                    <a:bodyPr/>
                    <a:p>
                      <a:pPr>
                        <a:buNone/>
                      </a:pPr>
                      <a:r>
                        <a:rPr lang="en-US" altLang="zh-CN" sz="1400"/>
                        <a:t>|</a:t>
                      </a:r>
                      <a:endParaRPr lang="en-US" altLang="zh-CN" sz="1400"/>
                    </a:p>
                    <a:p>
                      <a:pPr>
                        <a:buNone/>
                      </a:pPr>
                      <a:r>
                        <a:rPr lang="zh-CN" altLang="en-US" sz="1400">
                          <a:sym typeface="+mn-ea"/>
                        </a:rPr>
                        <a:t>等价方法：</a:t>
                      </a:r>
                      <a:r>
                        <a:rPr lang="en-US" altLang="zh-CN" sz="1400">
                          <a:sym typeface="+mn-ea"/>
                        </a:rPr>
                        <a:t>union()</a:t>
                      </a:r>
                      <a:endParaRPr lang="en-US" altLang="zh-CN" sz="1400"/>
                    </a:p>
                  </a:txBody>
                  <a:tcPr/>
                </a:tc>
                <a:tc>
                  <a:txBody>
                    <a:bodyPr/>
                    <a:p>
                      <a:pPr>
                        <a:buNone/>
                      </a:pPr>
                      <a:r>
                        <a:rPr lang="zh-CN" altLang="en-US" sz="1400"/>
                        <a:t>并集，集合</a:t>
                      </a:r>
                      <a:r>
                        <a:rPr lang="en-US" altLang="zh-CN" sz="1400"/>
                        <a:t>A</a:t>
                      </a:r>
                      <a:r>
                        <a:rPr lang="zh-CN" altLang="en-US" sz="1400"/>
                        <a:t>和集合</a:t>
                      </a:r>
                      <a:r>
                        <a:rPr lang="en-US" altLang="zh-CN" sz="1400"/>
                        <a:t>B</a:t>
                      </a:r>
                      <a:r>
                        <a:rPr lang="zh-CN" altLang="en-US" sz="1400"/>
                        <a:t>的元素合并到一起组成的集合，返回一个新集合。</a:t>
                      </a:r>
                      <a:endParaRPr lang="en-US" altLang="zh-CN" sz="1400"/>
                    </a:p>
                  </a:txBody>
                  <a:tcPr/>
                </a:tc>
                <a:tc>
                  <a:txBody>
                    <a:bodyPr/>
                    <a:p>
                      <a:pPr>
                        <a:buNone/>
                      </a:pPr>
                      <a:r>
                        <a:rPr lang="en-US" altLang="zh-CN" sz="1400">
                          <a:sym typeface="+mn-ea"/>
                        </a:rPr>
                        <a:t>print(set1|set2)  #</a:t>
                      </a:r>
                      <a:r>
                        <a:rPr lang="zh-CN" altLang="zh-CN" sz="1400">
                          <a:sym typeface="+mn-ea"/>
                        </a:rPr>
                        <a:t>输出：{'广州', '北京', '杭州', '上海', '深圳'}</a:t>
                      </a:r>
                      <a:endParaRPr lang="zh-CN" altLang="zh-CN" sz="1400">
                        <a:sym typeface="+mn-ea"/>
                      </a:endParaRPr>
                    </a:p>
                  </a:txBody>
                  <a:tcPr/>
                </a:tc>
              </a:tr>
              <a:tr h="381000">
                <a:tc>
                  <a:txBody>
                    <a:bodyPr/>
                    <a:p>
                      <a:pPr>
                        <a:buNone/>
                      </a:pPr>
                      <a:r>
                        <a:rPr lang="en-US" sz="1400"/>
                        <a:t>&amp;</a:t>
                      </a:r>
                      <a:endParaRPr lang="en-US" sz="1400"/>
                    </a:p>
                    <a:p>
                      <a:pPr>
                        <a:buNone/>
                      </a:pPr>
                      <a:r>
                        <a:rPr lang="zh-CN" altLang="en-US" sz="1400">
                          <a:sym typeface="+mn-ea"/>
                        </a:rPr>
                        <a:t>等价方法：</a:t>
                      </a:r>
                      <a:r>
                        <a:rPr lang="en-US" altLang="zh-CN" sz="1400">
                          <a:sym typeface="+mn-ea"/>
                        </a:rPr>
                        <a:t>intersection()</a:t>
                      </a:r>
                      <a:endParaRPr lang="zh-CN" altLang="en-US" sz="1400"/>
                    </a:p>
                    <a:p>
                      <a:pPr>
                        <a:buNone/>
                      </a:pPr>
                      <a:endParaRPr lang="en-US" sz="1400"/>
                    </a:p>
                  </a:txBody>
                  <a:tcPr/>
                </a:tc>
                <a:tc>
                  <a:txBody>
                    <a:bodyPr/>
                    <a:p>
                      <a:pPr>
                        <a:buNone/>
                      </a:pPr>
                      <a:r>
                        <a:rPr lang="zh-CN" altLang="en-US" sz="1400"/>
                        <a:t>交集，属于集合</a:t>
                      </a:r>
                      <a:r>
                        <a:rPr lang="en-US" altLang="zh-CN" sz="1400"/>
                        <a:t>A</a:t>
                      </a:r>
                      <a:r>
                        <a:rPr lang="zh-CN" altLang="en-US" sz="1400"/>
                        <a:t>同时属于集合</a:t>
                      </a:r>
                      <a:r>
                        <a:rPr lang="en-US" altLang="zh-CN" sz="1400"/>
                        <a:t>B</a:t>
                      </a:r>
                      <a:r>
                        <a:rPr lang="zh-CN" altLang="en-US" sz="1400"/>
                        <a:t>的元素组成的集合，返回一个新集合。</a:t>
                      </a:r>
                      <a:endParaRPr lang="zh-CN" altLang="en-US" sz="1400"/>
                    </a:p>
                    <a:p>
                      <a:pPr>
                        <a:buNone/>
                      </a:pPr>
                      <a:endParaRPr lang="zh-CN" altLang="en-US" sz="1400"/>
                    </a:p>
                  </a:txBody>
                  <a:tcPr/>
                </a:tc>
                <a:tc>
                  <a:txBody>
                    <a:bodyPr/>
                    <a:p>
                      <a:pPr>
                        <a:buNone/>
                      </a:pPr>
                      <a:r>
                        <a:rPr lang="en-US" altLang="zh-CN" sz="1400">
                          <a:sym typeface="+mn-ea"/>
                        </a:rPr>
                        <a:t>print(set1&amp;set2)  </a:t>
                      </a:r>
                      <a:r>
                        <a:rPr lang="en-US" altLang="zh-CN" sz="1400">
                          <a:sym typeface="+mn-ea"/>
                        </a:rPr>
                        <a:t>#</a:t>
                      </a:r>
                      <a:r>
                        <a:rPr lang="zh-CN" altLang="en-US" sz="1400">
                          <a:sym typeface="+mn-ea"/>
                        </a:rPr>
                        <a:t>输出：{'广州'}</a:t>
                      </a:r>
                      <a:endParaRPr lang="zh-CN" altLang="en-US" sz="1400">
                        <a:sym typeface="+mn-ea"/>
                      </a:endParaRPr>
                    </a:p>
                  </a:txBody>
                  <a:tcPr/>
                </a:tc>
              </a:tr>
            </a:tbl>
          </a:graphicData>
        </a:graphic>
      </p:graphicFrame>
      <p:sp>
        <p:nvSpPr>
          <p:cNvPr id="8" name="文本框 7"/>
          <p:cNvSpPr txBox="1"/>
          <p:nvPr/>
        </p:nvSpPr>
        <p:spPr>
          <a:xfrm>
            <a:off x="982345" y="3170555"/>
            <a:ext cx="2065020" cy="368300"/>
          </a:xfrm>
          <a:prstGeom prst="rect">
            <a:avLst/>
          </a:prstGeom>
          <a:noFill/>
        </p:spPr>
        <p:txBody>
          <a:bodyPr wrap="square" rtlCol="0">
            <a:spAutoFit/>
          </a:bodyPr>
          <a:p>
            <a:pPr algn="l"/>
            <a:r>
              <a:rPr lang="en-US" altLang="zh-CN"/>
              <a:t>A|B(</a:t>
            </a:r>
            <a:r>
              <a:rPr lang="en-US" altLang="zh-CN">
                <a:sym typeface="+mn-ea"/>
              </a:rPr>
              <a:t>A.union(B)</a:t>
            </a:r>
            <a:r>
              <a:rPr lang="en-US" altLang="zh-CN"/>
              <a:t>)</a:t>
            </a:r>
            <a:endParaRPr lang="en-US" altLang="zh-CN"/>
          </a:p>
        </p:txBody>
      </p:sp>
      <p:graphicFrame>
        <p:nvGraphicFramePr>
          <p:cNvPr id="12" name="对象 11"/>
          <p:cNvGraphicFramePr/>
          <p:nvPr/>
        </p:nvGraphicFramePr>
        <p:xfrm>
          <a:off x="637540" y="3538855"/>
          <a:ext cx="2272665" cy="1445895"/>
        </p:xfrm>
        <a:graphic>
          <a:graphicData uri="http://schemas.openxmlformats.org/presentationml/2006/ole">
            <mc:AlternateContent xmlns:mc="http://schemas.openxmlformats.org/markup-compatibility/2006">
              <mc:Choice xmlns:v="urn:schemas-microsoft-com:vml" Requires="v">
                <p:oleObj spid="_x0000_s13" name="" r:id="rId2" imgW="2943225" imgH="1895475" progId="Paint.Picture">
                  <p:embed/>
                </p:oleObj>
              </mc:Choice>
              <mc:Fallback>
                <p:oleObj name="" r:id="rId2" imgW="2943225" imgH="1895475" progId="Paint.Picture">
                  <p:embed/>
                  <p:pic>
                    <p:nvPicPr>
                      <p:cNvPr id="0" name="图片 12"/>
                      <p:cNvPicPr/>
                      <p:nvPr/>
                    </p:nvPicPr>
                    <p:blipFill>
                      <a:blip r:embed="rId3"/>
                      <a:stretch>
                        <a:fillRect/>
                      </a:stretch>
                    </p:blipFill>
                    <p:spPr>
                      <a:xfrm>
                        <a:off x="637540" y="3538855"/>
                        <a:ext cx="2272665" cy="1445895"/>
                      </a:xfrm>
                      <a:prstGeom prst="rect">
                        <a:avLst/>
                      </a:prstGeom>
                    </p:spPr>
                  </p:pic>
                </p:oleObj>
              </mc:Fallback>
            </mc:AlternateContent>
          </a:graphicData>
        </a:graphic>
      </p:graphicFrame>
      <p:sp>
        <p:nvSpPr>
          <p:cNvPr id="14" name="文本框 13"/>
          <p:cNvSpPr txBox="1"/>
          <p:nvPr/>
        </p:nvSpPr>
        <p:spPr>
          <a:xfrm>
            <a:off x="1137285" y="4199890"/>
            <a:ext cx="314960" cy="368300"/>
          </a:xfrm>
          <a:prstGeom prst="rect">
            <a:avLst/>
          </a:prstGeom>
          <a:noFill/>
        </p:spPr>
        <p:txBody>
          <a:bodyPr wrap="none" rtlCol="0">
            <a:spAutoFit/>
          </a:bodyPr>
          <a:p>
            <a:r>
              <a:rPr lang="en-US" altLang="zh-CN"/>
              <a:t>A</a:t>
            </a:r>
            <a:endParaRPr lang="en-US" altLang="zh-CN"/>
          </a:p>
        </p:txBody>
      </p:sp>
      <p:sp>
        <p:nvSpPr>
          <p:cNvPr id="15" name="文本框 14"/>
          <p:cNvSpPr txBox="1"/>
          <p:nvPr/>
        </p:nvSpPr>
        <p:spPr>
          <a:xfrm>
            <a:off x="2193925" y="4199890"/>
            <a:ext cx="307340" cy="368300"/>
          </a:xfrm>
          <a:prstGeom prst="rect">
            <a:avLst/>
          </a:prstGeom>
          <a:noFill/>
        </p:spPr>
        <p:txBody>
          <a:bodyPr wrap="none" rtlCol="0">
            <a:spAutoFit/>
          </a:bodyPr>
          <a:p>
            <a:r>
              <a:rPr lang="en-US" altLang="zh-CN"/>
              <a:t>B</a:t>
            </a:r>
            <a:endParaRPr lang="en-US" altLang="zh-CN"/>
          </a:p>
        </p:txBody>
      </p:sp>
      <p:graphicFrame>
        <p:nvGraphicFramePr>
          <p:cNvPr id="22" name="对象 21"/>
          <p:cNvGraphicFramePr/>
          <p:nvPr/>
        </p:nvGraphicFramePr>
        <p:xfrm>
          <a:off x="4621530" y="3492500"/>
          <a:ext cx="2521585" cy="1492250"/>
        </p:xfrm>
        <a:graphic>
          <a:graphicData uri="http://schemas.openxmlformats.org/presentationml/2006/ole">
            <mc:AlternateContent xmlns:mc="http://schemas.openxmlformats.org/markup-compatibility/2006">
              <mc:Choice xmlns:v="urn:schemas-microsoft-com:vml" Requires="v">
                <p:oleObj spid="_x0000_s23" name="" r:id="rId4" imgW="3038475" imgH="1809750" progId="Paint.Picture">
                  <p:embed/>
                </p:oleObj>
              </mc:Choice>
              <mc:Fallback>
                <p:oleObj name="" r:id="rId4" imgW="3038475" imgH="1809750" progId="Paint.Picture">
                  <p:embed/>
                  <p:pic>
                    <p:nvPicPr>
                      <p:cNvPr id="0" name="图片 3"/>
                      <p:cNvPicPr/>
                      <p:nvPr/>
                    </p:nvPicPr>
                    <p:blipFill>
                      <a:blip r:embed="rId5"/>
                      <a:stretch>
                        <a:fillRect/>
                      </a:stretch>
                    </p:blipFill>
                    <p:spPr>
                      <a:xfrm>
                        <a:off x="4621530" y="3492500"/>
                        <a:ext cx="2521585" cy="1492250"/>
                      </a:xfrm>
                      <a:prstGeom prst="rect">
                        <a:avLst/>
                      </a:prstGeom>
                    </p:spPr>
                  </p:pic>
                </p:oleObj>
              </mc:Fallback>
            </mc:AlternateContent>
          </a:graphicData>
        </a:graphic>
      </p:graphicFrame>
      <p:sp>
        <p:nvSpPr>
          <p:cNvPr id="27" name="文本框 26"/>
          <p:cNvSpPr txBox="1"/>
          <p:nvPr/>
        </p:nvSpPr>
        <p:spPr>
          <a:xfrm>
            <a:off x="5071745" y="4081145"/>
            <a:ext cx="314960" cy="368300"/>
          </a:xfrm>
          <a:prstGeom prst="rect">
            <a:avLst/>
          </a:prstGeom>
          <a:noFill/>
        </p:spPr>
        <p:txBody>
          <a:bodyPr wrap="none" rtlCol="0">
            <a:spAutoFit/>
          </a:bodyPr>
          <a:p>
            <a:r>
              <a:rPr lang="en-US" altLang="zh-CN"/>
              <a:t>A</a:t>
            </a:r>
            <a:endParaRPr lang="en-US" altLang="zh-CN"/>
          </a:p>
        </p:txBody>
      </p:sp>
      <p:sp>
        <p:nvSpPr>
          <p:cNvPr id="28" name="文本框 27"/>
          <p:cNvSpPr txBox="1"/>
          <p:nvPr/>
        </p:nvSpPr>
        <p:spPr>
          <a:xfrm>
            <a:off x="6273800" y="4108450"/>
            <a:ext cx="307340" cy="368300"/>
          </a:xfrm>
          <a:prstGeom prst="rect">
            <a:avLst/>
          </a:prstGeom>
          <a:noFill/>
        </p:spPr>
        <p:txBody>
          <a:bodyPr wrap="none" rtlCol="0">
            <a:spAutoFit/>
          </a:bodyPr>
          <a:p>
            <a:r>
              <a:rPr lang="en-US" altLang="zh-CN"/>
              <a:t>B</a:t>
            </a:r>
            <a:endParaRPr lang="en-US" altLang="zh-CN"/>
          </a:p>
        </p:txBody>
      </p:sp>
      <p:sp>
        <p:nvSpPr>
          <p:cNvPr id="29" name="文本框 28"/>
          <p:cNvSpPr txBox="1"/>
          <p:nvPr/>
        </p:nvSpPr>
        <p:spPr>
          <a:xfrm>
            <a:off x="4889500" y="3170555"/>
            <a:ext cx="2291715" cy="368300"/>
          </a:xfrm>
          <a:prstGeom prst="rect">
            <a:avLst/>
          </a:prstGeom>
          <a:noFill/>
        </p:spPr>
        <p:txBody>
          <a:bodyPr wrap="none" rtlCol="0">
            <a:spAutoFit/>
          </a:bodyPr>
          <a:p>
            <a:pPr algn="l"/>
            <a:r>
              <a:rPr lang="en-US" altLang="zh-CN"/>
              <a:t>A&amp;B(A.</a:t>
            </a:r>
            <a:r>
              <a:rPr lang="en-US" altLang="zh-CN">
                <a:sym typeface="+mn-ea"/>
              </a:rPr>
              <a:t>intersection(B))</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t>5.3.3 </a:t>
            </a:r>
            <a:r>
              <a:rPr lang="zh-CN" altLang="zh-CN" spc="300" dirty="0">
                <a:latin typeface="黑体" panose="02010609060101010101" charset="-122"/>
                <a:ea typeface="黑体" panose="02010609060101010101" charset="-122"/>
                <a:sym typeface="+mn-ea"/>
              </a:rPr>
              <a:t>集合运算符</a:t>
            </a:r>
            <a:endParaRPr lang="zh-CN" altLang="en-US"/>
          </a:p>
        </p:txBody>
      </p:sp>
      <p:sp>
        <p:nvSpPr>
          <p:cNvPr id="32" name="文本框 31"/>
          <p:cNvSpPr txBox="1"/>
          <p:nvPr/>
        </p:nvSpPr>
        <p:spPr>
          <a:xfrm>
            <a:off x="577850" y="814705"/>
            <a:ext cx="2011680" cy="368300"/>
          </a:xfrm>
          <a:prstGeom prst="rect">
            <a:avLst/>
          </a:prstGeom>
          <a:noFill/>
        </p:spPr>
        <p:txBody>
          <a:bodyPr wrap="none" rtlCol="0">
            <a:spAutoFit/>
          </a:bodyPr>
          <a:p>
            <a:r>
              <a:rPr lang="zh-CN" altLang="en-US">
                <a:latin typeface="微软雅黑" panose="020B0503020204020204" pitchFamily="34" charset="-122"/>
                <a:ea typeface="微软雅黑" panose="020B0503020204020204" pitchFamily="34" charset="-122"/>
              </a:rPr>
              <a:t>▶集合类型运算符</a:t>
            </a:r>
            <a:endParaRPr lang="zh-CN" altLang="en-US"/>
          </a:p>
        </p:txBody>
      </p:sp>
      <p:graphicFrame>
        <p:nvGraphicFramePr>
          <p:cNvPr id="33" name="表格 32"/>
          <p:cNvGraphicFramePr/>
          <p:nvPr>
            <p:custDataLst>
              <p:tags r:id="rId1"/>
            </p:custDataLst>
          </p:nvPr>
        </p:nvGraphicFramePr>
        <p:xfrm>
          <a:off x="123825" y="1551305"/>
          <a:ext cx="8876030" cy="1844040"/>
        </p:xfrm>
        <a:graphic>
          <a:graphicData uri="http://schemas.openxmlformats.org/drawingml/2006/table">
            <a:tbl>
              <a:tblPr firstRow="1" bandRow="1">
                <a:tableStyleId>{5C22544A-7EE6-4342-B048-85BDC9FD1C3A}</a:tableStyleId>
              </a:tblPr>
              <a:tblGrid>
                <a:gridCol w="2014855"/>
                <a:gridCol w="2685415"/>
                <a:gridCol w="4175760"/>
              </a:tblGrid>
              <a:tr h="381000">
                <a:tc>
                  <a:txBody>
                    <a:bodyPr/>
                    <a:p>
                      <a:pPr>
                        <a:buNone/>
                      </a:pPr>
                      <a:r>
                        <a:rPr lang="zh-CN" altLang="en-US" sz="1400"/>
                        <a:t>运算符</a:t>
                      </a:r>
                      <a:endParaRPr lang="zh-CN" altLang="en-US" sz="1400"/>
                    </a:p>
                  </a:txBody>
                  <a:tcPr/>
                </a:tc>
                <a:tc>
                  <a:txBody>
                    <a:bodyPr/>
                    <a:p>
                      <a:pPr>
                        <a:buNone/>
                      </a:pPr>
                      <a:r>
                        <a:rPr lang="zh-CN" altLang="en-US" sz="1400"/>
                        <a:t>描述</a:t>
                      </a:r>
                      <a:endParaRPr lang="zh-CN" altLang="en-US" sz="1400"/>
                    </a:p>
                  </a:txBody>
                  <a:tcPr/>
                </a:tc>
                <a:tc>
                  <a:txBody>
                    <a:bodyPr/>
                    <a:p>
                      <a:pPr>
                        <a:buNone/>
                      </a:pPr>
                      <a:r>
                        <a:rPr lang="zh-CN" altLang="en-US" sz="1400"/>
                        <a:t>实例</a:t>
                      </a:r>
                      <a:endParaRPr lang="zh-CN" altLang="en-US" sz="1400"/>
                    </a:p>
                  </a:txBody>
                  <a:tcPr/>
                </a:tc>
              </a:tr>
              <a:tr h="381000">
                <a:tc>
                  <a:txBody>
                    <a:bodyPr/>
                    <a:p>
                      <a:pPr>
                        <a:buNone/>
                      </a:pPr>
                      <a:r>
                        <a:rPr lang="en-US" sz="1400"/>
                        <a:t>_</a:t>
                      </a:r>
                      <a:endParaRPr lang="en-US" sz="1400"/>
                    </a:p>
                    <a:p>
                      <a:pPr>
                        <a:buNone/>
                      </a:pPr>
                      <a:r>
                        <a:rPr lang="en-US" altLang="zh-CN" sz="1400">
                          <a:sym typeface="+mn-ea"/>
                        </a:rPr>
                        <a:t>difference()</a:t>
                      </a:r>
                      <a:endParaRPr lang="en-US" sz="1400"/>
                    </a:p>
                  </a:txBody>
                  <a:tcPr/>
                </a:tc>
                <a:tc>
                  <a:txBody>
                    <a:bodyPr/>
                    <a:p>
                      <a:pPr>
                        <a:buNone/>
                      </a:pPr>
                      <a:r>
                        <a:rPr lang="zh-CN" altLang="en-US" sz="1400"/>
                        <a:t>差集， 属于集合</a:t>
                      </a:r>
                      <a:r>
                        <a:rPr lang="en-US" altLang="zh-CN" sz="1400"/>
                        <a:t>A</a:t>
                      </a:r>
                      <a:r>
                        <a:rPr lang="zh-CN" altLang="en-US" sz="1400"/>
                        <a:t>但不属于集合</a:t>
                      </a:r>
                      <a:r>
                        <a:rPr lang="en-US" altLang="zh-CN" sz="1400"/>
                        <a:t>B</a:t>
                      </a:r>
                      <a:r>
                        <a:rPr lang="zh-CN" altLang="en-US" sz="1400"/>
                        <a:t>的元素集合，返回一个新集合</a:t>
                      </a:r>
                      <a:endParaRPr lang="zh-CN" altLang="en-US" sz="1400"/>
                    </a:p>
                  </a:txBody>
                  <a:tcPr/>
                </a:tc>
                <a:tc>
                  <a:txBody>
                    <a:bodyPr/>
                    <a:p>
                      <a:pPr>
                        <a:buNone/>
                      </a:pPr>
                      <a:r>
                        <a:rPr lang="zh-CN" altLang="en-US" sz="1400"/>
                        <a:t>print(set1-set2)   </a:t>
                      </a:r>
                      <a:r>
                        <a:rPr lang="en-US" altLang="zh-CN" sz="1400">
                          <a:sym typeface="+mn-ea"/>
                        </a:rPr>
                        <a:t>#</a:t>
                      </a:r>
                      <a:r>
                        <a:rPr lang="zh-CN" altLang="en-US" sz="1400"/>
                        <a:t>输出：{'北京', '上海', '深圳'}</a:t>
                      </a:r>
                      <a:endParaRPr lang="zh-CN" altLang="en-US" sz="1400"/>
                    </a:p>
                    <a:p>
                      <a:pPr>
                        <a:buNone/>
                      </a:pPr>
                      <a:r>
                        <a:rPr lang="zh-CN" altLang="en-US" sz="1400"/>
                        <a:t>print(set2-set1)   </a:t>
                      </a:r>
                      <a:r>
                        <a:rPr lang="en-US" altLang="zh-CN" sz="1400">
                          <a:sym typeface="+mn-ea"/>
                        </a:rPr>
                        <a:t>#</a:t>
                      </a:r>
                      <a:r>
                        <a:rPr lang="zh-CN" altLang="en-US" sz="1400"/>
                        <a:t>输出：{'杭州'}</a:t>
                      </a:r>
                      <a:endParaRPr lang="zh-CN" altLang="en-US" sz="1400"/>
                    </a:p>
                  </a:txBody>
                  <a:tcPr/>
                </a:tc>
              </a:tr>
              <a:tr h="381000">
                <a:tc>
                  <a:txBody>
                    <a:bodyPr/>
                    <a:p>
                      <a:pPr>
                        <a:buNone/>
                      </a:pPr>
                      <a:r>
                        <a:rPr lang="en-US" altLang="en-US" sz="1400"/>
                        <a:t>^</a:t>
                      </a:r>
                      <a:endParaRPr lang="en-US" altLang="en-US" sz="1400"/>
                    </a:p>
                    <a:p>
                      <a:pPr>
                        <a:buNone/>
                      </a:pPr>
                      <a:r>
                        <a:rPr lang="en-US" altLang="zh-CN" sz="1400">
                          <a:sym typeface="+mn-ea"/>
                        </a:rPr>
                        <a:t>symmetric_difference()</a:t>
                      </a:r>
                      <a:endParaRPr lang="en-US" altLang="zh-CN" sz="1400"/>
                    </a:p>
                    <a:p>
                      <a:pPr>
                        <a:buNone/>
                      </a:pPr>
                      <a:endParaRPr lang="en-US" altLang="en-US" sz="1400"/>
                    </a:p>
                  </a:txBody>
                  <a:tcPr/>
                </a:tc>
                <a:tc>
                  <a:txBody>
                    <a:bodyPr/>
                    <a:p>
                      <a:pPr>
                        <a:buNone/>
                      </a:pPr>
                      <a:r>
                        <a:rPr lang="zh-CN" altLang="en-US" sz="1400"/>
                        <a:t>补集，属于集合</a:t>
                      </a:r>
                      <a:r>
                        <a:rPr lang="en-US" altLang="zh-CN" sz="1400"/>
                        <a:t>A</a:t>
                      </a:r>
                      <a:r>
                        <a:rPr lang="zh-CN" altLang="en-US" sz="1400"/>
                        <a:t>和集合</a:t>
                      </a:r>
                      <a:r>
                        <a:rPr lang="en-US" altLang="zh-CN" sz="1400"/>
                        <a:t>B</a:t>
                      </a:r>
                      <a:r>
                        <a:rPr lang="zh-CN" altLang="en-US" sz="1400"/>
                        <a:t>但</a:t>
                      </a:r>
                      <a:r>
                        <a:rPr lang="zh-CN" altLang="en-US" sz="1400"/>
                        <a:t>不同时属于两者的元素集合，返回一个新集合</a:t>
                      </a:r>
                      <a:endParaRPr lang="en-US" altLang="zh-CN" sz="1400"/>
                    </a:p>
                  </a:txBody>
                  <a:tcPr/>
                </a:tc>
                <a:tc>
                  <a:txBody>
                    <a:bodyPr/>
                    <a:p>
                      <a:pPr>
                        <a:buNone/>
                      </a:pPr>
                      <a:r>
                        <a:rPr lang="zh-CN" altLang="en-US" sz="1400"/>
                        <a:t>print(set1^set2)   </a:t>
                      </a:r>
                      <a:r>
                        <a:rPr lang="en-US" altLang="zh-CN" sz="1400">
                          <a:sym typeface="+mn-ea"/>
                        </a:rPr>
                        <a:t>#</a:t>
                      </a:r>
                      <a:r>
                        <a:rPr lang="zh-CN" altLang="en-US" sz="1400">
                          <a:sym typeface="+mn-ea"/>
                        </a:rPr>
                        <a:t>输出：</a:t>
                      </a:r>
                      <a:r>
                        <a:rPr lang="zh-CN" altLang="en-US" sz="1400"/>
                        <a:t>{'杭州', '上海', '北京', '深圳'}</a:t>
                      </a:r>
                      <a:endParaRPr lang="zh-CN" altLang="en-US" sz="1400"/>
                    </a:p>
                    <a:p>
                      <a:pPr>
                        <a:buNone/>
                      </a:pPr>
                      <a:r>
                        <a:rPr lang="zh-CN" altLang="en-US" sz="1400"/>
                        <a:t>print(set2^set3)   </a:t>
                      </a:r>
                      <a:r>
                        <a:rPr lang="en-US" altLang="zh-CN" sz="1400">
                          <a:sym typeface="+mn-ea"/>
                        </a:rPr>
                        <a:t>#</a:t>
                      </a:r>
                      <a:r>
                        <a:rPr lang="zh-CN" altLang="en-US" sz="1400">
                          <a:sym typeface="+mn-ea"/>
                        </a:rPr>
                        <a:t>输出：</a:t>
                      </a:r>
                      <a:r>
                        <a:rPr lang="zh-CN" altLang="en-US" sz="1400">
                          <a:sym typeface="+mn-ea"/>
                        </a:rPr>
                        <a:t>{'青岛', '广州', '上海', '杭州'}</a:t>
                      </a:r>
                      <a:endParaRPr lang="zh-CN" altLang="en-US" sz="1400"/>
                    </a:p>
                  </a:txBody>
                  <a:tcPr/>
                </a:tc>
              </a:tr>
            </a:tbl>
          </a:graphicData>
        </a:graphic>
      </p:graphicFrame>
      <p:sp>
        <p:nvSpPr>
          <p:cNvPr id="34" name="文本框 33"/>
          <p:cNvSpPr txBox="1"/>
          <p:nvPr/>
        </p:nvSpPr>
        <p:spPr>
          <a:xfrm>
            <a:off x="726440" y="1183005"/>
            <a:ext cx="7266305" cy="368300"/>
          </a:xfrm>
          <a:prstGeom prst="rect">
            <a:avLst/>
          </a:prstGeom>
          <a:noFill/>
        </p:spPr>
        <p:txBody>
          <a:bodyPr wrap="none" rtlCol="0" anchor="t">
            <a:spAutoFit/>
          </a:bodyPr>
          <a:p>
            <a:pPr algn="l"/>
            <a:r>
              <a:rPr lang="zh-CN" altLang="en-US">
                <a:sym typeface="+mn-ea"/>
              </a:rPr>
              <a:t>set1={'北京','上海','广州','深圳'}，</a:t>
            </a:r>
            <a:r>
              <a:rPr lang="en-US" altLang="zh-CN">
                <a:sym typeface="+mn-ea"/>
              </a:rPr>
              <a:t>set2={</a:t>
            </a:r>
            <a:r>
              <a:rPr lang="zh-CN" altLang="en-US">
                <a:sym typeface="+mn-ea"/>
              </a:rPr>
              <a:t>'杭州','广州'</a:t>
            </a:r>
            <a:r>
              <a:rPr lang="en-US" altLang="zh-CN">
                <a:sym typeface="+mn-ea"/>
              </a:rPr>
              <a:t>}   set3={</a:t>
            </a:r>
            <a:r>
              <a:rPr lang="zh-CN" altLang="en-US">
                <a:sym typeface="+mn-ea"/>
              </a:rPr>
              <a:t>'青岛'</a:t>
            </a:r>
            <a:r>
              <a:rPr lang="en-US" altLang="zh-CN">
                <a:sym typeface="+mn-ea"/>
              </a:rPr>
              <a:t>,</a:t>
            </a:r>
            <a:r>
              <a:rPr lang="zh-CN" altLang="en-US">
                <a:sym typeface="+mn-ea"/>
              </a:rPr>
              <a:t>'上海'</a:t>
            </a:r>
            <a:r>
              <a:rPr lang="en-US" altLang="zh-CN">
                <a:sym typeface="+mn-ea"/>
              </a:rPr>
              <a:t>}</a:t>
            </a:r>
            <a:endParaRPr lang="en-US" altLang="zh-CN">
              <a:sym typeface="+mn-ea"/>
            </a:endParaRPr>
          </a:p>
        </p:txBody>
      </p:sp>
      <p:graphicFrame>
        <p:nvGraphicFramePr>
          <p:cNvPr id="35" name="对象 34"/>
          <p:cNvGraphicFramePr/>
          <p:nvPr/>
        </p:nvGraphicFramePr>
        <p:xfrm>
          <a:off x="442595" y="3769360"/>
          <a:ext cx="2028190" cy="1214120"/>
        </p:xfrm>
        <a:graphic>
          <a:graphicData uri="http://schemas.openxmlformats.org/presentationml/2006/ole">
            <mc:AlternateContent xmlns:mc="http://schemas.openxmlformats.org/markup-compatibility/2006">
              <mc:Choice xmlns:v="urn:schemas-microsoft-com:vml" Requires="v">
                <p:oleObj spid="_x0000_s36" name="" r:id="rId2" imgW="2800350" imgH="1685925" progId="Paint.Picture">
                  <p:embed/>
                </p:oleObj>
              </mc:Choice>
              <mc:Fallback>
                <p:oleObj name="" r:id="rId2" imgW="2800350" imgH="1685925" progId="Paint.Picture">
                  <p:embed/>
                  <p:pic>
                    <p:nvPicPr>
                      <p:cNvPr id="0" name="图片 16"/>
                      <p:cNvPicPr/>
                      <p:nvPr/>
                    </p:nvPicPr>
                    <p:blipFill>
                      <a:blip r:embed="rId3"/>
                      <a:stretch>
                        <a:fillRect/>
                      </a:stretch>
                    </p:blipFill>
                    <p:spPr>
                      <a:xfrm>
                        <a:off x="442595" y="3769360"/>
                        <a:ext cx="2028190" cy="1214120"/>
                      </a:xfrm>
                      <a:prstGeom prst="rect">
                        <a:avLst/>
                      </a:prstGeom>
                    </p:spPr>
                  </p:pic>
                </p:oleObj>
              </mc:Fallback>
            </mc:AlternateContent>
          </a:graphicData>
        </a:graphic>
      </p:graphicFrame>
      <p:sp>
        <p:nvSpPr>
          <p:cNvPr id="37" name="文本框 36"/>
          <p:cNvSpPr txBox="1"/>
          <p:nvPr/>
        </p:nvSpPr>
        <p:spPr>
          <a:xfrm>
            <a:off x="878205" y="4453255"/>
            <a:ext cx="314960" cy="368300"/>
          </a:xfrm>
          <a:prstGeom prst="rect">
            <a:avLst/>
          </a:prstGeom>
          <a:noFill/>
        </p:spPr>
        <p:txBody>
          <a:bodyPr wrap="none" rtlCol="0">
            <a:spAutoFit/>
          </a:bodyPr>
          <a:p>
            <a:r>
              <a:rPr lang="en-US" altLang="zh-CN"/>
              <a:t>A</a:t>
            </a:r>
            <a:endParaRPr lang="en-US" altLang="zh-CN"/>
          </a:p>
        </p:txBody>
      </p:sp>
      <p:sp>
        <p:nvSpPr>
          <p:cNvPr id="38" name="文本框 37"/>
          <p:cNvSpPr txBox="1"/>
          <p:nvPr/>
        </p:nvSpPr>
        <p:spPr>
          <a:xfrm>
            <a:off x="2162810" y="4462145"/>
            <a:ext cx="307340" cy="368300"/>
          </a:xfrm>
          <a:prstGeom prst="rect">
            <a:avLst/>
          </a:prstGeom>
          <a:noFill/>
        </p:spPr>
        <p:txBody>
          <a:bodyPr wrap="none" rtlCol="0">
            <a:spAutoFit/>
          </a:bodyPr>
          <a:p>
            <a:r>
              <a:rPr lang="en-US" altLang="zh-CN"/>
              <a:t>B</a:t>
            </a:r>
            <a:endParaRPr lang="en-US" altLang="zh-CN"/>
          </a:p>
        </p:txBody>
      </p:sp>
      <p:sp>
        <p:nvSpPr>
          <p:cNvPr id="39" name="文本框 38"/>
          <p:cNvSpPr txBox="1"/>
          <p:nvPr/>
        </p:nvSpPr>
        <p:spPr>
          <a:xfrm>
            <a:off x="577850" y="3415030"/>
            <a:ext cx="2040255" cy="368300"/>
          </a:xfrm>
          <a:prstGeom prst="rect">
            <a:avLst/>
          </a:prstGeom>
          <a:noFill/>
        </p:spPr>
        <p:txBody>
          <a:bodyPr wrap="none" rtlCol="0">
            <a:spAutoFit/>
          </a:bodyPr>
          <a:p>
            <a:pPr algn="l"/>
            <a:r>
              <a:rPr lang="en-US" altLang="zh-CN"/>
              <a:t>A-B(A.</a:t>
            </a:r>
            <a:r>
              <a:rPr lang="en-US" altLang="zh-CN">
                <a:sym typeface="+mn-ea"/>
              </a:rPr>
              <a:t>difference(B))</a:t>
            </a:r>
            <a:endParaRPr lang="en-US" altLang="zh-CN"/>
          </a:p>
        </p:txBody>
      </p:sp>
      <p:graphicFrame>
        <p:nvGraphicFramePr>
          <p:cNvPr id="40" name="对象 39"/>
          <p:cNvGraphicFramePr/>
          <p:nvPr/>
        </p:nvGraphicFramePr>
        <p:xfrm>
          <a:off x="5151120" y="3842385"/>
          <a:ext cx="1764665" cy="1141095"/>
        </p:xfrm>
        <a:graphic>
          <a:graphicData uri="http://schemas.openxmlformats.org/presentationml/2006/ole">
            <mc:AlternateContent xmlns:mc="http://schemas.openxmlformats.org/markup-compatibility/2006">
              <mc:Choice xmlns:v="urn:schemas-microsoft-com:vml" Requires="v">
                <p:oleObj spid="_x0000_s41" name="" r:id="rId4" imgW="2809875" imgH="1666875" progId="Paint.Picture">
                  <p:embed/>
                </p:oleObj>
              </mc:Choice>
              <mc:Fallback>
                <p:oleObj name="" r:id="rId4" imgW="2809875" imgH="1666875" progId="Paint.Picture">
                  <p:embed/>
                  <p:pic>
                    <p:nvPicPr>
                      <p:cNvPr id="0" name="图片 5"/>
                      <p:cNvPicPr/>
                      <p:nvPr/>
                    </p:nvPicPr>
                    <p:blipFill>
                      <a:blip r:embed="rId5"/>
                      <a:stretch>
                        <a:fillRect/>
                      </a:stretch>
                    </p:blipFill>
                    <p:spPr>
                      <a:xfrm>
                        <a:off x="5151120" y="3842385"/>
                        <a:ext cx="1764665" cy="1141095"/>
                      </a:xfrm>
                      <a:prstGeom prst="rect">
                        <a:avLst/>
                      </a:prstGeom>
                    </p:spPr>
                  </p:pic>
                </p:oleObj>
              </mc:Fallback>
            </mc:AlternateContent>
          </a:graphicData>
        </a:graphic>
      </p:graphicFrame>
      <p:sp>
        <p:nvSpPr>
          <p:cNvPr id="42" name="文本框 41"/>
          <p:cNvSpPr txBox="1"/>
          <p:nvPr/>
        </p:nvSpPr>
        <p:spPr>
          <a:xfrm>
            <a:off x="5053965" y="3415030"/>
            <a:ext cx="3170555" cy="368300"/>
          </a:xfrm>
          <a:prstGeom prst="rect">
            <a:avLst/>
          </a:prstGeom>
          <a:noFill/>
        </p:spPr>
        <p:txBody>
          <a:bodyPr wrap="none" rtlCol="0">
            <a:spAutoFit/>
          </a:bodyPr>
          <a:p>
            <a:pPr algn="l"/>
            <a:r>
              <a:rPr lang="en-US" altLang="zh-CN"/>
              <a:t>A^B(A.</a:t>
            </a:r>
            <a:r>
              <a:rPr lang="en-US" altLang="zh-CN">
                <a:sym typeface="+mn-ea"/>
              </a:rPr>
              <a:t>symmetric_difference(B))</a:t>
            </a:r>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t>5.3.3 </a:t>
            </a:r>
            <a:r>
              <a:rPr lang="zh-CN" altLang="zh-CN" spc="300" dirty="0">
                <a:latin typeface="黑体" panose="02010609060101010101" charset="-122"/>
                <a:ea typeface="黑体" panose="02010609060101010101" charset="-122"/>
                <a:sym typeface="+mn-ea"/>
              </a:rPr>
              <a:t>集合运算符</a:t>
            </a:r>
            <a:endParaRPr lang="en-US" altLang="zh-CN"/>
          </a:p>
        </p:txBody>
      </p:sp>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
        <p:nvSpPr>
          <p:cNvPr id="3" name="文本框 2"/>
          <p:cNvSpPr txBox="1"/>
          <p:nvPr/>
        </p:nvSpPr>
        <p:spPr>
          <a:xfrm>
            <a:off x="768350" y="960120"/>
            <a:ext cx="4069080" cy="368300"/>
          </a:xfrm>
          <a:prstGeom prst="rect">
            <a:avLst/>
          </a:prstGeom>
          <a:noFill/>
        </p:spPr>
        <p:txBody>
          <a:bodyPr wrap="none" rtlCol="0">
            <a:spAutoFit/>
          </a:bodyPr>
          <a:p>
            <a:r>
              <a:rPr lang="zh-CN" altLang="en-US"/>
              <a:t>除了以上运算符外，还有以下运算符：</a:t>
            </a:r>
            <a:endParaRPr lang="en-US" altLang="zh-CN"/>
          </a:p>
        </p:txBody>
      </p:sp>
      <p:graphicFrame>
        <p:nvGraphicFramePr>
          <p:cNvPr id="7" name="表格 6"/>
          <p:cNvGraphicFramePr/>
          <p:nvPr>
            <p:custDataLst>
              <p:tags r:id="rId1"/>
            </p:custDataLst>
          </p:nvPr>
        </p:nvGraphicFramePr>
        <p:xfrm>
          <a:off x="302260" y="1518285"/>
          <a:ext cx="8495030" cy="1932305"/>
        </p:xfrm>
        <a:graphic>
          <a:graphicData uri="http://schemas.openxmlformats.org/drawingml/2006/table">
            <a:tbl>
              <a:tblPr firstRow="1" bandRow="1">
                <a:tableStyleId>{5C22544A-7EE6-4342-B048-85BDC9FD1C3A}</a:tableStyleId>
              </a:tblPr>
              <a:tblGrid>
                <a:gridCol w="4247515"/>
                <a:gridCol w="4247515"/>
              </a:tblGrid>
              <a:tr h="337820">
                <a:tc>
                  <a:txBody>
                    <a:bodyPr/>
                    <a:p>
                      <a:pPr>
                        <a:buNone/>
                      </a:pPr>
                      <a:r>
                        <a:rPr lang="zh-CN" altLang="en-US" sz="1600"/>
                        <a:t>运算符</a:t>
                      </a:r>
                      <a:endParaRPr lang="zh-CN" altLang="en-US" sz="1600"/>
                    </a:p>
                  </a:txBody>
                  <a:tcPr/>
                </a:tc>
                <a:tc>
                  <a:txBody>
                    <a:bodyPr/>
                    <a:p>
                      <a:pPr>
                        <a:buNone/>
                      </a:pPr>
                      <a:r>
                        <a:rPr lang="zh-CN" altLang="en-US" sz="1600"/>
                        <a:t>描述</a:t>
                      </a:r>
                      <a:endParaRPr lang="zh-CN" altLang="en-US" sz="1600"/>
                    </a:p>
                  </a:txBody>
                  <a:tcPr/>
                </a:tc>
              </a:tr>
              <a:tr h="337820">
                <a:tc>
                  <a:txBody>
                    <a:bodyPr/>
                    <a:p>
                      <a:pPr>
                        <a:buNone/>
                      </a:pPr>
                      <a:r>
                        <a:rPr lang="en-US" altLang="zh-CN" sz="1600">
                          <a:sym typeface="+mn-ea"/>
                        </a:rPr>
                        <a:t>|= </a:t>
                      </a:r>
                      <a:r>
                        <a:rPr lang="zh-CN" altLang="en-US" sz="1600">
                          <a:sym typeface="+mn-ea"/>
                        </a:rPr>
                        <a:t>，等同于</a:t>
                      </a:r>
                      <a:r>
                        <a:rPr lang="en-US" altLang="zh-CN" sz="1600">
                          <a:sym typeface="+mn-ea"/>
                        </a:rPr>
                        <a:t>update()</a:t>
                      </a:r>
                      <a:endParaRPr lang="en-US" altLang="zh-CN" sz="1600">
                        <a:sym typeface="+mn-ea"/>
                      </a:endParaRPr>
                    </a:p>
                  </a:txBody>
                  <a:tcPr/>
                </a:tc>
                <a:tc>
                  <a:txBody>
                    <a:bodyPr/>
                    <a:p>
                      <a:pPr>
                        <a:buNone/>
                      </a:pPr>
                      <a:r>
                        <a:rPr lang="zh-CN" altLang="en-US" sz="1600"/>
                        <a:t>并集，并更新原有集合</a:t>
                      </a:r>
                      <a:endParaRPr lang="zh-CN" altLang="en-US" sz="1600"/>
                    </a:p>
                  </a:txBody>
                  <a:tcPr/>
                </a:tc>
              </a:tr>
              <a:tr h="337820">
                <a:tc>
                  <a:txBody>
                    <a:bodyPr/>
                    <a:p>
                      <a:pPr>
                        <a:buNone/>
                      </a:pPr>
                      <a:r>
                        <a:rPr lang="en-US" altLang="zh-CN" sz="1600">
                          <a:sym typeface="+mn-ea"/>
                        </a:rPr>
                        <a:t>-=</a:t>
                      </a:r>
                      <a:r>
                        <a:rPr lang="zh-CN" altLang="en-US" sz="1600">
                          <a:sym typeface="+mn-ea"/>
                        </a:rPr>
                        <a:t>， 等同于</a:t>
                      </a:r>
                      <a:r>
                        <a:rPr lang="en-US" altLang="zh-CN" sz="1600">
                          <a:sym typeface="+mn-ea"/>
                        </a:rPr>
                        <a:t>difference_update()</a:t>
                      </a:r>
                      <a:endParaRPr lang="en-US" altLang="zh-CN" sz="1600">
                        <a:sym typeface="+mn-ea"/>
                      </a:endParaRPr>
                    </a:p>
                  </a:txBody>
                  <a:tcPr/>
                </a:tc>
                <a:tc>
                  <a:txBody>
                    <a:bodyPr/>
                    <a:p>
                      <a:pPr>
                        <a:buNone/>
                      </a:pPr>
                      <a:r>
                        <a:rPr lang="zh-CN" altLang="en-US" sz="1600"/>
                        <a:t>差集，并更新原有集合</a:t>
                      </a:r>
                      <a:endParaRPr lang="zh-CN" altLang="en-US" sz="1600"/>
                    </a:p>
                  </a:txBody>
                  <a:tcPr/>
                </a:tc>
              </a:tr>
              <a:tr h="338455">
                <a:tc>
                  <a:txBody>
                    <a:bodyPr/>
                    <a:p>
                      <a:pPr>
                        <a:buNone/>
                      </a:pPr>
                      <a:r>
                        <a:rPr lang="en-US" altLang="zh-CN" sz="1600">
                          <a:sym typeface="+mn-ea"/>
                        </a:rPr>
                        <a:t>&amp;=</a:t>
                      </a:r>
                      <a:r>
                        <a:rPr lang="zh-CN" altLang="en-US" sz="1600">
                          <a:sym typeface="+mn-ea"/>
                        </a:rPr>
                        <a:t>，等同于</a:t>
                      </a:r>
                      <a:r>
                        <a:rPr lang="en-US" altLang="zh-CN" sz="1600">
                          <a:sym typeface="+mn-ea"/>
                        </a:rPr>
                        <a:t>intersection_update()</a:t>
                      </a:r>
                      <a:endParaRPr lang="en-US" altLang="zh-CN" sz="1600">
                        <a:sym typeface="+mn-ea"/>
                      </a:endParaRPr>
                    </a:p>
                  </a:txBody>
                  <a:tcPr/>
                </a:tc>
                <a:tc>
                  <a:txBody>
                    <a:bodyPr/>
                    <a:p>
                      <a:pPr>
                        <a:buNone/>
                      </a:pPr>
                      <a:r>
                        <a:rPr lang="zh-CN" altLang="en-US" sz="1600"/>
                        <a:t>交集，并更新原有集合</a:t>
                      </a:r>
                      <a:endParaRPr lang="zh-CN" altLang="en-US" sz="1600"/>
                    </a:p>
                  </a:txBody>
                  <a:tcPr/>
                </a:tc>
              </a:tr>
              <a:tr h="580390">
                <a:tc>
                  <a:txBody>
                    <a:bodyPr/>
                    <a:p>
                      <a:pPr>
                        <a:buNone/>
                      </a:pPr>
                      <a:r>
                        <a:rPr lang="en-US" altLang="zh-CN" sz="1600">
                          <a:sym typeface="+mn-ea"/>
                        </a:rPr>
                        <a:t>^=</a:t>
                      </a:r>
                      <a:r>
                        <a:rPr lang="zh-CN" altLang="en-US" sz="1600">
                          <a:sym typeface="+mn-ea"/>
                        </a:rPr>
                        <a:t>，等同于</a:t>
                      </a:r>
                      <a:r>
                        <a:rPr lang="en-US" altLang="zh-CN" sz="1600">
                          <a:sym typeface="+mn-ea"/>
                        </a:rPr>
                        <a:t>symmetric_difference_update()</a:t>
                      </a:r>
                      <a:endParaRPr lang="en-US" altLang="zh-CN" sz="1600">
                        <a:sym typeface="+mn-ea"/>
                      </a:endParaRPr>
                    </a:p>
                  </a:txBody>
                  <a:tcPr/>
                </a:tc>
                <a:tc>
                  <a:txBody>
                    <a:bodyPr/>
                    <a:p>
                      <a:pPr>
                        <a:buNone/>
                      </a:pPr>
                      <a:r>
                        <a:rPr lang="zh-CN" altLang="en-US" sz="1600"/>
                        <a:t>补集，并更新原有集合</a:t>
                      </a:r>
                      <a:endParaRPr lang="zh-CN" altLang="en-US" sz="160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t>5.3.4 </a:t>
            </a:r>
            <a:r>
              <a:rPr lang="zh-CN" altLang="en-US" spc="300" dirty="0">
                <a:latin typeface="黑体" panose="02010609060101010101" charset="-122"/>
                <a:ea typeface="黑体" panose="02010609060101010101" charset="-122"/>
                <a:sym typeface="+mn-ea"/>
              </a:rPr>
              <a:t>集合常用操作</a:t>
            </a:r>
            <a:endParaRPr lang="en-US" altLang="zh-CN"/>
          </a:p>
        </p:txBody>
      </p:sp>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
        <p:nvSpPr>
          <p:cNvPr id="3" name="文本框 2"/>
          <p:cNvSpPr txBox="1"/>
          <p:nvPr/>
        </p:nvSpPr>
        <p:spPr>
          <a:xfrm>
            <a:off x="589280" y="776605"/>
            <a:ext cx="2240280" cy="368300"/>
          </a:xfrm>
          <a:prstGeom prst="rect">
            <a:avLst/>
          </a:prstGeom>
          <a:noFill/>
        </p:spPr>
        <p:txBody>
          <a:bodyPr wrap="none" rtlCol="0">
            <a:spAutoFit/>
          </a:bodyPr>
          <a:p>
            <a:r>
              <a:rPr lang="zh-CN" altLang="en-US">
                <a:latin typeface="微软雅黑" panose="020B0503020204020204" pitchFamily="34" charset="-122"/>
                <a:ea typeface="微软雅黑" panose="020B0503020204020204" pitchFamily="34" charset="-122"/>
              </a:rPr>
              <a:t>▶集合类型内置函数</a:t>
            </a:r>
            <a:endParaRPr lang="zh-CN" altLang="en-US"/>
          </a:p>
        </p:txBody>
      </p:sp>
      <p:graphicFrame>
        <p:nvGraphicFramePr>
          <p:cNvPr id="7" name="表格 6"/>
          <p:cNvGraphicFramePr/>
          <p:nvPr>
            <p:custDataLst>
              <p:tags r:id="rId1"/>
            </p:custDataLst>
          </p:nvPr>
        </p:nvGraphicFramePr>
        <p:xfrm>
          <a:off x="451485" y="1731010"/>
          <a:ext cx="8495665" cy="3135630"/>
        </p:xfrm>
        <a:graphic>
          <a:graphicData uri="http://schemas.openxmlformats.org/drawingml/2006/table">
            <a:tbl>
              <a:tblPr firstRow="1" bandRow="1">
                <a:tableStyleId>{5C22544A-7EE6-4342-B048-85BDC9FD1C3A}</a:tableStyleId>
              </a:tblPr>
              <a:tblGrid>
                <a:gridCol w="2441575"/>
                <a:gridCol w="6054090"/>
              </a:tblGrid>
              <a:tr h="331470">
                <a:tc>
                  <a:txBody>
                    <a:bodyPr/>
                    <a:p>
                      <a:pPr>
                        <a:buNone/>
                      </a:pPr>
                      <a:r>
                        <a:rPr lang="zh-CN" altLang="en-US" sz="1400"/>
                        <a:t>方法</a:t>
                      </a:r>
                      <a:endParaRPr lang="zh-CN" altLang="en-US" sz="1400"/>
                    </a:p>
                  </a:txBody>
                  <a:tcPr/>
                </a:tc>
                <a:tc>
                  <a:txBody>
                    <a:bodyPr/>
                    <a:p>
                      <a:pPr>
                        <a:buNone/>
                      </a:pPr>
                      <a:r>
                        <a:rPr lang="zh-CN" altLang="en-US" sz="1400"/>
                        <a:t>描述</a:t>
                      </a:r>
                      <a:endParaRPr lang="zh-CN" altLang="en-US" sz="1400"/>
                    </a:p>
                  </a:txBody>
                  <a:tcPr/>
                </a:tc>
              </a:tr>
              <a:tr h="381000">
                <a:tc>
                  <a:txBody>
                    <a:bodyPr/>
                    <a:p>
                      <a:pPr>
                        <a:buNone/>
                      </a:pPr>
                      <a:r>
                        <a:rPr lang="zh-CN" altLang="en-US" sz="1400"/>
                        <a:t>S.add(e)</a:t>
                      </a:r>
                      <a:endParaRPr lang="zh-CN" altLang="en-US" sz="1400"/>
                    </a:p>
                  </a:txBody>
                  <a:tcPr/>
                </a:tc>
                <a:tc>
                  <a:txBody>
                    <a:bodyPr/>
                    <a:p>
                      <a:pPr>
                        <a:buNone/>
                      </a:pPr>
                      <a:r>
                        <a:rPr lang="zh-CN" altLang="en-US" sz="1400"/>
                        <a:t>在集合中添加一个新的元素e；如果元素已经存在，则不添加</a:t>
                      </a:r>
                      <a:endParaRPr lang="zh-CN" altLang="en-US" sz="1400"/>
                    </a:p>
                  </a:txBody>
                  <a:tcPr/>
                </a:tc>
              </a:tr>
              <a:tr h="381000">
                <a:tc>
                  <a:txBody>
                    <a:bodyPr/>
                    <a:p>
                      <a:pPr>
                        <a:buNone/>
                      </a:pPr>
                      <a:r>
                        <a:rPr lang="zh-CN" altLang="en-US" sz="1400"/>
                        <a:t>S.remove(e)</a:t>
                      </a:r>
                      <a:endParaRPr lang="zh-CN" altLang="en-US" sz="1400"/>
                    </a:p>
                  </a:txBody>
                  <a:tcPr/>
                </a:tc>
                <a:tc>
                  <a:txBody>
                    <a:bodyPr/>
                    <a:p>
                      <a:pPr>
                        <a:buNone/>
                      </a:pPr>
                      <a:r>
                        <a:rPr lang="zh-CN" altLang="en-US" sz="1400"/>
                        <a:t>从集合中删除一个元素，如果元素不存在于集合中，则会产生一个KeyError错误</a:t>
                      </a:r>
                      <a:endParaRPr lang="zh-CN" altLang="en-US" sz="1400"/>
                    </a:p>
                  </a:txBody>
                  <a:tcPr/>
                </a:tc>
              </a:tr>
              <a:tr h="381000">
                <a:tc>
                  <a:txBody>
                    <a:bodyPr/>
                    <a:p>
                      <a:pPr>
                        <a:buNone/>
                      </a:pPr>
                      <a:r>
                        <a:rPr lang="zh-CN" altLang="en-US" sz="1400"/>
                        <a:t>S.discard(e)</a:t>
                      </a:r>
                      <a:endParaRPr lang="zh-CN" altLang="en-US" sz="1400"/>
                    </a:p>
                  </a:txBody>
                  <a:tcPr/>
                </a:tc>
                <a:tc>
                  <a:txBody>
                    <a:bodyPr/>
                    <a:p>
                      <a:pPr>
                        <a:buNone/>
                      </a:pPr>
                      <a:r>
                        <a:rPr lang="zh-CN" altLang="en-US" sz="1400"/>
                        <a:t>从集合S中移除一个元素e，</a:t>
                      </a:r>
                      <a:r>
                        <a:rPr lang="zh-CN" altLang="en-US" sz="1400">
                          <a:sym typeface="+mn-ea"/>
                        </a:rPr>
                        <a:t>如果元素不存在于集合中，则不执行任何操作</a:t>
                      </a:r>
                      <a:endParaRPr lang="zh-CN" altLang="en-US" sz="1400"/>
                    </a:p>
                  </a:txBody>
                  <a:tcPr/>
                </a:tc>
              </a:tr>
              <a:tr h="381000">
                <a:tc>
                  <a:txBody>
                    <a:bodyPr/>
                    <a:p>
                      <a:pPr>
                        <a:buNone/>
                      </a:pPr>
                      <a:r>
                        <a:rPr lang="zh-CN" altLang="en-US" sz="1400"/>
                        <a:t>S.clear()</a:t>
                      </a:r>
                      <a:endParaRPr lang="zh-CN" altLang="en-US" sz="1400"/>
                    </a:p>
                  </a:txBody>
                  <a:tcPr/>
                </a:tc>
                <a:tc>
                  <a:txBody>
                    <a:bodyPr/>
                    <a:p>
                      <a:pPr>
                        <a:buNone/>
                      </a:pPr>
                      <a:r>
                        <a:rPr lang="zh-CN" altLang="en-US" sz="1400"/>
                        <a:t>清空集合内的所有元素</a:t>
                      </a:r>
                      <a:endParaRPr lang="zh-CN" altLang="en-US" sz="1400"/>
                    </a:p>
                  </a:txBody>
                  <a:tcPr/>
                </a:tc>
              </a:tr>
              <a:tr h="381000">
                <a:tc>
                  <a:txBody>
                    <a:bodyPr/>
                    <a:p>
                      <a:pPr>
                        <a:buNone/>
                      </a:pPr>
                      <a:r>
                        <a:rPr lang="zh-CN" altLang="en-US" sz="1400"/>
                        <a:t>S.copy()</a:t>
                      </a:r>
                      <a:endParaRPr lang="zh-CN" altLang="en-US" sz="1400"/>
                    </a:p>
                  </a:txBody>
                  <a:tcPr/>
                </a:tc>
                <a:tc>
                  <a:txBody>
                    <a:bodyPr/>
                    <a:p>
                      <a:pPr>
                        <a:buNone/>
                      </a:pPr>
                      <a:r>
                        <a:rPr lang="zh-CN" altLang="en-US" sz="1400"/>
                        <a:t>将集合进行一次浅拷贝</a:t>
                      </a:r>
                      <a:endParaRPr lang="zh-CN" altLang="en-US" sz="1400"/>
                    </a:p>
                  </a:txBody>
                  <a:tcPr/>
                </a:tc>
              </a:tr>
            </a:tbl>
          </a:graphicData>
        </a:graphic>
      </p:graphicFrame>
      <p:sp>
        <p:nvSpPr>
          <p:cNvPr id="11" name="文本框 10"/>
          <p:cNvSpPr txBox="1"/>
          <p:nvPr/>
        </p:nvSpPr>
        <p:spPr>
          <a:xfrm>
            <a:off x="901065" y="1268730"/>
            <a:ext cx="4398645" cy="368300"/>
          </a:xfrm>
          <a:prstGeom prst="rect">
            <a:avLst/>
          </a:prstGeom>
          <a:noFill/>
        </p:spPr>
        <p:txBody>
          <a:bodyPr wrap="none" rtlCol="0">
            <a:spAutoFit/>
          </a:bodyPr>
          <a:p>
            <a:r>
              <a:rPr lang="zh-CN" altLang="en-US"/>
              <a:t>以集合</a:t>
            </a:r>
            <a:r>
              <a:rPr lang="en-US" altLang="zh-CN"/>
              <a:t>S</a:t>
            </a:r>
            <a:r>
              <a:rPr lang="zh-CN" altLang="en-US"/>
              <a:t>，</a:t>
            </a:r>
            <a:r>
              <a:rPr lang="en-US" altLang="zh-CN"/>
              <a:t>T</a:t>
            </a:r>
            <a:r>
              <a:rPr lang="zh-CN" altLang="zh-CN"/>
              <a:t>和元素</a:t>
            </a:r>
            <a:r>
              <a:rPr lang="en-US" altLang="zh-CN"/>
              <a:t>e</a:t>
            </a:r>
            <a:r>
              <a:rPr lang="zh-CN" altLang="en-US"/>
              <a:t>为例来介绍一下函数。</a:t>
            </a: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t>5.3.4 </a:t>
            </a:r>
            <a:r>
              <a:rPr lang="zh-CN" altLang="en-US" spc="300" dirty="0">
                <a:latin typeface="黑体" panose="02010609060101010101" charset="-122"/>
                <a:ea typeface="黑体" panose="02010609060101010101" charset="-122"/>
                <a:sym typeface="+mn-ea"/>
              </a:rPr>
              <a:t>集合常用操作</a:t>
            </a:r>
            <a:endParaRPr lang="en-US" altLang="zh-CN"/>
          </a:p>
        </p:txBody>
      </p:sp>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
        <p:nvSpPr>
          <p:cNvPr id="8" name="文本框 7"/>
          <p:cNvSpPr txBox="1"/>
          <p:nvPr/>
        </p:nvSpPr>
        <p:spPr>
          <a:xfrm>
            <a:off x="622935" y="968375"/>
            <a:ext cx="2240280" cy="368300"/>
          </a:xfrm>
          <a:prstGeom prst="rect">
            <a:avLst/>
          </a:prstGeom>
          <a:noFill/>
        </p:spPr>
        <p:txBody>
          <a:bodyPr wrap="none" rtlCol="0">
            <a:spAutoFit/>
          </a:bodyPr>
          <a:p>
            <a:r>
              <a:rPr lang="zh-CN" altLang="en-US">
                <a:latin typeface="微软雅黑" panose="020B0503020204020204" pitchFamily="34" charset="-122"/>
                <a:ea typeface="微软雅黑" panose="020B0503020204020204" pitchFamily="34" charset="-122"/>
              </a:rPr>
              <a:t>▶集合类型内置函数</a:t>
            </a:r>
            <a:endParaRPr lang="zh-CN" altLang="en-US"/>
          </a:p>
        </p:txBody>
      </p:sp>
      <p:graphicFrame>
        <p:nvGraphicFramePr>
          <p:cNvPr id="9" name="表格 8"/>
          <p:cNvGraphicFramePr/>
          <p:nvPr>
            <p:custDataLst>
              <p:tags r:id="rId1"/>
            </p:custDataLst>
          </p:nvPr>
        </p:nvGraphicFramePr>
        <p:xfrm>
          <a:off x="485140" y="1457960"/>
          <a:ext cx="8495665" cy="3135630"/>
        </p:xfrm>
        <a:graphic>
          <a:graphicData uri="http://schemas.openxmlformats.org/drawingml/2006/table">
            <a:tbl>
              <a:tblPr firstRow="1" bandRow="1">
                <a:tableStyleId>{5C22544A-7EE6-4342-B048-85BDC9FD1C3A}</a:tableStyleId>
              </a:tblPr>
              <a:tblGrid>
                <a:gridCol w="2441575"/>
                <a:gridCol w="6054090"/>
              </a:tblGrid>
              <a:tr h="331470">
                <a:tc>
                  <a:txBody>
                    <a:bodyPr/>
                    <a:p>
                      <a:pPr>
                        <a:buNone/>
                      </a:pPr>
                      <a:r>
                        <a:rPr lang="zh-CN" altLang="en-US" sz="1400"/>
                        <a:t>方法</a:t>
                      </a:r>
                      <a:endParaRPr lang="zh-CN" altLang="en-US" sz="1400"/>
                    </a:p>
                  </a:txBody>
                  <a:tcPr/>
                </a:tc>
                <a:tc>
                  <a:txBody>
                    <a:bodyPr/>
                    <a:p>
                      <a:pPr>
                        <a:buNone/>
                      </a:pPr>
                      <a:r>
                        <a:rPr lang="zh-CN" altLang="en-US" sz="1400"/>
                        <a:t>描述</a:t>
                      </a:r>
                      <a:endParaRPr lang="zh-CN" altLang="en-US" sz="1400"/>
                    </a:p>
                  </a:txBody>
                  <a:tcPr/>
                </a:tc>
              </a:tr>
              <a:tr h="381000">
                <a:tc>
                  <a:txBody>
                    <a:bodyPr/>
                    <a:p>
                      <a:pPr>
                        <a:buNone/>
                      </a:pPr>
                      <a:r>
                        <a:rPr lang="zh-CN" altLang="en-US" sz="1400"/>
                        <a:t>S.pop()</a:t>
                      </a:r>
                      <a:endParaRPr lang="zh-CN" altLang="en-US" sz="1400"/>
                    </a:p>
                  </a:txBody>
                  <a:tcPr/>
                </a:tc>
                <a:tc>
                  <a:txBody>
                    <a:bodyPr/>
                    <a:p>
                      <a:pPr>
                        <a:buNone/>
                      </a:pPr>
                      <a:r>
                        <a:rPr lang="zh-CN" altLang="en-US" sz="1400"/>
                        <a:t>从集合S中删除一个任意元素;如果此集合为空，则引发KeyError异常</a:t>
                      </a:r>
                      <a:endParaRPr lang="zh-CN" altLang="en-US" sz="1400"/>
                    </a:p>
                  </a:txBody>
                  <a:tcPr/>
                </a:tc>
              </a:tr>
            </a:tbl>
          </a:graphicData>
        </a:graphic>
      </p:graphicFrame>
      <p:sp>
        <p:nvSpPr>
          <p:cNvPr id="10" name="文本框 9"/>
          <p:cNvSpPr txBox="1"/>
          <p:nvPr/>
        </p:nvSpPr>
        <p:spPr>
          <a:xfrm>
            <a:off x="653415" y="2507615"/>
            <a:ext cx="2600960" cy="368300"/>
          </a:xfrm>
          <a:prstGeom prst="rect">
            <a:avLst/>
          </a:prstGeom>
          <a:noFill/>
        </p:spPr>
        <p:txBody>
          <a:bodyPr wrap="none" rtlCol="0">
            <a:spAutoFit/>
          </a:bodyPr>
          <a:p>
            <a:r>
              <a:rPr lang="zh-CN" altLang="en-US"/>
              <a:t>关于</a:t>
            </a:r>
            <a:r>
              <a:rPr lang="en-US" altLang="zh-CN"/>
              <a:t>pop</a:t>
            </a:r>
            <a:r>
              <a:rPr lang="zh-CN" altLang="en-US"/>
              <a:t>方法</a:t>
            </a:r>
            <a:r>
              <a:rPr lang="zh-CN" altLang="en-US"/>
              <a:t>的任意删除</a:t>
            </a:r>
            <a:endParaRPr lang="zh-CN" altLang="en-US"/>
          </a:p>
        </p:txBody>
      </p:sp>
      <p:sp>
        <p:nvSpPr>
          <p:cNvPr id="12" name="文本框 11"/>
          <p:cNvSpPr txBox="1"/>
          <p:nvPr/>
        </p:nvSpPr>
        <p:spPr>
          <a:xfrm>
            <a:off x="485140" y="2875915"/>
            <a:ext cx="8373110" cy="922020"/>
          </a:xfrm>
          <a:prstGeom prst="rect">
            <a:avLst/>
          </a:prstGeom>
          <a:noFill/>
        </p:spPr>
        <p:txBody>
          <a:bodyPr wrap="square" rtlCol="0" anchor="t">
            <a:spAutoFit/>
          </a:bodyPr>
          <a:p>
            <a:r>
              <a:rPr lang="en-US" altLang="zh-CN"/>
              <a:t>         </a:t>
            </a:r>
            <a:r>
              <a:rPr lang="zh-CN" altLang="en-US"/>
              <a:t>由于</a:t>
            </a:r>
            <a:r>
              <a:rPr lang="en-US" altLang="zh-CN"/>
              <a:t>set</a:t>
            </a:r>
            <a:r>
              <a:rPr lang="zh-CN" altLang="en-US"/>
              <a:t>集合是无序的，所以集合的定义的序列和保持的序列不一致。但是集合在保存在内存之中是有序的，pop()是按照内存中保存的顺序将元素弹出来的，所以看起来是任意的。</a:t>
            </a:r>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t>5.3.4 </a:t>
            </a:r>
            <a:r>
              <a:rPr lang="zh-CN" altLang="en-US" spc="300" dirty="0">
                <a:latin typeface="黑体" panose="02010609060101010101" charset="-122"/>
                <a:ea typeface="黑体" panose="02010609060101010101" charset="-122"/>
                <a:sym typeface="+mn-ea"/>
              </a:rPr>
              <a:t>集合常用操作</a:t>
            </a:r>
            <a:endParaRPr lang="en-US" altLang="zh-CN"/>
          </a:p>
        </p:txBody>
      </p:sp>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graphicFrame>
        <p:nvGraphicFramePr>
          <p:cNvPr id="3" name="表格 2"/>
          <p:cNvGraphicFramePr/>
          <p:nvPr>
            <p:custDataLst>
              <p:tags r:id="rId1"/>
            </p:custDataLst>
          </p:nvPr>
        </p:nvGraphicFramePr>
        <p:xfrm>
          <a:off x="440055" y="1224280"/>
          <a:ext cx="8495665" cy="3996055"/>
        </p:xfrm>
        <a:graphic>
          <a:graphicData uri="http://schemas.openxmlformats.org/drawingml/2006/table">
            <a:tbl>
              <a:tblPr firstRow="1" bandRow="1">
                <a:tableStyleId>{5C22544A-7EE6-4342-B048-85BDC9FD1C3A}</a:tableStyleId>
              </a:tblPr>
              <a:tblGrid>
                <a:gridCol w="2696210"/>
                <a:gridCol w="5799455"/>
              </a:tblGrid>
              <a:tr h="331470">
                <a:tc>
                  <a:txBody>
                    <a:bodyPr/>
                    <a:p>
                      <a:pPr>
                        <a:buNone/>
                      </a:pPr>
                      <a:r>
                        <a:rPr lang="zh-CN" altLang="en-US" sz="1400"/>
                        <a:t>方法</a:t>
                      </a:r>
                      <a:endParaRPr lang="zh-CN" altLang="en-US" sz="1400"/>
                    </a:p>
                  </a:txBody>
                  <a:tcPr/>
                </a:tc>
                <a:tc>
                  <a:txBody>
                    <a:bodyPr/>
                    <a:p>
                      <a:pPr>
                        <a:buNone/>
                      </a:pPr>
                      <a:r>
                        <a:rPr lang="zh-CN" altLang="en-US" sz="1400"/>
                        <a:t>描述</a:t>
                      </a:r>
                      <a:endParaRPr lang="zh-CN" altLang="en-US" sz="1400"/>
                    </a:p>
                  </a:txBody>
                  <a:tcPr/>
                </a:tc>
              </a:tr>
              <a:tr h="381000">
                <a:tc>
                  <a:txBody>
                    <a:bodyPr/>
                    <a:p>
                      <a:pPr>
                        <a:buNone/>
                      </a:pPr>
                      <a:r>
                        <a:rPr lang="zh-CN" altLang="en-US" sz="1400"/>
                        <a:t>S.difference(s2)</a:t>
                      </a:r>
                      <a:endParaRPr lang="zh-CN" altLang="en-US" sz="1400"/>
                    </a:p>
                  </a:txBody>
                  <a:tcPr/>
                </a:tc>
                <a:tc>
                  <a:txBody>
                    <a:bodyPr/>
                    <a:p>
                      <a:pPr>
                        <a:buNone/>
                      </a:pPr>
                      <a:r>
                        <a:rPr lang="zh-CN" altLang="en-US" sz="1400"/>
                        <a:t>用S - s2 运算，返回存在于在S中，但不在s2中的所有元素的集合</a:t>
                      </a:r>
                      <a:endParaRPr lang="zh-CN" altLang="en-US" sz="1400"/>
                    </a:p>
                  </a:txBody>
                  <a:tcPr/>
                </a:tc>
              </a:tr>
              <a:tr h="344805">
                <a:tc>
                  <a:txBody>
                    <a:bodyPr/>
                    <a:p>
                      <a:pPr>
                        <a:buNone/>
                      </a:pPr>
                      <a:r>
                        <a:rPr lang="zh-CN" altLang="en-US" sz="1400"/>
                        <a:t>S.difference_update(s2)</a:t>
                      </a:r>
                      <a:endParaRPr lang="zh-CN" altLang="en-US" sz="1400"/>
                    </a:p>
                  </a:txBody>
                  <a:tcPr/>
                </a:tc>
                <a:tc>
                  <a:txBody>
                    <a:bodyPr/>
                    <a:p>
                      <a:pPr>
                        <a:buNone/>
                      </a:pPr>
                      <a:r>
                        <a:rPr lang="zh-CN" altLang="en-US" sz="1400"/>
                        <a:t>等同于 S = S - s2</a:t>
                      </a:r>
                      <a:endParaRPr lang="zh-CN" altLang="en-US" sz="1400"/>
                    </a:p>
                  </a:txBody>
                  <a:tcPr/>
                </a:tc>
              </a:tr>
              <a:tr h="326390">
                <a:tc>
                  <a:txBody>
                    <a:bodyPr/>
                    <a:p>
                      <a:pPr>
                        <a:buNone/>
                      </a:pPr>
                      <a:r>
                        <a:rPr lang="zh-CN" altLang="en-US" sz="1400"/>
                        <a:t>S.intersection(s2)</a:t>
                      </a:r>
                      <a:endParaRPr lang="zh-CN" altLang="en-US" sz="1400"/>
                    </a:p>
                  </a:txBody>
                  <a:tcPr/>
                </a:tc>
                <a:tc>
                  <a:txBody>
                    <a:bodyPr/>
                    <a:p>
                      <a:pPr>
                        <a:buNone/>
                      </a:pPr>
                      <a:r>
                        <a:rPr lang="zh-CN" altLang="en-US" sz="1400"/>
                        <a:t>等同于S &amp; s2</a:t>
                      </a:r>
                      <a:endParaRPr lang="zh-CN" altLang="en-US" sz="1400"/>
                    </a:p>
                  </a:txBody>
                  <a:tcPr/>
                </a:tc>
              </a:tr>
              <a:tr h="344170">
                <a:tc>
                  <a:txBody>
                    <a:bodyPr/>
                    <a:p>
                      <a:pPr>
                        <a:buNone/>
                      </a:pPr>
                      <a:r>
                        <a:rPr lang="zh-CN" altLang="en-US" sz="1400"/>
                        <a:t>S.intersection_update(s2)</a:t>
                      </a:r>
                      <a:endParaRPr lang="zh-CN" altLang="en-US" sz="1400"/>
                    </a:p>
                  </a:txBody>
                  <a:tcPr/>
                </a:tc>
                <a:tc>
                  <a:txBody>
                    <a:bodyPr/>
                    <a:p>
                      <a:pPr>
                        <a:buNone/>
                      </a:pPr>
                      <a:r>
                        <a:rPr lang="zh-CN" altLang="en-US" sz="1400"/>
                        <a:t>等同于S = S &amp; s2</a:t>
                      </a:r>
                      <a:endParaRPr lang="zh-CN" altLang="en-US" sz="1400"/>
                    </a:p>
                  </a:txBody>
                  <a:tcPr/>
                </a:tc>
              </a:tr>
              <a:tr h="353695">
                <a:tc>
                  <a:txBody>
                    <a:bodyPr/>
                    <a:p>
                      <a:pPr>
                        <a:buNone/>
                      </a:pPr>
                      <a:r>
                        <a:rPr lang="zh-CN" altLang="en-US" sz="1400"/>
                        <a:t>S.symmetric_difference(s2)</a:t>
                      </a:r>
                      <a:endParaRPr lang="zh-CN" altLang="en-US" sz="1400"/>
                    </a:p>
                  </a:txBody>
                  <a:tcPr/>
                </a:tc>
                <a:tc>
                  <a:txBody>
                    <a:bodyPr/>
                    <a:p>
                      <a:pPr>
                        <a:buNone/>
                      </a:pPr>
                      <a:r>
                        <a:rPr lang="zh-CN" altLang="en-US" sz="1400"/>
                        <a:t>返回对称补集,等同于 S ^ s2</a:t>
                      </a:r>
                      <a:endParaRPr lang="zh-CN" altLang="en-US" sz="1400"/>
                    </a:p>
                  </a:txBody>
                  <a:tcPr/>
                </a:tc>
              </a:tr>
              <a:tr h="381000">
                <a:tc>
                  <a:txBody>
                    <a:bodyPr/>
                    <a:p>
                      <a:pPr>
                        <a:buNone/>
                      </a:pPr>
                      <a:r>
                        <a:rPr lang="zh-CN" altLang="en-US" sz="1400"/>
                        <a:t>S.symmetric_difference_update(s2)</a:t>
                      </a:r>
                      <a:endParaRPr lang="zh-CN" altLang="en-US" sz="1400"/>
                    </a:p>
                  </a:txBody>
                  <a:tcPr/>
                </a:tc>
                <a:tc>
                  <a:txBody>
                    <a:bodyPr/>
                    <a:p>
                      <a:pPr>
                        <a:buNone/>
                      </a:pPr>
                      <a:r>
                        <a:rPr lang="zh-CN" altLang="en-US" sz="1400"/>
                        <a:t>用S 与 s2的对称补集更新 S</a:t>
                      </a:r>
                      <a:endParaRPr lang="zh-CN" altLang="en-US" sz="1400"/>
                    </a:p>
                  </a:txBody>
                  <a:tcPr/>
                </a:tc>
              </a:tr>
              <a:tr h="307975">
                <a:tc>
                  <a:txBody>
                    <a:bodyPr/>
                    <a:p>
                      <a:pPr>
                        <a:buNone/>
                      </a:pPr>
                      <a:r>
                        <a:rPr lang="zh-CN" altLang="en-US" sz="1400"/>
                        <a:t>S.union(s2)</a:t>
                      </a:r>
                      <a:endParaRPr lang="zh-CN" altLang="en-US" sz="1400"/>
                    </a:p>
                  </a:txBody>
                  <a:tcPr/>
                </a:tc>
                <a:tc>
                  <a:txBody>
                    <a:bodyPr/>
                    <a:p>
                      <a:pPr>
                        <a:buNone/>
                      </a:pPr>
                      <a:r>
                        <a:rPr lang="zh-CN" altLang="en-US" sz="1400"/>
                        <a:t>生成 S 与 s2的全集</a:t>
                      </a:r>
                      <a:endParaRPr lang="zh-CN" altLang="en-US" sz="1400"/>
                    </a:p>
                  </a:txBody>
                  <a:tcPr/>
                </a:tc>
              </a:tr>
              <a:tr h="307975">
                <a:tc>
                  <a:txBody>
                    <a:bodyPr/>
                    <a:p>
                      <a:pPr>
                        <a:buNone/>
                      </a:pPr>
                      <a:r>
                        <a:rPr lang="zh-CN" altLang="en-US" sz="1400"/>
                        <a:t>S.update(s2)</a:t>
                      </a:r>
                      <a:endParaRPr lang="zh-CN" altLang="en-US" sz="1400"/>
                    </a:p>
                  </a:txBody>
                  <a:tcPr/>
                </a:tc>
                <a:tc>
                  <a:txBody>
                    <a:bodyPr/>
                    <a:p>
                      <a:pPr>
                        <a:buNone/>
                      </a:pPr>
                      <a:r>
                        <a:rPr lang="zh-CN" altLang="en-US" sz="1400"/>
                        <a:t>用 S与s2得到的全集更新变量S</a:t>
                      </a:r>
                      <a:endParaRPr lang="zh-CN" altLang="en-US" sz="1400"/>
                    </a:p>
                  </a:txBody>
                  <a:tcPr/>
                </a:tc>
              </a:tr>
            </a:tbl>
          </a:graphicData>
        </a:graphic>
      </p:graphicFrame>
      <p:sp>
        <p:nvSpPr>
          <p:cNvPr id="7" name="文本框 6"/>
          <p:cNvSpPr txBox="1"/>
          <p:nvPr/>
        </p:nvSpPr>
        <p:spPr>
          <a:xfrm>
            <a:off x="630555" y="843915"/>
            <a:ext cx="4688840" cy="368300"/>
          </a:xfrm>
          <a:prstGeom prst="rect">
            <a:avLst/>
          </a:prstGeom>
          <a:noFill/>
        </p:spPr>
        <p:txBody>
          <a:bodyPr wrap="square" rtlCol="0" anchor="t">
            <a:spAutoFit/>
          </a:bodyPr>
          <a:p>
            <a:r>
              <a:rPr lang="zh-CN" altLang="en-US"/>
              <a:t>以下内容可以用运算符操作代替</a:t>
            </a: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t>5.3.4 </a:t>
            </a:r>
            <a:r>
              <a:rPr lang="zh-CN" altLang="en-US" spc="300" dirty="0">
                <a:latin typeface="黑体" panose="02010609060101010101" charset="-122"/>
                <a:ea typeface="黑体" panose="02010609060101010101" charset="-122"/>
                <a:sym typeface="+mn-ea"/>
              </a:rPr>
              <a:t>集合常用操作</a:t>
            </a:r>
            <a:endParaRPr lang="en-US" altLang="zh-CN"/>
          </a:p>
        </p:txBody>
      </p:sp>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
        <p:nvSpPr>
          <p:cNvPr id="8" name="文本框 7"/>
          <p:cNvSpPr txBox="1"/>
          <p:nvPr/>
        </p:nvSpPr>
        <p:spPr>
          <a:xfrm>
            <a:off x="684530" y="895985"/>
            <a:ext cx="1783080" cy="368300"/>
          </a:xfrm>
          <a:prstGeom prst="rect">
            <a:avLst/>
          </a:prstGeom>
          <a:noFill/>
        </p:spPr>
        <p:txBody>
          <a:bodyPr wrap="none" rtlCol="0">
            <a:spAutoFit/>
          </a:bodyPr>
          <a:p>
            <a:r>
              <a:rPr lang="zh-CN" altLang="en-US">
                <a:latin typeface="微软雅黑" panose="020B0503020204020204" pitchFamily="34" charset="-122"/>
                <a:ea typeface="微软雅黑" panose="020B0503020204020204" pitchFamily="34" charset="-122"/>
              </a:rPr>
              <a:t>▶标准类型函数</a:t>
            </a:r>
            <a:endParaRPr lang="zh-CN" altLang="en-US"/>
          </a:p>
        </p:txBody>
      </p:sp>
      <p:sp>
        <p:nvSpPr>
          <p:cNvPr id="9" name="文本框 8"/>
          <p:cNvSpPr txBox="1"/>
          <p:nvPr/>
        </p:nvSpPr>
        <p:spPr>
          <a:xfrm>
            <a:off x="685165" y="1369060"/>
            <a:ext cx="7774940" cy="645160"/>
          </a:xfrm>
          <a:prstGeom prst="rect">
            <a:avLst/>
          </a:prstGeom>
          <a:noFill/>
        </p:spPr>
        <p:txBody>
          <a:bodyPr wrap="square" rtlCol="0">
            <a:spAutoFit/>
          </a:bodyPr>
          <a:p>
            <a:r>
              <a:rPr lang="en-US" altLang="zh-CN"/>
              <a:t>     len()</a:t>
            </a:r>
            <a:r>
              <a:rPr lang="zh-CN" altLang="en-US"/>
              <a:t>，</a:t>
            </a:r>
            <a:r>
              <a:rPr lang="en-US" altLang="zh-CN"/>
              <a:t>max()</a:t>
            </a:r>
            <a:r>
              <a:rPr lang="zh-CN" altLang="en-US"/>
              <a:t>，</a:t>
            </a:r>
            <a:r>
              <a:rPr lang="en-US" altLang="zh-CN"/>
              <a:t>min()</a:t>
            </a:r>
            <a:r>
              <a:rPr lang="zh-CN" altLang="en-US"/>
              <a:t>，</a:t>
            </a:r>
            <a:r>
              <a:rPr lang="en-US" altLang="zh-CN"/>
              <a:t>sum()</a:t>
            </a:r>
            <a:r>
              <a:rPr lang="zh-CN" altLang="en-US"/>
              <a:t>，</a:t>
            </a:r>
            <a:r>
              <a:rPr lang="en-US" altLang="zh-CN"/>
              <a:t>sorted()</a:t>
            </a:r>
            <a:r>
              <a:rPr lang="zh-CN" altLang="en-US"/>
              <a:t>都适用于集合类型，作用和前面作用到组合类型中的作用相似。</a:t>
            </a:r>
            <a:endParaRPr lang="zh-CN" altLang="en-US"/>
          </a:p>
        </p:txBody>
      </p:sp>
      <p:sp>
        <p:nvSpPr>
          <p:cNvPr id="10" name="文本框 9"/>
          <p:cNvSpPr txBox="1"/>
          <p:nvPr/>
        </p:nvSpPr>
        <p:spPr>
          <a:xfrm>
            <a:off x="880110" y="2014220"/>
            <a:ext cx="7385685" cy="1753235"/>
          </a:xfrm>
          <a:prstGeom prst="rect">
            <a:avLst/>
          </a:prstGeom>
          <a:noFill/>
        </p:spPr>
        <p:txBody>
          <a:bodyPr wrap="square" rtlCol="0" anchor="t">
            <a:spAutoFit/>
          </a:bodyPr>
          <a:p>
            <a:r>
              <a:rPr lang="zh-CN" altLang="en-US"/>
              <a:t>frozenset</a:t>
            </a:r>
            <a:r>
              <a:rPr lang="en-US" altLang="zh-CN"/>
              <a:t>(val)</a:t>
            </a:r>
            <a:endParaRPr lang="en-US" altLang="zh-CN"/>
          </a:p>
          <a:p>
            <a:r>
              <a:rPr lang="zh-CN" altLang="zh-CN"/>
              <a:t>         参数接受一个可迭代的对象，比如列表、字典、元组、字符串等。返回新的 frozenset 对象，如果不提供任何参数，默认会生成空集合。</a:t>
            </a:r>
            <a:endParaRPr lang="zh-CN" altLang="zh-CN"/>
          </a:p>
          <a:p>
            <a:r>
              <a:rPr lang="zh-CN" altLang="zh-CN">
                <a:sym typeface="+mn-ea"/>
              </a:rPr>
              <a:t>          frozenset 对象</a:t>
            </a:r>
            <a:r>
              <a:rPr lang="zh-CN" altLang="en-US"/>
              <a:t>是冻结的集合，它是不可变的，存在哈希值，好处是它可以作为字典的key，也可以作为其它集合的元素。缺点是一旦创建便不能更改，没有add，remove等方法。</a:t>
            </a:r>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ph type="dt" sz="half" idx="10"/>
          </p:nvPr>
        </p:nvSpPr>
        <p:spPr/>
        <p:txBody>
          <a:bodyPr/>
          <a:p>
            <a:fld id="{9865EC83-5FAA-4FE9-BB65-5544193D6B0B}" type="datetime1">
              <a:rPr lang="zh-CN" altLang="en-US" smtClean="0"/>
            </a:fld>
            <a:endParaRPr lang="zh-CN" altLang="en-US"/>
          </a:p>
        </p:txBody>
      </p:sp>
      <p:sp>
        <p:nvSpPr>
          <p:cNvPr id="3" name="页脚占位符 2"/>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a:p>
        </p:txBody>
      </p:sp>
      <p:sp>
        <p:nvSpPr>
          <p:cNvPr id="4" name="灯片编号占位符 3"/>
          <p:cNvSpPr>
            <a:spLocks noGrp="1"/>
          </p:cNvSpPr>
          <p:nvPr>
            <p:ph type="sldNum" sz="quarter" idx="12"/>
          </p:nvPr>
        </p:nvSpPr>
        <p:spPr/>
        <p:txBody>
          <a:bodyPr/>
          <a:p>
            <a:fld id="{F528F39D-B5E5-4CA7-906C-979D5A62978D}" type="slidenum">
              <a:rPr lang="zh-CN" altLang="en-US" smtClean="0"/>
            </a:fld>
            <a:endParaRPr lang="zh-CN" altLang="en-US"/>
          </a:p>
        </p:txBody>
      </p:sp>
      <p:sp>
        <p:nvSpPr>
          <p:cNvPr id="6" name="文本框 5"/>
          <p:cNvSpPr txBox="1"/>
          <p:nvPr>
            <p:custDataLst>
              <p:tags r:id="rId1"/>
            </p:custDataLst>
          </p:nvPr>
        </p:nvSpPr>
        <p:spPr>
          <a:xfrm>
            <a:off x="914400" y="635000"/>
            <a:ext cx="7315200" cy="1607185"/>
          </a:xfrm>
          <a:prstGeom prst="rect">
            <a:avLst/>
          </a:prstGeom>
          <a:noFill/>
        </p:spPr>
        <p:txBody>
          <a:bodyPr wrap="square" rtlCol="0" anchor="ctr" anchorCtr="0">
            <a:noAutofit/>
          </a:bodyPr>
          <a:p>
            <a:pPr lvl="0" algn="l">
              <a:buNone/>
            </a:pPr>
            <a:r>
              <a:rPr lang="zh-CN" altLang="en-US" sz="2000">
                <a:solidFill>
                  <a:srgbClr val="000000"/>
                </a:solidFill>
                <a:latin typeface="微软雅黑" panose="020B0503020204020204" pitchFamily="34" charset="-122"/>
                <a:ea typeface="微软雅黑" panose="020B0503020204020204" pitchFamily="34" charset="-122"/>
              </a:rPr>
              <a:t>以下程序输出结果是：</a:t>
            </a:r>
            <a:endParaRPr lang="zh-CN" altLang="en-US" sz="2000">
              <a:solidFill>
                <a:srgbClr val="000000"/>
              </a:solidFill>
              <a:latin typeface="微软雅黑" panose="020B0503020204020204" pitchFamily="34" charset="-122"/>
              <a:ea typeface="微软雅黑" panose="020B0503020204020204" pitchFamily="34" charset="-122"/>
            </a:endParaRPr>
          </a:p>
          <a:p>
            <a:pPr lvl="0" algn="l">
              <a:buNone/>
            </a:pPr>
            <a:r>
              <a:rPr lang="zh-CN" altLang="en-US" sz="2000">
                <a:solidFill>
                  <a:srgbClr val="000000"/>
                </a:solidFill>
                <a:latin typeface="微软雅黑" panose="020B0503020204020204" pitchFamily="34" charset="-122"/>
                <a:ea typeface="微软雅黑" panose="020B0503020204020204" pitchFamily="34" charset="-122"/>
              </a:rPr>
              <a:t>lst = list(set('jzzszyj'))</a:t>
            </a:r>
            <a:endParaRPr lang="zh-CN" altLang="en-US" sz="2000">
              <a:solidFill>
                <a:srgbClr val="000000"/>
              </a:solidFill>
              <a:latin typeface="微软雅黑" panose="020B0503020204020204" pitchFamily="34" charset="-122"/>
              <a:ea typeface="微软雅黑" panose="020B0503020204020204" pitchFamily="34" charset="-122"/>
            </a:endParaRPr>
          </a:p>
          <a:p>
            <a:pPr lvl="0" algn="l">
              <a:buNone/>
            </a:pPr>
            <a:r>
              <a:rPr lang="zh-CN" altLang="en-US" sz="2000">
                <a:solidFill>
                  <a:srgbClr val="000000"/>
                </a:solidFill>
                <a:latin typeface="微软雅黑" panose="020B0503020204020204" pitchFamily="34" charset="-122"/>
                <a:ea typeface="微软雅黑" panose="020B0503020204020204" pitchFamily="34" charset="-122"/>
              </a:rPr>
              <a:t>lst.sort()</a:t>
            </a:r>
            <a:endParaRPr lang="zh-CN" altLang="en-US" sz="2000">
              <a:solidFill>
                <a:srgbClr val="000000"/>
              </a:solidFill>
              <a:latin typeface="微软雅黑" panose="020B0503020204020204" pitchFamily="34" charset="-122"/>
              <a:ea typeface="微软雅黑" panose="020B0503020204020204" pitchFamily="34" charset="-122"/>
            </a:endParaRPr>
          </a:p>
          <a:p>
            <a:pPr lvl="0" algn="l">
              <a:buNone/>
            </a:pPr>
            <a:r>
              <a:rPr lang="zh-CN" altLang="en-US" sz="2000">
                <a:solidFill>
                  <a:srgbClr val="000000"/>
                </a:solidFill>
                <a:latin typeface="微软雅黑" panose="020B0503020204020204" pitchFamily="34" charset="-122"/>
                <a:ea typeface="微软雅黑" panose="020B0503020204020204" pitchFamily="34" charset="-122"/>
              </a:rPr>
              <a:t>print(lst)</a:t>
            </a: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7" name="文本框 6"/>
          <p:cNvSpPr txBox="1"/>
          <p:nvPr>
            <p:custDataLst>
              <p:tags r:id="rId2"/>
            </p:custDataLst>
          </p:nvPr>
        </p:nvSpPr>
        <p:spPr>
          <a:xfrm>
            <a:off x="1828800" y="2089150"/>
            <a:ext cx="6400800" cy="48196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['j', '</a:t>
            </a:r>
            <a:r>
              <a:rPr lang="en-US" altLang="zh-CN" sz="2600">
                <a:solidFill>
                  <a:srgbClr val="000000"/>
                </a:solidFill>
                <a:latin typeface="微软雅黑" panose="020B0503020204020204" pitchFamily="34" charset="-122"/>
                <a:ea typeface="微软雅黑" panose="020B0503020204020204" pitchFamily="34" charset="-122"/>
              </a:rPr>
              <a:t>z</a:t>
            </a:r>
            <a:r>
              <a:rPr lang="zh-CN" altLang="en-US" sz="2600">
                <a:solidFill>
                  <a:srgbClr val="000000"/>
                </a:solidFill>
                <a:latin typeface="微软雅黑" panose="020B0503020204020204" pitchFamily="34" charset="-122"/>
                <a:ea typeface="微软雅黑" panose="020B0503020204020204" pitchFamily="34" charset="-122"/>
              </a:rPr>
              <a:t>', '</a:t>
            </a:r>
            <a:r>
              <a:rPr lang="en-US" altLang="zh-CN" sz="2600">
                <a:solidFill>
                  <a:srgbClr val="000000"/>
                </a:solidFill>
                <a:latin typeface="微软雅黑" panose="020B0503020204020204" pitchFamily="34" charset="-122"/>
                <a:ea typeface="微软雅黑" panose="020B0503020204020204" pitchFamily="34" charset="-122"/>
              </a:rPr>
              <a:t>s</a:t>
            </a:r>
            <a:r>
              <a:rPr lang="zh-CN" altLang="en-US" sz="2600">
                <a:solidFill>
                  <a:srgbClr val="000000"/>
                </a:solidFill>
                <a:latin typeface="微软雅黑" panose="020B0503020204020204" pitchFamily="34" charset="-122"/>
                <a:ea typeface="微软雅黑" panose="020B0503020204020204" pitchFamily="34" charset="-122"/>
              </a:rPr>
              <a:t>', '</a:t>
            </a:r>
            <a:r>
              <a:rPr lang="en-US" altLang="zh-CN" sz="2600">
                <a:solidFill>
                  <a:srgbClr val="000000"/>
                </a:solidFill>
                <a:latin typeface="微软雅黑" panose="020B0503020204020204" pitchFamily="34" charset="-122"/>
                <a:ea typeface="微软雅黑" panose="020B0503020204020204" pitchFamily="34" charset="-122"/>
              </a:rPr>
              <a:t>y</a:t>
            </a:r>
            <a:r>
              <a:rPr lang="zh-CN" altLang="en-US" sz="2600">
                <a:solidFill>
                  <a:srgbClr val="000000"/>
                </a:solidFill>
                <a:latin typeface="微软雅黑" panose="020B0503020204020204" pitchFamily="34" charset="-122"/>
                <a:ea typeface="微软雅黑" panose="020B0503020204020204" pitchFamily="34" charset="-122"/>
              </a:rPr>
              <a:t>']</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8" name="文本框 7"/>
          <p:cNvSpPr txBox="1"/>
          <p:nvPr>
            <p:custDataLst>
              <p:tags r:id="rId3"/>
            </p:custDataLst>
          </p:nvPr>
        </p:nvSpPr>
        <p:spPr>
          <a:xfrm>
            <a:off x="1828800" y="2732405"/>
            <a:ext cx="6400800" cy="48196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['j', 's', 'y', 'z']</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4"/>
            </p:custDataLst>
          </p:nvPr>
        </p:nvSpPr>
        <p:spPr>
          <a:xfrm>
            <a:off x="1828800" y="3375025"/>
            <a:ext cx="6400800" cy="48196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['j', </a:t>
            </a:r>
            <a:r>
              <a:rPr lang="zh-CN" altLang="en-US" sz="2600">
                <a:solidFill>
                  <a:srgbClr val="000000"/>
                </a:solidFill>
                <a:latin typeface="微软雅黑" panose="020B0503020204020204" pitchFamily="34" charset="-122"/>
                <a:ea typeface="微软雅黑" panose="020B0503020204020204" pitchFamily="34" charset="-122"/>
                <a:sym typeface="+mn-ea"/>
              </a:rPr>
              <a:t>'</a:t>
            </a:r>
            <a:r>
              <a:rPr lang="en-US" altLang="zh-CN" sz="2600">
                <a:solidFill>
                  <a:srgbClr val="000000"/>
                </a:solidFill>
                <a:latin typeface="微软雅黑" panose="020B0503020204020204" pitchFamily="34" charset="-122"/>
                <a:ea typeface="微软雅黑" panose="020B0503020204020204" pitchFamily="34" charset="-122"/>
                <a:sym typeface="+mn-ea"/>
              </a:rPr>
              <a:t>z</a:t>
            </a:r>
            <a:r>
              <a:rPr lang="zh-CN" altLang="en-US" sz="2600">
                <a:solidFill>
                  <a:srgbClr val="000000"/>
                </a:solidFill>
                <a:latin typeface="微软雅黑" panose="020B0503020204020204" pitchFamily="34" charset="-122"/>
                <a:ea typeface="微软雅黑" panose="020B0503020204020204" pitchFamily="34" charset="-122"/>
                <a:sym typeface="+mn-ea"/>
              </a:rPr>
              <a:t>',</a:t>
            </a:r>
            <a:r>
              <a:rPr lang="en-US" altLang="zh-CN" sz="2600">
                <a:solidFill>
                  <a:srgbClr val="000000"/>
                </a:solidFill>
                <a:latin typeface="微软雅黑" panose="020B0503020204020204" pitchFamily="34" charset="-122"/>
                <a:ea typeface="微软雅黑" panose="020B0503020204020204" pitchFamily="34" charset="-122"/>
                <a:sym typeface="+mn-ea"/>
              </a:rPr>
              <a:t> </a:t>
            </a:r>
            <a:r>
              <a:rPr lang="zh-CN" altLang="en-US" sz="2600">
                <a:solidFill>
                  <a:srgbClr val="000000"/>
                </a:solidFill>
                <a:latin typeface="微软雅黑" panose="020B0503020204020204" pitchFamily="34" charset="-122"/>
                <a:ea typeface="微软雅黑" panose="020B0503020204020204" pitchFamily="34" charset="-122"/>
                <a:sym typeface="+mn-ea"/>
              </a:rPr>
              <a:t>'</a:t>
            </a:r>
            <a:r>
              <a:rPr lang="en-US" altLang="zh-CN" sz="2600">
                <a:solidFill>
                  <a:srgbClr val="000000"/>
                </a:solidFill>
                <a:latin typeface="微软雅黑" panose="020B0503020204020204" pitchFamily="34" charset="-122"/>
                <a:ea typeface="微软雅黑" panose="020B0503020204020204" pitchFamily="34" charset="-122"/>
                <a:sym typeface="+mn-ea"/>
              </a:rPr>
              <a:t>z</a:t>
            </a:r>
            <a:r>
              <a:rPr lang="zh-CN" altLang="en-US" sz="2600">
                <a:solidFill>
                  <a:srgbClr val="000000"/>
                </a:solidFill>
                <a:latin typeface="微软雅黑" panose="020B0503020204020204" pitchFamily="34" charset="-122"/>
                <a:ea typeface="微软雅黑" panose="020B0503020204020204" pitchFamily="34" charset="-122"/>
                <a:sym typeface="+mn-ea"/>
              </a:rPr>
              <a:t>',</a:t>
            </a:r>
            <a:r>
              <a:rPr lang="zh-CN" altLang="en-US" sz="2600">
                <a:solidFill>
                  <a:srgbClr val="000000"/>
                </a:solidFill>
                <a:latin typeface="微软雅黑" panose="020B0503020204020204" pitchFamily="34" charset="-122"/>
                <a:ea typeface="微软雅黑" panose="020B0503020204020204" pitchFamily="34" charset="-122"/>
                <a:sym typeface="+mn-ea"/>
              </a:rPr>
              <a:t> '</a:t>
            </a:r>
            <a:r>
              <a:rPr lang="en-US" altLang="zh-CN" sz="2600">
                <a:solidFill>
                  <a:srgbClr val="000000"/>
                </a:solidFill>
                <a:latin typeface="微软雅黑" panose="020B0503020204020204" pitchFamily="34" charset="-122"/>
                <a:ea typeface="微软雅黑" panose="020B0503020204020204" pitchFamily="34" charset="-122"/>
                <a:sym typeface="+mn-ea"/>
              </a:rPr>
              <a:t>s</a:t>
            </a:r>
            <a:r>
              <a:rPr lang="zh-CN" altLang="en-US" sz="2600">
                <a:solidFill>
                  <a:srgbClr val="000000"/>
                </a:solidFill>
                <a:latin typeface="微软雅黑" panose="020B0503020204020204" pitchFamily="34" charset="-122"/>
                <a:ea typeface="微软雅黑" panose="020B0503020204020204" pitchFamily="34" charset="-122"/>
                <a:sym typeface="+mn-ea"/>
              </a:rPr>
              <a:t>', </a:t>
            </a:r>
            <a:r>
              <a:rPr lang="zh-CN" altLang="en-US" sz="2600">
                <a:solidFill>
                  <a:srgbClr val="000000"/>
                </a:solidFill>
                <a:latin typeface="微软雅黑" panose="020B0503020204020204" pitchFamily="34" charset="-122"/>
                <a:ea typeface="微软雅黑" panose="020B0503020204020204" pitchFamily="34" charset="-122"/>
                <a:sym typeface="+mn-ea"/>
              </a:rPr>
              <a:t>'</a:t>
            </a:r>
            <a:r>
              <a:rPr lang="en-US" altLang="zh-CN" sz="2600">
                <a:solidFill>
                  <a:srgbClr val="000000"/>
                </a:solidFill>
                <a:latin typeface="微软雅黑" panose="020B0503020204020204" pitchFamily="34" charset="-122"/>
                <a:ea typeface="微软雅黑" panose="020B0503020204020204" pitchFamily="34" charset="-122"/>
                <a:sym typeface="+mn-ea"/>
              </a:rPr>
              <a:t>z</a:t>
            </a:r>
            <a:r>
              <a:rPr lang="zh-CN" altLang="en-US" sz="2600">
                <a:solidFill>
                  <a:srgbClr val="000000"/>
                </a:solidFill>
                <a:latin typeface="微软雅黑" panose="020B0503020204020204" pitchFamily="34" charset="-122"/>
                <a:ea typeface="微软雅黑" panose="020B0503020204020204" pitchFamily="34" charset="-122"/>
                <a:sym typeface="+mn-ea"/>
              </a:rPr>
              <a:t>',</a:t>
            </a:r>
            <a:r>
              <a:rPr lang="en-US" altLang="zh-CN" sz="2600">
                <a:solidFill>
                  <a:srgbClr val="000000"/>
                </a:solidFill>
                <a:latin typeface="微软雅黑" panose="020B0503020204020204" pitchFamily="34" charset="-122"/>
                <a:ea typeface="微软雅黑" panose="020B0503020204020204" pitchFamily="34" charset="-122"/>
                <a:sym typeface="+mn-ea"/>
              </a:rPr>
              <a:t> </a:t>
            </a:r>
            <a:r>
              <a:rPr lang="zh-CN" altLang="en-US" sz="2600">
                <a:solidFill>
                  <a:srgbClr val="000000"/>
                </a:solidFill>
                <a:latin typeface="微软雅黑" panose="020B0503020204020204" pitchFamily="34" charset="-122"/>
                <a:ea typeface="微软雅黑" panose="020B0503020204020204" pitchFamily="34" charset="-122"/>
                <a:sym typeface="+mn-ea"/>
              </a:rPr>
              <a:t>'</a:t>
            </a:r>
            <a:r>
              <a:rPr lang="en-US" altLang="zh-CN" sz="2600">
                <a:solidFill>
                  <a:srgbClr val="000000"/>
                </a:solidFill>
                <a:latin typeface="微软雅黑" panose="020B0503020204020204" pitchFamily="34" charset="-122"/>
                <a:ea typeface="微软雅黑" panose="020B0503020204020204" pitchFamily="34" charset="-122"/>
                <a:sym typeface="+mn-ea"/>
              </a:rPr>
              <a:t>y</a:t>
            </a:r>
            <a:r>
              <a:rPr lang="zh-CN" altLang="en-US" sz="2600">
                <a:solidFill>
                  <a:srgbClr val="000000"/>
                </a:solidFill>
                <a:latin typeface="微软雅黑" panose="020B0503020204020204" pitchFamily="34" charset="-122"/>
                <a:ea typeface="微软雅黑" panose="020B0503020204020204" pitchFamily="34" charset="-122"/>
                <a:sym typeface="+mn-ea"/>
              </a:rPr>
              <a:t>'</a:t>
            </a:r>
            <a:r>
              <a:rPr lang="en-US" altLang="zh-CN" sz="2600">
                <a:solidFill>
                  <a:srgbClr val="000000"/>
                </a:solidFill>
                <a:latin typeface="微软雅黑" panose="020B0503020204020204" pitchFamily="34" charset="-122"/>
                <a:ea typeface="微软雅黑" panose="020B0503020204020204" pitchFamily="34" charset="-122"/>
                <a:sym typeface="+mn-ea"/>
              </a:rPr>
              <a:t>, </a:t>
            </a:r>
            <a:r>
              <a:rPr lang="zh-CN" altLang="en-US" sz="2600">
                <a:solidFill>
                  <a:srgbClr val="000000"/>
                </a:solidFill>
                <a:latin typeface="微软雅黑" panose="020B0503020204020204" pitchFamily="34" charset="-122"/>
                <a:ea typeface="微软雅黑" panose="020B0503020204020204" pitchFamily="34" charset="-122"/>
                <a:sym typeface="+mn-ea"/>
              </a:rPr>
              <a:t>'</a:t>
            </a:r>
            <a:r>
              <a:rPr lang="en-US" altLang="zh-CN" sz="2600">
                <a:solidFill>
                  <a:srgbClr val="000000"/>
                </a:solidFill>
                <a:latin typeface="微软雅黑" panose="020B0503020204020204" pitchFamily="34" charset="-122"/>
                <a:ea typeface="微软雅黑" panose="020B0503020204020204" pitchFamily="34" charset="-122"/>
                <a:sym typeface="+mn-ea"/>
              </a:rPr>
              <a:t>j</a:t>
            </a:r>
            <a:r>
              <a:rPr lang="zh-CN" altLang="en-US" sz="2600">
                <a:solidFill>
                  <a:srgbClr val="000000"/>
                </a:solidFill>
                <a:latin typeface="微软雅黑" panose="020B0503020204020204" pitchFamily="34" charset="-122"/>
                <a:ea typeface="微软雅黑" panose="020B0503020204020204" pitchFamily="34" charset="-122"/>
                <a:sym typeface="+mn-ea"/>
              </a:rPr>
              <a:t>'</a:t>
            </a:r>
            <a:r>
              <a:rPr lang="zh-CN" altLang="en-US" sz="2600">
                <a:solidFill>
                  <a:srgbClr val="000000"/>
                </a:solidFill>
                <a:latin typeface="微软雅黑" panose="020B0503020204020204" pitchFamily="34" charset="-122"/>
                <a:ea typeface="微软雅黑" panose="020B0503020204020204" pitchFamily="34" charset="-122"/>
              </a:rPr>
              <a:t>]</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文本框 9"/>
          <p:cNvSpPr txBox="1"/>
          <p:nvPr>
            <p:custDataLst>
              <p:tags r:id="rId5"/>
            </p:custDataLst>
          </p:nvPr>
        </p:nvSpPr>
        <p:spPr>
          <a:xfrm>
            <a:off x="1828800" y="4018280"/>
            <a:ext cx="6400800" cy="48196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['j', </a:t>
            </a:r>
            <a:r>
              <a:rPr lang="zh-CN" altLang="en-US" sz="2600">
                <a:solidFill>
                  <a:srgbClr val="000000"/>
                </a:solidFill>
                <a:latin typeface="微软雅黑" panose="020B0503020204020204" pitchFamily="34" charset="-122"/>
                <a:ea typeface="微软雅黑" panose="020B0503020204020204" pitchFamily="34" charset="-122"/>
                <a:sym typeface="+mn-ea"/>
              </a:rPr>
              <a:t>'</a:t>
            </a:r>
            <a:r>
              <a:rPr lang="en-US" altLang="zh-CN" sz="2600">
                <a:solidFill>
                  <a:srgbClr val="000000"/>
                </a:solidFill>
                <a:latin typeface="微软雅黑" panose="020B0503020204020204" pitchFamily="34" charset="-122"/>
                <a:ea typeface="微软雅黑" panose="020B0503020204020204" pitchFamily="34" charset="-122"/>
                <a:sym typeface="+mn-ea"/>
              </a:rPr>
              <a:t>j</a:t>
            </a:r>
            <a:r>
              <a:rPr lang="zh-CN" altLang="en-US" sz="2600">
                <a:solidFill>
                  <a:srgbClr val="000000"/>
                </a:solidFill>
                <a:latin typeface="微软雅黑" panose="020B0503020204020204" pitchFamily="34" charset="-122"/>
                <a:ea typeface="微软雅黑" panose="020B0503020204020204" pitchFamily="34" charset="-122"/>
                <a:sym typeface="+mn-ea"/>
              </a:rPr>
              <a:t>'</a:t>
            </a:r>
            <a:r>
              <a:rPr lang="en-US" altLang="zh-CN" sz="2600">
                <a:solidFill>
                  <a:srgbClr val="000000"/>
                </a:solidFill>
                <a:latin typeface="微软雅黑" panose="020B0503020204020204" pitchFamily="34" charset="-122"/>
                <a:ea typeface="微软雅黑" panose="020B0503020204020204" pitchFamily="34" charset="-122"/>
                <a:sym typeface="+mn-ea"/>
              </a:rPr>
              <a:t>, </a:t>
            </a:r>
            <a:r>
              <a:rPr lang="zh-CN" altLang="en-US" sz="2600">
                <a:solidFill>
                  <a:srgbClr val="000000"/>
                </a:solidFill>
                <a:latin typeface="微软雅黑" panose="020B0503020204020204" pitchFamily="34" charset="-122"/>
                <a:ea typeface="微软雅黑" panose="020B0503020204020204" pitchFamily="34" charset="-122"/>
              </a:rPr>
              <a:t>'s', 'y', 'z'</a:t>
            </a:r>
            <a:r>
              <a:rPr lang="en-US" altLang="zh-CN" sz="2600">
                <a:solidFill>
                  <a:srgbClr val="000000"/>
                </a:solidFill>
                <a:latin typeface="微软雅黑" panose="020B0503020204020204" pitchFamily="34" charset="-122"/>
                <a:ea typeface="微软雅黑" panose="020B0503020204020204" pitchFamily="34" charset="-122"/>
              </a:rPr>
              <a:t>, </a:t>
            </a:r>
            <a:r>
              <a:rPr lang="zh-CN" altLang="en-US" sz="2600">
                <a:solidFill>
                  <a:srgbClr val="000000"/>
                </a:solidFill>
                <a:latin typeface="微软雅黑" panose="020B0503020204020204" pitchFamily="34" charset="-122"/>
                <a:ea typeface="微软雅黑" panose="020B0503020204020204" pitchFamily="34" charset="-122"/>
                <a:sym typeface="+mn-ea"/>
              </a:rPr>
              <a:t>'</a:t>
            </a:r>
            <a:r>
              <a:rPr lang="en-US" altLang="zh-CN" sz="2600">
                <a:solidFill>
                  <a:srgbClr val="000000"/>
                </a:solidFill>
                <a:latin typeface="微软雅黑" panose="020B0503020204020204" pitchFamily="34" charset="-122"/>
                <a:ea typeface="微软雅黑" panose="020B0503020204020204" pitchFamily="34" charset="-122"/>
                <a:sym typeface="+mn-ea"/>
              </a:rPr>
              <a:t>z</a:t>
            </a:r>
            <a:r>
              <a:rPr lang="zh-CN" altLang="en-US" sz="2600">
                <a:solidFill>
                  <a:srgbClr val="000000"/>
                </a:solidFill>
                <a:latin typeface="微软雅黑" panose="020B0503020204020204" pitchFamily="34" charset="-122"/>
                <a:ea typeface="微软雅黑" panose="020B0503020204020204" pitchFamily="34" charset="-122"/>
                <a:sym typeface="+mn-ea"/>
              </a:rPr>
              <a:t>',</a:t>
            </a:r>
            <a:r>
              <a:rPr lang="en-US" altLang="zh-CN" sz="2600">
                <a:solidFill>
                  <a:srgbClr val="000000"/>
                </a:solidFill>
                <a:latin typeface="微软雅黑" panose="020B0503020204020204" pitchFamily="34" charset="-122"/>
                <a:ea typeface="微软雅黑" panose="020B0503020204020204" pitchFamily="34" charset="-122"/>
                <a:sym typeface="+mn-ea"/>
              </a:rPr>
              <a:t> </a:t>
            </a:r>
            <a:r>
              <a:rPr lang="zh-CN" altLang="en-US" sz="2600">
                <a:solidFill>
                  <a:srgbClr val="000000"/>
                </a:solidFill>
                <a:latin typeface="微软雅黑" panose="020B0503020204020204" pitchFamily="34" charset="-122"/>
                <a:ea typeface="微软雅黑" panose="020B0503020204020204" pitchFamily="34" charset="-122"/>
                <a:sym typeface="+mn-ea"/>
              </a:rPr>
              <a:t>'</a:t>
            </a:r>
            <a:r>
              <a:rPr lang="en-US" altLang="zh-CN" sz="2600">
                <a:solidFill>
                  <a:srgbClr val="000000"/>
                </a:solidFill>
                <a:latin typeface="微软雅黑" panose="020B0503020204020204" pitchFamily="34" charset="-122"/>
                <a:ea typeface="微软雅黑" panose="020B0503020204020204" pitchFamily="34" charset="-122"/>
                <a:sym typeface="+mn-ea"/>
              </a:rPr>
              <a:t>z</a:t>
            </a:r>
            <a:r>
              <a:rPr lang="zh-CN" altLang="en-US" sz="2600">
                <a:solidFill>
                  <a:srgbClr val="000000"/>
                </a:solidFill>
                <a:latin typeface="微软雅黑" panose="020B0503020204020204" pitchFamily="34" charset="-122"/>
                <a:ea typeface="微软雅黑" panose="020B0503020204020204" pitchFamily="34" charset="-122"/>
                <a:sym typeface="+mn-ea"/>
              </a:rPr>
              <a:t>'</a:t>
            </a:r>
            <a:r>
              <a:rPr lang="zh-CN" altLang="en-US" sz="2600">
                <a:solidFill>
                  <a:srgbClr val="000000"/>
                </a:solidFill>
                <a:latin typeface="微软雅黑" panose="020B0503020204020204" pitchFamily="34" charset="-122"/>
                <a:ea typeface="微软雅黑" panose="020B0503020204020204" pitchFamily="34" charset="-122"/>
              </a:rPr>
              <a:t>]</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1" name="椭圆 10"/>
          <p:cNvSpPr>
            <a:spLocks noChangeAspect="1"/>
          </p:cNvSpPr>
          <p:nvPr>
            <p:custDataLst>
              <p:tags r:id="rId6"/>
            </p:custDataLst>
          </p:nvPr>
        </p:nvSpPr>
        <p:spPr>
          <a:xfrm>
            <a:off x="1178560" y="2137410"/>
            <a:ext cx="385445" cy="38608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7"/>
            </p:custDataLst>
          </p:nvPr>
        </p:nvSpPr>
        <p:spPr>
          <a:xfrm>
            <a:off x="1178560" y="2780665"/>
            <a:ext cx="385445" cy="385445"/>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椭圆 12"/>
          <p:cNvSpPr>
            <a:spLocks noChangeAspect="1"/>
          </p:cNvSpPr>
          <p:nvPr>
            <p:custDataLst>
              <p:tags r:id="rId8"/>
            </p:custDataLst>
          </p:nvPr>
        </p:nvSpPr>
        <p:spPr>
          <a:xfrm>
            <a:off x="1178560" y="3423285"/>
            <a:ext cx="385445" cy="38608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9"/>
            </p:custDataLst>
          </p:nvPr>
        </p:nvSpPr>
        <p:spPr>
          <a:xfrm>
            <a:off x="1178560" y="4066540"/>
            <a:ext cx="385445" cy="385445"/>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圆角矩形 14"/>
          <p:cNvSpPr/>
          <p:nvPr>
            <p:custDataLst>
              <p:tags r:id="rId10"/>
            </p:custDataLst>
          </p:nvPr>
        </p:nvSpPr>
        <p:spPr>
          <a:xfrm>
            <a:off x="6686550" y="4660900"/>
            <a:ext cx="1156970"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20" name="组合 19"/>
          <p:cNvGrpSpPr/>
          <p:nvPr>
            <p:custDataLst>
              <p:tags r:id="rId11"/>
            </p:custDataLst>
          </p:nvPr>
        </p:nvGrpSpPr>
        <p:grpSpPr>
          <a:xfrm>
            <a:off x="0" y="0"/>
            <a:ext cx="9144000" cy="635000"/>
            <a:chOff x="0" y="0"/>
            <a:chExt cx="14400" cy="1000"/>
          </a:xfrm>
        </p:grpSpPr>
        <p:sp>
          <p:nvSpPr>
            <p:cNvPr id="16" name="TitleBackground"/>
            <p:cNvSpPr/>
            <p:nvPr>
              <p:custDataLst>
                <p:tags r:id="rId12"/>
              </p:custDataLst>
            </p:nvPr>
          </p:nvSpPr>
          <p:spPr>
            <a:xfrm>
              <a:off x="0" y="0"/>
              <a:ext cx="14400" cy="1000"/>
            </a:xfrm>
            <a:prstGeom prst="rect">
              <a:avLst/>
            </a:prstGeom>
            <a:solidFill>
              <a:srgbClr val="F6F7F8"/>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ColorBlock"/>
            <p:cNvSpPr/>
            <p:nvPr>
              <p:custDataLst>
                <p:tags r:id="rId13"/>
              </p:custDataLst>
            </p:nvPr>
          </p:nvSpPr>
          <p:spPr>
            <a:xfrm>
              <a:off x="0" y="0"/>
              <a:ext cx="300" cy="1000"/>
            </a:xfrm>
            <a:prstGeom prst="rect">
              <a:avLst/>
            </a:prstGeom>
            <a:solidFill>
              <a:srgbClr val="639EF4"/>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9"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5" name="图片 4" descr="tmp461A"/>
          <p:cNvPicPr>
            <a:picLocks noChangeAspect="1"/>
          </p:cNvPicPr>
          <p:nvPr>
            <p:custDataLst>
              <p:tags r:id="rId16"/>
            </p:custDataLst>
          </p:nvPr>
        </p:nvPicPr>
        <p:blipFill>
          <a:blip r:embed="rId17"/>
          <a:stretch>
            <a:fillRect/>
          </a:stretch>
        </p:blipFill>
        <p:spPr>
          <a:xfrm>
            <a:off x="7594600" y="63500"/>
            <a:ext cx="1422400" cy="508000"/>
          </a:xfrm>
          <a:prstGeom prst="rect">
            <a:avLst/>
          </a:prstGeom>
        </p:spPr>
      </p:pic>
    </p:spTree>
    <p:custDataLst>
      <p:tags r:id="rId18"/>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
        <p:nvSpPr>
          <p:cNvPr id="8" name="文本框 7"/>
          <p:cNvSpPr txBox="1"/>
          <p:nvPr/>
        </p:nvSpPr>
        <p:spPr>
          <a:xfrm>
            <a:off x="645795" y="861695"/>
            <a:ext cx="8221345" cy="922020"/>
          </a:xfrm>
          <a:prstGeom prst="rect">
            <a:avLst/>
          </a:prstGeom>
          <a:noFill/>
        </p:spPr>
        <p:txBody>
          <a:bodyPr wrap="square" rtlCol="0">
            <a:spAutoFit/>
          </a:bodyPr>
          <a:p>
            <a:r>
              <a:t>      在学生成绩管理系统中有多名学生的成绩信息，</a:t>
            </a:r>
            <a:r>
              <a:rPr lang="zh-CN"/>
              <a:t>学生成绩</a:t>
            </a:r>
            <a:r>
              <a:t>信息的</a:t>
            </a:r>
            <a:r>
              <a:rPr lang="zh-CN"/>
              <a:t>具有一定的</a:t>
            </a:r>
            <a:r>
              <a:t>格式</a:t>
            </a:r>
            <a:r>
              <a:rPr lang="zh-CN"/>
              <a:t>，例如</a:t>
            </a:r>
            <a:r>
              <a:t>：姓名：张轩，学号：1001，语文：92，数学：87，英语：90，需要将多名学生按照成绩从高到低对学生进行排序。</a:t>
            </a:r>
          </a:p>
        </p:txBody>
      </p:sp>
      <p:sp>
        <p:nvSpPr>
          <p:cNvPr id="7" name="文本框 6"/>
          <p:cNvSpPr txBox="1"/>
          <p:nvPr/>
        </p:nvSpPr>
        <p:spPr>
          <a:xfrm>
            <a:off x="2657475" y="3760470"/>
            <a:ext cx="6020435" cy="645160"/>
          </a:xfrm>
          <a:prstGeom prst="rect">
            <a:avLst/>
          </a:prstGeom>
          <a:noFill/>
        </p:spPr>
        <p:txBody>
          <a:bodyPr wrap="square" rtlCol="0" anchor="t">
            <a:spAutoFit/>
          </a:bodyPr>
          <a:p>
            <a:r>
              <a:rPr lang="zh-CN" altLang="en-US"/>
              <a:t>除了可以使用对象来保存具有关联关系的数据外，还可以使用：</a:t>
            </a:r>
            <a:r>
              <a:rPr lang="zh-CN" altLang="en-US">
                <a:solidFill>
                  <a:schemeClr val="accent1"/>
                </a:solidFill>
                <a:effectLst>
                  <a:outerShdw blurRad="38100" dist="25400" dir="5400000" algn="ctr" rotWithShape="0">
                    <a:srgbClr val="6E747A">
                      <a:alpha val="43000"/>
                    </a:srgbClr>
                  </a:outerShdw>
                </a:effectLst>
              </a:rPr>
              <a:t>字典</a:t>
            </a:r>
            <a:endParaRPr lang="zh-CN" altLang="en-US">
              <a:solidFill>
                <a:schemeClr val="accent1"/>
              </a:solidFill>
              <a:effectLst>
                <a:outerShdw blurRad="38100" dist="25400" dir="5400000" algn="ctr" rotWithShape="0">
                  <a:srgbClr val="6E747A">
                    <a:alpha val="43000"/>
                  </a:srgbClr>
                </a:outerShdw>
              </a:effectLst>
            </a:endParaRPr>
          </a:p>
        </p:txBody>
      </p:sp>
      <p:sp>
        <p:nvSpPr>
          <p:cNvPr id="9" name="文本框 8"/>
          <p:cNvSpPr txBox="1"/>
          <p:nvPr/>
        </p:nvSpPr>
        <p:spPr>
          <a:xfrm>
            <a:off x="645795" y="1859915"/>
            <a:ext cx="6583680" cy="368300"/>
          </a:xfrm>
          <a:prstGeom prst="rect">
            <a:avLst/>
          </a:prstGeom>
          <a:noFill/>
        </p:spPr>
        <p:txBody>
          <a:bodyPr wrap="none" rtlCol="0">
            <a:spAutoFit/>
          </a:bodyPr>
          <a:p>
            <a:r>
              <a:rPr lang="zh-CN" altLang="en-US"/>
              <a:t>问题：在内存中如何组织具有关联关系的数据，怎么进行存储？</a:t>
            </a:r>
            <a:endParaRPr lang="zh-CN" altLang="en-US"/>
          </a:p>
        </p:txBody>
      </p:sp>
      <p:sp>
        <p:nvSpPr>
          <p:cNvPr id="36" name="椭圆 35"/>
          <p:cNvSpPr/>
          <p:nvPr/>
        </p:nvSpPr>
        <p:spPr>
          <a:xfrm>
            <a:off x="682962" y="2468347"/>
            <a:ext cx="1623292" cy="162329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500">
              <a:latin typeface="黑体" panose="02010609060101010101" charset="-122"/>
              <a:ea typeface="黑体" panose="02010609060101010101" charset="-122"/>
            </a:endParaRPr>
          </a:p>
        </p:txBody>
      </p:sp>
      <p:sp>
        <p:nvSpPr>
          <p:cNvPr id="34" name="TextBox 33"/>
          <p:cNvSpPr txBox="1"/>
          <p:nvPr/>
        </p:nvSpPr>
        <p:spPr>
          <a:xfrm>
            <a:off x="1111921" y="3188256"/>
            <a:ext cx="761746" cy="323165"/>
          </a:xfrm>
          <a:prstGeom prst="rect">
            <a:avLst/>
          </a:prstGeom>
          <a:noFill/>
        </p:spPr>
        <p:txBody>
          <a:bodyPr wrap="none" rtlCol="0">
            <a:spAutoFit/>
          </a:bodyPr>
          <a:p>
            <a:pPr algn="ctr"/>
            <a:r>
              <a:rPr lang="zh-CN" altLang="en-US" sz="1500" b="1" dirty="0">
                <a:latin typeface="黑体" panose="02010609060101010101" charset="-122"/>
                <a:ea typeface="黑体" panose="02010609060101010101" charset="-122"/>
              </a:rPr>
              <a:t>思路一</a:t>
            </a:r>
            <a:endParaRPr lang="zh-CN" altLang="en-US" sz="1500" b="1" dirty="0">
              <a:latin typeface="黑体" panose="02010609060101010101" charset="-122"/>
              <a:ea typeface="黑体" panose="02010609060101010101" charset="-122"/>
            </a:endParaRPr>
          </a:p>
        </p:txBody>
      </p:sp>
      <p:grpSp>
        <p:nvGrpSpPr>
          <p:cNvPr id="32" name="组合 31"/>
          <p:cNvGrpSpPr/>
          <p:nvPr/>
        </p:nvGrpSpPr>
        <p:grpSpPr>
          <a:xfrm>
            <a:off x="645916" y="2431301"/>
            <a:ext cx="1697385" cy="1697385"/>
            <a:chOff x="1278794" y="3334906"/>
            <a:chExt cx="914014" cy="914014"/>
          </a:xfrm>
        </p:grpSpPr>
        <p:grpSp>
          <p:nvGrpSpPr>
            <p:cNvPr id="10" name="组合 9"/>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500">
                  <a:solidFill>
                    <a:schemeClr val="tx1"/>
                  </a:solidFill>
                  <a:latin typeface="黑体" panose="02010609060101010101" charset="-122"/>
                  <a:ea typeface="黑体" panose="02010609060101010101" charset="-122"/>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500">
                  <a:latin typeface="黑体" panose="02010609060101010101" charset="-122"/>
                  <a:ea typeface="黑体" panose="02010609060101010101" charset="-122"/>
                </a:endParaRPr>
              </a:p>
            </p:txBody>
          </p:sp>
        </p:grpSp>
        <p:sp>
          <p:nvSpPr>
            <p:cNvPr id="12" name="TextBox 33"/>
            <p:cNvSpPr txBox="1"/>
            <p:nvPr/>
          </p:nvSpPr>
          <p:spPr>
            <a:xfrm>
              <a:off x="1529831" y="3556158"/>
              <a:ext cx="510512" cy="546415"/>
            </a:xfrm>
            <a:prstGeom prst="rect">
              <a:avLst/>
            </a:prstGeom>
            <a:noFill/>
          </p:spPr>
          <p:txBody>
            <a:bodyPr wrap="none" rtlCol="0">
              <a:spAutoFit/>
            </a:bodyPr>
            <a:p>
              <a:pPr algn="ctr"/>
              <a:r>
                <a:rPr lang="zh-CN" altLang="en-US" sz="6000" b="1" dirty="0">
                  <a:latin typeface="黑体" panose="02010609060101010101" charset="-122"/>
                  <a:ea typeface="黑体" panose="02010609060101010101" charset="-122"/>
                </a:rPr>
                <a:t>？</a:t>
              </a:r>
              <a:endParaRPr lang="zh-CN" altLang="en-US" sz="6000" b="1" dirty="0">
                <a:latin typeface="黑体" panose="02010609060101010101" charset="-122"/>
                <a:ea typeface="黑体" panose="02010609060101010101" charset="-122"/>
              </a:endParaRPr>
            </a:p>
          </p:txBody>
        </p:sp>
      </p:grpSp>
      <p:sp>
        <p:nvSpPr>
          <p:cNvPr id="13" name="文本框 12"/>
          <p:cNvSpPr txBox="1"/>
          <p:nvPr/>
        </p:nvSpPr>
        <p:spPr>
          <a:xfrm>
            <a:off x="2557145" y="2431415"/>
            <a:ext cx="6040120" cy="1198880"/>
          </a:xfrm>
          <a:prstGeom prst="rect">
            <a:avLst/>
          </a:prstGeom>
          <a:noFill/>
        </p:spPr>
        <p:txBody>
          <a:bodyPr wrap="square" rtlCol="0">
            <a:spAutoFit/>
          </a:bodyPr>
          <a:p>
            <a:pPr algn="l"/>
            <a:r>
              <a:rPr lang="zh-CN" altLang="en-US"/>
              <a:t>分析：</a:t>
            </a:r>
            <a:endParaRPr lang="zh-CN" altLang="en-US"/>
          </a:p>
          <a:p>
            <a:pPr algn="l"/>
            <a:r>
              <a:rPr lang="zh-CN" altLang="en-US">
                <a:sym typeface="+mn-ea"/>
              </a:rPr>
              <a:t>如果单纯使用列表来保存每个学生的成绩信息，则无法记录每个学生成绩信息的数据项名和数据项值之前的关联关系。</a:t>
            </a:r>
            <a:endParaRPr lang="zh-CN" altLang="en-US"/>
          </a:p>
        </p:txBody>
      </p:sp>
      <p:sp>
        <p:nvSpPr>
          <p:cNvPr id="14" name="文本框 13"/>
          <p:cNvSpPr txBox="1"/>
          <p:nvPr/>
        </p:nvSpPr>
        <p:spPr>
          <a:xfrm>
            <a:off x="1005205" y="142240"/>
            <a:ext cx="1270635" cy="460375"/>
          </a:xfrm>
          <a:prstGeom prst="rect">
            <a:avLst/>
          </a:prstGeom>
          <a:noFill/>
        </p:spPr>
        <p:txBody>
          <a:bodyPr wrap="none" rtlCol="0" anchor="t">
            <a:spAutoFit/>
          </a:bodyPr>
          <a:p>
            <a:r>
              <a:rPr lang="zh-CN" sz="2400" b="1">
                <a:solidFill>
                  <a:schemeClr val="bg1"/>
                </a:solidFill>
                <a:sym typeface="+mn-ea"/>
              </a:rPr>
              <a:t>案例</a:t>
            </a:r>
            <a:r>
              <a:rPr lang="en-US" altLang="zh-CN" sz="2400" b="1">
                <a:solidFill>
                  <a:schemeClr val="bg1"/>
                </a:solidFill>
                <a:sym typeface="+mn-ea"/>
              </a:rPr>
              <a:t>3</a:t>
            </a:r>
            <a:r>
              <a:rPr lang="zh-CN" sz="2400" b="1">
                <a:solidFill>
                  <a:schemeClr val="bg1"/>
                </a:solidFill>
                <a:sym typeface="+mn-ea"/>
              </a:rPr>
              <a:t>：</a:t>
            </a:r>
            <a:endParaRPr lang="zh-CN" altLang="en-US" sz="2400" b="1">
              <a:solidFill>
                <a:schemeClr val="bg1"/>
              </a:solidFill>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
        <p:nvSpPr>
          <p:cNvPr id="8" name="文本框 7"/>
          <p:cNvSpPr txBox="1"/>
          <p:nvPr>
            <p:custDataLst>
              <p:tags r:id="rId1"/>
            </p:custDataLst>
          </p:nvPr>
        </p:nvSpPr>
        <p:spPr>
          <a:xfrm>
            <a:off x="914400" y="635000"/>
            <a:ext cx="7315200" cy="160718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下列属于可变类型的是（）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1828800" y="2089150"/>
            <a:ext cx="6400800" cy="48196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列表</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文本框 9"/>
          <p:cNvSpPr txBox="1"/>
          <p:nvPr>
            <p:custDataLst>
              <p:tags r:id="rId3"/>
            </p:custDataLst>
          </p:nvPr>
        </p:nvSpPr>
        <p:spPr>
          <a:xfrm>
            <a:off x="1828800" y="2732405"/>
            <a:ext cx="6400800" cy="48196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元组</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1828800" y="3375025"/>
            <a:ext cx="6400800" cy="48196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字符串</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文本框 11"/>
          <p:cNvSpPr txBox="1"/>
          <p:nvPr>
            <p:custDataLst>
              <p:tags r:id="rId5"/>
            </p:custDataLst>
          </p:nvPr>
        </p:nvSpPr>
        <p:spPr>
          <a:xfrm>
            <a:off x="1828800" y="4018280"/>
            <a:ext cx="6400800" cy="48196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数字</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3" name="椭圆 12"/>
          <p:cNvSpPr>
            <a:spLocks noChangeAspect="1"/>
          </p:cNvSpPr>
          <p:nvPr>
            <p:custDataLst>
              <p:tags r:id="rId6"/>
            </p:custDataLst>
          </p:nvPr>
        </p:nvSpPr>
        <p:spPr>
          <a:xfrm>
            <a:off x="1178560" y="2137410"/>
            <a:ext cx="385445" cy="38608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178560" y="2780665"/>
            <a:ext cx="385445" cy="385445"/>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椭圆 14"/>
          <p:cNvSpPr>
            <a:spLocks noChangeAspect="1"/>
          </p:cNvSpPr>
          <p:nvPr>
            <p:custDataLst>
              <p:tags r:id="rId8"/>
            </p:custDataLst>
          </p:nvPr>
        </p:nvSpPr>
        <p:spPr>
          <a:xfrm>
            <a:off x="1178560" y="3423285"/>
            <a:ext cx="385445" cy="38608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178560" y="4066540"/>
            <a:ext cx="385445" cy="385445"/>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6686550" y="4660900"/>
            <a:ext cx="1156970"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22" name="组合 21"/>
          <p:cNvGrpSpPr/>
          <p:nvPr>
            <p:custDataLst>
              <p:tags r:id="rId11"/>
            </p:custDataLst>
          </p:nvPr>
        </p:nvGrpSpPr>
        <p:grpSpPr>
          <a:xfrm>
            <a:off x="0" y="0"/>
            <a:ext cx="9144000" cy="635000"/>
            <a:chOff x="0" y="0"/>
            <a:chExt cx="14400" cy="1000"/>
          </a:xfrm>
        </p:grpSpPr>
        <p:sp>
          <p:nvSpPr>
            <p:cNvPr id="18" name="TitleBackground"/>
            <p:cNvSpPr/>
            <p:nvPr>
              <p:custDataLst>
                <p:tags r:id="rId12"/>
              </p:custDataLst>
            </p:nvPr>
          </p:nvSpPr>
          <p:spPr>
            <a:xfrm>
              <a:off x="0" y="0"/>
              <a:ext cx="14400" cy="1000"/>
            </a:xfrm>
            <a:prstGeom prst="rect">
              <a:avLst/>
            </a:prstGeom>
            <a:solidFill>
              <a:srgbClr val="F6F7F8"/>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ColorBlock"/>
            <p:cNvSpPr/>
            <p:nvPr>
              <p:custDataLst>
                <p:tags r:id="rId13"/>
              </p:custDataLst>
            </p:nvPr>
          </p:nvSpPr>
          <p:spPr>
            <a:xfrm>
              <a:off x="0" y="0"/>
              <a:ext cx="300" cy="1000"/>
            </a:xfrm>
            <a:prstGeom prst="rect">
              <a:avLst/>
            </a:prstGeom>
            <a:solidFill>
              <a:srgbClr val="639EF4"/>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21"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7" name="图片 6" descr="tmp8B7B"/>
          <p:cNvPicPr>
            <a:picLocks noChangeAspect="1"/>
          </p:cNvPicPr>
          <p:nvPr>
            <p:custDataLst>
              <p:tags r:id="rId16"/>
            </p:custDataLst>
          </p:nvPr>
        </p:nvPicPr>
        <p:blipFill>
          <a:blip r:embed="rId17"/>
          <a:stretch>
            <a:fillRect/>
          </a:stretch>
        </p:blipFill>
        <p:spPr>
          <a:xfrm>
            <a:off x="7594600" y="63500"/>
            <a:ext cx="1422400" cy="508000"/>
          </a:xfrm>
          <a:prstGeom prst="rect">
            <a:avLst/>
          </a:prstGeom>
        </p:spPr>
      </p:pic>
    </p:spTree>
    <p:custDataLst>
      <p:tags r:id="rId18"/>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969645" y="0"/>
            <a:ext cx="2379980" cy="828675"/>
          </a:xfrm>
        </p:spPr>
        <p:txBody>
          <a:bodyPr/>
          <a:p>
            <a:r>
              <a:rPr lang="en-US"/>
              <a:t>5.4 </a:t>
            </a:r>
            <a:r>
              <a:rPr lang="zh-CN" altLang="en-US"/>
              <a:t>字典</a:t>
            </a:r>
            <a:endParaRPr lang="zh-CN" altLang="en-US"/>
          </a:p>
        </p:txBody>
      </p:sp>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
        <p:nvSpPr>
          <p:cNvPr id="8" name="文本框 7"/>
          <p:cNvSpPr txBox="1"/>
          <p:nvPr/>
        </p:nvSpPr>
        <p:spPr>
          <a:xfrm>
            <a:off x="4182110" y="1189990"/>
            <a:ext cx="4742815" cy="2306955"/>
          </a:xfrm>
          <a:prstGeom prst="rect">
            <a:avLst/>
          </a:prstGeom>
          <a:noFill/>
        </p:spPr>
        <p:txBody>
          <a:bodyPr wrap="square" rtlCol="0">
            <a:spAutoFit/>
          </a:bodyPr>
          <a:p>
            <a:r>
              <a:rPr lang="en-US" altLang="zh-CN"/>
              <a:t>        </a:t>
            </a:r>
            <a:r>
              <a:rPr lang="zh-CN" altLang="en-US"/>
              <a:t>字典是</a:t>
            </a:r>
            <a:r>
              <a:rPr lang="en-US" altLang="zh-CN"/>
              <a:t>Python</a:t>
            </a:r>
            <a:r>
              <a:rPr lang="zh-CN" altLang="en-US"/>
              <a:t>语言中唯一的映射类型，用于存储具有关联关系的数据。字典对象可以容纳任意个数的</a:t>
            </a:r>
            <a:r>
              <a:rPr lang="en-US" altLang="zh-CN"/>
              <a:t>Python</a:t>
            </a:r>
            <a:r>
              <a:rPr lang="zh-CN" altLang="en-US"/>
              <a:t>对象。</a:t>
            </a:r>
            <a:endParaRPr lang="zh-CN" altLang="en-US"/>
          </a:p>
          <a:p>
            <a:r>
              <a:rPr lang="zh-CN" altLang="en-US"/>
              <a:t>         字典类型和序列类型的区别是存储和访问数据的方式不同。</a:t>
            </a:r>
            <a:endParaRPr lang="zh-CN" altLang="en-US"/>
          </a:p>
          <a:p>
            <a:r>
              <a:rPr lang="zh-CN" altLang="en-US"/>
              <a:t>         字典的键可以是任何其他对象，而序列只能使用数字（索引）作为键，字典中的键是无序的。</a:t>
            </a:r>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949325" y="0"/>
            <a:ext cx="2379980" cy="828675"/>
          </a:xfrm>
        </p:spPr>
        <p:txBody>
          <a:bodyPr/>
          <a:p>
            <a:r>
              <a:rPr lang="en-US"/>
              <a:t>5.4 </a:t>
            </a:r>
            <a:r>
              <a:rPr lang="zh-CN" altLang="en-US"/>
              <a:t>字典</a:t>
            </a:r>
            <a:endParaRPr lang="zh-CN" altLang="en-US"/>
          </a:p>
        </p:txBody>
      </p:sp>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
        <p:nvSpPr>
          <p:cNvPr id="15" name="TextBox 14"/>
          <p:cNvSpPr txBox="1"/>
          <p:nvPr/>
        </p:nvSpPr>
        <p:spPr>
          <a:xfrm>
            <a:off x="4395593" y="1133907"/>
            <a:ext cx="2994660" cy="1938020"/>
          </a:xfrm>
          <a:prstGeom prst="rect">
            <a:avLst/>
          </a:prstGeom>
          <a:noFill/>
        </p:spPr>
        <p:txBody>
          <a:bodyPr wrap="none" rtlCol="0">
            <a:spAutoFit/>
          </a:bodyPr>
          <a:p>
            <a:pPr algn="l">
              <a:lnSpc>
                <a:spcPct val="150000"/>
              </a:lnSpc>
            </a:pPr>
            <a:r>
              <a:rPr lang="en-US" altLang="zh-CN" sz="2000" b="1" dirty="0">
                <a:latin typeface="黑体" panose="02010609060101010101" charset="-122"/>
                <a:ea typeface="黑体" panose="02010609060101010101" charset="-122"/>
              </a:rPr>
              <a:t>5.4.1 </a:t>
            </a:r>
            <a:r>
              <a:rPr lang="zh-CN" altLang="en-US" sz="2000" b="1" dirty="0">
                <a:latin typeface="黑体" panose="02010609060101010101" charset="-122"/>
                <a:ea typeface="黑体" panose="02010609060101010101" charset="-122"/>
              </a:rPr>
              <a:t>字典的创建</a:t>
            </a:r>
            <a:endParaRPr lang="zh-CN" altLang="en-US" sz="2000" b="1" dirty="0">
              <a:latin typeface="黑体" panose="02010609060101010101" charset="-122"/>
              <a:ea typeface="黑体" panose="02010609060101010101" charset="-122"/>
            </a:endParaRPr>
          </a:p>
          <a:p>
            <a:pPr algn="l">
              <a:lnSpc>
                <a:spcPct val="150000"/>
              </a:lnSpc>
            </a:pPr>
            <a:r>
              <a:rPr lang="en-US" altLang="zh-CN" sz="2000" b="1" dirty="0">
                <a:latin typeface="黑体" panose="02010609060101010101" charset="-122"/>
                <a:ea typeface="黑体" panose="02010609060101010101" charset="-122"/>
              </a:rPr>
              <a:t>5.4.2 </a:t>
            </a:r>
            <a:r>
              <a:rPr lang="zh-CN" altLang="en-US" sz="2000" b="1" dirty="0">
                <a:latin typeface="黑体" panose="02010609060101010101" charset="-122"/>
                <a:ea typeface="黑体" panose="02010609060101010101" charset="-122"/>
              </a:rPr>
              <a:t>字典的</a:t>
            </a:r>
            <a:r>
              <a:rPr lang="zh-CN" altLang="en-US" sz="2000" b="1" dirty="0">
                <a:latin typeface="黑体" panose="02010609060101010101" charset="-122"/>
                <a:ea typeface="黑体" panose="02010609060101010101" charset="-122"/>
              </a:rPr>
              <a:t>访问</a:t>
            </a:r>
            <a:endParaRPr lang="zh-CN" altLang="en-US" sz="2000" b="1" dirty="0">
              <a:latin typeface="黑体" panose="02010609060101010101" charset="-122"/>
              <a:ea typeface="黑体" panose="02010609060101010101" charset="-122"/>
            </a:endParaRPr>
          </a:p>
          <a:p>
            <a:pPr algn="l">
              <a:lnSpc>
                <a:spcPct val="150000"/>
              </a:lnSpc>
            </a:pPr>
            <a:r>
              <a:rPr lang="en-US" altLang="zh-CN" sz="2000" b="1" dirty="0">
                <a:latin typeface="黑体" panose="02010609060101010101" charset="-122"/>
                <a:ea typeface="黑体" panose="02010609060101010101" charset="-122"/>
                <a:sym typeface="+mn-ea"/>
              </a:rPr>
              <a:t>5.4.3 </a:t>
            </a:r>
            <a:r>
              <a:rPr lang="zh-CN" altLang="en-US" sz="2000" b="1" dirty="0">
                <a:latin typeface="黑体" panose="02010609060101010101" charset="-122"/>
                <a:ea typeface="黑体" panose="02010609060101010101" charset="-122"/>
                <a:sym typeface="+mn-ea"/>
              </a:rPr>
              <a:t>字典的更新</a:t>
            </a:r>
            <a:endParaRPr lang="en-US" altLang="zh-CN" sz="2000" b="1" dirty="0">
              <a:latin typeface="黑体" panose="02010609060101010101" charset="-122"/>
              <a:ea typeface="黑体" panose="02010609060101010101" charset="-122"/>
              <a:sym typeface="+mn-ea"/>
            </a:endParaRPr>
          </a:p>
          <a:p>
            <a:pPr algn="l">
              <a:lnSpc>
                <a:spcPct val="150000"/>
              </a:lnSpc>
            </a:pPr>
            <a:r>
              <a:rPr lang="en-US" altLang="zh-CN" sz="2000" b="1" dirty="0">
                <a:latin typeface="黑体" panose="02010609060101010101" charset="-122"/>
                <a:ea typeface="黑体" panose="02010609060101010101" charset="-122"/>
                <a:sym typeface="+mn-ea"/>
              </a:rPr>
              <a:t>5.4.4 </a:t>
            </a:r>
            <a:r>
              <a:rPr lang="zh-CN" altLang="en-US" sz="2000" b="1" dirty="0">
                <a:latin typeface="黑体" panose="02010609060101010101" charset="-122"/>
                <a:ea typeface="黑体" panose="02010609060101010101" charset="-122"/>
                <a:sym typeface="+mn-ea"/>
              </a:rPr>
              <a:t>字典常用操作函数</a:t>
            </a:r>
            <a:endParaRPr lang="zh-CN" altLang="en-US" sz="2000" b="1" dirty="0">
              <a:latin typeface="黑体" panose="02010609060101010101" charset="-122"/>
              <a:ea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30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right)">
                                      <p:cBhvr>
                                        <p:cTn id="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t>5.4.1 </a:t>
            </a:r>
            <a:r>
              <a:rPr lang="zh-CN" altLang="en-US" dirty="0">
                <a:latin typeface="黑体" panose="02010609060101010101" charset="-122"/>
                <a:ea typeface="黑体" panose="02010609060101010101" charset="-122"/>
                <a:sym typeface="+mn-ea"/>
              </a:rPr>
              <a:t>字典的创建</a:t>
            </a:r>
            <a:endParaRPr lang="en-US" altLang="zh-CN"/>
          </a:p>
        </p:txBody>
      </p:sp>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
        <p:nvSpPr>
          <p:cNvPr id="3" name="文本框 2"/>
          <p:cNvSpPr txBox="1"/>
          <p:nvPr/>
        </p:nvSpPr>
        <p:spPr>
          <a:xfrm>
            <a:off x="647700" y="828675"/>
            <a:ext cx="8210550" cy="645160"/>
          </a:xfrm>
          <a:prstGeom prst="rect">
            <a:avLst/>
          </a:prstGeom>
          <a:noFill/>
        </p:spPr>
        <p:txBody>
          <a:bodyPr wrap="square" rtlCol="0">
            <a:spAutoFit/>
          </a:bodyPr>
          <a:p>
            <a:pPr>
              <a:lnSpc>
                <a:spcPct val="100000"/>
              </a:lnSpc>
            </a:pPr>
            <a:r>
              <a:rPr lang="en-US" altLang="zh-CN"/>
              <a:t>       </a:t>
            </a:r>
            <a:r>
              <a:rPr lang="zh-CN" altLang="en-US"/>
              <a:t>字典是由大括号括起来的使用逗号分隔的元素构成的一组数，每个元素都有两个部分构成：键和值，例如：</a:t>
            </a:r>
            <a:endParaRPr lang="zh-CN" altLang="en-US"/>
          </a:p>
        </p:txBody>
      </p:sp>
      <p:sp>
        <p:nvSpPr>
          <p:cNvPr id="7" name="文本框 6"/>
          <p:cNvSpPr txBox="1"/>
          <p:nvPr/>
        </p:nvSpPr>
        <p:spPr>
          <a:xfrm>
            <a:off x="1094105" y="1549400"/>
            <a:ext cx="7096760" cy="368300"/>
          </a:xfrm>
          <a:prstGeom prst="rect">
            <a:avLst/>
          </a:prstGeom>
          <a:noFill/>
        </p:spPr>
        <p:txBody>
          <a:bodyPr wrap="square" rtlCol="0" anchor="t">
            <a:spAutoFit/>
          </a:bodyPr>
          <a:p>
            <a:r>
              <a:rPr lang="zh-CN" altLang="en-US"/>
              <a:t>stu={'id':1001,'name':'张轩','</a:t>
            </a:r>
            <a:r>
              <a:rPr lang="en-US" altLang="zh-CN"/>
              <a:t>C</a:t>
            </a:r>
            <a:r>
              <a:rPr lang="zh-CN" altLang="en-US"/>
              <a:t>hinese':</a:t>
            </a:r>
            <a:r>
              <a:rPr lang="en-US" altLang="zh-CN"/>
              <a:t>9</a:t>
            </a:r>
            <a:r>
              <a:rPr lang="en-US" altLang="zh-CN"/>
              <a:t>2,'Math':87,EngListh:90</a:t>
            </a:r>
            <a:r>
              <a:rPr lang="zh-CN" altLang="en-US"/>
              <a:t>}</a:t>
            </a:r>
            <a:endParaRPr lang="zh-CN" altLang="en-US"/>
          </a:p>
        </p:txBody>
      </p:sp>
      <p:sp>
        <p:nvSpPr>
          <p:cNvPr id="11" name="文本框 10"/>
          <p:cNvSpPr txBox="1"/>
          <p:nvPr/>
        </p:nvSpPr>
        <p:spPr>
          <a:xfrm>
            <a:off x="447675" y="1917700"/>
            <a:ext cx="8389620" cy="922020"/>
          </a:xfrm>
          <a:prstGeom prst="rect">
            <a:avLst/>
          </a:prstGeom>
          <a:noFill/>
        </p:spPr>
        <p:txBody>
          <a:bodyPr wrap="square" rtlCol="0">
            <a:spAutoFit/>
          </a:bodyPr>
          <a:p>
            <a:pPr algn="l"/>
            <a:r>
              <a:rPr lang="en-US" altLang="zh-CN"/>
              <a:t>        </a:t>
            </a:r>
            <a:r>
              <a:rPr lang="zh-CN" altLang="en-US"/>
              <a:t>其中</a:t>
            </a:r>
            <a:r>
              <a:rPr lang="zh-CN" altLang="en-US">
                <a:solidFill>
                  <a:srgbClr val="FF0000"/>
                </a:solidFill>
              </a:rPr>
              <a:t>键必须是唯一</a:t>
            </a:r>
            <a:r>
              <a:rPr lang="zh-CN" altLang="en-US"/>
              <a:t>的，而且是可哈希的数据类型，如字符串，数字或元组。像列表和字典这些可变类型，由于他们是不可哈希的，所以不能作为键。字典中的值没有任何限制，可以是任意</a:t>
            </a:r>
            <a:r>
              <a:rPr lang="en-US" altLang="zh-CN"/>
              <a:t>python</a:t>
            </a:r>
            <a:r>
              <a:rPr lang="zh-CN" altLang="en-US"/>
              <a:t>类型</a:t>
            </a:r>
            <a:r>
              <a:rPr lang="zh-CN" altLang="en-US"/>
              <a:t>。</a:t>
            </a:r>
            <a:endParaRPr lang="zh-CN" altLang="en-US"/>
          </a:p>
        </p:txBody>
      </p:sp>
      <p:sp>
        <p:nvSpPr>
          <p:cNvPr id="12" name="文本框 11"/>
          <p:cNvSpPr txBox="1"/>
          <p:nvPr/>
        </p:nvSpPr>
        <p:spPr>
          <a:xfrm>
            <a:off x="447675" y="2967355"/>
            <a:ext cx="8251190" cy="1476375"/>
          </a:xfrm>
          <a:prstGeom prst="rect">
            <a:avLst/>
          </a:prstGeom>
          <a:noFill/>
        </p:spPr>
        <p:txBody>
          <a:bodyPr wrap="square" rtlCol="0">
            <a:spAutoFit/>
          </a:bodyPr>
          <a:p>
            <a:pPr algn="l">
              <a:lnSpc>
                <a:spcPct val="100000"/>
              </a:lnSpc>
            </a:pPr>
            <a:r>
              <a:rPr lang="en-US" altLang="zh-CN"/>
              <a:t>        </a:t>
            </a:r>
            <a:r>
              <a:rPr lang="zh-CN" altLang="en-US"/>
              <a:t>除了使用花括号语法来创建字典，也可使用 dict() 函数来创建字典。语法格式为：</a:t>
            </a:r>
            <a:endParaRPr lang="zh-CN" altLang="en-US"/>
          </a:p>
          <a:p>
            <a:pPr algn="l">
              <a:lnSpc>
                <a:spcPct val="100000"/>
              </a:lnSpc>
            </a:pPr>
            <a:r>
              <a:rPr lang="en-US" altLang="zh-CN"/>
              <a:t>dict(</a:t>
            </a:r>
            <a:r>
              <a:rPr lang="zh-CN" altLang="en-US"/>
              <a:t>键</a:t>
            </a:r>
            <a:r>
              <a:rPr lang="en-US" altLang="zh-CN"/>
              <a:t>1=</a:t>
            </a:r>
            <a:r>
              <a:rPr lang="zh-CN" altLang="en-US"/>
              <a:t>值</a:t>
            </a:r>
            <a:r>
              <a:rPr lang="en-US" altLang="zh-CN"/>
              <a:t>1,</a:t>
            </a:r>
            <a:r>
              <a:rPr lang="zh-CN" altLang="en-US"/>
              <a:t>键</a:t>
            </a:r>
            <a:r>
              <a:rPr lang="en-US" altLang="zh-CN"/>
              <a:t>2=</a:t>
            </a:r>
            <a:r>
              <a:rPr lang="zh-CN" altLang="en-US"/>
              <a:t>值</a:t>
            </a:r>
            <a:r>
              <a:rPr lang="en-US" altLang="zh-CN"/>
              <a:t>2...)</a:t>
            </a:r>
            <a:endParaRPr lang="en-US" altLang="zh-CN"/>
          </a:p>
          <a:p>
            <a:pPr algn="l">
              <a:lnSpc>
                <a:spcPct val="100000"/>
              </a:lnSpc>
            </a:pPr>
            <a:r>
              <a:rPr lang="zh-CN" altLang="en-US"/>
              <a:t>键和值之间使用</a:t>
            </a:r>
            <a:r>
              <a:rPr lang="en-US" altLang="zh-CN"/>
              <a:t>“=”</a:t>
            </a:r>
            <a:r>
              <a:rPr lang="zh-CN" altLang="en-US"/>
              <a:t>连接，例如</a:t>
            </a:r>
            <a:r>
              <a:rPr lang="en-US" altLang="zh-CN"/>
              <a:t>:</a:t>
            </a:r>
            <a:endParaRPr lang="en-US" altLang="zh-CN"/>
          </a:p>
          <a:p>
            <a:pPr algn="l">
              <a:lnSpc>
                <a:spcPct val="100000"/>
              </a:lnSpc>
            </a:pPr>
            <a:r>
              <a:rPr lang="en-US" altLang="zh-CN"/>
              <a:t>dict(id=1001,name='</a:t>
            </a:r>
            <a:r>
              <a:rPr lang="zh-CN" altLang="en-US"/>
              <a:t>张轩</a:t>
            </a:r>
            <a:r>
              <a:rPr lang="en-US" altLang="zh-CN"/>
              <a:t>',</a:t>
            </a:r>
            <a:r>
              <a:rPr lang="en-US" altLang="zh-CN">
                <a:sym typeface="+mn-ea"/>
              </a:rPr>
              <a:t>C</a:t>
            </a:r>
            <a:r>
              <a:rPr lang="zh-CN" altLang="en-US">
                <a:sym typeface="+mn-ea"/>
              </a:rPr>
              <a:t>hinese</a:t>
            </a:r>
            <a:r>
              <a:rPr lang="en-US" altLang="zh-CN">
                <a:sym typeface="+mn-ea"/>
              </a:rPr>
              <a:t>=92,Math=87,EngListh=90)</a:t>
            </a:r>
            <a:endParaRPr lang="en-US" altLang="zh-CN">
              <a:sym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
        <p:nvSpPr>
          <p:cNvPr id="26" name="TextBox 25"/>
          <p:cNvSpPr txBox="1"/>
          <p:nvPr/>
        </p:nvSpPr>
        <p:spPr>
          <a:xfrm>
            <a:off x="1035322" y="169500"/>
            <a:ext cx="3743325" cy="521970"/>
          </a:xfrm>
          <a:prstGeom prst="rect">
            <a:avLst/>
          </a:prstGeom>
          <a:noFill/>
        </p:spPr>
        <p:txBody>
          <a:bodyPr wrap="none" rtlCol="0">
            <a:spAutoFit/>
          </a:bodyPr>
          <a:p>
            <a:pPr algn="l"/>
            <a:r>
              <a:rPr lang="zh-CN" altLang="en-US" sz="2800" b="1" spc="300" dirty="0">
                <a:solidFill>
                  <a:schemeClr val="bg1"/>
                </a:solidFill>
                <a:latin typeface="黑体" panose="02010609060101010101" charset="-122"/>
                <a:ea typeface="黑体" panose="02010609060101010101" charset="-122"/>
              </a:rPr>
              <a:t>注意：字典键的特性</a:t>
            </a:r>
            <a:endParaRPr lang="zh-CN" altLang="en-US" sz="2800" b="1" spc="300" dirty="0">
              <a:solidFill>
                <a:schemeClr val="bg1"/>
              </a:solidFill>
              <a:latin typeface="黑体" panose="02010609060101010101" charset="-122"/>
              <a:ea typeface="黑体" panose="02010609060101010101" charset="-122"/>
            </a:endParaRPr>
          </a:p>
        </p:txBody>
      </p:sp>
      <p:sp>
        <p:nvSpPr>
          <p:cNvPr id="2" name="文本框 1"/>
          <p:cNvSpPr txBox="1"/>
          <p:nvPr/>
        </p:nvSpPr>
        <p:spPr>
          <a:xfrm>
            <a:off x="551815" y="831215"/>
            <a:ext cx="8306435" cy="3692525"/>
          </a:xfrm>
          <a:prstGeom prst="rect">
            <a:avLst/>
          </a:prstGeom>
          <a:noFill/>
        </p:spPr>
        <p:txBody>
          <a:bodyPr wrap="square" rtlCol="0" anchor="t">
            <a:spAutoFit/>
          </a:bodyPr>
          <a:p>
            <a:r>
              <a:rPr lang="zh-CN" altLang="en-US">
                <a:sym typeface="+mn-ea"/>
              </a:rPr>
              <a:t>字典值可以是任何的 python 对象，既可以是标准的对象，也可以是用户定义的，但键不行。</a:t>
            </a:r>
            <a:endParaRPr lang="zh-CN" altLang="en-US">
              <a:sym typeface="+mn-ea"/>
            </a:endParaRPr>
          </a:p>
          <a:p>
            <a:endParaRPr lang="zh-CN" altLang="en-US"/>
          </a:p>
          <a:p>
            <a:r>
              <a:rPr lang="zh-CN" altLang="en-US">
                <a:sym typeface="+mn-ea"/>
              </a:rPr>
              <a:t>两个重要的点需要记住：</a:t>
            </a:r>
            <a:endParaRPr lang="zh-CN" altLang="en-US"/>
          </a:p>
          <a:p>
            <a:r>
              <a:rPr lang="zh-CN" altLang="en-US">
                <a:sym typeface="+mn-ea"/>
              </a:rPr>
              <a:t>1）不允许同一个键出现两次。创建时如果同一个键被赋值两次，后一个值会被记住，如下实例：</a:t>
            </a:r>
            <a:endParaRPr lang="zh-CN" altLang="en-US"/>
          </a:p>
          <a:p>
            <a:r>
              <a:rPr lang="zh-CN" altLang="en-US">
                <a:sym typeface="+mn-ea"/>
              </a:rPr>
              <a:t>dict = {'Name': '</a:t>
            </a:r>
            <a:r>
              <a:rPr lang="en-US" altLang="zh-CN">
                <a:sym typeface="+mn-ea"/>
              </a:rPr>
              <a:t>zs</a:t>
            </a:r>
            <a:r>
              <a:rPr lang="zh-CN" altLang="en-US">
                <a:sym typeface="+mn-ea"/>
              </a:rPr>
              <a:t>', 'Age': 7, 'Name': '</a:t>
            </a:r>
            <a:r>
              <a:rPr lang="en-US" altLang="zh-CN">
                <a:sym typeface="+mn-ea"/>
              </a:rPr>
              <a:t>ls</a:t>
            </a:r>
            <a:r>
              <a:rPr lang="zh-CN" altLang="en-US">
                <a:sym typeface="+mn-ea"/>
              </a:rPr>
              <a:t>'}</a:t>
            </a:r>
            <a:endParaRPr lang="zh-CN" altLang="en-US"/>
          </a:p>
          <a:p>
            <a:r>
              <a:rPr lang="zh-CN" altLang="en-US">
                <a:sym typeface="+mn-ea"/>
              </a:rPr>
              <a:t>print ("dict['Name']: ", dict['Name'])     </a:t>
            </a:r>
            <a:r>
              <a:rPr lang="en-US" altLang="zh-CN">
                <a:sym typeface="+mn-ea"/>
              </a:rPr>
              <a:t>#</a:t>
            </a:r>
            <a:r>
              <a:rPr lang="zh-CN" altLang="en-US">
                <a:sym typeface="+mn-ea"/>
              </a:rPr>
              <a:t>输出结果：dict['Name']:  ls</a:t>
            </a:r>
            <a:endParaRPr lang="zh-CN" altLang="en-US">
              <a:sym typeface="+mn-ea"/>
            </a:endParaRPr>
          </a:p>
          <a:p>
            <a:endParaRPr lang="zh-CN" altLang="en-US">
              <a:sym typeface="+mn-ea"/>
            </a:endParaRPr>
          </a:p>
          <a:p>
            <a:r>
              <a:rPr lang="zh-CN" altLang="en-US">
                <a:sym typeface="+mn-ea"/>
              </a:rPr>
              <a:t>2）键必须不可变，所以可以用数字，字符串或元组充当，不能使用列表，如下实例：</a:t>
            </a:r>
            <a:endParaRPr lang="zh-CN" altLang="en-US"/>
          </a:p>
          <a:p>
            <a:r>
              <a:rPr lang="zh-CN" altLang="en-US">
                <a:sym typeface="+mn-ea"/>
              </a:rPr>
              <a:t>dict = {['Name']: '</a:t>
            </a:r>
            <a:r>
              <a:rPr lang="en-US" altLang="zh-CN">
                <a:sym typeface="+mn-ea"/>
              </a:rPr>
              <a:t>zs</a:t>
            </a:r>
            <a:r>
              <a:rPr lang="zh-CN" altLang="en-US">
                <a:sym typeface="+mn-ea"/>
              </a:rPr>
              <a:t>', 'Age': 7}</a:t>
            </a:r>
            <a:endParaRPr lang="zh-CN" altLang="en-US"/>
          </a:p>
          <a:p>
            <a:r>
              <a:rPr lang="zh-CN" altLang="en-US">
                <a:sym typeface="+mn-ea"/>
              </a:rPr>
              <a:t>print ("dict['Name']: ", dict['Name'])   </a:t>
            </a:r>
            <a:r>
              <a:rPr lang="en-US" altLang="zh-CN">
                <a:sym typeface="+mn-ea"/>
              </a:rPr>
              <a:t>#TypeError: unhashable type: 'list'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p:tgtEl>
                                          <p:spTgt spid="26"/>
                                        </p:tgtEl>
                                        <p:attrNameLst>
                                          <p:attrName>ppt_x</p:attrName>
                                        </p:attrNameLst>
                                      </p:cBhvr>
                                      <p:tavLst>
                                        <p:tav tm="0">
                                          <p:val>
                                            <p:strVal val="#ppt_x-#ppt_w*1.125000"/>
                                          </p:val>
                                        </p:tav>
                                        <p:tav tm="100000">
                                          <p:val>
                                            <p:strVal val="#ppt_x"/>
                                          </p:val>
                                        </p:tav>
                                      </p:tavLst>
                                    </p:anim>
                                    <p:animEffect transition="in" filter="wipe(right)">
                                      <p:cBhvr>
                                        <p:cTn id="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094105" y="0"/>
            <a:ext cx="3530600" cy="828675"/>
          </a:xfrm>
        </p:spPr>
        <p:txBody>
          <a:bodyPr/>
          <a:p>
            <a:r>
              <a:rPr lang="en-US"/>
              <a:t>5.4.2 </a:t>
            </a:r>
            <a:r>
              <a:rPr lang="zh-CN" altLang="en-US" dirty="0">
                <a:latin typeface="黑体" panose="02010609060101010101" charset="-122"/>
                <a:ea typeface="黑体" panose="02010609060101010101" charset="-122"/>
                <a:sym typeface="+mn-ea"/>
              </a:rPr>
              <a:t>字典的访问</a:t>
            </a:r>
            <a:endParaRPr lang="en-US" altLang="zh-CN"/>
          </a:p>
        </p:txBody>
      </p:sp>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
        <p:nvSpPr>
          <p:cNvPr id="3" name="文本框 2"/>
          <p:cNvSpPr txBox="1"/>
          <p:nvPr/>
        </p:nvSpPr>
        <p:spPr>
          <a:xfrm>
            <a:off x="861695" y="641350"/>
            <a:ext cx="7420610" cy="506730"/>
          </a:xfrm>
          <a:prstGeom prst="rect">
            <a:avLst/>
          </a:prstGeom>
          <a:noFill/>
        </p:spPr>
        <p:txBody>
          <a:bodyPr wrap="square" rtlCol="0">
            <a:spAutoFit/>
          </a:bodyPr>
          <a:p>
            <a:pPr>
              <a:lnSpc>
                <a:spcPct val="150000"/>
              </a:lnSpc>
            </a:pPr>
            <a:r>
              <a:rPr lang="zh-CN" altLang="en-US"/>
              <a:t>可以使用键来对字典中的数据进行访问，例如：</a:t>
            </a:r>
            <a:endParaRPr lang="zh-CN" altLang="en-US"/>
          </a:p>
        </p:txBody>
      </p:sp>
      <p:sp>
        <p:nvSpPr>
          <p:cNvPr id="7" name="文本框 6"/>
          <p:cNvSpPr txBox="1"/>
          <p:nvPr/>
        </p:nvSpPr>
        <p:spPr>
          <a:xfrm>
            <a:off x="877570" y="1148080"/>
            <a:ext cx="7834630" cy="1198880"/>
          </a:xfrm>
          <a:prstGeom prst="rect">
            <a:avLst/>
          </a:prstGeom>
          <a:noFill/>
        </p:spPr>
        <p:txBody>
          <a:bodyPr wrap="square" rtlCol="0" anchor="t">
            <a:spAutoFit/>
          </a:bodyPr>
          <a:p>
            <a:r>
              <a:rPr lang="zh-CN" altLang="en-US"/>
              <a:t>stu={</a:t>
            </a:r>
            <a:r>
              <a:rPr lang="zh-CN" altLang="en-US">
                <a:sym typeface="+mn-ea"/>
              </a:rPr>
              <a:t>'id':1001,'name':'张轩','</a:t>
            </a:r>
            <a:r>
              <a:rPr lang="en-US" altLang="zh-CN">
                <a:sym typeface="+mn-ea"/>
              </a:rPr>
              <a:t>C</a:t>
            </a:r>
            <a:r>
              <a:rPr lang="zh-CN" altLang="en-US">
                <a:sym typeface="+mn-ea"/>
              </a:rPr>
              <a:t>hinese':</a:t>
            </a:r>
            <a:r>
              <a:rPr lang="en-US" altLang="zh-CN">
                <a:sym typeface="+mn-ea"/>
              </a:rPr>
              <a:t>92,'Math':87,EngListh:90</a:t>
            </a:r>
            <a:r>
              <a:rPr lang="zh-CN" altLang="en-US"/>
              <a:t>}</a:t>
            </a:r>
            <a:endParaRPr lang="zh-CN" altLang="en-US"/>
          </a:p>
          <a:p>
            <a:r>
              <a:rPr lang="zh-CN" altLang="en-US"/>
              <a:t>print(stu['id'])                           </a:t>
            </a:r>
            <a:r>
              <a:rPr lang="en-US" altLang="zh-CN"/>
              <a:t>#</a:t>
            </a:r>
            <a:r>
              <a:rPr lang="zh-CN" altLang="en-US"/>
              <a:t>返回1001</a:t>
            </a:r>
            <a:endParaRPr lang="zh-CN" altLang="en-US"/>
          </a:p>
          <a:p>
            <a:pPr algn="l"/>
            <a:r>
              <a:rPr lang="zh-CN" altLang="en-US">
                <a:sym typeface="+mn-ea"/>
              </a:rPr>
              <a:t>stu.get('address')                       </a:t>
            </a:r>
            <a:r>
              <a:rPr lang="en-US" altLang="zh-CN">
                <a:sym typeface="+mn-ea"/>
              </a:rPr>
              <a:t>#</a:t>
            </a:r>
            <a:r>
              <a:rPr lang="zh-CN" altLang="en-US">
                <a:sym typeface="+mn-ea"/>
              </a:rPr>
              <a:t>如果指定的键不存在，则返回</a:t>
            </a:r>
            <a:r>
              <a:rPr lang="en-US" altLang="zh-CN">
                <a:sym typeface="+mn-ea"/>
              </a:rPr>
              <a:t>None</a:t>
            </a:r>
            <a:endParaRPr lang="en-US" altLang="zh-CN"/>
          </a:p>
          <a:p>
            <a:pPr algn="l"/>
            <a:r>
              <a:rPr lang="en-US" altLang="zh-CN">
                <a:sym typeface="+mn-ea"/>
              </a:rPr>
              <a:t>stu.get(</a:t>
            </a:r>
            <a:r>
              <a:rPr lang="zh-CN" altLang="en-US">
                <a:sym typeface="+mn-ea"/>
              </a:rPr>
              <a:t>'address'</a:t>
            </a:r>
            <a:r>
              <a:rPr lang="en-US" altLang="zh-CN">
                <a:sym typeface="+mn-ea"/>
              </a:rPr>
              <a:t>,'</a:t>
            </a:r>
            <a:r>
              <a:rPr lang="zh-CN" altLang="en-US">
                <a:sym typeface="+mn-ea"/>
              </a:rPr>
              <a:t>河南郑州</a:t>
            </a:r>
            <a:r>
              <a:rPr lang="en-US" altLang="zh-CN">
                <a:sym typeface="+mn-ea"/>
              </a:rPr>
              <a:t>')  </a:t>
            </a:r>
            <a:r>
              <a:rPr lang="zh-CN" altLang="en-US">
                <a:sym typeface="+mn-ea"/>
              </a:rPr>
              <a:t> </a:t>
            </a:r>
            <a:r>
              <a:rPr lang="en-US" altLang="zh-CN">
                <a:sym typeface="+mn-ea"/>
              </a:rPr>
              <a:t>#</a:t>
            </a:r>
            <a:r>
              <a:rPr lang="zh-CN" altLang="en-US">
                <a:sym typeface="+mn-ea"/>
              </a:rPr>
              <a:t>如果指定的键不存在，也可以指定默认值</a:t>
            </a:r>
            <a:endParaRPr lang="zh-CN" altLang="en-US"/>
          </a:p>
        </p:txBody>
      </p:sp>
      <p:sp>
        <p:nvSpPr>
          <p:cNvPr id="12" name="文本框 11"/>
          <p:cNvSpPr txBox="1"/>
          <p:nvPr/>
        </p:nvSpPr>
        <p:spPr>
          <a:xfrm>
            <a:off x="861695" y="2292350"/>
            <a:ext cx="3840480" cy="368300"/>
          </a:xfrm>
          <a:prstGeom prst="rect">
            <a:avLst/>
          </a:prstGeom>
          <a:noFill/>
        </p:spPr>
        <p:txBody>
          <a:bodyPr wrap="none" rtlCol="0">
            <a:spAutoFit/>
          </a:bodyPr>
          <a:p>
            <a:r>
              <a:rPr lang="zh-CN" altLang="en-US"/>
              <a:t>也可以使用循环遍历一个字典，例如</a:t>
            </a:r>
            <a:endParaRPr lang="zh-CN" altLang="en-US"/>
          </a:p>
        </p:txBody>
      </p:sp>
      <p:sp>
        <p:nvSpPr>
          <p:cNvPr id="13" name="文本框 12"/>
          <p:cNvSpPr txBox="1"/>
          <p:nvPr/>
        </p:nvSpPr>
        <p:spPr>
          <a:xfrm>
            <a:off x="877570" y="2599690"/>
            <a:ext cx="5260975" cy="645160"/>
          </a:xfrm>
          <a:prstGeom prst="rect">
            <a:avLst/>
          </a:prstGeom>
          <a:noFill/>
        </p:spPr>
        <p:txBody>
          <a:bodyPr wrap="square" rtlCol="0" anchor="t">
            <a:spAutoFit/>
          </a:bodyPr>
          <a:p>
            <a:r>
              <a:rPr lang="zh-CN" altLang="en-US"/>
              <a:t>for key in stu.keys():</a:t>
            </a:r>
            <a:endParaRPr lang="zh-CN" altLang="en-US"/>
          </a:p>
          <a:p>
            <a:r>
              <a:rPr lang="zh-CN" altLang="en-US"/>
              <a:t>    print("键为：%s,值为：%s" %(key,stu[key]))</a:t>
            </a:r>
            <a:endParaRPr lang="zh-CN" altLang="en-US"/>
          </a:p>
        </p:txBody>
      </p:sp>
      <p:sp>
        <p:nvSpPr>
          <p:cNvPr id="14" name="文本框 13"/>
          <p:cNvSpPr txBox="1"/>
          <p:nvPr/>
        </p:nvSpPr>
        <p:spPr>
          <a:xfrm>
            <a:off x="877570" y="3298190"/>
            <a:ext cx="3966210" cy="1568450"/>
          </a:xfrm>
          <a:prstGeom prst="rect">
            <a:avLst/>
          </a:prstGeom>
          <a:solidFill>
            <a:schemeClr val="bg1">
              <a:lumMod val="95000"/>
            </a:schemeClr>
          </a:solidFill>
        </p:spPr>
        <p:txBody>
          <a:bodyPr wrap="square" rtlCol="0">
            <a:spAutoFit/>
          </a:bodyPr>
          <a:p>
            <a:pPr algn="l"/>
            <a:r>
              <a:rPr lang="zh-CN" altLang="en-US" sz="1600"/>
              <a:t>输出结果为：</a:t>
            </a:r>
            <a:endParaRPr lang="zh-CN" altLang="en-US" sz="1600"/>
          </a:p>
          <a:p>
            <a:pPr lvl="1" algn="l"/>
            <a:r>
              <a:rPr lang="zh-CN" altLang="en-US" sz="1600"/>
              <a:t>键为：id,值为：1001</a:t>
            </a:r>
            <a:endParaRPr lang="zh-CN" altLang="en-US" sz="1600"/>
          </a:p>
          <a:p>
            <a:pPr lvl="1" algn="l"/>
            <a:r>
              <a:rPr lang="zh-CN" altLang="en-US" sz="1600"/>
              <a:t>键为：name,值为：</a:t>
            </a:r>
            <a:r>
              <a:rPr lang="zh-CN" altLang="en-US" sz="1600">
                <a:sym typeface="+mn-ea"/>
              </a:rPr>
              <a:t>张轩</a:t>
            </a:r>
            <a:endParaRPr lang="zh-CN" altLang="en-US" sz="1600">
              <a:sym typeface="+mn-ea"/>
            </a:endParaRPr>
          </a:p>
          <a:p>
            <a:pPr lvl="1" algn="l"/>
            <a:r>
              <a:rPr lang="zh-CN" altLang="en-US" sz="1600"/>
              <a:t>键为：</a:t>
            </a:r>
            <a:r>
              <a:rPr lang="zh-CN" altLang="en-US" sz="1600">
                <a:sym typeface="+mn-ea"/>
              </a:rPr>
              <a:t>'</a:t>
            </a:r>
            <a:r>
              <a:rPr lang="en-US" altLang="zh-CN" sz="1600">
                <a:sym typeface="+mn-ea"/>
              </a:rPr>
              <a:t>C</a:t>
            </a:r>
            <a:r>
              <a:rPr lang="zh-CN" altLang="en-US" sz="1600">
                <a:sym typeface="+mn-ea"/>
              </a:rPr>
              <a:t>hinese'</a:t>
            </a:r>
            <a:r>
              <a:rPr lang="zh-CN" altLang="en-US" sz="1600"/>
              <a:t>,值为：</a:t>
            </a:r>
            <a:r>
              <a:rPr lang="en-US" altLang="zh-CN" sz="1600"/>
              <a:t>92</a:t>
            </a:r>
            <a:endParaRPr lang="zh-CN" altLang="en-US" sz="1600"/>
          </a:p>
          <a:p>
            <a:pPr marL="0" lvl="1" algn="l"/>
            <a:r>
              <a:rPr lang="zh-CN" altLang="en-US" sz="1600">
                <a:sym typeface="+mn-ea"/>
              </a:rPr>
              <a:t>          键为：</a:t>
            </a:r>
            <a:r>
              <a:rPr lang="en-US" altLang="zh-CN" sz="1600">
                <a:sym typeface="+mn-ea"/>
              </a:rPr>
              <a:t>'</a:t>
            </a:r>
            <a:r>
              <a:rPr lang="en-US" altLang="zh-CN" sz="1600">
                <a:sym typeface="+mn-ea"/>
              </a:rPr>
              <a:t>Math'</a:t>
            </a:r>
            <a:r>
              <a:rPr lang="zh-CN" altLang="en-US" sz="1600">
                <a:sym typeface="+mn-ea"/>
              </a:rPr>
              <a:t>,值为：</a:t>
            </a:r>
            <a:r>
              <a:rPr lang="en-US" altLang="zh-CN" sz="1600">
                <a:sym typeface="+mn-ea"/>
              </a:rPr>
              <a:t>87</a:t>
            </a:r>
            <a:endParaRPr lang="en-US" altLang="zh-CN" sz="1600">
              <a:sym typeface="+mn-ea"/>
            </a:endParaRPr>
          </a:p>
          <a:p>
            <a:pPr marL="0" lvl="1" algn="l"/>
            <a:r>
              <a:rPr lang="zh-CN" altLang="en-US" sz="1600">
                <a:sym typeface="+mn-ea"/>
              </a:rPr>
              <a:t>          键为：</a:t>
            </a:r>
            <a:r>
              <a:rPr lang="zh-CN" altLang="en-US" sz="1600">
                <a:sym typeface="+mn-ea"/>
              </a:rPr>
              <a:t>'</a:t>
            </a:r>
            <a:r>
              <a:rPr lang="en-US" altLang="zh-CN" sz="1600">
                <a:sym typeface="+mn-ea"/>
              </a:rPr>
              <a:t>EngListh</a:t>
            </a:r>
            <a:r>
              <a:rPr lang="zh-CN" altLang="en-US" sz="1600">
                <a:sym typeface="+mn-ea"/>
              </a:rPr>
              <a:t>'</a:t>
            </a:r>
            <a:r>
              <a:rPr lang="zh-CN" altLang="en-US" sz="1600">
                <a:sym typeface="+mn-ea"/>
              </a:rPr>
              <a:t>,值为：</a:t>
            </a:r>
            <a:r>
              <a:rPr lang="en-US" altLang="zh-CN" sz="1600">
                <a:sym typeface="+mn-ea"/>
              </a:rPr>
              <a:t>90</a:t>
            </a:r>
            <a:endParaRPr lang="en-US" altLang="zh-CN" sz="1600">
              <a:sym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
        <p:nvSpPr>
          <p:cNvPr id="8" name="文本框 7"/>
          <p:cNvSpPr txBox="1"/>
          <p:nvPr/>
        </p:nvSpPr>
        <p:spPr>
          <a:xfrm>
            <a:off x="997585" y="187325"/>
            <a:ext cx="4069080" cy="460375"/>
          </a:xfrm>
          <a:prstGeom prst="rect">
            <a:avLst/>
          </a:prstGeom>
          <a:noFill/>
        </p:spPr>
        <p:txBody>
          <a:bodyPr wrap="none" rtlCol="0" anchor="t">
            <a:spAutoFit/>
          </a:bodyPr>
          <a:p>
            <a:pPr algn="l"/>
            <a:r>
              <a:rPr lang="en-US" sz="2800" b="1" cap="all" spc="75">
                <a:solidFill>
                  <a:schemeClr val="bg1"/>
                </a:solidFill>
                <a:latin typeface="+mj-lt"/>
                <a:ea typeface="+mj-ea"/>
                <a:cs typeface="+mj-cs"/>
                <a:sym typeface="+mn-ea"/>
              </a:rPr>
              <a:t>5.4.4 字典常用操作函数</a:t>
            </a:r>
            <a:endParaRPr lang="zh-CN" altLang="en-US" sz="2400" spc="300" dirty="0">
              <a:solidFill>
                <a:schemeClr val="bg1"/>
              </a:solidFill>
              <a:latin typeface="黑体" panose="02010609060101010101" charset="-122"/>
              <a:ea typeface="黑体" panose="02010609060101010101" charset="-122"/>
              <a:sym typeface="+mn-ea"/>
            </a:endParaRPr>
          </a:p>
        </p:txBody>
      </p:sp>
      <p:sp>
        <p:nvSpPr>
          <p:cNvPr id="2" name="文本框 1"/>
          <p:cNvSpPr txBox="1"/>
          <p:nvPr/>
        </p:nvSpPr>
        <p:spPr>
          <a:xfrm>
            <a:off x="730250" y="840105"/>
            <a:ext cx="2240280" cy="368300"/>
          </a:xfrm>
          <a:prstGeom prst="rect">
            <a:avLst/>
          </a:prstGeom>
          <a:noFill/>
        </p:spPr>
        <p:txBody>
          <a:bodyPr wrap="none" rtlCol="0">
            <a:spAutoFit/>
          </a:bodyPr>
          <a:p>
            <a:r>
              <a:rPr lang="zh-CN" altLang="en-US">
                <a:latin typeface="微软雅黑" panose="020B0503020204020204" pitchFamily="34" charset="-122"/>
                <a:ea typeface="微软雅黑" panose="020B0503020204020204" pitchFamily="34" charset="-122"/>
              </a:rPr>
              <a:t>▶标准类型内置函数</a:t>
            </a:r>
            <a:endParaRPr lang="zh-CN" altLang="en-US">
              <a:latin typeface="微软雅黑" panose="020B0503020204020204" pitchFamily="34" charset="-122"/>
              <a:ea typeface="微软雅黑" panose="020B0503020204020204" pitchFamily="34" charset="-122"/>
            </a:endParaRPr>
          </a:p>
        </p:txBody>
      </p:sp>
      <p:graphicFrame>
        <p:nvGraphicFramePr>
          <p:cNvPr id="3" name="表格 2"/>
          <p:cNvGraphicFramePr/>
          <p:nvPr>
            <p:custDataLst>
              <p:tags r:id="rId1"/>
            </p:custDataLst>
          </p:nvPr>
        </p:nvGraphicFramePr>
        <p:xfrm>
          <a:off x="189865" y="1208405"/>
          <a:ext cx="8637270" cy="5090160"/>
        </p:xfrm>
        <a:graphic>
          <a:graphicData uri="http://schemas.openxmlformats.org/drawingml/2006/table">
            <a:tbl>
              <a:tblPr firstRow="1" bandRow="1">
                <a:tableStyleId>{5C22544A-7EE6-4342-B048-85BDC9FD1C3A}</a:tableStyleId>
              </a:tblPr>
              <a:tblGrid>
                <a:gridCol w="1417320"/>
                <a:gridCol w="2640965"/>
                <a:gridCol w="4578985"/>
              </a:tblGrid>
              <a:tr h="381000">
                <a:tc>
                  <a:txBody>
                    <a:bodyPr/>
                    <a:p>
                      <a:pPr>
                        <a:buNone/>
                      </a:pPr>
                      <a:r>
                        <a:rPr lang="zh-CN" altLang="en-US"/>
                        <a:t>函数</a:t>
                      </a:r>
                      <a:endParaRPr lang="zh-CN" altLang="en-US"/>
                    </a:p>
                  </a:txBody>
                  <a:tcPr/>
                </a:tc>
                <a:tc>
                  <a:txBody>
                    <a:bodyPr/>
                    <a:p>
                      <a:pPr>
                        <a:buNone/>
                      </a:pPr>
                      <a:r>
                        <a:rPr lang="zh-CN" altLang="en-US"/>
                        <a:t>描述</a:t>
                      </a:r>
                      <a:endParaRPr lang="zh-CN" altLang="en-US"/>
                    </a:p>
                  </a:txBody>
                  <a:tcPr/>
                </a:tc>
                <a:tc>
                  <a:txBody>
                    <a:bodyPr/>
                    <a:p>
                      <a:pPr>
                        <a:buNone/>
                      </a:pPr>
                      <a:r>
                        <a:rPr lang="zh-CN" altLang="en-US"/>
                        <a:t>实例</a:t>
                      </a:r>
                      <a:endParaRPr lang="zh-CN" altLang="en-US"/>
                    </a:p>
                  </a:txBody>
                  <a:tcPr/>
                </a:tc>
              </a:tr>
              <a:tr h="381000">
                <a:tc>
                  <a:txBody>
                    <a:bodyPr/>
                    <a:p>
                      <a:pPr>
                        <a:buNone/>
                      </a:pPr>
                      <a:r>
                        <a:rPr lang="zh-CN" altLang="en-US" sz="1400"/>
                        <a:t>len(dict)</a:t>
                      </a:r>
                      <a:endParaRPr lang="zh-CN" altLang="en-US" sz="1400"/>
                    </a:p>
                    <a:p>
                      <a:pPr>
                        <a:buNone/>
                      </a:pPr>
                      <a:endParaRPr lang="zh-CN" altLang="en-US" sz="1400"/>
                    </a:p>
                  </a:txBody>
                  <a:tcPr/>
                </a:tc>
                <a:tc>
                  <a:txBody>
                    <a:bodyPr/>
                    <a:p>
                      <a:pPr>
                        <a:buNone/>
                      </a:pPr>
                      <a:r>
                        <a:rPr lang="zh-CN" altLang="en-US" sz="1400">
                          <a:sym typeface="+mn-ea"/>
                        </a:rPr>
                        <a:t>计算字典元素个数，即键的总数。</a:t>
                      </a:r>
                      <a:endParaRPr lang="zh-CN" altLang="en-US" sz="1400"/>
                    </a:p>
                    <a:p>
                      <a:pPr>
                        <a:buNone/>
                      </a:pPr>
                      <a:endParaRPr lang="zh-CN" altLang="en-US" sz="1400"/>
                    </a:p>
                  </a:txBody>
                  <a:tcPr/>
                </a:tc>
                <a:tc>
                  <a:txBody>
                    <a:bodyPr/>
                    <a:p>
                      <a:pPr>
                        <a:buNone/>
                      </a:pPr>
                      <a:r>
                        <a:rPr lang="zh-CN" altLang="en-US" sz="1400"/>
                        <a:t>dict = {'Name': 'Runoob', 'Age': 7, 'Class': 'First'}</a:t>
                      </a:r>
                      <a:endParaRPr lang="zh-CN" altLang="en-US" sz="1400"/>
                    </a:p>
                    <a:p>
                      <a:pPr>
                        <a:buNone/>
                      </a:pPr>
                      <a:r>
                        <a:rPr lang="zh-CN" altLang="en-US" sz="1400"/>
                        <a:t> len(dict)</a:t>
                      </a:r>
                      <a:endParaRPr lang="zh-CN" altLang="en-US" sz="1400"/>
                    </a:p>
                    <a:p>
                      <a:pPr>
                        <a:buNone/>
                      </a:pPr>
                      <a:r>
                        <a:rPr lang="zh-CN" altLang="en-US" sz="1400"/>
                        <a:t>3</a:t>
                      </a:r>
                      <a:endParaRPr lang="zh-CN" altLang="en-US" sz="1400"/>
                    </a:p>
                  </a:txBody>
                  <a:tcPr/>
                </a:tc>
              </a:tr>
              <a:tr h="731520">
                <a:tc>
                  <a:txBody>
                    <a:bodyPr/>
                    <a:p>
                      <a:pPr>
                        <a:buNone/>
                      </a:pPr>
                      <a:r>
                        <a:rPr lang="zh-CN" altLang="en-US" sz="1400"/>
                        <a:t>str(dict)</a:t>
                      </a:r>
                      <a:endParaRPr lang="zh-CN" altLang="en-US" sz="1400"/>
                    </a:p>
                    <a:p>
                      <a:pPr>
                        <a:buNone/>
                      </a:pPr>
                      <a:endParaRPr lang="zh-CN" altLang="en-US" sz="1400"/>
                    </a:p>
                  </a:txBody>
                  <a:tcPr/>
                </a:tc>
                <a:tc>
                  <a:txBody>
                    <a:bodyPr/>
                    <a:p>
                      <a:pPr>
                        <a:buNone/>
                      </a:pPr>
                      <a:r>
                        <a:rPr lang="zh-CN" altLang="en-US" sz="1400">
                          <a:sym typeface="+mn-ea"/>
                        </a:rPr>
                        <a:t>输出字典，以可打印的字符串表示。</a:t>
                      </a:r>
                      <a:endParaRPr lang="zh-CN" altLang="en-US" sz="1400"/>
                    </a:p>
                    <a:p>
                      <a:pPr>
                        <a:buNone/>
                      </a:pPr>
                      <a:endParaRPr lang="zh-CN" altLang="en-US" sz="1400"/>
                    </a:p>
                  </a:txBody>
                  <a:tcPr/>
                </a:tc>
                <a:tc>
                  <a:txBody>
                    <a:bodyPr/>
                    <a:p>
                      <a:pPr>
                        <a:buNone/>
                      </a:pPr>
                      <a:r>
                        <a:rPr lang="zh-CN" altLang="en-US" sz="1400"/>
                        <a:t> dict = {'Name': 'Runoob', 'Age': 7, 'Class': 'First'}</a:t>
                      </a:r>
                      <a:endParaRPr lang="zh-CN" altLang="en-US" sz="1400"/>
                    </a:p>
                    <a:p>
                      <a:pPr>
                        <a:buNone/>
                      </a:pPr>
                      <a:r>
                        <a:rPr lang="zh-CN" altLang="en-US" sz="1400"/>
                        <a:t>str(dict)</a:t>
                      </a:r>
                      <a:endParaRPr lang="zh-CN" altLang="en-US" sz="1400"/>
                    </a:p>
                    <a:p>
                      <a:pPr>
                        <a:buNone/>
                      </a:pPr>
                      <a:r>
                        <a:rPr lang="zh-CN" altLang="en-US" sz="1400"/>
                        <a:t>"{'Name': 'Runoob', 'Class': 'First', 'Age': 7}"</a:t>
                      </a:r>
                      <a:endParaRPr lang="zh-CN" altLang="en-US" sz="1400"/>
                    </a:p>
                  </a:txBody>
                  <a:tcPr/>
                </a:tc>
              </a:tr>
              <a:tr h="381000">
                <a:tc>
                  <a:txBody>
                    <a:bodyPr/>
                    <a:p>
                      <a:pPr>
                        <a:buNone/>
                      </a:pPr>
                      <a:r>
                        <a:rPr lang="zh-CN" altLang="en-US" sz="1400"/>
                        <a:t>type(variable)</a:t>
                      </a:r>
                      <a:endParaRPr lang="zh-CN" altLang="en-US" sz="1400"/>
                    </a:p>
                    <a:p>
                      <a:pPr>
                        <a:buNone/>
                      </a:pPr>
                      <a:endParaRPr lang="zh-CN" altLang="en-US" sz="1400"/>
                    </a:p>
                  </a:txBody>
                  <a:tcPr/>
                </a:tc>
                <a:tc>
                  <a:txBody>
                    <a:bodyPr/>
                    <a:p>
                      <a:pPr>
                        <a:buNone/>
                      </a:pPr>
                      <a:r>
                        <a:rPr lang="zh-CN" altLang="en-US" sz="1400">
                          <a:sym typeface="+mn-ea"/>
                        </a:rPr>
                        <a:t>返回输入的变量类型，如果变量是字典就返回字典类型。</a:t>
                      </a:r>
                      <a:endParaRPr lang="zh-CN" altLang="en-US" sz="1400">
                        <a:sym typeface="+mn-ea"/>
                      </a:endParaRPr>
                    </a:p>
                  </a:txBody>
                  <a:tcPr/>
                </a:tc>
                <a:tc>
                  <a:txBody>
                    <a:bodyPr/>
                    <a:p>
                      <a:pPr>
                        <a:buNone/>
                      </a:pPr>
                      <a:r>
                        <a:rPr lang="zh-CN" altLang="en-US" sz="1400"/>
                        <a:t> dict = {'Name': 'Runoob', 'Age': 7, 'Class': 'First'}</a:t>
                      </a:r>
                      <a:endParaRPr lang="zh-CN" altLang="en-US" sz="1400"/>
                    </a:p>
                    <a:p>
                      <a:pPr>
                        <a:buNone/>
                      </a:pPr>
                      <a:r>
                        <a:rPr lang="zh-CN" altLang="en-US" sz="1400"/>
                        <a:t> type(dict)</a:t>
                      </a:r>
                      <a:endParaRPr lang="zh-CN" altLang="en-US" sz="1400"/>
                    </a:p>
                    <a:p>
                      <a:pPr>
                        <a:buNone/>
                      </a:pPr>
                      <a:r>
                        <a:rPr lang="zh-CN" altLang="en-US" sz="1400"/>
                        <a:t>&lt;class 'dict'&gt;</a:t>
                      </a:r>
                      <a:endParaRPr lang="zh-CN" altLang="en-US" sz="1400"/>
                    </a:p>
                  </a:txBody>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
        <p:nvSpPr>
          <p:cNvPr id="8" name="文本框 7"/>
          <p:cNvSpPr txBox="1"/>
          <p:nvPr/>
        </p:nvSpPr>
        <p:spPr>
          <a:xfrm>
            <a:off x="1054735" y="187325"/>
            <a:ext cx="3683000" cy="460375"/>
          </a:xfrm>
          <a:prstGeom prst="rect">
            <a:avLst/>
          </a:prstGeom>
          <a:noFill/>
        </p:spPr>
        <p:txBody>
          <a:bodyPr wrap="none" rtlCol="0" anchor="t">
            <a:spAutoFit/>
          </a:bodyPr>
          <a:p>
            <a:pPr algn="l"/>
            <a:r>
              <a:rPr lang="en-US" sz="2400" b="1" cap="all" spc="75">
                <a:solidFill>
                  <a:schemeClr val="bg1"/>
                </a:solidFill>
                <a:latin typeface="+mj-lt"/>
                <a:ea typeface="+mj-ea"/>
                <a:cs typeface="+mj-cs"/>
                <a:sym typeface="+mn-ea"/>
              </a:rPr>
              <a:t>5.4.4 字典常用操作函数</a:t>
            </a:r>
            <a:endParaRPr lang="zh-CN" altLang="en-US" sz="2400" spc="300" dirty="0">
              <a:solidFill>
                <a:schemeClr val="bg1"/>
              </a:solidFill>
              <a:latin typeface="黑体" panose="02010609060101010101" charset="-122"/>
              <a:ea typeface="黑体" panose="02010609060101010101" charset="-122"/>
              <a:sym typeface="+mn-ea"/>
            </a:endParaRPr>
          </a:p>
        </p:txBody>
      </p:sp>
      <p:sp>
        <p:nvSpPr>
          <p:cNvPr id="2" name="文本框 1"/>
          <p:cNvSpPr txBox="1"/>
          <p:nvPr/>
        </p:nvSpPr>
        <p:spPr>
          <a:xfrm>
            <a:off x="730250" y="706755"/>
            <a:ext cx="2240280" cy="368300"/>
          </a:xfrm>
          <a:prstGeom prst="rect">
            <a:avLst/>
          </a:prstGeom>
          <a:noFill/>
        </p:spPr>
        <p:txBody>
          <a:bodyPr wrap="none" rtlCol="0">
            <a:spAutoFit/>
          </a:bodyPr>
          <a:p>
            <a:r>
              <a:rPr lang="zh-CN" altLang="en-US">
                <a:latin typeface="微软雅黑" panose="020B0503020204020204" pitchFamily="34" charset="-122"/>
                <a:ea typeface="微软雅黑" panose="020B0503020204020204" pitchFamily="34" charset="-122"/>
              </a:rPr>
              <a:t>▶字典类型操作方法</a:t>
            </a:r>
            <a:endParaRPr lang="zh-CN" altLang="en-US">
              <a:latin typeface="微软雅黑" panose="020B0503020204020204" pitchFamily="34" charset="-122"/>
              <a:ea typeface="微软雅黑" panose="020B0503020204020204" pitchFamily="34" charset="-122"/>
            </a:endParaRPr>
          </a:p>
        </p:txBody>
      </p:sp>
      <p:graphicFrame>
        <p:nvGraphicFramePr>
          <p:cNvPr id="3" name="表格 2"/>
          <p:cNvGraphicFramePr/>
          <p:nvPr>
            <p:custDataLst>
              <p:tags r:id="rId1"/>
            </p:custDataLst>
          </p:nvPr>
        </p:nvGraphicFramePr>
        <p:xfrm>
          <a:off x="92710" y="1346200"/>
          <a:ext cx="9020175" cy="3822700"/>
        </p:xfrm>
        <a:graphic>
          <a:graphicData uri="http://schemas.openxmlformats.org/drawingml/2006/table">
            <a:tbl>
              <a:tblPr firstRow="1" bandRow="1">
                <a:tableStyleId>{5C22544A-7EE6-4342-B048-85BDC9FD1C3A}</a:tableStyleId>
              </a:tblPr>
              <a:tblGrid>
                <a:gridCol w="1189355"/>
                <a:gridCol w="2956560"/>
                <a:gridCol w="4874260"/>
              </a:tblGrid>
              <a:tr h="295910">
                <a:tc>
                  <a:txBody>
                    <a:bodyPr/>
                    <a:p>
                      <a:pPr>
                        <a:buNone/>
                      </a:pPr>
                      <a:r>
                        <a:rPr lang="zh-CN" altLang="en-US" sz="1200"/>
                        <a:t>函数</a:t>
                      </a:r>
                      <a:endParaRPr lang="zh-CN" altLang="en-US" sz="1200"/>
                    </a:p>
                  </a:txBody>
                  <a:tcPr/>
                </a:tc>
                <a:tc>
                  <a:txBody>
                    <a:bodyPr/>
                    <a:p>
                      <a:pPr>
                        <a:buNone/>
                      </a:pPr>
                      <a:r>
                        <a:rPr lang="zh-CN" altLang="en-US" sz="1200"/>
                        <a:t>描述</a:t>
                      </a:r>
                      <a:endParaRPr lang="zh-CN" altLang="en-US" sz="1200"/>
                    </a:p>
                  </a:txBody>
                  <a:tcPr/>
                </a:tc>
                <a:tc>
                  <a:txBody>
                    <a:bodyPr/>
                    <a:p>
                      <a:pPr>
                        <a:buNone/>
                      </a:pPr>
                      <a:r>
                        <a:rPr lang="zh-CN" altLang="en-US" sz="1200"/>
                        <a:t>实例</a:t>
                      </a:r>
                      <a:endParaRPr lang="zh-CN" altLang="en-US" sz="1200"/>
                    </a:p>
                  </a:txBody>
                  <a:tcPr/>
                </a:tc>
              </a:tr>
              <a:tr h="274320">
                <a:tc>
                  <a:txBody>
                    <a:bodyPr/>
                    <a:p>
                      <a:pPr>
                        <a:buNone/>
                      </a:pPr>
                      <a:r>
                        <a:rPr lang="zh-CN" altLang="en-US" sz="1200"/>
                        <a:t>clear()</a:t>
                      </a:r>
                      <a:endParaRPr lang="zh-CN" altLang="en-US" sz="1200"/>
                    </a:p>
                  </a:txBody>
                  <a:tcPr/>
                </a:tc>
                <a:tc>
                  <a:txBody>
                    <a:bodyPr/>
                    <a:p>
                      <a:pPr>
                        <a:buNone/>
                      </a:pPr>
                      <a:r>
                        <a:rPr lang="zh-CN" altLang="en-US" sz="1200">
                          <a:sym typeface="+mn-ea"/>
                        </a:rPr>
                        <a:t>删除字典内所有元素</a:t>
                      </a:r>
                      <a:endParaRPr lang="zh-CN" altLang="en-US" sz="1200">
                        <a:sym typeface="+mn-ea"/>
                      </a:endParaRPr>
                    </a:p>
                  </a:txBody>
                  <a:tcPr/>
                </a:tc>
                <a:tc>
                  <a:txBody>
                    <a:bodyPr/>
                    <a:p>
                      <a:pPr>
                        <a:buNone/>
                      </a:pPr>
                      <a:r>
                        <a:rPr lang="zh-CN" altLang="en-US" sz="1200"/>
                        <a:t>score.clear()            </a:t>
                      </a:r>
                      <a:r>
                        <a:rPr lang="en-US" altLang="zh-CN" sz="1200"/>
                        <a:t>#</a:t>
                      </a:r>
                      <a:r>
                        <a:rPr lang="zh-CN" altLang="en-US" sz="1200"/>
                        <a:t>结果为：</a:t>
                      </a:r>
                      <a:r>
                        <a:rPr lang="en-US" altLang="zh-CN" sz="1200"/>
                        <a:t>[]</a:t>
                      </a:r>
                      <a:endParaRPr lang="en-US" altLang="zh-CN" sz="1200"/>
                    </a:p>
                  </a:txBody>
                  <a:tcPr/>
                </a:tc>
              </a:tr>
              <a:tr h="408940">
                <a:tc>
                  <a:txBody>
                    <a:bodyPr/>
                    <a:p>
                      <a:pPr>
                        <a:buNone/>
                      </a:pPr>
                      <a:r>
                        <a:rPr lang="zh-CN" altLang="en-US" sz="1200"/>
                        <a:t>copy()</a:t>
                      </a:r>
                      <a:endParaRPr lang="zh-CN" altLang="en-US" sz="1200"/>
                    </a:p>
                  </a:txBody>
                  <a:tcPr/>
                </a:tc>
                <a:tc>
                  <a:txBody>
                    <a:bodyPr/>
                    <a:p>
                      <a:pPr>
                        <a:buNone/>
                      </a:pPr>
                      <a:r>
                        <a:rPr lang="zh-CN" altLang="en-US" sz="1200">
                          <a:sym typeface="+mn-ea"/>
                        </a:rPr>
                        <a:t>返回一个字典的浅复制</a:t>
                      </a:r>
                      <a:endParaRPr lang="zh-CN" altLang="en-US" sz="1200">
                        <a:sym typeface="+mn-ea"/>
                      </a:endParaRPr>
                    </a:p>
                  </a:txBody>
                  <a:tcPr/>
                </a:tc>
                <a:tc>
                  <a:txBody>
                    <a:bodyPr/>
                    <a:p>
                      <a:pPr>
                        <a:buNone/>
                      </a:pPr>
                      <a:r>
                        <a:rPr lang="zh-CN" altLang="en-US" sz="1200">
                          <a:sym typeface="+mn-ea"/>
                        </a:rPr>
                        <a:t>score</a:t>
                      </a:r>
                      <a:r>
                        <a:rPr lang="en-US" altLang="zh-CN" sz="1200">
                          <a:sym typeface="+mn-ea"/>
                        </a:rPr>
                        <a:t>.copy()     #</a:t>
                      </a:r>
                      <a:r>
                        <a:rPr lang="zh-CN" altLang="en-US" sz="1200">
                          <a:sym typeface="+mn-ea"/>
                        </a:rPr>
                        <a:t>结果为：{'Chinese': 92, 'Math': 87, 'EngLish': 90}</a:t>
                      </a:r>
                      <a:endParaRPr lang="zh-CN" altLang="en-US" sz="1200">
                        <a:sym typeface="+mn-ea"/>
                      </a:endParaRPr>
                    </a:p>
                  </a:txBody>
                  <a:tcPr/>
                </a:tc>
              </a:tr>
              <a:tr h="381000">
                <a:tc>
                  <a:txBody>
                    <a:bodyPr/>
                    <a:p>
                      <a:pPr>
                        <a:buNone/>
                      </a:pPr>
                      <a:r>
                        <a:rPr lang="zh-CN" altLang="en-US" sz="1200"/>
                        <a:t>get(key, default=None)</a:t>
                      </a:r>
                      <a:endParaRPr lang="zh-CN" altLang="en-US" sz="1200"/>
                    </a:p>
                  </a:txBody>
                  <a:tcPr/>
                </a:tc>
                <a:tc>
                  <a:txBody>
                    <a:bodyPr/>
                    <a:p>
                      <a:pPr>
                        <a:buNone/>
                      </a:pPr>
                      <a:r>
                        <a:rPr lang="zh-CN" altLang="en-US" sz="1200">
                          <a:sym typeface="+mn-ea"/>
                        </a:rPr>
                        <a:t>返回指定键的值，如果键不存在则返回 default 设置的默认值</a:t>
                      </a:r>
                      <a:endParaRPr lang="zh-CN" altLang="en-US" sz="1200">
                        <a:sym typeface="+mn-ea"/>
                      </a:endParaRPr>
                    </a:p>
                  </a:txBody>
                  <a:tcPr/>
                </a:tc>
                <a:tc>
                  <a:txBody>
                    <a:bodyPr/>
                    <a:p>
                      <a:pPr>
                        <a:buNone/>
                      </a:pPr>
                      <a:r>
                        <a:rPr lang="zh-CN" altLang="en-US" sz="1200"/>
                        <a:t>print(</a:t>
                      </a:r>
                      <a:r>
                        <a:rPr lang="en-US" altLang="zh-CN" sz="1200">
                          <a:sym typeface="+mn-ea"/>
                        </a:rPr>
                        <a:t>score</a:t>
                      </a:r>
                      <a:r>
                        <a:rPr lang="zh-CN" altLang="en-US" sz="1200">
                          <a:sym typeface="+mn-ea"/>
                        </a:rPr>
                        <a:t> </a:t>
                      </a:r>
                      <a:r>
                        <a:rPr lang="zh-CN" altLang="en-US" sz="1200"/>
                        <a:t>.get(</a:t>
                      </a:r>
                      <a:r>
                        <a:rPr lang="zh-CN" altLang="en-US" sz="1200">
                          <a:sym typeface="+mn-ea"/>
                        </a:rPr>
                        <a:t>'</a:t>
                      </a:r>
                      <a:r>
                        <a:rPr lang="en-US" altLang="zh-CN" sz="1200">
                          <a:sym typeface="+mn-ea"/>
                        </a:rPr>
                        <a:t>Chinese</a:t>
                      </a:r>
                      <a:r>
                        <a:rPr lang="zh-CN" altLang="en-US" sz="1200">
                          <a:sym typeface="+mn-ea"/>
                        </a:rPr>
                        <a:t>'</a:t>
                      </a:r>
                      <a:r>
                        <a:rPr lang="zh-CN" altLang="en-US" sz="1200"/>
                        <a:t>))            #输出： </a:t>
                      </a:r>
                      <a:r>
                        <a:rPr lang="en-US" altLang="zh-CN" sz="1200"/>
                        <a:t>92</a:t>
                      </a:r>
                      <a:endParaRPr lang="en-US" altLang="zh-CN" sz="1200"/>
                    </a:p>
                  </a:txBody>
                  <a:tcPr/>
                </a:tc>
              </a:tr>
              <a:tr h="345440">
                <a:tc>
                  <a:txBody>
                    <a:bodyPr/>
                    <a:p>
                      <a:pPr>
                        <a:buNone/>
                      </a:pPr>
                      <a:r>
                        <a:rPr lang="zh-CN" altLang="en-US" sz="1200"/>
                        <a:t>update(dict2)</a:t>
                      </a:r>
                      <a:endParaRPr lang="zh-CN" altLang="en-US" sz="1200"/>
                    </a:p>
                  </a:txBody>
                  <a:tcPr/>
                </a:tc>
                <a:tc>
                  <a:txBody>
                    <a:bodyPr/>
                    <a:p>
                      <a:pPr>
                        <a:buNone/>
                      </a:pPr>
                      <a:r>
                        <a:rPr lang="zh-CN" altLang="en-US" sz="1200">
                          <a:sym typeface="+mn-ea"/>
                        </a:rPr>
                        <a:t>使用dict2中的 key-value 对更新已有的字典</a:t>
                      </a:r>
                      <a:endParaRPr lang="zh-CN" altLang="en-US" sz="1200">
                        <a:sym typeface="+mn-ea"/>
                      </a:endParaRPr>
                    </a:p>
                  </a:txBody>
                  <a:tcPr/>
                </a:tc>
                <a:tc>
                  <a:txBody>
                    <a:bodyPr/>
                    <a:p>
                      <a:pPr>
                        <a:buNone/>
                      </a:pPr>
                      <a:r>
                        <a:rPr lang="zh-CN" altLang="en-US" sz="1200">
                          <a:sym typeface="+mn-ea"/>
                        </a:rPr>
                        <a:t>score</a:t>
                      </a:r>
                      <a:r>
                        <a:rPr lang="zh-CN" altLang="en-US" sz="1200"/>
                        <a:t>.update({</a:t>
                      </a:r>
                      <a:r>
                        <a:rPr lang="zh-CN" altLang="en-US" sz="1200">
                          <a:sym typeface="+mn-ea"/>
                        </a:rPr>
                        <a:t>'</a:t>
                      </a:r>
                      <a:r>
                        <a:rPr lang="en-US" altLang="zh-CN" sz="1200">
                          <a:sym typeface="+mn-ea"/>
                        </a:rPr>
                        <a:t>Chinese</a:t>
                      </a:r>
                      <a:r>
                        <a:rPr lang="zh-CN" altLang="en-US" sz="1200">
                          <a:sym typeface="+mn-ea"/>
                        </a:rPr>
                        <a:t>'</a:t>
                      </a:r>
                      <a:r>
                        <a:rPr lang="zh-CN" altLang="en-US" sz="1200"/>
                        <a:t>:</a:t>
                      </a:r>
                      <a:r>
                        <a:rPr lang="en-US" altLang="zh-CN" sz="1200"/>
                        <a:t>90</a:t>
                      </a:r>
                      <a:r>
                        <a:rPr lang="zh-CN" altLang="en-US" sz="1200"/>
                        <a:t>, '</a:t>
                      </a:r>
                      <a:r>
                        <a:rPr lang="en-US" altLang="zh-CN" sz="1200"/>
                        <a:t>Python</a:t>
                      </a:r>
                      <a:r>
                        <a:rPr lang="zh-CN" altLang="en-US" sz="1200"/>
                        <a:t>': 9.</a:t>
                      </a:r>
                      <a:r>
                        <a:rPr lang="en-US" altLang="zh-CN" sz="1200"/>
                        <a:t>0</a:t>
                      </a:r>
                      <a:r>
                        <a:rPr lang="zh-CN" altLang="en-US" sz="1200"/>
                        <a:t>})：</a:t>
                      </a:r>
                      <a:endParaRPr lang="zh-CN" altLang="en-US" sz="1200"/>
                    </a:p>
                    <a:p>
                      <a:pPr>
                        <a:buNone/>
                      </a:pPr>
                      <a:r>
                        <a:rPr lang="en-US" altLang="zh-CN" sz="1200"/>
                        <a:t># </a:t>
                      </a:r>
                      <a:r>
                        <a:rPr lang="zh-CN" altLang="en-US" sz="1200"/>
                        <a:t>结果为：</a:t>
                      </a:r>
                      <a:r>
                        <a:rPr lang="zh-CN" altLang="en-US" sz="1200">
                          <a:sym typeface="+mn-ea"/>
                        </a:rPr>
                        <a:t>{'</a:t>
                      </a:r>
                      <a:r>
                        <a:rPr lang="en-US" altLang="zh-CN" sz="1200">
                          <a:sym typeface="+mn-ea"/>
                        </a:rPr>
                        <a:t>Chinese</a:t>
                      </a:r>
                      <a:r>
                        <a:rPr lang="zh-CN" altLang="en-US" sz="1200">
                          <a:sym typeface="+mn-ea"/>
                        </a:rPr>
                        <a:t>':</a:t>
                      </a:r>
                      <a:r>
                        <a:rPr lang="en-US" altLang="zh-CN" sz="1200">
                          <a:sym typeface="+mn-ea"/>
                        </a:rPr>
                        <a:t>90</a:t>
                      </a:r>
                      <a:r>
                        <a:rPr lang="zh-CN" altLang="en-US" sz="1200">
                          <a:sym typeface="+mn-ea"/>
                        </a:rPr>
                        <a:t>, '</a:t>
                      </a:r>
                      <a:r>
                        <a:rPr lang="en-US" altLang="zh-CN" sz="1200">
                          <a:sym typeface="+mn-ea"/>
                        </a:rPr>
                        <a:t>Python</a:t>
                      </a:r>
                      <a:r>
                        <a:rPr lang="zh-CN" altLang="en-US" sz="1200">
                          <a:sym typeface="+mn-ea"/>
                        </a:rPr>
                        <a:t>': 9.</a:t>
                      </a:r>
                      <a:r>
                        <a:rPr lang="en-US" altLang="zh-CN" sz="1200">
                          <a:sym typeface="+mn-ea"/>
                        </a:rPr>
                        <a:t>0</a:t>
                      </a:r>
                      <a:r>
                        <a:rPr lang="zh-CN" altLang="en-US" sz="1200">
                          <a:sym typeface="+mn-ea"/>
                        </a:rPr>
                        <a:t>}</a:t>
                      </a:r>
                      <a:endParaRPr lang="zh-CN" altLang="en-US" sz="1200"/>
                    </a:p>
                  </a:txBody>
                  <a:tcPr/>
                </a:tc>
              </a:tr>
              <a:tr h="381000">
                <a:tc>
                  <a:txBody>
                    <a:bodyPr/>
                    <a:p>
                      <a:pPr>
                        <a:buNone/>
                      </a:pPr>
                      <a:r>
                        <a:rPr lang="zh-CN" altLang="en-US" sz="1200"/>
                        <a:t>items()</a:t>
                      </a:r>
                      <a:endParaRPr lang="zh-CN" altLang="en-US" sz="1200"/>
                    </a:p>
                  </a:txBody>
                  <a:tcPr/>
                </a:tc>
                <a:tc>
                  <a:txBody>
                    <a:bodyPr/>
                    <a:p>
                      <a:pPr>
                        <a:buNone/>
                      </a:pPr>
                      <a:r>
                        <a:rPr lang="zh-CN" altLang="en-US" sz="1200">
                          <a:sym typeface="+mn-ea"/>
                        </a:rPr>
                        <a:t>获取字典中的所有 key-value 对，其结果最好不要直接使用，可通过</a:t>
                      </a:r>
                      <a:r>
                        <a:rPr lang="en-US" altLang="zh-CN" sz="1200">
                          <a:sym typeface="+mn-ea"/>
                        </a:rPr>
                        <a:t>list</a:t>
                      </a:r>
                      <a:r>
                        <a:rPr lang="zh-CN" altLang="en-US" sz="1200">
                          <a:sym typeface="+mn-ea"/>
                        </a:rPr>
                        <a:t>函数转换为列表</a:t>
                      </a:r>
                      <a:endParaRPr lang="zh-CN" altLang="en-US" sz="1200">
                        <a:sym typeface="+mn-ea"/>
                      </a:endParaRPr>
                    </a:p>
                  </a:txBody>
                  <a:tcPr/>
                </a:tc>
                <a:tc>
                  <a:txBody>
                    <a:bodyPr/>
                    <a:p>
                      <a:pPr>
                        <a:buNone/>
                      </a:pPr>
                      <a:r>
                        <a:rPr lang="en-US" altLang="zh-CN" sz="1200"/>
                        <a:t>sc</a:t>
                      </a:r>
                      <a:r>
                        <a:rPr lang="zh-CN" altLang="en-US" sz="1200"/>
                        <a:t>= </a:t>
                      </a:r>
                      <a:r>
                        <a:rPr lang="zh-CN" altLang="en-US" sz="1200">
                          <a:sym typeface="+mn-ea"/>
                        </a:rPr>
                        <a:t>score</a:t>
                      </a:r>
                      <a:r>
                        <a:rPr lang="zh-CN" altLang="en-US" sz="1200"/>
                        <a:t>.items()   </a:t>
                      </a:r>
                      <a:endParaRPr lang="zh-CN" altLang="en-US" sz="1200"/>
                    </a:p>
                    <a:p>
                      <a:pPr>
                        <a:buNone/>
                      </a:pPr>
                      <a:r>
                        <a:rPr lang="en-US" altLang="zh-CN" sz="1200"/>
                        <a:t>print(list(sc))  </a:t>
                      </a:r>
                      <a:endParaRPr lang="en-US" altLang="zh-CN" sz="1200"/>
                    </a:p>
                    <a:p>
                      <a:pPr>
                        <a:buNone/>
                      </a:pPr>
                      <a:r>
                        <a:rPr lang="en-US" altLang="zh-CN" sz="1200"/>
                        <a:t> #</a:t>
                      </a:r>
                      <a:r>
                        <a:rPr lang="zh-CN" altLang="en-US" sz="1200"/>
                        <a:t>输出：</a:t>
                      </a:r>
                      <a:r>
                        <a:rPr lang="en-US" altLang="zh-CN" sz="1200"/>
                        <a:t>[('Chinese', 92), ('Math', 87), ('EngLish', 90)]</a:t>
                      </a:r>
                      <a:endParaRPr lang="en-US" altLang="zh-CN" sz="1200"/>
                    </a:p>
                  </a:txBody>
                  <a:tcPr/>
                </a:tc>
              </a:tr>
              <a:tr h="354330">
                <a:tc>
                  <a:txBody>
                    <a:bodyPr/>
                    <a:p>
                      <a:pPr>
                        <a:buNone/>
                      </a:pPr>
                      <a:r>
                        <a:rPr lang="zh-CN" altLang="en-US" sz="1200"/>
                        <a:t>keys()</a:t>
                      </a:r>
                      <a:endParaRPr lang="zh-CN" altLang="en-US" sz="1200"/>
                    </a:p>
                  </a:txBody>
                  <a:tcPr/>
                </a:tc>
                <a:tc>
                  <a:txBody>
                    <a:bodyPr/>
                    <a:p>
                      <a:pPr>
                        <a:buNone/>
                      </a:pPr>
                      <a:r>
                        <a:rPr lang="zh-CN" altLang="en-US" sz="1200">
                          <a:sym typeface="+mn-ea"/>
                        </a:rPr>
                        <a:t>获取字典中的所有key，结果也需要</a:t>
                      </a:r>
                      <a:r>
                        <a:rPr lang="en-US" altLang="zh-CN" sz="1200">
                          <a:sym typeface="+mn-ea"/>
                        </a:rPr>
                        <a:t>list</a:t>
                      </a:r>
                      <a:r>
                        <a:rPr lang="zh-CN" altLang="en-US" sz="1200">
                          <a:sym typeface="+mn-ea"/>
                        </a:rPr>
                        <a:t>函数转换为列表</a:t>
                      </a:r>
                      <a:endParaRPr lang="zh-CN" altLang="en-US" sz="1200">
                        <a:sym typeface="+mn-ea"/>
                      </a:endParaRPr>
                    </a:p>
                  </a:txBody>
                  <a:tcPr/>
                </a:tc>
                <a:tc>
                  <a:txBody>
                    <a:bodyPr/>
                    <a:p>
                      <a:pPr>
                        <a:buNone/>
                      </a:pPr>
                      <a:r>
                        <a:rPr lang="en-US" altLang="zh-CN" sz="1200"/>
                        <a:t>keys=score.keys() </a:t>
                      </a:r>
                      <a:endParaRPr lang="en-US" altLang="zh-CN" sz="1200"/>
                    </a:p>
                    <a:p>
                      <a:pPr>
                        <a:buNone/>
                      </a:pPr>
                      <a:r>
                        <a:rPr lang="en-US" altLang="zh-CN" sz="1200"/>
                        <a:t>print(list(keys))  </a:t>
                      </a:r>
                      <a:r>
                        <a:rPr lang="en-US" altLang="zh-CN" sz="1200">
                          <a:sym typeface="+mn-ea"/>
                        </a:rPr>
                        <a:t>#</a:t>
                      </a:r>
                      <a:r>
                        <a:rPr lang="zh-CN" altLang="en-US" sz="1200">
                          <a:sym typeface="+mn-ea"/>
                        </a:rPr>
                        <a:t>输出：</a:t>
                      </a:r>
                      <a:r>
                        <a:rPr lang="en-US" altLang="zh-CN" sz="1200">
                          <a:sym typeface="+mn-ea"/>
                        </a:rPr>
                        <a:t>['Chinese', 'Math', 'EngLish']</a:t>
                      </a:r>
                      <a:endParaRPr lang="en-US" altLang="zh-CN" sz="1200">
                        <a:sym typeface="+mn-ea"/>
                      </a:endParaRPr>
                    </a:p>
                  </a:txBody>
                  <a:tcPr/>
                </a:tc>
              </a:tr>
              <a:tr h="363220">
                <a:tc>
                  <a:txBody>
                    <a:bodyPr/>
                    <a:p>
                      <a:pPr>
                        <a:buNone/>
                      </a:pPr>
                      <a:r>
                        <a:rPr lang="zh-CN" altLang="en-US" sz="1200"/>
                        <a:t>values()</a:t>
                      </a:r>
                      <a:endParaRPr lang="zh-CN" altLang="en-US" sz="1200"/>
                    </a:p>
                  </a:txBody>
                  <a:tcPr/>
                </a:tc>
                <a:tc>
                  <a:txBody>
                    <a:bodyPr/>
                    <a:p>
                      <a:pPr>
                        <a:buNone/>
                      </a:pPr>
                      <a:r>
                        <a:rPr lang="zh-CN" altLang="en-US" sz="1200">
                          <a:sym typeface="+mn-ea"/>
                        </a:rPr>
                        <a:t>获取字典中的所有value，结果也需要</a:t>
                      </a:r>
                      <a:r>
                        <a:rPr lang="en-US" altLang="zh-CN" sz="1200">
                          <a:sym typeface="+mn-ea"/>
                        </a:rPr>
                        <a:t>list</a:t>
                      </a:r>
                      <a:r>
                        <a:rPr lang="zh-CN" altLang="en-US" sz="1200">
                          <a:sym typeface="+mn-ea"/>
                        </a:rPr>
                        <a:t>函数转换为列表</a:t>
                      </a:r>
                      <a:endParaRPr lang="zh-CN" altLang="en-US" sz="1200">
                        <a:sym typeface="+mn-ea"/>
                      </a:endParaRPr>
                    </a:p>
                  </a:txBody>
                  <a:tcPr/>
                </a:tc>
                <a:tc>
                  <a:txBody>
                    <a:bodyPr/>
                    <a:p>
                      <a:pPr>
                        <a:buNone/>
                      </a:pPr>
                      <a:r>
                        <a:rPr lang="zh-CN" altLang="en-US" sz="1200"/>
                        <a:t>values=score.values()</a:t>
                      </a:r>
                      <a:endParaRPr lang="zh-CN" altLang="en-US" sz="1200"/>
                    </a:p>
                    <a:p>
                      <a:pPr>
                        <a:buNone/>
                      </a:pPr>
                      <a:r>
                        <a:rPr lang="zh-CN" altLang="en-US" sz="1200"/>
                        <a:t>print(list(values))  </a:t>
                      </a:r>
                      <a:r>
                        <a:rPr lang="en-US" altLang="zh-CN" sz="1200"/>
                        <a:t>#</a:t>
                      </a:r>
                      <a:r>
                        <a:rPr lang="zh-CN" altLang="en-US" sz="1200"/>
                        <a:t>输出：[92, 87, 90]</a:t>
                      </a:r>
                      <a:endParaRPr lang="zh-CN" altLang="en-US" sz="1200"/>
                    </a:p>
                  </a:txBody>
                  <a:tcPr/>
                </a:tc>
              </a:tr>
            </a:tbl>
          </a:graphicData>
        </a:graphic>
      </p:graphicFrame>
      <p:sp>
        <p:nvSpPr>
          <p:cNvPr id="7" name="文本框 6"/>
          <p:cNvSpPr txBox="1"/>
          <p:nvPr/>
        </p:nvSpPr>
        <p:spPr>
          <a:xfrm>
            <a:off x="730250" y="1048385"/>
            <a:ext cx="7594600" cy="337185"/>
          </a:xfrm>
          <a:prstGeom prst="rect">
            <a:avLst/>
          </a:prstGeom>
          <a:noFill/>
        </p:spPr>
        <p:txBody>
          <a:bodyPr wrap="square" rtlCol="0" anchor="t">
            <a:spAutoFit/>
          </a:bodyPr>
          <a:p>
            <a:r>
              <a:rPr lang="zh-CN" altLang="en-US" sz="1600"/>
              <a:t>以字典</a:t>
            </a:r>
            <a:r>
              <a:rPr lang="en-US" altLang="zh-CN" sz="1600"/>
              <a:t>score</a:t>
            </a:r>
            <a:r>
              <a:rPr lang="zh-CN" altLang="en-US" sz="1600"/>
              <a:t> = {'</a:t>
            </a:r>
            <a:r>
              <a:rPr lang="en-US" altLang="zh-CN" sz="1600"/>
              <a:t>Chinese</a:t>
            </a:r>
            <a:r>
              <a:rPr lang="zh-CN" altLang="en-US" sz="1600"/>
              <a:t>': </a:t>
            </a:r>
            <a:r>
              <a:rPr lang="en-US" altLang="zh-CN" sz="1600"/>
              <a:t>92</a:t>
            </a:r>
            <a:r>
              <a:rPr lang="zh-CN" altLang="en-US" sz="1600"/>
              <a:t>, '</a:t>
            </a:r>
            <a:r>
              <a:rPr lang="en-US" altLang="zh-CN" sz="1600"/>
              <a:t>Math</a:t>
            </a:r>
            <a:r>
              <a:rPr lang="zh-CN" altLang="en-US" sz="1600"/>
              <a:t>': </a:t>
            </a:r>
            <a:r>
              <a:rPr lang="en-US" altLang="zh-CN" sz="1600"/>
              <a:t>87</a:t>
            </a:r>
            <a:r>
              <a:rPr lang="zh-CN" altLang="en-US" sz="1600"/>
              <a:t>, '</a:t>
            </a:r>
            <a:r>
              <a:rPr lang="en-US" altLang="zh-CN" sz="1600"/>
              <a:t>EngLish</a:t>
            </a:r>
            <a:r>
              <a:rPr lang="zh-CN" altLang="en-US" sz="1600"/>
              <a:t>':</a:t>
            </a:r>
            <a:r>
              <a:rPr lang="en-US" altLang="zh-CN" sz="1600"/>
              <a:t>90</a:t>
            </a:r>
            <a:r>
              <a:rPr lang="zh-CN" altLang="en-US" sz="1600"/>
              <a:t>}为例进行如下操作</a:t>
            </a:r>
            <a:endParaRPr lang="zh-CN" altLang="en-US" sz="1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
        <p:nvSpPr>
          <p:cNvPr id="8" name="文本框 7"/>
          <p:cNvSpPr txBox="1"/>
          <p:nvPr/>
        </p:nvSpPr>
        <p:spPr>
          <a:xfrm>
            <a:off x="1073785" y="187325"/>
            <a:ext cx="3683000" cy="460375"/>
          </a:xfrm>
          <a:prstGeom prst="rect">
            <a:avLst/>
          </a:prstGeom>
          <a:noFill/>
        </p:spPr>
        <p:txBody>
          <a:bodyPr wrap="none" rtlCol="0" anchor="t">
            <a:spAutoFit/>
          </a:bodyPr>
          <a:p>
            <a:pPr algn="l"/>
            <a:r>
              <a:rPr lang="en-US" sz="2400" b="1" cap="all" spc="75">
                <a:solidFill>
                  <a:schemeClr val="bg1"/>
                </a:solidFill>
                <a:latin typeface="+mj-lt"/>
                <a:ea typeface="+mj-ea"/>
                <a:cs typeface="+mj-cs"/>
                <a:sym typeface="+mn-ea"/>
              </a:rPr>
              <a:t>5.4.4 字典常用操作函数</a:t>
            </a:r>
            <a:endParaRPr lang="zh-CN" altLang="en-US" sz="2400" spc="300" dirty="0">
              <a:solidFill>
                <a:schemeClr val="bg1"/>
              </a:solidFill>
              <a:latin typeface="黑体" panose="02010609060101010101" charset="-122"/>
              <a:ea typeface="黑体" panose="02010609060101010101" charset="-122"/>
              <a:sym typeface="+mn-ea"/>
            </a:endParaRPr>
          </a:p>
        </p:txBody>
      </p:sp>
      <p:sp>
        <p:nvSpPr>
          <p:cNvPr id="2" name="文本框 1"/>
          <p:cNvSpPr txBox="1"/>
          <p:nvPr/>
        </p:nvSpPr>
        <p:spPr>
          <a:xfrm>
            <a:off x="768350" y="815975"/>
            <a:ext cx="2240280" cy="368300"/>
          </a:xfrm>
          <a:prstGeom prst="rect">
            <a:avLst/>
          </a:prstGeom>
          <a:noFill/>
        </p:spPr>
        <p:txBody>
          <a:bodyPr wrap="none" rtlCol="0">
            <a:spAutoFit/>
          </a:bodyPr>
          <a:p>
            <a:r>
              <a:rPr lang="zh-CN" altLang="en-US">
                <a:latin typeface="微软雅黑" panose="020B0503020204020204" pitchFamily="34" charset="-122"/>
                <a:ea typeface="微软雅黑" panose="020B0503020204020204" pitchFamily="34" charset="-122"/>
              </a:rPr>
              <a:t>▶字典类型操作方法</a:t>
            </a:r>
            <a:endParaRPr lang="zh-CN" altLang="en-US">
              <a:latin typeface="微软雅黑" panose="020B0503020204020204" pitchFamily="34" charset="-122"/>
              <a:ea typeface="微软雅黑" panose="020B0503020204020204" pitchFamily="34" charset="-122"/>
            </a:endParaRPr>
          </a:p>
        </p:txBody>
      </p:sp>
      <p:graphicFrame>
        <p:nvGraphicFramePr>
          <p:cNvPr id="3" name="表格 2"/>
          <p:cNvGraphicFramePr/>
          <p:nvPr>
            <p:custDataLst>
              <p:tags r:id="rId1"/>
            </p:custDataLst>
          </p:nvPr>
        </p:nvGraphicFramePr>
        <p:xfrm>
          <a:off x="336550" y="1184275"/>
          <a:ext cx="8645525" cy="3307080"/>
        </p:xfrm>
        <a:graphic>
          <a:graphicData uri="http://schemas.openxmlformats.org/drawingml/2006/table">
            <a:tbl>
              <a:tblPr firstRow="1" bandRow="1">
                <a:tableStyleId>{5C22544A-7EE6-4342-B048-85BDC9FD1C3A}</a:tableStyleId>
              </a:tblPr>
              <a:tblGrid>
                <a:gridCol w="1512570"/>
                <a:gridCol w="3152775"/>
                <a:gridCol w="3980180"/>
              </a:tblGrid>
              <a:tr h="381000">
                <a:tc>
                  <a:txBody>
                    <a:bodyPr/>
                    <a:p>
                      <a:pPr>
                        <a:buNone/>
                      </a:pPr>
                      <a:r>
                        <a:rPr lang="zh-CN" altLang="en-US"/>
                        <a:t>函数</a:t>
                      </a:r>
                      <a:endParaRPr lang="zh-CN" altLang="en-US"/>
                    </a:p>
                  </a:txBody>
                  <a:tcPr/>
                </a:tc>
                <a:tc>
                  <a:txBody>
                    <a:bodyPr/>
                    <a:p>
                      <a:pPr>
                        <a:buNone/>
                      </a:pPr>
                      <a:r>
                        <a:rPr lang="zh-CN" altLang="en-US"/>
                        <a:t>描述</a:t>
                      </a:r>
                      <a:endParaRPr lang="zh-CN" altLang="en-US"/>
                    </a:p>
                  </a:txBody>
                  <a:tcPr/>
                </a:tc>
                <a:tc>
                  <a:txBody>
                    <a:bodyPr/>
                    <a:p>
                      <a:pPr>
                        <a:buNone/>
                      </a:pPr>
                      <a:r>
                        <a:rPr lang="zh-CN" altLang="en-US"/>
                        <a:t>实例</a:t>
                      </a:r>
                      <a:endParaRPr lang="zh-CN" altLang="en-US"/>
                    </a:p>
                  </a:txBody>
                  <a:tcPr/>
                </a:tc>
              </a:tr>
              <a:tr h="381000">
                <a:tc>
                  <a:txBody>
                    <a:bodyPr/>
                    <a:p>
                      <a:pPr>
                        <a:buNone/>
                      </a:pPr>
                      <a:r>
                        <a:rPr lang="zh-CN" altLang="en-US" sz="1200"/>
                        <a:t>pop(key[,default])</a:t>
                      </a:r>
                      <a:endParaRPr lang="zh-CN" altLang="en-US" sz="1200"/>
                    </a:p>
                  </a:txBody>
                  <a:tcPr/>
                </a:tc>
                <a:tc>
                  <a:txBody>
                    <a:bodyPr/>
                    <a:p>
                      <a:pPr>
                        <a:buNone/>
                      </a:pPr>
                      <a:r>
                        <a:rPr lang="zh-CN" altLang="en-US" sz="1200">
                          <a:sym typeface="+mn-ea"/>
                        </a:rPr>
                        <a:t>获取指定 key 对应的 value，并删除这个 key-value 对</a:t>
                      </a:r>
                      <a:endParaRPr lang="zh-CN" altLang="en-US" sz="1200">
                        <a:sym typeface="+mn-ea"/>
                      </a:endParaRPr>
                    </a:p>
                  </a:txBody>
                  <a:tcPr/>
                </a:tc>
                <a:tc>
                  <a:txBody>
                    <a:bodyPr/>
                    <a:p>
                      <a:pPr>
                        <a:buNone/>
                      </a:pPr>
                      <a:r>
                        <a:rPr lang="zh-CN" altLang="en-US" sz="1200"/>
                        <a:t>print(score.pop("Chinese")) </a:t>
                      </a:r>
                      <a:r>
                        <a:rPr lang="en-US" altLang="zh-CN" sz="1200"/>
                        <a:t>#</a:t>
                      </a:r>
                      <a:r>
                        <a:rPr lang="zh-CN" altLang="en-US" sz="1200"/>
                        <a:t>输出：</a:t>
                      </a:r>
                      <a:r>
                        <a:rPr lang="en-US" altLang="zh-CN" sz="1200"/>
                        <a:t>92</a:t>
                      </a:r>
                      <a:endParaRPr lang="zh-CN" altLang="en-US" sz="1200"/>
                    </a:p>
                    <a:p>
                      <a:pPr>
                        <a:buNone/>
                      </a:pPr>
                      <a:r>
                        <a:rPr lang="zh-CN" altLang="en-US" sz="1200"/>
                        <a:t>print(score)           </a:t>
                      </a:r>
                      <a:r>
                        <a:rPr lang="en-US" altLang="zh-CN" sz="1200"/>
                        <a:t>#</a:t>
                      </a:r>
                      <a:r>
                        <a:rPr lang="zh-CN" altLang="en-US" sz="1200"/>
                        <a:t>输出：{'Math': 87, 'EngLish': 90}</a:t>
                      </a:r>
                      <a:endParaRPr lang="zh-CN" altLang="en-US" sz="1200"/>
                    </a:p>
                  </a:txBody>
                  <a:tcPr/>
                </a:tc>
              </a:tr>
              <a:tr h="381000">
                <a:tc>
                  <a:txBody>
                    <a:bodyPr/>
                    <a:p>
                      <a:pPr>
                        <a:buNone/>
                      </a:pPr>
                      <a:r>
                        <a:rPr lang="zh-CN" altLang="en-US" sz="1200">
                          <a:sym typeface="+mn-ea"/>
                        </a:rPr>
                        <a:t>popitem()</a:t>
                      </a:r>
                      <a:endParaRPr lang="zh-CN" altLang="en-US" sz="1200">
                        <a:sym typeface="+mn-ea"/>
                      </a:endParaRPr>
                    </a:p>
                    <a:p>
                      <a:pPr>
                        <a:buNone/>
                      </a:pPr>
                      <a:endParaRPr lang="zh-CN" altLang="en-US" sz="1200">
                        <a:sym typeface="+mn-ea"/>
                      </a:endParaRPr>
                    </a:p>
                  </a:txBody>
                  <a:tcPr/>
                </a:tc>
                <a:tc>
                  <a:txBody>
                    <a:bodyPr/>
                    <a:p>
                      <a:pPr>
                        <a:buNone/>
                      </a:pPr>
                      <a:r>
                        <a:rPr lang="zh-CN" altLang="en-US" sz="1200">
                          <a:sym typeface="+mn-ea"/>
                        </a:rPr>
                        <a:t>随机弹出字典中的一个 key-value 对</a:t>
                      </a:r>
                      <a:endParaRPr lang="zh-CN" altLang="en-US" sz="1200">
                        <a:sym typeface="+mn-ea"/>
                      </a:endParaRPr>
                    </a:p>
                  </a:txBody>
                  <a:tcPr/>
                </a:tc>
                <a:tc>
                  <a:txBody>
                    <a:bodyPr/>
                    <a:p>
                      <a:pPr>
                        <a:buNone/>
                      </a:pPr>
                      <a:r>
                        <a:rPr lang="zh-CN" altLang="en-US" sz="1200"/>
                        <a:t>print(score.popitem())     </a:t>
                      </a:r>
                      <a:r>
                        <a:rPr lang="en-US" altLang="zh-CN" sz="1200"/>
                        <a:t>#</a:t>
                      </a:r>
                      <a:r>
                        <a:rPr lang="zh-CN" altLang="en-US" sz="1200"/>
                        <a:t>输出元组：</a:t>
                      </a:r>
                      <a:r>
                        <a:rPr lang="en-US" altLang="zh-CN" sz="1200"/>
                        <a:t>('EngLish', 90)</a:t>
                      </a:r>
                      <a:endParaRPr lang="en-US" altLang="zh-CN" sz="1200"/>
                    </a:p>
                  </a:txBody>
                  <a:tcPr/>
                </a:tc>
              </a:tr>
              <a:tr h="381000">
                <a:tc>
                  <a:txBody>
                    <a:bodyPr/>
                    <a:p>
                      <a:pPr>
                        <a:buNone/>
                      </a:pPr>
                      <a:r>
                        <a:rPr lang="zh-CN" altLang="en-US" sz="1200"/>
                        <a:t>setdefault(key, default=None)</a:t>
                      </a:r>
                      <a:endParaRPr lang="zh-CN" altLang="en-US" sz="1200"/>
                    </a:p>
                  </a:txBody>
                  <a:tcPr/>
                </a:tc>
                <a:tc>
                  <a:txBody>
                    <a:bodyPr/>
                    <a:p>
                      <a:pPr>
                        <a:buNone/>
                      </a:pPr>
                      <a:r>
                        <a:rPr lang="zh-CN" altLang="en-US" sz="1200">
                          <a:sym typeface="+mn-ea"/>
                        </a:rPr>
                        <a:t>和get()类似, 但如果键不存在于字典中，将会添加键并将值设为default</a:t>
                      </a:r>
                      <a:endParaRPr lang="zh-CN" altLang="en-US" sz="1200">
                        <a:sym typeface="+mn-ea"/>
                      </a:endParaRPr>
                    </a:p>
                  </a:txBody>
                  <a:tcPr/>
                </a:tc>
                <a:tc>
                  <a:txBody>
                    <a:bodyPr/>
                    <a:p>
                      <a:pPr>
                        <a:buNone/>
                      </a:pPr>
                      <a:r>
                        <a:rPr lang="zh-CN" altLang="en-US" sz="1200"/>
                        <a:t># 该key在</a:t>
                      </a:r>
                      <a:r>
                        <a:rPr lang="zh-CN" altLang="en-US" sz="1200">
                          <a:sym typeface="+mn-ea"/>
                        </a:rPr>
                        <a:t>score</a:t>
                      </a:r>
                      <a:r>
                        <a:rPr lang="zh-CN" altLang="en-US" sz="1200"/>
                        <a:t>中不存在，新增key-value对</a:t>
                      </a:r>
                      <a:endParaRPr lang="zh-CN" altLang="en-US" sz="1200"/>
                    </a:p>
                    <a:p>
                      <a:pPr>
                        <a:buNone/>
                      </a:pPr>
                      <a:r>
                        <a:rPr lang="zh-CN" altLang="en-US" sz="1200"/>
                        <a:t>print(score.setdefault('Python', 91)) # 91</a:t>
                      </a:r>
                      <a:endParaRPr lang="zh-CN" altLang="en-US" sz="1200"/>
                    </a:p>
                    <a:p>
                      <a:pPr>
                        <a:buNone/>
                      </a:pPr>
                      <a:r>
                        <a:rPr lang="zh-CN" altLang="en-US" sz="1200"/>
                        <a:t># 该key在</a:t>
                      </a:r>
                      <a:r>
                        <a:rPr lang="zh-CN" altLang="en-US" sz="1200">
                          <a:sym typeface="+mn-ea"/>
                        </a:rPr>
                        <a:t>score</a:t>
                      </a:r>
                      <a:r>
                        <a:rPr lang="zh-CN" altLang="en-US" sz="1200"/>
                        <a:t>中存在，不会修改</a:t>
                      </a:r>
                      <a:r>
                        <a:rPr lang="zh-CN" altLang="en-US" sz="1200">
                          <a:sym typeface="+mn-ea"/>
                        </a:rPr>
                        <a:t>score</a:t>
                      </a:r>
                      <a:r>
                        <a:rPr lang="zh-CN" altLang="en-US" sz="1200"/>
                        <a:t>内容</a:t>
                      </a:r>
                      <a:endParaRPr lang="zh-CN" altLang="en-US" sz="1200"/>
                    </a:p>
                    <a:p>
                      <a:pPr>
                        <a:buNone/>
                      </a:pPr>
                      <a:r>
                        <a:rPr lang="zh-CN" altLang="en-US" sz="1200"/>
                        <a:t>print(score.setdefault('Chinese', 84)) # 92</a:t>
                      </a:r>
                      <a:endParaRPr lang="zh-CN" altLang="en-US" sz="1200"/>
                    </a:p>
                  </a:txBody>
                  <a:tcPr/>
                </a:tc>
              </a:tr>
              <a:tr h="381000">
                <a:tc>
                  <a:txBody>
                    <a:bodyPr/>
                    <a:p>
                      <a:pPr>
                        <a:buNone/>
                      </a:pPr>
                      <a:r>
                        <a:rPr lang="zh-CN" altLang="en-US" sz="1200"/>
                        <a:t>fromkeys()</a:t>
                      </a:r>
                      <a:endParaRPr lang="zh-CN" altLang="en-US" sz="1200"/>
                    </a:p>
                  </a:txBody>
                  <a:tcPr/>
                </a:tc>
                <a:tc>
                  <a:txBody>
                    <a:bodyPr/>
                    <a:p>
                      <a:pPr>
                        <a:buNone/>
                      </a:pPr>
                      <a:r>
                        <a:rPr lang="zh-CN" altLang="en-US" sz="1200">
                          <a:sym typeface="+mn-ea"/>
                        </a:rPr>
                        <a:t>使用给定的多个 key 创建字典，这些 key 对应的 value 默认都是 None；也可以额外传入一个参数作为默认的 value，该方法使用较少。</a:t>
                      </a:r>
                      <a:endParaRPr lang="zh-CN" altLang="en-US" sz="1200">
                        <a:sym typeface="+mn-ea"/>
                      </a:endParaRPr>
                    </a:p>
                  </a:txBody>
                  <a:tcPr/>
                </a:tc>
                <a:tc>
                  <a:txBody>
                    <a:bodyPr/>
                    <a:p>
                      <a:pPr>
                        <a:buNone/>
                      </a:pPr>
                      <a:r>
                        <a:rPr lang="zh-CN" altLang="en-US" sz="1200"/>
                        <a:t># 使用列表创建包含2个key的字典</a:t>
                      </a:r>
                      <a:endParaRPr lang="zh-CN" altLang="en-US" sz="1200"/>
                    </a:p>
                    <a:p>
                      <a:pPr>
                        <a:buNone/>
                      </a:pPr>
                      <a:r>
                        <a:rPr lang="zh-CN" altLang="en-US" sz="1200"/>
                        <a:t>a_dict = dict.fromkeys(['a', 'b'])</a:t>
                      </a:r>
                      <a:endParaRPr lang="zh-CN" altLang="en-US" sz="1200"/>
                    </a:p>
                    <a:p>
                      <a:pPr>
                        <a:buNone/>
                      </a:pPr>
                      <a:r>
                        <a:rPr lang="zh-CN" altLang="en-US" sz="1200"/>
                        <a:t>print(a_dict) # {'a': None, 'b': None}</a:t>
                      </a:r>
                      <a:endParaRPr lang="zh-CN" altLang="en-US" sz="1200"/>
                    </a:p>
                    <a:p>
                      <a:pPr>
                        <a:buNone/>
                      </a:pPr>
                      <a:r>
                        <a:rPr lang="zh-CN" altLang="en-US" sz="1200"/>
                        <a:t># 使用元组创建包含2个key的字典</a:t>
                      </a:r>
                      <a:endParaRPr lang="zh-CN" altLang="en-US" sz="1200"/>
                    </a:p>
                    <a:p>
                      <a:pPr>
                        <a:buNone/>
                      </a:pPr>
                      <a:r>
                        <a:rPr lang="zh-CN" altLang="en-US" sz="1200"/>
                        <a:t>b_dict = dict.fromkeys((13, 17))</a:t>
                      </a:r>
                      <a:endParaRPr lang="zh-CN" altLang="en-US" sz="1200"/>
                    </a:p>
                    <a:p>
                      <a:pPr>
                        <a:buNone/>
                      </a:pPr>
                      <a:r>
                        <a:rPr lang="zh-CN" altLang="en-US" sz="1200"/>
                        <a:t>print(b_dict) # {13: None, 17: None}</a:t>
                      </a:r>
                      <a:endParaRPr lang="zh-CN" altLang="en-US" sz="1200"/>
                    </a:p>
                  </a:txBody>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
        <p:nvSpPr>
          <p:cNvPr id="8" name="文本框 7"/>
          <p:cNvSpPr txBox="1"/>
          <p:nvPr>
            <p:custDataLst>
              <p:tags r:id="rId1"/>
            </p:custDataLst>
          </p:nvPr>
        </p:nvSpPr>
        <p:spPr>
          <a:xfrm>
            <a:off x="914400" y="635000"/>
            <a:ext cx="7315200" cy="160718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下列叙述错误的是（）</a:t>
            </a:r>
            <a:endParaRPr lang="en-US" altLang="zh-CN"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1828800" y="2089150"/>
            <a:ext cx="6400800" cy="48196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可以使用一对大括号</a:t>
            </a:r>
            <a:r>
              <a:rPr lang="en-US" altLang="zh-CN" sz="2600">
                <a:solidFill>
                  <a:srgbClr val="000000"/>
                </a:solidFill>
                <a:latin typeface="微软雅黑" panose="020B0503020204020204" pitchFamily="34" charset="-122"/>
                <a:ea typeface="微软雅黑" panose="020B0503020204020204" pitchFamily="34" charset="-122"/>
              </a:rPr>
              <a:t>{...}</a:t>
            </a:r>
            <a:r>
              <a:rPr lang="zh-CN" altLang="en-US" sz="2600">
                <a:solidFill>
                  <a:srgbClr val="000000"/>
                </a:solidFill>
                <a:latin typeface="微软雅黑" panose="020B0503020204020204" pitchFamily="34" charset="-122"/>
                <a:ea typeface="微软雅黑" panose="020B0503020204020204" pitchFamily="34" charset="-122"/>
              </a:rPr>
              <a:t>或</a:t>
            </a:r>
            <a:r>
              <a:rPr lang="en-US" altLang="zh-CN" sz="2600">
                <a:solidFill>
                  <a:srgbClr val="000000"/>
                </a:solidFill>
                <a:latin typeface="微软雅黑" panose="020B0503020204020204" pitchFamily="34" charset="-122"/>
                <a:ea typeface="微软雅黑" panose="020B0503020204020204" pitchFamily="34" charset="-122"/>
              </a:rPr>
              <a:t>set</a:t>
            </a:r>
            <a:r>
              <a:rPr lang="zh-CN" altLang="en-US" sz="2600">
                <a:solidFill>
                  <a:srgbClr val="000000"/>
                </a:solidFill>
                <a:latin typeface="微软雅黑" panose="020B0503020204020204" pitchFamily="34" charset="-122"/>
                <a:ea typeface="微软雅黑" panose="020B0503020204020204" pitchFamily="34" charset="-122"/>
              </a:rPr>
              <a:t>函数创建集合</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文本框 9"/>
          <p:cNvSpPr txBox="1"/>
          <p:nvPr>
            <p:custDataLst>
              <p:tags r:id="rId3"/>
            </p:custDataLst>
          </p:nvPr>
        </p:nvSpPr>
        <p:spPr>
          <a:xfrm>
            <a:off x="1828800" y="2732405"/>
            <a:ext cx="6805930" cy="48196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sym typeface="+mn-ea"/>
              </a:rPr>
              <a:t>可以使用一对大括号</a:t>
            </a:r>
            <a:r>
              <a:rPr lang="en-US" altLang="zh-CN" sz="2600">
                <a:solidFill>
                  <a:srgbClr val="000000"/>
                </a:solidFill>
                <a:latin typeface="微软雅黑" panose="020B0503020204020204" pitchFamily="34" charset="-122"/>
                <a:ea typeface="微软雅黑" panose="020B0503020204020204" pitchFamily="34" charset="-122"/>
                <a:sym typeface="+mn-ea"/>
              </a:rPr>
              <a:t>{...}</a:t>
            </a:r>
            <a:r>
              <a:rPr lang="zh-CN" altLang="en-US" sz="2600">
                <a:solidFill>
                  <a:srgbClr val="000000"/>
                </a:solidFill>
                <a:latin typeface="微软雅黑" panose="020B0503020204020204" pitchFamily="34" charset="-122"/>
                <a:ea typeface="微软雅黑" panose="020B0503020204020204" pitchFamily="34" charset="-122"/>
                <a:sym typeface="+mn-ea"/>
              </a:rPr>
              <a:t>或</a:t>
            </a:r>
            <a:r>
              <a:rPr lang="en-US" altLang="zh-CN" sz="2600">
                <a:solidFill>
                  <a:srgbClr val="000000"/>
                </a:solidFill>
                <a:latin typeface="微软雅黑" panose="020B0503020204020204" pitchFamily="34" charset="-122"/>
                <a:ea typeface="微软雅黑" panose="020B0503020204020204" pitchFamily="34" charset="-122"/>
                <a:sym typeface="+mn-ea"/>
              </a:rPr>
              <a:t>dict</a:t>
            </a:r>
            <a:r>
              <a:rPr lang="zh-CN" altLang="en-US" sz="2600">
                <a:solidFill>
                  <a:srgbClr val="000000"/>
                </a:solidFill>
                <a:latin typeface="微软雅黑" panose="020B0503020204020204" pitchFamily="34" charset="-122"/>
                <a:ea typeface="微软雅黑" panose="020B0503020204020204" pitchFamily="34" charset="-122"/>
                <a:sym typeface="+mn-ea"/>
              </a:rPr>
              <a:t>函数创建字典</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1828800" y="3375025"/>
            <a:ext cx="6400800" cy="48196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sym typeface="+mn-ea"/>
              </a:rPr>
              <a:t>可以使用一对</a:t>
            </a:r>
            <a:r>
              <a:rPr lang="en-US" altLang="zh-CN" sz="2600">
                <a:solidFill>
                  <a:srgbClr val="000000"/>
                </a:solidFill>
                <a:latin typeface="微软雅黑" panose="020B0503020204020204" pitchFamily="34" charset="-122"/>
                <a:ea typeface="微软雅黑" panose="020B0503020204020204" pitchFamily="34" charset="-122"/>
                <a:sym typeface="+mn-ea"/>
              </a:rPr>
              <a:t>{}</a:t>
            </a:r>
            <a:r>
              <a:rPr lang="zh-CN" altLang="en-US" sz="2600">
                <a:solidFill>
                  <a:srgbClr val="000000"/>
                </a:solidFill>
                <a:latin typeface="微软雅黑" panose="020B0503020204020204" pitchFamily="34" charset="-122"/>
                <a:ea typeface="微软雅黑" panose="020B0503020204020204" pitchFamily="34" charset="-122"/>
                <a:sym typeface="+mn-ea"/>
              </a:rPr>
              <a:t>或</a:t>
            </a:r>
            <a:r>
              <a:rPr lang="en-US" altLang="zh-CN" sz="2600">
                <a:solidFill>
                  <a:srgbClr val="000000"/>
                </a:solidFill>
                <a:latin typeface="微软雅黑" panose="020B0503020204020204" pitchFamily="34" charset="-122"/>
                <a:ea typeface="微软雅黑" panose="020B0503020204020204" pitchFamily="34" charset="-122"/>
                <a:sym typeface="+mn-ea"/>
              </a:rPr>
              <a:t>set()</a:t>
            </a:r>
            <a:r>
              <a:rPr lang="zh-CN" altLang="en-US" sz="2600">
                <a:solidFill>
                  <a:srgbClr val="000000"/>
                </a:solidFill>
                <a:latin typeface="微软雅黑" panose="020B0503020204020204" pitchFamily="34" charset="-122"/>
                <a:ea typeface="微软雅黑" panose="020B0503020204020204" pitchFamily="34" charset="-122"/>
                <a:sym typeface="+mn-ea"/>
              </a:rPr>
              <a:t>创建空集合</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文本框 11"/>
          <p:cNvSpPr txBox="1"/>
          <p:nvPr>
            <p:custDataLst>
              <p:tags r:id="rId5"/>
            </p:custDataLst>
          </p:nvPr>
        </p:nvSpPr>
        <p:spPr>
          <a:xfrm>
            <a:off x="1828800" y="4018280"/>
            <a:ext cx="6400800" cy="48196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sym typeface="+mn-ea"/>
              </a:rPr>
              <a:t>可以使用一对</a:t>
            </a:r>
            <a:r>
              <a:rPr lang="en-US" altLang="zh-CN" sz="2600">
                <a:solidFill>
                  <a:srgbClr val="000000"/>
                </a:solidFill>
                <a:latin typeface="微软雅黑" panose="020B0503020204020204" pitchFamily="34" charset="-122"/>
                <a:ea typeface="微软雅黑" panose="020B0503020204020204" pitchFamily="34" charset="-122"/>
                <a:sym typeface="+mn-ea"/>
              </a:rPr>
              <a:t>{}</a:t>
            </a:r>
            <a:r>
              <a:rPr lang="zh-CN" altLang="en-US" sz="2600">
                <a:solidFill>
                  <a:srgbClr val="000000"/>
                </a:solidFill>
                <a:latin typeface="微软雅黑" panose="020B0503020204020204" pitchFamily="34" charset="-122"/>
                <a:ea typeface="微软雅黑" panose="020B0503020204020204" pitchFamily="34" charset="-122"/>
                <a:sym typeface="+mn-ea"/>
              </a:rPr>
              <a:t>或</a:t>
            </a:r>
            <a:r>
              <a:rPr lang="en-US" altLang="zh-CN" sz="2600">
                <a:solidFill>
                  <a:srgbClr val="000000"/>
                </a:solidFill>
                <a:latin typeface="微软雅黑" panose="020B0503020204020204" pitchFamily="34" charset="-122"/>
                <a:ea typeface="微软雅黑" panose="020B0503020204020204" pitchFamily="34" charset="-122"/>
                <a:sym typeface="+mn-ea"/>
              </a:rPr>
              <a:t>dict()</a:t>
            </a:r>
            <a:r>
              <a:rPr lang="zh-CN" altLang="en-US" sz="2600">
                <a:solidFill>
                  <a:srgbClr val="000000"/>
                </a:solidFill>
                <a:latin typeface="微软雅黑" panose="020B0503020204020204" pitchFamily="34" charset="-122"/>
                <a:ea typeface="微软雅黑" panose="020B0503020204020204" pitchFamily="34" charset="-122"/>
                <a:sym typeface="+mn-ea"/>
              </a:rPr>
              <a:t>创建空字典</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3" name="椭圆 12"/>
          <p:cNvSpPr>
            <a:spLocks noChangeAspect="1"/>
          </p:cNvSpPr>
          <p:nvPr>
            <p:custDataLst>
              <p:tags r:id="rId6"/>
            </p:custDataLst>
          </p:nvPr>
        </p:nvSpPr>
        <p:spPr>
          <a:xfrm>
            <a:off x="1178560" y="2137410"/>
            <a:ext cx="385445" cy="38608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178560" y="2780665"/>
            <a:ext cx="385445" cy="385445"/>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椭圆 14"/>
          <p:cNvSpPr>
            <a:spLocks noChangeAspect="1"/>
          </p:cNvSpPr>
          <p:nvPr>
            <p:custDataLst>
              <p:tags r:id="rId8"/>
            </p:custDataLst>
          </p:nvPr>
        </p:nvSpPr>
        <p:spPr>
          <a:xfrm>
            <a:off x="1178560" y="3423285"/>
            <a:ext cx="385445" cy="38608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178560" y="4066540"/>
            <a:ext cx="385445" cy="385445"/>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6686550" y="4660900"/>
            <a:ext cx="1156970"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22" name="组合 21"/>
          <p:cNvGrpSpPr/>
          <p:nvPr>
            <p:custDataLst>
              <p:tags r:id="rId11"/>
            </p:custDataLst>
          </p:nvPr>
        </p:nvGrpSpPr>
        <p:grpSpPr>
          <a:xfrm>
            <a:off x="0" y="0"/>
            <a:ext cx="9144000" cy="635000"/>
            <a:chOff x="0" y="0"/>
            <a:chExt cx="14400" cy="1000"/>
          </a:xfrm>
        </p:grpSpPr>
        <p:sp>
          <p:nvSpPr>
            <p:cNvPr id="18" name="TitleBackground"/>
            <p:cNvSpPr/>
            <p:nvPr>
              <p:custDataLst>
                <p:tags r:id="rId12"/>
              </p:custDataLst>
            </p:nvPr>
          </p:nvSpPr>
          <p:spPr>
            <a:xfrm>
              <a:off x="0" y="0"/>
              <a:ext cx="14400" cy="1000"/>
            </a:xfrm>
            <a:prstGeom prst="rect">
              <a:avLst/>
            </a:prstGeom>
            <a:solidFill>
              <a:srgbClr val="F6F7F8"/>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ColorBlock"/>
            <p:cNvSpPr/>
            <p:nvPr>
              <p:custDataLst>
                <p:tags r:id="rId13"/>
              </p:custDataLst>
            </p:nvPr>
          </p:nvSpPr>
          <p:spPr>
            <a:xfrm>
              <a:off x="0" y="0"/>
              <a:ext cx="300" cy="1000"/>
            </a:xfrm>
            <a:prstGeom prst="rect">
              <a:avLst/>
            </a:prstGeom>
            <a:solidFill>
              <a:srgbClr val="639EF4"/>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21"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7" name="图片 6" descr="tmp8B7B"/>
          <p:cNvPicPr>
            <a:picLocks noChangeAspect="1"/>
          </p:cNvPicPr>
          <p:nvPr>
            <p:custDataLst>
              <p:tags r:id="rId16"/>
            </p:custDataLst>
          </p:nvPr>
        </p:nvPicPr>
        <p:blipFill>
          <a:blip r:embed="rId17"/>
          <a:stretch>
            <a:fillRect/>
          </a:stretch>
        </p:blipFill>
        <p:spPr>
          <a:xfrm>
            <a:off x="7594600" y="63500"/>
            <a:ext cx="1422400" cy="508000"/>
          </a:xfrm>
          <a:prstGeom prst="rect">
            <a:avLst/>
          </a:prstGeom>
        </p:spPr>
      </p:pic>
    </p:spTree>
    <p:custDataLst>
      <p:tags r:id="rId18"/>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ph type="dt" sz="half" idx="10"/>
          </p:nvPr>
        </p:nvSpPr>
        <p:spPr/>
        <p:txBody>
          <a:bodyPr/>
          <a:p>
            <a:fld id="{9865EC83-5FAA-4FE9-BB65-5544193D6B0B}" type="datetime1">
              <a:rPr lang="zh-CN" altLang="en-US" smtClean="0"/>
            </a:fld>
            <a:endParaRPr lang="zh-CN" altLang="en-US"/>
          </a:p>
        </p:txBody>
      </p:sp>
      <p:sp>
        <p:nvSpPr>
          <p:cNvPr id="3" name="页脚占位符 2"/>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a:p>
        </p:txBody>
      </p:sp>
      <p:sp>
        <p:nvSpPr>
          <p:cNvPr id="4" name="灯片编号占位符 3"/>
          <p:cNvSpPr>
            <a:spLocks noGrp="1"/>
          </p:cNvSpPr>
          <p:nvPr>
            <p:ph type="sldNum" sz="quarter" idx="12"/>
          </p:nvPr>
        </p:nvSpPr>
        <p:spPr/>
        <p:txBody>
          <a:bodyPr/>
          <a:p>
            <a:fld id="{F528F39D-B5E5-4CA7-906C-979D5A62978D}" type="slidenum">
              <a:rPr lang="zh-CN" altLang="en-US" smtClean="0"/>
            </a:fld>
            <a:endParaRPr lang="zh-CN" altLang="en-US"/>
          </a:p>
        </p:txBody>
      </p:sp>
      <p:sp>
        <p:nvSpPr>
          <p:cNvPr id="6" name="文本框 5"/>
          <p:cNvSpPr txBox="1"/>
          <p:nvPr>
            <p:custDataLst>
              <p:tags r:id="rId1"/>
            </p:custDataLst>
          </p:nvPr>
        </p:nvSpPr>
        <p:spPr>
          <a:xfrm>
            <a:off x="914400" y="635000"/>
            <a:ext cx="7315200" cy="160718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获取字典</a:t>
            </a:r>
            <a:r>
              <a:rPr lang="en-US" altLang="zh-CN" sz="2600">
                <a:solidFill>
                  <a:srgbClr val="000000"/>
                </a:solidFill>
                <a:latin typeface="微软雅黑" panose="020B0503020204020204" pitchFamily="34" charset="-122"/>
                <a:ea typeface="微软雅黑" panose="020B0503020204020204" pitchFamily="34" charset="-122"/>
              </a:rPr>
              <a:t>d</a:t>
            </a:r>
            <a:r>
              <a:rPr lang="zh-CN" altLang="en-US" sz="2600">
                <a:solidFill>
                  <a:srgbClr val="000000"/>
                </a:solidFill>
                <a:latin typeface="微软雅黑" panose="020B0503020204020204" pitchFamily="34" charset="-122"/>
                <a:ea typeface="微软雅黑" panose="020B0503020204020204" pitchFamily="34" charset="-122"/>
              </a:rPr>
              <a:t>中键集合的语句是（）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7" name="文本框 6"/>
          <p:cNvSpPr txBox="1"/>
          <p:nvPr>
            <p:custDataLst>
              <p:tags r:id="rId2"/>
            </p:custDataLst>
          </p:nvPr>
        </p:nvSpPr>
        <p:spPr>
          <a:xfrm>
            <a:off x="1828800" y="2089150"/>
            <a:ext cx="6400800" cy="481965"/>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pitchFamily="34" charset="-122"/>
                <a:ea typeface="微软雅黑" panose="020B0503020204020204" pitchFamily="34" charset="-122"/>
              </a:rPr>
              <a:t>d.items()</a:t>
            </a:r>
            <a:endParaRPr lang="en-US" altLang="zh-CN" sz="2600">
              <a:solidFill>
                <a:srgbClr val="000000"/>
              </a:solidFill>
              <a:latin typeface="微软雅黑" panose="020B0503020204020204" pitchFamily="34" charset="-122"/>
              <a:ea typeface="微软雅黑" panose="020B0503020204020204" pitchFamily="34" charset="-122"/>
            </a:endParaRPr>
          </a:p>
        </p:txBody>
      </p:sp>
      <p:sp>
        <p:nvSpPr>
          <p:cNvPr id="8" name="文本框 7"/>
          <p:cNvSpPr txBox="1"/>
          <p:nvPr>
            <p:custDataLst>
              <p:tags r:id="rId3"/>
            </p:custDataLst>
          </p:nvPr>
        </p:nvSpPr>
        <p:spPr>
          <a:xfrm>
            <a:off x="1828800" y="2732405"/>
            <a:ext cx="6400800" cy="481965"/>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pitchFamily="34" charset="-122"/>
                <a:ea typeface="微软雅黑" panose="020B0503020204020204" pitchFamily="34" charset="-122"/>
              </a:rPr>
              <a:t>d.keys()</a:t>
            </a:r>
            <a:endParaRPr lang="en-US" altLang="zh-CN"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4"/>
            </p:custDataLst>
          </p:nvPr>
        </p:nvSpPr>
        <p:spPr>
          <a:xfrm>
            <a:off x="1828800" y="3375025"/>
            <a:ext cx="6400800" cy="481965"/>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pitchFamily="34" charset="-122"/>
                <a:ea typeface="微软雅黑" panose="020B0503020204020204" pitchFamily="34" charset="-122"/>
              </a:rPr>
              <a:t>d.values()</a:t>
            </a:r>
            <a:endParaRPr lang="en-US" altLang="zh-CN" sz="2600">
              <a:solidFill>
                <a:srgbClr val="000000"/>
              </a:solidFill>
              <a:latin typeface="微软雅黑" panose="020B0503020204020204" pitchFamily="34" charset="-122"/>
              <a:ea typeface="微软雅黑" panose="020B0503020204020204" pitchFamily="34" charset="-122"/>
            </a:endParaRPr>
          </a:p>
        </p:txBody>
      </p:sp>
      <p:sp>
        <p:nvSpPr>
          <p:cNvPr id="10" name="文本框 9"/>
          <p:cNvSpPr txBox="1"/>
          <p:nvPr>
            <p:custDataLst>
              <p:tags r:id="rId5"/>
            </p:custDataLst>
          </p:nvPr>
        </p:nvSpPr>
        <p:spPr>
          <a:xfrm>
            <a:off x="1828800" y="4018280"/>
            <a:ext cx="6400800" cy="481965"/>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pitchFamily="34" charset="-122"/>
                <a:ea typeface="微软雅黑" panose="020B0503020204020204" pitchFamily="34" charset="-122"/>
              </a:rPr>
              <a:t>d.get()</a:t>
            </a:r>
            <a:endParaRPr lang="en-US" altLang="zh-CN" sz="2600">
              <a:solidFill>
                <a:srgbClr val="000000"/>
              </a:solidFill>
              <a:latin typeface="微软雅黑" panose="020B0503020204020204" pitchFamily="34" charset="-122"/>
              <a:ea typeface="微软雅黑" panose="020B0503020204020204" pitchFamily="34" charset="-122"/>
            </a:endParaRPr>
          </a:p>
        </p:txBody>
      </p:sp>
      <p:sp>
        <p:nvSpPr>
          <p:cNvPr id="11" name="椭圆 10"/>
          <p:cNvSpPr>
            <a:spLocks noChangeAspect="1"/>
          </p:cNvSpPr>
          <p:nvPr>
            <p:custDataLst>
              <p:tags r:id="rId6"/>
            </p:custDataLst>
          </p:nvPr>
        </p:nvSpPr>
        <p:spPr>
          <a:xfrm>
            <a:off x="1178560" y="2137410"/>
            <a:ext cx="385445" cy="38608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7"/>
            </p:custDataLst>
          </p:nvPr>
        </p:nvSpPr>
        <p:spPr>
          <a:xfrm>
            <a:off x="1178560" y="2780665"/>
            <a:ext cx="385445" cy="385445"/>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椭圆 12"/>
          <p:cNvSpPr>
            <a:spLocks noChangeAspect="1"/>
          </p:cNvSpPr>
          <p:nvPr>
            <p:custDataLst>
              <p:tags r:id="rId8"/>
            </p:custDataLst>
          </p:nvPr>
        </p:nvSpPr>
        <p:spPr>
          <a:xfrm>
            <a:off x="1178560" y="3423285"/>
            <a:ext cx="385445" cy="38608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9"/>
            </p:custDataLst>
          </p:nvPr>
        </p:nvSpPr>
        <p:spPr>
          <a:xfrm>
            <a:off x="1178560" y="4066540"/>
            <a:ext cx="385445" cy="385445"/>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圆角矩形 14"/>
          <p:cNvSpPr/>
          <p:nvPr>
            <p:custDataLst>
              <p:tags r:id="rId10"/>
            </p:custDataLst>
          </p:nvPr>
        </p:nvSpPr>
        <p:spPr>
          <a:xfrm>
            <a:off x="6686550" y="4660900"/>
            <a:ext cx="1156970"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20" name="组合 19"/>
          <p:cNvGrpSpPr/>
          <p:nvPr>
            <p:custDataLst>
              <p:tags r:id="rId11"/>
            </p:custDataLst>
          </p:nvPr>
        </p:nvGrpSpPr>
        <p:grpSpPr>
          <a:xfrm>
            <a:off x="0" y="0"/>
            <a:ext cx="9144000" cy="635000"/>
            <a:chOff x="0" y="0"/>
            <a:chExt cx="14400" cy="1000"/>
          </a:xfrm>
        </p:grpSpPr>
        <p:sp>
          <p:nvSpPr>
            <p:cNvPr id="16" name="TitleBackground"/>
            <p:cNvSpPr/>
            <p:nvPr>
              <p:custDataLst>
                <p:tags r:id="rId12"/>
              </p:custDataLst>
            </p:nvPr>
          </p:nvSpPr>
          <p:spPr>
            <a:xfrm>
              <a:off x="0" y="0"/>
              <a:ext cx="14400" cy="1000"/>
            </a:xfrm>
            <a:prstGeom prst="rect">
              <a:avLst/>
            </a:prstGeom>
            <a:solidFill>
              <a:srgbClr val="F6F7F8"/>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ColorBlock"/>
            <p:cNvSpPr/>
            <p:nvPr>
              <p:custDataLst>
                <p:tags r:id="rId13"/>
              </p:custDataLst>
            </p:nvPr>
          </p:nvSpPr>
          <p:spPr>
            <a:xfrm>
              <a:off x="0" y="0"/>
              <a:ext cx="300" cy="1000"/>
            </a:xfrm>
            <a:prstGeom prst="rect">
              <a:avLst/>
            </a:prstGeom>
            <a:solidFill>
              <a:srgbClr val="639EF4"/>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9"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5" name="图片 4" descr="tmp8B7B"/>
          <p:cNvPicPr>
            <a:picLocks noChangeAspect="1"/>
          </p:cNvPicPr>
          <p:nvPr>
            <p:custDataLst>
              <p:tags r:id="rId16"/>
            </p:custDataLst>
          </p:nvPr>
        </p:nvPicPr>
        <p:blipFill>
          <a:blip r:embed="rId17"/>
          <a:stretch>
            <a:fillRect/>
          </a:stretch>
        </p:blipFill>
        <p:spPr>
          <a:xfrm>
            <a:off x="7594600" y="63500"/>
            <a:ext cx="1422400" cy="508000"/>
          </a:xfrm>
          <a:prstGeom prst="rect">
            <a:avLst/>
          </a:prstGeom>
        </p:spPr>
      </p:pic>
    </p:spTree>
    <p:custDataLst>
      <p:tags r:id="rId18"/>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ph type="dt" sz="half" idx="10"/>
          </p:nvPr>
        </p:nvSpPr>
        <p:spPr/>
        <p:txBody>
          <a:bodyPr/>
          <a:p>
            <a:fld id="{9865EC83-5FAA-4FE9-BB65-5544193D6B0B}" type="datetime1">
              <a:rPr lang="zh-CN" altLang="en-US" smtClean="0"/>
            </a:fld>
            <a:endParaRPr lang="zh-CN" altLang="en-US"/>
          </a:p>
        </p:txBody>
      </p:sp>
      <p:sp>
        <p:nvSpPr>
          <p:cNvPr id="3" name="页脚占位符 2"/>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a:p>
        </p:txBody>
      </p:sp>
      <p:sp>
        <p:nvSpPr>
          <p:cNvPr id="4" name="灯片编号占位符 3"/>
          <p:cNvSpPr>
            <a:spLocks noGrp="1"/>
          </p:cNvSpPr>
          <p:nvPr>
            <p:ph type="sldNum" sz="quarter" idx="12"/>
          </p:nvPr>
        </p:nvSpPr>
        <p:spPr/>
        <p:txBody>
          <a:bodyPr/>
          <a:p>
            <a:fld id="{F528F39D-B5E5-4CA7-906C-979D5A62978D}" type="slidenum">
              <a:rPr lang="zh-CN" altLang="en-US" smtClean="0"/>
            </a:fld>
            <a:endParaRPr lang="zh-CN" altLang="en-US"/>
          </a:p>
        </p:txBody>
      </p:sp>
      <p:sp>
        <p:nvSpPr>
          <p:cNvPr id="6" name="文本框 5"/>
          <p:cNvSpPr txBox="1"/>
          <p:nvPr>
            <p:custDataLst>
              <p:tags r:id="rId1"/>
            </p:custDataLst>
          </p:nvPr>
        </p:nvSpPr>
        <p:spPr>
          <a:xfrm>
            <a:off x="914400" y="635000"/>
            <a:ext cx="7315200" cy="160718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以下元组定义方式错误的</a:t>
            </a:r>
            <a:r>
              <a:rPr lang="zh-CN" altLang="en-US" sz="2600">
                <a:solidFill>
                  <a:srgbClr val="000000"/>
                </a:solidFill>
                <a:latin typeface="微软雅黑" panose="020B0503020204020204" pitchFamily="34" charset="-122"/>
                <a:ea typeface="微软雅黑" panose="020B0503020204020204" pitchFamily="34" charset="-122"/>
              </a:rPr>
              <a:t>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7" name="文本框 6"/>
          <p:cNvSpPr txBox="1"/>
          <p:nvPr>
            <p:custDataLst>
              <p:tags r:id="rId2"/>
            </p:custDataLst>
          </p:nvPr>
        </p:nvSpPr>
        <p:spPr>
          <a:xfrm>
            <a:off x="1828800" y="2089150"/>
            <a:ext cx="6400800" cy="48196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t = ('alex')</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8" name="文本框 7"/>
          <p:cNvSpPr txBox="1"/>
          <p:nvPr>
            <p:custDataLst>
              <p:tags r:id="rId3"/>
            </p:custDataLst>
          </p:nvPr>
        </p:nvSpPr>
        <p:spPr>
          <a:xfrm>
            <a:off x="1828800" y="2731770"/>
            <a:ext cx="6400800" cy="48196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t = (12, 34)</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4"/>
            </p:custDataLst>
          </p:nvPr>
        </p:nvSpPr>
        <p:spPr>
          <a:xfrm>
            <a:off x="1828800" y="3375025"/>
            <a:ext cx="6400800" cy="48196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t = 1, 2, 3</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文本框 9"/>
          <p:cNvSpPr txBox="1"/>
          <p:nvPr>
            <p:custDataLst>
              <p:tags r:id="rId5"/>
            </p:custDataLst>
          </p:nvPr>
        </p:nvSpPr>
        <p:spPr>
          <a:xfrm>
            <a:off x="1828800" y="4018280"/>
            <a:ext cx="6400800" cy="48196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t = tuple([4, 5, 'a'])</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1" name="椭圆 10"/>
          <p:cNvSpPr>
            <a:spLocks noChangeAspect="1"/>
          </p:cNvSpPr>
          <p:nvPr>
            <p:custDataLst>
              <p:tags r:id="rId6"/>
            </p:custDataLst>
          </p:nvPr>
        </p:nvSpPr>
        <p:spPr>
          <a:xfrm>
            <a:off x="1178560" y="2137410"/>
            <a:ext cx="385445" cy="38608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7"/>
            </p:custDataLst>
          </p:nvPr>
        </p:nvSpPr>
        <p:spPr>
          <a:xfrm>
            <a:off x="1178560" y="2780665"/>
            <a:ext cx="385445" cy="385445"/>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椭圆 12"/>
          <p:cNvSpPr>
            <a:spLocks noChangeAspect="1"/>
          </p:cNvSpPr>
          <p:nvPr>
            <p:custDataLst>
              <p:tags r:id="rId8"/>
            </p:custDataLst>
          </p:nvPr>
        </p:nvSpPr>
        <p:spPr>
          <a:xfrm>
            <a:off x="1178560" y="3423285"/>
            <a:ext cx="385445" cy="38608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9"/>
            </p:custDataLst>
          </p:nvPr>
        </p:nvSpPr>
        <p:spPr>
          <a:xfrm>
            <a:off x="1178560" y="4066540"/>
            <a:ext cx="385445" cy="385445"/>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圆角矩形 14"/>
          <p:cNvSpPr/>
          <p:nvPr>
            <p:custDataLst>
              <p:tags r:id="rId10"/>
            </p:custDataLst>
          </p:nvPr>
        </p:nvSpPr>
        <p:spPr>
          <a:xfrm>
            <a:off x="6686550" y="4660900"/>
            <a:ext cx="1156970"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20" name="组合 19"/>
          <p:cNvGrpSpPr/>
          <p:nvPr>
            <p:custDataLst>
              <p:tags r:id="rId11"/>
            </p:custDataLst>
          </p:nvPr>
        </p:nvGrpSpPr>
        <p:grpSpPr>
          <a:xfrm>
            <a:off x="0" y="0"/>
            <a:ext cx="9144000" cy="635000"/>
            <a:chOff x="0" y="0"/>
            <a:chExt cx="14400" cy="1000"/>
          </a:xfrm>
        </p:grpSpPr>
        <p:sp>
          <p:nvSpPr>
            <p:cNvPr id="16" name="TitleBackground"/>
            <p:cNvSpPr/>
            <p:nvPr>
              <p:custDataLst>
                <p:tags r:id="rId12"/>
              </p:custDataLst>
            </p:nvPr>
          </p:nvSpPr>
          <p:spPr>
            <a:xfrm>
              <a:off x="0" y="0"/>
              <a:ext cx="14400" cy="1000"/>
            </a:xfrm>
            <a:prstGeom prst="rect">
              <a:avLst/>
            </a:prstGeom>
            <a:solidFill>
              <a:srgbClr val="F6F7F8"/>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ColorBlock"/>
            <p:cNvSpPr/>
            <p:nvPr>
              <p:custDataLst>
                <p:tags r:id="rId13"/>
              </p:custDataLst>
            </p:nvPr>
          </p:nvSpPr>
          <p:spPr>
            <a:xfrm>
              <a:off x="0" y="0"/>
              <a:ext cx="300" cy="1000"/>
            </a:xfrm>
            <a:prstGeom prst="rect">
              <a:avLst/>
            </a:prstGeom>
            <a:solidFill>
              <a:srgbClr val="639EF4"/>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9"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5" name="图片 4" descr="tmp461A"/>
          <p:cNvPicPr>
            <a:picLocks noChangeAspect="1"/>
          </p:cNvPicPr>
          <p:nvPr>
            <p:custDataLst>
              <p:tags r:id="rId16"/>
            </p:custDataLst>
          </p:nvPr>
        </p:nvPicPr>
        <p:blipFill>
          <a:blip r:embed="rId17"/>
          <a:stretch>
            <a:fillRect/>
          </a:stretch>
        </p:blipFill>
        <p:spPr>
          <a:xfrm>
            <a:off x="7594600" y="63500"/>
            <a:ext cx="1422400" cy="508000"/>
          </a:xfrm>
          <a:prstGeom prst="rect">
            <a:avLst/>
          </a:prstGeom>
        </p:spPr>
      </p:pic>
    </p:spTree>
    <p:custDataLst>
      <p:tags r:id="rId18"/>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ph type="dt" sz="half" idx="10"/>
          </p:nvPr>
        </p:nvSpPr>
        <p:spPr/>
        <p:txBody>
          <a:bodyPr/>
          <a:p>
            <a:fld id="{9865EC83-5FAA-4FE9-BB65-5544193D6B0B}" type="datetime1">
              <a:rPr lang="zh-CN" altLang="en-US" smtClean="0"/>
            </a:fld>
            <a:endParaRPr lang="zh-CN" altLang="en-US"/>
          </a:p>
        </p:txBody>
      </p:sp>
      <p:sp>
        <p:nvSpPr>
          <p:cNvPr id="3" name="页脚占位符 2"/>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a:p>
        </p:txBody>
      </p:sp>
      <p:sp>
        <p:nvSpPr>
          <p:cNvPr id="4" name="灯片编号占位符 3"/>
          <p:cNvSpPr>
            <a:spLocks noGrp="1"/>
          </p:cNvSpPr>
          <p:nvPr>
            <p:ph type="sldNum" sz="quarter" idx="12"/>
          </p:nvPr>
        </p:nvSpPr>
        <p:spPr/>
        <p:txBody>
          <a:bodyPr/>
          <a:p>
            <a:fld id="{F528F39D-B5E5-4CA7-906C-979D5A62978D}" type="slidenum">
              <a:rPr lang="zh-CN" altLang="en-US" smtClean="0"/>
            </a:fld>
            <a:endParaRPr lang="zh-CN" altLang="en-US"/>
          </a:p>
        </p:txBody>
      </p:sp>
      <p:sp>
        <p:nvSpPr>
          <p:cNvPr id="6" name="文本框 5"/>
          <p:cNvSpPr txBox="1"/>
          <p:nvPr>
            <p:custDataLst>
              <p:tags r:id="rId1"/>
            </p:custDataLst>
          </p:nvPr>
        </p:nvSpPr>
        <p:spPr>
          <a:xfrm>
            <a:off x="914400" y="635000"/>
            <a:ext cx="7315200" cy="160718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以下代码运行结果</a:t>
            </a:r>
            <a:r>
              <a:rPr lang="zh-CN" altLang="en-US" sz="2600">
                <a:solidFill>
                  <a:srgbClr val="000000"/>
                </a:solidFill>
                <a:latin typeface="微软雅黑" panose="020B0503020204020204" pitchFamily="34" charset="-122"/>
                <a:ea typeface="微软雅黑" panose="020B0503020204020204" pitchFamily="34" charset="-122"/>
              </a:rPr>
              <a:t>是</a:t>
            </a:r>
            <a:endParaRPr lang="zh-CN" altLang="en-US" sz="2600">
              <a:solidFill>
                <a:srgbClr val="000000"/>
              </a:solidFill>
              <a:latin typeface="微软雅黑" panose="020B0503020204020204" pitchFamily="34" charset="-122"/>
              <a:ea typeface="微软雅黑" panose="020B0503020204020204" pitchFamily="34" charset="-122"/>
            </a:endParaRPr>
          </a:p>
          <a:p>
            <a:pPr lvl="0" algn="l">
              <a:buNone/>
            </a:pPr>
            <a:r>
              <a:rPr lang="zh-CN" altLang="en-US" sz="2600">
                <a:solidFill>
                  <a:srgbClr val="000000"/>
                </a:solidFill>
                <a:latin typeface="微软雅黑" panose="020B0503020204020204" pitchFamily="34" charset="-122"/>
                <a:ea typeface="微软雅黑" panose="020B0503020204020204" pitchFamily="34" charset="-122"/>
              </a:rPr>
              <a:t>d = {'大海':'蓝色', '天空':'灰色', '大地':'黑色'}</a:t>
            </a:r>
            <a:endParaRPr lang="zh-CN" altLang="en-US" sz="2600">
              <a:solidFill>
                <a:srgbClr val="000000"/>
              </a:solidFill>
              <a:latin typeface="微软雅黑" panose="020B0503020204020204" pitchFamily="34" charset="-122"/>
              <a:ea typeface="微软雅黑" panose="020B0503020204020204" pitchFamily="34" charset="-122"/>
            </a:endParaRPr>
          </a:p>
          <a:p>
            <a:pPr lvl="0" algn="l">
              <a:buNone/>
            </a:pPr>
            <a:r>
              <a:rPr lang="zh-CN" altLang="en-US" sz="2600">
                <a:solidFill>
                  <a:srgbClr val="000000"/>
                </a:solidFill>
                <a:latin typeface="微软雅黑" panose="020B0503020204020204" pitchFamily="34" charset="-122"/>
                <a:ea typeface="微软雅黑" panose="020B0503020204020204" pitchFamily="34" charset="-122"/>
              </a:rPr>
              <a:t>print(d['大地'], d.get('大山', '灰色'))</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7" name="文本框 6"/>
          <p:cNvSpPr txBox="1"/>
          <p:nvPr>
            <p:custDataLst>
              <p:tags r:id="rId2"/>
            </p:custDataLst>
          </p:nvPr>
        </p:nvSpPr>
        <p:spPr>
          <a:xfrm>
            <a:off x="1828800" y="2089150"/>
            <a:ext cx="6400800" cy="48196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黑色 </a:t>
            </a:r>
            <a:r>
              <a:rPr lang="zh-CN" altLang="en-US" sz="2600">
                <a:solidFill>
                  <a:srgbClr val="000000"/>
                </a:solidFill>
                <a:latin typeface="微软雅黑" panose="020B0503020204020204" pitchFamily="34" charset="-122"/>
                <a:ea typeface="微软雅黑" panose="020B0503020204020204" pitchFamily="34" charset="-122"/>
              </a:rPr>
              <a:t>蓝色</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8" name="文本框 7"/>
          <p:cNvSpPr txBox="1"/>
          <p:nvPr>
            <p:custDataLst>
              <p:tags r:id="rId3"/>
            </p:custDataLst>
          </p:nvPr>
        </p:nvSpPr>
        <p:spPr>
          <a:xfrm>
            <a:off x="1828800" y="2732405"/>
            <a:ext cx="6400800" cy="48196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黑色 灰色</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4"/>
            </p:custDataLst>
          </p:nvPr>
        </p:nvSpPr>
        <p:spPr>
          <a:xfrm>
            <a:off x="1828800" y="3375025"/>
            <a:ext cx="6400800" cy="48196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黑色 </a:t>
            </a:r>
            <a:r>
              <a:rPr lang="zh-CN" altLang="en-US" sz="2600">
                <a:solidFill>
                  <a:srgbClr val="000000"/>
                </a:solidFill>
                <a:latin typeface="微软雅黑" panose="020B0503020204020204" pitchFamily="34" charset="-122"/>
                <a:ea typeface="微软雅黑" panose="020B0503020204020204" pitchFamily="34" charset="-122"/>
              </a:rPr>
              <a:t>黑色</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文本框 9"/>
          <p:cNvSpPr txBox="1"/>
          <p:nvPr>
            <p:custDataLst>
              <p:tags r:id="rId5"/>
            </p:custDataLst>
          </p:nvPr>
        </p:nvSpPr>
        <p:spPr>
          <a:xfrm>
            <a:off x="1828800" y="4018280"/>
            <a:ext cx="6400800" cy="48196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黑色 </a:t>
            </a:r>
            <a:r>
              <a:rPr lang="en-US" altLang="zh-CN" sz="2600">
                <a:solidFill>
                  <a:srgbClr val="000000"/>
                </a:solidFill>
                <a:latin typeface="微软雅黑" panose="020B0503020204020204" pitchFamily="34" charset="-122"/>
                <a:ea typeface="微软雅黑" panose="020B0503020204020204" pitchFamily="34" charset="-122"/>
              </a:rPr>
              <a:t>None</a:t>
            </a:r>
            <a:endParaRPr lang="en-US" altLang="zh-CN" sz="2600">
              <a:solidFill>
                <a:srgbClr val="000000"/>
              </a:solidFill>
              <a:latin typeface="微软雅黑" panose="020B0503020204020204" pitchFamily="34" charset="-122"/>
              <a:ea typeface="微软雅黑" panose="020B0503020204020204" pitchFamily="34" charset="-122"/>
            </a:endParaRPr>
          </a:p>
        </p:txBody>
      </p:sp>
      <p:sp>
        <p:nvSpPr>
          <p:cNvPr id="11" name="椭圆 10"/>
          <p:cNvSpPr>
            <a:spLocks noChangeAspect="1"/>
          </p:cNvSpPr>
          <p:nvPr>
            <p:custDataLst>
              <p:tags r:id="rId6"/>
            </p:custDataLst>
          </p:nvPr>
        </p:nvSpPr>
        <p:spPr>
          <a:xfrm>
            <a:off x="1178560" y="2137410"/>
            <a:ext cx="385445" cy="38608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7"/>
            </p:custDataLst>
          </p:nvPr>
        </p:nvSpPr>
        <p:spPr>
          <a:xfrm>
            <a:off x="1178560" y="2780665"/>
            <a:ext cx="385445" cy="385445"/>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椭圆 12"/>
          <p:cNvSpPr>
            <a:spLocks noChangeAspect="1"/>
          </p:cNvSpPr>
          <p:nvPr>
            <p:custDataLst>
              <p:tags r:id="rId8"/>
            </p:custDataLst>
          </p:nvPr>
        </p:nvSpPr>
        <p:spPr>
          <a:xfrm>
            <a:off x="1178560" y="3423285"/>
            <a:ext cx="385445" cy="38608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9"/>
            </p:custDataLst>
          </p:nvPr>
        </p:nvSpPr>
        <p:spPr>
          <a:xfrm>
            <a:off x="1178560" y="4066540"/>
            <a:ext cx="385445" cy="385445"/>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圆角矩形 14"/>
          <p:cNvSpPr/>
          <p:nvPr>
            <p:custDataLst>
              <p:tags r:id="rId10"/>
            </p:custDataLst>
          </p:nvPr>
        </p:nvSpPr>
        <p:spPr>
          <a:xfrm>
            <a:off x="6686550" y="4660900"/>
            <a:ext cx="1156970"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20" name="组合 19"/>
          <p:cNvGrpSpPr/>
          <p:nvPr>
            <p:custDataLst>
              <p:tags r:id="rId11"/>
            </p:custDataLst>
          </p:nvPr>
        </p:nvGrpSpPr>
        <p:grpSpPr>
          <a:xfrm>
            <a:off x="0" y="0"/>
            <a:ext cx="9144000" cy="635000"/>
            <a:chOff x="0" y="0"/>
            <a:chExt cx="14400" cy="1000"/>
          </a:xfrm>
        </p:grpSpPr>
        <p:sp>
          <p:nvSpPr>
            <p:cNvPr id="16" name="TitleBackground"/>
            <p:cNvSpPr/>
            <p:nvPr>
              <p:custDataLst>
                <p:tags r:id="rId12"/>
              </p:custDataLst>
            </p:nvPr>
          </p:nvSpPr>
          <p:spPr>
            <a:xfrm>
              <a:off x="0" y="0"/>
              <a:ext cx="14400" cy="1000"/>
            </a:xfrm>
            <a:prstGeom prst="rect">
              <a:avLst/>
            </a:prstGeom>
            <a:solidFill>
              <a:srgbClr val="F6F7F8"/>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ColorBlock"/>
            <p:cNvSpPr/>
            <p:nvPr>
              <p:custDataLst>
                <p:tags r:id="rId13"/>
              </p:custDataLst>
            </p:nvPr>
          </p:nvSpPr>
          <p:spPr>
            <a:xfrm>
              <a:off x="0" y="0"/>
              <a:ext cx="300" cy="1000"/>
            </a:xfrm>
            <a:prstGeom prst="rect">
              <a:avLst/>
            </a:prstGeom>
            <a:solidFill>
              <a:srgbClr val="639EF4"/>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9"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5" name="图片 4" descr="tmp461A"/>
          <p:cNvPicPr>
            <a:picLocks noChangeAspect="1"/>
          </p:cNvPicPr>
          <p:nvPr>
            <p:custDataLst>
              <p:tags r:id="rId16"/>
            </p:custDataLst>
          </p:nvPr>
        </p:nvPicPr>
        <p:blipFill>
          <a:blip r:embed="rId17"/>
          <a:stretch>
            <a:fillRect/>
          </a:stretch>
        </p:blipFill>
        <p:spPr>
          <a:xfrm>
            <a:off x="7594600" y="63500"/>
            <a:ext cx="1422400" cy="508000"/>
          </a:xfrm>
          <a:prstGeom prst="rect">
            <a:avLst/>
          </a:prstGeom>
        </p:spPr>
      </p:pic>
    </p:spTree>
    <p:custDataLst>
      <p:tags r:id="rId18"/>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 name="TextBox 25"/>
          <p:cNvSpPr txBox="1"/>
          <p:nvPr/>
        </p:nvSpPr>
        <p:spPr>
          <a:xfrm>
            <a:off x="954042" y="134575"/>
            <a:ext cx="2236470" cy="521970"/>
          </a:xfrm>
          <a:prstGeom prst="rect">
            <a:avLst/>
          </a:prstGeom>
          <a:noFill/>
        </p:spPr>
        <p:txBody>
          <a:bodyPr wrap="none" rtlCol="0">
            <a:spAutoFit/>
          </a:bodyPr>
          <a:p>
            <a:pPr algn="l"/>
            <a:r>
              <a:rPr lang="en-US" altLang="zh-CN" sz="2800" b="1" spc="300" dirty="0">
                <a:solidFill>
                  <a:schemeClr val="bg1"/>
                </a:solidFill>
                <a:latin typeface="Arial Black" panose="020B0A04020102020204" charset="0"/>
                <a:ea typeface="黑体" panose="02010609060101010101" charset="-122"/>
                <a:cs typeface="Arial Black" panose="020B0A04020102020204" charset="0"/>
              </a:rPr>
              <a:t>5.5 </a:t>
            </a:r>
            <a:r>
              <a:rPr lang="zh-CN" altLang="en-US" sz="2800" b="1" spc="300" dirty="0">
                <a:solidFill>
                  <a:schemeClr val="bg1"/>
                </a:solidFill>
                <a:latin typeface="Arial Black" panose="020B0A04020102020204" charset="0"/>
                <a:ea typeface="黑体" panose="02010609060101010101" charset="-122"/>
                <a:cs typeface="Arial Black" panose="020B0A04020102020204" charset="0"/>
              </a:rPr>
              <a:t>迭代器</a:t>
            </a:r>
            <a:endParaRPr lang="zh-CN" altLang="en-US" sz="2800" b="1" spc="300" dirty="0">
              <a:solidFill>
                <a:schemeClr val="bg1"/>
              </a:solidFill>
              <a:latin typeface="Arial Black" panose="020B0A04020102020204" charset="0"/>
              <a:ea typeface="黑体" panose="02010609060101010101" charset="-122"/>
              <a:cs typeface="Arial Black" panose="020B0A04020102020204" charset="0"/>
            </a:endParaRPr>
          </a:p>
        </p:txBody>
      </p:sp>
      <p:sp>
        <p:nvSpPr>
          <p:cNvPr id="7" name="文本框 6"/>
          <p:cNvSpPr txBox="1"/>
          <p:nvPr/>
        </p:nvSpPr>
        <p:spPr>
          <a:xfrm>
            <a:off x="514985" y="725170"/>
            <a:ext cx="8314690" cy="2861310"/>
          </a:xfrm>
          <a:prstGeom prst="rect">
            <a:avLst/>
          </a:prstGeom>
          <a:noFill/>
        </p:spPr>
        <p:txBody>
          <a:bodyPr wrap="square" rtlCol="0">
            <a:spAutoFit/>
          </a:bodyPr>
          <a:p>
            <a:pPr algn="l">
              <a:lnSpc>
                <a:spcPct val="150000"/>
              </a:lnSpc>
            </a:pPr>
            <a:r>
              <a:rPr lang="en-US" altLang="zh-CN"/>
              <a:t>          </a:t>
            </a:r>
            <a:r>
              <a:rPr lang="zh-CN" altLang="en-US"/>
              <a:t>迭代是Python最强大的功能之一，是访问集合元素的一种方式。</a:t>
            </a:r>
            <a:r>
              <a:rPr lang="zh-CN" altLang="en-US">
                <a:sym typeface="+mn-ea"/>
              </a:rPr>
              <a:t>通过</a:t>
            </a:r>
            <a:r>
              <a:rPr lang="en-US" altLang="zh-CN">
                <a:sym typeface="+mn-ea"/>
              </a:rPr>
              <a:t>for</a:t>
            </a:r>
            <a:r>
              <a:rPr lang="zh-CN" altLang="en-US">
                <a:sym typeface="+mn-ea"/>
              </a:rPr>
              <a:t>循环可以用于遍历序列、集合、字典等可迭代对象，也可以使用迭代器来进行集合的遍历。</a:t>
            </a:r>
            <a:endParaRPr lang="zh-CN" altLang="en-US"/>
          </a:p>
          <a:p>
            <a:pPr algn="l">
              <a:lnSpc>
                <a:spcPct val="150000"/>
              </a:lnSpc>
            </a:pPr>
            <a:r>
              <a:rPr lang="zh-CN" altLang="en-US"/>
              <a:t>         迭代器是一个可以记住遍历的位置的对象。迭代器对象从集合的第一个元素开始访问，直到所有的元素被访问完结束。迭代器只能往前不会后退。迭代器有两个基本的方法：iter() 和 next()。字符串，列表或元组对象都可用于创建迭代器：</a:t>
            </a:r>
            <a:endParaRPr lang="zh-CN" altLang="en-US"/>
          </a:p>
          <a:p>
            <a:pPr algn="l"/>
            <a:endParaRPr lang="zh-CN" altLang="en-US"/>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p:tgtEl>
                                          <p:spTgt spid="26"/>
                                        </p:tgtEl>
                                        <p:attrNameLst>
                                          <p:attrName>ppt_x</p:attrName>
                                        </p:attrNameLst>
                                      </p:cBhvr>
                                      <p:tavLst>
                                        <p:tav tm="0">
                                          <p:val>
                                            <p:strVal val="#ppt_x-#ppt_w*1.125000"/>
                                          </p:val>
                                        </p:tav>
                                        <p:tav tm="100000">
                                          <p:val>
                                            <p:strVal val="#ppt_x"/>
                                          </p:val>
                                        </p:tav>
                                      </p:tavLst>
                                    </p:anim>
                                    <p:animEffect transition="in" filter="wipe(right)">
                                      <p:cBhvr>
                                        <p:cTn id="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514985" y="725170"/>
            <a:ext cx="8314690" cy="922020"/>
          </a:xfrm>
          <a:prstGeom prst="rect">
            <a:avLst/>
          </a:prstGeom>
          <a:noFill/>
        </p:spPr>
        <p:txBody>
          <a:bodyPr wrap="square" rtlCol="0">
            <a:spAutoFit/>
          </a:bodyPr>
          <a:p>
            <a:pPr algn="l">
              <a:lnSpc>
                <a:spcPct val="150000"/>
              </a:lnSpc>
            </a:pPr>
            <a:r>
              <a:rPr lang="en-US" altLang="zh-CN"/>
              <a:t>            </a:t>
            </a:r>
            <a:r>
              <a:rPr lang="zh-CN" altLang="en-US"/>
              <a:t>字符串，列表或元组对象都属于可迭代对象，但不是迭代器，可以使用</a:t>
            </a:r>
            <a:r>
              <a:rPr lang="en-US" altLang="zh-CN"/>
              <a:t>isinstance</a:t>
            </a:r>
            <a:r>
              <a:rPr lang="zh-CN" altLang="en-US"/>
              <a:t>方法判断一个对象是否是可迭代对象。</a:t>
            </a:r>
            <a:endParaRPr lang="zh-CN" altLang="en-US"/>
          </a:p>
        </p:txBody>
      </p:sp>
      <p:sp>
        <p:nvSpPr>
          <p:cNvPr id="2" name="文本框 1"/>
          <p:cNvSpPr txBox="1"/>
          <p:nvPr/>
        </p:nvSpPr>
        <p:spPr>
          <a:xfrm>
            <a:off x="908685" y="1799590"/>
            <a:ext cx="5998210" cy="1198880"/>
          </a:xfrm>
          <a:prstGeom prst="rect">
            <a:avLst/>
          </a:prstGeom>
          <a:noFill/>
        </p:spPr>
        <p:txBody>
          <a:bodyPr wrap="square" rtlCol="0" anchor="t">
            <a:spAutoFit/>
          </a:bodyPr>
          <a:p>
            <a:r>
              <a:rPr lang="zh-CN" altLang="en-US"/>
              <a:t>from collections.abc import Iterable,Iterator</a:t>
            </a:r>
            <a:endParaRPr lang="zh-CN" altLang="en-US"/>
          </a:p>
          <a:p>
            <a:r>
              <a:rPr lang="zh-CN" altLang="en-US"/>
              <a:t>numList=[1,2,3]</a:t>
            </a:r>
            <a:endParaRPr lang="zh-CN" altLang="en-US"/>
          </a:p>
          <a:p>
            <a:r>
              <a:rPr lang="zh-CN" altLang="en-US"/>
              <a:t>print(isinstance(numList,Iterable))   </a:t>
            </a:r>
            <a:r>
              <a:rPr lang="en-US" altLang="zh-CN"/>
              <a:t>#</a:t>
            </a:r>
            <a:r>
              <a:rPr lang="zh-CN" altLang="en-US"/>
              <a:t>属于可迭代对象</a:t>
            </a:r>
            <a:endParaRPr lang="zh-CN" altLang="en-US"/>
          </a:p>
          <a:p>
            <a:r>
              <a:rPr lang="zh-CN" altLang="en-US"/>
              <a:t>print(isinstance(numList,Iterator))   </a:t>
            </a:r>
            <a:r>
              <a:rPr lang="en-US" altLang="zh-CN"/>
              <a:t>#</a:t>
            </a:r>
            <a:r>
              <a:rPr lang="zh-CN" altLang="en-US"/>
              <a:t>不是迭代器</a:t>
            </a:r>
            <a:endParaRPr lang="zh-CN" altLang="en-US"/>
          </a:p>
        </p:txBody>
      </p:sp>
      <p:sp>
        <p:nvSpPr>
          <p:cNvPr id="3" name="文本框 2"/>
          <p:cNvSpPr txBox="1"/>
          <p:nvPr/>
        </p:nvSpPr>
        <p:spPr>
          <a:xfrm>
            <a:off x="1073785" y="3135630"/>
            <a:ext cx="868680" cy="368300"/>
          </a:xfrm>
          <a:prstGeom prst="rect">
            <a:avLst/>
          </a:prstGeom>
          <a:noFill/>
        </p:spPr>
        <p:txBody>
          <a:bodyPr wrap="none" rtlCol="0">
            <a:spAutoFit/>
          </a:bodyPr>
          <a:p>
            <a:r>
              <a:rPr lang="zh-CN" altLang="en-US"/>
              <a:t>输出：</a:t>
            </a:r>
            <a:endParaRPr lang="zh-CN" altLang="en-US"/>
          </a:p>
        </p:txBody>
      </p:sp>
      <p:pic>
        <p:nvPicPr>
          <p:cNvPr id="4" name="图片 3"/>
          <p:cNvPicPr>
            <a:picLocks noChangeAspect="1"/>
          </p:cNvPicPr>
          <p:nvPr/>
        </p:nvPicPr>
        <p:blipFill>
          <a:blip r:embed="rId1"/>
          <a:stretch>
            <a:fillRect/>
          </a:stretch>
        </p:blipFill>
        <p:spPr>
          <a:xfrm>
            <a:off x="2152015" y="3135630"/>
            <a:ext cx="723900" cy="409575"/>
          </a:xfrm>
          <a:prstGeom prst="rect">
            <a:avLst/>
          </a:prstGeom>
        </p:spPr>
      </p:pic>
      <p:sp>
        <p:nvSpPr>
          <p:cNvPr id="5" name="TextBox 25"/>
          <p:cNvSpPr txBox="1"/>
          <p:nvPr/>
        </p:nvSpPr>
        <p:spPr>
          <a:xfrm>
            <a:off x="954042" y="134575"/>
            <a:ext cx="2236470" cy="521970"/>
          </a:xfrm>
          <a:prstGeom prst="rect">
            <a:avLst/>
          </a:prstGeom>
          <a:noFill/>
        </p:spPr>
        <p:txBody>
          <a:bodyPr wrap="none" rtlCol="0">
            <a:spAutoFit/>
          </a:bodyPr>
          <a:p>
            <a:pPr algn="l"/>
            <a:r>
              <a:rPr lang="en-US" altLang="zh-CN" sz="2800" b="1" spc="300" dirty="0">
                <a:solidFill>
                  <a:schemeClr val="bg1"/>
                </a:solidFill>
                <a:latin typeface="Arial Black" panose="020B0A04020102020204" charset="0"/>
                <a:ea typeface="黑体" panose="02010609060101010101" charset="-122"/>
                <a:cs typeface="Arial Black" panose="020B0A04020102020204" charset="0"/>
              </a:rPr>
              <a:t>5.5 </a:t>
            </a:r>
            <a:r>
              <a:rPr lang="zh-CN" altLang="en-US" sz="2800" b="1" spc="300" dirty="0">
                <a:solidFill>
                  <a:schemeClr val="bg1"/>
                </a:solidFill>
                <a:latin typeface="Arial Black" panose="020B0A04020102020204" charset="0"/>
                <a:ea typeface="黑体" panose="02010609060101010101" charset="-122"/>
                <a:cs typeface="Arial Black" panose="020B0A04020102020204" charset="0"/>
              </a:rPr>
              <a:t>迭代器</a:t>
            </a:r>
            <a:endParaRPr lang="zh-CN" altLang="en-US" sz="2800" b="1" spc="300" dirty="0">
              <a:solidFill>
                <a:schemeClr val="bg1"/>
              </a:solidFill>
              <a:latin typeface="Arial Black" panose="020B0A04020102020204" charset="0"/>
              <a:ea typeface="黑体" panose="02010609060101010101" charset="-122"/>
              <a:cs typeface="Arial Black" panose="020B0A04020102020204" charset="0"/>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right)">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14985" y="624205"/>
            <a:ext cx="6210935" cy="506730"/>
          </a:xfrm>
          <a:prstGeom prst="rect">
            <a:avLst/>
          </a:prstGeom>
          <a:noFill/>
        </p:spPr>
        <p:txBody>
          <a:bodyPr wrap="square" rtlCol="0">
            <a:spAutoFit/>
          </a:bodyPr>
          <a:p>
            <a:pPr algn="l">
              <a:lnSpc>
                <a:spcPct val="150000"/>
              </a:lnSpc>
            </a:pPr>
            <a:r>
              <a:rPr lang="en-US" altLang="zh-CN"/>
              <a:t>     </a:t>
            </a:r>
            <a:r>
              <a:t>字符串，列表或元组对象都可用于创建迭代器：</a:t>
            </a:r>
          </a:p>
        </p:txBody>
      </p:sp>
      <p:sp>
        <p:nvSpPr>
          <p:cNvPr id="5" name="文本框 4"/>
          <p:cNvSpPr txBox="1"/>
          <p:nvPr/>
        </p:nvSpPr>
        <p:spPr>
          <a:xfrm>
            <a:off x="1161415" y="1086485"/>
            <a:ext cx="3968750" cy="521970"/>
          </a:xfrm>
          <a:prstGeom prst="rect">
            <a:avLst/>
          </a:prstGeom>
          <a:solidFill>
            <a:schemeClr val="bg1">
              <a:lumMod val="85000"/>
            </a:schemeClr>
          </a:solidFill>
        </p:spPr>
        <p:txBody>
          <a:bodyPr wrap="square" rtlCol="0" anchor="t">
            <a:spAutoFit/>
          </a:bodyPr>
          <a:p>
            <a:r>
              <a:rPr lang="zh-CN" altLang="en-US" sz="1400"/>
              <a:t> list=[1,2,3,4]</a:t>
            </a:r>
            <a:endParaRPr lang="zh-CN" altLang="en-US" sz="1400"/>
          </a:p>
          <a:p>
            <a:r>
              <a:rPr lang="zh-CN" altLang="en-US" sz="1400"/>
              <a:t> it = iter(list)    # 创建迭代器对象</a:t>
            </a:r>
            <a:endParaRPr lang="zh-CN" altLang="en-US" sz="1400"/>
          </a:p>
        </p:txBody>
      </p:sp>
      <p:sp>
        <p:nvSpPr>
          <p:cNvPr id="6" name="文本框 5"/>
          <p:cNvSpPr txBox="1"/>
          <p:nvPr/>
        </p:nvSpPr>
        <p:spPr>
          <a:xfrm>
            <a:off x="922020" y="1713865"/>
            <a:ext cx="5444490" cy="368300"/>
          </a:xfrm>
          <a:prstGeom prst="rect">
            <a:avLst/>
          </a:prstGeom>
          <a:noFill/>
        </p:spPr>
        <p:txBody>
          <a:bodyPr wrap="square" rtlCol="0" anchor="t">
            <a:spAutoFit/>
          </a:bodyPr>
          <a:p>
            <a:r>
              <a:rPr lang="zh-CN" altLang="en-US"/>
              <a:t>迭代器对象可以使用常规for语句进行遍历：</a:t>
            </a:r>
            <a:endParaRPr lang="zh-CN" altLang="en-US"/>
          </a:p>
        </p:txBody>
      </p:sp>
      <p:sp>
        <p:nvSpPr>
          <p:cNvPr id="8" name="文本框 7"/>
          <p:cNvSpPr txBox="1"/>
          <p:nvPr/>
        </p:nvSpPr>
        <p:spPr>
          <a:xfrm>
            <a:off x="1445260" y="2063115"/>
            <a:ext cx="5772785" cy="953135"/>
          </a:xfrm>
          <a:prstGeom prst="rect">
            <a:avLst/>
          </a:prstGeom>
          <a:solidFill>
            <a:schemeClr val="bg1">
              <a:lumMod val="85000"/>
            </a:schemeClr>
          </a:solidFill>
        </p:spPr>
        <p:txBody>
          <a:bodyPr wrap="square" rtlCol="0" anchor="t">
            <a:spAutoFit/>
          </a:bodyPr>
          <a:p>
            <a:r>
              <a:rPr lang="zh-CN" altLang="en-US" sz="1400"/>
              <a:t>list=[1,2,3,4]</a:t>
            </a:r>
            <a:endParaRPr lang="zh-CN" altLang="en-US" sz="1400"/>
          </a:p>
          <a:p>
            <a:r>
              <a:rPr lang="zh-CN" altLang="en-US" sz="1400"/>
              <a:t>it = iter(list)    # 创建迭代器对象</a:t>
            </a:r>
            <a:endParaRPr lang="zh-CN" altLang="en-US" sz="1400"/>
          </a:p>
          <a:p>
            <a:r>
              <a:rPr lang="zh-CN" altLang="en-US" sz="1400"/>
              <a:t>for x in it:</a:t>
            </a:r>
            <a:endParaRPr lang="zh-CN" altLang="en-US" sz="1400"/>
          </a:p>
          <a:p>
            <a:r>
              <a:rPr lang="zh-CN" altLang="en-US" sz="1400"/>
              <a:t>    print (x, end=" ")</a:t>
            </a:r>
            <a:endParaRPr lang="zh-CN" altLang="en-US" sz="1400"/>
          </a:p>
        </p:txBody>
      </p:sp>
      <p:sp>
        <p:nvSpPr>
          <p:cNvPr id="9" name="文本框 8"/>
          <p:cNvSpPr txBox="1"/>
          <p:nvPr/>
        </p:nvSpPr>
        <p:spPr>
          <a:xfrm>
            <a:off x="908685" y="3006090"/>
            <a:ext cx="2540000" cy="368300"/>
          </a:xfrm>
          <a:prstGeom prst="rect">
            <a:avLst/>
          </a:prstGeom>
          <a:noFill/>
        </p:spPr>
        <p:txBody>
          <a:bodyPr wrap="square" rtlCol="0" anchor="t">
            <a:spAutoFit/>
          </a:bodyPr>
          <a:p>
            <a:r>
              <a:rPr lang="zh-CN" altLang="en-US"/>
              <a:t>也可以使用 next() 函数：</a:t>
            </a:r>
            <a:endParaRPr lang="zh-CN" altLang="en-US"/>
          </a:p>
        </p:txBody>
      </p:sp>
      <p:sp>
        <p:nvSpPr>
          <p:cNvPr id="10" name="文本框 9"/>
          <p:cNvSpPr txBox="1"/>
          <p:nvPr/>
        </p:nvSpPr>
        <p:spPr>
          <a:xfrm>
            <a:off x="1650365" y="3374390"/>
            <a:ext cx="2540000" cy="1168400"/>
          </a:xfrm>
          <a:prstGeom prst="rect">
            <a:avLst/>
          </a:prstGeom>
          <a:solidFill>
            <a:schemeClr val="bg1">
              <a:lumMod val="85000"/>
            </a:schemeClr>
          </a:solidFill>
        </p:spPr>
        <p:txBody>
          <a:bodyPr wrap="square" rtlCol="0" anchor="t">
            <a:spAutoFit/>
          </a:bodyPr>
          <a:p>
            <a:r>
              <a:rPr lang="zh-CN" altLang="en-US" sz="1400"/>
              <a:t>while True:</a:t>
            </a:r>
            <a:endParaRPr lang="zh-CN" altLang="en-US" sz="1400"/>
          </a:p>
          <a:p>
            <a:r>
              <a:rPr lang="zh-CN" altLang="en-US" sz="1400"/>
              <a:t>    try:</a:t>
            </a:r>
            <a:endParaRPr lang="zh-CN" altLang="en-US" sz="1400"/>
          </a:p>
          <a:p>
            <a:r>
              <a:rPr lang="zh-CN" altLang="en-US" sz="1400"/>
              <a:t>        print (next(it))</a:t>
            </a:r>
            <a:endParaRPr lang="zh-CN" altLang="en-US" sz="1400"/>
          </a:p>
          <a:p>
            <a:r>
              <a:rPr lang="zh-CN" altLang="en-US" sz="1400"/>
              <a:t>    except StopIteration:</a:t>
            </a:r>
            <a:endParaRPr lang="zh-CN" altLang="en-US" sz="1400"/>
          </a:p>
          <a:p>
            <a:r>
              <a:rPr lang="zh-CN" altLang="en-US" sz="1400"/>
              <a:t>        sys.exit()</a:t>
            </a:r>
            <a:endParaRPr lang="zh-CN" altLang="en-US" sz="1400"/>
          </a:p>
        </p:txBody>
      </p:sp>
      <p:sp>
        <p:nvSpPr>
          <p:cNvPr id="11" name="文本框 10"/>
          <p:cNvSpPr txBox="1"/>
          <p:nvPr/>
        </p:nvSpPr>
        <p:spPr>
          <a:xfrm>
            <a:off x="514985" y="4498340"/>
            <a:ext cx="8309610" cy="645160"/>
          </a:xfrm>
          <a:prstGeom prst="rect">
            <a:avLst/>
          </a:prstGeom>
          <a:noFill/>
        </p:spPr>
        <p:txBody>
          <a:bodyPr wrap="square" rtlCol="0">
            <a:spAutoFit/>
          </a:bodyPr>
          <a:p>
            <a:pPr algn="l"/>
            <a:r>
              <a:rPr lang="en-US" altLang="zh-CN"/>
              <a:t>          </a:t>
            </a:r>
            <a:r>
              <a:rPr lang="zh-CN" altLang="en-US"/>
              <a:t>对于迭代器，可以使用</a:t>
            </a:r>
            <a:r>
              <a:rPr lang="en-US" altLang="zh-CN"/>
              <a:t>next</a:t>
            </a:r>
            <a:r>
              <a:rPr lang="zh-CN" altLang="en-US"/>
              <a:t>函数不断获取下一个元素，当所有元素获取完毕再次调用</a:t>
            </a:r>
            <a:r>
              <a:rPr lang="en-US" altLang="zh-CN"/>
              <a:t>next</a:t>
            </a:r>
            <a:r>
              <a:rPr lang="zh-CN" altLang="en-US"/>
              <a:t>函数时，会</a:t>
            </a:r>
            <a:r>
              <a:rPr lang="zh-CN" altLang="en-US">
                <a:sym typeface="+mn-ea"/>
              </a:rPr>
              <a:t>引发</a:t>
            </a:r>
            <a:r>
              <a:rPr lang="en-US" altLang="zh-CN">
                <a:sym typeface="+mn-ea"/>
              </a:rPr>
              <a:t>StopInteration</a:t>
            </a:r>
            <a:r>
              <a:rPr lang="zh-CN" altLang="en-US">
                <a:sym typeface="+mn-ea"/>
              </a:rPr>
              <a:t>异常。</a:t>
            </a:r>
            <a:endParaRPr lang="zh-CN" altLang="en-US">
              <a:sym typeface="+mn-ea"/>
            </a:endParaRPr>
          </a:p>
        </p:txBody>
      </p:sp>
      <p:sp>
        <p:nvSpPr>
          <p:cNvPr id="2" name="TextBox 25"/>
          <p:cNvSpPr txBox="1"/>
          <p:nvPr/>
        </p:nvSpPr>
        <p:spPr>
          <a:xfrm>
            <a:off x="954042" y="134575"/>
            <a:ext cx="2236470" cy="521970"/>
          </a:xfrm>
          <a:prstGeom prst="rect">
            <a:avLst/>
          </a:prstGeom>
          <a:noFill/>
        </p:spPr>
        <p:txBody>
          <a:bodyPr wrap="none" rtlCol="0">
            <a:spAutoFit/>
          </a:bodyPr>
          <a:p>
            <a:pPr algn="l"/>
            <a:r>
              <a:rPr lang="en-US" altLang="zh-CN" sz="2800" b="1" spc="300" dirty="0">
                <a:solidFill>
                  <a:schemeClr val="bg1"/>
                </a:solidFill>
                <a:latin typeface="Arial Black" panose="020B0A04020102020204" charset="0"/>
                <a:ea typeface="黑体" panose="02010609060101010101" charset="-122"/>
                <a:cs typeface="Arial Black" panose="020B0A04020102020204" charset="0"/>
              </a:rPr>
              <a:t>5.5 </a:t>
            </a:r>
            <a:r>
              <a:rPr lang="zh-CN" altLang="en-US" sz="2800" b="1" spc="300" dirty="0">
                <a:solidFill>
                  <a:schemeClr val="bg1"/>
                </a:solidFill>
                <a:latin typeface="Arial Black" panose="020B0A04020102020204" charset="0"/>
                <a:ea typeface="黑体" panose="02010609060101010101" charset="-122"/>
                <a:cs typeface="Arial Black" panose="020B0A04020102020204" charset="0"/>
              </a:rPr>
              <a:t>迭代器</a:t>
            </a:r>
            <a:endParaRPr lang="zh-CN" altLang="en-US" sz="2800" b="1" spc="300" dirty="0">
              <a:solidFill>
                <a:schemeClr val="bg1"/>
              </a:solidFill>
              <a:latin typeface="Arial Black" panose="020B0A04020102020204" charset="0"/>
              <a:ea typeface="黑体" panose="02010609060101010101" charset="-122"/>
              <a:cs typeface="Arial Black" panose="020B0A04020102020204" charset="0"/>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righ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307975" y="715010"/>
            <a:ext cx="6210935" cy="506730"/>
          </a:xfrm>
          <a:prstGeom prst="rect">
            <a:avLst/>
          </a:prstGeom>
          <a:noFill/>
        </p:spPr>
        <p:txBody>
          <a:bodyPr wrap="square" rtlCol="0">
            <a:spAutoFit/>
          </a:bodyPr>
          <a:p>
            <a:pPr algn="l">
              <a:lnSpc>
                <a:spcPct val="150000"/>
              </a:lnSpc>
            </a:pPr>
            <a:r>
              <a:rPr lang="en-US" altLang="zh-CN"/>
              <a:t>     </a:t>
            </a:r>
            <a:r>
              <a:t>创建一个迭代器</a:t>
            </a:r>
            <a:r>
              <a:rPr lang="zh-CN"/>
              <a:t>：</a:t>
            </a:r>
            <a:endParaRPr lang="zh-CN"/>
          </a:p>
        </p:txBody>
      </p:sp>
      <p:sp>
        <p:nvSpPr>
          <p:cNvPr id="2" name="文本框 1"/>
          <p:cNvSpPr txBox="1"/>
          <p:nvPr/>
        </p:nvSpPr>
        <p:spPr>
          <a:xfrm>
            <a:off x="307975" y="1130935"/>
            <a:ext cx="4240530" cy="3415030"/>
          </a:xfrm>
          <a:prstGeom prst="rect">
            <a:avLst/>
          </a:prstGeom>
          <a:noFill/>
        </p:spPr>
        <p:txBody>
          <a:bodyPr wrap="square" rtlCol="0" anchor="t">
            <a:spAutoFit/>
          </a:bodyPr>
          <a:p>
            <a:pPr>
              <a:lnSpc>
                <a:spcPct val="150000"/>
              </a:lnSpc>
            </a:pPr>
            <a:r>
              <a:rPr lang="zh-CN" altLang="en-US" sz="1600"/>
              <a:t>把一个类作为一个迭代器使用需要在类中实现两个方法 __iter__() 与 __next__() 。</a:t>
            </a:r>
            <a:endParaRPr lang="zh-CN" altLang="en-US" sz="1600"/>
          </a:p>
          <a:p>
            <a:pPr>
              <a:lnSpc>
                <a:spcPct val="150000"/>
              </a:lnSpc>
            </a:pPr>
            <a:r>
              <a:rPr lang="zh-CN" altLang="en-US" sz="1600"/>
              <a:t>__iter__() 方法返回一个特殊的迭代器对象， 这个迭代器对象实现了 __next__() 方法并通过 StopIteration 异常标识迭代的完成。</a:t>
            </a:r>
            <a:endParaRPr lang="zh-CN" altLang="en-US" sz="1600"/>
          </a:p>
          <a:p>
            <a:pPr>
              <a:lnSpc>
                <a:spcPct val="150000"/>
              </a:lnSpc>
            </a:pPr>
            <a:r>
              <a:rPr lang="zh-CN" altLang="en-US" sz="1600"/>
              <a:t>__next__() 方法（Python 2 里是 next()）会返回下一个迭代器对象。</a:t>
            </a:r>
            <a:endParaRPr lang="zh-CN" altLang="en-US" sz="1600"/>
          </a:p>
          <a:p>
            <a:pPr>
              <a:lnSpc>
                <a:spcPct val="150000"/>
              </a:lnSpc>
            </a:pPr>
            <a:r>
              <a:rPr lang="zh-CN" altLang="en-US" sz="1600"/>
              <a:t>创建一个返回数字的迭代器，初始值为 1，逐步递增 1：</a:t>
            </a:r>
            <a:endParaRPr lang="zh-CN" altLang="en-US" sz="1600"/>
          </a:p>
        </p:txBody>
      </p:sp>
      <p:sp>
        <p:nvSpPr>
          <p:cNvPr id="3" name="文本框 2"/>
          <p:cNvSpPr txBox="1"/>
          <p:nvPr/>
        </p:nvSpPr>
        <p:spPr>
          <a:xfrm>
            <a:off x="4795520" y="624205"/>
            <a:ext cx="4005580" cy="4276725"/>
          </a:xfrm>
          <a:prstGeom prst="rect">
            <a:avLst/>
          </a:prstGeom>
          <a:solidFill>
            <a:schemeClr val="bg1">
              <a:lumMod val="85000"/>
            </a:schemeClr>
          </a:solidFill>
        </p:spPr>
        <p:txBody>
          <a:bodyPr wrap="square" rtlCol="0" anchor="t">
            <a:spAutoFit/>
          </a:bodyPr>
          <a:p>
            <a:r>
              <a:rPr lang="en-US" altLang="zh-CN" sz="1600">
                <a:sym typeface="+mn-ea"/>
              </a:rPr>
              <a:t>#</a:t>
            </a:r>
            <a:r>
              <a:rPr lang="zh-CN" altLang="en-US" sz="1600">
                <a:sym typeface="+mn-ea"/>
              </a:rPr>
              <a:t>定义一个生成斐波那契数列的迭代器：</a:t>
            </a:r>
            <a:endParaRPr lang="zh-CN" altLang="en-US" sz="1600"/>
          </a:p>
          <a:p>
            <a:r>
              <a:rPr lang="zh-CN" altLang="en-US" sz="1600"/>
              <a:t>from collections.abc import Iterable,Iterator</a:t>
            </a:r>
            <a:endParaRPr lang="zh-CN" altLang="en-US" sz="1600"/>
          </a:p>
          <a:p>
            <a:r>
              <a:rPr lang="zh-CN" altLang="en-US" sz="1600"/>
              <a:t>class Fibonacci:</a:t>
            </a:r>
            <a:endParaRPr lang="zh-CN" altLang="en-US" sz="1600"/>
          </a:p>
          <a:p>
            <a:r>
              <a:rPr lang="zh-CN" altLang="en-US" sz="1600"/>
              <a:t>    def __init__(self):</a:t>
            </a:r>
            <a:endParaRPr lang="zh-CN" altLang="en-US" sz="1600"/>
          </a:p>
          <a:p>
            <a:r>
              <a:rPr lang="zh-CN" altLang="en-US" sz="1600"/>
              <a:t>        self.a=0</a:t>
            </a:r>
            <a:endParaRPr lang="zh-CN" altLang="en-US" sz="1600"/>
          </a:p>
          <a:p>
            <a:r>
              <a:rPr lang="zh-CN" altLang="en-US" sz="1600"/>
              <a:t>        self.b=1</a:t>
            </a:r>
            <a:endParaRPr lang="zh-CN" altLang="en-US" sz="1600"/>
          </a:p>
          <a:p>
            <a:r>
              <a:rPr lang="zh-CN" altLang="en-US" sz="1600"/>
              <a:t>    def __next__(self):</a:t>
            </a:r>
            <a:endParaRPr lang="zh-CN" altLang="en-US" sz="1600"/>
          </a:p>
          <a:p>
            <a:r>
              <a:rPr lang="zh-CN" altLang="en-US" sz="1600"/>
              <a:t>        tmp=self.a</a:t>
            </a:r>
            <a:endParaRPr lang="zh-CN" altLang="en-US" sz="1600"/>
          </a:p>
          <a:p>
            <a:r>
              <a:rPr lang="zh-CN" altLang="en-US" sz="1600"/>
              <a:t>        self.a=self.b</a:t>
            </a:r>
            <a:endParaRPr lang="zh-CN" altLang="en-US" sz="1600"/>
          </a:p>
          <a:p>
            <a:r>
              <a:rPr lang="zh-CN" altLang="en-US" sz="1600"/>
              <a:t>        self.b=tmp+self.b</a:t>
            </a:r>
            <a:endParaRPr lang="zh-CN" altLang="en-US" sz="1600"/>
          </a:p>
          <a:p>
            <a:r>
              <a:rPr lang="zh-CN" altLang="en-US" sz="1600"/>
              <a:t>        return self.b</a:t>
            </a:r>
            <a:endParaRPr lang="zh-CN" altLang="en-US" sz="1600"/>
          </a:p>
          <a:p>
            <a:r>
              <a:rPr lang="zh-CN" altLang="en-US" sz="1600"/>
              <a:t>    def __iter__(self):</a:t>
            </a:r>
            <a:endParaRPr lang="zh-CN" altLang="en-US" sz="1600"/>
          </a:p>
          <a:p>
            <a:r>
              <a:rPr lang="zh-CN" altLang="en-US" sz="1600"/>
              <a:t>        return self</a:t>
            </a:r>
            <a:endParaRPr lang="zh-CN" altLang="en-US" sz="1600"/>
          </a:p>
          <a:p>
            <a:r>
              <a:rPr lang="zh-CN" altLang="en-US" sz="1600"/>
              <a:t>fibs=Fibonacci()</a:t>
            </a:r>
            <a:endParaRPr lang="zh-CN" altLang="en-US" sz="1600"/>
          </a:p>
          <a:p>
            <a:r>
              <a:rPr lang="zh-CN" altLang="en-US" sz="1600"/>
              <a:t>print(isinstance(fibs,Iterator))</a:t>
            </a:r>
            <a:endParaRPr lang="zh-CN" altLang="en-US" sz="1600"/>
          </a:p>
          <a:p>
            <a:r>
              <a:rPr lang="zh-CN" altLang="en-US" sz="1600"/>
              <a:t>for i in range(6):</a:t>
            </a:r>
            <a:endParaRPr lang="zh-CN" altLang="en-US" sz="1600"/>
          </a:p>
          <a:p>
            <a:r>
              <a:rPr lang="zh-CN" altLang="en-US" sz="1600"/>
              <a:t>    print(next(fibs))</a:t>
            </a:r>
            <a:endParaRPr lang="zh-CN" altLang="en-US" sz="1600"/>
          </a:p>
        </p:txBody>
      </p:sp>
      <p:pic>
        <p:nvPicPr>
          <p:cNvPr id="4" name="图片 3"/>
          <p:cNvPicPr>
            <a:picLocks noChangeAspect="1"/>
          </p:cNvPicPr>
          <p:nvPr/>
        </p:nvPicPr>
        <p:blipFill>
          <a:blip r:embed="rId1"/>
          <a:stretch>
            <a:fillRect/>
          </a:stretch>
        </p:blipFill>
        <p:spPr>
          <a:xfrm>
            <a:off x="7851775" y="4006850"/>
            <a:ext cx="1181100" cy="1009650"/>
          </a:xfrm>
          <a:prstGeom prst="rect">
            <a:avLst/>
          </a:prstGeom>
        </p:spPr>
      </p:pic>
      <p:sp>
        <p:nvSpPr>
          <p:cNvPr id="5" name="TextBox 25"/>
          <p:cNvSpPr txBox="1"/>
          <p:nvPr/>
        </p:nvSpPr>
        <p:spPr>
          <a:xfrm>
            <a:off x="954042" y="134575"/>
            <a:ext cx="2236470" cy="521970"/>
          </a:xfrm>
          <a:prstGeom prst="rect">
            <a:avLst/>
          </a:prstGeom>
          <a:noFill/>
        </p:spPr>
        <p:txBody>
          <a:bodyPr wrap="none" rtlCol="0">
            <a:spAutoFit/>
          </a:bodyPr>
          <a:p>
            <a:pPr algn="l"/>
            <a:r>
              <a:rPr lang="en-US" altLang="zh-CN" sz="2800" b="1" spc="300" dirty="0">
                <a:solidFill>
                  <a:schemeClr val="bg1"/>
                </a:solidFill>
                <a:latin typeface="Arial Black" panose="020B0A04020102020204" charset="0"/>
                <a:ea typeface="黑体" panose="02010609060101010101" charset="-122"/>
                <a:cs typeface="Arial Black" panose="020B0A04020102020204" charset="0"/>
              </a:rPr>
              <a:t>5.5 </a:t>
            </a:r>
            <a:r>
              <a:rPr lang="zh-CN" altLang="en-US" sz="2800" b="1" spc="300" dirty="0">
                <a:solidFill>
                  <a:schemeClr val="bg1"/>
                </a:solidFill>
                <a:latin typeface="Arial Black" panose="020B0A04020102020204" charset="0"/>
                <a:ea typeface="黑体" panose="02010609060101010101" charset="-122"/>
                <a:cs typeface="Arial Black" panose="020B0A04020102020204" charset="0"/>
              </a:rPr>
              <a:t>迭代器</a:t>
            </a:r>
            <a:endParaRPr lang="zh-CN" altLang="en-US" sz="2800" b="1" spc="300" dirty="0">
              <a:solidFill>
                <a:schemeClr val="bg1"/>
              </a:solidFill>
              <a:latin typeface="Arial Black" panose="020B0A04020102020204" charset="0"/>
              <a:ea typeface="黑体" panose="02010609060101010101" charset="-122"/>
              <a:cs typeface="Arial Black" panose="020B0A04020102020204" charset="0"/>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right)">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07975" y="812165"/>
            <a:ext cx="8220075" cy="1337945"/>
          </a:xfrm>
          <a:prstGeom prst="rect">
            <a:avLst/>
          </a:prstGeom>
          <a:noFill/>
        </p:spPr>
        <p:txBody>
          <a:bodyPr wrap="square" rtlCol="0" anchor="t">
            <a:spAutoFit/>
          </a:bodyPr>
          <a:p>
            <a:pPr>
              <a:lnSpc>
                <a:spcPct val="150000"/>
              </a:lnSpc>
            </a:pPr>
            <a:r>
              <a:rPr lang="en-US" altLang="zh-CN"/>
              <a:t>          </a:t>
            </a:r>
            <a:r>
              <a:rPr lang="zh-CN" altLang="en-US"/>
              <a:t>当列表中包含大量的元素时，如果一次性生成这些元素并保存到列表中将占有大量内存资源，可以使用生成器来根据需要进行计算并获取列表中某些元素的值。</a:t>
            </a:r>
            <a:endParaRPr lang="zh-CN" altLang="en-US"/>
          </a:p>
        </p:txBody>
      </p:sp>
      <p:sp>
        <p:nvSpPr>
          <p:cNvPr id="5" name="文本框 4"/>
          <p:cNvSpPr txBox="1"/>
          <p:nvPr/>
        </p:nvSpPr>
        <p:spPr>
          <a:xfrm>
            <a:off x="446405" y="2150110"/>
            <a:ext cx="8025130" cy="922020"/>
          </a:xfrm>
          <a:prstGeom prst="rect">
            <a:avLst/>
          </a:prstGeom>
          <a:noFill/>
        </p:spPr>
        <p:txBody>
          <a:bodyPr wrap="square" rtlCol="0">
            <a:spAutoFit/>
          </a:bodyPr>
          <a:p>
            <a:pPr>
              <a:lnSpc>
                <a:spcPct val="150000"/>
              </a:lnSpc>
            </a:pPr>
            <a:r>
              <a:rPr lang="en-US" altLang="zh-CN"/>
              <a:t>          </a:t>
            </a:r>
            <a:r>
              <a:rPr lang="zh-CN" altLang="en-US"/>
              <a:t>将列表表达式中的一对中括号改为小括号就得到了生成器，对于生成器对象像其它可迭代对象一样使用</a:t>
            </a:r>
            <a:r>
              <a:rPr lang="en-US" altLang="zh-CN"/>
              <a:t>for</a:t>
            </a:r>
            <a:r>
              <a:rPr lang="zh-CN" altLang="en-US"/>
              <a:t>循环来进行遍历。例如：</a:t>
            </a:r>
            <a:endParaRPr lang="zh-CN" altLang="en-US"/>
          </a:p>
        </p:txBody>
      </p:sp>
      <p:sp>
        <p:nvSpPr>
          <p:cNvPr id="6" name="文本框 5"/>
          <p:cNvSpPr txBox="1"/>
          <p:nvPr/>
        </p:nvSpPr>
        <p:spPr>
          <a:xfrm>
            <a:off x="1116330" y="3072130"/>
            <a:ext cx="3332480" cy="922020"/>
          </a:xfrm>
          <a:prstGeom prst="rect">
            <a:avLst/>
          </a:prstGeom>
          <a:solidFill>
            <a:schemeClr val="bg1">
              <a:lumMod val="85000"/>
            </a:schemeClr>
          </a:solidFill>
        </p:spPr>
        <p:txBody>
          <a:bodyPr wrap="square" rtlCol="0" anchor="t">
            <a:spAutoFit/>
          </a:bodyPr>
          <a:p>
            <a:r>
              <a:rPr lang="zh-CN" altLang="en-US"/>
              <a:t>g=(x*x for x in range(6))</a:t>
            </a:r>
            <a:endParaRPr lang="zh-CN" altLang="en-US"/>
          </a:p>
          <a:p>
            <a:r>
              <a:rPr lang="zh-CN" altLang="en-US"/>
              <a:t>for i in g:</a:t>
            </a:r>
            <a:endParaRPr lang="zh-CN" altLang="en-US"/>
          </a:p>
          <a:p>
            <a:r>
              <a:rPr lang="zh-CN" altLang="en-US"/>
              <a:t>    print(i)</a:t>
            </a:r>
            <a:endParaRPr lang="zh-CN" altLang="en-US"/>
          </a:p>
        </p:txBody>
      </p:sp>
      <p:pic>
        <p:nvPicPr>
          <p:cNvPr id="8" name="图片 7"/>
          <p:cNvPicPr>
            <a:picLocks noChangeAspect="1"/>
          </p:cNvPicPr>
          <p:nvPr/>
        </p:nvPicPr>
        <p:blipFill>
          <a:blip r:embed="rId1"/>
          <a:stretch>
            <a:fillRect/>
          </a:stretch>
        </p:blipFill>
        <p:spPr>
          <a:xfrm>
            <a:off x="2292350" y="4114800"/>
            <a:ext cx="981075" cy="1028700"/>
          </a:xfrm>
          <a:prstGeom prst="rect">
            <a:avLst/>
          </a:prstGeom>
        </p:spPr>
      </p:pic>
      <p:sp>
        <p:nvSpPr>
          <p:cNvPr id="9" name="文本框 8"/>
          <p:cNvSpPr txBox="1"/>
          <p:nvPr/>
        </p:nvSpPr>
        <p:spPr>
          <a:xfrm>
            <a:off x="1247140" y="4192270"/>
            <a:ext cx="868680" cy="368300"/>
          </a:xfrm>
          <a:prstGeom prst="rect">
            <a:avLst/>
          </a:prstGeom>
          <a:noFill/>
        </p:spPr>
        <p:txBody>
          <a:bodyPr wrap="none" rtlCol="0">
            <a:spAutoFit/>
          </a:bodyPr>
          <a:p>
            <a:r>
              <a:rPr lang="zh-CN" altLang="en-US"/>
              <a:t>输出：</a:t>
            </a:r>
            <a:endParaRPr lang="zh-CN" altLang="en-US"/>
          </a:p>
        </p:txBody>
      </p:sp>
      <p:sp>
        <p:nvSpPr>
          <p:cNvPr id="3" name="TextBox 25"/>
          <p:cNvSpPr txBox="1"/>
          <p:nvPr/>
        </p:nvSpPr>
        <p:spPr>
          <a:xfrm>
            <a:off x="954042" y="134575"/>
            <a:ext cx="2236470" cy="521970"/>
          </a:xfrm>
          <a:prstGeom prst="rect">
            <a:avLst/>
          </a:prstGeom>
          <a:noFill/>
        </p:spPr>
        <p:txBody>
          <a:bodyPr wrap="none" rtlCol="0">
            <a:spAutoFit/>
          </a:bodyPr>
          <a:p>
            <a:pPr algn="l"/>
            <a:r>
              <a:rPr lang="en-US" altLang="zh-CN" sz="2800" b="1" spc="300" dirty="0">
                <a:solidFill>
                  <a:schemeClr val="bg1"/>
                </a:solidFill>
                <a:latin typeface="Arial Black" panose="020B0A04020102020204" charset="0"/>
                <a:ea typeface="黑体" panose="02010609060101010101" charset="-122"/>
                <a:cs typeface="Arial Black" panose="020B0A04020102020204" charset="0"/>
              </a:rPr>
              <a:t>5.5 </a:t>
            </a:r>
            <a:r>
              <a:rPr lang="zh-CN" altLang="en-US" sz="2800" b="1" spc="300" dirty="0">
                <a:solidFill>
                  <a:schemeClr val="bg1"/>
                </a:solidFill>
                <a:latin typeface="Arial Black" panose="020B0A04020102020204" charset="0"/>
                <a:ea typeface="黑体" panose="02010609060101010101" charset="-122"/>
                <a:cs typeface="Arial Black" panose="020B0A04020102020204" charset="0"/>
              </a:rPr>
              <a:t>迭代器</a:t>
            </a:r>
            <a:endParaRPr lang="zh-CN" altLang="en-US" sz="2800" b="1" spc="300" dirty="0">
              <a:solidFill>
                <a:schemeClr val="bg1"/>
              </a:solidFill>
              <a:latin typeface="Arial Black" panose="020B0A04020102020204" charset="0"/>
              <a:ea typeface="黑体" panose="02010609060101010101" charset="-122"/>
              <a:cs typeface="Arial Black" panose="020B0A04020102020204" charset="0"/>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ppt_w*1.125000"/>
                                          </p:val>
                                        </p:tav>
                                        <p:tav tm="100000">
                                          <p:val>
                                            <p:strVal val="#ppt_x"/>
                                          </p:val>
                                        </p:tav>
                                      </p:tavLst>
                                    </p:anim>
                                    <p:animEffect transition="in" filter="wipe(right)">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07975" y="812165"/>
            <a:ext cx="8220075" cy="1337945"/>
          </a:xfrm>
          <a:prstGeom prst="rect">
            <a:avLst/>
          </a:prstGeom>
          <a:noFill/>
        </p:spPr>
        <p:txBody>
          <a:bodyPr wrap="square" rtlCol="0" anchor="t">
            <a:spAutoFit/>
          </a:bodyPr>
          <a:p>
            <a:pPr>
              <a:lnSpc>
                <a:spcPct val="150000"/>
              </a:lnSpc>
            </a:pPr>
            <a:r>
              <a:rPr lang="en-US" altLang="zh-CN"/>
              <a:t>          </a:t>
            </a:r>
            <a:r>
              <a:rPr lang="zh-CN" altLang="en-US"/>
              <a:t>当列表中包含大量的元素时，如果一次性生成这些元素并保存到列表中将占有大量内存资源，可以使用生成器来根据需要进行计算并获取列表中某些元素的值。</a:t>
            </a:r>
            <a:endParaRPr lang="zh-CN" altLang="en-US"/>
          </a:p>
        </p:txBody>
      </p:sp>
      <p:sp>
        <p:nvSpPr>
          <p:cNvPr id="5" name="文本框 4"/>
          <p:cNvSpPr txBox="1"/>
          <p:nvPr/>
        </p:nvSpPr>
        <p:spPr>
          <a:xfrm>
            <a:off x="446405" y="2150110"/>
            <a:ext cx="8025130" cy="922020"/>
          </a:xfrm>
          <a:prstGeom prst="rect">
            <a:avLst/>
          </a:prstGeom>
          <a:noFill/>
        </p:spPr>
        <p:txBody>
          <a:bodyPr wrap="square" rtlCol="0">
            <a:spAutoFit/>
          </a:bodyPr>
          <a:p>
            <a:pPr>
              <a:lnSpc>
                <a:spcPct val="150000"/>
              </a:lnSpc>
            </a:pPr>
            <a:r>
              <a:rPr lang="en-US" altLang="zh-CN"/>
              <a:t>          </a:t>
            </a:r>
            <a:r>
              <a:rPr lang="zh-CN" altLang="en-US"/>
              <a:t>将列表表达式中的一对中括号改为小括号就得到了生成器，对于生成器对象像其它可迭代对象一样使用</a:t>
            </a:r>
            <a:r>
              <a:rPr lang="en-US" altLang="zh-CN"/>
              <a:t>for</a:t>
            </a:r>
            <a:r>
              <a:rPr lang="zh-CN" altLang="en-US"/>
              <a:t>循环来进行遍历。例如：</a:t>
            </a:r>
            <a:endParaRPr lang="zh-CN" altLang="en-US"/>
          </a:p>
        </p:txBody>
      </p:sp>
      <p:sp>
        <p:nvSpPr>
          <p:cNvPr id="6" name="文本框 5"/>
          <p:cNvSpPr txBox="1"/>
          <p:nvPr/>
        </p:nvSpPr>
        <p:spPr>
          <a:xfrm>
            <a:off x="1116330" y="3072130"/>
            <a:ext cx="3332480" cy="922020"/>
          </a:xfrm>
          <a:prstGeom prst="rect">
            <a:avLst/>
          </a:prstGeom>
          <a:solidFill>
            <a:schemeClr val="bg1">
              <a:lumMod val="85000"/>
            </a:schemeClr>
          </a:solidFill>
        </p:spPr>
        <p:txBody>
          <a:bodyPr wrap="square" rtlCol="0" anchor="t">
            <a:spAutoFit/>
          </a:bodyPr>
          <a:p>
            <a:r>
              <a:rPr lang="zh-CN" altLang="en-US"/>
              <a:t>g=(x*x for x in range(6))</a:t>
            </a:r>
            <a:endParaRPr lang="zh-CN" altLang="en-US"/>
          </a:p>
          <a:p>
            <a:r>
              <a:rPr lang="zh-CN" altLang="en-US"/>
              <a:t>for i in g:</a:t>
            </a:r>
            <a:endParaRPr lang="zh-CN" altLang="en-US"/>
          </a:p>
          <a:p>
            <a:r>
              <a:rPr lang="zh-CN" altLang="en-US"/>
              <a:t>    print(i)</a:t>
            </a:r>
            <a:endParaRPr lang="zh-CN" altLang="en-US"/>
          </a:p>
        </p:txBody>
      </p:sp>
      <p:pic>
        <p:nvPicPr>
          <p:cNvPr id="8" name="图片 7"/>
          <p:cNvPicPr>
            <a:picLocks noChangeAspect="1"/>
          </p:cNvPicPr>
          <p:nvPr/>
        </p:nvPicPr>
        <p:blipFill>
          <a:blip r:embed="rId1"/>
          <a:stretch>
            <a:fillRect/>
          </a:stretch>
        </p:blipFill>
        <p:spPr>
          <a:xfrm>
            <a:off x="2292350" y="4114800"/>
            <a:ext cx="981075" cy="1028700"/>
          </a:xfrm>
          <a:prstGeom prst="rect">
            <a:avLst/>
          </a:prstGeom>
        </p:spPr>
      </p:pic>
      <p:sp>
        <p:nvSpPr>
          <p:cNvPr id="9" name="文本框 8"/>
          <p:cNvSpPr txBox="1"/>
          <p:nvPr/>
        </p:nvSpPr>
        <p:spPr>
          <a:xfrm>
            <a:off x="1247140" y="4192270"/>
            <a:ext cx="868680" cy="368300"/>
          </a:xfrm>
          <a:prstGeom prst="rect">
            <a:avLst/>
          </a:prstGeom>
          <a:noFill/>
        </p:spPr>
        <p:txBody>
          <a:bodyPr wrap="none" rtlCol="0">
            <a:spAutoFit/>
          </a:bodyPr>
          <a:p>
            <a:r>
              <a:rPr lang="zh-CN" altLang="en-US"/>
              <a:t>输出：</a:t>
            </a:r>
            <a:endParaRPr lang="zh-CN" altLang="en-US"/>
          </a:p>
        </p:txBody>
      </p:sp>
      <p:sp>
        <p:nvSpPr>
          <p:cNvPr id="3" name="TextBox 25"/>
          <p:cNvSpPr txBox="1"/>
          <p:nvPr/>
        </p:nvSpPr>
        <p:spPr>
          <a:xfrm>
            <a:off x="954042" y="134575"/>
            <a:ext cx="2236470" cy="521970"/>
          </a:xfrm>
          <a:prstGeom prst="rect">
            <a:avLst/>
          </a:prstGeom>
          <a:noFill/>
        </p:spPr>
        <p:txBody>
          <a:bodyPr wrap="none" rtlCol="0">
            <a:spAutoFit/>
          </a:bodyPr>
          <a:p>
            <a:pPr algn="l"/>
            <a:r>
              <a:rPr lang="en-US" altLang="zh-CN" sz="2800" b="1" spc="300" dirty="0">
                <a:solidFill>
                  <a:schemeClr val="bg1"/>
                </a:solidFill>
                <a:latin typeface="Arial Black" panose="020B0A04020102020204" charset="0"/>
                <a:ea typeface="黑体" panose="02010609060101010101" charset="-122"/>
                <a:cs typeface="Arial Black" panose="020B0A04020102020204" charset="0"/>
              </a:rPr>
              <a:t>5.5 </a:t>
            </a:r>
            <a:r>
              <a:rPr lang="zh-CN" altLang="en-US" sz="2800" b="1" spc="300" dirty="0">
                <a:solidFill>
                  <a:schemeClr val="bg1"/>
                </a:solidFill>
                <a:latin typeface="Arial Black" panose="020B0A04020102020204" charset="0"/>
                <a:ea typeface="黑体" panose="02010609060101010101" charset="-122"/>
                <a:cs typeface="Arial Black" panose="020B0A04020102020204" charset="0"/>
              </a:rPr>
              <a:t>迭代器</a:t>
            </a:r>
            <a:endParaRPr lang="zh-CN" altLang="en-US" sz="2800" b="1" spc="300" dirty="0">
              <a:solidFill>
                <a:schemeClr val="bg1"/>
              </a:solidFill>
              <a:latin typeface="Arial Black" panose="020B0A04020102020204" charset="0"/>
              <a:ea typeface="黑体" panose="02010609060101010101" charset="-122"/>
              <a:cs typeface="Arial Black" panose="020B0A04020102020204" charset="0"/>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ppt_w*1.125000"/>
                                          </p:val>
                                        </p:tav>
                                        <p:tav tm="100000">
                                          <p:val>
                                            <p:strVal val="#ppt_x"/>
                                          </p:val>
                                        </p:tav>
                                      </p:tavLst>
                                    </p:anim>
                                    <p:animEffect transition="in" filter="wipe(right)">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14985" y="688340"/>
            <a:ext cx="8212455" cy="1714500"/>
          </a:xfrm>
          <a:prstGeom prst="rect">
            <a:avLst/>
          </a:prstGeom>
          <a:noFill/>
        </p:spPr>
        <p:txBody>
          <a:bodyPr wrap="square" rtlCol="0" anchor="t">
            <a:spAutoFit/>
          </a:bodyPr>
          <a:p>
            <a:pPr>
              <a:lnSpc>
                <a:spcPct val="110000"/>
              </a:lnSpc>
            </a:pPr>
            <a:r>
              <a:rPr lang="en-US" altLang="zh-CN" sz="1600"/>
              <a:t>         </a:t>
            </a:r>
            <a:r>
              <a:rPr lang="zh-CN" altLang="en-US" sz="1600"/>
              <a:t>在 Python 中，使用了 yield 的函数被称为生成器（generator）。</a:t>
            </a:r>
            <a:endParaRPr lang="zh-CN" altLang="en-US" sz="1600"/>
          </a:p>
          <a:p>
            <a:pPr>
              <a:lnSpc>
                <a:spcPct val="110000"/>
              </a:lnSpc>
            </a:pPr>
            <a:r>
              <a:rPr lang="zh-CN" altLang="en-US" sz="1600"/>
              <a:t>         跟普通函数不同的是，生成器是一个返回迭代器的函数，只能用于迭代操作，更简单点理解生成器就是一个迭代器。</a:t>
            </a:r>
            <a:endParaRPr lang="zh-CN" altLang="en-US" sz="1600"/>
          </a:p>
          <a:p>
            <a:pPr>
              <a:lnSpc>
                <a:spcPct val="110000"/>
              </a:lnSpc>
            </a:pPr>
            <a:r>
              <a:rPr lang="zh-CN" altLang="en-US" sz="1600"/>
              <a:t>         在调用生成器运行的过程中，每次遇到 yield 时函数会暂停并保存当前所有的运行信息，返回 yield 的值, 并在下一次执行 next() 方法时从当前位置继续运行。</a:t>
            </a:r>
            <a:endParaRPr lang="zh-CN" altLang="en-US" sz="1600"/>
          </a:p>
          <a:p>
            <a:pPr>
              <a:lnSpc>
                <a:spcPct val="110000"/>
              </a:lnSpc>
            </a:pPr>
            <a:r>
              <a:rPr lang="zh-CN" altLang="en-US" sz="1600"/>
              <a:t>        调用一个生成器函数，返回的是一个迭代器对象。</a:t>
            </a:r>
            <a:endParaRPr lang="zh-CN" altLang="en-US" sz="1600"/>
          </a:p>
        </p:txBody>
      </p:sp>
      <p:sp>
        <p:nvSpPr>
          <p:cNvPr id="4" name="文本框 3"/>
          <p:cNvSpPr txBox="1"/>
          <p:nvPr/>
        </p:nvSpPr>
        <p:spPr>
          <a:xfrm>
            <a:off x="465455" y="2466975"/>
            <a:ext cx="4378960" cy="2676525"/>
          </a:xfrm>
          <a:prstGeom prst="rect">
            <a:avLst/>
          </a:prstGeom>
          <a:solidFill>
            <a:schemeClr val="bg1">
              <a:lumMod val="85000"/>
            </a:schemeClr>
          </a:solidFill>
        </p:spPr>
        <p:txBody>
          <a:bodyPr wrap="square" rtlCol="0" anchor="t">
            <a:spAutoFit/>
          </a:bodyPr>
          <a:p>
            <a:r>
              <a:rPr lang="zh-CN" altLang="en-US" sz="1200"/>
              <a:t>def fibonacci(n): # 生成器函数 - 斐波那契</a:t>
            </a:r>
            <a:endParaRPr lang="zh-CN" altLang="en-US" sz="1200"/>
          </a:p>
          <a:p>
            <a:r>
              <a:rPr lang="zh-CN" altLang="en-US" sz="1200"/>
              <a:t>    a, b, counter = 0, 1, 0</a:t>
            </a:r>
            <a:endParaRPr lang="zh-CN" altLang="en-US" sz="1200"/>
          </a:p>
          <a:p>
            <a:r>
              <a:rPr lang="zh-CN" altLang="en-US" sz="1200"/>
              <a:t>    while True:</a:t>
            </a:r>
            <a:endParaRPr lang="zh-CN" altLang="en-US" sz="1200"/>
          </a:p>
          <a:p>
            <a:r>
              <a:rPr lang="zh-CN" altLang="en-US" sz="1200"/>
              <a:t>        if (counter &gt; n): </a:t>
            </a:r>
            <a:endParaRPr lang="zh-CN" altLang="en-US" sz="1200"/>
          </a:p>
          <a:p>
            <a:r>
              <a:rPr lang="zh-CN" altLang="en-US" sz="1200"/>
              <a:t>            return</a:t>
            </a:r>
            <a:endParaRPr lang="zh-CN" altLang="en-US" sz="1200"/>
          </a:p>
          <a:p>
            <a:r>
              <a:rPr lang="zh-CN" altLang="en-US" sz="1200"/>
              <a:t>        yield a</a:t>
            </a:r>
            <a:endParaRPr lang="zh-CN" altLang="en-US" sz="1200"/>
          </a:p>
          <a:p>
            <a:r>
              <a:rPr lang="zh-CN" altLang="en-US" sz="1200"/>
              <a:t>        a, b = b, a + b</a:t>
            </a:r>
            <a:endParaRPr lang="zh-CN" altLang="en-US" sz="1200"/>
          </a:p>
          <a:p>
            <a:r>
              <a:rPr lang="zh-CN" altLang="en-US" sz="1200"/>
              <a:t>        counter += 1</a:t>
            </a:r>
            <a:endParaRPr lang="zh-CN" altLang="en-US" sz="1200"/>
          </a:p>
          <a:p>
            <a:r>
              <a:rPr lang="zh-CN" altLang="en-US" sz="1200"/>
              <a:t>f = fibonacci(10) # f 是一个迭代器，由生成器返回生成</a:t>
            </a:r>
            <a:endParaRPr lang="zh-CN" altLang="en-US" sz="1200"/>
          </a:p>
          <a:p>
            <a:r>
              <a:rPr lang="zh-CN" altLang="en-US" sz="1200"/>
              <a:t>while True:</a:t>
            </a:r>
            <a:endParaRPr lang="zh-CN" altLang="en-US" sz="1200"/>
          </a:p>
          <a:p>
            <a:r>
              <a:rPr lang="zh-CN" altLang="en-US" sz="1200"/>
              <a:t>    try:</a:t>
            </a:r>
            <a:endParaRPr lang="zh-CN" altLang="en-US" sz="1200"/>
          </a:p>
          <a:p>
            <a:r>
              <a:rPr lang="zh-CN" altLang="en-US" sz="1200"/>
              <a:t>        print (next(f), end=" ")</a:t>
            </a:r>
            <a:endParaRPr lang="zh-CN" altLang="en-US" sz="1200"/>
          </a:p>
          <a:p>
            <a:r>
              <a:rPr lang="zh-CN" altLang="en-US" sz="1200"/>
              <a:t>    except StopIteration:</a:t>
            </a:r>
            <a:endParaRPr lang="zh-CN" altLang="en-US" sz="1200"/>
          </a:p>
          <a:p>
            <a:r>
              <a:rPr lang="zh-CN" altLang="en-US" sz="1200"/>
              <a:t>        exit()</a:t>
            </a:r>
            <a:endParaRPr lang="zh-CN" altLang="en-US" sz="1200"/>
          </a:p>
        </p:txBody>
      </p:sp>
      <p:sp>
        <p:nvSpPr>
          <p:cNvPr id="7" name="文本框 6"/>
          <p:cNvSpPr txBox="1"/>
          <p:nvPr/>
        </p:nvSpPr>
        <p:spPr>
          <a:xfrm>
            <a:off x="5269230" y="2907030"/>
            <a:ext cx="2540000" cy="645160"/>
          </a:xfrm>
          <a:prstGeom prst="rect">
            <a:avLst/>
          </a:prstGeom>
          <a:noFill/>
        </p:spPr>
        <p:txBody>
          <a:bodyPr wrap="square" rtlCol="0" anchor="t">
            <a:spAutoFit/>
          </a:bodyPr>
          <a:p>
            <a:r>
              <a:rPr lang="zh-CN" altLang="en-US"/>
              <a:t>输出：</a:t>
            </a:r>
            <a:endParaRPr lang="zh-CN" altLang="en-US"/>
          </a:p>
          <a:p>
            <a:r>
              <a:rPr lang="zh-CN" altLang="en-US"/>
              <a:t>0 1 1 2 3 5 8 13 21 34 55</a:t>
            </a:r>
            <a:endParaRPr lang="zh-CN" altLang="en-US"/>
          </a:p>
        </p:txBody>
      </p:sp>
      <p:sp>
        <p:nvSpPr>
          <p:cNvPr id="2" name="TextBox 25"/>
          <p:cNvSpPr txBox="1"/>
          <p:nvPr/>
        </p:nvSpPr>
        <p:spPr>
          <a:xfrm>
            <a:off x="954042" y="134575"/>
            <a:ext cx="2236470" cy="521970"/>
          </a:xfrm>
          <a:prstGeom prst="rect">
            <a:avLst/>
          </a:prstGeom>
          <a:noFill/>
        </p:spPr>
        <p:txBody>
          <a:bodyPr wrap="none" rtlCol="0">
            <a:spAutoFit/>
          </a:bodyPr>
          <a:p>
            <a:pPr algn="l"/>
            <a:r>
              <a:rPr lang="en-US" altLang="zh-CN" sz="2800" b="1" spc="300" dirty="0">
                <a:solidFill>
                  <a:schemeClr val="bg1"/>
                </a:solidFill>
                <a:latin typeface="Arial Black" panose="020B0A04020102020204" charset="0"/>
                <a:ea typeface="黑体" panose="02010609060101010101" charset="-122"/>
                <a:cs typeface="Arial Black" panose="020B0A04020102020204" charset="0"/>
              </a:rPr>
              <a:t>5.5 </a:t>
            </a:r>
            <a:r>
              <a:rPr lang="zh-CN" altLang="en-US" sz="2800" b="1" spc="300" dirty="0">
                <a:solidFill>
                  <a:schemeClr val="bg1"/>
                </a:solidFill>
                <a:latin typeface="Arial Black" panose="020B0A04020102020204" charset="0"/>
                <a:ea typeface="黑体" panose="02010609060101010101" charset="-122"/>
                <a:cs typeface="Arial Black" panose="020B0A04020102020204" charset="0"/>
              </a:rPr>
              <a:t>迭代器</a:t>
            </a:r>
            <a:endParaRPr lang="zh-CN" altLang="en-US" sz="2800" b="1" spc="300" dirty="0">
              <a:solidFill>
                <a:schemeClr val="bg1"/>
              </a:solidFill>
              <a:latin typeface="Arial Black" panose="020B0A04020102020204" charset="0"/>
              <a:ea typeface="黑体" panose="02010609060101010101" charset="-122"/>
              <a:cs typeface="Arial Black" panose="020B0A04020102020204" charset="0"/>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
        <p:nvSpPr>
          <p:cNvPr id="26" name="TextBox 25"/>
          <p:cNvSpPr txBox="1"/>
          <p:nvPr/>
        </p:nvSpPr>
        <p:spPr>
          <a:xfrm>
            <a:off x="1091202" y="170135"/>
            <a:ext cx="1407160" cy="460375"/>
          </a:xfrm>
          <a:prstGeom prst="rect">
            <a:avLst/>
          </a:prstGeom>
          <a:noFill/>
        </p:spPr>
        <p:txBody>
          <a:bodyPr wrap="none" rtlCol="0">
            <a:spAutoFit/>
          </a:bodyPr>
          <a:p>
            <a:r>
              <a:rPr lang="zh-CN" altLang="en-US" sz="2400" b="1" spc="300" dirty="0">
                <a:solidFill>
                  <a:schemeClr val="bg1"/>
                </a:solidFill>
                <a:latin typeface="黑体" panose="02010609060101010101" charset="-122"/>
                <a:ea typeface="黑体" panose="02010609060101010101" charset="-122"/>
              </a:rPr>
              <a:t>练习</a:t>
            </a:r>
            <a:r>
              <a:rPr lang="en-US" altLang="zh-CN" sz="2400" b="1" spc="300" dirty="0">
                <a:solidFill>
                  <a:schemeClr val="bg1"/>
                </a:solidFill>
                <a:latin typeface="黑体" panose="02010609060101010101" charset="-122"/>
                <a:ea typeface="黑体" panose="02010609060101010101" charset="-122"/>
              </a:rPr>
              <a:t>1</a:t>
            </a:r>
            <a:r>
              <a:rPr lang="zh-CN" altLang="en-US" sz="2400" b="1" spc="300" dirty="0">
                <a:solidFill>
                  <a:schemeClr val="bg1"/>
                </a:solidFill>
                <a:latin typeface="黑体" panose="02010609060101010101" charset="-122"/>
                <a:ea typeface="黑体" panose="02010609060101010101" charset="-122"/>
              </a:rPr>
              <a:t>：</a:t>
            </a:r>
            <a:endParaRPr lang="zh-CN" altLang="en-US" sz="2400" b="1" spc="300" dirty="0">
              <a:solidFill>
                <a:schemeClr val="bg1"/>
              </a:solidFill>
              <a:latin typeface="黑体" panose="02010609060101010101" charset="-122"/>
              <a:ea typeface="黑体" panose="02010609060101010101" charset="-122"/>
            </a:endParaRPr>
          </a:p>
        </p:txBody>
      </p:sp>
      <p:sp>
        <p:nvSpPr>
          <p:cNvPr id="3" name="文本框 2"/>
          <p:cNvSpPr txBox="1"/>
          <p:nvPr/>
        </p:nvSpPr>
        <p:spPr>
          <a:xfrm>
            <a:off x="375920" y="1694180"/>
            <a:ext cx="8353425" cy="3046095"/>
          </a:xfrm>
          <a:prstGeom prst="rect">
            <a:avLst/>
          </a:prstGeom>
          <a:noFill/>
        </p:spPr>
        <p:txBody>
          <a:bodyPr wrap="square" rtlCol="0" anchor="t">
            <a:spAutoFit/>
          </a:bodyPr>
          <a:p>
            <a:pPr>
              <a:lnSpc>
                <a:spcPct val="100000"/>
              </a:lnSpc>
            </a:pPr>
            <a:r>
              <a:rPr lang="zh-CN" altLang="en-US" sz="1600"/>
              <a:t>stuList={'张轩','李岚','王晨','刘峰','赵钢','周明','孙柯','韩函'}</a:t>
            </a:r>
            <a:endParaRPr lang="zh-CN" altLang="en-US" sz="1600"/>
          </a:p>
          <a:p>
            <a:pPr>
              <a:lnSpc>
                <a:spcPct val="100000"/>
              </a:lnSpc>
            </a:pPr>
            <a:r>
              <a:rPr lang="zh-CN" altLang="en-US" sz="1600"/>
              <a:t>mathSet=stuList.copy()</a:t>
            </a:r>
            <a:endParaRPr lang="zh-CN" altLang="en-US" sz="1600"/>
          </a:p>
          <a:p>
            <a:pPr>
              <a:lnSpc>
                <a:spcPct val="100000"/>
              </a:lnSpc>
            </a:pPr>
            <a:r>
              <a:rPr lang="zh-CN" altLang="en-US" sz="1600"/>
              <a:t>pythonStu=stuList.copy()</a:t>
            </a:r>
            <a:endParaRPr lang="zh-CN" altLang="en-US" sz="1600"/>
          </a:p>
          <a:p>
            <a:pPr>
              <a:lnSpc>
                <a:spcPct val="100000"/>
              </a:lnSpc>
            </a:pPr>
            <a:r>
              <a:rPr lang="zh-CN" altLang="en-US" sz="1600"/>
              <a:t>#随机分班</a:t>
            </a:r>
            <a:endParaRPr lang="zh-CN" altLang="en-US" sz="1600"/>
          </a:p>
          <a:p>
            <a:pPr>
              <a:lnSpc>
                <a:spcPct val="100000"/>
              </a:lnSpc>
            </a:pPr>
            <a:r>
              <a:rPr lang="zh-CN" altLang="en-US" sz="1600"/>
              <a:t>mathClass1=set()</a:t>
            </a:r>
            <a:endParaRPr lang="zh-CN" altLang="en-US" sz="1600"/>
          </a:p>
          <a:p>
            <a:pPr>
              <a:lnSpc>
                <a:spcPct val="100000"/>
              </a:lnSpc>
            </a:pPr>
            <a:r>
              <a:rPr lang="zh-CN" altLang="en-US" sz="1600"/>
              <a:t>pythonClass2=set()</a:t>
            </a:r>
            <a:endParaRPr lang="zh-CN" altLang="en-US" sz="1600"/>
          </a:p>
          <a:p>
            <a:pPr>
              <a:lnSpc>
                <a:spcPct val="100000"/>
              </a:lnSpc>
            </a:pPr>
            <a:r>
              <a:rPr lang="zh-CN" altLang="en-US" sz="1600"/>
              <a:t>for i in range(4):</a:t>
            </a:r>
            <a:endParaRPr lang="zh-CN" altLang="en-US" sz="1600"/>
          </a:p>
          <a:p>
            <a:pPr>
              <a:lnSpc>
                <a:spcPct val="100000"/>
              </a:lnSpc>
            </a:pPr>
            <a:r>
              <a:rPr lang="zh-CN" altLang="en-US" sz="1600"/>
              <a:t>    mathClass1.add(mathSet.pop())           </a:t>
            </a:r>
            <a:endParaRPr lang="zh-CN" altLang="en-US" sz="1600"/>
          </a:p>
          <a:p>
            <a:pPr>
              <a:lnSpc>
                <a:spcPct val="100000"/>
              </a:lnSpc>
            </a:pPr>
            <a:r>
              <a:rPr lang="zh-CN" altLang="en-US" sz="1600"/>
              <a:t>    # 随机删除学生，这里得到的mathClass1学生：{'王晨', '刘峰', '李岚', '周明'}</a:t>
            </a:r>
            <a:endParaRPr lang="zh-CN" altLang="en-US" sz="1600"/>
          </a:p>
          <a:p>
            <a:pPr>
              <a:lnSpc>
                <a:spcPct val="100000"/>
              </a:lnSpc>
            </a:pPr>
            <a:r>
              <a:rPr lang="zh-CN" altLang="en-US" sz="1600"/>
              <a:t>for i in range(5):</a:t>
            </a:r>
            <a:endParaRPr lang="zh-CN" altLang="en-US" sz="1600"/>
          </a:p>
          <a:p>
            <a:pPr>
              <a:lnSpc>
                <a:spcPct val="100000"/>
              </a:lnSpc>
            </a:pPr>
            <a:r>
              <a:rPr lang="zh-CN" altLang="en-US" sz="1600"/>
              <a:t>    pythonClass2.add(pythonStu.pop())   </a:t>
            </a:r>
            <a:endParaRPr lang="zh-CN" altLang="en-US" sz="1600"/>
          </a:p>
          <a:p>
            <a:pPr>
              <a:lnSpc>
                <a:spcPct val="100000"/>
              </a:lnSpc>
            </a:pPr>
            <a:r>
              <a:rPr lang="zh-CN" altLang="en-US" sz="1600"/>
              <a:t>    #</a:t>
            </a:r>
            <a:r>
              <a:rPr lang="zh-CN" altLang="en-US" sz="1600">
                <a:sym typeface="+mn-ea"/>
              </a:rPr>
              <a:t>随机删除学生，这里得到的</a:t>
            </a:r>
            <a:r>
              <a:rPr lang="zh-CN" altLang="en-US" sz="1600"/>
              <a:t>pythonClass2学生：{'周明', '王晨', '李岚', '刘峰', '张轩'}      </a:t>
            </a:r>
            <a:endParaRPr lang="zh-CN" altLang="en-US" sz="1600"/>
          </a:p>
        </p:txBody>
      </p:sp>
      <p:sp>
        <p:nvSpPr>
          <p:cNvPr id="7" name="文本框 6"/>
          <p:cNvSpPr txBox="1"/>
          <p:nvPr/>
        </p:nvSpPr>
        <p:spPr>
          <a:xfrm>
            <a:off x="236220" y="772160"/>
            <a:ext cx="8632825" cy="922020"/>
          </a:xfrm>
          <a:prstGeom prst="rect">
            <a:avLst/>
          </a:prstGeom>
          <a:noFill/>
        </p:spPr>
        <p:txBody>
          <a:bodyPr wrap="square" rtlCol="0">
            <a:spAutoFit/>
          </a:bodyPr>
          <a:p>
            <a:r>
              <a:rPr lang="en-US" altLang="zh-CN"/>
              <a:t>        </a:t>
            </a:r>
            <a:r>
              <a:rPr lang="zh-CN" altLang="en-US"/>
              <a:t>对学生随机选择进入</a:t>
            </a:r>
            <a:r>
              <a:rPr lang="en-US" altLang="zh-CN"/>
              <a:t>math</a:t>
            </a:r>
            <a:r>
              <a:rPr lang="zh-CN" altLang="en-US"/>
              <a:t>和</a:t>
            </a:r>
            <a:r>
              <a:rPr lang="en-US" altLang="zh-CN"/>
              <a:t>Python</a:t>
            </a:r>
            <a:r>
              <a:rPr lang="zh-CN" altLang="en-US"/>
              <a:t>班级，得到</a:t>
            </a:r>
            <a:r>
              <a:rPr lang="zh-CN" altLang="en-US">
                <a:sym typeface="+mn-ea"/>
              </a:rPr>
              <a:t>既在</a:t>
            </a:r>
            <a:r>
              <a:rPr lang="en-US" altLang="zh-CN">
                <a:sym typeface="+mn-ea"/>
              </a:rPr>
              <a:t>math</a:t>
            </a:r>
            <a:r>
              <a:rPr lang="zh-CN" altLang="en-US">
                <a:sym typeface="+mn-ea"/>
              </a:rPr>
              <a:t>班又在python班的学生集合，在python班但是不在math班的学生集合，在数学班或者</a:t>
            </a:r>
            <a:r>
              <a:rPr lang="en-US" altLang="zh-CN">
                <a:sym typeface="+mn-ea"/>
              </a:rPr>
              <a:t>python</a:t>
            </a:r>
            <a:r>
              <a:rPr lang="zh-CN" altLang="en-US">
                <a:sym typeface="+mn-ea"/>
              </a:rPr>
              <a:t>班，但是没有同时才加两个班级的学生，以及进入</a:t>
            </a:r>
            <a:r>
              <a:rPr lang="en-US" altLang="zh-CN">
                <a:sym typeface="+mn-ea"/>
              </a:rPr>
              <a:t>math</a:t>
            </a:r>
            <a:r>
              <a:rPr lang="zh-CN" altLang="en-US">
                <a:sym typeface="+mn-ea"/>
              </a:rPr>
              <a:t>班或者python班的学生集合。</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p:tgtEl>
                                          <p:spTgt spid="26"/>
                                        </p:tgtEl>
                                        <p:attrNameLst>
                                          <p:attrName>ppt_x</p:attrName>
                                        </p:attrNameLst>
                                      </p:cBhvr>
                                      <p:tavLst>
                                        <p:tav tm="0">
                                          <p:val>
                                            <p:strVal val="#ppt_x-#ppt_w*1.125000"/>
                                          </p:val>
                                        </p:tav>
                                        <p:tav tm="100000">
                                          <p:val>
                                            <p:strVal val="#ppt_x"/>
                                          </p:val>
                                        </p:tav>
                                      </p:tavLst>
                                    </p:anim>
                                    <p:animEffect transition="in" filter="wipe(right)">
                                      <p:cBhvr>
                                        <p:cTn id="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
        <p:nvSpPr>
          <p:cNvPr id="3" name="文本框 2"/>
          <p:cNvSpPr txBox="1"/>
          <p:nvPr/>
        </p:nvSpPr>
        <p:spPr>
          <a:xfrm>
            <a:off x="546735" y="911225"/>
            <a:ext cx="8468995" cy="3046095"/>
          </a:xfrm>
          <a:prstGeom prst="rect">
            <a:avLst/>
          </a:prstGeom>
          <a:noFill/>
        </p:spPr>
        <p:txBody>
          <a:bodyPr wrap="square" rtlCol="0" anchor="t">
            <a:spAutoFit/>
          </a:bodyPr>
          <a:p>
            <a:pPr>
              <a:lnSpc>
                <a:spcPct val="150000"/>
              </a:lnSpc>
            </a:pPr>
            <a:r>
              <a:rPr lang="zh-CN" altLang="en-US" sz="1600">
                <a:sym typeface="+mn-ea"/>
              </a:rPr>
              <a:t>#既在数学班又在python班的学生（交集）</a:t>
            </a:r>
            <a:endParaRPr lang="zh-CN" altLang="en-US" sz="1600"/>
          </a:p>
          <a:p>
            <a:pPr>
              <a:lnSpc>
                <a:spcPct val="150000"/>
              </a:lnSpc>
            </a:pPr>
            <a:r>
              <a:rPr lang="zh-CN" altLang="en-US" sz="1600">
                <a:sym typeface="+mn-ea"/>
              </a:rPr>
              <a:t>mathAndPython=mathClass1.intersection(pythonClass2)        </a:t>
            </a:r>
            <a:r>
              <a:rPr lang="en-US" altLang="zh-CN" sz="1600">
                <a:sym typeface="+mn-ea"/>
              </a:rPr>
              <a:t>#</a:t>
            </a:r>
            <a:r>
              <a:rPr lang="zh-CN" altLang="en-US" sz="1600">
                <a:sym typeface="+mn-ea"/>
              </a:rPr>
              <a:t>结果为：{'王晨', '周明', '李岚', '刘峰'}</a:t>
            </a:r>
            <a:endParaRPr lang="zh-CN" altLang="en-US" sz="1600"/>
          </a:p>
          <a:p>
            <a:pPr>
              <a:lnSpc>
                <a:spcPct val="150000"/>
              </a:lnSpc>
            </a:pPr>
            <a:r>
              <a:rPr lang="zh-CN" altLang="en-US" sz="1600">
                <a:sym typeface="+mn-ea"/>
              </a:rPr>
              <a:t>#在python班但是不在math班的学生（差集）</a:t>
            </a:r>
            <a:endParaRPr lang="zh-CN" altLang="en-US" sz="1600"/>
          </a:p>
          <a:p>
            <a:pPr>
              <a:lnSpc>
                <a:spcPct val="150000"/>
              </a:lnSpc>
            </a:pPr>
            <a:r>
              <a:rPr lang="zh-CN" altLang="en-US" sz="1600">
                <a:sym typeface="+mn-ea"/>
              </a:rPr>
              <a:t>pythonNotMatn=pythonClass2.difference(mathClass1)            </a:t>
            </a:r>
            <a:r>
              <a:rPr lang="en-US" altLang="zh-CN" sz="1600">
                <a:sym typeface="+mn-ea"/>
              </a:rPr>
              <a:t>#</a:t>
            </a:r>
            <a:r>
              <a:rPr lang="zh-CN" altLang="en-US" sz="1600">
                <a:sym typeface="+mn-ea"/>
              </a:rPr>
              <a:t>结果为：{'张轩'}</a:t>
            </a:r>
            <a:endParaRPr lang="zh-CN" altLang="en-US" sz="1600"/>
          </a:p>
          <a:p>
            <a:pPr>
              <a:lnSpc>
                <a:spcPct val="150000"/>
              </a:lnSpc>
            </a:pPr>
            <a:r>
              <a:rPr lang="zh-CN" altLang="en-US" sz="1600">
                <a:sym typeface="+mn-ea"/>
              </a:rPr>
              <a:t>#在数学班或者</a:t>
            </a:r>
            <a:r>
              <a:rPr lang="en-US" altLang="zh-CN" sz="1600">
                <a:sym typeface="+mn-ea"/>
              </a:rPr>
              <a:t>python</a:t>
            </a:r>
            <a:r>
              <a:rPr lang="zh-CN" altLang="en-US" sz="1600">
                <a:sym typeface="+mn-ea"/>
              </a:rPr>
              <a:t>班，但是没有同时才加两个班级的学生（补集）</a:t>
            </a:r>
            <a:endParaRPr lang="zh-CN" altLang="en-US" sz="1600"/>
          </a:p>
          <a:p>
            <a:pPr>
              <a:lnSpc>
                <a:spcPct val="150000"/>
              </a:lnSpc>
            </a:pPr>
            <a:r>
              <a:rPr lang="zh-CN" altLang="en-US" sz="1600">
                <a:sym typeface="+mn-ea"/>
              </a:rPr>
              <a:t>notMath=</a:t>
            </a:r>
            <a:r>
              <a:rPr lang="zh-CN" altLang="en-US" sz="1600">
                <a:sym typeface="+mn-ea"/>
              </a:rPr>
              <a:t>stuList</a:t>
            </a:r>
            <a:r>
              <a:rPr lang="zh-CN" altLang="en-US" sz="1600">
                <a:sym typeface="+mn-ea"/>
              </a:rPr>
              <a:t>.symmetric_difference(</a:t>
            </a:r>
            <a:r>
              <a:rPr lang="zh-CN" altLang="en-US" sz="1600">
                <a:sym typeface="+mn-ea"/>
              </a:rPr>
              <a:t>mathClass1</a:t>
            </a:r>
            <a:r>
              <a:rPr lang="zh-CN" altLang="en-US" sz="1600">
                <a:sym typeface="+mn-ea"/>
              </a:rPr>
              <a:t>)             </a:t>
            </a:r>
            <a:r>
              <a:rPr lang="en-US" altLang="zh-CN" sz="1600">
                <a:sym typeface="+mn-ea"/>
              </a:rPr>
              <a:t>#</a:t>
            </a:r>
            <a:r>
              <a:rPr lang="zh-CN" altLang="en-US" sz="1600">
                <a:sym typeface="+mn-ea"/>
              </a:rPr>
              <a:t>结果为：{'张轩'}</a:t>
            </a:r>
            <a:endParaRPr lang="zh-CN" altLang="en-US" sz="1600"/>
          </a:p>
          <a:p>
            <a:pPr>
              <a:lnSpc>
                <a:spcPct val="150000"/>
              </a:lnSpc>
            </a:pPr>
            <a:r>
              <a:rPr lang="zh-CN" altLang="en-US" sz="1600">
                <a:sym typeface="+mn-ea"/>
              </a:rPr>
              <a:t>#返回进入数学班或者python班的学生（并集）</a:t>
            </a:r>
            <a:endParaRPr lang="zh-CN" altLang="en-US" sz="1600"/>
          </a:p>
          <a:p>
            <a:pPr>
              <a:lnSpc>
                <a:spcPct val="150000"/>
              </a:lnSpc>
            </a:pPr>
            <a:r>
              <a:rPr lang="zh-CN" altLang="en-US" sz="1600">
                <a:sym typeface="+mn-ea"/>
              </a:rPr>
              <a:t>pythonOrMath=mathClass1.union(pythonClass2)        </a:t>
            </a:r>
            <a:r>
              <a:rPr lang="en-US" altLang="zh-CN" sz="1600">
                <a:sym typeface="+mn-ea"/>
              </a:rPr>
              <a:t>#</a:t>
            </a:r>
            <a:r>
              <a:rPr lang="zh-CN" altLang="en-US" sz="1600">
                <a:sym typeface="+mn-ea"/>
              </a:rPr>
              <a:t>结果为：{'周明', '王晨', '李岚', '刘峰', '张轩'}</a:t>
            </a:r>
            <a:endParaRPr lang="zh-CN" altLang="en-US" sz="1600">
              <a:sym typeface="+mn-ea"/>
            </a:endParaRPr>
          </a:p>
        </p:txBody>
      </p:sp>
      <p:sp>
        <p:nvSpPr>
          <p:cNvPr id="26" name="TextBox 25"/>
          <p:cNvSpPr txBox="1"/>
          <p:nvPr/>
        </p:nvSpPr>
        <p:spPr>
          <a:xfrm>
            <a:off x="1091202" y="170135"/>
            <a:ext cx="1407160" cy="460375"/>
          </a:xfrm>
          <a:prstGeom prst="rect">
            <a:avLst/>
          </a:prstGeom>
          <a:noFill/>
        </p:spPr>
        <p:txBody>
          <a:bodyPr wrap="none" rtlCol="0">
            <a:spAutoFit/>
          </a:bodyPr>
          <a:p>
            <a:pPr algn="l"/>
            <a:r>
              <a:rPr lang="zh-CN" altLang="en-US" sz="2400" b="1" spc="300" dirty="0">
                <a:solidFill>
                  <a:schemeClr val="bg1"/>
                </a:solidFill>
                <a:latin typeface="黑体" panose="02010609060101010101" charset="-122"/>
                <a:ea typeface="黑体" panose="02010609060101010101" charset="-122"/>
                <a:sym typeface="+mn-ea"/>
              </a:rPr>
              <a:t>练习</a:t>
            </a:r>
            <a:r>
              <a:rPr lang="en-US" altLang="zh-CN" sz="2400" b="1" spc="300" dirty="0">
                <a:solidFill>
                  <a:schemeClr val="bg1"/>
                </a:solidFill>
                <a:latin typeface="黑体" panose="02010609060101010101" charset="-122"/>
                <a:ea typeface="黑体" panose="02010609060101010101" charset="-122"/>
              </a:rPr>
              <a:t>1</a:t>
            </a:r>
            <a:r>
              <a:rPr lang="zh-CN" altLang="en-US" sz="2400" b="1" spc="300" dirty="0">
                <a:solidFill>
                  <a:schemeClr val="bg1"/>
                </a:solidFill>
                <a:latin typeface="黑体" panose="02010609060101010101" charset="-122"/>
                <a:ea typeface="黑体" panose="02010609060101010101" charset="-122"/>
              </a:rPr>
              <a:t>：</a:t>
            </a:r>
            <a:endParaRPr lang="zh-CN" altLang="en-US" sz="2400" b="1" spc="300" dirty="0">
              <a:solidFill>
                <a:schemeClr val="bg1"/>
              </a:solidFill>
              <a:latin typeface="黑体" panose="02010609060101010101" charset="-122"/>
              <a:ea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p:tgtEl>
                                          <p:spTgt spid="26"/>
                                        </p:tgtEl>
                                        <p:attrNameLst>
                                          <p:attrName>ppt_x</p:attrName>
                                        </p:attrNameLst>
                                      </p:cBhvr>
                                      <p:tavLst>
                                        <p:tav tm="0">
                                          <p:val>
                                            <p:strVal val="#ppt_x-#ppt_w*1.125000"/>
                                          </p:val>
                                        </p:tav>
                                        <p:tav tm="100000">
                                          <p:val>
                                            <p:strVal val="#ppt_x"/>
                                          </p:val>
                                        </p:tav>
                                      </p:tavLst>
                                    </p:anim>
                                    <p:animEffect transition="in" filter="wipe(right)">
                                      <p:cBhvr>
                                        <p:cTn id="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ph type="dt" sz="half" idx="10"/>
          </p:nvPr>
        </p:nvSpPr>
        <p:spPr/>
        <p:txBody>
          <a:bodyPr/>
          <a:p>
            <a:fld id="{9865EC83-5FAA-4FE9-BB65-5544193D6B0B}" type="datetime1">
              <a:rPr lang="zh-CN" altLang="en-US" smtClean="0"/>
            </a:fld>
            <a:endParaRPr lang="zh-CN" altLang="en-US"/>
          </a:p>
        </p:txBody>
      </p:sp>
      <p:sp>
        <p:nvSpPr>
          <p:cNvPr id="3" name="页脚占位符 2"/>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a:p>
        </p:txBody>
      </p:sp>
      <p:sp>
        <p:nvSpPr>
          <p:cNvPr id="4" name="灯片编号占位符 3"/>
          <p:cNvSpPr>
            <a:spLocks noGrp="1"/>
          </p:cNvSpPr>
          <p:nvPr>
            <p:ph type="sldNum" sz="quarter" idx="12"/>
          </p:nvPr>
        </p:nvSpPr>
        <p:spPr/>
        <p:txBody>
          <a:bodyPr/>
          <a:p>
            <a:fld id="{F528F39D-B5E5-4CA7-906C-979D5A62978D}" type="slidenum">
              <a:rPr lang="zh-CN" altLang="en-US" smtClean="0"/>
            </a:fld>
            <a:endParaRPr lang="zh-CN" altLang="en-US"/>
          </a:p>
        </p:txBody>
      </p:sp>
      <p:sp>
        <p:nvSpPr>
          <p:cNvPr id="6" name="文本框 5"/>
          <p:cNvSpPr txBox="1"/>
          <p:nvPr>
            <p:custDataLst>
              <p:tags r:id="rId1"/>
            </p:custDataLst>
          </p:nvPr>
        </p:nvSpPr>
        <p:spPr>
          <a:xfrm>
            <a:off x="914400" y="635000"/>
            <a:ext cx="8022590" cy="1607185"/>
          </a:xfrm>
          <a:prstGeom prst="rect">
            <a:avLst/>
          </a:prstGeom>
          <a:noFill/>
        </p:spPr>
        <p:txBody>
          <a:bodyPr wrap="square" rtlCol="0" anchor="ctr" anchorCtr="0">
            <a:noAutofit/>
          </a:bodyPr>
          <a:p>
            <a:pPr lvl="0" algn="l">
              <a:buNone/>
            </a:pPr>
            <a:r>
              <a:rPr lang="zh-CN" altLang="en-US" sz="1600">
                <a:solidFill>
                  <a:srgbClr val="000000"/>
                </a:solidFill>
                <a:latin typeface="微软雅黑" panose="020B0503020204020204" pitchFamily="34" charset="-122"/>
                <a:ea typeface="微软雅黑" panose="020B0503020204020204" pitchFamily="34" charset="-122"/>
              </a:rPr>
              <a:t>以下代码运行结果</a:t>
            </a:r>
            <a:r>
              <a:rPr lang="zh-CN" altLang="en-US" sz="1600">
                <a:solidFill>
                  <a:srgbClr val="000000"/>
                </a:solidFill>
                <a:latin typeface="微软雅黑" panose="020B0503020204020204" pitchFamily="34" charset="-122"/>
                <a:ea typeface="微软雅黑" panose="020B0503020204020204" pitchFamily="34" charset="-122"/>
              </a:rPr>
              <a:t>是</a:t>
            </a:r>
            <a:endParaRPr lang="zh-CN" altLang="en-US" sz="1600">
              <a:solidFill>
                <a:srgbClr val="000000"/>
              </a:solidFill>
              <a:latin typeface="微软雅黑" panose="020B0503020204020204" pitchFamily="34" charset="-122"/>
              <a:ea typeface="微软雅黑" panose="020B0503020204020204" pitchFamily="34" charset="-122"/>
            </a:endParaRPr>
          </a:p>
          <a:p>
            <a:pPr lvl="0" algn="l">
              <a:buNone/>
            </a:pPr>
            <a:r>
              <a:rPr lang="zh-CN" altLang="en-US" sz="1600">
                <a:solidFill>
                  <a:srgbClr val="000000"/>
                </a:solidFill>
                <a:latin typeface="微软雅黑" panose="020B0503020204020204" pitchFamily="34" charset="-122"/>
                <a:ea typeface="微软雅黑" panose="020B0503020204020204" pitchFamily="34" charset="-122"/>
              </a:rPr>
              <a:t>ls1 = [1, 2, [3, 4], 5]</a:t>
            </a:r>
            <a:endParaRPr lang="zh-CN" altLang="en-US" sz="1600">
              <a:solidFill>
                <a:srgbClr val="000000"/>
              </a:solidFill>
              <a:latin typeface="微软雅黑" panose="020B0503020204020204" pitchFamily="34" charset="-122"/>
              <a:ea typeface="微软雅黑" panose="020B0503020204020204" pitchFamily="34" charset="-122"/>
            </a:endParaRPr>
          </a:p>
          <a:p>
            <a:pPr lvl="0" algn="l">
              <a:buNone/>
            </a:pPr>
            <a:r>
              <a:rPr lang="zh-CN" altLang="en-US" sz="1600">
                <a:solidFill>
                  <a:srgbClr val="000000"/>
                </a:solidFill>
                <a:latin typeface="微软雅黑" panose="020B0503020204020204" pitchFamily="34" charset="-122"/>
                <a:ea typeface="微软雅黑" panose="020B0503020204020204" pitchFamily="34" charset="-122"/>
              </a:rPr>
              <a:t>ls2 = ls1</a:t>
            </a:r>
            <a:endParaRPr lang="zh-CN" altLang="en-US" sz="1600">
              <a:solidFill>
                <a:srgbClr val="000000"/>
              </a:solidFill>
              <a:latin typeface="微软雅黑" panose="020B0503020204020204" pitchFamily="34" charset="-122"/>
              <a:ea typeface="微软雅黑" panose="020B0503020204020204" pitchFamily="34" charset="-122"/>
            </a:endParaRPr>
          </a:p>
          <a:p>
            <a:pPr lvl="0" algn="l">
              <a:buNone/>
            </a:pPr>
            <a:r>
              <a:rPr lang="zh-CN" altLang="en-US" sz="1600">
                <a:solidFill>
                  <a:srgbClr val="000000"/>
                </a:solidFill>
                <a:latin typeface="微软雅黑" panose="020B0503020204020204" pitchFamily="34" charset="-122"/>
                <a:ea typeface="微软雅黑" panose="020B0503020204020204" pitchFamily="34" charset="-122"/>
              </a:rPr>
              <a:t>ls3 = ls1[:]</a:t>
            </a:r>
            <a:endParaRPr lang="zh-CN" altLang="en-US" sz="1600">
              <a:solidFill>
                <a:srgbClr val="000000"/>
              </a:solidFill>
              <a:latin typeface="微软雅黑" panose="020B0503020204020204" pitchFamily="34" charset="-122"/>
              <a:ea typeface="微软雅黑" panose="020B0503020204020204" pitchFamily="34" charset="-122"/>
            </a:endParaRPr>
          </a:p>
          <a:p>
            <a:pPr lvl="0" algn="l">
              <a:buNone/>
            </a:pPr>
            <a:r>
              <a:rPr lang="zh-CN" altLang="en-US" sz="1600">
                <a:solidFill>
                  <a:srgbClr val="000000"/>
                </a:solidFill>
                <a:latin typeface="微软雅黑" panose="020B0503020204020204" pitchFamily="34" charset="-122"/>
                <a:ea typeface="微软雅黑" panose="020B0503020204020204" pitchFamily="34" charset="-122"/>
              </a:rPr>
              <a:t>ls4 = ls1.copy()</a:t>
            </a:r>
            <a:endParaRPr lang="zh-CN" altLang="en-US" sz="1600">
              <a:solidFill>
                <a:srgbClr val="000000"/>
              </a:solidFill>
              <a:latin typeface="微软雅黑" panose="020B0503020204020204" pitchFamily="34" charset="-122"/>
              <a:ea typeface="微软雅黑" panose="020B0503020204020204" pitchFamily="34" charset="-122"/>
            </a:endParaRPr>
          </a:p>
          <a:p>
            <a:pPr lvl="0" algn="l">
              <a:buNone/>
            </a:pPr>
            <a:r>
              <a:rPr lang="zh-CN" altLang="en-US" sz="1600">
                <a:solidFill>
                  <a:srgbClr val="000000"/>
                </a:solidFill>
                <a:latin typeface="微软雅黑" panose="020B0503020204020204" pitchFamily="34" charset="-122"/>
                <a:ea typeface="微软雅黑" panose="020B0503020204020204" pitchFamily="34" charset="-122"/>
              </a:rPr>
              <a:t>print(id(ls1)==id(ls2), id(ls3)==id(ls1), id(ls4)==id(ls1), id(ls1[2])==id(ls4[2]))</a:t>
            </a: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7" name="文本框 6"/>
          <p:cNvSpPr txBox="1"/>
          <p:nvPr>
            <p:custDataLst>
              <p:tags r:id="rId2"/>
            </p:custDataLst>
          </p:nvPr>
        </p:nvSpPr>
        <p:spPr>
          <a:xfrm>
            <a:off x="1828800" y="2376805"/>
            <a:ext cx="5412740" cy="274320"/>
          </a:xfrm>
          <a:prstGeom prst="rect">
            <a:avLst/>
          </a:prstGeom>
          <a:noFill/>
        </p:spPr>
        <p:txBody>
          <a:bodyPr wrap="square" rtlCol="0" anchor="ctr" anchorCtr="0">
            <a:noAutofit/>
          </a:bodyPr>
          <a:p>
            <a:pPr lvl="0" algn="l">
              <a:buNone/>
            </a:pPr>
            <a:r>
              <a:rPr lang="zh-CN" altLang="en-US" sz="2400">
                <a:solidFill>
                  <a:srgbClr val="000000"/>
                </a:solidFill>
                <a:latin typeface="微软雅黑" panose="020B0503020204020204" pitchFamily="34" charset="-122"/>
                <a:ea typeface="微软雅黑" panose="020B0503020204020204" pitchFamily="34" charset="-122"/>
              </a:rPr>
              <a:t>True </a:t>
            </a:r>
            <a:r>
              <a:rPr lang="en-US" altLang="zh-CN" sz="2400">
                <a:solidFill>
                  <a:srgbClr val="000000"/>
                </a:solidFill>
                <a:latin typeface="微软雅黑" panose="020B0503020204020204" pitchFamily="34" charset="-122"/>
                <a:ea typeface="微软雅黑" panose="020B0503020204020204" pitchFamily="34" charset="-122"/>
              </a:rPr>
              <a:t>True </a:t>
            </a:r>
            <a:r>
              <a:rPr lang="zh-CN" altLang="en-US" sz="2400">
                <a:solidFill>
                  <a:srgbClr val="000000"/>
                </a:solidFill>
                <a:latin typeface="微软雅黑" panose="020B0503020204020204" pitchFamily="34" charset="-122"/>
                <a:ea typeface="微软雅黑" panose="020B0503020204020204" pitchFamily="34" charset="-122"/>
              </a:rPr>
              <a:t>False True</a:t>
            </a:r>
            <a:endParaRPr lang="zh-CN" altLang="en-US" sz="2400">
              <a:solidFill>
                <a:srgbClr val="000000"/>
              </a:solidFill>
              <a:latin typeface="微软雅黑" panose="020B0503020204020204" pitchFamily="34" charset="-122"/>
              <a:ea typeface="微软雅黑" panose="020B0503020204020204" pitchFamily="34" charset="-122"/>
            </a:endParaRPr>
          </a:p>
        </p:txBody>
      </p:sp>
      <p:sp>
        <p:nvSpPr>
          <p:cNvPr id="8" name="文本框 7"/>
          <p:cNvSpPr txBox="1"/>
          <p:nvPr>
            <p:custDataLst>
              <p:tags r:id="rId3"/>
            </p:custDataLst>
          </p:nvPr>
        </p:nvSpPr>
        <p:spPr>
          <a:xfrm>
            <a:off x="1828800" y="3020060"/>
            <a:ext cx="5412740" cy="274320"/>
          </a:xfrm>
          <a:prstGeom prst="rect">
            <a:avLst/>
          </a:prstGeom>
          <a:noFill/>
        </p:spPr>
        <p:txBody>
          <a:bodyPr wrap="square" rtlCol="0" anchor="ctr" anchorCtr="0">
            <a:noAutofit/>
          </a:bodyPr>
          <a:p>
            <a:pPr lvl="0" algn="l">
              <a:buNone/>
            </a:pPr>
            <a:r>
              <a:rPr lang="zh-CN" altLang="en-US" sz="2400">
                <a:solidFill>
                  <a:srgbClr val="000000"/>
                </a:solidFill>
                <a:latin typeface="微软雅黑" panose="020B0503020204020204" pitchFamily="34" charset="-122"/>
                <a:ea typeface="微软雅黑" panose="020B0503020204020204" pitchFamily="34" charset="-122"/>
              </a:rPr>
              <a:t>True False False </a:t>
            </a:r>
            <a:r>
              <a:rPr lang="en-US" altLang="zh-CN" sz="2400">
                <a:solidFill>
                  <a:srgbClr val="000000"/>
                </a:solidFill>
                <a:latin typeface="微软雅黑" panose="020B0503020204020204" pitchFamily="34" charset="-122"/>
                <a:ea typeface="微软雅黑" panose="020B0503020204020204" pitchFamily="34" charset="-122"/>
              </a:rPr>
              <a:t>False</a:t>
            </a:r>
            <a:endParaRPr lang="en-US" altLang="zh-CN" sz="24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4"/>
            </p:custDataLst>
          </p:nvPr>
        </p:nvSpPr>
        <p:spPr>
          <a:xfrm>
            <a:off x="1828800" y="3662680"/>
            <a:ext cx="5412740" cy="274320"/>
          </a:xfrm>
          <a:prstGeom prst="rect">
            <a:avLst/>
          </a:prstGeom>
          <a:noFill/>
        </p:spPr>
        <p:txBody>
          <a:bodyPr wrap="square" rtlCol="0" anchor="ctr" anchorCtr="0">
            <a:noAutofit/>
          </a:bodyPr>
          <a:p>
            <a:pPr lvl="0" algn="l">
              <a:buNone/>
            </a:pPr>
            <a:r>
              <a:rPr lang="zh-CN" altLang="en-US" sz="2400">
                <a:solidFill>
                  <a:srgbClr val="000000"/>
                </a:solidFill>
                <a:latin typeface="微软雅黑" panose="020B0503020204020204" pitchFamily="34" charset="-122"/>
                <a:ea typeface="微软雅黑" panose="020B0503020204020204" pitchFamily="34" charset="-122"/>
              </a:rPr>
              <a:t>True False False True</a:t>
            </a:r>
            <a:endParaRPr lang="zh-CN" altLang="en-US" sz="2400">
              <a:solidFill>
                <a:srgbClr val="000000"/>
              </a:solidFill>
              <a:latin typeface="微软雅黑" panose="020B0503020204020204" pitchFamily="34" charset="-122"/>
              <a:ea typeface="微软雅黑" panose="020B0503020204020204" pitchFamily="34" charset="-122"/>
            </a:endParaRPr>
          </a:p>
        </p:txBody>
      </p:sp>
      <p:sp>
        <p:nvSpPr>
          <p:cNvPr id="10" name="文本框 9"/>
          <p:cNvSpPr txBox="1"/>
          <p:nvPr>
            <p:custDataLst>
              <p:tags r:id="rId5"/>
            </p:custDataLst>
          </p:nvPr>
        </p:nvSpPr>
        <p:spPr>
          <a:xfrm>
            <a:off x="1828800" y="4305935"/>
            <a:ext cx="5412740" cy="274320"/>
          </a:xfrm>
          <a:prstGeom prst="rect">
            <a:avLst/>
          </a:prstGeom>
          <a:noFill/>
        </p:spPr>
        <p:txBody>
          <a:bodyPr wrap="square" rtlCol="0" anchor="ctr" anchorCtr="0">
            <a:noAutofit/>
          </a:bodyPr>
          <a:p>
            <a:pPr lvl="0" algn="l">
              <a:buNone/>
            </a:pPr>
            <a:r>
              <a:rPr lang="zh-CN" altLang="en-US" sz="2400">
                <a:solidFill>
                  <a:srgbClr val="000000"/>
                </a:solidFill>
                <a:latin typeface="微软雅黑" panose="020B0503020204020204" pitchFamily="34" charset="-122"/>
                <a:ea typeface="微软雅黑" panose="020B0503020204020204" pitchFamily="34" charset="-122"/>
              </a:rPr>
              <a:t>True </a:t>
            </a:r>
            <a:r>
              <a:rPr lang="en-US" altLang="zh-CN" sz="2400">
                <a:solidFill>
                  <a:srgbClr val="000000"/>
                </a:solidFill>
                <a:latin typeface="微软雅黑" panose="020B0503020204020204" pitchFamily="34" charset="-122"/>
                <a:ea typeface="微软雅黑" panose="020B0503020204020204" pitchFamily="34" charset="-122"/>
              </a:rPr>
              <a:t>True </a:t>
            </a:r>
            <a:r>
              <a:rPr lang="zh-CN" altLang="en-US" sz="2400">
                <a:solidFill>
                  <a:srgbClr val="000000"/>
                </a:solidFill>
                <a:latin typeface="微软雅黑" panose="020B0503020204020204" pitchFamily="34" charset="-122"/>
                <a:ea typeface="微软雅黑" panose="020B0503020204020204" pitchFamily="34" charset="-122"/>
              </a:rPr>
              <a:t>False </a:t>
            </a:r>
            <a:r>
              <a:rPr lang="en-US" altLang="zh-CN" sz="2400">
                <a:solidFill>
                  <a:srgbClr val="000000"/>
                </a:solidFill>
                <a:latin typeface="微软雅黑" panose="020B0503020204020204" pitchFamily="34" charset="-122"/>
                <a:ea typeface="微软雅黑" panose="020B0503020204020204" pitchFamily="34" charset="-122"/>
              </a:rPr>
              <a:t>False</a:t>
            </a:r>
            <a:endParaRPr lang="en-US" altLang="zh-CN" sz="2400">
              <a:solidFill>
                <a:srgbClr val="000000"/>
              </a:solidFill>
              <a:latin typeface="微软雅黑" panose="020B0503020204020204" pitchFamily="34" charset="-122"/>
              <a:ea typeface="微软雅黑" panose="020B0503020204020204" pitchFamily="34" charset="-122"/>
            </a:endParaRPr>
          </a:p>
        </p:txBody>
      </p:sp>
      <p:sp>
        <p:nvSpPr>
          <p:cNvPr id="11" name="椭圆 10"/>
          <p:cNvSpPr>
            <a:spLocks noChangeAspect="1"/>
          </p:cNvSpPr>
          <p:nvPr>
            <p:custDataLst>
              <p:tags r:id="rId6"/>
            </p:custDataLst>
          </p:nvPr>
        </p:nvSpPr>
        <p:spPr>
          <a:xfrm>
            <a:off x="1178560" y="2268220"/>
            <a:ext cx="334010" cy="33528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400">
                <a:solidFill>
                  <a:srgbClr val="FFFFFF"/>
                </a:solidFill>
                <a:latin typeface="微软雅黑" panose="020B0503020204020204" pitchFamily="34" charset="-122"/>
                <a:ea typeface="微软雅黑" panose="020B0503020204020204" pitchFamily="34" charset="-122"/>
              </a:rPr>
              <a:t>A</a:t>
            </a:r>
            <a:endParaRPr lang="zh-CN" altLang="en-US" sz="1400">
              <a:solidFill>
                <a:srgbClr val="FFFFFF"/>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7"/>
            </p:custDataLst>
          </p:nvPr>
        </p:nvSpPr>
        <p:spPr>
          <a:xfrm>
            <a:off x="1178560" y="2911475"/>
            <a:ext cx="334645" cy="334645"/>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400">
                <a:solidFill>
                  <a:srgbClr val="FFFFFF"/>
                </a:solidFill>
                <a:latin typeface="微软雅黑" panose="020B0503020204020204" pitchFamily="34" charset="-122"/>
                <a:ea typeface="微软雅黑" panose="020B0503020204020204" pitchFamily="34" charset="-122"/>
              </a:rPr>
              <a:t>B</a:t>
            </a:r>
            <a:endParaRPr lang="zh-CN" altLang="en-US" sz="1400">
              <a:solidFill>
                <a:srgbClr val="FFFFFF"/>
              </a:solidFill>
              <a:latin typeface="微软雅黑" panose="020B0503020204020204" pitchFamily="34" charset="-122"/>
              <a:ea typeface="微软雅黑" panose="020B0503020204020204" pitchFamily="34" charset="-122"/>
            </a:endParaRPr>
          </a:p>
        </p:txBody>
      </p:sp>
      <p:sp>
        <p:nvSpPr>
          <p:cNvPr id="13" name="椭圆 12"/>
          <p:cNvSpPr>
            <a:spLocks noChangeAspect="1"/>
          </p:cNvSpPr>
          <p:nvPr>
            <p:custDataLst>
              <p:tags r:id="rId8"/>
            </p:custDataLst>
          </p:nvPr>
        </p:nvSpPr>
        <p:spPr>
          <a:xfrm>
            <a:off x="1178560" y="3554095"/>
            <a:ext cx="334010" cy="33528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400">
                <a:solidFill>
                  <a:srgbClr val="FFFFFF"/>
                </a:solidFill>
                <a:latin typeface="微软雅黑" panose="020B0503020204020204" pitchFamily="34" charset="-122"/>
                <a:ea typeface="微软雅黑" panose="020B0503020204020204" pitchFamily="34" charset="-122"/>
              </a:rPr>
              <a:t>C</a:t>
            </a:r>
            <a:endParaRPr lang="zh-CN" altLang="en-US" sz="1400">
              <a:solidFill>
                <a:srgbClr val="FFFFFF"/>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9"/>
            </p:custDataLst>
          </p:nvPr>
        </p:nvSpPr>
        <p:spPr>
          <a:xfrm>
            <a:off x="1178560" y="4197350"/>
            <a:ext cx="334645" cy="334645"/>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400">
                <a:solidFill>
                  <a:srgbClr val="FFFFFF"/>
                </a:solidFill>
                <a:latin typeface="微软雅黑" panose="020B0503020204020204" pitchFamily="34" charset="-122"/>
                <a:ea typeface="微软雅黑" panose="020B0503020204020204" pitchFamily="34" charset="-122"/>
              </a:rPr>
              <a:t>D</a:t>
            </a:r>
            <a:endParaRPr lang="zh-CN" altLang="en-US" sz="1400">
              <a:solidFill>
                <a:srgbClr val="FFFFFF"/>
              </a:solidFill>
              <a:latin typeface="微软雅黑" panose="020B0503020204020204" pitchFamily="34" charset="-122"/>
              <a:ea typeface="微软雅黑" panose="020B0503020204020204" pitchFamily="34" charset="-122"/>
            </a:endParaRPr>
          </a:p>
        </p:txBody>
      </p:sp>
      <p:sp>
        <p:nvSpPr>
          <p:cNvPr id="15" name="圆角矩形 14"/>
          <p:cNvSpPr/>
          <p:nvPr>
            <p:custDataLst>
              <p:tags r:id="rId10"/>
            </p:custDataLst>
          </p:nvPr>
        </p:nvSpPr>
        <p:spPr>
          <a:xfrm>
            <a:off x="6686550" y="4660900"/>
            <a:ext cx="1156970"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20" name="组合 19"/>
          <p:cNvGrpSpPr/>
          <p:nvPr>
            <p:custDataLst>
              <p:tags r:id="rId11"/>
            </p:custDataLst>
          </p:nvPr>
        </p:nvGrpSpPr>
        <p:grpSpPr>
          <a:xfrm>
            <a:off x="0" y="0"/>
            <a:ext cx="9144000" cy="635000"/>
            <a:chOff x="0" y="0"/>
            <a:chExt cx="14400" cy="1000"/>
          </a:xfrm>
        </p:grpSpPr>
        <p:sp>
          <p:nvSpPr>
            <p:cNvPr id="16" name="TitleBackground"/>
            <p:cNvSpPr/>
            <p:nvPr>
              <p:custDataLst>
                <p:tags r:id="rId12"/>
              </p:custDataLst>
            </p:nvPr>
          </p:nvSpPr>
          <p:spPr>
            <a:xfrm>
              <a:off x="0" y="0"/>
              <a:ext cx="14400" cy="1000"/>
            </a:xfrm>
            <a:prstGeom prst="rect">
              <a:avLst/>
            </a:prstGeom>
            <a:solidFill>
              <a:srgbClr val="F6F7F8"/>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ColorBlock"/>
            <p:cNvSpPr/>
            <p:nvPr>
              <p:custDataLst>
                <p:tags r:id="rId13"/>
              </p:custDataLst>
            </p:nvPr>
          </p:nvSpPr>
          <p:spPr>
            <a:xfrm>
              <a:off x="0" y="0"/>
              <a:ext cx="300" cy="1000"/>
            </a:xfrm>
            <a:prstGeom prst="rect">
              <a:avLst/>
            </a:prstGeom>
            <a:solidFill>
              <a:srgbClr val="639EF4"/>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9"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5" name="图片 4" descr="tmp461A"/>
          <p:cNvPicPr>
            <a:picLocks noChangeAspect="1"/>
          </p:cNvPicPr>
          <p:nvPr>
            <p:custDataLst>
              <p:tags r:id="rId16"/>
            </p:custDataLst>
          </p:nvPr>
        </p:nvPicPr>
        <p:blipFill>
          <a:blip r:embed="rId17"/>
          <a:stretch>
            <a:fillRect/>
          </a:stretch>
        </p:blipFill>
        <p:spPr>
          <a:xfrm>
            <a:off x="7594600" y="63500"/>
            <a:ext cx="1422400" cy="508000"/>
          </a:xfrm>
          <a:prstGeom prst="rect">
            <a:avLst/>
          </a:prstGeom>
        </p:spPr>
      </p:pic>
    </p:spTree>
    <p:custDataLst>
      <p:tags r:id="rId18"/>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
        <p:nvSpPr>
          <p:cNvPr id="26" name="TextBox 25"/>
          <p:cNvSpPr txBox="1"/>
          <p:nvPr/>
        </p:nvSpPr>
        <p:spPr>
          <a:xfrm>
            <a:off x="1091202" y="170135"/>
            <a:ext cx="1407160" cy="460375"/>
          </a:xfrm>
          <a:prstGeom prst="rect">
            <a:avLst/>
          </a:prstGeom>
          <a:noFill/>
        </p:spPr>
        <p:txBody>
          <a:bodyPr wrap="none" rtlCol="0">
            <a:spAutoFit/>
          </a:bodyPr>
          <a:p>
            <a:pPr algn="l"/>
            <a:r>
              <a:rPr lang="zh-CN" altLang="en-US" sz="2400" b="1" spc="300" dirty="0">
                <a:solidFill>
                  <a:schemeClr val="bg1"/>
                </a:solidFill>
                <a:latin typeface="黑体" panose="02010609060101010101" charset="-122"/>
                <a:ea typeface="黑体" panose="02010609060101010101" charset="-122"/>
                <a:sym typeface="+mn-ea"/>
              </a:rPr>
              <a:t>练习</a:t>
            </a:r>
            <a:r>
              <a:rPr lang="en-US" altLang="zh-CN" sz="2400" b="1" spc="300" dirty="0">
                <a:solidFill>
                  <a:schemeClr val="bg1"/>
                </a:solidFill>
                <a:latin typeface="黑体" panose="02010609060101010101" charset="-122"/>
                <a:ea typeface="黑体" panose="02010609060101010101" charset="-122"/>
              </a:rPr>
              <a:t>2</a:t>
            </a:r>
            <a:r>
              <a:rPr lang="zh-CN" altLang="en-US" sz="2400" b="1" spc="300" dirty="0">
                <a:solidFill>
                  <a:schemeClr val="bg1"/>
                </a:solidFill>
                <a:latin typeface="黑体" panose="02010609060101010101" charset="-122"/>
                <a:ea typeface="黑体" panose="02010609060101010101" charset="-122"/>
              </a:rPr>
              <a:t>：</a:t>
            </a:r>
            <a:endParaRPr lang="zh-CN" altLang="en-US" sz="2400" b="1" spc="300" dirty="0">
              <a:solidFill>
                <a:schemeClr val="bg1"/>
              </a:solidFill>
              <a:latin typeface="黑体" panose="02010609060101010101" charset="-122"/>
              <a:ea typeface="黑体" panose="02010609060101010101" charset="-122"/>
            </a:endParaRPr>
          </a:p>
        </p:txBody>
      </p:sp>
      <p:sp>
        <p:nvSpPr>
          <p:cNvPr id="2" name="文本框 1"/>
          <p:cNvSpPr txBox="1"/>
          <p:nvPr/>
        </p:nvSpPr>
        <p:spPr>
          <a:xfrm>
            <a:off x="697865" y="790575"/>
            <a:ext cx="8160385" cy="2168525"/>
          </a:xfrm>
          <a:prstGeom prst="rect">
            <a:avLst/>
          </a:prstGeom>
          <a:noFill/>
        </p:spPr>
        <p:txBody>
          <a:bodyPr wrap="square" rtlCol="0" anchor="t">
            <a:spAutoFit/>
          </a:bodyPr>
          <a:p>
            <a:pPr>
              <a:lnSpc>
                <a:spcPct val="150000"/>
              </a:lnSpc>
            </a:pPr>
            <a:r>
              <a:rPr lang="zh-CN" altLang="en-US"/>
              <a:t>明明想在学校中请一些同学一起做一项问卷调查,为了实验的客观性,他先用计算机生成了N个1到1000之间的随机整数(N≤1000),对于其中重复的数字,只保留一个,把其余相同的数去掉,不同的数对应着不同的学生的学号。然后再把这些数从大到小排序,按照排好的顺序去找同学做调查。请你协助明明完成“去重”与“排序”的工作(同一个测试用例里可能会有多组数据,希望大家能正确处理)。</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p:tgtEl>
                                          <p:spTgt spid="26"/>
                                        </p:tgtEl>
                                        <p:attrNameLst>
                                          <p:attrName>ppt_x</p:attrName>
                                        </p:attrNameLst>
                                      </p:cBhvr>
                                      <p:tavLst>
                                        <p:tav tm="0">
                                          <p:val>
                                            <p:strVal val="#ppt_x-#ppt_w*1.125000"/>
                                          </p:val>
                                        </p:tav>
                                        <p:tav tm="100000">
                                          <p:val>
                                            <p:strVal val="#ppt_x"/>
                                          </p:val>
                                        </p:tav>
                                      </p:tavLst>
                                    </p:anim>
                                    <p:animEffect transition="in" filter="wipe(right)">
                                      <p:cBhvr>
                                        <p:cTn id="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
        <p:nvSpPr>
          <p:cNvPr id="26" name="TextBox 25"/>
          <p:cNvSpPr txBox="1"/>
          <p:nvPr/>
        </p:nvSpPr>
        <p:spPr>
          <a:xfrm>
            <a:off x="1091202" y="170135"/>
            <a:ext cx="1407160" cy="460375"/>
          </a:xfrm>
          <a:prstGeom prst="rect">
            <a:avLst/>
          </a:prstGeom>
          <a:noFill/>
        </p:spPr>
        <p:txBody>
          <a:bodyPr wrap="none" rtlCol="0">
            <a:spAutoFit/>
          </a:bodyPr>
          <a:p>
            <a:pPr algn="l"/>
            <a:r>
              <a:rPr lang="zh-CN" altLang="en-US" sz="2400" b="1" spc="300" dirty="0">
                <a:solidFill>
                  <a:schemeClr val="bg1"/>
                </a:solidFill>
                <a:latin typeface="黑体" panose="02010609060101010101" charset="-122"/>
                <a:ea typeface="黑体" panose="02010609060101010101" charset="-122"/>
                <a:sym typeface="+mn-ea"/>
              </a:rPr>
              <a:t>作业</a:t>
            </a:r>
            <a:r>
              <a:rPr lang="en-US" altLang="zh-CN" sz="2400" b="1" spc="300" dirty="0">
                <a:solidFill>
                  <a:schemeClr val="bg1"/>
                </a:solidFill>
                <a:latin typeface="黑体" panose="02010609060101010101" charset="-122"/>
                <a:ea typeface="黑体" panose="02010609060101010101" charset="-122"/>
              </a:rPr>
              <a:t>2</a:t>
            </a:r>
            <a:r>
              <a:rPr lang="zh-CN" altLang="en-US" sz="2400" b="1" spc="300" dirty="0">
                <a:solidFill>
                  <a:schemeClr val="bg1"/>
                </a:solidFill>
                <a:latin typeface="黑体" panose="02010609060101010101" charset="-122"/>
                <a:ea typeface="黑体" panose="02010609060101010101" charset="-122"/>
              </a:rPr>
              <a:t>：</a:t>
            </a:r>
            <a:endParaRPr lang="zh-CN" altLang="en-US" sz="2400" b="1" spc="300" dirty="0">
              <a:solidFill>
                <a:schemeClr val="bg1"/>
              </a:solidFill>
              <a:latin typeface="黑体" panose="02010609060101010101" charset="-122"/>
              <a:ea typeface="黑体" panose="02010609060101010101" charset="-122"/>
            </a:endParaRPr>
          </a:p>
        </p:txBody>
      </p:sp>
      <p:sp>
        <p:nvSpPr>
          <p:cNvPr id="2" name="文本框 1"/>
          <p:cNvSpPr txBox="1"/>
          <p:nvPr/>
        </p:nvSpPr>
        <p:spPr>
          <a:xfrm>
            <a:off x="697865" y="766445"/>
            <a:ext cx="7430135" cy="4292600"/>
          </a:xfrm>
          <a:prstGeom prst="rect">
            <a:avLst/>
          </a:prstGeom>
          <a:solidFill>
            <a:schemeClr val="bg1"/>
          </a:solidFill>
          <a:ln w="12700" cmpd="sng">
            <a:solidFill>
              <a:schemeClr val="accent1">
                <a:shade val="50000"/>
              </a:schemeClr>
            </a:solidFill>
            <a:prstDash val="sysDot"/>
          </a:ln>
        </p:spPr>
        <p:txBody>
          <a:bodyPr wrap="square" rtlCol="0" anchor="t">
            <a:spAutoFit/>
          </a:bodyPr>
          <a:p>
            <a:pPr>
              <a:lnSpc>
                <a:spcPct val="150000"/>
              </a:lnSpc>
            </a:pPr>
            <a:r>
              <a:rPr lang="zh-CN" altLang="en-US" sz="1400"/>
              <a:t>1). 生成了N个1到1000之间的随机整数(N≤1000)</a:t>
            </a:r>
            <a:endParaRPr lang="zh-CN" altLang="en-US" sz="1400"/>
          </a:p>
          <a:p>
            <a:pPr>
              <a:lnSpc>
                <a:spcPct val="150000"/>
              </a:lnSpc>
            </a:pPr>
            <a:r>
              <a:rPr lang="zh-CN" altLang="en-US" sz="1400"/>
              <a:t>2). 去重: 其中重复的数字,只保留一个,把其余相同的数去掉</a:t>
            </a:r>
            <a:endParaRPr lang="zh-CN" altLang="en-US" sz="1400"/>
          </a:p>
          <a:p>
            <a:pPr>
              <a:lnSpc>
                <a:spcPct val="150000"/>
              </a:lnSpc>
            </a:pPr>
            <a:r>
              <a:rPr lang="zh-CN" altLang="en-US" sz="1400"/>
              <a:t>3). 从大到小排序</a:t>
            </a:r>
            <a:endParaRPr lang="zh-CN" altLang="en-US" sz="1400"/>
          </a:p>
          <a:p>
            <a:pPr>
              <a:lnSpc>
                <a:spcPct val="150000"/>
              </a:lnSpc>
            </a:pPr>
            <a:r>
              <a:rPr lang="zh-CN" altLang="en-US" sz="1400"/>
              <a:t>import random</a:t>
            </a:r>
            <a:endParaRPr lang="zh-CN" altLang="en-US" sz="1400"/>
          </a:p>
          <a:p>
            <a:pPr>
              <a:lnSpc>
                <a:spcPct val="150000"/>
              </a:lnSpc>
            </a:pPr>
            <a:r>
              <a:rPr lang="zh-CN" altLang="en-US" sz="1400"/>
              <a:t># 1). 生成了N个1到1000之间的随机整数(N≤1000)</a:t>
            </a:r>
            <a:endParaRPr lang="zh-CN" altLang="en-US" sz="1400"/>
          </a:p>
          <a:p>
            <a:pPr>
              <a:lnSpc>
                <a:spcPct val="150000"/>
              </a:lnSpc>
            </a:pPr>
            <a:r>
              <a:rPr lang="zh-CN" altLang="en-US" sz="1400"/>
              <a:t>for count in range(N):</a:t>
            </a:r>
            <a:endParaRPr lang="zh-CN" altLang="en-US" sz="1400"/>
          </a:p>
          <a:p>
            <a:pPr>
              <a:lnSpc>
                <a:spcPct val="150000"/>
              </a:lnSpc>
            </a:pPr>
            <a:r>
              <a:rPr lang="zh-CN" altLang="en-US" sz="1400"/>
              <a:t>    num = random.randint(1, 1000)</a:t>
            </a:r>
            <a:endParaRPr lang="zh-CN" altLang="en-US" sz="1400"/>
          </a:p>
          <a:p>
            <a:pPr>
              <a:lnSpc>
                <a:spcPct val="150000"/>
              </a:lnSpc>
            </a:pPr>
            <a:r>
              <a:rPr lang="zh-CN" altLang="en-US" sz="1400"/>
              <a:t>    nums.add(num)</a:t>
            </a:r>
            <a:endParaRPr lang="zh-CN" altLang="en-US" sz="1400"/>
          </a:p>
          <a:p>
            <a:pPr>
              <a:lnSpc>
                <a:spcPct val="150000"/>
              </a:lnSpc>
            </a:pPr>
            <a:r>
              <a:rPr lang="zh-CN" altLang="en-US" sz="1400">
                <a:sym typeface="+mn-ea"/>
              </a:rPr>
              <a:t># 2). 去重: 其中重复的数字,只保留一个,把其余相同的数去掉.生成一个空集合</a:t>
            </a:r>
            <a:endParaRPr lang="zh-CN" altLang="en-US" sz="1400"/>
          </a:p>
          <a:p>
            <a:pPr>
              <a:lnSpc>
                <a:spcPct val="150000"/>
              </a:lnSpc>
            </a:pPr>
            <a:r>
              <a:rPr lang="zh-CN" altLang="en-US" sz="1400">
                <a:sym typeface="+mn-ea"/>
              </a:rPr>
              <a:t>nums = set()</a:t>
            </a:r>
            <a:endParaRPr lang="zh-CN" altLang="en-US" sz="1400"/>
          </a:p>
          <a:p>
            <a:pPr>
              <a:lnSpc>
                <a:spcPct val="150000"/>
              </a:lnSpc>
            </a:pPr>
            <a:r>
              <a:rPr lang="zh-CN" altLang="en-US" sz="1400">
                <a:sym typeface="+mn-ea"/>
              </a:rPr>
              <a:t>N = int(input('N: '))</a:t>
            </a:r>
            <a:endParaRPr lang="zh-CN" altLang="en-US" sz="1400"/>
          </a:p>
          <a:p>
            <a:pPr>
              <a:lnSpc>
                <a:spcPct val="150000"/>
              </a:lnSpc>
            </a:pPr>
            <a:r>
              <a:rPr lang="zh-CN" altLang="en-US" sz="1400"/>
              <a:t># 3). 从大到小排序, li.sort()智能对列表进行排序； sorted()方法可以对任意数据类型排序。</a:t>
            </a:r>
            <a:endParaRPr lang="zh-CN" altLang="en-US" sz="1400"/>
          </a:p>
          <a:p>
            <a:pPr>
              <a:lnSpc>
                <a:spcPct val="150000"/>
              </a:lnSpc>
            </a:pPr>
            <a:r>
              <a:rPr lang="zh-CN" altLang="en-US" sz="1400"/>
              <a:t>print(sorted(nums, reverse=True))</a:t>
            </a:r>
            <a:endParaRPr lang="zh-CN" alt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p:tgtEl>
                                          <p:spTgt spid="26"/>
                                        </p:tgtEl>
                                        <p:attrNameLst>
                                          <p:attrName>ppt_x</p:attrName>
                                        </p:attrNameLst>
                                      </p:cBhvr>
                                      <p:tavLst>
                                        <p:tav tm="0">
                                          <p:val>
                                            <p:strVal val="#ppt_x-#ppt_w*1.125000"/>
                                          </p:val>
                                        </p:tav>
                                        <p:tav tm="100000">
                                          <p:val>
                                            <p:strVal val="#ppt_x"/>
                                          </p:val>
                                        </p:tav>
                                      </p:tavLst>
                                    </p:anim>
                                    <p:animEffect transition="in" filter="wipe(right)">
                                      <p:cBhvr>
                                        <p:cTn id="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
        <p:nvSpPr>
          <p:cNvPr id="35" name="TextBox 34"/>
          <p:cNvSpPr txBox="1"/>
          <p:nvPr/>
        </p:nvSpPr>
        <p:spPr>
          <a:xfrm>
            <a:off x="908957" y="206330"/>
            <a:ext cx="1404620" cy="460375"/>
          </a:xfrm>
          <a:prstGeom prst="rect">
            <a:avLst/>
          </a:prstGeom>
          <a:noFill/>
        </p:spPr>
        <p:txBody>
          <a:bodyPr wrap="none" rtlCol="0">
            <a:spAutoFit/>
          </a:bodyPr>
          <a:p>
            <a:pPr algn="l"/>
            <a:r>
              <a:rPr lang="zh-CN" altLang="en-US" sz="2400" b="1" spc="300" dirty="0">
                <a:solidFill>
                  <a:schemeClr val="bg1"/>
                </a:solidFill>
                <a:latin typeface="黑体" panose="02010609060101010101" charset="-122"/>
                <a:ea typeface="黑体" panose="02010609060101010101" charset="-122"/>
                <a:sym typeface="+mn-ea"/>
              </a:rPr>
              <a:t>练习</a:t>
            </a:r>
            <a:r>
              <a:rPr lang="en-US" altLang="zh-CN" sz="2400" spc="300" dirty="0">
                <a:solidFill>
                  <a:schemeClr val="bg1"/>
                </a:solidFill>
                <a:latin typeface="黑体" panose="02010609060101010101" charset="-122"/>
                <a:ea typeface="黑体" panose="02010609060101010101" charset="-122"/>
                <a:sym typeface="+mn-ea"/>
              </a:rPr>
              <a:t>3</a:t>
            </a:r>
            <a:r>
              <a:rPr lang="zh-CN" altLang="en-US" sz="2400" spc="300" dirty="0">
                <a:solidFill>
                  <a:schemeClr val="bg1"/>
                </a:solidFill>
                <a:latin typeface="黑体" panose="02010609060101010101" charset="-122"/>
                <a:ea typeface="黑体" panose="02010609060101010101" charset="-122"/>
                <a:sym typeface="+mn-ea"/>
              </a:rPr>
              <a:t>：</a:t>
            </a:r>
            <a:endParaRPr lang="zh-CN" altLang="en-US" sz="2400" spc="300" dirty="0">
              <a:solidFill>
                <a:schemeClr val="bg1"/>
              </a:solidFill>
              <a:latin typeface="黑体" panose="02010609060101010101" charset="-122"/>
              <a:ea typeface="黑体" panose="02010609060101010101" charset="-122"/>
              <a:sym typeface="+mn-ea"/>
            </a:endParaRPr>
          </a:p>
        </p:txBody>
      </p:sp>
      <p:sp>
        <p:nvSpPr>
          <p:cNvPr id="2" name="文本框 1"/>
          <p:cNvSpPr txBox="1"/>
          <p:nvPr/>
        </p:nvSpPr>
        <p:spPr>
          <a:xfrm>
            <a:off x="709930" y="777240"/>
            <a:ext cx="7919085" cy="645160"/>
          </a:xfrm>
          <a:prstGeom prst="rect">
            <a:avLst/>
          </a:prstGeom>
          <a:noFill/>
        </p:spPr>
        <p:txBody>
          <a:bodyPr wrap="square" rtlCol="0">
            <a:spAutoFit/>
          </a:bodyPr>
          <a:p>
            <a:r>
              <a:rPr lang="en-US" altLang="zh-CN"/>
              <a:t>         </a:t>
            </a:r>
            <a:r>
              <a:rPr lang="zh-CN" altLang="zh-CN"/>
              <a:t>实现学生信息管理系统中的添加学生功能，并按照成绩从高到低进行排序，最后对学生信息进行输出。</a:t>
            </a:r>
            <a:endParaRPr lang="zh-CN" altLang="zh-CN"/>
          </a:p>
        </p:txBody>
      </p:sp>
      <p:sp>
        <p:nvSpPr>
          <p:cNvPr id="3" name="文本框 2"/>
          <p:cNvSpPr txBox="1"/>
          <p:nvPr/>
        </p:nvSpPr>
        <p:spPr>
          <a:xfrm>
            <a:off x="828675" y="1422400"/>
            <a:ext cx="3515995" cy="645160"/>
          </a:xfrm>
          <a:prstGeom prst="rect">
            <a:avLst/>
          </a:prstGeom>
          <a:noFill/>
        </p:spPr>
        <p:txBody>
          <a:bodyPr wrap="none" rtlCol="0">
            <a:spAutoFit/>
          </a:bodyPr>
          <a:p>
            <a:r>
              <a:rPr lang="zh-CN" altLang="en-US"/>
              <a:t>（</a:t>
            </a:r>
            <a:r>
              <a:rPr lang="en-US" altLang="zh-CN"/>
              <a:t>1</a:t>
            </a:r>
            <a:r>
              <a:rPr lang="zh-CN" altLang="en-US"/>
              <a:t>）添加学生信息</a:t>
            </a:r>
            <a:endParaRPr lang="zh-CN" altLang="en-US"/>
          </a:p>
          <a:p>
            <a:r>
              <a:rPr lang="zh-CN" altLang="en-US"/>
              <a:t>       </a:t>
            </a:r>
            <a:r>
              <a:rPr lang="zh-CN" altLang="en-US" sz="1400"/>
              <a:t> </a:t>
            </a:r>
            <a:r>
              <a:rPr lang="en-US" altLang="zh-CN" sz="1400"/>
              <a:t>#</a:t>
            </a:r>
            <a:r>
              <a:rPr lang="zh-CN" altLang="en-US" sz="1400"/>
              <a:t>使用列表和字典对学生信息进行存储</a:t>
            </a:r>
            <a:endParaRPr lang="zh-CN" altLang="en-US" sz="1400"/>
          </a:p>
        </p:txBody>
      </p:sp>
      <p:sp>
        <p:nvSpPr>
          <p:cNvPr id="7" name="文本框 6"/>
          <p:cNvSpPr txBox="1"/>
          <p:nvPr/>
        </p:nvSpPr>
        <p:spPr>
          <a:xfrm>
            <a:off x="1134745" y="2005965"/>
            <a:ext cx="6600825" cy="2891790"/>
          </a:xfrm>
          <a:prstGeom prst="rect">
            <a:avLst/>
          </a:prstGeom>
          <a:solidFill>
            <a:schemeClr val="bg1">
              <a:lumMod val="95000"/>
            </a:schemeClr>
          </a:solidFill>
        </p:spPr>
        <p:txBody>
          <a:bodyPr wrap="square" rtlCol="0" anchor="t">
            <a:spAutoFit/>
          </a:bodyPr>
          <a:p>
            <a:r>
              <a:rPr lang="zh-CN" altLang="en-US" sz="1400"/>
              <a:t>students = []</a:t>
            </a:r>
            <a:endParaRPr lang="zh-CN" altLang="en-US" sz="1400"/>
          </a:p>
          <a:p>
            <a:r>
              <a:rPr lang="zh-CN" altLang="en-US" sz="1400"/>
              <a:t>while True:</a:t>
            </a:r>
            <a:endParaRPr lang="zh-CN" altLang="en-US" sz="1400"/>
          </a:p>
          <a:p>
            <a:r>
              <a:rPr lang="zh-CN" altLang="en-US" sz="1400"/>
              <a:t>    name = input("请输入名字：")</a:t>
            </a:r>
            <a:endParaRPr lang="zh-CN" altLang="en-US" sz="1400"/>
          </a:p>
          <a:p>
            <a:r>
              <a:rPr lang="zh-CN" altLang="en-US" sz="1400"/>
              <a:t>    if not name: # 当名字为空时，结束循环</a:t>
            </a:r>
            <a:endParaRPr lang="zh-CN" altLang="en-US" sz="1400"/>
          </a:p>
          <a:p>
            <a:r>
              <a:rPr lang="zh-CN" altLang="en-US" sz="1400"/>
              <a:t>        break</a:t>
            </a:r>
            <a:endParaRPr lang="zh-CN" altLang="en-US" sz="1400"/>
          </a:p>
          <a:p>
            <a:r>
              <a:rPr lang="zh-CN" altLang="en-US" sz="1400"/>
              <a:t>    try:</a:t>
            </a:r>
            <a:endParaRPr lang="zh-CN" altLang="en-US" sz="1400"/>
          </a:p>
          <a:p>
            <a:r>
              <a:rPr lang="zh-CN" altLang="en-US" sz="1400"/>
              <a:t>        age = int(input("请输入年龄："))</a:t>
            </a:r>
            <a:endParaRPr lang="zh-CN" altLang="en-US" sz="1400"/>
          </a:p>
          <a:p>
            <a:r>
              <a:rPr lang="zh-CN" altLang="en-US" sz="1400"/>
              <a:t>        score = int(input("请输入成绩："))</a:t>
            </a:r>
            <a:endParaRPr lang="zh-CN" altLang="en-US" sz="1400"/>
          </a:p>
          <a:p>
            <a:r>
              <a:rPr lang="zh-CN" altLang="en-US" sz="1400"/>
              <a:t>    except:</a:t>
            </a:r>
            <a:endParaRPr lang="zh-CN" altLang="en-US" sz="1400"/>
          </a:p>
          <a:p>
            <a:r>
              <a:rPr lang="zh-CN" altLang="en-US" sz="1400"/>
              <a:t>        print("输入不是整形数值，请重新输入")</a:t>
            </a:r>
            <a:endParaRPr lang="zh-CN" altLang="en-US" sz="1400"/>
          </a:p>
          <a:p>
            <a:r>
              <a:rPr lang="zh-CN" altLang="en-US" sz="1400"/>
              <a:t>    info = {"name":name,"age":age,"score":score}</a:t>
            </a:r>
            <a:endParaRPr lang="zh-CN" altLang="en-US" sz="1400"/>
          </a:p>
          <a:p>
            <a:r>
              <a:rPr lang="zh-CN" altLang="en-US" sz="1400"/>
              <a:t>    students.append(info)</a:t>
            </a:r>
            <a:endParaRPr lang="zh-CN" altLang="en-US" sz="1400"/>
          </a:p>
          <a:p>
            <a:r>
              <a:rPr lang="zh-CN" altLang="en-US" sz="1400"/>
              <a:t>print("学生信息录入完毕！！！")</a:t>
            </a:r>
            <a:endParaRPr lang="zh-CN" alt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p:tgtEl>
                                          <p:spTgt spid="35"/>
                                        </p:tgtEl>
                                        <p:attrNameLst>
                                          <p:attrName>ppt_x</p:attrName>
                                        </p:attrNameLst>
                                      </p:cBhvr>
                                      <p:tavLst>
                                        <p:tav tm="0">
                                          <p:val>
                                            <p:strVal val="#ppt_x-#ppt_w*1.125000"/>
                                          </p:val>
                                        </p:tav>
                                        <p:tav tm="100000">
                                          <p:val>
                                            <p:strVal val="#ppt_x"/>
                                          </p:val>
                                        </p:tav>
                                      </p:tavLst>
                                    </p:anim>
                                    <p:animEffect transition="in" filter="wipe(right)">
                                      <p:cBhvr>
                                        <p:cTn id="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1004842" y="177755"/>
            <a:ext cx="1404620" cy="460375"/>
          </a:xfrm>
          <a:prstGeom prst="rect">
            <a:avLst/>
          </a:prstGeom>
          <a:noFill/>
        </p:spPr>
        <p:txBody>
          <a:bodyPr wrap="none" rtlCol="0">
            <a:spAutoFit/>
          </a:bodyPr>
          <a:lstStyle/>
          <a:p>
            <a:pPr algn="l"/>
            <a:r>
              <a:rPr lang="zh-CN" altLang="en-US" sz="2400" b="1" spc="300" dirty="0">
                <a:solidFill>
                  <a:schemeClr val="bg1"/>
                </a:solidFill>
                <a:latin typeface="黑体" panose="02010609060101010101" charset="-122"/>
                <a:ea typeface="黑体" panose="02010609060101010101" charset="-122"/>
                <a:sym typeface="+mn-ea"/>
              </a:rPr>
              <a:t>作业</a:t>
            </a:r>
            <a:r>
              <a:rPr lang="en-US" altLang="zh-CN" sz="2400" spc="300" dirty="0">
                <a:solidFill>
                  <a:schemeClr val="bg1"/>
                </a:solidFill>
                <a:latin typeface="黑体" panose="02010609060101010101" charset="-122"/>
                <a:ea typeface="黑体" panose="02010609060101010101" charset="-122"/>
                <a:sym typeface="+mn-ea"/>
              </a:rPr>
              <a:t>4</a:t>
            </a:r>
            <a:r>
              <a:rPr lang="zh-CN" altLang="en-US" sz="2400" spc="300" dirty="0">
                <a:solidFill>
                  <a:schemeClr val="bg1"/>
                </a:solidFill>
                <a:latin typeface="黑体" panose="02010609060101010101" charset="-122"/>
                <a:ea typeface="黑体" panose="02010609060101010101" charset="-122"/>
                <a:sym typeface="+mn-ea"/>
              </a:rPr>
              <a:t>：</a:t>
            </a:r>
            <a:endParaRPr lang="zh-CN" altLang="en-US" sz="2400" spc="300" dirty="0">
              <a:solidFill>
                <a:schemeClr val="bg1"/>
              </a:solidFill>
              <a:latin typeface="黑体" panose="02010609060101010101" charset="-122"/>
              <a:ea typeface="黑体" panose="02010609060101010101" charset="-122"/>
              <a:sym typeface="+mn-ea"/>
            </a:endParaRPr>
          </a:p>
        </p:txBody>
      </p:sp>
      <p:sp>
        <p:nvSpPr>
          <p:cNvPr id="2" name="文本框 1"/>
          <p:cNvSpPr txBox="1"/>
          <p:nvPr/>
        </p:nvSpPr>
        <p:spPr>
          <a:xfrm>
            <a:off x="753745" y="773430"/>
            <a:ext cx="3270250" cy="645160"/>
          </a:xfrm>
          <a:prstGeom prst="rect">
            <a:avLst/>
          </a:prstGeom>
          <a:noFill/>
        </p:spPr>
        <p:txBody>
          <a:bodyPr wrap="none" rtlCol="0">
            <a:spAutoFit/>
          </a:bodyPr>
          <a:p>
            <a:r>
              <a:rPr lang="zh-CN" altLang="en-US"/>
              <a:t>（</a:t>
            </a:r>
            <a:r>
              <a:rPr lang="en-US" altLang="zh-CN"/>
              <a:t>2</a:t>
            </a:r>
            <a:r>
              <a:rPr lang="zh-CN" altLang="en-US"/>
              <a:t>）对学生从高到低进行排序</a:t>
            </a:r>
            <a:endParaRPr lang="zh-CN" altLang="en-US"/>
          </a:p>
          <a:p>
            <a:r>
              <a:rPr lang="zh-CN" altLang="en-US"/>
              <a:t>      </a:t>
            </a:r>
            <a:endParaRPr lang="zh-CN" altLang="en-US" sz="1600"/>
          </a:p>
        </p:txBody>
      </p:sp>
      <p:sp>
        <p:nvSpPr>
          <p:cNvPr id="7" name="文本框 6"/>
          <p:cNvSpPr txBox="1"/>
          <p:nvPr/>
        </p:nvSpPr>
        <p:spPr>
          <a:xfrm>
            <a:off x="1019810" y="1316355"/>
            <a:ext cx="7683500" cy="922020"/>
          </a:xfrm>
          <a:prstGeom prst="rect">
            <a:avLst/>
          </a:prstGeom>
          <a:noFill/>
        </p:spPr>
        <p:txBody>
          <a:bodyPr wrap="square" rtlCol="0" anchor="t">
            <a:spAutoFit/>
          </a:bodyPr>
          <a:p>
            <a:r>
              <a:rPr lang="zh-CN" altLang="en-US"/>
              <a:t>print("按学生成绩高－低显示")</a:t>
            </a:r>
            <a:endParaRPr lang="zh-CN" altLang="en-US"/>
          </a:p>
          <a:p>
            <a:r>
              <a:t>sortedStudent = sorted(students,key=lambda x:x.get('score'),reverse=True)</a:t>
            </a:r>
          </a:p>
          <a:p>
            <a:r>
              <a:rPr lang="zh-CN" altLang="en-US"/>
              <a:t>print(</a:t>
            </a:r>
            <a:r>
              <a:rPr lang="en-US" altLang="zh-CN">
                <a:sym typeface="+mn-ea"/>
              </a:rPr>
              <a:t>sortedStudent</a:t>
            </a:r>
            <a:r>
              <a:rPr lang="zh-CN" altLang="en-US"/>
              <a:t>)</a:t>
            </a:r>
            <a:endParaRPr lang="zh-CN" altLang="en-US"/>
          </a:p>
        </p:txBody>
      </p:sp>
      <p:pic>
        <p:nvPicPr>
          <p:cNvPr id="8" name="图片 7"/>
          <p:cNvPicPr>
            <a:picLocks noChangeAspect="1"/>
          </p:cNvPicPr>
          <p:nvPr/>
        </p:nvPicPr>
        <p:blipFill>
          <a:blip r:embed="rId1"/>
          <a:stretch>
            <a:fillRect/>
          </a:stretch>
        </p:blipFill>
        <p:spPr>
          <a:xfrm>
            <a:off x="427355" y="2922270"/>
            <a:ext cx="8533765" cy="533400"/>
          </a:xfrm>
          <a:prstGeom prst="rect">
            <a:avLst/>
          </a:prstGeom>
        </p:spPr>
      </p:pic>
      <p:sp>
        <p:nvSpPr>
          <p:cNvPr id="9" name="文本框 8"/>
          <p:cNvSpPr txBox="1"/>
          <p:nvPr/>
        </p:nvSpPr>
        <p:spPr>
          <a:xfrm>
            <a:off x="572770" y="2402840"/>
            <a:ext cx="1198880" cy="337185"/>
          </a:xfrm>
          <a:prstGeom prst="rect">
            <a:avLst/>
          </a:prstGeom>
          <a:noFill/>
        </p:spPr>
        <p:txBody>
          <a:bodyPr wrap="none" rtlCol="0">
            <a:spAutoFit/>
          </a:bodyPr>
          <a:p>
            <a:r>
              <a:rPr lang="zh-CN" altLang="en-US" sz="1600"/>
              <a:t>输出结果：</a:t>
            </a:r>
            <a:endParaRPr lang="zh-CN" altLang="en-US" sz="1600"/>
          </a:p>
        </p:txBody>
      </p:sp>
    </p:spTree>
    <p:custDataLst>
      <p:tags r:id="rId2"/>
    </p:custData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p:tgtEl>
                                          <p:spTgt spid="26"/>
                                        </p:tgtEl>
                                        <p:attrNameLst>
                                          <p:attrName>ppt_x</p:attrName>
                                        </p:attrNameLst>
                                      </p:cBhvr>
                                      <p:tavLst>
                                        <p:tav tm="0">
                                          <p:val>
                                            <p:strVal val="#ppt_x-#ppt_w*1.125000"/>
                                          </p:val>
                                        </p:tav>
                                        <p:tav tm="100000">
                                          <p:val>
                                            <p:strVal val="#ppt_x"/>
                                          </p:val>
                                        </p:tav>
                                      </p:tavLst>
                                    </p:anim>
                                    <p:animEffect transition="in" filter="wipe(right)">
                                      <p:cBhvr>
                                        <p:cTn id="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973092" y="166960"/>
            <a:ext cx="1585595" cy="521970"/>
          </a:xfrm>
          <a:prstGeom prst="rect">
            <a:avLst/>
          </a:prstGeom>
          <a:noFill/>
        </p:spPr>
        <p:txBody>
          <a:bodyPr wrap="none" rtlCol="0">
            <a:spAutoFit/>
          </a:bodyPr>
          <a:lstStyle/>
          <a:p>
            <a:pPr algn="l"/>
            <a:r>
              <a:rPr lang="zh-CN" altLang="en-US" sz="2800" b="1" spc="300" dirty="0">
                <a:solidFill>
                  <a:schemeClr val="bg1"/>
                </a:solidFill>
                <a:latin typeface="黑体" panose="02010609060101010101" charset="-122"/>
                <a:ea typeface="黑体" panose="02010609060101010101" charset="-122"/>
                <a:sym typeface="+mn-ea"/>
              </a:rPr>
              <a:t>作业</a:t>
            </a:r>
            <a:r>
              <a:rPr lang="en-US" altLang="zh-CN" sz="2800" b="1" spc="300" dirty="0">
                <a:solidFill>
                  <a:schemeClr val="bg1"/>
                </a:solidFill>
                <a:latin typeface="黑体" panose="02010609060101010101" charset="-122"/>
                <a:ea typeface="黑体" panose="02010609060101010101" charset="-122"/>
                <a:sym typeface="+mn-ea"/>
              </a:rPr>
              <a:t>4</a:t>
            </a:r>
            <a:r>
              <a:rPr lang="zh-CN" altLang="en-US" sz="2800" spc="300" dirty="0">
                <a:solidFill>
                  <a:schemeClr val="bg1"/>
                </a:solidFill>
                <a:latin typeface="黑体" panose="02010609060101010101" charset="-122"/>
                <a:ea typeface="黑体" panose="02010609060101010101" charset="-122"/>
                <a:sym typeface="+mn-ea"/>
              </a:rPr>
              <a:t>：</a:t>
            </a:r>
            <a:endParaRPr lang="zh-CN" altLang="en-US" sz="2800" spc="300" dirty="0">
              <a:solidFill>
                <a:schemeClr val="bg1"/>
              </a:solidFill>
              <a:latin typeface="黑体" panose="02010609060101010101" charset="-122"/>
              <a:ea typeface="黑体" panose="02010609060101010101" charset="-122"/>
              <a:sym typeface="+mn-ea"/>
            </a:endParaRPr>
          </a:p>
        </p:txBody>
      </p:sp>
      <p:sp>
        <p:nvSpPr>
          <p:cNvPr id="2" name="文本框 1"/>
          <p:cNvSpPr txBox="1"/>
          <p:nvPr/>
        </p:nvSpPr>
        <p:spPr>
          <a:xfrm>
            <a:off x="828675" y="844550"/>
            <a:ext cx="8161020" cy="645160"/>
          </a:xfrm>
          <a:prstGeom prst="rect">
            <a:avLst/>
          </a:prstGeom>
          <a:noFill/>
        </p:spPr>
        <p:txBody>
          <a:bodyPr wrap="none" rtlCol="0">
            <a:spAutoFit/>
          </a:bodyPr>
          <a:p>
            <a:pPr algn="l"/>
            <a:r>
              <a:rPr lang="zh-CN" altLang="en-US"/>
              <a:t>（</a:t>
            </a:r>
            <a:r>
              <a:rPr lang="en-US" altLang="zh-CN"/>
              <a:t>3</a:t>
            </a:r>
            <a:r>
              <a:rPr lang="zh-CN" altLang="en-US"/>
              <a:t>）求成绩的平均值</a:t>
            </a:r>
            <a:endParaRPr lang="zh-CN" altLang="en-US"/>
          </a:p>
          <a:p>
            <a:pPr algn="l"/>
            <a:r>
              <a:rPr lang="zh-CN" altLang="en-US"/>
              <a:t>    使用列表生成表达式获取成绩列，然后求得总成绩和总人数，最终求得均值。</a:t>
            </a:r>
            <a:endParaRPr lang="zh-CN" altLang="en-US"/>
          </a:p>
        </p:txBody>
      </p:sp>
      <p:sp>
        <p:nvSpPr>
          <p:cNvPr id="7" name="文本框 6"/>
          <p:cNvSpPr txBox="1"/>
          <p:nvPr/>
        </p:nvSpPr>
        <p:spPr>
          <a:xfrm>
            <a:off x="908685" y="3157855"/>
            <a:ext cx="1198880" cy="337185"/>
          </a:xfrm>
          <a:prstGeom prst="rect">
            <a:avLst/>
          </a:prstGeom>
          <a:noFill/>
        </p:spPr>
        <p:txBody>
          <a:bodyPr wrap="none" rtlCol="0">
            <a:spAutoFit/>
          </a:bodyPr>
          <a:p>
            <a:r>
              <a:rPr lang="zh-CN" altLang="en-US" sz="1600"/>
              <a:t>输出结果：</a:t>
            </a:r>
            <a:endParaRPr lang="zh-CN" altLang="en-US" sz="1600"/>
          </a:p>
        </p:txBody>
      </p:sp>
      <p:sp>
        <p:nvSpPr>
          <p:cNvPr id="6" name="文本框 5"/>
          <p:cNvSpPr txBox="1"/>
          <p:nvPr/>
        </p:nvSpPr>
        <p:spPr>
          <a:xfrm>
            <a:off x="1270635" y="1585595"/>
            <a:ext cx="4106545" cy="1476375"/>
          </a:xfrm>
          <a:prstGeom prst="rect">
            <a:avLst/>
          </a:prstGeom>
          <a:noFill/>
        </p:spPr>
        <p:txBody>
          <a:bodyPr wrap="square" rtlCol="0" anchor="t">
            <a:spAutoFit/>
          </a:bodyPr>
          <a:p>
            <a:r>
              <a:t>g=[lst['score'] for lst in sortedStudent]</a:t>
            </a:r>
          </a:p>
          <a:p>
            <a:r>
              <a:t>print("成绩列表为：")</a:t>
            </a:r>
          </a:p>
          <a:p>
            <a:r>
              <a:t>print(g)</a:t>
            </a:r>
          </a:p>
          <a:p>
            <a:r>
              <a:t>print("成绩的平均值为：")</a:t>
            </a:r>
          </a:p>
          <a:p>
            <a:r>
              <a:t>print(sum(g)/len(g))</a:t>
            </a:r>
          </a:p>
        </p:txBody>
      </p:sp>
      <p:pic>
        <p:nvPicPr>
          <p:cNvPr id="9" name="图片 8"/>
          <p:cNvPicPr>
            <a:picLocks noChangeAspect="1"/>
          </p:cNvPicPr>
          <p:nvPr/>
        </p:nvPicPr>
        <p:blipFill>
          <a:blip r:embed="rId1"/>
          <a:stretch>
            <a:fillRect/>
          </a:stretch>
        </p:blipFill>
        <p:spPr>
          <a:xfrm>
            <a:off x="2107565" y="3157855"/>
            <a:ext cx="1819275" cy="704850"/>
          </a:xfrm>
          <a:prstGeom prst="rect">
            <a:avLst/>
          </a:prstGeom>
        </p:spPr>
      </p:pic>
    </p:spTree>
    <p:custDataLst>
      <p:tags r:id="rId2"/>
    </p:custData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p:tgtEl>
                                          <p:spTgt spid="26"/>
                                        </p:tgtEl>
                                        <p:attrNameLst>
                                          <p:attrName>ppt_x</p:attrName>
                                        </p:attrNameLst>
                                      </p:cBhvr>
                                      <p:tavLst>
                                        <p:tav tm="0">
                                          <p:val>
                                            <p:strVal val="#ppt_x-#ppt_w*1.125000"/>
                                          </p:val>
                                        </p:tav>
                                        <p:tav tm="100000">
                                          <p:val>
                                            <p:strVal val="#ppt_x"/>
                                          </p:val>
                                        </p:tav>
                                      </p:tavLst>
                                    </p:anim>
                                    <p:animEffect transition="in" filter="wipe(right)">
                                      <p:cBhvr>
                                        <p:cTn id="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 name="TextBox 25"/>
          <p:cNvSpPr txBox="1"/>
          <p:nvPr/>
        </p:nvSpPr>
        <p:spPr>
          <a:xfrm>
            <a:off x="908957" y="168230"/>
            <a:ext cx="1583690" cy="521970"/>
          </a:xfrm>
          <a:prstGeom prst="rect">
            <a:avLst/>
          </a:prstGeom>
          <a:noFill/>
        </p:spPr>
        <p:txBody>
          <a:bodyPr wrap="none" rtlCol="0">
            <a:spAutoFit/>
          </a:bodyPr>
          <a:p>
            <a:pPr algn="l"/>
            <a:r>
              <a:rPr lang="zh-CN" altLang="en-US" sz="2800" b="1" spc="300" dirty="0">
                <a:solidFill>
                  <a:schemeClr val="bg1"/>
                </a:solidFill>
                <a:latin typeface="黑体" panose="02010609060101010101" charset="-122"/>
                <a:ea typeface="黑体" panose="02010609060101010101" charset="-122"/>
                <a:sym typeface="+mn-ea"/>
              </a:rPr>
              <a:t>作业</a:t>
            </a:r>
            <a:r>
              <a:rPr lang="en-US" altLang="zh-CN" sz="2800" spc="300" dirty="0">
                <a:solidFill>
                  <a:schemeClr val="bg1"/>
                </a:solidFill>
                <a:latin typeface="黑体" panose="02010609060101010101" charset="-122"/>
                <a:ea typeface="黑体" panose="02010609060101010101" charset="-122"/>
                <a:sym typeface="+mn-ea"/>
              </a:rPr>
              <a:t>4</a:t>
            </a:r>
            <a:r>
              <a:rPr lang="zh-CN" altLang="en-US" sz="2800" spc="300" dirty="0">
                <a:solidFill>
                  <a:schemeClr val="bg1"/>
                </a:solidFill>
                <a:latin typeface="黑体" panose="02010609060101010101" charset="-122"/>
                <a:ea typeface="黑体" panose="02010609060101010101" charset="-122"/>
                <a:sym typeface="+mn-ea"/>
              </a:rPr>
              <a:t>：</a:t>
            </a:r>
            <a:endParaRPr lang="zh-CN" altLang="en-US" sz="2800" spc="300" dirty="0">
              <a:solidFill>
                <a:schemeClr val="bg1"/>
              </a:solidFill>
              <a:latin typeface="黑体" panose="02010609060101010101" charset="-122"/>
              <a:ea typeface="黑体" panose="02010609060101010101" charset="-122"/>
              <a:sym typeface="+mn-ea"/>
            </a:endParaRPr>
          </a:p>
        </p:txBody>
      </p:sp>
      <p:sp>
        <p:nvSpPr>
          <p:cNvPr id="3" name="文本框 2"/>
          <p:cNvSpPr txBox="1"/>
          <p:nvPr/>
        </p:nvSpPr>
        <p:spPr>
          <a:xfrm>
            <a:off x="828675" y="786765"/>
            <a:ext cx="4716145" cy="368300"/>
          </a:xfrm>
          <a:prstGeom prst="rect">
            <a:avLst/>
          </a:prstGeom>
          <a:noFill/>
        </p:spPr>
        <p:txBody>
          <a:bodyPr wrap="square" rtlCol="0">
            <a:spAutoFit/>
          </a:bodyPr>
          <a:p>
            <a:r>
              <a:rPr lang="zh-CN" altLang="en-US"/>
              <a:t>（</a:t>
            </a:r>
            <a:r>
              <a:rPr lang="en-US" altLang="zh-CN"/>
              <a:t>4</a:t>
            </a:r>
            <a:r>
              <a:rPr lang="zh-CN" altLang="en-US"/>
              <a:t>）对学生信息进行输出</a:t>
            </a:r>
            <a:endParaRPr lang="zh-CN" altLang="en-US" sz="1600"/>
          </a:p>
        </p:txBody>
      </p:sp>
      <p:sp>
        <p:nvSpPr>
          <p:cNvPr id="2" name="文本框 1"/>
          <p:cNvSpPr txBox="1"/>
          <p:nvPr/>
        </p:nvSpPr>
        <p:spPr>
          <a:xfrm>
            <a:off x="1107440" y="1066165"/>
            <a:ext cx="6929120" cy="2306955"/>
          </a:xfrm>
          <a:prstGeom prst="rect">
            <a:avLst/>
          </a:prstGeom>
          <a:noFill/>
        </p:spPr>
        <p:txBody>
          <a:bodyPr wrap="square" rtlCol="0" anchor="t">
            <a:spAutoFit/>
          </a:bodyPr>
          <a:p>
            <a:r>
              <a:rPr lang="zh-CN" altLang="en-US" sz="1600"/>
              <a:t>def show_student(students):</a:t>
            </a:r>
            <a:endParaRPr lang="zh-CN" altLang="en-US" sz="1600"/>
          </a:p>
          <a:p>
            <a:r>
              <a:rPr lang="zh-CN" altLang="en-US" sz="1600"/>
              <a:t>    if not students:</a:t>
            </a:r>
            <a:endParaRPr lang="zh-CN" altLang="en-US" sz="1600"/>
          </a:p>
          <a:p>
            <a:r>
              <a:rPr lang="zh-CN" altLang="en-US" sz="1600"/>
              <a:t>        print("无数据信息．．．．．")</a:t>
            </a:r>
            <a:endParaRPr lang="zh-CN" altLang="en-US" sz="1600"/>
          </a:p>
          <a:p>
            <a:r>
              <a:rPr lang="zh-CN" altLang="en-US" sz="1600"/>
              <a:t>        return</a:t>
            </a:r>
            <a:endParaRPr lang="zh-CN" altLang="en-US" sz="1600"/>
          </a:p>
          <a:p>
            <a:r>
              <a:rPr lang="zh-CN" altLang="en-US" sz="1600"/>
              <a:t>    print("名字".center(8),"年龄".center(4),"成绩".center(4))</a:t>
            </a:r>
            <a:endParaRPr lang="zh-CN" altLang="en-US" sz="1600"/>
          </a:p>
          <a:p>
            <a:r>
              <a:rPr lang="zh-CN" altLang="en-US" sz="1600"/>
              <a:t>    for info in students:</a:t>
            </a:r>
            <a:endParaRPr lang="zh-CN" altLang="en-US" sz="1600"/>
          </a:p>
          <a:p>
            <a:r>
              <a:rPr lang="zh-CN" altLang="en-US" sz="1600"/>
              <a:t>print(info.get("name").center(10),str(info.get("age")).center(6),str(info.get("score")).center(6))</a:t>
            </a:r>
            <a:endParaRPr lang="zh-CN" altLang="en-US" sz="1600"/>
          </a:p>
          <a:p>
            <a:r>
              <a:rPr lang="zh-CN" altLang="en-US" sz="1600"/>
              <a:t>show_student(sortedStudent)</a:t>
            </a:r>
            <a:endParaRPr lang="zh-CN" altLang="en-US" sz="1600"/>
          </a:p>
        </p:txBody>
      </p:sp>
      <p:pic>
        <p:nvPicPr>
          <p:cNvPr id="4" name="图片 3"/>
          <p:cNvPicPr>
            <a:picLocks noChangeAspect="1"/>
          </p:cNvPicPr>
          <p:nvPr/>
        </p:nvPicPr>
        <p:blipFill>
          <a:blip r:embed="rId1"/>
          <a:stretch>
            <a:fillRect/>
          </a:stretch>
        </p:blipFill>
        <p:spPr>
          <a:xfrm>
            <a:off x="1878330" y="3510280"/>
            <a:ext cx="2000250" cy="933450"/>
          </a:xfrm>
          <a:prstGeom prst="rect">
            <a:avLst/>
          </a:prstGeom>
        </p:spPr>
      </p:pic>
      <p:sp>
        <p:nvSpPr>
          <p:cNvPr id="8" name="文本框 7"/>
          <p:cNvSpPr txBox="1"/>
          <p:nvPr/>
        </p:nvSpPr>
        <p:spPr>
          <a:xfrm>
            <a:off x="647065" y="3510280"/>
            <a:ext cx="1071880" cy="306705"/>
          </a:xfrm>
          <a:prstGeom prst="rect">
            <a:avLst/>
          </a:prstGeom>
          <a:noFill/>
        </p:spPr>
        <p:txBody>
          <a:bodyPr wrap="none" rtlCol="0">
            <a:spAutoFit/>
          </a:bodyPr>
          <a:p>
            <a:r>
              <a:rPr lang="zh-CN" altLang="en-US" sz="1400"/>
              <a:t>输出结果：</a:t>
            </a:r>
            <a:endParaRPr lang="zh-CN" altLang="en-US" sz="1400"/>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p:tgtEl>
                                          <p:spTgt spid="26"/>
                                        </p:tgtEl>
                                        <p:attrNameLst>
                                          <p:attrName>ppt_x</p:attrName>
                                        </p:attrNameLst>
                                      </p:cBhvr>
                                      <p:tavLst>
                                        <p:tav tm="0">
                                          <p:val>
                                            <p:strVal val="#ppt_x-#ppt_w*1.125000"/>
                                          </p:val>
                                        </p:tav>
                                        <p:tav tm="100000">
                                          <p:val>
                                            <p:strVal val="#ppt_x"/>
                                          </p:val>
                                        </p:tav>
                                      </p:tavLst>
                                    </p:anim>
                                    <p:animEffect transition="in" filter="wipe(right)">
                                      <p:cBhvr>
                                        <p:cTn id="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908957" y="206330"/>
            <a:ext cx="3459480" cy="460375"/>
          </a:xfrm>
          <a:prstGeom prst="rect">
            <a:avLst/>
          </a:prstGeom>
          <a:noFill/>
        </p:spPr>
        <p:txBody>
          <a:bodyPr wrap="none" rtlCol="0">
            <a:spAutoFit/>
          </a:bodyPr>
          <a:lstStyle/>
          <a:p>
            <a:pPr algn="l"/>
            <a:r>
              <a:rPr lang="zh-CN" altLang="en-US" sz="2400" spc="300" dirty="0">
                <a:solidFill>
                  <a:schemeClr val="bg1"/>
                </a:solidFill>
                <a:latin typeface="黑体" panose="02010609060101010101" charset="-122"/>
                <a:ea typeface="黑体" panose="02010609060101010101" charset="-122"/>
                <a:sym typeface="+mn-ea"/>
              </a:rPr>
              <a:t>作业</a:t>
            </a:r>
            <a:r>
              <a:rPr lang="en-US" altLang="zh-CN" sz="2400" spc="300" dirty="0">
                <a:solidFill>
                  <a:schemeClr val="bg1"/>
                </a:solidFill>
                <a:latin typeface="黑体" panose="02010609060101010101" charset="-122"/>
                <a:ea typeface="黑体" panose="02010609060101010101" charset="-122"/>
                <a:sym typeface="+mn-ea"/>
              </a:rPr>
              <a:t>1</a:t>
            </a:r>
            <a:r>
              <a:rPr lang="zh-CN" altLang="en-US" sz="2400" spc="300" dirty="0">
                <a:solidFill>
                  <a:schemeClr val="bg1"/>
                </a:solidFill>
                <a:latin typeface="黑体" panose="02010609060101010101" charset="-122"/>
                <a:ea typeface="黑体" panose="02010609060101010101" charset="-122"/>
                <a:sym typeface="+mn-ea"/>
              </a:rPr>
              <a:t>：好友管理系统</a:t>
            </a:r>
            <a:endParaRPr lang="zh-CN" altLang="en-US" sz="2400" spc="300" dirty="0">
              <a:solidFill>
                <a:schemeClr val="bg1"/>
              </a:solidFill>
              <a:latin typeface="黑体" panose="02010609060101010101" charset="-122"/>
              <a:ea typeface="黑体" panose="02010609060101010101" charset="-122"/>
              <a:sym typeface="+mn-ea"/>
            </a:endParaRPr>
          </a:p>
        </p:txBody>
      </p:sp>
      <p:sp>
        <p:nvSpPr>
          <p:cNvPr id="7" name="文本框 6"/>
          <p:cNvSpPr txBox="1"/>
          <p:nvPr/>
        </p:nvSpPr>
        <p:spPr>
          <a:xfrm>
            <a:off x="656590" y="930910"/>
            <a:ext cx="8130540" cy="313817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a:t>
            </a:r>
            <a:r>
              <a:rPr lang="zh-CN" altLang="en-US"/>
              <a:t>  请设计一个好友管理系统，每个功能都对应一个序号，用户可根据提示</a:t>
            </a:r>
            <a:r>
              <a:rPr lang="en-US" altLang="zh-CN"/>
              <a:t>“</a:t>
            </a:r>
            <a:r>
              <a:rPr lang="zh-CN" altLang="en-US"/>
              <a:t>请输入您的选项</a:t>
            </a:r>
            <a:r>
              <a:rPr lang="en-US" altLang="zh-CN"/>
              <a:t>”</a:t>
            </a:r>
            <a:r>
              <a:rPr lang="zh-CN" altLang="en-US"/>
              <a:t>选择序号执行相应的操作，包括：</a:t>
            </a:r>
            <a:endParaRPr lang="zh-CN" altLang="en-US"/>
          </a:p>
          <a:p>
            <a:r>
              <a:rPr lang="zh-CN" altLang="en-US"/>
              <a:t>（</a:t>
            </a:r>
            <a:r>
              <a:rPr lang="en-US" altLang="zh-CN"/>
              <a:t>1</a:t>
            </a:r>
            <a:r>
              <a:rPr lang="zh-CN" altLang="en-US"/>
              <a:t>）添加好友：用户根据提示</a:t>
            </a:r>
            <a:r>
              <a:rPr lang="en-US" altLang="zh-CN"/>
              <a:t>“</a:t>
            </a:r>
            <a:r>
              <a:rPr lang="zh-CN" altLang="en-US"/>
              <a:t>请输入要添加的好友：</a:t>
            </a:r>
            <a:r>
              <a:rPr lang="en-US" altLang="zh-CN"/>
              <a:t>”</a:t>
            </a:r>
            <a:r>
              <a:rPr lang="zh-CN" altLang="en-US"/>
              <a:t>输入要添加好友的姓名，添加后会提示</a:t>
            </a:r>
            <a:r>
              <a:rPr lang="en-US" altLang="zh-CN"/>
              <a:t>“</a:t>
            </a:r>
            <a:r>
              <a:rPr lang="zh-CN" altLang="en-US"/>
              <a:t>好友添加成功</a:t>
            </a:r>
            <a:r>
              <a:rPr lang="en-US" altLang="zh-CN"/>
              <a:t>”</a:t>
            </a:r>
            <a:r>
              <a:rPr lang="zh-CN" altLang="en-US"/>
              <a:t>。</a:t>
            </a:r>
            <a:endParaRPr lang="zh-CN" altLang="en-US"/>
          </a:p>
          <a:p>
            <a:r>
              <a:rPr lang="zh-CN" altLang="en-US"/>
              <a:t>（</a:t>
            </a:r>
            <a:r>
              <a:rPr lang="en-US" altLang="zh-CN"/>
              <a:t>2</a:t>
            </a:r>
            <a:r>
              <a:rPr lang="zh-CN" altLang="en-US"/>
              <a:t>）删除好友：用户根据提示</a:t>
            </a:r>
            <a:r>
              <a:rPr lang="en-US" altLang="zh-CN"/>
              <a:t>“</a:t>
            </a:r>
            <a:r>
              <a:rPr lang="zh-CN" altLang="en-US"/>
              <a:t>请输入删除好友姓名：</a:t>
            </a:r>
            <a:r>
              <a:rPr lang="en-US" altLang="zh-CN"/>
              <a:t>”</a:t>
            </a:r>
            <a:r>
              <a:rPr lang="zh-CN" altLang="en-US"/>
              <a:t>输入要删除好友的姓名，删除后提示</a:t>
            </a:r>
            <a:r>
              <a:rPr lang="en-US" altLang="zh-CN"/>
              <a:t>“</a:t>
            </a:r>
            <a:r>
              <a:rPr lang="zh-CN" altLang="en-US"/>
              <a:t>删除成功</a:t>
            </a:r>
            <a:r>
              <a:rPr lang="en-US" altLang="zh-CN"/>
              <a:t>”</a:t>
            </a:r>
            <a:r>
              <a:rPr lang="zh-CN" altLang="en-US"/>
              <a:t>。</a:t>
            </a:r>
            <a:endParaRPr lang="zh-CN" altLang="en-US"/>
          </a:p>
          <a:p>
            <a:r>
              <a:rPr lang="zh-CN" altLang="en-US"/>
              <a:t>（</a:t>
            </a:r>
            <a:r>
              <a:rPr lang="en-US" altLang="zh-CN"/>
              <a:t>3</a:t>
            </a:r>
            <a:r>
              <a:rPr lang="zh-CN" altLang="en-US"/>
              <a:t>）备注好友：用户根据提示</a:t>
            </a:r>
            <a:r>
              <a:rPr lang="en-US" altLang="zh-CN"/>
              <a:t>“</a:t>
            </a:r>
            <a:r>
              <a:rPr lang="zh-CN" altLang="en-US"/>
              <a:t>请输入要修改的好友姓名：</a:t>
            </a:r>
            <a:r>
              <a:rPr lang="en-US" altLang="zh-CN"/>
              <a:t>”</a:t>
            </a:r>
            <a:r>
              <a:rPr lang="zh-CN" altLang="en-US"/>
              <a:t>和</a:t>
            </a:r>
            <a:r>
              <a:rPr lang="en-US" altLang="zh-CN"/>
              <a:t>“</a:t>
            </a:r>
            <a:r>
              <a:rPr lang="zh-CN" altLang="en-US"/>
              <a:t>请输入修改后的好友姓名：</a:t>
            </a:r>
            <a:r>
              <a:rPr lang="en-US" altLang="zh-CN"/>
              <a:t>”</a:t>
            </a:r>
            <a:r>
              <a:rPr lang="zh-CN" altLang="en-US"/>
              <a:t>分别输入修改前和修改后的好友姓名，修改后会提示</a:t>
            </a:r>
            <a:r>
              <a:rPr lang="en-US" altLang="zh-CN"/>
              <a:t>“</a:t>
            </a:r>
            <a:r>
              <a:rPr lang="zh-CN" altLang="en-US"/>
              <a:t>备注成功</a:t>
            </a:r>
            <a:r>
              <a:rPr lang="en-US" altLang="zh-CN"/>
              <a:t>”</a:t>
            </a:r>
            <a:r>
              <a:rPr lang="zh-CN" altLang="en-US"/>
              <a:t>。</a:t>
            </a:r>
            <a:endParaRPr lang="zh-CN" altLang="en-US"/>
          </a:p>
          <a:p>
            <a:r>
              <a:rPr lang="zh-CN" altLang="en-US"/>
              <a:t>（</a:t>
            </a:r>
            <a:r>
              <a:rPr lang="en-US" altLang="zh-CN"/>
              <a:t>4</a:t>
            </a:r>
            <a:r>
              <a:rPr lang="zh-CN" altLang="en-US"/>
              <a:t>）展示好友：若用户还没有添加过好友，提示</a:t>
            </a:r>
            <a:r>
              <a:rPr lang="en-US" altLang="zh-CN"/>
              <a:t>“</a:t>
            </a:r>
            <a:r>
              <a:rPr lang="zh-CN" altLang="en-US"/>
              <a:t>好友列表为空</a:t>
            </a:r>
            <a:r>
              <a:rPr lang="en-US" altLang="zh-CN"/>
              <a:t>”</a:t>
            </a:r>
            <a:r>
              <a:rPr lang="zh-CN" altLang="en-US"/>
              <a:t>，否则返回每个好友的姓名。</a:t>
            </a:r>
            <a:endParaRPr lang="zh-CN" altLang="en-US"/>
          </a:p>
          <a:p>
            <a:r>
              <a:rPr lang="zh-CN" altLang="en-US"/>
              <a:t>（</a:t>
            </a:r>
            <a:r>
              <a:rPr lang="en-US" altLang="zh-CN"/>
              <a:t>5</a:t>
            </a:r>
            <a:r>
              <a:rPr lang="zh-CN" altLang="en-US"/>
              <a:t>）退出：关闭好友系统。</a:t>
            </a:r>
            <a:endParaRPr lang="zh-CN" altLang="en-US"/>
          </a:p>
        </p:txBody>
      </p:sp>
    </p:spTree>
    <p:custDataLst>
      <p:tags r:id="rId1"/>
    </p:custData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p:tgtEl>
                                          <p:spTgt spid="26"/>
                                        </p:tgtEl>
                                        <p:attrNameLst>
                                          <p:attrName>ppt_x</p:attrName>
                                        </p:attrNameLst>
                                      </p:cBhvr>
                                      <p:tavLst>
                                        <p:tav tm="0">
                                          <p:val>
                                            <p:strVal val="#ppt_x-#ppt_w*1.125000"/>
                                          </p:val>
                                        </p:tav>
                                        <p:tav tm="100000">
                                          <p:val>
                                            <p:strVal val="#ppt_x"/>
                                          </p:val>
                                        </p:tav>
                                      </p:tavLst>
                                    </p:anim>
                                    <p:animEffect transition="in" filter="wipe(right)">
                                      <p:cBhvr>
                                        <p:cTn id="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 name="TextBox 25"/>
          <p:cNvSpPr txBox="1"/>
          <p:nvPr/>
        </p:nvSpPr>
        <p:spPr>
          <a:xfrm>
            <a:off x="908957" y="206330"/>
            <a:ext cx="3802380" cy="460375"/>
          </a:xfrm>
          <a:prstGeom prst="rect">
            <a:avLst/>
          </a:prstGeom>
          <a:noFill/>
        </p:spPr>
        <p:txBody>
          <a:bodyPr wrap="none" rtlCol="0">
            <a:spAutoFit/>
          </a:bodyPr>
          <a:p>
            <a:pPr algn="l"/>
            <a:r>
              <a:rPr lang="zh-CN" altLang="en-US" sz="2400" spc="300" dirty="0">
                <a:solidFill>
                  <a:schemeClr val="bg1"/>
                </a:solidFill>
                <a:latin typeface="黑体" panose="02010609060101010101" charset="-122"/>
                <a:ea typeface="黑体" panose="02010609060101010101" charset="-122"/>
                <a:sym typeface="+mn-ea"/>
              </a:rPr>
              <a:t>作业</a:t>
            </a:r>
            <a:r>
              <a:rPr lang="en-US" altLang="zh-CN" sz="2400" spc="300" dirty="0">
                <a:solidFill>
                  <a:schemeClr val="bg1"/>
                </a:solidFill>
                <a:latin typeface="黑体" panose="02010609060101010101" charset="-122"/>
                <a:ea typeface="黑体" panose="02010609060101010101" charset="-122"/>
                <a:sym typeface="+mn-ea"/>
              </a:rPr>
              <a:t>2</a:t>
            </a:r>
            <a:r>
              <a:rPr lang="zh-CN" altLang="en-US" sz="2400" spc="300" dirty="0">
                <a:solidFill>
                  <a:schemeClr val="bg1"/>
                </a:solidFill>
                <a:latin typeface="黑体" panose="02010609060101010101" charset="-122"/>
                <a:ea typeface="黑体" panose="02010609060101010101" charset="-122"/>
                <a:sym typeface="+mn-ea"/>
              </a:rPr>
              <a:t>：中文数字对照表</a:t>
            </a:r>
            <a:endParaRPr lang="zh-CN" altLang="en-US" sz="2400" spc="300" dirty="0">
              <a:solidFill>
                <a:schemeClr val="bg1"/>
              </a:solidFill>
              <a:latin typeface="黑体" panose="02010609060101010101" charset="-122"/>
              <a:ea typeface="黑体" panose="02010609060101010101" charset="-122"/>
              <a:sym typeface="+mn-ea"/>
            </a:endParaRPr>
          </a:p>
        </p:txBody>
      </p:sp>
      <p:sp>
        <p:nvSpPr>
          <p:cNvPr id="4" name="文本框 3"/>
          <p:cNvSpPr txBox="1"/>
          <p:nvPr/>
        </p:nvSpPr>
        <p:spPr>
          <a:xfrm>
            <a:off x="758190" y="991235"/>
            <a:ext cx="6437630" cy="922020"/>
          </a:xfrm>
          <a:prstGeom prst="rect">
            <a:avLst/>
          </a:prstGeom>
          <a:noFill/>
        </p:spPr>
        <p:txBody>
          <a:bodyPr wrap="square" rtlCol="0">
            <a:spAutoFit/>
          </a:bodyPr>
          <a:p>
            <a:pPr algn="l">
              <a:lnSpc>
                <a:spcPct val="150000"/>
              </a:lnSpc>
            </a:pPr>
            <a:r>
              <a:rPr lang="zh-CN" altLang="en-US">
                <a:latin typeface="微软雅黑" panose="020B0503020204020204" pitchFamily="34" charset="-122"/>
                <a:ea typeface="微软雅黑" panose="020B0503020204020204" pitchFamily="34" charset="-122"/>
              </a:rPr>
              <a:t>▶</a:t>
            </a:r>
            <a:r>
              <a:rPr lang="zh-CN" altLang="en-US"/>
              <a:t>输入一个数字，转换成中文数字。</a:t>
            </a:r>
            <a:endParaRPr lang="zh-CN" altLang="en-US"/>
          </a:p>
          <a:p>
            <a:pPr algn="l">
              <a:lnSpc>
                <a:spcPct val="150000"/>
              </a:lnSpc>
            </a:pPr>
            <a:r>
              <a:rPr lang="zh-CN" altLang="en-US"/>
              <a:t>比如：1234567890 -&gt; 壹贰叁肆伍陆柒捌玖零</a:t>
            </a:r>
            <a:endParaRPr lang="zh-CN" altLang="en-US"/>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p:tgtEl>
                                          <p:spTgt spid="26"/>
                                        </p:tgtEl>
                                        <p:attrNameLst>
                                          <p:attrName>ppt_x</p:attrName>
                                        </p:attrNameLst>
                                      </p:cBhvr>
                                      <p:tavLst>
                                        <p:tav tm="0">
                                          <p:val>
                                            <p:strVal val="#ppt_x-#ppt_w*1.125000"/>
                                          </p:val>
                                        </p:tav>
                                        <p:tav tm="100000">
                                          <p:val>
                                            <p:strVal val="#ppt_x"/>
                                          </p:val>
                                        </p:tav>
                                      </p:tavLst>
                                    </p:anim>
                                    <p:animEffect transition="in" filter="wipe(right)">
                                      <p:cBhvr>
                                        <p:cTn id="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684530" y="734695"/>
            <a:ext cx="8194040" cy="829945"/>
          </a:xfrm>
          <a:prstGeom prst="rect">
            <a:avLst/>
          </a:prstGeom>
          <a:noFill/>
        </p:spPr>
        <p:txBody>
          <a:bodyPr wrap="square" rtlCol="0">
            <a:spAutoFit/>
          </a:bodyPr>
          <a:lstStyle/>
          <a:p>
            <a:r>
              <a:rPr lang="en-US" altLang="zh-CN" sz="1600" spc="300" dirty="0">
                <a:latin typeface="黑体" panose="02010609060101010101" charset="-122"/>
                <a:ea typeface="黑体" panose="02010609060101010101" charset="-122"/>
              </a:rPr>
              <a:t>   </a:t>
            </a:r>
            <a:r>
              <a:rPr lang="zh-CN" altLang="en-US" sz="1600" spc="300" dirty="0">
                <a:latin typeface="黑体" panose="02010609060101010101" charset="-122"/>
                <a:ea typeface="黑体" panose="02010609060101010101" charset="-122"/>
              </a:rPr>
              <a:t>将学生对象存入列表中，并按成绩对学生进行排序</a:t>
            </a:r>
            <a:r>
              <a:rPr lang="en-US" altLang="zh-CN" sz="1600" spc="300" dirty="0">
                <a:latin typeface="黑体" panose="02010609060101010101" charset="-122"/>
                <a:ea typeface="黑体" panose="02010609060101010101" charset="-122"/>
              </a:rPr>
              <a:t>,</a:t>
            </a:r>
            <a:r>
              <a:rPr lang="zh-CN" altLang="zh-CN" sz="1600" spc="300" dirty="0">
                <a:latin typeface="黑体" panose="02010609060101010101" charset="-122"/>
                <a:ea typeface="黑体" panose="02010609060101010101" charset="-122"/>
              </a:rPr>
              <a:t>并获取成绩最高和成绩最低的学生信息，并将最高分和最低分的学生从列表删除，最后再对列表进行拷贝，对拷贝的列表进行翻转输出。</a:t>
            </a:r>
            <a:endParaRPr lang="zh-CN" altLang="zh-CN" sz="1600" spc="300" dirty="0">
              <a:latin typeface="黑体" panose="02010609060101010101" charset="-122"/>
              <a:ea typeface="黑体" panose="02010609060101010101" charset="-122"/>
            </a:endParaRPr>
          </a:p>
        </p:txBody>
      </p:sp>
      <p:sp>
        <p:nvSpPr>
          <p:cNvPr id="2" name="文本框 1"/>
          <p:cNvSpPr txBox="1"/>
          <p:nvPr/>
        </p:nvSpPr>
        <p:spPr>
          <a:xfrm>
            <a:off x="940435" y="1530350"/>
            <a:ext cx="7004050" cy="3138170"/>
          </a:xfrm>
          <a:prstGeom prst="rect">
            <a:avLst/>
          </a:prstGeom>
          <a:solidFill>
            <a:schemeClr val="bg1"/>
          </a:solidFill>
          <a:ln w="12700" cmpd="sng">
            <a:solidFill>
              <a:schemeClr val="accent1">
                <a:shade val="50000"/>
              </a:schemeClr>
            </a:solidFill>
            <a:prstDash val="sysDot"/>
          </a:ln>
        </p:spPr>
        <p:txBody>
          <a:bodyPr wrap="square" rtlCol="0">
            <a:spAutoFit/>
          </a:bodyPr>
          <a:p>
            <a:pPr algn="l"/>
            <a:r>
              <a:rPr lang="zh-CN" altLang="en-US"/>
              <a:t>students=[]</a:t>
            </a:r>
            <a:endParaRPr lang="zh-CN" altLang="en-US"/>
          </a:p>
          <a:p>
            <a:pPr algn="l"/>
            <a:r>
              <a:rPr lang="zh-CN" altLang="en-US"/>
              <a:t>for i in range(5):</a:t>
            </a:r>
            <a:endParaRPr lang="zh-CN" altLang="en-US"/>
          </a:p>
          <a:p>
            <a:pPr algn="l"/>
            <a:r>
              <a:rPr lang="zh-CN" altLang="en-US"/>
              <a:t>    #随机产生年龄和成绩，年龄在18-2</a:t>
            </a:r>
            <a:r>
              <a:rPr lang="en-US" altLang="zh-CN"/>
              <a:t>1</a:t>
            </a:r>
            <a:r>
              <a:rPr lang="zh-CN" altLang="en-US"/>
              <a:t>之间，成绩在0-100之间</a:t>
            </a:r>
            <a:endParaRPr lang="zh-CN" altLang="en-US"/>
          </a:p>
          <a:p>
            <a:pPr algn="l"/>
            <a:r>
              <a:rPr lang="zh-CN" altLang="en-US"/>
              <a:t>    </a:t>
            </a:r>
            <a:r>
              <a:rPr lang="en-US" altLang="zh-CN"/>
              <a:t>age=</a:t>
            </a:r>
            <a:r>
              <a:rPr lang="zh-CN" altLang="en-US">
                <a:sym typeface="+mn-ea"/>
              </a:rPr>
              <a:t>random.randint(18,21)</a:t>
            </a:r>
            <a:endParaRPr lang="zh-CN" altLang="en-US">
              <a:sym typeface="+mn-ea"/>
            </a:endParaRPr>
          </a:p>
          <a:p>
            <a:pPr algn="l"/>
            <a:r>
              <a:rPr lang="zh-CN" altLang="en-US">
                <a:sym typeface="+mn-ea"/>
              </a:rPr>
              <a:t>    </a:t>
            </a:r>
            <a:r>
              <a:rPr lang="en-US" altLang="zh-CN">
                <a:sym typeface="+mn-ea"/>
              </a:rPr>
              <a:t>score=</a:t>
            </a:r>
            <a:r>
              <a:rPr lang="zh-CN" altLang="en-US">
                <a:sym typeface="+mn-ea"/>
              </a:rPr>
              <a:t>random.randint(0,100)</a:t>
            </a:r>
            <a:endParaRPr lang="zh-CN" altLang="en-US"/>
          </a:p>
          <a:p>
            <a:pPr algn="l"/>
            <a:r>
              <a:rPr lang="zh-CN" altLang="en-US"/>
              <a:t>    students.append(student('张三'+str(i),</a:t>
            </a:r>
            <a:r>
              <a:rPr lang="en-US" altLang="zh-CN"/>
              <a:t>age</a:t>
            </a:r>
            <a:r>
              <a:rPr lang="zh-CN" altLang="en-US"/>
              <a:t>,</a:t>
            </a:r>
            <a:r>
              <a:rPr lang="en-US" altLang="zh-CN">
                <a:sym typeface="+mn-ea"/>
              </a:rPr>
              <a:t>score</a:t>
            </a:r>
            <a:r>
              <a:rPr lang="zh-CN" altLang="en-US"/>
              <a:t>))</a:t>
            </a:r>
            <a:endParaRPr lang="zh-CN" altLang="en-US"/>
          </a:p>
          <a:p>
            <a:pPr algn="l"/>
            <a:r>
              <a:rPr lang="zh-CN" altLang="en-US"/>
              <a:t>for s in students:</a:t>
            </a:r>
            <a:endParaRPr lang="zh-CN" altLang="en-US"/>
          </a:p>
          <a:p>
            <a:pPr algn="l"/>
            <a:r>
              <a:rPr lang="zh-CN" altLang="en-US"/>
              <a:t>    s.info()                </a:t>
            </a:r>
            <a:r>
              <a:rPr lang="en-US" altLang="zh-CN"/>
              <a:t>#</a:t>
            </a:r>
            <a:r>
              <a:rPr lang="zh-CN" altLang="en-US"/>
              <a:t>遍历输出学生信息</a:t>
            </a:r>
            <a:endParaRPr lang="zh-CN" altLang="en-US"/>
          </a:p>
          <a:p>
            <a:pPr algn="l"/>
            <a:r>
              <a:rPr lang="zh-CN" altLang="en-US"/>
              <a:t>students.sort(key=lambda stu:stu.score,reverse=True)</a:t>
            </a:r>
            <a:endParaRPr lang="zh-CN" altLang="en-US"/>
          </a:p>
          <a:p>
            <a:pPr algn="l"/>
            <a:r>
              <a:rPr lang="zh-CN" altLang="en-US"/>
              <a:t>for i in students:</a:t>
            </a:r>
            <a:endParaRPr lang="zh-CN" altLang="en-US"/>
          </a:p>
          <a:p>
            <a:pPr algn="l"/>
            <a:r>
              <a:rPr lang="zh-CN" altLang="en-US"/>
              <a:t>    i.info()              #按照学生成绩进行排序后的输出             </a:t>
            </a:r>
            <a:endParaRPr lang="zh-CN" altLang="en-US"/>
          </a:p>
        </p:txBody>
      </p:sp>
      <p:sp>
        <p:nvSpPr>
          <p:cNvPr id="4" name="文本框 3"/>
          <p:cNvSpPr txBox="1"/>
          <p:nvPr/>
        </p:nvSpPr>
        <p:spPr>
          <a:xfrm>
            <a:off x="1099185" y="125095"/>
            <a:ext cx="3459480" cy="460375"/>
          </a:xfrm>
          <a:prstGeom prst="rect">
            <a:avLst/>
          </a:prstGeom>
          <a:noFill/>
        </p:spPr>
        <p:txBody>
          <a:bodyPr wrap="none" rtlCol="0">
            <a:spAutoFit/>
          </a:bodyPr>
          <a:p>
            <a:pPr algn="l"/>
            <a:r>
              <a:rPr lang="zh-CN" sz="2400" spc="300" dirty="0">
                <a:solidFill>
                  <a:schemeClr val="bg1"/>
                </a:solidFill>
                <a:latin typeface="黑体" panose="02010609060101010101" charset="-122"/>
                <a:ea typeface="黑体" panose="02010609060101010101" charset="-122"/>
                <a:sym typeface="+mn-ea"/>
              </a:rPr>
              <a:t>作业</a:t>
            </a:r>
            <a:r>
              <a:rPr lang="en-US" altLang="zh-CN" sz="2400" spc="300" dirty="0">
                <a:solidFill>
                  <a:schemeClr val="bg1"/>
                </a:solidFill>
                <a:latin typeface="黑体" panose="02010609060101010101" charset="-122"/>
                <a:ea typeface="黑体" panose="02010609060101010101" charset="-122"/>
                <a:sym typeface="+mn-ea"/>
              </a:rPr>
              <a:t>3</a:t>
            </a:r>
            <a:r>
              <a:rPr lang="zh-CN" altLang="en-US" sz="2400" spc="300" dirty="0">
                <a:solidFill>
                  <a:schemeClr val="bg1"/>
                </a:solidFill>
                <a:latin typeface="黑体" panose="02010609060101010101" charset="-122"/>
                <a:ea typeface="黑体" panose="02010609060101010101" charset="-122"/>
                <a:sym typeface="+mn-ea"/>
              </a:rPr>
              <a:t>：学生成绩管理</a:t>
            </a:r>
            <a:endParaRPr lang="zh-CN" altLang="en-US" sz="2400" spc="300" dirty="0">
              <a:solidFill>
                <a:schemeClr val="bg1"/>
              </a:solidFill>
              <a:latin typeface="黑体" panose="02010609060101010101" charset="-122"/>
              <a:ea typeface="黑体" panose="02010609060101010101" charset="-122"/>
              <a:sym typeface="+mn-ea"/>
            </a:endParaRPr>
          </a:p>
        </p:txBody>
      </p:sp>
    </p:spTree>
    <p:custDataLst>
      <p:tags r:id="rId1"/>
    </p:custData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p:tgtEl>
                                          <p:spTgt spid="26"/>
                                        </p:tgtEl>
                                        <p:attrNameLst>
                                          <p:attrName>ppt_x</p:attrName>
                                        </p:attrNameLst>
                                      </p:cBhvr>
                                      <p:tavLst>
                                        <p:tav tm="0">
                                          <p:val>
                                            <p:strVal val="#ppt_x-#ppt_w*1.125000"/>
                                          </p:val>
                                        </p:tav>
                                        <p:tav tm="100000">
                                          <p:val>
                                            <p:strVal val="#ppt_x"/>
                                          </p:val>
                                        </p:tav>
                                      </p:tavLst>
                                    </p:anim>
                                    <p:animEffect transition="in" filter="wipe(right)">
                                      <p:cBhvr>
                                        <p:cTn id="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922292" y="734650"/>
            <a:ext cx="6355080" cy="306705"/>
          </a:xfrm>
          <a:prstGeom prst="rect">
            <a:avLst/>
          </a:prstGeom>
          <a:noFill/>
        </p:spPr>
        <p:txBody>
          <a:bodyPr wrap="none" rtlCol="0">
            <a:spAutoFit/>
          </a:bodyPr>
          <a:lstStyle/>
          <a:p>
            <a:r>
              <a:rPr lang="en-US" altLang="zh-CN" sz="1400" spc="300" dirty="0">
                <a:latin typeface="黑体" panose="02010609060101010101" charset="-122"/>
                <a:ea typeface="黑体" panose="02010609060101010101" charset="-122"/>
              </a:rPr>
              <a:t>#</a:t>
            </a:r>
            <a:r>
              <a:rPr lang="zh-CN" altLang="en-US" sz="1400" spc="300" dirty="0">
                <a:latin typeface="黑体" panose="02010609060101010101" charset="-122"/>
                <a:ea typeface="黑体" panose="02010609060101010101" charset="-122"/>
              </a:rPr>
              <a:t>获取最高分和最低分的学生信息，并从列表中删除最高和最低分</a:t>
            </a:r>
            <a:endParaRPr lang="zh-CN" altLang="en-US" sz="1400" spc="300" dirty="0">
              <a:latin typeface="黑体" panose="02010609060101010101" charset="-122"/>
              <a:ea typeface="黑体" panose="02010609060101010101" charset="-122"/>
            </a:endParaRPr>
          </a:p>
        </p:txBody>
      </p:sp>
      <p:sp>
        <p:nvSpPr>
          <p:cNvPr id="2" name="文本框 1"/>
          <p:cNvSpPr txBox="1"/>
          <p:nvPr/>
        </p:nvSpPr>
        <p:spPr>
          <a:xfrm>
            <a:off x="940435" y="1152525"/>
            <a:ext cx="7004050" cy="368300"/>
          </a:xfrm>
          <a:prstGeom prst="rect">
            <a:avLst/>
          </a:prstGeom>
          <a:noFill/>
        </p:spPr>
        <p:txBody>
          <a:bodyPr wrap="square" rtlCol="0">
            <a:spAutoFit/>
          </a:bodyPr>
          <a:p>
            <a:pPr algn="l"/>
            <a:r>
              <a:rPr lang="zh-CN" altLang="en-US"/>
              <a:t>  </a:t>
            </a:r>
            <a:endParaRPr lang="zh-CN" altLang="en-US"/>
          </a:p>
        </p:txBody>
      </p:sp>
      <p:sp>
        <p:nvSpPr>
          <p:cNvPr id="4" name="文本框 3"/>
          <p:cNvSpPr txBox="1"/>
          <p:nvPr/>
        </p:nvSpPr>
        <p:spPr>
          <a:xfrm>
            <a:off x="1156335" y="239395"/>
            <a:ext cx="3459480" cy="460375"/>
          </a:xfrm>
          <a:prstGeom prst="rect">
            <a:avLst/>
          </a:prstGeom>
          <a:noFill/>
        </p:spPr>
        <p:txBody>
          <a:bodyPr wrap="none" rtlCol="0">
            <a:spAutoFit/>
          </a:bodyPr>
          <a:p>
            <a:pPr algn="l"/>
            <a:r>
              <a:rPr lang="zh-CN" sz="2400" spc="300" dirty="0">
                <a:solidFill>
                  <a:schemeClr val="bg1"/>
                </a:solidFill>
                <a:latin typeface="黑体" panose="02010609060101010101" charset="-122"/>
                <a:ea typeface="黑体" panose="02010609060101010101" charset="-122"/>
                <a:sym typeface="+mn-ea"/>
              </a:rPr>
              <a:t>作业</a:t>
            </a:r>
            <a:r>
              <a:rPr lang="en-US" altLang="zh-CN" sz="2400" spc="300" dirty="0">
                <a:solidFill>
                  <a:schemeClr val="bg1"/>
                </a:solidFill>
                <a:latin typeface="黑体" panose="02010609060101010101" charset="-122"/>
                <a:ea typeface="黑体" panose="02010609060101010101" charset="-122"/>
                <a:sym typeface="+mn-ea"/>
              </a:rPr>
              <a:t>3</a:t>
            </a:r>
            <a:r>
              <a:rPr lang="zh-CN" altLang="en-US" sz="2400" spc="300" dirty="0">
                <a:solidFill>
                  <a:schemeClr val="bg1"/>
                </a:solidFill>
                <a:latin typeface="黑体" panose="02010609060101010101" charset="-122"/>
                <a:ea typeface="黑体" panose="02010609060101010101" charset="-122"/>
                <a:sym typeface="+mn-ea"/>
              </a:rPr>
              <a:t>：学生成绩管理</a:t>
            </a:r>
            <a:endParaRPr lang="zh-CN" altLang="en-US" sz="2400" spc="300" dirty="0">
              <a:solidFill>
                <a:schemeClr val="bg1"/>
              </a:solidFill>
              <a:latin typeface="黑体" panose="02010609060101010101" charset="-122"/>
              <a:ea typeface="黑体" panose="02010609060101010101" charset="-122"/>
              <a:sym typeface="+mn-ea"/>
            </a:endParaRPr>
          </a:p>
        </p:txBody>
      </p:sp>
      <p:sp>
        <p:nvSpPr>
          <p:cNvPr id="3" name="文本框 2"/>
          <p:cNvSpPr txBox="1"/>
          <p:nvPr/>
        </p:nvSpPr>
        <p:spPr>
          <a:xfrm>
            <a:off x="922020" y="1096010"/>
            <a:ext cx="4904740" cy="1753235"/>
          </a:xfrm>
          <a:prstGeom prst="rect">
            <a:avLst/>
          </a:prstGeom>
          <a:noFill/>
        </p:spPr>
        <p:txBody>
          <a:bodyPr wrap="none" rtlCol="0">
            <a:spAutoFit/>
          </a:bodyPr>
          <a:p>
            <a:pPr algn="l"/>
            <a:r>
              <a:rPr lang="zh-CN" altLang="en-US"/>
              <a:t>lowest=students.pop(-1)</a:t>
            </a:r>
            <a:endParaRPr lang="zh-CN" altLang="en-US"/>
          </a:p>
          <a:p>
            <a:pPr algn="l"/>
            <a:r>
              <a:rPr lang="zh-CN" altLang="en-US"/>
              <a:t>highest=students.pop(0)</a:t>
            </a:r>
            <a:endParaRPr lang="zh-CN" altLang="en-US"/>
          </a:p>
          <a:p>
            <a:pPr algn="l"/>
            <a:r>
              <a:rPr lang="zh-CN" altLang="en-US"/>
              <a:t>highest.info()</a:t>
            </a:r>
            <a:endParaRPr lang="zh-CN" altLang="en-US"/>
          </a:p>
          <a:p>
            <a:pPr algn="l"/>
            <a:r>
              <a:rPr lang="zh-CN" altLang="en-US"/>
              <a:t>lowest.info()</a:t>
            </a:r>
            <a:endParaRPr lang="zh-CN" altLang="en-US"/>
          </a:p>
          <a:p>
            <a:pPr algn="l"/>
            <a:r>
              <a:rPr lang="zh-CN" altLang="en-US"/>
              <a:t>for i in students:</a:t>
            </a:r>
            <a:endParaRPr lang="zh-CN" altLang="en-US"/>
          </a:p>
          <a:p>
            <a:pPr algn="l"/>
            <a:r>
              <a:rPr lang="zh-CN" altLang="en-US"/>
              <a:t>    i.info()              </a:t>
            </a:r>
            <a:r>
              <a:rPr lang="zh-CN" altLang="en-US" sz="1400"/>
              <a:t>#输出去掉最高分和最低分的学生信息</a:t>
            </a:r>
            <a:endParaRPr lang="zh-CN" altLang="en-US" sz="1400"/>
          </a:p>
        </p:txBody>
      </p:sp>
      <p:sp>
        <p:nvSpPr>
          <p:cNvPr id="5" name="文本框 4"/>
          <p:cNvSpPr txBox="1"/>
          <p:nvPr/>
        </p:nvSpPr>
        <p:spPr>
          <a:xfrm>
            <a:off x="940435" y="2947035"/>
            <a:ext cx="5068570" cy="1630045"/>
          </a:xfrm>
          <a:prstGeom prst="rect">
            <a:avLst/>
          </a:prstGeom>
          <a:noFill/>
        </p:spPr>
        <p:txBody>
          <a:bodyPr wrap="none" rtlCol="0">
            <a:spAutoFit/>
          </a:bodyPr>
          <a:p>
            <a:pPr algn="l"/>
            <a:r>
              <a:rPr lang="zh-CN" altLang="en-US" sz="1400"/>
              <a:t>#将学生信息进行拷贝</a:t>
            </a:r>
            <a:endParaRPr lang="zh-CN" altLang="en-US" sz="1400"/>
          </a:p>
          <a:p>
            <a:pPr algn="l"/>
            <a:r>
              <a:rPr lang="zh-CN" altLang="en-US"/>
              <a:t>stuList=students.copy()</a:t>
            </a:r>
            <a:endParaRPr lang="zh-CN" altLang="en-US"/>
          </a:p>
          <a:p>
            <a:pPr algn="l"/>
            <a:r>
              <a:rPr lang="zh-CN" altLang="en-US" sz="1400"/>
              <a:t>#将学生信息从小到大排序</a:t>
            </a:r>
            <a:endParaRPr lang="zh-CN" altLang="en-US" sz="1400"/>
          </a:p>
          <a:p>
            <a:pPr algn="l"/>
            <a:r>
              <a:rPr lang="zh-CN" altLang="en-US"/>
              <a:t>stuList.reverse()</a:t>
            </a:r>
            <a:endParaRPr lang="zh-CN" altLang="en-US"/>
          </a:p>
          <a:p>
            <a:pPr algn="l"/>
            <a:r>
              <a:rPr lang="zh-CN" altLang="en-US"/>
              <a:t>for i in stuList:</a:t>
            </a:r>
            <a:endParaRPr lang="zh-CN" altLang="en-US"/>
          </a:p>
          <a:p>
            <a:pPr algn="l"/>
            <a:r>
              <a:rPr lang="zh-CN" altLang="en-US"/>
              <a:t>    i.info()             </a:t>
            </a:r>
            <a:r>
              <a:rPr lang="zh-CN" altLang="en-US" sz="1400"/>
              <a:t> </a:t>
            </a:r>
            <a:r>
              <a:rPr lang="en-US" altLang="zh-CN" sz="1400"/>
              <a:t>#</a:t>
            </a:r>
            <a:r>
              <a:rPr lang="zh-CN" altLang="en-US" sz="1400"/>
              <a:t>输出按照成绩从小到大排列的学生信息</a:t>
            </a:r>
            <a:endParaRPr lang="zh-CN" altLang="en-US" sz="1400"/>
          </a:p>
        </p:txBody>
      </p:sp>
    </p:spTree>
    <p:custDataLst>
      <p:tags r:id="rId1"/>
    </p:custData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p:tgtEl>
                                          <p:spTgt spid="26"/>
                                        </p:tgtEl>
                                        <p:attrNameLst>
                                          <p:attrName>ppt_x</p:attrName>
                                        </p:attrNameLst>
                                      </p:cBhvr>
                                      <p:tavLst>
                                        <p:tav tm="0">
                                          <p:val>
                                            <p:strVal val="#ppt_x-#ppt_w*1.125000"/>
                                          </p:val>
                                        </p:tav>
                                        <p:tav tm="100000">
                                          <p:val>
                                            <p:strVal val="#ppt_x"/>
                                          </p:val>
                                        </p:tav>
                                      </p:tavLst>
                                    </p:anim>
                                    <p:animEffect transition="in" filter="wipe(right)">
                                      <p:cBhvr>
                                        <p:cTn id="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ph type="dt" sz="half" idx="10"/>
          </p:nvPr>
        </p:nvSpPr>
        <p:spPr/>
        <p:txBody>
          <a:bodyPr/>
          <a:p>
            <a:fld id="{9865EC83-5FAA-4FE9-BB65-5544193D6B0B}" type="datetime1">
              <a:rPr lang="zh-CN" altLang="en-US" smtClean="0"/>
            </a:fld>
            <a:endParaRPr lang="zh-CN" altLang="en-US"/>
          </a:p>
        </p:txBody>
      </p:sp>
      <p:sp>
        <p:nvSpPr>
          <p:cNvPr id="3" name="页脚占位符 2"/>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a:p>
        </p:txBody>
      </p:sp>
      <p:sp>
        <p:nvSpPr>
          <p:cNvPr id="4" name="灯片编号占位符 3"/>
          <p:cNvSpPr>
            <a:spLocks noGrp="1"/>
          </p:cNvSpPr>
          <p:nvPr>
            <p:ph type="sldNum" sz="quarter" idx="12"/>
          </p:nvPr>
        </p:nvSpPr>
        <p:spPr/>
        <p:txBody>
          <a:bodyPr/>
          <a:p>
            <a:fld id="{F528F39D-B5E5-4CA7-906C-979D5A62978D}" type="slidenum">
              <a:rPr lang="zh-CN" altLang="en-US" smtClean="0"/>
            </a:fld>
            <a:endParaRPr lang="zh-CN" altLang="en-US"/>
          </a:p>
        </p:txBody>
      </p:sp>
      <p:sp>
        <p:nvSpPr>
          <p:cNvPr id="6" name="文本框 5"/>
          <p:cNvSpPr txBox="1"/>
          <p:nvPr>
            <p:custDataLst>
              <p:tags r:id="rId1"/>
            </p:custDataLst>
          </p:nvPr>
        </p:nvSpPr>
        <p:spPr>
          <a:xfrm>
            <a:off x="914400" y="635000"/>
            <a:ext cx="2743200" cy="2578735"/>
          </a:xfrm>
          <a:prstGeom prst="rect">
            <a:avLst/>
          </a:prstGeom>
          <a:noFill/>
        </p:spPr>
        <p:txBody>
          <a:bodyPr wrap="square" rtlCol="0" anchor="ctr" anchorCtr="0">
            <a:noAutofit/>
          </a:bodyPr>
          <a:p>
            <a:pPr lvl="0" algn="l">
              <a:buNone/>
            </a:pPr>
            <a:r>
              <a:rPr lang="zh-CN" altLang="en-US" sz="1600">
                <a:solidFill>
                  <a:srgbClr val="000000"/>
                </a:solidFill>
                <a:latin typeface="微软雅黑" panose="020B0503020204020204" pitchFamily="34" charset="-122"/>
                <a:ea typeface="微软雅黑" panose="020B0503020204020204" pitchFamily="34" charset="-122"/>
              </a:rPr>
              <a:t>以下代码执行完毕之后文件</a:t>
            </a:r>
            <a:r>
              <a:rPr lang="en-US" altLang="zh-CN" sz="1600">
                <a:solidFill>
                  <a:srgbClr val="000000"/>
                </a:solidFill>
                <a:latin typeface="微软雅黑" panose="020B0503020204020204" pitchFamily="34" charset="-122"/>
                <a:ea typeface="微软雅黑" panose="020B0503020204020204" pitchFamily="34" charset="-122"/>
              </a:rPr>
              <a:t>test.csv</a:t>
            </a:r>
            <a:r>
              <a:rPr lang="zh-CN" altLang="en-US" sz="1600">
                <a:solidFill>
                  <a:srgbClr val="000000"/>
                </a:solidFill>
                <a:latin typeface="微软雅黑" panose="020B0503020204020204" pitchFamily="34" charset="-122"/>
                <a:ea typeface="微软雅黑" panose="020B0503020204020204" pitchFamily="34" charset="-122"/>
              </a:rPr>
              <a:t>的内容为：</a:t>
            </a:r>
            <a:endParaRPr lang="zh-CN" altLang="en-US" sz="1600">
              <a:solidFill>
                <a:srgbClr val="000000"/>
              </a:solidFill>
              <a:latin typeface="微软雅黑" panose="020B0503020204020204" pitchFamily="34" charset="-122"/>
              <a:ea typeface="微软雅黑" panose="020B0503020204020204" pitchFamily="34" charset="-122"/>
            </a:endParaRPr>
          </a:p>
          <a:p>
            <a:pPr lvl="0" algn="l">
              <a:buNone/>
            </a:pPr>
            <a:r>
              <a:rPr lang="zh-CN" altLang="en-US" sz="1600">
                <a:solidFill>
                  <a:srgbClr val="000000"/>
                </a:solidFill>
                <a:latin typeface="微软雅黑" panose="020B0503020204020204" pitchFamily="34" charset="-122"/>
                <a:ea typeface="微软雅黑" panose="020B0503020204020204" pitchFamily="34" charset="-122"/>
              </a:rPr>
              <a:t>f = open('test.csv', 'w')</a:t>
            </a:r>
            <a:endParaRPr lang="zh-CN" altLang="en-US" sz="1600">
              <a:solidFill>
                <a:srgbClr val="000000"/>
              </a:solidFill>
              <a:latin typeface="微软雅黑" panose="020B0503020204020204" pitchFamily="34" charset="-122"/>
              <a:ea typeface="微软雅黑" panose="020B0503020204020204" pitchFamily="34" charset="-122"/>
            </a:endParaRPr>
          </a:p>
          <a:p>
            <a:pPr lvl="0" algn="l">
              <a:buNone/>
            </a:pPr>
            <a:r>
              <a:rPr lang="zh-CN" altLang="en-US" sz="1600">
                <a:solidFill>
                  <a:srgbClr val="000000"/>
                </a:solidFill>
                <a:latin typeface="微软雅黑" panose="020B0503020204020204" pitchFamily="34" charset="-122"/>
                <a:ea typeface="微软雅黑" panose="020B0503020204020204" pitchFamily="34" charset="-122"/>
              </a:rPr>
              <a:t>x = [90,80,70]</a:t>
            </a:r>
            <a:endParaRPr lang="zh-CN" altLang="en-US" sz="1600">
              <a:solidFill>
                <a:srgbClr val="000000"/>
              </a:solidFill>
              <a:latin typeface="微软雅黑" panose="020B0503020204020204" pitchFamily="34" charset="-122"/>
              <a:ea typeface="微软雅黑" panose="020B0503020204020204" pitchFamily="34" charset="-122"/>
            </a:endParaRPr>
          </a:p>
          <a:p>
            <a:pPr lvl="0" algn="l">
              <a:buNone/>
            </a:pPr>
            <a:r>
              <a:rPr lang="zh-CN" altLang="en-US" sz="1600">
                <a:solidFill>
                  <a:srgbClr val="000000"/>
                </a:solidFill>
                <a:latin typeface="微软雅黑" panose="020B0503020204020204" pitchFamily="34" charset="-122"/>
                <a:ea typeface="微软雅黑" panose="020B0503020204020204" pitchFamily="34" charset="-122"/>
              </a:rPr>
              <a:t>z = []</a:t>
            </a:r>
            <a:endParaRPr lang="zh-CN" altLang="en-US" sz="1600">
              <a:solidFill>
                <a:srgbClr val="000000"/>
              </a:solidFill>
              <a:latin typeface="微软雅黑" panose="020B0503020204020204" pitchFamily="34" charset="-122"/>
              <a:ea typeface="微软雅黑" panose="020B0503020204020204" pitchFamily="34" charset="-122"/>
            </a:endParaRPr>
          </a:p>
          <a:p>
            <a:pPr lvl="0" algn="l">
              <a:buNone/>
            </a:pPr>
            <a:r>
              <a:rPr lang="zh-CN" altLang="en-US" sz="1600">
                <a:solidFill>
                  <a:srgbClr val="000000"/>
                </a:solidFill>
                <a:latin typeface="微软雅黑" panose="020B0503020204020204" pitchFamily="34" charset="-122"/>
                <a:ea typeface="微软雅黑" panose="020B0503020204020204" pitchFamily="34" charset="-122"/>
              </a:rPr>
              <a:t>for y in z:</a:t>
            </a:r>
            <a:endParaRPr lang="zh-CN" altLang="en-US" sz="1600">
              <a:solidFill>
                <a:srgbClr val="000000"/>
              </a:solidFill>
              <a:latin typeface="微软雅黑" panose="020B0503020204020204" pitchFamily="34" charset="-122"/>
              <a:ea typeface="微软雅黑" panose="020B0503020204020204" pitchFamily="34" charset="-122"/>
            </a:endParaRPr>
          </a:p>
          <a:p>
            <a:pPr lvl="0" algn="l">
              <a:buNone/>
            </a:pPr>
            <a:r>
              <a:rPr lang="zh-CN" altLang="en-US" sz="1600">
                <a:solidFill>
                  <a:srgbClr val="000000"/>
                </a:solidFill>
                <a:latin typeface="微软雅黑" panose="020B0503020204020204" pitchFamily="34" charset="-122"/>
                <a:ea typeface="微软雅黑" panose="020B0503020204020204" pitchFamily="34" charset="-122"/>
              </a:rPr>
              <a:t>    z.append(y)</a:t>
            </a:r>
            <a:endParaRPr lang="zh-CN" altLang="en-US" sz="1600">
              <a:solidFill>
                <a:srgbClr val="000000"/>
              </a:solidFill>
              <a:latin typeface="微软雅黑" panose="020B0503020204020204" pitchFamily="34" charset="-122"/>
              <a:ea typeface="微软雅黑" panose="020B0503020204020204" pitchFamily="34" charset="-122"/>
            </a:endParaRPr>
          </a:p>
          <a:p>
            <a:pPr lvl="0" algn="l">
              <a:buNone/>
            </a:pPr>
            <a:r>
              <a:rPr lang="zh-CN" altLang="en-US" sz="1600">
                <a:solidFill>
                  <a:srgbClr val="000000"/>
                </a:solidFill>
                <a:latin typeface="微软雅黑" panose="020B0503020204020204" pitchFamily="34" charset="-122"/>
                <a:ea typeface="微软雅黑" panose="020B0503020204020204" pitchFamily="34" charset="-122"/>
              </a:rPr>
              <a:t>f.write(','.join(z))</a:t>
            </a:r>
            <a:endParaRPr lang="zh-CN" altLang="en-US" sz="1600">
              <a:solidFill>
                <a:srgbClr val="000000"/>
              </a:solidFill>
              <a:latin typeface="微软雅黑" panose="020B0503020204020204" pitchFamily="34" charset="-122"/>
              <a:ea typeface="微软雅黑" panose="020B0503020204020204" pitchFamily="34" charset="-122"/>
            </a:endParaRPr>
          </a:p>
          <a:p>
            <a:pPr lvl="0" algn="l">
              <a:buNone/>
            </a:pPr>
            <a:r>
              <a:rPr lang="zh-CN" altLang="en-US" sz="1600">
                <a:solidFill>
                  <a:srgbClr val="000000"/>
                </a:solidFill>
                <a:latin typeface="微软雅黑" panose="020B0503020204020204" pitchFamily="34" charset="-122"/>
                <a:ea typeface="微软雅黑" panose="020B0503020204020204" pitchFamily="34" charset="-122"/>
              </a:rPr>
              <a:t>f.close()</a:t>
            </a: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7" name="文本框 6"/>
          <p:cNvSpPr txBox="1"/>
          <p:nvPr>
            <p:custDataLst>
              <p:tags r:id="rId2"/>
            </p:custDataLst>
          </p:nvPr>
        </p:nvSpPr>
        <p:spPr>
          <a:xfrm>
            <a:off x="4441190" y="2228850"/>
            <a:ext cx="2470785" cy="481965"/>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pitchFamily="34" charset="-122"/>
                <a:ea typeface="微软雅黑" panose="020B0503020204020204" pitchFamily="34" charset="-122"/>
              </a:rPr>
              <a:t>[90,80,70]</a:t>
            </a:r>
            <a:endParaRPr lang="en-US" altLang="zh-CN" sz="2600">
              <a:solidFill>
                <a:srgbClr val="000000"/>
              </a:solidFill>
              <a:latin typeface="微软雅黑" panose="020B0503020204020204" pitchFamily="34" charset="-122"/>
              <a:ea typeface="微软雅黑" panose="020B0503020204020204" pitchFamily="34" charset="-122"/>
            </a:endParaRPr>
          </a:p>
        </p:txBody>
      </p:sp>
      <p:sp>
        <p:nvSpPr>
          <p:cNvPr id="8" name="文本框 7"/>
          <p:cNvSpPr txBox="1"/>
          <p:nvPr>
            <p:custDataLst>
              <p:tags r:id="rId3"/>
            </p:custDataLst>
          </p:nvPr>
        </p:nvSpPr>
        <p:spPr>
          <a:xfrm>
            <a:off x="4441190" y="2872105"/>
            <a:ext cx="2875280" cy="481965"/>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pitchFamily="34" charset="-122"/>
                <a:ea typeface="微软雅黑" panose="020B0503020204020204" pitchFamily="34" charset="-122"/>
              </a:rPr>
              <a:t>‘90,80,70’</a:t>
            </a:r>
            <a:endParaRPr lang="en-US" altLang="zh-CN"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4"/>
            </p:custDataLst>
          </p:nvPr>
        </p:nvSpPr>
        <p:spPr>
          <a:xfrm>
            <a:off x="4441190" y="3514725"/>
            <a:ext cx="2049145" cy="481965"/>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pitchFamily="34" charset="-122"/>
                <a:ea typeface="微软雅黑" panose="020B0503020204020204" pitchFamily="34" charset="-122"/>
              </a:rPr>
              <a:t>90,80,70</a:t>
            </a:r>
            <a:endParaRPr lang="en-US" altLang="zh-CN" sz="2600">
              <a:solidFill>
                <a:srgbClr val="000000"/>
              </a:solidFill>
              <a:latin typeface="微软雅黑" panose="020B0503020204020204" pitchFamily="34" charset="-122"/>
              <a:ea typeface="微软雅黑" panose="020B0503020204020204" pitchFamily="34" charset="-122"/>
            </a:endParaRPr>
          </a:p>
        </p:txBody>
      </p:sp>
      <p:sp>
        <p:nvSpPr>
          <p:cNvPr id="10" name="文本框 9"/>
          <p:cNvSpPr txBox="1"/>
          <p:nvPr>
            <p:custDataLst>
              <p:tags r:id="rId5"/>
            </p:custDataLst>
          </p:nvPr>
        </p:nvSpPr>
        <p:spPr>
          <a:xfrm>
            <a:off x="4441190" y="4157980"/>
            <a:ext cx="2402205" cy="481965"/>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pitchFamily="34" charset="-122"/>
                <a:ea typeface="微软雅黑" panose="020B0503020204020204" pitchFamily="34" charset="-122"/>
                <a:sym typeface="+mn-ea"/>
              </a:rPr>
              <a:t>‘[90,80,70]</a:t>
            </a:r>
            <a:r>
              <a:rPr lang="en-US" altLang="zh-CN" sz="2600">
                <a:solidFill>
                  <a:srgbClr val="000000"/>
                </a:solidFill>
                <a:latin typeface="微软雅黑" panose="020B0503020204020204" pitchFamily="34" charset="-122"/>
                <a:ea typeface="微软雅黑" panose="020B0503020204020204" pitchFamily="34" charset="-122"/>
              </a:rPr>
              <a:t>’</a:t>
            </a:r>
            <a:endParaRPr lang="en-US" altLang="zh-CN" sz="2600">
              <a:solidFill>
                <a:srgbClr val="000000"/>
              </a:solidFill>
              <a:latin typeface="微软雅黑" panose="020B0503020204020204" pitchFamily="34" charset="-122"/>
              <a:ea typeface="微软雅黑" panose="020B0503020204020204" pitchFamily="34" charset="-122"/>
            </a:endParaRPr>
          </a:p>
        </p:txBody>
      </p:sp>
      <p:sp>
        <p:nvSpPr>
          <p:cNvPr id="11" name="椭圆 10"/>
          <p:cNvSpPr>
            <a:spLocks noChangeAspect="1"/>
          </p:cNvSpPr>
          <p:nvPr>
            <p:custDataLst>
              <p:tags r:id="rId6"/>
            </p:custDataLst>
          </p:nvPr>
        </p:nvSpPr>
        <p:spPr>
          <a:xfrm>
            <a:off x="3790950" y="2277110"/>
            <a:ext cx="385445" cy="38608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7"/>
            </p:custDataLst>
          </p:nvPr>
        </p:nvSpPr>
        <p:spPr>
          <a:xfrm>
            <a:off x="3790950" y="2920365"/>
            <a:ext cx="385445" cy="385445"/>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椭圆 12"/>
          <p:cNvSpPr>
            <a:spLocks noChangeAspect="1"/>
          </p:cNvSpPr>
          <p:nvPr>
            <p:custDataLst>
              <p:tags r:id="rId8"/>
            </p:custDataLst>
          </p:nvPr>
        </p:nvSpPr>
        <p:spPr>
          <a:xfrm>
            <a:off x="3790950" y="3562985"/>
            <a:ext cx="385445" cy="38608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9"/>
            </p:custDataLst>
          </p:nvPr>
        </p:nvSpPr>
        <p:spPr>
          <a:xfrm>
            <a:off x="3790950" y="4206240"/>
            <a:ext cx="385445" cy="385445"/>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圆角矩形 14"/>
          <p:cNvSpPr/>
          <p:nvPr>
            <p:custDataLst>
              <p:tags r:id="rId10"/>
            </p:custDataLst>
          </p:nvPr>
        </p:nvSpPr>
        <p:spPr>
          <a:xfrm>
            <a:off x="6686550" y="4660900"/>
            <a:ext cx="1156970"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20" name="组合 19"/>
          <p:cNvGrpSpPr/>
          <p:nvPr>
            <p:custDataLst>
              <p:tags r:id="rId11"/>
            </p:custDataLst>
          </p:nvPr>
        </p:nvGrpSpPr>
        <p:grpSpPr>
          <a:xfrm>
            <a:off x="0" y="0"/>
            <a:ext cx="9144000" cy="635000"/>
            <a:chOff x="0" y="0"/>
            <a:chExt cx="14400" cy="1000"/>
          </a:xfrm>
        </p:grpSpPr>
        <p:sp>
          <p:nvSpPr>
            <p:cNvPr id="16" name="TitleBackground"/>
            <p:cNvSpPr/>
            <p:nvPr>
              <p:custDataLst>
                <p:tags r:id="rId12"/>
              </p:custDataLst>
            </p:nvPr>
          </p:nvSpPr>
          <p:spPr>
            <a:xfrm>
              <a:off x="0" y="0"/>
              <a:ext cx="14400" cy="1000"/>
            </a:xfrm>
            <a:prstGeom prst="rect">
              <a:avLst/>
            </a:prstGeom>
            <a:solidFill>
              <a:srgbClr val="F6F7F8"/>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ColorBlock"/>
            <p:cNvSpPr/>
            <p:nvPr>
              <p:custDataLst>
                <p:tags r:id="rId13"/>
              </p:custDataLst>
            </p:nvPr>
          </p:nvSpPr>
          <p:spPr>
            <a:xfrm>
              <a:off x="0" y="0"/>
              <a:ext cx="300" cy="1000"/>
            </a:xfrm>
            <a:prstGeom prst="rect">
              <a:avLst/>
            </a:prstGeom>
            <a:solidFill>
              <a:srgbClr val="639EF4"/>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9"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5" name="图片 4" descr="tmpC2C7"/>
          <p:cNvPicPr>
            <a:picLocks noChangeAspect="1"/>
          </p:cNvPicPr>
          <p:nvPr>
            <p:custDataLst>
              <p:tags r:id="rId16"/>
            </p:custDataLst>
          </p:nvPr>
        </p:nvPicPr>
        <p:blipFill>
          <a:blip r:embed="rId17"/>
          <a:stretch>
            <a:fillRect/>
          </a:stretch>
        </p:blipFill>
        <p:spPr>
          <a:xfrm>
            <a:off x="7594600" y="63500"/>
            <a:ext cx="1422400" cy="508000"/>
          </a:xfrm>
          <a:prstGeom prst="rect">
            <a:avLst/>
          </a:prstGeom>
        </p:spPr>
      </p:pic>
    </p:spTree>
    <p:custDataLst>
      <p:tags r:id="rId18"/>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922292" y="734650"/>
            <a:ext cx="6355080" cy="306705"/>
          </a:xfrm>
          <a:prstGeom prst="rect">
            <a:avLst/>
          </a:prstGeom>
          <a:noFill/>
        </p:spPr>
        <p:txBody>
          <a:bodyPr wrap="none" rtlCol="0">
            <a:spAutoFit/>
          </a:bodyPr>
          <a:lstStyle/>
          <a:p>
            <a:r>
              <a:rPr lang="en-US" altLang="zh-CN" sz="1400" spc="300" dirty="0">
                <a:latin typeface="黑体" panose="02010609060101010101" charset="-122"/>
                <a:ea typeface="黑体" panose="02010609060101010101" charset="-122"/>
              </a:rPr>
              <a:t>#</a:t>
            </a:r>
            <a:r>
              <a:rPr lang="zh-CN" altLang="en-US" sz="1400" spc="300" dirty="0">
                <a:latin typeface="黑体" panose="02010609060101010101" charset="-122"/>
                <a:ea typeface="黑体" panose="02010609060101010101" charset="-122"/>
              </a:rPr>
              <a:t>获取最高分和最低分的学生信息，并从列表中删除最高和最低分</a:t>
            </a:r>
            <a:endParaRPr lang="zh-CN" altLang="en-US" sz="1400" spc="300" dirty="0">
              <a:latin typeface="黑体" panose="02010609060101010101" charset="-122"/>
              <a:ea typeface="黑体" panose="02010609060101010101" charset="-122"/>
            </a:endParaRPr>
          </a:p>
        </p:txBody>
      </p:sp>
      <p:sp>
        <p:nvSpPr>
          <p:cNvPr id="2" name="文本框 1"/>
          <p:cNvSpPr txBox="1"/>
          <p:nvPr/>
        </p:nvSpPr>
        <p:spPr>
          <a:xfrm>
            <a:off x="940435" y="1152525"/>
            <a:ext cx="7004050" cy="368300"/>
          </a:xfrm>
          <a:prstGeom prst="rect">
            <a:avLst/>
          </a:prstGeom>
          <a:noFill/>
        </p:spPr>
        <p:txBody>
          <a:bodyPr wrap="square" rtlCol="0">
            <a:spAutoFit/>
          </a:bodyPr>
          <a:p>
            <a:pPr algn="l"/>
            <a:r>
              <a:rPr lang="zh-CN" altLang="en-US"/>
              <a:t>  </a:t>
            </a:r>
            <a:endParaRPr lang="zh-CN" altLang="en-US"/>
          </a:p>
        </p:txBody>
      </p:sp>
      <p:sp>
        <p:nvSpPr>
          <p:cNvPr id="4" name="文本框 3"/>
          <p:cNvSpPr txBox="1"/>
          <p:nvPr/>
        </p:nvSpPr>
        <p:spPr>
          <a:xfrm>
            <a:off x="1156335" y="239395"/>
            <a:ext cx="3459480" cy="460375"/>
          </a:xfrm>
          <a:prstGeom prst="rect">
            <a:avLst/>
          </a:prstGeom>
          <a:noFill/>
        </p:spPr>
        <p:txBody>
          <a:bodyPr wrap="none" rtlCol="0">
            <a:spAutoFit/>
          </a:bodyPr>
          <a:p>
            <a:pPr algn="l"/>
            <a:r>
              <a:rPr lang="zh-CN" altLang="en-US" sz="2400" spc="300" dirty="0">
                <a:solidFill>
                  <a:schemeClr val="bg1"/>
                </a:solidFill>
                <a:latin typeface="黑体" panose="02010609060101010101" charset="-122"/>
                <a:ea typeface="黑体" panose="02010609060101010101" charset="-122"/>
                <a:sym typeface="+mn-ea"/>
              </a:rPr>
              <a:t>作业</a:t>
            </a:r>
            <a:r>
              <a:rPr lang="en-US" altLang="zh-CN" sz="2400" spc="300" dirty="0">
                <a:solidFill>
                  <a:schemeClr val="bg1"/>
                </a:solidFill>
                <a:latin typeface="黑体" panose="02010609060101010101" charset="-122"/>
                <a:ea typeface="黑体" panose="02010609060101010101" charset="-122"/>
                <a:sym typeface="+mn-ea"/>
              </a:rPr>
              <a:t>3</a:t>
            </a:r>
            <a:r>
              <a:rPr lang="zh-CN" altLang="en-US" sz="2400" spc="300" dirty="0">
                <a:solidFill>
                  <a:schemeClr val="bg1"/>
                </a:solidFill>
                <a:latin typeface="黑体" panose="02010609060101010101" charset="-122"/>
                <a:ea typeface="黑体" panose="02010609060101010101" charset="-122"/>
                <a:sym typeface="+mn-ea"/>
              </a:rPr>
              <a:t>：学生成绩管理</a:t>
            </a:r>
            <a:endParaRPr lang="zh-CN" altLang="en-US" sz="2400" spc="300" dirty="0">
              <a:solidFill>
                <a:schemeClr val="bg1"/>
              </a:solidFill>
              <a:latin typeface="黑体" panose="02010609060101010101" charset="-122"/>
              <a:ea typeface="黑体" panose="02010609060101010101" charset="-122"/>
              <a:sym typeface="+mn-ea"/>
            </a:endParaRPr>
          </a:p>
        </p:txBody>
      </p:sp>
      <p:sp>
        <p:nvSpPr>
          <p:cNvPr id="3" name="文本框 2"/>
          <p:cNvSpPr txBox="1"/>
          <p:nvPr/>
        </p:nvSpPr>
        <p:spPr>
          <a:xfrm>
            <a:off x="922020" y="1096010"/>
            <a:ext cx="3126740" cy="1968500"/>
          </a:xfrm>
          <a:prstGeom prst="rect">
            <a:avLst/>
          </a:prstGeom>
          <a:noFill/>
        </p:spPr>
        <p:txBody>
          <a:bodyPr wrap="none" rtlCol="0">
            <a:spAutoFit/>
          </a:bodyPr>
          <a:p>
            <a:pPr algn="l"/>
            <a:r>
              <a:rPr lang="zh-CN" altLang="en-US"/>
              <a:t>lowest=students.pop(-1)</a:t>
            </a:r>
            <a:endParaRPr lang="zh-CN" altLang="en-US"/>
          </a:p>
          <a:p>
            <a:pPr algn="l"/>
            <a:r>
              <a:rPr lang="zh-CN" altLang="en-US"/>
              <a:t>highest=students.pop(0)</a:t>
            </a:r>
            <a:endParaRPr lang="zh-CN" altLang="en-US"/>
          </a:p>
          <a:p>
            <a:pPr algn="l"/>
            <a:r>
              <a:rPr lang="zh-CN" altLang="en-US"/>
              <a:t>highest.info()</a:t>
            </a:r>
            <a:endParaRPr lang="zh-CN" altLang="en-US"/>
          </a:p>
          <a:p>
            <a:pPr algn="l"/>
            <a:r>
              <a:rPr lang="zh-CN" altLang="en-US"/>
              <a:t>lowest.info()</a:t>
            </a:r>
            <a:endParaRPr lang="zh-CN" altLang="en-US"/>
          </a:p>
          <a:p>
            <a:pPr algn="l"/>
            <a:r>
              <a:rPr lang="zh-CN" altLang="en-US" sz="1400">
                <a:sym typeface="+mn-ea"/>
              </a:rPr>
              <a:t>#输出去掉最高分和最低分的学生信息</a:t>
            </a:r>
            <a:endParaRPr lang="zh-CN" altLang="en-US" sz="1400"/>
          </a:p>
          <a:p>
            <a:pPr algn="l"/>
            <a:r>
              <a:rPr lang="zh-CN" altLang="en-US"/>
              <a:t>for i in students:</a:t>
            </a:r>
            <a:endParaRPr lang="zh-CN" altLang="en-US"/>
          </a:p>
          <a:p>
            <a:pPr algn="l"/>
            <a:r>
              <a:rPr lang="zh-CN" altLang="en-US"/>
              <a:t>    i.info()              </a:t>
            </a:r>
            <a:endParaRPr lang="zh-CN" altLang="en-US" sz="1400"/>
          </a:p>
        </p:txBody>
      </p:sp>
      <p:sp>
        <p:nvSpPr>
          <p:cNvPr id="5" name="文本框 4"/>
          <p:cNvSpPr txBox="1"/>
          <p:nvPr/>
        </p:nvSpPr>
        <p:spPr>
          <a:xfrm>
            <a:off x="922020" y="3126105"/>
            <a:ext cx="3417570" cy="1906905"/>
          </a:xfrm>
          <a:prstGeom prst="rect">
            <a:avLst/>
          </a:prstGeom>
          <a:noFill/>
        </p:spPr>
        <p:txBody>
          <a:bodyPr wrap="none" rtlCol="0">
            <a:spAutoFit/>
          </a:bodyPr>
          <a:p>
            <a:pPr algn="l"/>
            <a:r>
              <a:rPr lang="zh-CN" altLang="en-US" sz="1400"/>
              <a:t>#将学生信息进行拷贝</a:t>
            </a:r>
            <a:endParaRPr lang="zh-CN" altLang="en-US" sz="1400"/>
          </a:p>
          <a:p>
            <a:pPr algn="l"/>
            <a:r>
              <a:rPr lang="zh-CN" altLang="en-US"/>
              <a:t>stuList=students.copy()</a:t>
            </a:r>
            <a:endParaRPr lang="zh-CN" altLang="en-US"/>
          </a:p>
          <a:p>
            <a:pPr algn="l"/>
            <a:r>
              <a:rPr lang="zh-CN" altLang="en-US" sz="1400"/>
              <a:t>#将学生信息从小到大排序</a:t>
            </a:r>
            <a:endParaRPr lang="zh-CN" altLang="en-US" sz="1400"/>
          </a:p>
          <a:p>
            <a:pPr algn="l"/>
            <a:r>
              <a:rPr lang="zh-CN" altLang="en-US"/>
              <a:t>stuList.reverse()</a:t>
            </a:r>
            <a:endParaRPr lang="zh-CN" altLang="en-US"/>
          </a:p>
          <a:p>
            <a:pPr algn="l"/>
            <a:r>
              <a:rPr lang="zh-CN" altLang="en-US">
                <a:sym typeface="+mn-ea"/>
              </a:rPr>
              <a:t> </a:t>
            </a:r>
            <a:r>
              <a:rPr lang="zh-CN" altLang="en-US" sz="1400">
                <a:sym typeface="+mn-ea"/>
              </a:rPr>
              <a:t> </a:t>
            </a:r>
            <a:r>
              <a:rPr lang="en-US" altLang="zh-CN" sz="1400">
                <a:sym typeface="+mn-ea"/>
              </a:rPr>
              <a:t>#</a:t>
            </a:r>
            <a:r>
              <a:rPr lang="zh-CN" altLang="en-US" sz="1400">
                <a:sym typeface="+mn-ea"/>
              </a:rPr>
              <a:t>输出按照成绩从小到大排列的学生信息</a:t>
            </a:r>
            <a:endParaRPr lang="zh-CN" altLang="en-US"/>
          </a:p>
          <a:p>
            <a:pPr algn="l"/>
            <a:r>
              <a:rPr lang="zh-CN" altLang="en-US"/>
              <a:t>for i in stuList:</a:t>
            </a:r>
            <a:endParaRPr lang="zh-CN" altLang="en-US"/>
          </a:p>
          <a:p>
            <a:pPr algn="l"/>
            <a:r>
              <a:rPr lang="zh-CN" altLang="en-US"/>
              <a:t>    i.info()            </a:t>
            </a:r>
            <a:endParaRPr lang="zh-CN" altLang="en-US" sz="1400"/>
          </a:p>
        </p:txBody>
      </p:sp>
    </p:spTree>
    <p:custDataLst>
      <p:tags r:id="rId1"/>
    </p:custData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p:tgtEl>
                                          <p:spTgt spid="26"/>
                                        </p:tgtEl>
                                        <p:attrNameLst>
                                          <p:attrName>ppt_x</p:attrName>
                                        </p:attrNameLst>
                                      </p:cBhvr>
                                      <p:tavLst>
                                        <p:tav tm="0">
                                          <p:val>
                                            <p:strVal val="#ppt_x-#ppt_w*1.125000"/>
                                          </p:val>
                                        </p:tav>
                                        <p:tav tm="100000">
                                          <p:val>
                                            <p:strVal val="#ppt_x"/>
                                          </p:val>
                                        </p:tav>
                                      </p:tavLst>
                                    </p:anim>
                                    <p:animEffect transition="in" filter="wipe(right)">
                                      <p:cBhvr>
                                        <p:cTn id="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962297" y="196805"/>
            <a:ext cx="1402080" cy="460375"/>
          </a:xfrm>
          <a:prstGeom prst="rect">
            <a:avLst/>
          </a:prstGeom>
          <a:noFill/>
        </p:spPr>
        <p:txBody>
          <a:bodyPr wrap="none" rtlCol="0">
            <a:spAutoFit/>
          </a:bodyPr>
          <a:lstStyle/>
          <a:p>
            <a:pPr algn="l"/>
            <a:r>
              <a:rPr lang="zh-CN" sz="2400" spc="300" dirty="0">
                <a:solidFill>
                  <a:schemeClr val="bg1"/>
                </a:solidFill>
                <a:latin typeface="黑体" panose="02010609060101010101" charset="-122"/>
                <a:ea typeface="黑体" panose="02010609060101010101" charset="-122"/>
                <a:sym typeface="+mn-ea"/>
              </a:rPr>
              <a:t>作业</a:t>
            </a:r>
            <a:r>
              <a:rPr lang="en-US" altLang="zh-CN" sz="2400" spc="300" dirty="0">
                <a:solidFill>
                  <a:schemeClr val="bg1"/>
                </a:solidFill>
                <a:latin typeface="黑体" panose="02010609060101010101" charset="-122"/>
                <a:ea typeface="黑体" panose="02010609060101010101" charset="-122"/>
                <a:sym typeface="+mn-ea"/>
              </a:rPr>
              <a:t>4</a:t>
            </a:r>
            <a:r>
              <a:rPr lang="zh-CN" altLang="en-US" sz="2400" spc="300" dirty="0">
                <a:solidFill>
                  <a:schemeClr val="bg1"/>
                </a:solidFill>
                <a:latin typeface="黑体" panose="02010609060101010101" charset="-122"/>
                <a:ea typeface="黑体" panose="02010609060101010101" charset="-122"/>
                <a:sym typeface="+mn-ea"/>
              </a:rPr>
              <a:t>：</a:t>
            </a:r>
            <a:endParaRPr lang="zh-CN" altLang="en-US" sz="2400" spc="300" dirty="0">
              <a:solidFill>
                <a:schemeClr val="bg1"/>
              </a:solidFill>
              <a:latin typeface="黑体" panose="02010609060101010101" charset="-122"/>
              <a:ea typeface="黑体" panose="02010609060101010101" charset="-122"/>
              <a:sym typeface="+mn-ea"/>
            </a:endParaRPr>
          </a:p>
        </p:txBody>
      </p:sp>
      <p:sp>
        <p:nvSpPr>
          <p:cNvPr id="7" name="文本框 6"/>
          <p:cNvSpPr txBox="1"/>
          <p:nvPr/>
        </p:nvSpPr>
        <p:spPr>
          <a:xfrm>
            <a:off x="832485" y="1273175"/>
            <a:ext cx="7479030" cy="1337945"/>
          </a:xfrm>
          <a:prstGeom prst="rect">
            <a:avLst/>
          </a:prstGeom>
          <a:noFill/>
        </p:spPr>
        <p:txBody>
          <a:bodyPr wrap="square" rtlCol="0" anchor="t">
            <a:spAutoFit/>
          </a:bodyPr>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有如下商品价格：</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ea"/>
              </a:rPr>
              <a:t>568</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ea"/>
              </a:rPr>
              <a:t>239</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ea"/>
              </a:rPr>
              <a:t>368</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ea"/>
              </a:rPr>
              <a:t>425</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ea"/>
              </a:rPr>
              <a:t>121</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ea"/>
              </a:rPr>
              <a:t>219</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ea"/>
              </a:rPr>
              <a:t>834</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ea"/>
              </a:rPr>
              <a:t>1263</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ea"/>
              </a:rPr>
              <a:t>26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，请输入随意一个价格区间进行商品的筛选，并能够对筛选出的商品进行从大到小和从小到大进行排序，并求出这个区间的商品的平均价格。</a:t>
            </a:r>
            <a:endParaRPr lang="zh-CN" altLang="en-US"/>
          </a:p>
        </p:txBody>
      </p:sp>
    </p:spTree>
    <p:custDataLst>
      <p:tags r:id="rId1"/>
    </p:custData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p:tgtEl>
                                          <p:spTgt spid="26"/>
                                        </p:tgtEl>
                                        <p:attrNameLst>
                                          <p:attrName>ppt_x</p:attrName>
                                        </p:attrNameLst>
                                      </p:cBhvr>
                                      <p:tavLst>
                                        <p:tav tm="0">
                                          <p:val>
                                            <p:strVal val="#ppt_x-#ppt_w*1.125000"/>
                                          </p:val>
                                        </p:tav>
                                        <p:tav tm="100000">
                                          <p:val>
                                            <p:strVal val="#ppt_x"/>
                                          </p:val>
                                        </p:tav>
                                      </p:tavLst>
                                    </p:anim>
                                    <p:animEffect transition="in" filter="wipe(right)">
                                      <p:cBhvr>
                                        <p:cTn id="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作业</a:t>
            </a:r>
            <a:r>
              <a:rPr lang="en-US" altLang="zh-CN"/>
              <a:t>5</a:t>
            </a:r>
            <a:r>
              <a:rPr lang="zh-CN" altLang="en-US"/>
              <a:t>：生成验证码</a:t>
            </a:r>
            <a:endParaRPr lang="zh-CN" altLang="en-US"/>
          </a:p>
        </p:txBody>
      </p:sp>
      <p:sp>
        <p:nvSpPr>
          <p:cNvPr id="3" name="内容占位符 2"/>
          <p:cNvSpPr>
            <a:spLocks noGrp="1"/>
          </p:cNvSpPr>
          <p:nvPr>
            <p:ph idx="1"/>
          </p:nvPr>
        </p:nvSpPr>
        <p:spPr/>
        <p:txBody>
          <a:bodyPr/>
          <a:p>
            <a:r>
              <a:rPr lang="zh-CN" altLang="en-US"/>
              <a:t>验证码一般是包括一些随机产生的数字或符号，请实现随机生成一组</a:t>
            </a:r>
            <a:r>
              <a:rPr lang="en-US" altLang="zh-CN"/>
              <a:t>6</a:t>
            </a:r>
            <a:r>
              <a:rPr lang="zh-CN" altLang="en-US"/>
              <a:t>位</a:t>
            </a:r>
            <a:r>
              <a:rPr lang="zh-CN" altLang="en-US"/>
              <a:t>验证码的功能。</a:t>
            </a:r>
            <a:endParaRPr lang="zh-CN" altLang="en-US"/>
          </a:p>
          <a:p>
            <a:r>
              <a:rPr lang="zh-CN" altLang="en-US"/>
              <a:t>每个字符可以是大写字母、小写字母或数字，有且只能是这三种类型中的一种。</a:t>
            </a:r>
            <a:endParaRPr lang="zh-CN" altLang="en-US"/>
          </a:p>
        </p:txBody>
      </p:sp>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301490" y="828675"/>
            <a:ext cx="4435475" cy="3830955"/>
          </a:xfrm>
          <a:prstGeom prst="rect">
            <a:avLst/>
          </a:prstGeom>
          <a:noFill/>
        </p:spPr>
        <p:txBody>
          <a:bodyPr wrap="square" rtlCol="0">
            <a:spAutoFit/>
          </a:bodyPr>
          <a:p>
            <a:pPr>
              <a:lnSpc>
                <a:spcPct val="150000"/>
              </a:lnSpc>
            </a:pPr>
            <a:r>
              <a:rPr lang="en-US" altLang="zh-CN"/>
              <a:t>       </a:t>
            </a:r>
            <a:r>
              <a:rPr lang="zh-CN" altLang="en-US"/>
              <a:t>该部分通过学习列表、元组、集合和字典的使用方法，</a:t>
            </a:r>
            <a:r>
              <a:rPr lang="zh-CN" altLang="en-US">
                <a:sym typeface="+mn-ea"/>
              </a:rPr>
              <a:t>详细介绍这四种类型的数据结构和特点，讲解了这些类型的常用的运算符和内置函数。使用学生成绩管理中的相关功能的实现来贯穿整个课程内容，希望大家能够熟练掌握各种组合类型的特点和常用操作，</a:t>
            </a:r>
            <a:r>
              <a:rPr lang="zh-CN" altLang="en-US"/>
              <a:t>在实际的编程过程中应该能够熟练运用切片、列表生产表达式、生成器和迭代器进行数据的处理。</a:t>
            </a:r>
            <a:endParaRPr lang="zh-CN" altLang="en-US"/>
          </a:p>
        </p:txBody>
      </p:sp>
      <p:sp>
        <p:nvSpPr>
          <p:cNvPr id="6" name="文本框 5"/>
          <p:cNvSpPr txBox="1"/>
          <p:nvPr/>
        </p:nvSpPr>
        <p:spPr>
          <a:xfrm>
            <a:off x="1028065" y="82550"/>
            <a:ext cx="1097280" cy="645160"/>
          </a:xfrm>
          <a:prstGeom prst="rect">
            <a:avLst/>
          </a:prstGeom>
          <a:noFill/>
        </p:spPr>
        <p:txBody>
          <a:bodyPr wrap="none" rtlCol="0">
            <a:spAutoFit/>
          </a:bodyPr>
          <a:p>
            <a:r>
              <a:rPr lang="zh-CN" altLang="zh-CN" sz="3600">
                <a:solidFill>
                  <a:schemeClr val="bg1"/>
                </a:solidFill>
                <a:latin typeface="Arial Black" panose="020B0A04020102020204" charset="0"/>
              </a:rPr>
              <a:t>总结</a:t>
            </a:r>
            <a:endParaRPr lang="zh-CN" altLang="zh-CN" sz="3600">
              <a:solidFill>
                <a:schemeClr val="bg1"/>
              </a:solidFill>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286FA9E-E811-4918-8CB8-517C9550212D}" type="datetime1">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cap="none" smtClean="0">
                <a:uFillTx/>
                <a:sym typeface="+mn-ea"/>
              </a:rPr>
              <a:t>Py</a:t>
            </a:r>
            <a:r>
              <a:rPr lang="en-US" altLang="zh-CN" cap="none" smtClean="0">
                <a:uFillTx/>
                <a:sym typeface="+mn-ea"/>
              </a:rPr>
              <a:t>thon</a:t>
            </a:r>
            <a:r>
              <a:rPr lang="zh-CN" altLang="en-US" smtClean="0">
                <a:sym typeface="+mn-ea"/>
              </a:rPr>
              <a:t>开发与应用</a:t>
            </a:r>
            <a:endParaRPr lang="zh-CN" altLang="en-US" dirty="0"/>
          </a:p>
        </p:txBody>
      </p:sp>
      <p:sp>
        <p:nvSpPr>
          <p:cNvPr id="4" name="灯片编号占位符 3"/>
          <p:cNvSpPr>
            <a:spLocks noGrp="1"/>
          </p:cNvSpPr>
          <p:nvPr>
            <p:ph type="sldNum" sz="quarter" idx="12"/>
          </p:nvPr>
        </p:nvSpPr>
        <p:spPr/>
        <p:txBody>
          <a:bodyPr/>
          <a:lstStyle/>
          <a:p>
            <a:fld id="{233B410F-ED3A-420F-9009-9AC68EA6698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
        <p:nvSpPr>
          <p:cNvPr id="7" name="文本框 6"/>
          <p:cNvSpPr txBox="1"/>
          <p:nvPr/>
        </p:nvSpPr>
        <p:spPr>
          <a:xfrm>
            <a:off x="1032510" y="101600"/>
            <a:ext cx="2621280" cy="583565"/>
          </a:xfrm>
          <a:prstGeom prst="rect">
            <a:avLst/>
          </a:prstGeom>
          <a:noFill/>
        </p:spPr>
        <p:txBody>
          <a:bodyPr wrap="none" rtlCol="0" anchor="t">
            <a:spAutoFit/>
          </a:bodyPr>
          <a:p>
            <a:r>
              <a:rPr lang="en-US" sz="3200">
                <a:solidFill>
                  <a:schemeClr val="bg1"/>
                </a:solidFill>
                <a:latin typeface="黑体" panose="02010609060101010101" charset="-122"/>
                <a:ea typeface="黑体" panose="02010609060101010101" charset="-122"/>
                <a:cs typeface="黑体" panose="02010609060101010101" charset="-122"/>
                <a:sym typeface="+mn-ea"/>
              </a:rPr>
              <a:t>5.3 </a:t>
            </a:r>
            <a:r>
              <a:rPr lang="zh-CN" sz="3200">
                <a:solidFill>
                  <a:schemeClr val="bg1"/>
                </a:solidFill>
                <a:latin typeface="黑体" panose="02010609060101010101" charset="-122"/>
                <a:ea typeface="黑体" panose="02010609060101010101" charset="-122"/>
                <a:cs typeface="黑体" panose="02010609060101010101" charset="-122"/>
                <a:sym typeface="+mn-ea"/>
              </a:rPr>
              <a:t>集合</a:t>
            </a:r>
            <a:r>
              <a:rPr lang="zh-CN" altLang="en-US" sz="3200">
                <a:solidFill>
                  <a:schemeClr val="bg1"/>
                </a:solidFill>
                <a:latin typeface="黑体" panose="02010609060101010101" charset="-122"/>
                <a:ea typeface="黑体" panose="02010609060101010101" charset="-122"/>
                <a:cs typeface="黑体" panose="02010609060101010101" charset="-122"/>
                <a:sym typeface="+mn-ea"/>
              </a:rPr>
              <a:t>类型</a:t>
            </a:r>
            <a:endParaRPr lang="zh-CN" altLang="en-US" sz="3200">
              <a:solidFill>
                <a:schemeClr val="bg1"/>
              </a:solidFill>
              <a:latin typeface="黑体" panose="02010609060101010101" charset="-122"/>
              <a:ea typeface="黑体" panose="02010609060101010101" charset="-122"/>
              <a:cs typeface="黑体" panose="02010609060101010101" charset="-122"/>
              <a:sym typeface="+mn-ea"/>
            </a:endParaRPr>
          </a:p>
        </p:txBody>
      </p:sp>
      <p:sp>
        <p:nvSpPr>
          <p:cNvPr id="2" name="文本框 1"/>
          <p:cNvSpPr txBox="1"/>
          <p:nvPr/>
        </p:nvSpPr>
        <p:spPr>
          <a:xfrm>
            <a:off x="4359275" y="1071880"/>
            <a:ext cx="4603750" cy="2999740"/>
          </a:xfrm>
          <a:prstGeom prst="rect">
            <a:avLst/>
          </a:prstGeom>
          <a:noFill/>
        </p:spPr>
        <p:txBody>
          <a:bodyPr wrap="square" rtlCol="0" anchor="t">
            <a:spAutoFit/>
          </a:bodyPr>
          <a:p>
            <a:pPr>
              <a:lnSpc>
                <a:spcPct val="150000"/>
              </a:lnSpc>
            </a:pPr>
            <a:r>
              <a:rPr lang="en-US" altLang="zh-CN">
                <a:sym typeface="+mn-ea"/>
              </a:rPr>
              <a:t>  </a:t>
            </a:r>
            <a:r>
              <a:rPr lang="zh-CN" altLang="en-US">
                <a:sym typeface="+mn-ea"/>
              </a:rPr>
              <a:t>在数学中，使用集合（</a:t>
            </a:r>
            <a:r>
              <a:rPr lang="en-US" altLang="zh-CN">
                <a:sym typeface="+mn-ea"/>
              </a:rPr>
              <a:t>set</a:t>
            </a:r>
            <a:r>
              <a:rPr lang="zh-CN" altLang="en-US">
                <a:sym typeface="+mn-ea"/>
              </a:rPr>
              <a:t>）来表示不重复的元素组成的集合，集合（</a:t>
            </a:r>
            <a:r>
              <a:rPr lang="en-US" altLang="zh-CN">
                <a:sym typeface="+mn-ea"/>
              </a:rPr>
              <a:t>set</a:t>
            </a:r>
            <a:r>
              <a:rPr lang="zh-CN" altLang="en-US">
                <a:sym typeface="+mn-ea"/>
              </a:rPr>
              <a:t>）的成员通常被称为集合元素，</a:t>
            </a:r>
            <a:r>
              <a:rPr lang="en-US" altLang="zh-CN">
                <a:sym typeface="+mn-ea"/>
              </a:rPr>
              <a:t>Python</a:t>
            </a:r>
            <a:r>
              <a:rPr lang="zh-CN" altLang="en-US">
                <a:sym typeface="+mn-ea"/>
              </a:rPr>
              <a:t>将集合的概念引入到它的集合类型对象中。</a:t>
            </a:r>
            <a:endParaRPr lang="zh-CN" altLang="en-US">
              <a:sym typeface="+mn-ea"/>
            </a:endParaRPr>
          </a:p>
          <a:p>
            <a:pPr>
              <a:lnSpc>
                <a:spcPct val="150000"/>
              </a:lnSpc>
            </a:pPr>
            <a:r>
              <a:rPr lang="zh-CN" altLang="en-US">
                <a:sym typeface="+mn-ea"/>
              </a:rPr>
              <a:t>       集合对象是一组无序排列的不可重复的哈希值。集合对象支持交集、并集、差集等操作。</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
        <p:nvSpPr>
          <p:cNvPr id="7" name="文本框 6"/>
          <p:cNvSpPr txBox="1"/>
          <p:nvPr/>
        </p:nvSpPr>
        <p:spPr>
          <a:xfrm>
            <a:off x="1032510" y="101600"/>
            <a:ext cx="2621280" cy="583565"/>
          </a:xfrm>
          <a:prstGeom prst="rect">
            <a:avLst/>
          </a:prstGeom>
          <a:noFill/>
        </p:spPr>
        <p:txBody>
          <a:bodyPr wrap="none" rtlCol="0" anchor="t">
            <a:spAutoFit/>
          </a:bodyPr>
          <a:p>
            <a:r>
              <a:rPr lang="en-US" sz="3200">
                <a:solidFill>
                  <a:schemeClr val="bg1"/>
                </a:solidFill>
                <a:latin typeface="黑体" panose="02010609060101010101" charset="-122"/>
                <a:ea typeface="黑体" panose="02010609060101010101" charset="-122"/>
                <a:cs typeface="黑体" panose="02010609060101010101" charset="-122"/>
                <a:sym typeface="+mn-ea"/>
              </a:rPr>
              <a:t>5.3 </a:t>
            </a:r>
            <a:r>
              <a:rPr lang="zh-CN" sz="3200">
                <a:solidFill>
                  <a:schemeClr val="bg1"/>
                </a:solidFill>
                <a:latin typeface="黑体" panose="02010609060101010101" charset="-122"/>
                <a:ea typeface="黑体" panose="02010609060101010101" charset="-122"/>
                <a:cs typeface="黑体" panose="02010609060101010101" charset="-122"/>
                <a:sym typeface="+mn-ea"/>
              </a:rPr>
              <a:t>集合</a:t>
            </a:r>
            <a:r>
              <a:rPr lang="zh-CN" altLang="en-US" sz="3200">
                <a:solidFill>
                  <a:schemeClr val="bg1"/>
                </a:solidFill>
                <a:latin typeface="黑体" panose="02010609060101010101" charset="-122"/>
                <a:ea typeface="黑体" panose="02010609060101010101" charset="-122"/>
                <a:cs typeface="黑体" panose="02010609060101010101" charset="-122"/>
                <a:sym typeface="+mn-ea"/>
              </a:rPr>
              <a:t>类型</a:t>
            </a:r>
            <a:endParaRPr lang="zh-CN" altLang="en-US" sz="3200">
              <a:solidFill>
                <a:schemeClr val="bg1"/>
              </a:solidFill>
              <a:latin typeface="黑体" panose="02010609060101010101" charset="-122"/>
              <a:ea typeface="黑体" panose="02010609060101010101" charset="-122"/>
              <a:cs typeface="黑体" panose="02010609060101010101" charset="-122"/>
              <a:sym typeface="+mn-ea"/>
            </a:endParaRPr>
          </a:p>
        </p:txBody>
      </p:sp>
      <p:sp>
        <p:nvSpPr>
          <p:cNvPr id="8" name="文本框 7"/>
          <p:cNvSpPr txBox="1"/>
          <p:nvPr/>
        </p:nvSpPr>
        <p:spPr>
          <a:xfrm>
            <a:off x="4509135" y="1398270"/>
            <a:ext cx="2994660" cy="1938020"/>
          </a:xfrm>
          <a:prstGeom prst="rect">
            <a:avLst/>
          </a:prstGeom>
          <a:noFill/>
        </p:spPr>
        <p:txBody>
          <a:bodyPr wrap="none" rtlCol="0" anchor="t">
            <a:spAutoFit/>
          </a:bodyPr>
          <a:p>
            <a:pPr algn="l">
              <a:lnSpc>
                <a:spcPct val="150000"/>
              </a:lnSpc>
            </a:pPr>
            <a:r>
              <a:rPr lang="en-US" altLang="zh-CN" sz="2000" b="1">
                <a:gradFill>
                  <a:gsLst>
                    <a:gs pos="0">
                      <a:srgbClr val="012D86"/>
                    </a:gs>
                    <a:gs pos="100000">
                      <a:srgbClr val="0E2557"/>
                    </a:gs>
                  </a:gsLst>
                  <a:lin scaled="0"/>
                </a:gradFill>
                <a:latin typeface="黑体" panose="02010609060101010101" charset="-122"/>
                <a:ea typeface="黑体" panose="02010609060101010101" charset="-122"/>
                <a:cs typeface="黑体" panose="02010609060101010101" charset="-122"/>
                <a:sym typeface="+mn-ea"/>
              </a:rPr>
              <a:t>5.3.1 </a:t>
            </a:r>
            <a:r>
              <a:rPr lang="en-US" altLang="zh-CN" sz="2000" b="1">
                <a:gradFill>
                  <a:gsLst>
                    <a:gs pos="0">
                      <a:srgbClr val="012D86"/>
                    </a:gs>
                    <a:gs pos="100000">
                      <a:srgbClr val="0E2557"/>
                    </a:gs>
                  </a:gsLst>
                  <a:lin scaled="0"/>
                </a:gradFill>
                <a:latin typeface="黑体" panose="02010609060101010101" charset="-122"/>
                <a:ea typeface="黑体" panose="02010609060101010101" charset="-122"/>
                <a:cs typeface="黑体" panose="02010609060101010101" charset="-122"/>
                <a:sym typeface="+mn-ea"/>
              </a:rPr>
              <a:t>集合的创建</a:t>
            </a:r>
            <a:endParaRPr lang="en-US" altLang="zh-CN" sz="2000" b="1">
              <a:gradFill>
                <a:gsLst>
                  <a:gs pos="0">
                    <a:srgbClr val="012D86"/>
                  </a:gs>
                  <a:gs pos="100000">
                    <a:srgbClr val="0E2557"/>
                  </a:gs>
                </a:gsLst>
                <a:lin scaled="0"/>
              </a:gradFill>
              <a:latin typeface="黑体" panose="02010609060101010101" charset="-122"/>
              <a:ea typeface="黑体" panose="02010609060101010101" charset="-122"/>
              <a:cs typeface="黑体" panose="02010609060101010101" charset="-122"/>
              <a:sym typeface="+mn-ea"/>
            </a:endParaRPr>
          </a:p>
          <a:p>
            <a:pPr algn="l">
              <a:lnSpc>
                <a:spcPct val="150000"/>
              </a:lnSpc>
            </a:pPr>
            <a:r>
              <a:rPr lang="en-US" altLang="zh-CN" sz="2000" b="1">
                <a:gradFill>
                  <a:gsLst>
                    <a:gs pos="0">
                      <a:srgbClr val="012D86"/>
                    </a:gs>
                    <a:gs pos="100000">
                      <a:srgbClr val="0E2557"/>
                    </a:gs>
                  </a:gsLst>
                  <a:lin scaled="0"/>
                </a:gradFill>
                <a:latin typeface="黑体" panose="02010609060101010101" charset="-122"/>
                <a:ea typeface="黑体" panose="02010609060101010101" charset="-122"/>
                <a:cs typeface="黑体" panose="02010609060101010101" charset="-122"/>
                <a:sym typeface="+mn-ea"/>
              </a:rPr>
              <a:t>5.3.2 </a:t>
            </a:r>
            <a:r>
              <a:rPr lang="en-US" altLang="zh-CN" sz="2000" b="1">
                <a:gradFill>
                  <a:gsLst>
                    <a:gs pos="0">
                      <a:srgbClr val="012D86"/>
                    </a:gs>
                    <a:gs pos="100000">
                      <a:srgbClr val="0E2557"/>
                    </a:gs>
                  </a:gsLst>
                  <a:lin scaled="0"/>
                </a:gradFill>
                <a:latin typeface="黑体" panose="02010609060101010101" charset="-122"/>
                <a:ea typeface="黑体" panose="02010609060101010101" charset="-122"/>
                <a:cs typeface="黑体" panose="02010609060101010101" charset="-122"/>
                <a:sym typeface="+mn-ea"/>
              </a:rPr>
              <a:t>集合的</a:t>
            </a:r>
            <a:r>
              <a:rPr lang="en-US" altLang="zh-CN" sz="2000" b="1">
                <a:gradFill>
                  <a:gsLst>
                    <a:gs pos="0">
                      <a:srgbClr val="012D86"/>
                    </a:gs>
                    <a:gs pos="100000">
                      <a:srgbClr val="0E2557"/>
                    </a:gs>
                  </a:gsLst>
                  <a:lin scaled="0"/>
                </a:gradFill>
                <a:latin typeface="黑体" panose="02010609060101010101" charset="-122"/>
                <a:ea typeface="黑体" panose="02010609060101010101" charset="-122"/>
                <a:cs typeface="黑体" panose="02010609060101010101" charset="-122"/>
                <a:sym typeface="+mn-ea"/>
              </a:rPr>
              <a:t>访问及更新</a:t>
            </a:r>
            <a:endParaRPr lang="en-US" altLang="zh-CN" sz="2000" b="1">
              <a:gradFill>
                <a:gsLst>
                  <a:gs pos="0">
                    <a:srgbClr val="012D86"/>
                  </a:gs>
                  <a:gs pos="100000">
                    <a:srgbClr val="0E2557"/>
                  </a:gs>
                </a:gsLst>
                <a:lin scaled="0"/>
              </a:gradFill>
              <a:latin typeface="黑体" panose="02010609060101010101" charset="-122"/>
              <a:ea typeface="黑体" panose="02010609060101010101" charset="-122"/>
              <a:cs typeface="黑体" panose="02010609060101010101" charset="-122"/>
              <a:sym typeface="+mn-ea"/>
            </a:endParaRPr>
          </a:p>
          <a:p>
            <a:pPr algn="l">
              <a:lnSpc>
                <a:spcPct val="150000"/>
              </a:lnSpc>
            </a:pPr>
            <a:r>
              <a:rPr lang="en-US" altLang="zh-CN" sz="2000" b="1">
                <a:gradFill>
                  <a:gsLst>
                    <a:gs pos="0">
                      <a:srgbClr val="012D86"/>
                    </a:gs>
                    <a:gs pos="100000">
                      <a:srgbClr val="0E2557"/>
                    </a:gs>
                  </a:gsLst>
                  <a:lin scaled="0"/>
                </a:gradFill>
                <a:latin typeface="黑体" panose="02010609060101010101" charset="-122"/>
                <a:ea typeface="黑体" panose="02010609060101010101" charset="-122"/>
                <a:cs typeface="黑体" panose="02010609060101010101" charset="-122"/>
              </a:rPr>
              <a:t>5.3.3 </a:t>
            </a:r>
            <a:r>
              <a:rPr lang="en-US" altLang="zh-CN" sz="2000" b="1">
                <a:gradFill>
                  <a:gsLst>
                    <a:gs pos="0">
                      <a:srgbClr val="012D86"/>
                    </a:gs>
                    <a:gs pos="100000">
                      <a:srgbClr val="0E2557"/>
                    </a:gs>
                  </a:gsLst>
                  <a:lin scaled="0"/>
                </a:gradFill>
                <a:latin typeface="黑体" panose="02010609060101010101" charset="-122"/>
                <a:ea typeface="黑体" panose="02010609060101010101" charset="-122"/>
                <a:cs typeface="黑体" panose="02010609060101010101" charset="-122"/>
                <a:sym typeface="+mn-ea"/>
              </a:rPr>
              <a:t>集合的运算符</a:t>
            </a:r>
            <a:endParaRPr lang="en-US" altLang="zh-CN" sz="2000" b="1">
              <a:gradFill>
                <a:gsLst>
                  <a:gs pos="0">
                    <a:srgbClr val="012D86"/>
                  </a:gs>
                  <a:gs pos="100000">
                    <a:srgbClr val="0E2557"/>
                  </a:gs>
                </a:gsLst>
                <a:lin scaled="0"/>
              </a:gradFill>
              <a:latin typeface="黑体" panose="02010609060101010101" charset="-122"/>
              <a:ea typeface="黑体" panose="02010609060101010101" charset="-122"/>
              <a:cs typeface="黑体" panose="02010609060101010101" charset="-122"/>
            </a:endParaRPr>
          </a:p>
          <a:p>
            <a:pPr algn="l">
              <a:lnSpc>
                <a:spcPct val="150000"/>
              </a:lnSpc>
            </a:pPr>
            <a:r>
              <a:rPr lang="en-US" altLang="zh-CN" sz="2000" b="1">
                <a:gradFill>
                  <a:gsLst>
                    <a:gs pos="0">
                      <a:srgbClr val="012D86"/>
                    </a:gs>
                    <a:gs pos="100000">
                      <a:srgbClr val="0E2557"/>
                    </a:gs>
                  </a:gsLst>
                  <a:lin scaled="0"/>
                </a:gradFill>
                <a:latin typeface="黑体" panose="02010609060101010101" charset="-122"/>
                <a:ea typeface="黑体" panose="02010609060101010101" charset="-122"/>
                <a:cs typeface="黑体" panose="02010609060101010101" charset="-122"/>
              </a:rPr>
              <a:t>5.3.4 </a:t>
            </a:r>
            <a:r>
              <a:rPr lang="en-US" altLang="zh-CN" sz="2000" b="1">
                <a:gradFill>
                  <a:gsLst>
                    <a:gs pos="0">
                      <a:srgbClr val="012D86"/>
                    </a:gs>
                    <a:gs pos="100000">
                      <a:srgbClr val="0E2557"/>
                    </a:gs>
                  </a:gsLst>
                  <a:lin scaled="0"/>
                </a:gradFill>
                <a:latin typeface="黑体" panose="02010609060101010101" charset="-122"/>
                <a:ea typeface="黑体" panose="02010609060101010101" charset="-122"/>
                <a:cs typeface="黑体" panose="02010609060101010101" charset="-122"/>
                <a:sym typeface="+mn-ea"/>
              </a:rPr>
              <a:t>集合常用操作函数</a:t>
            </a:r>
            <a:endParaRPr lang="en-US" altLang="zh-CN" sz="2000" b="1">
              <a:gradFill>
                <a:gsLst>
                  <a:gs pos="0">
                    <a:srgbClr val="012D86"/>
                  </a:gs>
                  <a:gs pos="100000">
                    <a:srgbClr val="0E2557"/>
                  </a:gs>
                </a:gsLst>
                <a:lin scaled="0"/>
              </a:gradFill>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
        <p:nvSpPr>
          <p:cNvPr id="10" name="文本框 9"/>
          <p:cNvSpPr txBox="1"/>
          <p:nvPr/>
        </p:nvSpPr>
        <p:spPr>
          <a:xfrm>
            <a:off x="1022985" y="119380"/>
            <a:ext cx="6569710" cy="435610"/>
          </a:xfrm>
          <a:prstGeom prst="rect">
            <a:avLst/>
          </a:prstGeom>
          <a:noFill/>
        </p:spPr>
        <p:txBody>
          <a:bodyPr wrap="square" rtlCol="0" anchor="t">
            <a:spAutoFit/>
          </a:bodyPr>
          <a:p>
            <a:pPr algn="l" defTabSz="685800">
              <a:lnSpc>
                <a:spcPct val="80000"/>
              </a:lnSpc>
              <a:buClrTx/>
              <a:buSzTx/>
              <a:buFontTx/>
            </a:pPr>
            <a:r>
              <a:rPr lang="zh-CN" altLang="en-US" sz="2800" b="1" cap="all" spc="75">
                <a:solidFill>
                  <a:schemeClr val="bg1"/>
                </a:solidFill>
                <a:latin typeface="+mj-lt"/>
                <a:ea typeface="+mj-ea"/>
                <a:cs typeface="+mj-cs"/>
                <a:sym typeface="+mn-ea"/>
              </a:rPr>
              <a:t>5.</a:t>
            </a:r>
            <a:r>
              <a:rPr lang="en-US" altLang="zh-CN" sz="2800" b="1" cap="all" spc="75">
                <a:solidFill>
                  <a:schemeClr val="bg1"/>
                </a:solidFill>
                <a:latin typeface="+mj-lt"/>
                <a:ea typeface="+mj-ea"/>
                <a:cs typeface="+mj-cs"/>
                <a:sym typeface="+mn-ea"/>
              </a:rPr>
              <a:t>3</a:t>
            </a:r>
            <a:r>
              <a:rPr lang="zh-CN" altLang="en-US" sz="2800" b="1" cap="all" spc="75">
                <a:solidFill>
                  <a:schemeClr val="bg1"/>
                </a:solidFill>
                <a:latin typeface="+mj-lt"/>
                <a:ea typeface="+mj-ea"/>
                <a:cs typeface="+mj-cs"/>
                <a:sym typeface="+mn-ea"/>
              </a:rPr>
              <a:t>.1 </a:t>
            </a:r>
            <a:r>
              <a:rPr lang="zh-CN" altLang="en-US" sz="2800" spc="300" dirty="0">
                <a:solidFill>
                  <a:schemeClr val="bg1"/>
                </a:solidFill>
                <a:latin typeface="黑体" panose="02010609060101010101" charset="-122"/>
                <a:ea typeface="黑体" panose="02010609060101010101" charset="-122"/>
                <a:sym typeface="+mn-ea"/>
              </a:rPr>
              <a:t>集合的创建</a:t>
            </a:r>
            <a:endParaRPr lang="zh-CN" altLang="en-US" sz="2800" b="1" cap="all" spc="300" dirty="0">
              <a:solidFill>
                <a:schemeClr val="bg1"/>
              </a:solidFill>
              <a:latin typeface="黑体" panose="02010609060101010101" charset="-122"/>
              <a:ea typeface="黑体" panose="02010609060101010101" charset="-122"/>
              <a:cs typeface="+mj-cs"/>
              <a:sym typeface="+mn-ea"/>
            </a:endParaRPr>
          </a:p>
        </p:txBody>
      </p:sp>
      <p:sp>
        <p:nvSpPr>
          <p:cNvPr id="9" name="文本框 8"/>
          <p:cNvSpPr txBox="1"/>
          <p:nvPr/>
        </p:nvSpPr>
        <p:spPr>
          <a:xfrm>
            <a:off x="682625" y="788670"/>
            <a:ext cx="8175625" cy="2183765"/>
          </a:xfrm>
          <a:prstGeom prst="rect">
            <a:avLst/>
          </a:prstGeom>
          <a:noFill/>
        </p:spPr>
        <p:txBody>
          <a:bodyPr wrap="square" rtlCol="0" anchor="t">
            <a:spAutoFit/>
          </a:bodyPr>
          <a:p>
            <a:pPr algn="l">
              <a:lnSpc>
                <a:spcPct val="150000"/>
              </a:lnSpc>
            </a:pPr>
            <a:r>
              <a:rPr lang="en-US" altLang="zh-CN" sz="1600">
                <a:sym typeface="+mn-ea"/>
              </a:rPr>
              <a:t>         </a:t>
            </a:r>
            <a:r>
              <a:rPr lang="zh-CN" altLang="en-US" sz="1600">
                <a:sym typeface="+mn-ea"/>
              </a:rPr>
              <a:t>可以使用大括号 { } 或者 set() 函数创建集合，注意：创建一个空集合必须用 set() 而不是 { }，因为 { } 是用来创建一个空字典。例如：</a:t>
            </a:r>
            <a:endParaRPr lang="zh-CN" altLang="en-US" sz="1600">
              <a:sym typeface="+mn-ea"/>
            </a:endParaRPr>
          </a:p>
          <a:p>
            <a:pPr algn="l"/>
            <a:r>
              <a:rPr lang="zh-CN" altLang="en-US" sz="1600">
                <a:sym typeface="+mn-ea"/>
              </a:rPr>
              <a:t>set1={'北京','上海','广州','深圳'}</a:t>
            </a:r>
            <a:endParaRPr lang="zh-CN" altLang="en-US" sz="1600"/>
          </a:p>
          <a:p>
            <a:pPr algn="l"/>
            <a:r>
              <a:rPr lang="zh-CN" altLang="en-US" sz="1600">
                <a:sym typeface="+mn-ea"/>
              </a:rPr>
              <a:t>print(set1)              </a:t>
            </a:r>
            <a:r>
              <a:rPr lang="en-US" altLang="zh-CN" sz="1600">
                <a:sym typeface="+mn-ea"/>
              </a:rPr>
              <a:t>#</a:t>
            </a:r>
            <a:r>
              <a:rPr lang="zh-CN" altLang="en-US" sz="1600">
                <a:sym typeface="+mn-ea"/>
              </a:rPr>
              <a:t>输出：</a:t>
            </a:r>
            <a:r>
              <a:rPr lang="zh-CN" altLang="en-US" sz="1600">
                <a:sym typeface="+mn-ea"/>
              </a:rPr>
              <a:t>{'广州', '深圳', '上海', '北京'}</a:t>
            </a:r>
            <a:endParaRPr lang="zh-CN" altLang="en-US" sz="1600"/>
          </a:p>
          <a:p>
            <a:pPr algn="l"/>
            <a:r>
              <a:rPr lang="zh-CN" altLang="en-US" sz="1600">
                <a:sym typeface="+mn-ea"/>
              </a:rPr>
              <a:t>set2=set([1,2,3,4])</a:t>
            </a:r>
            <a:endParaRPr lang="zh-CN" altLang="en-US" sz="1600"/>
          </a:p>
          <a:p>
            <a:pPr algn="l"/>
            <a:r>
              <a:rPr lang="zh-CN" altLang="en-US" sz="1600">
                <a:sym typeface="+mn-ea"/>
              </a:rPr>
              <a:t>print(set2)             </a:t>
            </a:r>
            <a:r>
              <a:rPr lang="en-US" altLang="zh-CN" sz="1600">
                <a:sym typeface="+mn-ea"/>
              </a:rPr>
              <a:t>#</a:t>
            </a:r>
            <a:r>
              <a:rPr lang="zh-CN" altLang="en-US" sz="1600">
                <a:sym typeface="+mn-ea"/>
              </a:rPr>
              <a:t>输出：</a:t>
            </a:r>
            <a:r>
              <a:rPr lang="zh-CN" altLang="en-US" sz="1600">
                <a:sym typeface="+mn-ea"/>
              </a:rPr>
              <a:t>{1, 2, 3, 4}</a:t>
            </a:r>
            <a:endParaRPr lang="zh-CN" altLang="en-US" sz="1600"/>
          </a:p>
          <a:p>
            <a:pPr algn="l">
              <a:lnSpc>
                <a:spcPct val="150000"/>
              </a:lnSpc>
            </a:pPr>
            <a:r>
              <a:rPr lang="zh-CN" altLang="en-US" sz="1600">
                <a:sym typeface="+mn-ea"/>
              </a:rPr>
              <a:t>集合中的元素必须是可哈希的。</a:t>
            </a:r>
            <a:endParaRPr lang="zh-CN" altLang="en-US" sz="1600">
              <a:sym typeface="+mn-ea"/>
            </a:endParaRPr>
          </a:p>
        </p:txBody>
      </p:sp>
      <p:grpSp>
        <p:nvGrpSpPr>
          <p:cNvPr id="44" name="组合 43"/>
          <p:cNvGrpSpPr/>
          <p:nvPr/>
        </p:nvGrpSpPr>
        <p:grpSpPr>
          <a:xfrm rot="5400000">
            <a:off x="736600" y="2777490"/>
            <a:ext cx="1403985" cy="2255520"/>
            <a:chOff x="4020870" y="2194485"/>
            <a:chExt cx="1102258" cy="1432090"/>
          </a:xfrm>
          <a:effectLst>
            <a:outerShdw blurRad="444500" dist="254000" dir="8100000" algn="tr" rotWithShape="0">
              <a:prstClr val="black">
                <a:alpha val="50000"/>
              </a:prstClr>
            </a:outerShdw>
          </a:effectLst>
        </p:grpSpPr>
        <p:sp>
          <p:nvSpPr>
            <p:cNvPr id="45"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黑体" panose="02010609060101010101" charset="-122"/>
                <a:ea typeface="黑体" panose="02010609060101010101" charset="-122"/>
              </a:endParaRPr>
            </a:p>
          </p:txBody>
        </p:sp>
        <p:sp>
          <p:nvSpPr>
            <p:cNvPr id="47"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grpSp>
      <p:sp>
        <p:nvSpPr>
          <p:cNvPr id="38" name="TextBox 24"/>
          <p:cNvSpPr>
            <a:spLocks noChangeArrowheads="1"/>
          </p:cNvSpPr>
          <p:nvPr/>
        </p:nvSpPr>
        <p:spPr bwMode="auto">
          <a:xfrm>
            <a:off x="565785" y="3535680"/>
            <a:ext cx="1323340"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r>
              <a:rPr lang="zh-CN" altLang="en-US" sz="2400" b="1" dirty="0">
                <a:latin typeface="黑体" panose="02010609060101010101" charset="-122"/>
                <a:ea typeface="黑体" panose="02010609060101010101" charset="-122"/>
              </a:rPr>
              <a:t>可哈希与不可哈希</a:t>
            </a:r>
            <a:endParaRPr lang="zh-CN" altLang="en-US" sz="2400" b="1" dirty="0">
              <a:latin typeface="黑体" panose="02010609060101010101" charset="-122"/>
              <a:ea typeface="黑体" panose="02010609060101010101" charset="-122"/>
            </a:endParaRPr>
          </a:p>
        </p:txBody>
      </p:sp>
      <p:sp>
        <p:nvSpPr>
          <p:cNvPr id="11" name="文本框 10"/>
          <p:cNvSpPr txBox="1"/>
          <p:nvPr/>
        </p:nvSpPr>
        <p:spPr>
          <a:xfrm>
            <a:off x="2680970" y="3134360"/>
            <a:ext cx="6329045" cy="1476375"/>
          </a:xfrm>
          <a:prstGeom prst="rect">
            <a:avLst/>
          </a:prstGeom>
          <a:solidFill>
            <a:schemeClr val="accent1">
              <a:lumMod val="75000"/>
            </a:schemeClr>
          </a:solidFill>
        </p:spPr>
        <p:txBody>
          <a:bodyPr wrap="square" rtlCol="0" anchor="t">
            <a:spAutoFit/>
          </a:bodyPr>
          <a:p>
            <a:r>
              <a:rPr lang="zh-CN" altLang="en-US">
                <a:solidFill>
                  <a:schemeClr val="bg1"/>
                </a:solidFill>
              </a:rPr>
              <a:t>一个对象能被称为可哈希的 ，它必须有个哈希值，这个值在整个生命周期都不会变化，而且必须可以进行相等比较。对于 Python 的内建类型来说，</a:t>
            </a:r>
            <a:r>
              <a:rPr lang="zh-CN" altLang="en-US">
                <a:solidFill>
                  <a:srgbClr val="C00000"/>
                </a:solidFill>
              </a:rPr>
              <a:t>不可变类型都是 可哈希的</a:t>
            </a:r>
            <a:r>
              <a:rPr lang="zh-CN" altLang="en-US">
                <a:solidFill>
                  <a:schemeClr val="bg1"/>
                </a:solidFill>
              </a:rPr>
              <a:t>， 如字符串，可变类型：列表、字典、集合，他们在改变值的同时却没有改变id,无法由地址定位值的唯一性,因而无法哈希。</a:t>
            </a:r>
            <a:endParaRPr lang="zh-CN" altLang="en-US">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t>5.3.2 </a:t>
            </a:r>
            <a:r>
              <a:rPr lang="zh-CN" altLang="en-US" spc="300" dirty="0">
                <a:latin typeface="黑体" panose="02010609060101010101" charset="-122"/>
                <a:ea typeface="黑体" panose="02010609060101010101" charset="-122"/>
                <a:sym typeface="+mn-ea"/>
              </a:rPr>
              <a:t>集合的访问及更新</a:t>
            </a:r>
            <a:endParaRPr lang="zh-CN" altLang="en-US"/>
          </a:p>
        </p:txBody>
      </p:sp>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
        <p:nvSpPr>
          <p:cNvPr id="3" name="文本框 2"/>
          <p:cNvSpPr txBox="1"/>
          <p:nvPr/>
        </p:nvSpPr>
        <p:spPr>
          <a:xfrm>
            <a:off x="650240" y="828675"/>
            <a:ext cx="8090535" cy="3415030"/>
          </a:xfrm>
          <a:prstGeom prst="rect">
            <a:avLst/>
          </a:prstGeom>
          <a:noFill/>
        </p:spPr>
        <p:txBody>
          <a:bodyPr wrap="square" rtlCol="0" anchor="t">
            <a:spAutoFit/>
          </a:bodyPr>
          <a:p>
            <a:pPr>
              <a:lnSpc>
                <a:spcPct val="150000"/>
              </a:lnSpc>
            </a:pPr>
            <a:r>
              <a:rPr lang="en-US" altLang="zh-CN">
                <a:sym typeface="+mn-ea"/>
              </a:rPr>
              <a:t>        </a:t>
            </a:r>
            <a:r>
              <a:rPr lang="zh-CN" altLang="en-US">
                <a:sym typeface="+mn-ea"/>
              </a:rPr>
              <a:t>由于集合是无序的，所以可以通过遍历查看集合成员或者通过in或者 not in检查某项元素是否是集合中的成员。</a:t>
            </a:r>
            <a:endParaRPr lang="zh-CN" altLang="en-US">
              <a:sym typeface="+mn-ea"/>
            </a:endParaRPr>
          </a:p>
          <a:p>
            <a:pPr>
              <a:lnSpc>
                <a:spcPct val="150000"/>
              </a:lnSpc>
            </a:pPr>
            <a:r>
              <a:rPr lang="zh-CN" altLang="en-US">
                <a:sym typeface="+mn-ea"/>
              </a:rPr>
              <a:t>set1={'北京','上海','广州','深圳'}</a:t>
            </a:r>
            <a:endParaRPr lang="zh-CN" altLang="en-US"/>
          </a:p>
          <a:p>
            <a:pPr>
              <a:lnSpc>
                <a:spcPct val="150000"/>
              </a:lnSpc>
            </a:pPr>
            <a:r>
              <a:rPr lang="zh-CN" altLang="en-US">
                <a:sym typeface="+mn-ea"/>
              </a:rPr>
              <a:t>for i in set1:</a:t>
            </a:r>
            <a:endParaRPr lang="zh-CN" altLang="en-US"/>
          </a:p>
          <a:p>
            <a:pPr>
              <a:lnSpc>
                <a:spcPct val="150000"/>
              </a:lnSpc>
            </a:pPr>
            <a:r>
              <a:rPr lang="zh-CN" altLang="en-US">
                <a:sym typeface="+mn-ea"/>
              </a:rPr>
              <a:t>    print(i)       </a:t>
            </a:r>
            <a:r>
              <a:rPr lang="en-US" altLang="zh-CN">
                <a:sym typeface="+mn-ea"/>
              </a:rPr>
              <a:t>#</a:t>
            </a:r>
            <a:r>
              <a:rPr lang="zh-CN" altLang="en-US">
                <a:sym typeface="+mn-ea"/>
              </a:rPr>
              <a:t>输出结果为：广州 深圳 上海 北京</a:t>
            </a:r>
            <a:endParaRPr lang="zh-CN" altLang="en-US"/>
          </a:p>
          <a:p>
            <a:pPr>
              <a:lnSpc>
                <a:spcPct val="150000"/>
              </a:lnSpc>
            </a:pPr>
            <a:r>
              <a:rPr lang="zh-CN" altLang="en-US">
                <a:sym typeface="+mn-ea"/>
              </a:rPr>
              <a:t>print('北京' in set1)          </a:t>
            </a:r>
            <a:r>
              <a:rPr lang="zh-CN" altLang="en-US">
                <a:sym typeface="+mn-ea"/>
              </a:rPr>
              <a:t>  </a:t>
            </a:r>
            <a:r>
              <a:rPr lang="en-US" altLang="zh-CN">
                <a:sym typeface="+mn-ea"/>
              </a:rPr>
              <a:t>#</a:t>
            </a:r>
            <a:r>
              <a:rPr lang="zh-CN" altLang="en-US">
                <a:sym typeface="+mn-ea"/>
              </a:rPr>
              <a:t>输出结果为：</a:t>
            </a:r>
            <a:r>
              <a:rPr lang="zh-CN" altLang="en-US">
                <a:sym typeface="+mn-ea"/>
              </a:rPr>
              <a:t>T</a:t>
            </a:r>
            <a:r>
              <a:rPr lang="zh-CN" altLang="en-US">
                <a:sym typeface="+mn-ea"/>
              </a:rPr>
              <a:t>rue</a:t>
            </a:r>
            <a:endParaRPr lang="zh-CN" altLang="en-US"/>
          </a:p>
          <a:p>
            <a:pPr>
              <a:lnSpc>
                <a:spcPct val="150000"/>
              </a:lnSpc>
            </a:pPr>
            <a:r>
              <a:rPr lang="zh-CN" altLang="en-US">
                <a:sym typeface="+mn-ea"/>
              </a:rPr>
              <a:t>print('杭州' not in set1)  </a:t>
            </a:r>
            <a:r>
              <a:rPr lang="zh-CN" altLang="en-US">
                <a:sym typeface="+mn-ea"/>
              </a:rPr>
              <a:t>   </a:t>
            </a:r>
            <a:r>
              <a:rPr lang="en-US" altLang="zh-CN">
                <a:sym typeface="+mn-ea"/>
              </a:rPr>
              <a:t>#</a:t>
            </a:r>
            <a:r>
              <a:rPr lang="zh-CN" altLang="en-US">
                <a:sym typeface="+mn-ea"/>
              </a:rPr>
              <a:t>输出结果为：True</a:t>
            </a:r>
            <a:endParaRPr lang="zh-CN" altLang="en-US"/>
          </a:p>
          <a:p>
            <a:pPr>
              <a:lnSpc>
                <a:spcPct val="150000"/>
              </a:lnSpc>
            </a:pPr>
            <a:r>
              <a:rPr lang="zh-CN" altLang="en-US">
                <a:sym typeface="+mn-ea"/>
              </a:rPr>
              <a:t>可以使用各种集合的内建方法和操作符添加或者删除集合的成员。</a:t>
            </a:r>
            <a:endParaRPr lang="zh-CN" altLang="en-US"/>
          </a:p>
        </p:txBody>
      </p:sp>
    </p:spTree>
  </p:cSld>
  <p:clrMapOvr>
    <a:masterClrMapping/>
  </p:clrMapOvr>
</p:sld>
</file>

<file path=ppt/tags/tag1.xml><?xml version="1.0" encoding="utf-8"?>
<p:tagLst xmlns:p="http://schemas.openxmlformats.org/presentationml/2006/main">
  <p:tag name="MH" val="20160830110146"/>
  <p:tag name="MH_LIBRARY" val="CONTENTS"/>
  <p:tag name="MH_TYPE" val="OTHERS"/>
  <p:tag name="ID" val="553512"/>
</p:tagLst>
</file>

<file path=ppt/tags/tag10.xml><?xml version="1.0" encoding="utf-8"?>
<p:tagLst xmlns:p="http://schemas.openxmlformats.org/presentationml/2006/main">
  <p:tag name="RAINPROBLEM" val="ProblemItem"/>
</p:tagLst>
</file>

<file path=ppt/tags/tag100.xml><?xml version="1.0" encoding="utf-8"?>
<p:tagLst xmlns:p="http://schemas.openxmlformats.org/presentationml/2006/main">
  <p:tag name="KSO_WM_UNIT_TABLE_BEAUTIFY" val="smartTable{3601bc6b-33ed-4a8b-ae60-dbcd610193b4}"/>
</p:tagLst>
</file>

<file path=ppt/tags/tag101.xml><?xml version="1.0" encoding="utf-8"?>
<p:tagLst xmlns:p="http://schemas.openxmlformats.org/presentationml/2006/main">
  <p:tag name="KSO_WM_UNIT_TABLE_BEAUTIFY" val="smartTable{3601bc6b-33ed-4a8b-ae60-dbcd610193b4}"/>
</p:tagLst>
</file>

<file path=ppt/tags/tag102.xml><?xml version="1.0" encoding="utf-8"?>
<p:tagLst xmlns:p="http://schemas.openxmlformats.org/presentationml/2006/main">
  <p:tag name="RAINPROBLEM" val="ProblemBody"/>
</p:tagLst>
</file>

<file path=ppt/tags/tag103.xml><?xml version="1.0" encoding="utf-8"?>
<p:tagLst xmlns:p="http://schemas.openxmlformats.org/presentationml/2006/main">
  <p:tag name="RAINPROBLEM" val="ProblemItem"/>
</p:tagLst>
</file>

<file path=ppt/tags/tag104.xml><?xml version="1.0" encoding="utf-8"?>
<p:tagLst xmlns:p="http://schemas.openxmlformats.org/presentationml/2006/main">
  <p:tag name="RAINPROBLEM" val="ProblemItem"/>
</p:tagLst>
</file>

<file path=ppt/tags/tag105.xml><?xml version="1.0" encoding="utf-8"?>
<p:tagLst xmlns:p="http://schemas.openxmlformats.org/presentationml/2006/main">
  <p:tag name="RAINPROBLEM" val="ProblemItem"/>
</p:tagLst>
</file>

<file path=ppt/tags/tag106.xml><?xml version="1.0" encoding="utf-8"?>
<p:tagLst xmlns:p="http://schemas.openxmlformats.org/presentationml/2006/main">
  <p:tag name="RAINPROBLEM" val="ProblemItem"/>
</p:tagLst>
</file>

<file path=ppt/tags/tag107.xml><?xml version="1.0" encoding="utf-8"?>
<p:tagLst xmlns:p="http://schemas.openxmlformats.org/presentationml/2006/main">
  <p:tag name="RAINPROBLEM" val="ProblemBullet"/>
  <p:tag name="RAINPROBLEMTYPE" val="MultipleChoice"/>
  <p:tag name="RAINBULLET" val="Wrong"/>
</p:tagLst>
</file>

<file path=ppt/tags/tag108.xml><?xml version="1.0" encoding="utf-8"?>
<p:tagLst xmlns:p="http://schemas.openxmlformats.org/presentationml/2006/main">
  <p:tag name="RAINPROBLEM" val="ProblemBullet"/>
  <p:tag name="RAINPROBLEMTYPE" val="MultipleChoice"/>
  <p:tag name="RAINBULLET" val="Wrong"/>
</p:tagLst>
</file>

<file path=ppt/tags/tag109.xml><?xml version="1.0" encoding="utf-8"?>
<p:tagLst xmlns:p="http://schemas.openxmlformats.org/presentationml/2006/main">
  <p:tag name="RAINPROBLEM" val="ProblemBullet"/>
  <p:tag name="RAINPROBLEMTYPE" val="MultipleChoice"/>
  <p:tag name="RAINBULLET" val="Correct"/>
</p:tagLst>
</file>

<file path=ppt/tags/tag11.xml><?xml version="1.0" encoding="utf-8"?>
<p:tagLst xmlns:p="http://schemas.openxmlformats.org/presentationml/2006/main">
  <p:tag name="RAINPROBLEM" val="ProblemItem"/>
</p:tagLst>
</file>

<file path=ppt/tags/tag110.xml><?xml version="1.0" encoding="utf-8"?>
<p:tagLst xmlns:p="http://schemas.openxmlformats.org/presentationml/2006/main">
  <p:tag name="RAINPROBLEM" val="ProblemBullet"/>
  <p:tag name="RAINPROBLEMTYPE" val="MultipleChoice"/>
  <p:tag name="RAINBULLET" val="Wrong"/>
</p:tagLst>
</file>

<file path=ppt/tags/tag111.xml><?xml version="1.0" encoding="utf-8"?>
<p:tagLst xmlns:p="http://schemas.openxmlformats.org/presentationml/2006/main">
  <p:tag name="RAINPROBLEM" val="ProblemSubmit"/>
  <p:tag name="RAINPROBLEMTYPE" val="MultipleChoice"/>
</p:tagLst>
</file>

<file path=ppt/tags/tag112.xml><?xml version="1.0" encoding="utf-8"?>
<p:tagLst xmlns:p="http://schemas.openxmlformats.org/presentationml/2006/main">
  <p:tag name="RAINPROBLEMTYPE" val="ProblemTypeMarker"/>
</p:tagLst>
</file>

<file path=ppt/tags/tag113.xml><?xml version="1.0" encoding="utf-8"?>
<p:tagLst xmlns:p="http://schemas.openxmlformats.org/presentationml/2006/main">
  <p:tag name="RAINPROBLEMTYPE" val="ProblemTypeMarker"/>
</p:tagLst>
</file>

<file path=ppt/tags/tag114.xml><?xml version="1.0" encoding="utf-8"?>
<p:tagLst xmlns:p="http://schemas.openxmlformats.org/presentationml/2006/main">
  <p:tag name="RAINPROBLEMTYPE" val="ProblemTypeMarker"/>
</p:tagLst>
</file>

<file path=ppt/tags/tag115.xml><?xml version="1.0" encoding="utf-8"?>
<p:tagLst xmlns:p="http://schemas.openxmlformats.org/presentationml/2006/main">
  <p:tag name="RAINPROBLEMTYPE" val="ProblemTypeMarker"/>
</p:tagLst>
</file>

<file path=ppt/tags/tag116.xml><?xml version="1.0" encoding="utf-8"?>
<p:tagLst xmlns:p="http://schemas.openxmlformats.org/presentationml/2006/main">
  <p:tag name="RAINPROBLEMTYPE" val="ProblemTypeMarker"/>
</p:tagLst>
</file>

<file path=ppt/tags/tag117.xml><?xml version="1.0" encoding="utf-8"?>
<p:tagLst xmlns:p="http://schemas.openxmlformats.org/presentationml/2006/main">
  <p:tag name="RAINPROBLEM" val="ProblemSetting"/>
  <p:tag name="RAINPROBLEMTYPE" val="MultipleChoice"/>
</p:tagLst>
</file>

<file path=ppt/tags/tag118.xml><?xml version="1.0" encoding="utf-8"?>
<p:tagLst xmlns:p="http://schemas.openxmlformats.org/presentationml/2006/main">
  <p:tag name="RAINPROBLEM" val="MultipleChoice"/>
  <p:tag name="PROBLEMSCORE" val="1.0"/>
</p:tagLst>
</file>

<file path=ppt/tags/tag119.xml><?xml version="1.0" encoding="utf-8"?>
<p:tagLst xmlns:p="http://schemas.openxmlformats.org/presentationml/2006/main">
  <p:tag name="RAINPROBLEM" val="ProblemBody"/>
</p:tagLst>
</file>

<file path=ppt/tags/tag12.xml><?xml version="1.0" encoding="utf-8"?>
<p:tagLst xmlns:p="http://schemas.openxmlformats.org/presentationml/2006/main">
  <p:tag name="RAINPROBLEM" val="ProblemBullet"/>
  <p:tag name="RAINPROBLEMTYPE" val="MultipleChoice"/>
  <p:tag name="RAINBULLET" val="Correct"/>
</p:tagLst>
</file>

<file path=ppt/tags/tag120.xml><?xml version="1.0" encoding="utf-8"?>
<p:tagLst xmlns:p="http://schemas.openxmlformats.org/presentationml/2006/main">
  <p:tag name="RAINPROBLEM" val="ProblemItem"/>
</p:tagLst>
</file>

<file path=ppt/tags/tag121.xml><?xml version="1.0" encoding="utf-8"?>
<p:tagLst xmlns:p="http://schemas.openxmlformats.org/presentationml/2006/main">
  <p:tag name="RAINPROBLEM" val="ProblemItem"/>
</p:tagLst>
</file>

<file path=ppt/tags/tag122.xml><?xml version="1.0" encoding="utf-8"?>
<p:tagLst xmlns:p="http://schemas.openxmlformats.org/presentationml/2006/main">
  <p:tag name="RAINPROBLEM" val="ProblemItem"/>
</p:tagLst>
</file>

<file path=ppt/tags/tag123.xml><?xml version="1.0" encoding="utf-8"?>
<p:tagLst xmlns:p="http://schemas.openxmlformats.org/presentationml/2006/main">
  <p:tag name="RAINPROBLEM" val="ProblemItem"/>
</p:tagLst>
</file>

<file path=ppt/tags/tag124.xml><?xml version="1.0" encoding="utf-8"?>
<p:tagLst xmlns:p="http://schemas.openxmlformats.org/presentationml/2006/main">
  <p:tag name="RAINPROBLEM" val="ProblemBullet"/>
  <p:tag name="RAINPROBLEMTYPE" val="MultipleChoice"/>
  <p:tag name="RAINBULLET" val="Wrong"/>
</p:tagLst>
</file>

<file path=ppt/tags/tag125.xml><?xml version="1.0" encoding="utf-8"?>
<p:tagLst xmlns:p="http://schemas.openxmlformats.org/presentationml/2006/main">
  <p:tag name="RAINPROBLEM" val="ProblemBullet"/>
  <p:tag name="RAINPROBLEMTYPE" val="MultipleChoice"/>
  <p:tag name="RAINBULLET" val="Correct"/>
</p:tagLst>
</file>

<file path=ppt/tags/tag126.xml><?xml version="1.0" encoding="utf-8"?>
<p:tagLst xmlns:p="http://schemas.openxmlformats.org/presentationml/2006/main">
  <p:tag name="RAINPROBLEM" val="ProblemBullet"/>
  <p:tag name="RAINPROBLEMTYPE" val="MultipleChoice"/>
  <p:tag name="RAINBULLET" val="Wrong"/>
</p:tagLst>
</file>

<file path=ppt/tags/tag127.xml><?xml version="1.0" encoding="utf-8"?>
<p:tagLst xmlns:p="http://schemas.openxmlformats.org/presentationml/2006/main">
  <p:tag name="RAINPROBLEM" val="ProblemBullet"/>
  <p:tag name="RAINPROBLEMTYPE" val="MultipleChoice"/>
  <p:tag name="RAINBULLET" val="Wrong"/>
</p:tagLst>
</file>

<file path=ppt/tags/tag128.xml><?xml version="1.0" encoding="utf-8"?>
<p:tagLst xmlns:p="http://schemas.openxmlformats.org/presentationml/2006/main">
  <p:tag name="RAINPROBLEM" val="ProblemSubmit"/>
  <p:tag name="RAINPROBLEMTYPE" val="MultipleChoice"/>
</p:tagLst>
</file>

<file path=ppt/tags/tag129.xml><?xml version="1.0" encoding="utf-8"?>
<p:tagLst xmlns:p="http://schemas.openxmlformats.org/presentationml/2006/main">
  <p:tag name="RAINPROBLEMTYPE" val="ProblemTypeMarker"/>
</p:tagLst>
</file>

<file path=ppt/tags/tag13.xml><?xml version="1.0" encoding="utf-8"?>
<p:tagLst xmlns:p="http://schemas.openxmlformats.org/presentationml/2006/main">
  <p:tag name="RAINPROBLEM" val="ProblemBullet"/>
  <p:tag name="RAINPROBLEMTYPE" val="MultipleChoice"/>
  <p:tag name="RAINBULLET" val="Wrong"/>
</p:tagLst>
</file>

<file path=ppt/tags/tag130.xml><?xml version="1.0" encoding="utf-8"?>
<p:tagLst xmlns:p="http://schemas.openxmlformats.org/presentationml/2006/main">
  <p:tag name="RAINPROBLEMTYPE" val="ProblemTypeMarker"/>
</p:tagLst>
</file>

<file path=ppt/tags/tag131.xml><?xml version="1.0" encoding="utf-8"?>
<p:tagLst xmlns:p="http://schemas.openxmlformats.org/presentationml/2006/main">
  <p:tag name="RAINPROBLEMTYPE" val="ProblemTypeMarker"/>
</p:tagLst>
</file>

<file path=ppt/tags/tag132.xml><?xml version="1.0" encoding="utf-8"?>
<p:tagLst xmlns:p="http://schemas.openxmlformats.org/presentationml/2006/main">
  <p:tag name="RAINPROBLEMTYPE" val="ProblemTypeMarker"/>
</p:tagLst>
</file>

<file path=ppt/tags/tag133.xml><?xml version="1.0" encoding="utf-8"?>
<p:tagLst xmlns:p="http://schemas.openxmlformats.org/presentationml/2006/main">
  <p:tag name="RAINPROBLEMTYPE" val="ProblemTypeMarker"/>
</p:tagLst>
</file>

<file path=ppt/tags/tag134.xml><?xml version="1.0" encoding="utf-8"?>
<p:tagLst xmlns:p="http://schemas.openxmlformats.org/presentationml/2006/main">
  <p:tag name="RAINPROBLEM" val="ProblemSetting"/>
  <p:tag name="RAINPROBLEMTYPE" val="MultipleChoice"/>
</p:tagLst>
</file>

<file path=ppt/tags/tag135.xml><?xml version="1.0" encoding="utf-8"?>
<p:tagLst xmlns:p="http://schemas.openxmlformats.org/presentationml/2006/main">
  <p:tag name="RAINPROBLEM" val="MultipleChoice"/>
  <p:tag name="PROBLEMSCORE" val="1.0"/>
</p:tagLst>
</file>

<file path=ppt/tags/tag136.xml><?xml version="1.0" encoding="utf-8"?>
<p:tagLst xmlns:p="http://schemas.openxmlformats.org/presentationml/2006/main">
  <p:tag name="RAINPROBLEM" val="ProblemBody"/>
</p:tagLst>
</file>

<file path=ppt/tags/tag137.xml><?xml version="1.0" encoding="utf-8"?>
<p:tagLst xmlns:p="http://schemas.openxmlformats.org/presentationml/2006/main">
  <p:tag name="RAINPROBLEM" val="ProblemItem"/>
</p:tagLst>
</file>

<file path=ppt/tags/tag138.xml><?xml version="1.0" encoding="utf-8"?>
<p:tagLst xmlns:p="http://schemas.openxmlformats.org/presentationml/2006/main">
  <p:tag name="RAINPROBLEM" val="ProblemItem"/>
</p:tagLst>
</file>

<file path=ppt/tags/tag139.xml><?xml version="1.0" encoding="utf-8"?>
<p:tagLst xmlns:p="http://schemas.openxmlformats.org/presentationml/2006/main">
  <p:tag name="RAINPROBLEM" val="ProblemItem"/>
</p:tagLst>
</file>

<file path=ppt/tags/tag14.xml><?xml version="1.0" encoding="utf-8"?>
<p:tagLst xmlns:p="http://schemas.openxmlformats.org/presentationml/2006/main">
  <p:tag name="RAINPROBLEM" val="ProblemBullet"/>
  <p:tag name="RAINPROBLEMTYPE" val="MultipleChoice"/>
  <p:tag name="RAINBULLET" val="Wrong"/>
</p:tagLst>
</file>

<file path=ppt/tags/tag140.xml><?xml version="1.0" encoding="utf-8"?>
<p:tagLst xmlns:p="http://schemas.openxmlformats.org/presentationml/2006/main">
  <p:tag name="RAINPROBLEM" val="ProblemItem"/>
</p:tagLst>
</file>

<file path=ppt/tags/tag141.xml><?xml version="1.0" encoding="utf-8"?>
<p:tagLst xmlns:p="http://schemas.openxmlformats.org/presentationml/2006/main">
  <p:tag name="RAINPROBLEM" val="ProblemBullet"/>
  <p:tag name="RAINPROBLEMTYPE" val="MultipleChoice"/>
  <p:tag name="RAINBULLET" val="Wrong"/>
</p:tagLst>
</file>

<file path=ppt/tags/tag142.xml><?xml version="1.0" encoding="utf-8"?>
<p:tagLst xmlns:p="http://schemas.openxmlformats.org/presentationml/2006/main">
  <p:tag name="RAINPROBLEM" val="ProblemBullet"/>
  <p:tag name="RAINPROBLEMTYPE" val="MultipleChoice"/>
  <p:tag name="RAINBULLET" val="Correct"/>
</p:tagLst>
</file>

<file path=ppt/tags/tag143.xml><?xml version="1.0" encoding="utf-8"?>
<p:tagLst xmlns:p="http://schemas.openxmlformats.org/presentationml/2006/main">
  <p:tag name="RAINPROBLEM" val="ProblemBullet"/>
  <p:tag name="RAINPROBLEMTYPE" val="MultipleChoice"/>
  <p:tag name="RAINBULLET" val="Wrong"/>
</p:tagLst>
</file>

<file path=ppt/tags/tag144.xml><?xml version="1.0" encoding="utf-8"?>
<p:tagLst xmlns:p="http://schemas.openxmlformats.org/presentationml/2006/main">
  <p:tag name="RAINPROBLEM" val="ProblemBullet"/>
  <p:tag name="RAINPROBLEMTYPE" val="MultipleChoice"/>
  <p:tag name="RAINBULLET" val="Wrong"/>
</p:tagLst>
</file>

<file path=ppt/tags/tag145.xml><?xml version="1.0" encoding="utf-8"?>
<p:tagLst xmlns:p="http://schemas.openxmlformats.org/presentationml/2006/main">
  <p:tag name="RAINPROBLEM" val="ProblemSubmit"/>
  <p:tag name="RAINPROBLEMTYPE" val="MultipleChoice"/>
</p:tagLst>
</file>

<file path=ppt/tags/tag146.xml><?xml version="1.0" encoding="utf-8"?>
<p:tagLst xmlns:p="http://schemas.openxmlformats.org/presentationml/2006/main">
  <p:tag name="RAINPROBLEMTYPE" val="ProblemTypeMarker"/>
</p:tagLst>
</file>

<file path=ppt/tags/tag147.xml><?xml version="1.0" encoding="utf-8"?>
<p:tagLst xmlns:p="http://schemas.openxmlformats.org/presentationml/2006/main">
  <p:tag name="RAINPROBLEMTYPE" val="ProblemTypeMarker"/>
</p:tagLst>
</file>

<file path=ppt/tags/tag148.xml><?xml version="1.0" encoding="utf-8"?>
<p:tagLst xmlns:p="http://schemas.openxmlformats.org/presentationml/2006/main">
  <p:tag name="RAINPROBLEMTYPE" val="ProblemTypeMarker"/>
</p:tagLst>
</file>

<file path=ppt/tags/tag149.xml><?xml version="1.0" encoding="utf-8"?>
<p:tagLst xmlns:p="http://schemas.openxmlformats.org/presentationml/2006/main">
  <p:tag name="RAINPROBLEMTYPE" val="ProblemTypeMarker"/>
</p:tagLst>
</file>

<file path=ppt/tags/tag15.xml><?xml version="1.0" encoding="utf-8"?>
<p:tagLst xmlns:p="http://schemas.openxmlformats.org/presentationml/2006/main">
  <p:tag name="RAINPROBLEM" val="ProblemBullet"/>
  <p:tag name="RAINPROBLEMTYPE" val="MultipleChoice"/>
  <p:tag name="RAINBULLET" val="Wrong"/>
</p:tagLst>
</file>

<file path=ppt/tags/tag150.xml><?xml version="1.0" encoding="utf-8"?>
<p:tagLst xmlns:p="http://schemas.openxmlformats.org/presentationml/2006/main">
  <p:tag name="RAINPROBLEMTYPE" val="ProblemTypeMarker"/>
</p:tagLst>
</file>

<file path=ppt/tags/tag151.xml><?xml version="1.0" encoding="utf-8"?>
<p:tagLst xmlns:p="http://schemas.openxmlformats.org/presentationml/2006/main">
  <p:tag name="RAINPROBLEM" val="ProblemSetting"/>
  <p:tag name="RAINPROBLEMTYPE" val="MultipleChoice"/>
</p:tagLst>
</file>

<file path=ppt/tags/tag152.xml><?xml version="1.0" encoding="utf-8"?>
<p:tagLst xmlns:p="http://schemas.openxmlformats.org/presentationml/2006/main">
  <p:tag name="RAINPROBLEM" val="MultipleChoice"/>
  <p:tag name="PROBLEMSCORE" val="1.0"/>
</p:tagLst>
</file>

<file path=ppt/tags/tag153.xml><?xml version="1.0" encoding="utf-8"?>
<p:tagLst xmlns:p="http://schemas.openxmlformats.org/presentationml/2006/main">
  <p:tag name="SELECTED" val="True"/>
</p:tagLst>
</file>

<file path=ppt/tags/tag154.xml><?xml version="1.0" encoding="utf-8"?>
<p:tagLst xmlns:p="http://schemas.openxmlformats.org/presentationml/2006/main">
  <p:tag name="SELECTED" val="True"/>
</p:tagLst>
</file>

<file path=ppt/tags/tag155.xml><?xml version="1.0" encoding="utf-8"?>
<p:tagLst xmlns:p="http://schemas.openxmlformats.org/presentationml/2006/main">
  <p:tag name="SELECTED" val="True"/>
</p:tagLst>
</file>

<file path=ppt/tags/tag156.xml><?xml version="1.0" encoding="utf-8"?>
<p:tagLst xmlns:p="http://schemas.openxmlformats.org/presentationml/2006/main">
  <p:tag name="SELECTED" val="True"/>
</p:tagLst>
</file>

<file path=ppt/tags/tag157.xml><?xml version="1.0" encoding="utf-8"?>
<p:tagLst xmlns:p="http://schemas.openxmlformats.org/presentationml/2006/main">
  <p:tag name="SELECTED" val="True"/>
</p:tagLst>
</file>

<file path=ppt/tags/tag158.xml><?xml version="1.0" encoding="utf-8"?>
<p:tagLst xmlns:p="http://schemas.openxmlformats.org/presentationml/2006/main">
  <p:tag name="SELECTED" val="True"/>
</p:tagLst>
</file>

<file path=ppt/tags/tag159.xml><?xml version="1.0" encoding="utf-8"?>
<p:tagLst xmlns:p="http://schemas.openxmlformats.org/presentationml/2006/main">
  <p:tag name="SELECTED" val="True"/>
</p:tagLst>
</file>

<file path=ppt/tags/tag16.xml><?xml version="1.0" encoding="utf-8"?>
<p:tagLst xmlns:p="http://schemas.openxmlformats.org/presentationml/2006/main">
  <p:tag name="RAINPROBLEM" val="ProblemSubmit"/>
  <p:tag name="RAINPROBLEMTYPE" val="MultipleChoice"/>
</p:tagLst>
</file>

<file path=ppt/tags/tag160.xml><?xml version="1.0" encoding="utf-8"?>
<p:tagLst xmlns:p="http://schemas.openxmlformats.org/presentationml/2006/main">
  <p:tag name="KSO_WPP_MARK_KEY" val="3d895cca-3528-4899-b585-00b00c3560d4"/>
  <p:tag name="COMMONDATA" val="eyJoZGlkIjoiZDhmZjM3ZTZiYzVhZjRkYzFlNzUwYmM2YTkxODQ5OTUifQ=="/>
</p:tagLst>
</file>

<file path=ppt/tags/tag17.xml><?xml version="1.0" encoding="utf-8"?>
<p:tagLst xmlns:p="http://schemas.openxmlformats.org/presentationml/2006/main">
  <p:tag name="RAINPROBLEMTYPE" val="ProblemTypeMarker"/>
</p:tagLst>
</file>

<file path=ppt/tags/tag18.xml><?xml version="1.0" encoding="utf-8"?>
<p:tagLst xmlns:p="http://schemas.openxmlformats.org/presentationml/2006/main">
  <p:tag name="RAINPROBLEMTYPE" val="ProblemTypeMarker"/>
</p:tagLst>
</file>

<file path=ppt/tags/tag19.xml><?xml version="1.0" encoding="utf-8"?>
<p:tagLst xmlns:p="http://schemas.openxmlformats.org/presentationml/2006/main">
  <p:tag name="RAINPROBLEMTYPE" val="ProblemTypeMarker"/>
</p:tagLst>
</file>

<file path=ppt/tags/tag2.xml><?xml version="1.0" encoding="utf-8"?>
<p:tagLst xmlns:p="http://schemas.openxmlformats.org/presentationml/2006/main">
  <p:tag name="MH" val="20160830110146"/>
  <p:tag name="MH_LIBRARY" val="CONTENTS"/>
  <p:tag name="MH_TYPE" val="OTHERS"/>
  <p:tag name="ID" val="553512"/>
</p:tagLst>
</file>

<file path=ppt/tags/tag20.xml><?xml version="1.0" encoding="utf-8"?>
<p:tagLst xmlns:p="http://schemas.openxmlformats.org/presentationml/2006/main">
  <p:tag name="RAINPROBLEMTYPE" val="ProblemTypeMarker"/>
</p:tagLst>
</file>

<file path=ppt/tags/tag21.xml><?xml version="1.0" encoding="utf-8"?>
<p:tagLst xmlns:p="http://schemas.openxmlformats.org/presentationml/2006/main">
  <p:tag name="RAINPROBLEMTYPE" val="ProblemTypeMarker"/>
</p:tagLst>
</file>

<file path=ppt/tags/tag22.xml><?xml version="1.0" encoding="utf-8"?>
<p:tagLst xmlns:p="http://schemas.openxmlformats.org/presentationml/2006/main">
  <p:tag name="RAINPROBLEM" val="ProblemSetting"/>
  <p:tag name="RAINPROBLEMTYPE" val="MultipleChoice"/>
</p:tagLst>
</file>

<file path=ppt/tags/tag23.xml><?xml version="1.0" encoding="utf-8"?>
<p:tagLst xmlns:p="http://schemas.openxmlformats.org/presentationml/2006/main">
  <p:tag name="RAINPROBLEM" val="MultipleChoice"/>
  <p:tag name="PROBLEMSCORE" val="1.0"/>
</p:tagLst>
</file>

<file path=ppt/tags/tag24.xml><?xml version="1.0" encoding="utf-8"?>
<p:tagLst xmlns:p="http://schemas.openxmlformats.org/presentationml/2006/main">
  <p:tag name="RAINPROBLEM" val="ProblemBody"/>
</p:tagLst>
</file>

<file path=ppt/tags/tag25.xml><?xml version="1.0" encoding="utf-8"?>
<p:tagLst xmlns:p="http://schemas.openxmlformats.org/presentationml/2006/main">
  <p:tag name="RAINPROBLEM" val="ProblemItem"/>
</p:tagLst>
</file>

<file path=ppt/tags/tag26.xml><?xml version="1.0" encoding="utf-8"?>
<p:tagLst xmlns:p="http://schemas.openxmlformats.org/presentationml/2006/main">
  <p:tag name="RAINPROBLEM" val="ProblemItem"/>
</p:tagLst>
</file>

<file path=ppt/tags/tag27.xml><?xml version="1.0" encoding="utf-8"?>
<p:tagLst xmlns:p="http://schemas.openxmlformats.org/presentationml/2006/main">
  <p:tag name="RAINPROBLEM" val="ProblemItem"/>
</p:tagLst>
</file>

<file path=ppt/tags/tag28.xml><?xml version="1.0" encoding="utf-8"?>
<p:tagLst xmlns:p="http://schemas.openxmlformats.org/presentationml/2006/main">
  <p:tag name="RAINPROBLEM" val="ProblemItem"/>
</p:tagLst>
</file>

<file path=ppt/tags/tag29.xml><?xml version="1.0" encoding="utf-8"?>
<p:tagLst xmlns:p="http://schemas.openxmlformats.org/presentationml/2006/main">
  <p:tag name="RAINPROBLEM" val="ProblemBullet"/>
  <p:tag name="RAINPROBLEMTYPE" val="MultipleChoice"/>
  <p:tag name="RAINBULLET" val="Correct"/>
</p:tagLst>
</file>

<file path=ppt/tags/tag3.xml><?xml version="1.0" encoding="utf-8"?>
<p:tagLst xmlns:p="http://schemas.openxmlformats.org/presentationml/2006/main">
  <p:tag name="MH" val="20160830110146"/>
  <p:tag name="MH_LIBRARY" val="CONTENTS"/>
  <p:tag name="MH_TYPE" val="OTHERS"/>
  <p:tag name="ID" val="553512"/>
</p:tagLst>
</file>

<file path=ppt/tags/tag30.xml><?xml version="1.0" encoding="utf-8"?>
<p:tagLst xmlns:p="http://schemas.openxmlformats.org/presentationml/2006/main">
  <p:tag name="RAINPROBLEM" val="ProblemBullet"/>
  <p:tag name="RAINPROBLEMTYPE" val="MultipleChoice"/>
  <p:tag name="RAINBULLET" val="Wrong"/>
</p:tagLst>
</file>

<file path=ppt/tags/tag31.xml><?xml version="1.0" encoding="utf-8"?>
<p:tagLst xmlns:p="http://schemas.openxmlformats.org/presentationml/2006/main">
  <p:tag name="RAINPROBLEM" val="ProblemBullet"/>
  <p:tag name="RAINPROBLEMTYPE" val="MultipleChoice"/>
  <p:tag name="RAINBULLET" val="Wrong"/>
</p:tagLst>
</file>

<file path=ppt/tags/tag32.xml><?xml version="1.0" encoding="utf-8"?>
<p:tagLst xmlns:p="http://schemas.openxmlformats.org/presentationml/2006/main">
  <p:tag name="RAINPROBLEM" val="ProblemBullet"/>
  <p:tag name="RAINPROBLEMTYPE" val="MultipleChoice"/>
  <p:tag name="RAINBULLET" val="Wrong"/>
</p:tagLst>
</file>

<file path=ppt/tags/tag33.xml><?xml version="1.0" encoding="utf-8"?>
<p:tagLst xmlns:p="http://schemas.openxmlformats.org/presentationml/2006/main">
  <p:tag name="RAINPROBLEM" val="ProblemSubmit"/>
  <p:tag name="RAINPROBLEMTYPE" val="MultipleChoice"/>
</p:tagLst>
</file>

<file path=ppt/tags/tag34.xml><?xml version="1.0" encoding="utf-8"?>
<p:tagLst xmlns:p="http://schemas.openxmlformats.org/presentationml/2006/main">
  <p:tag name="RAINPROBLEMTYPE" val="ProblemTypeMarker"/>
</p:tagLst>
</file>

<file path=ppt/tags/tag35.xml><?xml version="1.0" encoding="utf-8"?>
<p:tagLst xmlns:p="http://schemas.openxmlformats.org/presentationml/2006/main">
  <p:tag name="RAINPROBLEMTYPE" val="ProblemTypeMarker"/>
</p:tagLst>
</file>

<file path=ppt/tags/tag36.xml><?xml version="1.0" encoding="utf-8"?>
<p:tagLst xmlns:p="http://schemas.openxmlformats.org/presentationml/2006/main">
  <p:tag name="RAINPROBLEMTYPE" val="ProblemTypeMarker"/>
</p:tagLst>
</file>

<file path=ppt/tags/tag37.xml><?xml version="1.0" encoding="utf-8"?>
<p:tagLst xmlns:p="http://schemas.openxmlformats.org/presentationml/2006/main">
  <p:tag name="RAINPROBLEMTYPE" val="ProblemTypeMarker"/>
</p:tagLst>
</file>

<file path=ppt/tags/tag38.xml><?xml version="1.0" encoding="utf-8"?>
<p:tagLst xmlns:p="http://schemas.openxmlformats.org/presentationml/2006/main">
  <p:tag name="RAINPROBLEMTYPE" val="ProblemTypeMarker"/>
</p:tagLst>
</file>

<file path=ppt/tags/tag39.xml><?xml version="1.0" encoding="utf-8"?>
<p:tagLst xmlns:p="http://schemas.openxmlformats.org/presentationml/2006/main">
  <p:tag name="RAINPROBLEM" val="ProblemSetting"/>
  <p:tag name="RAINPROBLEMTYPE" val="MultipleChoice"/>
</p:tagLst>
</file>

<file path=ppt/tags/tag4.xml><?xml version="1.0" encoding="utf-8"?>
<p:tagLst xmlns:p="http://schemas.openxmlformats.org/presentationml/2006/main">
  <p:tag name="MH" val="20160830110146"/>
  <p:tag name="MH_LIBRARY" val="CONTENTS"/>
  <p:tag name="MH_TYPE" val="OTHERS"/>
  <p:tag name="ID" val="553512"/>
</p:tagLst>
</file>

<file path=ppt/tags/tag40.xml><?xml version="1.0" encoding="utf-8"?>
<p:tagLst xmlns:p="http://schemas.openxmlformats.org/presentationml/2006/main">
  <p:tag name="RAINPROBLEM" val="MultipleChoice"/>
  <p:tag name="PROBLEMSCORE" val="1.0"/>
</p:tagLst>
</file>

<file path=ppt/tags/tag41.xml><?xml version="1.0" encoding="utf-8"?>
<p:tagLst xmlns:p="http://schemas.openxmlformats.org/presentationml/2006/main">
  <p:tag name="RAINPROBLEM" val="ProblemBody"/>
</p:tagLst>
</file>

<file path=ppt/tags/tag42.xml><?xml version="1.0" encoding="utf-8"?>
<p:tagLst xmlns:p="http://schemas.openxmlformats.org/presentationml/2006/main">
  <p:tag name="RAINPROBLEM" val="ProblemItem"/>
</p:tagLst>
</file>

<file path=ppt/tags/tag43.xml><?xml version="1.0" encoding="utf-8"?>
<p:tagLst xmlns:p="http://schemas.openxmlformats.org/presentationml/2006/main">
  <p:tag name="RAINPROBLEM" val="ProblemItem"/>
</p:tagLst>
</file>

<file path=ppt/tags/tag44.xml><?xml version="1.0" encoding="utf-8"?>
<p:tagLst xmlns:p="http://schemas.openxmlformats.org/presentationml/2006/main">
  <p:tag name="RAINPROBLEM" val="ProblemItem"/>
</p:tagLst>
</file>

<file path=ppt/tags/tag45.xml><?xml version="1.0" encoding="utf-8"?>
<p:tagLst xmlns:p="http://schemas.openxmlformats.org/presentationml/2006/main">
  <p:tag name="RAINPROBLEM" val="ProblemItem"/>
</p:tagLst>
</file>

<file path=ppt/tags/tag46.xml><?xml version="1.0" encoding="utf-8"?>
<p:tagLst xmlns:p="http://schemas.openxmlformats.org/presentationml/2006/main">
  <p:tag name="RAINPROBLEM" val="ProblemBullet"/>
  <p:tag name="RAINPROBLEMTYPE" val="MultipleChoice"/>
  <p:tag name="RAINBULLET" val="Wrong"/>
</p:tagLst>
</file>

<file path=ppt/tags/tag47.xml><?xml version="1.0" encoding="utf-8"?>
<p:tagLst xmlns:p="http://schemas.openxmlformats.org/presentationml/2006/main">
  <p:tag name="RAINPROBLEM" val="ProblemBullet"/>
  <p:tag name="RAINPROBLEMTYPE" val="MultipleChoice"/>
  <p:tag name="RAINBULLET" val="Wrong"/>
</p:tagLst>
</file>

<file path=ppt/tags/tag48.xml><?xml version="1.0" encoding="utf-8"?>
<p:tagLst xmlns:p="http://schemas.openxmlformats.org/presentationml/2006/main">
  <p:tag name="RAINPROBLEM" val="ProblemBullet"/>
  <p:tag name="RAINPROBLEMTYPE" val="MultipleChoice"/>
  <p:tag name="RAINBULLET" val="Correct"/>
</p:tagLst>
</file>

<file path=ppt/tags/tag49.xml><?xml version="1.0" encoding="utf-8"?>
<p:tagLst xmlns:p="http://schemas.openxmlformats.org/presentationml/2006/main">
  <p:tag name="RAINPROBLEM" val="ProblemBullet"/>
  <p:tag name="RAINPROBLEMTYPE" val="MultipleChoice"/>
  <p:tag name="RAINBULLET" val="Wrong"/>
</p:tagLst>
</file>

<file path=ppt/tags/tag5.xml><?xml version="1.0" encoding="utf-8"?>
<p:tagLst xmlns:p="http://schemas.openxmlformats.org/presentationml/2006/main">
  <p:tag name="MH" val="20160830110146"/>
  <p:tag name="MH_LIBRARY" val="CONTENTS"/>
  <p:tag name="MH_TYPE" val="OTHERS"/>
  <p:tag name="ID" val="553512"/>
</p:tagLst>
</file>

<file path=ppt/tags/tag50.xml><?xml version="1.0" encoding="utf-8"?>
<p:tagLst xmlns:p="http://schemas.openxmlformats.org/presentationml/2006/main">
  <p:tag name="RAINPROBLEM" val="ProblemSubmit"/>
  <p:tag name="RAINPROBLEMTYPE" val="MultipleChoice"/>
</p:tagLst>
</file>

<file path=ppt/tags/tag51.xml><?xml version="1.0" encoding="utf-8"?>
<p:tagLst xmlns:p="http://schemas.openxmlformats.org/presentationml/2006/main">
  <p:tag name="RAINPROBLEMTYPE" val="ProblemTypeMarker"/>
</p:tagLst>
</file>

<file path=ppt/tags/tag52.xml><?xml version="1.0" encoding="utf-8"?>
<p:tagLst xmlns:p="http://schemas.openxmlformats.org/presentationml/2006/main">
  <p:tag name="RAINPROBLEMTYPE" val="ProblemTypeMarker"/>
</p:tagLst>
</file>

<file path=ppt/tags/tag53.xml><?xml version="1.0" encoding="utf-8"?>
<p:tagLst xmlns:p="http://schemas.openxmlformats.org/presentationml/2006/main">
  <p:tag name="RAINPROBLEMTYPE" val="ProblemTypeMarker"/>
</p:tagLst>
</file>

<file path=ppt/tags/tag54.xml><?xml version="1.0" encoding="utf-8"?>
<p:tagLst xmlns:p="http://schemas.openxmlformats.org/presentationml/2006/main">
  <p:tag name="RAINPROBLEMTYPE" val="ProblemTypeMarker"/>
</p:tagLst>
</file>

<file path=ppt/tags/tag55.xml><?xml version="1.0" encoding="utf-8"?>
<p:tagLst xmlns:p="http://schemas.openxmlformats.org/presentationml/2006/main">
  <p:tag name="RAINPROBLEMTYPE" val="ProblemTypeMarker"/>
</p:tagLst>
</file>

<file path=ppt/tags/tag56.xml><?xml version="1.0" encoding="utf-8"?>
<p:tagLst xmlns:p="http://schemas.openxmlformats.org/presentationml/2006/main">
  <p:tag name="RAINPROBLEM" val="ProblemSetting"/>
  <p:tag name="RAINPROBLEMTYPE" val="MultipleChoice"/>
</p:tagLst>
</file>

<file path=ppt/tags/tag57.xml><?xml version="1.0" encoding="utf-8"?>
<p:tagLst xmlns:p="http://schemas.openxmlformats.org/presentationml/2006/main">
  <p:tag name="RAINPROBLEM" val="MultipleChoice"/>
  <p:tag name="PROBLEMSCORE" val="1.0"/>
</p:tagLst>
</file>

<file path=ppt/tags/tag58.xml><?xml version="1.0" encoding="utf-8"?>
<p:tagLst xmlns:p="http://schemas.openxmlformats.org/presentationml/2006/main">
  <p:tag name="RAINPROBLEM" val="ProblemBody"/>
</p:tagLst>
</file>

<file path=ppt/tags/tag59.xml><?xml version="1.0" encoding="utf-8"?>
<p:tagLst xmlns:p="http://schemas.openxmlformats.org/presentationml/2006/main">
  <p:tag name="RAINPROBLEM" val="ProblemItem"/>
</p:tagLst>
</file>

<file path=ppt/tags/tag6.xml><?xml version="1.0" encoding="utf-8"?>
<p:tagLst xmlns:p="http://schemas.openxmlformats.org/presentationml/2006/main">
  <p:tag name="MH" val="20160830110146"/>
  <p:tag name="MH_LIBRARY" val="CONTENTS"/>
  <p:tag name="MH_TYPE" val="OTHERS"/>
  <p:tag name="ID" val="553512"/>
</p:tagLst>
</file>

<file path=ppt/tags/tag60.xml><?xml version="1.0" encoding="utf-8"?>
<p:tagLst xmlns:p="http://schemas.openxmlformats.org/presentationml/2006/main">
  <p:tag name="RAINPROBLEM" val="ProblemItem"/>
</p:tagLst>
</file>

<file path=ppt/tags/tag61.xml><?xml version="1.0" encoding="utf-8"?>
<p:tagLst xmlns:p="http://schemas.openxmlformats.org/presentationml/2006/main">
  <p:tag name="RAINPROBLEM" val="ProblemItem"/>
</p:tagLst>
</file>

<file path=ppt/tags/tag62.xml><?xml version="1.0" encoding="utf-8"?>
<p:tagLst xmlns:p="http://schemas.openxmlformats.org/presentationml/2006/main">
  <p:tag name="RAINPROBLEM" val="ProblemItem"/>
</p:tagLst>
</file>

<file path=ppt/tags/tag63.xml><?xml version="1.0" encoding="utf-8"?>
<p:tagLst xmlns:p="http://schemas.openxmlformats.org/presentationml/2006/main">
  <p:tag name="RAINPROBLEM" val="ProblemBullet"/>
  <p:tag name="RAINPROBLEMTYPE" val="MultipleChoice"/>
  <p:tag name="RAINBULLET" val="Wrong"/>
</p:tagLst>
</file>

<file path=ppt/tags/tag64.xml><?xml version="1.0" encoding="utf-8"?>
<p:tagLst xmlns:p="http://schemas.openxmlformats.org/presentationml/2006/main">
  <p:tag name="RAINPROBLEM" val="ProblemBullet"/>
  <p:tag name="RAINPROBLEMTYPE" val="MultipleChoice"/>
  <p:tag name="RAINBULLET" val="Correct"/>
</p:tagLst>
</file>

<file path=ppt/tags/tag65.xml><?xml version="1.0" encoding="utf-8"?>
<p:tagLst xmlns:p="http://schemas.openxmlformats.org/presentationml/2006/main">
  <p:tag name="RAINPROBLEM" val="ProblemBullet"/>
  <p:tag name="RAINPROBLEMTYPE" val="MultipleChoice"/>
  <p:tag name="RAINBULLET" val="Wrong"/>
</p:tagLst>
</file>

<file path=ppt/tags/tag66.xml><?xml version="1.0" encoding="utf-8"?>
<p:tagLst xmlns:p="http://schemas.openxmlformats.org/presentationml/2006/main">
  <p:tag name="RAINPROBLEM" val="ProblemBullet"/>
  <p:tag name="RAINPROBLEMTYPE" val="MultipleChoice"/>
  <p:tag name="RAINBULLET" val="Wrong"/>
</p:tagLst>
</file>

<file path=ppt/tags/tag67.xml><?xml version="1.0" encoding="utf-8"?>
<p:tagLst xmlns:p="http://schemas.openxmlformats.org/presentationml/2006/main">
  <p:tag name="RAINPROBLEM" val="ProblemSubmit"/>
  <p:tag name="RAINPROBLEMTYPE" val="MultipleChoice"/>
</p:tagLst>
</file>

<file path=ppt/tags/tag68.xml><?xml version="1.0" encoding="utf-8"?>
<p:tagLst xmlns:p="http://schemas.openxmlformats.org/presentationml/2006/main">
  <p:tag name="RAINPROBLEMTYPE" val="ProblemTypeMarker"/>
</p:tagLst>
</file>

<file path=ppt/tags/tag69.xml><?xml version="1.0" encoding="utf-8"?>
<p:tagLst xmlns:p="http://schemas.openxmlformats.org/presentationml/2006/main">
  <p:tag name="RAINPROBLEMTYPE" val="ProblemTypeMarker"/>
</p:tagLst>
</file>

<file path=ppt/tags/tag7.xml><?xml version="1.0" encoding="utf-8"?>
<p:tagLst xmlns:p="http://schemas.openxmlformats.org/presentationml/2006/main">
  <p:tag name="RAINPROBLEM" val="ProblemBody"/>
</p:tagLst>
</file>

<file path=ppt/tags/tag70.xml><?xml version="1.0" encoding="utf-8"?>
<p:tagLst xmlns:p="http://schemas.openxmlformats.org/presentationml/2006/main">
  <p:tag name="RAINPROBLEMTYPE" val="ProblemTypeMarker"/>
</p:tagLst>
</file>

<file path=ppt/tags/tag71.xml><?xml version="1.0" encoding="utf-8"?>
<p:tagLst xmlns:p="http://schemas.openxmlformats.org/presentationml/2006/main">
  <p:tag name="RAINPROBLEMTYPE" val="ProblemTypeMarker"/>
</p:tagLst>
</file>

<file path=ppt/tags/tag72.xml><?xml version="1.0" encoding="utf-8"?>
<p:tagLst xmlns:p="http://schemas.openxmlformats.org/presentationml/2006/main">
  <p:tag name="RAINPROBLEMTYPE" val="ProblemTypeMarker"/>
</p:tagLst>
</file>

<file path=ppt/tags/tag73.xml><?xml version="1.0" encoding="utf-8"?>
<p:tagLst xmlns:p="http://schemas.openxmlformats.org/presentationml/2006/main">
  <p:tag name="RAINPROBLEM" val="ProblemSetting"/>
  <p:tag name="RAINPROBLEMTYPE" val="MultipleChoice"/>
</p:tagLst>
</file>

<file path=ppt/tags/tag74.xml><?xml version="1.0" encoding="utf-8"?>
<p:tagLst xmlns:p="http://schemas.openxmlformats.org/presentationml/2006/main">
  <p:tag name="RAINPROBLEM" val="MultipleChoice"/>
  <p:tag name="PROBLEMSCORE" val="1.0"/>
</p:tagLst>
</file>

<file path=ppt/tags/tag75.xml><?xml version="1.0" encoding="utf-8"?>
<p:tagLst xmlns:p="http://schemas.openxmlformats.org/presentationml/2006/main">
  <p:tag name="KSO_WM_UNIT_TABLE_BEAUTIFY" val="smartTable{9dc4c3e3-7467-4ea1-b406-1aa99da2d0d2}"/>
</p:tagLst>
</file>

<file path=ppt/tags/tag76.xml><?xml version="1.0" encoding="utf-8"?>
<p:tagLst xmlns:p="http://schemas.openxmlformats.org/presentationml/2006/main">
  <p:tag name="KSO_WM_UNIT_TABLE_BEAUTIFY" val="smartTable{97bc1331-4d19-4798-934a-1f8a1d86ecfe}"/>
</p:tagLst>
</file>

<file path=ppt/tags/tag77.xml><?xml version="1.0" encoding="utf-8"?>
<p:tagLst xmlns:p="http://schemas.openxmlformats.org/presentationml/2006/main">
  <p:tag name="KSO_WM_UNIT_TABLE_BEAUTIFY" val="smartTable{0d7aeb19-2b06-4ca6-a02e-689e9e6243c0}"/>
</p:tagLst>
</file>

<file path=ppt/tags/tag78.xml><?xml version="1.0" encoding="utf-8"?>
<p:tagLst xmlns:p="http://schemas.openxmlformats.org/presentationml/2006/main">
  <p:tag name="KSO_WM_UNIT_TABLE_BEAUTIFY" val="smartTable{95083995-a078-4961-abad-c96d0045c5a1}"/>
  <p:tag name="TABLE_ENDDRAG_ORIGIN_RECT" val="668*152"/>
  <p:tag name="TABLE_ENDDRAG_RECT" val="16*108*668*152"/>
</p:tagLst>
</file>

<file path=ppt/tags/tag79.xml><?xml version="1.0" encoding="utf-8"?>
<p:tagLst xmlns:p="http://schemas.openxmlformats.org/presentationml/2006/main">
  <p:tag name="KSO_WM_UNIT_TABLE_BEAUTIFY" val="smartTable{a341c1b8-e367-46b9-b06d-edd7a407a434}"/>
</p:tagLst>
</file>

<file path=ppt/tags/tag8.xml><?xml version="1.0" encoding="utf-8"?>
<p:tagLst xmlns:p="http://schemas.openxmlformats.org/presentationml/2006/main">
  <p:tag name="RAINPROBLEM" val="ProblemItem"/>
</p:tagLst>
</file>

<file path=ppt/tags/tag80.xml><?xml version="1.0" encoding="utf-8"?>
<p:tagLst xmlns:p="http://schemas.openxmlformats.org/presentationml/2006/main">
  <p:tag name="KSO_WM_UNIT_TABLE_BEAUTIFY" val="smartTable{a341c1b8-e367-46b9-b06d-edd7a407a434}"/>
</p:tagLst>
</file>

<file path=ppt/tags/tag81.xml><?xml version="1.0" encoding="utf-8"?>
<p:tagLst xmlns:p="http://schemas.openxmlformats.org/presentationml/2006/main">
  <p:tag name="KSO_WM_UNIT_TABLE_BEAUTIFY" val="smartTable{a341c1b8-e367-46b9-b06d-edd7a407a434}"/>
</p:tagLst>
</file>

<file path=ppt/tags/tag82.xml><?xml version="1.0" encoding="utf-8"?>
<p:tagLst xmlns:p="http://schemas.openxmlformats.org/presentationml/2006/main">
  <p:tag name="RAINPROBLEM" val="ProblemBody"/>
</p:tagLst>
</file>

<file path=ppt/tags/tag83.xml><?xml version="1.0" encoding="utf-8"?>
<p:tagLst xmlns:p="http://schemas.openxmlformats.org/presentationml/2006/main">
  <p:tag name="RAINPROBLEM" val="ProblemItem"/>
</p:tagLst>
</file>

<file path=ppt/tags/tag84.xml><?xml version="1.0" encoding="utf-8"?>
<p:tagLst xmlns:p="http://schemas.openxmlformats.org/presentationml/2006/main">
  <p:tag name="RAINPROBLEM" val="ProblemItem"/>
</p:tagLst>
</file>

<file path=ppt/tags/tag85.xml><?xml version="1.0" encoding="utf-8"?>
<p:tagLst xmlns:p="http://schemas.openxmlformats.org/presentationml/2006/main">
  <p:tag name="RAINPROBLEM" val="ProblemItem"/>
</p:tagLst>
</file>

<file path=ppt/tags/tag86.xml><?xml version="1.0" encoding="utf-8"?>
<p:tagLst xmlns:p="http://schemas.openxmlformats.org/presentationml/2006/main">
  <p:tag name="RAINPROBLEM" val="ProblemItem"/>
</p:tagLst>
</file>

<file path=ppt/tags/tag87.xml><?xml version="1.0" encoding="utf-8"?>
<p:tagLst xmlns:p="http://schemas.openxmlformats.org/presentationml/2006/main">
  <p:tag name="RAINPROBLEM" val="ProblemBullet"/>
  <p:tag name="RAINPROBLEMTYPE" val="MultipleChoice"/>
  <p:tag name="RAINBULLET" val="Wrong"/>
</p:tagLst>
</file>

<file path=ppt/tags/tag88.xml><?xml version="1.0" encoding="utf-8"?>
<p:tagLst xmlns:p="http://schemas.openxmlformats.org/presentationml/2006/main">
  <p:tag name="RAINPROBLEM" val="ProblemBullet"/>
  <p:tag name="RAINPROBLEMTYPE" val="MultipleChoice"/>
  <p:tag name="RAINBULLET" val="Correct"/>
</p:tagLst>
</file>

<file path=ppt/tags/tag89.xml><?xml version="1.0" encoding="utf-8"?>
<p:tagLst xmlns:p="http://schemas.openxmlformats.org/presentationml/2006/main">
  <p:tag name="RAINPROBLEM" val="ProblemBullet"/>
  <p:tag name="RAINPROBLEMTYPE" val="MultipleChoice"/>
  <p:tag name="RAINBULLET" val="Wrong"/>
</p:tagLst>
</file>

<file path=ppt/tags/tag9.xml><?xml version="1.0" encoding="utf-8"?>
<p:tagLst xmlns:p="http://schemas.openxmlformats.org/presentationml/2006/main">
  <p:tag name="RAINPROBLEM" val="ProblemItem"/>
</p:tagLst>
</file>

<file path=ppt/tags/tag90.xml><?xml version="1.0" encoding="utf-8"?>
<p:tagLst xmlns:p="http://schemas.openxmlformats.org/presentationml/2006/main">
  <p:tag name="RAINPROBLEM" val="ProblemBullet"/>
  <p:tag name="RAINPROBLEMTYPE" val="MultipleChoice"/>
  <p:tag name="RAINBULLET" val="Wrong"/>
</p:tagLst>
</file>

<file path=ppt/tags/tag91.xml><?xml version="1.0" encoding="utf-8"?>
<p:tagLst xmlns:p="http://schemas.openxmlformats.org/presentationml/2006/main">
  <p:tag name="RAINPROBLEM" val="ProblemSubmit"/>
  <p:tag name="RAINPROBLEMTYPE" val="MultipleChoice"/>
</p:tagLst>
</file>

<file path=ppt/tags/tag92.xml><?xml version="1.0" encoding="utf-8"?>
<p:tagLst xmlns:p="http://schemas.openxmlformats.org/presentationml/2006/main">
  <p:tag name="RAINPROBLEMTYPE" val="ProblemTypeMarker"/>
</p:tagLst>
</file>

<file path=ppt/tags/tag93.xml><?xml version="1.0" encoding="utf-8"?>
<p:tagLst xmlns:p="http://schemas.openxmlformats.org/presentationml/2006/main">
  <p:tag name="RAINPROBLEMTYPE" val="ProblemTypeMarker"/>
</p:tagLst>
</file>

<file path=ppt/tags/tag94.xml><?xml version="1.0" encoding="utf-8"?>
<p:tagLst xmlns:p="http://schemas.openxmlformats.org/presentationml/2006/main">
  <p:tag name="RAINPROBLEMTYPE" val="ProblemTypeMarker"/>
</p:tagLst>
</file>

<file path=ppt/tags/tag95.xml><?xml version="1.0" encoding="utf-8"?>
<p:tagLst xmlns:p="http://schemas.openxmlformats.org/presentationml/2006/main">
  <p:tag name="RAINPROBLEMTYPE" val="ProblemTypeMarker"/>
</p:tagLst>
</file>

<file path=ppt/tags/tag96.xml><?xml version="1.0" encoding="utf-8"?>
<p:tagLst xmlns:p="http://schemas.openxmlformats.org/presentationml/2006/main">
  <p:tag name="RAINPROBLEMTYPE" val="ProblemTypeMarker"/>
</p:tagLst>
</file>

<file path=ppt/tags/tag97.xml><?xml version="1.0" encoding="utf-8"?>
<p:tagLst xmlns:p="http://schemas.openxmlformats.org/presentationml/2006/main">
  <p:tag name="RAINPROBLEM" val="ProblemSetting"/>
  <p:tag name="RAINPROBLEMTYPE" val="MultipleChoice"/>
</p:tagLst>
</file>

<file path=ppt/tags/tag98.xml><?xml version="1.0" encoding="utf-8"?>
<p:tagLst xmlns:p="http://schemas.openxmlformats.org/presentationml/2006/main">
  <p:tag name="RAINPROBLEM" val="MultipleChoice"/>
  <p:tag name="PROBLEMSCORE" val="1.0"/>
</p:tagLst>
</file>

<file path=ppt/tags/tag99.xml><?xml version="1.0" encoding="utf-8"?>
<p:tagLst xmlns:p="http://schemas.openxmlformats.org/presentationml/2006/main">
  <p:tag name="KSO_WM_UNIT_TABLE_BEAUTIFY" val="smartTable{3601bc6b-33ed-4a8b-ae60-dbcd610193b4}"/>
</p:tagLst>
</file>

<file path=ppt/theme/_rels/them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theme/theme1.xml><?xml version="1.0" encoding="utf-8"?>
<a:theme xmlns:a="http://schemas.openxmlformats.org/drawingml/2006/main" name="积分">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14759</Words>
  <Application>WPS 演示</Application>
  <PresentationFormat>全屏显示(16:9)</PresentationFormat>
  <Paragraphs>1218</Paragraphs>
  <Slides>54</Slides>
  <Notes>37</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vt:i4>
      </vt:variant>
      <vt:variant>
        <vt:lpstr>幻灯片标题</vt:lpstr>
      </vt:variant>
      <vt:variant>
        <vt:i4>54</vt:i4>
      </vt:variant>
    </vt:vector>
  </HeadingPairs>
  <TitlesOfParts>
    <vt:vector size="70" baseType="lpstr">
      <vt:lpstr>Arial</vt:lpstr>
      <vt:lpstr>宋体</vt:lpstr>
      <vt:lpstr>Wingdings</vt:lpstr>
      <vt:lpstr>Wingdings 3</vt:lpstr>
      <vt:lpstr>微软雅黑</vt:lpstr>
      <vt:lpstr>华康俪金黑W8(P)</vt:lpstr>
      <vt:lpstr>黑体</vt:lpstr>
      <vt:lpstr>经典繁仿黑</vt:lpstr>
      <vt:lpstr>Arial Black</vt:lpstr>
      <vt:lpstr>Arial Unicode MS</vt:lpstr>
      <vt:lpstr>等线</vt:lpstr>
      <vt:lpstr>积分</vt:lpstr>
      <vt:lpstr>Paint.Picture</vt:lpstr>
      <vt:lpstr>Paint.Picture</vt:lpstr>
      <vt:lpstr>Paint.Picture</vt:lpstr>
      <vt:lpstr>Paint.Picture</vt:lpstr>
      <vt:lpstr>第5章 组合数据类型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5.3.2 集合的访问及更新</vt:lpstr>
      <vt:lpstr>5.3.3 集合运算符</vt:lpstr>
      <vt:lpstr>5.3.3 集合运算符</vt:lpstr>
      <vt:lpstr>5.3.3 集合运算符</vt:lpstr>
      <vt:lpstr>5.3.3 集合运算符</vt:lpstr>
      <vt:lpstr>5.3.4 集合常用操作</vt:lpstr>
      <vt:lpstr>5.3.4 集合常用操作</vt:lpstr>
      <vt:lpstr>5.3.4 集合常用操作</vt:lpstr>
      <vt:lpstr>5.3.4 集合常用操作</vt:lpstr>
      <vt:lpstr>PowerPoint 演示文稿</vt:lpstr>
      <vt:lpstr>PowerPoint 演示文稿</vt:lpstr>
      <vt:lpstr>5.4 字典</vt:lpstr>
      <vt:lpstr>5.4 字典</vt:lpstr>
      <vt:lpstr>5.4.1 字典的创建</vt:lpstr>
      <vt:lpstr>PowerPoint 演示文稿</vt:lpstr>
      <vt:lpstr>5.4.2 字典的访问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例5：生成验证码</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试播内容</dc:title>
  <dc:creator>HUAWEI</dc:creator>
  <cp:lastModifiedBy>lingdang</cp:lastModifiedBy>
  <cp:revision>825</cp:revision>
  <dcterms:created xsi:type="dcterms:W3CDTF">2020-02-07T06:58:00Z</dcterms:created>
  <dcterms:modified xsi:type="dcterms:W3CDTF">2022-11-16T10:43:17Z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B7C9E863385546B6B9AABD190C74AEED</vt:lpwstr>
  </property>
</Properties>
</file>