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1345" r:id="rId3"/>
    <p:sldId id="1658" r:id="rId5"/>
    <p:sldId id="1480" r:id="rId6"/>
    <p:sldId id="1660" r:id="rId7"/>
    <p:sldId id="1661" r:id="rId8"/>
    <p:sldId id="1662" r:id="rId9"/>
    <p:sldId id="1663" r:id="rId10"/>
    <p:sldId id="1664" r:id="rId11"/>
    <p:sldId id="1665" r:id="rId12"/>
    <p:sldId id="1666" r:id="rId13"/>
    <p:sldId id="1667" r:id="rId14"/>
    <p:sldId id="1668" r:id="rId15"/>
    <p:sldId id="1669" r:id="rId16"/>
    <p:sldId id="1670" r:id="rId17"/>
    <p:sldId id="1671" r:id="rId18"/>
    <p:sldId id="1672" r:id="rId19"/>
    <p:sldId id="1753" r:id="rId20"/>
    <p:sldId id="1754" r:id="rId21"/>
    <p:sldId id="1673" r:id="rId22"/>
    <p:sldId id="1674" r:id="rId23"/>
    <p:sldId id="1675" r:id="rId24"/>
    <p:sldId id="1676" r:id="rId25"/>
    <p:sldId id="1677" r:id="rId26"/>
    <p:sldId id="1758" r:id="rId27"/>
    <p:sldId id="1678" r:id="rId28"/>
    <p:sldId id="1679" r:id="rId29"/>
    <p:sldId id="1680" r:id="rId30"/>
    <p:sldId id="1681" r:id="rId31"/>
    <p:sldId id="1682" r:id="rId32"/>
    <p:sldId id="1683" r:id="rId33"/>
    <p:sldId id="1684" r:id="rId34"/>
    <p:sldId id="1685" r:id="rId35"/>
    <p:sldId id="1757" r:id="rId36"/>
    <p:sldId id="1712" r:id="rId37"/>
    <p:sldId id="1686" r:id="rId38"/>
    <p:sldId id="1687" r:id="rId39"/>
    <p:sldId id="1688" r:id="rId40"/>
    <p:sldId id="1689" r:id="rId41"/>
    <p:sldId id="1755" r:id="rId42"/>
    <p:sldId id="1690" r:id="rId43"/>
    <p:sldId id="1691" r:id="rId44"/>
    <p:sldId id="1692" r:id="rId45"/>
    <p:sldId id="1756" r:id="rId46"/>
    <p:sldId id="1744" r:id="rId47"/>
    <p:sldId id="1226" r:id="rId48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938" autoAdjust="0"/>
  </p:normalViewPr>
  <p:slideViewPr>
    <p:cSldViewPr snapToGrid="0">
      <p:cViewPr varScale="1">
        <p:scale>
          <a:sx n="83" d="100"/>
          <a:sy n="83" d="100"/>
        </p:scale>
        <p:origin x="-1464" y="-84"/>
      </p:cViewPr>
      <p:guideLst>
        <p:guide orient="horz" pos="15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9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1.xml"/><Relationship Id="rId18" Type="http://schemas.openxmlformats.org/officeDocument/2006/relationships/tags" Target="../tags/tag25.xml"/><Relationship Id="rId17" Type="http://schemas.openxmlformats.org/officeDocument/2006/relationships/image" Target="../media/image20.png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9" Type="http://schemas.openxmlformats.org/officeDocument/2006/relationships/slideLayout" Target="../slideLayouts/slideLayout11.xml"/><Relationship Id="rId18" Type="http://schemas.openxmlformats.org/officeDocument/2006/relationships/tags" Target="../tags/tag42.xml"/><Relationship Id="rId17" Type="http://schemas.openxmlformats.org/officeDocument/2006/relationships/image" Target="../media/image20.png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53.xml"/><Relationship Id="rId10" Type="http://schemas.openxmlformats.org/officeDocument/2006/relationships/image" Target="../media/image20.png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63.xml"/><Relationship Id="rId10" Type="http://schemas.openxmlformats.org/officeDocument/2006/relationships/image" Target="../media/image20.png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9" Type="http://schemas.openxmlformats.org/officeDocument/2006/relationships/slideLayout" Target="../slideLayouts/slideLayout11.xml"/><Relationship Id="rId18" Type="http://schemas.openxmlformats.org/officeDocument/2006/relationships/tags" Target="../tags/tag80.xml"/><Relationship Id="rId17" Type="http://schemas.openxmlformats.org/officeDocument/2006/relationships/image" Target="../media/image20.png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slideLayout" Target="../slideLayouts/slideLayout11.xml"/><Relationship Id="rId11" Type="http://schemas.openxmlformats.org/officeDocument/2006/relationships/tags" Target="../tags/tag90.xml"/><Relationship Id="rId10" Type="http://schemas.openxmlformats.org/officeDocument/2006/relationships/image" Target="../media/image20.png"/><Relationship Id="rId1" Type="http://schemas.openxmlformats.org/officeDocument/2006/relationships/tags" Target="../tags/tag8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645" y="987551"/>
            <a:ext cx="8582606" cy="246864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olidFill>
                  <a:schemeClr val="bg1"/>
                </a:solidFill>
                <a:sym typeface="+mn-ea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4800" dirty="0" smtClean="0">
                <a:solidFill>
                  <a:schemeClr val="bg1"/>
                </a:solidFill>
                <a:sym typeface="+mn-ea"/>
              </a:rPr>
              <a:t>章 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文件及</a:t>
            </a:r>
            <a:r>
              <a:rPr lang="zh-CN" altLang="zh-CN" sz="4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0">
              <a:spcAft>
                <a:spcPts val="800"/>
              </a:spcAft>
              <a:buFontTx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encoding：是指明对文件编码，仅适用于文本文件。如果不指明编码方式，默认是使用locale.getpreferredencoding()函数返回的编码方式。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面我们讲到过文本文件的数据是由单一特定的字符编码组成的，那么以文本形式打开文件时也要考虑字符编码的问题，open函数以文本形式打开文件时，默认以GBK编码打开，当被打开的文件不是GBK编码文件时，将抛出异常。例如：f = open(“test.txt”, “rt”)尝试打开采用UTF-8编码存储的文件时，系统会使用GBK编码尝试解码UTF-8编码，此时程序执行就会出错. 原因是GBK不能直接解码UTF-8。这时需要在打开模式参数后添加一个编码参数，即写成 f = open(“test.txt”, “rt”, encoding=“utf-8”)	，这样就可以正确打开UTF-8编码的文本文件了。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文件关闭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调用文件对象的close方法即可。 如：  f.close().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with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285750" indent="-285750" algn="l"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语句适用于对资源进行访问的场合,确保不管使用过程是否发生异常都会执行必要的"清理"操作,释放资源,比如文件使用后自动关闭/线程中锁的自动获取和释放。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在文件操作中使用with语句能保证with语句执行完毕后关闭打开的文件。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格式：with open(&lt;文件&gt; [, &lt;打开模式&gt;] ) as &lt;文件对象&gt;: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#这里写通过文件对象读写文件内容的语句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文件读写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0370" y="832485"/>
          <a:ext cx="8468360" cy="388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7264400"/>
              </a:tblGrid>
              <a:tr h="335280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语法格式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read()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= fileobject.read([size])；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size——从文件中读取的字节数，如果未指定则读取文件的全部信息。返回值为从文件中读取的字符串。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readline()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= fileObject.readline([size])；</a:t>
                      </a:r>
                      <a:endParaRPr lang="en-US" altLang="zh-CN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用于从文件中读取整行，包括”\n”字符。</a:t>
                      </a:r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 -- 从文件中读取的字节数，如果参数为正整数，则返回指定大小的字符串数据。</a:t>
                      </a:r>
                      <a:endParaRPr lang="en-US" altLang="zh-CN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readlines()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fileObject.readlines()；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用于读取文件中所有行，直到结束符 EOF，并返回列表，包括所有行的信息。该列表可以由Python 的“for... in ...”结构进行处理。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53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fileobject.write(string)；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write()方法将字符串写入一个打开的文件。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write()方法不会自动在字符串的末尾添加换行符('\n')，需要人为在字符串末尾添加换行符。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98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lines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fileobject.writelines(stringlist)；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把字符串列表写入文本文件，但每个列表项不添加换行符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read()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)BST$5AHX`Y~DZ7[%HC~I)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865505"/>
            <a:ext cx="2838450" cy="1114425"/>
          </a:xfrm>
          <a:prstGeom prst="rect">
            <a:avLst/>
          </a:prstGeom>
        </p:spPr>
      </p:pic>
      <p:pic>
        <p:nvPicPr>
          <p:cNvPr id="8" name="图片 7" descr="YVU}Z$CVD$KM%BG3Z5]EP(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35" y="709930"/>
            <a:ext cx="2781300" cy="3590925"/>
          </a:xfrm>
          <a:prstGeom prst="rect">
            <a:avLst/>
          </a:prstGeom>
        </p:spPr>
      </p:pic>
      <p:pic>
        <p:nvPicPr>
          <p:cNvPr id="9" name="图片 8" descr="GL3]YMR[H]U10U_(SL2~G%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" y="2061845"/>
            <a:ext cx="3152775" cy="1123950"/>
          </a:xfrm>
          <a:prstGeom prst="rect">
            <a:avLst/>
          </a:prstGeom>
        </p:spPr>
      </p:pic>
      <p:pic>
        <p:nvPicPr>
          <p:cNvPr id="10" name="图片 9" descr="RTP3XD1KZ%$%}7P6TBOMA1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2201545"/>
            <a:ext cx="2486025" cy="1247775"/>
          </a:xfrm>
          <a:prstGeom prst="rect">
            <a:avLst/>
          </a:prstGeom>
        </p:spPr>
      </p:pic>
      <p:pic>
        <p:nvPicPr>
          <p:cNvPr id="11" name="图片 10" descr="58)NQPR)L7SV6)HW6DW54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5" y="3449320"/>
            <a:ext cx="2990850" cy="1000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900" y="2430145"/>
            <a:ext cx="36099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readline()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EVX0R``HV@2MUGUR]34@%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935355"/>
            <a:ext cx="3038475" cy="1057275"/>
          </a:xfrm>
          <a:prstGeom prst="rect">
            <a:avLst/>
          </a:prstGeom>
        </p:spPr>
      </p:pic>
      <p:pic>
        <p:nvPicPr>
          <p:cNvPr id="8" name="图片 7" descr=")~P]K%7YRC[@3FW2N8IOK@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429510"/>
            <a:ext cx="2981325" cy="1000125"/>
          </a:xfrm>
          <a:prstGeom prst="rect">
            <a:avLst/>
          </a:prstGeom>
        </p:spPr>
      </p:pic>
      <p:pic>
        <p:nvPicPr>
          <p:cNvPr id="12" name="图片 11" descr="F{FFORADURJPT{}UXKQL_~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879215"/>
            <a:ext cx="248602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20" y="2429510"/>
            <a:ext cx="3590925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readlines()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5O2X0~194}Y86UU6}`CHR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871855"/>
            <a:ext cx="2943225" cy="1352550"/>
          </a:xfrm>
          <a:prstGeom prst="rect">
            <a:avLst/>
          </a:prstGeom>
        </p:spPr>
      </p:pic>
      <p:pic>
        <p:nvPicPr>
          <p:cNvPr id="8" name="图片 7" descr="0H2]NV~AXZRBJOIAABGJ5_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85" y="681990"/>
            <a:ext cx="2190750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函数的默认文件打开方式是（）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w+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r+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AD8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要从文件按行读取所有数据，应使用（）方法。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readall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AD8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write()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985" y="868680"/>
            <a:ext cx="3914775" cy="1162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2190115"/>
            <a:ext cx="4448175" cy="63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5" y="3312795"/>
            <a:ext cx="4457700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本章</a:t>
            </a:r>
            <a:r>
              <a:rPr lang="zh-CN" altLang="en-US" dirty="0" smtClean="0">
                <a:sym typeface="+mn-ea"/>
              </a:rPr>
              <a:t>目标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891934" y="911679"/>
            <a:ext cx="5257262" cy="3558901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231"/>
                <a:ext cx="1041425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745"/>
                <a:ext cx="1041426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253"/>
              <a:ext cx="1041425" cy="4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4559"/>
              <a:ext cx="1040054" cy="4748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93420" y="847408"/>
            <a:ext cx="2992755" cy="1014730"/>
            <a:chOff x="128821" y="1215324"/>
            <a:chExt cx="3426660" cy="1678287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215324"/>
              <a:ext cx="2883631" cy="167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文本文件和二进制文件的意义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863300"/>
              <a:chOff x="1207310" y="3521532"/>
              <a:chExt cx="474515" cy="863288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86328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5820410" y="574040"/>
            <a:ext cx="3072765" cy="1080135"/>
            <a:chOff x="5646678" y="2109791"/>
            <a:chExt cx="3049647" cy="1100134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31635"/>
              <a:chOff x="1232739" y="3530023"/>
              <a:chExt cx="474141" cy="532098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5320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46678" y="2212844"/>
              <a:ext cx="2543062" cy="56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zh-CN" altLang="en-US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753100" y="3327400"/>
            <a:ext cx="3140075" cy="1090668"/>
            <a:chOff x="5578734" y="4225925"/>
            <a:chExt cx="3117591" cy="1114309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78734" y="4659218"/>
              <a:ext cx="2701831" cy="51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数据库的基本操作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306" y="4806950"/>
              <a:ext cx="473019" cy="533284"/>
              <a:chOff x="1232465" y="3533629"/>
              <a:chExt cx="474359" cy="532617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326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167005" y="3430905"/>
            <a:ext cx="3525520" cy="1113895"/>
            <a:chOff x="126620" y="4832230"/>
            <a:chExt cx="3501409" cy="1136553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20" y="5436196"/>
              <a:ext cx="473181" cy="532587"/>
              <a:chOff x="4187660" y="3324568"/>
              <a:chExt cx="474379" cy="531817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324568"/>
                <a:ext cx="335886" cy="5318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858502" y="5154821"/>
              <a:ext cx="2769527" cy="51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文件的基本操作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writelines()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27100"/>
            <a:ext cx="271462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2153285"/>
            <a:ext cx="3448050" cy="628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10" y="2214245"/>
            <a:ext cx="183832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10" y="985520"/>
            <a:ext cx="2219325" cy="238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" y="3190875"/>
            <a:ext cx="2533650" cy="133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230" y="3815715"/>
            <a:ext cx="283845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f.tell()：返回一个整数,表示当前文件指针的位置(就是到文件头的字节数)。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spcAft>
                <a:spcPts val="800"/>
              </a:spcAft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f.seek(偏移量,[起始位置])：用来移动文件指针。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spcAft>
                <a:spcPts val="800"/>
              </a:spcAft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偏移量: 单位为字节，可正可负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spcAft>
                <a:spcPts val="800"/>
              </a:spcAft>
              <a:buNone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起始位置: 0 - 文件头, 默认值; 1 - 当前位置; 2 - 文件尾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0" y="922020"/>
            <a:ext cx="2828925" cy="1238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931545"/>
            <a:ext cx="2514600" cy="1228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2868930"/>
            <a:ext cx="2905125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606675"/>
            <a:ext cx="32194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0"/>
            <a:r>
              <a:rPr 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truncate</a:t>
            </a:r>
            <a:r>
              <a:rPr 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方法是截取文件到最大 </a:t>
            </a:r>
            <a:r>
              <a:rPr 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size </a:t>
            </a:r>
            <a:r>
              <a:rPr 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字节</a:t>
            </a:r>
            <a:r>
              <a:rPr lang="en-US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默认为当前文件指针位置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2361565"/>
            <a:ext cx="3857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616190" cy="34677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以下程序目的为创建一个名为test.txt的文件，并向文件中写入字符串‘河南大学’，请将程序补全。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open ('test.txt', 'w+') as f:    f.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('河南大学')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AD8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3404870" cy="3806825"/>
          </a:xfrm>
        </p:spPr>
        <p:txBody>
          <a:bodyPr>
            <a:noAutofit/>
          </a:bodyPr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通过迭代器访问文件对象：</a:t>
            </a:r>
            <a:endParaRPr lang="zh-CN" sz="1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for line in f:	print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(line.strip())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endParaRPr lang="en-US" sz="12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进一步简化，也可以使用匿名文件对象，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                  for line in open(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test.txt):</a:t>
            </a:r>
            <a:endParaRPr lang="en-US" sz="1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                p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rint(line.strip())</a:t>
            </a:r>
            <a:endParaRPr lang="zh-CN" sz="1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2、使用with语句同时打开两个文件</a:t>
            </a:r>
            <a:r>
              <a:rPr lang="en-US" sz="12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 with open('test1.txt') as f,open('test2.txt') as f2:       Pass</a:t>
            </a:r>
            <a:endParaRPr lang="zh-CN" sz="12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3、复制文件前十行with open("test1.txt","r") as f1: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with open("test2.txt", "w") as f2: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times=0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for line in f1: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    f2.write(line)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    times+=1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    if(times==10):</a:t>
            </a:r>
            <a:endParaRPr lang="zh-CN" sz="1200" b="0">
              <a:ea typeface="宋体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                break</a:t>
            </a:r>
            <a:endParaRPr lang="zh-CN" sz="1200" b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200" b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832350" y="925195"/>
            <a:ext cx="3404870" cy="380682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43180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֍"/>
              <a:defRPr sz="28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20090" indent="-360045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→"/>
              <a:defRPr sz="2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080135" indent="-28829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Wingdings 3" panose="05040102010807070707" pitchFamily="18" charset="2"/>
              <a:buChar char="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25984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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180" indent="-28829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"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65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186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715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CN" sz="1200">
                <a:ea typeface="宋体" panose="02010600030101010101" pitchFamily="2" charset="-122"/>
                <a:sym typeface="+mn-ea"/>
              </a:rPr>
              <a:t>4、替换文件内指定的字符串</a:t>
            </a:r>
            <a:endParaRPr lang="zh-CN" sz="12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zh-CN" altLang="en-US" sz="1200">
                <a:sym typeface="+mn-ea"/>
              </a:rPr>
              <a:t>with open("test1.txt","r+") as f1:</a:t>
            </a:r>
            <a:endParaRPr lang="zh-CN" altLang="en-US" sz="1200"/>
          </a:p>
          <a:p>
            <a:pPr indent="0">
              <a:buNone/>
            </a:pPr>
            <a:r>
              <a:rPr lang="zh-CN" altLang="en-US" sz="1200">
                <a:sym typeface="+mn-ea"/>
              </a:rPr>
              <a:t>    with open("test2.txt", "w") as f2:</a:t>
            </a:r>
            <a:endParaRPr lang="zh-CN" altLang="en-US" sz="1200"/>
          </a:p>
          <a:p>
            <a:pPr indent="0">
              <a:buNone/>
            </a:pPr>
            <a:r>
              <a:rPr lang="zh-CN" altLang="en-US" sz="1200">
                <a:sym typeface="+mn-ea"/>
              </a:rPr>
              <a:t>        for line in f1:</a:t>
            </a:r>
            <a:endParaRPr lang="zh-CN" altLang="en-US" sz="1200"/>
          </a:p>
          <a:p>
            <a:pPr indent="0">
              <a:buNone/>
            </a:pPr>
            <a:r>
              <a:rPr lang="zh-CN" altLang="en-US" sz="1200">
                <a:sym typeface="+mn-ea"/>
              </a:rPr>
              <a:t>            line=line.replace('is','are')</a:t>
            </a:r>
            <a:endParaRPr lang="zh-CN" altLang="en-US" sz="1200"/>
          </a:p>
          <a:p>
            <a:pPr indent="0">
              <a:buNone/>
            </a:pPr>
            <a:r>
              <a:rPr lang="zh-CN" altLang="en-US" sz="1200">
                <a:sym typeface="+mn-ea"/>
              </a:rPr>
              <a:t>            f2.write(line)</a:t>
            </a:r>
            <a:endParaRPr lang="zh-CN" altLang="en-US" sz="1200"/>
          </a:p>
          <a:p>
            <a:pPr marL="0" indent="0">
              <a:buNone/>
            </a:pPr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csv</a:t>
            </a:r>
            <a:r>
              <a:rPr lang="zh-CN" altLang="en-US"/>
              <a:t>文件的读写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lvl="1" indent="0" fontAlgn="auto">
              <a:spcAft>
                <a:spcPts val="600"/>
              </a:spcAft>
              <a:buNone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 open("fileName.csv") as file: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fontAlgn="auto">
              <a:spcAft>
                <a:spcPts val="600"/>
              </a:spcAft>
              <a:buNone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 for line in  file: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fontAlgn="auto">
              <a:spcAft>
                <a:spcPts val="600"/>
              </a:spcAft>
              <a:buNone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         print line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60045" lvl="1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SV</a:t>
            </a: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完整的写法是comma-Separated Values，叫做逗号分隔符，有时候也称为字符分割符，因为分隔字符也可以不是逗号。CSV格式文件是以纯文本形式存储表格数据。CSV文件是由任意数目的记录组成，记录间以某种换行符分割，每条记录由字段组成，字段间的分隔符是其他字符或字符串。最常见的是逗号或制表符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60045" lvl="1" indent="-285750" fontAlgn="auto"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CSV是一种通用的、相对简单的文件格式，被用户、商业和科学广泛应用。最广泛的应用是在程序之间转移表格数据。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csv</a:t>
            </a:r>
            <a:r>
              <a:rPr lang="zh-CN" altLang="en-US"/>
              <a:t>的规则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开头是不留空，以行为单位。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可含或不含列名，含列名则居文件第一行。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一行数据不跨行，无空行。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以半角逗号（即,）作分隔符，列为空也要表达其存在。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列内容如存在半角引号（即"），替换成半角双引号（""）转义，即用半角引号（即""）将该字段值包含起来。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文件读写时引号，逗号操作规则互逆。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内码格式不限，可为 ASCII、Unicode 或者其他。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Wingdings" panose="05000000000000000000" charset="0"/>
              <a:buChar char="l"/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不支持特殊字符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csv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2000"/>
              <a:t>常用函数</a:t>
            </a:r>
            <a:endParaRPr lang="zh-CN" altLang="en-US" sz="2000"/>
          </a:p>
          <a:p>
            <a:pPr marL="800100" lvl="1" indent="0" fontAlgn="auto">
              <a:lnSpc>
                <a:spcPct val="100000"/>
              </a:lnSpc>
              <a:spcBef>
                <a:spcPts val="200"/>
              </a:spcBef>
              <a:spcAft>
                <a:spcPts val="1800"/>
              </a:spcAft>
              <a:buFontTx/>
              <a:buChar char="-"/>
            </a:pP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csv.reader(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csvfile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,dialect ='excel',** fmtparams )# 返回一个读取器对象,它将迭代给定csv文件中的行。    </a:t>
            </a:r>
            <a:endParaRPr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0" fontAlgn="auto">
              <a:lnSpc>
                <a:spcPct val="100000"/>
              </a:lnSpc>
              <a:spcBef>
                <a:spcPts val="200"/>
              </a:spcBef>
              <a:spcAft>
                <a:spcPts val="1800"/>
              </a:spcAft>
              <a:buFontTx/>
              <a:buChar char="-"/>
            </a:pP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csv.writer(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csvfile</a:t>
            </a:r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,dialect ='excel',** fmtparams ) # 返回一个编写器对象,负责将用户的数据转换为给定类文件对象上的分隔字符串</a:t>
            </a:r>
            <a:endParaRPr lang="zh-CN" altLang="en-US" sz="1800"/>
          </a:p>
          <a:p>
            <a:pPr indent="0" fontAlgn="auto">
              <a:lnSpc>
                <a:spcPct val="100000"/>
              </a:lnSpc>
              <a:spcBef>
                <a:spcPts val="200"/>
              </a:spcBef>
            </a:pPr>
            <a:r>
              <a:rPr lang="zh-CN" altLang="en-US" sz="2000"/>
              <a:t>常用类</a:t>
            </a:r>
            <a:endParaRPr lang="zh-CN" altLang="en-US" sz="2000"/>
          </a:p>
          <a:p>
            <a:pPr marL="800100" lvl="1" indent="0" fontAlgn="auto">
              <a:lnSpc>
                <a:spcPct val="100000"/>
              </a:lnSpc>
              <a:spcBef>
                <a:spcPts val="200"/>
              </a:spcBef>
              <a:spcAft>
                <a:spcPts val="1800"/>
              </a:spcAft>
              <a:buFontTx/>
              <a:buChar char="-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csv.DictReader()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0" fontAlgn="auto">
              <a:lnSpc>
                <a:spcPct val="100000"/>
              </a:lnSpc>
              <a:spcBef>
                <a:spcPts val="200"/>
              </a:spcBef>
              <a:spcAft>
                <a:spcPts val="1800"/>
              </a:spcAft>
              <a:buFontTx/>
              <a:buChar char="-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csv.DictWriter()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csv</a:t>
            </a:r>
            <a:r>
              <a:rPr lang="zh-CN" altLang="en-US"/>
              <a:t>模块</a:t>
            </a:r>
            <a:r>
              <a:rPr lang="en-US" altLang="zh-CN"/>
              <a:t>——</a:t>
            </a:r>
            <a:r>
              <a:rPr lang="en-US" cap="none" spc="8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reader</a:t>
            </a:r>
            <a:r>
              <a:rPr lang="zh-CN" altLang="en-US" cap="none" spc="8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（）</a:t>
            </a:r>
            <a:endParaRPr lang="zh-CN" altLang="en-US" cap="none" spc="80" dirty="0" smtClean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647065" y="925195"/>
            <a:ext cx="7707630" cy="284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marL="342900" lvl="0" indent="-342900">
              <a:spcAft>
                <a:spcPts val="1800"/>
              </a:spcAft>
              <a:buFontTx/>
              <a:buChar char="-"/>
            </a:pP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参数csvfile，必须是支持迭代(iterable)的对象，可以是文件(file)对象或者列表(list)对象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dialect，编码风格，默认为excel的风格，也就是用逗号（,）分隔，dialect方式也支持自定义，通过调用register_dialect方法来注册。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spcAft>
                <a:spcPts val="1800"/>
              </a:spcAft>
              <a:buFontTx/>
              <a:buChar char="-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格式化参数，用来覆盖之前dialect对象指定的编码风格。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FUU4T3RQ}`9_}_CFM9O$79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195" y="1158240"/>
            <a:ext cx="4038600" cy="1714500"/>
          </a:xfrm>
          <a:prstGeom prst="rect">
            <a:avLst/>
          </a:prstGeom>
        </p:spPr>
      </p:pic>
      <p:pic>
        <p:nvPicPr>
          <p:cNvPr id="8" name="图片 7" descr="4VRFX[SLUO%IVVD4Y4_S9L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3352165"/>
            <a:ext cx="369570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510" y="101600"/>
            <a:ext cx="1198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文件</a:t>
            </a:r>
            <a:endParaRPr lang="zh-CN" sz="3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1082" y="1630379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5"/>
          <p:cNvSpPr txBox="1">
            <a:spLocks noChangeArrowheads="1"/>
          </p:cNvSpPr>
          <p:nvPr/>
        </p:nvSpPr>
        <p:spPr bwMode="auto">
          <a:xfrm>
            <a:off x="3474221" y="1560318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2830" y="1560318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3474221" y="2044051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30" y="2044051"/>
            <a:ext cx="3541589" cy="4425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文件对象打开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41082" y="2597845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30"/>
          <p:cNvSpPr txBox="1">
            <a:spLocks noChangeArrowheads="1"/>
          </p:cNvSpPr>
          <p:nvPr/>
        </p:nvSpPr>
        <p:spPr bwMode="auto">
          <a:xfrm>
            <a:off x="3474221" y="2527784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5210" y="2527784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文件的读写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40322" y="3120966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0905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070" y="3050905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csv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文件的读写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7754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07482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07482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3366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模块</a:t>
            </a:r>
            <a:r>
              <a:rPr lang="en-US" altLang="zh-CN">
                <a:sym typeface="+mn-ea"/>
              </a:rPr>
              <a:t>——</a:t>
            </a:r>
            <a:r>
              <a:rPr 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writer</a:t>
            </a:r>
            <a:r>
              <a:rPr lang="zh-CN" alt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9125" y="828675"/>
            <a:ext cx="7905750" cy="1732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写操作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None/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csv.writer(csvfile，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dialect ='excel'，** fmtparams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属性方法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writer.writerow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writer.writerows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 descr="J[7@6HVFWP5R$TVP6IY~JF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561590"/>
            <a:ext cx="6838950" cy="2143125"/>
          </a:xfrm>
          <a:prstGeom prst="rect">
            <a:avLst/>
          </a:prstGeom>
        </p:spPr>
      </p:pic>
      <p:pic>
        <p:nvPicPr>
          <p:cNvPr id="10" name="图片 9" descr="40)OC~02F[WQ{@6LP(7ZT1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579880"/>
            <a:ext cx="3238500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模块</a:t>
            </a:r>
            <a:r>
              <a:rPr lang="en-US" altLang="zh-CN">
                <a:sym typeface="+mn-ea"/>
              </a:rPr>
              <a:t>——</a:t>
            </a:r>
            <a:r>
              <a:rPr 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DictReader</a:t>
            </a:r>
            <a:r>
              <a:rPr lang="zh-CN" alt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065" y="991870"/>
            <a:ext cx="7905750" cy="14046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class csv.DictReader(f，fieldnames = None，restkey = None，restval = None，dialect ='excel'，* args，** kwds)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csvreader.fieldnames# 从文件中读取第一条记录时初始化此属性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2396490"/>
            <a:ext cx="6515100" cy="2105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65" y="3036570"/>
            <a:ext cx="393382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模块</a:t>
            </a:r>
            <a:r>
              <a:rPr lang="en-US" altLang="zh-CN">
                <a:sym typeface="+mn-ea"/>
              </a:rPr>
              <a:t>——</a:t>
            </a:r>
            <a:r>
              <a:rPr 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DictWriter</a:t>
            </a:r>
            <a:r>
              <a:rPr lang="zh-CN" altLang="en-US" cap="none" spc="80" dirty="0" smtClean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9125" y="828675"/>
            <a:ext cx="7905750" cy="271780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class csv.DictWriter(f，fieldnames，restval =''，extrasaction ='raise'，dialect ='excel'，* args，** kwds)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方法：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csvwriter.writerow(row)  # 将row写入writer的文件对象,根据当前方言进行格式化。支持迭代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csvwriter.writerows(rows)# 将行中的所有元素写入编写器的文件对象,并根据当前方言进行格式化。支持迭代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DictWriter.writeheader() # 公共方法：用字段名称写一行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 descr="J1$TV)$SG[71XCKN3%$HT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383030"/>
            <a:ext cx="7391400" cy="2809875"/>
          </a:xfrm>
          <a:prstGeom prst="rect">
            <a:avLst/>
          </a:prstGeom>
        </p:spPr>
      </p:pic>
      <p:pic>
        <p:nvPicPr>
          <p:cNvPr id="11" name="图片 10" descr="G[[K4)%@~}~I3BYA4LOC6Q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35" y="3505835"/>
            <a:ext cx="340042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835265" cy="36595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请将以下代码补全。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csv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data2D = [[90,98,87],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[20,89,92]]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open('score.csv', 'w', newline='') as f: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csvwriter = csv. </a:t>
            </a:r>
            <a:r>
              <a:rPr lang="zh-CN" altLang="en-US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(f)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csvwriter. </a:t>
            </a:r>
            <a:r>
              <a:rPr lang="zh-CN" altLang="en-US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(['语文', '数学', '英语'])  # 先将列标题写入csv文件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csvwriter. </a:t>
            </a:r>
            <a:r>
              <a:rPr lang="zh-CN" altLang="en-US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[填空3]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(data2D)  # 将二维列表中的数据写入csv文件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AD8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510" y="101600"/>
            <a:ext cx="1198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异常</a:t>
            </a:r>
            <a:endParaRPr lang="zh-CN" altLang="en-US" sz="3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1082" y="1638634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5"/>
          <p:cNvSpPr txBox="1">
            <a:spLocks noChangeArrowheads="1"/>
          </p:cNvSpPr>
          <p:nvPr/>
        </p:nvSpPr>
        <p:spPr bwMode="auto">
          <a:xfrm>
            <a:off x="3474221" y="1568573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2830" y="1568573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异常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3474221" y="2151366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30" y="2151366"/>
            <a:ext cx="3541589" cy="4425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检测并处理异常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41082" y="2977575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30"/>
          <p:cNvSpPr txBox="1">
            <a:spLocks noChangeArrowheads="1"/>
          </p:cNvSpPr>
          <p:nvPr/>
        </p:nvSpPr>
        <p:spPr bwMode="auto">
          <a:xfrm>
            <a:off x="3474221" y="2907514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5210" y="2907514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自定义异常并抛出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24098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异常即是一个事件，该事件会在程序执行过程中发生，影响了程序的正常执行。 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一般情况下，在Python无法正常处理程序时就会发生一个异常。 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中有很多内置异常，可向用户准确反馈出错信息。在Python中，异常也是对象，可对它进行操作。BaseException是所有内置异常的基类，但用户定义的类并不直接继承BaseException，所有的异常类都是从Exception继承，且都在exceptions模块中定义。 Python自动将所有异常名称放在内建命名空间中，所以程序不必导入exceptions模块即可使用异常。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一旦引发而没有捕捉异常，程序执行就会终止。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NameError未声明异常,ArithmeticError计算异常，OverflowError溢出异常，EOFError文件结束异常，IOError输入输出异常，FileNotFoundError找不到文件异常，ZeroDivisionError除零异常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程序运行中的异常可以分为两类：语法错误和逻辑错误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检测并捕获异常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214630" indent="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在程序开发中，检测处理异常，可以通过try-except语句来实现，任何出现在try语句范围内的异常都可以被检测到。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try: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&lt;语句&gt;        #运行别的代码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&lt;异常类名字&gt;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[as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参数名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&lt;语句&gt;        #如果在try部份引发了特定异常，执行该语句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else: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&lt;语句&gt;        #如果没有异常发生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finally: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       #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无论是否有异常发生都会执行的代码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如果要对多种异常进行统一的处理，采用如下的语法格式：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[语句块]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 (Exception1，Exception2，Exception3，…):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出现异常(exception)后的处理代码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多个异常类名之间用逗号“，”隔开，异常类的先后顺序不会有影响，仍然是按照最先出现的异常对象进行匹配的。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except语句还有两个子句else子句和finally子句。Else子句是如果try后的语句块中没有发生异常，则执行else语句的内容。Finllay子句是无论是否发生异常，都会被执行。注意：else子句前必须有except子句。Finally子句并不要求前面必须有except子句和else子句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异常处理的语句可以组合为以下几种：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try-except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try-except-else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try-except-finally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try-except-else-finally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18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try-finally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使用的时候可以根据需要选用合适的语句。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6071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子句执行时是否发生异常，都会执行的子句是（）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08915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273240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375025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828800" y="4018280"/>
            <a:ext cx="6400800" cy="4819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8560" y="2137410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560" y="2780665"/>
            <a:ext cx="385445" cy="38544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560" y="3423285"/>
            <a:ext cx="385445" cy="3860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560" y="4066540"/>
            <a:ext cx="385445" cy="38544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AD8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720196" y="1243070"/>
            <a:ext cx="7297737" cy="143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spcAft>
                <a:spcPts val="8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学生信息存储在文件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StudentInfo.csv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中，使用的时候进行读写。为了能够完成这个任务，需要以下知识：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打开文件对象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从文件中读写信息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302" y="776377"/>
            <a:ext cx="32694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学生信息的存储和读取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8956" y="938514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095" y="3192145"/>
            <a:ext cx="4502785" cy="741680"/>
            <a:chOff x="1078498" y="3674533"/>
            <a:chExt cx="5834001" cy="508000"/>
          </a:xfrm>
        </p:grpSpPr>
        <p:sp>
          <p:nvSpPr>
            <p:cNvPr id="10" name="矩形 9"/>
            <p:cNvSpPr/>
            <p:nvPr/>
          </p:nvSpPr>
          <p:spPr>
            <a:xfrm>
              <a:off x="3331765" y="3674533"/>
              <a:ext cx="1354667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写入数据</a:t>
              </a:r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1078498" y="3674533"/>
              <a:ext cx="1505420" cy="5080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打开文件对象</a:t>
              </a:r>
              <a:endParaRPr lang="zh-CN" altLang="en-US" dirty="0"/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5407079" y="3674533"/>
              <a:ext cx="1505420" cy="5080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读取数据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2"/>
              <a:endCxn id="10" idx="1"/>
            </p:cNvCxnSpPr>
            <p:nvPr/>
          </p:nvCxnSpPr>
          <p:spPr>
            <a:xfrm>
              <a:off x="2520418" y="3928533"/>
              <a:ext cx="8115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707744" y="3936999"/>
              <a:ext cx="76689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10Q(51UUJ3]B8HM)HR$JV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823720"/>
            <a:ext cx="325755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680" y="871220"/>
            <a:ext cx="4972685" cy="670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665605"/>
            <a:ext cx="2571750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654935"/>
            <a:ext cx="1438275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71220"/>
            <a:ext cx="375285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925195"/>
            <a:ext cx="7832725" cy="2508885"/>
          </a:xfrm>
        </p:spPr>
        <p:txBody>
          <a:bodyPr/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在复杂的场景应用中，系统提供的异常不能满足个性化的需求的时候，我们可以自定义异常类。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异常应该是典型的继承自Exception类，通过直接或间接的方式。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自定义异常类名(Exception):    自定义</a:t>
            </a:r>
            <a:endParaRPr lang="zh-CN" alt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OZ%K5E(_BNOHY5R(%3@S)GB"/>
          <p:cNvPicPr>
            <a:picLocks noChangeAspect="1"/>
          </p:cNvPicPr>
          <p:nvPr/>
        </p:nvPicPr>
        <p:blipFill>
          <a:blip r:embed="rId1"/>
          <a:srcRect r="-52" b="57722"/>
          <a:stretch>
            <a:fillRect/>
          </a:stretch>
        </p:blipFill>
        <p:spPr>
          <a:xfrm>
            <a:off x="1094105" y="3434080"/>
            <a:ext cx="3659505" cy="8013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抛出异常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14630" indent="-214630" fontAlgn="auto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Python在程序代码中使用关键字raise来抛出自定义的异常。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语法格式如下：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raise MyException(defineexceptname)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在上述语法中，MyException——自定义异常的类型，defineexceptname——自定义异常的说明。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630" indent="-214630" fontAlgn="auto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一般raise语句是出现在try语句块内部的，否则程序是会中断的。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OZ%K5E(_BNOHY5R(%3@S)G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2903220"/>
            <a:ext cx="3283585" cy="1701800"/>
          </a:xfrm>
          <a:prstGeom prst="rect">
            <a:avLst/>
          </a:prstGeom>
        </p:spPr>
      </p:pic>
      <p:pic>
        <p:nvPicPr>
          <p:cNvPr id="8" name="图片 7" descr="~I2MB3RF4SU~2N~IJF77L[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3310255"/>
            <a:ext cx="30099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3660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UserError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是自定义的异常类，请将程序填写完整。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UserError(</a:t>
            </a:r>
            <a:r>
              <a:rPr lang="zh-CN" altLang="en-US" sz="20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[填空1]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):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 __init__(self, msg):   # 定义构造方法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self.msg = msg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  </a:t>
            </a:r>
            <a:r>
              <a:rPr lang="zh-CN" altLang="en-US" sz="20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[填空2]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(self):    # 将UserError类对象转换为字符串时自动调用该方法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self.msg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686550" y="4660900"/>
            <a:ext cx="1156970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0" y="4295140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xtLst>
            <a:ext uri="{91240B29-F687-4F45-9708-019B960494DF}">
              <a14:hiddenLine xmlns:a14="http://schemas.microsoft.com/office/drawing/2010/main" w="15875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正常使用填空题需3.0以上版本雨课堂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0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" name="图片 6" descr="tmpAD8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096" y="1012752"/>
            <a:ext cx="7832833" cy="3429280"/>
          </a:xfrm>
        </p:spPr>
        <p:txBody>
          <a:bodyPr>
            <a:normAutofit/>
          </a:bodyPr>
          <a:lstStyle/>
          <a:p>
            <a:r>
              <a:rPr lang="zh-CN" altLang="en-US" sz="2400">
                <a:sym typeface="+mn-ea"/>
              </a:rPr>
              <a:t>文件的读写方法以及打开和关闭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csv</a:t>
            </a:r>
            <a:r>
              <a:rPr lang="zh-CN" altLang="en-US" sz="2400">
                <a:sym typeface="+mn-ea"/>
              </a:rPr>
              <a:t>文件读写</a:t>
            </a:r>
            <a:endParaRPr lang="zh-CN" altLang="en-US" sz="2400" dirty="0"/>
          </a:p>
          <a:p>
            <a:r>
              <a:rPr lang="zh-CN" altLang="en-US" sz="2400" dirty="0" smtClean="0"/>
              <a:t>异常处理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22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文件就是一个存储在磁盘上的数据序列，可以包含任何数据内容；文件是数据存储的一种形式；所有文件均以二进制方式存储</a:t>
            </a:r>
            <a:endParaRPr lang="zh-CN" altLang="en-US" sz="222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2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根据数据的组织形式不同分为文本文件和二进制文件</a:t>
            </a:r>
            <a:endParaRPr lang="zh-CN" altLang="en-US" sz="222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2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文件是数据序列的集合，如果这些数据是由单一特定的字符编码组成的，这样的文件就是文本文件</a:t>
            </a:r>
            <a:endParaRPr lang="zh-CN" altLang="en-US" sz="222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2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数据存储时直接使用Bit值0或1存储，数据之间没有使用统一的字符编码，0或1 的取值是根据文件预定义的格式来组织存储的，这样的文件叫做二进制文件。</a:t>
            </a:r>
            <a:endParaRPr lang="zh-CN" altLang="en-US" sz="2220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打开文件对象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内置函数open()打开文件，创建file对象。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文件对象=open(file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[access_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r', buffering, encoding,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errors, newline, closefd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file_name：访问文件的字符串值，必选参数项。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access_mode：访问文件的模式，可选参数项。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buffering：设置文件缓冲区，可选参数项。默认缓冲区大小是4096字节。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encoding表示的是返回的数据采用何种编码，一般采用utf8或者gbk；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0" y="828675"/>
            <a:ext cx="7832725" cy="3903345"/>
          </a:xfrm>
        </p:spPr>
        <p:txBody>
          <a:bodyPr/>
          <a:p>
            <a:r>
              <a:rPr lang="en-US" altLang="zh-CN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</a:t>
            </a:r>
            <a:r>
              <a:rPr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的访问模式</a:t>
            </a:r>
            <a:endParaRPr lang="zh-CN" altLang="en-US" sz="1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68045" y="1290955"/>
          <a:ext cx="778591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6888655"/>
              </a:tblGrid>
              <a:tr h="351790">
                <a:tc>
                  <a:txBody>
                    <a:bodyPr/>
                    <a:p>
                      <a:r>
                        <a:rPr lang="zh-CN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只读模式，默认模式，如果文件不存在则抛出异常。</a:t>
                      </a:r>
                      <a:endParaRPr lang="zh-CN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写模式，如果文件不存在则创建，如果文件已存在，则先清空文件内容。</a:t>
                      </a:r>
                      <a:endParaRPr 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62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创建写模式，如果文件不存在则创建，如果文件已存在则抛出异常。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追加写模式，如果文件不存在则创建，如果已存在，文件指针在文件尾部，不覆盖文中内容，写入的内容在文件尾部。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二进制格式</a:t>
                      </a:r>
                      <a:endParaRPr lang="zh-CN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文本文件格式，默认格式</a:t>
                      </a:r>
                      <a:endParaRPr lang="zh-CN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可以和r/w/x/a一同使用，在原功能基础上增加同时读写功能</a:t>
                      </a:r>
                      <a:endParaRPr lang="zh-CN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文本模式读取文件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"StudentInfo5.csv"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文本模式写，打开前文件被清空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文本模式追加写，文件指针只能写在文件末尾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')可读写，文件指针放在文件开头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')可读写，文件被清空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')可读写，文件指针在文件末尾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二进制模式读取文件，文件指针放在文件的开头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"StudentInfo5.csv"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二进制模式写，文件被清空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二进制模式追加写，文件指针在文件末尾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二进制可读写，文件指针放在文件的开头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二进制可读写，文件被清空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spcAft>
                <a:spcPts val="800"/>
              </a:spcAft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、open("StudentInfo5.csv",'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二进制可读写，文件指针在文件末尾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若文件不存在，创建新文件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p="http://schemas.openxmlformats.org/presentationml/2006/main">
  <p:tag name="RAINPROBLEM" val="MultipleChoice"/>
  <p:tag name="PROBLEMSCORE" val="1.0"/>
</p:tagLst>
</file>

<file path=ppt/tags/tag26.xml><?xml version="1.0" encoding="utf-8"?>
<p:tagLst xmlns:p="http://schemas.openxmlformats.org/presentationml/2006/main">
  <p:tag name="RAINPROBLEM" val="ProblemBody"/>
</p:tagLst>
</file>

<file path=ppt/tags/tag27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p="http://schemas.openxmlformats.org/presentationml/2006/main">
  <p:tag name="RAINPROBLEM" val="MultipleChoice"/>
  <p:tag name="PROBLEMSCORE" val="1.0"/>
</p:tagLst>
</file>

<file path=ppt/tags/tag43.xml><?xml version="1.0" encoding="utf-8"?>
<p:tagLst xmlns:p="http://schemas.openxmlformats.org/presentationml/2006/main">
  <p:tag name="KSO_WM_UNIT_PLACING_PICTURE_USER_VIEWPORT" val="{&quot;height&quot;:1830,&quot;width&quot;:6165}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Submit"/>
  <p:tag name="RAINPROBLEMTYPE" val="FillBlank"/>
</p:tagLst>
</file>

<file path=ppt/tags/tag46.xml><?xml version="1.0" encoding="utf-8"?>
<p:tagLst xmlns:p="http://schemas.openxmlformats.org/presentationml/2006/main">
  <p:tag name="PRODUCTVERSIONTIP3" val="PRODUCTVERSIONTIP3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" val="ProblemSetting"/>
  <p:tag name="RAINPROBLEMTYPE" val="FillBlank"/>
</p:tagLst>
</file>

<file path=ppt/tags/tag53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true,&quot;fuzzyMatch&quot;:false,&quot;Score&quot;:1.0,&quot;answers&quot;:[&quot;with&quot;]},{&quot;num&quot;:2,&quot;caseSensitive&quot;:true,&quot;fuzzyMatch&quot;:false,&quot;Score&quot;:1.0,&quot;answers&quot;:[&quot;write&quot;,&quot;&quot;]}]"/>
  <p:tag name="PROBLEMBLANKKEYWORD" val="填空"/>
</p:tagLst>
</file>

<file path=ppt/tags/tag54.xml><?xml version="1.0" encoding="utf-8"?>
<p:tagLst xmlns:p="http://schemas.openxmlformats.org/presentationml/2006/main">
  <p:tag name="RAINPROBLEM" val="ProblemBody"/>
</p:tagLst>
</file>

<file path=ppt/tags/tag55.xml><?xml version="1.0" encoding="utf-8"?>
<p:tagLst xmlns:p="http://schemas.openxmlformats.org/presentationml/2006/main">
  <p:tag name="RAINPROBLEM" val="ProblemSubmit"/>
  <p:tag name="RAINPROBLEMTYPE" val="FillBlank"/>
</p:tagLst>
</file>

<file path=ppt/tags/tag56.xml><?xml version="1.0" encoding="utf-8"?>
<p:tagLst xmlns:p="http://schemas.openxmlformats.org/presentationml/2006/main">
  <p:tag name="PRODUCTVERSIONTIP3" val="PRODUCTVERSIONTIP3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" val="ProblemSetting"/>
  <p:tag name="RAINPROBLEMTYPE" val="FillBlank"/>
</p:tagLst>
</file>

<file path=ppt/tags/tag63.xml><?xml version="1.0" encoding="utf-8"?>
<p:tagLst xmlns:p="http://schemas.openxmlformats.org/presentationml/2006/main">
  <p:tag name="RAINPROBLEM" val="FillBlank"/>
  <p:tag name="PROBLEMSCORE" val="3.0"/>
  <p:tag name="PROBLEMBLANK" val="[{&quot;num&quot;:1,&quot;caseSensitive&quot;:true,&quot;fuzzyMatch&quot;:false,&quot;Score&quot;:1.0,&quot;answers&quot;:[&quot;writer&quot;]},{&quot;num&quot;:2,&quot;caseSensitive&quot;:true,&quot;fuzzyMatch&quot;:false,&quot;Score&quot;:1.0,&quot;answers&quot;:[&quot;writerow&quot;]},{&quot;num&quot;:3,&quot;caseSensitive&quot;:true,&quot;fuzzyMatch&quot;:false,&quot;Score&quot;:1.0,&quot;answers&quot;:[&quot;writerows&quot;]}]"/>
  <p:tag name="PROBLEMBLANKKEYWORD" val="填空"/>
</p:tagLst>
</file>

<file path=ppt/tags/tag64.xml><?xml version="1.0" encoding="utf-8"?>
<p:tagLst xmlns:p="http://schemas.openxmlformats.org/presentationml/2006/main">
  <p:tag name="RAINPROBLEM" val="ProblemBody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Item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KSO_WM_UNIT_TABLE_BEAUTIFY" val="smartTable{bda04275-42b0-4134-97b4-bc46c947acd2}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p="http://schemas.openxmlformats.org/presentationml/2006/main">
  <p:tag name="KSO_WM_UNIT_TABLE_BEAUTIFY" val="smartTable{bda04275-42b0-4134-97b4-bc46c947acd2}"/>
</p:tagLst>
</file>

<file path=ppt/tags/tag80.xml><?xml version="1.0" encoding="utf-8"?>
<p:tagLst xmlns:p="http://schemas.openxmlformats.org/presentationml/2006/main">
  <p:tag name="RAINPROBLEM" val="MultipleChoice"/>
  <p:tag name="PROBLEMSCORE" val="1.0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Submit"/>
  <p:tag name="RAINPROBLEMTYPE" val="FillBlank"/>
</p:tagLst>
</file>

<file path=ppt/tags/tag83.xml><?xml version="1.0" encoding="utf-8"?>
<p:tagLst xmlns:p="http://schemas.openxmlformats.org/presentationml/2006/main">
  <p:tag name="PRODUCTVERSIONTIP3" val="PRODUCTVERSIONTIP3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" val="ProblemSetting"/>
  <p:tag name="RAINPROBLEMTYPE" val="FillBlank"/>
</p:tagLst>
</file>

<file path=ppt/tags/tag9.xml><?xml version="1.0" encoding="utf-8"?>
<p:tagLst xmlns:p="http://schemas.openxmlformats.org/presentationml/2006/main">
  <p:tag name="RAINPROBLEM" val="ProblemBody"/>
</p:tagLst>
</file>

<file path=ppt/tags/tag90.xml><?xml version="1.0" encoding="utf-8"?>
<p:tagLst xmlns:p="http://schemas.openxmlformats.org/presentationml/2006/main">
  <p:tag name="RAINPROBLEM" val="FillBlank"/>
  <p:tag name="PROBLEMSCORE" val="2.0"/>
  <p:tag name="PROBLEMBLANK" val="[{&quot;num&quot;:1,&quot;caseSensitive&quot;:true,&quot;fuzzyMatch&quot;:false,&quot;Score&quot;:1.0,&quot;answers&quot;:[&quot;Exception&quot;,&quot;BaseException&quot;]},{&quot;num&quot;:2,&quot;caseSensitive&quot;:true,&quot;fuzzyMatch&quot;:false,&quot;Score&quot;:1.0,&quot;answers&quot;:[&quot;__str__&quot;]}]"/>
  <p:tag name="PROBLEMBLANKKEYWORD" val="填空"/>
</p:tagLst>
</file>

<file path=ppt/tags/tag91.xml><?xml version="1.0" encoding="utf-8"?>
<p:tagLst xmlns:p="http://schemas.openxmlformats.org/presentationml/2006/main">
  <p:tag name="COMMONDATA" val="eyJoZGlkIjoiZDhmZjM3ZTZiYzVhZjRkYzFlNzUwYmM2YTkxODQ5OTUifQ=="/>
  <p:tag name="KSO_WPP_MARK_KEY" val="a27ff853-e0ab-477e-b7c3-9e303c3f963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7803</Words>
  <Application>WPS 演示</Application>
  <PresentationFormat>全屏显示(16:9)</PresentationFormat>
  <Paragraphs>762</Paragraphs>
  <Slides>45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Times New Roman</vt:lpstr>
      <vt:lpstr>Arial Narrow</vt:lpstr>
      <vt:lpstr>Arial Black</vt:lpstr>
      <vt:lpstr>Arial Unicode MS</vt:lpstr>
      <vt:lpstr>等线</vt:lpstr>
      <vt:lpstr>Calibri</vt:lpstr>
      <vt:lpstr>Wingdings</vt:lpstr>
      <vt:lpstr>积分</vt:lpstr>
      <vt:lpstr>Excel.Chart.8</vt:lpstr>
      <vt:lpstr>第7章 文件及异常</vt:lpstr>
      <vt:lpstr>本章目标</vt:lpstr>
      <vt:lpstr>PowerPoint 演示文稿</vt:lpstr>
      <vt:lpstr>PowerPoint 演示文稿</vt:lpstr>
      <vt:lpstr>文件</vt:lpstr>
      <vt:lpstr>打开文件对象</vt:lpstr>
      <vt:lpstr>模式</vt:lpstr>
      <vt:lpstr>示例</vt:lpstr>
      <vt:lpstr>示例</vt:lpstr>
      <vt:lpstr>编码</vt:lpstr>
      <vt:lpstr>文件关闭</vt:lpstr>
      <vt:lpstr>with语句</vt:lpstr>
      <vt:lpstr>文件读写</vt:lpstr>
      <vt:lpstr>read()</vt:lpstr>
      <vt:lpstr>readline()</vt:lpstr>
      <vt:lpstr>readlines()</vt:lpstr>
      <vt:lpstr>PowerPoint 演示文稿</vt:lpstr>
      <vt:lpstr>PowerPoint 演示文稿</vt:lpstr>
      <vt:lpstr>write()</vt:lpstr>
      <vt:lpstr>writelines()</vt:lpstr>
      <vt:lpstr>文件定位</vt:lpstr>
      <vt:lpstr>PowerPoint 演示文稿</vt:lpstr>
      <vt:lpstr>其他方法</vt:lpstr>
      <vt:lpstr>PowerPoint 演示文稿</vt:lpstr>
      <vt:lpstr>常用例子</vt:lpstr>
      <vt:lpstr>csv文件的读写</vt:lpstr>
      <vt:lpstr>csv的规则</vt:lpstr>
      <vt:lpstr>csv模块</vt:lpstr>
      <vt:lpstr>csv模块——reader（）</vt:lpstr>
      <vt:lpstr>csv模块——writer（）</vt:lpstr>
      <vt:lpstr>csv模块——DictReader（）</vt:lpstr>
      <vt:lpstr>csv模块——DictWriter（）</vt:lpstr>
      <vt:lpstr>PowerPoint 演示文稿</vt:lpstr>
      <vt:lpstr>PowerPoint 演示文稿</vt:lpstr>
      <vt:lpstr>异常</vt:lpstr>
      <vt:lpstr>检测并捕获异常</vt:lpstr>
      <vt:lpstr>PowerPoint 演示文稿</vt:lpstr>
      <vt:lpstr>PowerPoint 演示文稿</vt:lpstr>
      <vt:lpstr>PowerPoint 演示文稿</vt:lpstr>
      <vt:lpstr>PowerPoint 演示文稿</vt:lpstr>
      <vt:lpstr>自定义异常</vt:lpstr>
      <vt:lpstr>抛出异常</vt:lpstr>
      <vt:lpstr>PowerPoint 演示文稿</vt:lpstr>
      <vt:lpstr>本课小结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lingdang</cp:lastModifiedBy>
  <cp:revision>827</cp:revision>
  <dcterms:created xsi:type="dcterms:W3CDTF">2020-02-07T06:58:00Z</dcterms:created>
  <dcterms:modified xsi:type="dcterms:W3CDTF">2022-11-23T13:02:25Z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8F189EF7501440798CFEC38CAA702396</vt:lpwstr>
  </property>
</Properties>
</file>