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6.xml" ContentType="application/vnd.openxmlformats-officedocument.presentationml.tags+xml"/>
  <Override PartName="/ppt/notesSlides/notesSlide2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2.xml" ContentType="application/vnd.openxmlformats-officedocument.presentationml.notesSlide+xml"/>
  <Override PartName="/ppt/tags/tag29.xml" ContentType="application/vnd.openxmlformats-officedocument.presentationml.tags+xml"/>
  <Override PartName="/ppt/notesSlides/notesSlide2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4.xml" ContentType="application/vnd.openxmlformats-officedocument.presentationml.notesSlide+xml"/>
  <Override PartName="/ppt/tags/tag35.xml" ContentType="application/vnd.openxmlformats-officedocument.presentationml.tags+xml"/>
  <Override PartName="/ppt/notesSlides/notesSlide25.xml" ContentType="application/vnd.openxmlformats-officedocument.presentationml.notesSlide+xml"/>
  <Override PartName="/ppt/tags/tag36.xml" ContentType="application/vnd.openxmlformats-officedocument.presentationml.tags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notesSlides/notesSlide27.xml" ContentType="application/vnd.openxmlformats-officedocument.presentationml.notesSlide+xml"/>
  <Override PartName="/ppt/tags/tag38.xml" ContentType="application/vnd.openxmlformats-officedocument.presentationml.tags+xml"/>
  <Override PartName="/ppt/notesSlides/notesSlide28.xml" ContentType="application/vnd.openxmlformats-officedocument.presentationml.notesSlide+xml"/>
  <Override PartName="/ppt/tags/tag39.xml" ContentType="application/vnd.openxmlformats-officedocument.presentationml.tags+xml"/>
  <Override PartName="/ppt/notesSlides/notesSlide29.xml" ContentType="application/vnd.openxmlformats-officedocument.presentationml.notesSlide+xml"/>
  <Override PartName="/ppt/tags/tag40.xml" ContentType="application/vnd.openxmlformats-officedocument.presentationml.tags+xml"/>
  <Override PartName="/ppt/notesSlides/notesSlide30.xml" ContentType="application/vnd.openxmlformats-officedocument.presentationml.notesSlide+xml"/>
  <Override PartName="/ppt/tags/tag41.xml" ContentType="application/vnd.openxmlformats-officedocument.presentationml.tags+xml"/>
  <Override PartName="/ppt/notesSlides/notesSlide31.xml" ContentType="application/vnd.openxmlformats-officedocument.presentationml.notesSlide+xml"/>
  <Override PartName="/ppt/tags/tag42.xml" ContentType="application/vnd.openxmlformats-officedocument.presentationml.tags+xml"/>
  <Override PartName="/ppt/notesSlides/notesSlide32.xml" ContentType="application/vnd.openxmlformats-officedocument.presentationml.notesSlide+xml"/>
  <Override PartName="/ppt/tags/tag43.xml" ContentType="application/vnd.openxmlformats-officedocument.presentationml.tags+xml"/>
  <Override PartName="/ppt/notesSlides/notesSlide33.xml" ContentType="application/vnd.openxmlformats-officedocument.presentationml.notesSlide+xml"/>
  <Override PartName="/ppt/tags/tag44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5" r:id="rId2"/>
  </p:sldMasterIdLst>
  <p:notesMasterIdLst>
    <p:notesMasterId r:id="rId48"/>
  </p:notesMasterIdLst>
  <p:handoutMasterIdLst>
    <p:handoutMasterId r:id="rId49"/>
  </p:handoutMasterIdLst>
  <p:sldIdLst>
    <p:sldId id="1345" r:id="rId3"/>
    <p:sldId id="1658" r:id="rId4"/>
    <p:sldId id="1480" r:id="rId5"/>
    <p:sldId id="1745" r:id="rId6"/>
    <p:sldId id="1782" r:id="rId7"/>
    <p:sldId id="1746" r:id="rId8"/>
    <p:sldId id="1747" r:id="rId9"/>
    <p:sldId id="1748" r:id="rId10"/>
    <p:sldId id="1749" r:id="rId11"/>
    <p:sldId id="1750" r:id="rId12"/>
    <p:sldId id="1751" r:id="rId13"/>
    <p:sldId id="1752" r:id="rId14"/>
    <p:sldId id="1753" r:id="rId15"/>
    <p:sldId id="1754" r:id="rId16"/>
    <p:sldId id="1755" r:id="rId17"/>
    <p:sldId id="1756" r:id="rId18"/>
    <p:sldId id="1757" r:id="rId19"/>
    <p:sldId id="1758" r:id="rId20"/>
    <p:sldId id="1759" r:id="rId21"/>
    <p:sldId id="1760" r:id="rId22"/>
    <p:sldId id="1761" r:id="rId23"/>
    <p:sldId id="1762" r:id="rId24"/>
    <p:sldId id="1763" r:id="rId25"/>
    <p:sldId id="1764" r:id="rId26"/>
    <p:sldId id="1822" r:id="rId27"/>
    <p:sldId id="1765" r:id="rId28"/>
    <p:sldId id="1823" r:id="rId29"/>
    <p:sldId id="1766" r:id="rId30"/>
    <p:sldId id="1767" r:id="rId31"/>
    <p:sldId id="1768" r:id="rId32"/>
    <p:sldId id="1769" r:id="rId33"/>
    <p:sldId id="1770" r:id="rId34"/>
    <p:sldId id="1771" r:id="rId35"/>
    <p:sldId id="1772" r:id="rId36"/>
    <p:sldId id="1773" r:id="rId37"/>
    <p:sldId id="1774" r:id="rId38"/>
    <p:sldId id="1775" r:id="rId39"/>
    <p:sldId id="1776" r:id="rId40"/>
    <p:sldId id="1777" r:id="rId41"/>
    <p:sldId id="1778" r:id="rId42"/>
    <p:sldId id="1779" r:id="rId43"/>
    <p:sldId id="1780" r:id="rId44"/>
    <p:sldId id="1781" r:id="rId45"/>
    <p:sldId id="1744" r:id="rId46"/>
    <p:sldId id="1226" r:id="rId47"/>
  </p:sldIdLst>
  <p:sldSz cx="9144000" cy="5143500" type="screen16x9"/>
  <p:notesSz cx="6858000" cy="9144000"/>
  <p:custDataLst>
    <p:tags r:id="rId5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220" autoAdjust="0"/>
  </p:normalViewPr>
  <p:slideViewPr>
    <p:cSldViewPr snapToGrid="0">
      <p:cViewPr varScale="1">
        <p:scale>
          <a:sx n="128" d="100"/>
          <a:sy n="128" d="100"/>
        </p:scale>
        <p:origin x="138" y="402"/>
      </p:cViewPr>
      <p:guideLst>
        <p:guide orient="horz" pos="15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77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55A7A-C502-46B6-855A-4BBB11597EE7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659B1-BC94-4B1F-9D70-551345BF8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8A599-32F8-4B61-A0CD-2608407245F2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9A97-A90C-496F-AD26-75D9C1389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13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14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15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16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切片是半闭区间，包含开始不包含结束，切片后仍是</a:t>
            </a:r>
            <a:r>
              <a:rPr lang="en-US" altLang="zh-CN" dirty="0" err="1"/>
              <a:t>ndarray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要统计成绩分布和题目得分率的计算，需要将</a:t>
            </a:r>
            <a:r>
              <a:rPr lang="en-US" altLang="zh-CN" dirty="0"/>
              <a:t>CSV</a:t>
            </a:r>
            <a:r>
              <a:rPr lang="zh-CN" altLang="en-US" dirty="0"/>
              <a:t>读取出来的数据进行切片并进行合适的类型转换，生成相应的</a:t>
            </a:r>
            <a:r>
              <a:rPr lang="en-US" altLang="zh-CN" dirty="0" err="1"/>
              <a:t>ndarray</a:t>
            </a:r>
            <a:r>
              <a:rPr lang="zh-CN" altLang="en-US" dirty="0"/>
              <a:t>数组进行统计计算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18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21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22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40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41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42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43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2E783-649F-44DC-A8F6-E4C5105E118F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2022/12/20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60FB8FB2-9769-4F22-8580-D43F76E3F213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8032" y="4853028"/>
            <a:ext cx="5760261" cy="205740"/>
          </a:xfrm>
        </p:spPr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4820"/>
            <a:ext cx="692368" cy="692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2074"/>
            <a:ext cx="9144000" cy="38014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2609" y="385011"/>
            <a:ext cx="7886700" cy="93585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编辑母版标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68096" y="1506009"/>
            <a:ext cx="7886700" cy="3090054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E1C514A-AFAF-433D-949D-3F3495E7683C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1" y="17062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606425" y="649706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9865EC83-5FAA-4FE9-BB65-5544193D6B0B}" type="datetime1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/>
          <p:cNvSpPr txBox="1"/>
          <p:nvPr userDrawn="1"/>
        </p:nvSpPr>
        <p:spPr>
          <a:xfrm>
            <a:off x="4264202" y="2007508"/>
            <a:ext cx="4241369" cy="1223412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lvl="0">
              <a:defRPr sz="11500" spc="50">
                <a:ln w="11430"/>
                <a:solidFill>
                  <a:srgbClr val="008E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7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谢谢聆听</a:t>
            </a:r>
            <a:endParaRPr lang="en-US" altLang="zh-CN" sz="7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833860" y="1704155"/>
            <a:ext cx="3193793" cy="2085294"/>
            <a:chOff x="705272" y="1639861"/>
            <a:chExt cx="3193793" cy="2085294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705272" y="1639861"/>
              <a:ext cx="3193793" cy="2085294"/>
              <a:chOff x="721633" y="1980294"/>
              <a:chExt cx="3233738" cy="2111375"/>
            </a:xfrm>
          </p:grpSpPr>
          <p:sp>
            <p:nvSpPr>
              <p:cNvPr id="9" name="Freeform 148"/>
              <p:cNvSpPr/>
              <p:nvPr userDrawn="1"/>
            </p:nvSpPr>
            <p:spPr bwMode="auto">
              <a:xfrm>
                <a:off x="721633" y="1980294"/>
                <a:ext cx="3233738" cy="2111375"/>
              </a:xfrm>
              <a:custGeom>
                <a:avLst/>
                <a:gdLst>
                  <a:gd name="T0" fmla="*/ 778 w 861"/>
                  <a:gd name="T1" fmla="*/ 437 h 562"/>
                  <a:gd name="T2" fmla="*/ 778 w 861"/>
                  <a:gd name="T3" fmla="*/ 21 h 562"/>
                  <a:gd name="T4" fmla="*/ 756 w 861"/>
                  <a:gd name="T5" fmla="*/ 0 h 562"/>
                  <a:gd name="T6" fmla="*/ 105 w 861"/>
                  <a:gd name="T7" fmla="*/ 0 h 562"/>
                  <a:gd name="T8" fmla="*/ 84 w 861"/>
                  <a:gd name="T9" fmla="*/ 21 h 562"/>
                  <a:gd name="T10" fmla="*/ 84 w 861"/>
                  <a:gd name="T11" fmla="*/ 436 h 562"/>
                  <a:gd name="T12" fmla="*/ 0 w 861"/>
                  <a:gd name="T13" fmla="*/ 530 h 562"/>
                  <a:gd name="T14" fmla="*/ 24 w 861"/>
                  <a:gd name="T15" fmla="*/ 562 h 562"/>
                  <a:gd name="T16" fmla="*/ 838 w 861"/>
                  <a:gd name="T17" fmla="*/ 562 h 562"/>
                  <a:gd name="T18" fmla="*/ 861 w 861"/>
                  <a:gd name="T19" fmla="*/ 530 h 562"/>
                  <a:gd name="T20" fmla="*/ 778 w 861"/>
                  <a:gd name="T21" fmla="*/ 437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1" h="562">
                    <a:moveTo>
                      <a:pt x="778" y="437"/>
                    </a:moveTo>
                    <a:cubicBezTo>
                      <a:pt x="778" y="21"/>
                      <a:pt x="778" y="21"/>
                      <a:pt x="778" y="21"/>
                    </a:cubicBezTo>
                    <a:cubicBezTo>
                      <a:pt x="778" y="9"/>
                      <a:pt x="768" y="0"/>
                      <a:pt x="756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3" y="0"/>
                      <a:pt x="84" y="9"/>
                      <a:pt x="84" y="21"/>
                    </a:cubicBezTo>
                    <a:cubicBezTo>
                      <a:pt x="84" y="436"/>
                      <a:pt x="84" y="436"/>
                      <a:pt x="84" y="436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0" y="543"/>
                      <a:pt x="11" y="562"/>
                      <a:pt x="24" y="562"/>
                    </a:cubicBezTo>
                    <a:cubicBezTo>
                      <a:pt x="838" y="562"/>
                      <a:pt x="838" y="562"/>
                      <a:pt x="838" y="562"/>
                    </a:cubicBezTo>
                    <a:cubicBezTo>
                      <a:pt x="851" y="562"/>
                      <a:pt x="861" y="543"/>
                      <a:pt x="861" y="530"/>
                    </a:cubicBezTo>
                    <a:lnTo>
                      <a:pt x="778" y="437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149"/>
              <p:cNvSpPr>
                <a:spLocks noChangeArrowheads="1"/>
              </p:cNvSpPr>
              <p:nvPr userDrawn="1"/>
            </p:nvSpPr>
            <p:spPr bwMode="auto">
              <a:xfrm>
                <a:off x="1169308" y="2115231"/>
                <a:ext cx="2343150" cy="1404938"/>
              </a:xfrm>
              <a:prstGeom prst="rect">
                <a:avLst/>
              </a:pr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Freeform 150"/>
              <p:cNvSpPr/>
              <p:nvPr userDrawn="1"/>
            </p:nvSpPr>
            <p:spPr bwMode="auto">
              <a:xfrm>
                <a:off x="2118633" y="3975781"/>
                <a:ext cx="439738" cy="74613"/>
              </a:xfrm>
              <a:custGeom>
                <a:avLst/>
                <a:gdLst>
                  <a:gd name="T0" fmla="*/ 0 w 117"/>
                  <a:gd name="T1" fmla="*/ 0 h 20"/>
                  <a:gd name="T2" fmla="*/ 0 w 117"/>
                  <a:gd name="T3" fmla="*/ 0 h 20"/>
                  <a:gd name="T4" fmla="*/ 14 w 117"/>
                  <a:gd name="T5" fmla="*/ 20 h 20"/>
                  <a:gd name="T6" fmla="*/ 104 w 117"/>
                  <a:gd name="T7" fmla="*/ 20 h 20"/>
                  <a:gd name="T8" fmla="*/ 117 w 117"/>
                  <a:gd name="T9" fmla="*/ 0 h 20"/>
                  <a:gd name="T10" fmla="*/ 117 w 117"/>
                  <a:gd name="T11" fmla="*/ 0 h 20"/>
                  <a:gd name="T12" fmla="*/ 0 w 117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6" y="20"/>
                      <a:pt x="1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11" y="20"/>
                      <a:pt x="117" y="7"/>
                      <a:pt x="117" y="0"/>
                    </a:cubicBezTo>
                    <a:cubicBezTo>
                      <a:pt x="117" y="0"/>
                      <a:pt x="117" y="0"/>
                      <a:pt x="11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08" name="矩形 107"/>
            <p:cNvSpPr/>
            <p:nvPr userDrawn="1"/>
          </p:nvSpPr>
          <p:spPr>
            <a:xfrm>
              <a:off x="2091447" y="2022227"/>
              <a:ext cx="13253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Thank You</a:t>
              </a:r>
              <a:r>
                <a:rPr lang="zh-CN" altLang="en-US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！</a:t>
              </a:r>
            </a:p>
          </p:txBody>
        </p:sp>
        <p:grpSp>
          <p:nvGrpSpPr>
            <p:cNvPr id="114" name="组合 113"/>
            <p:cNvGrpSpPr/>
            <p:nvPr userDrawn="1"/>
          </p:nvGrpSpPr>
          <p:grpSpPr>
            <a:xfrm>
              <a:off x="2160453" y="2672657"/>
              <a:ext cx="1134000" cy="48600"/>
              <a:chOff x="0" y="4978400"/>
              <a:chExt cx="11157019" cy="406400"/>
            </a:xfrm>
          </p:grpSpPr>
          <p:sp>
            <p:nvSpPr>
              <p:cNvPr id="115" name="矩形 114"/>
              <p:cNvSpPr/>
              <p:nvPr userDrawn="1"/>
            </p:nvSpPr>
            <p:spPr>
              <a:xfrm>
                <a:off x="0" y="4978400"/>
                <a:ext cx="2788596" cy="406400"/>
              </a:xfrm>
              <a:prstGeom prst="rect">
                <a:avLst/>
              </a:prstGeom>
              <a:solidFill>
                <a:srgbClr val="9EC4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6" name="矩形 115"/>
              <p:cNvSpPr/>
              <p:nvPr userDrawn="1"/>
            </p:nvSpPr>
            <p:spPr>
              <a:xfrm>
                <a:off x="2788596" y="4978400"/>
                <a:ext cx="2788596" cy="406400"/>
              </a:xfrm>
              <a:prstGeom prst="rect">
                <a:avLst/>
              </a:prstGeom>
              <a:solidFill>
                <a:srgbClr val="CA00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7" name="矩形 116"/>
              <p:cNvSpPr/>
              <p:nvPr userDrawn="1"/>
            </p:nvSpPr>
            <p:spPr>
              <a:xfrm>
                <a:off x="5577192" y="4978400"/>
                <a:ext cx="2788596" cy="406400"/>
              </a:xfrm>
              <a:prstGeom prst="rect">
                <a:avLst/>
              </a:prstGeom>
              <a:solidFill>
                <a:srgbClr val="FF8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8" name="矩形 117"/>
              <p:cNvSpPr/>
              <p:nvPr userDrawn="1"/>
            </p:nvSpPr>
            <p:spPr>
              <a:xfrm>
                <a:off x="8368423" y="4978400"/>
                <a:ext cx="2788596" cy="406400"/>
              </a:xfrm>
              <a:prstGeom prst="rect">
                <a:avLst/>
              </a:prstGeom>
              <a:solidFill>
                <a:srgbClr val="008E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</p:grpSp>
        <p:pic>
          <p:nvPicPr>
            <p:cNvPr id="11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69" y="2007508"/>
              <a:ext cx="675000" cy="67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>
          <a:xfrm>
            <a:off x="768096" y="4853028"/>
            <a:ext cx="1615607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8F98B0E8-48B0-47D3-A6C8-7E041360F69C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8000" y="4853028"/>
            <a:ext cx="73025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7C38504B-1AF3-4156-B61A-8DB24BEED060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zh-CN" altLang="en-US" cap="none" dirty="0">
                <a:solidFill>
                  <a:schemeClr val="bg1"/>
                </a:solidFill>
                <a:uFillTx/>
                <a:sym typeface="+mn-ea"/>
              </a:rPr>
              <a:t>Py</a:t>
            </a:r>
            <a:r>
              <a:rPr lang="en-US" altLang="zh-CN" cap="none" dirty="0">
                <a:solidFill>
                  <a:schemeClr val="bg1"/>
                </a:solidFill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占位符"/>
          <p:cNvSpPr>
            <a:spLocks noGrp="1"/>
          </p:cNvSpPr>
          <p:nvPr>
            <p:ph type="body" sz="quarter" idx="13" hasCustomPrompt="1"/>
          </p:nvPr>
        </p:nvSpPr>
        <p:spPr>
          <a:xfrm>
            <a:off x="1052622" y="159755"/>
            <a:ext cx="6275277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16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-3743" y="80319"/>
            <a:ext cx="2287872" cy="54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9" name="矩形"/>
          <p:cNvSpPr/>
          <p:nvPr/>
        </p:nvSpPr>
        <p:spPr>
          <a:xfrm>
            <a:off x="2284129" y="80319"/>
            <a:ext cx="2287872" cy="54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6" name="矩形"/>
          <p:cNvSpPr/>
          <p:nvPr userDrawn="1"/>
        </p:nvSpPr>
        <p:spPr>
          <a:xfrm>
            <a:off x="110557" y="309456"/>
            <a:ext cx="235878" cy="246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3" name="标题占位符"/>
          <p:cNvSpPr>
            <a:spLocks noGrp="1"/>
          </p:cNvSpPr>
          <p:nvPr>
            <p:ph type="body" sz="quarter" idx="10" hasCustomPrompt="1"/>
          </p:nvPr>
        </p:nvSpPr>
        <p:spPr>
          <a:xfrm>
            <a:off x="429992" y="234449"/>
            <a:ext cx="6897908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2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7064" y="1009651"/>
            <a:ext cx="7615237" cy="3545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165497"/>
            <a:ext cx="63881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7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27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15910"/>
            <a:ext cx="4716082" cy="58221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1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60FB8FB2-9769-4F22-8580-D43F76E3F213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8032" y="4853028"/>
            <a:ext cx="5760261" cy="205740"/>
          </a:xfrm>
        </p:spPr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4820"/>
            <a:ext cx="692368" cy="692368"/>
          </a:xfrm>
          <a:prstGeom prst="rect">
            <a:avLst/>
          </a:prstGeom>
        </p:spPr>
      </p:pic>
      <p:sp>
        <p:nvSpPr>
          <p:cNvPr id="10" name="Rectangle 6"/>
          <p:cNvSpPr/>
          <p:nvPr userDrawn="1"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4820"/>
            <a:ext cx="692368" cy="692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1080135" indent="-288290">
              <a:buFont typeface="Wingdings 3" panose="05040102010807070707" pitchFamily="18" charset="2"/>
              <a:buChar char=""/>
              <a:defRPr/>
            </a:lvl3pPr>
            <a:lvl4pPr marL="1259840" indent="-288290">
              <a:buFont typeface="Wingdings 3" panose="05040102010807070707" pitchFamily="18" charset="2"/>
              <a:buChar char=""/>
              <a:defRPr/>
            </a:lvl4pPr>
            <a:lvl5pPr marL="1440180" indent="-288290">
              <a:buFont typeface="Wingdings 3" panose="05040102010807070707" pitchFamily="18" charset="2"/>
              <a:buChar char="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D7326FFE-7CCA-4C0D-B453-625569992FBB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>
                <a:uFillTx/>
                <a:sym typeface="+mn-ea"/>
              </a:rPr>
              <a:t>Py</a:t>
            </a:r>
            <a:r>
              <a:rPr lang="en-US" altLang="zh-CN" cap="none">
                <a:uFillTx/>
                <a:sym typeface="+mn-ea"/>
              </a:rPr>
              <a:t>thon</a:t>
            </a:r>
            <a:r>
              <a:rPr lang="zh-CN" altLang="en-US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958" y="-12032"/>
            <a:ext cx="7882609" cy="86049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68096" y="969475"/>
            <a:ext cx="3566160" cy="376254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91990" y="969473"/>
            <a:ext cx="3566160" cy="3762547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B74AB904-11F0-40D2-A521-063F99E152E4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>
                <a:uFillTx/>
                <a:sym typeface="+mn-ea"/>
              </a:rPr>
              <a:t>Py</a:t>
            </a:r>
            <a:r>
              <a:rPr lang="en-US" altLang="zh-CN" cap="none">
                <a:uFillTx/>
                <a:sym typeface="+mn-ea"/>
              </a:rPr>
              <a:t>thon</a:t>
            </a:r>
            <a:r>
              <a:rPr lang="zh-CN" altLang="en-US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1080135" indent="-288290">
              <a:buFont typeface="Wingdings 3" panose="05040102010807070707" pitchFamily="18" charset="2"/>
              <a:buChar char=""/>
              <a:defRPr/>
            </a:lvl3pPr>
            <a:lvl4pPr marL="1259840" indent="-288290">
              <a:buFont typeface="Wingdings 3" panose="05040102010807070707" pitchFamily="18" charset="2"/>
              <a:buChar char=""/>
              <a:defRPr/>
            </a:lvl4pPr>
            <a:lvl5pPr marL="1440180" indent="-288290">
              <a:buFont typeface="Wingdings 3" panose="05040102010807070707" pitchFamily="18" charset="2"/>
              <a:buChar char="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D7326FFE-7CCA-4C0D-B453-625569992FBB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80918" y="0"/>
            <a:ext cx="7290054" cy="8484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8096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8096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91990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491990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0529599E-9530-48C5-9CAF-172E1B800D9B}" type="datetime1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>
                <a:uFillTx/>
                <a:sym typeface="+mn-ea"/>
              </a:rPr>
              <a:t>Py</a:t>
            </a:r>
            <a:r>
              <a:rPr lang="en-US" altLang="zh-CN" cap="none">
                <a:uFillTx/>
                <a:sym typeface="+mn-ea"/>
              </a:rPr>
              <a:t>thon</a:t>
            </a:r>
            <a:r>
              <a:rPr lang="zh-CN" altLang="en-US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902FD77-8323-485D-87E2-91A0E9C84954}" type="datetime1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>
                <a:uFillTx/>
                <a:sym typeface="+mn-ea"/>
              </a:rPr>
              <a:t>Py</a:t>
            </a:r>
            <a:r>
              <a:rPr lang="en-US" altLang="zh-CN" cap="none">
                <a:uFillTx/>
                <a:sym typeface="+mn-ea"/>
              </a:rPr>
              <a:t>thon</a:t>
            </a:r>
            <a:r>
              <a:rPr lang="zh-CN" altLang="en-US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8EDE902-01B3-453F-A2EE-45228A659E9E}" type="datetime1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>
                <a:uFillTx/>
                <a:sym typeface="+mn-ea"/>
              </a:rPr>
              <a:t>Py</a:t>
            </a:r>
            <a:r>
              <a:rPr lang="en-US" altLang="zh-CN" cap="none">
                <a:uFillTx/>
                <a:sym typeface="+mn-ea"/>
              </a:rPr>
              <a:t>thon</a:t>
            </a:r>
            <a:r>
              <a:rPr lang="zh-CN" altLang="en-US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>
                <a:uFillTx/>
                <a:sym typeface="+mn-ea"/>
              </a:rPr>
              <a:t>Py</a:t>
            </a:r>
            <a:r>
              <a:rPr lang="en-US" altLang="zh-CN" cap="none">
                <a:uFillTx/>
                <a:sym typeface="+mn-ea"/>
              </a:rPr>
              <a:t>thon</a:t>
            </a:r>
            <a:r>
              <a:rPr lang="zh-CN" altLang="en-US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1"/>
            </p:custDataLst>
          </p:nvPr>
        </p:nvSpPr>
        <p:spPr>
          <a:xfrm>
            <a:off x="1789430" y="1467485"/>
            <a:ext cx="594360" cy="1847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2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内容概要</a:t>
            </a:r>
          </a:p>
        </p:txBody>
      </p:sp>
      <p:sp>
        <p:nvSpPr>
          <p:cNvPr id="25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16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789430" y="1467485"/>
            <a:ext cx="594360" cy="1847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2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内容概要</a:t>
            </a:r>
          </a:p>
        </p:txBody>
      </p:sp>
      <p:sp>
        <p:nvSpPr>
          <p:cNvPr id="20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>
                <a:uFillTx/>
                <a:sym typeface="+mn-ea"/>
              </a:rPr>
              <a:t>Py</a:t>
            </a:r>
            <a:r>
              <a:rPr lang="en-US" altLang="zh-CN" cap="none">
                <a:uFillTx/>
                <a:sym typeface="+mn-ea"/>
              </a:rPr>
              <a:t>thon</a:t>
            </a:r>
            <a:r>
              <a:rPr lang="zh-CN" altLang="en-US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1"/>
            </p:custDataLst>
          </p:nvPr>
        </p:nvSpPr>
        <p:spPr>
          <a:xfrm>
            <a:off x="1789430" y="1467485"/>
            <a:ext cx="594360" cy="1847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2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25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589962" y="2191193"/>
            <a:ext cx="1932333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summary</a:t>
            </a:r>
          </a:p>
        </p:txBody>
      </p:sp>
      <p:sp>
        <p:nvSpPr>
          <p:cNvPr id="13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16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789430" y="1467485"/>
            <a:ext cx="594360" cy="1847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2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20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summary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>
                <a:uFillTx/>
                <a:sym typeface="+mn-ea"/>
              </a:rPr>
              <a:t>Py</a:t>
            </a:r>
            <a:r>
              <a:rPr lang="en-US" altLang="zh-CN" cap="none">
                <a:uFillTx/>
                <a:sym typeface="+mn-ea"/>
              </a:rPr>
              <a:t>thon</a:t>
            </a:r>
            <a:r>
              <a:rPr lang="zh-CN" altLang="en-US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1"/>
            </p:custDataLst>
          </p:nvPr>
        </p:nvSpPr>
        <p:spPr>
          <a:xfrm>
            <a:off x="1448688" y="1467661"/>
            <a:ext cx="1286564" cy="18471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endParaRPr lang="en-US" altLang="zh-CN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</a:p>
        </p:txBody>
      </p:sp>
      <p:sp>
        <p:nvSpPr>
          <p:cNvPr id="25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16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448688" y="1467661"/>
            <a:ext cx="1286564" cy="18471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endParaRPr lang="en-US" altLang="zh-CN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</a:p>
        </p:txBody>
      </p:sp>
      <p:sp>
        <p:nvSpPr>
          <p:cNvPr id="20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42074"/>
            <a:ext cx="9144000" cy="38014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2609" y="385011"/>
            <a:ext cx="7886700" cy="93585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编辑母版标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68096" y="1506009"/>
            <a:ext cx="7886700" cy="3090054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E1C514A-AFAF-433D-949D-3F3495E7683C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>
                <a:uFillTx/>
                <a:sym typeface="+mn-ea"/>
              </a:rPr>
              <a:t>Py</a:t>
            </a:r>
            <a:r>
              <a:rPr lang="en-US" altLang="zh-CN" cap="none">
                <a:uFillTx/>
                <a:sym typeface="+mn-ea"/>
              </a:rPr>
              <a:t>thon</a:t>
            </a:r>
            <a:r>
              <a:rPr lang="zh-CN" altLang="en-US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1" y="17062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/>
        </p:nvCxnSpPr>
        <p:spPr>
          <a:xfrm flipV="1">
            <a:off x="606425" y="649706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 userDrawn="1"/>
        </p:nvSpPr>
        <p:spPr>
          <a:xfrm>
            <a:off x="0" y="1342074"/>
            <a:ext cx="9144000" cy="38014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1" y="17062"/>
            <a:ext cx="692368" cy="692368"/>
          </a:xfrm>
          <a:prstGeom prst="rect">
            <a:avLst/>
          </a:prstGeom>
        </p:spPr>
      </p:pic>
      <p:cxnSp>
        <p:nvCxnSpPr>
          <p:cNvPr id="12" name="Straight Connector 6"/>
          <p:cNvCxnSpPr/>
          <p:nvPr userDrawn="1"/>
        </p:nvCxnSpPr>
        <p:spPr>
          <a:xfrm flipV="1">
            <a:off x="606425" y="649706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9865EC83-5FAA-4FE9-BB65-5544193D6B0B}" type="datetime1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>
                <a:uFillTx/>
                <a:sym typeface="+mn-ea"/>
              </a:rPr>
              <a:t>Py</a:t>
            </a:r>
            <a:r>
              <a:rPr lang="en-US" altLang="zh-CN" cap="none">
                <a:uFillTx/>
                <a:sym typeface="+mn-ea"/>
              </a:rPr>
              <a:t>thon</a:t>
            </a:r>
            <a:r>
              <a:rPr lang="zh-CN" altLang="en-US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/>
          <p:cNvSpPr txBox="1"/>
          <p:nvPr/>
        </p:nvSpPr>
        <p:spPr>
          <a:xfrm>
            <a:off x="4264202" y="2007508"/>
            <a:ext cx="4241369" cy="1223412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lvl="0">
              <a:defRPr sz="11500" spc="50">
                <a:ln w="11430"/>
                <a:solidFill>
                  <a:srgbClr val="008E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7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谢谢聆听</a:t>
            </a:r>
            <a:endParaRPr lang="en-US" altLang="zh-CN" sz="7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3860" y="1704155"/>
            <a:ext cx="3193793" cy="2085294"/>
            <a:chOff x="705272" y="1639861"/>
            <a:chExt cx="3193793" cy="2085294"/>
          </a:xfrm>
        </p:grpSpPr>
        <p:grpSp>
          <p:nvGrpSpPr>
            <p:cNvPr id="2" name="组合 1"/>
            <p:cNvGrpSpPr/>
            <p:nvPr/>
          </p:nvGrpSpPr>
          <p:grpSpPr>
            <a:xfrm>
              <a:off x="705272" y="1639861"/>
              <a:ext cx="3193793" cy="2085294"/>
              <a:chOff x="721633" y="1980294"/>
              <a:chExt cx="3233738" cy="2111375"/>
            </a:xfrm>
          </p:grpSpPr>
          <p:sp>
            <p:nvSpPr>
              <p:cNvPr id="9" name="Freeform 148"/>
              <p:cNvSpPr/>
              <p:nvPr/>
            </p:nvSpPr>
            <p:spPr bwMode="auto">
              <a:xfrm>
                <a:off x="721633" y="1980294"/>
                <a:ext cx="3233738" cy="2111375"/>
              </a:xfrm>
              <a:custGeom>
                <a:avLst/>
                <a:gdLst>
                  <a:gd name="T0" fmla="*/ 778 w 861"/>
                  <a:gd name="T1" fmla="*/ 437 h 562"/>
                  <a:gd name="T2" fmla="*/ 778 w 861"/>
                  <a:gd name="T3" fmla="*/ 21 h 562"/>
                  <a:gd name="T4" fmla="*/ 756 w 861"/>
                  <a:gd name="T5" fmla="*/ 0 h 562"/>
                  <a:gd name="T6" fmla="*/ 105 w 861"/>
                  <a:gd name="T7" fmla="*/ 0 h 562"/>
                  <a:gd name="T8" fmla="*/ 84 w 861"/>
                  <a:gd name="T9" fmla="*/ 21 h 562"/>
                  <a:gd name="T10" fmla="*/ 84 w 861"/>
                  <a:gd name="T11" fmla="*/ 436 h 562"/>
                  <a:gd name="T12" fmla="*/ 0 w 861"/>
                  <a:gd name="T13" fmla="*/ 530 h 562"/>
                  <a:gd name="T14" fmla="*/ 24 w 861"/>
                  <a:gd name="T15" fmla="*/ 562 h 562"/>
                  <a:gd name="T16" fmla="*/ 838 w 861"/>
                  <a:gd name="T17" fmla="*/ 562 h 562"/>
                  <a:gd name="T18" fmla="*/ 861 w 861"/>
                  <a:gd name="T19" fmla="*/ 530 h 562"/>
                  <a:gd name="T20" fmla="*/ 778 w 861"/>
                  <a:gd name="T21" fmla="*/ 437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1" h="562">
                    <a:moveTo>
                      <a:pt x="778" y="437"/>
                    </a:moveTo>
                    <a:cubicBezTo>
                      <a:pt x="778" y="21"/>
                      <a:pt x="778" y="21"/>
                      <a:pt x="778" y="21"/>
                    </a:cubicBezTo>
                    <a:cubicBezTo>
                      <a:pt x="778" y="9"/>
                      <a:pt x="768" y="0"/>
                      <a:pt x="756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3" y="0"/>
                      <a:pt x="84" y="9"/>
                      <a:pt x="84" y="21"/>
                    </a:cubicBezTo>
                    <a:cubicBezTo>
                      <a:pt x="84" y="436"/>
                      <a:pt x="84" y="436"/>
                      <a:pt x="84" y="436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0" y="543"/>
                      <a:pt x="11" y="562"/>
                      <a:pt x="24" y="562"/>
                    </a:cubicBezTo>
                    <a:cubicBezTo>
                      <a:pt x="838" y="562"/>
                      <a:pt x="838" y="562"/>
                      <a:pt x="838" y="562"/>
                    </a:cubicBezTo>
                    <a:cubicBezTo>
                      <a:pt x="851" y="562"/>
                      <a:pt x="861" y="543"/>
                      <a:pt x="861" y="530"/>
                    </a:cubicBezTo>
                    <a:lnTo>
                      <a:pt x="778" y="437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149"/>
              <p:cNvSpPr>
                <a:spLocks noChangeArrowheads="1"/>
              </p:cNvSpPr>
              <p:nvPr/>
            </p:nvSpPr>
            <p:spPr bwMode="auto">
              <a:xfrm>
                <a:off x="1169308" y="2115231"/>
                <a:ext cx="2343150" cy="1404938"/>
              </a:xfrm>
              <a:prstGeom prst="rect">
                <a:avLst/>
              </a:pr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Freeform 150"/>
              <p:cNvSpPr/>
              <p:nvPr/>
            </p:nvSpPr>
            <p:spPr bwMode="auto">
              <a:xfrm>
                <a:off x="2118633" y="3975781"/>
                <a:ext cx="439738" cy="74613"/>
              </a:xfrm>
              <a:custGeom>
                <a:avLst/>
                <a:gdLst>
                  <a:gd name="T0" fmla="*/ 0 w 117"/>
                  <a:gd name="T1" fmla="*/ 0 h 20"/>
                  <a:gd name="T2" fmla="*/ 0 w 117"/>
                  <a:gd name="T3" fmla="*/ 0 h 20"/>
                  <a:gd name="T4" fmla="*/ 14 w 117"/>
                  <a:gd name="T5" fmla="*/ 20 h 20"/>
                  <a:gd name="T6" fmla="*/ 104 w 117"/>
                  <a:gd name="T7" fmla="*/ 20 h 20"/>
                  <a:gd name="T8" fmla="*/ 117 w 117"/>
                  <a:gd name="T9" fmla="*/ 0 h 20"/>
                  <a:gd name="T10" fmla="*/ 117 w 117"/>
                  <a:gd name="T11" fmla="*/ 0 h 20"/>
                  <a:gd name="T12" fmla="*/ 0 w 117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6" y="20"/>
                      <a:pt x="1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11" y="20"/>
                      <a:pt x="117" y="7"/>
                      <a:pt x="117" y="0"/>
                    </a:cubicBezTo>
                    <a:cubicBezTo>
                      <a:pt x="117" y="0"/>
                      <a:pt x="117" y="0"/>
                      <a:pt x="11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2091447" y="2022227"/>
              <a:ext cx="13253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Thank You</a:t>
              </a:r>
              <a:r>
                <a:rPr lang="zh-CN" altLang="en-US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！</a:t>
              </a: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2160453" y="2672657"/>
              <a:ext cx="1134000" cy="48600"/>
              <a:chOff x="0" y="4978400"/>
              <a:chExt cx="11157019" cy="406400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0" y="4978400"/>
                <a:ext cx="2788596" cy="406400"/>
              </a:xfrm>
              <a:prstGeom prst="rect">
                <a:avLst/>
              </a:prstGeom>
              <a:solidFill>
                <a:srgbClr val="9EC4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2788596" y="4978400"/>
                <a:ext cx="2788596" cy="406400"/>
              </a:xfrm>
              <a:prstGeom prst="rect">
                <a:avLst/>
              </a:prstGeom>
              <a:solidFill>
                <a:srgbClr val="CA00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577192" y="4978400"/>
                <a:ext cx="2788596" cy="406400"/>
              </a:xfrm>
              <a:prstGeom prst="rect">
                <a:avLst/>
              </a:prstGeom>
              <a:solidFill>
                <a:srgbClr val="FF8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8368423" y="4978400"/>
                <a:ext cx="2788596" cy="406400"/>
              </a:xfrm>
              <a:prstGeom prst="rect">
                <a:avLst/>
              </a:prstGeom>
              <a:solidFill>
                <a:srgbClr val="008E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</p:grpSp>
        <p:pic>
          <p:nvPicPr>
            <p:cNvPr id="1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69" y="2007508"/>
              <a:ext cx="675000" cy="67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>
          <a:xfrm>
            <a:off x="768096" y="4853028"/>
            <a:ext cx="1615607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8F98B0E8-48B0-47D3-A6C8-7E041360F69C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>
                <a:uFillTx/>
                <a:sym typeface="+mn-ea"/>
              </a:rPr>
              <a:t>Py</a:t>
            </a:r>
            <a:r>
              <a:rPr lang="en-US" altLang="zh-CN" cap="none">
                <a:uFillTx/>
                <a:sym typeface="+mn-ea"/>
              </a:rPr>
              <a:t>thon</a:t>
            </a:r>
            <a:r>
              <a:rPr lang="zh-CN" altLang="en-US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8000" y="4853028"/>
            <a:ext cx="73025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264202" y="2007508"/>
            <a:ext cx="4241369" cy="1223412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lvl="0">
              <a:defRPr sz="11500" spc="50">
                <a:ln w="11430"/>
                <a:solidFill>
                  <a:srgbClr val="008E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7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谢谢聆听</a:t>
            </a:r>
            <a:endParaRPr lang="en-US" altLang="zh-CN" sz="7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3860" y="1704155"/>
            <a:ext cx="3193793" cy="2085294"/>
            <a:chOff x="705272" y="1639861"/>
            <a:chExt cx="3193793" cy="2085294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705272" y="1639861"/>
              <a:ext cx="3193793" cy="2085294"/>
              <a:chOff x="721633" y="1980294"/>
              <a:chExt cx="3233738" cy="2111375"/>
            </a:xfrm>
          </p:grpSpPr>
          <p:sp>
            <p:nvSpPr>
              <p:cNvPr id="31" name="Freeform 148"/>
              <p:cNvSpPr/>
              <p:nvPr userDrawn="1"/>
            </p:nvSpPr>
            <p:spPr bwMode="auto">
              <a:xfrm>
                <a:off x="721633" y="1980294"/>
                <a:ext cx="3233738" cy="2111375"/>
              </a:xfrm>
              <a:custGeom>
                <a:avLst/>
                <a:gdLst>
                  <a:gd name="T0" fmla="*/ 778 w 861"/>
                  <a:gd name="T1" fmla="*/ 437 h 562"/>
                  <a:gd name="T2" fmla="*/ 778 w 861"/>
                  <a:gd name="T3" fmla="*/ 21 h 562"/>
                  <a:gd name="T4" fmla="*/ 756 w 861"/>
                  <a:gd name="T5" fmla="*/ 0 h 562"/>
                  <a:gd name="T6" fmla="*/ 105 w 861"/>
                  <a:gd name="T7" fmla="*/ 0 h 562"/>
                  <a:gd name="T8" fmla="*/ 84 w 861"/>
                  <a:gd name="T9" fmla="*/ 21 h 562"/>
                  <a:gd name="T10" fmla="*/ 84 w 861"/>
                  <a:gd name="T11" fmla="*/ 436 h 562"/>
                  <a:gd name="T12" fmla="*/ 0 w 861"/>
                  <a:gd name="T13" fmla="*/ 530 h 562"/>
                  <a:gd name="T14" fmla="*/ 24 w 861"/>
                  <a:gd name="T15" fmla="*/ 562 h 562"/>
                  <a:gd name="T16" fmla="*/ 838 w 861"/>
                  <a:gd name="T17" fmla="*/ 562 h 562"/>
                  <a:gd name="T18" fmla="*/ 861 w 861"/>
                  <a:gd name="T19" fmla="*/ 530 h 562"/>
                  <a:gd name="T20" fmla="*/ 778 w 861"/>
                  <a:gd name="T21" fmla="*/ 437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1" h="562">
                    <a:moveTo>
                      <a:pt x="778" y="437"/>
                    </a:moveTo>
                    <a:cubicBezTo>
                      <a:pt x="778" y="21"/>
                      <a:pt x="778" y="21"/>
                      <a:pt x="778" y="21"/>
                    </a:cubicBezTo>
                    <a:cubicBezTo>
                      <a:pt x="778" y="9"/>
                      <a:pt x="768" y="0"/>
                      <a:pt x="756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3" y="0"/>
                      <a:pt x="84" y="9"/>
                      <a:pt x="84" y="21"/>
                    </a:cubicBezTo>
                    <a:cubicBezTo>
                      <a:pt x="84" y="436"/>
                      <a:pt x="84" y="436"/>
                      <a:pt x="84" y="436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0" y="543"/>
                      <a:pt x="11" y="562"/>
                      <a:pt x="24" y="562"/>
                    </a:cubicBezTo>
                    <a:cubicBezTo>
                      <a:pt x="838" y="562"/>
                      <a:pt x="838" y="562"/>
                      <a:pt x="838" y="562"/>
                    </a:cubicBezTo>
                    <a:cubicBezTo>
                      <a:pt x="851" y="562"/>
                      <a:pt x="861" y="543"/>
                      <a:pt x="861" y="530"/>
                    </a:cubicBezTo>
                    <a:lnTo>
                      <a:pt x="778" y="437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2" name="Rectangle 149"/>
              <p:cNvSpPr>
                <a:spLocks noChangeArrowheads="1"/>
              </p:cNvSpPr>
              <p:nvPr userDrawn="1"/>
            </p:nvSpPr>
            <p:spPr bwMode="auto">
              <a:xfrm>
                <a:off x="1169308" y="2115231"/>
                <a:ext cx="2343150" cy="1404938"/>
              </a:xfrm>
              <a:prstGeom prst="rect">
                <a:avLst/>
              </a:pr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33" name="Freeform 150"/>
              <p:cNvSpPr/>
              <p:nvPr userDrawn="1"/>
            </p:nvSpPr>
            <p:spPr bwMode="auto">
              <a:xfrm>
                <a:off x="2118633" y="3975781"/>
                <a:ext cx="439738" cy="74613"/>
              </a:xfrm>
              <a:custGeom>
                <a:avLst/>
                <a:gdLst>
                  <a:gd name="T0" fmla="*/ 0 w 117"/>
                  <a:gd name="T1" fmla="*/ 0 h 20"/>
                  <a:gd name="T2" fmla="*/ 0 w 117"/>
                  <a:gd name="T3" fmla="*/ 0 h 20"/>
                  <a:gd name="T4" fmla="*/ 14 w 117"/>
                  <a:gd name="T5" fmla="*/ 20 h 20"/>
                  <a:gd name="T6" fmla="*/ 104 w 117"/>
                  <a:gd name="T7" fmla="*/ 20 h 20"/>
                  <a:gd name="T8" fmla="*/ 117 w 117"/>
                  <a:gd name="T9" fmla="*/ 0 h 20"/>
                  <a:gd name="T10" fmla="*/ 117 w 117"/>
                  <a:gd name="T11" fmla="*/ 0 h 20"/>
                  <a:gd name="T12" fmla="*/ 0 w 117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6" y="20"/>
                      <a:pt x="1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11" y="20"/>
                      <a:pt x="117" y="7"/>
                      <a:pt x="117" y="0"/>
                    </a:cubicBezTo>
                    <a:cubicBezTo>
                      <a:pt x="117" y="0"/>
                      <a:pt x="117" y="0"/>
                      <a:pt x="11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24" name="矩形 23"/>
            <p:cNvSpPr/>
            <p:nvPr userDrawn="1"/>
          </p:nvSpPr>
          <p:spPr>
            <a:xfrm>
              <a:off x="2091447" y="2022227"/>
              <a:ext cx="13253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Thank You</a:t>
              </a:r>
              <a:r>
                <a:rPr lang="zh-CN" altLang="en-US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！</a:t>
              </a:r>
            </a:p>
          </p:txBody>
        </p:sp>
        <p:grpSp>
          <p:nvGrpSpPr>
            <p:cNvPr id="25" name="组合 24"/>
            <p:cNvGrpSpPr/>
            <p:nvPr userDrawn="1"/>
          </p:nvGrpSpPr>
          <p:grpSpPr>
            <a:xfrm>
              <a:off x="2160453" y="2672657"/>
              <a:ext cx="1134000" cy="48600"/>
              <a:chOff x="0" y="4978400"/>
              <a:chExt cx="11157019" cy="406400"/>
            </a:xfrm>
          </p:grpSpPr>
          <p:sp>
            <p:nvSpPr>
              <p:cNvPr id="27" name="矩形 26"/>
              <p:cNvSpPr/>
              <p:nvPr userDrawn="1"/>
            </p:nvSpPr>
            <p:spPr>
              <a:xfrm>
                <a:off x="0" y="4978400"/>
                <a:ext cx="2788596" cy="406400"/>
              </a:xfrm>
              <a:prstGeom prst="rect">
                <a:avLst/>
              </a:prstGeom>
              <a:solidFill>
                <a:srgbClr val="9EC4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28" name="矩形 27"/>
              <p:cNvSpPr/>
              <p:nvPr userDrawn="1"/>
            </p:nvSpPr>
            <p:spPr>
              <a:xfrm>
                <a:off x="2788596" y="4978400"/>
                <a:ext cx="2788596" cy="406400"/>
              </a:xfrm>
              <a:prstGeom prst="rect">
                <a:avLst/>
              </a:prstGeom>
              <a:solidFill>
                <a:srgbClr val="CA00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29" name="矩形 28"/>
              <p:cNvSpPr/>
              <p:nvPr userDrawn="1"/>
            </p:nvSpPr>
            <p:spPr>
              <a:xfrm>
                <a:off x="5577192" y="4978400"/>
                <a:ext cx="2788596" cy="406400"/>
              </a:xfrm>
              <a:prstGeom prst="rect">
                <a:avLst/>
              </a:prstGeom>
              <a:solidFill>
                <a:srgbClr val="FF8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30" name="矩形 29"/>
              <p:cNvSpPr/>
              <p:nvPr userDrawn="1"/>
            </p:nvSpPr>
            <p:spPr>
              <a:xfrm>
                <a:off x="8368423" y="4978400"/>
                <a:ext cx="2788596" cy="406400"/>
              </a:xfrm>
              <a:prstGeom prst="rect">
                <a:avLst/>
              </a:prstGeom>
              <a:solidFill>
                <a:srgbClr val="008E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</p:grpSp>
        <p:pic>
          <p:nvPicPr>
            <p:cNvPr id="26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69" y="2007508"/>
              <a:ext cx="675000" cy="67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7C38504B-1AF3-4156-B61A-8DB24BEED060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zh-CN" altLang="en-US" cap="none">
                <a:solidFill>
                  <a:schemeClr val="bg1"/>
                </a:solidFill>
                <a:uFillTx/>
                <a:sym typeface="+mn-ea"/>
              </a:rPr>
              <a:t>Py</a:t>
            </a:r>
            <a:r>
              <a:rPr lang="en-US" altLang="zh-CN" cap="none">
                <a:solidFill>
                  <a:schemeClr val="bg1"/>
                </a:solidFill>
                <a:uFillTx/>
                <a:sym typeface="+mn-ea"/>
              </a:rPr>
              <a:t>thon</a:t>
            </a:r>
            <a:r>
              <a:rPr lang="zh-CN" altLang="en-US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占位符"/>
          <p:cNvSpPr>
            <a:spLocks noGrp="1"/>
          </p:cNvSpPr>
          <p:nvPr>
            <p:ph type="body" sz="quarter" idx="13" hasCustomPrompt="1"/>
          </p:nvPr>
        </p:nvSpPr>
        <p:spPr>
          <a:xfrm>
            <a:off x="1052622" y="159755"/>
            <a:ext cx="6275277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16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958" y="-12032"/>
            <a:ext cx="7882609" cy="86049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68096" y="969475"/>
            <a:ext cx="3566160" cy="376254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91990" y="969473"/>
            <a:ext cx="3566160" cy="3762547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B74AB904-11F0-40D2-A521-063F99E152E4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-3743" y="80319"/>
            <a:ext cx="2287872" cy="54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9" name="矩形"/>
          <p:cNvSpPr/>
          <p:nvPr/>
        </p:nvSpPr>
        <p:spPr>
          <a:xfrm>
            <a:off x="2284129" y="80319"/>
            <a:ext cx="2287872" cy="54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6" name="矩形"/>
          <p:cNvSpPr/>
          <p:nvPr/>
        </p:nvSpPr>
        <p:spPr>
          <a:xfrm>
            <a:off x="110557" y="309456"/>
            <a:ext cx="235878" cy="246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3" name="标题占位符"/>
          <p:cNvSpPr>
            <a:spLocks noGrp="1"/>
          </p:cNvSpPr>
          <p:nvPr>
            <p:ph type="body" sz="quarter" idx="10" hasCustomPrompt="1"/>
          </p:nvPr>
        </p:nvSpPr>
        <p:spPr>
          <a:xfrm>
            <a:off x="429992" y="234449"/>
            <a:ext cx="6897908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2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7064" y="1009651"/>
            <a:ext cx="7615237" cy="3545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2" name="矩形"/>
          <p:cNvSpPr/>
          <p:nvPr userDrawn="1"/>
        </p:nvSpPr>
        <p:spPr>
          <a:xfrm>
            <a:off x="110557" y="309456"/>
            <a:ext cx="235878" cy="246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90563" y="165497"/>
            <a:ext cx="63881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7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27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15910"/>
            <a:ext cx="4716082" cy="58221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1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690563" y="165497"/>
            <a:ext cx="63881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7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2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80918" y="0"/>
            <a:ext cx="7290054" cy="8484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8096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8096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91990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491990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0529599E-9530-48C5-9CAF-172E1B800D9B}" type="datetime1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902FD77-8323-485D-87E2-91A0E9C84954}" type="datetime1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8EDE902-01B3-453F-A2EE-45228A659E9E}" type="datetime1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1"/>
            </p:custDataLst>
          </p:nvPr>
        </p:nvSpPr>
        <p:spPr>
          <a:xfrm>
            <a:off x="1789430" y="1467485"/>
            <a:ext cx="594360" cy="1847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2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内容概要</a:t>
            </a:r>
          </a:p>
        </p:txBody>
      </p:sp>
      <p:sp>
        <p:nvSpPr>
          <p:cNvPr id="25" name="MH_Others_2"/>
          <p:cNvSpPr txBox="1"/>
          <p:nvPr userDrawn="1">
            <p:custDataLst>
              <p:tags r:id="rId2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1"/>
            </p:custDataLst>
          </p:nvPr>
        </p:nvSpPr>
        <p:spPr>
          <a:xfrm>
            <a:off x="1789430" y="1467485"/>
            <a:ext cx="594360" cy="1847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2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25" name="MH_Others_2"/>
          <p:cNvSpPr txBox="1"/>
          <p:nvPr userDrawn="1">
            <p:custDataLst>
              <p:tags r:id="rId2"/>
            </p:custDataLst>
          </p:nvPr>
        </p:nvSpPr>
        <p:spPr>
          <a:xfrm rot="5400000">
            <a:off x="589962" y="2191193"/>
            <a:ext cx="1932333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summary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1"/>
            </p:custDataLst>
          </p:nvPr>
        </p:nvSpPr>
        <p:spPr>
          <a:xfrm>
            <a:off x="1448688" y="1467661"/>
            <a:ext cx="1286564" cy="18471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endParaRPr lang="en-US" altLang="zh-CN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</a:p>
        </p:txBody>
      </p:sp>
      <p:sp>
        <p:nvSpPr>
          <p:cNvPr id="25" name="MH_Others_2"/>
          <p:cNvSpPr txBox="1"/>
          <p:nvPr userDrawn="1">
            <p:custDataLst>
              <p:tags r:id="rId2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925167"/>
            <a:ext cx="7832833" cy="38068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2F4983-3602-4E3E-983A-EBA4353A8448}" type="datetime1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zh-CN" altLang="en-US"/>
              <a:t>软件工程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528F39D-B5E5-4CA7-906C-979D5A62978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6" y="-9943"/>
            <a:ext cx="692368" cy="6923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321" y="0"/>
            <a:ext cx="7763929" cy="8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800" b="1" kern="1200" cap="all" spc="75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8580" indent="-43180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֍"/>
        <a:defRPr sz="28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1pPr>
      <a:lvl2pPr marL="720090" indent="-360045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→"/>
        <a:defRPr sz="24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2pPr>
      <a:lvl3pPr marL="1080135" indent="-28829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65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186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71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925167"/>
            <a:ext cx="7832833" cy="38068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2F4983-3602-4E3E-983A-EBA4353A8448}" type="datetime1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zh-CN" altLang="en-US"/>
              <a:t>软件工程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528F39D-B5E5-4CA7-906C-979D5A62978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/>
          <p:cNvSpPr/>
          <p:nvPr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6"/>
          <p:cNvSpPr/>
          <p:nvPr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6" y="-9943"/>
            <a:ext cx="692368" cy="6923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321" y="0"/>
            <a:ext cx="7763929" cy="8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6" y="-9943"/>
            <a:ext cx="692368" cy="6923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800" b="1" kern="1200" cap="all" spc="75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8580" indent="-43180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֍"/>
        <a:defRPr sz="28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1pPr>
      <a:lvl2pPr marL="720090" indent="-360045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→"/>
        <a:defRPr sz="24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2pPr>
      <a:lvl3pPr marL="1080135" indent="-28829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65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186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71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5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6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9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0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4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8907" y="3620351"/>
            <a:ext cx="6899344" cy="1380882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          河南大学软件学院                                         楚广琳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75645" y="987551"/>
            <a:ext cx="8582606" cy="2468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</a:pPr>
            <a:r>
              <a:rPr lang="zh-CN" altLang="en-US" sz="4800" dirty="0">
                <a:sym typeface="+mn-ea"/>
              </a:rPr>
              <a:t>第</a:t>
            </a:r>
            <a:r>
              <a:rPr lang="en-US" altLang="zh-CN" sz="4800" dirty="0">
                <a:sym typeface="+mn-ea"/>
              </a:rPr>
              <a:t>8</a:t>
            </a:r>
            <a:r>
              <a:rPr lang="zh-CN" altLang="en-US" sz="4800" dirty="0">
                <a:sym typeface="+mn-ea"/>
              </a:rPr>
              <a:t>章 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数据可视化</a:t>
            </a:r>
            <a:endParaRPr lang="zh-CN" altLang="zh-CN" sz="4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50303" y="135982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数组</a:t>
            </a:r>
            <a:endParaRPr lang="zh-CN" altLang="en-US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>
            <a:spLocks noChangeArrowheads="1"/>
          </p:cNvSpPr>
          <p:nvPr/>
        </p:nvSpPr>
        <p:spPr bwMode="auto">
          <a:xfrm>
            <a:off x="1656171" y="1558807"/>
            <a:ext cx="52018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本章案例选用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ndarray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表示学生成绩数据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9522" y="162449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数组基本概念</a:t>
            </a:r>
            <a:endParaRPr lang="zh-CN" altLang="en-US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5827583" y="1350228"/>
          <a:ext cx="2701924" cy="240929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7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/>
                        <a:t>0</a:t>
                      </a:r>
                      <a:endParaRPr lang="zh-CN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/>
                        <a:t>1</a:t>
                      </a:r>
                      <a:endParaRPr lang="zh-CN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/>
                        <a:t>2</a:t>
                      </a:r>
                      <a:endParaRPr lang="zh-CN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/>
                        <a:t>3</a:t>
                      </a:r>
                      <a:endParaRPr lang="zh-CN" altLang="en-US" sz="2800" b="0" dirty="0"/>
                    </a:p>
                  </a:txBody>
                  <a:tcPr anchor="ctr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13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14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15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765800" y="731259"/>
            <a:ext cx="2862943" cy="307778"/>
            <a:chOff x="5521691" y="978634"/>
            <a:chExt cx="2862943" cy="307778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5521691" y="1286412"/>
              <a:ext cx="2862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6698013" y="978634"/>
              <a:ext cx="1077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轴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25143" y="1354723"/>
            <a:ext cx="312057" cy="2503715"/>
            <a:chOff x="4981034" y="1602098"/>
            <a:chExt cx="312057" cy="2503715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5293091" y="1602098"/>
              <a:ext cx="0" cy="2503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981034" y="2323346"/>
              <a:ext cx="2267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轴</a:t>
              </a:r>
            </a:p>
          </p:txBody>
        </p:sp>
      </p:grpSp>
      <p:sp>
        <p:nvSpPr>
          <p:cNvPr id="12" name="TextBox 41"/>
          <p:cNvSpPr>
            <a:spLocks noChangeArrowheads="1"/>
          </p:cNvSpPr>
          <p:nvPr/>
        </p:nvSpPr>
        <p:spPr bwMode="auto">
          <a:xfrm>
            <a:off x="515257" y="944586"/>
            <a:ext cx="4535713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维度：维度称为轴（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axis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轴的个数称为秩（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常用属性：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ndim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（秩）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shape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（维度）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（元素总个数）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（元素类型）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71780"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2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9522" y="162449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数组基本概念</a:t>
            </a:r>
            <a:endParaRPr lang="zh-CN" altLang="en-US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41"/>
          <p:cNvSpPr>
            <a:spLocks noChangeArrowheads="1"/>
          </p:cNvSpPr>
          <p:nvPr/>
        </p:nvSpPr>
        <p:spPr bwMode="auto">
          <a:xfrm>
            <a:off x="2918247" y="803869"/>
            <a:ext cx="4535713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ndarray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的常用数据类型列表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5257" y="1321911"/>
          <a:ext cx="4106673" cy="33054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37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35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名称</a:t>
                      </a:r>
                      <a:endParaRPr lang="zh-CN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描述</a:t>
                      </a:r>
                      <a:endParaRPr lang="zh-CN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用一个字节存储的布尔类型（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inti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由所在平台决定其大小的整数（一般为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int32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int64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int8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一个字节大小，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-128 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int16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整数，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-32768 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32767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int32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整数，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 ** 31 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** 32 -1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int64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整数，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 ** 63 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** 63 - 1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uint8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无符号整数，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uint16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无符号整数，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65535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uint32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无符号整数，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** 32 - 1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uint64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无符号整数，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** 64 - 1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717939" y="1327725"/>
          <a:ext cx="4220441" cy="27575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17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1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名称</a:t>
                      </a:r>
                      <a:endParaRPr lang="zh-CN" altLang="en-US" sz="1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描述</a:t>
                      </a:r>
                      <a:endParaRPr lang="zh-CN" altLang="en-US" sz="1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float16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半精度浮点数：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位，正负号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位，指数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位，精度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float32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单精度浮点数：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位，正负号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位，指数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位，精度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float64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双精度浮点数：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位，正负号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位，指数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位，精度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complex64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复数，分别用两个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位浮点数表示实部和虚部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complex128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complex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复数，分别用两个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位浮点数表示实部和虚部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2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9522" y="162449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数组基本概念</a:t>
            </a:r>
            <a:endParaRPr lang="zh-CN" altLang="en-US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41"/>
          <p:cNvSpPr>
            <a:spLocks noChangeArrowheads="1"/>
          </p:cNvSpPr>
          <p:nvPr/>
        </p:nvSpPr>
        <p:spPr bwMode="auto">
          <a:xfrm>
            <a:off x="515257" y="731259"/>
            <a:ext cx="8113486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数组定义方法：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array()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方法创建：可以用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中列表、元组等类型合建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如：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arr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np.array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([2,3,4])</a:t>
            </a:r>
          </a:p>
          <a:p>
            <a:pPr marL="742950" lvl="1" indent="-28575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arange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方法创建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ndarray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如：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arr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np.arrange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(1,100,2)</a:t>
            </a:r>
          </a:p>
          <a:p>
            <a:pPr marL="742950" lvl="1" indent="-28575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random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创建随机数数组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如：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arr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np.random.randint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(1,100,[5,5])</a:t>
            </a:r>
          </a:p>
          <a:p>
            <a:pPr marL="742950" lvl="1" indent="-28575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文件等读取创建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ndarray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如：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arr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np.loadtxt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("a.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csv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",delimiter=",")</a:t>
            </a:r>
          </a:p>
          <a:p>
            <a:pPr lvl="2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‐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71780"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2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9522" y="162449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数组基本概念</a:t>
            </a:r>
            <a:endParaRPr lang="zh-CN" altLang="en-US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41"/>
          <p:cNvSpPr>
            <a:spLocks noChangeArrowheads="1"/>
          </p:cNvSpPr>
          <p:nvPr/>
        </p:nvSpPr>
        <p:spPr bwMode="auto">
          <a:xfrm>
            <a:off x="655934" y="742982"/>
            <a:ext cx="8113486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其他常用数组定义方法：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‐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71780"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46880" y="1548459"/>
          <a:ext cx="7790542" cy="263853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3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9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np.ones(shape)</a:t>
                      </a:r>
                      <a:endParaRPr lang="zh-CN" altLang="en-US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shape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生成一个全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数组，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shape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是元组类型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np.zeros(shape) </a:t>
                      </a:r>
                      <a:endParaRPr lang="zh-CN" altLang="en-US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shape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生成一个全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数组，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shape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是元组类型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np.full(shape,val)</a:t>
                      </a:r>
                      <a:endParaRPr lang="zh-CN" altLang="en-US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shape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生成一个数组，每个元素值都是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np.eye(n)</a:t>
                      </a:r>
                      <a:endParaRPr lang="zh-CN" altLang="en-US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创建一个正方的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n×n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单位矩阵，对角线为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，其余为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i="0" u="none" strike="noStrike" kern="12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np.linspace()</a:t>
                      </a:r>
                      <a:endParaRPr lang="zh-CN" altLang="en-US" sz="1500" b="1" i="0" u="none" strike="noStrike" kern="12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根据起止数据等间距地填充数据，形成数组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5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b="1" i="0" u="none" strike="noStrike" kern="12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np.concatenate()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将两个或多个数组合并成一个新的数组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2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9522" y="162449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表示学生成绩数据</a:t>
            </a:r>
            <a:endParaRPr lang="zh-CN" altLang="en-US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41"/>
          <p:cNvSpPr>
            <a:spLocks noChangeArrowheads="1"/>
          </p:cNvSpPr>
          <p:nvPr/>
        </p:nvSpPr>
        <p:spPr bwMode="auto">
          <a:xfrm>
            <a:off x="622061" y="2498111"/>
            <a:ext cx="7899877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二维表结构用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ndarray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二维数组表示：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np.array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([['ID', 't1','t2','t3','t4','t5', 't6', 'score'],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   ['161021', '14', '10', '6', '19', '20', '20', '89'],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['161022', '12', ‘5', '7', '12', '17', '20', '73'],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……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])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46880" y="1137645"/>
          <a:ext cx="7755249" cy="13353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7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9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t1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t2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t3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t4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t5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t6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score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161021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161022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41"/>
          <p:cNvSpPr>
            <a:spLocks noChangeArrowheads="1"/>
          </p:cNvSpPr>
          <p:nvPr/>
        </p:nvSpPr>
        <p:spPr bwMode="auto">
          <a:xfrm>
            <a:off x="1077494" y="709368"/>
            <a:ext cx="7184953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学生成绩表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4" grpId="0"/>
      <p:bldP spid="8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9522" y="162449"/>
            <a:ext cx="37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表示学生成绩数据</a:t>
            </a:r>
            <a:endParaRPr lang="zh-CN" altLang="en-US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41"/>
          <p:cNvSpPr>
            <a:spLocks noChangeArrowheads="1"/>
          </p:cNvSpPr>
          <p:nvPr/>
        </p:nvSpPr>
        <p:spPr bwMode="auto">
          <a:xfrm>
            <a:off x="766503" y="3221616"/>
            <a:ext cx="7899877" cy="140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本章案例读取方法如下：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arrstd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=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np.loadtxt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("ScoreTest.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csv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",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dtype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=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bytes,delimiter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=',',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skiprows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=1).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astype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(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str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print(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arrstd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) </a:t>
            </a:r>
          </a:p>
        </p:txBody>
      </p:sp>
      <p:sp>
        <p:nvSpPr>
          <p:cNvPr id="2" name="矩形 1"/>
          <p:cNvSpPr/>
          <p:nvPr/>
        </p:nvSpPr>
        <p:spPr>
          <a:xfrm>
            <a:off x="630607" y="830640"/>
            <a:ext cx="7632408" cy="239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将学生成绩数据存储于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文件（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Comma-Separated 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文件的读取：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np.loadtxt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frame,dtype,delimiter,skiprows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frame: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文件、字符串或产生器，可以是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等压缩文件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数据类型，（如：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,float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分割字符串，通常用逗号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skiprows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跳过前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默认读取所有行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763" y="265805"/>
            <a:ext cx="2577193" cy="42614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4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9522" y="162449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数组操作</a:t>
            </a:r>
            <a:endParaRPr lang="zh-CN" altLang="en-US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7400" y="710963"/>
            <a:ext cx="7841343" cy="4015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数组的索引：获取数组中特定位置元素，索引值从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：表示一维数组的第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个元素（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从0开始）</a:t>
            </a:r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[3,2]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：表示二维数组第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行第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列元素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（从0开始）</a:t>
            </a:r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数组的切片：获取数组元素子集，方法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[start: end: step]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，取值时包含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索引值，但不包含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[1:4]: 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获取一维数组中的第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（从0开始）</a:t>
            </a:r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[0:3,1:4]: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获取二维数组的第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行及第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列中元素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数组类型转换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np.astype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 ,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可以是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float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9522" y="162449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数组操作</a:t>
            </a:r>
            <a:endParaRPr lang="zh-CN" altLang="en-US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987" y="836767"/>
            <a:ext cx="45287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微软雅黑" panose="020B0503020204020204" pitchFamily="34" charset="-122"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计算成绩分布和题目得分率，需要切片法取出所需部分数据。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）获取所有学生总成绩列数据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sarr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sarr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 : , 7 : 8]</a:t>
            </a:r>
          </a:p>
          <a:p>
            <a:pPr lvl="1"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）获取所有学生各个题目得分数据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tarr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 : , 1 : 7]</a:t>
            </a:r>
          </a:p>
        </p:txBody>
      </p:sp>
      <p:sp>
        <p:nvSpPr>
          <p:cNvPr id="4" name="矩形 3"/>
          <p:cNvSpPr/>
          <p:nvPr/>
        </p:nvSpPr>
        <p:spPr>
          <a:xfrm>
            <a:off x="5128757" y="942276"/>
            <a:ext cx="38862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[['161021' '14' '10' '6' '19' '20' '20' '89']</a:t>
            </a:r>
          </a:p>
          <a:p>
            <a:r>
              <a:rPr lang="zh-CN" altLang="en-US" dirty="0"/>
              <a:t> ['161022' '12' '5' '7' '12' '17' '20' '73']</a:t>
            </a:r>
          </a:p>
          <a:p>
            <a:r>
              <a:rPr lang="zh-CN" altLang="en-US" dirty="0"/>
              <a:t> ['161023' '12' '8' '5' '14' '15' '16' '70']</a:t>
            </a:r>
          </a:p>
          <a:p>
            <a:r>
              <a:rPr lang="zh-CN" altLang="en-US" dirty="0"/>
              <a:t> ['161024' '18' '10' '6' '14' '20' '20' '88']</a:t>
            </a:r>
          </a:p>
          <a:p>
            <a:r>
              <a:rPr lang="zh-CN" altLang="en-US" dirty="0"/>
              <a:t> ['161025' '8' '7' '8' '9' '17' '15' '64']</a:t>
            </a:r>
          </a:p>
          <a:p>
            <a:r>
              <a:rPr lang="zh-CN" altLang="en-US" dirty="0"/>
              <a:t> ['161026' '10' '10' '6' '13' '20' '18' '77']</a:t>
            </a:r>
          </a:p>
          <a:p>
            <a:r>
              <a:rPr lang="zh-CN" altLang="en-US" dirty="0"/>
              <a:t> ['161027' '12' '7' '9' '10' '18' '18' '74']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5936" y="1773787"/>
            <a:ext cx="283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数值计算</a:t>
            </a:r>
          </a:p>
        </p:txBody>
      </p:sp>
      <p:sp>
        <p:nvSpPr>
          <p:cNvPr id="13" name="TextBox 34"/>
          <p:cNvSpPr txBox="1"/>
          <p:nvPr/>
        </p:nvSpPr>
        <p:spPr>
          <a:xfrm>
            <a:off x="4730767" y="2887206"/>
            <a:ext cx="4893422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统计成绩分布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计算题目得分率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本章目标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1891934" y="911679"/>
            <a:ext cx="5257262" cy="3558901"/>
            <a:chOff x="1636940" y="1599002"/>
            <a:chExt cx="5978491" cy="4237841"/>
          </a:xfrm>
        </p:grpSpPr>
        <p:sp>
          <p:nvSpPr>
            <p:cNvPr id="8" name="弧形 36"/>
            <p:cNvSpPr/>
            <p:nvPr/>
          </p:nvSpPr>
          <p:spPr bwMode="auto">
            <a:xfrm rot="5400000">
              <a:off x="3977696" y="3085588"/>
              <a:ext cx="1313342" cy="1314614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弧形 37"/>
            <p:cNvSpPr/>
            <p:nvPr/>
          </p:nvSpPr>
          <p:spPr bwMode="auto">
            <a:xfrm>
              <a:off x="4091612" y="3202759"/>
              <a:ext cx="1083692" cy="1083969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弧形 38"/>
            <p:cNvSpPr/>
            <p:nvPr/>
          </p:nvSpPr>
          <p:spPr bwMode="auto">
            <a:xfrm rot="16200000">
              <a:off x="4173068" y="3346778"/>
              <a:ext cx="897142" cy="823679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11" name="组合 3"/>
            <p:cNvGrpSpPr/>
            <p:nvPr/>
          </p:nvGrpSpPr>
          <p:grpSpPr bwMode="auto">
            <a:xfrm>
              <a:off x="1636940" y="1599002"/>
              <a:ext cx="5978491" cy="4237841"/>
              <a:chOff x="1636941" y="1599004"/>
              <a:chExt cx="5978493" cy="4237846"/>
            </a:xfrm>
          </p:grpSpPr>
          <p:graphicFrame>
            <p:nvGraphicFramePr>
              <p:cNvPr id="12" name="图表 2"/>
              <p:cNvGraphicFramePr/>
              <p:nvPr/>
            </p:nvGraphicFramePr>
            <p:xfrm>
              <a:off x="1636941" y="1599004"/>
              <a:ext cx="5978493" cy="42378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5224145" imgH="3639185" progId="Excel.Chart.8">
                      <p:embed/>
                    </p:oleObj>
                  </mc:Choice>
                  <mc:Fallback>
                    <p:oleObj r:id="rId2" imgW="5224145" imgH="3639185" progId="Excel.Char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6941" y="1599004"/>
                            <a:ext cx="5978493" cy="42378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Box 43"/>
              <p:cNvSpPr txBox="1"/>
              <p:nvPr/>
            </p:nvSpPr>
            <p:spPr>
              <a:xfrm rot="18892830">
                <a:off x="3261794" y="2497231"/>
                <a:ext cx="1041425" cy="4534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14" name="TextBox 44"/>
              <p:cNvSpPr txBox="1"/>
              <p:nvPr/>
            </p:nvSpPr>
            <p:spPr>
              <a:xfrm rot="3026289">
                <a:off x="3289067" y="4485745"/>
                <a:ext cx="1041426" cy="4534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  <p:sp>
          <p:nvSpPr>
            <p:cNvPr id="15" name="TextBox 40"/>
            <p:cNvSpPr txBox="1"/>
            <p:nvPr/>
          </p:nvSpPr>
          <p:spPr>
            <a:xfrm rot="3181581" flipH="1">
              <a:off x="5143707" y="2706253"/>
              <a:ext cx="1041425" cy="453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6" name="TextBox 41"/>
            <p:cNvSpPr txBox="1"/>
            <p:nvPr/>
          </p:nvSpPr>
          <p:spPr>
            <a:xfrm rot="8102442" flipH="1" flipV="1">
              <a:off x="5164395" y="4374559"/>
              <a:ext cx="1040054" cy="4748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693420" y="1077772"/>
            <a:ext cx="3206189" cy="701024"/>
            <a:chOff x="128821" y="1596329"/>
            <a:chExt cx="3671039" cy="1159441"/>
          </a:xfrm>
        </p:grpSpPr>
        <p:sp>
          <p:nvSpPr>
            <p:cNvPr id="18" name="矩形 5"/>
            <p:cNvSpPr>
              <a:spLocks noChangeArrowheads="1"/>
            </p:cNvSpPr>
            <p:nvPr/>
          </p:nvSpPr>
          <p:spPr bwMode="auto">
            <a:xfrm>
              <a:off x="671850" y="1596329"/>
              <a:ext cx="3128010" cy="916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科学计算的基本概念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6"/>
            <p:cNvGrpSpPr/>
            <p:nvPr/>
          </p:nvGrpSpPr>
          <p:grpSpPr bwMode="auto">
            <a:xfrm>
              <a:off x="402202" y="2103290"/>
              <a:ext cx="2352574" cy="652480"/>
              <a:chOff x="795896" y="2351986"/>
              <a:chExt cx="2351394" cy="652471"/>
            </a:xfrm>
          </p:grpSpPr>
          <p:cxnSp>
            <p:nvCxnSpPr>
              <p:cNvPr id="20" name="直接连接符 7"/>
              <p:cNvCxnSpPr>
                <a:cxnSpLocks noChangeShapeType="1"/>
              </p:cNvCxnSpPr>
              <p:nvPr/>
            </p:nvCxnSpPr>
            <p:spPr bwMode="auto">
              <a:xfrm>
                <a:off x="795896" y="2351986"/>
                <a:ext cx="419799" cy="644105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22939" y="2996091"/>
                <a:ext cx="1924351" cy="836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" name="组合 21"/>
            <p:cNvGrpSpPr/>
            <p:nvPr/>
          </p:nvGrpSpPr>
          <p:grpSpPr bwMode="auto">
            <a:xfrm>
              <a:off x="128821" y="1605947"/>
              <a:ext cx="474753" cy="863300"/>
              <a:chOff x="1207310" y="3521532"/>
              <a:chExt cx="474515" cy="863288"/>
            </a:xfrm>
          </p:grpSpPr>
          <p:sp>
            <p:nvSpPr>
              <p:cNvPr id="23" name="椭圆 22"/>
              <p:cNvSpPr/>
              <p:nvPr/>
            </p:nvSpPr>
            <p:spPr bwMode="auto">
              <a:xfrm>
                <a:off x="1207310" y="3550040"/>
                <a:ext cx="474515" cy="475127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TextBox 51"/>
              <p:cNvSpPr txBox="1"/>
              <p:nvPr/>
            </p:nvSpPr>
            <p:spPr>
              <a:xfrm>
                <a:off x="1262856" y="3521532"/>
                <a:ext cx="334858" cy="86328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 bwMode="auto">
          <a:xfrm>
            <a:off x="5820078" y="574040"/>
            <a:ext cx="3073096" cy="1080135"/>
            <a:chOff x="5646349" y="2109791"/>
            <a:chExt cx="3049976" cy="1100134"/>
          </a:xfrm>
        </p:grpSpPr>
        <p:grpSp>
          <p:nvGrpSpPr>
            <p:cNvPr id="26" name="组合 32"/>
            <p:cNvGrpSpPr/>
            <p:nvPr/>
          </p:nvGrpSpPr>
          <p:grpSpPr bwMode="auto">
            <a:xfrm flipH="1">
              <a:off x="5945199" y="2557463"/>
              <a:ext cx="2486014" cy="652462"/>
              <a:chOff x="860198" y="2352244"/>
              <a:chExt cx="2486271" cy="652213"/>
            </a:xfrm>
          </p:grpSpPr>
          <p:cxnSp>
            <p:nvCxnSpPr>
              <p:cNvPr id="2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2123531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组合 35"/>
            <p:cNvGrpSpPr/>
            <p:nvPr/>
          </p:nvGrpSpPr>
          <p:grpSpPr bwMode="auto">
            <a:xfrm>
              <a:off x="8223523" y="2109791"/>
              <a:ext cx="472802" cy="531635"/>
              <a:chOff x="1232739" y="3530023"/>
              <a:chExt cx="474141" cy="532098"/>
            </a:xfrm>
          </p:grpSpPr>
          <p:sp>
            <p:nvSpPr>
              <p:cNvPr id="30" name="椭圆 29"/>
              <p:cNvSpPr/>
              <p:nvPr/>
            </p:nvSpPr>
            <p:spPr bwMode="auto">
              <a:xfrm>
                <a:off x="1232739" y="3558541"/>
                <a:ext cx="474141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TextBox 59"/>
              <p:cNvSpPr txBox="1"/>
              <p:nvPr/>
            </p:nvSpPr>
            <p:spPr>
              <a:xfrm>
                <a:off x="1301155" y="3530023"/>
                <a:ext cx="335717" cy="5320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32" name="矩形 46"/>
            <p:cNvSpPr>
              <a:spLocks noChangeArrowheads="1"/>
            </p:cNvSpPr>
            <p:nvPr/>
          </p:nvSpPr>
          <p:spPr bwMode="auto">
            <a:xfrm>
              <a:off x="5646349" y="2534221"/>
              <a:ext cx="2543062" cy="563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b="1" dirty="0">
                  <a:solidFill>
                    <a:srgbClr val="0D74C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数据可视化的概念</a:t>
              </a: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753100" y="3327400"/>
            <a:ext cx="3140075" cy="1090668"/>
            <a:chOff x="5578734" y="4225925"/>
            <a:chExt cx="3117591" cy="1114309"/>
          </a:xfrm>
        </p:grpSpPr>
        <p:sp>
          <p:nvSpPr>
            <p:cNvPr id="34" name="矩形 51"/>
            <p:cNvSpPr>
              <a:spLocks noChangeArrowheads="1"/>
            </p:cNvSpPr>
            <p:nvPr/>
          </p:nvSpPr>
          <p:spPr bwMode="auto">
            <a:xfrm>
              <a:off x="5578734" y="4658656"/>
              <a:ext cx="2701831" cy="518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基本图表绘制</a:t>
              </a:r>
            </a:p>
          </p:txBody>
        </p:sp>
        <p:grpSp>
          <p:nvGrpSpPr>
            <p:cNvPr id="35" name="组合 38"/>
            <p:cNvGrpSpPr/>
            <p:nvPr/>
          </p:nvGrpSpPr>
          <p:grpSpPr bwMode="auto">
            <a:xfrm rot="10800000">
              <a:off x="5885990" y="4225925"/>
              <a:ext cx="2545223" cy="652463"/>
              <a:chOff x="860198" y="2352244"/>
              <a:chExt cx="2545487" cy="652213"/>
            </a:xfrm>
          </p:grpSpPr>
          <p:cxnSp>
            <p:nvCxnSpPr>
              <p:cNvPr id="36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7"/>
                <a:ext cx="2182748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" name="组合 41"/>
            <p:cNvGrpSpPr/>
            <p:nvPr/>
          </p:nvGrpSpPr>
          <p:grpSpPr bwMode="auto">
            <a:xfrm flipH="1">
              <a:off x="8223306" y="4806950"/>
              <a:ext cx="473019" cy="533284"/>
              <a:chOff x="1232465" y="3533629"/>
              <a:chExt cx="474359" cy="532617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1232465" y="3558997"/>
                <a:ext cx="474359" cy="474070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TextBox 73"/>
              <p:cNvSpPr txBox="1"/>
              <p:nvPr/>
            </p:nvSpPr>
            <p:spPr>
              <a:xfrm>
                <a:off x="1305688" y="3533629"/>
                <a:ext cx="335872" cy="53261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</p:grpSp>
      <p:grpSp>
        <p:nvGrpSpPr>
          <p:cNvPr id="41" name="组合 40"/>
          <p:cNvGrpSpPr/>
          <p:nvPr/>
        </p:nvGrpSpPr>
        <p:grpSpPr bwMode="auto">
          <a:xfrm>
            <a:off x="167005" y="3430904"/>
            <a:ext cx="3525520" cy="1239490"/>
            <a:chOff x="126620" y="4832230"/>
            <a:chExt cx="3501409" cy="1264703"/>
          </a:xfrm>
        </p:grpSpPr>
        <p:grpSp>
          <p:nvGrpSpPr>
            <p:cNvPr id="42" name="组合 16"/>
            <p:cNvGrpSpPr/>
            <p:nvPr/>
          </p:nvGrpSpPr>
          <p:grpSpPr bwMode="auto">
            <a:xfrm flipV="1">
              <a:off x="385273" y="4832230"/>
              <a:ext cx="2542358" cy="696094"/>
              <a:chOff x="808156" y="2500823"/>
              <a:chExt cx="2181522" cy="522506"/>
            </a:xfrm>
          </p:grpSpPr>
          <p:cxnSp>
            <p:nvCxnSpPr>
              <p:cNvPr id="43" name="直接连接符 7"/>
              <p:cNvCxnSpPr>
                <a:cxnSpLocks noChangeShapeType="1"/>
              </p:cNvCxnSpPr>
              <p:nvPr/>
            </p:nvCxnSpPr>
            <p:spPr bwMode="auto">
              <a:xfrm>
                <a:off x="808156" y="2500823"/>
                <a:ext cx="402712" cy="52250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08541" y="3013231"/>
                <a:ext cx="1781137" cy="3808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5" name="组合 41"/>
            <p:cNvGrpSpPr/>
            <p:nvPr/>
          </p:nvGrpSpPr>
          <p:grpSpPr bwMode="auto">
            <a:xfrm flipH="1">
              <a:off x="126620" y="5436196"/>
              <a:ext cx="473181" cy="532587"/>
              <a:chOff x="4187660" y="3324568"/>
              <a:chExt cx="474379" cy="531817"/>
            </a:xfrm>
          </p:grpSpPr>
          <p:sp>
            <p:nvSpPr>
              <p:cNvPr id="46" name="椭圆 45"/>
              <p:cNvSpPr/>
              <p:nvPr/>
            </p:nvSpPr>
            <p:spPr bwMode="auto">
              <a:xfrm>
                <a:off x="4187660" y="3375221"/>
                <a:ext cx="474379" cy="473293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TextBox 84"/>
              <p:cNvSpPr txBox="1"/>
              <p:nvPr/>
            </p:nvSpPr>
            <p:spPr>
              <a:xfrm>
                <a:off x="4276805" y="3324568"/>
                <a:ext cx="335886" cy="53181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48" name="矩形 7"/>
            <p:cNvSpPr>
              <a:spLocks noChangeArrowheads="1"/>
            </p:cNvSpPr>
            <p:nvPr/>
          </p:nvSpPr>
          <p:spPr bwMode="auto">
            <a:xfrm>
              <a:off x="858502" y="5154821"/>
              <a:ext cx="2769527" cy="94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en-US" altLang="zh-CN" b="1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Numpy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分析和数值运算</a:t>
              </a:r>
              <a:endParaRPr lang="en-US" altLang="zh-CN" b="1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9522" y="162449"/>
            <a:ext cx="3531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常用的计算函数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5257" y="912582"/>
          <a:ext cx="5557977" cy="28973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0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sum(axis)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根据给定轴</a:t>
                      </a:r>
                      <a:r>
                        <a:rPr lang="en-US" altLang="zh-C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axis</a:t>
                      </a:r>
                      <a:r>
                        <a:rPr lang="zh-CN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计算数组相关元素之和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mean(axis)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dirty="0">
                          <a:effectLst/>
                        </a:rPr>
                        <a:t>根据给定轴</a:t>
                      </a:r>
                      <a:r>
                        <a:rPr lang="en-US" altLang="zh-CN" sz="1400" u="none" strike="noStrike" dirty="0">
                          <a:effectLst/>
                        </a:rPr>
                        <a:t>axis</a:t>
                      </a:r>
                      <a:r>
                        <a:rPr lang="zh-CN" altLang="en-US" sz="1400" u="none" strike="noStrike" dirty="0">
                          <a:effectLst/>
                        </a:rPr>
                        <a:t>计算数组相关元素的平均值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max(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axis</a:t>
                      </a:r>
                      <a:r>
                        <a:rPr lang="en-US" altLang="zh-C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根据给定轴</a:t>
                      </a:r>
                      <a:r>
                        <a:rPr lang="en-US" altLang="zh-CN" sz="1400" u="none" strike="noStrike" dirty="0">
                          <a:effectLst/>
                        </a:rPr>
                        <a:t>axis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计算数组相关元素的最大值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min(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axis</a:t>
                      </a:r>
                      <a:r>
                        <a:rPr lang="en-US" altLang="zh-C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根据给定轴</a:t>
                      </a:r>
                      <a:r>
                        <a:rPr lang="en-US" altLang="zh-CN" sz="1400" u="none" strike="noStrike" dirty="0">
                          <a:effectLst/>
                        </a:rPr>
                        <a:t>axis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计算数组相关元素的最小值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sym typeface="微软雅黑" panose="020B0503020204020204" pitchFamily="34" charset="-122"/>
                        </a:rPr>
                        <a:t>std</a:t>
                      </a:r>
                      <a:r>
                        <a:rPr lang="en-US" altLang="zh-CN" sz="1600" dirty="0">
                          <a:sym typeface="微软雅黑" panose="020B0503020204020204" pitchFamily="34" charset="-122"/>
                        </a:rPr>
                        <a:t>(axis)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dirty="0">
                          <a:effectLst/>
                        </a:rPr>
                        <a:t>根据给定轴</a:t>
                      </a:r>
                      <a:r>
                        <a:rPr lang="en-US" altLang="zh-CN" sz="1400" u="none" strike="noStrike" dirty="0">
                          <a:effectLst/>
                        </a:rPr>
                        <a:t>axis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计算数组相关元素的标准差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ym typeface="微软雅黑" panose="020B0503020204020204" pitchFamily="34" charset="-122"/>
                        </a:rPr>
                        <a:t>histogram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ym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600" dirty="0" err="1">
                          <a:sym typeface="微软雅黑" panose="020B0503020204020204" pitchFamily="34" charset="-122"/>
                        </a:rPr>
                        <a:t>arr,bins,range,weights,density</a:t>
                      </a:r>
                      <a:r>
                        <a:rPr lang="en-US" altLang="zh-CN" sz="1600" dirty="0">
                          <a:sym typeface="微软雅黑" panose="020B0503020204020204" pitchFamily="34" charset="-122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直方图统计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.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bins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指定统计的区间个数；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range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表示统计范围的最小值和最大值的元组，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weights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为数组的每个元素指定了权值；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density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为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True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时，返回每个区间的概率密度；为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False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，返回每个区间中元素的个数。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3"/>
          <p:cNvGraphicFramePr>
            <a:graphicFrameLocks noGrp="1"/>
          </p:cNvGraphicFramePr>
          <p:nvPr/>
        </p:nvGraphicFramePr>
        <p:xfrm>
          <a:off x="6763753" y="1535286"/>
          <a:ext cx="2293160" cy="211142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7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8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0</a:t>
                      </a:r>
                      <a:endParaRPr lang="zh-CN" altLang="en-US" sz="2000" b="0" dirty="0"/>
                    </a:p>
                  </a:txBody>
                  <a:tcPr marL="66186" marR="66186" marT="33093" marB="330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1</a:t>
                      </a:r>
                      <a:endParaRPr lang="zh-CN" altLang="en-US" sz="2000" b="0" dirty="0"/>
                    </a:p>
                  </a:txBody>
                  <a:tcPr marL="66186" marR="66186" marT="33093" marB="330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2</a:t>
                      </a:r>
                      <a:endParaRPr lang="zh-CN" altLang="en-US" sz="2000" b="0" dirty="0"/>
                    </a:p>
                  </a:txBody>
                  <a:tcPr marL="66186" marR="66186" marT="33093" marB="330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3</a:t>
                      </a:r>
                      <a:endParaRPr lang="zh-CN" altLang="en-US" sz="2000" b="0" dirty="0"/>
                    </a:p>
                  </a:txBody>
                  <a:tcPr marL="66186" marR="66186" marT="33093" marB="33093" anchor="ctr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8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marL="66186" marR="66186" marT="33093" marB="330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marL="66186" marR="66186" marT="33093" marB="330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marL="66186" marR="66186" marT="33093" marB="330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marL="66186" marR="66186" marT="33093" marB="3309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8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marL="66186" marR="66186" marT="33093" marB="330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 marL="66186" marR="66186" marT="33093" marB="330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marL="66186" marR="66186" marT="33093" marB="330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</a:t>
                      </a:r>
                      <a:endParaRPr lang="zh-CN" altLang="en-US" sz="2000" dirty="0"/>
                    </a:p>
                  </a:txBody>
                  <a:tcPr marL="66186" marR="66186" marT="33093" marB="3309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8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12</a:t>
                      </a:r>
                      <a:endParaRPr lang="zh-CN" altLang="en-US" sz="2000" dirty="0"/>
                    </a:p>
                  </a:txBody>
                  <a:tcPr marL="66186" marR="66186" marT="33093" marB="330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  <a:endParaRPr lang="zh-CN" altLang="en-US" sz="2000" dirty="0"/>
                    </a:p>
                  </a:txBody>
                  <a:tcPr marL="66186" marR="66186" marT="33093" marB="330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14</a:t>
                      </a:r>
                      <a:endParaRPr lang="zh-CN" altLang="en-US" sz="2000" dirty="0"/>
                    </a:p>
                  </a:txBody>
                  <a:tcPr marL="66186" marR="66186" marT="33093" marB="330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15</a:t>
                      </a:r>
                      <a:endParaRPr lang="zh-CN" altLang="en-US" sz="2000" dirty="0"/>
                    </a:p>
                  </a:txBody>
                  <a:tcPr marL="66186" marR="66186" marT="33093" marB="3309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712859" y="924347"/>
            <a:ext cx="2289627" cy="345373"/>
            <a:chOff x="6712859" y="924347"/>
            <a:chExt cx="2289627" cy="345373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6712859" y="1269720"/>
              <a:ext cx="2289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7358960" y="924347"/>
              <a:ext cx="780049" cy="222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轴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387186" y="1539782"/>
            <a:ext cx="226740" cy="2139589"/>
            <a:chOff x="6387186" y="1539782"/>
            <a:chExt cx="226740" cy="2139589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6387186" y="1539782"/>
              <a:ext cx="0" cy="2139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449774" y="2030296"/>
              <a:ext cx="164152" cy="534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轴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646880" y="4306125"/>
            <a:ext cx="616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如：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hits,bins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=histogram(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arr,bins,range,weights,density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矩形 16"/>
          <p:cNvSpPr/>
          <p:nvPr/>
        </p:nvSpPr>
        <p:spPr>
          <a:xfrm>
            <a:off x="646880" y="3825145"/>
            <a:ext cx="616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如：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sum(axis=0) 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结果 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[24 28 32 36]</a:t>
            </a:r>
          </a:p>
          <a:p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         sum(axis=1) 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结果 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[6 22 38 54]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  <p:bldP spid="17" grpId="0"/>
      <p:bldP spid="1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9522" y="16244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学生成绩分布统计</a:t>
            </a:r>
            <a:endParaRPr lang="zh-CN" altLang="en-US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658" y="892909"/>
            <a:ext cx="8006683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的直方图统计功能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histogram()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可计算获取每个分数段的人数：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所有学生的总成绩数组为：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sarr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（由切片操作获取）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直方图统计结果如下：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微软雅黑" panose="020B0503020204020204" pitchFamily="34" charset="-122"/>
              </a:rPr>
              <a:t>        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hist,bins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=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np.histogram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(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sarr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, bins=[0,60,70,80,90,100],range=(0,100))</a:t>
            </a:r>
          </a:p>
          <a:p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     </a:t>
            </a:r>
          </a:p>
          <a:p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        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hist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表示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</a:rPr>
              <a:t>直方图统计结果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</a:rPr>
              <a:t>结果为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</a:rPr>
              <a:t>[2 14 27 17 3]</a:t>
            </a:r>
          </a:p>
          <a:p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</a:rPr>
              <a:t>    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bins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hist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对应的区间数据，结果为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[ 0  60  70  80  90 100]</a:t>
            </a:r>
          </a:p>
          <a:p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hist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bins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均为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ndarray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类型。</a:t>
            </a:r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dirty="0">
              <a:sym typeface="微软雅黑" panose="020B0503020204020204" pitchFamily="34" charset="-122"/>
            </a:endParaRPr>
          </a:p>
          <a:p>
            <a:endParaRPr lang="en-US" altLang="zh-CN" dirty="0"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9522" y="16244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学生题目得分率统计</a:t>
            </a:r>
            <a:endParaRPr lang="zh-CN" altLang="en-US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257" y="978634"/>
            <a:ext cx="8006683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mean()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及广播函数功能可计算题目的得分率：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所有学生各个题目得分数据为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tarr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微软雅黑" panose="020B0503020204020204" pitchFamily="34" charset="-122"/>
              </a:rPr>
              <a:t>         </a:t>
            </a:r>
            <a:r>
              <a:rPr lang="zh-CN" altLang="en-US" dirty="0"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sym typeface="微软雅黑" panose="020B0503020204020204" pitchFamily="34" charset="-122"/>
              </a:rPr>
              <a:t>）计算每道题目的平均分：</a:t>
            </a:r>
            <a:endParaRPr lang="en-US" altLang="zh-CN" dirty="0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微软雅黑" panose="020B0503020204020204" pitchFamily="34" charset="-122"/>
              </a:rPr>
              <a:t>                   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tmean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 =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tarr.mean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( axis = 0 </a:t>
            </a:r>
            <a:r>
              <a:rPr lang="en-US" altLang="zh-CN" dirty="0">
                <a:sym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微软雅黑" panose="020B0503020204020204" pitchFamily="34" charset="-122"/>
              </a:rPr>
              <a:t>         </a:t>
            </a:r>
            <a:r>
              <a:rPr lang="zh-CN" altLang="en-US" dirty="0"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sym typeface="微软雅黑" panose="020B0503020204020204" pitchFamily="34" charset="-122"/>
              </a:rPr>
              <a:t>）计算得分率：平均分</a:t>
            </a:r>
            <a:r>
              <a:rPr lang="en-US" altLang="zh-CN" dirty="0">
                <a:sym typeface="微软雅黑" panose="020B0503020204020204" pitchFamily="34" charset="-122"/>
              </a:rPr>
              <a:t>/</a:t>
            </a:r>
            <a:r>
              <a:rPr lang="zh-CN" altLang="en-US" dirty="0">
                <a:sym typeface="微软雅黑" panose="020B0503020204020204" pitchFamily="34" charset="-122"/>
              </a:rPr>
              <a:t>总分值</a:t>
            </a:r>
            <a:endParaRPr lang="en-US" altLang="zh-CN" dirty="0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微软雅黑" panose="020B0503020204020204" pitchFamily="34" charset="-122"/>
              </a:rPr>
              <a:t>                    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定义题目的分值数组：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ts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=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np.array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([20,20,20,20,20])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                   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tdfl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 =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tmean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/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ts</a:t>
            </a:r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微软雅黑" panose="020B0503020204020204" pitchFamily="34" charset="-122"/>
            </a:endParaRPr>
          </a:p>
          <a:p>
            <a:endParaRPr lang="en-US" altLang="zh-CN" dirty="0"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236" y="1580918"/>
            <a:ext cx="698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绘制图表</a:t>
            </a:r>
            <a:r>
              <a:rPr lang="en-US" altLang="zh-CN" sz="40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zh-CN" altLang="en-US" sz="40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40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000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4667267" y="2747506"/>
            <a:ext cx="4893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绘制成绩分布柱状图</a:t>
            </a:r>
          </a:p>
          <a:p>
            <a:pPr>
              <a:lnSpc>
                <a:spcPct val="150000"/>
              </a:lnSpc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绘制得分率雷达图</a:t>
            </a:r>
          </a:p>
          <a:p>
            <a:pPr>
              <a:lnSpc>
                <a:spcPct val="150000"/>
              </a:lnSpc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4"/>
          <p:cNvSpPr txBox="1"/>
          <p:nvPr/>
        </p:nvSpPr>
        <p:spPr>
          <a:xfrm>
            <a:off x="961130" y="148747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介绍</a:t>
            </a:r>
          </a:p>
        </p:txBody>
      </p:sp>
      <p:sp>
        <p:nvSpPr>
          <p:cNvPr id="33" name="TextBox 41"/>
          <p:cNvSpPr>
            <a:spLocks noChangeArrowheads="1"/>
          </p:cNvSpPr>
          <p:nvPr/>
        </p:nvSpPr>
        <p:spPr bwMode="auto">
          <a:xfrm>
            <a:off x="667657" y="723272"/>
            <a:ext cx="8113486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数据分析、数据探索中数据可视化的重要第三方库。与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构成有效的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开源替代方案，也可与其他图形工具包（如：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PyQt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wxPython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等）联合使用。可以生成点线图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plot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、柱状图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、饼状图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pie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、散点图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scatter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、极坐标图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polar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等各种数据图表。</a:t>
            </a:r>
          </a:p>
          <a:p>
            <a:pPr>
              <a:lnSpc>
                <a:spcPct val="150000"/>
              </a:lnSpc>
            </a:pP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532" y="3712059"/>
            <a:ext cx="1602426" cy="1320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82" y="2300051"/>
            <a:ext cx="1720118" cy="125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30" y="3699348"/>
            <a:ext cx="1724179" cy="1326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4597" y="2291409"/>
            <a:ext cx="1752139" cy="1326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7429" y="2298004"/>
            <a:ext cx="1616528" cy="1273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597" y="3731078"/>
            <a:ext cx="1725671" cy="1301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1794" y="2298004"/>
            <a:ext cx="1752139" cy="1267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1"/>
          <a:srcRect l="3695" r="3265"/>
          <a:stretch>
            <a:fillRect/>
          </a:stretch>
        </p:blipFill>
        <p:spPr>
          <a:xfrm>
            <a:off x="2761793" y="3693124"/>
            <a:ext cx="1752139" cy="1339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绘图基础知识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>
                <a:uFillTx/>
                <a:sym typeface="+mn-ea"/>
              </a:rPr>
              <a:t>Py</a:t>
            </a:r>
            <a:r>
              <a:rPr lang="en-US" altLang="zh-CN" cap="none">
                <a:uFillTx/>
                <a:sym typeface="+mn-ea"/>
              </a:rPr>
              <a:t>thon</a:t>
            </a:r>
            <a:r>
              <a:rPr lang="zh-CN" altLang="en-US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内容占位符 6" descr="v2-e9d50045e5eef066ac790eec3fd535dd_720w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002530" y="828675"/>
            <a:ext cx="3764280" cy="38068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0675" y="1141095"/>
            <a:ext cx="443420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画板figure。</a:t>
            </a:r>
          </a:p>
          <a:p>
            <a:r>
              <a:rPr lang="zh-CN" altLang="en-US" sz="1600"/>
              <a:t>画纸Sublpot画质，可多图绘画。</a:t>
            </a:r>
          </a:p>
          <a:p>
            <a:r>
              <a:rPr lang="zh-CN" altLang="en-US" sz="1600"/>
              <a:t>标题title，</a:t>
            </a:r>
            <a:r>
              <a:rPr lang="zh-CN" altLang="en-US" sz="1600">
                <a:sym typeface="+mn-ea"/>
              </a:rPr>
              <a:t>画纸上最上方</a:t>
            </a:r>
            <a:r>
              <a:rPr lang="zh-CN" altLang="en-US" sz="1600"/>
              <a:t>，用来给图形起名字。</a:t>
            </a:r>
          </a:p>
          <a:p>
            <a:r>
              <a:rPr lang="en-US" altLang="zh-CN" sz="1600"/>
              <a:t>xlable</a:t>
            </a:r>
            <a:r>
              <a:rPr lang="zh-CN" altLang="en-US" sz="1600"/>
              <a:t>：</a:t>
            </a:r>
            <a:r>
              <a:rPr lang="zh-CN" altLang="en-US" sz="1600">
                <a:sym typeface="+mn-ea"/>
              </a:rPr>
              <a:t>横</a:t>
            </a:r>
            <a:r>
              <a:rPr lang="zh-CN" altLang="en-US" sz="1600"/>
              <a:t>坐标轴</a:t>
            </a:r>
          </a:p>
          <a:p>
            <a:r>
              <a:rPr lang="en-US" altLang="zh-CN" sz="1600"/>
              <a:t>ylable</a:t>
            </a:r>
            <a:r>
              <a:rPr lang="zh-CN" altLang="en-US" sz="1600"/>
              <a:t>：纵</a:t>
            </a:r>
            <a:r>
              <a:rPr lang="zh-CN" altLang="en-US" sz="1600">
                <a:sym typeface="+mn-ea"/>
              </a:rPr>
              <a:t>坐标轴</a:t>
            </a:r>
          </a:p>
          <a:p>
            <a:r>
              <a:rPr lang="zh-CN" altLang="en-US" sz="1600"/>
              <a:t>图例Legend 代表图形里的内容</a:t>
            </a:r>
          </a:p>
          <a:p>
            <a:r>
              <a:rPr lang="zh-CN" altLang="en-US" sz="1600"/>
              <a:t>网格Grid，图形中的虚线，True显示网格</a:t>
            </a:r>
          </a:p>
          <a:p>
            <a:r>
              <a:rPr lang="zh-CN" altLang="en-US" sz="1600"/>
              <a:t>点 Markers：表示点的形状。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4"/>
          <p:cNvSpPr txBox="1"/>
          <p:nvPr/>
        </p:nvSpPr>
        <p:spPr>
          <a:xfrm>
            <a:off x="961130" y="148747"/>
            <a:ext cx="332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基本使用方法</a:t>
            </a:r>
          </a:p>
        </p:txBody>
      </p:sp>
      <p:sp>
        <p:nvSpPr>
          <p:cNvPr id="33" name="TextBox 41"/>
          <p:cNvSpPr>
            <a:spLocks noChangeArrowheads="1"/>
          </p:cNvSpPr>
          <p:nvPr/>
        </p:nvSpPr>
        <p:spPr bwMode="auto">
          <a:xfrm>
            <a:off x="784268" y="936058"/>
            <a:ext cx="7981863" cy="399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库内部结构复杂，通常导入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matplotlib.pyplot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基础模块，该模块是绘制各类可视化图形的命令子库，用于绘制各种图形。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matplotlib.pyplot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plt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模块起别名 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显示图表：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plt.show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-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保存图表：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plt.savefig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(filename, dpi)</a:t>
            </a:r>
          </a:p>
          <a:p>
            <a:pPr>
              <a:lnSpc>
                <a:spcPct val="150000"/>
              </a:lnSpc>
            </a:pP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数组绘图的步骤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>
                <a:uFillTx/>
                <a:sym typeface="+mn-ea"/>
              </a:rPr>
              <a:t>Py</a:t>
            </a:r>
            <a:r>
              <a:rPr lang="en-US" altLang="zh-CN" cap="none">
                <a:uFillTx/>
                <a:sym typeface="+mn-ea"/>
              </a:rPr>
              <a:t>thon</a:t>
            </a:r>
            <a:r>
              <a:rPr lang="zh-CN" altLang="en-US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导入</a:t>
            </a:r>
          </a:p>
          <a:p>
            <a:pPr lvl="1"/>
            <a:r>
              <a:rPr lang="zh-CN" altLang="en-US"/>
              <a:t>import matplotlib.pyplot as plt</a:t>
            </a:r>
          </a:p>
          <a:p>
            <a:pPr lvl="1"/>
            <a:r>
              <a:rPr lang="zh-CN" altLang="en-US"/>
              <a:t>import numpy as np</a:t>
            </a:r>
          </a:p>
          <a:p>
            <a:r>
              <a:rPr lang="zh-CN" altLang="en-US"/>
              <a:t>设置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坐标值</a:t>
            </a:r>
          </a:p>
          <a:p>
            <a:r>
              <a:rPr lang="zh-CN" altLang="en-US"/>
              <a:t>调用</a:t>
            </a:r>
            <a:r>
              <a:rPr lang="en-US" altLang="zh-CN"/>
              <a:t>plt.plot()</a:t>
            </a:r>
            <a:r>
              <a:rPr lang="zh-CN" altLang="en-US"/>
              <a:t>绘图</a:t>
            </a:r>
          </a:p>
          <a:p>
            <a:r>
              <a:rPr lang="zh-CN" altLang="en-US"/>
              <a:t>设置属性：如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图表标题、坐标轴名称等</a:t>
            </a:r>
            <a:endParaRPr lang="zh-CN" altLang="en-US"/>
          </a:p>
          <a:p>
            <a:r>
              <a:rPr lang="zh-CN" altLang="en-US"/>
              <a:t>显示图形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plt.show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4"/>
          <p:cNvSpPr txBox="1"/>
          <p:nvPr/>
        </p:nvSpPr>
        <p:spPr>
          <a:xfrm>
            <a:off x="961130" y="148747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点线图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Box 41"/>
          <p:cNvSpPr>
            <a:spLocks noChangeArrowheads="1"/>
          </p:cNvSpPr>
          <p:nvPr/>
        </p:nvSpPr>
        <p:spPr bwMode="auto">
          <a:xfrm>
            <a:off x="646880" y="936058"/>
            <a:ext cx="7981863" cy="2746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import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matplotlib.pyplot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import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x =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(0,11,0.2)         # x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坐标采样点生成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y =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np.sin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                          #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计算对应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的正弦值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plt.plot(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'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--')                 #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控制图形格式为蓝色方形的虚线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plt.savefig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test",dpi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=300)   #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保存图表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plt.show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6028" t="17991" r="7792" b="4558"/>
          <a:stretch>
            <a:fillRect/>
          </a:stretch>
        </p:blipFill>
        <p:spPr>
          <a:xfrm>
            <a:off x="6137744" y="2930851"/>
            <a:ext cx="2789097" cy="20810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4"/>
          <p:cNvSpPr txBox="1"/>
          <p:nvPr/>
        </p:nvSpPr>
        <p:spPr>
          <a:xfrm>
            <a:off x="961130" y="148747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点线图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Box 41"/>
          <p:cNvSpPr>
            <a:spLocks noChangeArrowheads="1"/>
          </p:cNvSpPr>
          <p:nvPr/>
        </p:nvSpPr>
        <p:spPr bwMode="auto">
          <a:xfrm>
            <a:off x="668650" y="731260"/>
            <a:ext cx="8058970" cy="392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plot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横轴数据，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纵轴数据，格式字符串）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格式字符串：由颜色字符、标记字符和风格字符组成。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plt.plot(x,y,'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--')     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代表线颜色（蓝），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代表标记字条实心</a:t>
            </a:r>
            <a:r>
              <a:rPr lang="zh-CN" altLang="en-US" sz="17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五角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形标记，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代表虚线</a:t>
            </a:r>
          </a:p>
          <a:p>
            <a:pPr>
              <a:lnSpc>
                <a:spcPct val="150000"/>
              </a:lnSpc>
            </a:pP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876143" y="2299094"/>
          <a:ext cx="1392918" cy="226881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56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17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风格字符说明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'‐'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实线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8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'‐‐'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破折线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'‐.'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点划线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6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':'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虚线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65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ym typeface="微软雅黑" panose="020B0503020204020204" pitchFamily="34" charset="-122"/>
                        </a:rPr>
                        <a:t>'' ' 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无线条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68650" y="2302246"/>
          <a:ext cx="1992993" cy="224976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96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48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标记字符说明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'.'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点标记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','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像素标记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7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'o'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实心圈标记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'v'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倒三角标记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1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'&gt;'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右三角标记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'&lt;'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左三角标记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697475" y="2302245"/>
          <a:ext cx="1992993" cy="2249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96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5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标记字符说明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'1'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下花三角标记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'2'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上花三角标记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'3'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左花三角标记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'4'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右花三角标记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's'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实心方形标记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'p'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实心五角标记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4726300" y="2302245"/>
          <a:ext cx="1992993" cy="2249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96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5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标记字符说明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星形标记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'+'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十字标记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'x'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'D'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菱形标记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'd'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瘦菱形标记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'|'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垂直线标记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2510" y="101600"/>
            <a:ext cx="2418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数据可视化</a:t>
            </a:r>
          </a:p>
        </p:txBody>
      </p:sp>
      <p:sp>
        <p:nvSpPr>
          <p:cNvPr id="2" name="椭圆 1"/>
          <p:cNvSpPr/>
          <p:nvPr/>
        </p:nvSpPr>
        <p:spPr>
          <a:xfrm>
            <a:off x="4141082" y="1630379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5"/>
          <p:cNvSpPr txBox="1">
            <a:spLocks noChangeArrowheads="1"/>
          </p:cNvSpPr>
          <p:nvPr/>
        </p:nvSpPr>
        <p:spPr bwMode="auto">
          <a:xfrm>
            <a:off x="3474221" y="1560318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32830" y="1560318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案例说明</a:t>
            </a:r>
          </a:p>
        </p:txBody>
      </p:sp>
      <p:sp>
        <p:nvSpPr>
          <p:cNvPr id="10" name="文本框 28"/>
          <p:cNvSpPr txBox="1">
            <a:spLocks noChangeArrowheads="1"/>
          </p:cNvSpPr>
          <p:nvPr/>
        </p:nvSpPr>
        <p:spPr bwMode="auto">
          <a:xfrm>
            <a:off x="3474221" y="2044051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2830" y="2044051"/>
            <a:ext cx="3541589" cy="4431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数据表示与获取</a:t>
            </a:r>
          </a:p>
        </p:txBody>
      </p:sp>
      <p:sp>
        <p:nvSpPr>
          <p:cNvPr id="12" name="椭圆 11"/>
          <p:cNvSpPr/>
          <p:nvPr/>
        </p:nvSpPr>
        <p:spPr>
          <a:xfrm>
            <a:off x="4141082" y="2597845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30"/>
          <p:cNvSpPr txBox="1">
            <a:spLocks noChangeArrowheads="1"/>
          </p:cNvSpPr>
          <p:nvPr/>
        </p:nvSpPr>
        <p:spPr bwMode="auto">
          <a:xfrm>
            <a:off x="3474221" y="2527784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25210" y="2527784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Numpy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数值运算</a:t>
            </a:r>
          </a:p>
        </p:txBody>
      </p:sp>
      <p:sp>
        <p:nvSpPr>
          <p:cNvPr id="15" name="椭圆 14"/>
          <p:cNvSpPr/>
          <p:nvPr/>
        </p:nvSpPr>
        <p:spPr>
          <a:xfrm>
            <a:off x="4140322" y="3120966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文本框 30"/>
          <p:cNvSpPr txBox="1">
            <a:spLocks noChangeArrowheads="1"/>
          </p:cNvSpPr>
          <p:nvPr/>
        </p:nvSpPr>
        <p:spPr bwMode="auto">
          <a:xfrm>
            <a:off x="3473461" y="3050905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4432070" y="3050905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Matplotlib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绘制图表</a:t>
            </a:r>
          </a:p>
        </p:txBody>
      </p:sp>
      <p:sp>
        <p:nvSpPr>
          <p:cNvPr id="19" name="椭圆 18"/>
          <p:cNvSpPr/>
          <p:nvPr/>
        </p:nvSpPr>
        <p:spPr>
          <a:xfrm>
            <a:off x="4133828" y="3577543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30"/>
          <p:cNvSpPr txBox="1">
            <a:spLocks noChangeArrowheads="1"/>
          </p:cNvSpPr>
          <p:nvPr/>
        </p:nvSpPr>
        <p:spPr bwMode="auto">
          <a:xfrm>
            <a:off x="3466967" y="3507482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425576" y="3507482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总结</a:t>
            </a:r>
          </a:p>
        </p:txBody>
      </p:sp>
      <p:sp>
        <p:nvSpPr>
          <p:cNvPr id="25" name="椭圆 24"/>
          <p:cNvSpPr/>
          <p:nvPr/>
        </p:nvSpPr>
        <p:spPr>
          <a:xfrm>
            <a:off x="4133987" y="2133668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4"/>
          <p:cNvSpPr txBox="1"/>
          <p:nvPr/>
        </p:nvSpPr>
        <p:spPr>
          <a:xfrm>
            <a:off x="961130" y="148747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点线图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Box 41"/>
          <p:cNvSpPr>
            <a:spLocks noChangeArrowheads="1"/>
          </p:cNvSpPr>
          <p:nvPr/>
        </p:nvSpPr>
        <p:spPr bwMode="auto">
          <a:xfrm>
            <a:off x="646880" y="731260"/>
            <a:ext cx="8058970" cy="435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图表标题和坐标轴名称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plt.title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正弦曲线图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            #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设置图表标题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plt.xlabel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("time")                   #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坐标轴标签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plt.ylabel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("voltage")              #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坐标轴标签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问题：两个坐标轴的标签显示正常，但图表的主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标题为乱码？？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228" y="2705100"/>
            <a:ext cx="2919515" cy="225045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7053943" y="2649815"/>
            <a:ext cx="428625" cy="228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utoUpdateAnimBg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4"/>
          <p:cNvSpPr txBox="1"/>
          <p:nvPr/>
        </p:nvSpPr>
        <p:spPr>
          <a:xfrm>
            <a:off x="961130" y="148747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点线图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Box 41"/>
          <p:cNvSpPr>
            <a:spLocks noChangeArrowheads="1"/>
          </p:cNvSpPr>
          <p:nvPr/>
        </p:nvSpPr>
        <p:spPr bwMode="auto">
          <a:xfrm>
            <a:off x="569773" y="755470"/>
            <a:ext cx="8058970" cy="429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中文显示和负号显示问题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80975"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pyplot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默认不支持中文显示，负号显示也存在问题，需要修改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rcParams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80975"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plt.rcParams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font.sans-serif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'] = '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SimHei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     #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用来正常显示中文（黑体）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80975"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常用字体包括：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Kaiti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楷体；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FangSong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仿宋；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Microsoft </a:t>
            </a:r>
            <a:r>
              <a:rPr lang="en-US" altLang="zh-CN" sz="1600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</a:p>
          <a:p>
            <a:pPr indent="180975"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plt.rcParams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axes.unicode_minus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'] = False     #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用来正常显示负号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780" y="2709538"/>
            <a:ext cx="3058420" cy="237458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961130" y="148747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成绩分布柱状图</a:t>
            </a:r>
          </a:p>
        </p:txBody>
      </p:sp>
      <p:sp>
        <p:nvSpPr>
          <p:cNvPr id="33" name="TextBox 41"/>
          <p:cNvSpPr>
            <a:spLocks noChangeArrowheads="1"/>
          </p:cNvSpPr>
          <p:nvPr/>
        </p:nvSpPr>
        <p:spPr bwMode="auto">
          <a:xfrm>
            <a:off x="634523" y="731260"/>
            <a:ext cx="7981863" cy="43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柱形图（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 graph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），是一种以长方形的长度为变量的统计图表，用于比较两个或以上的价值（不同时间或者不同条件），通常利用于较小的数据集分析。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本章案例采用柱状图来表示学生的成绩分布可视化显示。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数据来源：由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的直方图统计功能，获取成绩分布结果数组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hist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以及对应的区间分段数组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bins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，均为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类型。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引入模块及基本设置：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import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matplotlib.pyplot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import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es-E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plt.rcParams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font.family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'] = ['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SimHei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']</a:t>
            </a:r>
            <a:r>
              <a:rPr lang="es-E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plt.rcParams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axes.unicode_minus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'] = False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/>
      <p:bldP spid="33" grpId="0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4"/>
          <p:cNvSpPr txBox="1"/>
          <p:nvPr/>
        </p:nvSpPr>
        <p:spPr>
          <a:xfrm>
            <a:off x="961130" y="148747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成绩分布柱状图</a:t>
            </a:r>
          </a:p>
        </p:txBody>
      </p:sp>
      <p:sp>
        <p:nvSpPr>
          <p:cNvPr id="33" name="TextBox 41"/>
          <p:cNvSpPr>
            <a:spLocks noChangeArrowheads="1"/>
          </p:cNvSpPr>
          <p:nvPr/>
        </p:nvSpPr>
        <p:spPr bwMode="auto">
          <a:xfrm>
            <a:off x="515257" y="650352"/>
            <a:ext cx="7981863" cy="405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构建数据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s-E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s-E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 = bins[0:-1]   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bins: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[ 0  60  70  80  90 100]</a:t>
            </a:r>
            <a:endParaRPr lang="en-US" altLang="zh-CN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y = hist            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[ 2 14 27 17  3]</a:t>
            </a:r>
            <a:endParaRPr lang="es-ES" altLang="zh-CN" sz="17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绘制柱状图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plt.bar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(x, y, width=5, color='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steelblue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设置标题及坐标轴名称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plt.title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成绩分布图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plt.xlabel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分数段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plt.ylabel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人数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显示图表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s-E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s-E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plt.show()</a:t>
            </a:r>
            <a:endParaRPr lang="en-US" altLang="zh-CN" sz="17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681" y="1274006"/>
            <a:ext cx="3758283" cy="3021769"/>
          </a:xfrm>
          <a:prstGeom prst="rect">
            <a:avLst/>
          </a:prstGeom>
        </p:spPr>
      </p:pic>
      <p:sp>
        <p:nvSpPr>
          <p:cNvPr id="11" name="TextBox 41"/>
          <p:cNvSpPr>
            <a:spLocks noChangeArrowheads="1"/>
          </p:cNvSpPr>
          <p:nvPr/>
        </p:nvSpPr>
        <p:spPr bwMode="auto">
          <a:xfrm>
            <a:off x="4648213" y="4286655"/>
            <a:ext cx="455961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轴刻度间隔显示异常，刻度显示位置也存在问题！</a:t>
            </a:r>
            <a:endParaRPr lang="en-US" altLang="zh-CN" sz="1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utoUpdateAnimBg="0"/>
      <p:bldP spid="11" grpId="0" bldLvl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4"/>
          <p:cNvSpPr txBox="1"/>
          <p:nvPr/>
        </p:nvSpPr>
        <p:spPr>
          <a:xfrm>
            <a:off x="961130" y="148747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成绩分布柱状图</a:t>
            </a:r>
          </a:p>
        </p:txBody>
      </p:sp>
      <p:sp>
        <p:nvSpPr>
          <p:cNvPr id="33" name="TextBox 41"/>
          <p:cNvSpPr>
            <a:spLocks noChangeArrowheads="1"/>
          </p:cNvSpPr>
          <p:nvPr/>
        </p:nvSpPr>
        <p:spPr bwMode="auto">
          <a:xfrm>
            <a:off x="646880" y="703823"/>
            <a:ext cx="7981863" cy="443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bins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bins[0]=50      #50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代表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60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分以下成绩，个数与</a:t>
            </a:r>
            <a:r>
              <a:rPr lang="en-US" altLang="zh-CN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hist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数组相同</a:t>
            </a:r>
            <a:endParaRPr lang="en-US" altLang="zh-CN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s-E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= bins[0:-1]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修改坐标轴刻度值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plt.axis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([40,100,0,40])   #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设置坐标值范围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x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轴范围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[40,100],y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轴范围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[0,40]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plt.xticks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(x,['60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分以下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','60-70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','70-80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','80-90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','90-100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'])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#ticks: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轴刻度间隔</a:t>
            </a:r>
            <a:endParaRPr lang="en-US" altLang="zh-CN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#labels: 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设置每个间隔的显示标签</a:t>
            </a:r>
            <a:endParaRPr lang="en-US" altLang="zh-CN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轴刻度对齐方式</a:t>
            </a:r>
            <a:endParaRPr lang="es-E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s-E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plt.bar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(x, y, width=5, color='</a:t>
            </a:r>
            <a:r>
              <a:rPr lang="en-US" altLang="zh-CN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steelblue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', align='center')</a:t>
            </a:r>
          </a:p>
          <a:p>
            <a:pPr>
              <a:lnSpc>
                <a:spcPct val="150000"/>
              </a:lnSpc>
            </a:pP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s-E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664" y="148747"/>
            <a:ext cx="2423187" cy="2006008"/>
          </a:xfrm>
          <a:prstGeom prst="rect">
            <a:avLst/>
          </a:prstGeom>
        </p:spPr>
      </p:pic>
      <p:sp>
        <p:nvSpPr>
          <p:cNvPr id="12" name="TextBox 41"/>
          <p:cNvSpPr>
            <a:spLocks noChangeArrowheads="1"/>
          </p:cNvSpPr>
          <p:nvPr/>
        </p:nvSpPr>
        <p:spPr bwMode="auto">
          <a:xfrm>
            <a:off x="761598" y="4604523"/>
            <a:ext cx="475101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问题：每个柱状块上没有具体数据！</a:t>
            </a:r>
            <a:endParaRPr lang="en-US" altLang="zh-CN" sz="1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utoUpdateAnimBg="0"/>
      <p:bldP spid="12" grpId="0" bldLvl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4"/>
          <p:cNvSpPr txBox="1"/>
          <p:nvPr/>
        </p:nvSpPr>
        <p:spPr>
          <a:xfrm>
            <a:off x="961130" y="148747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成绩分布柱状图</a:t>
            </a:r>
          </a:p>
        </p:txBody>
      </p:sp>
      <p:sp>
        <p:nvSpPr>
          <p:cNvPr id="33" name="TextBox 41"/>
          <p:cNvSpPr>
            <a:spLocks noChangeArrowheads="1"/>
          </p:cNvSpPr>
          <p:nvPr/>
        </p:nvSpPr>
        <p:spPr bwMode="auto">
          <a:xfrm>
            <a:off x="515257" y="998763"/>
            <a:ext cx="7981863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在任意位置增加文本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plt.text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横坐标，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纵坐标，显示数据，水平对齐，垂直对齐）</a:t>
            </a:r>
            <a:endParaRPr lang="en-US" altLang="zh-CN" sz="17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for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in zip(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x,hist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):    # 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将可迭代对象打包成一个元组</a:t>
            </a:r>
            <a:endParaRPr lang="en-US" altLang="zh-CN" sz="17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plt.text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(x, y+0.05,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(y), ha='center',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va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'bottom')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添加背景网络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plt.grid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(True)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164" y="2710018"/>
            <a:ext cx="3050186" cy="243348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4"/>
          <p:cNvSpPr txBox="1"/>
          <p:nvPr/>
        </p:nvSpPr>
        <p:spPr>
          <a:xfrm>
            <a:off x="961130" y="148747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得分率雷达图</a:t>
            </a:r>
          </a:p>
        </p:txBody>
      </p:sp>
      <p:sp>
        <p:nvSpPr>
          <p:cNvPr id="33" name="TextBox 41"/>
          <p:cNvSpPr>
            <a:spLocks noChangeArrowheads="1"/>
          </p:cNvSpPr>
          <p:nvPr/>
        </p:nvSpPr>
        <p:spPr bwMode="auto">
          <a:xfrm>
            <a:off x="634523" y="731260"/>
            <a:ext cx="7981863" cy="405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雷达图（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rader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）常用于对多项指标的全面对比分析，各项指标在雷达图分别绘制出来，可以进行直观的比较。用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画雷达图需要使用极坐标体系（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polar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 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本章案例采用雷达图来表示学生的题目得分率。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数据来源：使用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mean()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及广播函数功能可计算题目的得分率数组：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tdfl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[ 0.69206349  0.44285714  0.38650794  0.65555556  0.73809524  0.82063492]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引入模块及基本设置：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import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matplotlib.pyplot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import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es-E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plt.rcParams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font.family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'] = ['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SimHei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']</a:t>
            </a:r>
            <a:r>
              <a:rPr lang="es-E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plt.rcParams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axes.unicode_minus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'] = False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4"/>
          <p:cNvSpPr txBox="1"/>
          <p:nvPr/>
        </p:nvSpPr>
        <p:spPr>
          <a:xfrm>
            <a:off x="961130" y="148747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得分率雷达图</a:t>
            </a:r>
          </a:p>
        </p:txBody>
      </p:sp>
      <p:sp>
        <p:nvSpPr>
          <p:cNvPr id="33" name="TextBox 41"/>
          <p:cNvSpPr>
            <a:spLocks noChangeArrowheads="1"/>
          </p:cNvSpPr>
          <p:nvPr/>
        </p:nvSpPr>
        <p:spPr bwMode="auto">
          <a:xfrm>
            <a:off x="597318" y="794434"/>
            <a:ext cx="7981863" cy="374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构建数据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s-E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s-E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angles= np.linspace(0,2*np.pi,6,endpoint=False)   </a:t>
            </a:r>
          </a:p>
          <a:p>
            <a:pPr>
              <a:lnSpc>
                <a:spcPct val="120000"/>
              </a:lnSpc>
            </a:pPr>
            <a:r>
              <a:rPr lang="es-E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将整圆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l-GR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平均分成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份，参数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endpoint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必须设置为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pPr>
              <a:lnSpc>
                <a:spcPct val="120000"/>
              </a:lnSpc>
            </a:pPr>
            <a:r>
              <a:rPr lang="es-E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data= tdfl         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计算出的得分率数组</a:t>
            </a:r>
            <a:endParaRPr lang="en-US" altLang="zh-CN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labels=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['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选择题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填空题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判断题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简答题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程序编写题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程序填空题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']</a:t>
            </a:r>
            <a:endParaRPr lang="es-ES" altLang="zh-CN" sz="17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绘制极坐标图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plt.polar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angles,data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"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-",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lw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=1)     #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极坐标绘图，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表示格式字符串</a:t>
            </a:r>
            <a:endParaRPr lang="en-US" altLang="zh-CN" sz="17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设置标题及坐标轴名称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plt.title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得分率雷达图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plt.thetagrids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(angles * 180/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np.pi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labels,y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=0.02)   #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设置极角标签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显示图表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s-E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s-E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plt.show()</a:t>
            </a:r>
            <a:endParaRPr lang="en-US" altLang="zh-CN" sz="17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1"/>
          <p:cNvSpPr>
            <a:spLocks noChangeArrowheads="1"/>
          </p:cNvSpPr>
          <p:nvPr/>
        </p:nvSpPr>
        <p:spPr bwMode="auto">
          <a:xfrm>
            <a:off x="4063430" y="4548713"/>
            <a:ext cx="4956885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问题：数据点连线没有闭合，数据区域未填充颜色！</a:t>
            </a:r>
            <a:endParaRPr lang="en-US" altLang="zh-CN" sz="1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27550"/>
            <a:ext cx="1371600" cy="12022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utoUpdateAnimBg="0"/>
      <p:bldP spid="11" grpId="0" bldLvl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4"/>
          <p:cNvSpPr txBox="1"/>
          <p:nvPr/>
        </p:nvSpPr>
        <p:spPr>
          <a:xfrm>
            <a:off x="961130" y="148747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得分率雷达图</a:t>
            </a:r>
          </a:p>
        </p:txBody>
      </p:sp>
      <p:sp>
        <p:nvSpPr>
          <p:cNvPr id="33" name="TextBox 41"/>
          <p:cNvSpPr>
            <a:spLocks noChangeArrowheads="1"/>
          </p:cNvSpPr>
          <p:nvPr/>
        </p:nvSpPr>
        <p:spPr bwMode="auto">
          <a:xfrm>
            <a:off x="665860" y="1003694"/>
            <a:ext cx="8109517" cy="191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闭合数据连线：使用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concatenate()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连接制作闭合数据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s-E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s-E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angles=np.concatenate((angles,[angles[0]]))   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角度数据首尾相接，曲线闭合</a:t>
            </a:r>
            <a:endParaRPr lang="en-US" altLang="zh-CN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s-E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data= np.concatenate((data,[data[0]]))            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得分率数据首尾相接，曲线闭合</a:t>
            </a:r>
            <a:endParaRPr lang="en-US" altLang="zh-CN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填充闭合连线区域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s-E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s-E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plt.fill(angles,data,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"r"</a:t>
            </a:r>
            <a:r>
              <a:rPr lang="es-E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,alpha=0.3)</a:t>
            </a:r>
            <a:endParaRPr lang="en-US" altLang="zh-CN" sz="17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1"/>
          <p:cNvSpPr>
            <a:spLocks noChangeArrowheads="1"/>
          </p:cNvSpPr>
          <p:nvPr/>
        </p:nvSpPr>
        <p:spPr bwMode="auto">
          <a:xfrm>
            <a:off x="4510157" y="4399129"/>
            <a:ext cx="455961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问题：标题太低，极坐标范围不正确（得分率是范围是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），数据点数据未显示。</a:t>
            </a:r>
            <a:endParaRPr lang="en-US" altLang="zh-CN" sz="1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411" y="37164"/>
            <a:ext cx="1517589" cy="133699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utoUpdateAnimBg="0"/>
      <p:bldP spid="11" grpId="0" bldLvl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4"/>
          <p:cNvSpPr txBox="1"/>
          <p:nvPr/>
        </p:nvSpPr>
        <p:spPr>
          <a:xfrm>
            <a:off x="961130" y="148747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得分率雷达图</a:t>
            </a:r>
          </a:p>
        </p:txBody>
      </p:sp>
      <p:sp>
        <p:nvSpPr>
          <p:cNvPr id="33" name="TextBox 41"/>
          <p:cNvSpPr>
            <a:spLocks noChangeArrowheads="1"/>
          </p:cNvSpPr>
          <p:nvPr/>
        </p:nvSpPr>
        <p:spPr bwMode="auto">
          <a:xfrm>
            <a:off x="646880" y="890647"/>
            <a:ext cx="7981863" cy="300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修改标题位置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s-E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plt.title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得分率雷达图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",y=1.06,fontsize=15)  #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调整标题显示位置及文字大小</a:t>
            </a:r>
            <a:endParaRPr lang="en-US" altLang="zh-CN" sz="17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修改极坐标范围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plt.ylim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(0,1)                                                    #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设置极坐标轴范围为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添加数据点数据显示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for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in zip(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angles,data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plt.text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(x, y+0.09, round(y,2), ha='center', </a:t>
            </a:r>
            <a:r>
              <a:rPr lang="en-US" altLang="zh-CN" sz="17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va</a:t>
            </a:r>
            <a:r>
              <a:rPr lang="en-US" altLang="zh-CN" sz="1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'bottom')</a:t>
            </a:r>
          </a:p>
          <a:p>
            <a:pPr>
              <a:lnSpc>
                <a:spcPct val="150000"/>
              </a:lnSpc>
            </a:pPr>
            <a:endParaRPr lang="en-US" altLang="zh-CN" sz="17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460" y="0"/>
            <a:ext cx="1399838" cy="129755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案例说明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836878" y="2099201"/>
            <a:ext cx="5660572" cy="1204692"/>
          </a:xfrm>
          <a:custGeom>
            <a:avLst/>
            <a:gdLst>
              <a:gd name="connsiteX0" fmla="*/ 0 w 5660572"/>
              <a:gd name="connsiteY0" fmla="*/ 14514 h 1204692"/>
              <a:gd name="connsiteX1" fmla="*/ 1407886 w 5660572"/>
              <a:gd name="connsiteY1" fmla="*/ 1204685 h 1204692"/>
              <a:gd name="connsiteX2" fmla="*/ 2815772 w 5660572"/>
              <a:gd name="connsiteY2" fmla="*/ 0 h 1204692"/>
              <a:gd name="connsiteX3" fmla="*/ 4267200 w 5660572"/>
              <a:gd name="connsiteY3" fmla="*/ 1204685 h 1204692"/>
              <a:gd name="connsiteX4" fmla="*/ 5660572 w 5660572"/>
              <a:gd name="connsiteY4" fmla="*/ 0 h 120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0572" h="1204692">
                <a:moveTo>
                  <a:pt x="0" y="14514"/>
                </a:moveTo>
                <a:cubicBezTo>
                  <a:pt x="469295" y="610809"/>
                  <a:pt x="938591" y="1207104"/>
                  <a:pt x="1407886" y="1204685"/>
                </a:cubicBezTo>
                <a:cubicBezTo>
                  <a:pt x="1877181" y="1202266"/>
                  <a:pt x="2339220" y="0"/>
                  <a:pt x="2815772" y="0"/>
                </a:cubicBezTo>
                <a:cubicBezTo>
                  <a:pt x="3292324" y="0"/>
                  <a:pt x="3793067" y="1204685"/>
                  <a:pt x="4267200" y="1204685"/>
                </a:cubicBezTo>
                <a:cubicBezTo>
                  <a:pt x="4741333" y="1204685"/>
                  <a:pt x="5411410" y="152400"/>
                  <a:pt x="5660572" y="0"/>
                </a:cubicBezTo>
              </a:path>
            </a:pathLst>
          </a:cu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TextBox 143"/>
          <p:cNvSpPr txBox="1"/>
          <p:nvPr/>
        </p:nvSpPr>
        <p:spPr>
          <a:xfrm>
            <a:off x="1276035" y="82891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获取学生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成绩数据</a:t>
            </a:r>
          </a:p>
        </p:txBody>
      </p:sp>
      <p:sp>
        <p:nvSpPr>
          <p:cNvPr id="18" name="TextBox 144"/>
          <p:cNvSpPr txBox="1"/>
          <p:nvPr/>
        </p:nvSpPr>
        <p:spPr>
          <a:xfrm>
            <a:off x="2640778" y="4006585"/>
            <a:ext cx="123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统计分析成绩分布</a:t>
            </a:r>
          </a:p>
        </p:txBody>
      </p:sp>
      <p:sp>
        <p:nvSpPr>
          <p:cNvPr id="19" name="TextBox 145"/>
          <p:cNvSpPr txBox="1"/>
          <p:nvPr/>
        </p:nvSpPr>
        <p:spPr>
          <a:xfrm>
            <a:off x="4097645" y="82891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计算题目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得分率</a:t>
            </a:r>
          </a:p>
        </p:txBody>
      </p:sp>
      <p:sp>
        <p:nvSpPr>
          <p:cNvPr id="20" name="TextBox 146"/>
          <p:cNvSpPr txBox="1"/>
          <p:nvPr/>
        </p:nvSpPr>
        <p:spPr>
          <a:xfrm>
            <a:off x="5539492" y="40065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成绩分布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柱状图</a:t>
            </a:r>
          </a:p>
        </p:txBody>
      </p:sp>
      <p:sp>
        <p:nvSpPr>
          <p:cNvPr id="21" name="TextBox 147"/>
          <p:cNvSpPr txBox="1"/>
          <p:nvPr/>
        </p:nvSpPr>
        <p:spPr>
          <a:xfrm>
            <a:off x="7050191" y="85764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得分率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雷达图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276035" y="1539667"/>
            <a:ext cx="1139038" cy="1139038"/>
            <a:chOff x="1180871" y="1661152"/>
            <a:chExt cx="1139038" cy="1139038"/>
          </a:xfrm>
        </p:grpSpPr>
        <p:grpSp>
          <p:nvGrpSpPr>
            <p:cNvPr id="23" name="组合 22"/>
            <p:cNvGrpSpPr/>
            <p:nvPr/>
          </p:nvGrpSpPr>
          <p:grpSpPr>
            <a:xfrm>
              <a:off x="118087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pic>
          <p:nvPicPr>
            <p:cNvPr id="24" name="Picture 2" descr="https://ss0.bdstatic.com/70cFvHSh_Q1YnxGkpoWK1HF6hhy/it/u=2813322530,3733213130&amp;fm=26&amp;gp=0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6512" y="1845946"/>
              <a:ext cx="784506" cy="784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组合 26"/>
          <p:cNvGrpSpPr/>
          <p:nvPr/>
        </p:nvGrpSpPr>
        <p:grpSpPr>
          <a:xfrm>
            <a:off x="2686840" y="2715301"/>
            <a:ext cx="1139038" cy="1139038"/>
            <a:chOff x="2591676" y="2836786"/>
            <a:chExt cx="1139038" cy="1139038"/>
          </a:xfrm>
        </p:grpSpPr>
        <p:grpSp>
          <p:nvGrpSpPr>
            <p:cNvPr id="28" name="组合 27"/>
            <p:cNvGrpSpPr/>
            <p:nvPr/>
          </p:nvGrpSpPr>
          <p:grpSpPr>
            <a:xfrm>
              <a:off x="259167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3338" y="3109760"/>
              <a:ext cx="656097" cy="656097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4108139" y="1475244"/>
            <a:ext cx="1139038" cy="1139038"/>
            <a:chOff x="4012975" y="1596729"/>
            <a:chExt cx="1139038" cy="1139038"/>
          </a:xfrm>
        </p:grpSpPr>
        <p:grpSp>
          <p:nvGrpSpPr>
            <p:cNvPr id="33" name="组合 32"/>
            <p:cNvGrpSpPr/>
            <p:nvPr/>
          </p:nvGrpSpPr>
          <p:grpSpPr>
            <a:xfrm>
              <a:off x="4012975" y="1596729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637" y="1869703"/>
              <a:ext cx="656097" cy="656097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5508450" y="2715301"/>
            <a:ext cx="1139038" cy="1139038"/>
            <a:chOff x="5413286" y="2836786"/>
            <a:chExt cx="1139038" cy="1139038"/>
          </a:xfrm>
        </p:grpSpPr>
        <p:grpSp>
          <p:nvGrpSpPr>
            <p:cNvPr id="38" name="组合 37"/>
            <p:cNvGrpSpPr/>
            <p:nvPr/>
          </p:nvGrpSpPr>
          <p:grpSpPr>
            <a:xfrm>
              <a:off x="541328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同心圆 3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pic>
          <p:nvPicPr>
            <p:cNvPr id="39" name="Picture 4" descr="https://timgsa.baidu.com/timg?image&amp;quality=80&amp;size=b9999_10000&amp;sec=1595962709317&amp;di=79e46be58db3176924c5b2efbd536676&amp;imgtype=0&amp;src=http%3A%2F%2Fbpic.588ku.com%2Felement_origin_min_pic%2F17%2F01%2F05%2F3e79b757365d22a99c872ffc140db982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691" y="3036163"/>
              <a:ext cx="728573" cy="729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/>
          <p:cNvGrpSpPr/>
          <p:nvPr/>
        </p:nvGrpSpPr>
        <p:grpSpPr>
          <a:xfrm>
            <a:off x="6919255" y="1539667"/>
            <a:ext cx="1139038" cy="1139038"/>
            <a:chOff x="6824091" y="1661152"/>
            <a:chExt cx="1139038" cy="1139038"/>
          </a:xfrm>
        </p:grpSpPr>
        <p:grpSp>
          <p:nvGrpSpPr>
            <p:cNvPr id="43" name="组合 42"/>
            <p:cNvGrpSpPr/>
            <p:nvPr/>
          </p:nvGrpSpPr>
          <p:grpSpPr>
            <a:xfrm>
              <a:off x="682409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5" name="同心圆 4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pic>
          <p:nvPicPr>
            <p:cNvPr id="44" name="Picture 6" descr="https://ss0.bdstatic.com/70cFvHSh_Q1YnxGkpoWK1HF6hhy/it/u=3248045234,2268608564&amp;fm=26&amp;gp=0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22" t="15439" r="6829" b="4402"/>
            <a:stretch>
              <a:fillRect/>
            </a:stretch>
          </p:blipFill>
          <p:spPr bwMode="auto">
            <a:xfrm>
              <a:off x="7023883" y="1890353"/>
              <a:ext cx="777793" cy="691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50303" y="135982"/>
            <a:ext cx="38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绘图区域（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subplot</a:t>
            </a:r>
            <a:r>
              <a: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）问题</a:t>
            </a:r>
          </a:p>
        </p:txBody>
      </p:sp>
      <p:sp>
        <p:nvSpPr>
          <p:cNvPr id="7" name="TextBox 41"/>
          <p:cNvSpPr>
            <a:spLocks noChangeArrowheads="1"/>
          </p:cNvSpPr>
          <p:nvPr/>
        </p:nvSpPr>
        <p:spPr bwMode="auto">
          <a:xfrm>
            <a:off x="646879" y="731260"/>
            <a:ext cx="7981863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理解画布（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figure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），区域（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subplot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）和坐标轴（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axis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）的关系。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figure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为画布：一个图像只能有一个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figure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subplot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为画布上的一个子图：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figure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对象下创建一个或多个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subplot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axes)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用于绘制图像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axis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为子图上的坐标系。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2" name="Picture 4" descr="https://images2018.cnblogs.com/blog/1213612/201807/1213612-20180719225253074-1318040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04290"/>
            <a:ext cx="3472013" cy="313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bldLvl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绘制多图</a:t>
            </a:r>
          </a:p>
        </p:txBody>
      </p:sp>
      <p:sp>
        <p:nvSpPr>
          <p:cNvPr id="7" name="TextBox 41"/>
          <p:cNvSpPr>
            <a:spLocks noChangeArrowheads="1"/>
          </p:cNvSpPr>
          <p:nvPr/>
        </p:nvSpPr>
        <p:spPr bwMode="auto">
          <a:xfrm>
            <a:off x="646879" y="731260"/>
            <a:ext cx="7981863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figure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中创建子绘图区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plt.subplot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nrows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ncols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plot_number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nrows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为子图的行数，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ncols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为子图列数；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plot_number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是指子区域中的第几幅图 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例：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subplot (2,2,3): 2*2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的矩阵图中的第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幅图，也可写成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subplot(223)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案例：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制作成绩分布柱状图和得分率雷达图综合图表，要求柱状图和雷达图为两列显示，左侧为柱状图右侧为雷达图。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60061" y="2371407"/>
          <a:ext cx="2247980" cy="1295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1">
                <a:tc>
                  <a:txBody>
                    <a:bodyPr/>
                    <a:lstStyle/>
                    <a:p>
                      <a:r>
                        <a:rPr lang="zh-CN" altLang="en-US" dirty="0"/>
                        <a:t>子区域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子区域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子区域</a:t>
                      </a:r>
                      <a:r>
                        <a:rPr lang="en-US" altLang="zh-CN" dirty="0"/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（当前区域）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子区域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绘制多图</a:t>
            </a:r>
          </a:p>
        </p:txBody>
      </p:sp>
      <p:sp>
        <p:nvSpPr>
          <p:cNvPr id="7" name="TextBox 41"/>
          <p:cNvSpPr>
            <a:spLocks noChangeArrowheads="1"/>
          </p:cNvSpPr>
          <p:nvPr/>
        </p:nvSpPr>
        <p:spPr bwMode="auto">
          <a:xfrm>
            <a:off x="646880" y="836768"/>
            <a:ext cx="7981863" cy="35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创建并定位子绘图区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plt.subplot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(121)              #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列的子绘图区，并定位第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幅图绘图区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绘制成绩分布柱状图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成绩分布柱状图代码</a:t>
            </a:r>
            <a:endParaRPr lang="en-US" altLang="zh-CN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定位雷达图的子绘图区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plt.subplot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(122)               #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并定位第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幅图绘图区</a:t>
            </a:r>
            <a:endParaRPr lang="en-US" altLang="zh-CN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定位雷达图的子绘图区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得分率雷达图代码</a:t>
            </a:r>
            <a:endParaRPr lang="en-US" altLang="zh-CN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plt.show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893" y="624114"/>
            <a:ext cx="4344308" cy="3650155"/>
          </a:xfrm>
          <a:prstGeom prst="rect">
            <a:avLst/>
          </a:prstGeom>
        </p:spPr>
      </p:pic>
      <p:sp>
        <p:nvSpPr>
          <p:cNvPr id="8" name="TextBox 41"/>
          <p:cNvSpPr>
            <a:spLocks noChangeArrowheads="1"/>
          </p:cNvSpPr>
          <p:nvPr/>
        </p:nvSpPr>
        <p:spPr bwMode="auto">
          <a:xfrm>
            <a:off x="4143375" y="4274269"/>
            <a:ext cx="4803479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问题：柱状图显示及位置正常，但雷达图显示出现异常，图表显示空间过小，柱状图显示出现挤压。</a:t>
            </a:r>
            <a:endParaRPr lang="en-US" altLang="zh-CN" sz="1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bldLvl="0" autoUpdateAnimBg="0"/>
      <p:bldP spid="8" grpId="0" bldLvl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绘制多图</a:t>
            </a:r>
          </a:p>
        </p:txBody>
      </p:sp>
      <p:sp>
        <p:nvSpPr>
          <p:cNvPr id="7" name="TextBox 41"/>
          <p:cNvSpPr>
            <a:spLocks noChangeArrowheads="1"/>
          </p:cNvSpPr>
          <p:nvPr/>
        </p:nvSpPr>
        <p:spPr bwMode="auto">
          <a:xfrm>
            <a:off x="646879" y="731260"/>
            <a:ext cx="7981863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修改定位雷达图子绘图区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plt.subplot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(122,polar=True)               #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添加极坐标标记参数，并设置为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修改画布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figure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plt.figure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综合图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,figsize=(15,8))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#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figure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窗口标题为“综合图”，调整大小为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15*8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英寸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69" y="230414"/>
            <a:ext cx="7517068" cy="4504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bldLvl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8096" y="1012752"/>
            <a:ext cx="7832833" cy="342928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ym typeface="+mn-ea"/>
              </a:rPr>
              <a:t>数据表示与获取</a:t>
            </a:r>
          </a:p>
          <a:p>
            <a:r>
              <a:rPr lang="en-US" altLang="zh-CN" sz="2400" dirty="0" err="1"/>
              <a:t>Numpy</a:t>
            </a:r>
            <a:r>
              <a:rPr lang="zh-CN" altLang="en-US" sz="2400" dirty="0"/>
              <a:t>数值运算</a:t>
            </a:r>
          </a:p>
          <a:p>
            <a:r>
              <a:rPr lang="en-US" altLang="zh-CN" sz="2400" dirty="0" err="1"/>
              <a:t>Matplotlib</a:t>
            </a:r>
            <a:r>
              <a:rPr lang="zh-CN" altLang="en-US" sz="2400" dirty="0"/>
              <a:t>绘制图表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本课小结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67279" y="1461741"/>
            <a:ext cx="3209575" cy="3270280"/>
            <a:chOff x="3827463" y="1565275"/>
            <a:chExt cx="1195388" cy="1271588"/>
          </a:xfrm>
          <a:solidFill>
            <a:srgbClr val="92D050"/>
          </a:solidFill>
        </p:grpSpPr>
        <p:sp>
          <p:nvSpPr>
            <p:cNvPr id="8" name="Freeform 70"/>
            <p:cNvSpPr/>
            <p:nvPr/>
          </p:nvSpPr>
          <p:spPr bwMode="auto">
            <a:xfrm>
              <a:off x="4010026" y="1708150"/>
              <a:ext cx="835025" cy="1128713"/>
            </a:xfrm>
            <a:custGeom>
              <a:avLst/>
              <a:gdLst/>
              <a:ahLst/>
              <a:cxnLst>
                <a:cxn ang="0">
                  <a:pos x="104" y="385"/>
                </a:cxn>
                <a:cxn ang="0">
                  <a:pos x="112" y="230"/>
                </a:cxn>
                <a:cxn ang="0">
                  <a:pos x="6" y="164"/>
                </a:cxn>
                <a:cxn ang="0">
                  <a:pos x="121" y="191"/>
                </a:cxn>
                <a:cxn ang="0">
                  <a:pos x="126" y="93"/>
                </a:cxn>
                <a:cxn ang="0">
                  <a:pos x="76" y="29"/>
                </a:cxn>
                <a:cxn ang="0">
                  <a:pos x="132" y="61"/>
                </a:cxn>
                <a:cxn ang="0">
                  <a:pos x="174" y="5"/>
                </a:cxn>
                <a:cxn ang="0">
                  <a:pos x="149" y="79"/>
                </a:cxn>
                <a:cxn ang="0">
                  <a:pos x="171" y="196"/>
                </a:cxn>
                <a:cxn ang="0">
                  <a:pos x="277" y="149"/>
                </a:cxn>
                <a:cxn ang="0">
                  <a:pos x="177" y="228"/>
                </a:cxn>
                <a:cxn ang="0">
                  <a:pos x="178" y="385"/>
                </a:cxn>
                <a:cxn ang="0">
                  <a:pos x="104" y="385"/>
                </a:cxn>
              </a:cxnLst>
              <a:rect l="0" t="0" r="r" b="b"/>
              <a:pathLst>
                <a:path w="285" h="385">
                  <a:moveTo>
                    <a:pt x="104" y="385"/>
                  </a:moveTo>
                  <a:cubicBezTo>
                    <a:pt x="104" y="385"/>
                    <a:pt x="139" y="260"/>
                    <a:pt x="112" y="230"/>
                  </a:cubicBezTo>
                  <a:cubicBezTo>
                    <a:pt x="64" y="179"/>
                    <a:pt x="0" y="166"/>
                    <a:pt x="6" y="164"/>
                  </a:cubicBezTo>
                  <a:cubicBezTo>
                    <a:pt x="44" y="154"/>
                    <a:pt x="105" y="205"/>
                    <a:pt x="121" y="191"/>
                  </a:cubicBezTo>
                  <a:cubicBezTo>
                    <a:pt x="134" y="180"/>
                    <a:pt x="136" y="117"/>
                    <a:pt x="126" y="93"/>
                  </a:cubicBezTo>
                  <a:cubicBezTo>
                    <a:pt x="107" y="46"/>
                    <a:pt x="60" y="29"/>
                    <a:pt x="76" y="29"/>
                  </a:cubicBezTo>
                  <a:cubicBezTo>
                    <a:pt x="98" y="29"/>
                    <a:pt x="128" y="66"/>
                    <a:pt x="132" y="61"/>
                  </a:cubicBezTo>
                  <a:cubicBezTo>
                    <a:pt x="137" y="57"/>
                    <a:pt x="164" y="0"/>
                    <a:pt x="174" y="5"/>
                  </a:cubicBezTo>
                  <a:cubicBezTo>
                    <a:pt x="177" y="7"/>
                    <a:pt x="149" y="36"/>
                    <a:pt x="149" y="79"/>
                  </a:cubicBezTo>
                  <a:cubicBezTo>
                    <a:pt x="149" y="121"/>
                    <a:pt x="154" y="206"/>
                    <a:pt x="171" y="196"/>
                  </a:cubicBezTo>
                  <a:cubicBezTo>
                    <a:pt x="200" y="178"/>
                    <a:pt x="257" y="147"/>
                    <a:pt x="277" y="149"/>
                  </a:cubicBezTo>
                  <a:cubicBezTo>
                    <a:pt x="285" y="150"/>
                    <a:pt x="196" y="185"/>
                    <a:pt x="177" y="228"/>
                  </a:cubicBezTo>
                  <a:cubicBezTo>
                    <a:pt x="161" y="264"/>
                    <a:pt x="170" y="373"/>
                    <a:pt x="178" y="385"/>
                  </a:cubicBezTo>
                  <a:lnTo>
                    <a:pt x="104" y="385"/>
                  </a:lnTo>
                  <a:close/>
                </a:path>
              </a:pathLst>
            </a:custGeom>
            <a:solidFill>
              <a:srgbClr val="B6531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71"/>
            <p:cNvSpPr/>
            <p:nvPr/>
          </p:nvSpPr>
          <p:spPr bwMode="auto">
            <a:xfrm>
              <a:off x="4495801" y="2089150"/>
              <a:ext cx="166688" cy="114300"/>
            </a:xfrm>
            <a:custGeom>
              <a:avLst/>
              <a:gdLst/>
              <a:ahLst/>
              <a:cxnLst>
                <a:cxn ang="0">
                  <a:pos x="27" y="39"/>
                </a:cxn>
                <a:cxn ang="0">
                  <a:pos x="20" y="0"/>
                </a:cxn>
                <a:cxn ang="0">
                  <a:pos x="27" y="39"/>
                </a:cxn>
              </a:cxnLst>
              <a:rect l="0" t="0" r="r" b="b"/>
              <a:pathLst>
                <a:path w="57" h="39">
                  <a:moveTo>
                    <a:pt x="27" y="39"/>
                  </a:moveTo>
                  <a:cubicBezTo>
                    <a:pt x="27" y="39"/>
                    <a:pt x="0" y="36"/>
                    <a:pt x="20" y="0"/>
                  </a:cubicBezTo>
                  <a:cubicBezTo>
                    <a:pt x="20" y="0"/>
                    <a:pt x="57" y="26"/>
                    <a:pt x="27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72"/>
            <p:cNvSpPr/>
            <p:nvPr/>
          </p:nvSpPr>
          <p:spPr bwMode="auto">
            <a:xfrm>
              <a:off x="4621213" y="2025650"/>
              <a:ext cx="161925" cy="117475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27" y="0"/>
                </a:cxn>
                <a:cxn ang="0">
                  <a:pos x="23" y="40"/>
                </a:cxn>
              </a:cxnLst>
              <a:rect l="0" t="0" r="r" b="b"/>
              <a:pathLst>
                <a:path w="55" h="40">
                  <a:moveTo>
                    <a:pt x="23" y="40"/>
                  </a:moveTo>
                  <a:cubicBezTo>
                    <a:pt x="23" y="40"/>
                    <a:pt x="0" y="32"/>
                    <a:pt x="27" y="0"/>
                  </a:cubicBezTo>
                  <a:cubicBezTo>
                    <a:pt x="27" y="0"/>
                    <a:pt x="55" y="35"/>
                    <a:pt x="23" y="4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73"/>
            <p:cNvSpPr/>
            <p:nvPr/>
          </p:nvSpPr>
          <p:spPr bwMode="auto">
            <a:xfrm>
              <a:off x="4718051" y="1971675"/>
              <a:ext cx="173038" cy="138113"/>
            </a:xfrm>
            <a:custGeom>
              <a:avLst/>
              <a:gdLst/>
              <a:ahLst/>
              <a:cxnLst>
                <a:cxn ang="0">
                  <a:pos x="22" y="47"/>
                </a:cxn>
                <a:cxn ang="0">
                  <a:pos x="40" y="0"/>
                </a:cxn>
                <a:cxn ang="0">
                  <a:pos x="22" y="47"/>
                </a:cxn>
              </a:cxnLst>
              <a:rect l="0" t="0" r="r" b="b"/>
              <a:pathLst>
                <a:path w="59" h="47">
                  <a:moveTo>
                    <a:pt x="22" y="47"/>
                  </a:moveTo>
                  <a:cubicBezTo>
                    <a:pt x="22" y="47"/>
                    <a:pt x="0" y="25"/>
                    <a:pt x="40" y="0"/>
                  </a:cubicBezTo>
                  <a:cubicBezTo>
                    <a:pt x="40" y="0"/>
                    <a:pt x="59" y="43"/>
                    <a:pt x="22" y="4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74"/>
            <p:cNvSpPr/>
            <p:nvPr/>
          </p:nvSpPr>
          <p:spPr bwMode="auto">
            <a:xfrm>
              <a:off x="4873626" y="2009775"/>
              <a:ext cx="149225" cy="1174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51" y="10"/>
                </a:cxn>
                <a:cxn ang="0">
                  <a:pos x="39" y="25"/>
                </a:cxn>
                <a:cxn ang="0">
                  <a:pos x="4" y="24"/>
                </a:cxn>
              </a:cxnLst>
              <a:rect l="0" t="0" r="r" b="b"/>
              <a:pathLst>
                <a:path w="51" h="40">
                  <a:moveTo>
                    <a:pt x="4" y="24"/>
                  </a:moveTo>
                  <a:cubicBezTo>
                    <a:pt x="4" y="24"/>
                    <a:pt x="0" y="0"/>
                    <a:pt x="51" y="10"/>
                  </a:cubicBezTo>
                  <a:cubicBezTo>
                    <a:pt x="51" y="10"/>
                    <a:pt x="46" y="15"/>
                    <a:pt x="39" y="25"/>
                  </a:cubicBezTo>
                  <a:cubicBezTo>
                    <a:pt x="32" y="34"/>
                    <a:pt x="11" y="40"/>
                    <a:pt x="4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75"/>
            <p:cNvSpPr/>
            <p:nvPr/>
          </p:nvSpPr>
          <p:spPr bwMode="auto">
            <a:xfrm>
              <a:off x="4827588" y="2165350"/>
              <a:ext cx="131763" cy="920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5" y="20"/>
                </a:cxn>
                <a:cxn ang="0">
                  <a:pos x="9" y="16"/>
                </a:cxn>
                <a:cxn ang="0">
                  <a:pos x="14" y="0"/>
                </a:cxn>
              </a:cxnLst>
              <a:rect l="0" t="0" r="r" b="b"/>
              <a:pathLst>
                <a:path w="45" h="31">
                  <a:moveTo>
                    <a:pt x="14" y="0"/>
                  </a:moveTo>
                  <a:cubicBezTo>
                    <a:pt x="14" y="0"/>
                    <a:pt x="40" y="3"/>
                    <a:pt x="45" y="20"/>
                  </a:cubicBezTo>
                  <a:cubicBezTo>
                    <a:pt x="45" y="20"/>
                    <a:pt x="28" y="31"/>
                    <a:pt x="9" y="16"/>
                  </a:cubicBezTo>
                  <a:cubicBezTo>
                    <a:pt x="0" y="8"/>
                    <a:pt x="6" y="1"/>
                    <a:pt x="14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76"/>
            <p:cNvSpPr/>
            <p:nvPr/>
          </p:nvSpPr>
          <p:spPr bwMode="auto">
            <a:xfrm>
              <a:off x="4751388" y="2212975"/>
              <a:ext cx="104775" cy="11112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7" y="11"/>
                </a:cxn>
                <a:cxn ang="0">
                  <a:pos x="36" y="38"/>
                </a:cxn>
                <a:cxn ang="0">
                  <a:pos x="5" y="23"/>
                </a:cxn>
                <a:cxn ang="0">
                  <a:pos x="6" y="8"/>
                </a:cxn>
              </a:cxnLst>
              <a:rect l="0" t="0" r="r" b="b"/>
              <a:pathLst>
                <a:path w="36" h="38">
                  <a:moveTo>
                    <a:pt x="6" y="8"/>
                  </a:moveTo>
                  <a:cubicBezTo>
                    <a:pt x="6" y="8"/>
                    <a:pt x="17" y="0"/>
                    <a:pt x="27" y="11"/>
                  </a:cubicBezTo>
                  <a:cubicBezTo>
                    <a:pt x="36" y="21"/>
                    <a:pt x="34" y="33"/>
                    <a:pt x="36" y="38"/>
                  </a:cubicBezTo>
                  <a:cubicBezTo>
                    <a:pt x="36" y="38"/>
                    <a:pt x="14" y="35"/>
                    <a:pt x="5" y="23"/>
                  </a:cubicBezTo>
                  <a:cubicBezTo>
                    <a:pt x="0" y="16"/>
                    <a:pt x="4" y="11"/>
                    <a:pt x="6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77"/>
            <p:cNvSpPr/>
            <p:nvPr/>
          </p:nvSpPr>
          <p:spPr bwMode="auto">
            <a:xfrm>
              <a:off x="4638676" y="2279650"/>
              <a:ext cx="138113" cy="11112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39" y="12"/>
                </a:cxn>
                <a:cxn ang="0">
                  <a:pos x="47" y="35"/>
                </a:cxn>
                <a:cxn ang="0">
                  <a:pos x="15" y="5"/>
                </a:cxn>
              </a:cxnLst>
              <a:rect l="0" t="0" r="r" b="b"/>
              <a:pathLst>
                <a:path w="47" h="38">
                  <a:moveTo>
                    <a:pt x="15" y="5"/>
                  </a:moveTo>
                  <a:cubicBezTo>
                    <a:pt x="15" y="5"/>
                    <a:pt x="31" y="0"/>
                    <a:pt x="39" y="12"/>
                  </a:cubicBezTo>
                  <a:cubicBezTo>
                    <a:pt x="47" y="23"/>
                    <a:pt x="44" y="31"/>
                    <a:pt x="47" y="35"/>
                  </a:cubicBezTo>
                  <a:cubicBezTo>
                    <a:pt x="47" y="35"/>
                    <a:pt x="0" y="38"/>
                    <a:pt x="15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78"/>
            <p:cNvSpPr/>
            <p:nvPr/>
          </p:nvSpPr>
          <p:spPr bwMode="auto">
            <a:xfrm>
              <a:off x="4132263" y="2089150"/>
              <a:ext cx="123825" cy="117475"/>
            </a:xfrm>
            <a:custGeom>
              <a:avLst/>
              <a:gdLst/>
              <a:ahLst/>
              <a:cxnLst>
                <a:cxn ang="0">
                  <a:pos x="22" y="35"/>
                </a:cxn>
                <a:cxn ang="0">
                  <a:pos x="40" y="0"/>
                </a:cxn>
                <a:cxn ang="0">
                  <a:pos x="40" y="17"/>
                </a:cxn>
                <a:cxn ang="0">
                  <a:pos x="22" y="35"/>
                </a:cxn>
              </a:cxnLst>
              <a:rect l="0" t="0" r="r" b="b"/>
              <a:pathLst>
                <a:path w="42" h="40">
                  <a:moveTo>
                    <a:pt x="22" y="35"/>
                  </a:moveTo>
                  <a:cubicBezTo>
                    <a:pt x="22" y="35"/>
                    <a:pt x="0" y="19"/>
                    <a:pt x="40" y="0"/>
                  </a:cubicBezTo>
                  <a:cubicBezTo>
                    <a:pt x="40" y="0"/>
                    <a:pt x="39" y="8"/>
                    <a:pt x="40" y="17"/>
                  </a:cubicBezTo>
                  <a:cubicBezTo>
                    <a:pt x="42" y="25"/>
                    <a:pt x="36" y="40"/>
                    <a:pt x="22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79"/>
            <p:cNvSpPr/>
            <p:nvPr/>
          </p:nvSpPr>
          <p:spPr bwMode="auto">
            <a:xfrm>
              <a:off x="4067176" y="2036763"/>
              <a:ext cx="112713" cy="123825"/>
            </a:xfrm>
            <a:custGeom>
              <a:avLst/>
              <a:gdLst/>
              <a:ahLst/>
              <a:cxnLst>
                <a:cxn ang="0">
                  <a:pos x="11" y="36"/>
                </a:cxn>
                <a:cxn ang="0">
                  <a:pos x="17" y="6"/>
                </a:cxn>
                <a:cxn ang="0">
                  <a:pos x="28" y="0"/>
                </a:cxn>
                <a:cxn ang="0">
                  <a:pos x="25" y="39"/>
                </a:cxn>
                <a:cxn ang="0">
                  <a:pos x="11" y="36"/>
                </a:cxn>
              </a:cxnLst>
              <a:rect l="0" t="0" r="r" b="b"/>
              <a:pathLst>
                <a:path w="38" h="42">
                  <a:moveTo>
                    <a:pt x="11" y="36"/>
                  </a:moveTo>
                  <a:cubicBezTo>
                    <a:pt x="11" y="36"/>
                    <a:pt x="0" y="21"/>
                    <a:pt x="17" y="6"/>
                  </a:cubicBezTo>
                  <a:cubicBezTo>
                    <a:pt x="21" y="3"/>
                    <a:pt x="28" y="0"/>
                    <a:pt x="28" y="0"/>
                  </a:cubicBezTo>
                  <a:cubicBezTo>
                    <a:pt x="28" y="0"/>
                    <a:pt x="38" y="31"/>
                    <a:pt x="25" y="39"/>
                  </a:cubicBezTo>
                  <a:cubicBezTo>
                    <a:pt x="20" y="42"/>
                    <a:pt x="14" y="41"/>
                    <a:pt x="11" y="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80"/>
            <p:cNvSpPr/>
            <p:nvPr/>
          </p:nvSpPr>
          <p:spPr bwMode="auto">
            <a:xfrm>
              <a:off x="3956051" y="2019300"/>
              <a:ext cx="109538" cy="125413"/>
            </a:xfrm>
            <a:custGeom>
              <a:avLst/>
              <a:gdLst/>
              <a:ahLst/>
              <a:cxnLst>
                <a:cxn ang="0">
                  <a:pos x="19" y="42"/>
                </a:cxn>
                <a:cxn ang="0">
                  <a:pos x="9" y="15"/>
                </a:cxn>
                <a:cxn ang="0">
                  <a:pos x="17" y="0"/>
                </a:cxn>
                <a:cxn ang="0">
                  <a:pos x="24" y="11"/>
                </a:cxn>
                <a:cxn ang="0">
                  <a:pos x="19" y="42"/>
                </a:cxn>
              </a:cxnLst>
              <a:rect l="0" t="0" r="r" b="b"/>
              <a:pathLst>
                <a:path w="37" h="43">
                  <a:moveTo>
                    <a:pt x="19" y="42"/>
                  </a:moveTo>
                  <a:cubicBezTo>
                    <a:pt x="9" y="43"/>
                    <a:pt x="0" y="30"/>
                    <a:pt x="9" y="1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21" y="7"/>
                    <a:pt x="24" y="11"/>
                  </a:cubicBezTo>
                  <a:cubicBezTo>
                    <a:pt x="30" y="20"/>
                    <a:pt x="37" y="42"/>
                    <a:pt x="19" y="4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81"/>
            <p:cNvSpPr/>
            <p:nvPr/>
          </p:nvSpPr>
          <p:spPr bwMode="auto">
            <a:xfrm>
              <a:off x="3827463" y="2106613"/>
              <a:ext cx="146050" cy="100013"/>
            </a:xfrm>
            <a:custGeom>
              <a:avLst/>
              <a:gdLst/>
              <a:ahLst/>
              <a:cxnLst>
                <a:cxn ang="0">
                  <a:pos x="49" y="24"/>
                </a:cxn>
                <a:cxn ang="0">
                  <a:pos x="9" y="12"/>
                </a:cxn>
                <a:cxn ang="0">
                  <a:pos x="0" y="19"/>
                </a:cxn>
                <a:cxn ang="0">
                  <a:pos x="23" y="33"/>
                </a:cxn>
                <a:cxn ang="0">
                  <a:pos x="49" y="24"/>
                </a:cxn>
              </a:cxnLst>
              <a:rect l="0" t="0" r="r" b="b"/>
              <a:pathLst>
                <a:path w="50" h="34">
                  <a:moveTo>
                    <a:pt x="49" y="24"/>
                  </a:moveTo>
                  <a:cubicBezTo>
                    <a:pt x="49" y="24"/>
                    <a:pt x="30" y="0"/>
                    <a:pt x="9" y="12"/>
                  </a:cubicBezTo>
                  <a:cubicBezTo>
                    <a:pt x="9" y="12"/>
                    <a:pt x="3" y="17"/>
                    <a:pt x="0" y="19"/>
                  </a:cubicBezTo>
                  <a:cubicBezTo>
                    <a:pt x="0" y="19"/>
                    <a:pt x="10" y="32"/>
                    <a:pt x="23" y="33"/>
                  </a:cubicBezTo>
                  <a:cubicBezTo>
                    <a:pt x="35" y="34"/>
                    <a:pt x="50" y="33"/>
                    <a:pt x="49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82"/>
            <p:cNvSpPr/>
            <p:nvPr/>
          </p:nvSpPr>
          <p:spPr bwMode="auto">
            <a:xfrm>
              <a:off x="3948113" y="2220913"/>
              <a:ext cx="119063" cy="109538"/>
            </a:xfrm>
            <a:custGeom>
              <a:avLst/>
              <a:gdLst/>
              <a:ahLst/>
              <a:cxnLst>
                <a:cxn ang="0">
                  <a:pos x="28" y="1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38" y="20"/>
                </a:cxn>
                <a:cxn ang="0">
                  <a:pos x="28" y="1"/>
                </a:cxn>
              </a:cxnLst>
              <a:rect l="0" t="0" r="r" b="b"/>
              <a:pathLst>
                <a:path w="41" h="37">
                  <a:moveTo>
                    <a:pt x="28" y="1"/>
                  </a:moveTo>
                  <a:cubicBezTo>
                    <a:pt x="23" y="1"/>
                    <a:pt x="8" y="5"/>
                    <a:pt x="7" y="19"/>
                  </a:cubicBezTo>
                  <a:cubicBezTo>
                    <a:pt x="5" y="32"/>
                    <a:pt x="0" y="37"/>
                    <a:pt x="0" y="37"/>
                  </a:cubicBezTo>
                  <a:cubicBezTo>
                    <a:pt x="0" y="37"/>
                    <a:pt x="35" y="35"/>
                    <a:pt x="38" y="20"/>
                  </a:cubicBezTo>
                  <a:cubicBezTo>
                    <a:pt x="41" y="4"/>
                    <a:pt x="33" y="0"/>
                    <a:pt x="28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83"/>
            <p:cNvSpPr/>
            <p:nvPr/>
          </p:nvSpPr>
          <p:spPr bwMode="auto">
            <a:xfrm>
              <a:off x="4056063" y="2265363"/>
              <a:ext cx="179388" cy="128588"/>
            </a:xfrm>
            <a:custGeom>
              <a:avLst/>
              <a:gdLst/>
              <a:ahLst/>
              <a:cxnLst>
                <a:cxn ang="0">
                  <a:pos x="30" y="7"/>
                </a:cxn>
                <a:cxn ang="0">
                  <a:pos x="10" y="44"/>
                </a:cxn>
                <a:cxn ang="0">
                  <a:pos x="30" y="7"/>
                </a:cxn>
              </a:cxnLst>
              <a:rect l="0" t="0" r="r" b="b"/>
              <a:pathLst>
                <a:path w="61" h="44">
                  <a:moveTo>
                    <a:pt x="30" y="7"/>
                  </a:moveTo>
                  <a:cubicBezTo>
                    <a:pt x="18" y="0"/>
                    <a:pt x="0" y="12"/>
                    <a:pt x="10" y="44"/>
                  </a:cubicBezTo>
                  <a:cubicBezTo>
                    <a:pt x="10" y="44"/>
                    <a:pt x="61" y="26"/>
                    <a:pt x="30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84"/>
            <p:cNvSpPr/>
            <p:nvPr/>
          </p:nvSpPr>
          <p:spPr bwMode="auto">
            <a:xfrm>
              <a:off x="4457701" y="1565275"/>
              <a:ext cx="138113" cy="155575"/>
            </a:xfrm>
            <a:custGeom>
              <a:avLst/>
              <a:gdLst/>
              <a:ahLst/>
              <a:cxnLst>
                <a:cxn ang="0">
                  <a:pos x="23" y="44"/>
                </a:cxn>
                <a:cxn ang="0">
                  <a:pos x="42" y="0"/>
                </a:cxn>
                <a:cxn ang="0">
                  <a:pos x="46" y="17"/>
                </a:cxn>
                <a:cxn ang="0">
                  <a:pos x="23" y="44"/>
                </a:cxn>
              </a:cxnLst>
              <a:rect l="0" t="0" r="r" b="b"/>
              <a:pathLst>
                <a:path w="47" h="53">
                  <a:moveTo>
                    <a:pt x="23" y="44"/>
                  </a:moveTo>
                  <a:cubicBezTo>
                    <a:pt x="23" y="44"/>
                    <a:pt x="0" y="21"/>
                    <a:pt x="42" y="0"/>
                  </a:cubicBezTo>
                  <a:cubicBezTo>
                    <a:pt x="42" y="0"/>
                    <a:pt x="45" y="8"/>
                    <a:pt x="46" y="17"/>
                  </a:cubicBezTo>
                  <a:cubicBezTo>
                    <a:pt x="47" y="26"/>
                    <a:pt x="43" y="53"/>
                    <a:pt x="23" y="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85"/>
            <p:cNvSpPr/>
            <p:nvPr/>
          </p:nvSpPr>
          <p:spPr bwMode="auto">
            <a:xfrm>
              <a:off x="4398963" y="1609725"/>
              <a:ext cx="103188" cy="133350"/>
            </a:xfrm>
            <a:custGeom>
              <a:avLst/>
              <a:gdLst/>
              <a:ahLst/>
              <a:cxnLst>
                <a:cxn ang="0">
                  <a:pos x="24" y="41"/>
                </a:cxn>
                <a:cxn ang="0">
                  <a:pos x="14" y="11"/>
                </a:cxn>
                <a:cxn ang="0">
                  <a:pos x="1" y="0"/>
                </a:cxn>
                <a:cxn ang="0">
                  <a:pos x="1" y="19"/>
                </a:cxn>
                <a:cxn ang="0">
                  <a:pos x="10" y="43"/>
                </a:cxn>
                <a:cxn ang="0">
                  <a:pos x="24" y="41"/>
                </a:cxn>
              </a:cxnLst>
              <a:rect l="0" t="0" r="r" b="b"/>
              <a:pathLst>
                <a:path w="35" h="46">
                  <a:moveTo>
                    <a:pt x="24" y="41"/>
                  </a:moveTo>
                  <a:cubicBezTo>
                    <a:pt x="24" y="41"/>
                    <a:pt x="35" y="25"/>
                    <a:pt x="14" y="11"/>
                  </a:cubicBezTo>
                  <a:cubicBezTo>
                    <a:pt x="3" y="3"/>
                    <a:pt x="1" y="0"/>
                    <a:pt x="1" y="0"/>
                  </a:cubicBezTo>
                  <a:cubicBezTo>
                    <a:pt x="1" y="0"/>
                    <a:pt x="0" y="14"/>
                    <a:pt x="1" y="19"/>
                  </a:cubicBezTo>
                  <a:cubicBezTo>
                    <a:pt x="1" y="24"/>
                    <a:pt x="0" y="38"/>
                    <a:pt x="10" y="43"/>
                  </a:cubicBezTo>
                  <a:cubicBezTo>
                    <a:pt x="17" y="46"/>
                    <a:pt x="24" y="41"/>
                    <a:pt x="2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86"/>
            <p:cNvSpPr/>
            <p:nvPr/>
          </p:nvSpPr>
          <p:spPr bwMode="auto">
            <a:xfrm>
              <a:off x="4527551" y="1682750"/>
              <a:ext cx="138113" cy="131763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47" y="34"/>
                </a:cxn>
                <a:cxn ang="0">
                  <a:pos x="9" y="35"/>
                </a:cxn>
                <a:cxn ang="0">
                  <a:pos x="6" y="21"/>
                </a:cxn>
              </a:cxnLst>
              <a:rect l="0" t="0" r="r" b="b"/>
              <a:pathLst>
                <a:path w="47" h="45">
                  <a:moveTo>
                    <a:pt x="6" y="21"/>
                  </a:moveTo>
                  <a:cubicBezTo>
                    <a:pt x="6" y="21"/>
                    <a:pt x="31" y="0"/>
                    <a:pt x="47" y="34"/>
                  </a:cubicBezTo>
                  <a:cubicBezTo>
                    <a:pt x="47" y="34"/>
                    <a:pt x="28" y="45"/>
                    <a:pt x="9" y="35"/>
                  </a:cubicBezTo>
                  <a:cubicBezTo>
                    <a:pt x="0" y="31"/>
                    <a:pt x="6" y="23"/>
                    <a:pt x="6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87"/>
            <p:cNvSpPr/>
            <p:nvPr/>
          </p:nvSpPr>
          <p:spPr bwMode="auto">
            <a:xfrm>
              <a:off x="4475163" y="1814513"/>
              <a:ext cx="138113" cy="117475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47" y="14"/>
                </a:cxn>
                <a:cxn ang="0">
                  <a:pos x="33" y="24"/>
                </a:cxn>
                <a:cxn ang="0">
                  <a:pos x="1" y="20"/>
                </a:cxn>
              </a:cxnLst>
              <a:rect l="0" t="0" r="r" b="b"/>
              <a:pathLst>
                <a:path w="47" h="40">
                  <a:moveTo>
                    <a:pt x="1" y="20"/>
                  </a:moveTo>
                  <a:cubicBezTo>
                    <a:pt x="0" y="15"/>
                    <a:pt x="9" y="0"/>
                    <a:pt x="47" y="14"/>
                  </a:cubicBezTo>
                  <a:cubicBezTo>
                    <a:pt x="47" y="14"/>
                    <a:pt x="38" y="21"/>
                    <a:pt x="33" y="24"/>
                  </a:cubicBezTo>
                  <a:cubicBezTo>
                    <a:pt x="28" y="28"/>
                    <a:pt x="2" y="40"/>
                    <a:pt x="1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88"/>
            <p:cNvSpPr/>
            <p:nvPr/>
          </p:nvSpPr>
          <p:spPr bwMode="auto">
            <a:xfrm>
              <a:off x="4481513" y="1946275"/>
              <a:ext cx="122238" cy="111125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35" y="0"/>
                </a:cxn>
                <a:cxn ang="0">
                  <a:pos x="42" y="0"/>
                </a:cxn>
                <a:cxn ang="0">
                  <a:pos x="24" y="31"/>
                </a:cxn>
                <a:cxn ang="0">
                  <a:pos x="1" y="19"/>
                </a:cxn>
              </a:cxnLst>
              <a:rect l="0" t="0" r="r" b="b"/>
              <a:pathLst>
                <a:path w="42" h="38">
                  <a:moveTo>
                    <a:pt x="1" y="19"/>
                  </a:moveTo>
                  <a:cubicBezTo>
                    <a:pt x="0" y="14"/>
                    <a:pt x="2" y="0"/>
                    <a:pt x="35" y="0"/>
                  </a:cubicBezTo>
                  <a:cubicBezTo>
                    <a:pt x="35" y="0"/>
                    <a:pt x="40" y="1"/>
                    <a:pt x="42" y="0"/>
                  </a:cubicBezTo>
                  <a:cubicBezTo>
                    <a:pt x="42" y="0"/>
                    <a:pt x="36" y="23"/>
                    <a:pt x="24" y="31"/>
                  </a:cubicBezTo>
                  <a:cubicBezTo>
                    <a:pt x="12" y="38"/>
                    <a:pt x="2" y="27"/>
                    <a:pt x="1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89"/>
            <p:cNvSpPr/>
            <p:nvPr/>
          </p:nvSpPr>
          <p:spPr bwMode="auto">
            <a:xfrm>
              <a:off x="4232276" y="1990725"/>
              <a:ext cx="139700" cy="93663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15" y="3"/>
                </a:cxn>
                <a:cxn ang="0">
                  <a:pos x="0" y="5"/>
                </a:cxn>
                <a:cxn ang="0">
                  <a:pos x="24" y="30"/>
                </a:cxn>
                <a:cxn ang="0">
                  <a:pos x="46" y="18"/>
                </a:cxn>
              </a:cxnLst>
              <a:rect l="0" t="0" r="r" b="b"/>
              <a:pathLst>
                <a:path w="48" h="32">
                  <a:moveTo>
                    <a:pt x="46" y="18"/>
                  </a:moveTo>
                  <a:cubicBezTo>
                    <a:pt x="46" y="18"/>
                    <a:pt x="44" y="0"/>
                    <a:pt x="15" y="3"/>
                  </a:cubicBezTo>
                  <a:cubicBezTo>
                    <a:pt x="15" y="3"/>
                    <a:pt x="2" y="6"/>
                    <a:pt x="0" y="5"/>
                  </a:cubicBezTo>
                  <a:cubicBezTo>
                    <a:pt x="0" y="5"/>
                    <a:pt x="10" y="27"/>
                    <a:pt x="24" y="30"/>
                  </a:cubicBezTo>
                  <a:cubicBezTo>
                    <a:pt x="38" y="32"/>
                    <a:pt x="48" y="27"/>
                    <a:pt x="46" y="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90"/>
            <p:cNvSpPr/>
            <p:nvPr/>
          </p:nvSpPr>
          <p:spPr bwMode="auto">
            <a:xfrm>
              <a:off x="4170363" y="1870075"/>
              <a:ext cx="131763" cy="87313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19" y="24"/>
                </a:cxn>
                <a:cxn ang="0">
                  <a:pos x="41" y="11"/>
                </a:cxn>
              </a:cxnLst>
              <a:rect l="0" t="0" r="r" b="b"/>
              <a:pathLst>
                <a:path w="45" h="30">
                  <a:moveTo>
                    <a:pt x="41" y="11"/>
                  </a:moveTo>
                  <a:cubicBezTo>
                    <a:pt x="37" y="5"/>
                    <a:pt x="22" y="0"/>
                    <a:pt x="7" y="8"/>
                  </a:cubicBezTo>
                  <a:cubicBezTo>
                    <a:pt x="1" y="12"/>
                    <a:pt x="0" y="18"/>
                    <a:pt x="0" y="18"/>
                  </a:cubicBezTo>
                  <a:cubicBezTo>
                    <a:pt x="0" y="18"/>
                    <a:pt x="13" y="21"/>
                    <a:pt x="19" y="24"/>
                  </a:cubicBezTo>
                  <a:cubicBezTo>
                    <a:pt x="32" y="30"/>
                    <a:pt x="45" y="18"/>
                    <a:pt x="41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91"/>
            <p:cNvSpPr/>
            <p:nvPr/>
          </p:nvSpPr>
          <p:spPr bwMode="auto">
            <a:xfrm>
              <a:off x="4122738" y="1682750"/>
              <a:ext cx="120650" cy="114300"/>
            </a:xfrm>
            <a:custGeom>
              <a:avLst/>
              <a:gdLst/>
              <a:ahLst/>
              <a:cxnLst>
                <a:cxn ang="0">
                  <a:pos x="30" y="34"/>
                </a:cxn>
                <a:cxn ang="0">
                  <a:pos x="23" y="9"/>
                </a:cxn>
                <a:cxn ang="0">
                  <a:pos x="8" y="0"/>
                </a:cxn>
                <a:cxn ang="0">
                  <a:pos x="9" y="27"/>
                </a:cxn>
                <a:cxn ang="0">
                  <a:pos x="30" y="34"/>
                </a:cxn>
              </a:cxnLst>
              <a:rect l="0" t="0" r="r" b="b"/>
              <a:pathLst>
                <a:path w="41" h="39">
                  <a:moveTo>
                    <a:pt x="30" y="34"/>
                  </a:moveTo>
                  <a:cubicBezTo>
                    <a:pt x="30" y="34"/>
                    <a:pt x="41" y="17"/>
                    <a:pt x="23" y="9"/>
                  </a:cubicBezTo>
                  <a:cubicBezTo>
                    <a:pt x="10" y="3"/>
                    <a:pt x="8" y="0"/>
                    <a:pt x="8" y="0"/>
                  </a:cubicBezTo>
                  <a:cubicBezTo>
                    <a:pt x="8" y="0"/>
                    <a:pt x="0" y="15"/>
                    <a:pt x="9" y="27"/>
                  </a:cubicBezTo>
                  <a:cubicBezTo>
                    <a:pt x="18" y="39"/>
                    <a:pt x="27" y="35"/>
                    <a:pt x="30" y="3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92"/>
            <p:cNvSpPr/>
            <p:nvPr/>
          </p:nvSpPr>
          <p:spPr bwMode="auto">
            <a:xfrm>
              <a:off x="4246563" y="1670050"/>
              <a:ext cx="125413" cy="134938"/>
            </a:xfrm>
            <a:custGeom>
              <a:avLst/>
              <a:gdLst/>
              <a:ahLst/>
              <a:cxnLst>
                <a:cxn ang="0">
                  <a:pos x="14" y="41"/>
                </a:cxn>
                <a:cxn ang="0">
                  <a:pos x="12" y="17"/>
                </a:cxn>
                <a:cxn ang="0">
                  <a:pos x="31" y="0"/>
                </a:cxn>
                <a:cxn ang="0">
                  <a:pos x="35" y="38"/>
                </a:cxn>
                <a:cxn ang="0">
                  <a:pos x="14" y="41"/>
                </a:cxn>
              </a:cxnLst>
              <a:rect l="0" t="0" r="r" b="b"/>
              <a:pathLst>
                <a:path w="43" h="46">
                  <a:moveTo>
                    <a:pt x="14" y="41"/>
                  </a:moveTo>
                  <a:cubicBezTo>
                    <a:pt x="14" y="41"/>
                    <a:pt x="0" y="28"/>
                    <a:pt x="12" y="17"/>
                  </a:cubicBezTo>
                  <a:cubicBezTo>
                    <a:pt x="24" y="5"/>
                    <a:pt x="31" y="4"/>
                    <a:pt x="31" y="0"/>
                  </a:cubicBezTo>
                  <a:cubicBezTo>
                    <a:pt x="31" y="0"/>
                    <a:pt x="43" y="30"/>
                    <a:pt x="35" y="38"/>
                  </a:cubicBezTo>
                  <a:cubicBezTo>
                    <a:pt x="28" y="46"/>
                    <a:pt x="19" y="44"/>
                    <a:pt x="1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93"/>
            <p:cNvSpPr/>
            <p:nvPr/>
          </p:nvSpPr>
          <p:spPr bwMode="auto">
            <a:xfrm>
              <a:off x="4654551" y="1831975"/>
              <a:ext cx="128588" cy="134938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16" y="12"/>
                </a:cxn>
                <a:cxn ang="0">
                  <a:pos x="38" y="0"/>
                </a:cxn>
                <a:cxn ang="0">
                  <a:pos x="35" y="39"/>
                </a:cxn>
                <a:cxn ang="0">
                  <a:pos x="8" y="38"/>
                </a:cxn>
              </a:cxnLst>
              <a:rect l="0" t="0" r="r" b="b"/>
              <a:pathLst>
                <a:path w="44" h="46">
                  <a:moveTo>
                    <a:pt x="8" y="38"/>
                  </a:moveTo>
                  <a:cubicBezTo>
                    <a:pt x="8" y="38"/>
                    <a:pt x="0" y="19"/>
                    <a:pt x="16" y="12"/>
                  </a:cubicBezTo>
                  <a:cubicBezTo>
                    <a:pt x="33" y="5"/>
                    <a:pt x="38" y="0"/>
                    <a:pt x="38" y="0"/>
                  </a:cubicBezTo>
                  <a:cubicBezTo>
                    <a:pt x="38" y="0"/>
                    <a:pt x="44" y="32"/>
                    <a:pt x="35" y="39"/>
                  </a:cubicBezTo>
                  <a:cubicBezTo>
                    <a:pt x="25" y="45"/>
                    <a:pt x="13" y="46"/>
                    <a:pt x="8" y="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94"/>
            <p:cNvSpPr/>
            <p:nvPr/>
          </p:nvSpPr>
          <p:spPr bwMode="auto">
            <a:xfrm>
              <a:off x="4668838" y="1649413"/>
              <a:ext cx="84138" cy="120650"/>
            </a:xfrm>
            <a:custGeom>
              <a:avLst/>
              <a:gdLst/>
              <a:ahLst/>
              <a:cxnLst>
                <a:cxn ang="0">
                  <a:pos x="14" y="41"/>
                </a:cxn>
                <a:cxn ang="0">
                  <a:pos x="2" y="21"/>
                </a:cxn>
                <a:cxn ang="0">
                  <a:pos x="15" y="0"/>
                </a:cxn>
                <a:cxn ang="0">
                  <a:pos x="27" y="20"/>
                </a:cxn>
                <a:cxn ang="0">
                  <a:pos x="14" y="41"/>
                </a:cxn>
              </a:cxnLst>
              <a:rect l="0" t="0" r="r" b="b"/>
              <a:pathLst>
                <a:path w="29" h="41">
                  <a:moveTo>
                    <a:pt x="14" y="41"/>
                  </a:moveTo>
                  <a:cubicBezTo>
                    <a:pt x="14" y="41"/>
                    <a:pt x="0" y="31"/>
                    <a:pt x="2" y="21"/>
                  </a:cubicBezTo>
                  <a:cubicBezTo>
                    <a:pt x="4" y="11"/>
                    <a:pt x="15" y="3"/>
                    <a:pt x="15" y="0"/>
                  </a:cubicBezTo>
                  <a:cubicBezTo>
                    <a:pt x="15" y="0"/>
                    <a:pt x="26" y="13"/>
                    <a:pt x="27" y="20"/>
                  </a:cubicBezTo>
                  <a:cubicBezTo>
                    <a:pt x="29" y="26"/>
                    <a:pt x="27" y="40"/>
                    <a:pt x="1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95"/>
            <p:cNvSpPr/>
            <p:nvPr/>
          </p:nvSpPr>
          <p:spPr bwMode="auto">
            <a:xfrm>
              <a:off x="3976688" y="1876425"/>
              <a:ext cx="141288" cy="12223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3" y="0"/>
                </a:cxn>
                <a:cxn ang="0">
                  <a:pos x="34" y="11"/>
                </a:cxn>
                <a:cxn ang="0">
                  <a:pos x="31" y="42"/>
                </a:cxn>
              </a:cxnLst>
              <a:rect l="0" t="0" r="r" b="b"/>
              <a:pathLst>
                <a:path w="48" h="42">
                  <a:moveTo>
                    <a:pt x="31" y="42"/>
                  </a:moveTo>
                  <a:cubicBezTo>
                    <a:pt x="31" y="42"/>
                    <a:pt x="0" y="34"/>
                    <a:pt x="23" y="0"/>
                  </a:cubicBezTo>
                  <a:cubicBezTo>
                    <a:pt x="23" y="0"/>
                    <a:pt x="27" y="6"/>
                    <a:pt x="34" y="11"/>
                  </a:cubicBezTo>
                  <a:cubicBezTo>
                    <a:pt x="41" y="16"/>
                    <a:pt x="48" y="42"/>
                    <a:pt x="31" y="4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96"/>
            <p:cNvSpPr/>
            <p:nvPr/>
          </p:nvSpPr>
          <p:spPr bwMode="auto">
            <a:xfrm>
              <a:off x="3830638" y="1901825"/>
              <a:ext cx="169863" cy="128588"/>
            </a:xfrm>
            <a:custGeom>
              <a:avLst/>
              <a:gdLst/>
              <a:ahLst/>
              <a:cxnLst>
                <a:cxn ang="0">
                  <a:pos x="26" y="44"/>
                </a:cxn>
                <a:cxn ang="0">
                  <a:pos x="20" y="0"/>
                </a:cxn>
                <a:cxn ang="0">
                  <a:pos x="28" y="7"/>
                </a:cxn>
                <a:cxn ang="0">
                  <a:pos x="26" y="44"/>
                </a:cxn>
              </a:cxnLst>
              <a:rect l="0" t="0" r="r" b="b"/>
              <a:pathLst>
                <a:path w="58" h="44">
                  <a:moveTo>
                    <a:pt x="26" y="44"/>
                  </a:moveTo>
                  <a:cubicBezTo>
                    <a:pt x="26" y="44"/>
                    <a:pt x="0" y="31"/>
                    <a:pt x="20" y="0"/>
                  </a:cubicBezTo>
                  <a:cubicBezTo>
                    <a:pt x="20" y="0"/>
                    <a:pt x="24" y="5"/>
                    <a:pt x="28" y="7"/>
                  </a:cubicBezTo>
                  <a:cubicBezTo>
                    <a:pt x="41" y="15"/>
                    <a:pt x="58" y="35"/>
                    <a:pt x="26" y="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97"/>
            <p:cNvSpPr/>
            <p:nvPr/>
          </p:nvSpPr>
          <p:spPr bwMode="auto">
            <a:xfrm>
              <a:off x="3997326" y="1724025"/>
              <a:ext cx="146050" cy="111125"/>
            </a:xfrm>
            <a:custGeom>
              <a:avLst/>
              <a:gdLst/>
              <a:ahLst/>
              <a:cxnLst>
                <a:cxn ang="0">
                  <a:pos x="30" y="38"/>
                </a:cxn>
                <a:cxn ang="0">
                  <a:pos x="18" y="0"/>
                </a:cxn>
                <a:cxn ang="0">
                  <a:pos x="26" y="9"/>
                </a:cxn>
                <a:cxn ang="0">
                  <a:pos x="30" y="38"/>
                </a:cxn>
              </a:cxnLst>
              <a:rect l="0" t="0" r="r" b="b"/>
              <a:pathLst>
                <a:path w="50" h="38">
                  <a:moveTo>
                    <a:pt x="30" y="38"/>
                  </a:moveTo>
                  <a:cubicBezTo>
                    <a:pt x="30" y="38"/>
                    <a:pt x="0" y="38"/>
                    <a:pt x="18" y="0"/>
                  </a:cubicBezTo>
                  <a:cubicBezTo>
                    <a:pt x="18" y="0"/>
                    <a:pt x="22" y="7"/>
                    <a:pt x="26" y="9"/>
                  </a:cubicBezTo>
                  <a:cubicBezTo>
                    <a:pt x="30" y="11"/>
                    <a:pt x="50" y="31"/>
                    <a:pt x="30" y="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" name="日期占位符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108-86F6-4EBD-A4E5-C398F4533A33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>
                <a:uFillTx/>
                <a:sym typeface="+mn-ea"/>
              </a:rPr>
              <a:t>Py</a:t>
            </a:r>
            <a:r>
              <a:rPr lang="en-US" altLang="zh-CN" cap="none">
                <a:uFillTx/>
                <a:sym typeface="+mn-ea"/>
              </a:rPr>
              <a:t>thon</a:t>
            </a:r>
            <a:r>
              <a:rPr lang="zh-CN" altLang="en-US">
                <a:sym typeface="+mn-ea"/>
              </a:rPr>
              <a:t>开发与应用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FA9E-E811-4918-8CB8-517C9550212D}" type="datetime1">
              <a:rPr lang="zh-CN" altLang="en-US" smtClean="0"/>
              <a:t>2022/12/20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>
                <a:uFillTx/>
                <a:sym typeface="+mn-ea"/>
              </a:rPr>
              <a:t>Py</a:t>
            </a:r>
            <a:r>
              <a:rPr lang="en-US" altLang="zh-CN" cap="none">
                <a:uFillTx/>
                <a:sym typeface="+mn-ea"/>
              </a:rPr>
              <a:t>thon</a:t>
            </a:r>
            <a:r>
              <a:rPr lang="zh-CN" altLang="en-US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7181" y="1947407"/>
            <a:ext cx="407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数据表示与获取</a:t>
            </a:r>
          </a:p>
        </p:txBody>
      </p:sp>
      <p:sp>
        <p:nvSpPr>
          <p:cNvPr id="7" name="TextBox 34"/>
          <p:cNvSpPr txBox="1"/>
          <p:nvPr/>
        </p:nvSpPr>
        <p:spPr>
          <a:xfrm>
            <a:off x="4667267" y="3018078"/>
            <a:ext cx="4893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文件获取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学生成绩数据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Box 41"/>
          <p:cNvSpPr>
            <a:spLocks noChangeArrowheads="1"/>
          </p:cNvSpPr>
          <p:nvPr/>
        </p:nvSpPr>
        <p:spPr bwMode="auto">
          <a:xfrm>
            <a:off x="784268" y="2646871"/>
            <a:ext cx="718495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）列表、元组、集合、字典等序列类型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50303" y="13598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数据表示</a:t>
            </a:r>
          </a:p>
        </p:txBody>
      </p:sp>
      <p:sp>
        <p:nvSpPr>
          <p:cNvPr id="8" name="TextBox 41"/>
          <p:cNvSpPr>
            <a:spLocks noChangeArrowheads="1"/>
          </p:cNvSpPr>
          <p:nvPr/>
        </p:nvSpPr>
        <p:spPr bwMode="auto">
          <a:xfrm>
            <a:off x="784268" y="3203693"/>
            <a:ext cx="718495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）内置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41"/>
          <p:cNvSpPr>
            <a:spLocks noChangeArrowheads="1"/>
          </p:cNvSpPr>
          <p:nvPr/>
        </p:nvSpPr>
        <p:spPr bwMode="auto">
          <a:xfrm>
            <a:off x="784268" y="3733262"/>
            <a:ext cx="718495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TextBox 41"/>
          <p:cNvSpPr>
            <a:spLocks noChangeArrowheads="1"/>
          </p:cNvSpPr>
          <p:nvPr/>
        </p:nvSpPr>
        <p:spPr bwMode="auto">
          <a:xfrm>
            <a:off x="1546629" y="4179412"/>
            <a:ext cx="7184953" cy="40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基本用法：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</a:t>
            </a:r>
            <a:r>
              <a:rPr lang="en-US" altLang="zh-CN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numpy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as np   #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引入库并以</a:t>
            </a:r>
            <a:r>
              <a:rPr lang="en-US" altLang="zh-CN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np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作为别名</a:t>
            </a:r>
            <a:endParaRPr lang="en-US" alt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4267" y="1276542"/>
          <a:ext cx="7755249" cy="13353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7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9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t1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t2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t3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t4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t5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t6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score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161021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161022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41"/>
          <p:cNvSpPr>
            <a:spLocks noChangeArrowheads="1"/>
          </p:cNvSpPr>
          <p:nvPr/>
        </p:nvSpPr>
        <p:spPr bwMode="auto">
          <a:xfrm>
            <a:off x="1077494" y="779706"/>
            <a:ext cx="7184953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学生成绩表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ldLvl="0" autoUpdateAnimBg="0"/>
      <p:bldP spid="35" grpId="0"/>
      <p:bldP spid="8" grpId="0" bldLvl="0" autoUpdateAnimBg="0"/>
      <p:bldP spid="9" grpId="0" bldLvl="0" autoUpdateAnimBg="0"/>
      <p:bldP spid="10" grpId="0" bldLvl="0" autoUpdateAnimBg="0"/>
      <p:bldP spid="12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42230" y="2088733"/>
            <a:ext cx="1423450" cy="142345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54764" y="2639501"/>
            <a:ext cx="1314029" cy="363768"/>
            <a:chOff x="3826081" y="2729036"/>
            <a:chExt cx="1723672" cy="36376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826081" y="2882693"/>
              <a:ext cx="593180" cy="0"/>
            </a:xfrm>
            <a:prstGeom prst="line">
              <a:avLst/>
            </a:prstGeom>
            <a:ln w="76200" cap="rnd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058839" y="2918496"/>
              <a:ext cx="490914" cy="0"/>
            </a:xfrm>
            <a:prstGeom prst="line">
              <a:avLst/>
            </a:prstGeom>
            <a:ln w="76200" cap="rnd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4419262" y="2737486"/>
              <a:ext cx="132498" cy="139706"/>
            </a:xfrm>
            <a:prstGeom prst="line">
              <a:avLst/>
            </a:prstGeom>
            <a:ln w="76200" cap="rnd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882492" y="2918333"/>
              <a:ext cx="171299" cy="174470"/>
            </a:xfrm>
            <a:prstGeom prst="line">
              <a:avLst/>
            </a:prstGeom>
            <a:ln w="76200" cap="rnd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4565066" y="2729036"/>
              <a:ext cx="316707" cy="363768"/>
            </a:xfrm>
            <a:prstGeom prst="line">
              <a:avLst/>
            </a:prstGeom>
            <a:ln w="76200" cap="rnd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2816164" y="1433023"/>
            <a:ext cx="2846358" cy="2846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72066" y="1147239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rgbClr val="C00000"/>
                  </a:solidFill>
                  <a:latin typeface="黑体" panose="02010609060101010101" charset="-122"/>
                  <a:ea typeface="黑体" panose="02010609060101010101" charset="-122"/>
                </a:rPr>
                <a:t>1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31561" y="164482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rgbClr val="C00000"/>
                  </a:solidFill>
                  <a:latin typeface="黑体" panose="02010609060101010101" charset="-122"/>
                  <a:ea typeface="黑体" panose="02010609060101010101" charset="-122"/>
                </a:rPr>
                <a:t>2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42719" y="242220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rgbClr val="C00000"/>
                  </a:solidFill>
                  <a:latin typeface="黑体" panose="02010609060101010101" charset="-122"/>
                  <a:ea typeface="黑体" panose="02010609060101010101" charset="-122"/>
                </a:rPr>
                <a:t>3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40778" y="2553331"/>
            <a:ext cx="82073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92757" y="1191202"/>
            <a:ext cx="30845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维数组对象（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1376" y="1811179"/>
            <a:ext cx="28525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丰富的广播功能函数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2191" y="2508186"/>
            <a:ext cx="25054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提供线性代数、傅立叶变换、随机数生成等功能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47144" y="2256191"/>
            <a:ext cx="1865110" cy="12803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高性能科学计算和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数据分析的基础模块包。底层由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实现，高效，步骤简化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8030" y="134079"/>
            <a:ext cx="462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Numpy</a:t>
            </a:r>
            <a:r>
              <a:rPr lang="zh-CN" alt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Numeric Python</a:t>
            </a:r>
            <a:r>
              <a:rPr lang="zh-CN" alt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182680" y="3224591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rgbClr val="C00000"/>
                  </a:solidFill>
                  <a:latin typeface="黑体" panose="02010609060101010101" charset="-122"/>
                  <a:ea typeface="黑体" panose="02010609060101010101" charset="-122"/>
                </a:rPr>
                <a:t>4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558777" y="378933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rgbClr val="C00000"/>
                  </a:solidFill>
                  <a:latin typeface="黑体" panose="02010609060101010101" charset="-122"/>
                  <a:ea typeface="黑体" panose="02010609060101010101" charset="-122"/>
                </a:rPr>
                <a:t>5</a:t>
              </a:r>
            </a:p>
          </p:txBody>
        </p:sp>
      </p:grpSp>
      <p:sp>
        <p:nvSpPr>
          <p:cNvPr id="37" name="TextBox 23"/>
          <p:cNvSpPr txBox="1"/>
          <p:nvPr/>
        </p:nvSpPr>
        <p:spPr>
          <a:xfrm>
            <a:off x="5296400" y="4073224"/>
            <a:ext cx="31064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众多机器学习框架的基础库</a:t>
            </a:r>
            <a:r>
              <a:rPr lang="en-US" altLang="zh-CN" dirty="0"/>
              <a:t>(</a:t>
            </a:r>
            <a:r>
              <a:rPr lang="en-US" altLang="zh-CN" dirty="0" err="1"/>
              <a:t>Scipy|Pandas|scikit-learn|Tensorflow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8" name="TextBox 23"/>
          <p:cNvSpPr txBox="1"/>
          <p:nvPr/>
        </p:nvSpPr>
        <p:spPr>
          <a:xfrm>
            <a:off x="5957655" y="3428819"/>
            <a:ext cx="2522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Numpy+Matplotlib</a:t>
            </a:r>
            <a:r>
              <a:rPr lang="zh-CN" altLang="en-US" dirty="0"/>
              <a:t>有效的 </a:t>
            </a:r>
            <a:r>
              <a:rPr lang="en-US" altLang="zh-CN" dirty="0" err="1"/>
              <a:t>MatLab</a:t>
            </a:r>
            <a:r>
              <a:rPr lang="en-US" altLang="zh-CN" dirty="0"/>
              <a:t> </a:t>
            </a:r>
            <a:r>
              <a:rPr lang="zh-CN" altLang="en-US" dirty="0"/>
              <a:t>开源替代方案。</a:t>
            </a:r>
          </a:p>
        </p:txBody>
      </p:sp>
    </p:spTree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1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1" grpId="0"/>
          <p:bldP spid="22" grpId="0"/>
          <p:bldP spid="23" grpId="0"/>
          <p:bldP spid="24" grpId="0"/>
          <p:bldP spid="25" grpId="0"/>
          <p:bldP spid="29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1" grpId="0"/>
          <p:bldP spid="22" grpId="0"/>
          <p:bldP spid="23" grpId="0"/>
          <p:bldP spid="24" grpId="0"/>
          <p:bldP spid="25" grpId="0"/>
          <p:bldP spid="29" grpId="0"/>
          <p:bldP spid="37" grpId="0"/>
          <p:bldP spid="3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827759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50303" y="135982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数组与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List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区别</a:t>
            </a:r>
            <a:endParaRPr lang="zh-CN" altLang="en-US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440" y="854227"/>
            <a:ext cx="2048929" cy="29478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" b="3712"/>
          <a:stretch>
            <a:fillRect/>
          </a:stretch>
        </p:blipFill>
        <p:spPr>
          <a:xfrm>
            <a:off x="4382196" y="891930"/>
            <a:ext cx="3636389" cy="3005266"/>
          </a:xfrm>
          <a:prstGeom prst="rect">
            <a:avLst/>
          </a:prstGeom>
        </p:spPr>
      </p:pic>
      <p:sp>
        <p:nvSpPr>
          <p:cNvPr id="7" name="TextBox 41"/>
          <p:cNvSpPr>
            <a:spLocks noChangeArrowheads="1"/>
          </p:cNvSpPr>
          <p:nvPr/>
        </p:nvSpPr>
        <p:spPr bwMode="auto">
          <a:xfrm>
            <a:off x="646880" y="3828561"/>
            <a:ext cx="7184953" cy="40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）数据存储在连续的地址空间，处理速度快。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41"/>
          <p:cNvSpPr>
            <a:spLocks noChangeArrowheads="1"/>
          </p:cNvSpPr>
          <p:nvPr/>
        </p:nvSpPr>
        <p:spPr bwMode="auto">
          <a:xfrm>
            <a:off x="646880" y="4198823"/>
            <a:ext cx="7184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）丰富的广播功能函数。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bldLvl="0" autoUpdateAnimBg="0"/>
      <p:bldP spid="8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50303" y="135982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数组与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List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区别</a:t>
            </a:r>
            <a:endParaRPr lang="zh-CN" altLang="en-US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>
            <a:spLocks noChangeArrowheads="1"/>
          </p:cNvSpPr>
          <p:nvPr/>
        </p:nvSpPr>
        <p:spPr bwMode="auto">
          <a:xfrm>
            <a:off x="646880" y="704792"/>
            <a:ext cx="789987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举例：计算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A/B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结果，其中：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均为一维数组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41"/>
          <p:cNvSpPr>
            <a:spLocks noChangeArrowheads="1"/>
          </p:cNvSpPr>
          <p:nvPr/>
        </p:nvSpPr>
        <p:spPr bwMode="auto">
          <a:xfrm>
            <a:off x="1312167" y="1120438"/>
            <a:ext cx="69783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			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ndarray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31081" y="1890517"/>
            <a:ext cx="3431394" cy="2167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4644" y="1890517"/>
            <a:ext cx="3385859" cy="17308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直接连接符 7"/>
          <p:cNvCxnSpPr/>
          <p:nvPr/>
        </p:nvCxnSpPr>
        <p:spPr>
          <a:xfrm>
            <a:off x="4904644" y="2777704"/>
            <a:ext cx="33858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r="3718"/>
          <a:stretch>
            <a:fillRect/>
          </a:stretch>
        </p:blipFill>
        <p:spPr>
          <a:xfrm>
            <a:off x="4861099" y="2643887"/>
            <a:ext cx="3357614" cy="317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bldLvl="0" autoUpdateAnimBg="0"/>
      <p:bldP spid="9" grpId="0" bldLvl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ed0c544-6acc-447f-a716-97a13e4a4666"/>
  <p:tag name="COMMONDATA" val="eyJoZGlkIjoiZDhmZjM3ZTZiYzVhZjRkYzFlNzUwYmM2YTkxODQ5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7229e65-cf06-4170-b4c4-6d8569054251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51b281-a218-4b54-a3d6-04303e86f89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95b3b77-d45d-47a8-9da5-bb95eb2e9f19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92c5b6a-53a3-4243-9cb1-81b46ccd6bf2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be22f26-41cc-4865-a257-93417e7eecbc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99c6bba-94ea-4083-97bf-0ad94857d199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995,&quot;width&quot;:5928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2faacc-8fad-46a9-90ed-c4e95632bc35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32af084-d65e-4ed7-808e-1f091ddba7af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a471d82-5772-4ab9-bf55-d64b13bd01ed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70fd58a-3c72-44ed-970d-0eaa9b423986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ython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4082</Words>
  <Application>Microsoft Office PowerPoint</Application>
  <PresentationFormat>全屏显示(16:9)</PresentationFormat>
  <Paragraphs>637</Paragraphs>
  <Slides>45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等线</vt:lpstr>
      <vt:lpstr>黑体</vt:lpstr>
      <vt:lpstr>华康俪金黑W8(P)</vt:lpstr>
      <vt:lpstr>宋体</vt:lpstr>
      <vt:lpstr>微软雅黑</vt:lpstr>
      <vt:lpstr>Arial</vt:lpstr>
      <vt:lpstr>Arial Black</vt:lpstr>
      <vt:lpstr>Calibri</vt:lpstr>
      <vt:lpstr>Times New Roman</vt:lpstr>
      <vt:lpstr>Wingdings 3</vt:lpstr>
      <vt:lpstr>积分</vt:lpstr>
      <vt:lpstr>Python主题</vt:lpstr>
      <vt:lpstr>Microsoft Excel Chart</vt:lpstr>
      <vt:lpstr>PowerPoint 演示文稿</vt:lpstr>
      <vt:lpstr>本章目标</vt:lpstr>
      <vt:lpstr>PowerPoint 演示文稿</vt:lpstr>
      <vt:lpstr>案例说明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绘图基础知识</vt:lpstr>
      <vt:lpstr>PowerPoint 演示文稿</vt:lpstr>
      <vt:lpstr>数组绘图的步骤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本课小结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试播内容</dc:title>
  <dc:creator>HUAWEI</dc:creator>
  <cp:lastModifiedBy>崔 文帅</cp:lastModifiedBy>
  <cp:revision>845</cp:revision>
  <dcterms:created xsi:type="dcterms:W3CDTF">2020-02-07T06:58:00Z</dcterms:created>
  <dcterms:modified xsi:type="dcterms:W3CDTF">2022-12-20T14:25:14Z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A2220CCE08CD49188CCCAD595F8FC644</vt:lpwstr>
  </property>
</Properties>
</file>