
<file path=[Content_Types].xml><?xml version="1.0" encoding="utf-8"?>
<Types xmlns="http://schemas.openxmlformats.org/package/2006/content-types">
  <Default Extension="vml" ContentType="application/vnd.openxmlformats-officedocument.vmlDrawing"/>
  <Default Extension="xls" ContentType="application/vnd.ms-excel"/>
  <Default Extension="png" ContentType="image/png"/>
  <Default Extension="tiff" ContentType="image/tiff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1345" r:id="rId3"/>
    <p:sldId id="1658" r:id="rId5"/>
    <p:sldId id="1480" r:id="rId6"/>
    <p:sldId id="1745" r:id="rId7"/>
    <p:sldId id="1843" r:id="rId8"/>
    <p:sldId id="1844" r:id="rId9"/>
    <p:sldId id="1845" r:id="rId10"/>
    <p:sldId id="1846" r:id="rId11"/>
    <p:sldId id="1847" r:id="rId12"/>
    <p:sldId id="1848" r:id="rId13"/>
    <p:sldId id="1849" r:id="rId14"/>
    <p:sldId id="1850" r:id="rId15"/>
    <p:sldId id="1851" r:id="rId16"/>
    <p:sldId id="1852" r:id="rId17"/>
    <p:sldId id="1853" r:id="rId18"/>
    <p:sldId id="1854" r:id="rId19"/>
    <p:sldId id="1855" r:id="rId20"/>
    <p:sldId id="1856" r:id="rId21"/>
    <p:sldId id="1857" r:id="rId22"/>
    <p:sldId id="1858" r:id="rId23"/>
    <p:sldId id="1859" r:id="rId24"/>
    <p:sldId id="1860" r:id="rId25"/>
    <p:sldId id="1861" r:id="rId26"/>
    <p:sldId id="1863" r:id="rId27"/>
    <p:sldId id="1864" r:id="rId28"/>
    <p:sldId id="1862" r:id="rId29"/>
    <p:sldId id="1865" r:id="rId30"/>
    <p:sldId id="1866" r:id="rId31"/>
    <p:sldId id="1868" r:id="rId32"/>
    <p:sldId id="1744" r:id="rId33"/>
    <p:sldId id="122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0938" autoAdjust="0"/>
  </p:normalViewPr>
  <p:slideViewPr>
    <p:cSldViewPr snapToGrid="0">
      <p:cViewPr varScale="1">
        <p:scale>
          <a:sx n="76" d="100"/>
          <a:sy n="76" d="100"/>
        </p:scale>
        <p:origin x="942" y="54"/>
      </p:cViewPr>
      <p:guideLst>
        <p:guide orient="horz" pos="156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7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5A7A-C502-46B6-855A-4BBB11597E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59B1-BC94-4B1F-9D70-551345BF8F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A599-32F8-4B61-A0CD-2608407245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pandas是专⻔为处理表格和混杂数据设计的，⽽NumPy更适合处理统⼀的数值数组数据。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2E783-649F-44DC-A8F6-E4C5105E11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49A97-A90C-496F-AD26-75D9C1389A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60FB8FB2-9769-4F22-8580-D43F76E3F21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8032" y="4853028"/>
            <a:ext cx="5760261" cy="205740"/>
          </a:xfrm>
        </p:spPr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4820"/>
            <a:ext cx="692368" cy="69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42074"/>
            <a:ext cx="9144000" cy="38014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609" y="385011"/>
            <a:ext cx="7886700" cy="93585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编辑母版标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68096" y="1506009"/>
            <a:ext cx="7886700" cy="309005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2800" b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E1C514A-AFAF-433D-949D-3F3495E768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" y="17062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606425" y="649706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9865EC83-5FAA-4FE9-BB65-5544193D6B0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/>
          <p:cNvSpPr txBox="1"/>
          <p:nvPr userDrawn="1"/>
        </p:nvSpPr>
        <p:spPr>
          <a:xfrm>
            <a:off x="4264202" y="2007508"/>
            <a:ext cx="4241369" cy="1223412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11500" spc="50">
                <a:ln w="11430"/>
                <a:solidFill>
                  <a:srgbClr val="008E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7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谢谢聆听</a:t>
            </a:r>
            <a:endParaRPr lang="en-US" altLang="zh-CN" sz="7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33860" y="1704155"/>
            <a:ext cx="3193793" cy="2085294"/>
            <a:chOff x="705272" y="1639861"/>
            <a:chExt cx="3193793" cy="2085294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705272" y="1639861"/>
              <a:ext cx="3193793" cy="2085294"/>
              <a:chOff x="721633" y="1980294"/>
              <a:chExt cx="3233738" cy="2111375"/>
            </a:xfrm>
          </p:grpSpPr>
          <p:sp>
            <p:nvSpPr>
              <p:cNvPr id="9" name="Freeform 148"/>
              <p:cNvSpPr/>
              <p:nvPr userDrawn="1"/>
            </p:nvSpPr>
            <p:spPr bwMode="auto">
              <a:xfrm>
                <a:off x="721633" y="1980294"/>
                <a:ext cx="3233738" cy="2111375"/>
              </a:xfrm>
              <a:custGeom>
                <a:avLst/>
                <a:gdLst>
                  <a:gd name="T0" fmla="*/ 778 w 861"/>
                  <a:gd name="T1" fmla="*/ 437 h 562"/>
                  <a:gd name="T2" fmla="*/ 778 w 861"/>
                  <a:gd name="T3" fmla="*/ 21 h 562"/>
                  <a:gd name="T4" fmla="*/ 756 w 861"/>
                  <a:gd name="T5" fmla="*/ 0 h 562"/>
                  <a:gd name="T6" fmla="*/ 105 w 861"/>
                  <a:gd name="T7" fmla="*/ 0 h 562"/>
                  <a:gd name="T8" fmla="*/ 84 w 861"/>
                  <a:gd name="T9" fmla="*/ 21 h 562"/>
                  <a:gd name="T10" fmla="*/ 84 w 861"/>
                  <a:gd name="T11" fmla="*/ 436 h 562"/>
                  <a:gd name="T12" fmla="*/ 0 w 861"/>
                  <a:gd name="T13" fmla="*/ 530 h 562"/>
                  <a:gd name="T14" fmla="*/ 24 w 861"/>
                  <a:gd name="T15" fmla="*/ 562 h 562"/>
                  <a:gd name="T16" fmla="*/ 838 w 861"/>
                  <a:gd name="T17" fmla="*/ 562 h 562"/>
                  <a:gd name="T18" fmla="*/ 861 w 861"/>
                  <a:gd name="T19" fmla="*/ 530 h 562"/>
                  <a:gd name="T20" fmla="*/ 778 w 861"/>
                  <a:gd name="T21" fmla="*/ 437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1" h="562">
                    <a:moveTo>
                      <a:pt x="778" y="437"/>
                    </a:moveTo>
                    <a:cubicBezTo>
                      <a:pt x="778" y="21"/>
                      <a:pt x="778" y="21"/>
                      <a:pt x="778" y="21"/>
                    </a:cubicBezTo>
                    <a:cubicBezTo>
                      <a:pt x="778" y="9"/>
                      <a:pt x="768" y="0"/>
                      <a:pt x="756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3" y="0"/>
                      <a:pt x="84" y="9"/>
                      <a:pt x="84" y="21"/>
                    </a:cubicBezTo>
                    <a:cubicBezTo>
                      <a:pt x="84" y="436"/>
                      <a:pt x="84" y="436"/>
                      <a:pt x="84" y="436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0" y="543"/>
                      <a:pt x="11" y="562"/>
                      <a:pt x="24" y="562"/>
                    </a:cubicBezTo>
                    <a:cubicBezTo>
                      <a:pt x="838" y="562"/>
                      <a:pt x="838" y="562"/>
                      <a:pt x="838" y="562"/>
                    </a:cubicBezTo>
                    <a:cubicBezTo>
                      <a:pt x="851" y="562"/>
                      <a:pt x="861" y="543"/>
                      <a:pt x="861" y="530"/>
                    </a:cubicBezTo>
                    <a:lnTo>
                      <a:pt x="778" y="437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" name="Rectangle 149"/>
              <p:cNvSpPr>
                <a:spLocks noChangeArrowheads="1"/>
              </p:cNvSpPr>
              <p:nvPr userDrawn="1"/>
            </p:nvSpPr>
            <p:spPr bwMode="auto">
              <a:xfrm>
                <a:off x="1169308" y="2115231"/>
                <a:ext cx="2343150" cy="1404938"/>
              </a:xfrm>
              <a:prstGeom prst="rect">
                <a:avLst/>
              </a:pr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150"/>
              <p:cNvSpPr/>
              <p:nvPr userDrawn="1"/>
            </p:nvSpPr>
            <p:spPr bwMode="auto">
              <a:xfrm>
                <a:off x="2118633" y="3975781"/>
                <a:ext cx="439738" cy="74613"/>
              </a:xfrm>
              <a:custGeom>
                <a:avLst/>
                <a:gdLst>
                  <a:gd name="T0" fmla="*/ 0 w 117"/>
                  <a:gd name="T1" fmla="*/ 0 h 20"/>
                  <a:gd name="T2" fmla="*/ 0 w 117"/>
                  <a:gd name="T3" fmla="*/ 0 h 20"/>
                  <a:gd name="T4" fmla="*/ 14 w 117"/>
                  <a:gd name="T5" fmla="*/ 20 h 20"/>
                  <a:gd name="T6" fmla="*/ 104 w 117"/>
                  <a:gd name="T7" fmla="*/ 20 h 20"/>
                  <a:gd name="T8" fmla="*/ 117 w 117"/>
                  <a:gd name="T9" fmla="*/ 0 h 20"/>
                  <a:gd name="T10" fmla="*/ 117 w 117"/>
                  <a:gd name="T11" fmla="*/ 0 h 20"/>
                  <a:gd name="T12" fmla="*/ 0 w 117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6" y="20"/>
                      <a:pt x="1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1" y="20"/>
                      <a:pt x="117" y="7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8" name="矩形 107"/>
            <p:cNvSpPr/>
            <p:nvPr userDrawn="1"/>
          </p:nvSpPr>
          <p:spPr>
            <a:xfrm>
              <a:off x="2091447" y="2022227"/>
              <a:ext cx="13253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Thank You</a:t>
              </a:r>
              <a:r>
                <a:rPr lang="zh-CN" alt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rPr>
                <a:t>！</a:t>
              </a:r>
              <a:endParaRPr lang="zh-CN" alt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2160453" y="2672657"/>
              <a:ext cx="1134000" cy="48600"/>
              <a:chOff x="0" y="4978400"/>
              <a:chExt cx="11157019" cy="406400"/>
            </a:xfrm>
          </p:grpSpPr>
          <p:sp>
            <p:nvSpPr>
              <p:cNvPr id="115" name="矩形 114"/>
              <p:cNvSpPr/>
              <p:nvPr userDrawn="1"/>
            </p:nvSpPr>
            <p:spPr>
              <a:xfrm>
                <a:off x="0" y="4978400"/>
                <a:ext cx="2788596" cy="406400"/>
              </a:xfrm>
              <a:prstGeom prst="rect">
                <a:avLst/>
              </a:prstGeom>
              <a:solidFill>
                <a:srgbClr val="9EC4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6" name="矩形 115"/>
              <p:cNvSpPr/>
              <p:nvPr userDrawn="1"/>
            </p:nvSpPr>
            <p:spPr>
              <a:xfrm>
                <a:off x="2788596" y="4978400"/>
                <a:ext cx="2788596" cy="406400"/>
              </a:xfrm>
              <a:prstGeom prst="rect">
                <a:avLst/>
              </a:prstGeom>
              <a:solidFill>
                <a:srgbClr val="CA0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7" name="矩形 116"/>
              <p:cNvSpPr/>
              <p:nvPr userDrawn="1"/>
            </p:nvSpPr>
            <p:spPr>
              <a:xfrm>
                <a:off x="5577192" y="4978400"/>
                <a:ext cx="2788596" cy="406400"/>
              </a:xfrm>
              <a:prstGeom prst="rect">
                <a:avLst/>
              </a:prstGeom>
              <a:solidFill>
                <a:srgbClr val="FF8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  <p:sp>
            <p:nvSpPr>
              <p:cNvPr id="118" name="矩形 117"/>
              <p:cNvSpPr/>
              <p:nvPr userDrawn="1"/>
            </p:nvSpPr>
            <p:spPr>
              <a:xfrm>
                <a:off x="8368423" y="4978400"/>
                <a:ext cx="2788596" cy="406400"/>
              </a:xfrm>
              <a:prstGeom prst="rect">
                <a:avLst/>
              </a:prstGeom>
              <a:solidFill>
                <a:srgbClr val="008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F8900"/>
                  </a:solidFill>
                </a:endParaRPr>
              </a:p>
            </p:txBody>
          </p:sp>
        </p:grpSp>
        <p:pic>
          <p:nvPicPr>
            <p:cNvPr id="110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9" y="2007508"/>
              <a:ext cx="675000" cy="67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853028"/>
            <a:ext cx="1615607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8F98B0E8-48B0-47D3-A6C8-7E041360F69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853028"/>
            <a:ext cx="73025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7C38504B-1AF3-4156-B61A-8DB24BEED0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zh-CN" altLang="en-US" cap="none" dirty="0">
                <a:solidFill>
                  <a:schemeClr val="bg1"/>
                </a:solidFill>
                <a:uFillTx/>
                <a:sym typeface="+mn-ea"/>
              </a:rPr>
              <a:t>Py</a:t>
            </a:r>
            <a:r>
              <a:rPr lang="en-US" altLang="zh-CN" cap="none" dirty="0">
                <a:solidFill>
                  <a:schemeClr val="bg1"/>
                </a:solidFill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占位符"/>
          <p:cNvSpPr>
            <a:spLocks noGrp="1"/>
          </p:cNvSpPr>
          <p:nvPr>
            <p:ph type="body" sz="quarter" idx="13" hasCustomPrompt="1"/>
          </p:nvPr>
        </p:nvSpPr>
        <p:spPr>
          <a:xfrm>
            <a:off x="1052622" y="159755"/>
            <a:ext cx="6275277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16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-3743" y="80319"/>
            <a:ext cx="2287872" cy="5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9" name="矩形"/>
          <p:cNvSpPr/>
          <p:nvPr/>
        </p:nvSpPr>
        <p:spPr>
          <a:xfrm>
            <a:off x="2284129" y="80319"/>
            <a:ext cx="2287872" cy="54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6" name="矩形"/>
          <p:cNvSpPr/>
          <p:nvPr userDrawn="1"/>
        </p:nvSpPr>
        <p:spPr>
          <a:xfrm>
            <a:off x="110557" y="309456"/>
            <a:ext cx="235878" cy="246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71C1C"/>
              </a:solidFill>
            </a:endParaRPr>
          </a:p>
        </p:txBody>
      </p:sp>
      <p:sp>
        <p:nvSpPr>
          <p:cNvPr id="3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429992" y="234449"/>
            <a:ext cx="6897908" cy="41549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lang="zh-CN" altLang="en-US" sz="2100" b="1" spc="2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7064" y="1009651"/>
            <a:ext cx="7615237" cy="3545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380074" y="4805960"/>
            <a:ext cx="2350681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461830" y="4805960"/>
            <a:ext cx="551203" cy="273844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3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165497"/>
            <a:ext cx="638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7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2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7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15910"/>
            <a:ext cx="4716082" cy="58221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1080135" indent="-288290">
              <a:buFont typeface="Wingdings 3" panose="05040102010807070707" pitchFamily="18" charset="2"/>
              <a:buChar char=""/>
              <a:defRPr/>
            </a:lvl3pPr>
            <a:lvl4pPr marL="1259840" indent="-288290">
              <a:buFont typeface="Wingdings 3" panose="05040102010807070707" pitchFamily="18" charset="2"/>
              <a:buChar char=""/>
              <a:defRPr/>
            </a:lvl4pPr>
            <a:lvl5pPr marL="1440180" indent="-288290">
              <a:buFont typeface="Wingdings 3" panose="05040102010807070707" pitchFamily="18" charset="2"/>
              <a:buChar char="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958" y="-12032"/>
            <a:ext cx="7882609" cy="8604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969475"/>
            <a:ext cx="3566160" cy="376254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969473"/>
            <a:ext cx="3566160" cy="376254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B74AB904-11F0-40D2-A521-063F99E152E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80918" y="0"/>
            <a:ext cx="7290054" cy="848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993491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1584605"/>
            <a:ext cx="3566160" cy="2506179"/>
          </a:xfrm>
        </p:spPr>
        <p:txBody>
          <a:bodyPr lIns="45720" rIns="4572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0529599E-9530-48C5-9CAF-172E1B800D9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902FD77-8323-485D-87E2-91A0E9C849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F8EDE902-01B3-453F-A2EE-45228A659E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内容概要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789430" y="1467485"/>
            <a:ext cx="594360" cy="1847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summary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DAEA8122-0D78-4844-A578-3876484268E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853028"/>
            <a:ext cx="5674590" cy="205740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233B410F-ED3A-420F-9009-9AC68EA6698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2" y="-14837"/>
            <a:ext cx="692368" cy="692368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 flipV="1">
            <a:off x="574526" y="677531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223189" y="780125"/>
            <a:ext cx="0" cy="38675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35829" y="1395230"/>
            <a:ext cx="1992037" cy="199203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 userDrawn="1">
            <p:custDataLst>
              <p:tags r:id="rId3"/>
            </p:custDataLst>
          </p:nvPr>
        </p:nvSpPr>
        <p:spPr>
          <a:xfrm>
            <a:off x="1448688" y="1467661"/>
            <a:ext cx="1286564" cy="18471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800" spc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4800" spc="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 userDrawn="1">
            <p:custDataLst>
              <p:tags r:id="rId4"/>
            </p:custDataLst>
          </p:nvPr>
        </p:nvSpPr>
        <p:spPr>
          <a:xfrm rot="5400000">
            <a:off x="589962" y="2191193"/>
            <a:ext cx="193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925167"/>
            <a:ext cx="7832833" cy="380685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2F4983-3602-4E3E-983A-EBA4353A84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软件工程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0" y="4647686"/>
            <a:ext cx="9144000" cy="495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0" y="-23309"/>
            <a:ext cx="9144000" cy="803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-9943"/>
            <a:ext cx="692368" cy="6923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321" y="0"/>
            <a:ext cx="7763929" cy="8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800" b="1" kern="1200" cap="all" spc="75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580" indent="-43180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֍"/>
        <a:defRPr sz="28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1pPr>
      <a:lvl2pPr marL="720090" indent="-360045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→"/>
        <a:defRPr sz="24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2pPr>
      <a:lvl3pPr marL="1080135" indent="-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j-ea"/>
          <a:ea typeface="+mj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65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186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715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anose="05040102010807070707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8907" y="3620351"/>
            <a:ext cx="6899344" cy="1380882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j-ea"/>
                <a:ea typeface="+mj-ea"/>
              </a:rPr>
              <a:t>          </a:t>
            </a:r>
            <a:r>
              <a:rPr lang="zh-CN" altLang="en-US" sz="1800" dirty="0" smtClean="0">
                <a:latin typeface="+mj-ea"/>
                <a:ea typeface="+mj-ea"/>
              </a:rPr>
              <a:t>河南大学软件学院                                         楚广琳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75645" y="987551"/>
            <a:ext cx="8582606" cy="246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75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</a:pPr>
            <a:r>
              <a:rPr lang="zh-CN" altLang="en-US" sz="4800" dirty="0" smtClean="0">
                <a:sym typeface="+mn-ea"/>
              </a:rPr>
              <a:t>第</a:t>
            </a:r>
            <a:r>
              <a:rPr lang="en-US" altLang="zh-CN" sz="4800" dirty="0" smtClean="0">
                <a:sym typeface="+mn-ea"/>
              </a:rPr>
              <a:t>8</a:t>
            </a:r>
            <a:r>
              <a:rPr lang="zh-CN" altLang="en-US" sz="4800" dirty="0" smtClean="0">
                <a:sym typeface="+mn-ea"/>
              </a:rPr>
              <a:t>章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数据分析与可视化</a:t>
            </a:r>
            <a:endParaRPr lang="zh-CN" altLang="zh-CN" sz="4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98874" y="828412"/>
            <a:ext cx="4826566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绘图模块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——pyplot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873" y="1501222"/>
            <a:ext cx="826393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pyplot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模块隶属于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绘图工具库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模块中封装了一套类似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命令式的绘图函数，用户只要调用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模块中的函数，就可以快速绘图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98874" y="2605930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绘图模块的引入方式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9857" y="3458291"/>
            <a:ext cx="4216966" cy="41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plt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6157" y="3317067"/>
            <a:ext cx="4610666" cy="700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76291" y="828376"/>
            <a:ext cx="46857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之图表与风格控制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6291" y="1916943"/>
            <a:ext cx="3190179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中包含了一组快速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生成基础图表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的函数，这些函数的具体说明如表所示。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11245" y="728980"/>
          <a:ext cx="4940300" cy="3899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0240"/>
                <a:gridCol w="1750060"/>
              </a:tblGrid>
              <a:tr h="2063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74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74C9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plt.plot(x, y)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绘制折线图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plt.boxplot(x, notch)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绘制箱形图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plt.bar(x, height, width, bottom)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绘制条形图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plt.barh(y, width, height, left)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绘制水平条形图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plt.hist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 bins)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绘制直方图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plt.pie(data)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绘制饼图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plt.scatter(x, y)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绘制散点图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plt.specgram(x, NFFT, Fs)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绘制光谱图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plt.stackplot(x)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绘制堆积区域图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plt.step(x, y, where)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绘制步阶图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plt.violinplot(dataset, positions, vert)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绘制小提琴图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plt.vlines(x, ymin, ymax)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绘制垂直线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polar (theta, r)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绘制雷达图（极区图）</a:t>
                      </a:r>
                      <a:endParaRPr lang="zh-CN" altLang="en-US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220" marR="1052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4335" y="828585"/>
            <a:ext cx="807751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绘制图表时，还可以设置坐标系标签的信息，比如图表标题、坐标名称、坐标刻度等。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pyplot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模块提供的设置坐标系标签的函数及说明如表所示。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9600" y="1529080"/>
          <a:ext cx="607822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830"/>
                <a:gridCol w="4517390"/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sz="10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74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000" b="1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74C9"/>
                    </a:solidFill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plt.title()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设置当前坐标的标题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9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plt.text()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为坐标图轴添加注释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xlabel()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轴的标签名称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ylabel()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轴的标签名称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xticks()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轴刻度位置的标签与取值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yticks()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轴刻度位置的标签与取值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xlim()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轴的取值范围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ylim()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设置当前</a:t>
                      </a: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轴的取值范围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plt. legend()</a:t>
                      </a: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在当前坐标图放置一个图例</a:t>
                      </a:r>
                      <a:endParaRPr lang="zh-CN" altLang="en-US" sz="10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415" marR="1044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67746" y="64677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746" y="1146338"/>
            <a:ext cx="20658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67995" y="2271395"/>
            <a:ext cx="50850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250000"/>
              </a:lnSpc>
              <a:buFont typeface="Calibri" panose="020F0502020204030204" pitchFamily="34" charset="0"/>
              <a:buAutoNum type="arabicPeriod"/>
              <a:defRPr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Series</a:t>
            </a:r>
            <a:r>
              <a:rPr lang="zh-CN" altLang="en-US" sz="1200" dirty="0"/>
              <a:t>表示一维数据，类似于一维数组，能够保存任意类型的数据，比如整型、浮点型等。</a:t>
            </a:r>
            <a:r>
              <a:rPr lang="en-US" altLang="zh-CN" sz="1200" dirty="0"/>
              <a:t>Series</a:t>
            </a:r>
            <a:r>
              <a:rPr lang="zh-CN" altLang="en-US" sz="1200" dirty="0"/>
              <a:t>由数据和与之相关的整数或标签（自定义）索引两部分组成，默认它会给每一项数据分配编号，编号的范围从</a:t>
            </a:r>
            <a:r>
              <a:rPr lang="en-US" altLang="zh-CN" sz="1200" dirty="0"/>
              <a:t>0</a:t>
            </a:r>
            <a:r>
              <a:rPr lang="zh-CN" altLang="en-US" sz="1200" dirty="0"/>
              <a:t>到</a:t>
            </a:r>
            <a:r>
              <a:rPr lang="en-US" altLang="zh-CN" sz="1200" dirty="0"/>
              <a:t>N-1</a:t>
            </a:r>
            <a:r>
              <a:rPr lang="zh-CN" altLang="en-US" sz="1200" dirty="0"/>
              <a:t>（</a:t>
            </a:r>
            <a:r>
              <a:rPr lang="en-US" altLang="zh-CN" sz="1200" dirty="0"/>
              <a:t>N</a:t>
            </a:r>
            <a:r>
              <a:rPr lang="zh-CN" altLang="en-US" sz="1200" dirty="0"/>
              <a:t>为长度） ，其结构示意如图所示。</a:t>
            </a:r>
            <a:endParaRPr lang="zh-CN" altLang="zh-CN" sz="1200" dirty="0"/>
          </a:p>
        </p:txBody>
      </p:sp>
      <p:pic>
        <p:nvPicPr>
          <p:cNvPr id="10" name="图片 9" descr="Macintosh HD:Users:sunshine:Desktop:屏幕快照 2019-03-10 下午10.45.12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66" y="1812421"/>
            <a:ext cx="2216745" cy="26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67746" y="1876127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825" y="1288523"/>
            <a:ext cx="53024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Series()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函数可以直接创建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对象，该函数的语法格式如下：</a:t>
            </a:r>
            <a:endParaRPr lang="zh-CN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746" y="1804049"/>
            <a:ext cx="53024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pd.Series(data=None, index=None, dtype=None) 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119" y="1823093"/>
            <a:ext cx="5347295" cy="5349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704746" y="2912129"/>
            <a:ext cx="79286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参数代表接收的数据，该参数可接收一维数组、列表、字典等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参数代表自定义行标签索引，若该参数没有接收到数据，默认使用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的整数索引；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参数代表数据类型。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163" y="2492496"/>
            <a:ext cx="225941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zh-CN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99826" y="788963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endParaRPr lang="en-US" alt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825" y="1288523"/>
            <a:ext cx="53024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Series()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函数可以直接创建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对象，该函数的语法格式如下：</a:t>
            </a:r>
            <a:endParaRPr lang="zh-CN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746" y="1804049"/>
            <a:ext cx="530245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pd.Series(data=None, index=None, dtype=None) 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119" y="1823093"/>
            <a:ext cx="5347295" cy="5349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704746" y="2912129"/>
            <a:ext cx="79286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参数代表接收的数据，该参数可接收一维数组、列表、字典等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参数代表自定义行标签索引，若该参数没有接收到数据，默认使用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的整数索引；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参数代表数据类型。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163" y="2492496"/>
            <a:ext cx="225941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zh-CN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99826" y="788963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67746" y="64677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746" y="1146338"/>
            <a:ext cx="20658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18160" y="2373630"/>
            <a:ext cx="524637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28600" indent="-228600">
              <a:lnSpc>
                <a:spcPct val="250000"/>
              </a:lnSpc>
              <a:buFont typeface="Calibri" panose="020F0502020204030204" pitchFamily="34" charset="0"/>
              <a:buAutoNum type="arabicPeriod"/>
              <a:defRPr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DataFrame</a:t>
            </a:r>
            <a:r>
              <a:rPr lang="zh-CN" altLang="en-US" sz="1800" dirty="0"/>
              <a:t>类似于电子表格或数据库表，由行和列组成。</a:t>
            </a:r>
            <a:r>
              <a:rPr lang="en-US" altLang="zh-CN" sz="1800" dirty="0"/>
              <a:t>DataFrame</a:t>
            </a:r>
            <a:r>
              <a:rPr lang="zh-CN" altLang="en-US" sz="1800" dirty="0"/>
              <a:t>也可以视为一组共享行索引的</a:t>
            </a:r>
            <a:r>
              <a:rPr lang="en-US" altLang="zh-CN" sz="1800" dirty="0"/>
              <a:t>Series</a:t>
            </a:r>
            <a:r>
              <a:rPr lang="zh-CN" altLang="en-US" sz="1800" dirty="0"/>
              <a:t>对象，其结构示意如图所示。</a:t>
            </a:r>
            <a:endParaRPr lang="zh-CN" altLang="en-US" sz="1800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67746" y="1938977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8672" y="1634415"/>
            <a:ext cx="2307426" cy="273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416" y="1212378"/>
            <a:ext cx="763532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DataFrame()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函数可直接创建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对象，该函数的语法格式如下：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949" y="1681312"/>
            <a:ext cx="800215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pd.DataFrame(data=None, index=None, columns=None, dtype=None)</a:t>
            </a:r>
            <a:endParaRPr lang="zh-CN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949" y="1777300"/>
            <a:ext cx="6556130" cy="5349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46416" y="71281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2666" y="2821324"/>
            <a:ext cx="79286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参数代表接收的数据，该参数可以是二维数组、字典（包含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对象）、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对象或另一个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对象等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参数代表自定义行标签索引，若该参数没有接收到数据，默认使用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的整数索引；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参数代表数据类型。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083" y="2401691"/>
            <a:ext cx="225941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zh-CN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71816" y="82838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对象的一些常见属性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930" y="1464945"/>
          <a:ext cx="6363970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275"/>
                <a:gridCol w="3909695"/>
              </a:tblGrid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 DataFrame.index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获取行索引（行标签）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 DataFrame.values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返回包含数据的数组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 DataFrame.dtype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返回基础的数据类型对象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 DataFrame.shape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返回基础形状的元组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 DataFrame.size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返回元素个数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DataFrame.columns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465" marR="894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获取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对象的列索引（列标签）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9465" marR="89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库的基本使用</a:t>
            </a:r>
            <a:endParaRPr lang="zh-CN" altLang="en-US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6416" y="700568"/>
            <a:ext cx="76353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是数据分析的优选工具，它提供了大量使用户快速且便捷处理数据的函数和方法，包括算术运算与数据对齐、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工具、预处理和可视化。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746" y="1647076"/>
            <a:ext cx="23937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的常见功能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35"/>
          <p:cNvGrpSpPr/>
          <p:nvPr/>
        </p:nvGrpSpPr>
        <p:grpSpPr>
          <a:xfrm>
            <a:off x="687105" y="4149407"/>
            <a:ext cx="1613466" cy="345642"/>
            <a:chOff x="769938" y="2456536"/>
            <a:chExt cx="1613466" cy="345642"/>
          </a:xfrm>
        </p:grpSpPr>
        <p:sp>
          <p:nvSpPr>
            <p:cNvPr id="11" name="Notched Right Arrow 32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EA43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12" name="Oval 34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13" name="Group 36"/>
          <p:cNvGrpSpPr/>
          <p:nvPr/>
        </p:nvGrpSpPr>
        <p:grpSpPr>
          <a:xfrm>
            <a:off x="2094949" y="4149407"/>
            <a:ext cx="993068" cy="345642"/>
            <a:chOff x="769938" y="2456536"/>
            <a:chExt cx="1613466" cy="345642"/>
          </a:xfrm>
        </p:grpSpPr>
        <p:sp>
          <p:nvSpPr>
            <p:cNvPr id="14" name="Notched Right Arrow 37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02948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15" name="Oval 39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16" name="Group 40"/>
          <p:cNvGrpSpPr/>
          <p:nvPr/>
        </p:nvGrpSpPr>
        <p:grpSpPr>
          <a:xfrm>
            <a:off x="2874092" y="4149407"/>
            <a:ext cx="1613466" cy="345642"/>
            <a:chOff x="769938" y="2456536"/>
            <a:chExt cx="1613466" cy="345642"/>
          </a:xfrm>
        </p:grpSpPr>
        <p:sp>
          <p:nvSpPr>
            <p:cNvPr id="17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F3774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18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19" name="Group 43"/>
          <p:cNvGrpSpPr/>
          <p:nvPr/>
        </p:nvGrpSpPr>
        <p:grpSpPr>
          <a:xfrm>
            <a:off x="4292111" y="4149911"/>
            <a:ext cx="832810" cy="345642"/>
            <a:chOff x="769938" y="2456536"/>
            <a:chExt cx="1613466" cy="345642"/>
          </a:xfrm>
        </p:grpSpPr>
        <p:sp>
          <p:nvSpPr>
            <p:cNvPr id="20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0049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21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22" name="Group 49"/>
          <p:cNvGrpSpPr/>
          <p:nvPr/>
        </p:nvGrpSpPr>
        <p:grpSpPr>
          <a:xfrm>
            <a:off x="4901628" y="4149423"/>
            <a:ext cx="1613466" cy="345642"/>
            <a:chOff x="769938" y="2456536"/>
            <a:chExt cx="1613466" cy="345642"/>
          </a:xfrm>
        </p:grpSpPr>
        <p:sp>
          <p:nvSpPr>
            <p:cNvPr id="23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2F589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24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cxnSp>
        <p:nvCxnSpPr>
          <p:cNvPr id="25" name="Straight Connector 74"/>
          <p:cNvCxnSpPr>
            <a:stCxn id="26" idx="7"/>
          </p:cNvCxnSpPr>
          <p:nvPr/>
        </p:nvCxnSpPr>
        <p:spPr>
          <a:xfrm flipH="1">
            <a:off x="1491001" y="3555649"/>
            <a:ext cx="14942" cy="766489"/>
          </a:xfrm>
          <a:prstGeom prst="line">
            <a:avLst/>
          </a:prstGeom>
          <a:noFill/>
          <a:ln w="19050" cap="flat" cmpd="sng" algn="ctr">
            <a:solidFill>
              <a:srgbClr val="EA4345"/>
            </a:solidFill>
            <a:prstDash val="solid"/>
            <a:headEnd type="oval"/>
            <a:tailEnd type="oval"/>
          </a:ln>
          <a:effectLst/>
        </p:spPr>
      </p:cxnSp>
      <p:sp>
        <p:nvSpPr>
          <p:cNvPr id="26" name="Teardrop 64"/>
          <p:cNvSpPr/>
          <p:nvPr/>
        </p:nvSpPr>
        <p:spPr>
          <a:xfrm rot="8100000">
            <a:off x="918367" y="2134948"/>
            <a:ext cx="1176421" cy="1176421"/>
          </a:xfrm>
          <a:prstGeom prst="teardrop">
            <a:avLst/>
          </a:prstGeom>
          <a:solidFill>
            <a:srgbClr val="EA434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36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964645" y="2373724"/>
            <a:ext cx="112389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bg1"/>
                </a:solidFill>
                <a:latin typeface="Agency FB" pitchFamily="34" charset="0"/>
              </a:rPr>
              <a:t>1.</a:t>
            </a:r>
            <a:r>
              <a:rPr lang="zh-CN" altLang="en-US" kern="0" dirty="0">
                <a:solidFill>
                  <a:schemeClr val="bg1"/>
                </a:solidFill>
                <a:latin typeface="Agency FB" pitchFamily="34" charset="0"/>
              </a:rPr>
              <a:t>算术运算与数据对齐</a:t>
            </a:r>
            <a:endParaRPr lang="en-US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28" name="Group 49"/>
          <p:cNvGrpSpPr/>
          <p:nvPr/>
        </p:nvGrpSpPr>
        <p:grpSpPr>
          <a:xfrm>
            <a:off x="6976887" y="4148682"/>
            <a:ext cx="1613466" cy="345642"/>
            <a:chOff x="769938" y="2456536"/>
            <a:chExt cx="1613466" cy="345642"/>
          </a:xfrm>
        </p:grpSpPr>
        <p:sp>
          <p:nvSpPr>
            <p:cNvPr id="29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30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sp>
        <p:nvSpPr>
          <p:cNvPr id="31" name="Teardrop 87"/>
          <p:cNvSpPr/>
          <p:nvPr/>
        </p:nvSpPr>
        <p:spPr>
          <a:xfrm rot="8100000">
            <a:off x="3071263" y="2272870"/>
            <a:ext cx="1182105" cy="1182105"/>
          </a:xfrm>
          <a:prstGeom prst="teardrop">
            <a:avLst/>
          </a:prstGeom>
          <a:solidFill>
            <a:srgbClr val="F377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36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32" name="Straight Connector 85"/>
          <p:cNvCxnSpPr/>
          <p:nvPr/>
        </p:nvCxnSpPr>
        <p:spPr>
          <a:xfrm flipH="1">
            <a:off x="3664685" y="3718467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F37743"/>
            </a:solidFill>
            <a:prstDash val="solid"/>
            <a:headEnd type="oval"/>
            <a:tailEnd type="oval"/>
          </a:ln>
          <a:effectLst/>
        </p:spPr>
      </p:cxnSp>
      <p:sp>
        <p:nvSpPr>
          <p:cNvPr id="33" name="TextBox 19"/>
          <p:cNvSpPr txBox="1"/>
          <p:nvPr/>
        </p:nvSpPr>
        <p:spPr>
          <a:xfrm>
            <a:off x="3218283" y="2695159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kern="0" dirty="0">
                <a:solidFill>
                  <a:schemeClr val="bg1"/>
                </a:solidFill>
                <a:latin typeface="Agency FB" pitchFamily="34" charset="0"/>
              </a:rPr>
              <a:t>2.IO</a:t>
            </a:r>
            <a:r>
              <a:rPr lang="zh-CN" altLang="en-US" kern="0" dirty="0">
                <a:solidFill>
                  <a:schemeClr val="bg1"/>
                </a:solidFill>
                <a:latin typeface="Agency FB" pitchFamily="34" charset="0"/>
              </a:rPr>
              <a:t>操作</a:t>
            </a:r>
            <a:endParaRPr lang="en-US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34" name="Straight Connector 90"/>
          <p:cNvCxnSpPr/>
          <p:nvPr/>
        </p:nvCxnSpPr>
        <p:spPr>
          <a:xfrm flipH="1">
            <a:off x="5689628" y="3718483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2F5898"/>
            </a:solidFill>
            <a:prstDash val="solid"/>
            <a:headEnd type="oval"/>
            <a:tailEnd type="oval"/>
          </a:ln>
          <a:effectLst/>
        </p:spPr>
      </p:cxnSp>
      <p:sp>
        <p:nvSpPr>
          <p:cNvPr id="35" name="Teardrop 92"/>
          <p:cNvSpPr/>
          <p:nvPr/>
        </p:nvSpPr>
        <p:spPr>
          <a:xfrm rot="8100000">
            <a:off x="5112932" y="2289677"/>
            <a:ext cx="1160502" cy="1160502"/>
          </a:xfrm>
          <a:prstGeom prst="teardrop">
            <a:avLst/>
          </a:prstGeom>
          <a:solidFill>
            <a:srgbClr val="2F589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6" name="TextBox 20"/>
          <p:cNvSpPr txBox="1"/>
          <p:nvPr/>
        </p:nvSpPr>
        <p:spPr>
          <a:xfrm>
            <a:off x="5262284" y="2670009"/>
            <a:ext cx="85468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bg1"/>
                </a:solidFill>
                <a:latin typeface="Agency FB" pitchFamily="34" charset="0"/>
              </a:rPr>
              <a:t>3.</a:t>
            </a:r>
            <a:r>
              <a:rPr lang="zh-CN" altLang="en-US" kern="0" dirty="0">
                <a:solidFill>
                  <a:schemeClr val="bg1"/>
                </a:solidFill>
                <a:latin typeface="Agency FB" pitchFamily="34" charset="0"/>
              </a:rPr>
              <a:t>数据预处理</a:t>
            </a:r>
            <a:endParaRPr lang="en-US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37" name="Group 43"/>
          <p:cNvGrpSpPr/>
          <p:nvPr/>
        </p:nvGrpSpPr>
        <p:grpSpPr>
          <a:xfrm>
            <a:off x="6340616" y="4148682"/>
            <a:ext cx="832810" cy="345642"/>
            <a:chOff x="769938" y="2456536"/>
            <a:chExt cx="1613466" cy="345642"/>
          </a:xfrm>
          <a:solidFill>
            <a:srgbClr val="C00000"/>
          </a:solidFill>
        </p:grpSpPr>
        <p:sp>
          <p:nvSpPr>
            <p:cNvPr id="38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endParaRPr>
            </a:p>
          </p:txBody>
        </p:sp>
        <p:sp>
          <p:nvSpPr>
            <p:cNvPr id="39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itchFamily="34" charset="0"/>
              </a:endParaRPr>
            </a:p>
          </p:txBody>
        </p:sp>
      </p:grpSp>
      <p:cxnSp>
        <p:nvCxnSpPr>
          <p:cNvPr id="40" name="Straight Connector 90"/>
          <p:cNvCxnSpPr/>
          <p:nvPr/>
        </p:nvCxnSpPr>
        <p:spPr>
          <a:xfrm flipH="1">
            <a:off x="7783619" y="3690132"/>
            <a:ext cx="1" cy="614898"/>
          </a:xfrm>
          <a:prstGeom prst="lin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headEnd type="oval"/>
            <a:tailEnd type="oval"/>
          </a:ln>
          <a:effectLst/>
        </p:spPr>
      </p:cxnSp>
      <p:sp>
        <p:nvSpPr>
          <p:cNvPr id="41" name="Teardrop 92"/>
          <p:cNvSpPr/>
          <p:nvPr/>
        </p:nvSpPr>
        <p:spPr>
          <a:xfrm rot="8100000">
            <a:off x="7200135" y="2260657"/>
            <a:ext cx="1160502" cy="1160502"/>
          </a:xfrm>
          <a:prstGeom prst="teardrop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7356275" y="2641658"/>
            <a:ext cx="85468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bg1"/>
                </a:solidFill>
                <a:latin typeface="Agency FB" pitchFamily="34" charset="0"/>
              </a:rPr>
              <a:t>4.</a:t>
            </a:r>
            <a:r>
              <a:rPr lang="zh-CN" altLang="en-US" kern="0" dirty="0">
                <a:solidFill>
                  <a:schemeClr val="bg1"/>
                </a:solidFill>
                <a:latin typeface="Agency FB" pitchFamily="34" charset="0"/>
              </a:rPr>
              <a:t>数据可视化</a:t>
            </a:r>
            <a:endParaRPr lang="en-US" kern="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本章</a:t>
            </a:r>
            <a:r>
              <a:rPr lang="zh-CN" altLang="en-US" dirty="0" smtClean="0">
                <a:sym typeface="+mn-ea"/>
              </a:rPr>
              <a:t>目标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891934" y="911679"/>
            <a:ext cx="5257262" cy="3558901"/>
            <a:chOff x="1636940" y="1599002"/>
            <a:chExt cx="5978491" cy="4237841"/>
          </a:xfrm>
        </p:grpSpPr>
        <p:sp>
          <p:nvSpPr>
            <p:cNvPr id="8" name="弧形 36"/>
            <p:cNvSpPr/>
            <p:nvPr/>
          </p:nvSpPr>
          <p:spPr bwMode="auto">
            <a:xfrm rot="5400000">
              <a:off x="3977696" y="3085588"/>
              <a:ext cx="1313342" cy="131461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弧形 37"/>
            <p:cNvSpPr/>
            <p:nvPr/>
          </p:nvSpPr>
          <p:spPr bwMode="auto">
            <a:xfrm>
              <a:off x="4091612" y="3202759"/>
              <a:ext cx="1083692" cy="1083969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弧形 38"/>
            <p:cNvSpPr/>
            <p:nvPr/>
          </p:nvSpPr>
          <p:spPr bwMode="auto">
            <a:xfrm rot="16200000">
              <a:off x="4173068" y="3346778"/>
              <a:ext cx="897142" cy="823679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11" name="组合 3"/>
            <p:cNvGrpSpPr/>
            <p:nvPr/>
          </p:nvGrpSpPr>
          <p:grpSpPr bwMode="auto">
            <a:xfrm>
              <a:off x="1636940" y="1599002"/>
              <a:ext cx="5978491" cy="4237841"/>
              <a:chOff x="1636941" y="1599004"/>
              <a:chExt cx="5978493" cy="4237846"/>
            </a:xfrm>
          </p:grpSpPr>
          <p:graphicFrame>
            <p:nvGraphicFramePr>
              <p:cNvPr id="12" name="图表 2"/>
              <p:cNvGraphicFramePr/>
              <p:nvPr/>
            </p:nvGraphicFramePr>
            <p:xfrm>
              <a:off x="1636941" y="1599004"/>
              <a:ext cx="5978493" cy="42378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" name="" r:id="rId1" imgW="5224145" imgH="3639185" progId="Excel.Chart.8">
                      <p:embed/>
                    </p:oleObj>
                  </mc:Choice>
                  <mc:Fallback>
                    <p:oleObj name="" r:id="rId1" imgW="5224145" imgH="3639185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941" y="1599004"/>
                            <a:ext cx="5978493" cy="42378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43"/>
              <p:cNvSpPr txBox="1"/>
              <p:nvPr/>
            </p:nvSpPr>
            <p:spPr>
              <a:xfrm rot="18892830">
                <a:off x="3261794" y="2497231"/>
                <a:ext cx="1041425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44"/>
              <p:cNvSpPr txBox="1"/>
              <p:nvPr/>
            </p:nvSpPr>
            <p:spPr>
              <a:xfrm rot="3026289">
                <a:off x="3289067" y="4485745"/>
                <a:ext cx="1041426" cy="4534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40"/>
            <p:cNvSpPr txBox="1"/>
            <p:nvPr/>
          </p:nvSpPr>
          <p:spPr>
            <a:xfrm rot="3181581" flipH="1">
              <a:off x="5143707" y="2706253"/>
              <a:ext cx="1041425" cy="4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 rot="8102442" flipH="1" flipV="1">
              <a:off x="5164395" y="4374559"/>
              <a:ext cx="1040054" cy="4748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93420" y="1078228"/>
            <a:ext cx="3206189" cy="700568"/>
            <a:chOff x="128821" y="1597084"/>
            <a:chExt cx="3671039" cy="1158686"/>
          </a:xfrm>
        </p:grpSpPr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671850" y="1597084"/>
              <a:ext cx="3128010" cy="91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什么是数据分析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6"/>
            <p:cNvGrpSpPr/>
            <p:nvPr/>
          </p:nvGrpSpPr>
          <p:grpSpPr bwMode="auto">
            <a:xfrm>
              <a:off x="402202" y="2103290"/>
              <a:ext cx="2352574" cy="652480"/>
              <a:chOff x="795896" y="2351986"/>
              <a:chExt cx="2351394" cy="652471"/>
            </a:xfrm>
          </p:grpSpPr>
          <p:cxnSp>
            <p:nvCxnSpPr>
              <p:cNvPr id="20" name="直接连接符 7"/>
              <p:cNvCxnSpPr>
                <a:cxnSpLocks noChangeShapeType="1"/>
              </p:cNvCxnSpPr>
              <p:nvPr/>
            </p:nvCxnSpPr>
            <p:spPr bwMode="auto">
              <a:xfrm>
                <a:off x="795896" y="2351986"/>
                <a:ext cx="419799" cy="644105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22939" y="2996091"/>
                <a:ext cx="1924351" cy="836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组合 21"/>
            <p:cNvGrpSpPr/>
            <p:nvPr/>
          </p:nvGrpSpPr>
          <p:grpSpPr bwMode="auto">
            <a:xfrm>
              <a:off x="128821" y="1605947"/>
              <a:ext cx="474753" cy="863300"/>
              <a:chOff x="1207310" y="3521532"/>
              <a:chExt cx="474515" cy="863288"/>
            </a:xfrm>
          </p:grpSpPr>
          <p:sp>
            <p:nvSpPr>
              <p:cNvPr id="23" name="椭圆 22"/>
              <p:cNvSpPr/>
              <p:nvPr/>
            </p:nvSpPr>
            <p:spPr bwMode="auto">
              <a:xfrm>
                <a:off x="1207310" y="3550040"/>
                <a:ext cx="474515" cy="475127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Box 51"/>
              <p:cNvSpPr txBox="1"/>
              <p:nvPr/>
            </p:nvSpPr>
            <p:spPr>
              <a:xfrm>
                <a:off x="1262856" y="3521532"/>
                <a:ext cx="334858" cy="86328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5820078" y="574040"/>
            <a:ext cx="3073096" cy="1200622"/>
            <a:chOff x="5646349" y="2109791"/>
            <a:chExt cx="3049976" cy="1222852"/>
          </a:xfrm>
        </p:grpSpPr>
        <p:grpSp>
          <p:nvGrpSpPr>
            <p:cNvPr id="26" name="组合 32"/>
            <p:cNvGrpSpPr/>
            <p:nvPr/>
          </p:nvGrpSpPr>
          <p:grpSpPr bwMode="auto">
            <a:xfrm flipH="1">
              <a:off x="5945199" y="2557463"/>
              <a:ext cx="2486014" cy="652462"/>
              <a:chOff x="860198" y="2352244"/>
              <a:chExt cx="2486271" cy="652213"/>
            </a:xfrm>
          </p:grpSpPr>
          <p:cxnSp>
            <p:nvCxnSpPr>
              <p:cNvPr id="2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2123531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组合 35"/>
            <p:cNvGrpSpPr/>
            <p:nvPr/>
          </p:nvGrpSpPr>
          <p:grpSpPr bwMode="auto">
            <a:xfrm>
              <a:off x="8223523" y="2109791"/>
              <a:ext cx="472802" cy="531635"/>
              <a:chOff x="1232739" y="3530023"/>
              <a:chExt cx="474141" cy="532098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1232739" y="3558541"/>
                <a:ext cx="474141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Box 59"/>
              <p:cNvSpPr txBox="1"/>
              <p:nvPr/>
            </p:nvSpPr>
            <p:spPr>
              <a:xfrm>
                <a:off x="1301155" y="3530023"/>
                <a:ext cx="335717" cy="5320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46"/>
            <p:cNvSpPr>
              <a:spLocks noChangeArrowheads="1"/>
            </p:cNvSpPr>
            <p:nvPr/>
          </p:nvSpPr>
          <p:spPr bwMode="auto">
            <a:xfrm>
              <a:off x="5646349" y="2299125"/>
              <a:ext cx="2543062" cy="1033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en-US" altLang="zh-CN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numpy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数组进行科学计算</a:t>
              </a:r>
              <a:r>
                <a:rPr lang="zh-CN" altLang="en-US" b="1" dirty="0">
                  <a:solidFill>
                    <a:srgbClr val="0D74C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zh-CN" altLang="en-US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753100" y="3327400"/>
            <a:ext cx="3140075" cy="1138476"/>
            <a:chOff x="5578734" y="4225925"/>
            <a:chExt cx="3117591" cy="1163153"/>
          </a:xfrm>
        </p:grpSpPr>
        <p:sp>
          <p:nvSpPr>
            <p:cNvPr id="34" name="矩形 51"/>
            <p:cNvSpPr>
              <a:spLocks noChangeArrowheads="1"/>
            </p:cNvSpPr>
            <p:nvPr/>
          </p:nvSpPr>
          <p:spPr bwMode="auto">
            <a:xfrm>
              <a:off x="5578734" y="4447073"/>
              <a:ext cx="2701831" cy="94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matplotlib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绘制图表、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pandas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库处理数据</a:t>
              </a:r>
              <a:endPara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8"/>
            <p:cNvGrpSpPr/>
            <p:nvPr/>
          </p:nvGrpSpPr>
          <p:grpSpPr bwMode="auto">
            <a:xfrm rot="10800000">
              <a:off x="5885990" y="4225925"/>
              <a:ext cx="2545223" cy="652463"/>
              <a:chOff x="860198" y="2352244"/>
              <a:chExt cx="2545487" cy="652213"/>
            </a:xfrm>
          </p:grpSpPr>
          <p:cxnSp>
            <p:nvCxnSpPr>
              <p:cNvPr id="36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7"/>
                <a:ext cx="2182748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组合 41"/>
            <p:cNvGrpSpPr/>
            <p:nvPr/>
          </p:nvGrpSpPr>
          <p:grpSpPr bwMode="auto">
            <a:xfrm flipH="1">
              <a:off x="8223306" y="4806950"/>
              <a:ext cx="473019" cy="533284"/>
              <a:chOff x="1232465" y="3533629"/>
              <a:chExt cx="474359" cy="532617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1232465" y="3558997"/>
                <a:ext cx="474359" cy="47407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Box 73"/>
              <p:cNvSpPr txBox="1"/>
              <p:nvPr/>
            </p:nvSpPr>
            <p:spPr>
              <a:xfrm>
                <a:off x="1305688" y="3533629"/>
                <a:ext cx="335872" cy="5326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 bwMode="auto">
          <a:xfrm>
            <a:off x="167005" y="3430904"/>
            <a:ext cx="3883660" cy="1242061"/>
            <a:chOff x="126620" y="4832230"/>
            <a:chExt cx="3857100" cy="1267326"/>
          </a:xfrm>
        </p:grpSpPr>
        <p:grpSp>
          <p:nvGrpSpPr>
            <p:cNvPr id="42" name="组合 16"/>
            <p:cNvGrpSpPr/>
            <p:nvPr/>
          </p:nvGrpSpPr>
          <p:grpSpPr bwMode="auto">
            <a:xfrm flipV="1">
              <a:off x="385273" y="4832230"/>
              <a:ext cx="2542358" cy="696094"/>
              <a:chOff x="808156" y="2500823"/>
              <a:chExt cx="2181522" cy="522506"/>
            </a:xfrm>
          </p:grpSpPr>
          <p:cxnSp>
            <p:nvCxnSpPr>
              <p:cNvPr id="43" name="直接连接符 7"/>
              <p:cNvCxnSpPr>
                <a:cxnSpLocks noChangeShapeType="1"/>
              </p:cNvCxnSpPr>
              <p:nvPr/>
            </p:nvCxnSpPr>
            <p:spPr bwMode="auto">
              <a:xfrm>
                <a:off x="808156" y="2500823"/>
                <a:ext cx="402712" cy="522506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0"/>
              <p:cNvCxnSpPr>
                <a:cxnSpLocks noChangeShapeType="1"/>
              </p:cNvCxnSpPr>
              <p:nvPr/>
            </p:nvCxnSpPr>
            <p:spPr bwMode="auto">
              <a:xfrm flipV="1">
                <a:off x="1208541" y="3013231"/>
                <a:ext cx="1781137" cy="3808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5" name="组合 41"/>
            <p:cNvGrpSpPr/>
            <p:nvPr/>
          </p:nvGrpSpPr>
          <p:grpSpPr bwMode="auto">
            <a:xfrm flipH="1">
              <a:off x="126620" y="5436196"/>
              <a:ext cx="473181" cy="532587"/>
              <a:chOff x="4187660" y="3324568"/>
              <a:chExt cx="474379" cy="531817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4187660" y="3375221"/>
                <a:ext cx="474379" cy="4732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Box 84"/>
              <p:cNvSpPr txBox="1"/>
              <p:nvPr/>
            </p:nvSpPr>
            <p:spPr>
              <a:xfrm>
                <a:off x="4276805" y="3324568"/>
                <a:ext cx="335886" cy="53181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7"/>
            <p:cNvSpPr>
              <a:spLocks noChangeArrowheads="1"/>
            </p:cNvSpPr>
            <p:nvPr/>
          </p:nvSpPr>
          <p:spPr bwMode="auto">
            <a:xfrm>
              <a:off x="756016" y="5158781"/>
              <a:ext cx="3227704" cy="94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numpy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matplotlib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pandas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模块的作用</a:t>
              </a:r>
              <a:endParaRPr lang="en-US" altLang="zh-CN" b="1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39" name="TextBox 2"/>
          <p:cNvSpPr txBox="1">
            <a:spLocks noChangeArrowheads="1"/>
          </p:cNvSpPr>
          <p:nvPr/>
        </p:nvSpPr>
        <p:spPr bwMode="auto">
          <a:xfrm>
            <a:off x="467746" y="646778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算术运算与数据对齐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6100" y="1146175"/>
            <a:ext cx="831215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自动对齐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的功能，它能够将两个数据结构的索引对齐，这一点尤其体现在算术运算上。参与运算的两个数据结构的基础形状可以不同，具有的索引也可以不同。当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中的两个数据结构进行运算时，它们会自动寻找重叠的索引进行计算，若索引不重叠则自动赋值为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。若原来的数据都是整型，生成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以后会自动转换成浮点型。任何数与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计算的结果都为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7556" y="3033588"/>
            <a:ext cx="432753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中算术运算的方法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01167" y="2544111"/>
          <a:ext cx="4180919" cy="2246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20"/>
                <a:gridCol w="2395299"/>
              </a:tblGrid>
              <a:tr h="285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说明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x.add(y, fill_value)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x+y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x.sub(y, fill_value)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x.mul(y, fill_value)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x*y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x.div(y, fill_value)</a:t>
                      </a:r>
                      <a:endParaRPr lang="zh-CN" altLang="en-US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x/y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x.mod(y, fill_value)</a:t>
                      </a:r>
                      <a:endParaRPr lang="zh-CN" altLang="en-US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x%y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x.pow(y, fill_value)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x**y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9636" marR="9963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库的基本使用</a:t>
            </a:r>
            <a:endParaRPr lang="zh-CN" altLang="en-US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6896" y="828838"/>
            <a:ext cx="7991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常见的处理方式是将待分析的数据以文件的形式存储到本地，之后再对文件进行读写操作。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模块提供了一系列读写不同格式文件的函数和方法，关于这些函数和方法的说明如表所示。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5500" y="1567815"/>
          <a:ext cx="7303135" cy="2964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115"/>
                <a:gridCol w="2534285"/>
                <a:gridCol w="3721735"/>
              </a:tblGrid>
              <a:tr h="335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9790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分类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名称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>
                    <a:solidFill>
                      <a:srgbClr val="0070C0"/>
                    </a:solidFill>
                  </a:tcPr>
                </a:tc>
              </a:tr>
              <a:tr h="234315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pd.read_csv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读取</a:t>
                      </a:r>
                      <a:r>
                        <a:rPr lang="en-US" sz="1200" kern="100">
                          <a:effectLst/>
                        </a:rPr>
                        <a:t>CSV</a:t>
                      </a:r>
                      <a:r>
                        <a:rPr lang="zh-CN" sz="1200" kern="100">
                          <a:effectLst/>
                        </a:rPr>
                        <a:t>文件，返回</a:t>
                      </a:r>
                      <a:r>
                        <a:rPr lang="en-US" sz="1200" kern="100">
                          <a:effectLst/>
                        </a:rPr>
                        <a:t>Series/DataFrame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304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pd.read_json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读取</a:t>
                      </a:r>
                      <a:r>
                        <a:rPr lang="en-US" sz="1200" kern="100" dirty="0">
                          <a:effectLst/>
                        </a:rPr>
                        <a:t>JSON</a:t>
                      </a:r>
                      <a:r>
                        <a:rPr lang="zh-CN" sz="1200" kern="100" dirty="0">
                          <a:effectLst/>
                        </a:rPr>
                        <a:t>文件，返回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495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pd.read_html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读取</a:t>
                      </a:r>
                      <a:r>
                        <a:rPr lang="en-US" sz="1200" kern="100" dirty="0">
                          <a:effectLst/>
                        </a:rPr>
                        <a:t>HTML</a:t>
                      </a:r>
                      <a:r>
                        <a:rPr lang="zh-CN" sz="1200" kern="100" dirty="0">
                          <a:effectLst/>
                        </a:rPr>
                        <a:t>文件，返回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895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pd.read_sql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根据</a:t>
                      </a:r>
                      <a:r>
                        <a:rPr lang="en-US" sz="1200" kern="100" dirty="0">
                          <a:effectLst/>
                        </a:rPr>
                        <a:t>SQL</a:t>
                      </a:r>
                      <a:r>
                        <a:rPr lang="zh-CN" sz="1200" kern="100" dirty="0">
                          <a:effectLst/>
                        </a:rPr>
                        <a:t>语句读取数据表，返回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368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pd.read_table()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读取表格，返回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304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pd.read_excel()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读取</a:t>
                      </a:r>
                      <a:r>
                        <a:rPr lang="en-US" sz="1200" kern="100">
                          <a:effectLst/>
                        </a:rPr>
                        <a:t>Excel</a:t>
                      </a:r>
                      <a:r>
                        <a:rPr lang="zh-CN" sz="1200" kern="100">
                          <a:effectLst/>
                        </a:rPr>
                        <a:t>表格，返回</a:t>
                      </a:r>
                      <a:r>
                        <a:rPr lang="en-US" sz="1200" kern="100">
                          <a:effectLst/>
                        </a:rPr>
                        <a:t>Series/DataFrame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431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Series/DataFrame.to_csv()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将</a:t>
                      </a:r>
                      <a:r>
                        <a:rPr lang="en-US" sz="1200" kern="100">
                          <a:effectLst/>
                        </a:rPr>
                        <a:t>Series/DataFrame</a:t>
                      </a:r>
                      <a:r>
                        <a:rPr lang="zh-CN" sz="1200" kern="100">
                          <a:effectLst/>
                        </a:rPr>
                        <a:t>写入到</a:t>
                      </a:r>
                      <a:r>
                        <a:rPr lang="en-US" sz="1200" kern="100">
                          <a:effectLst/>
                        </a:rPr>
                        <a:t>CSV</a:t>
                      </a:r>
                      <a:r>
                        <a:rPr lang="zh-CN" sz="1200" kern="100">
                          <a:effectLst/>
                        </a:rPr>
                        <a:t>文件中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431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Series/DataFrame.to_json()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r>
                        <a:rPr lang="zh-CN" sz="1200" kern="100" dirty="0">
                          <a:effectLst/>
                        </a:rPr>
                        <a:t>写入到</a:t>
                      </a:r>
                      <a:r>
                        <a:rPr lang="en-US" sz="1200" kern="100" dirty="0">
                          <a:effectLst/>
                        </a:rPr>
                        <a:t>JSON</a:t>
                      </a:r>
                      <a:r>
                        <a:rPr lang="zh-CN" sz="1200" kern="100" dirty="0">
                          <a:effectLst/>
                        </a:rPr>
                        <a:t>文件中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368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Series/DataFrame.to_html()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将</a:t>
                      </a:r>
                      <a:r>
                        <a:rPr lang="en-US" sz="1200" kern="100">
                          <a:effectLst/>
                        </a:rPr>
                        <a:t>Series/DataFrame</a:t>
                      </a:r>
                      <a:r>
                        <a:rPr lang="zh-CN" sz="1200" kern="100">
                          <a:effectLst/>
                        </a:rPr>
                        <a:t>写入到</a:t>
                      </a:r>
                      <a:r>
                        <a:rPr lang="en-US" sz="1200" kern="100">
                          <a:effectLst/>
                        </a:rPr>
                        <a:t>HTML</a:t>
                      </a:r>
                      <a:r>
                        <a:rPr lang="zh-CN" sz="1200" kern="100">
                          <a:effectLst/>
                        </a:rPr>
                        <a:t>文件中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431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Series/DataFrame.to_sql()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>
                          <a:effectLst/>
                        </a:rPr>
                        <a:t>Series/</a:t>
                      </a:r>
                      <a:r>
                        <a:rPr lang="en-US" sz="1200" kern="100" dirty="0" err="1">
                          <a:effectLst/>
                        </a:rPr>
                        <a:t>DataFrame</a:t>
                      </a:r>
                      <a:r>
                        <a:rPr lang="zh-CN" sz="1200" kern="100" dirty="0">
                          <a:effectLst/>
                        </a:rPr>
                        <a:t>写入到数据库表中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  <a:tr h="23304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Series/DataFrame.to_excel()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>
                          <a:effectLst/>
                        </a:rPr>
                        <a:t>Series/DataFrame</a:t>
                      </a:r>
                      <a:r>
                        <a:rPr lang="zh-CN" sz="1200" kern="100" dirty="0">
                          <a:effectLst/>
                        </a:rPr>
                        <a:t>写入到</a:t>
                      </a:r>
                      <a:r>
                        <a:rPr lang="en-US" sz="1200" kern="100" dirty="0">
                          <a:effectLst/>
                        </a:rPr>
                        <a:t>Excel</a:t>
                      </a:r>
                      <a:r>
                        <a:rPr lang="zh-CN" sz="1200" kern="100" dirty="0">
                          <a:effectLst/>
                        </a:rPr>
                        <a:t>表格中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675" marR="83675" marT="0" marB="0" anchor="ctr"/>
                </a:tc>
              </a:tr>
            </a:tbl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库</a:t>
            </a:r>
            <a:r>
              <a:rPr lang="en-US" altLang="zh-CN" cap="none" spc="80">
                <a:solidFill>
                  <a:schemeClr val="bg1"/>
                </a:solidFill>
                <a:uFillTx/>
              </a:rPr>
              <a:t>——IO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操作</a:t>
            </a:r>
            <a:endParaRPr lang="zh-CN" altLang="en-US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6261" y="828902"/>
            <a:ext cx="7991528" cy="37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zh-CN" sz="1400" dirty="0"/>
              <a:t>最常见的</a:t>
            </a:r>
            <a:r>
              <a:rPr lang="en-US" altLang="zh-CN" sz="1400" dirty="0"/>
              <a:t>IO</a:t>
            </a:r>
            <a:r>
              <a:rPr lang="zh-CN" altLang="zh-CN" sz="1400" dirty="0"/>
              <a:t>操作是对</a:t>
            </a:r>
            <a:r>
              <a:rPr lang="en-US" altLang="zh-CN" sz="1400" dirty="0"/>
              <a:t>CSV</a:t>
            </a:r>
            <a:r>
              <a:rPr lang="zh-CN" altLang="zh-CN" sz="1400" dirty="0"/>
              <a:t>文件的读写。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580" y="1257300"/>
            <a:ext cx="8407400" cy="73723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400" dirty="0"/>
              <a:t>pd.read_csv(filepath_or_buffer, sep=', ', delimiter=None, header='infer', names=None, index_col=None, usecols=None, squeeze=False, prefix=None, mangle_dupe_cols=True, dtype=None, na_values...)</a:t>
            </a:r>
            <a:endParaRPr lang="zh-CN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576261" y="2614592"/>
            <a:ext cx="7991528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filepath_or_buffer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表示文件的路径。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指定使用的分隔符，默认用“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”分隔。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指定哪一行作为列名，默认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header=0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，将文件中第一行数据作为列名；若无需设置列名，可以设为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header=None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指定列名。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index_col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指定哪一列数据作为行索引。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给列名添加前缀。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6896" y="2115714"/>
            <a:ext cx="225941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参数含义：</a:t>
            </a:r>
            <a:endParaRPr lang="zh-CN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库</a:t>
            </a:r>
            <a:r>
              <a:rPr lang="en-US" altLang="zh-CN" cap="none" spc="80">
                <a:solidFill>
                  <a:schemeClr val="bg1"/>
                </a:solidFill>
                <a:uFillTx/>
              </a:rPr>
              <a:t>——IO</a:t>
            </a:r>
            <a:r>
              <a:rPr lang="zh-CN" altLang="en-US" cap="none" spc="80">
                <a:solidFill>
                  <a:schemeClr val="bg1"/>
                </a:solidFill>
                <a:uFillTx/>
              </a:rPr>
              <a:t>操作示例</a:t>
            </a:r>
            <a:endParaRPr lang="zh-CN" altLang="en-US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651" y="748970"/>
            <a:ext cx="7991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常见的处理方式是将待分析的数据以文件的形式存储到本地，之后再对文件进行读写操作。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模块提供了一系列读写不同格式文件的函数和方法，关于这些函数和方法的说明如表所示。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8350" y="1487805"/>
          <a:ext cx="7816215" cy="3046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385"/>
                <a:gridCol w="3206750"/>
                <a:gridCol w="3307080"/>
              </a:tblGrid>
              <a:tr h="4254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分类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函数或方法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46075">
                <a:tc rowSpan="8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据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清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洗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pd.isnull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中是否有空值，返回布尔数组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90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pd.notnull(obj)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中是否有非空值，返回布尔数组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Series/DataFrame.dropna(axis)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删除所有包含空值的行或列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DataFrame.fillna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替换所有的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30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Series/DataFrame.duplicated()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标记重复记录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7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Series/DataFrame.drop_duplicates()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删除重复记录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30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Series/DataFrame.astype(dtype)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将数据转换为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30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pd.to_numeric(x)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转换为数字类型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数据预处理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651" y="748970"/>
            <a:ext cx="7991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常见的处理方式是将待分析的数据以文件的形式存储到本地，之后再对文件进行读写操作。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模块提供了一系列读写不同格式文件的函数和方法，关于这些函数和方法的说明如表所示。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数据预处理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8479" y="1554985"/>
          <a:ext cx="7701519" cy="2862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741"/>
                <a:gridCol w="3532094"/>
                <a:gridCol w="3015684"/>
              </a:tblGrid>
              <a:tr h="45656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分类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函数或方法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65561">
                <a:tc rowSpan="4"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据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集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成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pd.concat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objs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axis, join)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沿着轴方向将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objs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进行堆叠合并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40">
                <a:tc vMerge="1">
                  <a:tcPr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pd.merge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(left, right, how, on)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根据不同的键将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进行连接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40">
                <a:tc vMerge="1">
                  <a:tcPr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Series/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DataFrame.join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(other, on, how)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通过指定的列连接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340">
                <a:tc vMerge="1">
                  <a:tcPr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Series/DataFrame.combine_first(other)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填充缺失的数据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651" y="748970"/>
            <a:ext cx="7991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常见的处理方式是将待分析的数据以文件的形式存储到本地，之后再对文件进行读写操作。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模块提供了一系列读写不同格式文件的函数和方法，关于这些函数和方法的说明如表所示。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数据预处理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35" y="1567180"/>
          <a:ext cx="8411210" cy="296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145"/>
                <a:gridCol w="3941445"/>
                <a:gridCol w="3563620"/>
              </a:tblGrid>
              <a:tr h="411480">
                <a:tc>
                  <a:txBody>
                    <a:bodyPr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函数或方法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58470">
                <a:tc rowSpan="4"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</a:t>
                      </a: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据</a:t>
                      </a: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换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DataFrame.stack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(level, 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dropna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把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对象的列索引转换成行索引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0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Series/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DataFrame.unstack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(level, 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fill_value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把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Series/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的行索引转换成列索引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83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DataFrame.pivot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(index, columns, values)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columns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重新组织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0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Series/DataFrame.rename(mapper,index, columns)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重命名个别行索引或列索引的名称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70">
                <a:tc rowSpan="2"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规约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pd.cut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(x, bins, right)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对数据进行离散化处理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05">
                <a:tc vMerge="1">
                  <a:tcPr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pd.get_dummies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(data, prefix)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对类别数据进行哑变量处理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8538" marR="585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数据预处理</a:t>
            </a:r>
            <a:endParaRPr lang="zh-CN" altLang="en-US"/>
          </a:p>
          <a:p>
            <a:pPr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读取的数据中可能会带有一些无效值，无效值的处理方法有以下两种：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）忽略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）替换</a:t>
            </a:r>
            <a:endParaRPr lang="zh-CN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数据预处理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0700" y="885190"/>
            <a:ext cx="28409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是众多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可视化工具的鼻祖，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的开源框架之一。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内置数据类型绘制图形的常用方法如表所示。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72510" y="828675"/>
          <a:ext cx="5346065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5885"/>
                <a:gridCol w="2710180"/>
              </a:tblGrid>
              <a:tr h="3409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函数或方法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DataFrame.plot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 y, kind)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绘制线性图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DataFrame.plot.area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 y)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绘制面积图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DataFrame.plot.bar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 y)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绘制柱状图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DataFrame.plot.barh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(x, y)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绘制条形图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DataFrame.plot.box(by) 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绘制箱形图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DataFrame.plot.density() 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绘制密度图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DataFrame.plot.hist(by=, bins)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绘制直方图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DataFrame.plot.kde()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绘制核密度估计曲线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DataFrame.plot.line(x, y) 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的一列绘制为线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Series/ DataFrame.plot.pie( y) </a:t>
                      </a:r>
                      <a:endParaRPr lang="en-US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绘制饼图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DataFrame.boxplot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(column, by)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绘制箱形图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DataFrame.plot.scatter(x, y)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绘制散点图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106" marR="911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数据可视化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6261" y="1336345"/>
            <a:ext cx="7991528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中的内置数据类型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都有一个用于生成各类图表的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方法，它默认生成一个线形图，通过该方法的关键字参数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可以修改图表样式，该参数支持以下取值：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barh’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为条形图。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为直方图。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为箱形图。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kde’ or ‘density’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为密度图。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为面积图。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为散点图。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hexbin’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为六角形图。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pie’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为饼图。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094321" y="-17145"/>
            <a:ext cx="7763929" cy="828913"/>
          </a:xfrm>
        </p:spPr>
        <p:txBody>
          <a:bodyPr/>
          <a:p>
            <a:r>
              <a:rPr lang="en-US" altLang="zh-CN" cap="none" spc="80">
                <a:solidFill>
                  <a:schemeClr val="bg1"/>
                </a:solidFill>
                <a:uFillTx/>
              </a:rPr>
              <a:t>Pandas——</a:t>
            </a:r>
            <a:r>
              <a:rPr lang="zh-CN" cap="none" spc="80">
                <a:solidFill>
                  <a:schemeClr val="bg1"/>
                </a:solidFill>
                <a:uFillTx/>
              </a:rPr>
              <a:t>数据可视化</a:t>
            </a:r>
            <a:endParaRPr lang="zh-CN" cap="none" spc="80">
              <a:solidFill>
                <a:schemeClr val="bg1"/>
              </a:solidFill>
              <a:uFillTx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34116" y="803130"/>
            <a:ext cx="568776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应用示例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65866" y="789346"/>
            <a:ext cx="5687762" cy="50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zh-CN" dirty="0"/>
              <a:t>使用</a:t>
            </a:r>
            <a:r>
              <a:rPr lang="en-US" altLang="zh-CN" dirty="0"/>
              <a:t>plot ()</a:t>
            </a:r>
            <a:r>
              <a:rPr lang="zh-CN" altLang="zh-CN" dirty="0"/>
              <a:t>方法绘制柱形图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27" y="1382134"/>
            <a:ext cx="4703893" cy="310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510" y="101600"/>
            <a:ext cx="2418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数据可视化</a:t>
            </a:r>
            <a:endParaRPr lang="zh-CN" altLang="en-US" sz="3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1082" y="1630379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5"/>
          <p:cNvSpPr txBox="1">
            <a:spLocks noChangeArrowheads="1"/>
          </p:cNvSpPr>
          <p:nvPr/>
        </p:nvSpPr>
        <p:spPr bwMode="auto">
          <a:xfrm>
            <a:off x="3474221" y="1560318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2830" y="1560318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数据分析概述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3474221" y="2044051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2830" y="2044051"/>
            <a:ext cx="3541589" cy="8858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indent="-457200">
              <a:lnSpc>
                <a:spcPct val="120000"/>
              </a:lnSpc>
              <a:defRPr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Pandas</a:t>
            </a:r>
            <a:r>
              <a:rPr lang="zh-CN" alt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数据结构</a:t>
            </a:r>
            <a:endParaRPr lang="zh-CN" altLang="en-US" sz="2400" dirty="0" err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1" indent="-457200">
              <a:lnSpc>
                <a:spcPct val="120000"/>
              </a:lnSpc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41082" y="2597845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30"/>
          <p:cNvSpPr txBox="1">
            <a:spLocks noChangeArrowheads="1"/>
          </p:cNvSpPr>
          <p:nvPr/>
        </p:nvSpPr>
        <p:spPr bwMode="auto">
          <a:xfrm>
            <a:off x="3474221" y="2527784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25315" y="2527935"/>
            <a:ext cx="3931920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Pandas</a:t>
            </a:r>
            <a:r>
              <a:rPr lang="zh-CN" alt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数据预处理和可视化</a:t>
            </a:r>
            <a:endParaRPr lang="zh-CN" altLang="en-US" sz="2400" dirty="0" err="1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40322" y="3120966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文本框 30"/>
          <p:cNvSpPr txBox="1">
            <a:spLocks noChangeArrowheads="1"/>
          </p:cNvSpPr>
          <p:nvPr/>
        </p:nvSpPr>
        <p:spPr bwMode="auto">
          <a:xfrm>
            <a:off x="3473461" y="3050905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4432300" y="3051175"/>
            <a:ext cx="3691255" cy="73850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案例说明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133828" y="3577543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30"/>
          <p:cNvSpPr txBox="1">
            <a:spLocks noChangeArrowheads="1"/>
          </p:cNvSpPr>
          <p:nvPr/>
        </p:nvSpPr>
        <p:spPr bwMode="auto">
          <a:xfrm>
            <a:off x="3466967" y="3507482"/>
            <a:ext cx="542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425576" y="3507482"/>
            <a:ext cx="3083937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33987" y="2133668"/>
            <a:ext cx="167616" cy="16761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8350" y="1012825"/>
            <a:ext cx="4956175" cy="3429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+mn-ea"/>
              </a:rPr>
              <a:t>数据表示与获取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科学计算模块</a:t>
            </a:r>
            <a:r>
              <a:rPr lang="en-US" altLang="zh-CN" sz="24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numpy</a:t>
            </a:r>
            <a:endParaRPr lang="zh-CN" altLang="en-US" sz="2400" dirty="0"/>
          </a:p>
          <a:p>
            <a:r>
              <a:rPr lang="en-US" altLang="zh-CN" sz="2400" dirty="0" err="1"/>
              <a:t>Matplotlib</a:t>
            </a:r>
            <a:r>
              <a:rPr lang="zh-CN" altLang="en-US" sz="2400" dirty="0"/>
              <a:t>绘制</a:t>
            </a:r>
            <a:r>
              <a:rPr lang="zh-CN" altLang="en-US" sz="2400" dirty="0" smtClean="0"/>
              <a:t>图表</a:t>
            </a:r>
            <a:endParaRPr lang="zh-CN" altLang="en-US" sz="2400" dirty="0" smtClean="0"/>
          </a:p>
          <a:p>
            <a:r>
              <a:rPr lang="zh-CN" altLang="en-US" sz="24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数据分析模块</a:t>
            </a:r>
            <a:r>
              <a:rPr lang="en-US" altLang="zh-CN" sz="2400" dirty="0">
                <a:solidFill>
                  <a:srgbClr val="0D74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</a:t>
            </a:r>
            <a:endParaRPr lang="en-US" altLang="zh-CN" sz="2400" dirty="0">
              <a:solidFill>
                <a:srgbClr val="0D74C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掌握数据分析工具的使用方法，具备使用工具分析数据的能力。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本课小结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7279" y="1461741"/>
            <a:ext cx="3209575" cy="3270280"/>
            <a:chOff x="3827463" y="1565275"/>
            <a:chExt cx="1195388" cy="1271588"/>
          </a:xfrm>
          <a:solidFill>
            <a:srgbClr val="92D050"/>
          </a:solidFill>
        </p:grpSpPr>
        <p:sp>
          <p:nvSpPr>
            <p:cNvPr id="8" name="Freeform 70"/>
            <p:cNvSpPr/>
            <p:nvPr/>
          </p:nvSpPr>
          <p:spPr bwMode="auto">
            <a:xfrm>
              <a:off x="4010026" y="1708150"/>
              <a:ext cx="835025" cy="1128713"/>
            </a:xfrm>
            <a:custGeom>
              <a:avLst/>
              <a:gdLst/>
              <a:ahLst/>
              <a:cxnLst>
                <a:cxn ang="0">
                  <a:pos x="104" y="385"/>
                </a:cxn>
                <a:cxn ang="0">
                  <a:pos x="112" y="230"/>
                </a:cxn>
                <a:cxn ang="0">
                  <a:pos x="6" y="164"/>
                </a:cxn>
                <a:cxn ang="0">
                  <a:pos x="121" y="191"/>
                </a:cxn>
                <a:cxn ang="0">
                  <a:pos x="126" y="93"/>
                </a:cxn>
                <a:cxn ang="0">
                  <a:pos x="76" y="29"/>
                </a:cxn>
                <a:cxn ang="0">
                  <a:pos x="132" y="61"/>
                </a:cxn>
                <a:cxn ang="0">
                  <a:pos x="174" y="5"/>
                </a:cxn>
                <a:cxn ang="0">
                  <a:pos x="149" y="79"/>
                </a:cxn>
                <a:cxn ang="0">
                  <a:pos x="171" y="196"/>
                </a:cxn>
                <a:cxn ang="0">
                  <a:pos x="277" y="149"/>
                </a:cxn>
                <a:cxn ang="0">
                  <a:pos x="177" y="228"/>
                </a:cxn>
                <a:cxn ang="0">
                  <a:pos x="178" y="385"/>
                </a:cxn>
                <a:cxn ang="0">
                  <a:pos x="104" y="385"/>
                </a:cxn>
              </a:cxnLst>
              <a:rect l="0" t="0" r="r" b="b"/>
              <a:pathLst>
                <a:path w="285" h="385">
                  <a:moveTo>
                    <a:pt x="104" y="385"/>
                  </a:moveTo>
                  <a:cubicBezTo>
                    <a:pt x="104" y="385"/>
                    <a:pt x="139" y="260"/>
                    <a:pt x="112" y="230"/>
                  </a:cubicBezTo>
                  <a:cubicBezTo>
                    <a:pt x="64" y="179"/>
                    <a:pt x="0" y="166"/>
                    <a:pt x="6" y="164"/>
                  </a:cubicBezTo>
                  <a:cubicBezTo>
                    <a:pt x="44" y="154"/>
                    <a:pt x="105" y="205"/>
                    <a:pt x="121" y="191"/>
                  </a:cubicBezTo>
                  <a:cubicBezTo>
                    <a:pt x="134" y="180"/>
                    <a:pt x="136" y="117"/>
                    <a:pt x="126" y="93"/>
                  </a:cubicBezTo>
                  <a:cubicBezTo>
                    <a:pt x="107" y="46"/>
                    <a:pt x="60" y="29"/>
                    <a:pt x="76" y="29"/>
                  </a:cubicBezTo>
                  <a:cubicBezTo>
                    <a:pt x="98" y="29"/>
                    <a:pt x="128" y="66"/>
                    <a:pt x="132" y="61"/>
                  </a:cubicBezTo>
                  <a:cubicBezTo>
                    <a:pt x="137" y="57"/>
                    <a:pt x="164" y="0"/>
                    <a:pt x="174" y="5"/>
                  </a:cubicBezTo>
                  <a:cubicBezTo>
                    <a:pt x="177" y="7"/>
                    <a:pt x="149" y="36"/>
                    <a:pt x="149" y="79"/>
                  </a:cubicBezTo>
                  <a:cubicBezTo>
                    <a:pt x="149" y="121"/>
                    <a:pt x="154" y="206"/>
                    <a:pt x="171" y="196"/>
                  </a:cubicBezTo>
                  <a:cubicBezTo>
                    <a:pt x="200" y="178"/>
                    <a:pt x="257" y="147"/>
                    <a:pt x="277" y="149"/>
                  </a:cubicBezTo>
                  <a:cubicBezTo>
                    <a:pt x="285" y="150"/>
                    <a:pt x="196" y="185"/>
                    <a:pt x="177" y="228"/>
                  </a:cubicBezTo>
                  <a:cubicBezTo>
                    <a:pt x="161" y="264"/>
                    <a:pt x="170" y="373"/>
                    <a:pt x="178" y="385"/>
                  </a:cubicBezTo>
                  <a:lnTo>
                    <a:pt x="104" y="385"/>
                  </a:lnTo>
                  <a:close/>
                </a:path>
              </a:pathLst>
            </a:custGeom>
            <a:solidFill>
              <a:srgbClr val="B6531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>
              <a:off x="4495801" y="2089150"/>
              <a:ext cx="166688" cy="114300"/>
            </a:xfrm>
            <a:custGeom>
              <a:avLst/>
              <a:gdLst/>
              <a:ahLst/>
              <a:cxnLst>
                <a:cxn ang="0">
                  <a:pos x="27" y="39"/>
                </a:cxn>
                <a:cxn ang="0">
                  <a:pos x="20" y="0"/>
                </a:cxn>
                <a:cxn ang="0">
                  <a:pos x="27" y="39"/>
                </a:cxn>
              </a:cxnLst>
              <a:rect l="0" t="0" r="r" b="b"/>
              <a:pathLst>
                <a:path w="57" h="39">
                  <a:moveTo>
                    <a:pt x="27" y="39"/>
                  </a:moveTo>
                  <a:cubicBezTo>
                    <a:pt x="27" y="39"/>
                    <a:pt x="0" y="36"/>
                    <a:pt x="20" y="0"/>
                  </a:cubicBezTo>
                  <a:cubicBezTo>
                    <a:pt x="20" y="0"/>
                    <a:pt x="57" y="26"/>
                    <a:pt x="27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4621213" y="2025650"/>
              <a:ext cx="161925" cy="117475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27" y="0"/>
                </a:cxn>
                <a:cxn ang="0">
                  <a:pos x="23" y="40"/>
                </a:cxn>
              </a:cxnLst>
              <a:rect l="0" t="0" r="r" b="b"/>
              <a:pathLst>
                <a:path w="55" h="40">
                  <a:moveTo>
                    <a:pt x="23" y="40"/>
                  </a:moveTo>
                  <a:cubicBezTo>
                    <a:pt x="23" y="40"/>
                    <a:pt x="0" y="32"/>
                    <a:pt x="27" y="0"/>
                  </a:cubicBezTo>
                  <a:cubicBezTo>
                    <a:pt x="27" y="0"/>
                    <a:pt x="55" y="35"/>
                    <a:pt x="23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73"/>
            <p:cNvSpPr/>
            <p:nvPr/>
          </p:nvSpPr>
          <p:spPr bwMode="auto">
            <a:xfrm>
              <a:off x="4718051" y="1971675"/>
              <a:ext cx="173038" cy="138113"/>
            </a:xfrm>
            <a:custGeom>
              <a:avLst/>
              <a:gdLst/>
              <a:ahLst/>
              <a:cxnLst>
                <a:cxn ang="0">
                  <a:pos x="22" y="47"/>
                </a:cxn>
                <a:cxn ang="0">
                  <a:pos x="40" y="0"/>
                </a:cxn>
                <a:cxn ang="0">
                  <a:pos x="22" y="47"/>
                </a:cxn>
              </a:cxnLst>
              <a:rect l="0" t="0" r="r" b="b"/>
              <a:pathLst>
                <a:path w="59" h="47">
                  <a:moveTo>
                    <a:pt x="22" y="47"/>
                  </a:moveTo>
                  <a:cubicBezTo>
                    <a:pt x="22" y="47"/>
                    <a:pt x="0" y="25"/>
                    <a:pt x="40" y="0"/>
                  </a:cubicBezTo>
                  <a:cubicBezTo>
                    <a:pt x="40" y="0"/>
                    <a:pt x="59" y="43"/>
                    <a:pt x="22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74"/>
            <p:cNvSpPr/>
            <p:nvPr/>
          </p:nvSpPr>
          <p:spPr bwMode="auto">
            <a:xfrm>
              <a:off x="4873626" y="2009775"/>
              <a:ext cx="149225" cy="1174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51" y="10"/>
                </a:cxn>
                <a:cxn ang="0">
                  <a:pos x="39" y="25"/>
                </a:cxn>
                <a:cxn ang="0">
                  <a:pos x="4" y="24"/>
                </a:cxn>
              </a:cxnLst>
              <a:rect l="0" t="0" r="r" b="b"/>
              <a:pathLst>
                <a:path w="51" h="40">
                  <a:moveTo>
                    <a:pt x="4" y="24"/>
                  </a:moveTo>
                  <a:cubicBezTo>
                    <a:pt x="4" y="24"/>
                    <a:pt x="0" y="0"/>
                    <a:pt x="51" y="10"/>
                  </a:cubicBezTo>
                  <a:cubicBezTo>
                    <a:pt x="51" y="10"/>
                    <a:pt x="46" y="15"/>
                    <a:pt x="39" y="25"/>
                  </a:cubicBezTo>
                  <a:cubicBezTo>
                    <a:pt x="32" y="34"/>
                    <a:pt x="11" y="40"/>
                    <a:pt x="4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5"/>
            <p:cNvSpPr/>
            <p:nvPr/>
          </p:nvSpPr>
          <p:spPr bwMode="auto">
            <a:xfrm>
              <a:off x="4827588" y="2165350"/>
              <a:ext cx="131763" cy="920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5" y="20"/>
                </a:cxn>
                <a:cxn ang="0">
                  <a:pos x="9" y="16"/>
                </a:cxn>
                <a:cxn ang="0">
                  <a:pos x="14" y="0"/>
                </a:cxn>
              </a:cxnLst>
              <a:rect l="0" t="0" r="r" b="b"/>
              <a:pathLst>
                <a:path w="45" h="31">
                  <a:moveTo>
                    <a:pt x="14" y="0"/>
                  </a:moveTo>
                  <a:cubicBezTo>
                    <a:pt x="14" y="0"/>
                    <a:pt x="40" y="3"/>
                    <a:pt x="45" y="20"/>
                  </a:cubicBezTo>
                  <a:cubicBezTo>
                    <a:pt x="45" y="20"/>
                    <a:pt x="28" y="31"/>
                    <a:pt x="9" y="16"/>
                  </a:cubicBezTo>
                  <a:cubicBezTo>
                    <a:pt x="0" y="8"/>
                    <a:pt x="6" y="1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4751388" y="2212975"/>
              <a:ext cx="104775" cy="11112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7" y="11"/>
                </a:cxn>
                <a:cxn ang="0">
                  <a:pos x="36" y="38"/>
                </a:cxn>
                <a:cxn ang="0">
                  <a:pos x="5" y="23"/>
                </a:cxn>
                <a:cxn ang="0">
                  <a:pos x="6" y="8"/>
                </a:cxn>
              </a:cxnLst>
              <a:rect l="0" t="0" r="r" b="b"/>
              <a:pathLst>
                <a:path w="36" h="38">
                  <a:moveTo>
                    <a:pt x="6" y="8"/>
                  </a:moveTo>
                  <a:cubicBezTo>
                    <a:pt x="6" y="8"/>
                    <a:pt x="17" y="0"/>
                    <a:pt x="27" y="11"/>
                  </a:cubicBezTo>
                  <a:cubicBezTo>
                    <a:pt x="36" y="21"/>
                    <a:pt x="34" y="33"/>
                    <a:pt x="36" y="38"/>
                  </a:cubicBezTo>
                  <a:cubicBezTo>
                    <a:pt x="36" y="38"/>
                    <a:pt x="14" y="35"/>
                    <a:pt x="5" y="23"/>
                  </a:cubicBezTo>
                  <a:cubicBezTo>
                    <a:pt x="0" y="16"/>
                    <a:pt x="4" y="11"/>
                    <a:pt x="6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4638676" y="2279650"/>
              <a:ext cx="138113" cy="1111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39" y="12"/>
                </a:cxn>
                <a:cxn ang="0">
                  <a:pos x="47" y="35"/>
                </a:cxn>
                <a:cxn ang="0">
                  <a:pos x="15" y="5"/>
                </a:cxn>
              </a:cxnLst>
              <a:rect l="0" t="0" r="r" b="b"/>
              <a:pathLst>
                <a:path w="47" h="38">
                  <a:moveTo>
                    <a:pt x="15" y="5"/>
                  </a:moveTo>
                  <a:cubicBezTo>
                    <a:pt x="15" y="5"/>
                    <a:pt x="31" y="0"/>
                    <a:pt x="39" y="12"/>
                  </a:cubicBezTo>
                  <a:cubicBezTo>
                    <a:pt x="47" y="23"/>
                    <a:pt x="44" y="31"/>
                    <a:pt x="47" y="35"/>
                  </a:cubicBezTo>
                  <a:cubicBezTo>
                    <a:pt x="47" y="35"/>
                    <a:pt x="0" y="38"/>
                    <a:pt x="15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4132263" y="2089150"/>
              <a:ext cx="123825" cy="117475"/>
            </a:xfrm>
            <a:custGeom>
              <a:avLst/>
              <a:gdLst/>
              <a:ahLst/>
              <a:cxnLst>
                <a:cxn ang="0">
                  <a:pos x="22" y="35"/>
                </a:cxn>
                <a:cxn ang="0">
                  <a:pos x="40" y="0"/>
                </a:cxn>
                <a:cxn ang="0">
                  <a:pos x="40" y="17"/>
                </a:cxn>
                <a:cxn ang="0">
                  <a:pos x="22" y="35"/>
                </a:cxn>
              </a:cxnLst>
              <a:rect l="0" t="0" r="r" b="b"/>
              <a:pathLst>
                <a:path w="42" h="40">
                  <a:moveTo>
                    <a:pt x="22" y="35"/>
                  </a:moveTo>
                  <a:cubicBezTo>
                    <a:pt x="22" y="35"/>
                    <a:pt x="0" y="19"/>
                    <a:pt x="40" y="0"/>
                  </a:cubicBezTo>
                  <a:cubicBezTo>
                    <a:pt x="40" y="0"/>
                    <a:pt x="39" y="8"/>
                    <a:pt x="40" y="17"/>
                  </a:cubicBezTo>
                  <a:cubicBezTo>
                    <a:pt x="42" y="25"/>
                    <a:pt x="36" y="40"/>
                    <a:pt x="2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9"/>
            <p:cNvSpPr/>
            <p:nvPr/>
          </p:nvSpPr>
          <p:spPr bwMode="auto">
            <a:xfrm>
              <a:off x="4067176" y="2036763"/>
              <a:ext cx="112713" cy="123825"/>
            </a:xfrm>
            <a:custGeom>
              <a:avLst/>
              <a:gdLst/>
              <a:ahLst/>
              <a:cxnLst>
                <a:cxn ang="0">
                  <a:pos x="11" y="36"/>
                </a:cxn>
                <a:cxn ang="0">
                  <a:pos x="17" y="6"/>
                </a:cxn>
                <a:cxn ang="0">
                  <a:pos x="28" y="0"/>
                </a:cxn>
                <a:cxn ang="0">
                  <a:pos x="25" y="39"/>
                </a:cxn>
                <a:cxn ang="0">
                  <a:pos x="11" y="36"/>
                </a:cxn>
              </a:cxnLst>
              <a:rect l="0" t="0" r="r" b="b"/>
              <a:pathLst>
                <a:path w="38" h="42">
                  <a:moveTo>
                    <a:pt x="11" y="36"/>
                  </a:moveTo>
                  <a:cubicBezTo>
                    <a:pt x="11" y="36"/>
                    <a:pt x="0" y="21"/>
                    <a:pt x="17" y="6"/>
                  </a:cubicBezTo>
                  <a:cubicBezTo>
                    <a:pt x="21" y="3"/>
                    <a:pt x="28" y="0"/>
                    <a:pt x="28" y="0"/>
                  </a:cubicBezTo>
                  <a:cubicBezTo>
                    <a:pt x="28" y="0"/>
                    <a:pt x="38" y="31"/>
                    <a:pt x="25" y="39"/>
                  </a:cubicBezTo>
                  <a:cubicBezTo>
                    <a:pt x="20" y="42"/>
                    <a:pt x="14" y="41"/>
                    <a:pt x="1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3956051" y="2019300"/>
              <a:ext cx="109538" cy="125413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9" y="15"/>
                </a:cxn>
                <a:cxn ang="0">
                  <a:pos x="17" y="0"/>
                </a:cxn>
                <a:cxn ang="0">
                  <a:pos x="24" y="11"/>
                </a:cxn>
                <a:cxn ang="0">
                  <a:pos x="19" y="42"/>
                </a:cxn>
              </a:cxnLst>
              <a:rect l="0" t="0" r="r" b="b"/>
              <a:pathLst>
                <a:path w="37" h="43">
                  <a:moveTo>
                    <a:pt x="19" y="42"/>
                  </a:moveTo>
                  <a:cubicBezTo>
                    <a:pt x="9" y="43"/>
                    <a:pt x="0" y="30"/>
                    <a:pt x="9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21" y="7"/>
                    <a:pt x="24" y="11"/>
                  </a:cubicBezTo>
                  <a:cubicBezTo>
                    <a:pt x="30" y="20"/>
                    <a:pt x="37" y="42"/>
                    <a:pt x="19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3827463" y="2106613"/>
              <a:ext cx="146050" cy="100013"/>
            </a:xfrm>
            <a:custGeom>
              <a:avLst/>
              <a:gdLst/>
              <a:ahLst/>
              <a:cxnLst>
                <a:cxn ang="0">
                  <a:pos x="49" y="24"/>
                </a:cxn>
                <a:cxn ang="0">
                  <a:pos x="9" y="12"/>
                </a:cxn>
                <a:cxn ang="0">
                  <a:pos x="0" y="19"/>
                </a:cxn>
                <a:cxn ang="0">
                  <a:pos x="23" y="33"/>
                </a:cxn>
                <a:cxn ang="0">
                  <a:pos x="49" y="24"/>
                </a:cxn>
              </a:cxnLst>
              <a:rect l="0" t="0" r="r" b="b"/>
              <a:pathLst>
                <a:path w="50" h="34">
                  <a:moveTo>
                    <a:pt x="49" y="24"/>
                  </a:moveTo>
                  <a:cubicBezTo>
                    <a:pt x="49" y="24"/>
                    <a:pt x="30" y="0"/>
                    <a:pt x="9" y="12"/>
                  </a:cubicBezTo>
                  <a:cubicBezTo>
                    <a:pt x="9" y="12"/>
                    <a:pt x="3" y="17"/>
                    <a:pt x="0" y="19"/>
                  </a:cubicBezTo>
                  <a:cubicBezTo>
                    <a:pt x="0" y="19"/>
                    <a:pt x="10" y="32"/>
                    <a:pt x="23" y="33"/>
                  </a:cubicBezTo>
                  <a:cubicBezTo>
                    <a:pt x="35" y="34"/>
                    <a:pt x="50" y="33"/>
                    <a:pt x="4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3948113" y="2220913"/>
              <a:ext cx="119063" cy="109538"/>
            </a:xfrm>
            <a:custGeom>
              <a:avLst/>
              <a:gdLst/>
              <a:ahLst/>
              <a:cxnLst>
                <a:cxn ang="0">
                  <a:pos x="28" y="1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38" y="20"/>
                </a:cxn>
                <a:cxn ang="0">
                  <a:pos x="28" y="1"/>
                </a:cxn>
              </a:cxnLst>
              <a:rect l="0" t="0" r="r" b="b"/>
              <a:pathLst>
                <a:path w="41" h="37">
                  <a:moveTo>
                    <a:pt x="28" y="1"/>
                  </a:moveTo>
                  <a:cubicBezTo>
                    <a:pt x="23" y="1"/>
                    <a:pt x="8" y="5"/>
                    <a:pt x="7" y="19"/>
                  </a:cubicBezTo>
                  <a:cubicBezTo>
                    <a:pt x="5" y="32"/>
                    <a:pt x="0" y="37"/>
                    <a:pt x="0" y="37"/>
                  </a:cubicBezTo>
                  <a:cubicBezTo>
                    <a:pt x="0" y="37"/>
                    <a:pt x="35" y="35"/>
                    <a:pt x="38" y="20"/>
                  </a:cubicBezTo>
                  <a:cubicBezTo>
                    <a:pt x="41" y="4"/>
                    <a:pt x="33" y="0"/>
                    <a:pt x="28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4056063" y="2265363"/>
              <a:ext cx="179388" cy="128588"/>
            </a:xfrm>
            <a:custGeom>
              <a:avLst/>
              <a:gdLst/>
              <a:ahLst/>
              <a:cxnLst>
                <a:cxn ang="0">
                  <a:pos x="30" y="7"/>
                </a:cxn>
                <a:cxn ang="0">
                  <a:pos x="10" y="44"/>
                </a:cxn>
                <a:cxn ang="0">
                  <a:pos x="30" y="7"/>
                </a:cxn>
              </a:cxnLst>
              <a:rect l="0" t="0" r="r" b="b"/>
              <a:pathLst>
                <a:path w="61" h="44">
                  <a:moveTo>
                    <a:pt x="30" y="7"/>
                  </a:moveTo>
                  <a:cubicBezTo>
                    <a:pt x="18" y="0"/>
                    <a:pt x="0" y="12"/>
                    <a:pt x="10" y="44"/>
                  </a:cubicBezTo>
                  <a:cubicBezTo>
                    <a:pt x="10" y="44"/>
                    <a:pt x="61" y="26"/>
                    <a:pt x="3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4457701" y="1565275"/>
              <a:ext cx="138113" cy="155575"/>
            </a:xfrm>
            <a:custGeom>
              <a:avLst/>
              <a:gdLst/>
              <a:ahLst/>
              <a:cxnLst>
                <a:cxn ang="0">
                  <a:pos x="23" y="44"/>
                </a:cxn>
                <a:cxn ang="0">
                  <a:pos x="42" y="0"/>
                </a:cxn>
                <a:cxn ang="0">
                  <a:pos x="46" y="17"/>
                </a:cxn>
                <a:cxn ang="0">
                  <a:pos x="23" y="44"/>
                </a:cxn>
              </a:cxnLst>
              <a:rect l="0" t="0" r="r" b="b"/>
              <a:pathLst>
                <a:path w="47" h="53">
                  <a:moveTo>
                    <a:pt x="23" y="44"/>
                  </a:moveTo>
                  <a:cubicBezTo>
                    <a:pt x="23" y="44"/>
                    <a:pt x="0" y="21"/>
                    <a:pt x="42" y="0"/>
                  </a:cubicBezTo>
                  <a:cubicBezTo>
                    <a:pt x="42" y="0"/>
                    <a:pt x="45" y="8"/>
                    <a:pt x="46" y="17"/>
                  </a:cubicBezTo>
                  <a:cubicBezTo>
                    <a:pt x="47" y="26"/>
                    <a:pt x="43" y="53"/>
                    <a:pt x="23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5"/>
            <p:cNvSpPr/>
            <p:nvPr/>
          </p:nvSpPr>
          <p:spPr bwMode="auto">
            <a:xfrm>
              <a:off x="4398963" y="1609725"/>
              <a:ext cx="103188" cy="133350"/>
            </a:xfrm>
            <a:custGeom>
              <a:avLst/>
              <a:gdLst/>
              <a:ahLst/>
              <a:cxnLst>
                <a:cxn ang="0">
                  <a:pos x="24" y="41"/>
                </a:cxn>
                <a:cxn ang="0">
                  <a:pos x="14" y="11"/>
                </a:cxn>
                <a:cxn ang="0">
                  <a:pos x="1" y="0"/>
                </a:cxn>
                <a:cxn ang="0">
                  <a:pos x="1" y="19"/>
                </a:cxn>
                <a:cxn ang="0">
                  <a:pos x="10" y="43"/>
                </a:cxn>
                <a:cxn ang="0">
                  <a:pos x="24" y="41"/>
                </a:cxn>
              </a:cxnLst>
              <a:rect l="0" t="0" r="r" b="b"/>
              <a:pathLst>
                <a:path w="35" h="46">
                  <a:moveTo>
                    <a:pt x="24" y="41"/>
                  </a:moveTo>
                  <a:cubicBezTo>
                    <a:pt x="24" y="41"/>
                    <a:pt x="35" y="25"/>
                    <a:pt x="14" y="11"/>
                  </a:cubicBezTo>
                  <a:cubicBezTo>
                    <a:pt x="3" y="3"/>
                    <a:pt x="1" y="0"/>
                    <a:pt x="1" y="0"/>
                  </a:cubicBezTo>
                  <a:cubicBezTo>
                    <a:pt x="1" y="0"/>
                    <a:pt x="0" y="14"/>
                    <a:pt x="1" y="19"/>
                  </a:cubicBezTo>
                  <a:cubicBezTo>
                    <a:pt x="1" y="24"/>
                    <a:pt x="0" y="38"/>
                    <a:pt x="10" y="43"/>
                  </a:cubicBezTo>
                  <a:cubicBezTo>
                    <a:pt x="17" y="46"/>
                    <a:pt x="24" y="41"/>
                    <a:pt x="2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6"/>
            <p:cNvSpPr/>
            <p:nvPr/>
          </p:nvSpPr>
          <p:spPr bwMode="auto">
            <a:xfrm>
              <a:off x="4527551" y="1682750"/>
              <a:ext cx="138113" cy="131763"/>
            </a:xfrm>
            <a:custGeom>
              <a:avLst/>
              <a:gdLst/>
              <a:ahLst/>
              <a:cxnLst>
                <a:cxn ang="0">
                  <a:pos x="6" y="21"/>
                </a:cxn>
                <a:cxn ang="0">
                  <a:pos x="47" y="34"/>
                </a:cxn>
                <a:cxn ang="0">
                  <a:pos x="9" y="35"/>
                </a:cxn>
                <a:cxn ang="0">
                  <a:pos x="6" y="21"/>
                </a:cxn>
              </a:cxnLst>
              <a:rect l="0" t="0" r="r" b="b"/>
              <a:pathLst>
                <a:path w="47" h="45">
                  <a:moveTo>
                    <a:pt x="6" y="21"/>
                  </a:moveTo>
                  <a:cubicBezTo>
                    <a:pt x="6" y="21"/>
                    <a:pt x="31" y="0"/>
                    <a:pt x="47" y="34"/>
                  </a:cubicBezTo>
                  <a:cubicBezTo>
                    <a:pt x="47" y="34"/>
                    <a:pt x="28" y="45"/>
                    <a:pt x="9" y="35"/>
                  </a:cubicBezTo>
                  <a:cubicBezTo>
                    <a:pt x="0" y="31"/>
                    <a:pt x="6" y="23"/>
                    <a:pt x="6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4475163" y="1814513"/>
              <a:ext cx="138113" cy="117475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47" y="14"/>
                </a:cxn>
                <a:cxn ang="0">
                  <a:pos x="33" y="24"/>
                </a:cxn>
                <a:cxn ang="0">
                  <a:pos x="1" y="20"/>
                </a:cxn>
              </a:cxnLst>
              <a:rect l="0" t="0" r="r" b="b"/>
              <a:pathLst>
                <a:path w="47" h="40">
                  <a:moveTo>
                    <a:pt x="1" y="20"/>
                  </a:moveTo>
                  <a:cubicBezTo>
                    <a:pt x="0" y="15"/>
                    <a:pt x="9" y="0"/>
                    <a:pt x="47" y="14"/>
                  </a:cubicBezTo>
                  <a:cubicBezTo>
                    <a:pt x="47" y="14"/>
                    <a:pt x="38" y="21"/>
                    <a:pt x="33" y="24"/>
                  </a:cubicBezTo>
                  <a:cubicBezTo>
                    <a:pt x="28" y="28"/>
                    <a:pt x="2" y="40"/>
                    <a:pt x="1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4481513" y="1946275"/>
              <a:ext cx="122238" cy="11112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5" y="0"/>
                </a:cxn>
                <a:cxn ang="0">
                  <a:pos x="42" y="0"/>
                </a:cxn>
                <a:cxn ang="0">
                  <a:pos x="24" y="31"/>
                </a:cxn>
                <a:cxn ang="0">
                  <a:pos x="1" y="19"/>
                </a:cxn>
              </a:cxnLst>
              <a:rect l="0" t="0" r="r" b="b"/>
              <a:pathLst>
                <a:path w="42" h="38">
                  <a:moveTo>
                    <a:pt x="1" y="19"/>
                  </a:moveTo>
                  <a:cubicBezTo>
                    <a:pt x="0" y="14"/>
                    <a:pt x="2" y="0"/>
                    <a:pt x="35" y="0"/>
                  </a:cubicBezTo>
                  <a:cubicBezTo>
                    <a:pt x="35" y="0"/>
                    <a:pt x="40" y="1"/>
                    <a:pt x="42" y="0"/>
                  </a:cubicBezTo>
                  <a:cubicBezTo>
                    <a:pt x="42" y="0"/>
                    <a:pt x="36" y="23"/>
                    <a:pt x="24" y="31"/>
                  </a:cubicBezTo>
                  <a:cubicBezTo>
                    <a:pt x="12" y="38"/>
                    <a:pt x="2" y="27"/>
                    <a:pt x="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4232276" y="1990725"/>
              <a:ext cx="139700" cy="93663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15" y="3"/>
                </a:cxn>
                <a:cxn ang="0">
                  <a:pos x="0" y="5"/>
                </a:cxn>
                <a:cxn ang="0">
                  <a:pos x="24" y="30"/>
                </a:cxn>
                <a:cxn ang="0">
                  <a:pos x="46" y="18"/>
                </a:cxn>
              </a:cxnLst>
              <a:rect l="0" t="0" r="r" b="b"/>
              <a:pathLst>
                <a:path w="48" h="32">
                  <a:moveTo>
                    <a:pt x="46" y="18"/>
                  </a:moveTo>
                  <a:cubicBezTo>
                    <a:pt x="46" y="18"/>
                    <a:pt x="44" y="0"/>
                    <a:pt x="15" y="3"/>
                  </a:cubicBezTo>
                  <a:cubicBezTo>
                    <a:pt x="15" y="3"/>
                    <a:pt x="2" y="6"/>
                    <a:pt x="0" y="5"/>
                  </a:cubicBezTo>
                  <a:cubicBezTo>
                    <a:pt x="0" y="5"/>
                    <a:pt x="10" y="27"/>
                    <a:pt x="24" y="30"/>
                  </a:cubicBezTo>
                  <a:cubicBezTo>
                    <a:pt x="38" y="32"/>
                    <a:pt x="48" y="27"/>
                    <a:pt x="46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4170363" y="1870075"/>
              <a:ext cx="131763" cy="873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19" y="24"/>
                </a:cxn>
                <a:cxn ang="0">
                  <a:pos x="41" y="11"/>
                </a:cxn>
              </a:cxnLst>
              <a:rect l="0" t="0" r="r" b="b"/>
              <a:pathLst>
                <a:path w="45" h="30">
                  <a:moveTo>
                    <a:pt x="41" y="11"/>
                  </a:moveTo>
                  <a:cubicBezTo>
                    <a:pt x="37" y="5"/>
                    <a:pt x="22" y="0"/>
                    <a:pt x="7" y="8"/>
                  </a:cubicBezTo>
                  <a:cubicBezTo>
                    <a:pt x="1" y="12"/>
                    <a:pt x="0" y="18"/>
                    <a:pt x="0" y="18"/>
                  </a:cubicBezTo>
                  <a:cubicBezTo>
                    <a:pt x="0" y="18"/>
                    <a:pt x="13" y="21"/>
                    <a:pt x="19" y="24"/>
                  </a:cubicBezTo>
                  <a:cubicBezTo>
                    <a:pt x="32" y="30"/>
                    <a:pt x="45" y="18"/>
                    <a:pt x="41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4122738" y="1682750"/>
              <a:ext cx="120650" cy="114300"/>
            </a:xfrm>
            <a:custGeom>
              <a:avLst/>
              <a:gdLst/>
              <a:ahLst/>
              <a:cxnLst>
                <a:cxn ang="0">
                  <a:pos x="30" y="34"/>
                </a:cxn>
                <a:cxn ang="0">
                  <a:pos x="23" y="9"/>
                </a:cxn>
                <a:cxn ang="0">
                  <a:pos x="8" y="0"/>
                </a:cxn>
                <a:cxn ang="0">
                  <a:pos x="9" y="27"/>
                </a:cxn>
                <a:cxn ang="0">
                  <a:pos x="30" y="34"/>
                </a:cxn>
              </a:cxnLst>
              <a:rect l="0" t="0" r="r" b="b"/>
              <a:pathLst>
                <a:path w="41" h="39">
                  <a:moveTo>
                    <a:pt x="30" y="34"/>
                  </a:moveTo>
                  <a:cubicBezTo>
                    <a:pt x="30" y="34"/>
                    <a:pt x="41" y="17"/>
                    <a:pt x="23" y="9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8" y="0"/>
                    <a:pt x="0" y="15"/>
                    <a:pt x="9" y="27"/>
                  </a:cubicBezTo>
                  <a:cubicBezTo>
                    <a:pt x="18" y="39"/>
                    <a:pt x="27" y="35"/>
                    <a:pt x="30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4246563" y="1670050"/>
              <a:ext cx="125413" cy="134938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12" y="17"/>
                </a:cxn>
                <a:cxn ang="0">
                  <a:pos x="31" y="0"/>
                </a:cxn>
                <a:cxn ang="0">
                  <a:pos x="35" y="38"/>
                </a:cxn>
                <a:cxn ang="0">
                  <a:pos x="14" y="41"/>
                </a:cxn>
              </a:cxnLst>
              <a:rect l="0" t="0" r="r" b="b"/>
              <a:pathLst>
                <a:path w="43" h="46">
                  <a:moveTo>
                    <a:pt x="14" y="41"/>
                  </a:moveTo>
                  <a:cubicBezTo>
                    <a:pt x="14" y="41"/>
                    <a:pt x="0" y="28"/>
                    <a:pt x="12" y="17"/>
                  </a:cubicBezTo>
                  <a:cubicBezTo>
                    <a:pt x="24" y="5"/>
                    <a:pt x="31" y="4"/>
                    <a:pt x="31" y="0"/>
                  </a:cubicBezTo>
                  <a:cubicBezTo>
                    <a:pt x="31" y="0"/>
                    <a:pt x="43" y="30"/>
                    <a:pt x="35" y="38"/>
                  </a:cubicBezTo>
                  <a:cubicBezTo>
                    <a:pt x="28" y="46"/>
                    <a:pt x="19" y="44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4654551" y="1831975"/>
              <a:ext cx="128588" cy="134938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35" y="39"/>
                </a:cxn>
                <a:cxn ang="0">
                  <a:pos x="8" y="38"/>
                </a:cxn>
              </a:cxnLst>
              <a:rect l="0" t="0" r="r" b="b"/>
              <a:pathLst>
                <a:path w="44" h="46">
                  <a:moveTo>
                    <a:pt x="8" y="38"/>
                  </a:moveTo>
                  <a:cubicBezTo>
                    <a:pt x="8" y="38"/>
                    <a:pt x="0" y="19"/>
                    <a:pt x="16" y="12"/>
                  </a:cubicBezTo>
                  <a:cubicBezTo>
                    <a:pt x="33" y="5"/>
                    <a:pt x="38" y="0"/>
                    <a:pt x="38" y="0"/>
                  </a:cubicBezTo>
                  <a:cubicBezTo>
                    <a:pt x="38" y="0"/>
                    <a:pt x="44" y="32"/>
                    <a:pt x="35" y="39"/>
                  </a:cubicBezTo>
                  <a:cubicBezTo>
                    <a:pt x="25" y="45"/>
                    <a:pt x="13" y="46"/>
                    <a:pt x="8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4668838" y="1649413"/>
              <a:ext cx="84138" cy="120650"/>
            </a:xfrm>
            <a:custGeom>
              <a:avLst/>
              <a:gdLst/>
              <a:ahLst/>
              <a:cxnLst>
                <a:cxn ang="0">
                  <a:pos x="14" y="41"/>
                </a:cxn>
                <a:cxn ang="0">
                  <a:pos x="2" y="21"/>
                </a:cxn>
                <a:cxn ang="0">
                  <a:pos x="15" y="0"/>
                </a:cxn>
                <a:cxn ang="0">
                  <a:pos x="27" y="20"/>
                </a:cxn>
                <a:cxn ang="0">
                  <a:pos x="14" y="41"/>
                </a:cxn>
              </a:cxnLst>
              <a:rect l="0" t="0" r="r" b="b"/>
              <a:pathLst>
                <a:path w="29" h="41">
                  <a:moveTo>
                    <a:pt x="14" y="41"/>
                  </a:moveTo>
                  <a:cubicBezTo>
                    <a:pt x="14" y="41"/>
                    <a:pt x="0" y="31"/>
                    <a:pt x="2" y="21"/>
                  </a:cubicBezTo>
                  <a:cubicBezTo>
                    <a:pt x="4" y="11"/>
                    <a:pt x="15" y="3"/>
                    <a:pt x="15" y="0"/>
                  </a:cubicBezTo>
                  <a:cubicBezTo>
                    <a:pt x="15" y="0"/>
                    <a:pt x="26" y="13"/>
                    <a:pt x="27" y="20"/>
                  </a:cubicBezTo>
                  <a:cubicBezTo>
                    <a:pt x="29" y="26"/>
                    <a:pt x="27" y="40"/>
                    <a:pt x="14" y="4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3976688" y="1876425"/>
              <a:ext cx="141288" cy="12223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3" y="0"/>
                </a:cxn>
                <a:cxn ang="0">
                  <a:pos x="34" y="11"/>
                </a:cxn>
                <a:cxn ang="0">
                  <a:pos x="31" y="42"/>
                </a:cxn>
              </a:cxnLst>
              <a:rect l="0" t="0" r="r" b="b"/>
              <a:pathLst>
                <a:path w="48" h="42">
                  <a:moveTo>
                    <a:pt x="31" y="42"/>
                  </a:moveTo>
                  <a:cubicBezTo>
                    <a:pt x="31" y="42"/>
                    <a:pt x="0" y="34"/>
                    <a:pt x="23" y="0"/>
                  </a:cubicBezTo>
                  <a:cubicBezTo>
                    <a:pt x="23" y="0"/>
                    <a:pt x="27" y="6"/>
                    <a:pt x="34" y="11"/>
                  </a:cubicBezTo>
                  <a:cubicBezTo>
                    <a:pt x="41" y="16"/>
                    <a:pt x="48" y="42"/>
                    <a:pt x="31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830638" y="1901825"/>
              <a:ext cx="169863" cy="128588"/>
            </a:xfrm>
            <a:custGeom>
              <a:avLst/>
              <a:gdLst/>
              <a:ahLst/>
              <a:cxnLst>
                <a:cxn ang="0">
                  <a:pos x="26" y="44"/>
                </a:cxn>
                <a:cxn ang="0">
                  <a:pos x="20" y="0"/>
                </a:cxn>
                <a:cxn ang="0">
                  <a:pos x="28" y="7"/>
                </a:cxn>
                <a:cxn ang="0">
                  <a:pos x="26" y="44"/>
                </a:cxn>
              </a:cxnLst>
              <a:rect l="0" t="0" r="r" b="b"/>
              <a:pathLst>
                <a:path w="58" h="44">
                  <a:moveTo>
                    <a:pt x="26" y="44"/>
                  </a:moveTo>
                  <a:cubicBezTo>
                    <a:pt x="26" y="44"/>
                    <a:pt x="0" y="31"/>
                    <a:pt x="20" y="0"/>
                  </a:cubicBezTo>
                  <a:cubicBezTo>
                    <a:pt x="20" y="0"/>
                    <a:pt x="24" y="5"/>
                    <a:pt x="28" y="7"/>
                  </a:cubicBezTo>
                  <a:cubicBezTo>
                    <a:pt x="41" y="15"/>
                    <a:pt x="58" y="35"/>
                    <a:pt x="26" y="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3997326" y="1724025"/>
              <a:ext cx="146050" cy="111125"/>
            </a:xfrm>
            <a:custGeom>
              <a:avLst/>
              <a:gdLst/>
              <a:ahLst/>
              <a:cxnLst>
                <a:cxn ang="0">
                  <a:pos x="30" y="38"/>
                </a:cxn>
                <a:cxn ang="0">
                  <a:pos x="18" y="0"/>
                </a:cxn>
                <a:cxn ang="0">
                  <a:pos x="26" y="9"/>
                </a:cxn>
                <a:cxn ang="0">
                  <a:pos x="30" y="38"/>
                </a:cxn>
              </a:cxnLst>
              <a:rect l="0" t="0" r="r" b="b"/>
              <a:pathLst>
                <a:path w="50" h="38">
                  <a:moveTo>
                    <a:pt x="30" y="38"/>
                  </a:moveTo>
                  <a:cubicBezTo>
                    <a:pt x="30" y="38"/>
                    <a:pt x="0" y="38"/>
                    <a:pt x="18" y="0"/>
                  </a:cubicBezTo>
                  <a:cubicBezTo>
                    <a:pt x="18" y="0"/>
                    <a:pt x="22" y="7"/>
                    <a:pt x="26" y="9"/>
                  </a:cubicBezTo>
                  <a:cubicBezTo>
                    <a:pt x="30" y="11"/>
                    <a:pt x="50" y="31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日期占位符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F108-86F6-4EBD-A4E5-C398F4533A3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FA9E-E811-4918-8CB8-517C9550212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smtClean="0">
                <a:uFillTx/>
                <a:sym typeface="+mn-ea"/>
              </a:rPr>
              <a:t>Py</a:t>
            </a:r>
            <a:r>
              <a:rPr lang="en-US" altLang="zh-CN" cap="none" smtClean="0">
                <a:uFillTx/>
                <a:sym typeface="+mn-ea"/>
              </a:rPr>
              <a:t>thon</a:t>
            </a:r>
            <a:r>
              <a:rPr lang="zh-CN" altLang="en-US" smtClean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410F-ED3A-420F-9009-9AC68EA669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数据分析概述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8193" y="679632"/>
            <a:ext cx="8127614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数据分析指使用适当的统计分析方法对收集来的大量数据进行分析，从中提取有用信息形成结论，并加以详细研究和概括总结的过程。 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08193" y="1499607"/>
            <a:ext cx="2151880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数据分析流程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35"/>
          <p:cNvGrpSpPr/>
          <p:nvPr/>
        </p:nvGrpSpPr>
        <p:grpSpPr>
          <a:xfrm>
            <a:off x="276638" y="3356550"/>
            <a:ext cx="1613466" cy="345642"/>
            <a:chOff x="769938" y="2456536"/>
            <a:chExt cx="1613466" cy="345642"/>
          </a:xfrm>
        </p:grpSpPr>
        <p:sp>
          <p:nvSpPr>
            <p:cNvPr id="10" name="Notched Right Arrow 32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EA43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11" name="Oval 34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1684482" y="3356550"/>
            <a:ext cx="1613466" cy="345642"/>
            <a:chOff x="769938" y="2456536"/>
            <a:chExt cx="1613466" cy="345642"/>
          </a:xfrm>
        </p:grpSpPr>
        <p:sp>
          <p:nvSpPr>
            <p:cNvPr id="13" name="Notched Right Arrow 37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02948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14" name="Oval 39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15" name="Group 40"/>
          <p:cNvGrpSpPr/>
          <p:nvPr/>
        </p:nvGrpSpPr>
        <p:grpSpPr>
          <a:xfrm>
            <a:off x="3059073" y="3356550"/>
            <a:ext cx="1613466" cy="345642"/>
            <a:chOff x="769938" y="2456536"/>
            <a:chExt cx="1613466" cy="345642"/>
          </a:xfrm>
        </p:grpSpPr>
        <p:sp>
          <p:nvSpPr>
            <p:cNvPr id="47" name="Notched Right Arrow 4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F3774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48" name="Oval 42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49" name="Group 43"/>
          <p:cNvGrpSpPr/>
          <p:nvPr/>
        </p:nvGrpSpPr>
        <p:grpSpPr>
          <a:xfrm>
            <a:off x="4433666" y="3356550"/>
            <a:ext cx="1613466" cy="345642"/>
            <a:chOff x="769938" y="2456536"/>
            <a:chExt cx="1613466" cy="345642"/>
          </a:xfrm>
        </p:grpSpPr>
        <p:sp>
          <p:nvSpPr>
            <p:cNvPr id="50" name="Notched Right Arrow 44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00496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51" name="Oval 45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grpSp>
        <p:nvGrpSpPr>
          <p:cNvPr id="52" name="Group 49"/>
          <p:cNvGrpSpPr/>
          <p:nvPr/>
        </p:nvGrpSpPr>
        <p:grpSpPr>
          <a:xfrm>
            <a:off x="5841505" y="3356550"/>
            <a:ext cx="1613466" cy="345642"/>
            <a:chOff x="769938" y="2456536"/>
            <a:chExt cx="1613466" cy="345642"/>
          </a:xfrm>
        </p:grpSpPr>
        <p:sp>
          <p:nvSpPr>
            <p:cNvPr id="53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rgbClr val="2F589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54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cxnSp>
        <p:nvCxnSpPr>
          <p:cNvPr id="55" name="Straight Connector 74"/>
          <p:cNvCxnSpPr>
            <a:stCxn id="62" idx="7"/>
          </p:cNvCxnSpPr>
          <p:nvPr/>
        </p:nvCxnSpPr>
        <p:spPr>
          <a:xfrm flipH="1">
            <a:off x="1081166" y="2913113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EA4345"/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6" name="Straight Connector 95"/>
          <p:cNvCxnSpPr>
            <a:stCxn id="63" idx="7"/>
          </p:cNvCxnSpPr>
          <p:nvPr/>
        </p:nvCxnSpPr>
        <p:spPr>
          <a:xfrm flipV="1">
            <a:off x="2489761" y="3533408"/>
            <a:ext cx="0" cy="614898"/>
          </a:xfrm>
          <a:prstGeom prst="line">
            <a:avLst/>
          </a:prstGeom>
          <a:noFill/>
          <a:ln w="19050" cap="flat" cmpd="sng" algn="ctr">
            <a:solidFill>
              <a:srgbClr val="029489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27"/>
          <p:cNvSpPr txBox="1"/>
          <p:nvPr/>
        </p:nvSpPr>
        <p:spPr>
          <a:xfrm>
            <a:off x="308768" y="3868737"/>
            <a:ext cx="1321701" cy="553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明确分析目的与思路</a:t>
            </a:r>
            <a:endParaRPr lang="en-US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3531339" y="3852496"/>
            <a:ext cx="923330" cy="276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数据处理</a:t>
            </a:r>
            <a:endParaRPr lang="en-US" altLang="zh-CN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TextBox 33"/>
          <p:cNvSpPr txBox="1"/>
          <p:nvPr/>
        </p:nvSpPr>
        <p:spPr>
          <a:xfrm>
            <a:off x="6086719" y="3835870"/>
            <a:ext cx="955391" cy="276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数据展示</a:t>
            </a:r>
            <a:endParaRPr lang="en-US" altLang="zh-CN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36"/>
          <p:cNvSpPr txBox="1"/>
          <p:nvPr/>
        </p:nvSpPr>
        <p:spPr>
          <a:xfrm>
            <a:off x="2004494" y="2922413"/>
            <a:ext cx="923329" cy="27700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数据收集</a:t>
            </a:r>
            <a:endParaRPr lang="en-US" altLang="zh-CN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TextBox 39"/>
          <p:cNvSpPr txBox="1"/>
          <p:nvPr/>
        </p:nvSpPr>
        <p:spPr>
          <a:xfrm>
            <a:off x="4716191" y="2953329"/>
            <a:ext cx="923331" cy="27700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数据分析</a:t>
            </a:r>
            <a:endParaRPr lang="en-US" altLang="zh-CN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Teardrop 64"/>
          <p:cNvSpPr/>
          <p:nvPr/>
        </p:nvSpPr>
        <p:spPr>
          <a:xfrm rot="8100000">
            <a:off x="801710" y="2239083"/>
            <a:ext cx="558911" cy="558911"/>
          </a:xfrm>
          <a:prstGeom prst="teardrop">
            <a:avLst/>
          </a:prstGeom>
          <a:solidFill>
            <a:srgbClr val="EA434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36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ardrop 97"/>
          <p:cNvSpPr/>
          <p:nvPr/>
        </p:nvSpPr>
        <p:spPr>
          <a:xfrm rot="18900000">
            <a:off x="2210305" y="4264060"/>
            <a:ext cx="558911" cy="558911"/>
          </a:xfrm>
          <a:prstGeom prst="teardrop">
            <a:avLst/>
          </a:prstGeom>
          <a:solidFill>
            <a:srgbClr val="02948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36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Box 17"/>
          <p:cNvSpPr txBox="1"/>
          <p:nvPr/>
        </p:nvSpPr>
        <p:spPr>
          <a:xfrm>
            <a:off x="960087" y="2254438"/>
            <a:ext cx="234567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bg1"/>
                </a:solidFill>
                <a:latin typeface="Agency FB" pitchFamily="34" charset="0"/>
              </a:rPr>
              <a:t>1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65" name="TextBox 18"/>
          <p:cNvSpPr txBox="1"/>
          <p:nvPr/>
        </p:nvSpPr>
        <p:spPr>
          <a:xfrm>
            <a:off x="2381552" y="4260897"/>
            <a:ext cx="179537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bg1"/>
                </a:solidFill>
                <a:latin typeface="Agency FB" pitchFamily="34" charset="0"/>
              </a:rPr>
              <a:t>2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66" name="Group 49"/>
          <p:cNvGrpSpPr/>
          <p:nvPr/>
        </p:nvGrpSpPr>
        <p:grpSpPr>
          <a:xfrm>
            <a:off x="7233158" y="3344318"/>
            <a:ext cx="1613466" cy="345642"/>
            <a:chOff x="769938" y="2456536"/>
            <a:chExt cx="1613466" cy="345642"/>
          </a:xfrm>
        </p:grpSpPr>
        <p:sp>
          <p:nvSpPr>
            <p:cNvPr id="67" name="Notched Right Arrow 51"/>
            <p:cNvSpPr/>
            <p:nvPr/>
          </p:nvSpPr>
          <p:spPr>
            <a:xfrm>
              <a:off x="769938" y="2456536"/>
              <a:ext cx="1613466" cy="345642"/>
            </a:xfrm>
            <a:prstGeom prst="notchedRightArrow">
              <a:avLst>
                <a:gd name="adj1" fmla="val 100000"/>
                <a:gd name="adj2" fmla="val 91021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  <p:sp>
          <p:nvSpPr>
            <p:cNvPr id="68" name="Oval 63"/>
            <p:cNvSpPr>
              <a:spLocks noChangeAspect="1"/>
            </p:cNvSpPr>
            <p:nvPr/>
          </p:nvSpPr>
          <p:spPr>
            <a:xfrm>
              <a:off x="1482001" y="2534688"/>
              <a:ext cx="189341" cy="189339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20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</a:endParaRPr>
            </a:p>
          </p:txBody>
        </p:sp>
      </p:grpSp>
      <p:cxnSp>
        <p:nvCxnSpPr>
          <p:cNvPr id="69" name="Straight Connector 100"/>
          <p:cNvCxnSpPr>
            <a:stCxn id="70" idx="7"/>
          </p:cNvCxnSpPr>
          <p:nvPr/>
        </p:nvCxnSpPr>
        <p:spPr>
          <a:xfrm rot="10800000" flipH="1">
            <a:off x="8037089" y="3497971"/>
            <a:ext cx="1" cy="614898"/>
          </a:xfrm>
          <a:prstGeom prst="lin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headEnd type="oval"/>
            <a:tailEnd type="oval"/>
          </a:ln>
          <a:effectLst/>
        </p:spPr>
      </p:cxnSp>
      <p:sp>
        <p:nvSpPr>
          <p:cNvPr id="70" name="Teardrop 102"/>
          <p:cNvSpPr/>
          <p:nvPr/>
        </p:nvSpPr>
        <p:spPr>
          <a:xfrm rot="18900000">
            <a:off x="7757634" y="4228623"/>
            <a:ext cx="558911" cy="558911"/>
          </a:xfrm>
          <a:prstGeom prst="teardrop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Box 20"/>
          <p:cNvSpPr txBox="1"/>
          <p:nvPr/>
        </p:nvSpPr>
        <p:spPr>
          <a:xfrm>
            <a:off x="7918454" y="4205352"/>
            <a:ext cx="2705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Agency FB" pitchFamily="34" charset="0"/>
              </a:rPr>
              <a:t>6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72" name="TextBox 33"/>
          <p:cNvSpPr txBox="1"/>
          <p:nvPr/>
        </p:nvSpPr>
        <p:spPr>
          <a:xfrm>
            <a:off x="7437340" y="295606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 defTabSz="914400">
              <a:defRPr/>
            </a:pPr>
            <a:r>
              <a:rPr lang="zh-CN" altLang="en-US" sz="1800" b="1" kern="0" dirty="0">
                <a:gradFill>
                  <a:gsLst>
                    <a:gs pos="0">
                      <a:sysClr val="windowText" lastClr="000000">
                        <a:lumMod val="75000"/>
                        <a:lumOff val="2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0"/>
                </a:gradFill>
                <a:latin typeface="Agency FB" pitchFamily="34" charset="0"/>
                <a:ea typeface="微软雅黑" panose="020B0503020204020204" pitchFamily="34" charset="-122"/>
              </a:rPr>
              <a:t>报告撰写</a:t>
            </a:r>
            <a:endParaRPr lang="en-US" altLang="zh-CN" sz="1800" b="1" kern="0" dirty="0"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5400000" scaled="0"/>
              </a:gradFill>
              <a:latin typeface="Agency FB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ardrop 87"/>
          <p:cNvSpPr/>
          <p:nvPr/>
        </p:nvSpPr>
        <p:spPr>
          <a:xfrm rot="8100000">
            <a:off x="3570211" y="2250945"/>
            <a:ext cx="558911" cy="558911"/>
          </a:xfrm>
          <a:prstGeom prst="teardrop">
            <a:avLst/>
          </a:prstGeom>
          <a:solidFill>
            <a:srgbClr val="F377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74" name="Straight Connector 85"/>
          <p:cNvCxnSpPr>
            <a:stCxn id="73" idx="7"/>
          </p:cNvCxnSpPr>
          <p:nvPr/>
        </p:nvCxnSpPr>
        <p:spPr>
          <a:xfrm flipH="1">
            <a:off x="3850301" y="2925610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F37743"/>
            </a:solidFill>
            <a:prstDash val="solid"/>
            <a:headEnd type="oval"/>
            <a:tailEnd type="oval"/>
          </a:ln>
          <a:effectLst/>
        </p:spPr>
      </p:cxnSp>
      <p:sp>
        <p:nvSpPr>
          <p:cNvPr id="75" name="TextBox 19"/>
          <p:cNvSpPr txBox="1"/>
          <p:nvPr/>
        </p:nvSpPr>
        <p:spPr>
          <a:xfrm>
            <a:off x="3764922" y="2254438"/>
            <a:ext cx="195566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bg1"/>
                </a:solidFill>
                <a:latin typeface="Agency FB" pitchFamily="34" charset="0"/>
              </a:rPr>
              <a:t>3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76" name="Straight Connector 100"/>
          <p:cNvCxnSpPr>
            <a:stCxn id="77" idx="7"/>
          </p:cNvCxnSpPr>
          <p:nvPr/>
        </p:nvCxnSpPr>
        <p:spPr>
          <a:xfrm rot="10800000" flipH="1">
            <a:off x="5239181" y="3533408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004960"/>
            </a:solidFill>
            <a:prstDash val="solid"/>
            <a:headEnd type="oval"/>
            <a:tailEnd type="oval"/>
          </a:ln>
          <a:effectLst/>
        </p:spPr>
      </p:cxnSp>
      <p:sp>
        <p:nvSpPr>
          <p:cNvPr id="77" name="Teardrop 102"/>
          <p:cNvSpPr/>
          <p:nvPr/>
        </p:nvSpPr>
        <p:spPr>
          <a:xfrm rot="18900000">
            <a:off x="4959726" y="4264060"/>
            <a:ext cx="558911" cy="558911"/>
          </a:xfrm>
          <a:prstGeom prst="teardrop">
            <a:avLst/>
          </a:prstGeom>
          <a:solidFill>
            <a:srgbClr val="00496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8" name="TextBox 57"/>
          <p:cNvSpPr txBox="1"/>
          <p:nvPr/>
        </p:nvSpPr>
        <p:spPr>
          <a:xfrm>
            <a:off x="5142353" y="4260897"/>
            <a:ext cx="176330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bg1"/>
                </a:solidFill>
                <a:latin typeface="Agency FB" pitchFamily="34" charset="0"/>
              </a:rPr>
              <a:t>4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79" name="Straight Connector 90"/>
          <p:cNvCxnSpPr>
            <a:stCxn id="80" idx="7"/>
          </p:cNvCxnSpPr>
          <p:nvPr/>
        </p:nvCxnSpPr>
        <p:spPr>
          <a:xfrm flipH="1">
            <a:off x="6629505" y="2925610"/>
            <a:ext cx="1" cy="614898"/>
          </a:xfrm>
          <a:prstGeom prst="line">
            <a:avLst/>
          </a:prstGeom>
          <a:noFill/>
          <a:ln w="19050" cap="flat" cmpd="sng" algn="ctr">
            <a:solidFill>
              <a:srgbClr val="2F5898"/>
            </a:solidFill>
            <a:prstDash val="solid"/>
            <a:headEnd type="oval"/>
            <a:tailEnd type="oval"/>
          </a:ln>
          <a:effectLst/>
        </p:spPr>
      </p:cxnSp>
      <p:sp>
        <p:nvSpPr>
          <p:cNvPr id="80" name="Teardrop 92"/>
          <p:cNvSpPr/>
          <p:nvPr/>
        </p:nvSpPr>
        <p:spPr>
          <a:xfrm rot="8100000">
            <a:off x="6350049" y="2250945"/>
            <a:ext cx="558911" cy="558911"/>
          </a:xfrm>
          <a:prstGeom prst="teardrop">
            <a:avLst/>
          </a:prstGeom>
          <a:solidFill>
            <a:srgbClr val="2F589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1" name="TextBox 20"/>
          <p:cNvSpPr txBox="1"/>
          <p:nvPr/>
        </p:nvSpPr>
        <p:spPr>
          <a:xfrm>
            <a:off x="6538978" y="2254438"/>
            <a:ext cx="18915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n-US" sz="3600" kern="0" dirty="0">
                <a:solidFill>
                  <a:schemeClr val="bg1"/>
                </a:solidFill>
                <a:latin typeface="Agency FB" pitchFamily="34" charset="0"/>
              </a:rPr>
              <a:t>5</a:t>
            </a:r>
            <a:endParaRPr lang="en-US" sz="3600" kern="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数据分析概述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8096" y="4027528"/>
            <a:ext cx="1615607" cy="205740"/>
          </a:xfrm>
        </p:spPr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3703" y="4027528"/>
            <a:ext cx="5674590" cy="205740"/>
          </a:xfrm>
        </p:spPr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28000" y="4027528"/>
            <a:ext cx="730250" cy="205740"/>
          </a:xfrm>
        </p:spPr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01096" y="82838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数据分析常用工具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746" y="1778000"/>
            <a:ext cx="3175000" cy="199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875" y="3020298"/>
            <a:ext cx="4597111" cy="9413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82" y="1422608"/>
            <a:ext cx="4280899" cy="1009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数据分析概述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00461" y="82838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数据分析常用工具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——NumPy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73" y="1786243"/>
            <a:ext cx="2883619" cy="18109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12320" y="1717539"/>
            <a:ext cx="563168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实现高性能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科学计算和数据分析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的基础模块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主要包含以下内容：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，一个具有矢量运算和复杂广播能力的多维数组；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能够对整组数据进行快速运算，无需编写循环；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线性代数、随机数生成以及傅里叶变换功能；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用于集成由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等语言编写的代码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数据分析概述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50931" y="82838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数据分析常用工具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——matplotlib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32" y="1400269"/>
            <a:ext cx="4280899" cy="100931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7847" y="2422853"/>
            <a:ext cx="8029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数据可视化绘图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模块，其主要的优势主要有以下几点：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是开源免费的；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的扩展模块，它继承了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面向对象、易读、易维护等特点。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可以借助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丰富的第三方模块嵌入到用户界面应用程序，或嵌入到网页中。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数据分析概述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26166" y="725518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数据分析常用工具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——pandas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7378" y="1641017"/>
            <a:ext cx="6829426" cy="296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的数据分析模块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，具有以下特点：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包含一个快速高效、具有默认和自定义的索引的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在内存数据结构和不同文件格式中读取和写入数据。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智能数据对齐和缺失数据的集成处理。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可以自由地删除或插入来自数据结构的列。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按数据分组进行聚合和转换。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高性能的数据合并和连接。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生成可视化图表。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时间序列功能。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665" y="828675"/>
            <a:ext cx="3964305" cy="812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数据可视化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326FFE-7CCA-4C0D-B453-625569992FB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cap="none" dirty="0">
                <a:uFillTx/>
                <a:sym typeface="+mn-ea"/>
              </a:rPr>
              <a:t>Py</a:t>
            </a:r>
            <a:r>
              <a:rPr lang="en-US" altLang="zh-CN" cap="none" dirty="0">
                <a:uFillTx/>
                <a:sym typeface="+mn-ea"/>
              </a:rPr>
              <a:t>thon</a:t>
            </a:r>
            <a:r>
              <a:rPr lang="zh-CN" altLang="en-US" dirty="0">
                <a:sym typeface="+mn-ea"/>
              </a:rPr>
              <a:t>开发与应用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528F39D-B5E5-4CA7-906C-979D5A6297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27255" y="775371"/>
            <a:ext cx="5687762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什么是数据可视化？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7505" r="19885"/>
          <a:stretch>
            <a:fillRect/>
          </a:stretch>
        </p:blipFill>
        <p:spPr>
          <a:xfrm>
            <a:off x="5261609" y="1726583"/>
            <a:ext cx="3704386" cy="26395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7255" y="1643125"/>
            <a:ext cx="4400092" cy="26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将测量或计算产生的数字信息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以图形图像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的形式呈现给研究者，使他们能够更加直观地观察和提取数据表示的信息。 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数据可视化的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是：每个数据作为单个图元表示（比如点、线段等），大量的数据构成由多个图元组成的图形，数据的分类属性以多维的形式表示，使得人们能够从不同的维度观察数据，以便对数据进行更深入地分析。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KSO_WM_UNIT_TABLE_BEAUTIFY" val="smartTable{c817f4f4-e8fa-44d4-8929-bb011a8f4eda}"/>
</p:tagLst>
</file>

<file path=ppt/tags/tag11.xml><?xml version="1.0" encoding="utf-8"?>
<p:tagLst xmlns:p="http://schemas.openxmlformats.org/presentationml/2006/main">
  <p:tag name="KSO_WM_UNIT_TABLE_BEAUTIFY" val="smartTable{938728da-0b35-4d9f-a064-c363e1cb6cad}"/>
  <p:tag name="TABLE_ENDDRAG_ORIGIN_RECT" val="575*233"/>
  <p:tag name="TABLE_ENDDRAG_RECT" val="65*123*575*233"/>
</p:tagLst>
</file>

<file path=ppt/tags/tag12.xml><?xml version="1.0" encoding="utf-8"?>
<p:tagLst xmlns:p="http://schemas.openxmlformats.org/presentationml/2006/main">
  <p:tag name="KSO_WM_UNIT_TABLE_BEAUTIFY" val="smartTable{c3539116-f32c-4a55-b21b-bd5b2c39f16c}"/>
  <p:tag name="TABLE_ENDDRAG_ORIGIN_RECT" val="615*239"/>
  <p:tag name="TABLE_ENDDRAG_RECT" val="60*117*615*239"/>
</p:tagLst>
</file>

<file path=ppt/tags/tag13.xml><?xml version="1.0" encoding="utf-8"?>
<p:tagLst xmlns:p="http://schemas.openxmlformats.org/presentationml/2006/main">
  <p:tag name="KSO_WM_UNIT_TABLE_BEAUTIFY" val="smartTable{e7504f53-a962-4f33-969f-e4d83700b7ab}"/>
</p:tagLst>
</file>

<file path=ppt/tags/tag14.xml><?xml version="1.0" encoding="utf-8"?>
<p:tagLst xmlns:p="http://schemas.openxmlformats.org/presentationml/2006/main">
  <p:tag name="KSO_WM_UNIT_TABLE_BEAUTIFY" val="smartTable{2a549c51-7963-4cce-937e-9ec5587d4cfc}"/>
  <p:tag name="TABLE_ENDDRAG_ORIGIN_RECT" val="662*230"/>
  <p:tag name="TABLE_ENDDRAG_RECT" val="37*139*662*230"/>
</p:tagLst>
</file>

<file path=ppt/tags/tag15.xml><?xml version="1.0" encoding="utf-8"?>
<p:tagLst xmlns:p="http://schemas.openxmlformats.org/presentationml/2006/main">
  <p:tag name="KSO_WM_UNIT_TABLE_BEAUTIFY" val="smartTable{c549fa4e-d7b1-49e1-b6cb-3fdedafde932}"/>
  <p:tag name="TABLE_ENDDRAG_ORIGIN_RECT" val="565*214"/>
  <p:tag name="TABLE_ENDDRAG_RECT" val="74*202*565*21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KSO_WM_UNIT_TABLE_BEAUTIFY" val="smartTable{59100fba-849f-441a-8e6d-926ef9887b84}"/>
  <p:tag name="TABLE_ENDDRAG_ORIGIN_RECT" val="388*360"/>
  <p:tag name="TABLE_ENDDRAG_RECT" val="262*102*389*361"/>
</p:tagLst>
</file>

<file path=ppt/tags/tag8.xml><?xml version="1.0" encoding="utf-8"?>
<p:tagLst xmlns:p="http://schemas.openxmlformats.org/presentationml/2006/main">
  <p:tag name="KSO_WM_UNIT_TABLE_BEAUTIFY" val="smartTable{e3124a6e-302c-450b-8d83-5374144ea4f1}"/>
  <p:tag name="TABLE_ENDDRAG_ORIGIN_RECT" val="478*267"/>
  <p:tag name="TABLE_ENDDRAG_RECT" val="152*195*478*267"/>
</p:tagLst>
</file>

<file path=ppt/tags/tag9.xml><?xml version="1.0" encoding="utf-8"?>
<p:tagLst xmlns:p="http://schemas.openxmlformats.org/presentationml/2006/main">
  <p:tag name="KSO_WM_UNIT_TABLE_BEAUTIFY" val="smartTable{223b179b-50f9-4251-b0bc-2fd644579a1e}"/>
  <p:tag name="TABLE_ENDDRAG_ORIGIN_RECT" val="501*146"/>
  <p:tag name="TABLE_ENDDRAG_RECT" val="140*259*501*14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积分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7089</Words>
  <Application>WPS 演示</Application>
  <PresentationFormat>全屏显示(16:9)</PresentationFormat>
  <Paragraphs>937</Paragraphs>
  <Slides>31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Wingdings 3</vt:lpstr>
      <vt:lpstr>微软雅黑</vt:lpstr>
      <vt:lpstr>华康俪金黑W8(P)</vt:lpstr>
      <vt:lpstr>黑体</vt:lpstr>
      <vt:lpstr>经典繁仿黑</vt:lpstr>
      <vt:lpstr>Times New Roman</vt:lpstr>
      <vt:lpstr>Arial Narrow</vt:lpstr>
      <vt:lpstr>Calibri</vt:lpstr>
      <vt:lpstr>Agency FB</vt:lpstr>
      <vt:lpstr>Trebuchet MS</vt:lpstr>
      <vt:lpstr>Arial</vt:lpstr>
      <vt:lpstr>Arial Black</vt:lpstr>
      <vt:lpstr>Arial Unicode MS</vt:lpstr>
      <vt:lpstr>等线</vt:lpstr>
      <vt:lpstr>Times New Roman</vt:lpstr>
      <vt:lpstr>积分</vt:lpstr>
      <vt:lpstr>Excel.Chart.8</vt:lpstr>
      <vt:lpstr>PowerPoint 演示文稿</vt:lpstr>
      <vt:lpstr>本章目标</vt:lpstr>
      <vt:lpstr>PowerPoint 演示文稿</vt:lpstr>
      <vt:lpstr>数据分析概述</vt:lpstr>
      <vt:lpstr>数据分析概述</vt:lpstr>
      <vt:lpstr>数据分析概述</vt:lpstr>
      <vt:lpstr>数据分析概述</vt:lpstr>
      <vt:lpstr>数据分析概述</vt:lpstr>
      <vt:lpstr>数据可视化</vt:lpstr>
      <vt:lpstr>数据可视化</vt:lpstr>
      <vt:lpstr>数据可视化</vt:lpstr>
      <vt:lpstr>数据可视化</vt:lpstr>
      <vt:lpstr>数据分析</vt:lpstr>
      <vt:lpstr>Pandas</vt:lpstr>
      <vt:lpstr>Pandas</vt:lpstr>
      <vt:lpstr>数据分析</vt:lpstr>
      <vt:lpstr>PowerPoint 演示文稿</vt:lpstr>
      <vt:lpstr>PowerPoint 演示文稿</vt:lpstr>
      <vt:lpstr>Pandas库的基本使用</vt:lpstr>
      <vt:lpstr>Pandas库的基本使用</vt:lpstr>
      <vt:lpstr>Pandas库——IO操作</vt:lpstr>
      <vt:lpstr>Pandas库——IO操作示例</vt:lpstr>
      <vt:lpstr>Pandas——数据预处理</vt:lpstr>
      <vt:lpstr>Pandas——数据预处理</vt:lpstr>
      <vt:lpstr>Pandas——数据预处理</vt:lpstr>
      <vt:lpstr>Pandas——数据预处理</vt:lpstr>
      <vt:lpstr>Pandas——数据可视化</vt:lpstr>
      <vt:lpstr>Pandas——数据可视化</vt:lpstr>
      <vt:lpstr>应用示例</vt:lpstr>
      <vt:lpstr>本课小结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试播内容</dc:title>
  <dc:creator>HUAWEI</dc:creator>
  <cp:lastModifiedBy>guang</cp:lastModifiedBy>
  <cp:revision>847</cp:revision>
  <dcterms:created xsi:type="dcterms:W3CDTF">2020-02-07T06:58:00Z</dcterms:created>
  <dcterms:modified xsi:type="dcterms:W3CDTF">2021-12-15T10:29:25Z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985ECDC1477C426DA8A94DA5E242DA50</vt:lpwstr>
  </property>
</Properties>
</file>