
<file path=[Content_Types].xml><?xml version="1.0" encoding="utf-8"?>
<Types xmlns="http://schemas.openxmlformats.org/package/2006/content-types">
  <Default Extension="vml" ContentType="application/vnd.openxmlformats-officedocument.vmlDrawing"/>
  <Default Extension="xls" ContentType="application/vnd.ms-excel"/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1345" r:id="rId3"/>
    <p:sldId id="1846" r:id="rId5"/>
    <p:sldId id="1847" r:id="rId6"/>
    <p:sldId id="1848" r:id="rId7"/>
    <p:sldId id="1849" r:id="rId8"/>
    <p:sldId id="1850" r:id="rId9"/>
    <p:sldId id="1851" r:id="rId10"/>
    <p:sldId id="1852" r:id="rId11"/>
    <p:sldId id="1853" r:id="rId12"/>
    <p:sldId id="1854" r:id="rId13"/>
    <p:sldId id="1855" r:id="rId14"/>
    <p:sldId id="1856" r:id="rId15"/>
    <p:sldId id="1805" r:id="rId16"/>
    <p:sldId id="1806" r:id="rId17"/>
    <p:sldId id="1807" r:id="rId18"/>
    <p:sldId id="1808" r:id="rId19"/>
    <p:sldId id="1809" r:id="rId20"/>
    <p:sldId id="1810" r:id="rId21"/>
    <p:sldId id="1811" r:id="rId22"/>
    <p:sldId id="1812" r:id="rId23"/>
    <p:sldId id="1813" r:id="rId24"/>
    <p:sldId id="1814" r:id="rId25"/>
    <p:sldId id="1815" r:id="rId26"/>
    <p:sldId id="1816" r:id="rId27"/>
    <p:sldId id="1817" r:id="rId28"/>
    <p:sldId id="1818" r:id="rId29"/>
    <p:sldId id="1828" r:id="rId30"/>
    <p:sldId id="1819" r:id="rId31"/>
    <p:sldId id="1820" r:id="rId32"/>
    <p:sldId id="1821" r:id="rId33"/>
    <p:sldId id="1822" r:id="rId34"/>
    <p:sldId id="1823" r:id="rId35"/>
    <p:sldId id="1824" r:id="rId36"/>
    <p:sldId id="1825" r:id="rId37"/>
    <p:sldId id="1887" r:id="rId38"/>
    <p:sldId id="1888" r:id="rId39"/>
    <p:sldId id="1843" r:id="rId40"/>
    <p:sldId id="1844" r:id="rId41"/>
    <p:sldId id="1840" r:id="rId42"/>
    <p:sldId id="1841" r:id="rId43"/>
    <p:sldId id="1842" r:id="rId44"/>
    <p:sldId id="1226" r:id="rId45"/>
  </p:sldIdLst>
  <p:sldSz cx="9144000" cy="5143500" type="screen16x9"/>
  <p:notesSz cx="6858000" cy="9144000"/>
  <p:custDataLst>
    <p:tags r:id="rId5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70938" autoAdjust="0"/>
  </p:normalViewPr>
  <p:slideViewPr>
    <p:cSldViewPr snapToGrid="0">
      <p:cViewPr varScale="1">
        <p:scale>
          <a:sx n="91" d="100"/>
          <a:sy n="91" d="100"/>
        </p:scale>
        <p:origin x="-388" y="-60"/>
      </p:cViewPr>
      <p:guideLst>
        <p:guide orient="horz" pos="1591"/>
        <p:guide pos="29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77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21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5A7A-C502-46B6-855A-4BBB11597E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59B1-BC94-4B1F-9D70-551345BF8F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8A599-32F8-4B61-A0CD-2608407245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D08B-6894-4B58-AE8A-95D375709AB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60FB8FB2-9769-4F22-8580-D43F76E3F2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8032" y="4853028"/>
            <a:ext cx="5760261" cy="205740"/>
          </a:xfrm>
        </p:spPr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4820"/>
            <a:ext cx="692368" cy="69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2074"/>
            <a:ext cx="9144000" cy="38014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2609" y="385011"/>
            <a:ext cx="7886700" cy="93585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编辑母版标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68096" y="1506009"/>
            <a:ext cx="7886700" cy="309005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E1C514A-AFAF-433D-949D-3F3495E7683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1" y="17062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606425" y="649706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9865EC83-5FAA-4FE9-BB65-5544193D6B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/>
          <p:cNvSpPr txBox="1"/>
          <p:nvPr userDrawn="1"/>
        </p:nvSpPr>
        <p:spPr>
          <a:xfrm>
            <a:off x="4264202" y="2007508"/>
            <a:ext cx="4241369" cy="122341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11500" spc="50">
                <a:ln w="11430"/>
                <a:solidFill>
                  <a:srgbClr val="008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7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谢谢聆听</a:t>
            </a:r>
            <a:endParaRPr lang="en-US" altLang="zh-CN" sz="7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833860" y="1704155"/>
            <a:ext cx="3193793" cy="2085294"/>
            <a:chOff x="705272" y="1639861"/>
            <a:chExt cx="3193793" cy="2085294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705272" y="1639861"/>
              <a:ext cx="3193793" cy="2085294"/>
              <a:chOff x="721633" y="1980294"/>
              <a:chExt cx="3233738" cy="2111375"/>
            </a:xfrm>
          </p:grpSpPr>
          <p:sp>
            <p:nvSpPr>
              <p:cNvPr id="9" name="Freeform 148"/>
              <p:cNvSpPr/>
              <p:nvPr userDrawn="1"/>
            </p:nvSpPr>
            <p:spPr bwMode="auto">
              <a:xfrm>
                <a:off x="721633" y="1980294"/>
                <a:ext cx="3233738" cy="2111375"/>
              </a:xfrm>
              <a:custGeom>
                <a:avLst/>
                <a:gdLst>
                  <a:gd name="T0" fmla="*/ 778 w 861"/>
                  <a:gd name="T1" fmla="*/ 437 h 562"/>
                  <a:gd name="T2" fmla="*/ 778 w 861"/>
                  <a:gd name="T3" fmla="*/ 21 h 562"/>
                  <a:gd name="T4" fmla="*/ 756 w 861"/>
                  <a:gd name="T5" fmla="*/ 0 h 562"/>
                  <a:gd name="T6" fmla="*/ 105 w 861"/>
                  <a:gd name="T7" fmla="*/ 0 h 562"/>
                  <a:gd name="T8" fmla="*/ 84 w 861"/>
                  <a:gd name="T9" fmla="*/ 21 h 562"/>
                  <a:gd name="T10" fmla="*/ 84 w 861"/>
                  <a:gd name="T11" fmla="*/ 436 h 562"/>
                  <a:gd name="T12" fmla="*/ 0 w 861"/>
                  <a:gd name="T13" fmla="*/ 530 h 562"/>
                  <a:gd name="T14" fmla="*/ 24 w 861"/>
                  <a:gd name="T15" fmla="*/ 562 h 562"/>
                  <a:gd name="T16" fmla="*/ 838 w 861"/>
                  <a:gd name="T17" fmla="*/ 562 h 562"/>
                  <a:gd name="T18" fmla="*/ 861 w 861"/>
                  <a:gd name="T19" fmla="*/ 530 h 562"/>
                  <a:gd name="T20" fmla="*/ 778 w 861"/>
                  <a:gd name="T21" fmla="*/ 43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562">
                    <a:moveTo>
                      <a:pt x="778" y="437"/>
                    </a:moveTo>
                    <a:cubicBezTo>
                      <a:pt x="778" y="21"/>
                      <a:pt x="778" y="21"/>
                      <a:pt x="778" y="21"/>
                    </a:cubicBezTo>
                    <a:cubicBezTo>
                      <a:pt x="778" y="9"/>
                      <a:pt x="768" y="0"/>
                      <a:pt x="756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3" y="0"/>
                      <a:pt x="84" y="9"/>
                      <a:pt x="84" y="21"/>
                    </a:cubicBezTo>
                    <a:cubicBezTo>
                      <a:pt x="84" y="436"/>
                      <a:pt x="84" y="436"/>
                      <a:pt x="84" y="436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0" y="543"/>
                      <a:pt x="11" y="562"/>
                      <a:pt x="24" y="562"/>
                    </a:cubicBezTo>
                    <a:cubicBezTo>
                      <a:pt x="838" y="562"/>
                      <a:pt x="838" y="562"/>
                      <a:pt x="838" y="562"/>
                    </a:cubicBezTo>
                    <a:cubicBezTo>
                      <a:pt x="851" y="562"/>
                      <a:pt x="861" y="543"/>
                      <a:pt x="861" y="530"/>
                    </a:cubicBezTo>
                    <a:lnTo>
                      <a:pt x="778" y="437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149"/>
              <p:cNvSpPr>
                <a:spLocks noChangeArrowheads="1"/>
              </p:cNvSpPr>
              <p:nvPr userDrawn="1"/>
            </p:nvSpPr>
            <p:spPr bwMode="auto">
              <a:xfrm>
                <a:off x="1169308" y="2115231"/>
                <a:ext cx="2343150" cy="1404938"/>
              </a:xfrm>
              <a:prstGeom prst="rect">
                <a:avLst/>
              </a:pr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Freeform 150"/>
              <p:cNvSpPr/>
              <p:nvPr userDrawn="1"/>
            </p:nvSpPr>
            <p:spPr bwMode="auto">
              <a:xfrm>
                <a:off x="2118633" y="3975781"/>
                <a:ext cx="439738" cy="74613"/>
              </a:xfrm>
              <a:custGeom>
                <a:avLst/>
                <a:gdLst>
                  <a:gd name="T0" fmla="*/ 0 w 117"/>
                  <a:gd name="T1" fmla="*/ 0 h 20"/>
                  <a:gd name="T2" fmla="*/ 0 w 117"/>
                  <a:gd name="T3" fmla="*/ 0 h 20"/>
                  <a:gd name="T4" fmla="*/ 14 w 117"/>
                  <a:gd name="T5" fmla="*/ 20 h 20"/>
                  <a:gd name="T6" fmla="*/ 104 w 117"/>
                  <a:gd name="T7" fmla="*/ 20 h 20"/>
                  <a:gd name="T8" fmla="*/ 117 w 117"/>
                  <a:gd name="T9" fmla="*/ 0 h 20"/>
                  <a:gd name="T10" fmla="*/ 117 w 117"/>
                  <a:gd name="T11" fmla="*/ 0 h 20"/>
                  <a:gd name="T12" fmla="*/ 0 w 117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6" y="20"/>
                      <a:pt x="1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1" y="20"/>
                      <a:pt x="117" y="7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08" name="矩形 107"/>
            <p:cNvSpPr/>
            <p:nvPr userDrawn="1"/>
          </p:nvSpPr>
          <p:spPr>
            <a:xfrm>
              <a:off x="2091447" y="2022227"/>
              <a:ext cx="132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Thank You</a:t>
              </a:r>
              <a:r>
                <a:rPr lang="zh-CN" alt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！</a:t>
              </a:r>
              <a:endParaRPr lang="zh-CN" alt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2160453" y="2672657"/>
              <a:ext cx="1134000" cy="48600"/>
              <a:chOff x="0" y="4978400"/>
              <a:chExt cx="11157019" cy="406400"/>
            </a:xfrm>
          </p:grpSpPr>
          <p:sp>
            <p:nvSpPr>
              <p:cNvPr id="115" name="矩形 114"/>
              <p:cNvSpPr/>
              <p:nvPr userDrawn="1"/>
            </p:nvSpPr>
            <p:spPr>
              <a:xfrm>
                <a:off x="0" y="4978400"/>
                <a:ext cx="2788596" cy="406400"/>
              </a:xfrm>
              <a:prstGeom prst="rect">
                <a:avLst/>
              </a:prstGeom>
              <a:solidFill>
                <a:srgbClr val="9EC4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6" name="矩形 115"/>
              <p:cNvSpPr/>
              <p:nvPr userDrawn="1"/>
            </p:nvSpPr>
            <p:spPr>
              <a:xfrm>
                <a:off x="2788596" y="4978400"/>
                <a:ext cx="2788596" cy="406400"/>
              </a:xfrm>
              <a:prstGeom prst="rect">
                <a:avLst/>
              </a:prstGeom>
              <a:solidFill>
                <a:srgbClr val="CA0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7" name="矩形 116"/>
              <p:cNvSpPr/>
              <p:nvPr userDrawn="1"/>
            </p:nvSpPr>
            <p:spPr>
              <a:xfrm>
                <a:off x="5577192" y="4978400"/>
                <a:ext cx="2788596" cy="406400"/>
              </a:xfrm>
              <a:prstGeom prst="rect">
                <a:avLst/>
              </a:prstGeom>
              <a:solidFill>
                <a:srgbClr val="FF8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8" name="矩形 117"/>
              <p:cNvSpPr/>
              <p:nvPr userDrawn="1"/>
            </p:nvSpPr>
            <p:spPr>
              <a:xfrm>
                <a:off x="8368423" y="4978400"/>
                <a:ext cx="2788596" cy="406400"/>
              </a:xfrm>
              <a:prstGeom prst="rect">
                <a:avLst/>
              </a:prstGeom>
              <a:solidFill>
                <a:srgbClr val="008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</p:grpSp>
        <p:pic>
          <p:nvPicPr>
            <p:cNvPr id="11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69" y="2007508"/>
              <a:ext cx="675000" cy="67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4853028"/>
            <a:ext cx="1615607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8F98B0E8-48B0-47D3-A6C8-7E041360F69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7C38504B-1AF3-4156-B61A-8DB24BEED0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占位符"/>
          <p:cNvSpPr>
            <a:spLocks noGrp="1"/>
          </p:cNvSpPr>
          <p:nvPr>
            <p:ph type="body" sz="quarter" idx="13" hasCustomPrompt="1"/>
          </p:nvPr>
        </p:nvSpPr>
        <p:spPr>
          <a:xfrm>
            <a:off x="1052622" y="159755"/>
            <a:ext cx="6275277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16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-3743" y="80319"/>
            <a:ext cx="2287872" cy="54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9" name="矩形"/>
          <p:cNvSpPr/>
          <p:nvPr/>
        </p:nvSpPr>
        <p:spPr>
          <a:xfrm>
            <a:off x="2284129" y="80319"/>
            <a:ext cx="2287872" cy="54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6" name="矩形"/>
          <p:cNvSpPr/>
          <p:nvPr userDrawn="1"/>
        </p:nvSpPr>
        <p:spPr>
          <a:xfrm>
            <a:off x="110557" y="309456"/>
            <a:ext cx="235878" cy="246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3" name="标题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429992" y="234449"/>
            <a:ext cx="6897908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2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7064" y="1009651"/>
            <a:ext cx="7615237" cy="3545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3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15910"/>
            <a:ext cx="4716082" cy="58221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15910"/>
            <a:ext cx="4716082" cy="58221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1080135" indent="-288290">
              <a:buFont typeface="Wingdings 3" panose="05040102010807070707" pitchFamily="18" charset="2"/>
              <a:buChar char=""/>
              <a:defRPr/>
            </a:lvl3pPr>
            <a:lvl4pPr marL="1259840" indent="-288290">
              <a:buFont typeface="Wingdings 3" panose="05040102010807070707" pitchFamily="18" charset="2"/>
              <a:buChar char=""/>
              <a:defRPr/>
            </a:lvl4pPr>
            <a:lvl5pPr marL="1440180" indent="-288290">
              <a:buFont typeface="Wingdings 3" panose="05040102010807070707" pitchFamily="18" charset="2"/>
              <a:buChar char=""/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958" y="-12032"/>
            <a:ext cx="7882609" cy="86049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8096" y="969475"/>
            <a:ext cx="3566160" cy="376254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91990" y="969473"/>
            <a:ext cx="3566160" cy="376254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74AB904-11F0-40D2-A521-063F99E152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0918" y="0"/>
            <a:ext cx="7290054" cy="848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096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8096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91990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491990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0529599E-9530-48C5-9CAF-172E1B800D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902FD77-8323-485D-87E2-91A0E9C8495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8EDE902-01B3-453F-A2EE-45228A659E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789430" y="1467485"/>
            <a:ext cx="594360" cy="1847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内容概要</a:t>
            </a:r>
            <a:endParaRPr lang="zh-CN" altLang="en-US" sz="2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789430" y="1467485"/>
            <a:ext cx="594360" cy="1847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2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summary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448688" y="1467661"/>
            <a:ext cx="1286564" cy="18471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  <a:endParaRPr lang="zh-CN" altLang="en-US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925167"/>
            <a:ext cx="7832833" cy="38068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2F4983-3602-4E3E-983A-EBA4353A84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软件工程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-9943"/>
            <a:ext cx="692368" cy="6923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321" y="0"/>
            <a:ext cx="7763929" cy="8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800" b="1" kern="1200" cap="all" spc="75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8580" indent="-43180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֍"/>
        <a:defRPr sz="28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1pPr>
      <a:lvl2pPr marL="720090" indent="-360045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→"/>
        <a:defRPr sz="24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2pPr>
      <a:lvl3pPr marL="1080135" indent="-28829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65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186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71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slideLayout" Target="../slideLayouts/slideLayout11.xml"/><Relationship Id="rId10" Type="http://schemas.openxmlformats.org/officeDocument/2006/relationships/tags" Target="../tags/tag128.xml"/><Relationship Id="rId1" Type="http://schemas.openxmlformats.org/officeDocument/2006/relationships/tags" Target="../tags/tag12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1" Type="http://schemas.openxmlformats.org/officeDocument/2006/relationships/slideLayout" Target="../slideLayouts/slideLayout11.xml"/><Relationship Id="rId10" Type="http://schemas.openxmlformats.org/officeDocument/2006/relationships/tags" Target="../tags/tag137.xml"/><Relationship Id="rId1" Type="http://schemas.openxmlformats.org/officeDocument/2006/relationships/tags" Target="../tags/tag12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1" Type="http://schemas.openxmlformats.org/officeDocument/2006/relationships/slideLayout" Target="../slideLayouts/slideLayout11.xml"/><Relationship Id="rId10" Type="http://schemas.openxmlformats.org/officeDocument/2006/relationships/tags" Target="../tags/tag146.xml"/><Relationship Id="rId1" Type="http://schemas.openxmlformats.org/officeDocument/2006/relationships/tags" Target="../tags/tag13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1" Type="http://schemas.openxmlformats.org/officeDocument/2006/relationships/oleObject" Target="../embeddings/Workbook1.xls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" Target="slide16.xml"/><Relationship Id="rId1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1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1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4" Type="http://schemas.openxmlformats.org/officeDocument/2006/relationships/slideLayout" Target="../slideLayouts/slideLayout11.xml"/><Relationship Id="rId13" Type="http://schemas.openxmlformats.org/officeDocument/2006/relationships/tags" Target="../tags/tag18.xml"/><Relationship Id="rId12" Type="http://schemas.openxmlformats.org/officeDocument/2006/relationships/image" Target="../media/image6.png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8" Type="http://schemas.openxmlformats.org/officeDocument/2006/relationships/slideLayout" Target="../slideLayouts/slideLayout11.xml"/><Relationship Id="rId17" Type="http://schemas.openxmlformats.org/officeDocument/2006/relationships/tags" Target="../tags/tag34.xml"/><Relationship Id="rId16" Type="http://schemas.openxmlformats.org/officeDocument/2006/relationships/image" Target="../media/image6.png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1" Type="http://schemas.openxmlformats.org/officeDocument/2006/relationships/slideLayout" Target="../slideLayouts/slideLayout11.xml"/><Relationship Id="rId10" Type="http://schemas.openxmlformats.org/officeDocument/2006/relationships/tags" Target="../tags/tag158.xml"/><Relationship Id="rId1" Type="http://schemas.openxmlformats.org/officeDocument/2006/relationships/tags" Target="../tags/tag150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slideLayout" Target="../slideLayouts/slideLayout11.xml"/><Relationship Id="rId14" Type="http://schemas.openxmlformats.org/officeDocument/2006/relationships/tags" Target="../tags/tag171.xml"/><Relationship Id="rId13" Type="http://schemas.openxmlformats.org/officeDocument/2006/relationships/image" Target="../media/image6.png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tags" Target="../tags/tag159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8" Type="http://schemas.openxmlformats.org/officeDocument/2006/relationships/slideLayout" Target="../slideLayouts/slideLayout11.xml"/><Relationship Id="rId17" Type="http://schemas.openxmlformats.org/officeDocument/2006/relationships/tags" Target="../tags/tag187.xml"/><Relationship Id="rId16" Type="http://schemas.openxmlformats.org/officeDocument/2006/relationships/image" Target="../media/image6.png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8" Type="http://schemas.openxmlformats.org/officeDocument/2006/relationships/slideLayout" Target="../slideLayouts/slideLayout11.xml"/><Relationship Id="rId17" Type="http://schemas.openxmlformats.org/officeDocument/2006/relationships/tags" Target="../tags/tag50.xml"/><Relationship Id="rId16" Type="http://schemas.openxmlformats.org/officeDocument/2006/relationships/image" Target="../media/image6.png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1" Type="http://schemas.openxmlformats.org/officeDocument/2006/relationships/slideLayout" Target="../slideLayouts/slideLayout11.xml"/><Relationship Id="rId10" Type="http://schemas.openxmlformats.org/officeDocument/2006/relationships/tags" Target="../tags/tag196.xml"/><Relationship Id="rId1" Type="http://schemas.openxmlformats.org/officeDocument/2006/relationships/tags" Target="../tags/tag188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8" Type="http://schemas.openxmlformats.org/officeDocument/2006/relationships/slideLayout" Target="../slideLayouts/slideLayout11.xml"/><Relationship Id="rId17" Type="http://schemas.openxmlformats.org/officeDocument/2006/relationships/tags" Target="../tags/tag212.xml"/><Relationship Id="rId16" Type="http://schemas.openxmlformats.org/officeDocument/2006/relationships/image" Target="../media/image6.png"/><Relationship Id="rId15" Type="http://schemas.openxmlformats.org/officeDocument/2006/relationships/tags" Target="../tags/tag211.xml"/><Relationship Id="rId14" Type="http://schemas.openxmlformats.org/officeDocument/2006/relationships/tags" Target="../tags/tag21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tags" Target="../tags/tag19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8" Type="http://schemas.openxmlformats.org/officeDocument/2006/relationships/slideLayout" Target="../slideLayouts/slideLayout11.xml"/><Relationship Id="rId17" Type="http://schemas.openxmlformats.org/officeDocument/2006/relationships/tags" Target="../tags/tag66.xml"/><Relationship Id="rId16" Type="http://schemas.openxmlformats.org/officeDocument/2006/relationships/image" Target="../media/image6.png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1" Type="http://schemas.openxmlformats.org/officeDocument/2006/relationships/slideLayout" Target="../slideLayouts/slideLayout11.xml"/><Relationship Id="rId10" Type="http://schemas.openxmlformats.org/officeDocument/2006/relationships/tags" Target="../tags/tag75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slideLayout" Target="../slideLayouts/slideLayout11.xml"/><Relationship Id="rId13" Type="http://schemas.openxmlformats.org/officeDocument/2006/relationships/tags" Target="../tags/tag87.xml"/><Relationship Id="rId12" Type="http://schemas.openxmlformats.org/officeDocument/2006/relationships/image" Target="../media/image6.png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8" Type="http://schemas.openxmlformats.org/officeDocument/2006/relationships/slideLayout" Target="../slideLayouts/slideLayout11.xml"/><Relationship Id="rId17" Type="http://schemas.openxmlformats.org/officeDocument/2006/relationships/tags" Target="../tags/tag103.xml"/><Relationship Id="rId16" Type="http://schemas.openxmlformats.org/officeDocument/2006/relationships/image" Target="../media/image6.png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8" Type="http://schemas.openxmlformats.org/officeDocument/2006/relationships/slideLayout" Target="../slideLayouts/slideLayout11.xml"/><Relationship Id="rId17" Type="http://schemas.openxmlformats.org/officeDocument/2006/relationships/tags" Target="../tags/tag119.xml"/><Relationship Id="rId16" Type="http://schemas.openxmlformats.org/officeDocument/2006/relationships/image" Target="../media/image6.png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8907" y="3620351"/>
            <a:ext cx="6899344" cy="1380882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          </a:t>
            </a:r>
            <a:r>
              <a:rPr lang="zh-CN" altLang="en-US" sz="1800" dirty="0" smtClean="0">
                <a:latin typeface="+mj-ea"/>
                <a:ea typeface="+mj-ea"/>
              </a:rPr>
              <a:t>河南大学软件学院                                         楚广琳</a:t>
            </a:r>
            <a:endParaRPr lang="zh-CN" altLang="en-US" sz="1800" dirty="0" smtClean="0">
              <a:latin typeface="+mj-ea"/>
              <a:ea typeface="+mj-ea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75645" y="987551"/>
            <a:ext cx="8582606" cy="2468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</a:pPr>
            <a:r>
              <a:rPr lang="zh-CN" altLang="en-US" sz="4800" dirty="0" smtClean="0"/>
              <a:t>第</a:t>
            </a:r>
            <a:r>
              <a:rPr lang="en-US" altLang="zh-CN" sz="4800" dirty="0"/>
              <a:t>9</a:t>
            </a:r>
            <a:r>
              <a:rPr lang="zh-CN" altLang="en-US" sz="4800" dirty="0"/>
              <a:t>章 网络爬虫</a:t>
            </a:r>
            <a:endParaRPr lang="zh-CN" altLang="zh-CN" sz="4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Box 2"/>
          <p:cNvSpPr txBox="1"/>
          <p:nvPr>
            <p:custDataLst>
              <p:tags r:id="rId1"/>
            </p:custDataLst>
          </p:nvPr>
        </p:nvSpPr>
        <p:spPr>
          <a:xfrm>
            <a:off x="1828800" y="476250"/>
            <a:ext cx="5486400" cy="252769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pandas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的数据结构</a:t>
            </a:r>
            <a:r>
              <a:rPr lang="zh-CN" altLang="en-US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表示一维数据，类似于一维数组，能够保存任意类型的数据，比如整型、浮点型等。</a:t>
            </a:r>
            <a:endParaRPr lang="en-US" altLang="zh-CN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pandas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的数据结构</a:t>
            </a:r>
            <a:r>
              <a:rPr lang="zh-CN" altLang="en-US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类似于电子表格或数据库表，由行和列组成。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5772150" y="466129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作答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143000" y="4387454"/>
            <a:ext cx="6858000" cy="273844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正常使用填空题需</a:t>
            </a: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3.0</a:t>
            </a: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以上版本雨课堂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6148" name="组合 8"/>
          <p:cNvGrpSpPr/>
          <p:nvPr/>
        </p:nvGrpSpPr>
        <p:grpSpPr>
          <a:xfrm>
            <a:off x="0" y="0"/>
            <a:ext cx="6858000" cy="490220"/>
            <a:chOff x="-1524000" y="0"/>
            <a:chExt cx="9144000" cy="653627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1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-1185333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52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49107" y="145627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15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15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131E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Box 2"/>
          <p:cNvSpPr txBox="1"/>
          <p:nvPr>
            <p:custDataLst>
              <p:tags r:id="rId1"/>
            </p:custDataLst>
          </p:nvPr>
        </p:nvSpPr>
        <p:spPr>
          <a:xfrm>
            <a:off x="1828800" y="476250"/>
            <a:ext cx="5486400" cy="391120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常见的处理方式是将待分析的数据以文件的形式存储到本地，之后再对文件进行读写操作。pandas模块提供了一系列读写不同格式文件的函数和方法，import pandas as pd; 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[填空1]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读取CSV文件，返回Series/DataFrame; 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[填空2]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读取Excel表格，返回Series/DataFrame; </a:t>
            </a:r>
            <a:r>
              <a:rPr lang="zh-CN" altLang="en-US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[填空3]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将Series/DataFrame写入到CSV文件中;  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5772150" y="466129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作答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143000" y="4387454"/>
            <a:ext cx="6858000" cy="273844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正常使用填空题需</a:t>
            </a: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3.0</a:t>
            </a: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以上版本雨课堂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172" name="组合 8"/>
          <p:cNvGrpSpPr/>
          <p:nvPr/>
        </p:nvGrpSpPr>
        <p:grpSpPr>
          <a:xfrm>
            <a:off x="0" y="0"/>
            <a:ext cx="6858000" cy="490220"/>
            <a:chOff x="-1524000" y="0"/>
            <a:chExt cx="9144000" cy="653627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75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-1185333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76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49107" y="145627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noAutofit/>
            </a:bodyPr>
            <a:p>
              <a:pPr lvl="0" algn="l">
                <a:buNone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3分</a:t>
              </a:r>
              <a:endParaRPr lang="en-US" altLang="zh-CN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131E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2"/>
          <p:cNvSpPr txBox="1"/>
          <p:nvPr>
            <p:custDataLst>
              <p:tags r:id="rId1"/>
            </p:custDataLst>
          </p:nvPr>
        </p:nvSpPr>
        <p:spPr>
          <a:xfrm>
            <a:off x="1799035" y="476250"/>
            <a:ext cx="5486400" cy="339209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pandas as pd; Pandas的数据清洗函数： </a:t>
            </a:r>
            <a:r>
              <a:rPr lang="en-US" altLang="zh-CN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[填空1]</a:t>
            </a:r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检查obj中是否有空值，返回布尔数组; </a:t>
            </a:r>
            <a:r>
              <a:rPr lang="en-US" altLang="zh-CN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[填空2]</a:t>
            </a:r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删除所有包含空值的行或列; </a:t>
            </a:r>
            <a:endParaRPr lang="en-US" altLang="zh-CN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[填空3]</a:t>
            </a:r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使用x替换所有的NaN; </a:t>
            </a:r>
            <a:endParaRPr lang="en-US" altLang="zh-CN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95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[填空4]</a:t>
            </a:r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删除重复记录</a:t>
            </a:r>
            <a:endParaRPr lang="en-US" altLang="zh-CN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5772150" y="466129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作答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143000" y="4387454"/>
            <a:ext cx="6858000" cy="273844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正常使用填空题需</a:t>
            </a: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3.0</a:t>
            </a: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以上版本雨课堂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8196" name="组合 8"/>
          <p:cNvGrpSpPr/>
          <p:nvPr/>
        </p:nvGrpSpPr>
        <p:grpSpPr>
          <a:xfrm>
            <a:off x="0" y="0"/>
            <a:ext cx="6858000" cy="490220"/>
            <a:chOff x="-1524000" y="0"/>
            <a:chExt cx="9144000" cy="653627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99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-1185333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200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49107" y="145627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noAutofit/>
            </a:bodyPr>
            <a:p>
              <a:pPr lvl="0" algn="l">
                <a:buNone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4分</a:t>
              </a:r>
              <a:endParaRPr lang="en-US" altLang="zh-CN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131E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783960" y="136593"/>
            <a:ext cx="4716463" cy="5822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学习目标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928813" y="1344215"/>
            <a:ext cx="5219701" cy="2727723"/>
            <a:chOff x="1636940" y="1599002"/>
            <a:chExt cx="5978491" cy="4237841"/>
          </a:xfrm>
        </p:grpSpPr>
        <p:sp>
          <p:nvSpPr>
            <p:cNvPr id="4" name="弧形 36"/>
            <p:cNvSpPr/>
            <p:nvPr/>
          </p:nvSpPr>
          <p:spPr bwMode="auto">
            <a:xfrm rot="5400000">
              <a:off x="3977696" y="3085588"/>
              <a:ext cx="1313342" cy="1314614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" name="弧形 37"/>
            <p:cNvSpPr/>
            <p:nvPr/>
          </p:nvSpPr>
          <p:spPr bwMode="auto">
            <a:xfrm>
              <a:off x="4091612" y="3202759"/>
              <a:ext cx="1083692" cy="1083969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" name="弧形 38"/>
            <p:cNvSpPr/>
            <p:nvPr/>
          </p:nvSpPr>
          <p:spPr bwMode="auto">
            <a:xfrm rot="16200000">
              <a:off x="4173068" y="3346778"/>
              <a:ext cx="897142" cy="823679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7" name="组合 3"/>
            <p:cNvGrpSpPr/>
            <p:nvPr/>
          </p:nvGrpSpPr>
          <p:grpSpPr bwMode="auto">
            <a:xfrm>
              <a:off x="1636940" y="1599002"/>
              <a:ext cx="5978491" cy="4237841"/>
              <a:chOff x="1636941" y="1599004"/>
              <a:chExt cx="5978493" cy="4237846"/>
            </a:xfrm>
          </p:grpSpPr>
          <p:graphicFrame>
            <p:nvGraphicFramePr>
              <p:cNvPr id="10" name="图表 2"/>
              <p:cNvGraphicFramePr/>
              <p:nvPr/>
            </p:nvGraphicFramePr>
            <p:xfrm>
              <a:off x="1636941" y="1599004"/>
              <a:ext cx="5978493" cy="42378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9" name="" r:id="rId1" imgW="5224145" imgH="3639185" progId="Excel.Chart.8">
                      <p:embed/>
                    </p:oleObj>
                  </mc:Choice>
                  <mc:Fallback>
                    <p:oleObj name="" r:id="rId1" imgW="5224145" imgH="3639185" progId="Excel.Chart.8">
                      <p:embed/>
                      <p:pic>
                        <p:nvPicPr>
                          <p:cNvPr id="0" name="图片 205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6941" y="1599004"/>
                            <a:ext cx="5978493" cy="42378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Box 43"/>
              <p:cNvSpPr txBox="1"/>
              <p:nvPr/>
            </p:nvSpPr>
            <p:spPr>
              <a:xfrm rot="18892830">
                <a:off x="3261794" y="2321050"/>
                <a:ext cx="1041426" cy="8107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44"/>
              <p:cNvSpPr txBox="1"/>
              <p:nvPr/>
            </p:nvSpPr>
            <p:spPr>
              <a:xfrm rot="3026289">
                <a:off x="3289067" y="4309563"/>
                <a:ext cx="1041426" cy="8107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TextBox 40"/>
            <p:cNvSpPr txBox="1"/>
            <p:nvPr/>
          </p:nvSpPr>
          <p:spPr>
            <a:xfrm rot="3181581" flipH="1">
              <a:off x="5143707" y="2530072"/>
              <a:ext cx="1041425" cy="8107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41"/>
            <p:cNvSpPr txBox="1"/>
            <p:nvPr/>
          </p:nvSpPr>
          <p:spPr>
            <a:xfrm rot="8102442" flipH="1" flipV="1">
              <a:off x="5164394" y="4296857"/>
              <a:ext cx="1040054" cy="6216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60350" y="935442"/>
            <a:ext cx="3426012" cy="1035045"/>
            <a:chOff x="128821" y="1378947"/>
            <a:chExt cx="3426660" cy="1376823"/>
          </a:xfrm>
        </p:grpSpPr>
        <p:sp>
          <p:nvSpPr>
            <p:cNvPr id="14" name="矩形 5"/>
            <p:cNvSpPr>
              <a:spLocks noChangeArrowheads="1"/>
            </p:cNvSpPr>
            <p:nvPr/>
          </p:nvSpPr>
          <p:spPr bwMode="auto">
            <a:xfrm>
              <a:off x="671850" y="1378947"/>
              <a:ext cx="2883631" cy="135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网络爬虫的概念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600"/>
                </a:lnSpc>
              </a:pP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及分类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6"/>
            <p:cNvGrpSpPr/>
            <p:nvPr/>
          </p:nvGrpSpPr>
          <p:grpSpPr bwMode="auto">
            <a:xfrm>
              <a:off x="402202" y="2103290"/>
              <a:ext cx="2352574" cy="652480"/>
              <a:chOff x="795896" y="2351986"/>
              <a:chExt cx="2351394" cy="652471"/>
            </a:xfrm>
          </p:grpSpPr>
          <p:cxnSp>
            <p:nvCxnSpPr>
              <p:cNvPr id="19" name="直接连接符 7"/>
              <p:cNvCxnSpPr>
                <a:cxnSpLocks noChangeShapeType="1"/>
              </p:cNvCxnSpPr>
              <p:nvPr/>
            </p:nvCxnSpPr>
            <p:spPr bwMode="auto">
              <a:xfrm>
                <a:off x="795896" y="2351986"/>
                <a:ext cx="419799" cy="644105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22939" y="2996091"/>
                <a:ext cx="1924351" cy="836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" name="组合 15"/>
            <p:cNvGrpSpPr/>
            <p:nvPr/>
          </p:nvGrpSpPr>
          <p:grpSpPr bwMode="auto">
            <a:xfrm>
              <a:off x="128821" y="1605945"/>
              <a:ext cx="474753" cy="695990"/>
              <a:chOff x="1207310" y="3521532"/>
              <a:chExt cx="474515" cy="695981"/>
            </a:xfrm>
          </p:grpSpPr>
          <p:sp>
            <p:nvSpPr>
              <p:cNvPr id="17" name="椭圆 16"/>
              <p:cNvSpPr/>
              <p:nvPr/>
            </p:nvSpPr>
            <p:spPr bwMode="auto">
              <a:xfrm>
                <a:off x="1207310" y="3550040"/>
                <a:ext cx="474515" cy="475127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TextBox 51"/>
              <p:cNvSpPr txBox="1"/>
              <p:nvPr/>
            </p:nvSpPr>
            <p:spPr>
              <a:xfrm>
                <a:off x="1262856" y="3521532"/>
                <a:ext cx="334858" cy="69598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 bwMode="auto">
          <a:xfrm>
            <a:off x="5841771" y="912631"/>
            <a:ext cx="3051407" cy="1045945"/>
            <a:chOff x="5646678" y="1819349"/>
            <a:chExt cx="3049648" cy="1390576"/>
          </a:xfrm>
        </p:grpSpPr>
        <p:grpSp>
          <p:nvGrpSpPr>
            <p:cNvPr id="22" name="组合 32"/>
            <p:cNvGrpSpPr/>
            <p:nvPr/>
          </p:nvGrpSpPr>
          <p:grpSpPr bwMode="auto">
            <a:xfrm flipH="1">
              <a:off x="5945199" y="2557463"/>
              <a:ext cx="2486014" cy="652462"/>
              <a:chOff x="860198" y="2352244"/>
              <a:chExt cx="2486271" cy="652213"/>
            </a:xfrm>
          </p:grpSpPr>
          <p:cxnSp>
            <p:nvCxnSpPr>
              <p:cNvPr id="2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2123531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3" name="组合 35"/>
            <p:cNvGrpSpPr/>
            <p:nvPr/>
          </p:nvGrpSpPr>
          <p:grpSpPr bwMode="auto">
            <a:xfrm>
              <a:off x="8223524" y="2109791"/>
              <a:ext cx="472802" cy="695617"/>
              <a:chOff x="1232739" y="3530023"/>
              <a:chExt cx="474141" cy="696223"/>
            </a:xfrm>
          </p:grpSpPr>
          <p:sp>
            <p:nvSpPr>
              <p:cNvPr id="25" name="椭圆 24"/>
              <p:cNvSpPr/>
              <p:nvPr/>
            </p:nvSpPr>
            <p:spPr bwMode="auto">
              <a:xfrm>
                <a:off x="1232739" y="3558541"/>
                <a:ext cx="474141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TextBox 59"/>
              <p:cNvSpPr txBox="1"/>
              <p:nvPr/>
            </p:nvSpPr>
            <p:spPr>
              <a:xfrm>
                <a:off x="1301155" y="3530023"/>
                <a:ext cx="335717" cy="69622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矩形 46"/>
            <p:cNvSpPr>
              <a:spLocks noChangeArrowheads="1"/>
            </p:cNvSpPr>
            <p:nvPr/>
          </p:nvSpPr>
          <p:spPr bwMode="auto">
            <a:xfrm>
              <a:off x="5646678" y="1819349"/>
              <a:ext cx="2543062" cy="1350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r>
                <a:rPr lang="zh-CN" altLang="en-US" b="1" dirty="0">
                  <a:solidFill>
                    <a:srgbClr val="0D74C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网络爬虫爬取网页的详细流程</a:t>
              </a:r>
              <a:endParaRPr lang="en-US" altLang="zh-CN" b="1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5841772" y="3489143"/>
            <a:ext cx="3110140" cy="1022668"/>
            <a:chOff x="5586554" y="4141018"/>
            <a:chExt cx="3109771" cy="1363558"/>
          </a:xfrm>
        </p:grpSpPr>
        <p:sp>
          <p:nvSpPr>
            <p:cNvPr id="30" name="矩形 51"/>
            <p:cNvSpPr>
              <a:spLocks noChangeArrowheads="1"/>
            </p:cNvSpPr>
            <p:nvPr/>
          </p:nvSpPr>
          <p:spPr bwMode="auto">
            <a:xfrm>
              <a:off x="5586554" y="4141018"/>
              <a:ext cx="2701831" cy="123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抓取网页的过程，会使用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抓取网页</a:t>
              </a:r>
              <a:endParaRPr lang="zh-CN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8"/>
            <p:cNvGrpSpPr/>
            <p:nvPr/>
          </p:nvGrpSpPr>
          <p:grpSpPr bwMode="auto">
            <a:xfrm rot="10800000">
              <a:off x="5885990" y="4225925"/>
              <a:ext cx="2545223" cy="652463"/>
              <a:chOff x="860198" y="2352244"/>
              <a:chExt cx="2545487" cy="652213"/>
            </a:xfrm>
          </p:grpSpPr>
          <p:cxnSp>
            <p:nvCxnSpPr>
              <p:cNvPr id="35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7"/>
                <a:ext cx="2182748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2" name="组合 41"/>
            <p:cNvGrpSpPr/>
            <p:nvPr/>
          </p:nvGrpSpPr>
          <p:grpSpPr bwMode="auto">
            <a:xfrm flipH="1">
              <a:off x="8223306" y="4806949"/>
              <a:ext cx="473019" cy="697627"/>
              <a:chOff x="1232465" y="3533629"/>
              <a:chExt cx="474359" cy="696755"/>
            </a:xfrm>
          </p:grpSpPr>
          <p:sp>
            <p:nvSpPr>
              <p:cNvPr id="33" name="椭圆 32"/>
              <p:cNvSpPr/>
              <p:nvPr/>
            </p:nvSpPr>
            <p:spPr bwMode="auto">
              <a:xfrm>
                <a:off x="1232465" y="3558997"/>
                <a:ext cx="474359" cy="474070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TextBox 73"/>
              <p:cNvSpPr txBox="1"/>
              <p:nvPr/>
            </p:nvSpPr>
            <p:spPr>
              <a:xfrm>
                <a:off x="1305688" y="3533629"/>
                <a:ext cx="335872" cy="696755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 bwMode="auto">
          <a:xfrm>
            <a:off x="185736" y="3555210"/>
            <a:ext cx="3500626" cy="1165624"/>
            <a:chOff x="126618" y="4832230"/>
            <a:chExt cx="3501411" cy="1551924"/>
          </a:xfrm>
        </p:grpSpPr>
        <p:grpSp>
          <p:nvGrpSpPr>
            <p:cNvPr id="38" name="组合 16"/>
            <p:cNvGrpSpPr/>
            <p:nvPr/>
          </p:nvGrpSpPr>
          <p:grpSpPr bwMode="auto">
            <a:xfrm flipV="1">
              <a:off x="385273" y="4832230"/>
              <a:ext cx="2542358" cy="696094"/>
              <a:chOff x="808156" y="2500823"/>
              <a:chExt cx="2181522" cy="522506"/>
            </a:xfrm>
          </p:grpSpPr>
          <p:cxnSp>
            <p:nvCxnSpPr>
              <p:cNvPr id="43" name="直接连接符 7"/>
              <p:cNvCxnSpPr>
                <a:cxnSpLocks noChangeShapeType="1"/>
              </p:cNvCxnSpPr>
              <p:nvPr/>
            </p:nvCxnSpPr>
            <p:spPr bwMode="auto">
              <a:xfrm>
                <a:off x="808156" y="2500823"/>
                <a:ext cx="402712" cy="52250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08541" y="3013231"/>
                <a:ext cx="1781137" cy="3808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9" name="组合 41"/>
            <p:cNvGrpSpPr/>
            <p:nvPr/>
          </p:nvGrpSpPr>
          <p:grpSpPr bwMode="auto">
            <a:xfrm flipH="1">
              <a:off x="126618" y="5436198"/>
              <a:ext cx="473181" cy="696622"/>
              <a:chOff x="4187660" y="3324568"/>
              <a:chExt cx="474379" cy="695614"/>
            </a:xfrm>
          </p:grpSpPr>
          <p:sp>
            <p:nvSpPr>
              <p:cNvPr id="41" name="椭圆 40"/>
              <p:cNvSpPr/>
              <p:nvPr/>
            </p:nvSpPr>
            <p:spPr bwMode="auto">
              <a:xfrm>
                <a:off x="4187660" y="3375221"/>
                <a:ext cx="474379" cy="473293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TextBox 84"/>
              <p:cNvSpPr txBox="1"/>
              <p:nvPr/>
            </p:nvSpPr>
            <p:spPr>
              <a:xfrm>
                <a:off x="4276805" y="3324568"/>
                <a:ext cx="335886" cy="695614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矩形 7"/>
            <p:cNvSpPr>
              <a:spLocks noChangeArrowheads="1"/>
            </p:cNvSpPr>
            <p:nvPr/>
          </p:nvSpPr>
          <p:spPr bwMode="auto">
            <a:xfrm>
              <a:off x="858502" y="5154822"/>
              <a:ext cx="2769527" cy="122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解析网页的过程，会使用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bs4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解析网页数据</a:t>
              </a:r>
              <a:endParaRPr lang="en-US" altLang="zh-CN" b="1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椭圆 44"/>
          <p:cNvSpPr/>
          <p:nvPr/>
        </p:nvSpPr>
        <p:spPr bwMode="auto">
          <a:xfrm>
            <a:off x="5335580" y="1039745"/>
            <a:ext cx="474663" cy="357188"/>
          </a:xfrm>
          <a:prstGeom prst="ellipse">
            <a:avLst/>
          </a:prstGeom>
          <a:solidFill>
            <a:srgbClr val="1369B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" name="TextBox 51"/>
          <p:cNvSpPr txBox="1"/>
          <p:nvPr/>
        </p:nvSpPr>
        <p:spPr bwMode="auto">
          <a:xfrm>
            <a:off x="5391143" y="1018313"/>
            <a:ext cx="334962" cy="52322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566542" y="3287177"/>
            <a:ext cx="474663" cy="357188"/>
          </a:xfrm>
          <a:prstGeom prst="ellipse">
            <a:avLst/>
          </a:prstGeom>
          <a:solidFill>
            <a:srgbClr val="1369B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" name="TextBox 51"/>
          <p:cNvSpPr txBox="1"/>
          <p:nvPr/>
        </p:nvSpPr>
        <p:spPr bwMode="auto">
          <a:xfrm>
            <a:off x="5622105" y="3265745"/>
            <a:ext cx="334962" cy="52322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746220" y="147081"/>
            <a:ext cx="4716463" cy="5822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目录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147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068923" y="2866431"/>
            <a:ext cx="3379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415754" y="2061871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218904" y="1684443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爬虫爬取网页的流程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1" name="组合 111"/>
          <p:cNvGrpSpPr/>
          <p:nvPr/>
        </p:nvGrpSpPr>
        <p:grpSpPr bwMode="auto">
          <a:xfrm rot="21587234">
            <a:off x="2293392" y="1684444"/>
            <a:ext cx="884237" cy="715565"/>
            <a:chOff x="1936217" y="1275606"/>
            <a:chExt cx="1296545" cy="1728192"/>
          </a:xfrm>
        </p:grpSpPr>
        <p:grpSp>
          <p:nvGrpSpPr>
            <p:cNvPr id="6169" name="组合 112"/>
            <p:cNvGrpSpPr/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10.2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93147" y="206042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/>
          <p:nvPr/>
        </p:nvGrpSpPr>
        <p:grpSpPr bwMode="auto">
          <a:xfrm>
            <a:off x="1253579" y="961242"/>
            <a:ext cx="4411663" cy="714375"/>
            <a:chOff x="1711765" y="1263328"/>
            <a:chExt cx="4411519" cy="952284"/>
          </a:xfrm>
        </p:grpSpPr>
        <p:grpSp>
          <p:nvGrpSpPr>
            <p:cNvPr id="6162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10.1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87"/>
                <a:ext cx="1214464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031259" cy="615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网络爬虫概述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53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357955" y="3703392"/>
            <a:ext cx="3525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4" name="4.1"/>
          <p:cNvGrpSpPr/>
          <p:nvPr/>
        </p:nvGrpSpPr>
        <p:grpSpPr bwMode="auto">
          <a:xfrm>
            <a:off x="1247229" y="2500584"/>
            <a:ext cx="5722289" cy="714375"/>
            <a:chOff x="1711765" y="1263328"/>
            <a:chExt cx="5722102" cy="952284"/>
          </a:xfrm>
        </p:grpSpPr>
        <p:grpSp>
          <p:nvGrpSpPr>
            <p:cNvPr id="6155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58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10.3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89"/>
                <a:ext cx="1214464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7" name="矩形 35"/>
            <p:cNvSpPr>
              <a:spLocks noChangeArrowheads="1"/>
            </p:cNvSpPr>
            <p:nvPr/>
          </p:nvSpPr>
          <p:spPr bwMode="auto">
            <a:xfrm>
              <a:off x="2717558" y="1286488"/>
              <a:ext cx="4716309" cy="615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抓取网页数据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4.1"/>
          <p:cNvGrpSpPr/>
          <p:nvPr/>
        </p:nvGrpSpPr>
        <p:grpSpPr bwMode="auto">
          <a:xfrm>
            <a:off x="2352129" y="3282373"/>
            <a:ext cx="4411663" cy="714375"/>
            <a:chOff x="1711765" y="1263328"/>
            <a:chExt cx="4411519" cy="952284"/>
          </a:xfrm>
        </p:grpSpPr>
        <p:grpSp>
          <p:nvGrpSpPr>
            <p:cNvPr id="43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46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10.4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23818" y="2061689"/>
                <a:ext cx="1214464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717558" y="1286488"/>
              <a:ext cx="2466029" cy="615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解析网页数据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4.1"/>
          <p:cNvGrpSpPr/>
          <p:nvPr/>
        </p:nvGrpSpPr>
        <p:grpSpPr bwMode="auto">
          <a:xfrm>
            <a:off x="1253579" y="4120497"/>
            <a:ext cx="4411663" cy="714375"/>
            <a:chOff x="1711765" y="1263328"/>
            <a:chExt cx="4411519" cy="952284"/>
          </a:xfrm>
        </p:grpSpPr>
        <p:grpSp>
          <p:nvGrpSpPr>
            <p:cNvPr id="38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41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51" name="圆角矩形 5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10.5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2" name="圆角矩形 51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0" name="圆角矩形 5"/>
              <p:cNvSpPr/>
              <p:nvPr/>
            </p:nvSpPr>
            <p:spPr>
              <a:xfrm>
                <a:off x="1923818" y="2061687"/>
                <a:ext cx="1214464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9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0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3028294" cy="615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en-US" altLang="zh-CN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开封房地产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50" grpId="0"/>
      <p:bldP spid="61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781152" y="133514"/>
            <a:ext cx="4716463" cy="5822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知识架构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089422"/>
            <a:ext cx="5976938" cy="638175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4" y="1226344"/>
            <a:ext cx="5432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10.3</a:t>
            </a:r>
            <a:r>
              <a:rPr lang="zh-CN" altLang="en-US" sz="2800" b="1" kern="0" dirty="0">
                <a:solidFill>
                  <a:srgbClr val="1369B2"/>
                </a:solidFill>
              </a:rPr>
              <a:t> 爬取网页数据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4" y="871107"/>
            <a:ext cx="2016125" cy="2518328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4" y="1195388"/>
            <a:ext cx="16224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19356" y="2004948"/>
            <a:ext cx="5400675" cy="406004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076293" y="2004948"/>
            <a:ext cx="539750" cy="406004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55730" y="2207354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24156" y="2049389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浏览网页过程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19356" y="2524483"/>
            <a:ext cx="5400675" cy="404813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076293" y="2524483"/>
            <a:ext cx="539750" cy="404813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55730" y="272689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24156" y="256892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模块抓取网页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781152" y="133514"/>
            <a:ext cx="4716463" cy="5822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知识架构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089422"/>
            <a:ext cx="5976938" cy="638175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4" y="871106"/>
            <a:ext cx="2016125" cy="2934413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4" y="1195388"/>
            <a:ext cx="16224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33423" y="1974213"/>
            <a:ext cx="5400675" cy="406004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090360" y="1974213"/>
            <a:ext cx="539750" cy="406004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69797" y="217661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38223" y="20186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网页数据结构分析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33423" y="2447032"/>
            <a:ext cx="5400675" cy="404813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090360" y="2447032"/>
            <a:ext cx="539750" cy="404813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69797" y="264943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38223" y="2491473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解析网页的过程和技术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46123" y="2919851"/>
            <a:ext cx="5400675" cy="404813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03060" y="2919851"/>
            <a:ext cx="539750" cy="404813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82497" y="3122258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50923" y="2964293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Soup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解析网页数据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54"/>
          <p:cNvSpPr txBox="1">
            <a:spLocks noChangeArrowheads="1"/>
          </p:cNvSpPr>
          <p:nvPr/>
        </p:nvSpPr>
        <p:spPr bwMode="auto">
          <a:xfrm>
            <a:off x="3192464" y="1226344"/>
            <a:ext cx="5432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10.4</a:t>
            </a:r>
            <a:r>
              <a:rPr lang="zh-CN" altLang="en-US" sz="2800" b="1" kern="0" dirty="0">
                <a:solidFill>
                  <a:srgbClr val="1369B2"/>
                </a:solidFill>
              </a:rPr>
              <a:t>  </a:t>
            </a:r>
            <a:r>
              <a:rPr lang="en-US" altLang="zh-CN" sz="2800" b="1" kern="0" dirty="0">
                <a:solidFill>
                  <a:srgbClr val="1369B2"/>
                </a:solidFill>
              </a:rPr>
              <a:t> </a:t>
            </a:r>
            <a:r>
              <a:rPr lang="zh-CN" altLang="en-US" sz="2800" b="1" kern="0" dirty="0">
                <a:solidFill>
                  <a:srgbClr val="1369B2"/>
                </a:solidFill>
              </a:rPr>
              <a:t>解析网页数据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>
                <a:solidFill>
                  <a:schemeClr val="bg1"/>
                </a:solidFill>
              </a:rPr>
              <a:t>9.1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网络爬虫概述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67746" y="899897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什么是网络爬虫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67747" y="1333739"/>
            <a:ext cx="4923651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网络爬虫又称为网页蜘蛛、网络机器人，它是一种按照一定的规则自动地爬取万维网信息的程序或脚本。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https://timgsa.baidu.com/timg?image&amp;quality=80&amp;size=b9999_10000&amp;sec=1560941794241&amp;di=0aa3221b382d2b2bd2d379c93a10fbb1&amp;imgtype=jpg&amp;src=http%3A%2F%2Fimg1.imgtn.bdimg.com%2Fit%2Fu%3D1414537971%2C968812437%26fm%3D214%26gp%3D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397" y="1027080"/>
            <a:ext cx="3291154" cy="186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67746" y="2078229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网络爬虫分类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746" y="2523728"/>
            <a:ext cx="821480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根据使用场景，网络爬虫可分为两种：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通用爬虫（（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 Web Crawler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），又称全网爬虫。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聚焦爬虫（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Focused Crawler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），又称主题网络爬虫（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Topical Crawler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>
                <a:solidFill>
                  <a:schemeClr val="bg1"/>
                </a:solidFill>
              </a:rPr>
              <a:t>9.1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网络爬虫概述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7746" y="899897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通用爬虫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7746" y="1333739"/>
            <a:ext cx="821480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将爬取对象从一些种子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扩充到整个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上的网站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为门户站点搜索引擎和大型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服务提供商采集数据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爬取范围和数量巨大，要求高速、高存储空间，对爬取顺序要求较低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通常采用并行工作方式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67746" y="2764166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聚焦爬虫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746" y="3209665"/>
            <a:ext cx="821480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选择性地爬取与预先定义好的主题相关的页面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相对节省硬件和网络资源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涉及数据量小、更新快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可很好地满足一些特定人群对特定领域信息的需求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>
                <a:solidFill>
                  <a:schemeClr val="bg1"/>
                </a:solidFill>
              </a:rPr>
              <a:t>9.2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b="1" dirty="0">
                <a:solidFill>
                  <a:schemeClr val="bg1"/>
                </a:solidFill>
              </a:rPr>
              <a:t>爬虫爬取网页的流程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7746" y="766303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爬虫爬取网页的流程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5859" y="1228005"/>
            <a:ext cx="5191537" cy="31458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07396" y="766303"/>
            <a:ext cx="310152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首先选取一些网页，将这些网页的链接地址作为种子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将（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）中的种子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放入到待抓取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队列中。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爬虫从待抓取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队列（队列先进先出）中依次读取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，并通过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，把链接地址转换为网站服务器所对应的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将（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）中生成的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地址和网页相对路径名称交给网页下载器。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网页下载器将相应网页的内容下载到本地。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extBox 4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8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中，列表类型的数据存储在连续的地址空间，处理速度快。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4" name="TextBox 5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5" name="TextBox 6"/>
          <p:cNvSpPr txBox="1"/>
          <p:nvPr>
            <p:custDataLst>
              <p:tags r:id="rId3"/>
            </p:custDataLst>
          </p:nvPr>
        </p:nvSpPr>
        <p:spPr>
          <a:xfrm>
            <a:off x="1828800" y="2732088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79513" y="2138363"/>
            <a:ext cx="384175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79513" y="2781300"/>
            <a:ext cx="384175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6686550" y="466090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3079" name="组合 18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2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83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084" name="图片 3"/>
          <p:cNvPicPr/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>
                <a:solidFill>
                  <a:schemeClr val="bg1"/>
                </a:solidFill>
              </a:rPr>
              <a:t>9.2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b="1" dirty="0">
                <a:solidFill>
                  <a:schemeClr val="bg1"/>
                </a:solidFill>
              </a:rPr>
              <a:t>爬虫爬取网页的流程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7746" y="766303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爬虫爬取网页的流程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5859" y="1228005"/>
            <a:ext cx="5191537" cy="31458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07395" y="753158"/>
            <a:ext cx="3111913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将（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）中下载的网页存储到页面模块中，等待建立索引以及后续处理；与此同时，将已下载的网页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放入到已抓取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队列中，以避免重复抓取网页。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从（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）中下载的网页中抽取出所有链接信息，检查其是否已被抓取，若未被抓取，将这个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放入待抓取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队列中。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重复步骤（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），直到待抓取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队列为空。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>
                <a:solidFill>
                  <a:schemeClr val="bg1"/>
                </a:solidFill>
              </a:rPr>
              <a:t>9.3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b="1" dirty="0">
                <a:solidFill>
                  <a:schemeClr val="bg1"/>
                </a:solidFill>
              </a:rPr>
              <a:t>抓取网页数据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8455" y="790619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浏览网页过程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455" y="1227981"/>
            <a:ext cx="8195529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通过一张图来描述浏览网页的过程，具体如图所示。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09" y="1677656"/>
            <a:ext cx="5621554" cy="315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>
                <a:solidFill>
                  <a:schemeClr val="bg1"/>
                </a:solidFill>
              </a:rPr>
              <a:t>9.3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b="1" dirty="0">
                <a:solidFill>
                  <a:schemeClr val="bg1"/>
                </a:solidFill>
              </a:rPr>
              <a:t>抓取网页数据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8455" y="790619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消息格式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455" y="1227981"/>
            <a:ext cx="86550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浏览网页的过程中，浏览器会向服务器发起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请求，也会接收服务器返回的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响应。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是网络中用于传输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等超文本的应用层协议，它规定了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请求消息与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响应消息的格式。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4349" y="2333290"/>
            <a:ext cx="819552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请求消息由请求行、请求头、空行和请求参数四部分组成，示例代码如下：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350" y="2050232"/>
            <a:ext cx="808373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请求消息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4349" y="2634973"/>
            <a:ext cx="8408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 / HTTP/1.1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Host: www.baidu.com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User-Agent: Mozilla/5.0 (Windows NT 5.1; rv:25.0) Gecko/20100101 Firefox/25.0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Accept: text/html,application/xhtml+xml,application/xml;q=0.9,*/*;q=0.8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Accept-Language: zh-cn,zh;q=0.8,en-us;q=0.5,en;q=0.3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Accept-Encoding: gzip, deflate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Connection: keep-alive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nn-NO" altLang="zh-CN" sz="1600" kern="10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username=jack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351" y="2616349"/>
            <a:ext cx="8083737" cy="20506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88769" y="2555270"/>
            <a:ext cx="7178564" cy="369332"/>
            <a:chOff x="688769" y="3680154"/>
            <a:chExt cx="7178564" cy="492443"/>
          </a:xfrm>
        </p:grpSpPr>
        <p:cxnSp>
          <p:nvCxnSpPr>
            <p:cNvPr id="10" name="直接连接符 10"/>
            <p:cNvCxnSpPr/>
            <p:nvPr/>
          </p:nvCxnSpPr>
          <p:spPr>
            <a:xfrm>
              <a:off x="688769" y="4049486"/>
              <a:ext cx="697081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/>
            <p:nvPr/>
          </p:nvSpPr>
          <p:spPr>
            <a:xfrm>
              <a:off x="6990170" y="3680154"/>
              <a:ext cx="87716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请求行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标注 11"/>
          <p:cNvSpPr/>
          <p:nvPr/>
        </p:nvSpPr>
        <p:spPr>
          <a:xfrm>
            <a:off x="1698171" y="2050232"/>
            <a:ext cx="1258785" cy="283058"/>
          </a:xfrm>
          <a:prstGeom prst="wedgeRectCallout">
            <a:avLst>
              <a:gd name="adj1" fmla="val -99067"/>
              <a:gd name="adj2" fmla="val 172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>
                <a:solidFill>
                  <a:prstClr val="white"/>
                </a:solidFill>
              </a:rPr>
              <a:t>请求方式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109356" y="1879276"/>
            <a:ext cx="1258785" cy="426785"/>
          </a:xfrm>
          <a:prstGeom prst="wedgeRectCallout">
            <a:avLst>
              <a:gd name="adj1" fmla="val -118878"/>
              <a:gd name="adj2" fmla="val 139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>
                <a:solidFill>
                  <a:prstClr val="white"/>
                </a:solidFill>
              </a:rPr>
              <a:t>HTTP</a:t>
            </a:r>
            <a:r>
              <a:rPr lang="zh-CN" altLang="en-US">
                <a:solidFill>
                  <a:prstClr val="white"/>
                </a:solidFill>
              </a:rPr>
              <a:t>协议版本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4351" y="2879375"/>
            <a:ext cx="7997131" cy="1395747"/>
            <a:chOff x="434350" y="4112292"/>
            <a:chExt cx="7997131" cy="1860996"/>
          </a:xfrm>
        </p:grpSpPr>
        <p:sp>
          <p:nvSpPr>
            <p:cNvPr id="15" name="矩形 14"/>
            <p:cNvSpPr/>
            <p:nvPr/>
          </p:nvSpPr>
          <p:spPr>
            <a:xfrm>
              <a:off x="434350" y="4112292"/>
              <a:ext cx="7997131" cy="18609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092653" y="4679913"/>
              <a:ext cx="133882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请求头信息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221003" y="42753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空行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34350" y="4389610"/>
            <a:ext cx="3073934" cy="369332"/>
            <a:chOff x="434350" y="6125942"/>
            <a:chExt cx="3073934" cy="492443"/>
          </a:xfrm>
        </p:grpSpPr>
        <p:sp>
          <p:nvSpPr>
            <p:cNvPr id="19" name="TextBox 18"/>
            <p:cNvSpPr txBox="1"/>
            <p:nvPr/>
          </p:nvSpPr>
          <p:spPr>
            <a:xfrm>
              <a:off x="2861953" y="6125942"/>
              <a:ext cx="64633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参数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34350" y="6125942"/>
              <a:ext cx="242760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>
                <a:solidFill>
                  <a:schemeClr val="bg1"/>
                </a:solidFill>
              </a:rPr>
              <a:t>9.3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b="1" dirty="0">
                <a:solidFill>
                  <a:schemeClr val="bg1"/>
                </a:solidFill>
              </a:rPr>
              <a:t>抓取网页数据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0243" y="1069432"/>
            <a:ext cx="819552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响应由状态行、响应报头、空行和响应正文组成，示例代码如下：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244" y="786373"/>
            <a:ext cx="808373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响应消息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0243" y="1371115"/>
            <a:ext cx="80837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HTTP /1.1 200 OK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Server: Tengine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Connection: keep-alive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Date: Wed, 30 Nov 2016 07:58:21 GMT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Cache-Control: no-cache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Content-Type: text/html;charset=UTF-8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Keep-Alive: timeout=20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Vary: Accept-Encoding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Pragma: no-cache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X-NWS-LOG-UUID: bd27210a-24e5-4740-8f6c-25dbafa9c395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/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Content-Length: 180945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spcAft>
                <a:spcPts val="0"/>
              </a:spcAft>
            </a:pPr>
            <a:r>
              <a:rPr lang="nn-NO" altLang="zh-CN" sz="16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&lt;!DOCTYPE html PUBLIC "-//W3C//DTD XHTML 1.0 Transitional//EN" ....</a:t>
            </a:r>
            <a:endParaRPr lang="nn-NO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245" y="1352491"/>
            <a:ext cx="8083737" cy="26731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44663" y="1291412"/>
            <a:ext cx="7178564" cy="369332"/>
            <a:chOff x="688769" y="3680154"/>
            <a:chExt cx="7178564" cy="492443"/>
          </a:xfrm>
        </p:grpSpPr>
        <p:cxnSp>
          <p:nvCxnSpPr>
            <p:cNvPr id="8" name="直接连接符 10"/>
            <p:cNvCxnSpPr/>
            <p:nvPr/>
          </p:nvCxnSpPr>
          <p:spPr>
            <a:xfrm>
              <a:off x="688769" y="4049486"/>
              <a:ext cx="697081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2"/>
            <p:cNvSpPr txBox="1"/>
            <p:nvPr/>
          </p:nvSpPr>
          <p:spPr>
            <a:xfrm>
              <a:off x="6990170" y="3680154"/>
              <a:ext cx="87716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响应行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0245" y="1615517"/>
            <a:ext cx="7997131" cy="1811436"/>
            <a:chOff x="434350" y="4112292"/>
            <a:chExt cx="7997131" cy="1860996"/>
          </a:xfrm>
        </p:grpSpPr>
        <p:sp>
          <p:nvSpPr>
            <p:cNvPr id="11" name="矩形 10"/>
            <p:cNvSpPr/>
            <p:nvPr/>
          </p:nvSpPr>
          <p:spPr>
            <a:xfrm>
              <a:off x="434350" y="4112292"/>
              <a:ext cx="7997131" cy="18609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6"/>
            <p:cNvSpPr txBox="1"/>
            <p:nvPr/>
          </p:nvSpPr>
          <p:spPr>
            <a:xfrm>
              <a:off x="7092653" y="4679913"/>
              <a:ext cx="1338828" cy="37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响应头信息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7"/>
          <p:cNvSpPr txBox="1"/>
          <p:nvPr/>
        </p:nvSpPr>
        <p:spPr>
          <a:xfrm>
            <a:off x="7902367" y="33864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空行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90246" y="3616040"/>
            <a:ext cx="8083735" cy="501984"/>
            <a:chOff x="490245" y="4821382"/>
            <a:chExt cx="8083735" cy="669311"/>
          </a:xfrm>
        </p:grpSpPr>
        <p:sp>
          <p:nvSpPr>
            <p:cNvPr id="15" name="TextBox 18"/>
            <p:cNvSpPr txBox="1"/>
            <p:nvPr/>
          </p:nvSpPr>
          <p:spPr>
            <a:xfrm>
              <a:off x="7465984" y="4998251"/>
              <a:ext cx="110799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响应消息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245" y="4821382"/>
              <a:ext cx="8058452" cy="4746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标注 16"/>
          <p:cNvSpPr/>
          <p:nvPr/>
        </p:nvSpPr>
        <p:spPr>
          <a:xfrm>
            <a:off x="1818840" y="779200"/>
            <a:ext cx="1258785" cy="283058"/>
          </a:xfrm>
          <a:prstGeom prst="wedgeRectCallout">
            <a:avLst>
              <a:gd name="adj1" fmla="val -99067"/>
              <a:gd name="adj2" fmla="val 172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>
                <a:solidFill>
                  <a:prstClr val="white"/>
                </a:solidFill>
              </a:rPr>
              <a:t>协议版本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230025" y="779200"/>
            <a:ext cx="1258785" cy="255830"/>
          </a:xfrm>
          <a:prstGeom prst="wedgeRectCallout">
            <a:avLst>
              <a:gd name="adj1" fmla="val -119821"/>
              <a:gd name="adj2" fmla="val 201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>
                <a:solidFill>
                  <a:prstClr val="white"/>
                </a:solidFill>
              </a:rPr>
              <a:t>状态码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4914342" y="561109"/>
            <a:ext cx="1258785" cy="388080"/>
          </a:xfrm>
          <a:prstGeom prst="wedgeRectCallout">
            <a:avLst>
              <a:gd name="adj1" fmla="val -216047"/>
              <a:gd name="adj2" fmla="val 189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>
                <a:solidFill>
                  <a:prstClr val="white"/>
                </a:solidFill>
              </a:rPr>
              <a:t>状态码</a:t>
            </a:r>
            <a:endParaRPr lang="en-US" altLang="zh-CN">
              <a:solidFill>
                <a:prstClr val="white"/>
              </a:solidFill>
            </a:endParaRPr>
          </a:p>
          <a:p>
            <a:pPr lvl="0" algn="ctr"/>
            <a:r>
              <a:rPr lang="zh-CN" altLang="en-US">
                <a:solidFill>
                  <a:prstClr val="white"/>
                </a:solidFill>
              </a:rPr>
              <a:t>描述信息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>
                <a:solidFill>
                  <a:schemeClr val="bg1"/>
                </a:solidFill>
              </a:rPr>
              <a:t>9.3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b="1" dirty="0">
                <a:solidFill>
                  <a:schemeClr val="bg1"/>
                </a:solidFill>
              </a:rPr>
              <a:t>抓取网页数据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8455" y="790619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模块抓取网页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455" y="1227981"/>
            <a:ext cx="8195529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中的第三方模块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是转为人类设计的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模块，该模块支持发送请求，也支持获取响应。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4349" y="1807822"/>
            <a:ext cx="819552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模块提供了很多发送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请求的函数，常用的请求函数具体如表所示。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350" y="1524763"/>
            <a:ext cx="808373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75874" y="2257765"/>
          <a:ext cx="7626859" cy="124802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9972"/>
                <a:gridCol w="5626887"/>
              </a:tblGrid>
              <a:tr h="2548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bg1"/>
                          </a:solidFill>
                          <a:effectLst/>
                        </a:rPr>
                        <a:t>函数</a:t>
                      </a:r>
                      <a:endParaRPr lang="zh-CN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6077" marR="9607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bg1"/>
                          </a:solidFill>
                          <a:effectLst/>
                        </a:rPr>
                        <a:t>功能说明</a:t>
                      </a:r>
                      <a:endParaRPr lang="zh-CN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6077" marR="96077" marT="0" marB="0" anchor="ctr">
                    <a:solidFill>
                      <a:srgbClr val="0070C0"/>
                    </a:solidFill>
                  </a:tcPr>
                </a:tc>
              </a:tr>
              <a:tr h="319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requests.request()</a:t>
                      </a:r>
                      <a:endParaRPr lang="zh-CN" sz="11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6077" marR="96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构造一个请求，支撑以下各方法的基础方法</a:t>
                      </a:r>
                      <a:endParaRPr lang="zh-CN" sz="11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6077" marR="96077" marT="0" marB="0" anchor="ctr"/>
                </a:tc>
              </a:tr>
              <a:tr h="329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requests.get()</a:t>
                      </a:r>
                      <a:endParaRPr lang="zh-CN" sz="11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6077" marR="96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获取</a:t>
                      </a:r>
                      <a:r>
                        <a:rPr lang="en-US" sz="1100" kern="100">
                          <a:effectLst/>
                        </a:rPr>
                        <a:t>HTML</a:t>
                      </a:r>
                      <a:r>
                        <a:rPr lang="zh-CN" sz="1100" kern="100">
                          <a:effectLst/>
                        </a:rPr>
                        <a:t>网页的主要方法，对应于</a:t>
                      </a:r>
                      <a:r>
                        <a:rPr lang="en-US" sz="1100" kern="100">
                          <a:effectLst/>
                        </a:rPr>
                        <a:t>HTTP</a:t>
                      </a:r>
                      <a:r>
                        <a:rPr lang="zh-CN" sz="1100" kern="100">
                          <a:effectLst/>
                        </a:rPr>
                        <a:t>的</a:t>
                      </a:r>
                      <a:r>
                        <a:rPr lang="en-US" sz="1100" kern="100">
                          <a:effectLst/>
                        </a:rPr>
                        <a:t>GET</a:t>
                      </a:r>
                      <a:r>
                        <a:rPr lang="zh-CN" sz="1100" kern="100">
                          <a:effectLst/>
                        </a:rPr>
                        <a:t>请求方式</a:t>
                      </a:r>
                      <a:endParaRPr lang="zh-CN" sz="11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6077" marR="96077" marT="0" marB="0" anchor="ctr"/>
                </a:tc>
              </a:tr>
              <a:tr h="343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requests.post()</a:t>
                      </a:r>
                      <a:endParaRPr lang="zh-CN" sz="11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6077" marR="96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向</a:t>
                      </a:r>
                      <a:r>
                        <a:rPr lang="en-US" sz="1100" kern="100" dirty="0">
                          <a:effectLst/>
                        </a:rPr>
                        <a:t>HTML</a:t>
                      </a:r>
                      <a:r>
                        <a:rPr lang="zh-CN" sz="1100" kern="100" dirty="0">
                          <a:effectLst/>
                        </a:rPr>
                        <a:t>网页提交</a:t>
                      </a:r>
                      <a:r>
                        <a:rPr lang="en-US" sz="1100" kern="100" dirty="0">
                          <a:effectLst/>
                        </a:rPr>
                        <a:t>POST</a:t>
                      </a:r>
                      <a:r>
                        <a:rPr lang="zh-CN" sz="1100" kern="100" dirty="0">
                          <a:effectLst/>
                        </a:rPr>
                        <a:t>请求的方法，对应于</a:t>
                      </a:r>
                      <a:r>
                        <a:rPr lang="en-US" sz="1100" kern="100" dirty="0">
                          <a:effectLst/>
                        </a:rPr>
                        <a:t>HTTP</a:t>
                      </a:r>
                      <a:r>
                        <a:rPr lang="zh-CN" sz="1100" kern="100" dirty="0">
                          <a:effectLst/>
                        </a:rPr>
                        <a:t>的</a:t>
                      </a:r>
                      <a:r>
                        <a:rPr lang="en-US" sz="1100" kern="100" dirty="0">
                          <a:effectLst/>
                        </a:rPr>
                        <a:t>POST</a:t>
                      </a:r>
                      <a:r>
                        <a:rPr lang="zh-CN" sz="1100" kern="100" dirty="0">
                          <a:effectLst/>
                        </a:rPr>
                        <a:t>请求方式</a:t>
                      </a:r>
                      <a:endParaRPr lang="zh-CN" sz="11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6077" marR="96077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>
                <a:solidFill>
                  <a:schemeClr val="bg1"/>
                </a:solidFill>
              </a:rPr>
              <a:t>9.3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b="1" dirty="0">
                <a:solidFill>
                  <a:schemeClr val="bg1"/>
                </a:solidFill>
              </a:rPr>
              <a:t>抓取网页数据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0244" y="1041863"/>
            <a:ext cx="819552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模块提供的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类对象用于：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动态地响应客户端的请求；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控制发送给用户的信息；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动态地生成响应，包括状态码、网页的内容。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类的常用属性如表所示。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245" y="758805"/>
            <a:ext cx="808373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获取响应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89251" y="2443511"/>
          <a:ext cx="7952105" cy="14046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46306"/>
                <a:gridCol w="5805691"/>
              </a:tblGrid>
              <a:tr h="272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属性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2790" marR="10279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2790" marR="102790" marT="0" marB="0" anchor="ctr">
                    <a:solidFill>
                      <a:srgbClr val="0070C0"/>
                    </a:solidFill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status_code</a:t>
                      </a:r>
                      <a:endParaRPr lang="zh-CN" sz="12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2790" marR="1027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HTTP</a:t>
                      </a:r>
                      <a:r>
                        <a:rPr lang="zh-CN" sz="1200" kern="100" dirty="0">
                          <a:effectLst/>
                        </a:rPr>
                        <a:t>请求的返回状态，</a:t>
                      </a:r>
                      <a:r>
                        <a:rPr lang="en-US" sz="1200" kern="100" dirty="0">
                          <a:effectLst/>
                        </a:rPr>
                        <a:t>200</a:t>
                      </a:r>
                      <a:r>
                        <a:rPr lang="zh-CN" sz="1200" kern="100" dirty="0">
                          <a:effectLst/>
                        </a:rPr>
                        <a:t>表示连接成功，</a:t>
                      </a:r>
                      <a:r>
                        <a:rPr lang="en-US" sz="1200" kern="100" dirty="0">
                          <a:effectLst/>
                        </a:rPr>
                        <a:t>404</a:t>
                      </a:r>
                      <a:r>
                        <a:rPr lang="zh-CN" sz="1200" kern="100" dirty="0">
                          <a:effectLst/>
                        </a:rPr>
                        <a:t>表示失败</a:t>
                      </a:r>
                      <a:endParaRPr lang="zh-CN" sz="12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2790" marR="102790" marT="0" marB="0" anchor="ctr"/>
                </a:tc>
              </a:tr>
              <a:tr h="226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text</a:t>
                      </a:r>
                      <a:endParaRPr lang="zh-CN" sz="12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2790" marR="1027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HTTP</a:t>
                      </a:r>
                      <a:r>
                        <a:rPr lang="zh-CN" sz="1200" kern="100">
                          <a:effectLst/>
                        </a:rPr>
                        <a:t>响应内容的字符串形式，即</a:t>
                      </a:r>
                      <a:r>
                        <a:rPr lang="en-US" sz="1200" kern="100">
                          <a:effectLst/>
                        </a:rPr>
                        <a:t>URL</a:t>
                      </a:r>
                      <a:r>
                        <a:rPr lang="zh-CN" sz="1200" kern="100">
                          <a:effectLst/>
                        </a:rPr>
                        <a:t>对应的页面内容</a:t>
                      </a:r>
                      <a:endParaRPr lang="zh-CN" sz="12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2790" marR="102790" marT="0" marB="0" anchor="ctr"/>
                </a:tc>
              </a:tr>
              <a:tr h="226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encoding</a:t>
                      </a:r>
                      <a:endParaRPr lang="zh-CN" sz="12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2790" marR="1027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从</a:t>
                      </a:r>
                      <a:r>
                        <a:rPr lang="en-US" sz="1200" kern="100">
                          <a:effectLst/>
                        </a:rPr>
                        <a:t>HTTP</a:t>
                      </a:r>
                      <a:r>
                        <a:rPr lang="zh-CN" sz="1200" kern="100">
                          <a:effectLst/>
                        </a:rPr>
                        <a:t>请求头中猜测的响应内容编码方式</a:t>
                      </a:r>
                      <a:endParaRPr lang="zh-CN" sz="12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2790" marR="102790" marT="0" marB="0" anchor="ctr"/>
                </a:tc>
              </a:tr>
              <a:tr h="226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apparent_encoding</a:t>
                      </a:r>
                      <a:endParaRPr lang="zh-CN" sz="12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2790" marR="1027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从内容中分析出的响应编码的方式（备选编码方式）</a:t>
                      </a:r>
                      <a:endParaRPr lang="zh-CN" sz="12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2790" marR="102790" marT="0" marB="0" anchor="ctr"/>
                </a:tc>
              </a:tr>
              <a:tr h="226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content</a:t>
                      </a:r>
                      <a:endParaRPr lang="zh-CN" sz="12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2790" marR="1027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HTTP</a:t>
                      </a:r>
                      <a:r>
                        <a:rPr lang="zh-CN" sz="1200" kern="100" dirty="0">
                          <a:effectLst/>
                        </a:rPr>
                        <a:t>响应内容的二进制形式</a:t>
                      </a:r>
                      <a:endParaRPr lang="zh-CN" sz="12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2790" marR="10279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.3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b="1" dirty="0">
                <a:solidFill>
                  <a:schemeClr val="bg1"/>
                </a:solidFill>
              </a:rPr>
              <a:t>抓取网页数据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8455" y="790619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模块抓取百度网页。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248" y="1228293"/>
            <a:ext cx="7943233" cy="313932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90170" indent="269875" algn="just">
              <a:tabLst>
                <a:tab pos="90170" algn="l"/>
              </a:tabLs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requests</a:t>
            </a:r>
            <a:endParaRPr lang="en-US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0170" indent="269875" algn="just">
              <a:tabLst>
                <a:tab pos="90170" algn="l"/>
              </a:tabLs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base_url = 'http://www.baidu.com'</a:t>
            </a:r>
            <a:endParaRPr lang="en-US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0170" indent="269875" algn="just">
              <a:tabLst>
                <a:tab pos="90170" algn="l"/>
              </a:tabLs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 = requests.get(base_url) #  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endParaRPr lang="zh-CN" altLang="en-US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0170" indent="269875" algn="just">
              <a:tabLst>
                <a:tab pos="90170" algn="l"/>
              </a:tabLs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获取响应状态码</a:t>
            </a:r>
            <a:endParaRPr lang="zh-CN" altLang="en-US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0170" indent="269875" algn="just">
              <a:tabLst>
                <a:tab pos="90170" algn="l"/>
              </a:tabLs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响应状态码：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{}".format(res.status_code))</a:t>
            </a:r>
            <a:endParaRPr lang="en-US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0170" indent="269875" algn="just">
              <a:tabLst>
                <a:tab pos="90170" algn="l"/>
              </a:tabLs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获取响应内容的编码方式</a:t>
            </a:r>
            <a:endParaRPr lang="en-US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0170" indent="269875" algn="just">
              <a:tabLst>
                <a:tab pos="90170" algn="l"/>
              </a:tabLs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编码方式：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{}".format(res.encoding))</a:t>
            </a:r>
            <a:endParaRPr lang="en-US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0170" indent="269875" algn="just">
              <a:tabLst>
                <a:tab pos="90170" algn="l"/>
              </a:tabLs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更新响应内容的编码方式为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endParaRPr lang="en-US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0170" indent="269875" algn="just">
              <a:tabLst>
                <a:tab pos="90170" algn="l"/>
              </a:tabLs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res.encoding = 'utf-8'</a:t>
            </a:r>
            <a:endParaRPr lang="en-US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0170" indent="269875" algn="just">
              <a:tabLst>
                <a:tab pos="90170" algn="l"/>
              </a:tabLs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获取响应内容</a:t>
            </a:r>
            <a:endParaRPr lang="en-US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0170" indent="269875" algn="just">
              <a:spcAft>
                <a:spcPts val="0"/>
              </a:spcAft>
              <a:tabLst>
                <a:tab pos="90170" algn="l"/>
              </a:tabLs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网页源代码：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\n{}".format(res.text))</a:t>
            </a:r>
            <a:endParaRPr lang="zh-CN" altLang="en-US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9.3</a:t>
            </a:r>
            <a:r>
              <a:rPr kumimoji="1" lang="zh-CN" altLang="en-US" dirty="0">
                <a:solidFill>
                  <a:schemeClr val="bg1"/>
                </a:solidFill>
              </a:rPr>
              <a:t>  抓取网页数据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00" y="939922"/>
            <a:ext cx="7468763" cy="340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>
                <a:solidFill>
                  <a:schemeClr val="bg1"/>
                </a:solidFill>
              </a:rPr>
              <a:t>9.4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解析网页数据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8455" y="790619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455" y="1227980"/>
            <a:ext cx="8195529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是用来描述网页的一种语言，它包含了文字、按钮、图片、视频等各种复杂的元素，不同类型的元素通过不同类型的标签表示，例如，图片使用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表示，段落使用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标签表示，布局通过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标签排列嵌套形成。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081" y="2062967"/>
            <a:ext cx="44862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b="1" dirty="0" smtClean="0">
                <a:solidFill>
                  <a:schemeClr val="bg1"/>
                </a:solidFill>
              </a:rPr>
              <a:t>9.4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解析网页数据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8455" y="790619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分析网页结构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8" y="1165289"/>
            <a:ext cx="7287103" cy="35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Box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8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arr[3,2]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：表示二维数组的（    ）。（从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8" name="TextBox 3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TextBox 4"/>
          <p:cNvSpPr txBox="1"/>
          <p:nvPr>
            <p:custDataLst>
              <p:tags r:id="rId3"/>
            </p:custDataLst>
          </p:nvPr>
        </p:nvSpPr>
        <p:spPr>
          <a:xfrm>
            <a:off x="1828800" y="2732088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TextBox 5"/>
          <p:cNvSpPr txBox="1"/>
          <p:nvPr>
            <p:custDataLst>
              <p:tags r:id="rId4"/>
            </p:custDataLst>
          </p:nvPr>
        </p:nvSpPr>
        <p:spPr>
          <a:xfrm>
            <a:off x="1828800" y="3375025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列包含有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个元素的二维数组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1" name="TextBox 6"/>
          <p:cNvSpPr txBox="1"/>
          <p:nvPr>
            <p:custDataLst>
              <p:tags r:id="rId5"/>
            </p:custDataLst>
          </p:nvPr>
        </p:nvSpPr>
        <p:spPr>
          <a:xfrm>
            <a:off x="1828800" y="4017963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列包含有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个元素的二维数组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138363"/>
            <a:ext cx="384175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</a:t>
            </a: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2781300"/>
            <a:ext cx="384175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</a:t>
            </a: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3424238"/>
            <a:ext cx="384175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</a:t>
            </a: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067175"/>
            <a:ext cx="384175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</a:t>
            </a: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466090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4107" name="组合 16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0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112" name="图片 1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.4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解析网页数据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8455" y="790619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解析网页过程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455" y="1227980"/>
            <a:ext cx="819552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了解了网页结构以后，可以借助网页解析器（用于解析网页的工具）从网页中解析提取出有价值的数据，或者是新的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链接，过程如图所示。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文档 3"/>
          <p:cNvSpPr/>
          <p:nvPr/>
        </p:nvSpPr>
        <p:spPr>
          <a:xfrm>
            <a:off x="1900036" y="2226628"/>
            <a:ext cx="1377538" cy="739239"/>
          </a:xfrm>
          <a:prstGeom prst="flowChartDocument">
            <a:avLst/>
          </a:prstGeom>
          <a:solidFill>
            <a:srgbClr val="0D74C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>
                <a:solidFill>
                  <a:prstClr val="white"/>
                </a:solidFill>
              </a:rPr>
              <a:t>网页源码字符串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3210" y="2262253"/>
            <a:ext cx="1353008" cy="667987"/>
          </a:xfrm>
          <a:prstGeom prst="rect">
            <a:avLst/>
          </a:prstGeom>
          <a:solidFill>
            <a:srgbClr val="0D74C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网页解析器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40763" y="1891149"/>
            <a:ext cx="1353008" cy="667987"/>
          </a:xfrm>
          <a:prstGeom prst="rect">
            <a:avLst/>
          </a:prstGeom>
          <a:solidFill>
            <a:srgbClr val="0D74C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价值数据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2638" y="2749587"/>
            <a:ext cx="1353008" cy="667987"/>
          </a:xfrm>
          <a:prstGeom prst="rect">
            <a:avLst/>
          </a:prstGeom>
          <a:solidFill>
            <a:srgbClr val="0D74C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</a:t>
            </a:r>
            <a:r>
              <a:rPr lang="en-US" altLang="zh-CN" dirty="0"/>
              <a:t>URL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cxnSp>
        <p:nvCxnSpPr>
          <p:cNvPr id="9" name="直接箭头连接符 14"/>
          <p:cNvCxnSpPr>
            <a:stCxn id="5" idx="3"/>
            <a:endCxn id="6" idx="1"/>
          </p:cNvCxnSpPr>
          <p:nvPr/>
        </p:nvCxnSpPr>
        <p:spPr>
          <a:xfrm flipV="1">
            <a:off x="3277574" y="2596247"/>
            <a:ext cx="4156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endCxn id="7" idx="1"/>
          </p:cNvCxnSpPr>
          <p:nvPr/>
        </p:nvCxnSpPr>
        <p:spPr>
          <a:xfrm flipV="1">
            <a:off x="5034343" y="2225142"/>
            <a:ext cx="606420" cy="371105"/>
          </a:xfrm>
          <a:prstGeom prst="bentConnector3">
            <a:avLst>
              <a:gd name="adj1" fmla="val 519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  <a:endCxn id="8" idx="1"/>
          </p:cNvCxnSpPr>
          <p:nvPr/>
        </p:nvCxnSpPr>
        <p:spPr>
          <a:xfrm>
            <a:off x="5046218" y="2596247"/>
            <a:ext cx="606420" cy="4873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.4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解析网页数据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8455" y="790619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解析网页技术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49400" y="1776100"/>
            <a:ext cx="269593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buClr>
                <a:srgbClr val="262626"/>
              </a:buClr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基于文本的特征来匹配或查找指定数据</a:t>
            </a:r>
            <a:endParaRPr lang="en-US" altLang="zh-CN" sz="11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262626"/>
              </a:buClr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可以处理任何格式的字符串文档</a:t>
            </a:r>
            <a:endParaRPr lang="zh-CN" altLang="zh-CN" sz="11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6276" y="1540816"/>
            <a:ext cx="2493808" cy="138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4"/>
          <p:cNvSpPr txBox="1"/>
          <p:nvPr/>
        </p:nvSpPr>
        <p:spPr>
          <a:xfrm>
            <a:off x="1071951" y="1402316"/>
            <a:ext cx="15168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正则表达式</a:t>
            </a:r>
            <a:endParaRPr lang="zh-CN" altLang="en-US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97968" y="1752380"/>
            <a:ext cx="3081075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buClr>
                <a:srgbClr val="262626"/>
              </a:buClr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1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HTML/XML</a:t>
            </a:r>
            <a:r>
              <a:rPr lang="zh-CN" altLang="en-US" sz="11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文档的层次结构来确定达到指定节点的路径</a:t>
            </a:r>
            <a:endParaRPr lang="en-US" altLang="zh-CN" sz="11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262626"/>
              </a:buClr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更适合处理层级比较明显的数据</a:t>
            </a:r>
            <a:endParaRPr lang="zh-CN" altLang="zh-CN" sz="11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4844" y="1517096"/>
            <a:ext cx="2850075" cy="1404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0"/>
          <p:cNvSpPr txBox="1"/>
          <p:nvPr/>
        </p:nvSpPr>
        <p:spPr>
          <a:xfrm>
            <a:off x="3574342" y="1378597"/>
            <a:ext cx="233943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XPath</a:t>
            </a:r>
            <a:r>
              <a:rPr lang="zh-CN" altLang="en-US" dirty="0"/>
              <a:t>和</a:t>
            </a:r>
            <a:r>
              <a:rPr lang="en-US" altLang="zh-CN" dirty="0"/>
              <a:t>Beautiful Soup</a:t>
            </a:r>
            <a:endParaRPr lang="zh-CN" altLang="en-US" dirty="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066217" y="1751901"/>
            <a:ext cx="2695932" cy="3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buClr>
                <a:srgbClr val="262626"/>
              </a:buClr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1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1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文档的数据解析</a:t>
            </a:r>
            <a:endParaRPr lang="zh-CN" altLang="zh-CN" sz="11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63093" y="1516616"/>
            <a:ext cx="2493808" cy="138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23"/>
          <p:cNvSpPr txBox="1"/>
          <p:nvPr/>
        </p:nvSpPr>
        <p:spPr>
          <a:xfrm>
            <a:off x="6888768" y="1378117"/>
            <a:ext cx="15168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JSONPath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1652250" y="2921323"/>
            <a:ext cx="356266" cy="213763"/>
          </a:xfrm>
          <a:prstGeom prst="downArrow">
            <a:avLst/>
          </a:prstGeom>
          <a:solidFill>
            <a:srgbClr val="0D7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553899" y="2921323"/>
            <a:ext cx="356266" cy="267203"/>
          </a:xfrm>
          <a:prstGeom prst="downArrow">
            <a:avLst/>
          </a:prstGeom>
          <a:solidFill>
            <a:srgbClr val="0D7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7609997" y="2900534"/>
            <a:ext cx="356266" cy="213763"/>
          </a:xfrm>
          <a:prstGeom prst="downArrow">
            <a:avLst/>
          </a:prstGeom>
          <a:solidFill>
            <a:srgbClr val="0D7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80073" y="3143994"/>
            <a:ext cx="1524387" cy="1143290"/>
          </a:xfrm>
          <a:prstGeom prst="ellipse">
            <a:avLst/>
          </a:prstGeom>
          <a:solidFill>
            <a:srgbClr val="0D74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>
                <a:solidFill>
                  <a:prstClr val="white"/>
                </a:solidFill>
              </a:rPr>
              <a:t>re</a:t>
            </a:r>
            <a:r>
              <a:rPr lang="zh-CN" altLang="en-US">
                <a:solidFill>
                  <a:prstClr val="white"/>
                </a:solidFill>
              </a:rPr>
              <a:t>模块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25732" y="3188525"/>
            <a:ext cx="1412602" cy="1059452"/>
          </a:xfrm>
          <a:prstGeom prst="ellipse">
            <a:avLst/>
          </a:prstGeom>
          <a:solidFill>
            <a:srgbClr val="0D7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865503" y="3455729"/>
            <a:ext cx="1757117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lxml</a:t>
            </a:r>
            <a:r>
              <a:rPr lang="zh-CN" altLang="en-US" sz="1600" dirty="0">
                <a:solidFill>
                  <a:schemeClr val="bg1"/>
                </a:solidFill>
              </a:rPr>
              <a:t>模块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beautifulsoup4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25937" y="3135086"/>
            <a:ext cx="1524387" cy="1143290"/>
          </a:xfrm>
          <a:prstGeom prst="ellipse">
            <a:avLst/>
          </a:prstGeom>
          <a:solidFill>
            <a:srgbClr val="0D7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>
                <a:solidFill>
                  <a:prstClr val="white"/>
                </a:solidFill>
              </a:rPr>
              <a:t>json</a:t>
            </a:r>
            <a:r>
              <a:rPr lang="zh-CN" altLang="en-US">
                <a:solidFill>
                  <a:prstClr val="white"/>
                </a:solidFill>
              </a:rPr>
              <a:t>模块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.4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解析网页数据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6040" y="957337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解析工具的性能比较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0361" y="1632047"/>
          <a:ext cx="7440979" cy="15578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11790"/>
                <a:gridCol w="1705587"/>
                <a:gridCol w="1619720"/>
                <a:gridCol w="2203882"/>
              </a:tblGrid>
              <a:tr h="389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抓取工具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使用难度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安装难度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>
                    <a:solidFill>
                      <a:srgbClr val="0070C0"/>
                    </a:solidFill>
                  </a:tcPr>
                </a:tc>
              </a:tr>
              <a:tr h="389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</a:t>
                      </a:r>
                      <a:endParaRPr lang="zh-CN" sz="12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最快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困难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无（内置）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/>
                </a:tc>
              </a:tr>
              <a:tr h="389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lxml</a:t>
                      </a:r>
                      <a:endParaRPr lang="zh-CN" sz="12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/>
                </a:tc>
              </a:tr>
              <a:tr h="389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beautifulsoup4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最简单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101331" marR="101331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.4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解析网页数据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9669" y="743829"/>
            <a:ext cx="758023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 4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455" y="1189800"/>
            <a:ext cx="8195529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）是一个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HTML/XML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解析器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主要功能是解析和提取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HTML/XML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选择器、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标准库中的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解析器、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lxml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解析器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09669" y="2139212"/>
            <a:ext cx="758023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0855" y="2525926"/>
            <a:ext cx="819552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模块会将复杂的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文档换成树结构（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DOM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），这个结构中的每个节点都是一个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对象，这些对象可以归纳为如下四种：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983" y="3051358"/>
            <a:ext cx="8195529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bs4.element.Tag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类：表示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中的标签，最基本的信息组织单元。它有两个非常重要的属性，分别为表示标签名字的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属性，表示标签属性的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bs4.element.NavigableString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类：表示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中标签的文本（非属性字符串）。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bs4.BeautifulSoup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类：表示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DOM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中的全部内容。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bs4.element.Comment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类：表示标签内字符串的注释部分，是一种特殊的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NavigableString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.4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解析网页数据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9669" y="953229"/>
            <a:ext cx="758023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解析网页数据的一般流程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文档 1"/>
          <p:cNvSpPr/>
          <p:nvPr/>
        </p:nvSpPr>
        <p:spPr>
          <a:xfrm>
            <a:off x="1330036" y="1619497"/>
            <a:ext cx="1235034" cy="561109"/>
          </a:xfrm>
          <a:prstGeom prst="flowChartDocument">
            <a:avLst/>
          </a:prstGeom>
          <a:solidFill>
            <a:srgbClr val="0D74C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>
                <a:solidFill>
                  <a:srgbClr val="FFFFFF"/>
                </a:solidFill>
              </a:rPr>
              <a:t>HTML</a:t>
            </a:r>
            <a:r>
              <a:rPr lang="zh-CN" altLang="en-US">
                <a:solidFill>
                  <a:srgbClr val="FFFFFF"/>
                </a:solidFill>
              </a:rPr>
              <a:t>网页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842" y="1603169"/>
            <a:ext cx="1793174" cy="552203"/>
          </a:xfrm>
          <a:prstGeom prst="rect">
            <a:avLst/>
          </a:prstGeom>
          <a:solidFill>
            <a:srgbClr val="0D74C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/>
              <a:t>Beautiful Soup</a:t>
            </a:r>
            <a:r>
              <a:rPr lang="zh-CN" altLang="en-US" dirty="0"/>
              <a:t>类对象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48842" y="2421082"/>
            <a:ext cx="1793174" cy="552203"/>
          </a:xfrm>
          <a:prstGeom prst="rect">
            <a:avLst/>
          </a:prstGeom>
          <a:solidFill>
            <a:srgbClr val="0D74C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搜索节点</a:t>
            </a:r>
            <a:r>
              <a:rPr lang="en-US" altLang="zh-CN" dirty="0"/>
              <a:t>find_all</a:t>
            </a:r>
            <a:r>
              <a:rPr lang="zh-CN" altLang="en-US" dirty="0"/>
              <a:t>等方法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48842" y="3247902"/>
            <a:ext cx="1793174" cy="552203"/>
          </a:xfrm>
          <a:prstGeom prst="rect">
            <a:avLst/>
          </a:prstGeom>
          <a:solidFill>
            <a:srgbClr val="0D74C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访问节点包括名称、属性、文本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122221" y="1449531"/>
            <a:ext cx="453242" cy="339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>
                <a:solidFill>
                  <a:prstClr val="black"/>
                </a:solidFill>
              </a:rPr>
              <a:t>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98471" y="2251116"/>
            <a:ext cx="453242" cy="339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>
                <a:solidFill>
                  <a:prstClr val="black"/>
                </a:solidFill>
              </a:rPr>
              <a:t>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8471" y="3077935"/>
            <a:ext cx="453242" cy="3399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>
                <a:solidFill>
                  <a:prstClr val="black"/>
                </a:solidFill>
              </a:rPr>
              <a:t>3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1" name="直接箭头连接符 6"/>
          <p:cNvCxnSpPr>
            <a:endCxn id="5" idx="1"/>
          </p:cNvCxnSpPr>
          <p:nvPr/>
        </p:nvCxnSpPr>
        <p:spPr>
          <a:xfrm>
            <a:off x="2565070" y="1879271"/>
            <a:ext cx="783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0"/>
          <p:cNvCxnSpPr>
            <a:stCxn id="6" idx="3"/>
          </p:cNvCxnSpPr>
          <p:nvPr/>
        </p:nvCxnSpPr>
        <p:spPr>
          <a:xfrm flipV="1">
            <a:off x="5142016" y="2697183"/>
            <a:ext cx="65314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2"/>
          <p:cNvCxnSpPr/>
          <p:nvPr/>
        </p:nvCxnSpPr>
        <p:spPr>
          <a:xfrm>
            <a:off x="5468587" y="2367645"/>
            <a:ext cx="0" cy="65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24"/>
          <p:cNvCxnSpPr/>
          <p:nvPr/>
        </p:nvCxnSpPr>
        <p:spPr>
          <a:xfrm>
            <a:off x="5468588" y="2367644"/>
            <a:ext cx="326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25"/>
          <p:cNvCxnSpPr/>
          <p:nvPr/>
        </p:nvCxnSpPr>
        <p:spPr>
          <a:xfrm>
            <a:off x="5457702" y="3024498"/>
            <a:ext cx="326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6"/>
          <p:cNvSpPr txBox="1"/>
          <p:nvPr/>
        </p:nvSpPr>
        <p:spPr>
          <a:xfrm>
            <a:off x="5812418" y="2229145"/>
            <a:ext cx="1569660" cy="369332"/>
          </a:xfrm>
          <a:prstGeom prst="rect">
            <a:avLst/>
          </a:prstGeom>
          <a:solidFill>
            <a:srgbClr val="0D74C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按节点名称</a:t>
            </a:r>
            <a:endParaRPr lang="zh-CN" altLang="en-US" dirty="0"/>
          </a:p>
        </p:txBody>
      </p:sp>
      <p:sp>
        <p:nvSpPr>
          <p:cNvPr id="17" name="TextBox 27"/>
          <p:cNvSpPr txBox="1"/>
          <p:nvPr/>
        </p:nvSpPr>
        <p:spPr>
          <a:xfrm>
            <a:off x="5812418" y="2541769"/>
            <a:ext cx="1569660" cy="369332"/>
          </a:xfrm>
          <a:prstGeom prst="rect">
            <a:avLst/>
          </a:prstGeom>
          <a:solidFill>
            <a:srgbClr val="0D74C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按节点属性值</a:t>
            </a:r>
            <a:endParaRPr lang="zh-CN" altLang="en-US" dirty="0"/>
          </a:p>
        </p:txBody>
      </p:sp>
      <p:sp>
        <p:nvSpPr>
          <p:cNvPr id="18" name="TextBox 28"/>
          <p:cNvSpPr txBox="1"/>
          <p:nvPr/>
        </p:nvSpPr>
        <p:spPr>
          <a:xfrm>
            <a:off x="5812418" y="2885999"/>
            <a:ext cx="1569660" cy="369332"/>
          </a:xfrm>
          <a:prstGeom prst="rect">
            <a:avLst/>
          </a:prstGeom>
          <a:solidFill>
            <a:srgbClr val="0D74C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按节点文本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.5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实例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：</a:t>
            </a:r>
            <a:r>
              <a:rPr kumimoji="1" lang="zh-CN" altLang="en-US" dirty="0">
                <a:solidFill>
                  <a:schemeClr val="bg1"/>
                </a:solidFill>
              </a:rPr>
              <a:t>龙岗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房地产</a:t>
            </a:r>
            <a:r>
              <a:rPr kumimoji="1" lang="zh-CN" altLang="en-US" b="1" dirty="0">
                <a:solidFill>
                  <a:schemeClr val="bg1"/>
                </a:solidFill>
              </a:rPr>
              <a:t>爬虫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9668" y="792824"/>
            <a:ext cx="7580231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实例：房地产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081" y="1566191"/>
            <a:ext cx="406704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利用网络爬虫技术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抓取龙岗房地产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网站首页的楼房信息，抓取出页面中的部分数据，包括详细地址、详情链接、房型、户型、面积、出售价格、登记时间，并以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表格的形式存放到本地。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080" y="1203167"/>
            <a:ext cx="442765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080" y="2826308"/>
            <a:ext cx="442765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080" y="3253228"/>
            <a:ext cx="503472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龙岗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房地产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爬虫项目需要以下三个步骤：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）从网站上加载网页源代码；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）分析网页结构，并提取数据到合适的数据结构中；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）进一步处理数据，将其以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文件的形式存储到本地。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 descr="http://ask.qcloudimg.com/http-save/yehe-1651294/0uf157xzf6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126" y="947364"/>
            <a:ext cx="3831480" cy="217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.6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b="1" dirty="0">
                <a:solidFill>
                  <a:schemeClr val="bg1"/>
                </a:solidFill>
              </a:rPr>
              <a:t>本章小结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592" y="1276746"/>
            <a:ext cx="813638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本章介绍了网络爬虫的基础知识，包括</a:t>
            </a:r>
            <a:r>
              <a:rPr lang="zh-CN" altLang="zh-CN" sz="2000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网络爬虫的概述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爬取网页的流程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，其次介绍了如何</a:t>
            </a:r>
            <a:r>
              <a:rPr lang="zh-CN" altLang="zh-CN" sz="2000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zh-CN" sz="2000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抓取网页数据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介绍了</a:t>
            </a:r>
            <a:r>
              <a:rPr lang="zh-CN" altLang="zh-CN" sz="2000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</a:t>
            </a:r>
            <a:r>
              <a:rPr lang="zh-CN" altLang="zh-CN" sz="2000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解析网页数据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的流程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通过对本章的学习，希望读能够了解爬虫的基本流程，具备开发简单爬虫项目的能力。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2"/>
          <p:cNvSpPr txBox="1"/>
          <p:nvPr>
            <p:custDataLst>
              <p:tags r:id="rId1"/>
            </p:custDataLst>
          </p:nvPr>
        </p:nvSpPr>
        <p:spPr>
          <a:xfrm>
            <a:off x="1828800" y="476250"/>
            <a:ext cx="5486400" cy="3569494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5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[填空1]</a:t>
            </a:r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模块基于文本的特征来匹配或查找指定数据，可以处理任何格式的字符串文档。 </a:t>
            </a:r>
            <a:r>
              <a:rPr lang="zh-CN" altLang="en-US" sz="195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[填空2]</a:t>
            </a:r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模块beautifulsoup4确定达到指定节点的路径, 适合处理层级比较明显的数据。 </a:t>
            </a:r>
            <a:r>
              <a:rPr lang="zh-CN" altLang="en-US" sz="195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[填空3]</a:t>
            </a:r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用于JSON文档的数据解析。</a:t>
            </a:r>
            <a:endParaRPr lang="zh-CN" altLang="en-US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5772150" y="466129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143000" y="4386263"/>
            <a:ext cx="6858000" cy="275035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 fontAlgn="base">
              <a:buNone/>
            </a:pPr>
            <a:r>
              <a:rPr lang="zh-CN" altLang="en-US" sz="900" strike="noStrike" noProof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正常使用填空题需3.0以上版本雨课堂</a:t>
            </a:r>
            <a:endParaRPr lang="zh-CN" altLang="en-US" sz="900" strike="noStrike" noProof="1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172" name="组合 8"/>
          <p:cNvGrpSpPr/>
          <p:nvPr/>
        </p:nvGrpSpPr>
        <p:grpSpPr>
          <a:xfrm>
            <a:off x="0" y="0"/>
            <a:ext cx="6858000" cy="490061"/>
            <a:chOff x="-2400" y="0"/>
            <a:chExt cx="14400" cy="1029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-240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-240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7175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-1867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6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77" y="229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131E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65EC83-5FAA-4FE9-BB65-5544193D6B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网络爬虫又称为网页蜘蛛、网络机器人，它是一种按照一定的规则自动地爬取万维网信息的程序或脚本。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28800" y="273240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错误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78560" y="2137410"/>
            <a:ext cx="385445" cy="38608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78560" y="2780665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6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6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5" name="图片 4" descr="tmp131E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文本框 2"/>
          <p:cNvSpPr txBox="1"/>
          <p:nvPr>
            <p:custDataLst>
              <p:tags r:id="rId1"/>
            </p:custDataLst>
          </p:nvPr>
        </p:nvSpPr>
        <p:spPr>
          <a:xfrm>
            <a:off x="1828800" y="476250"/>
            <a:ext cx="5486400" cy="1607344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了解了网页结构以后，可以借助网页解析器（用于解析网页的工具）从网页中解析提取出有价值的数据，或者是新的URL链接，过程包括：</a:t>
            </a:r>
            <a:endParaRPr lang="zh-CN" altLang="en-US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8" name="文本框 3"/>
          <p:cNvSpPr txBox="1"/>
          <p:nvPr>
            <p:custDataLst>
              <p:tags r:id="rId2"/>
            </p:custDataLst>
          </p:nvPr>
        </p:nvSpPr>
        <p:spPr>
          <a:xfrm>
            <a:off x="2514600" y="2089547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下载网页源码字符串</a:t>
            </a:r>
            <a:endParaRPr lang="zh-CN" altLang="en-US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/>
          <p:nvPr>
            <p:custDataLst>
              <p:tags r:id="rId3"/>
            </p:custDataLst>
          </p:nvPr>
        </p:nvSpPr>
        <p:spPr>
          <a:xfrm>
            <a:off x="2514600" y="2732485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用网页解析器网页源码进行解析</a:t>
            </a:r>
            <a:endParaRPr lang="zh-CN" altLang="en-US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文本框 5"/>
          <p:cNvSpPr txBox="1"/>
          <p:nvPr>
            <p:custDataLst>
              <p:tags r:id="rId4"/>
            </p:custDataLst>
          </p:nvPr>
        </p:nvSpPr>
        <p:spPr>
          <a:xfrm>
            <a:off x="2514600" y="3375422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获取有价值的数据</a:t>
            </a:r>
            <a:endParaRPr lang="zh-CN" altLang="en-US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文本框 6"/>
          <p:cNvSpPr txBox="1"/>
          <p:nvPr>
            <p:custDataLst>
              <p:tags r:id="rId5"/>
            </p:custDataLst>
          </p:nvPr>
        </p:nvSpPr>
        <p:spPr>
          <a:xfrm>
            <a:off x="2514600" y="4018360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更新新的</a:t>
            </a:r>
            <a:r>
              <a:rPr lang="en-US" altLang="zh-CN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78819" y="2137172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78819" y="2780110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78819" y="3423047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78819" y="4065985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466129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07" name="组合 16"/>
          <p:cNvGrpSpPr/>
          <p:nvPr/>
        </p:nvGrpSpPr>
        <p:grpSpPr>
          <a:xfrm>
            <a:off x="0" y="0"/>
            <a:ext cx="6858000" cy="490061"/>
            <a:chOff x="-2400" y="0"/>
            <a:chExt cx="144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240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-240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4110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867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1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77" y="229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tmp131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Box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8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Numpy Array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类型的数据有以下特征（     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2" name="TextBox 3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数据存储在连续的地址空间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TextBox 4"/>
          <p:cNvSpPr txBox="1"/>
          <p:nvPr>
            <p:custDataLst>
              <p:tags r:id="rId3"/>
            </p:custDataLst>
          </p:nvPr>
        </p:nvSpPr>
        <p:spPr>
          <a:xfrm>
            <a:off x="1828800" y="2732088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处理速度快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TextBox 5"/>
          <p:cNvSpPr txBox="1"/>
          <p:nvPr>
            <p:custDataLst>
              <p:tags r:id="rId4"/>
            </p:custDataLst>
          </p:nvPr>
        </p:nvSpPr>
        <p:spPr>
          <a:xfrm>
            <a:off x="1828800" y="3375025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丰富的广播功能函数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5" name="TextBox 6"/>
          <p:cNvSpPr txBox="1"/>
          <p:nvPr>
            <p:custDataLst>
              <p:tags r:id="rId5"/>
            </p:custDataLst>
          </p:nvPr>
        </p:nvSpPr>
        <p:spPr>
          <a:xfrm>
            <a:off x="1828800" y="4017963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处理数据时可以不用循环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138363"/>
            <a:ext cx="384175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2781300"/>
            <a:ext cx="384175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3424238"/>
            <a:ext cx="384175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067175"/>
            <a:ext cx="384175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466090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5131" name="组合 16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136" name="图片 1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"/>
          <p:cNvSpPr txBox="1"/>
          <p:nvPr>
            <p:custDataLst>
              <p:tags r:id="rId1"/>
            </p:custDataLst>
          </p:nvPr>
        </p:nvSpPr>
        <p:spPr>
          <a:xfrm>
            <a:off x="1828800" y="465535"/>
            <a:ext cx="5486400" cy="3345656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根据使用场景，网络爬虫可分为两种：</a:t>
            </a:r>
            <a:endParaRPr lang="zh-CN" altLang="en-US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95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[填空1]</a:t>
            </a:r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（（Scalable Web Crawler），又称全网爬虫。</a:t>
            </a:r>
            <a:endParaRPr lang="zh-CN" altLang="en-US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95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[填空2]</a:t>
            </a:r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（Focused Crawler），又称主题网络爬虫（Topical Crawler）。</a:t>
            </a:r>
            <a:endParaRPr lang="zh-CN" altLang="en-US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5772150" y="466129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1143000" y="4386263"/>
            <a:ext cx="6858000" cy="275035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 fontAlgn="base">
              <a:buNone/>
            </a:pPr>
            <a:r>
              <a:rPr lang="zh-CN" altLang="en-US" sz="900" strike="noStrike" noProof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正常使用填空题需3.0以上版本雨课堂</a:t>
            </a:r>
            <a:endParaRPr lang="zh-CN" altLang="en-US" sz="900" strike="noStrike" noProof="1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124" name="组合 10"/>
          <p:cNvGrpSpPr/>
          <p:nvPr/>
        </p:nvGrpSpPr>
        <p:grpSpPr>
          <a:xfrm>
            <a:off x="0" y="0"/>
            <a:ext cx="6858000" cy="490061"/>
            <a:chOff x="-2400" y="0"/>
            <a:chExt cx="14400" cy="1029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-240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>
            <a:xfrm>
              <a:off x="-240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5127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-1867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8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77" y="229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tmp131E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2"/>
          <p:cNvSpPr txBox="1"/>
          <p:nvPr>
            <p:custDataLst>
              <p:tags r:id="rId1"/>
            </p:custDataLst>
          </p:nvPr>
        </p:nvSpPr>
        <p:spPr>
          <a:xfrm>
            <a:off x="1828800" y="476250"/>
            <a:ext cx="5486400" cy="1607344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解析网页数据的技术有：</a:t>
            </a:r>
            <a:endParaRPr lang="en-US" altLang="zh-CN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文本框 3"/>
          <p:cNvSpPr txBox="1"/>
          <p:nvPr>
            <p:custDataLst>
              <p:tags r:id="rId2"/>
            </p:custDataLst>
          </p:nvPr>
        </p:nvSpPr>
        <p:spPr>
          <a:xfrm>
            <a:off x="2514600" y="2089547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en-US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4"/>
          <p:cNvSpPr txBox="1"/>
          <p:nvPr>
            <p:custDataLst>
              <p:tags r:id="rId3"/>
            </p:custDataLst>
          </p:nvPr>
        </p:nvSpPr>
        <p:spPr>
          <a:xfrm>
            <a:off x="2514600" y="2732485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en-US" altLang="zh-CN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endParaRPr lang="en-US" altLang="zh-CN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文本框 5"/>
          <p:cNvSpPr txBox="1"/>
          <p:nvPr>
            <p:custDataLst>
              <p:tags r:id="rId4"/>
            </p:custDataLst>
          </p:nvPr>
        </p:nvSpPr>
        <p:spPr>
          <a:xfrm>
            <a:off x="2514600" y="3375422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en-US" altLang="zh-CN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</a:t>
            </a:r>
            <a:endParaRPr lang="en-US" altLang="zh-CN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文本框 6"/>
          <p:cNvSpPr txBox="1"/>
          <p:nvPr>
            <p:custDataLst>
              <p:tags r:id="rId5"/>
            </p:custDataLst>
          </p:nvPr>
        </p:nvSpPr>
        <p:spPr>
          <a:xfrm>
            <a:off x="2514600" y="4018360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en-US" altLang="zh-CN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JsonPath</a:t>
            </a:r>
            <a:endParaRPr lang="en-US" altLang="zh-CN" sz="19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78819" y="2137172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78819" y="2780110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78819" y="3423047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78819" y="4065985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466129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5" name="组合 16"/>
          <p:cNvGrpSpPr/>
          <p:nvPr/>
        </p:nvGrpSpPr>
        <p:grpSpPr>
          <a:xfrm>
            <a:off x="0" y="0"/>
            <a:ext cx="6858000" cy="490061"/>
            <a:chOff x="-2400" y="0"/>
            <a:chExt cx="144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240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-240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6158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867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9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77" y="229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tmp131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FA9E-E811-4918-8CB8-517C9550212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Box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8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ndarray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的数组定义可以（    ）创建。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6" name="TextBox 3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array( 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7" name="TextBox 4"/>
          <p:cNvSpPr txBox="1"/>
          <p:nvPr>
            <p:custDataLst>
              <p:tags r:id="rId3"/>
            </p:custDataLst>
          </p:nvPr>
        </p:nvSpPr>
        <p:spPr>
          <a:xfrm>
            <a:off x="1828800" y="2732088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arange( )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8" name="TextBox 5"/>
          <p:cNvSpPr txBox="1"/>
          <p:nvPr>
            <p:custDataLst>
              <p:tags r:id="rId4"/>
            </p:custDataLst>
          </p:nvPr>
        </p:nvSpPr>
        <p:spPr>
          <a:xfrm>
            <a:off x="1828800" y="3375025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random.randint(  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TextBox 6"/>
          <p:cNvSpPr txBox="1"/>
          <p:nvPr>
            <p:custDataLst>
              <p:tags r:id="rId5"/>
            </p:custDataLst>
          </p:nvPr>
        </p:nvSpPr>
        <p:spPr>
          <a:xfrm>
            <a:off x="1828800" y="4017963"/>
            <a:ext cx="6400800" cy="482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CSV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文件等读取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138363"/>
            <a:ext cx="384175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2781300"/>
            <a:ext cx="384175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3424238"/>
            <a:ext cx="384175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067175"/>
            <a:ext cx="384175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466090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6155" name="组合 16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8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59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160" name="图片 1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Box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3660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Matplotlib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库内部结构复杂，通常导入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matplotlib.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基础模块，该模块是绘制各类可视化图形的命令子库，用于绘制各种图形。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matplotlib.pyplot as plt  #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模块起别名 。绘制图表用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plt.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，显示图表用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plt.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，保存图表用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plt.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，添加标题用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plt.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，设置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轴标签用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plt.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686550" y="466090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4295775"/>
            <a:ext cx="9144000" cy="365125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正常使用填空题需</a:t>
            </a: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3.0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以上版本雨课堂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172" name="组合 8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75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76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7177" name="图片 1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extBox 4"/>
          <p:cNvSpPr txBox="1"/>
          <p:nvPr>
            <p:custDataLst>
              <p:tags r:id="rId1"/>
            </p:custDataLst>
          </p:nvPr>
        </p:nvSpPr>
        <p:spPr>
          <a:xfrm>
            <a:off x="1828800" y="476250"/>
            <a:ext cx="5486400" cy="2149079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读取的数据中可能会带有一些无效值，无效值的处理方法为忽略或替换。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4" name="TextBox 5"/>
          <p:cNvSpPr txBox="1"/>
          <p:nvPr>
            <p:custDataLst>
              <p:tags r:id="rId2"/>
            </p:custDataLst>
          </p:nvPr>
        </p:nvSpPr>
        <p:spPr>
          <a:xfrm>
            <a:off x="2514600" y="2364581"/>
            <a:ext cx="4800600" cy="48220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5" name="TextBox 6"/>
          <p:cNvSpPr txBox="1"/>
          <p:nvPr>
            <p:custDataLst>
              <p:tags r:id="rId3"/>
            </p:custDataLst>
          </p:nvPr>
        </p:nvSpPr>
        <p:spPr>
          <a:xfrm>
            <a:off x="2514600" y="3007519"/>
            <a:ext cx="4800600" cy="48220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978819" y="2413397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978819" y="3056335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5772150" y="466129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提交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3079" name="组合 18"/>
          <p:cNvGrpSpPr/>
          <p:nvPr/>
        </p:nvGrpSpPr>
        <p:grpSpPr>
          <a:xfrm>
            <a:off x="0" y="0"/>
            <a:ext cx="6858000" cy="490220"/>
            <a:chOff x="-1524000" y="0"/>
            <a:chExt cx="9144000" cy="653627"/>
          </a:xfrm>
        </p:grpSpPr>
        <p:sp>
          <p:nvSpPr>
            <p:cNvPr id="1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8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2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-1185333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83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49107" y="145627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15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15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131E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Box 2"/>
          <p:cNvSpPr txBox="1"/>
          <p:nvPr>
            <p:custDataLst>
              <p:tags r:id="rId1"/>
            </p:custDataLst>
          </p:nvPr>
        </p:nvSpPr>
        <p:spPr>
          <a:xfrm>
            <a:off x="1828800" y="476250"/>
            <a:ext cx="5486400" cy="160734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Pandas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的数据结构包括：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8" name="TextBox 3"/>
          <p:cNvSpPr txBox="1"/>
          <p:nvPr>
            <p:custDataLst>
              <p:tags r:id="rId2"/>
            </p:custDataLst>
          </p:nvPr>
        </p:nvSpPr>
        <p:spPr>
          <a:xfrm>
            <a:off x="2514600" y="2089547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 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TextBox 4"/>
          <p:cNvSpPr txBox="1"/>
          <p:nvPr>
            <p:custDataLst>
              <p:tags r:id="rId3"/>
            </p:custDataLst>
          </p:nvPr>
        </p:nvSpPr>
        <p:spPr>
          <a:xfrm>
            <a:off x="2514600" y="2732485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Series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TextBox 5"/>
          <p:cNvSpPr txBox="1"/>
          <p:nvPr>
            <p:custDataLst>
              <p:tags r:id="rId4"/>
            </p:custDataLst>
          </p:nvPr>
        </p:nvSpPr>
        <p:spPr>
          <a:xfrm>
            <a:off x="2514600" y="3375422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 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1" name="TextBox 6"/>
          <p:cNvSpPr txBox="1"/>
          <p:nvPr>
            <p:custDataLst>
              <p:tags r:id="rId5"/>
            </p:custDataLst>
          </p:nvPr>
        </p:nvSpPr>
        <p:spPr>
          <a:xfrm>
            <a:off x="2514600" y="4018360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DataFrame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78819" y="2137172"/>
            <a:ext cx="385763" cy="385763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78819" y="2780110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78819" y="3423047"/>
            <a:ext cx="385763" cy="385763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78819" y="4065985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466129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提交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4107" name="组合 16"/>
          <p:cNvGrpSpPr/>
          <p:nvPr/>
        </p:nvGrpSpPr>
        <p:grpSpPr>
          <a:xfrm>
            <a:off x="0" y="0"/>
            <a:ext cx="6858000" cy="490220"/>
            <a:chOff x="-1524000" y="0"/>
            <a:chExt cx="9144000" cy="653627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0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185333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49107" y="145627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15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15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131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Box 2"/>
          <p:cNvSpPr txBox="1"/>
          <p:nvPr>
            <p:custDataLst>
              <p:tags r:id="rId1"/>
            </p:custDataLst>
          </p:nvPr>
        </p:nvSpPr>
        <p:spPr>
          <a:xfrm>
            <a:off x="1828800" y="476250"/>
            <a:ext cx="5486400" cy="160734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最常见的</a:t>
            </a:r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IO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操作是对</a:t>
            </a:r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CSV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文件的读写。其中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</a:rPr>
              <a:t>pd.read_csv()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方法中的参数描述正确的是：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2" name="TextBox 3"/>
          <p:cNvSpPr txBox="1"/>
          <p:nvPr>
            <p:custDataLst>
              <p:tags r:id="rId2"/>
            </p:custDataLst>
          </p:nvPr>
        </p:nvSpPr>
        <p:spPr>
          <a:xfrm>
            <a:off x="2514600" y="2089547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filepath_or_buffer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：表示文件的路径。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TextBox 4"/>
          <p:cNvSpPr txBox="1"/>
          <p:nvPr>
            <p:custDataLst>
              <p:tags r:id="rId3"/>
            </p:custDataLst>
          </p:nvPr>
        </p:nvSpPr>
        <p:spPr>
          <a:xfrm>
            <a:off x="2514600" y="2732485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sep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：指定使用的分隔符，默认用“</a:t>
            </a:r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,”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分隔。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TextBox 5"/>
          <p:cNvSpPr txBox="1"/>
          <p:nvPr>
            <p:custDataLst>
              <p:tags r:id="rId4"/>
            </p:custDataLst>
          </p:nvPr>
        </p:nvSpPr>
        <p:spPr>
          <a:xfrm>
            <a:off x="2514600" y="3375422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header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：指定哪一行作为列名，默认</a:t>
            </a:r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header=0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，将文件中第一行数据作为列名。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5" name="TextBox 6"/>
          <p:cNvSpPr txBox="1"/>
          <p:nvPr>
            <p:custDataLst>
              <p:tags r:id="rId5"/>
            </p:custDataLst>
          </p:nvPr>
        </p:nvSpPr>
        <p:spPr>
          <a:xfrm>
            <a:off x="2514600" y="4018360"/>
            <a:ext cx="4800600" cy="48220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：指定列名。</a:t>
            </a:r>
            <a:endParaRPr lang="zh-CN" altLang="en-US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78819" y="2137172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78819" y="2780110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78819" y="3423047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78819" y="4065985"/>
            <a:ext cx="385763" cy="385763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466129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提交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5131" name="组合 16"/>
          <p:cNvGrpSpPr/>
          <p:nvPr/>
        </p:nvGrpSpPr>
        <p:grpSpPr>
          <a:xfrm>
            <a:off x="0" y="0"/>
            <a:ext cx="6858000" cy="490220"/>
            <a:chOff x="-1524000" y="0"/>
            <a:chExt cx="9144000" cy="653627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185333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49107" y="145627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15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15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tmp131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TYPE" val="ProblemTypeMarker"/>
</p:tagLst>
</file>

<file path=ppt/tags/tag102.xml><?xml version="1.0" encoding="utf-8"?>
<p:tagLst xmlns:p="http://schemas.openxmlformats.org/presentationml/2006/main">
  <p:tag name="RAINPROBLEM" val="ProblemSetting"/>
  <p:tag name="RAINPROBLEMTYPE" val="MultipleChoiceMA"/>
</p:tagLst>
</file>

<file path=ppt/tags/tag103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04.xml><?xml version="1.0" encoding="utf-8"?>
<p:tagLst xmlns:p="http://schemas.openxmlformats.org/presentationml/2006/main">
  <p:tag name="RAINPROBLEM" val="ProblemBody"/>
</p:tagLst>
</file>

<file path=ppt/tags/tag105.xml><?xml version="1.0" encoding="utf-8"?>
<p:tagLst xmlns:p="http://schemas.openxmlformats.org/presentationml/2006/main">
  <p:tag name="RAINPROBLEM" val="ProblemItem"/>
</p:tagLst>
</file>

<file path=ppt/tags/tag106.xml><?xml version="1.0" encoding="utf-8"?>
<p:tagLst xmlns:p="http://schemas.openxmlformats.org/presentationml/2006/main">
  <p:tag name="RAINPROBLEM" val="ProblemItem"/>
</p:tagLst>
</file>

<file path=ppt/tags/tag107.xml><?xml version="1.0" encoding="utf-8"?>
<p:tagLst xmlns:p="http://schemas.openxmlformats.org/presentationml/2006/main">
  <p:tag name="RAINPROBLEM" val="ProblemItem"/>
</p:tagLst>
</file>

<file path=ppt/tags/tag108.xml><?xml version="1.0" encoding="utf-8"?>
<p:tagLst xmlns:p="http://schemas.openxmlformats.org/presentationml/2006/main">
  <p:tag name="RAINPROBLEM" val="ProblemItem"/>
</p:tagLst>
</file>

<file path=ppt/tags/tag10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1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3.xml><?xml version="1.0" encoding="utf-8"?>
<p:tagLst xmlns:p="http://schemas.openxmlformats.org/presentationml/2006/main">
  <p:tag name="RAINPROBLEM" val="ProblemSubmit"/>
  <p:tag name="RAINPROBLEMTYPE" val="MultipleChoiceMA"/>
</p:tagLst>
</file>

<file path=ppt/tags/tag114.xml><?xml version="1.0" encoding="utf-8"?>
<p:tagLst xmlns:p="http://schemas.openxmlformats.org/presentationml/2006/main">
  <p:tag name="RAINPROBLEMTYPE" val="ProblemTypeMarker"/>
</p:tagLst>
</file>

<file path=ppt/tags/tag115.xml><?xml version="1.0" encoding="utf-8"?>
<p:tagLst xmlns:p="http://schemas.openxmlformats.org/presentationml/2006/main">
  <p:tag name="RAINPROBLEMTYPE" val="ProblemTypeMarker"/>
</p:tagLst>
</file>

<file path=ppt/tags/tag116.xml><?xml version="1.0" encoding="utf-8"?>
<p:tagLst xmlns:p="http://schemas.openxmlformats.org/presentationml/2006/main">
  <p:tag name="RAINPROBLEMTYPE" val="ProblemTypeMarker"/>
</p:tagLst>
</file>

<file path=ppt/tags/tag117.xml><?xml version="1.0" encoding="utf-8"?>
<p:tagLst xmlns:p="http://schemas.openxmlformats.org/presentationml/2006/main">
  <p:tag name="RAINPROBLEMTYPE" val="ProblemTypeMarker"/>
</p:tagLst>
</file>

<file path=ppt/tags/tag118.xml><?xml version="1.0" encoding="utf-8"?>
<p:tagLst xmlns:p="http://schemas.openxmlformats.org/presentationml/2006/main">
  <p:tag name="RAINPROBLEM" val="ProblemSetting"/>
  <p:tag name="RAINPROBLEMTYPE" val="MultipleChoiceMA"/>
</p:tagLst>
</file>

<file path=ppt/tags/tag119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2.xml><?xml version="1.0" encoding="utf-8"?>
<p:tagLst xmlns:p="http://schemas.openxmlformats.org/presentationml/2006/main">
  <p:tag name="RAINPROBLEM" val="ProblemSubmit"/>
  <p:tag name="RAINPROBLEMTYPE" val="MultipleChoice"/>
</p:tagLst>
</file>

<file path=ppt/tags/tag120.xml><?xml version="1.0" encoding="utf-8"?>
<p:tagLst xmlns:p="http://schemas.openxmlformats.org/presentationml/2006/main">
  <p:tag name="RAINPROBLEM" val="ProblemBody"/>
</p:tagLst>
</file>

<file path=ppt/tags/tag121.xml><?xml version="1.0" encoding="utf-8"?>
<p:tagLst xmlns:p="http://schemas.openxmlformats.org/presentationml/2006/main">
  <p:tag name="RAINPROBLEM" val="ProblemSubmit"/>
  <p:tag name="RAINPROBLEMTYPE" val="FillBlank"/>
</p:tagLst>
</file>

<file path=ppt/tags/tag122.xml><?xml version="1.0" encoding="utf-8"?>
<p:tagLst xmlns:p="http://schemas.openxmlformats.org/presentationml/2006/main">
  <p:tag name="PRODUCTVERSIONTIP3" val="PRODUCTVERSIONTIP3"/>
</p:tagLst>
</file>

<file path=ppt/tags/tag123.xml><?xml version="1.0" encoding="utf-8"?>
<p:tagLst xmlns:p="http://schemas.openxmlformats.org/presentationml/2006/main">
  <p:tag name="RAINPROBLEMTYPE" val="ProblemTypeMarker"/>
</p:tagLst>
</file>

<file path=ppt/tags/tag124.xml><?xml version="1.0" encoding="utf-8"?>
<p:tagLst xmlns:p="http://schemas.openxmlformats.org/presentationml/2006/main">
  <p:tag name="RAINPROBLEMTYPE" val="ProblemTypeMarker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" val="ProblemSetting"/>
  <p:tag name="RAINPROBLEMTYPE" val="FillBlank"/>
</p:tagLst>
</file>

<file path=ppt/tags/tag128.xml><?xml version="1.0" encoding="utf-8"?>
<p:tagLst xmlns:p="http://schemas.openxmlformats.org/presentationml/2006/main">
  <p:tag name="RAINPROBLEM" val="FillBlank"/>
  <p:tag name="PROBLEMBLANKKEYWORD" val="填空"/>
  <p:tag name="PROBLEMSCORE" val="2.0"/>
  <p:tag name="PROBLEMBLANK" val="[{&quot;num&quot;:1,&quot;caseSensitive&quot;:false,&quot;fuzzyMatch&quot;:false,&quot;Score&quot;:1.0,&quot;answers&quot;:[&quot;Series&quot;]},{&quot;num&quot;:2,&quot;caseSensitive&quot;:false,&quot;fuzzyMatch&quot;:false,&quot;Score&quot;:1.0,&quot;answers&quot;:[&quot;DataFrame&quot;]}]"/>
</p:tagLst>
</file>

<file path=ppt/tags/tag129.xml><?xml version="1.0" encoding="utf-8"?>
<p:tagLst xmlns:p="http://schemas.openxmlformats.org/presentationml/2006/main">
  <p:tag name="RAINPROBLEM" val="ProblemBody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" val="ProblemSubmit"/>
  <p:tag name="RAINPROBLEMTYPE" val="FillBlank"/>
</p:tagLst>
</file>

<file path=ppt/tags/tag131.xml><?xml version="1.0" encoding="utf-8"?>
<p:tagLst xmlns:p="http://schemas.openxmlformats.org/presentationml/2006/main">
  <p:tag name="PRODUCTVERSIONTIP3" val="PRODUCTVERSIONTIP3"/>
</p:tagLst>
</file>

<file path=ppt/tags/tag132.xml><?xml version="1.0" encoding="utf-8"?>
<p:tagLst xmlns:p="http://schemas.openxmlformats.org/presentationml/2006/main">
  <p:tag name="RAINPROBLEMTYPE" val="ProblemTypeMarker"/>
</p:tagLst>
</file>

<file path=ppt/tags/tag133.xml><?xml version="1.0" encoding="utf-8"?>
<p:tagLst xmlns:p="http://schemas.openxmlformats.org/presentationml/2006/main">
  <p:tag name="RAINPROBLEMTYPE" val="ProblemTypeMarker"/>
</p:tagLst>
</file>

<file path=ppt/tags/tag134.xml><?xml version="1.0" encoding="utf-8"?>
<p:tagLst xmlns:p="http://schemas.openxmlformats.org/presentationml/2006/main">
  <p:tag name="RAINPROBLEMTYPE" val="ProblemTypeMarker"/>
</p:tagLst>
</file>

<file path=ppt/tags/tag135.xml><?xml version="1.0" encoding="utf-8"?>
<p:tagLst xmlns:p="http://schemas.openxmlformats.org/presentationml/2006/main">
  <p:tag name="RAINPROBLEMTYPE" val="ProblemTypeMarker"/>
</p:tagLst>
</file>

<file path=ppt/tags/tag136.xml><?xml version="1.0" encoding="utf-8"?>
<p:tagLst xmlns:p="http://schemas.openxmlformats.org/presentationml/2006/main">
  <p:tag name="RAINPROBLEM" val="ProblemSetting"/>
  <p:tag name="RAINPROBLEMTYPE" val="FillBlank"/>
</p:tagLst>
</file>

<file path=ppt/tags/tag137.xml><?xml version="1.0" encoding="utf-8"?>
<p:tagLst xmlns:p="http://schemas.openxmlformats.org/presentationml/2006/main">
  <p:tag name="RAINPROBLEM" val="FillBlank"/>
  <p:tag name="PROBLEMBLANKKEYWORD" val="填空"/>
  <p:tag name="PROBLEMSCORE" val="3.0"/>
  <p:tag name="PROBLEMBLANK" val="[{&quot;num&quot;:1,&quot;caseSensitive&quot;:false,&quot;fuzzyMatch&quot;:true,&quot;Score&quot;:1.0,&quot;answers&quot;:[&quot;pd.read_csv()&quot;]},{&quot;num&quot;:2,&quot;caseSensitive&quot;:false,&quot;fuzzyMatch&quot;:true,&quot;Score&quot;:1.0,&quot;answers&quot;:[&quot;pd.read_excel()&quot;]},{&quot;num&quot;:3,&quot;caseSensitive&quot;:false,&quot;fuzzyMatch&quot;:true,&quot;Score&quot;:1.0,&quot;answers&quot;:[&quot;Series/DataFrame.to_csv()&quot;]}]"/>
</p:tagLst>
</file>

<file path=ppt/tags/tag138.xml><?xml version="1.0" encoding="utf-8"?>
<p:tagLst xmlns:p="http://schemas.openxmlformats.org/presentationml/2006/main">
  <p:tag name="RAINPROBLEM" val="ProblemBody"/>
</p:tagLst>
</file>

<file path=ppt/tags/tag139.xml><?xml version="1.0" encoding="utf-8"?>
<p:tagLst xmlns:p="http://schemas.openxmlformats.org/presentationml/2006/main">
  <p:tag name="RAINPROBLEM" val="ProblemSubmit"/>
  <p:tag name="RAINPROBLEMTYPE" val="FillBlank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PRODUCTVERSIONTIP3" val="PRODUCTVERSIONTIP3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TYPE" val="ProblemTypeMarker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" val="ProblemSetting"/>
  <p:tag name="RAINPROBLEMTYPE" val="FillBlank"/>
</p:tagLst>
</file>

<file path=ppt/tags/tag146.xml><?xml version="1.0" encoding="utf-8"?>
<p:tagLst xmlns:p="http://schemas.openxmlformats.org/presentationml/2006/main">
  <p:tag name="RAINPROBLEM" val="FillBlank"/>
  <p:tag name="PROBLEMBLANKKEYWORD" val="填空"/>
  <p:tag name="PROBLEMSCORE" val="4.0"/>
  <p:tag name="PROBLEMBLANK" val="[{&quot;num&quot;:1,&quot;caseSensitive&quot;:false,&quot;fuzzyMatch&quot;:true,&quot;Score&quot;:1.0,&quot;answers&quot;:[&quot;pd.isnull(obj)&quot;,&quot;pd.info()&quot;]},{&quot;num&quot;:2,&quot;caseSensitive&quot;:false,&quot;fuzzyMatch&quot;:true,&quot;Score&quot;:1.0,&quot;answers&quot;:[&quot;Series/DataFrame.dropna(axis)&quot;]},{&quot;num&quot;:3,&quot;caseSensitive&quot;:false,&quot;fuzzyMatch&quot;:true,&quot;Score&quot;:1.0,&quot;answers&quot;:[&quot;Series/DataFrame.fillna(x)&quot;]},{&quot;num&quot;:4,&quot;caseSensitive&quot;:false,&quot;fuzzyMatch&quot;:true,&quot;Score&quot;:1.0,&quot;answers&quot;:[&quot;Series/DataFrame.drop_duplicates()&quot;]}]"/>
</p:tagLst>
</file>

<file path=ppt/tags/tag147.xml><?xml version="1.0" encoding="utf-8"?>
<p:tagLst xmlns:p="http://schemas.openxmlformats.org/presentationml/2006/main">
  <p:tag name="KSO_WM_UNIT_TABLE_BEAUTIFY" val="smartTable{b5eea4c4-f643-4238-9577-980e45045f97}"/>
</p:tagLst>
</file>

<file path=ppt/tags/tag148.xml><?xml version="1.0" encoding="utf-8"?>
<p:tagLst xmlns:p="http://schemas.openxmlformats.org/presentationml/2006/main">
  <p:tag name="KSO_WM_UNIT_TABLE_BEAUTIFY" val="smartTable{1ee7549f-5c00-4289-b287-ec5a05b51a52}"/>
</p:tagLst>
</file>

<file path=ppt/tags/tag149.xml><?xml version="1.0" encoding="utf-8"?>
<p:tagLst xmlns:p="http://schemas.openxmlformats.org/presentationml/2006/main">
  <p:tag name="KSO_WM_UNIT_TABLE_BEAUTIFY" val="smartTable{9cf89fdc-5f02-423d-ab7f-70c7636d5a2c}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RAINPROBLEM" val="ProblemBody"/>
</p:tagLst>
</file>

<file path=ppt/tags/tag151.xml><?xml version="1.0" encoding="utf-8"?>
<p:tagLst xmlns:p="http://schemas.openxmlformats.org/presentationml/2006/main">
  <p:tag name="RAINPROBLEM" val="ProblemSubmit"/>
  <p:tag name="RAINPROBLEMTYPE" val="FillBlank"/>
</p:tagLst>
</file>

<file path=ppt/tags/tag152.xml><?xml version="1.0" encoding="utf-8"?>
<p:tagLst xmlns:p="http://schemas.openxmlformats.org/presentationml/2006/main">
  <p:tag name="PRODUCTVERSIONTIP3" val="PRODUCTVERSIONTIP3"/>
</p:tagLst>
</file>

<file path=ppt/tags/tag153.xml><?xml version="1.0" encoding="utf-8"?>
<p:tagLst xmlns:p="http://schemas.openxmlformats.org/presentationml/2006/main">
  <p:tag name="RAINPROBLEMTYPE" val="ProblemTypeMarker"/>
</p:tagLst>
</file>

<file path=ppt/tags/tag154.xml><?xml version="1.0" encoding="utf-8"?>
<p:tagLst xmlns:p="http://schemas.openxmlformats.org/presentationml/2006/main">
  <p:tag name="RAINPROBLEMTYPE" val="ProblemTypeMarker"/>
</p:tagLst>
</file>

<file path=ppt/tags/tag155.xml><?xml version="1.0" encoding="utf-8"?>
<p:tagLst xmlns:p="http://schemas.openxmlformats.org/presentationml/2006/main">
  <p:tag name="RAINPROBLEMTYPE" val="ProblemTypeMarker"/>
</p:tagLst>
</file>

<file path=ppt/tags/tag156.xml><?xml version="1.0" encoding="utf-8"?>
<p:tagLst xmlns:p="http://schemas.openxmlformats.org/presentationml/2006/main">
  <p:tag name="RAINPROBLEMTYPE" val="ProblemTypeMarker"/>
</p:tagLst>
</file>

<file path=ppt/tags/tag157.xml><?xml version="1.0" encoding="utf-8"?>
<p:tagLst xmlns:p="http://schemas.openxmlformats.org/presentationml/2006/main">
  <p:tag name="RAINPROBLEM" val="ProblemSetting"/>
  <p:tag name="RAINPROBLEMTYPE" val="FillBlank"/>
</p:tagLst>
</file>

<file path=ppt/tags/tag158.xml><?xml version="1.0" encoding="utf-8"?>
<p:tagLst xmlns:p="http://schemas.openxmlformats.org/presentationml/2006/main">
  <p:tag name="RAINPROBLEM" val="FillBlank"/>
  <p:tag name="PROBLEMSCORE" val="3.0"/>
  <p:tag name="PROBLEMBLANK" val="[{&quot;num&quot;:1,&quot;caseSensitive&quot;:false,&quot;fuzzyMatch&quot;:false,&quot;Score&quot;:1.0,&quot;answers&quot;:[&quot;Re&quot;]},{&quot;num&quot;:2,&quot;caseSensitive&quot;:false,&quot;fuzzyMatch&quot;:false,&quot;Score&quot;:1.0,&quot;answers&quot;:[&quot;lxml&quot;,&quot;beautifulsoup4&quot;,&quot;bs4&quot;]},{&quot;num&quot;:3,&quot;caseSensitive&quot;:false,&quot;fuzzyMatch&quot;:false,&quot;Score&quot;:1.0,&quot;answers&quot;:[&quot;json&quot;]}]"/>
  <p:tag name="PROBLEMBLANKKEYWORD" val="填空"/>
</p:tagLst>
</file>

<file path=ppt/tags/tag159.xml><?xml version="1.0" encoding="utf-8"?>
<p:tagLst xmlns:p="http://schemas.openxmlformats.org/presentationml/2006/main">
  <p:tag name="RAINPROBLEM" val="ProblemBody"/>
</p:tagLst>
</file>

<file path=ppt/tags/tag16.xml><?xml version="1.0" encoding="utf-8"?>
<p:tagLst xmlns:p="http://schemas.openxmlformats.org/presentationml/2006/main">
  <p:tag name="RAINPROBLEMTYPE" val="ProblemTypeMarker"/>
</p:tagLst>
</file>

<file path=ppt/tags/tag160.xml><?xml version="1.0" encoding="utf-8"?>
<p:tagLst xmlns:p="http://schemas.openxmlformats.org/presentationml/2006/main">
  <p:tag name="RAINPROBLEM" val="ProblemItem"/>
</p:tagLst>
</file>

<file path=ppt/tags/tag161.xml><?xml version="1.0" encoding="utf-8"?>
<p:tagLst xmlns:p="http://schemas.openxmlformats.org/presentationml/2006/main">
  <p:tag name="RAINPROBLEM" val="ProblemItem"/>
</p:tagLst>
</file>

<file path=ppt/tags/tag16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6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4.xml><?xml version="1.0" encoding="utf-8"?>
<p:tagLst xmlns:p="http://schemas.openxmlformats.org/presentationml/2006/main">
  <p:tag name="RAINPROBLEM" val="ProblemSubmit"/>
  <p:tag name="RAINPROBLEMTYPE" val="MultipleChoice"/>
</p:tagLst>
</file>

<file path=ppt/tags/tag165.xml><?xml version="1.0" encoding="utf-8"?>
<p:tagLst xmlns:p="http://schemas.openxmlformats.org/presentationml/2006/main">
  <p:tag name="RAINPROBLEMTYPE" val="ProblemTypeMarker"/>
</p:tagLst>
</file>

<file path=ppt/tags/tag166.xml><?xml version="1.0" encoding="utf-8"?>
<p:tagLst xmlns:p="http://schemas.openxmlformats.org/presentationml/2006/main">
  <p:tag name="RAINPROBLEMTYPE" val="ProblemTypeMarker"/>
</p:tagLst>
</file>

<file path=ppt/tags/tag167.xml><?xml version="1.0" encoding="utf-8"?>
<p:tagLst xmlns:p="http://schemas.openxmlformats.org/presentationml/2006/main">
  <p:tag name="RAINPROBLEMTYPE" val="ProblemTypeMarker"/>
</p:tagLst>
</file>

<file path=ppt/tags/tag168.xml><?xml version="1.0" encoding="utf-8"?>
<p:tagLst xmlns:p="http://schemas.openxmlformats.org/presentationml/2006/main">
  <p:tag name="RAINPROBLEMTYPE" val="ProblemTypeMarker"/>
</p:tagLst>
</file>

<file path=ppt/tags/tag169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" val="ProblemSetting"/>
  <p:tag name="RAINPROBLEMTYPE" val="MultipleChoice"/>
</p:tagLst>
</file>

<file path=ppt/tags/tag170.xml><?xml version="1.0" encoding="utf-8"?>
<p:tagLst xmlns:p="http://schemas.openxmlformats.org/presentationml/2006/main">
  <p:tag name="RAINPROBLEM" val="ProblemSetting"/>
  <p:tag name="RAINPROBLEMTYPE" val="MultipleChoice"/>
</p:tagLst>
</file>

<file path=ppt/tags/tag171.xml><?xml version="1.0" encoding="utf-8"?>
<p:tagLst xmlns:p="http://schemas.openxmlformats.org/presentationml/2006/main">
  <p:tag name="RAINPROBLEM" val="MultipleChoice"/>
  <p:tag name="PROBLEMSCORE" val="1.0"/>
</p:tagLst>
</file>

<file path=ppt/tags/tag172.xml><?xml version="1.0" encoding="utf-8"?>
<p:tagLst xmlns:p="http://schemas.openxmlformats.org/presentationml/2006/main">
  <p:tag name="RAINPROBLEM" val="ProblemBody"/>
</p:tagLst>
</file>

<file path=ppt/tags/tag173.xml><?xml version="1.0" encoding="utf-8"?>
<p:tagLst xmlns:p="http://schemas.openxmlformats.org/presentationml/2006/main">
  <p:tag name="RAINPROBLEM" val="ProblemItem"/>
</p:tagLst>
</file>

<file path=ppt/tags/tag174.xml><?xml version="1.0" encoding="utf-8"?>
<p:tagLst xmlns:p="http://schemas.openxmlformats.org/presentationml/2006/main">
  <p:tag name="RAINPROBLEM" val="ProblemItem"/>
</p:tagLst>
</file>

<file path=ppt/tags/tag175.xml><?xml version="1.0" encoding="utf-8"?>
<p:tagLst xmlns:p="http://schemas.openxmlformats.org/presentationml/2006/main">
  <p:tag name="RAINPROBLEM" val="ProblemItem"/>
</p:tagLst>
</file>

<file path=ppt/tags/tag176.xml><?xml version="1.0" encoding="utf-8"?>
<p:tagLst xmlns:p="http://schemas.openxmlformats.org/presentationml/2006/main">
  <p:tag name="RAINPROBLEM" val="ProblemItem"/>
</p:tagLst>
</file>

<file path=ppt/tags/tag17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7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7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8.xml><?xml version="1.0" encoding="utf-8"?>
<p:tagLst xmlns:p="http://schemas.openxmlformats.org/presentationml/2006/main">
  <p:tag name="RAINPROBLEM" val="MultipleChoice"/>
  <p:tag name="PROBLEMSCORE" val="1.0"/>
</p:tagLst>
</file>

<file path=ppt/tags/tag18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81.xml><?xml version="1.0" encoding="utf-8"?>
<p:tagLst xmlns:p="http://schemas.openxmlformats.org/presentationml/2006/main">
  <p:tag name="RAINPROBLEM" val="ProblemSubmit"/>
  <p:tag name="RAINPROBLEMTYPE" val="MultipleChoiceMA"/>
</p:tagLst>
</file>

<file path=ppt/tags/tag182.xml><?xml version="1.0" encoding="utf-8"?>
<p:tagLst xmlns:p="http://schemas.openxmlformats.org/presentationml/2006/main">
  <p:tag name="RAINPROBLEMTYPE" val="ProblemTypeMarker"/>
</p:tagLst>
</file>

<file path=ppt/tags/tag183.xml><?xml version="1.0" encoding="utf-8"?>
<p:tagLst xmlns:p="http://schemas.openxmlformats.org/presentationml/2006/main">
  <p:tag name="RAINPROBLEMTYPE" val="ProblemTypeMarker"/>
</p:tagLst>
</file>

<file path=ppt/tags/tag184.xml><?xml version="1.0" encoding="utf-8"?>
<p:tagLst xmlns:p="http://schemas.openxmlformats.org/presentationml/2006/main">
  <p:tag name="RAINPROBLEMTYPE" val="ProblemTypeMarker"/>
</p:tagLst>
</file>

<file path=ppt/tags/tag185.xml><?xml version="1.0" encoding="utf-8"?>
<p:tagLst xmlns:p="http://schemas.openxmlformats.org/presentationml/2006/main">
  <p:tag name="RAINPROBLEMTYPE" val="ProblemTypeMarker"/>
</p:tagLst>
</file>

<file path=ppt/tags/tag186.xml><?xml version="1.0" encoding="utf-8"?>
<p:tagLst xmlns:p="http://schemas.openxmlformats.org/presentationml/2006/main">
  <p:tag name="RAINPROBLEM" val="ProblemSetting"/>
  <p:tag name="RAINPROBLEMTYPE" val="MultipleChoiceMA"/>
</p:tagLst>
</file>

<file path=ppt/tags/tag187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88.xml><?xml version="1.0" encoding="utf-8"?>
<p:tagLst xmlns:p="http://schemas.openxmlformats.org/presentationml/2006/main">
  <p:tag name="RAINPROBLEM" val="ProblemBody"/>
</p:tagLst>
</file>

<file path=ppt/tags/tag189.xml><?xml version="1.0" encoding="utf-8"?>
<p:tagLst xmlns:p="http://schemas.openxmlformats.org/presentationml/2006/main">
  <p:tag name="RAINPROBLEM" val="ProblemSubmit"/>
  <p:tag name="RAINPROBLEMTYPE" val="FillBlank"/>
</p:tagLst>
</file>

<file path=ppt/tags/tag19.xml><?xml version="1.0" encoding="utf-8"?>
<p:tagLst xmlns:p="http://schemas.openxmlformats.org/presentationml/2006/main">
  <p:tag name="RAINPROBLEM" val="ProblemBody"/>
</p:tagLst>
</file>

<file path=ppt/tags/tag190.xml><?xml version="1.0" encoding="utf-8"?>
<p:tagLst xmlns:p="http://schemas.openxmlformats.org/presentationml/2006/main">
  <p:tag name="PRODUCTVERSIONTIP3" val="PRODUCTVERSIONTIP3"/>
</p:tagLst>
</file>

<file path=ppt/tags/tag191.xml><?xml version="1.0" encoding="utf-8"?>
<p:tagLst xmlns:p="http://schemas.openxmlformats.org/presentationml/2006/main">
  <p:tag name="RAINPROBLEMTYPE" val="ProblemTypeMarker"/>
</p:tagLst>
</file>

<file path=ppt/tags/tag192.xml><?xml version="1.0" encoding="utf-8"?>
<p:tagLst xmlns:p="http://schemas.openxmlformats.org/presentationml/2006/main">
  <p:tag name="RAINPROBLEMTYPE" val="ProblemTypeMarker"/>
</p:tagLst>
</file>

<file path=ppt/tags/tag193.xml><?xml version="1.0" encoding="utf-8"?>
<p:tagLst xmlns:p="http://schemas.openxmlformats.org/presentationml/2006/main">
  <p:tag name="RAINPROBLEMTYPE" val="ProblemTypeMarker"/>
</p:tagLst>
</file>

<file path=ppt/tags/tag194.xml><?xml version="1.0" encoding="utf-8"?>
<p:tagLst xmlns:p="http://schemas.openxmlformats.org/presentationml/2006/main">
  <p:tag name="RAINPROBLEMTYPE" val="ProblemTypeMarker"/>
</p:tagLst>
</file>

<file path=ppt/tags/tag195.xml><?xml version="1.0" encoding="utf-8"?>
<p:tagLst xmlns:p="http://schemas.openxmlformats.org/presentationml/2006/main">
  <p:tag name="RAINPROBLEM" val="ProblemSetting"/>
  <p:tag name="RAINPROBLEMTYPE" val="FillBlank"/>
</p:tagLst>
</file>

<file path=ppt/tags/tag196.xml><?xml version="1.0" encoding="utf-8"?>
<p:tagLst xmlns:p="http://schemas.openxmlformats.org/presentationml/2006/main">
  <p:tag name="RAINPROBLEM" val="FillBlank"/>
  <p:tag name="PROBLEMSCORE" val="2.0"/>
  <p:tag name="PROBLEMBLANK" val="[{&quot;num&quot;:1,&quot;caseSensitive&quot;:false,&quot;fuzzyMatch&quot;:false,&quot;Score&quot;:1.0,&quot;answers&quot;:[&quot;通用爬虫&quot;]},{&quot;num&quot;:2,&quot;caseSensitive&quot;:false,&quot;fuzzyMatch&quot;:false,&quot;Score&quot;:1.0,&quot;answers&quot;:[&quot;聚焦爬虫&quot;]}]"/>
  <p:tag name="PROBLEMBLANKKEYWORD" val="填空"/>
</p:tagLst>
</file>

<file path=ppt/tags/tag197.xml><?xml version="1.0" encoding="utf-8"?>
<p:tagLst xmlns:p="http://schemas.openxmlformats.org/presentationml/2006/main">
  <p:tag name="RAINPROBLEM" val="ProblemBody"/>
</p:tagLst>
</file>

<file path=ppt/tags/tag198.xml><?xml version="1.0" encoding="utf-8"?>
<p:tagLst xmlns:p="http://schemas.openxmlformats.org/presentationml/2006/main">
  <p:tag name="RAINPROBLEM" val="ProblemItem"/>
</p:tagLst>
</file>

<file path=ppt/tags/tag19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p="http://schemas.openxmlformats.org/presentationml/2006/main">
  <p:tag name="RAINPROBLEM" val="ProblemItem"/>
</p:tagLst>
</file>

<file path=ppt/tags/tag200.xml><?xml version="1.0" encoding="utf-8"?>
<p:tagLst xmlns:p="http://schemas.openxmlformats.org/presentationml/2006/main">
  <p:tag name="RAINPROBLEM" val="ProblemItem"/>
</p:tagLst>
</file>

<file path=ppt/tags/tag201.xml><?xml version="1.0" encoding="utf-8"?>
<p:tagLst xmlns:p="http://schemas.openxmlformats.org/presentationml/2006/main">
  <p:tag name="RAINPROBLEM" val="ProblemItem"/>
</p:tagLst>
</file>

<file path=ppt/tags/tag20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0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0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0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06.xml><?xml version="1.0" encoding="utf-8"?>
<p:tagLst xmlns:p="http://schemas.openxmlformats.org/presentationml/2006/main">
  <p:tag name="RAINPROBLEM" val="ProblemSubmit"/>
  <p:tag name="RAINPROBLEMTYPE" val="MultipleChoiceMA"/>
</p:tagLst>
</file>

<file path=ppt/tags/tag207.xml><?xml version="1.0" encoding="utf-8"?>
<p:tagLst xmlns:p="http://schemas.openxmlformats.org/presentationml/2006/main">
  <p:tag name="RAINPROBLEMTYPE" val="ProblemTypeMarker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" val="ProblemItem"/>
</p:tagLst>
</file>

<file path=ppt/tags/tag210.xml><?xml version="1.0" encoding="utf-8"?>
<p:tagLst xmlns:p="http://schemas.openxmlformats.org/presentationml/2006/main">
  <p:tag name="RAINPROBLEMTYPE" val="ProblemTypeMarker"/>
</p:tagLst>
</file>

<file path=ppt/tags/tag211.xml><?xml version="1.0" encoding="utf-8"?>
<p:tagLst xmlns:p="http://schemas.openxmlformats.org/presentationml/2006/main">
  <p:tag name="RAINPROBLEM" val="ProblemSetting"/>
  <p:tag name="RAINPROBLEMTYPE" val="MultipleChoiceMA"/>
</p:tagLst>
</file>

<file path=ppt/tags/tag212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213.xml><?xml version="1.0" encoding="utf-8"?>
<p:tagLst xmlns:p="http://schemas.openxmlformats.org/presentationml/2006/main">
  <p:tag name="COMMONDATA" val="eyJoZGlkIjoiZDhmZjM3ZTZiYzVhZjRkYzFlNzUwYmM2YTkxODQ5OTUifQ=="/>
  <p:tag name="KSO_WPP_MARK_KEY" val="71c8d278-9204-4085-b435-b109cffea228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p="http://schemas.openxmlformats.org/presentationml/2006/main">
  <p:tag name="RAINPROBLEM" val="MultipleChoice"/>
  <p:tag name="PROBLEMSCORE" val="1.0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4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4.xml><?xml version="1.0" encoding="utf-8"?>
<p:tagLst xmlns:p="http://schemas.openxmlformats.org/presentationml/2006/main">
  <p:tag name="RAINPROBLEM" val="ProblemSubmit"/>
  <p:tag name="RAINPROBLEMTYPE" val="MultipleChoiceMA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" val="ProblemSetting"/>
  <p:tag name="RAINPROBLEMTYPE" val="MultipleChoiceMA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50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51.xml><?xml version="1.0" encoding="utf-8"?>
<p:tagLst xmlns:p="http://schemas.openxmlformats.org/presentationml/2006/main">
  <p:tag name="RAINPROBLEM" val="ProblemBody"/>
</p:tagLst>
</file>

<file path=ppt/tags/tag52.xml><?xml version="1.0" encoding="utf-8"?>
<p:tagLst xmlns:p="http://schemas.openxmlformats.org/presentationml/2006/main">
  <p:tag name="RAINPROBLEM" val="ProblemItem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Item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5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5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5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60.xml><?xml version="1.0" encoding="utf-8"?>
<p:tagLst xmlns:p="http://schemas.openxmlformats.org/presentationml/2006/main">
  <p:tag name="RAINPROBLEM" val="ProblemSubmit"/>
  <p:tag name="RAINPROBLEMTYPE" val="MultipleChoiceMA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" val="ProblemSetting"/>
  <p:tag name="RAINPROBLEMTYPE" val="MultipleChoiceMA"/>
</p:tagLst>
</file>

<file path=ppt/tags/tag66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67.xml><?xml version="1.0" encoding="utf-8"?>
<p:tagLst xmlns:p="http://schemas.openxmlformats.org/presentationml/2006/main">
  <p:tag name="RAINPROBLEM" val="ProblemBody"/>
</p:tagLst>
</file>

<file path=ppt/tags/tag68.xml><?xml version="1.0" encoding="utf-8"?>
<p:tagLst xmlns:p="http://schemas.openxmlformats.org/presentationml/2006/main">
  <p:tag name="RAINPROBLEM" val="ProblemSubmit"/>
  <p:tag name="RAINPROBLEMTYPE" val="FillBlank"/>
</p:tagLst>
</file>

<file path=ppt/tags/tag69.xml><?xml version="1.0" encoding="utf-8"?>
<p:tagLst xmlns:p="http://schemas.openxmlformats.org/presentationml/2006/main">
  <p:tag name="PRODUCTVERSIONTIP3" val="PRODUCTVERSIONTIP3"/>
</p:tagLst>
</file>

<file path=ppt/tags/tag7.xml><?xml version="1.0" encoding="utf-8"?>
<p:tagLst xmlns:p="http://schemas.openxmlformats.org/presentationml/2006/main">
  <p:tag name="RAINPROBLEM" val="ProblemBody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TYPE" val="ProblemTypeMarker"/>
</p:tagLst>
</file>

<file path=ppt/tags/tag74.xml><?xml version="1.0" encoding="utf-8"?>
<p:tagLst xmlns:p="http://schemas.openxmlformats.org/presentationml/2006/main">
  <p:tag name="RAINPROBLEM" val="ProblemSetting"/>
  <p:tag name="RAINPROBLEMTYPE" val="FillBlank"/>
</p:tagLst>
</file>

<file path=ppt/tags/tag75.xml><?xml version="1.0" encoding="utf-8"?>
<p:tagLst xmlns:p="http://schemas.openxmlformats.org/presentationml/2006/main">
  <p:tag name="RAINPROBLEM" val="FillBlank"/>
  <p:tag name="PROBLEMBLANKKEYWORD" val="填空"/>
  <p:tag name="PROBLEMSCORE" val="6.0"/>
  <p:tag name="PROBLEMBLANK" val="[{&quot;num&quot;:1,&quot;caseSensitive&quot;:false,&quot;fuzzyMatch&quot;:false,&quot;Score&quot;:1.0,&quot;answers&quot;:[&quot;pyplot&quot;]},{&quot;num&quot;:2,&quot;caseSensitive&quot;:false,&quot;fuzzyMatch&quot;:false,&quot;Score&quot;:1.0,&quot;answers&quot;:[&quot;plot()&quot;,&quot;plot( )&quot;,&quot;plot&quot;]},{&quot;num&quot;:3,&quot;caseSensitive&quot;:false,&quot;fuzzyMatch&quot;:false,&quot;Score&quot;:1.0,&quot;answers&quot;:[&quot;show()&quot;,&quot;show( )&quot;,&quot;show&quot;]},{&quot;num&quot;:4,&quot;caseSensitive&quot;:false,&quot;fuzzyMatch&quot;:false,&quot;Score&quot;:1.0,&quot;answers&quot;:[&quot;savefig()&quot;,&quot;savefig( )&quot;,&quot;savefig&quot;]},{&quot;num&quot;:5,&quot;caseSensitive&quot;:false,&quot;fuzzyMatch&quot;:false,&quot;Score&quot;:1.0,&quot;answers&quot;:[&quot;title()&quot;,&quot;title( )&quot;,&quot;title&quot;]},{&quot;num&quot;:6,&quot;caseSensitive&quot;:false,&quot;fuzzyMatch&quot;:false,&quot;Score&quot;:1.0,&quot;answers&quot;:[&quot;xlabel()&quot;,&quot;xlabel( )&quot;,&quot;xlabel&quot;]}]"/>
</p:tagLst>
</file>

<file path=ppt/tags/tag76.xml><?xml version="1.0" encoding="utf-8"?>
<p:tagLst xmlns:p="http://schemas.openxmlformats.org/presentationml/2006/main">
  <p:tag name="RAINPROBLEM" val="ProblemBody"/>
</p:tagLst>
</file>

<file path=ppt/tags/tag77.xml><?xml version="1.0" encoding="utf-8"?>
<p:tagLst xmlns:p="http://schemas.openxmlformats.org/presentationml/2006/main">
  <p:tag name="RAINPROBLEM" val="ProblemItem"/>
</p:tagLst>
</file>

<file path=ppt/tags/tag78.xml><?xml version="1.0" encoding="utf-8"?>
<p:tagLst xmlns:p="http://schemas.openxmlformats.org/presentationml/2006/main">
  <p:tag name="RAINPROBLEM" val="ProblemItem"/>
</p:tagLst>
</file>

<file path=ppt/tags/tag7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p="http://schemas.openxmlformats.org/presentationml/2006/main">
  <p:tag name="RAINPROBLEM" val="ProblemItem"/>
</p:tagLst>
</file>

<file path=ppt/tags/tag8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p="http://schemas.openxmlformats.org/presentationml/2006/main">
  <p:tag name="RAINPROBLEM" val="ProblemSubmit"/>
  <p:tag name="RAINPROBLEMTYPE" val="MultipleChoice"/>
</p:tagLst>
</file>

<file path=ppt/tags/tag82.xml><?xml version="1.0" encoding="utf-8"?>
<p:tagLst xmlns:p="http://schemas.openxmlformats.org/presentationml/2006/main">
  <p:tag name="RAINPROBLEMTYPE" val="ProblemTypeMarker"/>
</p:tagLst>
</file>

<file path=ppt/tags/tag83.xml><?xml version="1.0" encoding="utf-8"?>
<p:tagLst xmlns:p="http://schemas.openxmlformats.org/presentationml/2006/main">
  <p:tag name="RAINPROBLEMTYPE" val="ProblemTypeMarker"/>
</p:tagLst>
</file>

<file path=ppt/tags/tag84.xml><?xml version="1.0" encoding="utf-8"?>
<p:tagLst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TYPE" val="ProblemTypeMarker"/>
</p:tagLst>
</file>

<file path=ppt/tags/tag86.xml><?xml version="1.0" encoding="utf-8"?>
<p:tagLst xmlns:p="http://schemas.openxmlformats.org/presentationml/2006/main">
  <p:tag name="RAINPROBLEM" val="ProblemSetting"/>
  <p:tag name="RAINPROBLEMTYPE" val="MultipleChoice"/>
</p:tagLst>
</file>

<file path=ppt/tags/tag87.xml><?xml version="1.0" encoding="utf-8"?>
<p:tagLst xmlns:p="http://schemas.openxmlformats.org/presentationml/2006/main">
  <p:tag name="RAINPROBLEM" val="MultipleChoice"/>
  <p:tag name="PROBLEMSCORE" val="1.0"/>
</p:tagLst>
</file>

<file path=ppt/tags/tag88.xml><?xml version="1.0" encoding="utf-8"?>
<p:tagLst xmlns:p="http://schemas.openxmlformats.org/presentationml/2006/main">
  <p:tag name="RAINPROBLEM" val="ProblemBody"/>
</p:tagLst>
</file>

<file path=ppt/tags/tag89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Item"/>
</p:tagLst>
</file>

<file path=ppt/tags/tag90.xml><?xml version="1.0" encoding="utf-8"?>
<p:tagLst xmlns:p="http://schemas.openxmlformats.org/presentationml/2006/main">
  <p:tag name="RAINPROBLEM" val="ProblemItem"/>
</p:tagLst>
</file>

<file path=ppt/tags/tag91.xml><?xml version="1.0" encoding="utf-8"?>
<p:tagLst xmlns:p="http://schemas.openxmlformats.org/presentationml/2006/main">
  <p:tag name="RAINPROBLEM" val="ProblemItem"/>
</p:tagLst>
</file>

<file path=ppt/tags/tag92.xml><?xml version="1.0" encoding="utf-8"?>
<p:tagLst xmlns:p="http://schemas.openxmlformats.org/presentationml/2006/main">
  <p:tag name="RAINPROBLEM" val="ProblemItem"/>
</p:tagLst>
</file>

<file path=ppt/tags/tag93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7.xml><?xml version="1.0" encoding="utf-8"?>
<p:tagLst xmlns:p="http://schemas.openxmlformats.org/presentationml/2006/main">
  <p:tag name="RAINPROBLEM" val="ProblemSubmit"/>
  <p:tag name="RAINPROBLEMTYPE" val="MultipleChoiceMA"/>
</p:tagLst>
</file>

<file path=ppt/tags/tag98.xml><?xml version="1.0" encoding="utf-8"?>
<p:tagLst xmlns:p="http://schemas.openxmlformats.org/presentationml/2006/main">
  <p:tag name="RAINPROBLEMTYPE" val="ProblemTypeMarker"/>
</p:tagLst>
</file>

<file path=ppt/tags/tag99.xml><?xml version="1.0" encoding="utf-8"?>
<p:tagLst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积分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5949</Words>
  <Application>WPS 演示</Application>
  <PresentationFormat>全屏显示(16:9)</PresentationFormat>
  <Paragraphs>739</Paragraphs>
  <Slides>42</Slides>
  <Notes>4</Notes>
  <HiddenSlides>2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5" baseType="lpstr">
      <vt:lpstr>Arial</vt:lpstr>
      <vt:lpstr>宋体</vt:lpstr>
      <vt:lpstr>Wingdings</vt:lpstr>
      <vt:lpstr>Wingdings 3</vt:lpstr>
      <vt:lpstr>微软雅黑</vt:lpstr>
      <vt:lpstr>华康俪金黑W8(P)</vt:lpstr>
      <vt:lpstr>黑体</vt:lpstr>
      <vt:lpstr>经典繁仿黑</vt:lpstr>
      <vt:lpstr>Arial Black</vt:lpstr>
      <vt:lpstr>Arial Unicode MS</vt:lpstr>
      <vt:lpstr>等线</vt:lpstr>
      <vt:lpstr>Times New Roman</vt:lpstr>
      <vt:lpstr>Cambria Math</vt:lpstr>
      <vt:lpstr>汉仪综艺体简</vt:lpstr>
      <vt:lpstr>Gulim</vt:lpstr>
      <vt:lpstr>Arial</vt:lpstr>
      <vt:lpstr>Calibri</vt:lpstr>
      <vt:lpstr>Courier New</vt:lpstr>
      <vt:lpstr>Calibri</vt:lpstr>
      <vt:lpstr>Times New Roman</vt:lpstr>
      <vt:lpstr>Malgun Gothic</vt:lpstr>
      <vt:lpstr>积分</vt:lpstr>
      <vt:lpstr>Excel.Chart.8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学习目标</vt:lpstr>
      <vt:lpstr>目录</vt:lpstr>
      <vt:lpstr>知识架构</vt:lpstr>
      <vt:lpstr>知识架构</vt:lpstr>
      <vt:lpstr>9.1 网络爬虫概述</vt:lpstr>
      <vt:lpstr>9.1 网络爬虫概述</vt:lpstr>
      <vt:lpstr>9.2  爬虫爬取网页的流程</vt:lpstr>
      <vt:lpstr>9.2  爬虫爬取网页的流程</vt:lpstr>
      <vt:lpstr>9.3  抓取网页数据</vt:lpstr>
      <vt:lpstr>9.3  抓取网页数据</vt:lpstr>
      <vt:lpstr>9.3  抓取网页数据</vt:lpstr>
      <vt:lpstr>9.3  抓取网页数据</vt:lpstr>
      <vt:lpstr>9.3  抓取网页数据</vt:lpstr>
      <vt:lpstr>9.3  抓取网页数据</vt:lpstr>
      <vt:lpstr>9.3  抓取网页数据</vt:lpstr>
      <vt:lpstr>9.4 解析网页数据</vt:lpstr>
      <vt:lpstr>9.4 解析网页数据</vt:lpstr>
      <vt:lpstr>9.4 解析网页数据</vt:lpstr>
      <vt:lpstr>9.4 解析网页数据</vt:lpstr>
      <vt:lpstr>9.4 解析网页数据</vt:lpstr>
      <vt:lpstr>9.4 解析网页数据</vt:lpstr>
      <vt:lpstr>9.4 解析网页数据</vt:lpstr>
      <vt:lpstr>9.5 实例：龙岗房地产爬虫</vt:lpstr>
      <vt:lpstr>9.6  本章小结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试播内容</dc:title>
  <dc:creator>HUAWEI</dc:creator>
  <cp:lastModifiedBy>lingdang</cp:lastModifiedBy>
  <cp:revision>848</cp:revision>
  <dcterms:created xsi:type="dcterms:W3CDTF">2020-02-07T06:58:00Z</dcterms:created>
  <dcterms:modified xsi:type="dcterms:W3CDTF">2022-12-14T10:23:50Z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E36F12B51B2A4631B575A48C9951C17F</vt:lpwstr>
  </property>
</Properties>
</file>