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3" r:id="rId2"/>
  </p:sldMasterIdLst>
  <p:notesMasterIdLst>
    <p:notesMasterId r:id="rId41"/>
  </p:notesMasterIdLst>
  <p:sldIdLst>
    <p:sldId id="807" r:id="rId3"/>
    <p:sldId id="786" r:id="rId4"/>
    <p:sldId id="766" r:id="rId5"/>
    <p:sldId id="309" r:id="rId6"/>
    <p:sldId id="768" r:id="rId7"/>
    <p:sldId id="769" r:id="rId8"/>
    <p:sldId id="312" r:id="rId9"/>
    <p:sldId id="770" r:id="rId10"/>
    <p:sldId id="771" r:id="rId11"/>
    <p:sldId id="772" r:id="rId12"/>
    <p:sldId id="773" r:id="rId13"/>
    <p:sldId id="774" r:id="rId14"/>
    <p:sldId id="775" r:id="rId15"/>
    <p:sldId id="777" r:id="rId16"/>
    <p:sldId id="326" r:id="rId17"/>
    <p:sldId id="327" r:id="rId18"/>
    <p:sldId id="787" r:id="rId19"/>
    <p:sldId id="788" r:id="rId20"/>
    <p:sldId id="789" r:id="rId21"/>
    <p:sldId id="790" r:id="rId22"/>
    <p:sldId id="791" r:id="rId23"/>
    <p:sldId id="792" r:id="rId24"/>
    <p:sldId id="290" r:id="rId25"/>
    <p:sldId id="794" r:id="rId26"/>
    <p:sldId id="795" r:id="rId27"/>
    <p:sldId id="796" r:id="rId28"/>
    <p:sldId id="797" r:id="rId29"/>
    <p:sldId id="798" r:id="rId30"/>
    <p:sldId id="799" r:id="rId31"/>
    <p:sldId id="800" r:id="rId32"/>
    <p:sldId id="801" r:id="rId33"/>
    <p:sldId id="802" r:id="rId34"/>
    <p:sldId id="803" r:id="rId35"/>
    <p:sldId id="804" r:id="rId36"/>
    <p:sldId id="805" r:id="rId37"/>
    <p:sldId id="806" r:id="rId38"/>
    <p:sldId id="808" r:id="rId39"/>
    <p:sldId id="613" r:id="rId40"/>
  </p:sldIdLst>
  <p:sldSz cx="9144000" cy="6858000" type="screen4x3"/>
  <p:notesSz cx="6858000" cy="9144000"/>
  <p:custDataLst>
    <p:tags r:id="rId4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3C1F9"/>
    <a:srgbClr val="A1C9ED"/>
    <a:srgbClr val="333333"/>
    <a:srgbClr val="5F5F5F"/>
    <a:srgbClr val="808080"/>
    <a:srgbClr val="B2B2B2"/>
    <a:srgbClr val="47721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7" autoAdjust="0"/>
    <p:restoredTop sz="87500" autoAdjust="0"/>
  </p:normalViewPr>
  <p:slideViewPr>
    <p:cSldViewPr>
      <p:cViewPr varScale="1">
        <p:scale>
          <a:sx n="75" d="100"/>
          <a:sy n="75" d="100"/>
        </p:scale>
        <p:origin x="214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718DE3E-B2D6-481E-B131-7C0E0CA60837}" type="datetimeFigureOut">
              <a:rPr lang="zh-CN" altLang="en-US"/>
              <a:pPr>
                <a:defRPr/>
              </a:pPr>
              <a:t>2022/8/31</a:t>
            </a:fld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E8161D4-FAB3-45DB-BE64-76453F657A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1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3C31F493-701A-442E-BCC0-EB0B345DB35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8D111963-E461-48FA-A809-FC135B5DCB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473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B733DEE0-BC0C-4679-8BFE-1DF1F176B1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5943C6-0C35-4923-B020-7EF4FAB2F9D0}" type="slidenum">
              <a:rPr lang="en-US" altLang="zh-CN" smtClean="0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162FE6A-54F0-4EE1-8A03-8A38C75E89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EDEA42FB-029A-442E-9353-06BE61BB4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3714BDC-AD73-40E9-9087-7D1B946713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909730F-B652-4666-9914-700345B741EF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3B13100-BF08-40CF-AB31-6784F329E2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D78F011-731A-430B-AB07-3FF0FDE20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CA24B5F-A4FA-4CE3-ADAE-3DA26FA69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08F3D8-6C60-4585-A9A3-CCA9DFDA3668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05D0A4C-AA4F-4EB8-B8E1-6A88C9E934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A6F152A8-F1EE-420A-B6CA-4F428274C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2088C94-0ED5-4DFA-BB0A-3F78B76487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86B17F5-2225-4710-A190-323EA6C2970C}" type="slidenum">
              <a:rPr lang="en-US" altLang="zh-CN" smtClean="0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19B36A7-0FA1-4D66-A6EC-46BBFEBE98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19C76BE-EDA9-4971-8790-E12F8D51FA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4834C58F-D14F-416B-A089-8A8588352A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EC5270-B21E-4A65-B8EE-1E77DCBAEEAF}" type="slidenum">
              <a:rPr lang="en-US" altLang="zh-CN" smtClean="0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55C950B-39D0-45B2-9AE1-801A9F0F00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226A928C-3172-4E5C-8853-108DDCCE0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0779E5F5-0223-44CA-A33E-B2A38FE2C5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2FCD32-5150-4317-B777-A6C80E80BDC7}" type="slidenum">
              <a:rPr lang="en-US" altLang="zh-CN" smtClean="0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1F16633-38BC-44ED-BFF3-BFDF44FB96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49E8411-53A0-439F-9A58-7F39FE4B7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088C548-CB40-48B6-8E9B-B56CDDFBB719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B034CC9-D476-4C91-9370-F644A1BC4775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50899DA-9D71-4178-ADB1-6C693D162B5A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AB202FE-B5B2-4BC4-8C35-CA29A0AB5B6F}" type="slidenum">
              <a:rPr lang="en-US" altLang="zh-CN" smtClean="0"/>
              <a:pPr eaLnBrk="1" hangingPunct="1"/>
              <a:t>20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3C301448-3DC6-4EE2-BE42-531E5447A3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4BFB33B-4546-48DA-B831-4AD325CA8CF0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8BB96DF-71E8-4F66-9810-20D5B5568C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2754C54-FA6D-45FE-B781-9B4BB1497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A13F70C-7302-4AB3-B2D7-62407AF74D5D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018558A-835A-4382-B10C-D09F0ABAAE92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8167967-CC7E-4732-800A-24DA143F86E6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7F66113-F101-4C62-B027-A98A077B1F3D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B47DACB-D29D-493C-A687-70D3198DB9FF}" type="slidenum">
              <a:rPr lang="en-US" altLang="zh-CN" smtClean="0"/>
              <a:pPr eaLnBrk="1" hangingPunct="1"/>
              <a:t>25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51477CF-9C07-43E1-83AA-74EC098BBCB7}" type="slidenum">
              <a:rPr lang="en-US" altLang="zh-CN" smtClean="0"/>
              <a:pPr eaLnBrk="1" hangingPunct="1"/>
              <a:t>26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5848909-B2DE-4E5F-98BE-A86308625D86}" type="slidenum">
              <a:rPr lang="en-US" altLang="zh-CN" smtClean="0"/>
              <a:pPr eaLnBrk="1" hangingPunct="1"/>
              <a:t>27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949138B-9965-432B-81CA-878B937E8E96}" type="slidenum">
              <a:rPr lang="en-US" altLang="zh-CN" smtClean="0"/>
              <a:pPr eaLnBrk="1" hangingPunct="1"/>
              <a:t>28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5B240FB-097E-473D-A3A2-76EAA65BCA4B}" type="slidenum">
              <a:rPr lang="en-US" altLang="zh-CN" smtClean="0"/>
              <a:pPr eaLnBrk="1" hangingPunct="1"/>
              <a:t>29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8ED018C-4721-44FE-850C-C3C9BC2D000F}" type="slidenum">
              <a:rPr lang="en-US" altLang="zh-CN" smtClean="0"/>
              <a:pPr eaLnBrk="1" hangingPunct="1"/>
              <a:t>30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05D86F6-75D8-451B-BADC-274E547681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14A7B4-12AD-42A3-AD9B-B3FC3E40AB41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9E65173-0BE6-496F-B187-79539882C8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A77E480-7194-4F54-AB38-116A1F5A4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8110393-6704-41C5-A7B8-325C9299E453}" type="slidenum">
              <a:rPr lang="en-US" altLang="zh-CN" smtClean="0"/>
              <a:pPr eaLnBrk="1" hangingPunct="1"/>
              <a:t>31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B514AB7-EE55-4012-94F7-FBA5C66310C4}" type="slidenum">
              <a:rPr lang="en-US" altLang="zh-CN" smtClean="0"/>
              <a:pPr eaLnBrk="1" hangingPunct="1"/>
              <a:t>32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0CCE708-10A7-475F-96B4-9B6D6D5065B0}" type="slidenum">
              <a:rPr lang="en-US" altLang="zh-CN" smtClean="0"/>
              <a:pPr eaLnBrk="1" hangingPunct="1"/>
              <a:t>33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FCC2868-1354-4D70-AB8E-7426FDFA88F3}" type="slidenum">
              <a:rPr lang="en-US" altLang="zh-CN" smtClean="0"/>
              <a:pPr eaLnBrk="1" hangingPunct="1"/>
              <a:t>34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C61C15E-4F28-464D-952E-F6051B00A787}" type="slidenum">
              <a:rPr lang="en-US" altLang="zh-CN" smtClean="0"/>
              <a:pPr eaLnBrk="1" hangingPunct="1"/>
              <a:t>35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0ED6EB3-1E20-46D6-9DF9-2DC7158C16CF}" type="slidenum">
              <a:rPr lang="en-US" altLang="zh-CN" smtClean="0"/>
              <a:pPr eaLnBrk="1" hangingPunct="1"/>
              <a:t>36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012F5C0E-77E0-4CA8-9E08-7AE1861B38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C04737-EBE5-4F42-AF41-3125A835DABB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2B05E75-BBE9-4538-9421-708F67EAD6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D7774A7-75ED-45EA-947E-3577DAACC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570ACF7-93C9-4821-8783-C981340D19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91067D6-E163-4C52-A47C-324023D9B4EA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B02081A-CD03-47F1-A45D-1646F529AE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0A66B86-0AF5-4736-A770-49F00EE75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2D1D6DFB-6DBB-4AC7-96DD-4DA3F045B4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DEE8B2-E24F-42CF-9981-23936CB1BBB8}" type="slidenum">
              <a:rPr lang="en-US" altLang="zh-CN" smtClean="0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788183A-0D76-4193-BF69-A98C0D483B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17DBCBE4-8602-44A3-ADBE-1166715A5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E14A92BF-2053-45C2-A282-AE06F36597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9E1C97-AA80-4FF0-9535-7C7D7D3C39E0}" type="slidenum">
              <a:rPr lang="en-US" altLang="zh-CN" smtClean="0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A7007B3-76E1-4A88-AA25-90A60FAC96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AF8AE30-34B3-4166-B76F-3B07DE4AD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F4CB01F-5E4C-46BE-8E3A-AE4137B5E8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68C1CA-217D-404E-B4CD-5BF0F48B6C5F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E10ECE1-8825-47B1-821F-7645172888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4A03135-8FAD-477A-861F-22CC7873B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09BB919-3E2A-4122-8AE2-1ABEC3F8F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364512-39FD-47C4-8C91-24111337E6D5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55745B1-FE73-40A5-B636-95E59B1CE0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DFF1297-8ADC-4C6A-9C93-29CE7C963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占位符 1"/>
          <p:cNvSpPr>
            <a:spLocks noGrp="1"/>
          </p:cNvSpPr>
          <p:nvPr>
            <p:ph type="ctrTitle"/>
          </p:nvPr>
        </p:nvSpPr>
        <p:spPr>
          <a:xfrm>
            <a:off x="827088" y="4564063"/>
            <a:ext cx="7772400" cy="822325"/>
          </a:xfrm>
        </p:spPr>
        <p:txBody>
          <a:bodyPr/>
          <a:lstStyle>
            <a:lvl1pPr algn="r">
              <a:defRPr sz="3200" smtClean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2579" name="文本占位符 2"/>
          <p:cNvSpPr>
            <a:spLocks noGrp="1"/>
          </p:cNvSpPr>
          <p:nvPr>
            <p:ph type="subTitle" idx="1"/>
          </p:nvPr>
        </p:nvSpPr>
        <p:spPr>
          <a:xfrm>
            <a:off x="2195513" y="5383213"/>
            <a:ext cx="6400800" cy="817562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BB8B815-09EB-4667-BD1E-64C0929BC4BE}" type="datetime1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38A313-DA29-42BC-80FE-8CD816E107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9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1DC62-682D-423E-B993-C69C8E44C43A}" type="datetime1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D4AD4-92B2-4733-9B65-48C850BC36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7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D2322-AE20-4ED9-9F98-DADC6C900E41}" type="datetime1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3155-C8BF-40DD-9D04-00165719D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49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BFB45-2F91-4FD2-B6A2-B1728E50549D}" type="datetime1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356EB-FDED-40DE-981C-BD0B47C7C6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66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57200" y="1052513"/>
            <a:ext cx="83688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2"/>
            <a:ext cx="8229600" cy="79208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753"/>
            <a:ext cx="4044462" cy="493417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4642338" y="1196753"/>
            <a:ext cx="4044462" cy="4934173"/>
          </a:xfrm>
        </p:spPr>
        <p:txBody>
          <a:bodyPr/>
          <a:lstStyle/>
          <a:p>
            <a:r>
              <a:rPr lang="zh-CN" altLang="en-US" noProof="1"/>
              <a:t>单击图标添加剪 贴画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21791A5-1E87-425B-B1EE-CDC5FD0E587D}" type="datetime1">
              <a:rPr lang="zh-CN" altLang="en-US" smtClean="0"/>
              <a:t>2022/8/31</a:t>
            </a:fld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57022C4-7386-4A65-823B-3CD3CF579D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10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7239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00113" y="1196975"/>
            <a:ext cx="7343775" cy="4754563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63930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7239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00113" y="1196975"/>
            <a:ext cx="7343775" cy="2300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00113" y="3649663"/>
            <a:ext cx="7343775" cy="2301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2903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4">
            <a:extLst>
              <a:ext uri="{FF2B5EF4-FFF2-40B4-BE49-F238E27FC236}">
                <a16:creationId xmlns:a16="http://schemas.microsoft.com/office/drawing/2014/main" id="{689FE1D6-EFF6-4B63-BD56-681E82E186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>
            <a:extLst>
              <a:ext uri="{FF2B5EF4-FFF2-40B4-BE49-F238E27FC236}">
                <a16:creationId xmlns:a16="http://schemas.microsoft.com/office/drawing/2014/main" id="{F5C049D2-F128-4D0B-B379-C572A8E89E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65100"/>
            <a:ext cx="7921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584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240FE-09CB-4409-8B65-ABCF4B73A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9A7E4C-9FCA-4A21-B5C3-ABCC309E3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2209D-E38A-403F-89B2-79F036D5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9A59C1-29D6-4383-9E7D-9E0AD5CC4649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2022/8/31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A4C541-7C8B-4F6B-A8F0-23308036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171DF-0395-4013-98C5-DF8EC6FB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643070-8EFE-4086-AA3C-0DB0F5B4943E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018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87E7A-00B5-435F-8347-2BFFDB68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6898A-BC35-44BA-88DA-CE72461BC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CE858-7A2C-4AD6-BA75-AF617F69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1A49B9-2F1A-48FE-826E-E27DF055435C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2022/8/31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7306D-F300-435B-B76F-94E3CB40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5AD27-84CB-4F4E-BA1E-B7BC80FE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74E54E-6821-4F23-A24B-153217FF3D3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722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75C95-2D8B-49BB-B509-2066F39B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895033-DC72-48D3-A3FF-B516F4DD3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40620-B29F-4F3B-A1B6-E6F0B81B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739908-D20D-4314-BBCC-046EE6598969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2022/8/31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70078-9F04-4495-9339-DBE56AA0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11B4B-067B-473E-B741-1121CB73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CBFA4E-257F-445B-8262-3B013EB4E879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06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A7E55-1E46-4E5D-9819-92D1A69FEFF3}" type="datetime1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736F8-E418-4168-A01D-88ED3C8AD0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118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32FB4-3B44-4330-A072-21CA5BC8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A7905-76CA-42BE-A1DC-97310ECF8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8255BF-199B-419C-A952-58F0AE233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08E4C8-1E87-4412-A776-AFD91FE8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4D9AED-AED5-4D3D-8E0F-B49382918C4E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2022/8/31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E25DF8-85B6-420B-B4A6-3DDDB03C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C6E665-6141-4B9A-9CBB-39652AF2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E81EAA-DF58-462F-AB1C-35728489F73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499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12F9F-023D-48F1-8E23-035E58C1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8415D4-F423-4053-AE7A-9F983AC3E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923832-2EBA-4A9B-B221-921AE9F2C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31415B-37D4-499B-B96C-80B0F1DBE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FB7061-A7E8-4912-8AE3-C6C4A81D1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08BABE-128B-4E82-A824-FCCC1021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2DF0FC-3FC8-48E5-B818-7E85D0E543D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2022/8/31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00632A-5974-4D36-98D1-F0DEF713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89748F-D34B-4D73-80C7-A52A76B5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658A7E-3B48-441F-9D38-D82FE490A8B0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224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BB16A-3A11-41CA-B947-DEFC2DD6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9C2491-DAA6-4E6F-92FA-9A85F3FB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5FA245-A2FE-4792-877C-9629153A98D7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2022/8/31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F8B737-DA28-4955-BA67-1D9C9006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0F0327-88C8-4423-9A8E-D3E0ACE2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BD107F-AD78-4B39-9CDA-2A6DBB0378EE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03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3B4041-F230-4683-99D4-1CB8066F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36AF9-B998-4EC3-AE16-10865CA89EDA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2022/8/31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277CA7-5368-4E7E-BA22-24065BD7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4A5A9D-62E4-440C-A68E-49C26605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0406EE-3FB0-4E0E-BDDF-5C0DC9F013CD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7726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50112-45FC-4332-B6E9-7A583181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83D1B-EAB3-47EC-AFC2-3309FD414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3DB5C-6E8D-4A5A-A088-20367AC24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4CB6E9-D687-42A2-AF46-F8664E0D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125D6-8168-41E3-90E4-F2E4DECF666E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2022/8/31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97D850-E9D8-42E6-A4E1-6716F0DF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EFD6AC-9A30-47C3-93EF-35A50080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22B644-EA31-4AB0-BBC4-CFEA53267F71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033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DBC08-A98D-4A3E-B11B-84007435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E1CEEC-3B63-42DF-B786-C0A2189AD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6898BF-D7C1-4287-9384-865EBF471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82152F-7483-4047-85F4-56866DC1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13BAF6-A20A-45EF-9464-9EE0E9F22C02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2022/8/31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847D8E-062F-4959-8584-87FECFA6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F4438A-2AC1-4319-882B-620F6D64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0981C-AE6D-4BC1-908C-FC70E2212E64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3587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A1F76-C250-4282-91A6-7816ED70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0863AE-2D6B-4A2C-B0F0-CE5808772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218EC-2828-4101-8CE5-0DF02F3C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2D107-470A-4DE4-AA9E-2E5E77B5D98F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2022/8/31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C080E-FD7B-4274-A628-2F27E1B3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DDB65-C12C-4C41-9B6C-668F9CAB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825D6-E4EB-4697-A2A8-77520EBACEA1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9438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75EE4B-7471-436B-A371-D1CF1A47C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3BBF52-EE4D-4DFC-BC0C-E3B51985E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192B6-67F7-4B30-9FAF-F8B891E1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73F429-54A9-4F69-8DD6-4702AD7FC9C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2022/8/31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DB79C-F26B-4F2A-AA04-CC535C4C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6CD36-ED09-466B-AEB3-32F9D3F2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F03F53-3032-441F-AF71-9FD711F6269E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3579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2E2CCE0-866D-844E-9BD0-D611925235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00" y="164637"/>
            <a:ext cx="792088" cy="34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0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163" y="1052736"/>
            <a:ext cx="7869560" cy="649288"/>
          </a:xfrm>
        </p:spPr>
        <p:txBody>
          <a:bodyPr/>
          <a:lstStyle>
            <a:lvl1pPr>
              <a:defRPr sz="2800" u="none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772816"/>
            <a:ext cx="8229600" cy="4464496"/>
          </a:xfrm>
        </p:spPr>
        <p:txBody>
          <a:bodyPr/>
          <a:lstStyle>
            <a:lvl1pPr>
              <a:lnSpc>
                <a:spcPct val="120000"/>
              </a:lnSpc>
              <a:defRPr sz="2600"/>
            </a:lvl1pPr>
            <a:lvl2pPr>
              <a:lnSpc>
                <a:spcPct val="120000"/>
              </a:lnSpc>
              <a:defRPr sz="2600"/>
            </a:lvl2pPr>
            <a:lvl3pPr>
              <a:lnSpc>
                <a:spcPct val="120000"/>
              </a:lnSpc>
              <a:defRPr sz="2600"/>
            </a:lvl3pPr>
            <a:lvl4pPr>
              <a:lnSpc>
                <a:spcPct val="120000"/>
              </a:lnSpc>
              <a:defRPr sz="2600"/>
            </a:lvl4pPr>
            <a:lvl5pPr>
              <a:lnSpc>
                <a:spcPct val="120000"/>
              </a:lnSpc>
              <a:defRPr sz="2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3E91E-9BFF-4DF3-951A-7B48613AB3D1}" type="datetime1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7166E-C551-4230-940E-CF4101401C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6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F9045-5D05-4F79-A5FF-BCE141EF9E3B}" type="datetime1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A3C1E-1B86-413A-90DD-A6B778BC25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8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B299A-5F3E-46C0-A741-A0AA3B2EFB8F}" type="datetime1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BD0FD-096B-42F9-90D6-CDCFB16A47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1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B3D81-6D55-4BA4-81EF-14AE953CEE50}" type="datetime1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DE305-BD4C-49D8-8AED-AAF088C5AE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0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B7A79-085D-4846-A8EA-5EE941402DA5}" type="datetime1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B63CF-77C3-4494-8F18-2A8A6BB4A1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6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4C075-DC21-467E-95EC-6A6271B5802C}" type="datetime1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EE3A6-ED0A-4A6E-93D6-20BAC78A8F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FCBF9-8BDA-4E4A-B150-2D0A1FFAF6E8}" type="datetime1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F1A24-9BBF-4CE4-9EC3-25C147B1AA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52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67544" y="1124744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19100" y="1988840"/>
            <a:ext cx="8229600" cy="385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84B5F1D-2EA3-4F46-9DBC-561DC36A7BFD}" type="datetime1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D75E94-E614-457A-8572-1973CC11D4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7" r:id="rId13"/>
    <p:sldLayoutId id="2147483730" r:id="rId14"/>
    <p:sldLayoutId id="2147483731" r:id="rId15"/>
    <p:sldLayoutId id="2147483732" r:id="rId16"/>
  </p:sldLayoutIdLst>
  <p:hf hdr="0" ftr="0" dt="0"/>
  <p:txStyles>
    <p:titleStyle>
      <a:lvl1pPr marL="0" indent="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None/>
        <a:defRPr sz="2400" b="1" u="none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1A64E3-55A1-4F1F-B701-75868A1A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DDF591-03A0-4E9A-8950-FEDA0CEC2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F8145-6E57-47A0-9E48-2B33E7A31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8BB305-FC07-4311-BDE4-C1C5ACEFB92E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2022/8/31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8CCBD-FA2F-4721-A06C-D506FEFB4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E2E48-3199-4989-87CC-BFB4A3C1A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F03F53-3032-441F-AF71-9FD711F6269E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61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>
            <a:extLst>
              <a:ext uri="{FF2B5EF4-FFF2-40B4-BE49-F238E27FC236}">
                <a16:creationId xmlns:a16="http://schemas.microsoft.com/office/drawing/2014/main" id="{5F11541F-5D6F-4629-947E-BBFD8B797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89" y="2139888"/>
            <a:ext cx="7272337" cy="858838"/>
          </a:xfrm>
          <a:prstGeom prst="rect">
            <a:avLst/>
          </a:prstGeom>
        </p:spPr>
        <p:txBody>
          <a:bodyPr wrap="none" fromWordArt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0" cap="none" spc="0" normalizeH="0" baseline="0" noProof="0" dirty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9A9A9A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000000">
                      <a:alpha val="79999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路由与交换技术</a:t>
            </a:r>
          </a:p>
        </p:txBody>
      </p:sp>
      <p:sp>
        <p:nvSpPr>
          <p:cNvPr id="6147" name="TextBox 1">
            <a:extLst>
              <a:ext uri="{FF2B5EF4-FFF2-40B4-BE49-F238E27FC236}">
                <a16:creationId xmlns:a16="http://schemas.microsoft.com/office/drawing/2014/main" id="{8AA2DCFE-1490-4B66-89EC-2E72BAE68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3500438"/>
            <a:ext cx="7273925" cy="858837"/>
          </a:xfrm>
          <a:prstGeom prst="rect">
            <a:avLst/>
          </a:prstGeom>
        </p:spPr>
        <p:txBody>
          <a:bodyPr wrap="none" fromWordArt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0" cap="none" spc="0" normalizeH="0" baseline="0" noProof="0" dirty="0">
              <a:ln w="952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FFFF"/>
                  </a:gs>
                  <a:gs pos="100000">
                    <a:srgbClr val="9A9A9A"/>
                  </a:gs>
                </a:gsLst>
                <a:lin ang="5400000" scaled="1"/>
              </a:gradFill>
              <a:effectLst>
                <a:outerShdw dist="35921" dir="2700000" algn="ctr" rotWithShape="0">
                  <a:srgbClr val="000000">
                    <a:alpha val="79999"/>
                  </a:srgbClr>
                </a:outerShdw>
              </a:effectLst>
              <a:uLnTx/>
              <a:uFillTx/>
              <a:latin typeface="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48" name="TextBox 1">
            <a:extLst>
              <a:ext uri="{FF2B5EF4-FFF2-40B4-BE49-F238E27FC236}">
                <a16:creationId xmlns:a16="http://schemas.microsoft.com/office/drawing/2014/main" id="{29206832-4998-4364-BF99-C521CAD14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347" y="3645024"/>
            <a:ext cx="7272337" cy="858838"/>
          </a:xfrm>
          <a:prstGeom prst="rect">
            <a:avLst/>
          </a:prstGeom>
        </p:spPr>
        <p:txBody>
          <a:bodyPr wrap="none" fromWordArt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0" cap="none" spc="0" normalizeH="0" baseline="0" noProof="0" dirty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9A9A9A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000000">
                      <a:alpha val="79999"/>
                    </a:srgbClr>
                  </a:outerShdw>
                </a:effectLst>
                <a:uLnTx/>
                <a:uFillTx/>
                <a:latin typeface=""/>
                <a:ea typeface="等线" panose="02010600030101010101" pitchFamily="2" charset="-122"/>
                <a:cs typeface="+mn-cs"/>
              </a:rPr>
              <a:t>第  </a:t>
            </a:r>
            <a:r>
              <a:rPr kumimoji="0" lang="en-US" altLang="zh-CN" sz="2400" b="1" i="0" u="none" strike="noStrike" kern="10" cap="none" spc="0" normalizeH="0" baseline="0" noProof="0" dirty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9A9A9A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000000">
                      <a:alpha val="79999"/>
                    </a:srgbClr>
                  </a:outerShdw>
                </a:effectLst>
                <a:uLnTx/>
                <a:uFillTx/>
                <a:latin typeface="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10" cap="none" spc="0" normalizeH="0" baseline="0" noProof="0" dirty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9A9A9A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000000">
                      <a:alpha val="79999"/>
                    </a:srgbClr>
                  </a:outerShdw>
                </a:effectLst>
                <a:uLnTx/>
                <a:uFillTx/>
                <a:latin typeface=""/>
                <a:ea typeface="等线" panose="02010600030101010101" pitchFamily="2" charset="-122"/>
                <a:cs typeface="+mn-cs"/>
              </a:rPr>
              <a:t>  讲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4D32C2-EA8B-4E4E-8600-105AB479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643070-8EFE-4086-AA3C-0DB0F5B4943E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4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420AF31-C40E-477A-809A-D5EF36337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/>
              <a:t>H3C</a:t>
            </a:r>
            <a:r>
              <a:rPr lang="zh-CN" altLang="en-US"/>
              <a:t>交换机系列</a:t>
            </a:r>
          </a:p>
        </p:txBody>
      </p:sp>
      <p:pic>
        <p:nvPicPr>
          <p:cNvPr id="34819" name="Picture 4" descr="switches">
            <a:extLst>
              <a:ext uri="{FF2B5EF4-FFF2-40B4-BE49-F238E27FC236}">
                <a16:creationId xmlns:a16="http://schemas.microsoft.com/office/drawing/2014/main" id="{0F3E9499-E617-4443-A434-53C42BB589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82763"/>
            <a:ext cx="5903913" cy="5075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9A89DA-055A-4A8A-9F25-08E9E9BA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>
            <a:extLst>
              <a:ext uri="{FF2B5EF4-FFF2-40B4-BE49-F238E27FC236}">
                <a16:creationId xmlns:a16="http://schemas.microsoft.com/office/drawing/2014/main" id="{CFB48A12-E11F-496E-828F-4554FC2C2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/>
              <a:t>H3C</a:t>
            </a:r>
            <a:r>
              <a:rPr lang="zh-CN" altLang="en-US"/>
              <a:t>交换机示例</a:t>
            </a:r>
          </a:p>
        </p:txBody>
      </p:sp>
      <p:pic>
        <p:nvPicPr>
          <p:cNvPr id="36867" name="Picture 6" descr="S3610-28TP">
            <a:extLst>
              <a:ext uri="{FF2B5EF4-FFF2-40B4-BE49-F238E27FC236}">
                <a16:creationId xmlns:a16="http://schemas.microsoft.com/office/drawing/2014/main" id="{3FBA50FC-8E6F-4253-935E-83A6E03FC4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2024"/>
            <a:ext cx="5556250" cy="2714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7">
            <a:extLst>
              <a:ext uri="{FF2B5EF4-FFF2-40B4-BE49-F238E27FC236}">
                <a16:creationId xmlns:a16="http://schemas.microsoft.com/office/drawing/2014/main" id="{A796734F-42AD-41D0-AB6A-614FBFB37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142" y="3560987"/>
            <a:ext cx="1152525" cy="28733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6869" name="Rectangle 8">
            <a:extLst>
              <a:ext uri="{FF2B5EF4-FFF2-40B4-BE49-F238E27FC236}">
                <a16:creationId xmlns:a16="http://schemas.microsoft.com/office/drawing/2014/main" id="{E81A4B98-405D-46D7-9928-CD476BFC4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042" y="3689574"/>
            <a:ext cx="144462" cy="1444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6870" name="Rectangle 9">
            <a:extLst>
              <a:ext uri="{FF2B5EF4-FFF2-40B4-BE49-F238E27FC236}">
                <a16:creationId xmlns:a16="http://schemas.microsoft.com/office/drawing/2014/main" id="{D0592971-C2A1-4D5C-9FC4-65FA29036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567" y="3689574"/>
            <a:ext cx="215900" cy="1444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6871" name="Rectangle 10">
            <a:extLst>
              <a:ext uri="{FF2B5EF4-FFF2-40B4-BE49-F238E27FC236}">
                <a16:creationId xmlns:a16="http://schemas.microsoft.com/office/drawing/2014/main" id="{C2878C12-C915-4961-9B3C-89243E50B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954" y="3689574"/>
            <a:ext cx="215900" cy="1444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6872" name="Line 11">
            <a:extLst>
              <a:ext uri="{FF2B5EF4-FFF2-40B4-BE49-F238E27FC236}">
                <a16:creationId xmlns:a16="http://schemas.microsoft.com/office/drawing/2014/main" id="{48F89095-C911-48A9-83E2-67112A793C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404" y="3848324"/>
            <a:ext cx="0" cy="1079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Line 12">
            <a:extLst>
              <a:ext uri="{FF2B5EF4-FFF2-40B4-BE49-F238E27FC236}">
                <a16:creationId xmlns:a16="http://schemas.microsoft.com/office/drawing/2014/main" id="{3FF6C230-0916-40B6-A494-34AE921DD8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129" y="3849912"/>
            <a:ext cx="0" cy="18002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4" name="Line 13">
            <a:extLst>
              <a:ext uri="{FF2B5EF4-FFF2-40B4-BE49-F238E27FC236}">
                <a16:creationId xmlns:a16="http://schemas.microsoft.com/office/drawing/2014/main" id="{7D35395E-EAF9-4CF7-A90A-D0C9458721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7579" y="3848324"/>
            <a:ext cx="0" cy="1079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5" name="Text Box 15">
            <a:extLst>
              <a:ext uri="{FF2B5EF4-FFF2-40B4-BE49-F238E27FC236}">
                <a16:creationId xmlns:a16="http://schemas.microsoft.com/office/drawing/2014/main" id="{DFDA5462-EEC4-4B3A-8062-45221FD2E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285" y="4835301"/>
            <a:ext cx="2233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/>
              <a:t>24</a:t>
            </a:r>
            <a:r>
              <a:rPr lang="zh-CN" altLang="en-US" dirty="0"/>
              <a:t>个</a:t>
            </a:r>
            <a:r>
              <a:rPr lang="en-US" altLang="zh-CN" dirty="0"/>
              <a:t>10/100Base-T</a:t>
            </a:r>
            <a:r>
              <a:rPr lang="zh-CN" altLang="en-US" dirty="0"/>
              <a:t>以太网端口 </a:t>
            </a:r>
          </a:p>
        </p:txBody>
      </p:sp>
      <p:sp>
        <p:nvSpPr>
          <p:cNvPr id="36876" name="Text Box 16">
            <a:extLst>
              <a:ext uri="{FF2B5EF4-FFF2-40B4-BE49-F238E27FC236}">
                <a16:creationId xmlns:a16="http://schemas.microsoft.com/office/drawing/2014/main" id="{E33ED7AD-E14C-4650-BD80-C88FB2B56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5575524"/>
            <a:ext cx="23764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1000Base-X SFP</a:t>
            </a:r>
            <a:r>
              <a:rPr lang="zh-CN" altLang="en-US"/>
              <a:t>千兆以太网端口  </a:t>
            </a:r>
          </a:p>
        </p:txBody>
      </p:sp>
      <p:sp>
        <p:nvSpPr>
          <p:cNvPr id="36877" name="Text Box 17">
            <a:extLst>
              <a:ext uri="{FF2B5EF4-FFF2-40B4-BE49-F238E27FC236}">
                <a16:creationId xmlns:a16="http://schemas.microsoft.com/office/drawing/2014/main" id="{9603E292-40FD-4606-B34C-2A0F51B19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129" y="5000849"/>
            <a:ext cx="2663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10/100/1000Base-T</a:t>
            </a:r>
            <a:r>
              <a:rPr lang="zh-CN" altLang="en-US"/>
              <a:t>以太网端口   </a:t>
            </a:r>
          </a:p>
        </p:txBody>
      </p:sp>
      <p:sp>
        <p:nvSpPr>
          <p:cNvPr id="36878" name="Line 19">
            <a:extLst>
              <a:ext uri="{FF2B5EF4-FFF2-40B4-BE49-F238E27FC236}">
                <a16:creationId xmlns:a16="http://schemas.microsoft.com/office/drawing/2014/main" id="{F0D97BFF-CD96-4A7B-813E-E2EAE245D6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3479" y="3834037"/>
            <a:ext cx="0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9" name="Text Box 20">
            <a:extLst>
              <a:ext uri="{FF2B5EF4-FFF2-40B4-BE49-F238E27FC236}">
                <a16:creationId xmlns:a16="http://schemas.microsoft.com/office/drawing/2014/main" id="{389E7D06-EB43-495A-8F85-9BB445EFB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029" y="4475387"/>
            <a:ext cx="194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配置口</a:t>
            </a:r>
            <a:r>
              <a:rPr lang="en-US" altLang="zh-CN"/>
              <a:t>(Console) 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385F303-2FFA-4BA3-A090-FD748653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84DD60F-E371-4979-8C39-76336387A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52736"/>
            <a:ext cx="8229600" cy="1012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err="1">
                <a:solidFill>
                  <a:srgbClr val="C00000"/>
                </a:solidFill>
              </a:rPr>
              <a:t>Comware</a:t>
            </a:r>
            <a:r>
              <a:rPr lang="zh-CN" altLang="en-US" b="1" dirty="0">
                <a:solidFill>
                  <a:srgbClr val="C00000"/>
                </a:solidFill>
              </a:rPr>
              <a:t>的作用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4AC8734-AE2D-4CE3-9369-D314C5962C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592" y="1700808"/>
            <a:ext cx="7596187" cy="435768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Comware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是设备运行的网络操作系统，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H3C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产品的核心软件平台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对硬件驱动和底层操作系统进行屏蔽与封装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集成了丰富的链路层协议、以太网交换、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路由及转发、安全等功能模块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制定了软硬件接口标准规范，对第三方厂商提供开放平台与接口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A62D4C-4695-47A0-B26A-27764786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6DF0376-C76C-4928-A9A4-C884BA223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1124744"/>
            <a:ext cx="8229600" cy="904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err="1">
                <a:solidFill>
                  <a:srgbClr val="0070C0"/>
                </a:solidFill>
              </a:rPr>
              <a:t>Comware</a:t>
            </a:r>
            <a:r>
              <a:rPr lang="zh-CN" altLang="en-US" b="1" dirty="0">
                <a:solidFill>
                  <a:srgbClr val="0070C0"/>
                </a:solidFill>
              </a:rPr>
              <a:t>的特点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CBE3D3D-31A0-4D7D-BECF-3E493B280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2" y="1865312"/>
            <a:ext cx="73437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支持</a:t>
            </a:r>
            <a:r>
              <a:rPr lang="en-US" altLang="zh-CN" dirty="0"/>
              <a:t>IPv4</a:t>
            </a:r>
            <a:r>
              <a:rPr lang="zh-CN" altLang="en-US" dirty="0"/>
              <a:t>及</a:t>
            </a:r>
            <a:r>
              <a:rPr lang="en-US" altLang="zh-CN" dirty="0"/>
              <a:t>IPv6</a:t>
            </a:r>
            <a:r>
              <a:rPr lang="zh-CN" altLang="en-US" dirty="0"/>
              <a:t>多协议</a:t>
            </a:r>
          </a:p>
          <a:p>
            <a:pPr eaLnBrk="1" hangingPunct="1"/>
            <a:r>
              <a:rPr lang="zh-CN" altLang="en-US" dirty="0"/>
              <a:t>支持多核</a:t>
            </a:r>
            <a:r>
              <a:rPr lang="en-US" altLang="zh-CN" dirty="0"/>
              <a:t>CPU</a:t>
            </a:r>
          </a:p>
          <a:p>
            <a:pPr eaLnBrk="1" hangingPunct="1"/>
            <a:r>
              <a:rPr lang="zh-CN" altLang="en-US" dirty="0"/>
              <a:t>路由和交换功能融合</a:t>
            </a:r>
          </a:p>
          <a:p>
            <a:pPr eaLnBrk="1" hangingPunct="1"/>
            <a:r>
              <a:rPr lang="zh-CN" altLang="en-US" dirty="0"/>
              <a:t>高可靠性和弹性扩展</a:t>
            </a:r>
          </a:p>
          <a:p>
            <a:pPr eaLnBrk="1" hangingPunct="1"/>
            <a:r>
              <a:rPr lang="zh-CN" altLang="en-US" dirty="0"/>
              <a:t>灵活的裁减和定制功能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34746C-F71A-4D75-9180-2DDC84C6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>
            <a:extLst>
              <a:ext uri="{FF2B5EF4-FFF2-40B4-BE49-F238E27FC236}">
                <a16:creationId xmlns:a16="http://schemas.microsoft.com/office/drawing/2014/main" id="{13398890-2AD6-4C04-A3A0-392D4F42D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44675"/>
            <a:ext cx="7561262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800" b="1">
                <a:ea typeface="华文细黑" panose="02010600040101010101" pitchFamily="2" charset="-122"/>
              </a:rPr>
              <a:t>可以通过</a:t>
            </a:r>
            <a:r>
              <a:rPr lang="en-US" altLang="zh-CN" sz="2800" b="1">
                <a:ea typeface="华文细黑" panose="02010600040101010101" pitchFamily="2" charset="-122"/>
              </a:rPr>
              <a:t>Console</a:t>
            </a:r>
            <a:r>
              <a:rPr lang="zh-CN" altLang="en-US" sz="2800" b="1">
                <a:ea typeface="华文细黑" panose="02010600040101010101" pitchFamily="2" charset="-122"/>
              </a:rPr>
              <a:t>、</a:t>
            </a:r>
            <a:r>
              <a:rPr lang="en-US" altLang="zh-CN" sz="2800" b="1">
                <a:ea typeface="华文细黑" panose="02010600040101010101" pitchFamily="2" charset="-122"/>
              </a:rPr>
              <a:t>AUX</a:t>
            </a:r>
            <a:r>
              <a:rPr lang="zh-CN" altLang="en-US" sz="2800" b="1">
                <a:ea typeface="华文细黑" panose="02010600040101010101" pitchFamily="2" charset="-122"/>
              </a:rPr>
              <a:t>、</a:t>
            </a:r>
            <a:r>
              <a:rPr lang="en-US" altLang="zh-CN" sz="2800" b="1">
                <a:ea typeface="华文细黑" panose="02010600040101010101" pitchFamily="2" charset="-122"/>
              </a:rPr>
              <a:t>Telnet</a:t>
            </a:r>
            <a:r>
              <a:rPr lang="zh-CN" altLang="en-US" sz="2800" b="1">
                <a:ea typeface="华文细黑" panose="02010600040101010101" pitchFamily="2" charset="-122"/>
              </a:rPr>
              <a:t>和</a:t>
            </a:r>
            <a:r>
              <a:rPr lang="en-US" altLang="zh-CN" sz="2800" b="1">
                <a:ea typeface="华文细黑" panose="02010600040101010101" pitchFamily="2" charset="-122"/>
              </a:rPr>
              <a:t>SSH</a:t>
            </a:r>
            <a:r>
              <a:rPr lang="zh-CN" altLang="en-US" sz="2800" b="1">
                <a:ea typeface="华文细黑" panose="02010600040101010101" pitchFamily="2" charset="-122"/>
              </a:rPr>
              <a:t>多种途径</a:t>
            </a:r>
            <a:r>
              <a:rPr lang="en-US" altLang="zh-CN" sz="2800" b="1">
                <a:ea typeface="华文细黑" panose="02010600040101010101" pitchFamily="2" charset="-122"/>
              </a:rPr>
              <a:t>,</a:t>
            </a:r>
            <a:r>
              <a:rPr lang="zh-CN" altLang="en-US" sz="2800" b="1">
                <a:ea typeface="华文细黑" panose="02010600040101010101" pitchFamily="2" charset="-122"/>
              </a:rPr>
              <a:t>搭建网络设备配置环境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en-US" altLang="zh-CN" sz="2800" b="1">
                <a:ea typeface="华文细黑" panose="02010600040101010101" pitchFamily="2" charset="-122"/>
              </a:rPr>
              <a:t>H3C Comware</a:t>
            </a:r>
            <a:r>
              <a:rPr lang="zh-CN" altLang="en-US" sz="2800" b="1">
                <a:ea typeface="华文细黑" panose="02010600040101010101" pitchFamily="2" charset="-122"/>
              </a:rPr>
              <a:t>在上述配置方法中使用的命令行采用了配置权限的分级控制</a:t>
            </a:r>
          </a:p>
        </p:txBody>
      </p:sp>
      <p:sp>
        <p:nvSpPr>
          <p:cNvPr id="45059" name="Text Box 5">
            <a:extLst>
              <a:ext uri="{FF2B5EF4-FFF2-40B4-BE49-F238E27FC236}">
                <a16:creationId xmlns:a16="http://schemas.microsoft.com/office/drawing/2014/main" id="{7EF47D0B-847F-4DB2-9B36-0EFF447A2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052033"/>
            <a:ext cx="6054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CC0000"/>
                </a:solidFill>
                <a:ea typeface="华文细黑" panose="02010600040101010101" pitchFamily="2" charset="-122"/>
              </a:rPr>
              <a:t>2</a:t>
            </a:r>
            <a:r>
              <a:rPr lang="zh-CN" altLang="en-US" sz="3200" b="1" dirty="0">
                <a:solidFill>
                  <a:srgbClr val="CC0000"/>
                </a:solidFill>
                <a:ea typeface="华文细黑" panose="02010600040101010101" pitchFamily="2" charset="-122"/>
              </a:rPr>
              <a:t>、网络设备操作基础</a:t>
            </a:r>
            <a:endParaRPr lang="zh-CN" altLang="en-US" sz="3200" b="1" dirty="0">
              <a:solidFill>
                <a:srgbClr val="CC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5060" name="Group 8">
            <a:extLst>
              <a:ext uri="{FF2B5EF4-FFF2-40B4-BE49-F238E27FC236}">
                <a16:creationId xmlns:a16="http://schemas.microsoft.com/office/drawing/2014/main" id="{C4263154-D2DA-4CBD-AB91-35E069F5EB69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773238"/>
            <a:ext cx="8064500" cy="3733800"/>
            <a:chOff x="480" y="1008"/>
            <a:chExt cx="4368" cy="2544"/>
          </a:xfrm>
        </p:grpSpPr>
        <p:sp>
          <p:nvSpPr>
            <p:cNvPr id="45061" name="AutoShape 9">
              <a:extLst>
                <a:ext uri="{FF2B5EF4-FFF2-40B4-BE49-F238E27FC236}">
                  <a16:creationId xmlns:a16="http://schemas.microsoft.com/office/drawing/2014/main" id="{9134504D-E014-427D-B93D-A272F28EB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" y="1008"/>
              <a:ext cx="4363" cy="2544"/>
            </a:xfrm>
            <a:prstGeom prst="foldedCorner">
              <a:avLst>
                <a:gd name="adj" fmla="val 0"/>
              </a:avLst>
            </a:prstGeom>
            <a:noFill/>
            <a:ln w="28575">
              <a:solidFill>
                <a:srgbClr val="4C61A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5062" name="Rectangle 10">
              <a:extLst>
                <a:ext uri="{FF2B5EF4-FFF2-40B4-BE49-F238E27FC236}">
                  <a16:creationId xmlns:a16="http://schemas.microsoft.com/office/drawing/2014/main" id="{69013094-CAC7-4DAF-964F-08F416F13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5063" name="Rectangle 11">
              <a:extLst>
                <a:ext uri="{FF2B5EF4-FFF2-40B4-BE49-F238E27FC236}">
                  <a16:creationId xmlns:a16="http://schemas.microsoft.com/office/drawing/2014/main" id="{30C20212-DAC3-4EC4-9BA3-A960E5058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4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80E59E-27A5-4EB0-9695-2D43775C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5">
            <a:extLst>
              <a:ext uri="{FF2B5EF4-FFF2-40B4-BE49-F238E27FC236}">
                <a16:creationId xmlns:a16="http://schemas.microsoft.com/office/drawing/2014/main" id="{27A4E635-FB24-4FF5-90EA-F25A5B335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844824"/>
            <a:ext cx="57626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ea typeface="华文细黑" panose="02010600040101010101" pitchFamily="2" charset="-122"/>
              </a:rPr>
              <a:t>配置网络设备的方法</a:t>
            </a:r>
          </a:p>
          <a:p>
            <a:pPr eaLnBrk="1" hangingPunct="1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ea typeface="华文细黑" panose="02010600040101010101" pitchFamily="2" charset="-122"/>
              </a:rPr>
              <a:t>命令行使用入门</a:t>
            </a:r>
          </a:p>
          <a:p>
            <a:pPr eaLnBrk="1" hangingPunct="1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ea typeface="华文细黑" panose="02010600040101010101" pitchFamily="2" charset="-122"/>
              </a:rPr>
              <a:t>常用的命令</a:t>
            </a:r>
          </a:p>
          <a:p>
            <a:pPr eaLnBrk="1" hangingPunct="1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ea typeface="华文细黑" panose="02010600040101010101" pitchFamily="2" charset="-122"/>
              </a:rPr>
              <a:t>配置远程登录</a:t>
            </a:r>
          </a:p>
          <a:p>
            <a:pPr eaLnBrk="1" hangingPunct="1">
              <a:lnSpc>
                <a:spcPct val="200000"/>
              </a:lnSpc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 b="1" dirty="0">
              <a:ea typeface="华文细黑" panose="02010600040101010101" pitchFamily="2" charset="-122"/>
            </a:endParaRPr>
          </a:p>
        </p:txBody>
      </p:sp>
      <p:sp>
        <p:nvSpPr>
          <p:cNvPr id="49155" name="Text Box 7">
            <a:extLst>
              <a:ext uri="{FF2B5EF4-FFF2-40B4-BE49-F238E27FC236}">
                <a16:creationId xmlns:a16="http://schemas.microsoft.com/office/drawing/2014/main" id="{499739C2-4D2D-4548-8536-7C4EF0D0B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88" y="1084360"/>
            <a:ext cx="453650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C0000"/>
                </a:solidFill>
                <a:ea typeface="华文细黑" panose="02010600040101010101" pitchFamily="2" charset="-122"/>
              </a:rPr>
              <a:t>网络设备操作基础</a:t>
            </a:r>
            <a:endParaRPr lang="zh-CN" altLang="en-US" sz="3200" b="1" dirty="0">
              <a:solidFill>
                <a:srgbClr val="CC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548506-B427-4F46-B38B-063651B8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37CA5B8-36E4-40D4-A34D-A8C7E0FAA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68760"/>
            <a:ext cx="82296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访问网络设备命令行接口的方法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3E20D95-88A2-4B9A-AE06-8F6B869BB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8538" y="2168873"/>
            <a:ext cx="7343775" cy="33512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口本地访问 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口远程访问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Telnet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终端访问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终端访问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通过异步串口访问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58EBA3-A109-4C9D-8057-4EE6783F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使用</a:t>
            </a:r>
            <a:r>
              <a:rPr lang="en-US" altLang="zh-CN"/>
              <a:t>Console</a:t>
            </a:r>
            <a:r>
              <a:rPr lang="zh-CN" altLang="en-US"/>
              <a:t>口进行连接</a:t>
            </a:r>
          </a:p>
        </p:txBody>
      </p:sp>
      <p:grpSp>
        <p:nvGrpSpPr>
          <p:cNvPr id="10243" name="组合 40"/>
          <p:cNvGrpSpPr>
            <a:grpSpLocks/>
          </p:cNvGrpSpPr>
          <p:nvPr/>
        </p:nvGrpSpPr>
        <p:grpSpPr bwMode="auto">
          <a:xfrm>
            <a:off x="727075" y="2492375"/>
            <a:ext cx="7488238" cy="1184275"/>
            <a:chOff x="727101" y="2492375"/>
            <a:chExt cx="7488237" cy="1184275"/>
          </a:xfrm>
        </p:grpSpPr>
        <p:sp>
          <p:nvSpPr>
            <p:cNvPr id="10244" name="Line 24"/>
            <p:cNvSpPr>
              <a:spLocks noChangeShapeType="1"/>
            </p:cNvSpPr>
            <p:nvPr/>
          </p:nvSpPr>
          <p:spPr bwMode="auto">
            <a:xfrm>
              <a:off x="2022501" y="2924175"/>
              <a:ext cx="5040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45" name="Group 5"/>
            <p:cNvGrpSpPr>
              <a:grpSpLocks noChangeAspect="1"/>
            </p:cNvGrpSpPr>
            <p:nvPr/>
          </p:nvGrpSpPr>
          <p:grpSpPr bwMode="auto">
            <a:xfrm>
              <a:off x="6824688" y="2565400"/>
              <a:ext cx="958850" cy="668338"/>
              <a:chOff x="3541" y="1317"/>
              <a:chExt cx="747" cy="546"/>
            </a:xfrm>
          </p:grpSpPr>
          <p:sp>
            <p:nvSpPr>
              <p:cNvPr id="10265" name="AutoShape 6"/>
              <p:cNvSpPr>
                <a:spLocks noChangeAspect="1" noChangeArrowheads="1" noTextEdit="1"/>
              </p:cNvSpPr>
              <p:nvPr/>
            </p:nvSpPr>
            <p:spPr bwMode="auto">
              <a:xfrm>
                <a:off x="3574" y="1337"/>
                <a:ext cx="681" cy="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6" name="Freeform 7"/>
              <p:cNvSpPr>
                <a:spLocks noChangeAspect="1"/>
              </p:cNvSpPr>
              <p:nvPr/>
            </p:nvSpPr>
            <p:spPr bwMode="auto">
              <a:xfrm>
                <a:off x="3574" y="1525"/>
                <a:ext cx="679" cy="338"/>
              </a:xfrm>
              <a:custGeom>
                <a:avLst/>
                <a:gdLst>
                  <a:gd name="T0" fmla="*/ 338806 w 416"/>
                  <a:gd name="T1" fmla="*/ 80553 h 207"/>
                  <a:gd name="T2" fmla="*/ 58952 w 416"/>
                  <a:gd name="T3" fmla="*/ 80553 h 207"/>
                  <a:gd name="T4" fmla="*/ 1045 w 416"/>
                  <a:gd name="T5" fmla="*/ 1058 h 207"/>
                  <a:gd name="T6" fmla="*/ 0 w 416"/>
                  <a:gd name="T7" fmla="*/ 1058 h 207"/>
                  <a:gd name="T8" fmla="*/ 0 w 416"/>
                  <a:gd name="T9" fmla="*/ 76819 h 207"/>
                  <a:gd name="T10" fmla="*/ 1045 w 416"/>
                  <a:gd name="T11" fmla="*/ 76819 h 207"/>
                  <a:gd name="T12" fmla="*/ 58952 w 416"/>
                  <a:gd name="T13" fmla="*/ 153063 h 207"/>
                  <a:gd name="T14" fmla="*/ 338806 w 416"/>
                  <a:gd name="T15" fmla="*/ 153063 h 207"/>
                  <a:gd name="T16" fmla="*/ 396040 w 416"/>
                  <a:gd name="T17" fmla="*/ 76819 h 207"/>
                  <a:gd name="T18" fmla="*/ 396040 w 416"/>
                  <a:gd name="T19" fmla="*/ 76819 h 207"/>
                  <a:gd name="T20" fmla="*/ 396040 w 416"/>
                  <a:gd name="T21" fmla="*/ 0 h 207"/>
                  <a:gd name="T22" fmla="*/ 338806 w 416"/>
                  <a:gd name="T23" fmla="*/ 80553 h 20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6"/>
                  <a:gd name="T37" fmla="*/ 0 h 207"/>
                  <a:gd name="T38" fmla="*/ 416 w 416"/>
                  <a:gd name="T39" fmla="*/ 207 h 20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6" h="207">
                    <a:moveTo>
                      <a:pt x="356" y="84"/>
                    </a:moveTo>
                    <a:cubicBezTo>
                      <a:pt x="275" y="131"/>
                      <a:pt x="143" y="131"/>
                      <a:pt x="62" y="84"/>
                    </a:cubicBezTo>
                    <a:cubicBezTo>
                      <a:pt x="18" y="59"/>
                      <a:pt x="1" y="33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1" y="80"/>
                      <a:pt x="1" y="80"/>
                      <a:pt x="1" y="80"/>
                    </a:cubicBezTo>
                    <a:cubicBezTo>
                      <a:pt x="3" y="109"/>
                      <a:pt x="23" y="138"/>
                      <a:pt x="62" y="160"/>
                    </a:cubicBezTo>
                    <a:cubicBezTo>
                      <a:pt x="143" y="207"/>
                      <a:pt x="275" y="207"/>
                      <a:pt x="356" y="160"/>
                    </a:cubicBezTo>
                    <a:cubicBezTo>
                      <a:pt x="394" y="138"/>
                      <a:pt x="414" y="109"/>
                      <a:pt x="416" y="80"/>
                    </a:cubicBezTo>
                    <a:cubicBezTo>
                      <a:pt x="416" y="80"/>
                      <a:pt x="416" y="80"/>
                      <a:pt x="416" y="80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16" y="31"/>
                      <a:pt x="396" y="61"/>
                      <a:pt x="356" y="84"/>
                    </a:cubicBezTo>
                    <a:close/>
                  </a:path>
                </a:pathLst>
              </a:custGeom>
              <a:solidFill>
                <a:srgbClr val="113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67" name="Freeform 8"/>
              <p:cNvSpPr>
                <a:spLocks noChangeAspect="1"/>
              </p:cNvSpPr>
              <p:nvPr/>
            </p:nvSpPr>
            <p:spPr bwMode="auto">
              <a:xfrm>
                <a:off x="3541" y="1317"/>
                <a:ext cx="747" cy="432"/>
              </a:xfrm>
              <a:custGeom>
                <a:avLst/>
                <a:gdLst>
                  <a:gd name="T0" fmla="*/ 364507 w 457"/>
                  <a:gd name="T1" fmla="*/ 46366 h 264"/>
                  <a:gd name="T2" fmla="*/ 365710 w 457"/>
                  <a:gd name="T3" fmla="*/ 214167 h 264"/>
                  <a:gd name="T4" fmla="*/ 79656 w 457"/>
                  <a:gd name="T5" fmla="*/ 214167 h 264"/>
                  <a:gd name="T6" fmla="*/ 78533 w 457"/>
                  <a:gd name="T7" fmla="*/ 46366 h 264"/>
                  <a:gd name="T8" fmla="*/ 364507 w 457"/>
                  <a:gd name="T9" fmla="*/ 46366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7"/>
                  <a:gd name="T16" fmla="*/ 0 h 264"/>
                  <a:gd name="T17" fmla="*/ 457 w 457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7" h="264">
                    <a:moveTo>
                      <a:pt x="375" y="47"/>
                    </a:moveTo>
                    <a:cubicBezTo>
                      <a:pt x="456" y="94"/>
                      <a:pt x="457" y="170"/>
                      <a:pt x="376" y="217"/>
                    </a:cubicBezTo>
                    <a:cubicBezTo>
                      <a:pt x="295" y="264"/>
                      <a:pt x="163" y="264"/>
                      <a:pt x="82" y="217"/>
                    </a:cubicBezTo>
                    <a:cubicBezTo>
                      <a:pt x="0" y="170"/>
                      <a:pt x="0" y="94"/>
                      <a:pt x="81" y="47"/>
                    </a:cubicBezTo>
                    <a:cubicBezTo>
                      <a:pt x="162" y="0"/>
                      <a:pt x="293" y="0"/>
                      <a:pt x="375" y="47"/>
                    </a:cubicBezTo>
                  </a:path>
                </a:pathLst>
              </a:custGeom>
              <a:solidFill>
                <a:srgbClr val="4A6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68" name="Freeform 9"/>
              <p:cNvSpPr>
                <a:spLocks noChangeAspect="1" noEditPoints="1"/>
              </p:cNvSpPr>
              <p:nvPr/>
            </p:nvSpPr>
            <p:spPr bwMode="auto">
              <a:xfrm>
                <a:off x="3788" y="1751"/>
                <a:ext cx="39" cy="53"/>
              </a:xfrm>
              <a:custGeom>
                <a:avLst/>
                <a:gdLst>
                  <a:gd name="T0" fmla="*/ 6016 w 24"/>
                  <a:gd name="T1" fmla="*/ 3877 h 33"/>
                  <a:gd name="T2" fmla="*/ 6016 w 24"/>
                  <a:gd name="T3" fmla="*/ 10309 h 33"/>
                  <a:gd name="T4" fmla="*/ 8759 w 24"/>
                  <a:gd name="T5" fmla="*/ 10309 h 33"/>
                  <a:gd name="T6" fmla="*/ 11458 w 24"/>
                  <a:gd name="T7" fmla="*/ 10001 h 33"/>
                  <a:gd name="T8" fmla="*/ 12496 w 24"/>
                  <a:gd name="T9" fmla="*/ 7651 h 33"/>
                  <a:gd name="T10" fmla="*/ 8759 w 24"/>
                  <a:gd name="T11" fmla="*/ 3877 h 33"/>
                  <a:gd name="T12" fmla="*/ 6016 w 24"/>
                  <a:gd name="T13" fmla="*/ 3877 h 33"/>
                  <a:gd name="T14" fmla="*/ 0 w 24"/>
                  <a:gd name="T15" fmla="*/ 25108 h 33"/>
                  <a:gd name="T16" fmla="*/ 0 w 24"/>
                  <a:gd name="T17" fmla="*/ 0 h 33"/>
                  <a:gd name="T18" fmla="*/ 11281 w 24"/>
                  <a:gd name="T19" fmla="*/ 0 h 33"/>
                  <a:gd name="T20" fmla="*/ 16967 w 24"/>
                  <a:gd name="T21" fmla="*/ 1503 h 33"/>
                  <a:gd name="T22" fmla="*/ 20069 w 24"/>
                  <a:gd name="T23" fmla="*/ 6227 h 33"/>
                  <a:gd name="T24" fmla="*/ 13132 w 24"/>
                  <a:gd name="T25" fmla="*/ 12657 h 33"/>
                  <a:gd name="T26" fmla="*/ 13132 w 24"/>
                  <a:gd name="T27" fmla="*/ 12657 h 33"/>
                  <a:gd name="T28" fmla="*/ 16967 w 24"/>
                  <a:gd name="T29" fmla="*/ 14663 h 33"/>
                  <a:gd name="T30" fmla="*/ 18332 w 24"/>
                  <a:gd name="T31" fmla="*/ 16557 h 33"/>
                  <a:gd name="T32" fmla="*/ 21339 w 24"/>
                  <a:gd name="T33" fmla="*/ 25108 h 33"/>
                  <a:gd name="T34" fmla="*/ 13132 w 24"/>
                  <a:gd name="T35" fmla="*/ 25108 h 33"/>
                  <a:gd name="T36" fmla="*/ 11458 w 24"/>
                  <a:gd name="T37" fmla="*/ 18497 h 33"/>
                  <a:gd name="T38" fmla="*/ 9776 w 24"/>
                  <a:gd name="T39" fmla="*/ 15058 h 33"/>
                  <a:gd name="T40" fmla="*/ 6016 w 24"/>
                  <a:gd name="T41" fmla="*/ 15058 h 33"/>
                  <a:gd name="T42" fmla="*/ 6016 w 24"/>
                  <a:gd name="T43" fmla="*/ 25108 h 33"/>
                  <a:gd name="T44" fmla="*/ 0 w 24"/>
                  <a:gd name="T45" fmla="*/ 25108 h 3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4"/>
                  <a:gd name="T70" fmla="*/ 0 h 33"/>
                  <a:gd name="T71" fmla="*/ 24 w 24"/>
                  <a:gd name="T72" fmla="*/ 33 h 3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4" h="33">
                    <a:moveTo>
                      <a:pt x="7" y="5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2" y="14"/>
                      <a:pt x="13" y="13"/>
                    </a:cubicBezTo>
                    <a:cubicBezTo>
                      <a:pt x="14" y="12"/>
                      <a:pt x="14" y="11"/>
                      <a:pt x="14" y="10"/>
                    </a:cubicBezTo>
                    <a:cubicBezTo>
                      <a:pt x="14" y="7"/>
                      <a:pt x="13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close/>
                    <a:moveTo>
                      <a:pt x="0" y="3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0"/>
                      <a:pt x="19" y="2"/>
                    </a:cubicBezTo>
                    <a:cubicBezTo>
                      <a:pt x="21" y="3"/>
                      <a:pt x="22" y="5"/>
                      <a:pt x="22" y="8"/>
                    </a:cubicBezTo>
                    <a:cubicBezTo>
                      <a:pt x="22" y="13"/>
                      <a:pt x="20" y="16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7" y="17"/>
                      <a:pt x="18" y="17"/>
                      <a:pt x="19" y="19"/>
                    </a:cubicBezTo>
                    <a:cubicBezTo>
                      <a:pt x="19" y="19"/>
                      <a:pt x="20" y="20"/>
                      <a:pt x="20" y="2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2"/>
                      <a:pt x="11" y="21"/>
                      <a:pt x="11" y="20"/>
                    </a:cubicBezTo>
                    <a:cubicBezTo>
                      <a:pt x="10" y="20"/>
                      <a:pt x="9" y="20"/>
                      <a:pt x="7" y="20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69" name="Freeform 10"/>
              <p:cNvSpPr>
                <a:spLocks noChangeAspect="1" noEditPoints="1"/>
              </p:cNvSpPr>
              <p:nvPr/>
            </p:nvSpPr>
            <p:spPr bwMode="auto">
              <a:xfrm>
                <a:off x="3832" y="1749"/>
                <a:ext cx="47" cy="57"/>
              </a:xfrm>
              <a:custGeom>
                <a:avLst/>
                <a:gdLst>
                  <a:gd name="T0" fmla="*/ 6851 w 29"/>
                  <a:gd name="T1" fmla="*/ 16051 h 35"/>
                  <a:gd name="T2" fmla="*/ 12107 w 29"/>
                  <a:gd name="T3" fmla="*/ 26772 h 35"/>
                  <a:gd name="T4" fmla="*/ 16995 w 29"/>
                  <a:gd name="T5" fmla="*/ 16051 h 35"/>
                  <a:gd name="T6" fmla="*/ 12107 w 29"/>
                  <a:gd name="T7" fmla="*/ 5503 h 35"/>
                  <a:gd name="T8" fmla="*/ 6851 w 29"/>
                  <a:gd name="T9" fmla="*/ 16051 h 35"/>
                  <a:gd name="T10" fmla="*/ 0 w 29"/>
                  <a:gd name="T11" fmla="*/ 16051 h 35"/>
                  <a:gd name="T12" fmla="*/ 2608 w 29"/>
                  <a:gd name="T13" fmla="*/ 4461 h 35"/>
                  <a:gd name="T14" fmla="*/ 12107 w 29"/>
                  <a:gd name="T15" fmla="*/ 0 h 35"/>
                  <a:gd name="T16" fmla="*/ 21617 w 29"/>
                  <a:gd name="T17" fmla="*/ 4461 h 35"/>
                  <a:gd name="T18" fmla="*/ 24899 w 29"/>
                  <a:gd name="T19" fmla="*/ 16051 h 35"/>
                  <a:gd name="T20" fmla="*/ 21617 w 29"/>
                  <a:gd name="T21" fmla="*/ 27809 h 35"/>
                  <a:gd name="T22" fmla="*/ 12107 w 29"/>
                  <a:gd name="T23" fmla="*/ 32296 h 35"/>
                  <a:gd name="T24" fmla="*/ 2608 w 29"/>
                  <a:gd name="T25" fmla="*/ 26772 h 35"/>
                  <a:gd name="T26" fmla="*/ 0 w 29"/>
                  <a:gd name="T27" fmla="*/ 16051 h 3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9"/>
                  <a:gd name="T43" fmla="*/ 0 h 35"/>
                  <a:gd name="T44" fmla="*/ 29 w 29"/>
                  <a:gd name="T45" fmla="*/ 35 h 3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9" h="35">
                    <a:moveTo>
                      <a:pt x="8" y="17"/>
                    </a:moveTo>
                    <a:cubicBezTo>
                      <a:pt x="8" y="25"/>
                      <a:pt x="10" y="29"/>
                      <a:pt x="14" y="29"/>
                    </a:cubicBezTo>
                    <a:cubicBezTo>
                      <a:pt x="18" y="29"/>
                      <a:pt x="20" y="25"/>
                      <a:pt x="20" y="17"/>
                    </a:cubicBezTo>
                    <a:cubicBezTo>
                      <a:pt x="20" y="10"/>
                      <a:pt x="18" y="6"/>
                      <a:pt x="14" y="6"/>
                    </a:cubicBezTo>
                    <a:cubicBezTo>
                      <a:pt x="10" y="6"/>
                      <a:pt x="8" y="10"/>
                      <a:pt x="8" y="17"/>
                    </a:cubicBezTo>
                    <a:close/>
                    <a:moveTo>
                      <a:pt x="0" y="17"/>
                    </a:moveTo>
                    <a:cubicBezTo>
                      <a:pt x="0" y="12"/>
                      <a:pt x="1" y="8"/>
                      <a:pt x="3" y="5"/>
                    </a:cubicBezTo>
                    <a:cubicBezTo>
                      <a:pt x="6" y="2"/>
                      <a:pt x="10" y="0"/>
                      <a:pt x="14" y="0"/>
                    </a:cubicBezTo>
                    <a:cubicBezTo>
                      <a:pt x="19" y="0"/>
                      <a:pt x="23" y="2"/>
                      <a:pt x="25" y="5"/>
                    </a:cubicBezTo>
                    <a:cubicBezTo>
                      <a:pt x="27" y="8"/>
                      <a:pt x="29" y="12"/>
                      <a:pt x="29" y="17"/>
                    </a:cubicBezTo>
                    <a:cubicBezTo>
                      <a:pt x="29" y="22"/>
                      <a:pt x="27" y="26"/>
                      <a:pt x="25" y="30"/>
                    </a:cubicBezTo>
                    <a:cubicBezTo>
                      <a:pt x="23" y="33"/>
                      <a:pt x="19" y="35"/>
                      <a:pt x="14" y="35"/>
                    </a:cubicBezTo>
                    <a:cubicBezTo>
                      <a:pt x="10" y="35"/>
                      <a:pt x="6" y="33"/>
                      <a:pt x="3" y="29"/>
                    </a:cubicBezTo>
                    <a:cubicBezTo>
                      <a:pt x="1" y="26"/>
                      <a:pt x="0" y="22"/>
                      <a:pt x="0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0" name="Freeform 11"/>
              <p:cNvSpPr>
                <a:spLocks noChangeAspect="1"/>
              </p:cNvSpPr>
              <p:nvPr/>
            </p:nvSpPr>
            <p:spPr bwMode="auto">
              <a:xfrm>
                <a:off x="3888" y="1751"/>
                <a:ext cx="39" cy="55"/>
              </a:xfrm>
              <a:custGeom>
                <a:avLst/>
                <a:gdLst>
                  <a:gd name="T0" fmla="*/ 0 w 24"/>
                  <a:gd name="T1" fmla="*/ 17687 h 34"/>
                  <a:gd name="T2" fmla="*/ 0 w 24"/>
                  <a:gd name="T3" fmla="*/ 0 h 34"/>
                  <a:gd name="T4" fmla="*/ 6016 w 24"/>
                  <a:gd name="T5" fmla="*/ 0 h 34"/>
                  <a:gd name="T6" fmla="*/ 6016 w 24"/>
                  <a:gd name="T7" fmla="*/ 18671 h 34"/>
                  <a:gd name="T8" fmla="*/ 11281 w 24"/>
                  <a:gd name="T9" fmla="*/ 23451 h 34"/>
                  <a:gd name="T10" fmla="*/ 14233 w 24"/>
                  <a:gd name="T11" fmla="*/ 18671 h 34"/>
                  <a:gd name="T12" fmla="*/ 14233 w 24"/>
                  <a:gd name="T13" fmla="*/ 0 h 34"/>
                  <a:gd name="T14" fmla="*/ 21339 w 24"/>
                  <a:gd name="T15" fmla="*/ 0 h 34"/>
                  <a:gd name="T16" fmla="*/ 21339 w 24"/>
                  <a:gd name="T17" fmla="*/ 17687 h 34"/>
                  <a:gd name="T18" fmla="*/ 18619 w 24"/>
                  <a:gd name="T19" fmla="*/ 25420 h 34"/>
                  <a:gd name="T20" fmla="*/ 11281 w 24"/>
                  <a:gd name="T21" fmla="*/ 28611 h 34"/>
                  <a:gd name="T22" fmla="*/ 2670 w 24"/>
                  <a:gd name="T23" fmla="*/ 25420 h 34"/>
                  <a:gd name="T24" fmla="*/ 0 w 24"/>
                  <a:gd name="T25" fmla="*/ 17687 h 3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4"/>
                  <a:gd name="T40" fmla="*/ 0 h 34"/>
                  <a:gd name="T41" fmla="*/ 24 w 24"/>
                  <a:gd name="T42" fmla="*/ 34 h 3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4" h="34">
                    <a:moveTo>
                      <a:pt x="0" y="2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6"/>
                      <a:pt x="9" y="28"/>
                      <a:pt x="12" y="28"/>
                    </a:cubicBezTo>
                    <a:cubicBezTo>
                      <a:pt x="15" y="28"/>
                      <a:pt x="16" y="26"/>
                      <a:pt x="16" y="2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5"/>
                      <a:pt x="23" y="28"/>
                      <a:pt x="21" y="30"/>
                    </a:cubicBezTo>
                    <a:cubicBezTo>
                      <a:pt x="19" y="33"/>
                      <a:pt x="16" y="34"/>
                      <a:pt x="12" y="34"/>
                    </a:cubicBezTo>
                    <a:cubicBezTo>
                      <a:pt x="8" y="34"/>
                      <a:pt x="5" y="33"/>
                      <a:pt x="3" y="30"/>
                    </a:cubicBezTo>
                    <a:cubicBezTo>
                      <a:pt x="1" y="28"/>
                      <a:pt x="0" y="25"/>
                      <a:pt x="0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1" name="Freeform 12"/>
              <p:cNvSpPr>
                <a:spLocks noChangeAspect="1"/>
              </p:cNvSpPr>
              <p:nvPr/>
            </p:nvSpPr>
            <p:spPr bwMode="auto">
              <a:xfrm>
                <a:off x="3933" y="1751"/>
                <a:ext cx="36" cy="53"/>
              </a:xfrm>
              <a:custGeom>
                <a:avLst/>
                <a:gdLst>
                  <a:gd name="T0" fmla="*/ 12 w 36"/>
                  <a:gd name="T1" fmla="*/ 53 h 53"/>
                  <a:gd name="T2" fmla="*/ 12 w 36"/>
                  <a:gd name="T3" fmla="*/ 9 h 53"/>
                  <a:gd name="T4" fmla="*/ 0 w 36"/>
                  <a:gd name="T5" fmla="*/ 9 h 53"/>
                  <a:gd name="T6" fmla="*/ 0 w 36"/>
                  <a:gd name="T7" fmla="*/ 0 h 53"/>
                  <a:gd name="T8" fmla="*/ 36 w 36"/>
                  <a:gd name="T9" fmla="*/ 0 h 53"/>
                  <a:gd name="T10" fmla="*/ 36 w 36"/>
                  <a:gd name="T11" fmla="*/ 9 h 53"/>
                  <a:gd name="T12" fmla="*/ 25 w 36"/>
                  <a:gd name="T13" fmla="*/ 9 h 53"/>
                  <a:gd name="T14" fmla="*/ 25 w 36"/>
                  <a:gd name="T15" fmla="*/ 53 h 53"/>
                  <a:gd name="T16" fmla="*/ 12 w 36"/>
                  <a:gd name="T17" fmla="*/ 53 h 53"/>
                  <a:gd name="T18" fmla="*/ 12 w 36"/>
                  <a:gd name="T19" fmla="*/ 53 h 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6"/>
                  <a:gd name="T31" fmla="*/ 0 h 53"/>
                  <a:gd name="T32" fmla="*/ 36 w 36"/>
                  <a:gd name="T33" fmla="*/ 53 h 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6" h="53">
                    <a:moveTo>
                      <a:pt x="12" y="53"/>
                    </a:moveTo>
                    <a:lnTo>
                      <a:pt x="12" y="9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9"/>
                    </a:lnTo>
                    <a:lnTo>
                      <a:pt x="25" y="9"/>
                    </a:lnTo>
                    <a:lnTo>
                      <a:pt x="25" y="53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2" name="Freeform 13"/>
              <p:cNvSpPr>
                <a:spLocks noChangeAspect="1"/>
              </p:cNvSpPr>
              <p:nvPr/>
            </p:nvSpPr>
            <p:spPr bwMode="auto">
              <a:xfrm>
                <a:off x="3976" y="1751"/>
                <a:ext cx="32" cy="53"/>
              </a:xfrm>
              <a:custGeom>
                <a:avLst/>
                <a:gdLst>
                  <a:gd name="T0" fmla="*/ 0 w 32"/>
                  <a:gd name="T1" fmla="*/ 53 h 53"/>
                  <a:gd name="T2" fmla="*/ 0 w 32"/>
                  <a:gd name="T3" fmla="*/ 0 h 53"/>
                  <a:gd name="T4" fmla="*/ 32 w 32"/>
                  <a:gd name="T5" fmla="*/ 0 h 53"/>
                  <a:gd name="T6" fmla="*/ 32 w 32"/>
                  <a:gd name="T7" fmla="*/ 9 h 53"/>
                  <a:gd name="T8" fmla="*/ 13 w 32"/>
                  <a:gd name="T9" fmla="*/ 9 h 53"/>
                  <a:gd name="T10" fmla="*/ 13 w 32"/>
                  <a:gd name="T11" fmla="*/ 21 h 53"/>
                  <a:gd name="T12" fmla="*/ 31 w 32"/>
                  <a:gd name="T13" fmla="*/ 21 h 53"/>
                  <a:gd name="T14" fmla="*/ 31 w 32"/>
                  <a:gd name="T15" fmla="*/ 31 h 53"/>
                  <a:gd name="T16" fmla="*/ 13 w 32"/>
                  <a:gd name="T17" fmla="*/ 31 h 53"/>
                  <a:gd name="T18" fmla="*/ 13 w 32"/>
                  <a:gd name="T19" fmla="*/ 44 h 53"/>
                  <a:gd name="T20" fmla="*/ 32 w 32"/>
                  <a:gd name="T21" fmla="*/ 44 h 53"/>
                  <a:gd name="T22" fmla="*/ 32 w 32"/>
                  <a:gd name="T23" fmla="*/ 53 h 53"/>
                  <a:gd name="T24" fmla="*/ 0 w 32"/>
                  <a:gd name="T25" fmla="*/ 53 h 53"/>
                  <a:gd name="T26" fmla="*/ 0 w 32"/>
                  <a:gd name="T27" fmla="*/ 53 h 5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2"/>
                  <a:gd name="T43" fmla="*/ 0 h 53"/>
                  <a:gd name="T44" fmla="*/ 32 w 32"/>
                  <a:gd name="T45" fmla="*/ 53 h 5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2" h="53">
                    <a:moveTo>
                      <a:pt x="0" y="53"/>
                    </a:moveTo>
                    <a:lnTo>
                      <a:pt x="0" y="0"/>
                    </a:lnTo>
                    <a:lnTo>
                      <a:pt x="32" y="0"/>
                    </a:lnTo>
                    <a:lnTo>
                      <a:pt x="32" y="9"/>
                    </a:lnTo>
                    <a:lnTo>
                      <a:pt x="13" y="9"/>
                    </a:lnTo>
                    <a:lnTo>
                      <a:pt x="13" y="21"/>
                    </a:lnTo>
                    <a:lnTo>
                      <a:pt x="31" y="21"/>
                    </a:lnTo>
                    <a:lnTo>
                      <a:pt x="31" y="31"/>
                    </a:lnTo>
                    <a:lnTo>
                      <a:pt x="13" y="31"/>
                    </a:lnTo>
                    <a:lnTo>
                      <a:pt x="13" y="44"/>
                    </a:lnTo>
                    <a:lnTo>
                      <a:pt x="32" y="44"/>
                    </a:lnTo>
                    <a:lnTo>
                      <a:pt x="32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3" name="Freeform 14"/>
              <p:cNvSpPr>
                <a:spLocks noChangeAspect="1" noEditPoints="1"/>
              </p:cNvSpPr>
              <p:nvPr/>
            </p:nvSpPr>
            <p:spPr bwMode="auto">
              <a:xfrm>
                <a:off x="4017" y="1751"/>
                <a:ext cx="39" cy="53"/>
              </a:xfrm>
              <a:custGeom>
                <a:avLst/>
                <a:gdLst>
                  <a:gd name="T0" fmla="*/ 7051 w 24"/>
                  <a:gd name="T1" fmla="*/ 3877 h 33"/>
                  <a:gd name="T2" fmla="*/ 7051 w 24"/>
                  <a:gd name="T3" fmla="*/ 10309 h 33"/>
                  <a:gd name="T4" fmla="*/ 8759 w 24"/>
                  <a:gd name="T5" fmla="*/ 10309 h 33"/>
                  <a:gd name="T6" fmla="*/ 11458 w 24"/>
                  <a:gd name="T7" fmla="*/ 10001 h 33"/>
                  <a:gd name="T8" fmla="*/ 13132 w 24"/>
                  <a:gd name="T9" fmla="*/ 7651 h 33"/>
                  <a:gd name="T10" fmla="*/ 8759 w 24"/>
                  <a:gd name="T11" fmla="*/ 3877 h 33"/>
                  <a:gd name="T12" fmla="*/ 7051 w 24"/>
                  <a:gd name="T13" fmla="*/ 3877 h 33"/>
                  <a:gd name="T14" fmla="*/ 0 w 24"/>
                  <a:gd name="T15" fmla="*/ 25108 h 33"/>
                  <a:gd name="T16" fmla="*/ 0 w 24"/>
                  <a:gd name="T17" fmla="*/ 0 h 33"/>
                  <a:gd name="T18" fmla="*/ 11281 w 24"/>
                  <a:gd name="T19" fmla="*/ 0 h 33"/>
                  <a:gd name="T20" fmla="*/ 18332 w 24"/>
                  <a:gd name="T21" fmla="*/ 1503 h 33"/>
                  <a:gd name="T22" fmla="*/ 20306 w 24"/>
                  <a:gd name="T23" fmla="*/ 6227 h 33"/>
                  <a:gd name="T24" fmla="*/ 14233 w 24"/>
                  <a:gd name="T25" fmla="*/ 12657 h 33"/>
                  <a:gd name="T26" fmla="*/ 14233 w 24"/>
                  <a:gd name="T27" fmla="*/ 12657 h 33"/>
                  <a:gd name="T28" fmla="*/ 16967 w 24"/>
                  <a:gd name="T29" fmla="*/ 14663 h 33"/>
                  <a:gd name="T30" fmla="*/ 18619 w 24"/>
                  <a:gd name="T31" fmla="*/ 16557 h 33"/>
                  <a:gd name="T32" fmla="*/ 21339 w 24"/>
                  <a:gd name="T33" fmla="*/ 25108 h 33"/>
                  <a:gd name="T34" fmla="*/ 14233 w 24"/>
                  <a:gd name="T35" fmla="*/ 25108 h 33"/>
                  <a:gd name="T36" fmla="*/ 11458 w 24"/>
                  <a:gd name="T37" fmla="*/ 18497 h 33"/>
                  <a:gd name="T38" fmla="*/ 9776 w 24"/>
                  <a:gd name="T39" fmla="*/ 15058 h 33"/>
                  <a:gd name="T40" fmla="*/ 7051 w 24"/>
                  <a:gd name="T41" fmla="*/ 15058 h 33"/>
                  <a:gd name="T42" fmla="*/ 7051 w 24"/>
                  <a:gd name="T43" fmla="*/ 25108 h 33"/>
                  <a:gd name="T44" fmla="*/ 0 w 24"/>
                  <a:gd name="T45" fmla="*/ 25108 h 3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4"/>
                  <a:gd name="T70" fmla="*/ 0 h 33"/>
                  <a:gd name="T71" fmla="*/ 24 w 24"/>
                  <a:gd name="T72" fmla="*/ 33 h 3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4" h="33">
                    <a:moveTo>
                      <a:pt x="8" y="5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3" y="14"/>
                      <a:pt x="13" y="13"/>
                    </a:cubicBezTo>
                    <a:cubicBezTo>
                      <a:pt x="14" y="12"/>
                      <a:pt x="15" y="11"/>
                      <a:pt x="15" y="10"/>
                    </a:cubicBezTo>
                    <a:cubicBezTo>
                      <a:pt x="15" y="7"/>
                      <a:pt x="13" y="5"/>
                      <a:pt x="10" y="5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  <a:moveTo>
                      <a:pt x="0" y="3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8" y="0"/>
                      <a:pt x="20" y="2"/>
                    </a:cubicBezTo>
                    <a:cubicBezTo>
                      <a:pt x="22" y="3"/>
                      <a:pt x="23" y="5"/>
                      <a:pt x="23" y="8"/>
                    </a:cubicBezTo>
                    <a:cubicBezTo>
                      <a:pt x="23" y="13"/>
                      <a:pt x="20" y="16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7" y="17"/>
                      <a:pt x="18" y="17"/>
                      <a:pt x="19" y="19"/>
                    </a:cubicBezTo>
                    <a:cubicBezTo>
                      <a:pt x="20" y="19"/>
                      <a:pt x="20" y="20"/>
                      <a:pt x="21" y="2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2"/>
                      <a:pt x="12" y="21"/>
                      <a:pt x="11" y="20"/>
                    </a:cubicBezTo>
                    <a:cubicBezTo>
                      <a:pt x="11" y="20"/>
                      <a:pt x="10" y="20"/>
                      <a:pt x="8" y="20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4" name="Freeform 15"/>
              <p:cNvSpPr>
                <a:spLocks noChangeAspect="1"/>
              </p:cNvSpPr>
              <p:nvPr/>
            </p:nvSpPr>
            <p:spPr bwMode="auto">
              <a:xfrm>
                <a:off x="3884" y="1409"/>
                <a:ext cx="265" cy="98"/>
              </a:xfrm>
              <a:custGeom>
                <a:avLst/>
                <a:gdLst>
                  <a:gd name="T0" fmla="*/ 29381 w 162"/>
                  <a:gd name="T1" fmla="*/ 51208 h 60"/>
                  <a:gd name="T2" fmla="*/ 28240 w 162"/>
                  <a:gd name="T3" fmla="*/ 50143 h 60"/>
                  <a:gd name="T4" fmla="*/ 0 w 162"/>
                  <a:gd name="T5" fmla="*/ 33529 h 60"/>
                  <a:gd name="T6" fmla="*/ 21789 w 162"/>
                  <a:gd name="T7" fmla="*/ 21196 h 60"/>
                  <a:gd name="T8" fmla="*/ 50903 w 162"/>
                  <a:gd name="T9" fmla="*/ 38248 h 60"/>
                  <a:gd name="T10" fmla="*/ 72713 w 162"/>
                  <a:gd name="T11" fmla="*/ 36477 h 60"/>
                  <a:gd name="T12" fmla="*/ 109772 w 162"/>
                  <a:gd name="T13" fmla="*/ 15286 h 60"/>
                  <a:gd name="T14" fmla="*/ 69101 w 162"/>
                  <a:gd name="T15" fmla="*/ 15286 h 60"/>
                  <a:gd name="T16" fmla="*/ 69101 w 162"/>
                  <a:gd name="T17" fmla="*/ 0 h 60"/>
                  <a:gd name="T18" fmla="*/ 158833 w 162"/>
                  <a:gd name="T19" fmla="*/ 0 h 60"/>
                  <a:gd name="T20" fmla="*/ 158833 w 162"/>
                  <a:gd name="T21" fmla="*/ 51208 h 60"/>
                  <a:gd name="T22" fmla="*/ 132740 w 162"/>
                  <a:gd name="T23" fmla="*/ 51208 h 60"/>
                  <a:gd name="T24" fmla="*/ 131604 w 162"/>
                  <a:gd name="T25" fmla="*/ 27822 h 60"/>
                  <a:gd name="T26" fmla="*/ 95372 w 162"/>
                  <a:gd name="T27" fmla="*/ 49098 h 60"/>
                  <a:gd name="T28" fmla="*/ 58855 w 162"/>
                  <a:gd name="T29" fmla="*/ 57591 h 60"/>
                  <a:gd name="T30" fmla="*/ 29381 w 162"/>
                  <a:gd name="T31" fmla="*/ 51208 h 60"/>
                  <a:gd name="T32" fmla="*/ 29381 w 162"/>
                  <a:gd name="T33" fmla="*/ 51208 h 6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2"/>
                  <a:gd name="T52" fmla="*/ 0 h 60"/>
                  <a:gd name="T53" fmla="*/ 162 w 162"/>
                  <a:gd name="T54" fmla="*/ 60 h 6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2" h="60">
                    <a:moveTo>
                      <a:pt x="30" y="53"/>
                    </a:moveTo>
                    <a:cubicBezTo>
                      <a:pt x="30" y="53"/>
                      <a:pt x="29" y="52"/>
                      <a:pt x="29" y="52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8" y="43"/>
                      <a:pt x="66" y="42"/>
                      <a:pt x="74" y="38"/>
                    </a:cubicBezTo>
                    <a:cubicBezTo>
                      <a:pt x="112" y="16"/>
                      <a:pt x="112" y="16"/>
                      <a:pt x="112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2" y="53"/>
                      <a:pt x="162" y="53"/>
                      <a:pt x="162" y="53"/>
                    </a:cubicBezTo>
                    <a:cubicBezTo>
                      <a:pt x="135" y="53"/>
                      <a:pt x="135" y="53"/>
                      <a:pt x="135" y="53"/>
                    </a:cubicBezTo>
                    <a:cubicBezTo>
                      <a:pt x="134" y="29"/>
                      <a:pt x="134" y="29"/>
                      <a:pt x="134" y="29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83" y="59"/>
                      <a:pt x="69" y="60"/>
                      <a:pt x="60" y="60"/>
                    </a:cubicBezTo>
                    <a:cubicBezTo>
                      <a:pt x="44" y="60"/>
                      <a:pt x="33" y="54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lose/>
                  </a:path>
                </a:pathLst>
              </a:custGeom>
              <a:solidFill>
                <a:srgbClr val="202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5" name="Freeform 16"/>
              <p:cNvSpPr>
                <a:spLocks noChangeAspect="1"/>
              </p:cNvSpPr>
              <p:nvPr/>
            </p:nvSpPr>
            <p:spPr bwMode="auto">
              <a:xfrm>
                <a:off x="3703" y="1406"/>
                <a:ext cx="171" cy="152"/>
              </a:xfrm>
              <a:custGeom>
                <a:avLst/>
                <a:gdLst>
                  <a:gd name="T0" fmla="*/ 36123 w 105"/>
                  <a:gd name="T1" fmla="*/ 77793 h 93"/>
                  <a:gd name="T2" fmla="*/ 63228 w 105"/>
                  <a:gd name="T3" fmla="*/ 61089 h 93"/>
                  <a:gd name="T4" fmla="*/ 60524 w 105"/>
                  <a:gd name="T5" fmla="*/ 48668 h 93"/>
                  <a:gd name="T6" fmla="*/ 26140 w 105"/>
                  <a:gd name="T7" fmla="*/ 28073 h 93"/>
                  <a:gd name="T8" fmla="*/ 26140 w 105"/>
                  <a:gd name="T9" fmla="*/ 51526 h 93"/>
                  <a:gd name="T10" fmla="*/ 0 w 105"/>
                  <a:gd name="T11" fmla="*/ 51526 h 93"/>
                  <a:gd name="T12" fmla="*/ 0 w 105"/>
                  <a:gd name="T13" fmla="*/ 0 h 93"/>
                  <a:gd name="T14" fmla="*/ 84950 w 105"/>
                  <a:gd name="T15" fmla="*/ 0 h 93"/>
                  <a:gd name="T16" fmla="*/ 84950 w 105"/>
                  <a:gd name="T17" fmla="*/ 14983 h 93"/>
                  <a:gd name="T18" fmla="*/ 45916 w 105"/>
                  <a:gd name="T19" fmla="*/ 14983 h 93"/>
                  <a:gd name="T20" fmla="*/ 81010 w 105"/>
                  <a:gd name="T21" fmla="*/ 35643 h 93"/>
                  <a:gd name="T22" fmla="*/ 96905 w 105"/>
                  <a:gd name="T23" fmla="*/ 56330 h 93"/>
                  <a:gd name="T24" fmla="*/ 83731 w 105"/>
                  <a:gd name="T25" fmla="*/ 73846 h 93"/>
                  <a:gd name="T26" fmla="*/ 57050 w 105"/>
                  <a:gd name="T27" fmla="*/ 90028 h 93"/>
                  <a:gd name="T28" fmla="*/ 36123 w 105"/>
                  <a:gd name="T29" fmla="*/ 77793 h 93"/>
                  <a:gd name="T30" fmla="*/ 36123 w 105"/>
                  <a:gd name="T31" fmla="*/ 77793 h 9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5"/>
                  <a:gd name="T49" fmla="*/ 0 h 93"/>
                  <a:gd name="T50" fmla="*/ 105 w 105"/>
                  <a:gd name="T51" fmla="*/ 93 h 9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5" h="93">
                    <a:moveTo>
                      <a:pt x="39" y="80"/>
                    </a:moveTo>
                    <a:cubicBezTo>
                      <a:pt x="69" y="63"/>
                      <a:pt x="69" y="63"/>
                      <a:pt x="69" y="63"/>
                    </a:cubicBezTo>
                    <a:cubicBezTo>
                      <a:pt x="75" y="60"/>
                      <a:pt x="74" y="55"/>
                      <a:pt x="66" y="50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102" y="45"/>
                      <a:pt x="105" y="53"/>
                      <a:pt x="105" y="58"/>
                    </a:cubicBezTo>
                    <a:cubicBezTo>
                      <a:pt x="104" y="68"/>
                      <a:pt x="94" y="75"/>
                      <a:pt x="91" y="76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39" y="80"/>
                      <a:pt x="39" y="80"/>
                      <a:pt x="39" y="80"/>
                    </a:cubicBezTo>
                    <a:cubicBezTo>
                      <a:pt x="39" y="80"/>
                      <a:pt x="39" y="80"/>
                      <a:pt x="39" y="80"/>
                    </a:cubicBezTo>
                    <a:close/>
                  </a:path>
                </a:pathLst>
              </a:custGeom>
              <a:solidFill>
                <a:srgbClr val="202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6" name="Freeform 17"/>
              <p:cNvSpPr>
                <a:spLocks noChangeAspect="1"/>
              </p:cNvSpPr>
              <p:nvPr/>
            </p:nvSpPr>
            <p:spPr bwMode="auto">
              <a:xfrm>
                <a:off x="3698" y="1564"/>
                <a:ext cx="265" cy="98"/>
              </a:xfrm>
              <a:custGeom>
                <a:avLst/>
                <a:gdLst>
                  <a:gd name="T0" fmla="*/ 129490 w 162"/>
                  <a:gd name="T1" fmla="*/ 7528 h 60"/>
                  <a:gd name="T2" fmla="*/ 158833 w 162"/>
                  <a:gd name="T3" fmla="*/ 24048 h 60"/>
                  <a:gd name="T4" fmla="*/ 136208 w 162"/>
                  <a:gd name="T5" fmla="*/ 36477 h 60"/>
                  <a:gd name="T6" fmla="*/ 106828 w 162"/>
                  <a:gd name="T7" fmla="*/ 20083 h 60"/>
                  <a:gd name="T8" fmla="*/ 86524 w 162"/>
                  <a:gd name="T9" fmla="*/ 22333 h 60"/>
                  <a:gd name="T10" fmla="*/ 49182 w 162"/>
                  <a:gd name="T11" fmla="*/ 43669 h 60"/>
                  <a:gd name="T12" fmla="*/ 89972 w 162"/>
                  <a:gd name="T13" fmla="*/ 43669 h 60"/>
                  <a:gd name="T14" fmla="*/ 89972 w 162"/>
                  <a:gd name="T15" fmla="*/ 57591 h 60"/>
                  <a:gd name="T16" fmla="*/ 0 w 162"/>
                  <a:gd name="T17" fmla="*/ 57591 h 60"/>
                  <a:gd name="T18" fmla="*/ 0 w 162"/>
                  <a:gd name="T19" fmla="*/ 6385 h 60"/>
                  <a:gd name="T20" fmla="*/ 26513 w 162"/>
                  <a:gd name="T21" fmla="*/ 6385 h 60"/>
                  <a:gd name="T22" fmla="*/ 26513 w 162"/>
                  <a:gd name="T23" fmla="*/ 30060 h 60"/>
                  <a:gd name="T24" fmla="*/ 63461 w 162"/>
                  <a:gd name="T25" fmla="*/ 9359 h 60"/>
                  <a:gd name="T26" fmla="*/ 99197 w 162"/>
                  <a:gd name="T27" fmla="*/ 0 h 60"/>
                  <a:gd name="T28" fmla="*/ 129490 w 162"/>
                  <a:gd name="T29" fmla="*/ 7528 h 60"/>
                  <a:gd name="T30" fmla="*/ 129490 w 162"/>
                  <a:gd name="T31" fmla="*/ 7528 h 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2"/>
                  <a:gd name="T49" fmla="*/ 0 h 60"/>
                  <a:gd name="T50" fmla="*/ 162 w 162"/>
                  <a:gd name="T51" fmla="*/ 60 h 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2" h="60">
                    <a:moveTo>
                      <a:pt x="132" y="8"/>
                    </a:moveTo>
                    <a:cubicBezTo>
                      <a:pt x="162" y="25"/>
                      <a:pt x="162" y="25"/>
                      <a:pt x="162" y="25"/>
                    </a:cubicBezTo>
                    <a:cubicBezTo>
                      <a:pt x="139" y="38"/>
                      <a:pt x="139" y="38"/>
                      <a:pt x="139" y="38"/>
                    </a:cubicBezTo>
                    <a:cubicBezTo>
                      <a:pt x="109" y="21"/>
                      <a:pt x="109" y="21"/>
                      <a:pt x="109" y="21"/>
                    </a:cubicBezTo>
                    <a:cubicBezTo>
                      <a:pt x="103" y="17"/>
                      <a:pt x="96" y="18"/>
                      <a:pt x="88" y="23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79" y="2"/>
                      <a:pt x="92" y="0"/>
                      <a:pt x="101" y="0"/>
                    </a:cubicBezTo>
                    <a:cubicBezTo>
                      <a:pt x="118" y="0"/>
                      <a:pt x="129" y="6"/>
                      <a:pt x="132" y="8"/>
                    </a:cubicBezTo>
                    <a:cubicBezTo>
                      <a:pt x="132" y="8"/>
                      <a:pt x="132" y="8"/>
                      <a:pt x="132" y="8"/>
                    </a:cubicBezTo>
                    <a:close/>
                  </a:path>
                </a:pathLst>
              </a:custGeom>
              <a:solidFill>
                <a:srgbClr val="202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7" name="Freeform 18"/>
              <p:cNvSpPr>
                <a:spLocks noChangeAspect="1"/>
              </p:cNvSpPr>
              <p:nvPr/>
            </p:nvSpPr>
            <p:spPr bwMode="auto">
              <a:xfrm>
                <a:off x="3972" y="1514"/>
                <a:ext cx="170" cy="153"/>
              </a:xfrm>
              <a:custGeom>
                <a:avLst/>
                <a:gdLst>
                  <a:gd name="T0" fmla="*/ 101067 w 104"/>
                  <a:gd name="T1" fmla="*/ 36798 h 94"/>
                  <a:gd name="T2" fmla="*/ 101067 w 104"/>
                  <a:gd name="T3" fmla="*/ 86022 h 94"/>
                  <a:gd name="T4" fmla="*/ 12472 w 104"/>
                  <a:gd name="T5" fmla="*/ 86022 h 94"/>
                  <a:gd name="T6" fmla="*/ 11990 w 104"/>
                  <a:gd name="T7" fmla="*/ 71658 h 94"/>
                  <a:gd name="T8" fmla="*/ 52368 w 104"/>
                  <a:gd name="T9" fmla="*/ 71658 h 94"/>
                  <a:gd name="T10" fmla="*/ 15485 w 104"/>
                  <a:gd name="T11" fmla="*/ 51161 h 94"/>
                  <a:gd name="T12" fmla="*/ 0 w 104"/>
                  <a:gd name="T13" fmla="*/ 32075 h 94"/>
                  <a:gd name="T14" fmla="*/ 12472 w 104"/>
                  <a:gd name="T15" fmla="*/ 15959 h 94"/>
                  <a:gd name="T16" fmla="*/ 41375 w 104"/>
                  <a:gd name="T17" fmla="*/ 0 h 94"/>
                  <a:gd name="T18" fmla="*/ 63042 w 104"/>
                  <a:gd name="T19" fmla="*/ 11708 h 94"/>
                  <a:gd name="T20" fmla="*/ 35018 w 104"/>
                  <a:gd name="T21" fmla="*/ 27688 h 94"/>
                  <a:gd name="T22" fmla="*/ 38230 w 104"/>
                  <a:gd name="T23" fmla="*/ 39495 h 94"/>
                  <a:gd name="T24" fmla="*/ 75084 w 104"/>
                  <a:gd name="T25" fmla="*/ 59895 h 94"/>
                  <a:gd name="T26" fmla="*/ 75084 w 104"/>
                  <a:gd name="T27" fmla="*/ 36798 h 94"/>
                  <a:gd name="T28" fmla="*/ 101067 w 104"/>
                  <a:gd name="T29" fmla="*/ 36798 h 94"/>
                  <a:gd name="T30" fmla="*/ 101067 w 104"/>
                  <a:gd name="T31" fmla="*/ 36798 h 9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4"/>
                  <a:gd name="T49" fmla="*/ 0 h 94"/>
                  <a:gd name="T50" fmla="*/ 104 w 104"/>
                  <a:gd name="T51" fmla="*/ 94 h 9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4" h="94">
                    <a:moveTo>
                      <a:pt x="104" y="40"/>
                    </a:moveTo>
                    <a:cubicBezTo>
                      <a:pt x="104" y="94"/>
                      <a:pt x="104" y="94"/>
                      <a:pt x="104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4" y="78"/>
                      <a:pt x="54" y="78"/>
                      <a:pt x="54" y="78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3" y="48"/>
                      <a:pt x="0" y="40"/>
                      <a:pt x="0" y="35"/>
                    </a:cubicBezTo>
                    <a:cubicBezTo>
                      <a:pt x="0" y="25"/>
                      <a:pt x="11" y="18"/>
                      <a:pt x="13" y="17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0" y="34"/>
                      <a:pt x="31" y="38"/>
                      <a:pt x="39" y="43"/>
                    </a:cubicBezTo>
                    <a:cubicBezTo>
                      <a:pt x="77" y="65"/>
                      <a:pt x="77" y="65"/>
                      <a:pt x="77" y="65"/>
                    </a:cubicBezTo>
                    <a:cubicBezTo>
                      <a:pt x="77" y="40"/>
                      <a:pt x="77" y="40"/>
                      <a:pt x="77" y="40"/>
                    </a:cubicBezTo>
                    <a:cubicBezTo>
                      <a:pt x="104" y="40"/>
                      <a:pt x="104" y="40"/>
                      <a:pt x="104" y="40"/>
                    </a:cubicBezTo>
                    <a:cubicBezTo>
                      <a:pt x="104" y="40"/>
                      <a:pt x="104" y="40"/>
                      <a:pt x="104" y="40"/>
                    </a:cubicBezTo>
                    <a:close/>
                  </a:path>
                </a:pathLst>
              </a:custGeom>
              <a:solidFill>
                <a:srgbClr val="202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8" name="Freeform 19"/>
              <p:cNvSpPr>
                <a:spLocks noChangeAspect="1"/>
              </p:cNvSpPr>
              <p:nvPr/>
            </p:nvSpPr>
            <p:spPr bwMode="auto">
              <a:xfrm>
                <a:off x="3878" y="1402"/>
                <a:ext cx="264" cy="100"/>
              </a:xfrm>
              <a:custGeom>
                <a:avLst/>
                <a:gdLst>
                  <a:gd name="T0" fmla="*/ 27961 w 162"/>
                  <a:gd name="T1" fmla="*/ 53859 h 61"/>
                  <a:gd name="T2" fmla="*/ 27961 w 162"/>
                  <a:gd name="T3" fmla="*/ 53859 h 61"/>
                  <a:gd name="T4" fmla="*/ 0 w 162"/>
                  <a:gd name="T5" fmla="*/ 36616 h 61"/>
                  <a:gd name="T6" fmla="*/ 21149 w 162"/>
                  <a:gd name="T7" fmla="*/ 23430 h 61"/>
                  <a:gd name="T8" fmla="*/ 49141 w 162"/>
                  <a:gd name="T9" fmla="*/ 40623 h 61"/>
                  <a:gd name="T10" fmla="*/ 69038 w 162"/>
                  <a:gd name="T11" fmla="*/ 38410 h 61"/>
                  <a:gd name="T12" fmla="*/ 104655 w 162"/>
                  <a:gd name="T13" fmla="*/ 16167 h 61"/>
                  <a:gd name="T14" fmla="*/ 65259 w 162"/>
                  <a:gd name="T15" fmla="*/ 16167 h 61"/>
                  <a:gd name="T16" fmla="*/ 65259 w 162"/>
                  <a:gd name="T17" fmla="*/ 0 h 61"/>
                  <a:gd name="T18" fmla="*/ 150873 w 162"/>
                  <a:gd name="T19" fmla="*/ 0 h 61"/>
                  <a:gd name="T20" fmla="*/ 150873 w 162"/>
                  <a:gd name="T21" fmla="*/ 54982 h 61"/>
                  <a:gd name="T22" fmla="*/ 125900 w 162"/>
                  <a:gd name="T23" fmla="*/ 54982 h 61"/>
                  <a:gd name="T24" fmla="*/ 125900 w 162"/>
                  <a:gd name="T25" fmla="*/ 29849 h 61"/>
                  <a:gd name="T26" fmla="*/ 90228 w 162"/>
                  <a:gd name="T27" fmla="*/ 51908 h 61"/>
                  <a:gd name="T28" fmla="*/ 56410 w 162"/>
                  <a:gd name="T29" fmla="*/ 61816 h 61"/>
                  <a:gd name="T30" fmla="*/ 27961 w 162"/>
                  <a:gd name="T31" fmla="*/ 53859 h 61"/>
                  <a:gd name="T32" fmla="*/ 27961 w 162"/>
                  <a:gd name="T33" fmla="*/ 53859 h 6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2"/>
                  <a:gd name="T52" fmla="*/ 0 h 61"/>
                  <a:gd name="T53" fmla="*/ 162 w 162"/>
                  <a:gd name="T54" fmla="*/ 61 h 6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2" h="61">
                    <a:moveTo>
                      <a:pt x="30" y="53"/>
                    </a:moveTo>
                    <a:cubicBezTo>
                      <a:pt x="30" y="53"/>
                      <a:pt x="30" y="53"/>
                      <a:pt x="30" y="53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9" y="43"/>
                      <a:pt x="66" y="43"/>
                      <a:pt x="74" y="38"/>
                    </a:cubicBezTo>
                    <a:cubicBezTo>
                      <a:pt x="112" y="16"/>
                      <a:pt x="112" y="16"/>
                      <a:pt x="112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35" y="54"/>
                      <a:pt x="135" y="54"/>
                      <a:pt x="135" y="54"/>
                    </a:cubicBezTo>
                    <a:cubicBezTo>
                      <a:pt x="135" y="29"/>
                      <a:pt x="135" y="29"/>
                      <a:pt x="135" y="29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83" y="59"/>
                      <a:pt x="70" y="61"/>
                      <a:pt x="61" y="61"/>
                    </a:cubicBezTo>
                    <a:cubicBezTo>
                      <a:pt x="44" y="60"/>
                      <a:pt x="33" y="55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9" name="Freeform 20"/>
              <p:cNvSpPr>
                <a:spLocks noChangeAspect="1"/>
              </p:cNvSpPr>
              <p:nvPr/>
            </p:nvSpPr>
            <p:spPr bwMode="auto">
              <a:xfrm>
                <a:off x="3696" y="1399"/>
                <a:ext cx="172" cy="154"/>
              </a:xfrm>
              <a:custGeom>
                <a:avLst/>
                <a:gdLst>
                  <a:gd name="T0" fmla="*/ 40332 w 105"/>
                  <a:gd name="T1" fmla="*/ 81399 h 94"/>
                  <a:gd name="T2" fmla="*/ 68949 w 105"/>
                  <a:gd name="T3" fmla="*/ 63271 h 94"/>
                  <a:gd name="T4" fmla="*/ 66068 w 105"/>
                  <a:gd name="T5" fmla="*/ 51552 h 94"/>
                  <a:gd name="T6" fmla="*/ 27941 w 105"/>
                  <a:gd name="T7" fmla="*/ 29422 h 94"/>
                  <a:gd name="T8" fmla="*/ 27941 w 105"/>
                  <a:gd name="T9" fmla="*/ 53307 h 94"/>
                  <a:gd name="T10" fmla="*/ 1086 w 105"/>
                  <a:gd name="T11" fmla="*/ 53307 h 94"/>
                  <a:gd name="T12" fmla="*/ 0 w 105"/>
                  <a:gd name="T13" fmla="*/ 0 h 94"/>
                  <a:gd name="T14" fmla="*/ 92225 w 105"/>
                  <a:gd name="T15" fmla="*/ 0 h 94"/>
                  <a:gd name="T16" fmla="*/ 92901 w 105"/>
                  <a:gd name="T17" fmla="*/ 15991 h 94"/>
                  <a:gd name="T18" fmla="*/ 51498 w 105"/>
                  <a:gd name="T19" fmla="*/ 15991 h 94"/>
                  <a:gd name="T20" fmla="*/ 89324 w 105"/>
                  <a:gd name="T21" fmla="*/ 38205 h 94"/>
                  <a:gd name="T22" fmla="*/ 105305 w 105"/>
                  <a:gd name="T23" fmla="*/ 59369 h 94"/>
                  <a:gd name="T24" fmla="*/ 92225 w 105"/>
                  <a:gd name="T25" fmla="*/ 76859 h 94"/>
                  <a:gd name="T26" fmla="*/ 62549 w 105"/>
                  <a:gd name="T27" fmla="*/ 94297 h 94"/>
                  <a:gd name="T28" fmla="*/ 40332 w 105"/>
                  <a:gd name="T29" fmla="*/ 81399 h 94"/>
                  <a:gd name="T30" fmla="*/ 40332 w 105"/>
                  <a:gd name="T31" fmla="*/ 81399 h 9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5"/>
                  <a:gd name="T49" fmla="*/ 0 h 94"/>
                  <a:gd name="T50" fmla="*/ 105 w 105"/>
                  <a:gd name="T51" fmla="*/ 94 h 9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5" h="94">
                    <a:moveTo>
                      <a:pt x="40" y="81"/>
                    </a:moveTo>
                    <a:cubicBezTo>
                      <a:pt x="69" y="63"/>
                      <a:pt x="69" y="63"/>
                      <a:pt x="69" y="63"/>
                    </a:cubicBezTo>
                    <a:cubicBezTo>
                      <a:pt x="75" y="60"/>
                      <a:pt x="74" y="56"/>
                      <a:pt x="66" y="51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89" y="38"/>
                      <a:pt x="89" y="38"/>
                      <a:pt x="89" y="38"/>
                    </a:cubicBezTo>
                    <a:cubicBezTo>
                      <a:pt x="102" y="46"/>
                      <a:pt x="105" y="54"/>
                      <a:pt x="105" y="59"/>
                    </a:cubicBezTo>
                    <a:cubicBezTo>
                      <a:pt x="105" y="69"/>
                      <a:pt x="94" y="75"/>
                      <a:pt x="92" y="77"/>
                    </a:cubicBezTo>
                    <a:cubicBezTo>
                      <a:pt x="62" y="94"/>
                      <a:pt x="62" y="94"/>
                      <a:pt x="62" y="94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81"/>
                      <a:pt x="40" y="81"/>
                      <a:pt x="40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80" name="Freeform 21"/>
              <p:cNvSpPr>
                <a:spLocks noChangeAspect="1"/>
              </p:cNvSpPr>
              <p:nvPr/>
            </p:nvSpPr>
            <p:spPr bwMode="auto">
              <a:xfrm>
                <a:off x="3692" y="1558"/>
                <a:ext cx="264" cy="99"/>
              </a:xfrm>
              <a:custGeom>
                <a:avLst/>
                <a:gdLst>
                  <a:gd name="T0" fmla="*/ 122701 w 162"/>
                  <a:gd name="T1" fmla="*/ 6946 h 61"/>
                  <a:gd name="T2" fmla="*/ 150873 w 162"/>
                  <a:gd name="T3" fmla="*/ 22418 h 61"/>
                  <a:gd name="T4" fmla="*/ 130504 w 162"/>
                  <a:gd name="T5" fmla="*/ 33757 h 61"/>
                  <a:gd name="T6" fmla="*/ 102533 w 162"/>
                  <a:gd name="T7" fmla="*/ 18296 h 61"/>
                  <a:gd name="T8" fmla="*/ 81776 w 162"/>
                  <a:gd name="T9" fmla="*/ 19936 h 61"/>
                  <a:gd name="T10" fmla="*/ 46203 w 162"/>
                  <a:gd name="T11" fmla="*/ 39512 h 61"/>
                  <a:gd name="T12" fmla="*/ 85740 w 162"/>
                  <a:gd name="T13" fmla="*/ 39512 h 61"/>
                  <a:gd name="T14" fmla="*/ 85740 w 162"/>
                  <a:gd name="T15" fmla="*/ 53767 h 61"/>
                  <a:gd name="T16" fmla="*/ 0 w 162"/>
                  <a:gd name="T17" fmla="*/ 53767 h 61"/>
                  <a:gd name="T18" fmla="*/ 0 w 162"/>
                  <a:gd name="T19" fmla="*/ 5935 h 61"/>
                  <a:gd name="T20" fmla="*/ 25205 w 162"/>
                  <a:gd name="T21" fmla="*/ 5935 h 61"/>
                  <a:gd name="T22" fmla="*/ 26235 w 162"/>
                  <a:gd name="T23" fmla="*/ 28051 h 61"/>
                  <a:gd name="T24" fmla="*/ 60775 w 162"/>
                  <a:gd name="T25" fmla="*/ 8621 h 61"/>
                  <a:gd name="T26" fmla="*/ 94338 w 162"/>
                  <a:gd name="T27" fmla="*/ 0 h 61"/>
                  <a:gd name="T28" fmla="*/ 122701 w 162"/>
                  <a:gd name="T29" fmla="*/ 6946 h 61"/>
                  <a:gd name="T30" fmla="*/ 122701 w 162"/>
                  <a:gd name="T31" fmla="*/ 6946 h 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2"/>
                  <a:gd name="T49" fmla="*/ 0 h 61"/>
                  <a:gd name="T50" fmla="*/ 162 w 162"/>
                  <a:gd name="T51" fmla="*/ 61 h 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2" h="61">
                    <a:moveTo>
                      <a:pt x="132" y="8"/>
                    </a:moveTo>
                    <a:cubicBezTo>
                      <a:pt x="162" y="25"/>
                      <a:pt x="162" y="25"/>
                      <a:pt x="162" y="25"/>
                    </a:cubicBezTo>
                    <a:cubicBezTo>
                      <a:pt x="140" y="38"/>
                      <a:pt x="140" y="38"/>
                      <a:pt x="140" y="38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04" y="18"/>
                      <a:pt x="96" y="18"/>
                      <a:pt x="88" y="23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79" y="2"/>
                      <a:pt x="93" y="0"/>
                      <a:pt x="101" y="0"/>
                    </a:cubicBezTo>
                    <a:cubicBezTo>
                      <a:pt x="118" y="1"/>
                      <a:pt x="130" y="7"/>
                      <a:pt x="132" y="8"/>
                    </a:cubicBezTo>
                    <a:cubicBezTo>
                      <a:pt x="132" y="8"/>
                      <a:pt x="132" y="8"/>
                      <a:pt x="1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81" name="Freeform 22"/>
              <p:cNvSpPr>
                <a:spLocks noChangeAspect="1"/>
              </p:cNvSpPr>
              <p:nvPr/>
            </p:nvSpPr>
            <p:spPr bwMode="auto">
              <a:xfrm>
                <a:off x="3966" y="1507"/>
                <a:ext cx="171" cy="154"/>
              </a:xfrm>
              <a:custGeom>
                <a:avLst/>
                <a:gdLst>
                  <a:gd name="T0" fmla="*/ 96905 w 105"/>
                  <a:gd name="T1" fmla="*/ 41049 h 94"/>
                  <a:gd name="T2" fmla="*/ 96905 w 105"/>
                  <a:gd name="T3" fmla="*/ 94297 h 94"/>
                  <a:gd name="T4" fmla="*/ 11832 w 105"/>
                  <a:gd name="T5" fmla="*/ 94297 h 94"/>
                  <a:gd name="T6" fmla="*/ 11832 w 105"/>
                  <a:gd name="T7" fmla="*/ 78561 h 94"/>
                  <a:gd name="T8" fmla="*/ 51106 w 105"/>
                  <a:gd name="T9" fmla="*/ 78561 h 94"/>
                  <a:gd name="T10" fmla="*/ 16051 w 105"/>
                  <a:gd name="T11" fmla="*/ 56434 h 94"/>
                  <a:gd name="T12" fmla="*/ 0 w 105"/>
                  <a:gd name="T13" fmla="*/ 34650 h 94"/>
                  <a:gd name="T14" fmla="*/ 12906 w 105"/>
                  <a:gd name="T15" fmla="*/ 17174 h 94"/>
                  <a:gd name="T16" fmla="*/ 39742 w 105"/>
                  <a:gd name="T17" fmla="*/ 0 h 94"/>
                  <a:gd name="T18" fmla="*/ 60524 w 105"/>
                  <a:gd name="T19" fmla="*/ 12834 h 94"/>
                  <a:gd name="T20" fmla="*/ 33358 w 105"/>
                  <a:gd name="T21" fmla="*/ 31467 h 94"/>
                  <a:gd name="T22" fmla="*/ 36123 w 105"/>
                  <a:gd name="T23" fmla="*/ 42920 h 94"/>
                  <a:gd name="T24" fmla="*/ 71006 w 105"/>
                  <a:gd name="T25" fmla="*/ 65031 h 94"/>
                  <a:gd name="T26" fmla="*/ 71006 w 105"/>
                  <a:gd name="T27" fmla="*/ 41049 h 94"/>
                  <a:gd name="T28" fmla="*/ 96905 w 105"/>
                  <a:gd name="T29" fmla="*/ 41049 h 94"/>
                  <a:gd name="T30" fmla="*/ 96905 w 105"/>
                  <a:gd name="T31" fmla="*/ 41049 h 9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5"/>
                  <a:gd name="T49" fmla="*/ 0 h 94"/>
                  <a:gd name="T50" fmla="*/ 105 w 105"/>
                  <a:gd name="T51" fmla="*/ 94 h 9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5" h="94">
                    <a:moveTo>
                      <a:pt x="105" y="41"/>
                    </a:moveTo>
                    <a:cubicBezTo>
                      <a:pt x="105" y="94"/>
                      <a:pt x="105" y="94"/>
                      <a:pt x="105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55" y="78"/>
                      <a:pt x="55" y="78"/>
                      <a:pt x="55" y="78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3" y="48"/>
                      <a:pt x="0" y="40"/>
                      <a:pt x="0" y="35"/>
                    </a:cubicBezTo>
                    <a:cubicBezTo>
                      <a:pt x="1" y="25"/>
                      <a:pt x="11" y="19"/>
                      <a:pt x="14" y="17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0" y="34"/>
                      <a:pt x="31" y="38"/>
                      <a:pt x="39" y="43"/>
                    </a:cubicBezTo>
                    <a:cubicBezTo>
                      <a:pt x="77" y="65"/>
                      <a:pt x="77" y="65"/>
                      <a:pt x="77" y="65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105" y="41"/>
                      <a:pt x="105" y="41"/>
                      <a:pt x="105" y="41"/>
                    </a:cubicBezTo>
                    <a:cubicBezTo>
                      <a:pt x="105" y="41"/>
                      <a:pt x="105" y="41"/>
                      <a:pt x="105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pic>
          <p:nvPicPr>
            <p:cNvPr id="10246" name="Picture 23" descr="comput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801" y="2565400"/>
              <a:ext cx="792162" cy="754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7" name="Text Box 25"/>
            <p:cNvSpPr txBox="1">
              <a:spLocks noChangeArrowheads="1"/>
            </p:cNvSpPr>
            <p:nvPr/>
          </p:nvSpPr>
          <p:spPr bwMode="auto">
            <a:xfrm>
              <a:off x="3678263" y="3068638"/>
              <a:ext cx="1727200" cy="32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808080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/>
                <a:t>Console</a:t>
              </a:r>
              <a:r>
                <a:rPr lang="zh-CN" altLang="en-US" sz="2000"/>
                <a:t>线缆</a:t>
              </a:r>
              <a:endParaRPr lang="zh-CN" altLang="en-US"/>
            </a:p>
          </p:txBody>
        </p:sp>
        <p:sp>
          <p:nvSpPr>
            <p:cNvPr id="10248" name="Text Box 26"/>
            <p:cNvSpPr txBox="1">
              <a:spLocks noChangeArrowheads="1"/>
            </p:cNvSpPr>
            <p:nvPr/>
          </p:nvSpPr>
          <p:spPr bwMode="auto">
            <a:xfrm>
              <a:off x="6486551" y="3284538"/>
              <a:ext cx="1728787" cy="32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808080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/>
                <a:t>Router/Switch</a:t>
              </a:r>
              <a:endParaRPr lang="en-US" altLang="zh-CN"/>
            </a:p>
          </p:txBody>
        </p:sp>
        <p:sp>
          <p:nvSpPr>
            <p:cNvPr id="10249" name="Text Box 27"/>
            <p:cNvSpPr txBox="1">
              <a:spLocks noChangeArrowheads="1"/>
            </p:cNvSpPr>
            <p:nvPr/>
          </p:nvSpPr>
          <p:spPr bwMode="auto">
            <a:xfrm>
              <a:off x="1735163" y="3284538"/>
              <a:ext cx="649288" cy="32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808080"/>
                </a:buClr>
                <a:buSzPct val="90000"/>
                <a:buFont typeface="Monotype Sorts" pitchFamily="2" charset="2"/>
                <a:buNone/>
              </a:pPr>
              <a:r>
                <a:rPr lang="zh-CN" altLang="en-US" sz="2000"/>
                <a:t>终端</a:t>
              </a:r>
            </a:p>
          </p:txBody>
        </p:sp>
        <p:sp>
          <p:nvSpPr>
            <p:cNvPr id="10250" name="Text Box 1024"/>
            <p:cNvSpPr txBox="1">
              <a:spLocks noChangeArrowheads="1"/>
            </p:cNvSpPr>
            <p:nvPr/>
          </p:nvSpPr>
          <p:spPr bwMode="auto">
            <a:xfrm>
              <a:off x="5910288" y="2492375"/>
              <a:ext cx="1727200" cy="3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808080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1600"/>
                <a:t>Console</a:t>
              </a:r>
              <a:r>
                <a:rPr lang="zh-CN" altLang="en-US" sz="1600"/>
                <a:t>口</a:t>
              </a:r>
            </a:p>
          </p:txBody>
        </p:sp>
        <p:sp>
          <p:nvSpPr>
            <p:cNvPr id="10251" name="Text Box 1025"/>
            <p:cNvSpPr txBox="1">
              <a:spLocks noChangeArrowheads="1"/>
            </p:cNvSpPr>
            <p:nvPr/>
          </p:nvSpPr>
          <p:spPr bwMode="auto">
            <a:xfrm>
              <a:off x="2166963" y="2525713"/>
              <a:ext cx="576263" cy="32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808080"/>
                </a:buClr>
                <a:buSzPct val="90000"/>
                <a:buFont typeface="Monotype Sorts" pitchFamily="2" charset="2"/>
                <a:buNone/>
              </a:pPr>
              <a:r>
                <a:rPr lang="zh-CN" altLang="en-US" sz="1600"/>
                <a:t>串口</a:t>
              </a:r>
            </a:p>
          </p:txBody>
        </p:sp>
        <p:grpSp>
          <p:nvGrpSpPr>
            <p:cNvPr id="10252" name="Group 1026"/>
            <p:cNvGrpSpPr>
              <a:grpSpLocks noChangeAspect="1"/>
            </p:cNvGrpSpPr>
            <p:nvPr/>
          </p:nvGrpSpPr>
          <p:grpSpPr bwMode="auto">
            <a:xfrm>
              <a:off x="727101" y="2852738"/>
              <a:ext cx="644525" cy="823912"/>
              <a:chOff x="1584" y="2217"/>
              <a:chExt cx="406" cy="519"/>
            </a:xfrm>
          </p:grpSpPr>
          <p:sp>
            <p:nvSpPr>
              <p:cNvPr id="10253" name="AutoShape 1027"/>
              <p:cNvSpPr>
                <a:spLocks noChangeAspect="1" noChangeArrowheads="1" noTextEdit="1"/>
              </p:cNvSpPr>
              <p:nvPr/>
            </p:nvSpPr>
            <p:spPr bwMode="auto">
              <a:xfrm>
                <a:off x="1584" y="2217"/>
                <a:ext cx="406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4" name="Freeform 1028"/>
              <p:cNvSpPr>
                <a:spLocks/>
              </p:cNvSpPr>
              <p:nvPr/>
            </p:nvSpPr>
            <p:spPr bwMode="auto">
              <a:xfrm>
                <a:off x="1640" y="2337"/>
                <a:ext cx="58" cy="226"/>
              </a:xfrm>
              <a:custGeom>
                <a:avLst/>
                <a:gdLst>
                  <a:gd name="T0" fmla="*/ 0 w 58"/>
                  <a:gd name="T1" fmla="*/ 33 h 226"/>
                  <a:gd name="T2" fmla="*/ 58 w 58"/>
                  <a:gd name="T3" fmla="*/ 0 h 226"/>
                  <a:gd name="T4" fmla="*/ 57 w 58"/>
                  <a:gd name="T5" fmla="*/ 193 h 226"/>
                  <a:gd name="T6" fmla="*/ 0 w 58"/>
                  <a:gd name="T7" fmla="*/ 226 h 226"/>
                  <a:gd name="T8" fmla="*/ 0 w 58"/>
                  <a:gd name="T9" fmla="*/ 33 h 226"/>
                  <a:gd name="T10" fmla="*/ 0 w 58"/>
                  <a:gd name="T11" fmla="*/ 33 h 226"/>
                  <a:gd name="T12" fmla="*/ 0 w 58"/>
                  <a:gd name="T13" fmla="*/ 33 h 226"/>
                  <a:gd name="T14" fmla="*/ 0 w 58"/>
                  <a:gd name="T15" fmla="*/ 33 h 22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8"/>
                  <a:gd name="T25" fmla="*/ 0 h 226"/>
                  <a:gd name="T26" fmla="*/ 58 w 58"/>
                  <a:gd name="T27" fmla="*/ 226 h 22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8" h="226">
                    <a:moveTo>
                      <a:pt x="0" y="33"/>
                    </a:moveTo>
                    <a:lnTo>
                      <a:pt x="58" y="0"/>
                    </a:lnTo>
                    <a:lnTo>
                      <a:pt x="57" y="193"/>
                    </a:lnTo>
                    <a:lnTo>
                      <a:pt x="0" y="226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1E2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55" name="Freeform 1029"/>
              <p:cNvSpPr>
                <a:spLocks/>
              </p:cNvSpPr>
              <p:nvPr/>
            </p:nvSpPr>
            <p:spPr bwMode="auto">
              <a:xfrm>
                <a:off x="1585" y="2304"/>
                <a:ext cx="113" cy="66"/>
              </a:xfrm>
              <a:custGeom>
                <a:avLst/>
                <a:gdLst>
                  <a:gd name="T0" fmla="*/ 0 w 113"/>
                  <a:gd name="T1" fmla="*/ 34 h 66"/>
                  <a:gd name="T2" fmla="*/ 57 w 113"/>
                  <a:gd name="T3" fmla="*/ 0 h 66"/>
                  <a:gd name="T4" fmla="*/ 113 w 113"/>
                  <a:gd name="T5" fmla="*/ 33 h 66"/>
                  <a:gd name="T6" fmla="*/ 55 w 113"/>
                  <a:gd name="T7" fmla="*/ 66 h 66"/>
                  <a:gd name="T8" fmla="*/ 0 w 113"/>
                  <a:gd name="T9" fmla="*/ 34 h 66"/>
                  <a:gd name="T10" fmla="*/ 0 w 113"/>
                  <a:gd name="T11" fmla="*/ 34 h 66"/>
                  <a:gd name="T12" fmla="*/ 0 w 113"/>
                  <a:gd name="T13" fmla="*/ 34 h 66"/>
                  <a:gd name="T14" fmla="*/ 0 w 113"/>
                  <a:gd name="T15" fmla="*/ 34 h 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"/>
                  <a:gd name="T25" fmla="*/ 0 h 66"/>
                  <a:gd name="T26" fmla="*/ 113 w 113"/>
                  <a:gd name="T27" fmla="*/ 66 h 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" h="66">
                    <a:moveTo>
                      <a:pt x="0" y="34"/>
                    </a:moveTo>
                    <a:lnTo>
                      <a:pt x="57" y="0"/>
                    </a:lnTo>
                    <a:lnTo>
                      <a:pt x="113" y="33"/>
                    </a:lnTo>
                    <a:lnTo>
                      <a:pt x="55" y="66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4D6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56" name="Freeform 1030"/>
              <p:cNvSpPr>
                <a:spLocks/>
              </p:cNvSpPr>
              <p:nvPr/>
            </p:nvSpPr>
            <p:spPr bwMode="auto">
              <a:xfrm>
                <a:off x="1584" y="2338"/>
                <a:ext cx="56" cy="225"/>
              </a:xfrm>
              <a:custGeom>
                <a:avLst/>
                <a:gdLst>
                  <a:gd name="T0" fmla="*/ 56 w 56"/>
                  <a:gd name="T1" fmla="*/ 32 h 225"/>
                  <a:gd name="T2" fmla="*/ 56 w 56"/>
                  <a:gd name="T3" fmla="*/ 225 h 225"/>
                  <a:gd name="T4" fmla="*/ 0 w 56"/>
                  <a:gd name="T5" fmla="*/ 193 h 225"/>
                  <a:gd name="T6" fmla="*/ 1 w 56"/>
                  <a:gd name="T7" fmla="*/ 0 h 225"/>
                  <a:gd name="T8" fmla="*/ 56 w 56"/>
                  <a:gd name="T9" fmla="*/ 32 h 225"/>
                  <a:gd name="T10" fmla="*/ 56 w 56"/>
                  <a:gd name="T11" fmla="*/ 32 h 225"/>
                  <a:gd name="T12" fmla="*/ 56 w 56"/>
                  <a:gd name="T13" fmla="*/ 32 h 225"/>
                  <a:gd name="T14" fmla="*/ 56 w 56"/>
                  <a:gd name="T15" fmla="*/ 32 h 2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6"/>
                  <a:gd name="T25" fmla="*/ 0 h 225"/>
                  <a:gd name="T26" fmla="*/ 56 w 56"/>
                  <a:gd name="T27" fmla="*/ 225 h 2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6" h="225">
                    <a:moveTo>
                      <a:pt x="56" y="32"/>
                    </a:moveTo>
                    <a:lnTo>
                      <a:pt x="56" y="225"/>
                    </a:lnTo>
                    <a:lnTo>
                      <a:pt x="0" y="193"/>
                    </a:lnTo>
                    <a:lnTo>
                      <a:pt x="1" y="0"/>
                    </a:lnTo>
                    <a:lnTo>
                      <a:pt x="56" y="32"/>
                    </a:ln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57" name="Freeform 1031"/>
              <p:cNvSpPr>
                <a:spLocks/>
              </p:cNvSpPr>
              <p:nvPr/>
            </p:nvSpPr>
            <p:spPr bwMode="auto">
              <a:xfrm>
                <a:off x="1826" y="2406"/>
                <a:ext cx="145" cy="329"/>
              </a:xfrm>
              <a:custGeom>
                <a:avLst/>
                <a:gdLst>
                  <a:gd name="T0" fmla="*/ 1 w 145"/>
                  <a:gd name="T1" fmla="*/ 83 h 329"/>
                  <a:gd name="T2" fmla="*/ 145 w 145"/>
                  <a:gd name="T3" fmla="*/ 0 h 329"/>
                  <a:gd name="T4" fmla="*/ 144 w 145"/>
                  <a:gd name="T5" fmla="*/ 246 h 329"/>
                  <a:gd name="T6" fmla="*/ 0 w 145"/>
                  <a:gd name="T7" fmla="*/ 329 h 329"/>
                  <a:gd name="T8" fmla="*/ 1 w 145"/>
                  <a:gd name="T9" fmla="*/ 83 h 329"/>
                  <a:gd name="T10" fmla="*/ 1 w 145"/>
                  <a:gd name="T11" fmla="*/ 83 h 329"/>
                  <a:gd name="T12" fmla="*/ 1 w 145"/>
                  <a:gd name="T13" fmla="*/ 83 h 329"/>
                  <a:gd name="T14" fmla="*/ 1 w 145"/>
                  <a:gd name="T15" fmla="*/ 83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5"/>
                  <a:gd name="T25" fmla="*/ 0 h 329"/>
                  <a:gd name="T26" fmla="*/ 145 w 145"/>
                  <a:gd name="T27" fmla="*/ 329 h 32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5" h="329">
                    <a:moveTo>
                      <a:pt x="1" y="83"/>
                    </a:moveTo>
                    <a:lnTo>
                      <a:pt x="145" y="0"/>
                    </a:lnTo>
                    <a:lnTo>
                      <a:pt x="144" y="246"/>
                    </a:lnTo>
                    <a:lnTo>
                      <a:pt x="0" y="329"/>
                    </a:lnTo>
                    <a:lnTo>
                      <a:pt x="1" y="83"/>
                    </a:lnTo>
                    <a:close/>
                  </a:path>
                </a:pathLst>
              </a:custGeom>
              <a:solidFill>
                <a:srgbClr val="1E2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58" name="Freeform 1032"/>
              <p:cNvSpPr>
                <a:spLocks/>
              </p:cNvSpPr>
              <p:nvPr/>
            </p:nvSpPr>
            <p:spPr bwMode="auto">
              <a:xfrm>
                <a:off x="1650" y="2303"/>
                <a:ext cx="321" cy="186"/>
              </a:xfrm>
              <a:custGeom>
                <a:avLst/>
                <a:gdLst>
                  <a:gd name="T0" fmla="*/ 0 w 321"/>
                  <a:gd name="T1" fmla="*/ 84 h 186"/>
                  <a:gd name="T2" fmla="*/ 144 w 321"/>
                  <a:gd name="T3" fmla="*/ 0 h 186"/>
                  <a:gd name="T4" fmla="*/ 321 w 321"/>
                  <a:gd name="T5" fmla="*/ 103 h 186"/>
                  <a:gd name="T6" fmla="*/ 177 w 321"/>
                  <a:gd name="T7" fmla="*/ 186 h 186"/>
                  <a:gd name="T8" fmla="*/ 0 w 321"/>
                  <a:gd name="T9" fmla="*/ 84 h 186"/>
                  <a:gd name="T10" fmla="*/ 0 w 321"/>
                  <a:gd name="T11" fmla="*/ 84 h 186"/>
                  <a:gd name="T12" fmla="*/ 0 w 321"/>
                  <a:gd name="T13" fmla="*/ 84 h 186"/>
                  <a:gd name="T14" fmla="*/ 0 w 321"/>
                  <a:gd name="T15" fmla="*/ 84 h 18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186"/>
                  <a:gd name="T26" fmla="*/ 321 w 321"/>
                  <a:gd name="T27" fmla="*/ 186 h 18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186">
                    <a:moveTo>
                      <a:pt x="0" y="84"/>
                    </a:moveTo>
                    <a:lnTo>
                      <a:pt x="144" y="0"/>
                    </a:lnTo>
                    <a:lnTo>
                      <a:pt x="321" y="103"/>
                    </a:lnTo>
                    <a:lnTo>
                      <a:pt x="177" y="18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4D6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59" name="Freeform 1033"/>
              <p:cNvSpPr>
                <a:spLocks/>
              </p:cNvSpPr>
              <p:nvPr/>
            </p:nvSpPr>
            <p:spPr bwMode="auto">
              <a:xfrm>
                <a:off x="1649" y="2387"/>
                <a:ext cx="178" cy="348"/>
              </a:xfrm>
              <a:custGeom>
                <a:avLst/>
                <a:gdLst>
                  <a:gd name="T0" fmla="*/ 178 w 178"/>
                  <a:gd name="T1" fmla="*/ 102 h 348"/>
                  <a:gd name="T2" fmla="*/ 177 w 178"/>
                  <a:gd name="T3" fmla="*/ 348 h 348"/>
                  <a:gd name="T4" fmla="*/ 0 w 178"/>
                  <a:gd name="T5" fmla="*/ 246 h 348"/>
                  <a:gd name="T6" fmla="*/ 1 w 178"/>
                  <a:gd name="T7" fmla="*/ 0 h 348"/>
                  <a:gd name="T8" fmla="*/ 178 w 178"/>
                  <a:gd name="T9" fmla="*/ 102 h 348"/>
                  <a:gd name="T10" fmla="*/ 178 w 178"/>
                  <a:gd name="T11" fmla="*/ 102 h 348"/>
                  <a:gd name="T12" fmla="*/ 178 w 178"/>
                  <a:gd name="T13" fmla="*/ 102 h 348"/>
                  <a:gd name="T14" fmla="*/ 178 w 178"/>
                  <a:gd name="T15" fmla="*/ 102 h 3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8"/>
                  <a:gd name="T25" fmla="*/ 0 h 348"/>
                  <a:gd name="T26" fmla="*/ 178 w 178"/>
                  <a:gd name="T27" fmla="*/ 348 h 3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8" h="348">
                    <a:moveTo>
                      <a:pt x="178" y="102"/>
                    </a:moveTo>
                    <a:lnTo>
                      <a:pt x="177" y="348"/>
                    </a:lnTo>
                    <a:lnTo>
                      <a:pt x="0" y="246"/>
                    </a:lnTo>
                    <a:lnTo>
                      <a:pt x="1" y="0"/>
                    </a:lnTo>
                    <a:lnTo>
                      <a:pt x="178" y="102"/>
                    </a:ln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60" name="Freeform 1034"/>
              <p:cNvSpPr>
                <a:spLocks/>
              </p:cNvSpPr>
              <p:nvPr/>
            </p:nvSpPr>
            <p:spPr bwMode="auto">
              <a:xfrm>
                <a:off x="1931" y="2496"/>
                <a:ext cx="58" cy="226"/>
              </a:xfrm>
              <a:custGeom>
                <a:avLst/>
                <a:gdLst>
                  <a:gd name="T0" fmla="*/ 1 w 58"/>
                  <a:gd name="T1" fmla="*/ 33 h 226"/>
                  <a:gd name="T2" fmla="*/ 58 w 58"/>
                  <a:gd name="T3" fmla="*/ 0 h 226"/>
                  <a:gd name="T4" fmla="*/ 58 w 58"/>
                  <a:gd name="T5" fmla="*/ 192 h 226"/>
                  <a:gd name="T6" fmla="*/ 0 w 58"/>
                  <a:gd name="T7" fmla="*/ 226 h 226"/>
                  <a:gd name="T8" fmla="*/ 1 w 58"/>
                  <a:gd name="T9" fmla="*/ 33 h 226"/>
                  <a:gd name="T10" fmla="*/ 1 w 58"/>
                  <a:gd name="T11" fmla="*/ 33 h 226"/>
                  <a:gd name="T12" fmla="*/ 1 w 58"/>
                  <a:gd name="T13" fmla="*/ 33 h 226"/>
                  <a:gd name="T14" fmla="*/ 1 w 58"/>
                  <a:gd name="T15" fmla="*/ 33 h 22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8"/>
                  <a:gd name="T25" fmla="*/ 0 h 226"/>
                  <a:gd name="T26" fmla="*/ 58 w 58"/>
                  <a:gd name="T27" fmla="*/ 226 h 22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8" h="226">
                    <a:moveTo>
                      <a:pt x="1" y="33"/>
                    </a:moveTo>
                    <a:lnTo>
                      <a:pt x="58" y="0"/>
                    </a:lnTo>
                    <a:lnTo>
                      <a:pt x="58" y="192"/>
                    </a:lnTo>
                    <a:lnTo>
                      <a:pt x="0" y="226"/>
                    </a:lnTo>
                    <a:lnTo>
                      <a:pt x="1" y="33"/>
                    </a:lnTo>
                    <a:close/>
                  </a:path>
                </a:pathLst>
              </a:custGeom>
              <a:solidFill>
                <a:srgbClr val="1E2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61" name="Freeform 1035"/>
              <p:cNvSpPr>
                <a:spLocks/>
              </p:cNvSpPr>
              <p:nvPr/>
            </p:nvSpPr>
            <p:spPr bwMode="auto">
              <a:xfrm>
                <a:off x="1876" y="2464"/>
                <a:ext cx="113" cy="65"/>
              </a:xfrm>
              <a:custGeom>
                <a:avLst/>
                <a:gdLst>
                  <a:gd name="T0" fmla="*/ 0 w 113"/>
                  <a:gd name="T1" fmla="*/ 33 h 65"/>
                  <a:gd name="T2" fmla="*/ 58 w 113"/>
                  <a:gd name="T3" fmla="*/ 0 h 65"/>
                  <a:gd name="T4" fmla="*/ 113 w 113"/>
                  <a:gd name="T5" fmla="*/ 32 h 65"/>
                  <a:gd name="T6" fmla="*/ 56 w 113"/>
                  <a:gd name="T7" fmla="*/ 65 h 65"/>
                  <a:gd name="T8" fmla="*/ 0 w 113"/>
                  <a:gd name="T9" fmla="*/ 33 h 65"/>
                  <a:gd name="T10" fmla="*/ 0 w 113"/>
                  <a:gd name="T11" fmla="*/ 33 h 65"/>
                  <a:gd name="T12" fmla="*/ 0 w 113"/>
                  <a:gd name="T13" fmla="*/ 33 h 65"/>
                  <a:gd name="T14" fmla="*/ 0 w 113"/>
                  <a:gd name="T15" fmla="*/ 33 h 6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"/>
                  <a:gd name="T25" fmla="*/ 0 h 65"/>
                  <a:gd name="T26" fmla="*/ 113 w 113"/>
                  <a:gd name="T27" fmla="*/ 65 h 6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" h="65">
                    <a:moveTo>
                      <a:pt x="0" y="33"/>
                    </a:moveTo>
                    <a:lnTo>
                      <a:pt x="58" y="0"/>
                    </a:lnTo>
                    <a:lnTo>
                      <a:pt x="113" y="32"/>
                    </a:lnTo>
                    <a:lnTo>
                      <a:pt x="56" y="65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4D6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62" name="Freeform 1036"/>
              <p:cNvSpPr>
                <a:spLocks/>
              </p:cNvSpPr>
              <p:nvPr/>
            </p:nvSpPr>
            <p:spPr bwMode="auto">
              <a:xfrm>
                <a:off x="1876" y="2497"/>
                <a:ext cx="56" cy="225"/>
              </a:xfrm>
              <a:custGeom>
                <a:avLst/>
                <a:gdLst>
                  <a:gd name="T0" fmla="*/ 56 w 56"/>
                  <a:gd name="T1" fmla="*/ 32 h 225"/>
                  <a:gd name="T2" fmla="*/ 55 w 56"/>
                  <a:gd name="T3" fmla="*/ 225 h 225"/>
                  <a:gd name="T4" fmla="*/ 0 w 56"/>
                  <a:gd name="T5" fmla="*/ 192 h 225"/>
                  <a:gd name="T6" fmla="*/ 0 w 56"/>
                  <a:gd name="T7" fmla="*/ 0 h 225"/>
                  <a:gd name="T8" fmla="*/ 56 w 56"/>
                  <a:gd name="T9" fmla="*/ 32 h 225"/>
                  <a:gd name="T10" fmla="*/ 56 w 56"/>
                  <a:gd name="T11" fmla="*/ 32 h 225"/>
                  <a:gd name="T12" fmla="*/ 56 w 56"/>
                  <a:gd name="T13" fmla="*/ 32 h 225"/>
                  <a:gd name="T14" fmla="*/ 56 w 56"/>
                  <a:gd name="T15" fmla="*/ 32 h 2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6"/>
                  <a:gd name="T25" fmla="*/ 0 h 225"/>
                  <a:gd name="T26" fmla="*/ 56 w 56"/>
                  <a:gd name="T27" fmla="*/ 225 h 2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6" h="225">
                    <a:moveTo>
                      <a:pt x="56" y="32"/>
                    </a:moveTo>
                    <a:lnTo>
                      <a:pt x="55" y="225"/>
                    </a:lnTo>
                    <a:lnTo>
                      <a:pt x="0" y="192"/>
                    </a:lnTo>
                    <a:lnTo>
                      <a:pt x="0" y="0"/>
                    </a:lnTo>
                    <a:lnTo>
                      <a:pt x="56" y="32"/>
                    </a:ln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63" name="Freeform 1037"/>
              <p:cNvSpPr>
                <a:spLocks/>
              </p:cNvSpPr>
              <p:nvPr/>
            </p:nvSpPr>
            <p:spPr bwMode="auto">
              <a:xfrm>
                <a:off x="1730" y="2214"/>
                <a:ext cx="175" cy="217"/>
              </a:xfrm>
              <a:custGeom>
                <a:avLst/>
                <a:gdLst>
                  <a:gd name="T0" fmla="*/ 1 w 335"/>
                  <a:gd name="T1" fmla="*/ 1 h 414"/>
                  <a:gd name="T2" fmla="*/ 1 w 335"/>
                  <a:gd name="T3" fmla="*/ 1 h 414"/>
                  <a:gd name="T4" fmla="*/ 0 w 335"/>
                  <a:gd name="T5" fmla="*/ 1 h 414"/>
                  <a:gd name="T6" fmla="*/ 1 w 335"/>
                  <a:gd name="T7" fmla="*/ 1 h 414"/>
                  <a:gd name="T8" fmla="*/ 1 w 335"/>
                  <a:gd name="T9" fmla="*/ 1 h 414"/>
                  <a:gd name="T10" fmla="*/ 1 w 335"/>
                  <a:gd name="T11" fmla="*/ 1 h 414"/>
                  <a:gd name="T12" fmla="*/ 1 w 335"/>
                  <a:gd name="T13" fmla="*/ 1 h 414"/>
                  <a:gd name="T14" fmla="*/ 1 w 335"/>
                  <a:gd name="T15" fmla="*/ 1 h 414"/>
                  <a:gd name="T16" fmla="*/ 1 w 335"/>
                  <a:gd name="T17" fmla="*/ 1 h 4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5"/>
                  <a:gd name="T28" fmla="*/ 0 h 414"/>
                  <a:gd name="T29" fmla="*/ 335 w 335"/>
                  <a:gd name="T30" fmla="*/ 414 h 41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5" h="414">
                    <a:moveTo>
                      <a:pt x="204" y="32"/>
                    </a:moveTo>
                    <a:cubicBezTo>
                      <a:pt x="160" y="7"/>
                      <a:pt x="127" y="0"/>
                      <a:pt x="105" y="1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2" y="61"/>
                      <a:pt x="55" y="68"/>
                      <a:pt x="99" y="93"/>
                    </a:cubicBezTo>
                    <a:cubicBezTo>
                      <a:pt x="187" y="144"/>
                      <a:pt x="230" y="218"/>
                      <a:pt x="229" y="319"/>
                    </a:cubicBezTo>
                    <a:cubicBezTo>
                      <a:pt x="229" y="370"/>
                      <a:pt x="219" y="401"/>
                      <a:pt x="197" y="414"/>
                    </a:cubicBezTo>
                    <a:cubicBezTo>
                      <a:pt x="302" y="353"/>
                      <a:pt x="302" y="353"/>
                      <a:pt x="302" y="353"/>
                    </a:cubicBezTo>
                    <a:cubicBezTo>
                      <a:pt x="324" y="340"/>
                      <a:pt x="334" y="309"/>
                      <a:pt x="335" y="258"/>
                    </a:cubicBezTo>
                    <a:cubicBezTo>
                      <a:pt x="335" y="157"/>
                      <a:pt x="292" y="83"/>
                      <a:pt x="204" y="32"/>
                    </a:cubicBezTo>
                    <a:close/>
                  </a:path>
                </a:pathLst>
              </a:custGeom>
              <a:solidFill>
                <a:srgbClr val="4F64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64" name="Freeform 1038"/>
              <p:cNvSpPr>
                <a:spLocks/>
              </p:cNvSpPr>
              <p:nvPr/>
            </p:nvSpPr>
            <p:spPr bwMode="auto">
              <a:xfrm>
                <a:off x="1713" y="2236"/>
                <a:ext cx="137" cy="211"/>
              </a:xfrm>
              <a:custGeom>
                <a:avLst/>
                <a:gdLst>
                  <a:gd name="T0" fmla="*/ 1 w 263"/>
                  <a:gd name="T1" fmla="*/ 1 h 403"/>
                  <a:gd name="T2" fmla="*/ 1 w 263"/>
                  <a:gd name="T3" fmla="*/ 1 h 403"/>
                  <a:gd name="T4" fmla="*/ 1 w 263"/>
                  <a:gd name="T5" fmla="*/ 1 h 403"/>
                  <a:gd name="T6" fmla="*/ 1 w 263"/>
                  <a:gd name="T7" fmla="*/ 1 h 403"/>
                  <a:gd name="T8" fmla="*/ 1 w 263"/>
                  <a:gd name="T9" fmla="*/ 1 h 403"/>
                  <a:gd name="T10" fmla="*/ 1 w 263"/>
                  <a:gd name="T11" fmla="*/ 1 h 403"/>
                  <a:gd name="T12" fmla="*/ 1 w 263"/>
                  <a:gd name="T13" fmla="*/ 1 h 40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3"/>
                  <a:gd name="T22" fmla="*/ 0 h 403"/>
                  <a:gd name="T23" fmla="*/ 263 w 263"/>
                  <a:gd name="T24" fmla="*/ 403 h 40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3" h="403">
                    <a:moveTo>
                      <a:pt x="132" y="51"/>
                    </a:moveTo>
                    <a:cubicBezTo>
                      <a:pt x="220" y="102"/>
                      <a:pt x="263" y="176"/>
                      <a:pt x="262" y="277"/>
                    </a:cubicBezTo>
                    <a:cubicBezTo>
                      <a:pt x="262" y="379"/>
                      <a:pt x="219" y="403"/>
                      <a:pt x="131" y="352"/>
                    </a:cubicBezTo>
                    <a:cubicBezTo>
                      <a:pt x="43" y="301"/>
                      <a:pt x="0" y="228"/>
                      <a:pt x="1" y="126"/>
                    </a:cubicBezTo>
                    <a:cubicBezTo>
                      <a:pt x="1" y="25"/>
                      <a:pt x="44" y="0"/>
                      <a:pt x="132" y="51"/>
                    </a:cubicBezTo>
                    <a:cubicBezTo>
                      <a:pt x="132" y="51"/>
                      <a:pt x="132" y="51"/>
                      <a:pt x="132" y="51"/>
                    </a:cubicBezTo>
                    <a:cubicBezTo>
                      <a:pt x="132" y="51"/>
                      <a:pt x="132" y="51"/>
                      <a:pt x="132" y="51"/>
                    </a:cubicBez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C74412-A740-4112-AFFB-579AB184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B63CF-77C3-4494-8F18-2A8A6BB4A12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pic>
        <p:nvPicPr>
          <p:cNvPr id="1026" name="Picture 2" descr="https://gimg2.baidu.com/image_search/src=http%3A%2F%2Fimgx.xiawu.com%2Fxzimg%2Fi1%2F1901573596%2FTB2u2C2p5MnBKNjSZFzXXc_qVXa_%21%211901573596-0-item_pic.jpg&amp;refer=http%3A%2F%2Fimgx.xiawu.com&amp;app=2002&amp;size=f9999,10000&amp;q=a80&amp;n=0&amp;g=0n&amp;fmt=auto?sec=1664538044&amp;t=6ffab95c28422414db79b15fabe0aa71">
            <a:extLst>
              <a:ext uri="{FF2B5EF4-FFF2-40B4-BE49-F238E27FC236}">
                <a16:creationId xmlns:a16="http://schemas.microsoft.com/office/drawing/2014/main" id="{A1D1C299-96FE-4C0F-B34D-F16200551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23" y="4383881"/>
            <a:ext cx="2224397" cy="222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35A8CA-9710-443A-AF12-49C3F8056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852" y="4120626"/>
            <a:ext cx="3260724" cy="2637002"/>
          </a:xfrm>
          <a:prstGeom prst="rect">
            <a:avLst/>
          </a:prstGeom>
        </p:spPr>
      </p:pic>
      <p:pic>
        <p:nvPicPr>
          <p:cNvPr id="1030" name="Picture 6" descr="https://ss2.baidu.com/-vo3dSag_xI4khGko9WTAnF6hhy/baike/s%3D220/sign=36090216fc1986184547e8867aed2e69/6c224f4a20a446238ce522159c22720e0cf3d79e.jpg">
            <a:extLst>
              <a:ext uri="{FF2B5EF4-FFF2-40B4-BE49-F238E27FC236}">
                <a16:creationId xmlns:a16="http://schemas.microsoft.com/office/drawing/2014/main" id="{567E2ECE-BE00-4581-903C-2956AFFA5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7" y="5387139"/>
            <a:ext cx="725422" cy="69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mg2.baidu.com/image_search/src=http%3A%2F%2Fimg-blog.csdnimg.cn%2Fimg_convert%2F30d5d47ceea4900d180612ec5e2aa4d6.png&amp;refer=http%3A%2F%2Fimg-blog.csdnimg.cn&amp;app=2002&amp;size=f9999,10000&amp;q=a80&amp;n=0&amp;g=0n&amp;fmt=auto?sec=1664538545&amp;t=6244eb8037217f10f1ccd4ea3fd55675">
            <a:extLst>
              <a:ext uri="{FF2B5EF4-FFF2-40B4-BE49-F238E27FC236}">
                <a16:creationId xmlns:a16="http://schemas.microsoft.com/office/drawing/2014/main" id="{0951E616-67A1-405F-9BBA-9C237B620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199" y="4192063"/>
            <a:ext cx="1304087" cy="56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创建新连接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16832"/>
            <a:ext cx="4343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8D193BA-3EF0-49F6-99EF-13132B8B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选择</a:t>
            </a:r>
            <a:r>
              <a:rPr lang="en-US" altLang="zh-CN"/>
              <a:t>COM</a:t>
            </a:r>
            <a:r>
              <a:rPr lang="zh-CN" altLang="en-US"/>
              <a:t>口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552" y="1765672"/>
            <a:ext cx="8208912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ct val="2500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+mn-lt"/>
                <a:ea typeface="+mn-ea"/>
              </a:rPr>
              <a:t>选择串口，根据实际连接情况选择对应的</a:t>
            </a: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COM</a:t>
            </a:r>
            <a:r>
              <a:rPr lang="zh-CN" altLang="en-US" sz="2800" b="1" kern="0" dirty="0">
                <a:solidFill>
                  <a:srgbClr val="000000"/>
                </a:solidFill>
                <a:latin typeface="+mn-lt"/>
                <a:ea typeface="+mn-ea"/>
              </a:rPr>
              <a:t>口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25" y="2492896"/>
            <a:ext cx="41465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05FB9E-3C66-4E0B-8B1D-9FAA79AB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36C18-B9D8-4162-A936-F7F28AFD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340768"/>
            <a:ext cx="7869560" cy="649288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第一讲  网络基础知识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556ED0-26EF-43CF-BB7D-83E3C45CE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2492896"/>
            <a:ext cx="7677100" cy="374441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rgbClr val="0000CC"/>
                </a:solidFill>
              </a:rPr>
              <a:t>网络设备及其操作系统介绍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rgbClr val="0000CC"/>
                </a:solidFill>
              </a:rPr>
              <a:t>网络设备操作基础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F865C0-821C-4281-9A45-AD95CDC1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38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进入设备配置界面</a:t>
            </a:r>
          </a:p>
        </p:txBody>
      </p:sp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132856"/>
            <a:ext cx="617220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BB94BC-EC82-479C-8745-87FD9F75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使用</a:t>
            </a:r>
            <a:r>
              <a:rPr lang="en-US" altLang="zh-CN"/>
              <a:t>AUX</a:t>
            </a:r>
            <a:r>
              <a:rPr lang="zh-CN" altLang="en-US"/>
              <a:t>口进行连接</a:t>
            </a:r>
          </a:p>
        </p:txBody>
      </p:sp>
      <p:grpSp>
        <p:nvGrpSpPr>
          <p:cNvPr id="14339" name="组合 72"/>
          <p:cNvGrpSpPr>
            <a:grpSpLocks/>
          </p:cNvGrpSpPr>
          <p:nvPr/>
        </p:nvGrpSpPr>
        <p:grpSpPr bwMode="auto">
          <a:xfrm>
            <a:off x="694556" y="1988840"/>
            <a:ext cx="7775575" cy="3992563"/>
            <a:chOff x="684213" y="1628775"/>
            <a:chExt cx="7775575" cy="3992563"/>
          </a:xfrm>
        </p:grpSpPr>
        <p:sp>
          <p:nvSpPr>
            <p:cNvPr id="15364" name="Line 72"/>
            <p:cNvSpPr>
              <a:spLocks noChangeShapeType="1"/>
            </p:cNvSpPr>
            <p:nvPr/>
          </p:nvSpPr>
          <p:spPr bwMode="auto">
            <a:xfrm flipV="1">
              <a:off x="1692275" y="4076700"/>
              <a:ext cx="0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  <a:ea typeface="宋体" charset="-122"/>
              </a:endParaRPr>
            </a:p>
          </p:txBody>
        </p:sp>
        <p:sp>
          <p:nvSpPr>
            <p:cNvPr id="15365" name="Line 71"/>
            <p:cNvSpPr>
              <a:spLocks noChangeShapeType="1"/>
            </p:cNvSpPr>
            <p:nvPr/>
          </p:nvSpPr>
          <p:spPr bwMode="auto">
            <a:xfrm flipV="1">
              <a:off x="1835150" y="2349500"/>
              <a:ext cx="1223963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  <a:ea typeface="宋体" charset="-122"/>
              </a:endParaRPr>
            </a:p>
          </p:txBody>
        </p:sp>
        <p:sp>
          <p:nvSpPr>
            <p:cNvPr id="15366" name="Line 55"/>
            <p:cNvSpPr>
              <a:spLocks noChangeShapeType="1"/>
            </p:cNvSpPr>
            <p:nvPr/>
          </p:nvSpPr>
          <p:spPr bwMode="auto">
            <a:xfrm>
              <a:off x="6156325" y="2347913"/>
              <a:ext cx="863600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  <a:ea typeface="宋体" charset="-122"/>
              </a:endParaRPr>
            </a:p>
          </p:txBody>
        </p:sp>
        <p:sp>
          <p:nvSpPr>
            <p:cNvPr id="15367" name="Line 19"/>
            <p:cNvSpPr>
              <a:spLocks noChangeShapeType="1"/>
            </p:cNvSpPr>
            <p:nvPr/>
          </p:nvSpPr>
          <p:spPr bwMode="auto">
            <a:xfrm flipV="1">
              <a:off x="3779838" y="2349500"/>
              <a:ext cx="18716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  <a:ea typeface="宋体" charset="-122"/>
              </a:endParaRPr>
            </a:p>
          </p:txBody>
        </p:sp>
        <p:grpSp>
          <p:nvGrpSpPr>
            <p:cNvPr id="14344" name="Group 20"/>
            <p:cNvGrpSpPr>
              <a:grpSpLocks noChangeAspect="1"/>
            </p:cNvGrpSpPr>
            <p:nvPr/>
          </p:nvGrpSpPr>
          <p:grpSpPr bwMode="auto">
            <a:xfrm>
              <a:off x="6877050" y="1987550"/>
              <a:ext cx="958850" cy="668338"/>
              <a:chOff x="3541" y="1317"/>
              <a:chExt cx="747" cy="546"/>
            </a:xfrm>
          </p:grpSpPr>
          <p:sp>
            <p:nvSpPr>
              <p:cNvPr id="15417" name="AutoShape 21"/>
              <p:cNvSpPr>
                <a:spLocks noChangeAspect="1" noChangeArrowheads="1" noTextEdit="1"/>
              </p:cNvSpPr>
              <p:nvPr/>
            </p:nvSpPr>
            <p:spPr bwMode="auto">
              <a:xfrm>
                <a:off x="3574" y="1336"/>
                <a:ext cx="680" cy="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18" name="Freeform 22"/>
              <p:cNvSpPr>
                <a:spLocks noChangeAspect="1"/>
              </p:cNvSpPr>
              <p:nvPr/>
            </p:nvSpPr>
            <p:spPr bwMode="auto">
              <a:xfrm>
                <a:off x="3574" y="1525"/>
                <a:ext cx="679" cy="338"/>
              </a:xfrm>
              <a:custGeom>
                <a:avLst/>
                <a:gdLst>
                  <a:gd name="T0" fmla="*/ 6726 w 416"/>
                  <a:gd name="T1" fmla="*/ 1594 h 207"/>
                  <a:gd name="T2" fmla="*/ 1170 w 416"/>
                  <a:gd name="T3" fmla="*/ 1594 h 207"/>
                  <a:gd name="T4" fmla="*/ 21 w 416"/>
                  <a:gd name="T5" fmla="*/ 21 h 207"/>
                  <a:gd name="T6" fmla="*/ 0 w 416"/>
                  <a:gd name="T7" fmla="*/ 21 h 207"/>
                  <a:gd name="T8" fmla="*/ 0 w 416"/>
                  <a:gd name="T9" fmla="*/ 1520 h 207"/>
                  <a:gd name="T10" fmla="*/ 21 w 416"/>
                  <a:gd name="T11" fmla="*/ 1520 h 207"/>
                  <a:gd name="T12" fmla="*/ 1170 w 416"/>
                  <a:gd name="T13" fmla="*/ 3029 h 207"/>
                  <a:gd name="T14" fmla="*/ 6726 w 416"/>
                  <a:gd name="T15" fmla="*/ 3029 h 207"/>
                  <a:gd name="T16" fmla="*/ 7862 w 416"/>
                  <a:gd name="T17" fmla="*/ 1520 h 207"/>
                  <a:gd name="T18" fmla="*/ 7862 w 416"/>
                  <a:gd name="T19" fmla="*/ 1520 h 207"/>
                  <a:gd name="T20" fmla="*/ 7862 w 416"/>
                  <a:gd name="T21" fmla="*/ 0 h 207"/>
                  <a:gd name="T22" fmla="*/ 6726 w 416"/>
                  <a:gd name="T23" fmla="*/ 1594 h 20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6"/>
                  <a:gd name="T37" fmla="*/ 0 h 207"/>
                  <a:gd name="T38" fmla="*/ 416 w 416"/>
                  <a:gd name="T39" fmla="*/ 207 h 20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6" h="207">
                    <a:moveTo>
                      <a:pt x="356" y="84"/>
                    </a:moveTo>
                    <a:cubicBezTo>
                      <a:pt x="275" y="131"/>
                      <a:pt x="143" y="131"/>
                      <a:pt x="62" y="84"/>
                    </a:cubicBezTo>
                    <a:cubicBezTo>
                      <a:pt x="18" y="59"/>
                      <a:pt x="1" y="33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1" y="80"/>
                      <a:pt x="1" y="80"/>
                      <a:pt x="1" y="80"/>
                    </a:cubicBezTo>
                    <a:cubicBezTo>
                      <a:pt x="3" y="109"/>
                      <a:pt x="23" y="138"/>
                      <a:pt x="62" y="160"/>
                    </a:cubicBezTo>
                    <a:cubicBezTo>
                      <a:pt x="143" y="207"/>
                      <a:pt x="275" y="207"/>
                      <a:pt x="356" y="160"/>
                    </a:cubicBezTo>
                    <a:cubicBezTo>
                      <a:pt x="394" y="138"/>
                      <a:pt x="414" y="109"/>
                      <a:pt x="416" y="80"/>
                    </a:cubicBezTo>
                    <a:cubicBezTo>
                      <a:pt x="416" y="80"/>
                      <a:pt x="416" y="80"/>
                      <a:pt x="416" y="80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16" y="31"/>
                      <a:pt x="396" y="61"/>
                      <a:pt x="356" y="84"/>
                    </a:cubicBezTo>
                    <a:close/>
                  </a:path>
                </a:pathLst>
              </a:custGeom>
              <a:solidFill>
                <a:srgbClr val="11377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19" name="Freeform 23"/>
              <p:cNvSpPr>
                <a:spLocks noChangeAspect="1"/>
              </p:cNvSpPr>
              <p:nvPr/>
            </p:nvSpPr>
            <p:spPr bwMode="auto">
              <a:xfrm>
                <a:off x="3541" y="1317"/>
                <a:ext cx="747" cy="432"/>
              </a:xfrm>
              <a:custGeom>
                <a:avLst/>
                <a:gdLst>
                  <a:gd name="T0" fmla="*/ 7153 w 457"/>
                  <a:gd name="T1" fmla="*/ 902 h 264"/>
                  <a:gd name="T2" fmla="*/ 7176 w 457"/>
                  <a:gd name="T3" fmla="*/ 4166 h 264"/>
                  <a:gd name="T4" fmla="*/ 1563 w 457"/>
                  <a:gd name="T5" fmla="*/ 4166 h 264"/>
                  <a:gd name="T6" fmla="*/ 1541 w 457"/>
                  <a:gd name="T7" fmla="*/ 902 h 264"/>
                  <a:gd name="T8" fmla="*/ 7153 w 457"/>
                  <a:gd name="T9" fmla="*/ 902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7"/>
                  <a:gd name="T16" fmla="*/ 0 h 264"/>
                  <a:gd name="T17" fmla="*/ 457 w 457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7" h="264">
                    <a:moveTo>
                      <a:pt x="375" y="47"/>
                    </a:moveTo>
                    <a:cubicBezTo>
                      <a:pt x="456" y="94"/>
                      <a:pt x="457" y="170"/>
                      <a:pt x="376" y="217"/>
                    </a:cubicBezTo>
                    <a:cubicBezTo>
                      <a:pt x="295" y="264"/>
                      <a:pt x="163" y="264"/>
                      <a:pt x="82" y="217"/>
                    </a:cubicBezTo>
                    <a:cubicBezTo>
                      <a:pt x="0" y="170"/>
                      <a:pt x="0" y="94"/>
                      <a:pt x="81" y="47"/>
                    </a:cubicBezTo>
                    <a:cubicBezTo>
                      <a:pt x="162" y="0"/>
                      <a:pt x="293" y="0"/>
                      <a:pt x="375" y="47"/>
                    </a:cubicBezTo>
                  </a:path>
                </a:pathLst>
              </a:custGeom>
              <a:solidFill>
                <a:srgbClr val="4A67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20" name="Freeform 24"/>
              <p:cNvSpPr>
                <a:spLocks noChangeAspect="1" noEditPoints="1"/>
              </p:cNvSpPr>
              <p:nvPr/>
            </p:nvSpPr>
            <p:spPr bwMode="auto">
              <a:xfrm>
                <a:off x="3788" y="1751"/>
                <a:ext cx="37" cy="53"/>
              </a:xfrm>
              <a:custGeom>
                <a:avLst/>
                <a:gdLst>
                  <a:gd name="T0" fmla="*/ 124 w 24"/>
                  <a:gd name="T1" fmla="*/ 88 h 33"/>
                  <a:gd name="T2" fmla="*/ 124 w 24"/>
                  <a:gd name="T3" fmla="*/ 233 h 33"/>
                  <a:gd name="T4" fmla="*/ 180 w 24"/>
                  <a:gd name="T5" fmla="*/ 233 h 33"/>
                  <a:gd name="T6" fmla="*/ 236 w 24"/>
                  <a:gd name="T7" fmla="*/ 226 h 33"/>
                  <a:gd name="T8" fmla="*/ 257 w 24"/>
                  <a:gd name="T9" fmla="*/ 173 h 33"/>
                  <a:gd name="T10" fmla="*/ 180 w 24"/>
                  <a:gd name="T11" fmla="*/ 88 h 33"/>
                  <a:gd name="T12" fmla="*/ 124 w 24"/>
                  <a:gd name="T13" fmla="*/ 88 h 33"/>
                  <a:gd name="T14" fmla="*/ 0 w 24"/>
                  <a:gd name="T15" fmla="*/ 567 h 33"/>
                  <a:gd name="T16" fmla="*/ 0 w 24"/>
                  <a:gd name="T17" fmla="*/ 0 h 33"/>
                  <a:gd name="T18" fmla="*/ 232 w 24"/>
                  <a:gd name="T19" fmla="*/ 0 h 33"/>
                  <a:gd name="T20" fmla="*/ 349 w 24"/>
                  <a:gd name="T21" fmla="*/ 34 h 33"/>
                  <a:gd name="T22" fmla="*/ 413 w 24"/>
                  <a:gd name="T23" fmla="*/ 141 h 33"/>
                  <a:gd name="T24" fmla="*/ 270 w 24"/>
                  <a:gd name="T25" fmla="*/ 286 h 33"/>
                  <a:gd name="T26" fmla="*/ 270 w 24"/>
                  <a:gd name="T27" fmla="*/ 286 h 33"/>
                  <a:gd name="T28" fmla="*/ 349 w 24"/>
                  <a:gd name="T29" fmla="*/ 331 h 33"/>
                  <a:gd name="T30" fmla="*/ 377 w 24"/>
                  <a:gd name="T31" fmla="*/ 374 h 33"/>
                  <a:gd name="T32" fmla="*/ 439 w 24"/>
                  <a:gd name="T33" fmla="*/ 567 h 33"/>
                  <a:gd name="T34" fmla="*/ 270 w 24"/>
                  <a:gd name="T35" fmla="*/ 567 h 33"/>
                  <a:gd name="T36" fmla="*/ 236 w 24"/>
                  <a:gd name="T37" fmla="*/ 418 h 33"/>
                  <a:gd name="T38" fmla="*/ 201 w 24"/>
                  <a:gd name="T39" fmla="*/ 340 h 33"/>
                  <a:gd name="T40" fmla="*/ 124 w 24"/>
                  <a:gd name="T41" fmla="*/ 340 h 33"/>
                  <a:gd name="T42" fmla="*/ 124 w 24"/>
                  <a:gd name="T43" fmla="*/ 567 h 33"/>
                  <a:gd name="T44" fmla="*/ 0 w 24"/>
                  <a:gd name="T45" fmla="*/ 567 h 3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4"/>
                  <a:gd name="T70" fmla="*/ 0 h 33"/>
                  <a:gd name="T71" fmla="*/ 24 w 24"/>
                  <a:gd name="T72" fmla="*/ 33 h 3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4" h="33">
                    <a:moveTo>
                      <a:pt x="7" y="5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2" y="14"/>
                      <a:pt x="13" y="13"/>
                    </a:cubicBezTo>
                    <a:cubicBezTo>
                      <a:pt x="14" y="12"/>
                      <a:pt x="14" y="11"/>
                      <a:pt x="14" y="10"/>
                    </a:cubicBezTo>
                    <a:cubicBezTo>
                      <a:pt x="14" y="7"/>
                      <a:pt x="13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close/>
                    <a:moveTo>
                      <a:pt x="0" y="3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0"/>
                      <a:pt x="19" y="2"/>
                    </a:cubicBezTo>
                    <a:cubicBezTo>
                      <a:pt x="21" y="3"/>
                      <a:pt x="22" y="5"/>
                      <a:pt x="22" y="8"/>
                    </a:cubicBezTo>
                    <a:cubicBezTo>
                      <a:pt x="22" y="13"/>
                      <a:pt x="20" y="16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7" y="17"/>
                      <a:pt x="18" y="17"/>
                      <a:pt x="19" y="19"/>
                    </a:cubicBezTo>
                    <a:cubicBezTo>
                      <a:pt x="19" y="19"/>
                      <a:pt x="20" y="20"/>
                      <a:pt x="20" y="2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2"/>
                      <a:pt x="11" y="21"/>
                      <a:pt x="11" y="20"/>
                    </a:cubicBezTo>
                    <a:cubicBezTo>
                      <a:pt x="10" y="20"/>
                      <a:pt x="9" y="20"/>
                      <a:pt x="7" y="20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21" name="Freeform 25"/>
              <p:cNvSpPr>
                <a:spLocks noChangeAspect="1" noEditPoints="1"/>
              </p:cNvSpPr>
              <p:nvPr/>
            </p:nvSpPr>
            <p:spPr bwMode="auto">
              <a:xfrm>
                <a:off x="3832" y="1749"/>
                <a:ext cx="47" cy="57"/>
              </a:xfrm>
              <a:custGeom>
                <a:avLst/>
                <a:gdLst>
                  <a:gd name="T0" fmla="*/ 144 w 29"/>
                  <a:gd name="T1" fmla="*/ 324 h 35"/>
                  <a:gd name="T2" fmla="*/ 254 w 29"/>
                  <a:gd name="T3" fmla="*/ 541 h 35"/>
                  <a:gd name="T4" fmla="*/ 357 w 29"/>
                  <a:gd name="T5" fmla="*/ 324 h 35"/>
                  <a:gd name="T6" fmla="*/ 254 w 29"/>
                  <a:gd name="T7" fmla="*/ 111 h 35"/>
                  <a:gd name="T8" fmla="*/ 144 w 29"/>
                  <a:gd name="T9" fmla="*/ 324 h 35"/>
                  <a:gd name="T10" fmla="*/ 0 w 29"/>
                  <a:gd name="T11" fmla="*/ 324 h 35"/>
                  <a:gd name="T12" fmla="*/ 55 w 29"/>
                  <a:gd name="T13" fmla="*/ 90 h 35"/>
                  <a:gd name="T14" fmla="*/ 254 w 29"/>
                  <a:gd name="T15" fmla="*/ 0 h 35"/>
                  <a:gd name="T16" fmla="*/ 454 w 29"/>
                  <a:gd name="T17" fmla="*/ 90 h 35"/>
                  <a:gd name="T18" fmla="*/ 523 w 29"/>
                  <a:gd name="T19" fmla="*/ 324 h 35"/>
                  <a:gd name="T20" fmla="*/ 454 w 29"/>
                  <a:gd name="T21" fmla="*/ 562 h 35"/>
                  <a:gd name="T22" fmla="*/ 254 w 29"/>
                  <a:gd name="T23" fmla="*/ 653 h 35"/>
                  <a:gd name="T24" fmla="*/ 55 w 29"/>
                  <a:gd name="T25" fmla="*/ 541 h 35"/>
                  <a:gd name="T26" fmla="*/ 0 w 29"/>
                  <a:gd name="T27" fmla="*/ 324 h 3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9"/>
                  <a:gd name="T43" fmla="*/ 0 h 35"/>
                  <a:gd name="T44" fmla="*/ 29 w 29"/>
                  <a:gd name="T45" fmla="*/ 35 h 3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9" h="35">
                    <a:moveTo>
                      <a:pt x="8" y="17"/>
                    </a:moveTo>
                    <a:cubicBezTo>
                      <a:pt x="8" y="25"/>
                      <a:pt x="10" y="29"/>
                      <a:pt x="14" y="29"/>
                    </a:cubicBezTo>
                    <a:cubicBezTo>
                      <a:pt x="18" y="29"/>
                      <a:pt x="20" y="25"/>
                      <a:pt x="20" y="17"/>
                    </a:cubicBezTo>
                    <a:cubicBezTo>
                      <a:pt x="20" y="10"/>
                      <a:pt x="18" y="6"/>
                      <a:pt x="14" y="6"/>
                    </a:cubicBezTo>
                    <a:cubicBezTo>
                      <a:pt x="10" y="6"/>
                      <a:pt x="8" y="10"/>
                      <a:pt x="8" y="17"/>
                    </a:cubicBezTo>
                    <a:close/>
                    <a:moveTo>
                      <a:pt x="0" y="17"/>
                    </a:moveTo>
                    <a:cubicBezTo>
                      <a:pt x="0" y="12"/>
                      <a:pt x="1" y="8"/>
                      <a:pt x="3" y="5"/>
                    </a:cubicBezTo>
                    <a:cubicBezTo>
                      <a:pt x="6" y="2"/>
                      <a:pt x="10" y="0"/>
                      <a:pt x="14" y="0"/>
                    </a:cubicBezTo>
                    <a:cubicBezTo>
                      <a:pt x="19" y="0"/>
                      <a:pt x="23" y="2"/>
                      <a:pt x="25" y="5"/>
                    </a:cubicBezTo>
                    <a:cubicBezTo>
                      <a:pt x="27" y="8"/>
                      <a:pt x="29" y="12"/>
                      <a:pt x="29" y="17"/>
                    </a:cubicBezTo>
                    <a:cubicBezTo>
                      <a:pt x="29" y="22"/>
                      <a:pt x="27" y="26"/>
                      <a:pt x="25" y="30"/>
                    </a:cubicBezTo>
                    <a:cubicBezTo>
                      <a:pt x="23" y="33"/>
                      <a:pt x="19" y="35"/>
                      <a:pt x="14" y="35"/>
                    </a:cubicBezTo>
                    <a:cubicBezTo>
                      <a:pt x="10" y="35"/>
                      <a:pt x="6" y="33"/>
                      <a:pt x="3" y="29"/>
                    </a:cubicBezTo>
                    <a:cubicBezTo>
                      <a:pt x="1" y="26"/>
                      <a:pt x="0" y="22"/>
                      <a:pt x="0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22" name="Freeform 26"/>
              <p:cNvSpPr>
                <a:spLocks noChangeAspect="1"/>
              </p:cNvSpPr>
              <p:nvPr/>
            </p:nvSpPr>
            <p:spPr bwMode="auto">
              <a:xfrm>
                <a:off x="3889" y="1751"/>
                <a:ext cx="38" cy="53"/>
              </a:xfrm>
              <a:custGeom>
                <a:avLst/>
                <a:gdLst>
                  <a:gd name="T0" fmla="*/ 0 w 24"/>
                  <a:gd name="T1" fmla="*/ 377 h 34"/>
                  <a:gd name="T2" fmla="*/ 0 w 24"/>
                  <a:gd name="T3" fmla="*/ 0 h 34"/>
                  <a:gd name="T4" fmla="*/ 124 w 24"/>
                  <a:gd name="T5" fmla="*/ 0 h 34"/>
                  <a:gd name="T6" fmla="*/ 124 w 24"/>
                  <a:gd name="T7" fmla="*/ 398 h 34"/>
                  <a:gd name="T8" fmla="*/ 232 w 24"/>
                  <a:gd name="T9" fmla="*/ 500 h 34"/>
                  <a:gd name="T10" fmla="*/ 293 w 24"/>
                  <a:gd name="T11" fmla="*/ 398 h 34"/>
                  <a:gd name="T12" fmla="*/ 293 w 24"/>
                  <a:gd name="T13" fmla="*/ 0 h 34"/>
                  <a:gd name="T14" fmla="*/ 439 w 24"/>
                  <a:gd name="T15" fmla="*/ 0 h 34"/>
                  <a:gd name="T16" fmla="*/ 439 w 24"/>
                  <a:gd name="T17" fmla="*/ 377 h 34"/>
                  <a:gd name="T18" fmla="*/ 383 w 24"/>
                  <a:gd name="T19" fmla="*/ 542 h 34"/>
                  <a:gd name="T20" fmla="*/ 232 w 24"/>
                  <a:gd name="T21" fmla="*/ 610 h 34"/>
                  <a:gd name="T22" fmla="*/ 55 w 24"/>
                  <a:gd name="T23" fmla="*/ 542 h 34"/>
                  <a:gd name="T24" fmla="*/ 0 w 24"/>
                  <a:gd name="T25" fmla="*/ 377 h 3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4"/>
                  <a:gd name="T40" fmla="*/ 0 h 34"/>
                  <a:gd name="T41" fmla="*/ 24 w 24"/>
                  <a:gd name="T42" fmla="*/ 34 h 3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4" h="34">
                    <a:moveTo>
                      <a:pt x="0" y="2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6"/>
                      <a:pt x="9" y="28"/>
                      <a:pt x="12" y="28"/>
                    </a:cubicBezTo>
                    <a:cubicBezTo>
                      <a:pt x="15" y="28"/>
                      <a:pt x="16" y="26"/>
                      <a:pt x="16" y="2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5"/>
                      <a:pt x="23" y="28"/>
                      <a:pt x="21" y="30"/>
                    </a:cubicBezTo>
                    <a:cubicBezTo>
                      <a:pt x="19" y="33"/>
                      <a:pt x="16" y="34"/>
                      <a:pt x="12" y="34"/>
                    </a:cubicBezTo>
                    <a:cubicBezTo>
                      <a:pt x="8" y="34"/>
                      <a:pt x="5" y="33"/>
                      <a:pt x="3" y="30"/>
                    </a:cubicBezTo>
                    <a:cubicBezTo>
                      <a:pt x="1" y="28"/>
                      <a:pt x="0" y="25"/>
                      <a:pt x="0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23" name="Freeform 27"/>
              <p:cNvSpPr>
                <a:spLocks noChangeAspect="1"/>
              </p:cNvSpPr>
              <p:nvPr/>
            </p:nvSpPr>
            <p:spPr bwMode="auto">
              <a:xfrm>
                <a:off x="3933" y="1751"/>
                <a:ext cx="36" cy="53"/>
              </a:xfrm>
              <a:custGeom>
                <a:avLst/>
                <a:gdLst>
                  <a:gd name="T0" fmla="*/ 12 w 36"/>
                  <a:gd name="T1" fmla="*/ 53 h 53"/>
                  <a:gd name="T2" fmla="*/ 12 w 36"/>
                  <a:gd name="T3" fmla="*/ 9 h 53"/>
                  <a:gd name="T4" fmla="*/ 0 w 36"/>
                  <a:gd name="T5" fmla="*/ 9 h 53"/>
                  <a:gd name="T6" fmla="*/ 0 w 36"/>
                  <a:gd name="T7" fmla="*/ 0 h 53"/>
                  <a:gd name="T8" fmla="*/ 36 w 36"/>
                  <a:gd name="T9" fmla="*/ 0 h 53"/>
                  <a:gd name="T10" fmla="*/ 36 w 36"/>
                  <a:gd name="T11" fmla="*/ 9 h 53"/>
                  <a:gd name="T12" fmla="*/ 25 w 36"/>
                  <a:gd name="T13" fmla="*/ 9 h 53"/>
                  <a:gd name="T14" fmla="*/ 25 w 36"/>
                  <a:gd name="T15" fmla="*/ 53 h 53"/>
                  <a:gd name="T16" fmla="*/ 12 w 36"/>
                  <a:gd name="T17" fmla="*/ 53 h 53"/>
                  <a:gd name="T18" fmla="*/ 12 w 36"/>
                  <a:gd name="T19" fmla="*/ 53 h 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6"/>
                  <a:gd name="T31" fmla="*/ 0 h 53"/>
                  <a:gd name="T32" fmla="*/ 36 w 36"/>
                  <a:gd name="T33" fmla="*/ 53 h 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6" h="53">
                    <a:moveTo>
                      <a:pt x="12" y="53"/>
                    </a:moveTo>
                    <a:lnTo>
                      <a:pt x="12" y="9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9"/>
                    </a:lnTo>
                    <a:lnTo>
                      <a:pt x="25" y="9"/>
                    </a:lnTo>
                    <a:lnTo>
                      <a:pt x="25" y="53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24" name="Freeform 28"/>
              <p:cNvSpPr>
                <a:spLocks noChangeAspect="1"/>
              </p:cNvSpPr>
              <p:nvPr/>
            </p:nvSpPr>
            <p:spPr bwMode="auto">
              <a:xfrm>
                <a:off x="3976" y="1751"/>
                <a:ext cx="32" cy="53"/>
              </a:xfrm>
              <a:custGeom>
                <a:avLst/>
                <a:gdLst>
                  <a:gd name="T0" fmla="*/ 0 w 32"/>
                  <a:gd name="T1" fmla="*/ 53 h 53"/>
                  <a:gd name="T2" fmla="*/ 0 w 32"/>
                  <a:gd name="T3" fmla="*/ 0 h 53"/>
                  <a:gd name="T4" fmla="*/ 32 w 32"/>
                  <a:gd name="T5" fmla="*/ 0 h 53"/>
                  <a:gd name="T6" fmla="*/ 32 w 32"/>
                  <a:gd name="T7" fmla="*/ 9 h 53"/>
                  <a:gd name="T8" fmla="*/ 13 w 32"/>
                  <a:gd name="T9" fmla="*/ 9 h 53"/>
                  <a:gd name="T10" fmla="*/ 13 w 32"/>
                  <a:gd name="T11" fmla="*/ 21 h 53"/>
                  <a:gd name="T12" fmla="*/ 31 w 32"/>
                  <a:gd name="T13" fmla="*/ 21 h 53"/>
                  <a:gd name="T14" fmla="*/ 31 w 32"/>
                  <a:gd name="T15" fmla="*/ 31 h 53"/>
                  <a:gd name="T16" fmla="*/ 13 w 32"/>
                  <a:gd name="T17" fmla="*/ 31 h 53"/>
                  <a:gd name="T18" fmla="*/ 13 w 32"/>
                  <a:gd name="T19" fmla="*/ 44 h 53"/>
                  <a:gd name="T20" fmla="*/ 32 w 32"/>
                  <a:gd name="T21" fmla="*/ 44 h 53"/>
                  <a:gd name="T22" fmla="*/ 32 w 32"/>
                  <a:gd name="T23" fmla="*/ 53 h 53"/>
                  <a:gd name="T24" fmla="*/ 0 w 32"/>
                  <a:gd name="T25" fmla="*/ 53 h 53"/>
                  <a:gd name="T26" fmla="*/ 0 w 32"/>
                  <a:gd name="T27" fmla="*/ 53 h 5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2"/>
                  <a:gd name="T43" fmla="*/ 0 h 53"/>
                  <a:gd name="T44" fmla="*/ 32 w 32"/>
                  <a:gd name="T45" fmla="*/ 53 h 5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2" h="53">
                    <a:moveTo>
                      <a:pt x="0" y="53"/>
                    </a:moveTo>
                    <a:lnTo>
                      <a:pt x="0" y="0"/>
                    </a:lnTo>
                    <a:lnTo>
                      <a:pt x="32" y="0"/>
                    </a:lnTo>
                    <a:lnTo>
                      <a:pt x="32" y="9"/>
                    </a:lnTo>
                    <a:lnTo>
                      <a:pt x="13" y="9"/>
                    </a:lnTo>
                    <a:lnTo>
                      <a:pt x="13" y="21"/>
                    </a:lnTo>
                    <a:lnTo>
                      <a:pt x="31" y="21"/>
                    </a:lnTo>
                    <a:lnTo>
                      <a:pt x="31" y="31"/>
                    </a:lnTo>
                    <a:lnTo>
                      <a:pt x="13" y="31"/>
                    </a:lnTo>
                    <a:lnTo>
                      <a:pt x="13" y="44"/>
                    </a:lnTo>
                    <a:lnTo>
                      <a:pt x="32" y="44"/>
                    </a:lnTo>
                    <a:lnTo>
                      <a:pt x="32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25" name="Freeform 29"/>
              <p:cNvSpPr>
                <a:spLocks noChangeAspect="1" noEditPoints="1"/>
              </p:cNvSpPr>
              <p:nvPr/>
            </p:nvSpPr>
            <p:spPr bwMode="auto">
              <a:xfrm>
                <a:off x="4017" y="1751"/>
                <a:ext cx="38" cy="53"/>
              </a:xfrm>
              <a:custGeom>
                <a:avLst/>
                <a:gdLst>
                  <a:gd name="T0" fmla="*/ 145 w 24"/>
                  <a:gd name="T1" fmla="*/ 88 h 33"/>
                  <a:gd name="T2" fmla="*/ 145 w 24"/>
                  <a:gd name="T3" fmla="*/ 233 h 33"/>
                  <a:gd name="T4" fmla="*/ 180 w 24"/>
                  <a:gd name="T5" fmla="*/ 233 h 33"/>
                  <a:gd name="T6" fmla="*/ 236 w 24"/>
                  <a:gd name="T7" fmla="*/ 226 h 33"/>
                  <a:gd name="T8" fmla="*/ 270 w 24"/>
                  <a:gd name="T9" fmla="*/ 173 h 33"/>
                  <a:gd name="T10" fmla="*/ 180 w 24"/>
                  <a:gd name="T11" fmla="*/ 88 h 33"/>
                  <a:gd name="T12" fmla="*/ 145 w 24"/>
                  <a:gd name="T13" fmla="*/ 88 h 33"/>
                  <a:gd name="T14" fmla="*/ 0 w 24"/>
                  <a:gd name="T15" fmla="*/ 567 h 33"/>
                  <a:gd name="T16" fmla="*/ 0 w 24"/>
                  <a:gd name="T17" fmla="*/ 0 h 33"/>
                  <a:gd name="T18" fmla="*/ 232 w 24"/>
                  <a:gd name="T19" fmla="*/ 0 h 33"/>
                  <a:gd name="T20" fmla="*/ 377 w 24"/>
                  <a:gd name="T21" fmla="*/ 34 h 33"/>
                  <a:gd name="T22" fmla="*/ 418 w 24"/>
                  <a:gd name="T23" fmla="*/ 141 h 33"/>
                  <a:gd name="T24" fmla="*/ 293 w 24"/>
                  <a:gd name="T25" fmla="*/ 286 h 33"/>
                  <a:gd name="T26" fmla="*/ 293 w 24"/>
                  <a:gd name="T27" fmla="*/ 286 h 33"/>
                  <a:gd name="T28" fmla="*/ 349 w 24"/>
                  <a:gd name="T29" fmla="*/ 331 h 33"/>
                  <a:gd name="T30" fmla="*/ 383 w 24"/>
                  <a:gd name="T31" fmla="*/ 374 h 33"/>
                  <a:gd name="T32" fmla="*/ 439 w 24"/>
                  <a:gd name="T33" fmla="*/ 567 h 33"/>
                  <a:gd name="T34" fmla="*/ 293 w 24"/>
                  <a:gd name="T35" fmla="*/ 567 h 33"/>
                  <a:gd name="T36" fmla="*/ 236 w 24"/>
                  <a:gd name="T37" fmla="*/ 418 h 33"/>
                  <a:gd name="T38" fmla="*/ 201 w 24"/>
                  <a:gd name="T39" fmla="*/ 340 h 33"/>
                  <a:gd name="T40" fmla="*/ 145 w 24"/>
                  <a:gd name="T41" fmla="*/ 340 h 33"/>
                  <a:gd name="T42" fmla="*/ 145 w 24"/>
                  <a:gd name="T43" fmla="*/ 567 h 33"/>
                  <a:gd name="T44" fmla="*/ 0 w 24"/>
                  <a:gd name="T45" fmla="*/ 567 h 3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4"/>
                  <a:gd name="T70" fmla="*/ 0 h 33"/>
                  <a:gd name="T71" fmla="*/ 24 w 24"/>
                  <a:gd name="T72" fmla="*/ 33 h 3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4" h="33">
                    <a:moveTo>
                      <a:pt x="8" y="5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3" y="14"/>
                      <a:pt x="13" y="13"/>
                    </a:cubicBezTo>
                    <a:cubicBezTo>
                      <a:pt x="14" y="12"/>
                      <a:pt x="15" y="11"/>
                      <a:pt x="15" y="10"/>
                    </a:cubicBezTo>
                    <a:cubicBezTo>
                      <a:pt x="15" y="7"/>
                      <a:pt x="13" y="5"/>
                      <a:pt x="10" y="5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  <a:moveTo>
                      <a:pt x="0" y="3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8" y="0"/>
                      <a:pt x="20" y="2"/>
                    </a:cubicBezTo>
                    <a:cubicBezTo>
                      <a:pt x="22" y="3"/>
                      <a:pt x="23" y="5"/>
                      <a:pt x="23" y="8"/>
                    </a:cubicBezTo>
                    <a:cubicBezTo>
                      <a:pt x="23" y="13"/>
                      <a:pt x="20" y="16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7" y="17"/>
                      <a:pt x="18" y="17"/>
                      <a:pt x="19" y="19"/>
                    </a:cubicBezTo>
                    <a:cubicBezTo>
                      <a:pt x="20" y="19"/>
                      <a:pt x="20" y="20"/>
                      <a:pt x="21" y="2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2"/>
                      <a:pt x="12" y="21"/>
                      <a:pt x="11" y="20"/>
                    </a:cubicBezTo>
                    <a:cubicBezTo>
                      <a:pt x="11" y="20"/>
                      <a:pt x="10" y="20"/>
                      <a:pt x="8" y="20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26" name="Freeform 30"/>
              <p:cNvSpPr>
                <a:spLocks noChangeAspect="1"/>
              </p:cNvSpPr>
              <p:nvPr/>
            </p:nvSpPr>
            <p:spPr bwMode="auto">
              <a:xfrm>
                <a:off x="3884" y="1409"/>
                <a:ext cx="266" cy="99"/>
              </a:xfrm>
              <a:custGeom>
                <a:avLst/>
                <a:gdLst>
                  <a:gd name="T0" fmla="*/ 573 w 162"/>
                  <a:gd name="T1" fmla="*/ 1011 h 60"/>
                  <a:gd name="T2" fmla="*/ 551 w 162"/>
                  <a:gd name="T3" fmla="*/ 990 h 60"/>
                  <a:gd name="T4" fmla="*/ 0 w 162"/>
                  <a:gd name="T5" fmla="*/ 662 h 60"/>
                  <a:gd name="T6" fmla="*/ 425 w 162"/>
                  <a:gd name="T7" fmla="*/ 418 h 60"/>
                  <a:gd name="T8" fmla="*/ 993 w 162"/>
                  <a:gd name="T9" fmla="*/ 755 h 60"/>
                  <a:gd name="T10" fmla="*/ 1418 w 162"/>
                  <a:gd name="T11" fmla="*/ 720 h 60"/>
                  <a:gd name="T12" fmla="*/ 2141 w 162"/>
                  <a:gd name="T13" fmla="*/ 302 h 60"/>
                  <a:gd name="T14" fmla="*/ 1348 w 162"/>
                  <a:gd name="T15" fmla="*/ 302 h 60"/>
                  <a:gd name="T16" fmla="*/ 1348 w 162"/>
                  <a:gd name="T17" fmla="*/ 0 h 60"/>
                  <a:gd name="T18" fmla="*/ 3098 w 162"/>
                  <a:gd name="T19" fmla="*/ 0 h 60"/>
                  <a:gd name="T20" fmla="*/ 3098 w 162"/>
                  <a:gd name="T21" fmla="*/ 1011 h 60"/>
                  <a:gd name="T22" fmla="*/ 2589 w 162"/>
                  <a:gd name="T23" fmla="*/ 1011 h 60"/>
                  <a:gd name="T24" fmla="*/ 2567 w 162"/>
                  <a:gd name="T25" fmla="*/ 549 h 60"/>
                  <a:gd name="T26" fmla="*/ 1860 w 162"/>
                  <a:gd name="T27" fmla="*/ 969 h 60"/>
                  <a:gd name="T28" fmla="*/ 1148 w 162"/>
                  <a:gd name="T29" fmla="*/ 1137 h 60"/>
                  <a:gd name="T30" fmla="*/ 573 w 162"/>
                  <a:gd name="T31" fmla="*/ 1011 h 60"/>
                  <a:gd name="T32" fmla="*/ 573 w 162"/>
                  <a:gd name="T33" fmla="*/ 1011 h 6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2"/>
                  <a:gd name="T52" fmla="*/ 0 h 60"/>
                  <a:gd name="T53" fmla="*/ 162 w 162"/>
                  <a:gd name="T54" fmla="*/ 60 h 6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2" h="60">
                    <a:moveTo>
                      <a:pt x="30" y="53"/>
                    </a:moveTo>
                    <a:cubicBezTo>
                      <a:pt x="30" y="53"/>
                      <a:pt x="29" y="52"/>
                      <a:pt x="29" y="52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8" y="43"/>
                      <a:pt x="66" y="42"/>
                      <a:pt x="74" y="38"/>
                    </a:cubicBezTo>
                    <a:cubicBezTo>
                      <a:pt x="112" y="16"/>
                      <a:pt x="112" y="16"/>
                      <a:pt x="112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2" y="53"/>
                      <a:pt x="162" y="53"/>
                      <a:pt x="162" y="53"/>
                    </a:cubicBezTo>
                    <a:cubicBezTo>
                      <a:pt x="135" y="53"/>
                      <a:pt x="135" y="53"/>
                      <a:pt x="135" y="53"/>
                    </a:cubicBezTo>
                    <a:cubicBezTo>
                      <a:pt x="134" y="29"/>
                      <a:pt x="134" y="29"/>
                      <a:pt x="134" y="29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83" y="59"/>
                      <a:pt x="69" y="60"/>
                      <a:pt x="60" y="60"/>
                    </a:cubicBezTo>
                    <a:cubicBezTo>
                      <a:pt x="44" y="60"/>
                      <a:pt x="33" y="54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lose/>
                  </a:path>
                </a:pathLst>
              </a:custGeom>
              <a:solidFill>
                <a:srgbClr val="202D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27" name="Freeform 31"/>
              <p:cNvSpPr>
                <a:spLocks noChangeAspect="1"/>
              </p:cNvSpPr>
              <p:nvPr/>
            </p:nvSpPr>
            <p:spPr bwMode="auto">
              <a:xfrm>
                <a:off x="3703" y="1406"/>
                <a:ext cx="171" cy="152"/>
              </a:xfrm>
              <a:custGeom>
                <a:avLst/>
                <a:gdLst>
                  <a:gd name="T0" fmla="*/ 730 w 105"/>
                  <a:gd name="T1" fmla="*/ 1528 h 93"/>
                  <a:gd name="T2" fmla="*/ 1278 w 105"/>
                  <a:gd name="T3" fmla="*/ 1200 h 93"/>
                  <a:gd name="T4" fmla="*/ 1223 w 105"/>
                  <a:gd name="T5" fmla="*/ 956 h 93"/>
                  <a:gd name="T6" fmla="*/ 528 w 105"/>
                  <a:gd name="T7" fmla="*/ 551 h 93"/>
                  <a:gd name="T8" fmla="*/ 528 w 105"/>
                  <a:gd name="T9" fmla="*/ 1012 h 93"/>
                  <a:gd name="T10" fmla="*/ 0 w 105"/>
                  <a:gd name="T11" fmla="*/ 1012 h 93"/>
                  <a:gd name="T12" fmla="*/ 0 w 105"/>
                  <a:gd name="T13" fmla="*/ 0 h 93"/>
                  <a:gd name="T14" fmla="*/ 1717 w 105"/>
                  <a:gd name="T15" fmla="*/ 0 h 93"/>
                  <a:gd name="T16" fmla="*/ 1717 w 105"/>
                  <a:gd name="T17" fmla="*/ 294 h 93"/>
                  <a:gd name="T18" fmla="*/ 928 w 105"/>
                  <a:gd name="T19" fmla="*/ 294 h 93"/>
                  <a:gd name="T20" fmla="*/ 1637 w 105"/>
                  <a:gd name="T21" fmla="*/ 700 h 93"/>
                  <a:gd name="T22" fmla="*/ 1958 w 105"/>
                  <a:gd name="T23" fmla="*/ 1106 h 93"/>
                  <a:gd name="T24" fmla="*/ 1692 w 105"/>
                  <a:gd name="T25" fmla="*/ 1450 h 93"/>
                  <a:gd name="T26" fmla="*/ 1153 w 105"/>
                  <a:gd name="T27" fmla="*/ 1768 h 93"/>
                  <a:gd name="T28" fmla="*/ 730 w 105"/>
                  <a:gd name="T29" fmla="*/ 1528 h 93"/>
                  <a:gd name="T30" fmla="*/ 730 w 105"/>
                  <a:gd name="T31" fmla="*/ 1528 h 9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5"/>
                  <a:gd name="T49" fmla="*/ 0 h 93"/>
                  <a:gd name="T50" fmla="*/ 105 w 105"/>
                  <a:gd name="T51" fmla="*/ 93 h 9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5" h="93">
                    <a:moveTo>
                      <a:pt x="39" y="80"/>
                    </a:moveTo>
                    <a:cubicBezTo>
                      <a:pt x="69" y="63"/>
                      <a:pt x="69" y="63"/>
                      <a:pt x="69" y="63"/>
                    </a:cubicBezTo>
                    <a:cubicBezTo>
                      <a:pt x="75" y="60"/>
                      <a:pt x="74" y="55"/>
                      <a:pt x="66" y="50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102" y="45"/>
                      <a:pt x="105" y="53"/>
                      <a:pt x="105" y="58"/>
                    </a:cubicBezTo>
                    <a:cubicBezTo>
                      <a:pt x="104" y="68"/>
                      <a:pt x="94" y="75"/>
                      <a:pt x="91" y="76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39" y="80"/>
                      <a:pt x="39" y="80"/>
                      <a:pt x="39" y="80"/>
                    </a:cubicBezTo>
                    <a:cubicBezTo>
                      <a:pt x="39" y="80"/>
                      <a:pt x="39" y="80"/>
                      <a:pt x="39" y="80"/>
                    </a:cubicBezTo>
                    <a:close/>
                  </a:path>
                </a:pathLst>
              </a:custGeom>
              <a:solidFill>
                <a:srgbClr val="202D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28" name="Freeform 32"/>
              <p:cNvSpPr>
                <a:spLocks noChangeAspect="1"/>
              </p:cNvSpPr>
              <p:nvPr/>
            </p:nvSpPr>
            <p:spPr bwMode="auto">
              <a:xfrm>
                <a:off x="3698" y="1563"/>
                <a:ext cx="265" cy="99"/>
              </a:xfrm>
              <a:custGeom>
                <a:avLst/>
                <a:gdLst>
                  <a:gd name="T0" fmla="*/ 2526 w 162"/>
                  <a:gd name="T1" fmla="*/ 149 h 60"/>
                  <a:gd name="T2" fmla="*/ 3098 w 162"/>
                  <a:gd name="T3" fmla="*/ 475 h 60"/>
                  <a:gd name="T4" fmla="*/ 2657 w 162"/>
                  <a:gd name="T5" fmla="*/ 720 h 60"/>
                  <a:gd name="T6" fmla="*/ 2084 w 162"/>
                  <a:gd name="T7" fmla="*/ 397 h 60"/>
                  <a:gd name="T8" fmla="*/ 1688 w 162"/>
                  <a:gd name="T9" fmla="*/ 441 h 60"/>
                  <a:gd name="T10" fmla="*/ 959 w 162"/>
                  <a:gd name="T11" fmla="*/ 862 h 60"/>
                  <a:gd name="T12" fmla="*/ 1755 w 162"/>
                  <a:gd name="T13" fmla="*/ 862 h 60"/>
                  <a:gd name="T14" fmla="*/ 1755 w 162"/>
                  <a:gd name="T15" fmla="*/ 1137 h 60"/>
                  <a:gd name="T16" fmla="*/ 0 w 162"/>
                  <a:gd name="T17" fmla="*/ 1137 h 60"/>
                  <a:gd name="T18" fmla="*/ 0 w 162"/>
                  <a:gd name="T19" fmla="*/ 126 h 60"/>
                  <a:gd name="T20" fmla="*/ 517 w 162"/>
                  <a:gd name="T21" fmla="*/ 126 h 60"/>
                  <a:gd name="T22" fmla="*/ 517 w 162"/>
                  <a:gd name="T23" fmla="*/ 593 h 60"/>
                  <a:gd name="T24" fmla="*/ 1238 w 162"/>
                  <a:gd name="T25" fmla="*/ 185 h 60"/>
                  <a:gd name="T26" fmla="*/ 1935 w 162"/>
                  <a:gd name="T27" fmla="*/ 0 h 60"/>
                  <a:gd name="T28" fmla="*/ 2526 w 162"/>
                  <a:gd name="T29" fmla="*/ 149 h 60"/>
                  <a:gd name="T30" fmla="*/ 2526 w 162"/>
                  <a:gd name="T31" fmla="*/ 149 h 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2"/>
                  <a:gd name="T49" fmla="*/ 0 h 60"/>
                  <a:gd name="T50" fmla="*/ 162 w 162"/>
                  <a:gd name="T51" fmla="*/ 60 h 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2" h="60">
                    <a:moveTo>
                      <a:pt x="132" y="8"/>
                    </a:moveTo>
                    <a:cubicBezTo>
                      <a:pt x="162" y="25"/>
                      <a:pt x="162" y="25"/>
                      <a:pt x="162" y="25"/>
                    </a:cubicBezTo>
                    <a:cubicBezTo>
                      <a:pt x="139" y="38"/>
                      <a:pt x="139" y="38"/>
                      <a:pt x="139" y="38"/>
                    </a:cubicBezTo>
                    <a:cubicBezTo>
                      <a:pt x="109" y="21"/>
                      <a:pt x="109" y="21"/>
                      <a:pt x="109" y="21"/>
                    </a:cubicBezTo>
                    <a:cubicBezTo>
                      <a:pt x="103" y="17"/>
                      <a:pt x="96" y="18"/>
                      <a:pt x="88" y="23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79" y="2"/>
                      <a:pt x="92" y="0"/>
                      <a:pt x="101" y="0"/>
                    </a:cubicBezTo>
                    <a:cubicBezTo>
                      <a:pt x="118" y="0"/>
                      <a:pt x="129" y="6"/>
                      <a:pt x="132" y="8"/>
                    </a:cubicBezTo>
                    <a:cubicBezTo>
                      <a:pt x="132" y="8"/>
                      <a:pt x="132" y="8"/>
                      <a:pt x="132" y="8"/>
                    </a:cubicBezTo>
                    <a:close/>
                  </a:path>
                </a:pathLst>
              </a:custGeom>
              <a:solidFill>
                <a:srgbClr val="202D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29" name="Freeform 33"/>
              <p:cNvSpPr>
                <a:spLocks noChangeAspect="1"/>
              </p:cNvSpPr>
              <p:nvPr/>
            </p:nvSpPr>
            <p:spPr bwMode="auto">
              <a:xfrm>
                <a:off x="3971" y="1514"/>
                <a:ext cx="171" cy="153"/>
              </a:xfrm>
              <a:custGeom>
                <a:avLst/>
                <a:gdLst>
                  <a:gd name="T0" fmla="*/ 1983 w 104"/>
                  <a:gd name="T1" fmla="*/ 747 h 94"/>
                  <a:gd name="T2" fmla="*/ 1983 w 104"/>
                  <a:gd name="T3" fmla="*/ 1746 h 94"/>
                  <a:gd name="T4" fmla="*/ 245 w 104"/>
                  <a:gd name="T5" fmla="*/ 1746 h 94"/>
                  <a:gd name="T6" fmla="*/ 235 w 104"/>
                  <a:gd name="T7" fmla="*/ 1455 h 94"/>
                  <a:gd name="T8" fmla="*/ 1027 w 104"/>
                  <a:gd name="T9" fmla="*/ 1455 h 94"/>
                  <a:gd name="T10" fmla="*/ 304 w 104"/>
                  <a:gd name="T11" fmla="*/ 1038 h 94"/>
                  <a:gd name="T12" fmla="*/ 0 w 104"/>
                  <a:gd name="T13" fmla="*/ 651 h 94"/>
                  <a:gd name="T14" fmla="*/ 245 w 104"/>
                  <a:gd name="T15" fmla="*/ 324 h 94"/>
                  <a:gd name="T16" fmla="*/ 812 w 104"/>
                  <a:gd name="T17" fmla="*/ 0 h 94"/>
                  <a:gd name="T18" fmla="*/ 1237 w 104"/>
                  <a:gd name="T19" fmla="*/ 238 h 94"/>
                  <a:gd name="T20" fmla="*/ 687 w 104"/>
                  <a:gd name="T21" fmla="*/ 562 h 94"/>
                  <a:gd name="T22" fmla="*/ 750 w 104"/>
                  <a:gd name="T23" fmla="*/ 802 h 94"/>
                  <a:gd name="T24" fmla="*/ 1473 w 104"/>
                  <a:gd name="T25" fmla="*/ 1216 h 94"/>
                  <a:gd name="T26" fmla="*/ 1473 w 104"/>
                  <a:gd name="T27" fmla="*/ 747 h 94"/>
                  <a:gd name="T28" fmla="*/ 1983 w 104"/>
                  <a:gd name="T29" fmla="*/ 747 h 94"/>
                  <a:gd name="T30" fmla="*/ 1983 w 104"/>
                  <a:gd name="T31" fmla="*/ 747 h 9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4"/>
                  <a:gd name="T49" fmla="*/ 0 h 94"/>
                  <a:gd name="T50" fmla="*/ 104 w 104"/>
                  <a:gd name="T51" fmla="*/ 94 h 9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4" h="94">
                    <a:moveTo>
                      <a:pt x="104" y="40"/>
                    </a:moveTo>
                    <a:cubicBezTo>
                      <a:pt x="104" y="94"/>
                      <a:pt x="104" y="94"/>
                      <a:pt x="104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4" y="78"/>
                      <a:pt x="54" y="78"/>
                      <a:pt x="54" y="78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3" y="48"/>
                      <a:pt x="0" y="40"/>
                      <a:pt x="0" y="35"/>
                    </a:cubicBezTo>
                    <a:cubicBezTo>
                      <a:pt x="0" y="25"/>
                      <a:pt x="11" y="18"/>
                      <a:pt x="13" y="17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0" y="34"/>
                      <a:pt x="31" y="38"/>
                      <a:pt x="39" y="43"/>
                    </a:cubicBezTo>
                    <a:cubicBezTo>
                      <a:pt x="77" y="65"/>
                      <a:pt x="77" y="65"/>
                      <a:pt x="77" y="65"/>
                    </a:cubicBezTo>
                    <a:cubicBezTo>
                      <a:pt x="77" y="40"/>
                      <a:pt x="77" y="40"/>
                      <a:pt x="77" y="40"/>
                    </a:cubicBezTo>
                    <a:cubicBezTo>
                      <a:pt x="104" y="40"/>
                      <a:pt x="104" y="40"/>
                      <a:pt x="104" y="40"/>
                    </a:cubicBezTo>
                    <a:cubicBezTo>
                      <a:pt x="104" y="40"/>
                      <a:pt x="104" y="40"/>
                      <a:pt x="104" y="40"/>
                    </a:cubicBezTo>
                    <a:close/>
                  </a:path>
                </a:pathLst>
              </a:custGeom>
              <a:solidFill>
                <a:srgbClr val="202D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30" name="Freeform 34"/>
              <p:cNvSpPr>
                <a:spLocks noChangeAspect="1"/>
              </p:cNvSpPr>
              <p:nvPr/>
            </p:nvSpPr>
            <p:spPr bwMode="auto">
              <a:xfrm>
                <a:off x="3877" y="1403"/>
                <a:ext cx="265" cy="100"/>
              </a:xfrm>
              <a:custGeom>
                <a:avLst/>
                <a:gdLst>
                  <a:gd name="T0" fmla="*/ 562 w 162"/>
                  <a:gd name="T1" fmla="*/ 1033 h 61"/>
                  <a:gd name="T2" fmla="*/ 562 w 162"/>
                  <a:gd name="T3" fmla="*/ 1033 h 61"/>
                  <a:gd name="T4" fmla="*/ 0 w 162"/>
                  <a:gd name="T5" fmla="*/ 702 h 61"/>
                  <a:gd name="T6" fmla="*/ 425 w 162"/>
                  <a:gd name="T7" fmla="*/ 449 h 61"/>
                  <a:gd name="T8" fmla="*/ 988 w 162"/>
                  <a:gd name="T9" fmla="*/ 779 h 61"/>
                  <a:gd name="T10" fmla="*/ 1388 w 162"/>
                  <a:gd name="T11" fmla="*/ 736 h 61"/>
                  <a:gd name="T12" fmla="*/ 2104 w 162"/>
                  <a:gd name="T13" fmla="*/ 310 h 61"/>
                  <a:gd name="T14" fmla="*/ 1312 w 162"/>
                  <a:gd name="T15" fmla="*/ 310 h 61"/>
                  <a:gd name="T16" fmla="*/ 1312 w 162"/>
                  <a:gd name="T17" fmla="*/ 0 h 61"/>
                  <a:gd name="T18" fmla="*/ 3033 w 162"/>
                  <a:gd name="T19" fmla="*/ 0 h 61"/>
                  <a:gd name="T20" fmla="*/ 3033 w 162"/>
                  <a:gd name="T21" fmla="*/ 1054 h 61"/>
                  <a:gd name="T22" fmla="*/ 2531 w 162"/>
                  <a:gd name="T23" fmla="*/ 1054 h 61"/>
                  <a:gd name="T24" fmla="*/ 2531 w 162"/>
                  <a:gd name="T25" fmla="*/ 572 h 61"/>
                  <a:gd name="T26" fmla="*/ 1814 w 162"/>
                  <a:gd name="T27" fmla="*/ 995 h 61"/>
                  <a:gd name="T28" fmla="*/ 1134 w 162"/>
                  <a:gd name="T29" fmla="*/ 1185 h 61"/>
                  <a:gd name="T30" fmla="*/ 562 w 162"/>
                  <a:gd name="T31" fmla="*/ 1033 h 61"/>
                  <a:gd name="T32" fmla="*/ 562 w 162"/>
                  <a:gd name="T33" fmla="*/ 1033 h 6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2"/>
                  <a:gd name="T52" fmla="*/ 0 h 61"/>
                  <a:gd name="T53" fmla="*/ 162 w 162"/>
                  <a:gd name="T54" fmla="*/ 61 h 6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2" h="61">
                    <a:moveTo>
                      <a:pt x="30" y="53"/>
                    </a:moveTo>
                    <a:cubicBezTo>
                      <a:pt x="30" y="53"/>
                      <a:pt x="30" y="53"/>
                      <a:pt x="30" y="53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9" y="43"/>
                      <a:pt x="66" y="43"/>
                      <a:pt x="74" y="38"/>
                    </a:cubicBezTo>
                    <a:cubicBezTo>
                      <a:pt x="112" y="16"/>
                      <a:pt x="112" y="16"/>
                      <a:pt x="112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35" y="54"/>
                      <a:pt x="135" y="54"/>
                      <a:pt x="135" y="54"/>
                    </a:cubicBezTo>
                    <a:cubicBezTo>
                      <a:pt x="135" y="29"/>
                      <a:pt x="135" y="29"/>
                      <a:pt x="135" y="29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83" y="59"/>
                      <a:pt x="70" y="61"/>
                      <a:pt x="61" y="61"/>
                    </a:cubicBezTo>
                    <a:cubicBezTo>
                      <a:pt x="44" y="60"/>
                      <a:pt x="33" y="55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31" name="Freeform 35"/>
              <p:cNvSpPr>
                <a:spLocks noChangeAspect="1"/>
              </p:cNvSpPr>
              <p:nvPr/>
            </p:nvSpPr>
            <p:spPr bwMode="auto">
              <a:xfrm>
                <a:off x="3696" y="1399"/>
                <a:ext cx="172" cy="154"/>
              </a:xfrm>
              <a:custGeom>
                <a:avLst/>
                <a:gdLst>
                  <a:gd name="T0" fmla="*/ 778 w 105"/>
                  <a:gd name="T1" fmla="*/ 1569 h 94"/>
                  <a:gd name="T2" fmla="*/ 1330 w 105"/>
                  <a:gd name="T3" fmla="*/ 1219 h 94"/>
                  <a:gd name="T4" fmla="*/ 1274 w 105"/>
                  <a:gd name="T5" fmla="*/ 993 h 94"/>
                  <a:gd name="T6" fmla="*/ 539 w 105"/>
                  <a:gd name="T7" fmla="*/ 567 h 94"/>
                  <a:gd name="T8" fmla="*/ 539 w 105"/>
                  <a:gd name="T9" fmla="*/ 1027 h 94"/>
                  <a:gd name="T10" fmla="*/ 21 w 105"/>
                  <a:gd name="T11" fmla="*/ 1027 h 94"/>
                  <a:gd name="T12" fmla="*/ 0 w 105"/>
                  <a:gd name="T13" fmla="*/ 0 h 94"/>
                  <a:gd name="T14" fmla="*/ 1779 w 105"/>
                  <a:gd name="T15" fmla="*/ 0 h 94"/>
                  <a:gd name="T16" fmla="*/ 1792 w 105"/>
                  <a:gd name="T17" fmla="*/ 308 h 94"/>
                  <a:gd name="T18" fmla="*/ 993 w 105"/>
                  <a:gd name="T19" fmla="*/ 308 h 94"/>
                  <a:gd name="T20" fmla="*/ 1723 w 105"/>
                  <a:gd name="T21" fmla="*/ 736 h 94"/>
                  <a:gd name="T22" fmla="*/ 2031 w 105"/>
                  <a:gd name="T23" fmla="*/ 1144 h 94"/>
                  <a:gd name="T24" fmla="*/ 1779 w 105"/>
                  <a:gd name="T25" fmla="*/ 1481 h 94"/>
                  <a:gd name="T26" fmla="*/ 1206 w 105"/>
                  <a:gd name="T27" fmla="*/ 1817 h 94"/>
                  <a:gd name="T28" fmla="*/ 778 w 105"/>
                  <a:gd name="T29" fmla="*/ 1569 h 94"/>
                  <a:gd name="T30" fmla="*/ 778 w 105"/>
                  <a:gd name="T31" fmla="*/ 1569 h 9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5"/>
                  <a:gd name="T49" fmla="*/ 0 h 94"/>
                  <a:gd name="T50" fmla="*/ 105 w 105"/>
                  <a:gd name="T51" fmla="*/ 94 h 9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5" h="94">
                    <a:moveTo>
                      <a:pt x="40" y="81"/>
                    </a:moveTo>
                    <a:cubicBezTo>
                      <a:pt x="69" y="63"/>
                      <a:pt x="69" y="63"/>
                      <a:pt x="69" y="63"/>
                    </a:cubicBezTo>
                    <a:cubicBezTo>
                      <a:pt x="75" y="60"/>
                      <a:pt x="74" y="56"/>
                      <a:pt x="66" y="51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89" y="38"/>
                      <a:pt x="89" y="38"/>
                      <a:pt x="89" y="38"/>
                    </a:cubicBezTo>
                    <a:cubicBezTo>
                      <a:pt x="102" y="46"/>
                      <a:pt x="105" y="54"/>
                      <a:pt x="105" y="59"/>
                    </a:cubicBezTo>
                    <a:cubicBezTo>
                      <a:pt x="105" y="69"/>
                      <a:pt x="94" y="75"/>
                      <a:pt x="92" y="77"/>
                    </a:cubicBezTo>
                    <a:cubicBezTo>
                      <a:pt x="62" y="94"/>
                      <a:pt x="62" y="94"/>
                      <a:pt x="62" y="94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81"/>
                      <a:pt x="40" y="81"/>
                      <a:pt x="40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32" name="Freeform 36"/>
              <p:cNvSpPr>
                <a:spLocks noChangeAspect="1"/>
              </p:cNvSpPr>
              <p:nvPr/>
            </p:nvSpPr>
            <p:spPr bwMode="auto">
              <a:xfrm>
                <a:off x="3692" y="1558"/>
                <a:ext cx="265" cy="99"/>
              </a:xfrm>
              <a:custGeom>
                <a:avLst/>
                <a:gdLst>
                  <a:gd name="T0" fmla="*/ 2467 w 162"/>
                  <a:gd name="T1" fmla="*/ 144 h 61"/>
                  <a:gd name="T2" fmla="*/ 3033 w 162"/>
                  <a:gd name="T3" fmla="*/ 466 h 61"/>
                  <a:gd name="T4" fmla="*/ 2624 w 162"/>
                  <a:gd name="T5" fmla="*/ 701 h 61"/>
                  <a:gd name="T6" fmla="*/ 2061 w 162"/>
                  <a:gd name="T7" fmla="*/ 380 h 61"/>
                  <a:gd name="T8" fmla="*/ 1644 w 162"/>
                  <a:gd name="T9" fmla="*/ 414 h 61"/>
                  <a:gd name="T10" fmla="*/ 929 w 162"/>
                  <a:gd name="T11" fmla="*/ 821 h 61"/>
                  <a:gd name="T12" fmla="*/ 1724 w 162"/>
                  <a:gd name="T13" fmla="*/ 821 h 61"/>
                  <a:gd name="T14" fmla="*/ 1724 w 162"/>
                  <a:gd name="T15" fmla="*/ 1117 h 61"/>
                  <a:gd name="T16" fmla="*/ 0 w 162"/>
                  <a:gd name="T17" fmla="*/ 1117 h 61"/>
                  <a:gd name="T18" fmla="*/ 0 w 162"/>
                  <a:gd name="T19" fmla="*/ 123 h 61"/>
                  <a:gd name="T20" fmla="*/ 507 w 162"/>
                  <a:gd name="T21" fmla="*/ 123 h 61"/>
                  <a:gd name="T22" fmla="*/ 528 w 162"/>
                  <a:gd name="T23" fmla="*/ 583 h 61"/>
                  <a:gd name="T24" fmla="*/ 1222 w 162"/>
                  <a:gd name="T25" fmla="*/ 179 h 61"/>
                  <a:gd name="T26" fmla="*/ 1897 w 162"/>
                  <a:gd name="T27" fmla="*/ 0 h 61"/>
                  <a:gd name="T28" fmla="*/ 2467 w 162"/>
                  <a:gd name="T29" fmla="*/ 144 h 61"/>
                  <a:gd name="T30" fmla="*/ 2467 w 162"/>
                  <a:gd name="T31" fmla="*/ 144 h 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2"/>
                  <a:gd name="T49" fmla="*/ 0 h 61"/>
                  <a:gd name="T50" fmla="*/ 162 w 162"/>
                  <a:gd name="T51" fmla="*/ 61 h 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2" h="61">
                    <a:moveTo>
                      <a:pt x="132" y="8"/>
                    </a:moveTo>
                    <a:cubicBezTo>
                      <a:pt x="162" y="25"/>
                      <a:pt x="162" y="25"/>
                      <a:pt x="162" y="25"/>
                    </a:cubicBezTo>
                    <a:cubicBezTo>
                      <a:pt x="140" y="38"/>
                      <a:pt x="140" y="38"/>
                      <a:pt x="140" y="38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04" y="18"/>
                      <a:pt x="96" y="18"/>
                      <a:pt x="88" y="23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79" y="2"/>
                      <a:pt x="93" y="0"/>
                      <a:pt x="101" y="0"/>
                    </a:cubicBezTo>
                    <a:cubicBezTo>
                      <a:pt x="118" y="1"/>
                      <a:pt x="130" y="7"/>
                      <a:pt x="132" y="8"/>
                    </a:cubicBezTo>
                    <a:cubicBezTo>
                      <a:pt x="132" y="8"/>
                      <a:pt x="132" y="8"/>
                      <a:pt x="1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33" name="Freeform 37"/>
              <p:cNvSpPr>
                <a:spLocks noChangeAspect="1"/>
              </p:cNvSpPr>
              <p:nvPr/>
            </p:nvSpPr>
            <p:spPr bwMode="auto">
              <a:xfrm>
                <a:off x="3966" y="1508"/>
                <a:ext cx="171" cy="153"/>
              </a:xfrm>
              <a:custGeom>
                <a:avLst/>
                <a:gdLst>
                  <a:gd name="T0" fmla="*/ 1958 w 105"/>
                  <a:gd name="T1" fmla="*/ 791 h 94"/>
                  <a:gd name="T2" fmla="*/ 1958 w 105"/>
                  <a:gd name="T3" fmla="*/ 1817 h 94"/>
                  <a:gd name="T4" fmla="*/ 239 w 105"/>
                  <a:gd name="T5" fmla="*/ 1817 h 94"/>
                  <a:gd name="T6" fmla="*/ 239 w 105"/>
                  <a:gd name="T7" fmla="*/ 1514 h 94"/>
                  <a:gd name="T8" fmla="*/ 1033 w 105"/>
                  <a:gd name="T9" fmla="*/ 1514 h 94"/>
                  <a:gd name="T10" fmla="*/ 324 w 105"/>
                  <a:gd name="T11" fmla="*/ 1088 h 94"/>
                  <a:gd name="T12" fmla="*/ 0 w 105"/>
                  <a:gd name="T13" fmla="*/ 668 h 94"/>
                  <a:gd name="T14" fmla="*/ 261 w 105"/>
                  <a:gd name="T15" fmla="*/ 331 h 94"/>
                  <a:gd name="T16" fmla="*/ 803 w 105"/>
                  <a:gd name="T17" fmla="*/ 0 h 94"/>
                  <a:gd name="T18" fmla="*/ 1223 w 105"/>
                  <a:gd name="T19" fmla="*/ 247 h 94"/>
                  <a:gd name="T20" fmla="*/ 674 w 105"/>
                  <a:gd name="T21" fmla="*/ 606 h 94"/>
                  <a:gd name="T22" fmla="*/ 730 w 105"/>
                  <a:gd name="T23" fmla="*/ 827 h 94"/>
                  <a:gd name="T24" fmla="*/ 1435 w 105"/>
                  <a:gd name="T25" fmla="*/ 1253 h 94"/>
                  <a:gd name="T26" fmla="*/ 1435 w 105"/>
                  <a:gd name="T27" fmla="*/ 791 h 94"/>
                  <a:gd name="T28" fmla="*/ 1958 w 105"/>
                  <a:gd name="T29" fmla="*/ 791 h 94"/>
                  <a:gd name="T30" fmla="*/ 1958 w 105"/>
                  <a:gd name="T31" fmla="*/ 791 h 9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5"/>
                  <a:gd name="T49" fmla="*/ 0 h 94"/>
                  <a:gd name="T50" fmla="*/ 105 w 105"/>
                  <a:gd name="T51" fmla="*/ 94 h 9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5" h="94">
                    <a:moveTo>
                      <a:pt x="105" y="41"/>
                    </a:moveTo>
                    <a:cubicBezTo>
                      <a:pt x="105" y="94"/>
                      <a:pt x="105" y="94"/>
                      <a:pt x="105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55" y="78"/>
                      <a:pt x="55" y="78"/>
                      <a:pt x="55" y="78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3" y="48"/>
                      <a:pt x="0" y="40"/>
                      <a:pt x="0" y="35"/>
                    </a:cubicBezTo>
                    <a:cubicBezTo>
                      <a:pt x="1" y="25"/>
                      <a:pt x="11" y="19"/>
                      <a:pt x="14" y="17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0" y="34"/>
                      <a:pt x="31" y="38"/>
                      <a:pt x="39" y="43"/>
                    </a:cubicBezTo>
                    <a:cubicBezTo>
                      <a:pt x="77" y="65"/>
                      <a:pt x="77" y="65"/>
                      <a:pt x="77" y="65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105" y="41"/>
                      <a:pt x="105" y="41"/>
                      <a:pt x="105" y="41"/>
                    </a:cubicBezTo>
                    <a:cubicBezTo>
                      <a:pt x="105" y="41"/>
                      <a:pt x="105" y="41"/>
                      <a:pt x="105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</p:grpSp>
        <p:pic>
          <p:nvPicPr>
            <p:cNvPr id="14345" name="Picture 38" descr="comput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913" y="4581525"/>
              <a:ext cx="792162" cy="754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0" name="Text Box 40"/>
            <p:cNvSpPr txBox="1">
              <a:spLocks noChangeArrowheads="1"/>
            </p:cNvSpPr>
            <p:nvPr/>
          </p:nvSpPr>
          <p:spPr bwMode="auto">
            <a:xfrm>
              <a:off x="6731000" y="1628775"/>
              <a:ext cx="1728788" cy="322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42913">
                <a:buClr>
                  <a:srgbClr val="808080"/>
                </a:buClr>
                <a:buSzPct val="90000"/>
                <a:buFont typeface="Monotype Sorts" pitchFamily="2" charset="2"/>
                <a:buNone/>
                <a:defRPr/>
              </a:pPr>
              <a:r>
                <a:rPr lang="en-US" altLang="zh-CN" sz="2000" b="1">
                  <a:latin typeface="+mn-lt"/>
                  <a:ea typeface="宋体" charset="-122"/>
                </a:rPr>
                <a:t>Router/Switch</a:t>
              </a:r>
              <a:endParaRPr lang="en-US" altLang="zh-CN" b="1">
                <a:latin typeface="+mn-lt"/>
                <a:ea typeface="宋体" charset="-122"/>
              </a:endParaRPr>
            </a:p>
          </p:txBody>
        </p:sp>
        <p:sp>
          <p:nvSpPr>
            <p:cNvPr id="15371" name="Text Box 41"/>
            <p:cNvSpPr txBox="1">
              <a:spLocks noChangeArrowheads="1"/>
            </p:cNvSpPr>
            <p:nvPr/>
          </p:nvSpPr>
          <p:spPr bwMode="auto">
            <a:xfrm>
              <a:off x="1835150" y="5229225"/>
              <a:ext cx="647700" cy="322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42913">
                <a:buClr>
                  <a:srgbClr val="808080"/>
                </a:buClr>
                <a:buSzPct val="90000"/>
                <a:buFont typeface="Monotype Sorts" pitchFamily="2" charset="2"/>
                <a:buNone/>
                <a:defRPr/>
              </a:pPr>
              <a:r>
                <a:rPr lang="zh-CN" altLang="en-US" sz="2000" b="1">
                  <a:latin typeface="+mn-lt"/>
                  <a:ea typeface="宋体" charset="-122"/>
                </a:rPr>
                <a:t>终端</a:t>
              </a:r>
              <a:endParaRPr lang="zh-CN" altLang="en-US" b="1">
                <a:latin typeface="+mn-lt"/>
                <a:ea typeface="宋体" charset="-122"/>
              </a:endParaRPr>
            </a:p>
          </p:txBody>
        </p:sp>
        <p:grpSp>
          <p:nvGrpSpPr>
            <p:cNvPr id="14348" name="Group 42"/>
            <p:cNvGrpSpPr>
              <a:grpSpLocks noChangeAspect="1"/>
            </p:cNvGrpSpPr>
            <p:nvPr/>
          </p:nvGrpSpPr>
          <p:grpSpPr bwMode="auto">
            <a:xfrm>
              <a:off x="5148263" y="1987550"/>
              <a:ext cx="1004887" cy="684213"/>
              <a:chOff x="4558" y="3145"/>
              <a:chExt cx="908" cy="618"/>
            </a:xfrm>
          </p:grpSpPr>
          <p:sp>
            <p:nvSpPr>
              <p:cNvPr id="15405" name="AutoShape 43"/>
              <p:cNvSpPr>
                <a:spLocks noChangeAspect="1" noChangeArrowheads="1" noTextEdit="1"/>
              </p:cNvSpPr>
              <p:nvPr/>
            </p:nvSpPr>
            <p:spPr bwMode="auto">
              <a:xfrm>
                <a:off x="4558" y="3146"/>
                <a:ext cx="907" cy="6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06" name="Freeform 44"/>
              <p:cNvSpPr>
                <a:spLocks noChangeAspect="1"/>
              </p:cNvSpPr>
              <p:nvPr/>
            </p:nvSpPr>
            <p:spPr bwMode="auto">
              <a:xfrm>
                <a:off x="4690" y="3145"/>
                <a:ext cx="775" cy="449"/>
              </a:xfrm>
              <a:custGeom>
                <a:avLst/>
                <a:gdLst>
                  <a:gd name="T0" fmla="*/ 499 w 775"/>
                  <a:gd name="T1" fmla="*/ 449 h 449"/>
                  <a:gd name="T2" fmla="*/ 0 w 775"/>
                  <a:gd name="T3" fmla="*/ 159 h 449"/>
                  <a:gd name="T4" fmla="*/ 277 w 775"/>
                  <a:gd name="T5" fmla="*/ 0 h 449"/>
                  <a:gd name="T6" fmla="*/ 775 w 775"/>
                  <a:gd name="T7" fmla="*/ 289 h 449"/>
                  <a:gd name="T8" fmla="*/ 499 w 775"/>
                  <a:gd name="T9" fmla="*/ 449 h 449"/>
                  <a:gd name="T10" fmla="*/ 499 w 775"/>
                  <a:gd name="T11" fmla="*/ 449 h 449"/>
                  <a:gd name="T12" fmla="*/ 499 w 775"/>
                  <a:gd name="T13" fmla="*/ 449 h 4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75"/>
                  <a:gd name="T22" fmla="*/ 0 h 449"/>
                  <a:gd name="T23" fmla="*/ 775 w 775"/>
                  <a:gd name="T24" fmla="*/ 449 h 44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75" h="449">
                    <a:moveTo>
                      <a:pt x="499" y="449"/>
                    </a:moveTo>
                    <a:lnTo>
                      <a:pt x="0" y="159"/>
                    </a:lnTo>
                    <a:lnTo>
                      <a:pt x="277" y="0"/>
                    </a:lnTo>
                    <a:lnTo>
                      <a:pt x="775" y="289"/>
                    </a:lnTo>
                    <a:lnTo>
                      <a:pt x="499" y="449"/>
                    </a:lnTo>
                    <a:close/>
                  </a:path>
                </a:pathLst>
              </a:custGeom>
              <a:solidFill>
                <a:srgbClr val="4A67A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07" name="Freeform 45"/>
              <p:cNvSpPr>
                <a:spLocks noChangeAspect="1"/>
              </p:cNvSpPr>
              <p:nvPr/>
            </p:nvSpPr>
            <p:spPr bwMode="auto">
              <a:xfrm>
                <a:off x="4558" y="3460"/>
                <a:ext cx="514" cy="301"/>
              </a:xfrm>
              <a:custGeom>
                <a:avLst/>
                <a:gdLst>
                  <a:gd name="T0" fmla="*/ 514 w 514"/>
                  <a:gd name="T1" fmla="*/ 301 h 301"/>
                  <a:gd name="T2" fmla="*/ 14 w 514"/>
                  <a:gd name="T3" fmla="*/ 11 h 301"/>
                  <a:gd name="T4" fmla="*/ 0 w 514"/>
                  <a:gd name="T5" fmla="*/ 0 h 301"/>
                  <a:gd name="T6" fmla="*/ 500 w 514"/>
                  <a:gd name="T7" fmla="*/ 289 h 301"/>
                  <a:gd name="T8" fmla="*/ 514 w 514"/>
                  <a:gd name="T9" fmla="*/ 301 h 301"/>
                  <a:gd name="T10" fmla="*/ 514 w 514"/>
                  <a:gd name="T11" fmla="*/ 301 h 301"/>
                  <a:gd name="T12" fmla="*/ 514 w 514"/>
                  <a:gd name="T13" fmla="*/ 301 h 3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4"/>
                  <a:gd name="T22" fmla="*/ 0 h 301"/>
                  <a:gd name="T23" fmla="*/ 514 w 514"/>
                  <a:gd name="T24" fmla="*/ 301 h 30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4" h="301">
                    <a:moveTo>
                      <a:pt x="514" y="301"/>
                    </a:moveTo>
                    <a:lnTo>
                      <a:pt x="14" y="11"/>
                    </a:lnTo>
                    <a:lnTo>
                      <a:pt x="0" y="0"/>
                    </a:lnTo>
                    <a:lnTo>
                      <a:pt x="500" y="289"/>
                    </a:lnTo>
                    <a:lnTo>
                      <a:pt x="514" y="301"/>
                    </a:lnTo>
                    <a:close/>
                  </a:path>
                </a:pathLst>
              </a:custGeom>
              <a:solidFill>
                <a:srgbClr val="1E2E5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08" name="Freeform 46"/>
              <p:cNvSpPr>
                <a:spLocks noChangeAspect="1"/>
              </p:cNvSpPr>
              <p:nvPr/>
            </p:nvSpPr>
            <p:spPr bwMode="auto">
              <a:xfrm>
                <a:off x="4558" y="3304"/>
                <a:ext cx="631" cy="417"/>
              </a:xfrm>
              <a:custGeom>
                <a:avLst/>
                <a:gdLst>
                  <a:gd name="T0" fmla="*/ 498 w 631"/>
                  <a:gd name="T1" fmla="*/ 418 h 418"/>
                  <a:gd name="T2" fmla="*/ 0 w 631"/>
                  <a:gd name="T3" fmla="*/ 129 h 418"/>
                  <a:gd name="T4" fmla="*/ 132 w 631"/>
                  <a:gd name="T5" fmla="*/ 0 h 418"/>
                  <a:gd name="T6" fmla="*/ 631 w 631"/>
                  <a:gd name="T7" fmla="*/ 290 h 418"/>
                  <a:gd name="T8" fmla="*/ 498 w 631"/>
                  <a:gd name="T9" fmla="*/ 418 h 418"/>
                  <a:gd name="T10" fmla="*/ 498 w 631"/>
                  <a:gd name="T11" fmla="*/ 418 h 418"/>
                  <a:gd name="T12" fmla="*/ 498 w 631"/>
                  <a:gd name="T13" fmla="*/ 418 h 4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1"/>
                  <a:gd name="T22" fmla="*/ 0 h 418"/>
                  <a:gd name="T23" fmla="*/ 631 w 631"/>
                  <a:gd name="T24" fmla="*/ 418 h 4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1" h="418">
                    <a:moveTo>
                      <a:pt x="498" y="418"/>
                    </a:moveTo>
                    <a:lnTo>
                      <a:pt x="0" y="129"/>
                    </a:lnTo>
                    <a:lnTo>
                      <a:pt x="132" y="0"/>
                    </a:lnTo>
                    <a:lnTo>
                      <a:pt x="631" y="290"/>
                    </a:lnTo>
                    <a:lnTo>
                      <a:pt x="498" y="418"/>
                    </a:lnTo>
                    <a:close/>
                  </a:path>
                </a:pathLst>
              </a:custGeom>
              <a:solidFill>
                <a:srgbClr val="647C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09" name="Freeform 47"/>
              <p:cNvSpPr>
                <a:spLocks noChangeAspect="1"/>
              </p:cNvSpPr>
              <p:nvPr/>
            </p:nvSpPr>
            <p:spPr bwMode="auto">
              <a:xfrm>
                <a:off x="4558" y="3433"/>
                <a:ext cx="501" cy="317"/>
              </a:xfrm>
              <a:custGeom>
                <a:avLst/>
                <a:gdLst>
                  <a:gd name="T0" fmla="*/ 500 w 500"/>
                  <a:gd name="T1" fmla="*/ 317 h 317"/>
                  <a:gd name="T2" fmla="*/ 0 w 500"/>
                  <a:gd name="T3" fmla="*/ 28 h 317"/>
                  <a:gd name="T4" fmla="*/ 0 w 500"/>
                  <a:gd name="T5" fmla="*/ 0 h 317"/>
                  <a:gd name="T6" fmla="*/ 498 w 500"/>
                  <a:gd name="T7" fmla="*/ 289 h 317"/>
                  <a:gd name="T8" fmla="*/ 500 w 500"/>
                  <a:gd name="T9" fmla="*/ 317 h 317"/>
                  <a:gd name="T10" fmla="*/ 500 w 500"/>
                  <a:gd name="T11" fmla="*/ 317 h 317"/>
                  <a:gd name="T12" fmla="*/ 500 w 500"/>
                  <a:gd name="T13" fmla="*/ 317 h 3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00"/>
                  <a:gd name="T22" fmla="*/ 0 h 317"/>
                  <a:gd name="T23" fmla="*/ 500 w 500"/>
                  <a:gd name="T24" fmla="*/ 317 h 3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00" h="317">
                    <a:moveTo>
                      <a:pt x="500" y="317"/>
                    </a:moveTo>
                    <a:lnTo>
                      <a:pt x="0" y="28"/>
                    </a:lnTo>
                    <a:lnTo>
                      <a:pt x="0" y="0"/>
                    </a:lnTo>
                    <a:lnTo>
                      <a:pt x="498" y="289"/>
                    </a:lnTo>
                    <a:lnTo>
                      <a:pt x="500" y="317"/>
                    </a:lnTo>
                    <a:close/>
                  </a:path>
                </a:pathLst>
              </a:custGeom>
              <a:solidFill>
                <a:srgbClr val="34488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10" name="Freeform 48"/>
              <p:cNvSpPr>
                <a:spLocks noChangeAspect="1"/>
              </p:cNvSpPr>
              <p:nvPr/>
            </p:nvSpPr>
            <p:spPr bwMode="auto">
              <a:xfrm>
                <a:off x="5056" y="3435"/>
                <a:ext cx="410" cy="327"/>
              </a:xfrm>
              <a:custGeom>
                <a:avLst/>
                <a:gdLst>
                  <a:gd name="T0" fmla="*/ 409 w 410"/>
                  <a:gd name="T1" fmla="*/ 0 h 328"/>
                  <a:gd name="T2" fmla="*/ 410 w 410"/>
                  <a:gd name="T3" fmla="*/ 100 h 328"/>
                  <a:gd name="T4" fmla="*/ 16 w 410"/>
                  <a:gd name="T5" fmla="*/ 328 h 328"/>
                  <a:gd name="T6" fmla="*/ 2 w 410"/>
                  <a:gd name="T7" fmla="*/ 316 h 328"/>
                  <a:gd name="T8" fmla="*/ 0 w 410"/>
                  <a:gd name="T9" fmla="*/ 288 h 328"/>
                  <a:gd name="T10" fmla="*/ 133 w 410"/>
                  <a:gd name="T11" fmla="*/ 160 h 328"/>
                  <a:gd name="T12" fmla="*/ 409 w 410"/>
                  <a:gd name="T13" fmla="*/ 0 h 328"/>
                  <a:gd name="T14" fmla="*/ 409 w 410"/>
                  <a:gd name="T15" fmla="*/ 0 h 328"/>
                  <a:gd name="T16" fmla="*/ 409 w 410"/>
                  <a:gd name="T17" fmla="*/ 0 h 3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10"/>
                  <a:gd name="T28" fmla="*/ 0 h 328"/>
                  <a:gd name="T29" fmla="*/ 410 w 410"/>
                  <a:gd name="T30" fmla="*/ 328 h 32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10" h="328">
                    <a:moveTo>
                      <a:pt x="409" y="0"/>
                    </a:moveTo>
                    <a:lnTo>
                      <a:pt x="410" y="100"/>
                    </a:lnTo>
                    <a:lnTo>
                      <a:pt x="16" y="328"/>
                    </a:lnTo>
                    <a:lnTo>
                      <a:pt x="2" y="316"/>
                    </a:lnTo>
                    <a:lnTo>
                      <a:pt x="0" y="288"/>
                    </a:lnTo>
                    <a:lnTo>
                      <a:pt x="133" y="160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1A30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11" name="Freeform 49"/>
              <p:cNvSpPr>
                <a:spLocks noChangeAspect="1"/>
              </p:cNvSpPr>
              <p:nvPr/>
            </p:nvSpPr>
            <p:spPr bwMode="auto">
              <a:xfrm>
                <a:off x="4677" y="3445"/>
                <a:ext cx="46" cy="27"/>
              </a:xfrm>
              <a:custGeom>
                <a:avLst/>
                <a:gdLst>
                  <a:gd name="T0" fmla="*/ 46 w 46"/>
                  <a:gd name="T1" fmla="*/ 12 h 27"/>
                  <a:gd name="T2" fmla="*/ 20 w 46"/>
                  <a:gd name="T3" fmla="*/ 27 h 27"/>
                  <a:gd name="T4" fmla="*/ 0 w 46"/>
                  <a:gd name="T5" fmla="*/ 16 h 27"/>
                  <a:gd name="T6" fmla="*/ 27 w 46"/>
                  <a:gd name="T7" fmla="*/ 0 h 27"/>
                  <a:gd name="T8" fmla="*/ 46 w 46"/>
                  <a:gd name="T9" fmla="*/ 12 h 27"/>
                  <a:gd name="T10" fmla="*/ 46 w 46"/>
                  <a:gd name="T11" fmla="*/ 12 h 27"/>
                  <a:gd name="T12" fmla="*/ 46 w 46"/>
                  <a:gd name="T13" fmla="*/ 12 h 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27"/>
                  <a:gd name="T23" fmla="*/ 46 w 46"/>
                  <a:gd name="T24" fmla="*/ 27 h 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27">
                    <a:moveTo>
                      <a:pt x="46" y="12"/>
                    </a:moveTo>
                    <a:lnTo>
                      <a:pt x="20" y="27"/>
                    </a:lnTo>
                    <a:lnTo>
                      <a:pt x="0" y="16"/>
                    </a:lnTo>
                    <a:lnTo>
                      <a:pt x="27" y="0"/>
                    </a:lnTo>
                    <a:lnTo>
                      <a:pt x="46" y="12"/>
                    </a:lnTo>
                    <a:close/>
                  </a:path>
                </a:pathLst>
              </a:custGeom>
              <a:solidFill>
                <a:srgbClr val="1A295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12" name="Freeform 50"/>
              <p:cNvSpPr>
                <a:spLocks noChangeAspect="1"/>
              </p:cNvSpPr>
              <p:nvPr/>
            </p:nvSpPr>
            <p:spPr bwMode="auto">
              <a:xfrm>
                <a:off x="4646" y="3427"/>
                <a:ext cx="46" cy="27"/>
              </a:xfrm>
              <a:custGeom>
                <a:avLst/>
                <a:gdLst>
                  <a:gd name="T0" fmla="*/ 46 w 46"/>
                  <a:gd name="T1" fmla="*/ 13 h 28"/>
                  <a:gd name="T2" fmla="*/ 20 w 46"/>
                  <a:gd name="T3" fmla="*/ 28 h 28"/>
                  <a:gd name="T4" fmla="*/ 0 w 46"/>
                  <a:gd name="T5" fmla="*/ 17 h 28"/>
                  <a:gd name="T6" fmla="*/ 27 w 46"/>
                  <a:gd name="T7" fmla="*/ 0 h 28"/>
                  <a:gd name="T8" fmla="*/ 46 w 46"/>
                  <a:gd name="T9" fmla="*/ 13 h 28"/>
                  <a:gd name="T10" fmla="*/ 46 w 46"/>
                  <a:gd name="T11" fmla="*/ 13 h 28"/>
                  <a:gd name="T12" fmla="*/ 46 w 46"/>
                  <a:gd name="T13" fmla="*/ 13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28"/>
                  <a:gd name="T23" fmla="*/ 46 w 46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28">
                    <a:moveTo>
                      <a:pt x="46" y="13"/>
                    </a:moveTo>
                    <a:lnTo>
                      <a:pt x="20" y="28"/>
                    </a:lnTo>
                    <a:lnTo>
                      <a:pt x="0" y="17"/>
                    </a:lnTo>
                    <a:lnTo>
                      <a:pt x="27" y="0"/>
                    </a:lnTo>
                    <a:lnTo>
                      <a:pt x="46" y="13"/>
                    </a:lnTo>
                    <a:close/>
                  </a:path>
                </a:pathLst>
              </a:custGeom>
              <a:solidFill>
                <a:srgbClr val="1A295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13" name="Freeform 51"/>
              <p:cNvSpPr>
                <a:spLocks noChangeAspect="1"/>
              </p:cNvSpPr>
              <p:nvPr/>
            </p:nvSpPr>
            <p:spPr bwMode="auto">
              <a:xfrm>
                <a:off x="4615" y="3410"/>
                <a:ext cx="47" cy="27"/>
              </a:xfrm>
              <a:custGeom>
                <a:avLst/>
                <a:gdLst>
                  <a:gd name="T0" fmla="*/ 48 w 48"/>
                  <a:gd name="T1" fmla="*/ 12 h 27"/>
                  <a:gd name="T2" fmla="*/ 21 w 48"/>
                  <a:gd name="T3" fmla="*/ 27 h 27"/>
                  <a:gd name="T4" fmla="*/ 0 w 48"/>
                  <a:gd name="T5" fmla="*/ 16 h 27"/>
                  <a:gd name="T6" fmla="*/ 27 w 48"/>
                  <a:gd name="T7" fmla="*/ 0 h 27"/>
                  <a:gd name="T8" fmla="*/ 48 w 48"/>
                  <a:gd name="T9" fmla="*/ 12 h 27"/>
                  <a:gd name="T10" fmla="*/ 48 w 48"/>
                  <a:gd name="T11" fmla="*/ 12 h 27"/>
                  <a:gd name="T12" fmla="*/ 48 w 48"/>
                  <a:gd name="T13" fmla="*/ 12 h 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27"/>
                  <a:gd name="T23" fmla="*/ 48 w 48"/>
                  <a:gd name="T24" fmla="*/ 27 h 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27">
                    <a:moveTo>
                      <a:pt x="48" y="12"/>
                    </a:moveTo>
                    <a:lnTo>
                      <a:pt x="21" y="27"/>
                    </a:lnTo>
                    <a:lnTo>
                      <a:pt x="0" y="16"/>
                    </a:lnTo>
                    <a:lnTo>
                      <a:pt x="27" y="0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1A295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14" name="Freeform 52"/>
              <p:cNvSpPr>
                <a:spLocks noChangeAspect="1"/>
              </p:cNvSpPr>
              <p:nvPr/>
            </p:nvSpPr>
            <p:spPr bwMode="auto">
              <a:xfrm>
                <a:off x="4706" y="3462"/>
                <a:ext cx="49" cy="29"/>
              </a:xfrm>
              <a:custGeom>
                <a:avLst/>
                <a:gdLst>
                  <a:gd name="T0" fmla="*/ 48 w 48"/>
                  <a:gd name="T1" fmla="*/ 13 h 28"/>
                  <a:gd name="T2" fmla="*/ 21 w 48"/>
                  <a:gd name="T3" fmla="*/ 28 h 28"/>
                  <a:gd name="T4" fmla="*/ 0 w 48"/>
                  <a:gd name="T5" fmla="*/ 17 h 28"/>
                  <a:gd name="T6" fmla="*/ 27 w 48"/>
                  <a:gd name="T7" fmla="*/ 0 h 28"/>
                  <a:gd name="T8" fmla="*/ 48 w 48"/>
                  <a:gd name="T9" fmla="*/ 13 h 28"/>
                  <a:gd name="T10" fmla="*/ 48 w 48"/>
                  <a:gd name="T11" fmla="*/ 13 h 28"/>
                  <a:gd name="T12" fmla="*/ 48 w 48"/>
                  <a:gd name="T13" fmla="*/ 13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28"/>
                  <a:gd name="T23" fmla="*/ 48 w 48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28">
                    <a:moveTo>
                      <a:pt x="48" y="13"/>
                    </a:moveTo>
                    <a:lnTo>
                      <a:pt x="21" y="28"/>
                    </a:lnTo>
                    <a:lnTo>
                      <a:pt x="0" y="17"/>
                    </a:lnTo>
                    <a:lnTo>
                      <a:pt x="27" y="0"/>
                    </a:lnTo>
                    <a:lnTo>
                      <a:pt x="48" y="13"/>
                    </a:lnTo>
                    <a:close/>
                  </a:path>
                </a:pathLst>
              </a:custGeom>
              <a:solidFill>
                <a:srgbClr val="1A295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15" name="Freeform 53"/>
              <p:cNvSpPr>
                <a:spLocks noChangeAspect="1"/>
              </p:cNvSpPr>
              <p:nvPr/>
            </p:nvSpPr>
            <p:spPr bwMode="auto">
              <a:xfrm>
                <a:off x="4737" y="3481"/>
                <a:ext cx="46" cy="26"/>
              </a:xfrm>
              <a:custGeom>
                <a:avLst/>
                <a:gdLst>
                  <a:gd name="T0" fmla="*/ 46 w 46"/>
                  <a:gd name="T1" fmla="*/ 12 h 27"/>
                  <a:gd name="T2" fmla="*/ 20 w 46"/>
                  <a:gd name="T3" fmla="*/ 27 h 27"/>
                  <a:gd name="T4" fmla="*/ 0 w 46"/>
                  <a:gd name="T5" fmla="*/ 16 h 27"/>
                  <a:gd name="T6" fmla="*/ 27 w 46"/>
                  <a:gd name="T7" fmla="*/ 0 h 27"/>
                  <a:gd name="T8" fmla="*/ 46 w 46"/>
                  <a:gd name="T9" fmla="*/ 12 h 27"/>
                  <a:gd name="T10" fmla="*/ 46 w 46"/>
                  <a:gd name="T11" fmla="*/ 12 h 27"/>
                  <a:gd name="T12" fmla="*/ 46 w 46"/>
                  <a:gd name="T13" fmla="*/ 12 h 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27"/>
                  <a:gd name="T23" fmla="*/ 46 w 46"/>
                  <a:gd name="T24" fmla="*/ 27 h 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27">
                    <a:moveTo>
                      <a:pt x="46" y="12"/>
                    </a:moveTo>
                    <a:lnTo>
                      <a:pt x="20" y="27"/>
                    </a:lnTo>
                    <a:lnTo>
                      <a:pt x="0" y="16"/>
                    </a:lnTo>
                    <a:lnTo>
                      <a:pt x="27" y="0"/>
                    </a:lnTo>
                    <a:lnTo>
                      <a:pt x="46" y="12"/>
                    </a:lnTo>
                    <a:close/>
                  </a:path>
                </a:pathLst>
              </a:custGeom>
              <a:solidFill>
                <a:srgbClr val="1A295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16" name="Freeform 54"/>
              <p:cNvSpPr>
                <a:spLocks noChangeAspect="1"/>
              </p:cNvSpPr>
              <p:nvPr/>
            </p:nvSpPr>
            <p:spPr bwMode="auto">
              <a:xfrm>
                <a:off x="4767" y="3499"/>
                <a:ext cx="46" cy="26"/>
              </a:xfrm>
              <a:custGeom>
                <a:avLst/>
                <a:gdLst>
                  <a:gd name="T0" fmla="*/ 46 w 46"/>
                  <a:gd name="T1" fmla="*/ 11 h 26"/>
                  <a:gd name="T2" fmla="*/ 20 w 46"/>
                  <a:gd name="T3" fmla="*/ 26 h 26"/>
                  <a:gd name="T4" fmla="*/ 0 w 46"/>
                  <a:gd name="T5" fmla="*/ 15 h 26"/>
                  <a:gd name="T6" fmla="*/ 27 w 46"/>
                  <a:gd name="T7" fmla="*/ 0 h 26"/>
                  <a:gd name="T8" fmla="*/ 46 w 46"/>
                  <a:gd name="T9" fmla="*/ 11 h 26"/>
                  <a:gd name="T10" fmla="*/ 46 w 46"/>
                  <a:gd name="T11" fmla="*/ 11 h 26"/>
                  <a:gd name="T12" fmla="*/ 46 w 46"/>
                  <a:gd name="T13" fmla="*/ 11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26"/>
                  <a:gd name="T23" fmla="*/ 46 w 46"/>
                  <a:gd name="T24" fmla="*/ 26 h 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26">
                    <a:moveTo>
                      <a:pt x="46" y="11"/>
                    </a:moveTo>
                    <a:lnTo>
                      <a:pt x="20" y="26"/>
                    </a:lnTo>
                    <a:lnTo>
                      <a:pt x="0" y="15"/>
                    </a:lnTo>
                    <a:lnTo>
                      <a:pt x="27" y="0"/>
                    </a:lnTo>
                    <a:lnTo>
                      <a:pt x="46" y="11"/>
                    </a:lnTo>
                    <a:close/>
                  </a:path>
                </a:pathLst>
              </a:custGeom>
              <a:solidFill>
                <a:srgbClr val="1A295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</p:grpSp>
        <p:pic>
          <p:nvPicPr>
            <p:cNvPr id="14349" name="Picture 56" descr="网云_gra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313" y="1773238"/>
              <a:ext cx="1728787" cy="998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4" name="Text Box 57"/>
            <p:cNvSpPr txBox="1">
              <a:spLocks noChangeArrowheads="1"/>
            </p:cNvSpPr>
            <p:nvPr/>
          </p:nvSpPr>
          <p:spPr bwMode="auto">
            <a:xfrm>
              <a:off x="3132138" y="2098675"/>
              <a:ext cx="792162" cy="322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42913">
                <a:buClr>
                  <a:srgbClr val="808080"/>
                </a:buClr>
                <a:buSzPct val="90000"/>
                <a:buFont typeface="Monotype Sorts" pitchFamily="2" charset="2"/>
                <a:buNone/>
                <a:defRPr/>
              </a:pPr>
              <a:r>
                <a:rPr lang="en-US" altLang="zh-CN" sz="2000" b="1">
                  <a:latin typeface="+mn-lt"/>
                  <a:ea typeface="宋体" charset="-122"/>
                </a:rPr>
                <a:t>PSTN</a:t>
              </a:r>
              <a:endParaRPr lang="en-US" altLang="zh-CN" b="1">
                <a:latin typeface="+mn-lt"/>
                <a:ea typeface="宋体" charset="-122"/>
              </a:endParaRPr>
            </a:p>
          </p:txBody>
        </p:sp>
        <p:grpSp>
          <p:nvGrpSpPr>
            <p:cNvPr id="14351" name="Group 58"/>
            <p:cNvGrpSpPr>
              <a:grpSpLocks noChangeAspect="1"/>
            </p:cNvGrpSpPr>
            <p:nvPr/>
          </p:nvGrpSpPr>
          <p:grpSpPr bwMode="auto">
            <a:xfrm>
              <a:off x="1187450" y="3429000"/>
              <a:ext cx="1004888" cy="684213"/>
              <a:chOff x="4558" y="3145"/>
              <a:chExt cx="908" cy="618"/>
            </a:xfrm>
          </p:grpSpPr>
          <p:sp>
            <p:nvSpPr>
              <p:cNvPr id="15393" name="AutoShape 59"/>
              <p:cNvSpPr>
                <a:spLocks noChangeAspect="1" noChangeArrowheads="1" noTextEdit="1"/>
              </p:cNvSpPr>
              <p:nvPr/>
            </p:nvSpPr>
            <p:spPr bwMode="auto">
              <a:xfrm>
                <a:off x="4558" y="3146"/>
                <a:ext cx="907" cy="6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394" name="Freeform 60"/>
              <p:cNvSpPr>
                <a:spLocks noChangeAspect="1"/>
              </p:cNvSpPr>
              <p:nvPr/>
            </p:nvSpPr>
            <p:spPr bwMode="auto">
              <a:xfrm>
                <a:off x="4690" y="3145"/>
                <a:ext cx="775" cy="449"/>
              </a:xfrm>
              <a:custGeom>
                <a:avLst/>
                <a:gdLst>
                  <a:gd name="T0" fmla="*/ 499 w 775"/>
                  <a:gd name="T1" fmla="*/ 449 h 449"/>
                  <a:gd name="T2" fmla="*/ 0 w 775"/>
                  <a:gd name="T3" fmla="*/ 159 h 449"/>
                  <a:gd name="T4" fmla="*/ 277 w 775"/>
                  <a:gd name="T5" fmla="*/ 0 h 449"/>
                  <a:gd name="T6" fmla="*/ 775 w 775"/>
                  <a:gd name="T7" fmla="*/ 289 h 449"/>
                  <a:gd name="T8" fmla="*/ 499 w 775"/>
                  <a:gd name="T9" fmla="*/ 449 h 449"/>
                  <a:gd name="T10" fmla="*/ 499 w 775"/>
                  <a:gd name="T11" fmla="*/ 449 h 449"/>
                  <a:gd name="T12" fmla="*/ 499 w 775"/>
                  <a:gd name="T13" fmla="*/ 449 h 4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75"/>
                  <a:gd name="T22" fmla="*/ 0 h 449"/>
                  <a:gd name="T23" fmla="*/ 775 w 775"/>
                  <a:gd name="T24" fmla="*/ 449 h 44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75" h="449">
                    <a:moveTo>
                      <a:pt x="499" y="449"/>
                    </a:moveTo>
                    <a:lnTo>
                      <a:pt x="0" y="159"/>
                    </a:lnTo>
                    <a:lnTo>
                      <a:pt x="277" y="0"/>
                    </a:lnTo>
                    <a:lnTo>
                      <a:pt x="775" y="289"/>
                    </a:lnTo>
                    <a:lnTo>
                      <a:pt x="499" y="449"/>
                    </a:lnTo>
                    <a:close/>
                  </a:path>
                </a:pathLst>
              </a:custGeom>
              <a:solidFill>
                <a:srgbClr val="4A67A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395" name="Freeform 61"/>
              <p:cNvSpPr>
                <a:spLocks noChangeAspect="1"/>
              </p:cNvSpPr>
              <p:nvPr/>
            </p:nvSpPr>
            <p:spPr bwMode="auto">
              <a:xfrm>
                <a:off x="4558" y="3460"/>
                <a:ext cx="514" cy="301"/>
              </a:xfrm>
              <a:custGeom>
                <a:avLst/>
                <a:gdLst>
                  <a:gd name="T0" fmla="*/ 514 w 514"/>
                  <a:gd name="T1" fmla="*/ 301 h 301"/>
                  <a:gd name="T2" fmla="*/ 14 w 514"/>
                  <a:gd name="T3" fmla="*/ 11 h 301"/>
                  <a:gd name="T4" fmla="*/ 0 w 514"/>
                  <a:gd name="T5" fmla="*/ 0 h 301"/>
                  <a:gd name="T6" fmla="*/ 500 w 514"/>
                  <a:gd name="T7" fmla="*/ 289 h 301"/>
                  <a:gd name="T8" fmla="*/ 514 w 514"/>
                  <a:gd name="T9" fmla="*/ 301 h 301"/>
                  <a:gd name="T10" fmla="*/ 514 w 514"/>
                  <a:gd name="T11" fmla="*/ 301 h 301"/>
                  <a:gd name="T12" fmla="*/ 514 w 514"/>
                  <a:gd name="T13" fmla="*/ 301 h 3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4"/>
                  <a:gd name="T22" fmla="*/ 0 h 301"/>
                  <a:gd name="T23" fmla="*/ 514 w 514"/>
                  <a:gd name="T24" fmla="*/ 301 h 30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4" h="301">
                    <a:moveTo>
                      <a:pt x="514" y="301"/>
                    </a:moveTo>
                    <a:lnTo>
                      <a:pt x="14" y="11"/>
                    </a:lnTo>
                    <a:lnTo>
                      <a:pt x="0" y="0"/>
                    </a:lnTo>
                    <a:lnTo>
                      <a:pt x="500" y="289"/>
                    </a:lnTo>
                    <a:lnTo>
                      <a:pt x="514" y="301"/>
                    </a:lnTo>
                    <a:close/>
                  </a:path>
                </a:pathLst>
              </a:custGeom>
              <a:solidFill>
                <a:srgbClr val="1E2E5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396" name="Freeform 62"/>
              <p:cNvSpPr>
                <a:spLocks noChangeAspect="1"/>
              </p:cNvSpPr>
              <p:nvPr/>
            </p:nvSpPr>
            <p:spPr bwMode="auto">
              <a:xfrm>
                <a:off x="4558" y="3304"/>
                <a:ext cx="631" cy="417"/>
              </a:xfrm>
              <a:custGeom>
                <a:avLst/>
                <a:gdLst>
                  <a:gd name="T0" fmla="*/ 498 w 631"/>
                  <a:gd name="T1" fmla="*/ 418 h 418"/>
                  <a:gd name="T2" fmla="*/ 0 w 631"/>
                  <a:gd name="T3" fmla="*/ 129 h 418"/>
                  <a:gd name="T4" fmla="*/ 132 w 631"/>
                  <a:gd name="T5" fmla="*/ 0 h 418"/>
                  <a:gd name="T6" fmla="*/ 631 w 631"/>
                  <a:gd name="T7" fmla="*/ 290 h 418"/>
                  <a:gd name="T8" fmla="*/ 498 w 631"/>
                  <a:gd name="T9" fmla="*/ 418 h 418"/>
                  <a:gd name="T10" fmla="*/ 498 w 631"/>
                  <a:gd name="T11" fmla="*/ 418 h 418"/>
                  <a:gd name="T12" fmla="*/ 498 w 631"/>
                  <a:gd name="T13" fmla="*/ 418 h 4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1"/>
                  <a:gd name="T22" fmla="*/ 0 h 418"/>
                  <a:gd name="T23" fmla="*/ 631 w 631"/>
                  <a:gd name="T24" fmla="*/ 418 h 4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1" h="418">
                    <a:moveTo>
                      <a:pt x="498" y="418"/>
                    </a:moveTo>
                    <a:lnTo>
                      <a:pt x="0" y="129"/>
                    </a:lnTo>
                    <a:lnTo>
                      <a:pt x="132" y="0"/>
                    </a:lnTo>
                    <a:lnTo>
                      <a:pt x="631" y="290"/>
                    </a:lnTo>
                    <a:lnTo>
                      <a:pt x="498" y="418"/>
                    </a:lnTo>
                    <a:close/>
                  </a:path>
                </a:pathLst>
              </a:custGeom>
              <a:solidFill>
                <a:srgbClr val="647CB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397" name="Freeform 63"/>
              <p:cNvSpPr>
                <a:spLocks noChangeAspect="1"/>
              </p:cNvSpPr>
              <p:nvPr/>
            </p:nvSpPr>
            <p:spPr bwMode="auto">
              <a:xfrm>
                <a:off x="4558" y="3433"/>
                <a:ext cx="501" cy="317"/>
              </a:xfrm>
              <a:custGeom>
                <a:avLst/>
                <a:gdLst>
                  <a:gd name="T0" fmla="*/ 500 w 500"/>
                  <a:gd name="T1" fmla="*/ 317 h 317"/>
                  <a:gd name="T2" fmla="*/ 0 w 500"/>
                  <a:gd name="T3" fmla="*/ 28 h 317"/>
                  <a:gd name="T4" fmla="*/ 0 w 500"/>
                  <a:gd name="T5" fmla="*/ 0 h 317"/>
                  <a:gd name="T6" fmla="*/ 498 w 500"/>
                  <a:gd name="T7" fmla="*/ 289 h 317"/>
                  <a:gd name="T8" fmla="*/ 500 w 500"/>
                  <a:gd name="T9" fmla="*/ 317 h 317"/>
                  <a:gd name="T10" fmla="*/ 500 w 500"/>
                  <a:gd name="T11" fmla="*/ 317 h 317"/>
                  <a:gd name="T12" fmla="*/ 500 w 500"/>
                  <a:gd name="T13" fmla="*/ 317 h 3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00"/>
                  <a:gd name="T22" fmla="*/ 0 h 317"/>
                  <a:gd name="T23" fmla="*/ 500 w 500"/>
                  <a:gd name="T24" fmla="*/ 317 h 3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00" h="317">
                    <a:moveTo>
                      <a:pt x="500" y="317"/>
                    </a:moveTo>
                    <a:lnTo>
                      <a:pt x="0" y="28"/>
                    </a:lnTo>
                    <a:lnTo>
                      <a:pt x="0" y="0"/>
                    </a:lnTo>
                    <a:lnTo>
                      <a:pt x="498" y="289"/>
                    </a:lnTo>
                    <a:lnTo>
                      <a:pt x="500" y="317"/>
                    </a:lnTo>
                    <a:close/>
                  </a:path>
                </a:pathLst>
              </a:custGeom>
              <a:solidFill>
                <a:srgbClr val="34488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398" name="Freeform 64"/>
              <p:cNvSpPr>
                <a:spLocks noChangeAspect="1"/>
              </p:cNvSpPr>
              <p:nvPr/>
            </p:nvSpPr>
            <p:spPr bwMode="auto">
              <a:xfrm>
                <a:off x="5056" y="3435"/>
                <a:ext cx="410" cy="327"/>
              </a:xfrm>
              <a:custGeom>
                <a:avLst/>
                <a:gdLst>
                  <a:gd name="T0" fmla="*/ 409 w 410"/>
                  <a:gd name="T1" fmla="*/ 0 h 328"/>
                  <a:gd name="T2" fmla="*/ 410 w 410"/>
                  <a:gd name="T3" fmla="*/ 100 h 328"/>
                  <a:gd name="T4" fmla="*/ 16 w 410"/>
                  <a:gd name="T5" fmla="*/ 328 h 328"/>
                  <a:gd name="T6" fmla="*/ 2 w 410"/>
                  <a:gd name="T7" fmla="*/ 316 h 328"/>
                  <a:gd name="T8" fmla="*/ 0 w 410"/>
                  <a:gd name="T9" fmla="*/ 288 h 328"/>
                  <a:gd name="T10" fmla="*/ 133 w 410"/>
                  <a:gd name="T11" fmla="*/ 160 h 328"/>
                  <a:gd name="T12" fmla="*/ 409 w 410"/>
                  <a:gd name="T13" fmla="*/ 0 h 328"/>
                  <a:gd name="T14" fmla="*/ 409 w 410"/>
                  <a:gd name="T15" fmla="*/ 0 h 328"/>
                  <a:gd name="T16" fmla="*/ 409 w 410"/>
                  <a:gd name="T17" fmla="*/ 0 h 3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10"/>
                  <a:gd name="T28" fmla="*/ 0 h 328"/>
                  <a:gd name="T29" fmla="*/ 410 w 410"/>
                  <a:gd name="T30" fmla="*/ 328 h 32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10" h="328">
                    <a:moveTo>
                      <a:pt x="409" y="0"/>
                    </a:moveTo>
                    <a:lnTo>
                      <a:pt x="410" y="100"/>
                    </a:lnTo>
                    <a:lnTo>
                      <a:pt x="16" y="328"/>
                    </a:lnTo>
                    <a:lnTo>
                      <a:pt x="2" y="316"/>
                    </a:lnTo>
                    <a:lnTo>
                      <a:pt x="0" y="288"/>
                    </a:lnTo>
                    <a:lnTo>
                      <a:pt x="133" y="160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1A30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399" name="Freeform 65"/>
              <p:cNvSpPr>
                <a:spLocks noChangeAspect="1"/>
              </p:cNvSpPr>
              <p:nvPr/>
            </p:nvSpPr>
            <p:spPr bwMode="auto">
              <a:xfrm>
                <a:off x="4677" y="3445"/>
                <a:ext cx="46" cy="27"/>
              </a:xfrm>
              <a:custGeom>
                <a:avLst/>
                <a:gdLst>
                  <a:gd name="T0" fmla="*/ 46 w 46"/>
                  <a:gd name="T1" fmla="*/ 12 h 27"/>
                  <a:gd name="T2" fmla="*/ 20 w 46"/>
                  <a:gd name="T3" fmla="*/ 27 h 27"/>
                  <a:gd name="T4" fmla="*/ 0 w 46"/>
                  <a:gd name="T5" fmla="*/ 16 h 27"/>
                  <a:gd name="T6" fmla="*/ 27 w 46"/>
                  <a:gd name="T7" fmla="*/ 0 h 27"/>
                  <a:gd name="T8" fmla="*/ 46 w 46"/>
                  <a:gd name="T9" fmla="*/ 12 h 27"/>
                  <a:gd name="T10" fmla="*/ 46 w 46"/>
                  <a:gd name="T11" fmla="*/ 12 h 27"/>
                  <a:gd name="T12" fmla="*/ 46 w 46"/>
                  <a:gd name="T13" fmla="*/ 12 h 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27"/>
                  <a:gd name="T23" fmla="*/ 46 w 46"/>
                  <a:gd name="T24" fmla="*/ 27 h 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27">
                    <a:moveTo>
                      <a:pt x="46" y="12"/>
                    </a:moveTo>
                    <a:lnTo>
                      <a:pt x="20" y="27"/>
                    </a:lnTo>
                    <a:lnTo>
                      <a:pt x="0" y="16"/>
                    </a:lnTo>
                    <a:lnTo>
                      <a:pt x="27" y="0"/>
                    </a:lnTo>
                    <a:lnTo>
                      <a:pt x="46" y="12"/>
                    </a:lnTo>
                    <a:close/>
                  </a:path>
                </a:pathLst>
              </a:custGeom>
              <a:solidFill>
                <a:srgbClr val="1A295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00" name="Freeform 66"/>
              <p:cNvSpPr>
                <a:spLocks noChangeAspect="1"/>
              </p:cNvSpPr>
              <p:nvPr/>
            </p:nvSpPr>
            <p:spPr bwMode="auto">
              <a:xfrm>
                <a:off x="4646" y="3427"/>
                <a:ext cx="46" cy="27"/>
              </a:xfrm>
              <a:custGeom>
                <a:avLst/>
                <a:gdLst>
                  <a:gd name="T0" fmla="*/ 46 w 46"/>
                  <a:gd name="T1" fmla="*/ 13 h 28"/>
                  <a:gd name="T2" fmla="*/ 20 w 46"/>
                  <a:gd name="T3" fmla="*/ 28 h 28"/>
                  <a:gd name="T4" fmla="*/ 0 w 46"/>
                  <a:gd name="T5" fmla="*/ 17 h 28"/>
                  <a:gd name="T6" fmla="*/ 27 w 46"/>
                  <a:gd name="T7" fmla="*/ 0 h 28"/>
                  <a:gd name="T8" fmla="*/ 46 w 46"/>
                  <a:gd name="T9" fmla="*/ 13 h 28"/>
                  <a:gd name="T10" fmla="*/ 46 w 46"/>
                  <a:gd name="T11" fmla="*/ 13 h 28"/>
                  <a:gd name="T12" fmla="*/ 46 w 46"/>
                  <a:gd name="T13" fmla="*/ 13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28"/>
                  <a:gd name="T23" fmla="*/ 46 w 46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28">
                    <a:moveTo>
                      <a:pt x="46" y="13"/>
                    </a:moveTo>
                    <a:lnTo>
                      <a:pt x="20" y="28"/>
                    </a:lnTo>
                    <a:lnTo>
                      <a:pt x="0" y="17"/>
                    </a:lnTo>
                    <a:lnTo>
                      <a:pt x="27" y="0"/>
                    </a:lnTo>
                    <a:lnTo>
                      <a:pt x="46" y="13"/>
                    </a:lnTo>
                    <a:close/>
                  </a:path>
                </a:pathLst>
              </a:custGeom>
              <a:solidFill>
                <a:srgbClr val="1A295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01" name="Freeform 67"/>
              <p:cNvSpPr>
                <a:spLocks noChangeAspect="1"/>
              </p:cNvSpPr>
              <p:nvPr/>
            </p:nvSpPr>
            <p:spPr bwMode="auto">
              <a:xfrm>
                <a:off x="4615" y="3410"/>
                <a:ext cx="47" cy="27"/>
              </a:xfrm>
              <a:custGeom>
                <a:avLst/>
                <a:gdLst>
                  <a:gd name="T0" fmla="*/ 48 w 48"/>
                  <a:gd name="T1" fmla="*/ 12 h 27"/>
                  <a:gd name="T2" fmla="*/ 21 w 48"/>
                  <a:gd name="T3" fmla="*/ 27 h 27"/>
                  <a:gd name="T4" fmla="*/ 0 w 48"/>
                  <a:gd name="T5" fmla="*/ 16 h 27"/>
                  <a:gd name="T6" fmla="*/ 27 w 48"/>
                  <a:gd name="T7" fmla="*/ 0 h 27"/>
                  <a:gd name="T8" fmla="*/ 48 w 48"/>
                  <a:gd name="T9" fmla="*/ 12 h 27"/>
                  <a:gd name="T10" fmla="*/ 48 w 48"/>
                  <a:gd name="T11" fmla="*/ 12 h 27"/>
                  <a:gd name="T12" fmla="*/ 48 w 48"/>
                  <a:gd name="T13" fmla="*/ 12 h 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27"/>
                  <a:gd name="T23" fmla="*/ 48 w 48"/>
                  <a:gd name="T24" fmla="*/ 27 h 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27">
                    <a:moveTo>
                      <a:pt x="48" y="12"/>
                    </a:moveTo>
                    <a:lnTo>
                      <a:pt x="21" y="27"/>
                    </a:lnTo>
                    <a:lnTo>
                      <a:pt x="0" y="16"/>
                    </a:lnTo>
                    <a:lnTo>
                      <a:pt x="27" y="0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1A295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02" name="Freeform 68"/>
              <p:cNvSpPr>
                <a:spLocks noChangeAspect="1"/>
              </p:cNvSpPr>
              <p:nvPr/>
            </p:nvSpPr>
            <p:spPr bwMode="auto">
              <a:xfrm>
                <a:off x="4706" y="3462"/>
                <a:ext cx="49" cy="29"/>
              </a:xfrm>
              <a:custGeom>
                <a:avLst/>
                <a:gdLst>
                  <a:gd name="T0" fmla="*/ 48 w 48"/>
                  <a:gd name="T1" fmla="*/ 13 h 28"/>
                  <a:gd name="T2" fmla="*/ 21 w 48"/>
                  <a:gd name="T3" fmla="*/ 28 h 28"/>
                  <a:gd name="T4" fmla="*/ 0 w 48"/>
                  <a:gd name="T5" fmla="*/ 17 h 28"/>
                  <a:gd name="T6" fmla="*/ 27 w 48"/>
                  <a:gd name="T7" fmla="*/ 0 h 28"/>
                  <a:gd name="T8" fmla="*/ 48 w 48"/>
                  <a:gd name="T9" fmla="*/ 13 h 28"/>
                  <a:gd name="T10" fmla="*/ 48 w 48"/>
                  <a:gd name="T11" fmla="*/ 13 h 28"/>
                  <a:gd name="T12" fmla="*/ 48 w 48"/>
                  <a:gd name="T13" fmla="*/ 13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28"/>
                  <a:gd name="T23" fmla="*/ 48 w 48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28">
                    <a:moveTo>
                      <a:pt x="48" y="13"/>
                    </a:moveTo>
                    <a:lnTo>
                      <a:pt x="21" y="28"/>
                    </a:lnTo>
                    <a:lnTo>
                      <a:pt x="0" y="17"/>
                    </a:lnTo>
                    <a:lnTo>
                      <a:pt x="27" y="0"/>
                    </a:lnTo>
                    <a:lnTo>
                      <a:pt x="48" y="13"/>
                    </a:lnTo>
                    <a:close/>
                  </a:path>
                </a:pathLst>
              </a:custGeom>
              <a:solidFill>
                <a:srgbClr val="1A295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03" name="Freeform 69"/>
              <p:cNvSpPr>
                <a:spLocks noChangeAspect="1"/>
              </p:cNvSpPr>
              <p:nvPr/>
            </p:nvSpPr>
            <p:spPr bwMode="auto">
              <a:xfrm>
                <a:off x="4737" y="3481"/>
                <a:ext cx="46" cy="26"/>
              </a:xfrm>
              <a:custGeom>
                <a:avLst/>
                <a:gdLst>
                  <a:gd name="T0" fmla="*/ 46 w 46"/>
                  <a:gd name="T1" fmla="*/ 12 h 27"/>
                  <a:gd name="T2" fmla="*/ 20 w 46"/>
                  <a:gd name="T3" fmla="*/ 27 h 27"/>
                  <a:gd name="T4" fmla="*/ 0 w 46"/>
                  <a:gd name="T5" fmla="*/ 16 h 27"/>
                  <a:gd name="T6" fmla="*/ 27 w 46"/>
                  <a:gd name="T7" fmla="*/ 0 h 27"/>
                  <a:gd name="T8" fmla="*/ 46 w 46"/>
                  <a:gd name="T9" fmla="*/ 12 h 27"/>
                  <a:gd name="T10" fmla="*/ 46 w 46"/>
                  <a:gd name="T11" fmla="*/ 12 h 27"/>
                  <a:gd name="T12" fmla="*/ 46 w 46"/>
                  <a:gd name="T13" fmla="*/ 12 h 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27"/>
                  <a:gd name="T23" fmla="*/ 46 w 46"/>
                  <a:gd name="T24" fmla="*/ 27 h 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27">
                    <a:moveTo>
                      <a:pt x="46" y="12"/>
                    </a:moveTo>
                    <a:lnTo>
                      <a:pt x="20" y="27"/>
                    </a:lnTo>
                    <a:lnTo>
                      <a:pt x="0" y="16"/>
                    </a:lnTo>
                    <a:lnTo>
                      <a:pt x="27" y="0"/>
                    </a:lnTo>
                    <a:lnTo>
                      <a:pt x="46" y="12"/>
                    </a:lnTo>
                    <a:close/>
                  </a:path>
                </a:pathLst>
              </a:custGeom>
              <a:solidFill>
                <a:srgbClr val="1A295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404" name="Freeform 70"/>
              <p:cNvSpPr>
                <a:spLocks noChangeAspect="1"/>
              </p:cNvSpPr>
              <p:nvPr/>
            </p:nvSpPr>
            <p:spPr bwMode="auto">
              <a:xfrm>
                <a:off x="4767" y="3499"/>
                <a:ext cx="46" cy="26"/>
              </a:xfrm>
              <a:custGeom>
                <a:avLst/>
                <a:gdLst>
                  <a:gd name="T0" fmla="*/ 46 w 46"/>
                  <a:gd name="T1" fmla="*/ 11 h 26"/>
                  <a:gd name="T2" fmla="*/ 20 w 46"/>
                  <a:gd name="T3" fmla="*/ 26 h 26"/>
                  <a:gd name="T4" fmla="*/ 0 w 46"/>
                  <a:gd name="T5" fmla="*/ 15 h 26"/>
                  <a:gd name="T6" fmla="*/ 27 w 46"/>
                  <a:gd name="T7" fmla="*/ 0 h 26"/>
                  <a:gd name="T8" fmla="*/ 46 w 46"/>
                  <a:gd name="T9" fmla="*/ 11 h 26"/>
                  <a:gd name="T10" fmla="*/ 46 w 46"/>
                  <a:gd name="T11" fmla="*/ 11 h 26"/>
                  <a:gd name="T12" fmla="*/ 46 w 46"/>
                  <a:gd name="T13" fmla="*/ 11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26"/>
                  <a:gd name="T23" fmla="*/ 46 w 46"/>
                  <a:gd name="T24" fmla="*/ 26 h 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26">
                    <a:moveTo>
                      <a:pt x="46" y="11"/>
                    </a:moveTo>
                    <a:lnTo>
                      <a:pt x="20" y="26"/>
                    </a:lnTo>
                    <a:lnTo>
                      <a:pt x="0" y="15"/>
                    </a:lnTo>
                    <a:lnTo>
                      <a:pt x="27" y="0"/>
                    </a:lnTo>
                    <a:lnTo>
                      <a:pt x="46" y="11"/>
                    </a:lnTo>
                    <a:close/>
                  </a:path>
                </a:pathLst>
              </a:custGeom>
              <a:solidFill>
                <a:srgbClr val="1A295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</p:grpSp>
        <p:sp>
          <p:nvSpPr>
            <p:cNvPr id="15376" name="Text Box 73"/>
            <p:cNvSpPr txBox="1">
              <a:spLocks noChangeArrowheads="1"/>
            </p:cNvSpPr>
            <p:nvPr/>
          </p:nvSpPr>
          <p:spPr bwMode="auto">
            <a:xfrm>
              <a:off x="5219700" y="2708275"/>
              <a:ext cx="100806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42913">
                <a:buClr>
                  <a:srgbClr val="808080"/>
                </a:buClr>
                <a:buSzPct val="90000"/>
                <a:buFont typeface="Monotype Sorts" pitchFamily="2" charset="2"/>
                <a:buNone/>
                <a:defRPr/>
              </a:pPr>
              <a:r>
                <a:rPr lang="en-US" altLang="zh-CN" sz="2000" b="1" dirty="0">
                  <a:latin typeface="+mn-lt"/>
                  <a:ea typeface="宋体" charset="-122"/>
                </a:rPr>
                <a:t>Modem</a:t>
              </a:r>
              <a:endParaRPr lang="en-US" altLang="zh-CN" b="1" dirty="0">
                <a:latin typeface="+mn-lt"/>
                <a:ea typeface="宋体" charset="-122"/>
              </a:endParaRPr>
            </a:p>
          </p:txBody>
        </p:sp>
        <p:sp>
          <p:nvSpPr>
            <p:cNvPr id="15377" name="Text Box 74"/>
            <p:cNvSpPr txBox="1">
              <a:spLocks noChangeArrowheads="1"/>
            </p:cNvSpPr>
            <p:nvPr/>
          </p:nvSpPr>
          <p:spPr bwMode="auto">
            <a:xfrm>
              <a:off x="2268538" y="3644900"/>
              <a:ext cx="1008062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42913">
                <a:buClr>
                  <a:srgbClr val="808080"/>
                </a:buClr>
                <a:buSzPct val="90000"/>
                <a:buFont typeface="Monotype Sorts" pitchFamily="2" charset="2"/>
                <a:buNone/>
                <a:defRPr/>
              </a:pPr>
              <a:r>
                <a:rPr lang="en-US" altLang="zh-CN" sz="2000" b="1">
                  <a:latin typeface="+mn-lt"/>
                  <a:ea typeface="宋体" charset="-122"/>
                </a:rPr>
                <a:t>Modem</a:t>
              </a:r>
              <a:endParaRPr lang="en-US" altLang="zh-CN" b="1">
                <a:latin typeface="+mn-lt"/>
                <a:ea typeface="宋体" charset="-122"/>
              </a:endParaRPr>
            </a:p>
          </p:txBody>
        </p:sp>
        <p:sp>
          <p:nvSpPr>
            <p:cNvPr id="15378" name="Text Box 0"/>
            <p:cNvSpPr txBox="1">
              <a:spLocks noChangeArrowheads="1"/>
            </p:cNvSpPr>
            <p:nvPr/>
          </p:nvSpPr>
          <p:spPr bwMode="auto">
            <a:xfrm>
              <a:off x="6443663" y="2530475"/>
              <a:ext cx="865187" cy="322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42913">
                <a:buClr>
                  <a:srgbClr val="808080"/>
                </a:buClr>
                <a:buSzPct val="90000"/>
                <a:buFont typeface="Monotype Sorts" pitchFamily="2" charset="2"/>
                <a:buNone/>
                <a:defRPr/>
              </a:pPr>
              <a:r>
                <a:rPr lang="en-US" altLang="zh-CN" sz="1600" b="1">
                  <a:latin typeface="+mn-lt"/>
                  <a:ea typeface="宋体" charset="-122"/>
                </a:rPr>
                <a:t>AUX</a:t>
              </a:r>
              <a:r>
                <a:rPr lang="zh-CN" altLang="en-US" sz="1600" b="1">
                  <a:latin typeface="+mn-lt"/>
                  <a:ea typeface="宋体" charset="-122"/>
                </a:rPr>
                <a:t>口</a:t>
              </a:r>
            </a:p>
          </p:txBody>
        </p:sp>
        <p:sp>
          <p:nvSpPr>
            <p:cNvPr id="15379" name="Text Box 1"/>
            <p:cNvSpPr txBox="1">
              <a:spLocks noChangeArrowheads="1"/>
            </p:cNvSpPr>
            <p:nvPr/>
          </p:nvSpPr>
          <p:spPr bwMode="auto">
            <a:xfrm>
              <a:off x="1835150" y="4325938"/>
              <a:ext cx="576263" cy="32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442913">
                <a:buClr>
                  <a:srgbClr val="808080"/>
                </a:buClr>
                <a:buSzPct val="90000"/>
                <a:buFont typeface="Monotype Sorts" pitchFamily="2" charset="2"/>
                <a:buNone/>
                <a:defRPr/>
              </a:pPr>
              <a:r>
                <a:rPr lang="zh-CN" altLang="en-US" sz="1600" b="1">
                  <a:latin typeface="+mn-lt"/>
                  <a:ea typeface="宋体" charset="-122"/>
                </a:rPr>
                <a:t>串口</a:t>
              </a:r>
            </a:p>
          </p:txBody>
        </p:sp>
        <p:grpSp>
          <p:nvGrpSpPr>
            <p:cNvPr id="14356" name="Group 2"/>
            <p:cNvGrpSpPr>
              <a:grpSpLocks noChangeAspect="1"/>
            </p:cNvGrpSpPr>
            <p:nvPr/>
          </p:nvGrpSpPr>
          <p:grpSpPr bwMode="auto">
            <a:xfrm>
              <a:off x="684213" y="4797425"/>
              <a:ext cx="644525" cy="823913"/>
              <a:chOff x="1584" y="2217"/>
              <a:chExt cx="406" cy="519"/>
            </a:xfrm>
          </p:grpSpPr>
          <p:sp>
            <p:nvSpPr>
              <p:cNvPr id="15381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584" y="2217"/>
                <a:ext cx="406" cy="5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382" name="Freeform 4"/>
              <p:cNvSpPr>
                <a:spLocks/>
              </p:cNvSpPr>
              <p:nvPr/>
            </p:nvSpPr>
            <p:spPr bwMode="auto">
              <a:xfrm>
                <a:off x="1640" y="2337"/>
                <a:ext cx="58" cy="226"/>
              </a:xfrm>
              <a:custGeom>
                <a:avLst/>
                <a:gdLst>
                  <a:gd name="T0" fmla="*/ 0 w 58"/>
                  <a:gd name="T1" fmla="*/ 33 h 226"/>
                  <a:gd name="T2" fmla="*/ 58 w 58"/>
                  <a:gd name="T3" fmla="*/ 0 h 226"/>
                  <a:gd name="T4" fmla="*/ 57 w 58"/>
                  <a:gd name="T5" fmla="*/ 193 h 226"/>
                  <a:gd name="T6" fmla="*/ 0 w 58"/>
                  <a:gd name="T7" fmla="*/ 226 h 226"/>
                  <a:gd name="T8" fmla="*/ 0 w 58"/>
                  <a:gd name="T9" fmla="*/ 33 h 226"/>
                  <a:gd name="T10" fmla="*/ 0 w 58"/>
                  <a:gd name="T11" fmla="*/ 33 h 226"/>
                  <a:gd name="T12" fmla="*/ 0 w 58"/>
                  <a:gd name="T13" fmla="*/ 33 h 226"/>
                  <a:gd name="T14" fmla="*/ 0 w 58"/>
                  <a:gd name="T15" fmla="*/ 33 h 22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8"/>
                  <a:gd name="T25" fmla="*/ 0 h 226"/>
                  <a:gd name="T26" fmla="*/ 58 w 58"/>
                  <a:gd name="T27" fmla="*/ 226 h 22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8" h="226">
                    <a:moveTo>
                      <a:pt x="0" y="33"/>
                    </a:moveTo>
                    <a:lnTo>
                      <a:pt x="58" y="0"/>
                    </a:lnTo>
                    <a:lnTo>
                      <a:pt x="57" y="193"/>
                    </a:lnTo>
                    <a:lnTo>
                      <a:pt x="0" y="226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1E2B6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383" name="Freeform 5"/>
              <p:cNvSpPr>
                <a:spLocks/>
              </p:cNvSpPr>
              <p:nvPr/>
            </p:nvSpPr>
            <p:spPr bwMode="auto">
              <a:xfrm>
                <a:off x="1585" y="2304"/>
                <a:ext cx="113" cy="66"/>
              </a:xfrm>
              <a:custGeom>
                <a:avLst/>
                <a:gdLst>
                  <a:gd name="T0" fmla="*/ 0 w 113"/>
                  <a:gd name="T1" fmla="*/ 34 h 66"/>
                  <a:gd name="T2" fmla="*/ 57 w 113"/>
                  <a:gd name="T3" fmla="*/ 0 h 66"/>
                  <a:gd name="T4" fmla="*/ 113 w 113"/>
                  <a:gd name="T5" fmla="*/ 33 h 66"/>
                  <a:gd name="T6" fmla="*/ 55 w 113"/>
                  <a:gd name="T7" fmla="*/ 66 h 66"/>
                  <a:gd name="T8" fmla="*/ 0 w 113"/>
                  <a:gd name="T9" fmla="*/ 34 h 66"/>
                  <a:gd name="T10" fmla="*/ 0 w 113"/>
                  <a:gd name="T11" fmla="*/ 34 h 66"/>
                  <a:gd name="T12" fmla="*/ 0 w 113"/>
                  <a:gd name="T13" fmla="*/ 34 h 66"/>
                  <a:gd name="T14" fmla="*/ 0 w 113"/>
                  <a:gd name="T15" fmla="*/ 34 h 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"/>
                  <a:gd name="T25" fmla="*/ 0 h 66"/>
                  <a:gd name="T26" fmla="*/ 113 w 113"/>
                  <a:gd name="T27" fmla="*/ 66 h 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" h="66">
                    <a:moveTo>
                      <a:pt x="0" y="34"/>
                    </a:moveTo>
                    <a:lnTo>
                      <a:pt x="57" y="0"/>
                    </a:lnTo>
                    <a:lnTo>
                      <a:pt x="113" y="33"/>
                    </a:lnTo>
                    <a:lnTo>
                      <a:pt x="55" y="66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4D61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384" name="Freeform 6"/>
              <p:cNvSpPr>
                <a:spLocks/>
              </p:cNvSpPr>
              <p:nvPr/>
            </p:nvSpPr>
            <p:spPr bwMode="auto">
              <a:xfrm>
                <a:off x="1584" y="2338"/>
                <a:ext cx="56" cy="225"/>
              </a:xfrm>
              <a:custGeom>
                <a:avLst/>
                <a:gdLst>
                  <a:gd name="T0" fmla="*/ 56 w 56"/>
                  <a:gd name="T1" fmla="*/ 32 h 225"/>
                  <a:gd name="T2" fmla="*/ 56 w 56"/>
                  <a:gd name="T3" fmla="*/ 225 h 225"/>
                  <a:gd name="T4" fmla="*/ 0 w 56"/>
                  <a:gd name="T5" fmla="*/ 193 h 225"/>
                  <a:gd name="T6" fmla="*/ 1 w 56"/>
                  <a:gd name="T7" fmla="*/ 0 h 225"/>
                  <a:gd name="T8" fmla="*/ 56 w 56"/>
                  <a:gd name="T9" fmla="*/ 32 h 225"/>
                  <a:gd name="T10" fmla="*/ 56 w 56"/>
                  <a:gd name="T11" fmla="*/ 32 h 225"/>
                  <a:gd name="T12" fmla="*/ 56 w 56"/>
                  <a:gd name="T13" fmla="*/ 32 h 225"/>
                  <a:gd name="T14" fmla="*/ 56 w 56"/>
                  <a:gd name="T15" fmla="*/ 32 h 2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6"/>
                  <a:gd name="T25" fmla="*/ 0 h 225"/>
                  <a:gd name="T26" fmla="*/ 56 w 56"/>
                  <a:gd name="T27" fmla="*/ 225 h 2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6" h="225">
                    <a:moveTo>
                      <a:pt x="56" y="32"/>
                    </a:moveTo>
                    <a:lnTo>
                      <a:pt x="56" y="225"/>
                    </a:lnTo>
                    <a:lnTo>
                      <a:pt x="0" y="193"/>
                    </a:lnTo>
                    <a:lnTo>
                      <a:pt x="1" y="0"/>
                    </a:lnTo>
                    <a:lnTo>
                      <a:pt x="56" y="32"/>
                    </a:lnTo>
                    <a:close/>
                  </a:path>
                </a:pathLst>
              </a:custGeom>
              <a:solidFill>
                <a:srgbClr val="36458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385" name="Freeform 7"/>
              <p:cNvSpPr>
                <a:spLocks/>
              </p:cNvSpPr>
              <p:nvPr/>
            </p:nvSpPr>
            <p:spPr bwMode="auto">
              <a:xfrm>
                <a:off x="1826" y="2406"/>
                <a:ext cx="145" cy="329"/>
              </a:xfrm>
              <a:custGeom>
                <a:avLst/>
                <a:gdLst>
                  <a:gd name="T0" fmla="*/ 1 w 145"/>
                  <a:gd name="T1" fmla="*/ 83 h 329"/>
                  <a:gd name="T2" fmla="*/ 145 w 145"/>
                  <a:gd name="T3" fmla="*/ 0 h 329"/>
                  <a:gd name="T4" fmla="*/ 144 w 145"/>
                  <a:gd name="T5" fmla="*/ 246 h 329"/>
                  <a:gd name="T6" fmla="*/ 0 w 145"/>
                  <a:gd name="T7" fmla="*/ 329 h 329"/>
                  <a:gd name="T8" fmla="*/ 1 w 145"/>
                  <a:gd name="T9" fmla="*/ 83 h 329"/>
                  <a:gd name="T10" fmla="*/ 1 w 145"/>
                  <a:gd name="T11" fmla="*/ 83 h 329"/>
                  <a:gd name="T12" fmla="*/ 1 w 145"/>
                  <a:gd name="T13" fmla="*/ 83 h 329"/>
                  <a:gd name="T14" fmla="*/ 1 w 145"/>
                  <a:gd name="T15" fmla="*/ 83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5"/>
                  <a:gd name="T25" fmla="*/ 0 h 329"/>
                  <a:gd name="T26" fmla="*/ 145 w 145"/>
                  <a:gd name="T27" fmla="*/ 329 h 32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5" h="329">
                    <a:moveTo>
                      <a:pt x="1" y="83"/>
                    </a:moveTo>
                    <a:lnTo>
                      <a:pt x="145" y="0"/>
                    </a:lnTo>
                    <a:lnTo>
                      <a:pt x="144" y="246"/>
                    </a:lnTo>
                    <a:lnTo>
                      <a:pt x="0" y="329"/>
                    </a:lnTo>
                    <a:lnTo>
                      <a:pt x="1" y="83"/>
                    </a:lnTo>
                    <a:close/>
                  </a:path>
                </a:pathLst>
              </a:custGeom>
              <a:solidFill>
                <a:srgbClr val="1E2B6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386" name="Freeform 8"/>
              <p:cNvSpPr>
                <a:spLocks/>
              </p:cNvSpPr>
              <p:nvPr/>
            </p:nvSpPr>
            <p:spPr bwMode="auto">
              <a:xfrm>
                <a:off x="1650" y="2303"/>
                <a:ext cx="321" cy="186"/>
              </a:xfrm>
              <a:custGeom>
                <a:avLst/>
                <a:gdLst>
                  <a:gd name="T0" fmla="*/ 0 w 321"/>
                  <a:gd name="T1" fmla="*/ 84 h 186"/>
                  <a:gd name="T2" fmla="*/ 144 w 321"/>
                  <a:gd name="T3" fmla="*/ 0 h 186"/>
                  <a:gd name="T4" fmla="*/ 321 w 321"/>
                  <a:gd name="T5" fmla="*/ 103 h 186"/>
                  <a:gd name="T6" fmla="*/ 177 w 321"/>
                  <a:gd name="T7" fmla="*/ 186 h 186"/>
                  <a:gd name="T8" fmla="*/ 0 w 321"/>
                  <a:gd name="T9" fmla="*/ 84 h 186"/>
                  <a:gd name="T10" fmla="*/ 0 w 321"/>
                  <a:gd name="T11" fmla="*/ 84 h 186"/>
                  <a:gd name="T12" fmla="*/ 0 w 321"/>
                  <a:gd name="T13" fmla="*/ 84 h 186"/>
                  <a:gd name="T14" fmla="*/ 0 w 321"/>
                  <a:gd name="T15" fmla="*/ 84 h 18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186"/>
                  <a:gd name="T26" fmla="*/ 321 w 321"/>
                  <a:gd name="T27" fmla="*/ 186 h 18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186">
                    <a:moveTo>
                      <a:pt x="0" y="84"/>
                    </a:moveTo>
                    <a:lnTo>
                      <a:pt x="144" y="0"/>
                    </a:lnTo>
                    <a:lnTo>
                      <a:pt x="321" y="103"/>
                    </a:lnTo>
                    <a:lnTo>
                      <a:pt x="177" y="18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4D61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387" name="Freeform 9"/>
              <p:cNvSpPr>
                <a:spLocks/>
              </p:cNvSpPr>
              <p:nvPr/>
            </p:nvSpPr>
            <p:spPr bwMode="auto">
              <a:xfrm>
                <a:off x="1649" y="2387"/>
                <a:ext cx="178" cy="348"/>
              </a:xfrm>
              <a:custGeom>
                <a:avLst/>
                <a:gdLst>
                  <a:gd name="T0" fmla="*/ 178 w 178"/>
                  <a:gd name="T1" fmla="*/ 102 h 348"/>
                  <a:gd name="T2" fmla="*/ 177 w 178"/>
                  <a:gd name="T3" fmla="*/ 348 h 348"/>
                  <a:gd name="T4" fmla="*/ 0 w 178"/>
                  <a:gd name="T5" fmla="*/ 246 h 348"/>
                  <a:gd name="T6" fmla="*/ 1 w 178"/>
                  <a:gd name="T7" fmla="*/ 0 h 348"/>
                  <a:gd name="T8" fmla="*/ 178 w 178"/>
                  <a:gd name="T9" fmla="*/ 102 h 348"/>
                  <a:gd name="T10" fmla="*/ 178 w 178"/>
                  <a:gd name="T11" fmla="*/ 102 h 348"/>
                  <a:gd name="T12" fmla="*/ 178 w 178"/>
                  <a:gd name="T13" fmla="*/ 102 h 348"/>
                  <a:gd name="T14" fmla="*/ 178 w 178"/>
                  <a:gd name="T15" fmla="*/ 102 h 3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8"/>
                  <a:gd name="T25" fmla="*/ 0 h 348"/>
                  <a:gd name="T26" fmla="*/ 178 w 178"/>
                  <a:gd name="T27" fmla="*/ 348 h 3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8" h="348">
                    <a:moveTo>
                      <a:pt x="178" y="102"/>
                    </a:moveTo>
                    <a:lnTo>
                      <a:pt x="177" y="348"/>
                    </a:lnTo>
                    <a:lnTo>
                      <a:pt x="0" y="246"/>
                    </a:lnTo>
                    <a:lnTo>
                      <a:pt x="1" y="0"/>
                    </a:lnTo>
                    <a:lnTo>
                      <a:pt x="178" y="102"/>
                    </a:lnTo>
                    <a:close/>
                  </a:path>
                </a:pathLst>
              </a:custGeom>
              <a:solidFill>
                <a:srgbClr val="36458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388" name="Freeform 10"/>
              <p:cNvSpPr>
                <a:spLocks/>
              </p:cNvSpPr>
              <p:nvPr/>
            </p:nvSpPr>
            <p:spPr bwMode="auto">
              <a:xfrm>
                <a:off x="1931" y="2496"/>
                <a:ext cx="58" cy="226"/>
              </a:xfrm>
              <a:custGeom>
                <a:avLst/>
                <a:gdLst>
                  <a:gd name="T0" fmla="*/ 1 w 58"/>
                  <a:gd name="T1" fmla="*/ 33 h 226"/>
                  <a:gd name="T2" fmla="*/ 58 w 58"/>
                  <a:gd name="T3" fmla="*/ 0 h 226"/>
                  <a:gd name="T4" fmla="*/ 58 w 58"/>
                  <a:gd name="T5" fmla="*/ 192 h 226"/>
                  <a:gd name="T6" fmla="*/ 0 w 58"/>
                  <a:gd name="T7" fmla="*/ 226 h 226"/>
                  <a:gd name="T8" fmla="*/ 1 w 58"/>
                  <a:gd name="T9" fmla="*/ 33 h 226"/>
                  <a:gd name="T10" fmla="*/ 1 w 58"/>
                  <a:gd name="T11" fmla="*/ 33 h 226"/>
                  <a:gd name="T12" fmla="*/ 1 w 58"/>
                  <a:gd name="T13" fmla="*/ 33 h 226"/>
                  <a:gd name="T14" fmla="*/ 1 w 58"/>
                  <a:gd name="T15" fmla="*/ 33 h 22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8"/>
                  <a:gd name="T25" fmla="*/ 0 h 226"/>
                  <a:gd name="T26" fmla="*/ 58 w 58"/>
                  <a:gd name="T27" fmla="*/ 226 h 22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8" h="226">
                    <a:moveTo>
                      <a:pt x="1" y="33"/>
                    </a:moveTo>
                    <a:lnTo>
                      <a:pt x="58" y="0"/>
                    </a:lnTo>
                    <a:lnTo>
                      <a:pt x="58" y="192"/>
                    </a:lnTo>
                    <a:lnTo>
                      <a:pt x="0" y="226"/>
                    </a:lnTo>
                    <a:lnTo>
                      <a:pt x="1" y="33"/>
                    </a:lnTo>
                    <a:close/>
                  </a:path>
                </a:pathLst>
              </a:custGeom>
              <a:solidFill>
                <a:srgbClr val="1E2B6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389" name="Freeform 11"/>
              <p:cNvSpPr>
                <a:spLocks/>
              </p:cNvSpPr>
              <p:nvPr/>
            </p:nvSpPr>
            <p:spPr bwMode="auto">
              <a:xfrm>
                <a:off x="1876" y="2464"/>
                <a:ext cx="113" cy="65"/>
              </a:xfrm>
              <a:custGeom>
                <a:avLst/>
                <a:gdLst>
                  <a:gd name="T0" fmla="*/ 0 w 113"/>
                  <a:gd name="T1" fmla="*/ 33 h 65"/>
                  <a:gd name="T2" fmla="*/ 58 w 113"/>
                  <a:gd name="T3" fmla="*/ 0 h 65"/>
                  <a:gd name="T4" fmla="*/ 113 w 113"/>
                  <a:gd name="T5" fmla="*/ 32 h 65"/>
                  <a:gd name="T6" fmla="*/ 56 w 113"/>
                  <a:gd name="T7" fmla="*/ 65 h 65"/>
                  <a:gd name="T8" fmla="*/ 0 w 113"/>
                  <a:gd name="T9" fmla="*/ 33 h 65"/>
                  <a:gd name="T10" fmla="*/ 0 w 113"/>
                  <a:gd name="T11" fmla="*/ 33 h 65"/>
                  <a:gd name="T12" fmla="*/ 0 w 113"/>
                  <a:gd name="T13" fmla="*/ 33 h 65"/>
                  <a:gd name="T14" fmla="*/ 0 w 113"/>
                  <a:gd name="T15" fmla="*/ 33 h 6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"/>
                  <a:gd name="T25" fmla="*/ 0 h 65"/>
                  <a:gd name="T26" fmla="*/ 113 w 113"/>
                  <a:gd name="T27" fmla="*/ 65 h 6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" h="65">
                    <a:moveTo>
                      <a:pt x="0" y="33"/>
                    </a:moveTo>
                    <a:lnTo>
                      <a:pt x="58" y="0"/>
                    </a:lnTo>
                    <a:lnTo>
                      <a:pt x="113" y="32"/>
                    </a:lnTo>
                    <a:lnTo>
                      <a:pt x="56" y="65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4D61A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390" name="Freeform 12"/>
              <p:cNvSpPr>
                <a:spLocks/>
              </p:cNvSpPr>
              <p:nvPr/>
            </p:nvSpPr>
            <p:spPr bwMode="auto">
              <a:xfrm>
                <a:off x="1876" y="2497"/>
                <a:ext cx="56" cy="225"/>
              </a:xfrm>
              <a:custGeom>
                <a:avLst/>
                <a:gdLst>
                  <a:gd name="T0" fmla="*/ 56 w 56"/>
                  <a:gd name="T1" fmla="*/ 32 h 225"/>
                  <a:gd name="T2" fmla="*/ 55 w 56"/>
                  <a:gd name="T3" fmla="*/ 225 h 225"/>
                  <a:gd name="T4" fmla="*/ 0 w 56"/>
                  <a:gd name="T5" fmla="*/ 192 h 225"/>
                  <a:gd name="T6" fmla="*/ 0 w 56"/>
                  <a:gd name="T7" fmla="*/ 0 h 225"/>
                  <a:gd name="T8" fmla="*/ 56 w 56"/>
                  <a:gd name="T9" fmla="*/ 32 h 225"/>
                  <a:gd name="T10" fmla="*/ 56 w 56"/>
                  <a:gd name="T11" fmla="*/ 32 h 225"/>
                  <a:gd name="T12" fmla="*/ 56 w 56"/>
                  <a:gd name="T13" fmla="*/ 32 h 225"/>
                  <a:gd name="T14" fmla="*/ 56 w 56"/>
                  <a:gd name="T15" fmla="*/ 32 h 2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6"/>
                  <a:gd name="T25" fmla="*/ 0 h 225"/>
                  <a:gd name="T26" fmla="*/ 56 w 56"/>
                  <a:gd name="T27" fmla="*/ 225 h 2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6" h="225">
                    <a:moveTo>
                      <a:pt x="56" y="32"/>
                    </a:moveTo>
                    <a:lnTo>
                      <a:pt x="55" y="225"/>
                    </a:lnTo>
                    <a:lnTo>
                      <a:pt x="0" y="192"/>
                    </a:lnTo>
                    <a:lnTo>
                      <a:pt x="0" y="0"/>
                    </a:lnTo>
                    <a:lnTo>
                      <a:pt x="56" y="32"/>
                    </a:lnTo>
                    <a:close/>
                  </a:path>
                </a:pathLst>
              </a:custGeom>
              <a:solidFill>
                <a:srgbClr val="36458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391" name="Freeform 13"/>
              <p:cNvSpPr>
                <a:spLocks/>
              </p:cNvSpPr>
              <p:nvPr/>
            </p:nvSpPr>
            <p:spPr bwMode="auto">
              <a:xfrm>
                <a:off x="1730" y="2214"/>
                <a:ext cx="175" cy="217"/>
              </a:xfrm>
              <a:custGeom>
                <a:avLst/>
                <a:gdLst>
                  <a:gd name="T0" fmla="*/ 4 w 335"/>
                  <a:gd name="T1" fmla="*/ 1 h 414"/>
                  <a:gd name="T2" fmla="*/ 2 w 335"/>
                  <a:gd name="T3" fmla="*/ 1 h 414"/>
                  <a:gd name="T4" fmla="*/ 0 w 335"/>
                  <a:gd name="T5" fmla="*/ 2 h 414"/>
                  <a:gd name="T6" fmla="*/ 2 w 335"/>
                  <a:gd name="T7" fmla="*/ 2 h 414"/>
                  <a:gd name="T8" fmla="*/ 5 w 335"/>
                  <a:gd name="T9" fmla="*/ 7 h 414"/>
                  <a:gd name="T10" fmla="*/ 4 w 335"/>
                  <a:gd name="T11" fmla="*/ 8 h 414"/>
                  <a:gd name="T12" fmla="*/ 6 w 335"/>
                  <a:gd name="T13" fmla="*/ 7 h 414"/>
                  <a:gd name="T14" fmla="*/ 7 w 335"/>
                  <a:gd name="T15" fmla="*/ 5 h 414"/>
                  <a:gd name="T16" fmla="*/ 4 w 335"/>
                  <a:gd name="T17" fmla="*/ 1 h 4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5"/>
                  <a:gd name="T28" fmla="*/ 0 h 414"/>
                  <a:gd name="T29" fmla="*/ 335 w 335"/>
                  <a:gd name="T30" fmla="*/ 414 h 41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5" h="414">
                    <a:moveTo>
                      <a:pt x="204" y="32"/>
                    </a:moveTo>
                    <a:cubicBezTo>
                      <a:pt x="160" y="7"/>
                      <a:pt x="127" y="0"/>
                      <a:pt x="105" y="1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2" y="61"/>
                      <a:pt x="55" y="68"/>
                      <a:pt x="99" y="93"/>
                    </a:cubicBezTo>
                    <a:cubicBezTo>
                      <a:pt x="187" y="144"/>
                      <a:pt x="230" y="218"/>
                      <a:pt x="229" y="319"/>
                    </a:cubicBezTo>
                    <a:cubicBezTo>
                      <a:pt x="229" y="370"/>
                      <a:pt x="219" y="401"/>
                      <a:pt x="197" y="414"/>
                    </a:cubicBezTo>
                    <a:cubicBezTo>
                      <a:pt x="302" y="353"/>
                      <a:pt x="302" y="353"/>
                      <a:pt x="302" y="353"/>
                    </a:cubicBezTo>
                    <a:cubicBezTo>
                      <a:pt x="324" y="340"/>
                      <a:pt x="334" y="309"/>
                      <a:pt x="335" y="258"/>
                    </a:cubicBezTo>
                    <a:cubicBezTo>
                      <a:pt x="335" y="157"/>
                      <a:pt x="292" y="83"/>
                      <a:pt x="204" y="32"/>
                    </a:cubicBezTo>
                    <a:close/>
                  </a:path>
                </a:pathLst>
              </a:custGeom>
              <a:solidFill>
                <a:srgbClr val="4F64A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  <p:sp>
            <p:nvSpPr>
              <p:cNvPr id="15392" name="Freeform 14"/>
              <p:cNvSpPr>
                <a:spLocks/>
              </p:cNvSpPr>
              <p:nvPr/>
            </p:nvSpPr>
            <p:spPr bwMode="auto">
              <a:xfrm>
                <a:off x="1713" y="2236"/>
                <a:ext cx="137" cy="211"/>
              </a:xfrm>
              <a:custGeom>
                <a:avLst/>
                <a:gdLst>
                  <a:gd name="T0" fmla="*/ 3 w 263"/>
                  <a:gd name="T1" fmla="*/ 1 h 403"/>
                  <a:gd name="T2" fmla="*/ 5 w 263"/>
                  <a:gd name="T3" fmla="*/ 6 h 403"/>
                  <a:gd name="T4" fmla="*/ 3 w 263"/>
                  <a:gd name="T5" fmla="*/ 7 h 403"/>
                  <a:gd name="T6" fmla="*/ 1 w 263"/>
                  <a:gd name="T7" fmla="*/ 3 h 403"/>
                  <a:gd name="T8" fmla="*/ 3 w 263"/>
                  <a:gd name="T9" fmla="*/ 1 h 403"/>
                  <a:gd name="T10" fmla="*/ 3 w 263"/>
                  <a:gd name="T11" fmla="*/ 1 h 403"/>
                  <a:gd name="T12" fmla="*/ 3 w 263"/>
                  <a:gd name="T13" fmla="*/ 1 h 40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3"/>
                  <a:gd name="T22" fmla="*/ 0 h 403"/>
                  <a:gd name="T23" fmla="*/ 263 w 263"/>
                  <a:gd name="T24" fmla="*/ 403 h 40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3" h="403">
                    <a:moveTo>
                      <a:pt x="132" y="51"/>
                    </a:moveTo>
                    <a:cubicBezTo>
                      <a:pt x="220" y="102"/>
                      <a:pt x="263" y="176"/>
                      <a:pt x="262" y="277"/>
                    </a:cubicBezTo>
                    <a:cubicBezTo>
                      <a:pt x="262" y="379"/>
                      <a:pt x="219" y="403"/>
                      <a:pt x="131" y="352"/>
                    </a:cubicBezTo>
                    <a:cubicBezTo>
                      <a:pt x="43" y="301"/>
                      <a:pt x="0" y="228"/>
                      <a:pt x="1" y="126"/>
                    </a:cubicBezTo>
                    <a:cubicBezTo>
                      <a:pt x="1" y="25"/>
                      <a:pt x="44" y="0"/>
                      <a:pt x="132" y="51"/>
                    </a:cubicBezTo>
                    <a:cubicBezTo>
                      <a:pt x="132" y="51"/>
                      <a:pt x="132" y="51"/>
                      <a:pt x="132" y="51"/>
                    </a:cubicBezTo>
                    <a:cubicBezTo>
                      <a:pt x="132" y="51"/>
                      <a:pt x="132" y="51"/>
                      <a:pt x="132" y="51"/>
                    </a:cubicBezTo>
                    <a:close/>
                  </a:path>
                </a:pathLst>
              </a:custGeom>
              <a:solidFill>
                <a:srgbClr val="36458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+mn-lt"/>
                  <a:ea typeface="宋体" charset="-122"/>
                </a:endParaRPr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F1C742-144E-4A91-BC38-83AC4595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B63CF-77C3-4494-8F18-2A8A6BB4A12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使用</a:t>
            </a:r>
            <a:r>
              <a:rPr lang="en-US" altLang="zh-CN"/>
              <a:t>Telnet</a:t>
            </a:r>
            <a:r>
              <a:rPr lang="zh-CN" altLang="en-US"/>
              <a:t>进行连接</a:t>
            </a:r>
          </a:p>
        </p:txBody>
      </p:sp>
      <p:grpSp>
        <p:nvGrpSpPr>
          <p:cNvPr id="15363" name="组合 44"/>
          <p:cNvGrpSpPr>
            <a:grpSpLocks/>
          </p:cNvGrpSpPr>
          <p:nvPr/>
        </p:nvGrpSpPr>
        <p:grpSpPr bwMode="auto">
          <a:xfrm>
            <a:off x="581025" y="2239963"/>
            <a:ext cx="7920038" cy="1868487"/>
            <a:chOff x="539750" y="2239963"/>
            <a:chExt cx="7920038" cy="1868487"/>
          </a:xfrm>
        </p:grpSpPr>
        <p:sp>
          <p:nvSpPr>
            <p:cNvPr id="15364" name="Line 36"/>
            <p:cNvSpPr>
              <a:spLocks noChangeShapeType="1"/>
            </p:cNvSpPr>
            <p:nvPr/>
          </p:nvSpPr>
          <p:spPr bwMode="auto">
            <a:xfrm>
              <a:off x="1763713" y="3429000"/>
              <a:ext cx="18002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5" name="Line 37"/>
            <p:cNvSpPr>
              <a:spLocks noChangeShapeType="1"/>
            </p:cNvSpPr>
            <p:nvPr/>
          </p:nvSpPr>
          <p:spPr bwMode="auto">
            <a:xfrm flipV="1">
              <a:off x="4859338" y="3429000"/>
              <a:ext cx="21605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66" name="Group 56"/>
            <p:cNvGrpSpPr>
              <a:grpSpLocks noChangeAspect="1"/>
            </p:cNvGrpSpPr>
            <p:nvPr/>
          </p:nvGrpSpPr>
          <p:grpSpPr bwMode="auto">
            <a:xfrm>
              <a:off x="6797675" y="3144838"/>
              <a:ext cx="958850" cy="668337"/>
              <a:chOff x="3541" y="1317"/>
              <a:chExt cx="747" cy="546"/>
            </a:xfrm>
          </p:grpSpPr>
          <p:sp>
            <p:nvSpPr>
              <p:cNvPr id="15389" name="AutoShape 57"/>
              <p:cNvSpPr>
                <a:spLocks noChangeAspect="1" noChangeArrowheads="1" noTextEdit="1"/>
              </p:cNvSpPr>
              <p:nvPr/>
            </p:nvSpPr>
            <p:spPr bwMode="auto">
              <a:xfrm>
                <a:off x="3574" y="1337"/>
                <a:ext cx="681" cy="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0" name="Freeform 58"/>
              <p:cNvSpPr>
                <a:spLocks noChangeAspect="1"/>
              </p:cNvSpPr>
              <p:nvPr/>
            </p:nvSpPr>
            <p:spPr bwMode="auto">
              <a:xfrm>
                <a:off x="3574" y="1525"/>
                <a:ext cx="679" cy="338"/>
              </a:xfrm>
              <a:custGeom>
                <a:avLst/>
                <a:gdLst>
                  <a:gd name="T0" fmla="*/ 338806 w 416"/>
                  <a:gd name="T1" fmla="*/ 80553 h 207"/>
                  <a:gd name="T2" fmla="*/ 58952 w 416"/>
                  <a:gd name="T3" fmla="*/ 80553 h 207"/>
                  <a:gd name="T4" fmla="*/ 1045 w 416"/>
                  <a:gd name="T5" fmla="*/ 1058 h 207"/>
                  <a:gd name="T6" fmla="*/ 0 w 416"/>
                  <a:gd name="T7" fmla="*/ 1058 h 207"/>
                  <a:gd name="T8" fmla="*/ 0 w 416"/>
                  <a:gd name="T9" fmla="*/ 76819 h 207"/>
                  <a:gd name="T10" fmla="*/ 1045 w 416"/>
                  <a:gd name="T11" fmla="*/ 76819 h 207"/>
                  <a:gd name="T12" fmla="*/ 58952 w 416"/>
                  <a:gd name="T13" fmla="*/ 153063 h 207"/>
                  <a:gd name="T14" fmla="*/ 338806 w 416"/>
                  <a:gd name="T15" fmla="*/ 153063 h 207"/>
                  <a:gd name="T16" fmla="*/ 396040 w 416"/>
                  <a:gd name="T17" fmla="*/ 76819 h 207"/>
                  <a:gd name="T18" fmla="*/ 396040 w 416"/>
                  <a:gd name="T19" fmla="*/ 76819 h 207"/>
                  <a:gd name="T20" fmla="*/ 396040 w 416"/>
                  <a:gd name="T21" fmla="*/ 0 h 207"/>
                  <a:gd name="T22" fmla="*/ 338806 w 416"/>
                  <a:gd name="T23" fmla="*/ 80553 h 20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6"/>
                  <a:gd name="T37" fmla="*/ 0 h 207"/>
                  <a:gd name="T38" fmla="*/ 416 w 416"/>
                  <a:gd name="T39" fmla="*/ 207 h 20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6" h="207">
                    <a:moveTo>
                      <a:pt x="356" y="84"/>
                    </a:moveTo>
                    <a:cubicBezTo>
                      <a:pt x="275" y="131"/>
                      <a:pt x="143" y="131"/>
                      <a:pt x="62" y="84"/>
                    </a:cubicBezTo>
                    <a:cubicBezTo>
                      <a:pt x="18" y="59"/>
                      <a:pt x="1" y="33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1" y="80"/>
                      <a:pt x="1" y="80"/>
                      <a:pt x="1" y="80"/>
                    </a:cubicBezTo>
                    <a:cubicBezTo>
                      <a:pt x="3" y="109"/>
                      <a:pt x="23" y="138"/>
                      <a:pt x="62" y="160"/>
                    </a:cubicBezTo>
                    <a:cubicBezTo>
                      <a:pt x="143" y="207"/>
                      <a:pt x="275" y="207"/>
                      <a:pt x="356" y="160"/>
                    </a:cubicBezTo>
                    <a:cubicBezTo>
                      <a:pt x="394" y="138"/>
                      <a:pt x="414" y="109"/>
                      <a:pt x="416" y="80"/>
                    </a:cubicBezTo>
                    <a:cubicBezTo>
                      <a:pt x="416" y="80"/>
                      <a:pt x="416" y="80"/>
                      <a:pt x="416" y="80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16" y="31"/>
                      <a:pt x="396" y="61"/>
                      <a:pt x="356" y="84"/>
                    </a:cubicBezTo>
                    <a:close/>
                  </a:path>
                </a:pathLst>
              </a:custGeom>
              <a:solidFill>
                <a:srgbClr val="113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91" name="Freeform 59"/>
              <p:cNvSpPr>
                <a:spLocks noChangeAspect="1"/>
              </p:cNvSpPr>
              <p:nvPr/>
            </p:nvSpPr>
            <p:spPr bwMode="auto">
              <a:xfrm>
                <a:off x="3541" y="1317"/>
                <a:ext cx="747" cy="432"/>
              </a:xfrm>
              <a:custGeom>
                <a:avLst/>
                <a:gdLst>
                  <a:gd name="T0" fmla="*/ 364507 w 457"/>
                  <a:gd name="T1" fmla="*/ 46366 h 264"/>
                  <a:gd name="T2" fmla="*/ 365710 w 457"/>
                  <a:gd name="T3" fmla="*/ 214167 h 264"/>
                  <a:gd name="T4" fmla="*/ 79656 w 457"/>
                  <a:gd name="T5" fmla="*/ 214167 h 264"/>
                  <a:gd name="T6" fmla="*/ 78533 w 457"/>
                  <a:gd name="T7" fmla="*/ 46366 h 264"/>
                  <a:gd name="T8" fmla="*/ 364507 w 457"/>
                  <a:gd name="T9" fmla="*/ 46366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7"/>
                  <a:gd name="T16" fmla="*/ 0 h 264"/>
                  <a:gd name="T17" fmla="*/ 457 w 457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7" h="264">
                    <a:moveTo>
                      <a:pt x="375" y="47"/>
                    </a:moveTo>
                    <a:cubicBezTo>
                      <a:pt x="456" y="94"/>
                      <a:pt x="457" y="170"/>
                      <a:pt x="376" y="217"/>
                    </a:cubicBezTo>
                    <a:cubicBezTo>
                      <a:pt x="295" y="264"/>
                      <a:pt x="163" y="264"/>
                      <a:pt x="82" y="217"/>
                    </a:cubicBezTo>
                    <a:cubicBezTo>
                      <a:pt x="0" y="170"/>
                      <a:pt x="0" y="94"/>
                      <a:pt x="81" y="47"/>
                    </a:cubicBezTo>
                    <a:cubicBezTo>
                      <a:pt x="162" y="0"/>
                      <a:pt x="293" y="0"/>
                      <a:pt x="375" y="47"/>
                    </a:cubicBezTo>
                  </a:path>
                </a:pathLst>
              </a:custGeom>
              <a:solidFill>
                <a:srgbClr val="4A6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92" name="Freeform 60"/>
              <p:cNvSpPr>
                <a:spLocks noChangeAspect="1" noEditPoints="1"/>
              </p:cNvSpPr>
              <p:nvPr/>
            </p:nvSpPr>
            <p:spPr bwMode="auto">
              <a:xfrm>
                <a:off x="3788" y="1751"/>
                <a:ext cx="39" cy="53"/>
              </a:xfrm>
              <a:custGeom>
                <a:avLst/>
                <a:gdLst>
                  <a:gd name="T0" fmla="*/ 6016 w 24"/>
                  <a:gd name="T1" fmla="*/ 3877 h 33"/>
                  <a:gd name="T2" fmla="*/ 6016 w 24"/>
                  <a:gd name="T3" fmla="*/ 10309 h 33"/>
                  <a:gd name="T4" fmla="*/ 8759 w 24"/>
                  <a:gd name="T5" fmla="*/ 10309 h 33"/>
                  <a:gd name="T6" fmla="*/ 11458 w 24"/>
                  <a:gd name="T7" fmla="*/ 10001 h 33"/>
                  <a:gd name="T8" fmla="*/ 12496 w 24"/>
                  <a:gd name="T9" fmla="*/ 7651 h 33"/>
                  <a:gd name="T10" fmla="*/ 8759 w 24"/>
                  <a:gd name="T11" fmla="*/ 3877 h 33"/>
                  <a:gd name="T12" fmla="*/ 6016 w 24"/>
                  <a:gd name="T13" fmla="*/ 3877 h 33"/>
                  <a:gd name="T14" fmla="*/ 0 w 24"/>
                  <a:gd name="T15" fmla="*/ 25108 h 33"/>
                  <a:gd name="T16" fmla="*/ 0 w 24"/>
                  <a:gd name="T17" fmla="*/ 0 h 33"/>
                  <a:gd name="T18" fmla="*/ 11281 w 24"/>
                  <a:gd name="T19" fmla="*/ 0 h 33"/>
                  <a:gd name="T20" fmla="*/ 16967 w 24"/>
                  <a:gd name="T21" fmla="*/ 1503 h 33"/>
                  <a:gd name="T22" fmla="*/ 20069 w 24"/>
                  <a:gd name="T23" fmla="*/ 6227 h 33"/>
                  <a:gd name="T24" fmla="*/ 13132 w 24"/>
                  <a:gd name="T25" fmla="*/ 12657 h 33"/>
                  <a:gd name="T26" fmla="*/ 13132 w 24"/>
                  <a:gd name="T27" fmla="*/ 12657 h 33"/>
                  <a:gd name="T28" fmla="*/ 16967 w 24"/>
                  <a:gd name="T29" fmla="*/ 14663 h 33"/>
                  <a:gd name="T30" fmla="*/ 18332 w 24"/>
                  <a:gd name="T31" fmla="*/ 16557 h 33"/>
                  <a:gd name="T32" fmla="*/ 21339 w 24"/>
                  <a:gd name="T33" fmla="*/ 25108 h 33"/>
                  <a:gd name="T34" fmla="*/ 13132 w 24"/>
                  <a:gd name="T35" fmla="*/ 25108 h 33"/>
                  <a:gd name="T36" fmla="*/ 11458 w 24"/>
                  <a:gd name="T37" fmla="*/ 18497 h 33"/>
                  <a:gd name="T38" fmla="*/ 9776 w 24"/>
                  <a:gd name="T39" fmla="*/ 15058 h 33"/>
                  <a:gd name="T40" fmla="*/ 6016 w 24"/>
                  <a:gd name="T41" fmla="*/ 15058 h 33"/>
                  <a:gd name="T42" fmla="*/ 6016 w 24"/>
                  <a:gd name="T43" fmla="*/ 25108 h 33"/>
                  <a:gd name="T44" fmla="*/ 0 w 24"/>
                  <a:gd name="T45" fmla="*/ 25108 h 3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4"/>
                  <a:gd name="T70" fmla="*/ 0 h 33"/>
                  <a:gd name="T71" fmla="*/ 24 w 24"/>
                  <a:gd name="T72" fmla="*/ 33 h 3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4" h="33">
                    <a:moveTo>
                      <a:pt x="7" y="5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2" y="14"/>
                      <a:pt x="13" y="13"/>
                    </a:cubicBezTo>
                    <a:cubicBezTo>
                      <a:pt x="14" y="12"/>
                      <a:pt x="14" y="11"/>
                      <a:pt x="14" y="10"/>
                    </a:cubicBezTo>
                    <a:cubicBezTo>
                      <a:pt x="14" y="7"/>
                      <a:pt x="13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close/>
                    <a:moveTo>
                      <a:pt x="0" y="3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0"/>
                      <a:pt x="19" y="2"/>
                    </a:cubicBezTo>
                    <a:cubicBezTo>
                      <a:pt x="21" y="3"/>
                      <a:pt x="22" y="5"/>
                      <a:pt x="22" y="8"/>
                    </a:cubicBezTo>
                    <a:cubicBezTo>
                      <a:pt x="22" y="13"/>
                      <a:pt x="20" y="16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7" y="17"/>
                      <a:pt x="18" y="17"/>
                      <a:pt x="19" y="19"/>
                    </a:cubicBezTo>
                    <a:cubicBezTo>
                      <a:pt x="19" y="19"/>
                      <a:pt x="20" y="20"/>
                      <a:pt x="20" y="2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2"/>
                      <a:pt x="11" y="21"/>
                      <a:pt x="11" y="20"/>
                    </a:cubicBezTo>
                    <a:cubicBezTo>
                      <a:pt x="10" y="20"/>
                      <a:pt x="9" y="20"/>
                      <a:pt x="7" y="20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93" name="Freeform 61"/>
              <p:cNvSpPr>
                <a:spLocks noChangeAspect="1" noEditPoints="1"/>
              </p:cNvSpPr>
              <p:nvPr/>
            </p:nvSpPr>
            <p:spPr bwMode="auto">
              <a:xfrm>
                <a:off x="3832" y="1749"/>
                <a:ext cx="47" cy="57"/>
              </a:xfrm>
              <a:custGeom>
                <a:avLst/>
                <a:gdLst>
                  <a:gd name="T0" fmla="*/ 6851 w 29"/>
                  <a:gd name="T1" fmla="*/ 16051 h 35"/>
                  <a:gd name="T2" fmla="*/ 12107 w 29"/>
                  <a:gd name="T3" fmla="*/ 26772 h 35"/>
                  <a:gd name="T4" fmla="*/ 16995 w 29"/>
                  <a:gd name="T5" fmla="*/ 16051 h 35"/>
                  <a:gd name="T6" fmla="*/ 12107 w 29"/>
                  <a:gd name="T7" fmla="*/ 5503 h 35"/>
                  <a:gd name="T8" fmla="*/ 6851 w 29"/>
                  <a:gd name="T9" fmla="*/ 16051 h 35"/>
                  <a:gd name="T10" fmla="*/ 0 w 29"/>
                  <a:gd name="T11" fmla="*/ 16051 h 35"/>
                  <a:gd name="T12" fmla="*/ 2608 w 29"/>
                  <a:gd name="T13" fmla="*/ 4461 h 35"/>
                  <a:gd name="T14" fmla="*/ 12107 w 29"/>
                  <a:gd name="T15" fmla="*/ 0 h 35"/>
                  <a:gd name="T16" fmla="*/ 21617 w 29"/>
                  <a:gd name="T17" fmla="*/ 4461 h 35"/>
                  <a:gd name="T18" fmla="*/ 24899 w 29"/>
                  <a:gd name="T19" fmla="*/ 16051 h 35"/>
                  <a:gd name="T20" fmla="*/ 21617 w 29"/>
                  <a:gd name="T21" fmla="*/ 27809 h 35"/>
                  <a:gd name="T22" fmla="*/ 12107 w 29"/>
                  <a:gd name="T23" fmla="*/ 32296 h 35"/>
                  <a:gd name="T24" fmla="*/ 2608 w 29"/>
                  <a:gd name="T25" fmla="*/ 26772 h 35"/>
                  <a:gd name="T26" fmla="*/ 0 w 29"/>
                  <a:gd name="T27" fmla="*/ 16051 h 3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9"/>
                  <a:gd name="T43" fmla="*/ 0 h 35"/>
                  <a:gd name="T44" fmla="*/ 29 w 29"/>
                  <a:gd name="T45" fmla="*/ 35 h 3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9" h="35">
                    <a:moveTo>
                      <a:pt x="8" y="17"/>
                    </a:moveTo>
                    <a:cubicBezTo>
                      <a:pt x="8" y="25"/>
                      <a:pt x="10" y="29"/>
                      <a:pt x="14" y="29"/>
                    </a:cubicBezTo>
                    <a:cubicBezTo>
                      <a:pt x="18" y="29"/>
                      <a:pt x="20" y="25"/>
                      <a:pt x="20" y="17"/>
                    </a:cubicBezTo>
                    <a:cubicBezTo>
                      <a:pt x="20" y="10"/>
                      <a:pt x="18" y="6"/>
                      <a:pt x="14" y="6"/>
                    </a:cubicBezTo>
                    <a:cubicBezTo>
                      <a:pt x="10" y="6"/>
                      <a:pt x="8" y="10"/>
                      <a:pt x="8" y="17"/>
                    </a:cubicBezTo>
                    <a:close/>
                    <a:moveTo>
                      <a:pt x="0" y="17"/>
                    </a:moveTo>
                    <a:cubicBezTo>
                      <a:pt x="0" y="12"/>
                      <a:pt x="1" y="8"/>
                      <a:pt x="3" y="5"/>
                    </a:cubicBezTo>
                    <a:cubicBezTo>
                      <a:pt x="6" y="2"/>
                      <a:pt x="10" y="0"/>
                      <a:pt x="14" y="0"/>
                    </a:cubicBezTo>
                    <a:cubicBezTo>
                      <a:pt x="19" y="0"/>
                      <a:pt x="23" y="2"/>
                      <a:pt x="25" y="5"/>
                    </a:cubicBezTo>
                    <a:cubicBezTo>
                      <a:pt x="27" y="8"/>
                      <a:pt x="29" y="12"/>
                      <a:pt x="29" y="17"/>
                    </a:cubicBezTo>
                    <a:cubicBezTo>
                      <a:pt x="29" y="22"/>
                      <a:pt x="27" y="26"/>
                      <a:pt x="25" y="30"/>
                    </a:cubicBezTo>
                    <a:cubicBezTo>
                      <a:pt x="23" y="33"/>
                      <a:pt x="19" y="35"/>
                      <a:pt x="14" y="35"/>
                    </a:cubicBezTo>
                    <a:cubicBezTo>
                      <a:pt x="10" y="35"/>
                      <a:pt x="6" y="33"/>
                      <a:pt x="3" y="29"/>
                    </a:cubicBezTo>
                    <a:cubicBezTo>
                      <a:pt x="1" y="26"/>
                      <a:pt x="0" y="22"/>
                      <a:pt x="0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94" name="Freeform 62"/>
              <p:cNvSpPr>
                <a:spLocks noChangeAspect="1"/>
              </p:cNvSpPr>
              <p:nvPr/>
            </p:nvSpPr>
            <p:spPr bwMode="auto">
              <a:xfrm>
                <a:off x="3888" y="1751"/>
                <a:ext cx="39" cy="55"/>
              </a:xfrm>
              <a:custGeom>
                <a:avLst/>
                <a:gdLst>
                  <a:gd name="T0" fmla="*/ 0 w 24"/>
                  <a:gd name="T1" fmla="*/ 17687 h 34"/>
                  <a:gd name="T2" fmla="*/ 0 w 24"/>
                  <a:gd name="T3" fmla="*/ 0 h 34"/>
                  <a:gd name="T4" fmla="*/ 6016 w 24"/>
                  <a:gd name="T5" fmla="*/ 0 h 34"/>
                  <a:gd name="T6" fmla="*/ 6016 w 24"/>
                  <a:gd name="T7" fmla="*/ 18671 h 34"/>
                  <a:gd name="T8" fmla="*/ 11281 w 24"/>
                  <a:gd name="T9" fmla="*/ 23451 h 34"/>
                  <a:gd name="T10" fmla="*/ 14233 w 24"/>
                  <a:gd name="T11" fmla="*/ 18671 h 34"/>
                  <a:gd name="T12" fmla="*/ 14233 w 24"/>
                  <a:gd name="T13" fmla="*/ 0 h 34"/>
                  <a:gd name="T14" fmla="*/ 21339 w 24"/>
                  <a:gd name="T15" fmla="*/ 0 h 34"/>
                  <a:gd name="T16" fmla="*/ 21339 w 24"/>
                  <a:gd name="T17" fmla="*/ 17687 h 34"/>
                  <a:gd name="T18" fmla="*/ 18619 w 24"/>
                  <a:gd name="T19" fmla="*/ 25420 h 34"/>
                  <a:gd name="T20" fmla="*/ 11281 w 24"/>
                  <a:gd name="T21" fmla="*/ 28611 h 34"/>
                  <a:gd name="T22" fmla="*/ 2670 w 24"/>
                  <a:gd name="T23" fmla="*/ 25420 h 34"/>
                  <a:gd name="T24" fmla="*/ 0 w 24"/>
                  <a:gd name="T25" fmla="*/ 17687 h 3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4"/>
                  <a:gd name="T40" fmla="*/ 0 h 34"/>
                  <a:gd name="T41" fmla="*/ 24 w 24"/>
                  <a:gd name="T42" fmla="*/ 34 h 3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4" h="34">
                    <a:moveTo>
                      <a:pt x="0" y="2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6"/>
                      <a:pt x="9" y="28"/>
                      <a:pt x="12" y="28"/>
                    </a:cubicBezTo>
                    <a:cubicBezTo>
                      <a:pt x="15" y="28"/>
                      <a:pt x="16" y="26"/>
                      <a:pt x="16" y="2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5"/>
                      <a:pt x="23" y="28"/>
                      <a:pt x="21" y="30"/>
                    </a:cubicBezTo>
                    <a:cubicBezTo>
                      <a:pt x="19" y="33"/>
                      <a:pt x="16" y="34"/>
                      <a:pt x="12" y="34"/>
                    </a:cubicBezTo>
                    <a:cubicBezTo>
                      <a:pt x="8" y="34"/>
                      <a:pt x="5" y="33"/>
                      <a:pt x="3" y="30"/>
                    </a:cubicBezTo>
                    <a:cubicBezTo>
                      <a:pt x="1" y="28"/>
                      <a:pt x="0" y="25"/>
                      <a:pt x="0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95" name="Freeform 63"/>
              <p:cNvSpPr>
                <a:spLocks noChangeAspect="1"/>
              </p:cNvSpPr>
              <p:nvPr/>
            </p:nvSpPr>
            <p:spPr bwMode="auto">
              <a:xfrm>
                <a:off x="3933" y="1751"/>
                <a:ext cx="36" cy="53"/>
              </a:xfrm>
              <a:custGeom>
                <a:avLst/>
                <a:gdLst>
                  <a:gd name="T0" fmla="*/ 12 w 36"/>
                  <a:gd name="T1" fmla="*/ 53 h 53"/>
                  <a:gd name="T2" fmla="*/ 12 w 36"/>
                  <a:gd name="T3" fmla="*/ 9 h 53"/>
                  <a:gd name="T4" fmla="*/ 0 w 36"/>
                  <a:gd name="T5" fmla="*/ 9 h 53"/>
                  <a:gd name="T6" fmla="*/ 0 w 36"/>
                  <a:gd name="T7" fmla="*/ 0 h 53"/>
                  <a:gd name="T8" fmla="*/ 36 w 36"/>
                  <a:gd name="T9" fmla="*/ 0 h 53"/>
                  <a:gd name="T10" fmla="*/ 36 w 36"/>
                  <a:gd name="T11" fmla="*/ 9 h 53"/>
                  <a:gd name="T12" fmla="*/ 25 w 36"/>
                  <a:gd name="T13" fmla="*/ 9 h 53"/>
                  <a:gd name="T14" fmla="*/ 25 w 36"/>
                  <a:gd name="T15" fmla="*/ 53 h 53"/>
                  <a:gd name="T16" fmla="*/ 12 w 36"/>
                  <a:gd name="T17" fmla="*/ 53 h 53"/>
                  <a:gd name="T18" fmla="*/ 12 w 36"/>
                  <a:gd name="T19" fmla="*/ 53 h 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6"/>
                  <a:gd name="T31" fmla="*/ 0 h 53"/>
                  <a:gd name="T32" fmla="*/ 36 w 36"/>
                  <a:gd name="T33" fmla="*/ 53 h 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6" h="53">
                    <a:moveTo>
                      <a:pt x="12" y="53"/>
                    </a:moveTo>
                    <a:lnTo>
                      <a:pt x="12" y="9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9"/>
                    </a:lnTo>
                    <a:lnTo>
                      <a:pt x="25" y="9"/>
                    </a:lnTo>
                    <a:lnTo>
                      <a:pt x="25" y="53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96" name="Freeform 64"/>
              <p:cNvSpPr>
                <a:spLocks noChangeAspect="1"/>
              </p:cNvSpPr>
              <p:nvPr/>
            </p:nvSpPr>
            <p:spPr bwMode="auto">
              <a:xfrm>
                <a:off x="3976" y="1751"/>
                <a:ext cx="32" cy="53"/>
              </a:xfrm>
              <a:custGeom>
                <a:avLst/>
                <a:gdLst>
                  <a:gd name="T0" fmla="*/ 0 w 32"/>
                  <a:gd name="T1" fmla="*/ 53 h 53"/>
                  <a:gd name="T2" fmla="*/ 0 w 32"/>
                  <a:gd name="T3" fmla="*/ 0 h 53"/>
                  <a:gd name="T4" fmla="*/ 32 w 32"/>
                  <a:gd name="T5" fmla="*/ 0 h 53"/>
                  <a:gd name="T6" fmla="*/ 32 w 32"/>
                  <a:gd name="T7" fmla="*/ 9 h 53"/>
                  <a:gd name="T8" fmla="*/ 13 w 32"/>
                  <a:gd name="T9" fmla="*/ 9 h 53"/>
                  <a:gd name="T10" fmla="*/ 13 w 32"/>
                  <a:gd name="T11" fmla="*/ 21 h 53"/>
                  <a:gd name="T12" fmla="*/ 31 w 32"/>
                  <a:gd name="T13" fmla="*/ 21 h 53"/>
                  <a:gd name="T14" fmla="*/ 31 w 32"/>
                  <a:gd name="T15" fmla="*/ 31 h 53"/>
                  <a:gd name="T16" fmla="*/ 13 w 32"/>
                  <a:gd name="T17" fmla="*/ 31 h 53"/>
                  <a:gd name="T18" fmla="*/ 13 w 32"/>
                  <a:gd name="T19" fmla="*/ 44 h 53"/>
                  <a:gd name="T20" fmla="*/ 32 w 32"/>
                  <a:gd name="T21" fmla="*/ 44 h 53"/>
                  <a:gd name="T22" fmla="*/ 32 w 32"/>
                  <a:gd name="T23" fmla="*/ 53 h 53"/>
                  <a:gd name="T24" fmla="*/ 0 w 32"/>
                  <a:gd name="T25" fmla="*/ 53 h 53"/>
                  <a:gd name="T26" fmla="*/ 0 w 32"/>
                  <a:gd name="T27" fmla="*/ 53 h 5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2"/>
                  <a:gd name="T43" fmla="*/ 0 h 53"/>
                  <a:gd name="T44" fmla="*/ 32 w 32"/>
                  <a:gd name="T45" fmla="*/ 53 h 5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2" h="53">
                    <a:moveTo>
                      <a:pt x="0" y="53"/>
                    </a:moveTo>
                    <a:lnTo>
                      <a:pt x="0" y="0"/>
                    </a:lnTo>
                    <a:lnTo>
                      <a:pt x="32" y="0"/>
                    </a:lnTo>
                    <a:lnTo>
                      <a:pt x="32" y="9"/>
                    </a:lnTo>
                    <a:lnTo>
                      <a:pt x="13" y="9"/>
                    </a:lnTo>
                    <a:lnTo>
                      <a:pt x="13" y="21"/>
                    </a:lnTo>
                    <a:lnTo>
                      <a:pt x="31" y="21"/>
                    </a:lnTo>
                    <a:lnTo>
                      <a:pt x="31" y="31"/>
                    </a:lnTo>
                    <a:lnTo>
                      <a:pt x="13" y="31"/>
                    </a:lnTo>
                    <a:lnTo>
                      <a:pt x="13" y="44"/>
                    </a:lnTo>
                    <a:lnTo>
                      <a:pt x="32" y="44"/>
                    </a:lnTo>
                    <a:lnTo>
                      <a:pt x="32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97" name="Freeform 65"/>
              <p:cNvSpPr>
                <a:spLocks noChangeAspect="1" noEditPoints="1"/>
              </p:cNvSpPr>
              <p:nvPr/>
            </p:nvSpPr>
            <p:spPr bwMode="auto">
              <a:xfrm>
                <a:off x="4017" y="1751"/>
                <a:ext cx="39" cy="53"/>
              </a:xfrm>
              <a:custGeom>
                <a:avLst/>
                <a:gdLst>
                  <a:gd name="T0" fmla="*/ 7051 w 24"/>
                  <a:gd name="T1" fmla="*/ 3877 h 33"/>
                  <a:gd name="T2" fmla="*/ 7051 w 24"/>
                  <a:gd name="T3" fmla="*/ 10309 h 33"/>
                  <a:gd name="T4" fmla="*/ 8759 w 24"/>
                  <a:gd name="T5" fmla="*/ 10309 h 33"/>
                  <a:gd name="T6" fmla="*/ 11458 w 24"/>
                  <a:gd name="T7" fmla="*/ 10001 h 33"/>
                  <a:gd name="T8" fmla="*/ 13132 w 24"/>
                  <a:gd name="T9" fmla="*/ 7651 h 33"/>
                  <a:gd name="T10" fmla="*/ 8759 w 24"/>
                  <a:gd name="T11" fmla="*/ 3877 h 33"/>
                  <a:gd name="T12" fmla="*/ 7051 w 24"/>
                  <a:gd name="T13" fmla="*/ 3877 h 33"/>
                  <a:gd name="T14" fmla="*/ 0 w 24"/>
                  <a:gd name="T15" fmla="*/ 25108 h 33"/>
                  <a:gd name="T16" fmla="*/ 0 w 24"/>
                  <a:gd name="T17" fmla="*/ 0 h 33"/>
                  <a:gd name="T18" fmla="*/ 11281 w 24"/>
                  <a:gd name="T19" fmla="*/ 0 h 33"/>
                  <a:gd name="T20" fmla="*/ 18332 w 24"/>
                  <a:gd name="T21" fmla="*/ 1503 h 33"/>
                  <a:gd name="T22" fmla="*/ 20306 w 24"/>
                  <a:gd name="T23" fmla="*/ 6227 h 33"/>
                  <a:gd name="T24" fmla="*/ 14233 w 24"/>
                  <a:gd name="T25" fmla="*/ 12657 h 33"/>
                  <a:gd name="T26" fmla="*/ 14233 w 24"/>
                  <a:gd name="T27" fmla="*/ 12657 h 33"/>
                  <a:gd name="T28" fmla="*/ 16967 w 24"/>
                  <a:gd name="T29" fmla="*/ 14663 h 33"/>
                  <a:gd name="T30" fmla="*/ 18619 w 24"/>
                  <a:gd name="T31" fmla="*/ 16557 h 33"/>
                  <a:gd name="T32" fmla="*/ 21339 w 24"/>
                  <a:gd name="T33" fmla="*/ 25108 h 33"/>
                  <a:gd name="T34" fmla="*/ 14233 w 24"/>
                  <a:gd name="T35" fmla="*/ 25108 h 33"/>
                  <a:gd name="T36" fmla="*/ 11458 w 24"/>
                  <a:gd name="T37" fmla="*/ 18497 h 33"/>
                  <a:gd name="T38" fmla="*/ 9776 w 24"/>
                  <a:gd name="T39" fmla="*/ 15058 h 33"/>
                  <a:gd name="T40" fmla="*/ 7051 w 24"/>
                  <a:gd name="T41" fmla="*/ 15058 h 33"/>
                  <a:gd name="T42" fmla="*/ 7051 w 24"/>
                  <a:gd name="T43" fmla="*/ 25108 h 33"/>
                  <a:gd name="T44" fmla="*/ 0 w 24"/>
                  <a:gd name="T45" fmla="*/ 25108 h 3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4"/>
                  <a:gd name="T70" fmla="*/ 0 h 33"/>
                  <a:gd name="T71" fmla="*/ 24 w 24"/>
                  <a:gd name="T72" fmla="*/ 33 h 3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4" h="33">
                    <a:moveTo>
                      <a:pt x="8" y="5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3" y="14"/>
                      <a:pt x="13" y="13"/>
                    </a:cubicBezTo>
                    <a:cubicBezTo>
                      <a:pt x="14" y="12"/>
                      <a:pt x="15" y="11"/>
                      <a:pt x="15" y="10"/>
                    </a:cubicBezTo>
                    <a:cubicBezTo>
                      <a:pt x="15" y="7"/>
                      <a:pt x="13" y="5"/>
                      <a:pt x="10" y="5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  <a:moveTo>
                      <a:pt x="0" y="3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8" y="0"/>
                      <a:pt x="20" y="2"/>
                    </a:cubicBezTo>
                    <a:cubicBezTo>
                      <a:pt x="22" y="3"/>
                      <a:pt x="23" y="5"/>
                      <a:pt x="23" y="8"/>
                    </a:cubicBezTo>
                    <a:cubicBezTo>
                      <a:pt x="23" y="13"/>
                      <a:pt x="20" y="16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7" y="17"/>
                      <a:pt x="18" y="17"/>
                      <a:pt x="19" y="19"/>
                    </a:cubicBezTo>
                    <a:cubicBezTo>
                      <a:pt x="20" y="19"/>
                      <a:pt x="20" y="20"/>
                      <a:pt x="21" y="2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2"/>
                      <a:pt x="12" y="21"/>
                      <a:pt x="11" y="20"/>
                    </a:cubicBezTo>
                    <a:cubicBezTo>
                      <a:pt x="11" y="20"/>
                      <a:pt x="10" y="20"/>
                      <a:pt x="8" y="20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98" name="Freeform 66"/>
              <p:cNvSpPr>
                <a:spLocks noChangeAspect="1"/>
              </p:cNvSpPr>
              <p:nvPr/>
            </p:nvSpPr>
            <p:spPr bwMode="auto">
              <a:xfrm>
                <a:off x="3884" y="1409"/>
                <a:ext cx="265" cy="98"/>
              </a:xfrm>
              <a:custGeom>
                <a:avLst/>
                <a:gdLst>
                  <a:gd name="T0" fmla="*/ 29381 w 162"/>
                  <a:gd name="T1" fmla="*/ 51208 h 60"/>
                  <a:gd name="T2" fmla="*/ 28240 w 162"/>
                  <a:gd name="T3" fmla="*/ 50143 h 60"/>
                  <a:gd name="T4" fmla="*/ 0 w 162"/>
                  <a:gd name="T5" fmla="*/ 33529 h 60"/>
                  <a:gd name="T6" fmla="*/ 21789 w 162"/>
                  <a:gd name="T7" fmla="*/ 21196 h 60"/>
                  <a:gd name="T8" fmla="*/ 50903 w 162"/>
                  <a:gd name="T9" fmla="*/ 38248 h 60"/>
                  <a:gd name="T10" fmla="*/ 72713 w 162"/>
                  <a:gd name="T11" fmla="*/ 36477 h 60"/>
                  <a:gd name="T12" fmla="*/ 109772 w 162"/>
                  <a:gd name="T13" fmla="*/ 15286 h 60"/>
                  <a:gd name="T14" fmla="*/ 69101 w 162"/>
                  <a:gd name="T15" fmla="*/ 15286 h 60"/>
                  <a:gd name="T16" fmla="*/ 69101 w 162"/>
                  <a:gd name="T17" fmla="*/ 0 h 60"/>
                  <a:gd name="T18" fmla="*/ 158833 w 162"/>
                  <a:gd name="T19" fmla="*/ 0 h 60"/>
                  <a:gd name="T20" fmla="*/ 158833 w 162"/>
                  <a:gd name="T21" fmla="*/ 51208 h 60"/>
                  <a:gd name="T22" fmla="*/ 132740 w 162"/>
                  <a:gd name="T23" fmla="*/ 51208 h 60"/>
                  <a:gd name="T24" fmla="*/ 131604 w 162"/>
                  <a:gd name="T25" fmla="*/ 27822 h 60"/>
                  <a:gd name="T26" fmla="*/ 95372 w 162"/>
                  <a:gd name="T27" fmla="*/ 49098 h 60"/>
                  <a:gd name="T28" fmla="*/ 58855 w 162"/>
                  <a:gd name="T29" fmla="*/ 57591 h 60"/>
                  <a:gd name="T30" fmla="*/ 29381 w 162"/>
                  <a:gd name="T31" fmla="*/ 51208 h 60"/>
                  <a:gd name="T32" fmla="*/ 29381 w 162"/>
                  <a:gd name="T33" fmla="*/ 51208 h 6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2"/>
                  <a:gd name="T52" fmla="*/ 0 h 60"/>
                  <a:gd name="T53" fmla="*/ 162 w 162"/>
                  <a:gd name="T54" fmla="*/ 60 h 6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2" h="60">
                    <a:moveTo>
                      <a:pt x="30" y="53"/>
                    </a:moveTo>
                    <a:cubicBezTo>
                      <a:pt x="30" y="53"/>
                      <a:pt x="29" y="52"/>
                      <a:pt x="29" y="52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8" y="43"/>
                      <a:pt x="66" y="42"/>
                      <a:pt x="74" y="38"/>
                    </a:cubicBezTo>
                    <a:cubicBezTo>
                      <a:pt x="112" y="16"/>
                      <a:pt x="112" y="16"/>
                      <a:pt x="112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2" y="53"/>
                      <a:pt x="162" y="53"/>
                      <a:pt x="162" y="53"/>
                    </a:cubicBezTo>
                    <a:cubicBezTo>
                      <a:pt x="135" y="53"/>
                      <a:pt x="135" y="53"/>
                      <a:pt x="135" y="53"/>
                    </a:cubicBezTo>
                    <a:cubicBezTo>
                      <a:pt x="134" y="29"/>
                      <a:pt x="134" y="29"/>
                      <a:pt x="134" y="29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83" y="59"/>
                      <a:pt x="69" y="60"/>
                      <a:pt x="60" y="60"/>
                    </a:cubicBezTo>
                    <a:cubicBezTo>
                      <a:pt x="44" y="60"/>
                      <a:pt x="33" y="54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lose/>
                  </a:path>
                </a:pathLst>
              </a:custGeom>
              <a:solidFill>
                <a:srgbClr val="202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99" name="Freeform 67"/>
              <p:cNvSpPr>
                <a:spLocks noChangeAspect="1"/>
              </p:cNvSpPr>
              <p:nvPr/>
            </p:nvSpPr>
            <p:spPr bwMode="auto">
              <a:xfrm>
                <a:off x="3703" y="1406"/>
                <a:ext cx="171" cy="152"/>
              </a:xfrm>
              <a:custGeom>
                <a:avLst/>
                <a:gdLst>
                  <a:gd name="T0" fmla="*/ 36123 w 105"/>
                  <a:gd name="T1" fmla="*/ 77793 h 93"/>
                  <a:gd name="T2" fmla="*/ 63228 w 105"/>
                  <a:gd name="T3" fmla="*/ 61089 h 93"/>
                  <a:gd name="T4" fmla="*/ 60524 w 105"/>
                  <a:gd name="T5" fmla="*/ 48668 h 93"/>
                  <a:gd name="T6" fmla="*/ 26140 w 105"/>
                  <a:gd name="T7" fmla="*/ 28073 h 93"/>
                  <a:gd name="T8" fmla="*/ 26140 w 105"/>
                  <a:gd name="T9" fmla="*/ 51526 h 93"/>
                  <a:gd name="T10" fmla="*/ 0 w 105"/>
                  <a:gd name="T11" fmla="*/ 51526 h 93"/>
                  <a:gd name="T12" fmla="*/ 0 w 105"/>
                  <a:gd name="T13" fmla="*/ 0 h 93"/>
                  <a:gd name="T14" fmla="*/ 84950 w 105"/>
                  <a:gd name="T15" fmla="*/ 0 h 93"/>
                  <a:gd name="T16" fmla="*/ 84950 w 105"/>
                  <a:gd name="T17" fmla="*/ 14983 h 93"/>
                  <a:gd name="T18" fmla="*/ 45916 w 105"/>
                  <a:gd name="T19" fmla="*/ 14983 h 93"/>
                  <a:gd name="T20" fmla="*/ 81010 w 105"/>
                  <a:gd name="T21" fmla="*/ 35643 h 93"/>
                  <a:gd name="T22" fmla="*/ 96905 w 105"/>
                  <a:gd name="T23" fmla="*/ 56330 h 93"/>
                  <a:gd name="T24" fmla="*/ 83731 w 105"/>
                  <a:gd name="T25" fmla="*/ 73846 h 93"/>
                  <a:gd name="T26" fmla="*/ 57050 w 105"/>
                  <a:gd name="T27" fmla="*/ 90028 h 93"/>
                  <a:gd name="T28" fmla="*/ 36123 w 105"/>
                  <a:gd name="T29" fmla="*/ 77793 h 93"/>
                  <a:gd name="T30" fmla="*/ 36123 w 105"/>
                  <a:gd name="T31" fmla="*/ 77793 h 9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5"/>
                  <a:gd name="T49" fmla="*/ 0 h 93"/>
                  <a:gd name="T50" fmla="*/ 105 w 105"/>
                  <a:gd name="T51" fmla="*/ 93 h 9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5" h="93">
                    <a:moveTo>
                      <a:pt x="39" y="80"/>
                    </a:moveTo>
                    <a:cubicBezTo>
                      <a:pt x="69" y="63"/>
                      <a:pt x="69" y="63"/>
                      <a:pt x="69" y="63"/>
                    </a:cubicBezTo>
                    <a:cubicBezTo>
                      <a:pt x="75" y="60"/>
                      <a:pt x="74" y="55"/>
                      <a:pt x="66" y="50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102" y="45"/>
                      <a:pt x="105" y="53"/>
                      <a:pt x="105" y="58"/>
                    </a:cubicBezTo>
                    <a:cubicBezTo>
                      <a:pt x="104" y="68"/>
                      <a:pt x="94" y="75"/>
                      <a:pt x="91" y="76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39" y="80"/>
                      <a:pt x="39" y="80"/>
                      <a:pt x="39" y="80"/>
                    </a:cubicBezTo>
                    <a:cubicBezTo>
                      <a:pt x="39" y="80"/>
                      <a:pt x="39" y="80"/>
                      <a:pt x="39" y="80"/>
                    </a:cubicBezTo>
                    <a:close/>
                  </a:path>
                </a:pathLst>
              </a:custGeom>
              <a:solidFill>
                <a:srgbClr val="202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400" name="Freeform 68"/>
              <p:cNvSpPr>
                <a:spLocks noChangeAspect="1"/>
              </p:cNvSpPr>
              <p:nvPr/>
            </p:nvSpPr>
            <p:spPr bwMode="auto">
              <a:xfrm>
                <a:off x="3698" y="1564"/>
                <a:ext cx="265" cy="98"/>
              </a:xfrm>
              <a:custGeom>
                <a:avLst/>
                <a:gdLst>
                  <a:gd name="T0" fmla="*/ 129490 w 162"/>
                  <a:gd name="T1" fmla="*/ 7528 h 60"/>
                  <a:gd name="T2" fmla="*/ 158833 w 162"/>
                  <a:gd name="T3" fmla="*/ 24048 h 60"/>
                  <a:gd name="T4" fmla="*/ 136208 w 162"/>
                  <a:gd name="T5" fmla="*/ 36477 h 60"/>
                  <a:gd name="T6" fmla="*/ 106828 w 162"/>
                  <a:gd name="T7" fmla="*/ 20083 h 60"/>
                  <a:gd name="T8" fmla="*/ 86524 w 162"/>
                  <a:gd name="T9" fmla="*/ 22333 h 60"/>
                  <a:gd name="T10" fmla="*/ 49182 w 162"/>
                  <a:gd name="T11" fmla="*/ 43669 h 60"/>
                  <a:gd name="T12" fmla="*/ 89972 w 162"/>
                  <a:gd name="T13" fmla="*/ 43669 h 60"/>
                  <a:gd name="T14" fmla="*/ 89972 w 162"/>
                  <a:gd name="T15" fmla="*/ 57591 h 60"/>
                  <a:gd name="T16" fmla="*/ 0 w 162"/>
                  <a:gd name="T17" fmla="*/ 57591 h 60"/>
                  <a:gd name="T18" fmla="*/ 0 w 162"/>
                  <a:gd name="T19" fmla="*/ 6385 h 60"/>
                  <a:gd name="T20" fmla="*/ 26513 w 162"/>
                  <a:gd name="T21" fmla="*/ 6385 h 60"/>
                  <a:gd name="T22" fmla="*/ 26513 w 162"/>
                  <a:gd name="T23" fmla="*/ 30060 h 60"/>
                  <a:gd name="T24" fmla="*/ 63461 w 162"/>
                  <a:gd name="T25" fmla="*/ 9359 h 60"/>
                  <a:gd name="T26" fmla="*/ 99197 w 162"/>
                  <a:gd name="T27" fmla="*/ 0 h 60"/>
                  <a:gd name="T28" fmla="*/ 129490 w 162"/>
                  <a:gd name="T29" fmla="*/ 7528 h 60"/>
                  <a:gd name="T30" fmla="*/ 129490 w 162"/>
                  <a:gd name="T31" fmla="*/ 7528 h 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2"/>
                  <a:gd name="T49" fmla="*/ 0 h 60"/>
                  <a:gd name="T50" fmla="*/ 162 w 162"/>
                  <a:gd name="T51" fmla="*/ 60 h 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2" h="60">
                    <a:moveTo>
                      <a:pt x="132" y="8"/>
                    </a:moveTo>
                    <a:cubicBezTo>
                      <a:pt x="162" y="25"/>
                      <a:pt x="162" y="25"/>
                      <a:pt x="162" y="25"/>
                    </a:cubicBezTo>
                    <a:cubicBezTo>
                      <a:pt x="139" y="38"/>
                      <a:pt x="139" y="38"/>
                      <a:pt x="139" y="38"/>
                    </a:cubicBezTo>
                    <a:cubicBezTo>
                      <a:pt x="109" y="21"/>
                      <a:pt x="109" y="21"/>
                      <a:pt x="109" y="21"/>
                    </a:cubicBezTo>
                    <a:cubicBezTo>
                      <a:pt x="103" y="17"/>
                      <a:pt x="96" y="18"/>
                      <a:pt x="88" y="23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79" y="2"/>
                      <a:pt x="92" y="0"/>
                      <a:pt x="101" y="0"/>
                    </a:cubicBezTo>
                    <a:cubicBezTo>
                      <a:pt x="118" y="0"/>
                      <a:pt x="129" y="6"/>
                      <a:pt x="132" y="8"/>
                    </a:cubicBezTo>
                    <a:cubicBezTo>
                      <a:pt x="132" y="8"/>
                      <a:pt x="132" y="8"/>
                      <a:pt x="132" y="8"/>
                    </a:cubicBezTo>
                    <a:close/>
                  </a:path>
                </a:pathLst>
              </a:custGeom>
              <a:solidFill>
                <a:srgbClr val="202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401" name="Freeform 69"/>
              <p:cNvSpPr>
                <a:spLocks noChangeAspect="1"/>
              </p:cNvSpPr>
              <p:nvPr/>
            </p:nvSpPr>
            <p:spPr bwMode="auto">
              <a:xfrm>
                <a:off x="3972" y="1514"/>
                <a:ext cx="170" cy="153"/>
              </a:xfrm>
              <a:custGeom>
                <a:avLst/>
                <a:gdLst>
                  <a:gd name="T0" fmla="*/ 101067 w 104"/>
                  <a:gd name="T1" fmla="*/ 36798 h 94"/>
                  <a:gd name="T2" fmla="*/ 101067 w 104"/>
                  <a:gd name="T3" fmla="*/ 86022 h 94"/>
                  <a:gd name="T4" fmla="*/ 12472 w 104"/>
                  <a:gd name="T5" fmla="*/ 86022 h 94"/>
                  <a:gd name="T6" fmla="*/ 11990 w 104"/>
                  <a:gd name="T7" fmla="*/ 71658 h 94"/>
                  <a:gd name="T8" fmla="*/ 52368 w 104"/>
                  <a:gd name="T9" fmla="*/ 71658 h 94"/>
                  <a:gd name="T10" fmla="*/ 15485 w 104"/>
                  <a:gd name="T11" fmla="*/ 51161 h 94"/>
                  <a:gd name="T12" fmla="*/ 0 w 104"/>
                  <a:gd name="T13" fmla="*/ 32075 h 94"/>
                  <a:gd name="T14" fmla="*/ 12472 w 104"/>
                  <a:gd name="T15" fmla="*/ 15959 h 94"/>
                  <a:gd name="T16" fmla="*/ 41375 w 104"/>
                  <a:gd name="T17" fmla="*/ 0 h 94"/>
                  <a:gd name="T18" fmla="*/ 63042 w 104"/>
                  <a:gd name="T19" fmla="*/ 11708 h 94"/>
                  <a:gd name="T20" fmla="*/ 35018 w 104"/>
                  <a:gd name="T21" fmla="*/ 27688 h 94"/>
                  <a:gd name="T22" fmla="*/ 38230 w 104"/>
                  <a:gd name="T23" fmla="*/ 39495 h 94"/>
                  <a:gd name="T24" fmla="*/ 75084 w 104"/>
                  <a:gd name="T25" fmla="*/ 59895 h 94"/>
                  <a:gd name="T26" fmla="*/ 75084 w 104"/>
                  <a:gd name="T27" fmla="*/ 36798 h 94"/>
                  <a:gd name="T28" fmla="*/ 101067 w 104"/>
                  <a:gd name="T29" fmla="*/ 36798 h 94"/>
                  <a:gd name="T30" fmla="*/ 101067 w 104"/>
                  <a:gd name="T31" fmla="*/ 36798 h 9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4"/>
                  <a:gd name="T49" fmla="*/ 0 h 94"/>
                  <a:gd name="T50" fmla="*/ 104 w 104"/>
                  <a:gd name="T51" fmla="*/ 94 h 9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4" h="94">
                    <a:moveTo>
                      <a:pt x="104" y="40"/>
                    </a:moveTo>
                    <a:cubicBezTo>
                      <a:pt x="104" y="94"/>
                      <a:pt x="104" y="94"/>
                      <a:pt x="104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4" y="78"/>
                      <a:pt x="54" y="78"/>
                      <a:pt x="54" y="78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3" y="48"/>
                      <a:pt x="0" y="40"/>
                      <a:pt x="0" y="35"/>
                    </a:cubicBezTo>
                    <a:cubicBezTo>
                      <a:pt x="0" y="25"/>
                      <a:pt x="11" y="18"/>
                      <a:pt x="13" y="17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0" y="34"/>
                      <a:pt x="31" y="38"/>
                      <a:pt x="39" y="43"/>
                    </a:cubicBezTo>
                    <a:cubicBezTo>
                      <a:pt x="77" y="65"/>
                      <a:pt x="77" y="65"/>
                      <a:pt x="77" y="65"/>
                    </a:cubicBezTo>
                    <a:cubicBezTo>
                      <a:pt x="77" y="40"/>
                      <a:pt x="77" y="40"/>
                      <a:pt x="77" y="40"/>
                    </a:cubicBezTo>
                    <a:cubicBezTo>
                      <a:pt x="104" y="40"/>
                      <a:pt x="104" y="40"/>
                      <a:pt x="104" y="40"/>
                    </a:cubicBezTo>
                    <a:cubicBezTo>
                      <a:pt x="104" y="40"/>
                      <a:pt x="104" y="40"/>
                      <a:pt x="104" y="40"/>
                    </a:cubicBezTo>
                    <a:close/>
                  </a:path>
                </a:pathLst>
              </a:custGeom>
              <a:solidFill>
                <a:srgbClr val="202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402" name="Freeform 70"/>
              <p:cNvSpPr>
                <a:spLocks noChangeAspect="1"/>
              </p:cNvSpPr>
              <p:nvPr/>
            </p:nvSpPr>
            <p:spPr bwMode="auto">
              <a:xfrm>
                <a:off x="3878" y="1402"/>
                <a:ext cx="264" cy="100"/>
              </a:xfrm>
              <a:custGeom>
                <a:avLst/>
                <a:gdLst>
                  <a:gd name="T0" fmla="*/ 27961 w 162"/>
                  <a:gd name="T1" fmla="*/ 53859 h 61"/>
                  <a:gd name="T2" fmla="*/ 27961 w 162"/>
                  <a:gd name="T3" fmla="*/ 53859 h 61"/>
                  <a:gd name="T4" fmla="*/ 0 w 162"/>
                  <a:gd name="T5" fmla="*/ 36616 h 61"/>
                  <a:gd name="T6" fmla="*/ 21149 w 162"/>
                  <a:gd name="T7" fmla="*/ 23430 h 61"/>
                  <a:gd name="T8" fmla="*/ 49141 w 162"/>
                  <a:gd name="T9" fmla="*/ 40623 h 61"/>
                  <a:gd name="T10" fmla="*/ 69038 w 162"/>
                  <a:gd name="T11" fmla="*/ 38410 h 61"/>
                  <a:gd name="T12" fmla="*/ 104655 w 162"/>
                  <a:gd name="T13" fmla="*/ 16167 h 61"/>
                  <a:gd name="T14" fmla="*/ 65259 w 162"/>
                  <a:gd name="T15" fmla="*/ 16167 h 61"/>
                  <a:gd name="T16" fmla="*/ 65259 w 162"/>
                  <a:gd name="T17" fmla="*/ 0 h 61"/>
                  <a:gd name="T18" fmla="*/ 150873 w 162"/>
                  <a:gd name="T19" fmla="*/ 0 h 61"/>
                  <a:gd name="T20" fmla="*/ 150873 w 162"/>
                  <a:gd name="T21" fmla="*/ 54982 h 61"/>
                  <a:gd name="T22" fmla="*/ 125900 w 162"/>
                  <a:gd name="T23" fmla="*/ 54982 h 61"/>
                  <a:gd name="T24" fmla="*/ 125900 w 162"/>
                  <a:gd name="T25" fmla="*/ 29849 h 61"/>
                  <a:gd name="T26" fmla="*/ 90228 w 162"/>
                  <a:gd name="T27" fmla="*/ 51908 h 61"/>
                  <a:gd name="T28" fmla="*/ 56410 w 162"/>
                  <a:gd name="T29" fmla="*/ 61816 h 61"/>
                  <a:gd name="T30" fmla="*/ 27961 w 162"/>
                  <a:gd name="T31" fmla="*/ 53859 h 61"/>
                  <a:gd name="T32" fmla="*/ 27961 w 162"/>
                  <a:gd name="T33" fmla="*/ 53859 h 6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2"/>
                  <a:gd name="T52" fmla="*/ 0 h 61"/>
                  <a:gd name="T53" fmla="*/ 162 w 162"/>
                  <a:gd name="T54" fmla="*/ 61 h 6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2" h="61">
                    <a:moveTo>
                      <a:pt x="30" y="53"/>
                    </a:moveTo>
                    <a:cubicBezTo>
                      <a:pt x="30" y="53"/>
                      <a:pt x="30" y="53"/>
                      <a:pt x="30" y="53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9" y="43"/>
                      <a:pt x="66" y="43"/>
                      <a:pt x="74" y="38"/>
                    </a:cubicBezTo>
                    <a:cubicBezTo>
                      <a:pt x="112" y="16"/>
                      <a:pt x="112" y="16"/>
                      <a:pt x="112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35" y="54"/>
                      <a:pt x="135" y="54"/>
                      <a:pt x="135" y="54"/>
                    </a:cubicBezTo>
                    <a:cubicBezTo>
                      <a:pt x="135" y="29"/>
                      <a:pt x="135" y="29"/>
                      <a:pt x="135" y="29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83" y="59"/>
                      <a:pt x="70" y="61"/>
                      <a:pt x="61" y="61"/>
                    </a:cubicBezTo>
                    <a:cubicBezTo>
                      <a:pt x="44" y="60"/>
                      <a:pt x="33" y="55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403" name="Freeform 71"/>
              <p:cNvSpPr>
                <a:spLocks noChangeAspect="1"/>
              </p:cNvSpPr>
              <p:nvPr/>
            </p:nvSpPr>
            <p:spPr bwMode="auto">
              <a:xfrm>
                <a:off x="3696" y="1399"/>
                <a:ext cx="172" cy="154"/>
              </a:xfrm>
              <a:custGeom>
                <a:avLst/>
                <a:gdLst>
                  <a:gd name="T0" fmla="*/ 40332 w 105"/>
                  <a:gd name="T1" fmla="*/ 81399 h 94"/>
                  <a:gd name="T2" fmla="*/ 68949 w 105"/>
                  <a:gd name="T3" fmla="*/ 63271 h 94"/>
                  <a:gd name="T4" fmla="*/ 66068 w 105"/>
                  <a:gd name="T5" fmla="*/ 51552 h 94"/>
                  <a:gd name="T6" fmla="*/ 27941 w 105"/>
                  <a:gd name="T7" fmla="*/ 29422 h 94"/>
                  <a:gd name="T8" fmla="*/ 27941 w 105"/>
                  <a:gd name="T9" fmla="*/ 53307 h 94"/>
                  <a:gd name="T10" fmla="*/ 1086 w 105"/>
                  <a:gd name="T11" fmla="*/ 53307 h 94"/>
                  <a:gd name="T12" fmla="*/ 0 w 105"/>
                  <a:gd name="T13" fmla="*/ 0 h 94"/>
                  <a:gd name="T14" fmla="*/ 92225 w 105"/>
                  <a:gd name="T15" fmla="*/ 0 h 94"/>
                  <a:gd name="T16" fmla="*/ 92901 w 105"/>
                  <a:gd name="T17" fmla="*/ 15991 h 94"/>
                  <a:gd name="T18" fmla="*/ 51498 w 105"/>
                  <a:gd name="T19" fmla="*/ 15991 h 94"/>
                  <a:gd name="T20" fmla="*/ 89324 w 105"/>
                  <a:gd name="T21" fmla="*/ 38205 h 94"/>
                  <a:gd name="T22" fmla="*/ 105305 w 105"/>
                  <a:gd name="T23" fmla="*/ 59369 h 94"/>
                  <a:gd name="T24" fmla="*/ 92225 w 105"/>
                  <a:gd name="T25" fmla="*/ 76859 h 94"/>
                  <a:gd name="T26" fmla="*/ 62549 w 105"/>
                  <a:gd name="T27" fmla="*/ 94297 h 94"/>
                  <a:gd name="T28" fmla="*/ 40332 w 105"/>
                  <a:gd name="T29" fmla="*/ 81399 h 94"/>
                  <a:gd name="T30" fmla="*/ 40332 w 105"/>
                  <a:gd name="T31" fmla="*/ 81399 h 9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5"/>
                  <a:gd name="T49" fmla="*/ 0 h 94"/>
                  <a:gd name="T50" fmla="*/ 105 w 105"/>
                  <a:gd name="T51" fmla="*/ 94 h 9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5" h="94">
                    <a:moveTo>
                      <a:pt x="40" y="81"/>
                    </a:moveTo>
                    <a:cubicBezTo>
                      <a:pt x="69" y="63"/>
                      <a:pt x="69" y="63"/>
                      <a:pt x="69" y="63"/>
                    </a:cubicBezTo>
                    <a:cubicBezTo>
                      <a:pt x="75" y="60"/>
                      <a:pt x="74" y="56"/>
                      <a:pt x="66" y="51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89" y="38"/>
                      <a:pt x="89" y="38"/>
                      <a:pt x="89" y="38"/>
                    </a:cubicBezTo>
                    <a:cubicBezTo>
                      <a:pt x="102" y="46"/>
                      <a:pt x="105" y="54"/>
                      <a:pt x="105" y="59"/>
                    </a:cubicBezTo>
                    <a:cubicBezTo>
                      <a:pt x="105" y="69"/>
                      <a:pt x="94" y="75"/>
                      <a:pt x="92" y="77"/>
                    </a:cubicBezTo>
                    <a:cubicBezTo>
                      <a:pt x="62" y="94"/>
                      <a:pt x="62" y="94"/>
                      <a:pt x="62" y="94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81"/>
                      <a:pt x="40" y="81"/>
                      <a:pt x="40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404" name="Freeform 72"/>
              <p:cNvSpPr>
                <a:spLocks noChangeAspect="1"/>
              </p:cNvSpPr>
              <p:nvPr/>
            </p:nvSpPr>
            <p:spPr bwMode="auto">
              <a:xfrm>
                <a:off x="3692" y="1558"/>
                <a:ext cx="264" cy="99"/>
              </a:xfrm>
              <a:custGeom>
                <a:avLst/>
                <a:gdLst>
                  <a:gd name="T0" fmla="*/ 122701 w 162"/>
                  <a:gd name="T1" fmla="*/ 6946 h 61"/>
                  <a:gd name="T2" fmla="*/ 150873 w 162"/>
                  <a:gd name="T3" fmla="*/ 22418 h 61"/>
                  <a:gd name="T4" fmla="*/ 130504 w 162"/>
                  <a:gd name="T5" fmla="*/ 33757 h 61"/>
                  <a:gd name="T6" fmla="*/ 102533 w 162"/>
                  <a:gd name="T7" fmla="*/ 18296 h 61"/>
                  <a:gd name="T8" fmla="*/ 81776 w 162"/>
                  <a:gd name="T9" fmla="*/ 19936 h 61"/>
                  <a:gd name="T10" fmla="*/ 46203 w 162"/>
                  <a:gd name="T11" fmla="*/ 39512 h 61"/>
                  <a:gd name="T12" fmla="*/ 85740 w 162"/>
                  <a:gd name="T13" fmla="*/ 39512 h 61"/>
                  <a:gd name="T14" fmla="*/ 85740 w 162"/>
                  <a:gd name="T15" fmla="*/ 53767 h 61"/>
                  <a:gd name="T16" fmla="*/ 0 w 162"/>
                  <a:gd name="T17" fmla="*/ 53767 h 61"/>
                  <a:gd name="T18" fmla="*/ 0 w 162"/>
                  <a:gd name="T19" fmla="*/ 5935 h 61"/>
                  <a:gd name="T20" fmla="*/ 25205 w 162"/>
                  <a:gd name="T21" fmla="*/ 5935 h 61"/>
                  <a:gd name="T22" fmla="*/ 26235 w 162"/>
                  <a:gd name="T23" fmla="*/ 28051 h 61"/>
                  <a:gd name="T24" fmla="*/ 60775 w 162"/>
                  <a:gd name="T25" fmla="*/ 8621 h 61"/>
                  <a:gd name="T26" fmla="*/ 94338 w 162"/>
                  <a:gd name="T27" fmla="*/ 0 h 61"/>
                  <a:gd name="T28" fmla="*/ 122701 w 162"/>
                  <a:gd name="T29" fmla="*/ 6946 h 61"/>
                  <a:gd name="T30" fmla="*/ 122701 w 162"/>
                  <a:gd name="T31" fmla="*/ 6946 h 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2"/>
                  <a:gd name="T49" fmla="*/ 0 h 61"/>
                  <a:gd name="T50" fmla="*/ 162 w 162"/>
                  <a:gd name="T51" fmla="*/ 61 h 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2" h="61">
                    <a:moveTo>
                      <a:pt x="132" y="8"/>
                    </a:moveTo>
                    <a:cubicBezTo>
                      <a:pt x="162" y="25"/>
                      <a:pt x="162" y="25"/>
                      <a:pt x="162" y="25"/>
                    </a:cubicBezTo>
                    <a:cubicBezTo>
                      <a:pt x="140" y="38"/>
                      <a:pt x="140" y="38"/>
                      <a:pt x="140" y="38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04" y="18"/>
                      <a:pt x="96" y="18"/>
                      <a:pt x="88" y="23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79" y="2"/>
                      <a:pt x="93" y="0"/>
                      <a:pt x="101" y="0"/>
                    </a:cubicBezTo>
                    <a:cubicBezTo>
                      <a:pt x="118" y="1"/>
                      <a:pt x="130" y="7"/>
                      <a:pt x="132" y="8"/>
                    </a:cubicBezTo>
                    <a:cubicBezTo>
                      <a:pt x="132" y="8"/>
                      <a:pt x="132" y="8"/>
                      <a:pt x="1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405" name="Freeform 73"/>
              <p:cNvSpPr>
                <a:spLocks noChangeAspect="1"/>
              </p:cNvSpPr>
              <p:nvPr/>
            </p:nvSpPr>
            <p:spPr bwMode="auto">
              <a:xfrm>
                <a:off x="3966" y="1507"/>
                <a:ext cx="171" cy="154"/>
              </a:xfrm>
              <a:custGeom>
                <a:avLst/>
                <a:gdLst>
                  <a:gd name="T0" fmla="*/ 96905 w 105"/>
                  <a:gd name="T1" fmla="*/ 41049 h 94"/>
                  <a:gd name="T2" fmla="*/ 96905 w 105"/>
                  <a:gd name="T3" fmla="*/ 94297 h 94"/>
                  <a:gd name="T4" fmla="*/ 11832 w 105"/>
                  <a:gd name="T5" fmla="*/ 94297 h 94"/>
                  <a:gd name="T6" fmla="*/ 11832 w 105"/>
                  <a:gd name="T7" fmla="*/ 78561 h 94"/>
                  <a:gd name="T8" fmla="*/ 51106 w 105"/>
                  <a:gd name="T9" fmla="*/ 78561 h 94"/>
                  <a:gd name="T10" fmla="*/ 16051 w 105"/>
                  <a:gd name="T11" fmla="*/ 56434 h 94"/>
                  <a:gd name="T12" fmla="*/ 0 w 105"/>
                  <a:gd name="T13" fmla="*/ 34650 h 94"/>
                  <a:gd name="T14" fmla="*/ 12906 w 105"/>
                  <a:gd name="T15" fmla="*/ 17174 h 94"/>
                  <a:gd name="T16" fmla="*/ 39742 w 105"/>
                  <a:gd name="T17" fmla="*/ 0 h 94"/>
                  <a:gd name="T18" fmla="*/ 60524 w 105"/>
                  <a:gd name="T19" fmla="*/ 12834 h 94"/>
                  <a:gd name="T20" fmla="*/ 33358 w 105"/>
                  <a:gd name="T21" fmla="*/ 31467 h 94"/>
                  <a:gd name="T22" fmla="*/ 36123 w 105"/>
                  <a:gd name="T23" fmla="*/ 42920 h 94"/>
                  <a:gd name="T24" fmla="*/ 71006 w 105"/>
                  <a:gd name="T25" fmla="*/ 65031 h 94"/>
                  <a:gd name="T26" fmla="*/ 71006 w 105"/>
                  <a:gd name="T27" fmla="*/ 41049 h 94"/>
                  <a:gd name="T28" fmla="*/ 96905 w 105"/>
                  <a:gd name="T29" fmla="*/ 41049 h 94"/>
                  <a:gd name="T30" fmla="*/ 96905 w 105"/>
                  <a:gd name="T31" fmla="*/ 41049 h 9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5"/>
                  <a:gd name="T49" fmla="*/ 0 h 94"/>
                  <a:gd name="T50" fmla="*/ 105 w 105"/>
                  <a:gd name="T51" fmla="*/ 94 h 9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5" h="94">
                    <a:moveTo>
                      <a:pt x="105" y="41"/>
                    </a:moveTo>
                    <a:cubicBezTo>
                      <a:pt x="105" y="94"/>
                      <a:pt x="105" y="94"/>
                      <a:pt x="105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55" y="78"/>
                      <a:pt x="55" y="78"/>
                      <a:pt x="55" y="78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3" y="48"/>
                      <a:pt x="0" y="40"/>
                      <a:pt x="0" y="35"/>
                    </a:cubicBezTo>
                    <a:cubicBezTo>
                      <a:pt x="1" y="25"/>
                      <a:pt x="11" y="19"/>
                      <a:pt x="14" y="17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0" y="34"/>
                      <a:pt x="31" y="38"/>
                      <a:pt x="39" y="43"/>
                    </a:cubicBezTo>
                    <a:cubicBezTo>
                      <a:pt x="77" y="65"/>
                      <a:pt x="77" y="65"/>
                      <a:pt x="77" y="65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105" y="41"/>
                      <a:pt x="105" y="41"/>
                      <a:pt x="105" y="41"/>
                    </a:cubicBezTo>
                    <a:cubicBezTo>
                      <a:pt x="105" y="41"/>
                      <a:pt x="105" y="41"/>
                      <a:pt x="105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pic>
          <p:nvPicPr>
            <p:cNvPr id="15367" name="Picture 74" descr="comput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863" y="3113088"/>
              <a:ext cx="722312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8" name="Text Box 76"/>
            <p:cNvSpPr txBox="1">
              <a:spLocks noChangeArrowheads="1"/>
            </p:cNvSpPr>
            <p:nvPr/>
          </p:nvSpPr>
          <p:spPr bwMode="auto">
            <a:xfrm>
              <a:off x="1258888" y="2708275"/>
              <a:ext cx="7921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808080"/>
                </a:buClr>
                <a:buSzPct val="90000"/>
                <a:buFont typeface="Monotype Sorts" pitchFamily="2" charset="2"/>
                <a:buNone/>
              </a:pPr>
              <a:r>
                <a:rPr lang="zh-CN" altLang="en-US" sz="2000" b="1"/>
                <a:t>主机</a:t>
              </a:r>
            </a:p>
          </p:txBody>
        </p:sp>
        <p:sp>
          <p:nvSpPr>
            <p:cNvPr id="15369" name="Text Box 83"/>
            <p:cNvSpPr txBox="1">
              <a:spLocks noChangeArrowheads="1"/>
            </p:cNvSpPr>
            <p:nvPr/>
          </p:nvSpPr>
          <p:spPr bwMode="auto">
            <a:xfrm>
              <a:off x="6659563" y="2719388"/>
              <a:ext cx="1728787" cy="32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808080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/>
                <a:t>Router/Switch</a:t>
              </a:r>
              <a:endParaRPr lang="en-US" altLang="zh-CN" b="1"/>
            </a:p>
          </p:txBody>
        </p:sp>
        <p:pic>
          <p:nvPicPr>
            <p:cNvPr id="15370" name="Picture 85" descr="网云_gra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888" y="2935288"/>
              <a:ext cx="1728787" cy="998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1" name="Text Box 86"/>
            <p:cNvSpPr txBox="1">
              <a:spLocks noChangeArrowheads="1"/>
            </p:cNvSpPr>
            <p:nvPr/>
          </p:nvSpPr>
          <p:spPr bwMode="auto">
            <a:xfrm>
              <a:off x="3924300" y="3322638"/>
              <a:ext cx="792163" cy="32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808080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/>
                <a:t>IP</a:t>
              </a:r>
              <a:r>
                <a:rPr lang="zh-CN" altLang="en-US" sz="2000" b="1"/>
                <a:t>网络</a:t>
              </a:r>
              <a:endParaRPr lang="zh-CN" altLang="en-US" b="1"/>
            </a:p>
          </p:txBody>
        </p:sp>
        <p:sp>
          <p:nvSpPr>
            <p:cNvPr id="15372" name="Text Box 87"/>
            <p:cNvSpPr txBox="1">
              <a:spLocks noChangeArrowheads="1"/>
            </p:cNvSpPr>
            <p:nvPr/>
          </p:nvSpPr>
          <p:spPr bwMode="auto">
            <a:xfrm>
              <a:off x="827088" y="2239963"/>
              <a:ext cx="18002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Telnet</a:t>
              </a:r>
              <a:r>
                <a:rPr lang="zh-CN" altLang="en-US" sz="2000" b="1"/>
                <a:t>客户端</a:t>
              </a:r>
            </a:p>
          </p:txBody>
        </p:sp>
        <p:sp>
          <p:nvSpPr>
            <p:cNvPr id="15373" name="Text Box 88"/>
            <p:cNvSpPr txBox="1">
              <a:spLocks noChangeArrowheads="1"/>
            </p:cNvSpPr>
            <p:nvPr/>
          </p:nvSpPr>
          <p:spPr bwMode="auto">
            <a:xfrm>
              <a:off x="6659563" y="2239963"/>
              <a:ext cx="18002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Telnet</a:t>
              </a:r>
              <a:r>
                <a:rPr lang="zh-CN" altLang="en-US" sz="2000" b="1"/>
                <a:t>服务器</a:t>
              </a:r>
            </a:p>
          </p:txBody>
        </p:sp>
        <p:sp>
          <p:nvSpPr>
            <p:cNvPr id="15374" name="Text Box 0"/>
            <p:cNvSpPr txBox="1">
              <a:spLocks noChangeArrowheads="1"/>
            </p:cNvSpPr>
            <p:nvPr/>
          </p:nvSpPr>
          <p:spPr bwMode="auto">
            <a:xfrm>
              <a:off x="1835150" y="3500438"/>
              <a:ext cx="11525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网络接口</a:t>
              </a:r>
            </a:p>
          </p:txBody>
        </p:sp>
        <p:sp>
          <p:nvSpPr>
            <p:cNvPr id="15375" name="Text Box 2"/>
            <p:cNvSpPr txBox="1">
              <a:spLocks noChangeArrowheads="1"/>
            </p:cNvSpPr>
            <p:nvPr/>
          </p:nvSpPr>
          <p:spPr bwMode="auto">
            <a:xfrm>
              <a:off x="5940425" y="3500438"/>
              <a:ext cx="11525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网络接口</a:t>
              </a:r>
            </a:p>
          </p:txBody>
        </p:sp>
        <p:grpSp>
          <p:nvGrpSpPr>
            <p:cNvPr id="15376" name="Group 3"/>
            <p:cNvGrpSpPr>
              <a:grpSpLocks noChangeAspect="1"/>
            </p:cNvGrpSpPr>
            <p:nvPr/>
          </p:nvGrpSpPr>
          <p:grpSpPr bwMode="auto">
            <a:xfrm>
              <a:off x="539750" y="3284538"/>
              <a:ext cx="644525" cy="823912"/>
              <a:chOff x="1584" y="2217"/>
              <a:chExt cx="406" cy="519"/>
            </a:xfrm>
          </p:grpSpPr>
          <p:sp>
            <p:nvSpPr>
              <p:cNvPr id="15377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1584" y="2217"/>
                <a:ext cx="406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8" name="Freeform 5"/>
              <p:cNvSpPr>
                <a:spLocks/>
              </p:cNvSpPr>
              <p:nvPr/>
            </p:nvSpPr>
            <p:spPr bwMode="auto">
              <a:xfrm>
                <a:off x="1640" y="2337"/>
                <a:ext cx="58" cy="226"/>
              </a:xfrm>
              <a:custGeom>
                <a:avLst/>
                <a:gdLst>
                  <a:gd name="T0" fmla="*/ 0 w 58"/>
                  <a:gd name="T1" fmla="*/ 33 h 226"/>
                  <a:gd name="T2" fmla="*/ 58 w 58"/>
                  <a:gd name="T3" fmla="*/ 0 h 226"/>
                  <a:gd name="T4" fmla="*/ 57 w 58"/>
                  <a:gd name="T5" fmla="*/ 193 h 226"/>
                  <a:gd name="T6" fmla="*/ 0 w 58"/>
                  <a:gd name="T7" fmla="*/ 226 h 226"/>
                  <a:gd name="T8" fmla="*/ 0 w 58"/>
                  <a:gd name="T9" fmla="*/ 33 h 226"/>
                  <a:gd name="T10" fmla="*/ 0 w 58"/>
                  <a:gd name="T11" fmla="*/ 33 h 226"/>
                  <a:gd name="T12" fmla="*/ 0 w 58"/>
                  <a:gd name="T13" fmla="*/ 33 h 226"/>
                  <a:gd name="T14" fmla="*/ 0 w 58"/>
                  <a:gd name="T15" fmla="*/ 33 h 22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8"/>
                  <a:gd name="T25" fmla="*/ 0 h 226"/>
                  <a:gd name="T26" fmla="*/ 58 w 58"/>
                  <a:gd name="T27" fmla="*/ 226 h 22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8" h="226">
                    <a:moveTo>
                      <a:pt x="0" y="33"/>
                    </a:moveTo>
                    <a:lnTo>
                      <a:pt x="58" y="0"/>
                    </a:lnTo>
                    <a:lnTo>
                      <a:pt x="57" y="193"/>
                    </a:lnTo>
                    <a:lnTo>
                      <a:pt x="0" y="226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1E2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79" name="Freeform 6"/>
              <p:cNvSpPr>
                <a:spLocks/>
              </p:cNvSpPr>
              <p:nvPr/>
            </p:nvSpPr>
            <p:spPr bwMode="auto">
              <a:xfrm>
                <a:off x="1585" y="2304"/>
                <a:ext cx="113" cy="66"/>
              </a:xfrm>
              <a:custGeom>
                <a:avLst/>
                <a:gdLst>
                  <a:gd name="T0" fmla="*/ 0 w 113"/>
                  <a:gd name="T1" fmla="*/ 34 h 66"/>
                  <a:gd name="T2" fmla="*/ 57 w 113"/>
                  <a:gd name="T3" fmla="*/ 0 h 66"/>
                  <a:gd name="T4" fmla="*/ 113 w 113"/>
                  <a:gd name="T5" fmla="*/ 33 h 66"/>
                  <a:gd name="T6" fmla="*/ 55 w 113"/>
                  <a:gd name="T7" fmla="*/ 66 h 66"/>
                  <a:gd name="T8" fmla="*/ 0 w 113"/>
                  <a:gd name="T9" fmla="*/ 34 h 66"/>
                  <a:gd name="T10" fmla="*/ 0 w 113"/>
                  <a:gd name="T11" fmla="*/ 34 h 66"/>
                  <a:gd name="T12" fmla="*/ 0 w 113"/>
                  <a:gd name="T13" fmla="*/ 34 h 66"/>
                  <a:gd name="T14" fmla="*/ 0 w 113"/>
                  <a:gd name="T15" fmla="*/ 34 h 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"/>
                  <a:gd name="T25" fmla="*/ 0 h 66"/>
                  <a:gd name="T26" fmla="*/ 113 w 113"/>
                  <a:gd name="T27" fmla="*/ 66 h 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" h="66">
                    <a:moveTo>
                      <a:pt x="0" y="34"/>
                    </a:moveTo>
                    <a:lnTo>
                      <a:pt x="57" y="0"/>
                    </a:lnTo>
                    <a:lnTo>
                      <a:pt x="113" y="33"/>
                    </a:lnTo>
                    <a:lnTo>
                      <a:pt x="55" y="66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4D6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80" name="Freeform 7"/>
              <p:cNvSpPr>
                <a:spLocks/>
              </p:cNvSpPr>
              <p:nvPr/>
            </p:nvSpPr>
            <p:spPr bwMode="auto">
              <a:xfrm>
                <a:off x="1584" y="2338"/>
                <a:ext cx="56" cy="225"/>
              </a:xfrm>
              <a:custGeom>
                <a:avLst/>
                <a:gdLst>
                  <a:gd name="T0" fmla="*/ 56 w 56"/>
                  <a:gd name="T1" fmla="*/ 32 h 225"/>
                  <a:gd name="T2" fmla="*/ 56 w 56"/>
                  <a:gd name="T3" fmla="*/ 225 h 225"/>
                  <a:gd name="T4" fmla="*/ 0 w 56"/>
                  <a:gd name="T5" fmla="*/ 193 h 225"/>
                  <a:gd name="T6" fmla="*/ 1 w 56"/>
                  <a:gd name="T7" fmla="*/ 0 h 225"/>
                  <a:gd name="T8" fmla="*/ 56 w 56"/>
                  <a:gd name="T9" fmla="*/ 32 h 225"/>
                  <a:gd name="T10" fmla="*/ 56 w 56"/>
                  <a:gd name="T11" fmla="*/ 32 h 225"/>
                  <a:gd name="T12" fmla="*/ 56 w 56"/>
                  <a:gd name="T13" fmla="*/ 32 h 225"/>
                  <a:gd name="T14" fmla="*/ 56 w 56"/>
                  <a:gd name="T15" fmla="*/ 32 h 2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6"/>
                  <a:gd name="T25" fmla="*/ 0 h 225"/>
                  <a:gd name="T26" fmla="*/ 56 w 56"/>
                  <a:gd name="T27" fmla="*/ 225 h 2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6" h="225">
                    <a:moveTo>
                      <a:pt x="56" y="32"/>
                    </a:moveTo>
                    <a:lnTo>
                      <a:pt x="56" y="225"/>
                    </a:lnTo>
                    <a:lnTo>
                      <a:pt x="0" y="193"/>
                    </a:lnTo>
                    <a:lnTo>
                      <a:pt x="1" y="0"/>
                    </a:lnTo>
                    <a:lnTo>
                      <a:pt x="56" y="32"/>
                    </a:ln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81" name="Freeform 8"/>
              <p:cNvSpPr>
                <a:spLocks/>
              </p:cNvSpPr>
              <p:nvPr/>
            </p:nvSpPr>
            <p:spPr bwMode="auto">
              <a:xfrm>
                <a:off x="1826" y="2406"/>
                <a:ext cx="145" cy="329"/>
              </a:xfrm>
              <a:custGeom>
                <a:avLst/>
                <a:gdLst>
                  <a:gd name="T0" fmla="*/ 1 w 145"/>
                  <a:gd name="T1" fmla="*/ 83 h 329"/>
                  <a:gd name="T2" fmla="*/ 145 w 145"/>
                  <a:gd name="T3" fmla="*/ 0 h 329"/>
                  <a:gd name="T4" fmla="*/ 144 w 145"/>
                  <a:gd name="T5" fmla="*/ 246 h 329"/>
                  <a:gd name="T6" fmla="*/ 0 w 145"/>
                  <a:gd name="T7" fmla="*/ 329 h 329"/>
                  <a:gd name="T8" fmla="*/ 1 w 145"/>
                  <a:gd name="T9" fmla="*/ 83 h 329"/>
                  <a:gd name="T10" fmla="*/ 1 w 145"/>
                  <a:gd name="T11" fmla="*/ 83 h 329"/>
                  <a:gd name="T12" fmla="*/ 1 w 145"/>
                  <a:gd name="T13" fmla="*/ 83 h 329"/>
                  <a:gd name="T14" fmla="*/ 1 w 145"/>
                  <a:gd name="T15" fmla="*/ 83 h 3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5"/>
                  <a:gd name="T25" fmla="*/ 0 h 329"/>
                  <a:gd name="T26" fmla="*/ 145 w 145"/>
                  <a:gd name="T27" fmla="*/ 329 h 32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5" h="329">
                    <a:moveTo>
                      <a:pt x="1" y="83"/>
                    </a:moveTo>
                    <a:lnTo>
                      <a:pt x="145" y="0"/>
                    </a:lnTo>
                    <a:lnTo>
                      <a:pt x="144" y="246"/>
                    </a:lnTo>
                    <a:lnTo>
                      <a:pt x="0" y="329"/>
                    </a:lnTo>
                    <a:lnTo>
                      <a:pt x="1" y="83"/>
                    </a:lnTo>
                    <a:close/>
                  </a:path>
                </a:pathLst>
              </a:custGeom>
              <a:solidFill>
                <a:srgbClr val="1E2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82" name="Freeform 9"/>
              <p:cNvSpPr>
                <a:spLocks/>
              </p:cNvSpPr>
              <p:nvPr/>
            </p:nvSpPr>
            <p:spPr bwMode="auto">
              <a:xfrm>
                <a:off x="1650" y="2303"/>
                <a:ext cx="321" cy="186"/>
              </a:xfrm>
              <a:custGeom>
                <a:avLst/>
                <a:gdLst>
                  <a:gd name="T0" fmla="*/ 0 w 321"/>
                  <a:gd name="T1" fmla="*/ 84 h 186"/>
                  <a:gd name="T2" fmla="*/ 144 w 321"/>
                  <a:gd name="T3" fmla="*/ 0 h 186"/>
                  <a:gd name="T4" fmla="*/ 321 w 321"/>
                  <a:gd name="T5" fmla="*/ 103 h 186"/>
                  <a:gd name="T6" fmla="*/ 177 w 321"/>
                  <a:gd name="T7" fmla="*/ 186 h 186"/>
                  <a:gd name="T8" fmla="*/ 0 w 321"/>
                  <a:gd name="T9" fmla="*/ 84 h 186"/>
                  <a:gd name="T10" fmla="*/ 0 w 321"/>
                  <a:gd name="T11" fmla="*/ 84 h 186"/>
                  <a:gd name="T12" fmla="*/ 0 w 321"/>
                  <a:gd name="T13" fmla="*/ 84 h 186"/>
                  <a:gd name="T14" fmla="*/ 0 w 321"/>
                  <a:gd name="T15" fmla="*/ 84 h 18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186"/>
                  <a:gd name="T26" fmla="*/ 321 w 321"/>
                  <a:gd name="T27" fmla="*/ 186 h 18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186">
                    <a:moveTo>
                      <a:pt x="0" y="84"/>
                    </a:moveTo>
                    <a:lnTo>
                      <a:pt x="144" y="0"/>
                    </a:lnTo>
                    <a:lnTo>
                      <a:pt x="321" y="103"/>
                    </a:lnTo>
                    <a:lnTo>
                      <a:pt x="177" y="18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4D6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83" name="Freeform 10"/>
              <p:cNvSpPr>
                <a:spLocks/>
              </p:cNvSpPr>
              <p:nvPr/>
            </p:nvSpPr>
            <p:spPr bwMode="auto">
              <a:xfrm>
                <a:off x="1649" y="2387"/>
                <a:ext cx="178" cy="348"/>
              </a:xfrm>
              <a:custGeom>
                <a:avLst/>
                <a:gdLst>
                  <a:gd name="T0" fmla="*/ 178 w 178"/>
                  <a:gd name="T1" fmla="*/ 102 h 348"/>
                  <a:gd name="T2" fmla="*/ 177 w 178"/>
                  <a:gd name="T3" fmla="*/ 348 h 348"/>
                  <a:gd name="T4" fmla="*/ 0 w 178"/>
                  <a:gd name="T5" fmla="*/ 246 h 348"/>
                  <a:gd name="T6" fmla="*/ 1 w 178"/>
                  <a:gd name="T7" fmla="*/ 0 h 348"/>
                  <a:gd name="T8" fmla="*/ 178 w 178"/>
                  <a:gd name="T9" fmla="*/ 102 h 348"/>
                  <a:gd name="T10" fmla="*/ 178 w 178"/>
                  <a:gd name="T11" fmla="*/ 102 h 348"/>
                  <a:gd name="T12" fmla="*/ 178 w 178"/>
                  <a:gd name="T13" fmla="*/ 102 h 348"/>
                  <a:gd name="T14" fmla="*/ 178 w 178"/>
                  <a:gd name="T15" fmla="*/ 102 h 3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8"/>
                  <a:gd name="T25" fmla="*/ 0 h 348"/>
                  <a:gd name="T26" fmla="*/ 178 w 178"/>
                  <a:gd name="T27" fmla="*/ 348 h 3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8" h="348">
                    <a:moveTo>
                      <a:pt x="178" y="102"/>
                    </a:moveTo>
                    <a:lnTo>
                      <a:pt x="177" y="348"/>
                    </a:lnTo>
                    <a:lnTo>
                      <a:pt x="0" y="246"/>
                    </a:lnTo>
                    <a:lnTo>
                      <a:pt x="1" y="0"/>
                    </a:lnTo>
                    <a:lnTo>
                      <a:pt x="178" y="102"/>
                    </a:ln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84" name="Freeform 11"/>
              <p:cNvSpPr>
                <a:spLocks/>
              </p:cNvSpPr>
              <p:nvPr/>
            </p:nvSpPr>
            <p:spPr bwMode="auto">
              <a:xfrm>
                <a:off x="1931" y="2496"/>
                <a:ext cx="58" cy="226"/>
              </a:xfrm>
              <a:custGeom>
                <a:avLst/>
                <a:gdLst>
                  <a:gd name="T0" fmla="*/ 1 w 58"/>
                  <a:gd name="T1" fmla="*/ 33 h 226"/>
                  <a:gd name="T2" fmla="*/ 58 w 58"/>
                  <a:gd name="T3" fmla="*/ 0 h 226"/>
                  <a:gd name="T4" fmla="*/ 58 w 58"/>
                  <a:gd name="T5" fmla="*/ 192 h 226"/>
                  <a:gd name="T6" fmla="*/ 0 w 58"/>
                  <a:gd name="T7" fmla="*/ 226 h 226"/>
                  <a:gd name="T8" fmla="*/ 1 w 58"/>
                  <a:gd name="T9" fmla="*/ 33 h 226"/>
                  <a:gd name="T10" fmla="*/ 1 w 58"/>
                  <a:gd name="T11" fmla="*/ 33 h 226"/>
                  <a:gd name="T12" fmla="*/ 1 w 58"/>
                  <a:gd name="T13" fmla="*/ 33 h 226"/>
                  <a:gd name="T14" fmla="*/ 1 w 58"/>
                  <a:gd name="T15" fmla="*/ 33 h 22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8"/>
                  <a:gd name="T25" fmla="*/ 0 h 226"/>
                  <a:gd name="T26" fmla="*/ 58 w 58"/>
                  <a:gd name="T27" fmla="*/ 226 h 22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8" h="226">
                    <a:moveTo>
                      <a:pt x="1" y="33"/>
                    </a:moveTo>
                    <a:lnTo>
                      <a:pt x="58" y="0"/>
                    </a:lnTo>
                    <a:lnTo>
                      <a:pt x="58" y="192"/>
                    </a:lnTo>
                    <a:lnTo>
                      <a:pt x="0" y="226"/>
                    </a:lnTo>
                    <a:lnTo>
                      <a:pt x="1" y="33"/>
                    </a:lnTo>
                    <a:close/>
                  </a:path>
                </a:pathLst>
              </a:custGeom>
              <a:solidFill>
                <a:srgbClr val="1E2B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85" name="Freeform 12"/>
              <p:cNvSpPr>
                <a:spLocks/>
              </p:cNvSpPr>
              <p:nvPr/>
            </p:nvSpPr>
            <p:spPr bwMode="auto">
              <a:xfrm>
                <a:off x="1876" y="2464"/>
                <a:ext cx="113" cy="65"/>
              </a:xfrm>
              <a:custGeom>
                <a:avLst/>
                <a:gdLst>
                  <a:gd name="T0" fmla="*/ 0 w 113"/>
                  <a:gd name="T1" fmla="*/ 33 h 65"/>
                  <a:gd name="T2" fmla="*/ 58 w 113"/>
                  <a:gd name="T3" fmla="*/ 0 h 65"/>
                  <a:gd name="T4" fmla="*/ 113 w 113"/>
                  <a:gd name="T5" fmla="*/ 32 h 65"/>
                  <a:gd name="T6" fmla="*/ 56 w 113"/>
                  <a:gd name="T7" fmla="*/ 65 h 65"/>
                  <a:gd name="T8" fmla="*/ 0 w 113"/>
                  <a:gd name="T9" fmla="*/ 33 h 65"/>
                  <a:gd name="T10" fmla="*/ 0 w 113"/>
                  <a:gd name="T11" fmla="*/ 33 h 65"/>
                  <a:gd name="T12" fmla="*/ 0 w 113"/>
                  <a:gd name="T13" fmla="*/ 33 h 65"/>
                  <a:gd name="T14" fmla="*/ 0 w 113"/>
                  <a:gd name="T15" fmla="*/ 33 h 6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"/>
                  <a:gd name="T25" fmla="*/ 0 h 65"/>
                  <a:gd name="T26" fmla="*/ 113 w 113"/>
                  <a:gd name="T27" fmla="*/ 65 h 6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" h="65">
                    <a:moveTo>
                      <a:pt x="0" y="33"/>
                    </a:moveTo>
                    <a:lnTo>
                      <a:pt x="58" y="0"/>
                    </a:lnTo>
                    <a:lnTo>
                      <a:pt x="113" y="32"/>
                    </a:lnTo>
                    <a:lnTo>
                      <a:pt x="56" y="65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4D6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86" name="Freeform 13"/>
              <p:cNvSpPr>
                <a:spLocks/>
              </p:cNvSpPr>
              <p:nvPr/>
            </p:nvSpPr>
            <p:spPr bwMode="auto">
              <a:xfrm>
                <a:off x="1876" y="2497"/>
                <a:ext cx="56" cy="225"/>
              </a:xfrm>
              <a:custGeom>
                <a:avLst/>
                <a:gdLst>
                  <a:gd name="T0" fmla="*/ 56 w 56"/>
                  <a:gd name="T1" fmla="*/ 32 h 225"/>
                  <a:gd name="T2" fmla="*/ 55 w 56"/>
                  <a:gd name="T3" fmla="*/ 225 h 225"/>
                  <a:gd name="T4" fmla="*/ 0 w 56"/>
                  <a:gd name="T5" fmla="*/ 192 h 225"/>
                  <a:gd name="T6" fmla="*/ 0 w 56"/>
                  <a:gd name="T7" fmla="*/ 0 h 225"/>
                  <a:gd name="T8" fmla="*/ 56 w 56"/>
                  <a:gd name="T9" fmla="*/ 32 h 225"/>
                  <a:gd name="T10" fmla="*/ 56 w 56"/>
                  <a:gd name="T11" fmla="*/ 32 h 225"/>
                  <a:gd name="T12" fmla="*/ 56 w 56"/>
                  <a:gd name="T13" fmla="*/ 32 h 225"/>
                  <a:gd name="T14" fmla="*/ 56 w 56"/>
                  <a:gd name="T15" fmla="*/ 32 h 2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6"/>
                  <a:gd name="T25" fmla="*/ 0 h 225"/>
                  <a:gd name="T26" fmla="*/ 56 w 56"/>
                  <a:gd name="T27" fmla="*/ 225 h 2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6" h="225">
                    <a:moveTo>
                      <a:pt x="56" y="32"/>
                    </a:moveTo>
                    <a:lnTo>
                      <a:pt x="55" y="225"/>
                    </a:lnTo>
                    <a:lnTo>
                      <a:pt x="0" y="192"/>
                    </a:lnTo>
                    <a:lnTo>
                      <a:pt x="0" y="0"/>
                    </a:lnTo>
                    <a:lnTo>
                      <a:pt x="56" y="32"/>
                    </a:ln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87" name="Freeform 14"/>
              <p:cNvSpPr>
                <a:spLocks/>
              </p:cNvSpPr>
              <p:nvPr/>
            </p:nvSpPr>
            <p:spPr bwMode="auto">
              <a:xfrm>
                <a:off x="1730" y="2214"/>
                <a:ext cx="175" cy="217"/>
              </a:xfrm>
              <a:custGeom>
                <a:avLst/>
                <a:gdLst>
                  <a:gd name="T0" fmla="*/ 1 w 335"/>
                  <a:gd name="T1" fmla="*/ 1 h 414"/>
                  <a:gd name="T2" fmla="*/ 1 w 335"/>
                  <a:gd name="T3" fmla="*/ 1 h 414"/>
                  <a:gd name="T4" fmla="*/ 0 w 335"/>
                  <a:gd name="T5" fmla="*/ 1 h 414"/>
                  <a:gd name="T6" fmla="*/ 1 w 335"/>
                  <a:gd name="T7" fmla="*/ 1 h 414"/>
                  <a:gd name="T8" fmla="*/ 1 w 335"/>
                  <a:gd name="T9" fmla="*/ 1 h 414"/>
                  <a:gd name="T10" fmla="*/ 1 w 335"/>
                  <a:gd name="T11" fmla="*/ 1 h 414"/>
                  <a:gd name="T12" fmla="*/ 1 w 335"/>
                  <a:gd name="T13" fmla="*/ 1 h 414"/>
                  <a:gd name="T14" fmla="*/ 1 w 335"/>
                  <a:gd name="T15" fmla="*/ 1 h 414"/>
                  <a:gd name="T16" fmla="*/ 1 w 335"/>
                  <a:gd name="T17" fmla="*/ 1 h 4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5"/>
                  <a:gd name="T28" fmla="*/ 0 h 414"/>
                  <a:gd name="T29" fmla="*/ 335 w 335"/>
                  <a:gd name="T30" fmla="*/ 414 h 41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5" h="414">
                    <a:moveTo>
                      <a:pt x="204" y="32"/>
                    </a:moveTo>
                    <a:cubicBezTo>
                      <a:pt x="160" y="7"/>
                      <a:pt x="127" y="0"/>
                      <a:pt x="105" y="1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2" y="61"/>
                      <a:pt x="55" y="68"/>
                      <a:pt x="99" y="93"/>
                    </a:cubicBezTo>
                    <a:cubicBezTo>
                      <a:pt x="187" y="144"/>
                      <a:pt x="230" y="218"/>
                      <a:pt x="229" y="319"/>
                    </a:cubicBezTo>
                    <a:cubicBezTo>
                      <a:pt x="229" y="370"/>
                      <a:pt x="219" y="401"/>
                      <a:pt x="197" y="414"/>
                    </a:cubicBezTo>
                    <a:cubicBezTo>
                      <a:pt x="302" y="353"/>
                      <a:pt x="302" y="353"/>
                      <a:pt x="302" y="353"/>
                    </a:cubicBezTo>
                    <a:cubicBezTo>
                      <a:pt x="324" y="340"/>
                      <a:pt x="334" y="309"/>
                      <a:pt x="335" y="258"/>
                    </a:cubicBezTo>
                    <a:cubicBezTo>
                      <a:pt x="335" y="157"/>
                      <a:pt x="292" y="83"/>
                      <a:pt x="204" y="32"/>
                    </a:cubicBezTo>
                    <a:close/>
                  </a:path>
                </a:pathLst>
              </a:custGeom>
              <a:solidFill>
                <a:srgbClr val="4F64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5388" name="Freeform 15"/>
              <p:cNvSpPr>
                <a:spLocks/>
              </p:cNvSpPr>
              <p:nvPr/>
            </p:nvSpPr>
            <p:spPr bwMode="auto">
              <a:xfrm>
                <a:off x="1713" y="2236"/>
                <a:ext cx="137" cy="211"/>
              </a:xfrm>
              <a:custGeom>
                <a:avLst/>
                <a:gdLst>
                  <a:gd name="T0" fmla="*/ 1 w 263"/>
                  <a:gd name="T1" fmla="*/ 1 h 403"/>
                  <a:gd name="T2" fmla="*/ 1 w 263"/>
                  <a:gd name="T3" fmla="*/ 1 h 403"/>
                  <a:gd name="T4" fmla="*/ 1 w 263"/>
                  <a:gd name="T5" fmla="*/ 1 h 403"/>
                  <a:gd name="T6" fmla="*/ 1 w 263"/>
                  <a:gd name="T7" fmla="*/ 1 h 403"/>
                  <a:gd name="T8" fmla="*/ 1 w 263"/>
                  <a:gd name="T9" fmla="*/ 1 h 403"/>
                  <a:gd name="T10" fmla="*/ 1 w 263"/>
                  <a:gd name="T11" fmla="*/ 1 h 403"/>
                  <a:gd name="T12" fmla="*/ 1 w 263"/>
                  <a:gd name="T13" fmla="*/ 1 h 40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3"/>
                  <a:gd name="T22" fmla="*/ 0 h 403"/>
                  <a:gd name="T23" fmla="*/ 263 w 263"/>
                  <a:gd name="T24" fmla="*/ 403 h 40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3" h="403">
                    <a:moveTo>
                      <a:pt x="132" y="51"/>
                    </a:moveTo>
                    <a:cubicBezTo>
                      <a:pt x="220" y="102"/>
                      <a:pt x="263" y="176"/>
                      <a:pt x="262" y="277"/>
                    </a:cubicBezTo>
                    <a:cubicBezTo>
                      <a:pt x="262" y="379"/>
                      <a:pt x="219" y="403"/>
                      <a:pt x="131" y="352"/>
                    </a:cubicBezTo>
                    <a:cubicBezTo>
                      <a:pt x="43" y="301"/>
                      <a:pt x="0" y="228"/>
                      <a:pt x="1" y="126"/>
                    </a:cubicBezTo>
                    <a:cubicBezTo>
                      <a:pt x="1" y="25"/>
                      <a:pt x="44" y="0"/>
                      <a:pt x="132" y="51"/>
                    </a:cubicBezTo>
                    <a:cubicBezTo>
                      <a:pt x="132" y="51"/>
                      <a:pt x="132" y="51"/>
                      <a:pt x="132" y="51"/>
                    </a:cubicBezTo>
                    <a:cubicBezTo>
                      <a:pt x="132" y="51"/>
                      <a:pt x="132" y="51"/>
                      <a:pt x="132" y="51"/>
                    </a:cubicBezTo>
                    <a:close/>
                  </a:path>
                </a:pathLst>
              </a:custGeom>
              <a:solidFill>
                <a:srgbClr val="3645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3D3B33-7DC3-4B65-A601-D4BE8788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B63CF-77C3-4494-8F18-2A8A6BB4A12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80728"/>
            <a:ext cx="7239000" cy="6096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SSH</a:t>
            </a:r>
            <a:r>
              <a:rPr lang="zh-CN" altLang="en-US"/>
              <a:t>介绍</a:t>
            </a:r>
          </a:p>
        </p:txBody>
      </p:sp>
      <p:sp>
        <p:nvSpPr>
          <p:cNvPr id="16387" name="Rectangle 18"/>
          <p:cNvSpPr>
            <a:spLocks noGrp="1" noChangeArrowheads="1"/>
          </p:cNvSpPr>
          <p:nvPr>
            <p:ph type="body" sz="half" idx="1"/>
          </p:nvPr>
        </p:nvSpPr>
        <p:spPr>
          <a:xfrm>
            <a:off x="838449" y="1917353"/>
            <a:ext cx="7343775" cy="2300288"/>
          </a:xfrm>
        </p:spPr>
        <p:txBody>
          <a:bodyPr/>
          <a:lstStyle/>
          <a:p>
            <a:pPr marL="0" indent="0" eaLnBrk="1" hangingPunct="1"/>
            <a:r>
              <a:rPr lang="en-US" altLang="zh-CN" sz="2600"/>
              <a:t>SSH</a:t>
            </a:r>
            <a:r>
              <a:rPr lang="zh-CN" altLang="en-US" sz="2600"/>
              <a:t>（</a:t>
            </a:r>
            <a:r>
              <a:rPr lang="en-US" altLang="zh-CN" sz="2600"/>
              <a:t>Secure Shell</a:t>
            </a:r>
            <a:r>
              <a:rPr lang="zh-CN" altLang="en-US" sz="2600"/>
              <a:t>，安全外壳）在无安全保证的网络上提供安全的远程登录等服务</a:t>
            </a:r>
          </a:p>
          <a:p>
            <a:pPr marL="0" indent="0" eaLnBrk="1" hangingPunct="1"/>
            <a:r>
              <a:rPr lang="zh-CN" altLang="en-US" sz="2600"/>
              <a:t>由传输协议、验证协议和连接协议三部分组成</a:t>
            </a:r>
          </a:p>
          <a:p>
            <a:pPr marL="0" indent="0" eaLnBrk="1" hangingPunct="1"/>
            <a:r>
              <a:rPr lang="zh-CN" altLang="en-US" sz="2600"/>
              <a:t>使用</a:t>
            </a:r>
            <a:r>
              <a:rPr lang="en-US" altLang="zh-CN" sz="2600"/>
              <a:t>TCP</a:t>
            </a:r>
            <a:r>
              <a:rPr lang="zh-CN" altLang="en-US" sz="2600"/>
              <a:t>端口</a:t>
            </a:r>
            <a:r>
              <a:rPr lang="en-US" altLang="zh-CN" sz="2600"/>
              <a:t>22</a:t>
            </a:r>
          </a:p>
          <a:p>
            <a:pPr marL="0" indent="0" eaLnBrk="1" hangingPunct="1"/>
            <a:r>
              <a:rPr lang="zh-CN" altLang="en-US" sz="2600"/>
              <a:t>提供</a:t>
            </a:r>
            <a:r>
              <a:rPr lang="en-US" altLang="zh-CN" sz="2600"/>
              <a:t>Password</a:t>
            </a:r>
            <a:r>
              <a:rPr lang="zh-CN" altLang="en-US" sz="2600"/>
              <a:t>和</a:t>
            </a:r>
            <a:r>
              <a:rPr lang="en-US" altLang="zh-CN" sz="2600"/>
              <a:t>Publickey</a:t>
            </a:r>
            <a:r>
              <a:rPr lang="zh-CN" altLang="en-US" sz="2600"/>
              <a:t>两种验证方式</a:t>
            </a:r>
          </a:p>
          <a:p>
            <a:pPr marL="0" indent="0" eaLnBrk="1" hangingPunct="1"/>
            <a:endParaRPr lang="zh-CN" altLang="en-US" sz="2600"/>
          </a:p>
          <a:p>
            <a:pPr marL="0" indent="0" eaLnBrk="1" hangingPunct="1"/>
            <a:endParaRPr lang="en-US" altLang="zh-CN" sz="2600"/>
          </a:p>
        </p:txBody>
      </p:sp>
      <p:grpSp>
        <p:nvGrpSpPr>
          <p:cNvPr id="16388" name="组合 31"/>
          <p:cNvGrpSpPr>
            <a:grpSpLocks/>
          </p:cNvGrpSpPr>
          <p:nvPr/>
        </p:nvGrpSpPr>
        <p:grpSpPr bwMode="auto">
          <a:xfrm>
            <a:off x="1846511" y="4935191"/>
            <a:ext cx="5327650" cy="1590675"/>
            <a:chOff x="1908175" y="3998913"/>
            <a:chExt cx="5327650" cy="1590675"/>
          </a:xfrm>
        </p:grpSpPr>
        <p:sp>
          <p:nvSpPr>
            <p:cNvPr id="16389" name="Text Box 15"/>
            <p:cNvSpPr txBox="1">
              <a:spLocks noChangeArrowheads="1"/>
            </p:cNvSpPr>
            <p:nvPr/>
          </p:nvSpPr>
          <p:spPr bwMode="auto">
            <a:xfrm>
              <a:off x="3602038" y="4421188"/>
              <a:ext cx="1403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bg1"/>
                  </a:solidFill>
                </a:rPr>
                <a:t>PSTN/ISDN</a:t>
              </a:r>
            </a:p>
          </p:txBody>
        </p:sp>
        <p:sp>
          <p:nvSpPr>
            <p:cNvPr id="16390" name="Line 49"/>
            <p:cNvSpPr>
              <a:spLocks noChangeShapeType="1"/>
            </p:cNvSpPr>
            <p:nvPr/>
          </p:nvSpPr>
          <p:spPr bwMode="auto">
            <a:xfrm>
              <a:off x="2770188" y="4689475"/>
              <a:ext cx="865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1" name="Line 50"/>
            <p:cNvSpPr>
              <a:spLocks noChangeShapeType="1"/>
            </p:cNvSpPr>
            <p:nvPr/>
          </p:nvSpPr>
          <p:spPr bwMode="auto">
            <a:xfrm>
              <a:off x="4854575" y="4729163"/>
              <a:ext cx="8651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392" name="Group 51"/>
            <p:cNvGrpSpPr>
              <a:grpSpLocks noChangeAspect="1"/>
            </p:cNvGrpSpPr>
            <p:nvPr/>
          </p:nvGrpSpPr>
          <p:grpSpPr bwMode="auto">
            <a:xfrm>
              <a:off x="5645150" y="4433888"/>
              <a:ext cx="958850" cy="668337"/>
              <a:chOff x="3541" y="1317"/>
              <a:chExt cx="747" cy="546"/>
            </a:xfrm>
          </p:grpSpPr>
          <p:sp>
            <p:nvSpPr>
              <p:cNvPr id="16400" name="AutoShape 52"/>
              <p:cNvSpPr>
                <a:spLocks noChangeAspect="1" noChangeArrowheads="1" noTextEdit="1"/>
              </p:cNvSpPr>
              <p:nvPr/>
            </p:nvSpPr>
            <p:spPr bwMode="auto">
              <a:xfrm>
                <a:off x="3574" y="1337"/>
                <a:ext cx="681" cy="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1" name="Freeform 53"/>
              <p:cNvSpPr>
                <a:spLocks noChangeAspect="1"/>
              </p:cNvSpPr>
              <p:nvPr/>
            </p:nvSpPr>
            <p:spPr bwMode="auto">
              <a:xfrm>
                <a:off x="3574" y="1525"/>
                <a:ext cx="679" cy="338"/>
              </a:xfrm>
              <a:custGeom>
                <a:avLst/>
                <a:gdLst>
                  <a:gd name="T0" fmla="*/ 338806 w 416"/>
                  <a:gd name="T1" fmla="*/ 80553 h 207"/>
                  <a:gd name="T2" fmla="*/ 58952 w 416"/>
                  <a:gd name="T3" fmla="*/ 80553 h 207"/>
                  <a:gd name="T4" fmla="*/ 1045 w 416"/>
                  <a:gd name="T5" fmla="*/ 1058 h 207"/>
                  <a:gd name="T6" fmla="*/ 0 w 416"/>
                  <a:gd name="T7" fmla="*/ 1058 h 207"/>
                  <a:gd name="T8" fmla="*/ 0 w 416"/>
                  <a:gd name="T9" fmla="*/ 76819 h 207"/>
                  <a:gd name="T10" fmla="*/ 1045 w 416"/>
                  <a:gd name="T11" fmla="*/ 76819 h 207"/>
                  <a:gd name="T12" fmla="*/ 58952 w 416"/>
                  <a:gd name="T13" fmla="*/ 153063 h 207"/>
                  <a:gd name="T14" fmla="*/ 338806 w 416"/>
                  <a:gd name="T15" fmla="*/ 153063 h 207"/>
                  <a:gd name="T16" fmla="*/ 396040 w 416"/>
                  <a:gd name="T17" fmla="*/ 76819 h 207"/>
                  <a:gd name="T18" fmla="*/ 396040 w 416"/>
                  <a:gd name="T19" fmla="*/ 76819 h 207"/>
                  <a:gd name="T20" fmla="*/ 396040 w 416"/>
                  <a:gd name="T21" fmla="*/ 0 h 207"/>
                  <a:gd name="T22" fmla="*/ 338806 w 416"/>
                  <a:gd name="T23" fmla="*/ 80553 h 20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6"/>
                  <a:gd name="T37" fmla="*/ 0 h 207"/>
                  <a:gd name="T38" fmla="*/ 416 w 416"/>
                  <a:gd name="T39" fmla="*/ 207 h 20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6" h="207">
                    <a:moveTo>
                      <a:pt x="356" y="84"/>
                    </a:moveTo>
                    <a:cubicBezTo>
                      <a:pt x="275" y="131"/>
                      <a:pt x="143" y="131"/>
                      <a:pt x="62" y="84"/>
                    </a:cubicBezTo>
                    <a:cubicBezTo>
                      <a:pt x="18" y="59"/>
                      <a:pt x="1" y="33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1" y="80"/>
                      <a:pt x="1" y="80"/>
                      <a:pt x="1" y="80"/>
                    </a:cubicBezTo>
                    <a:cubicBezTo>
                      <a:pt x="3" y="109"/>
                      <a:pt x="23" y="138"/>
                      <a:pt x="62" y="160"/>
                    </a:cubicBezTo>
                    <a:cubicBezTo>
                      <a:pt x="143" y="207"/>
                      <a:pt x="275" y="207"/>
                      <a:pt x="356" y="160"/>
                    </a:cubicBezTo>
                    <a:cubicBezTo>
                      <a:pt x="394" y="138"/>
                      <a:pt x="414" y="109"/>
                      <a:pt x="416" y="80"/>
                    </a:cubicBezTo>
                    <a:cubicBezTo>
                      <a:pt x="416" y="80"/>
                      <a:pt x="416" y="80"/>
                      <a:pt x="416" y="80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16" y="31"/>
                      <a:pt x="396" y="61"/>
                      <a:pt x="356" y="84"/>
                    </a:cubicBezTo>
                    <a:close/>
                  </a:path>
                </a:pathLst>
              </a:custGeom>
              <a:solidFill>
                <a:srgbClr val="113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6402" name="Freeform 54"/>
              <p:cNvSpPr>
                <a:spLocks noChangeAspect="1"/>
              </p:cNvSpPr>
              <p:nvPr/>
            </p:nvSpPr>
            <p:spPr bwMode="auto">
              <a:xfrm>
                <a:off x="3541" y="1317"/>
                <a:ext cx="747" cy="432"/>
              </a:xfrm>
              <a:custGeom>
                <a:avLst/>
                <a:gdLst>
                  <a:gd name="T0" fmla="*/ 364507 w 457"/>
                  <a:gd name="T1" fmla="*/ 46366 h 264"/>
                  <a:gd name="T2" fmla="*/ 365710 w 457"/>
                  <a:gd name="T3" fmla="*/ 214167 h 264"/>
                  <a:gd name="T4" fmla="*/ 79656 w 457"/>
                  <a:gd name="T5" fmla="*/ 214167 h 264"/>
                  <a:gd name="T6" fmla="*/ 78533 w 457"/>
                  <a:gd name="T7" fmla="*/ 46366 h 264"/>
                  <a:gd name="T8" fmla="*/ 364507 w 457"/>
                  <a:gd name="T9" fmla="*/ 46366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7"/>
                  <a:gd name="T16" fmla="*/ 0 h 264"/>
                  <a:gd name="T17" fmla="*/ 457 w 457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7" h="264">
                    <a:moveTo>
                      <a:pt x="375" y="47"/>
                    </a:moveTo>
                    <a:cubicBezTo>
                      <a:pt x="456" y="94"/>
                      <a:pt x="457" y="170"/>
                      <a:pt x="376" y="217"/>
                    </a:cubicBezTo>
                    <a:cubicBezTo>
                      <a:pt x="295" y="264"/>
                      <a:pt x="163" y="264"/>
                      <a:pt x="82" y="217"/>
                    </a:cubicBezTo>
                    <a:cubicBezTo>
                      <a:pt x="0" y="170"/>
                      <a:pt x="0" y="94"/>
                      <a:pt x="81" y="47"/>
                    </a:cubicBezTo>
                    <a:cubicBezTo>
                      <a:pt x="162" y="0"/>
                      <a:pt x="293" y="0"/>
                      <a:pt x="375" y="47"/>
                    </a:cubicBezTo>
                  </a:path>
                </a:pathLst>
              </a:custGeom>
              <a:solidFill>
                <a:srgbClr val="4A6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6403" name="Freeform 55"/>
              <p:cNvSpPr>
                <a:spLocks noChangeAspect="1" noEditPoints="1"/>
              </p:cNvSpPr>
              <p:nvPr/>
            </p:nvSpPr>
            <p:spPr bwMode="auto">
              <a:xfrm>
                <a:off x="3788" y="1751"/>
                <a:ext cx="39" cy="53"/>
              </a:xfrm>
              <a:custGeom>
                <a:avLst/>
                <a:gdLst>
                  <a:gd name="T0" fmla="*/ 6016 w 24"/>
                  <a:gd name="T1" fmla="*/ 3877 h 33"/>
                  <a:gd name="T2" fmla="*/ 6016 w 24"/>
                  <a:gd name="T3" fmla="*/ 10309 h 33"/>
                  <a:gd name="T4" fmla="*/ 8759 w 24"/>
                  <a:gd name="T5" fmla="*/ 10309 h 33"/>
                  <a:gd name="T6" fmla="*/ 11458 w 24"/>
                  <a:gd name="T7" fmla="*/ 10001 h 33"/>
                  <a:gd name="T8" fmla="*/ 12496 w 24"/>
                  <a:gd name="T9" fmla="*/ 7651 h 33"/>
                  <a:gd name="T10" fmla="*/ 8759 w 24"/>
                  <a:gd name="T11" fmla="*/ 3877 h 33"/>
                  <a:gd name="T12" fmla="*/ 6016 w 24"/>
                  <a:gd name="T13" fmla="*/ 3877 h 33"/>
                  <a:gd name="T14" fmla="*/ 0 w 24"/>
                  <a:gd name="T15" fmla="*/ 25108 h 33"/>
                  <a:gd name="T16" fmla="*/ 0 w 24"/>
                  <a:gd name="T17" fmla="*/ 0 h 33"/>
                  <a:gd name="T18" fmla="*/ 11281 w 24"/>
                  <a:gd name="T19" fmla="*/ 0 h 33"/>
                  <a:gd name="T20" fmla="*/ 16967 w 24"/>
                  <a:gd name="T21" fmla="*/ 1503 h 33"/>
                  <a:gd name="T22" fmla="*/ 20069 w 24"/>
                  <a:gd name="T23" fmla="*/ 6227 h 33"/>
                  <a:gd name="T24" fmla="*/ 13132 w 24"/>
                  <a:gd name="T25" fmla="*/ 12657 h 33"/>
                  <a:gd name="T26" fmla="*/ 13132 w 24"/>
                  <a:gd name="T27" fmla="*/ 12657 h 33"/>
                  <a:gd name="T28" fmla="*/ 16967 w 24"/>
                  <a:gd name="T29" fmla="*/ 14663 h 33"/>
                  <a:gd name="T30" fmla="*/ 18332 w 24"/>
                  <a:gd name="T31" fmla="*/ 16557 h 33"/>
                  <a:gd name="T32" fmla="*/ 21339 w 24"/>
                  <a:gd name="T33" fmla="*/ 25108 h 33"/>
                  <a:gd name="T34" fmla="*/ 13132 w 24"/>
                  <a:gd name="T35" fmla="*/ 25108 h 33"/>
                  <a:gd name="T36" fmla="*/ 11458 w 24"/>
                  <a:gd name="T37" fmla="*/ 18497 h 33"/>
                  <a:gd name="T38" fmla="*/ 9776 w 24"/>
                  <a:gd name="T39" fmla="*/ 15058 h 33"/>
                  <a:gd name="T40" fmla="*/ 6016 w 24"/>
                  <a:gd name="T41" fmla="*/ 15058 h 33"/>
                  <a:gd name="T42" fmla="*/ 6016 w 24"/>
                  <a:gd name="T43" fmla="*/ 25108 h 33"/>
                  <a:gd name="T44" fmla="*/ 0 w 24"/>
                  <a:gd name="T45" fmla="*/ 25108 h 3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4"/>
                  <a:gd name="T70" fmla="*/ 0 h 33"/>
                  <a:gd name="T71" fmla="*/ 24 w 24"/>
                  <a:gd name="T72" fmla="*/ 33 h 3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4" h="33">
                    <a:moveTo>
                      <a:pt x="7" y="5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2" y="14"/>
                      <a:pt x="13" y="13"/>
                    </a:cubicBezTo>
                    <a:cubicBezTo>
                      <a:pt x="14" y="12"/>
                      <a:pt x="14" y="11"/>
                      <a:pt x="14" y="10"/>
                    </a:cubicBezTo>
                    <a:cubicBezTo>
                      <a:pt x="14" y="7"/>
                      <a:pt x="13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close/>
                    <a:moveTo>
                      <a:pt x="0" y="3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0"/>
                      <a:pt x="19" y="2"/>
                    </a:cubicBezTo>
                    <a:cubicBezTo>
                      <a:pt x="21" y="3"/>
                      <a:pt x="22" y="5"/>
                      <a:pt x="22" y="8"/>
                    </a:cubicBezTo>
                    <a:cubicBezTo>
                      <a:pt x="22" y="13"/>
                      <a:pt x="20" y="16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7" y="17"/>
                      <a:pt x="18" y="17"/>
                      <a:pt x="19" y="19"/>
                    </a:cubicBezTo>
                    <a:cubicBezTo>
                      <a:pt x="19" y="19"/>
                      <a:pt x="20" y="20"/>
                      <a:pt x="20" y="2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2"/>
                      <a:pt x="11" y="21"/>
                      <a:pt x="11" y="20"/>
                    </a:cubicBezTo>
                    <a:cubicBezTo>
                      <a:pt x="10" y="20"/>
                      <a:pt x="9" y="20"/>
                      <a:pt x="7" y="20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6404" name="Freeform 56"/>
              <p:cNvSpPr>
                <a:spLocks noChangeAspect="1" noEditPoints="1"/>
              </p:cNvSpPr>
              <p:nvPr/>
            </p:nvSpPr>
            <p:spPr bwMode="auto">
              <a:xfrm>
                <a:off x="3832" y="1749"/>
                <a:ext cx="47" cy="57"/>
              </a:xfrm>
              <a:custGeom>
                <a:avLst/>
                <a:gdLst>
                  <a:gd name="T0" fmla="*/ 6851 w 29"/>
                  <a:gd name="T1" fmla="*/ 16051 h 35"/>
                  <a:gd name="T2" fmla="*/ 12107 w 29"/>
                  <a:gd name="T3" fmla="*/ 26772 h 35"/>
                  <a:gd name="T4" fmla="*/ 16995 w 29"/>
                  <a:gd name="T5" fmla="*/ 16051 h 35"/>
                  <a:gd name="T6" fmla="*/ 12107 w 29"/>
                  <a:gd name="T7" fmla="*/ 5503 h 35"/>
                  <a:gd name="T8" fmla="*/ 6851 w 29"/>
                  <a:gd name="T9" fmla="*/ 16051 h 35"/>
                  <a:gd name="T10" fmla="*/ 0 w 29"/>
                  <a:gd name="T11" fmla="*/ 16051 h 35"/>
                  <a:gd name="T12" fmla="*/ 2608 w 29"/>
                  <a:gd name="T13" fmla="*/ 4461 h 35"/>
                  <a:gd name="T14" fmla="*/ 12107 w 29"/>
                  <a:gd name="T15" fmla="*/ 0 h 35"/>
                  <a:gd name="T16" fmla="*/ 21617 w 29"/>
                  <a:gd name="T17" fmla="*/ 4461 h 35"/>
                  <a:gd name="T18" fmla="*/ 24899 w 29"/>
                  <a:gd name="T19" fmla="*/ 16051 h 35"/>
                  <a:gd name="T20" fmla="*/ 21617 w 29"/>
                  <a:gd name="T21" fmla="*/ 27809 h 35"/>
                  <a:gd name="T22" fmla="*/ 12107 w 29"/>
                  <a:gd name="T23" fmla="*/ 32296 h 35"/>
                  <a:gd name="T24" fmla="*/ 2608 w 29"/>
                  <a:gd name="T25" fmla="*/ 26772 h 35"/>
                  <a:gd name="T26" fmla="*/ 0 w 29"/>
                  <a:gd name="T27" fmla="*/ 16051 h 3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9"/>
                  <a:gd name="T43" fmla="*/ 0 h 35"/>
                  <a:gd name="T44" fmla="*/ 29 w 29"/>
                  <a:gd name="T45" fmla="*/ 35 h 3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9" h="35">
                    <a:moveTo>
                      <a:pt x="8" y="17"/>
                    </a:moveTo>
                    <a:cubicBezTo>
                      <a:pt x="8" y="25"/>
                      <a:pt x="10" y="29"/>
                      <a:pt x="14" y="29"/>
                    </a:cubicBezTo>
                    <a:cubicBezTo>
                      <a:pt x="18" y="29"/>
                      <a:pt x="20" y="25"/>
                      <a:pt x="20" y="17"/>
                    </a:cubicBezTo>
                    <a:cubicBezTo>
                      <a:pt x="20" y="10"/>
                      <a:pt x="18" y="6"/>
                      <a:pt x="14" y="6"/>
                    </a:cubicBezTo>
                    <a:cubicBezTo>
                      <a:pt x="10" y="6"/>
                      <a:pt x="8" y="10"/>
                      <a:pt x="8" y="17"/>
                    </a:cubicBezTo>
                    <a:close/>
                    <a:moveTo>
                      <a:pt x="0" y="17"/>
                    </a:moveTo>
                    <a:cubicBezTo>
                      <a:pt x="0" y="12"/>
                      <a:pt x="1" y="8"/>
                      <a:pt x="3" y="5"/>
                    </a:cubicBezTo>
                    <a:cubicBezTo>
                      <a:pt x="6" y="2"/>
                      <a:pt x="10" y="0"/>
                      <a:pt x="14" y="0"/>
                    </a:cubicBezTo>
                    <a:cubicBezTo>
                      <a:pt x="19" y="0"/>
                      <a:pt x="23" y="2"/>
                      <a:pt x="25" y="5"/>
                    </a:cubicBezTo>
                    <a:cubicBezTo>
                      <a:pt x="27" y="8"/>
                      <a:pt x="29" y="12"/>
                      <a:pt x="29" y="17"/>
                    </a:cubicBezTo>
                    <a:cubicBezTo>
                      <a:pt x="29" y="22"/>
                      <a:pt x="27" y="26"/>
                      <a:pt x="25" y="30"/>
                    </a:cubicBezTo>
                    <a:cubicBezTo>
                      <a:pt x="23" y="33"/>
                      <a:pt x="19" y="35"/>
                      <a:pt x="14" y="35"/>
                    </a:cubicBezTo>
                    <a:cubicBezTo>
                      <a:pt x="10" y="35"/>
                      <a:pt x="6" y="33"/>
                      <a:pt x="3" y="29"/>
                    </a:cubicBezTo>
                    <a:cubicBezTo>
                      <a:pt x="1" y="26"/>
                      <a:pt x="0" y="22"/>
                      <a:pt x="0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6405" name="Freeform 57"/>
              <p:cNvSpPr>
                <a:spLocks noChangeAspect="1"/>
              </p:cNvSpPr>
              <p:nvPr/>
            </p:nvSpPr>
            <p:spPr bwMode="auto">
              <a:xfrm>
                <a:off x="3888" y="1751"/>
                <a:ext cx="39" cy="55"/>
              </a:xfrm>
              <a:custGeom>
                <a:avLst/>
                <a:gdLst>
                  <a:gd name="T0" fmla="*/ 0 w 24"/>
                  <a:gd name="T1" fmla="*/ 17687 h 34"/>
                  <a:gd name="T2" fmla="*/ 0 w 24"/>
                  <a:gd name="T3" fmla="*/ 0 h 34"/>
                  <a:gd name="T4" fmla="*/ 6016 w 24"/>
                  <a:gd name="T5" fmla="*/ 0 h 34"/>
                  <a:gd name="T6" fmla="*/ 6016 w 24"/>
                  <a:gd name="T7" fmla="*/ 18671 h 34"/>
                  <a:gd name="T8" fmla="*/ 11281 w 24"/>
                  <a:gd name="T9" fmla="*/ 23451 h 34"/>
                  <a:gd name="T10" fmla="*/ 14233 w 24"/>
                  <a:gd name="T11" fmla="*/ 18671 h 34"/>
                  <a:gd name="T12" fmla="*/ 14233 w 24"/>
                  <a:gd name="T13" fmla="*/ 0 h 34"/>
                  <a:gd name="T14" fmla="*/ 21339 w 24"/>
                  <a:gd name="T15" fmla="*/ 0 h 34"/>
                  <a:gd name="T16" fmla="*/ 21339 w 24"/>
                  <a:gd name="T17" fmla="*/ 17687 h 34"/>
                  <a:gd name="T18" fmla="*/ 18619 w 24"/>
                  <a:gd name="T19" fmla="*/ 25420 h 34"/>
                  <a:gd name="T20" fmla="*/ 11281 w 24"/>
                  <a:gd name="T21" fmla="*/ 28611 h 34"/>
                  <a:gd name="T22" fmla="*/ 2670 w 24"/>
                  <a:gd name="T23" fmla="*/ 25420 h 34"/>
                  <a:gd name="T24" fmla="*/ 0 w 24"/>
                  <a:gd name="T25" fmla="*/ 17687 h 3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4"/>
                  <a:gd name="T40" fmla="*/ 0 h 34"/>
                  <a:gd name="T41" fmla="*/ 24 w 24"/>
                  <a:gd name="T42" fmla="*/ 34 h 3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4" h="34">
                    <a:moveTo>
                      <a:pt x="0" y="2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6"/>
                      <a:pt x="9" y="28"/>
                      <a:pt x="12" y="28"/>
                    </a:cubicBezTo>
                    <a:cubicBezTo>
                      <a:pt x="15" y="28"/>
                      <a:pt x="16" y="26"/>
                      <a:pt x="16" y="2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5"/>
                      <a:pt x="23" y="28"/>
                      <a:pt x="21" y="30"/>
                    </a:cubicBezTo>
                    <a:cubicBezTo>
                      <a:pt x="19" y="33"/>
                      <a:pt x="16" y="34"/>
                      <a:pt x="12" y="34"/>
                    </a:cubicBezTo>
                    <a:cubicBezTo>
                      <a:pt x="8" y="34"/>
                      <a:pt x="5" y="33"/>
                      <a:pt x="3" y="30"/>
                    </a:cubicBezTo>
                    <a:cubicBezTo>
                      <a:pt x="1" y="28"/>
                      <a:pt x="0" y="25"/>
                      <a:pt x="0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6406" name="Freeform 58"/>
              <p:cNvSpPr>
                <a:spLocks noChangeAspect="1"/>
              </p:cNvSpPr>
              <p:nvPr/>
            </p:nvSpPr>
            <p:spPr bwMode="auto">
              <a:xfrm>
                <a:off x="3933" y="1751"/>
                <a:ext cx="36" cy="53"/>
              </a:xfrm>
              <a:custGeom>
                <a:avLst/>
                <a:gdLst>
                  <a:gd name="T0" fmla="*/ 12 w 36"/>
                  <a:gd name="T1" fmla="*/ 53 h 53"/>
                  <a:gd name="T2" fmla="*/ 12 w 36"/>
                  <a:gd name="T3" fmla="*/ 9 h 53"/>
                  <a:gd name="T4" fmla="*/ 0 w 36"/>
                  <a:gd name="T5" fmla="*/ 9 h 53"/>
                  <a:gd name="T6" fmla="*/ 0 w 36"/>
                  <a:gd name="T7" fmla="*/ 0 h 53"/>
                  <a:gd name="T8" fmla="*/ 36 w 36"/>
                  <a:gd name="T9" fmla="*/ 0 h 53"/>
                  <a:gd name="T10" fmla="*/ 36 w 36"/>
                  <a:gd name="T11" fmla="*/ 9 h 53"/>
                  <a:gd name="T12" fmla="*/ 25 w 36"/>
                  <a:gd name="T13" fmla="*/ 9 h 53"/>
                  <a:gd name="T14" fmla="*/ 25 w 36"/>
                  <a:gd name="T15" fmla="*/ 53 h 53"/>
                  <a:gd name="T16" fmla="*/ 12 w 36"/>
                  <a:gd name="T17" fmla="*/ 53 h 53"/>
                  <a:gd name="T18" fmla="*/ 12 w 36"/>
                  <a:gd name="T19" fmla="*/ 53 h 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6"/>
                  <a:gd name="T31" fmla="*/ 0 h 53"/>
                  <a:gd name="T32" fmla="*/ 36 w 36"/>
                  <a:gd name="T33" fmla="*/ 53 h 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6" h="53">
                    <a:moveTo>
                      <a:pt x="12" y="53"/>
                    </a:moveTo>
                    <a:lnTo>
                      <a:pt x="12" y="9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9"/>
                    </a:lnTo>
                    <a:lnTo>
                      <a:pt x="25" y="9"/>
                    </a:lnTo>
                    <a:lnTo>
                      <a:pt x="25" y="53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6407" name="Freeform 59"/>
              <p:cNvSpPr>
                <a:spLocks noChangeAspect="1"/>
              </p:cNvSpPr>
              <p:nvPr/>
            </p:nvSpPr>
            <p:spPr bwMode="auto">
              <a:xfrm>
                <a:off x="3976" y="1751"/>
                <a:ext cx="32" cy="53"/>
              </a:xfrm>
              <a:custGeom>
                <a:avLst/>
                <a:gdLst>
                  <a:gd name="T0" fmla="*/ 0 w 32"/>
                  <a:gd name="T1" fmla="*/ 53 h 53"/>
                  <a:gd name="T2" fmla="*/ 0 w 32"/>
                  <a:gd name="T3" fmla="*/ 0 h 53"/>
                  <a:gd name="T4" fmla="*/ 32 w 32"/>
                  <a:gd name="T5" fmla="*/ 0 h 53"/>
                  <a:gd name="T6" fmla="*/ 32 w 32"/>
                  <a:gd name="T7" fmla="*/ 9 h 53"/>
                  <a:gd name="T8" fmla="*/ 13 w 32"/>
                  <a:gd name="T9" fmla="*/ 9 h 53"/>
                  <a:gd name="T10" fmla="*/ 13 w 32"/>
                  <a:gd name="T11" fmla="*/ 21 h 53"/>
                  <a:gd name="T12" fmla="*/ 31 w 32"/>
                  <a:gd name="T13" fmla="*/ 21 h 53"/>
                  <a:gd name="T14" fmla="*/ 31 w 32"/>
                  <a:gd name="T15" fmla="*/ 31 h 53"/>
                  <a:gd name="T16" fmla="*/ 13 w 32"/>
                  <a:gd name="T17" fmla="*/ 31 h 53"/>
                  <a:gd name="T18" fmla="*/ 13 w 32"/>
                  <a:gd name="T19" fmla="*/ 44 h 53"/>
                  <a:gd name="T20" fmla="*/ 32 w 32"/>
                  <a:gd name="T21" fmla="*/ 44 h 53"/>
                  <a:gd name="T22" fmla="*/ 32 w 32"/>
                  <a:gd name="T23" fmla="*/ 53 h 53"/>
                  <a:gd name="T24" fmla="*/ 0 w 32"/>
                  <a:gd name="T25" fmla="*/ 53 h 53"/>
                  <a:gd name="T26" fmla="*/ 0 w 32"/>
                  <a:gd name="T27" fmla="*/ 53 h 5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2"/>
                  <a:gd name="T43" fmla="*/ 0 h 53"/>
                  <a:gd name="T44" fmla="*/ 32 w 32"/>
                  <a:gd name="T45" fmla="*/ 53 h 5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2" h="53">
                    <a:moveTo>
                      <a:pt x="0" y="53"/>
                    </a:moveTo>
                    <a:lnTo>
                      <a:pt x="0" y="0"/>
                    </a:lnTo>
                    <a:lnTo>
                      <a:pt x="32" y="0"/>
                    </a:lnTo>
                    <a:lnTo>
                      <a:pt x="32" y="9"/>
                    </a:lnTo>
                    <a:lnTo>
                      <a:pt x="13" y="9"/>
                    </a:lnTo>
                    <a:lnTo>
                      <a:pt x="13" y="21"/>
                    </a:lnTo>
                    <a:lnTo>
                      <a:pt x="31" y="21"/>
                    </a:lnTo>
                    <a:lnTo>
                      <a:pt x="31" y="31"/>
                    </a:lnTo>
                    <a:lnTo>
                      <a:pt x="13" y="31"/>
                    </a:lnTo>
                    <a:lnTo>
                      <a:pt x="13" y="44"/>
                    </a:lnTo>
                    <a:lnTo>
                      <a:pt x="32" y="44"/>
                    </a:lnTo>
                    <a:lnTo>
                      <a:pt x="32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6408" name="Freeform 60"/>
              <p:cNvSpPr>
                <a:spLocks noChangeAspect="1" noEditPoints="1"/>
              </p:cNvSpPr>
              <p:nvPr/>
            </p:nvSpPr>
            <p:spPr bwMode="auto">
              <a:xfrm>
                <a:off x="4017" y="1751"/>
                <a:ext cx="39" cy="53"/>
              </a:xfrm>
              <a:custGeom>
                <a:avLst/>
                <a:gdLst>
                  <a:gd name="T0" fmla="*/ 7051 w 24"/>
                  <a:gd name="T1" fmla="*/ 3877 h 33"/>
                  <a:gd name="T2" fmla="*/ 7051 w 24"/>
                  <a:gd name="T3" fmla="*/ 10309 h 33"/>
                  <a:gd name="T4" fmla="*/ 8759 w 24"/>
                  <a:gd name="T5" fmla="*/ 10309 h 33"/>
                  <a:gd name="T6" fmla="*/ 11458 w 24"/>
                  <a:gd name="T7" fmla="*/ 10001 h 33"/>
                  <a:gd name="T8" fmla="*/ 13132 w 24"/>
                  <a:gd name="T9" fmla="*/ 7651 h 33"/>
                  <a:gd name="T10" fmla="*/ 8759 w 24"/>
                  <a:gd name="T11" fmla="*/ 3877 h 33"/>
                  <a:gd name="T12" fmla="*/ 7051 w 24"/>
                  <a:gd name="T13" fmla="*/ 3877 h 33"/>
                  <a:gd name="T14" fmla="*/ 0 w 24"/>
                  <a:gd name="T15" fmla="*/ 25108 h 33"/>
                  <a:gd name="T16" fmla="*/ 0 w 24"/>
                  <a:gd name="T17" fmla="*/ 0 h 33"/>
                  <a:gd name="T18" fmla="*/ 11281 w 24"/>
                  <a:gd name="T19" fmla="*/ 0 h 33"/>
                  <a:gd name="T20" fmla="*/ 18332 w 24"/>
                  <a:gd name="T21" fmla="*/ 1503 h 33"/>
                  <a:gd name="T22" fmla="*/ 20306 w 24"/>
                  <a:gd name="T23" fmla="*/ 6227 h 33"/>
                  <a:gd name="T24" fmla="*/ 14233 w 24"/>
                  <a:gd name="T25" fmla="*/ 12657 h 33"/>
                  <a:gd name="T26" fmla="*/ 14233 w 24"/>
                  <a:gd name="T27" fmla="*/ 12657 h 33"/>
                  <a:gd name="T28" fmla="*/ 16967 w 24"/>
                  <a:gd name="T29" fmla="*/ 14663 h 33"/>
                  <a:gd name="T30" fmla="*/ 18619 w 24"/>
                  <a:gd name="T31" fmla="*/ 16557 h 33"/>
                  <a:gd name="T32" fmla="*/ 21339 w 24"/>
                  <a:gd name="T33" fmla="*/ 25108 h 33"/>
                  <a:gd name="T34" fmla="*/ 14233 w 24"/>
                  <a:gd name="T35" fmla="*/ 25108 h 33"/>
                  <a:gd name="T36" fmla="*/ 11458 w 24"/>
                  <a:gd name="T37" fmla="*/ 18497 h 33"/>
                  <a:gd name="T38" fmla="*/ 9776 w 24"/>
                  <a:gd name="T39" fmla="*/ 15058 h 33"/>
                  <a:gd name="T40" fmla="*/ 7051 w 24"/>
                  <a:gd name="T41" fmla="*/ 15058 h 33"/>
                  <a:gd name="T42" fmla="*/ 7051 w 24"/>
                  <a:gd name="T43" fmla="*/ 25108 h 33"/>
                  <a:gd name="T44" fmla="*/ 0 w 24"/>
                  <a:gd name="T45" fmla="*/ 25108 h 3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4"/>
                  <a:gd name="T70" fmla="*/ 0 h 33"/>
                  <a:gd name="T71" fmla="*/ 24 w 24"/>
                  <a:gd name="T72" fmla="*/ 33 h 3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4" h="33">
                    <a:moveTo>
                      <a:pt x="8" y="5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3" y="14"/>
                      <a:pt x="13" y="13"/>
                    </a:cubicBezTo>
                    <a:cubicBezTo>
                      <a:pt x="14" y="12"/>
                      <a:pt x="15" y="11"/>
                      <a:pt x="15" y="10"/>
                    </a:cubicBezTo>
                    <a:cubicBezTo>
                      <a:pt x="15" y="7"/>
                      <a:pt x="13" y="5"/>
                      <a:pt x="10" y="5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  <a:moveTo>
                      <a:pt x="0" y="3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8" y="0"/>
                      <a:pt x="20" y="2"/>
                    </a:cubicBezTo>
                    <a:cubicBezTo>
                      <a:pt x="22" y="3"/>
                      <a:pt x="23" y="5"/>
                      <a:pt x="23" y="8"/>
                    </a:cubicBezTo>
                    <a:cubicBezTo>
                      <a:pt x="23" y="13"/>
                      <a:pt x="20" y="16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7" y="17"/>
                      <a:pt x="18" y="17"/>
                      <a:pt x="19" y="19"/>
                    </a:cubicBezTo>
                    <a:cubicBezTo>
                      <a:pt x="20" y="19"/>
                      <a:pt x="20" y="20"/>
                      <a:pt x="21" y="2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2"/>
                      <a:pt x="12" y="21"/>
                      <a:pt x="11" y="20"/>
                    </a:cubicBezTo>
                    <a:cubicBezTo>
                      <a:pt x="11" y="20"/>
                      <a:pt x="10" y="20"/>
                      <a:pt x="8" y="20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6409" name="Freeform 61"/>
              <p:cNvSpPr>
                <a:spLocks noChangeAspect="1"/>
              </p:cNvSpPr>
              <p:nvPr/>
            </p:nvSpPr>
            <p:spPr bwMode="auto">
              <a:xfrm>
                <a:off x="3884" y="1409"/>
                <a:ext cx="265" cy="98"/>
              </a:xfrm>
              <a:custGeom>
                <a:avLst/>
                <a:gdLst>
                  <a:gd name="T0" fmla="*/ 29381 w 162"/>
                  <a:gd name="T1" fmla="*/ 51208 h 60"/>
                  <a:gd name="T2" fmla="*/ 28240 w 162"/>
                  <a:gd name="T3" fmla="*/ 50143 h 60"/>
                  <a:gd name="T4" fmla="*/ 0 w 162"/>
                  <a:gd name="T5" fmla="*/ 33529 h 60"/>
                  <a:gd name="T6" fmla="*/ 21789 w 162"/>
                  <a:gd name="T7" fmla="*/ 21196 h 60"/>
                  <a:gd name="T8" fmla="*/ 50903 w 162"/>
                  <a:gd name="T9" fmla="*/ 38248 h 60"/>
                  <a:gd name="T10" fmla="*/ 72713 w 162"/>
                  <a:gd name="T11" fmla="*/ 36477 h 60"/>
                  <a:gd name="T12" fmla="*/ 109772 w 162"/>
                  <a:gd name="T13" fmla="*/ 15286 h 60"/>
                  <a:gd name="T14" fmla="*/ 69101 w 162"/>
                  <a:gd name="T15" fmla="*/ 15286 h 60"/>
                  <a:gd name="T16" fmla="*/ 69101 w 162"/>
                  <a:gd name="T17" fmla="*/ 0 h 60"/>
                  <a:gd name="T18" fmla="*/ 158833 w 162"/>
                  <a:gd name="T19" fmla="*/ 0 h 60"/>
                  <a:gd name="T20" fmla="*/ 158833 w 162"/>
                  <a:gd name="T21" fmla="*/ 51208 h 60"/>
                  <a:gd name="T22" fmla="*/ 132740 w 162"/>
                  <a:gd name="T23" fmla="*/ 51208 h 60"/>
                  <a:gd name="T24" fmla="*/ 131604 w 162"/>
                  <a:gd name="T25" fmla="*/ 27822 h 60"/>
                  <a:gd name="T26" fmla="*/ 95372 w 162"/>
                  <a:gd name="T27" fmla="*/ 49098 h 60"/>
                  <a:gd name="T28" fmla="*/ 58855 w 162"/>
                  <a:gd name="T29" fmla="*/ 57591 h 60"/>
                  <a:gd name="T30" fmla="*/ 29381 w 162"/>
                  <a:gd name="T31" fmla="*/ 51208 h 60"/>
                  <a:gd name="T32" fmla="*/ 29381 w 162"/>
                  <a:gd name="T33" fmla="*/ 51208 h 6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2"/>
                  <a:gd name="T52" fmla="*/ 0 h 60"/>
                  <a:gd name="T53" fmla="*/ 162 w 162"/>
                  <a:gd name="T54" fmla="*/ 60 h 6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2" h="60">
                    <a:moveTo>
                      <a:pt x="30" y="53"/>
                    </a:moveTo>
                    <a:cubicBezTo>
                      <a:pt x="30" y="53"/>
                      <a:pt x="29" y="52"/>
                      <a:pt x="29" y="52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8" y="43"/>
                      <a:pt x="66" y="42"/>
                      <a:pt x="74" y="38"/>
                    </a:cubicBezTo>
                    <a:cubicBezTo>
                      <a:pt x="112" y="16"/>
                      <a:pt x="112" y="16"/>
                      <a:pt x="112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2" y="53"/>
                      <a:pt x="162" y="53"/>
                      <a:pt x="162" y="53"/>
                    </a:cubicBezTo>
                    <a:cubicBezTo>
                      <a:pt x="135" y="53"/>
                      <a:pt x="135" y="53"/>
                      <a:pt x="135" y="53"/>
                    </a:cubicBezTo>
                    <a:cubicBezTo>
                      <a:pt x="134" y="29"/>
                      <a:pt x="134" y="29"/>
                      <a:pt x="134" y="29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83" y="59"/>
                      <a:pt x="69" y="60"/>
                      <a:pt x="60" y="60"/>
                    </a:cubicBezTo>
                    <a:cubicBezTo>
                      <a:pt x="44" y="60"/>
                      <a:pt x="33" y="54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lose/>
                  </a:path>
                </a:pathLst>
              </a:custGeom>
              <a:solidFill>
                <a:srgbClr val="202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6410" name="Freeform 62"/>
              <p:cNvSpPr>
                <a:spLocks noChangeAspect="1"/>
              </p:cNvSpPr>
              <p:nvPr/>
            </p:nvSpPr>
            <p:spPr bwMode="auto">
              <a:xfrm>
                <a:off x="3703" y="1406"/>
                <a:ext cx="171" cy="152"/>
              </a:xfrm>
              <a:custGeom>
                <a:avLst/>
                <a:gdLst>
                  <a:gd name="T0" fmla="*/ 36123 w 105"/>
                  <a:gd name="T1" fmla="*/ 77793 h 93"/>
                  <a:gd name="T2" fmla="*/ 63228 w 105"/>
                  <a:gd name="T3" fmla="*/ 61089 h 93"/>
                  <a:gd name="T4" fmla="*/ 60524 w 105"/>
                  <a:gd name="T5" fmla="*/ 48668 h 93"/>
                  <a:gd name="T6" fmla="*/ 26140 w 105"/>
                  <a:gd name="T7" fmla="*/ 28073 h 93"/>
                  <a:gd name="T8" fmla="*/ 26140 w 105"/>
                  <a:gd name="T9" fmla="*/ 51526 h 93"/>
                  <a:gd name="T10" fmla="*/ 0 w 105"/>
                  <a:gd name="T11" fmla="*/ 51526 h 93"/>
                  <a:gd name="T12" fmla="*/ 0 w 105"/>
                  <a:gd name="T13" fmla="*/ 0 h 93"/>
                  <a:gd name="T14" fmla="*/ 84950 w 105"/>
                  <a:gd name="T15" fmla="*/ 0 h 93"/>
                  <a:gd name="T16" fmla="*/ 84950 w 105"/>
                  <a:gd name="T17" fmla="*/ 14983 h 93"/>
                  <a:gd name="T18" fmla="*/ 45916 w 105"/>
                  <a:gd name="T19" fmla="*/ 14983 h 93"/>
                  <a:gd name="T20" fmla="*/ 81010 w 105"/>
                  <a:gd name="T21" fmla="*/ 35643 h 93"/>
                  <a:gd name="T22" fmla="*/ 96905 w 105"/>
                  <a:gd name="T23" fmla="*/ 56330 h 93"/>
                  <a:gd name="T24" fmla="*/ 83731 w 105"/>
                  <a:gd name="T25" fmla="*/ 73846 h 93"/>
                  <a:gd name="T26" fmla="*/ 57050 w 105"/>
                  <a:gd name="T27" fmla="*/ 90028 h 93"/>
                  <a:gd name="T28" fmla="*/ 36123 w 105"/>
                  <a:gd name="T29" fmla="*/ 77793 h 93"/>
                  <a:gd name="T30" fmla="*/ 36123 w 105"/>
                  <a:gd name="T31" fmla="*/ 77793 h 9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5"/>
                  <a:gd name="T49" fmla="*/ 0 h 93"/>
                  <a:gd name="T50" fmla="*/ 105 w 105"/>
                  <a:gd name="T51" fmla="*/ 93 h 9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5" h="93">
                    <a:moveTo>
                      <a:pt x="39" y="80"/>
                    </a:moveTo>
                    <a:cubicBezTo>
                      <a:pt x="69" y="63"/>
                      <a:pt x="69" y="63"/>
                      <a:pt x="69" y="63"/>
                    </a:cubicBezTo>
                    <a:cubicBezTo>
                      <a:pt x="75" y="60"/>
                      <a:pt x="74" y="55"/>
                      <a:pt x="66" y="50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102" y="45"/>
                      <a:pt x="105" y="53"/>
                      <a:pt x="105" y="58"/>
                    </a:cubicBezTo>
                    <a:cubicBezTo>
                      <a:pt x="104" y="68"/>
                      <a:pt x="94" y="75"/>
                      <a:pt x="91" y="76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39" y="80"/>
                      <a:pt x="39" y="80"/>
                      <a:pt x="39" y="80"/>
                    </a:cubicBezTo>
                    <a:cubicBezTo>
                      <a:pt x="39" y="80"/>
                      <a:pt x="39" y="80"/>
                      <a:pt x="39" y="80"/>
                    </a:cubicBezTo>
                    <a:close/>
                  </a:path>
                </a:pathLst>
              </a:custGeom>
              <a:solidFill>
                <a:srgbClr val="202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6411" name="Freeform 63"/>
              <p:cNvSpPr>
                <a:spLocks noChangeAspect="1"/>
              </p:cNvSpPr>
              <p:nvPr/>
            </p:nvSpPr>
            <p:spPr bwMode="auto">
              <a:xfrm>
                <a:off x="3698" y="1564"/>
                <a:ext cx="265" cy="98"/>
              </a:xfrm>
              <a:custGeom>
                <a:avLst/>
                <a:gdLst>
                  <a:gd name="T0" fmla="*/ 129490 w 162"/>
                  <a:gd name="T1" fmla="*/ 7528 h 60"/>
                  <a:gd name="T2" fmla="*/ 158833 w 162"/>
                  <a:gd name="T3" fmla="*/ 24048 h 60"/>
                  <a:gd name="T4" fmla="*/ 136208 w 162"/>
                  <a:gd name="T5" fmla="*/ 36477 h 60"/>
                  <a:gd name="T6" fmla="*/ 106828 w 162"/>
                  <a:gd name="T7" fmla="*/ 20083 h 60"/>
                  <a:gd name="T8" fmla="*/ 86524 w 162"/>
                  <a:gd name="T9" fmla="*/ 22333 h 60"/>
                  <a:gd name="T10" fmla="*/ 49182 w 162"/>
                  <a:gd name="T11" fmla="*/ 43669 h 60"/>
                  <a:gd name="T12" fmla="*/ 89972 w 162"/>
                  <a:gd name="T13" fmla="*/ 43669 h 60"/>
                  <a:gd name="T14" fmla="*/ 89972 w 162"/>
                  <a:gd name="T15" fmla="*/ 57591 h 60"/>
                  <a:gd name="T16" fmla="*/ 0 w 162"/>
                  <a:gd name="T17" fmla="*/ 57591 h 60"/>
                  <a:gd name="T18" fmla="*/ 0 w 162"/>
                  <a:gd name="T19" fmla="*/ 6385 h 60"/>
                  <a:gd name="T20" fmla="*/ 26513 w 162"/>
                  <a:gd name="T21" fmla="*/ 6385 h 60"/>
                  <a:gd name="T22" fmla="*/ 26513 w 162"/>
                  <a:gd name="T23" fmla="*/ 30060 h 60"/>
                  <a:gd name="T24" fmla="*/ 63461 w 162"/>
                  <a:gd name="T25" fmla="*/ 9359 h 60"/>
                  <a:gd name="T26" fmla="*/ 99197 w 162"/>
                  <a:gd name="T27" fmla="*/ 0 h 60"/>
                  <a:gd name="T28" fmla="*/ 129490 w 162"/>
                  <a:gd name="T29" fmla="*/ 7528 h 60"/>
                  <a:gd name="T30" fmla="*/ 129490 w 162"/>
                  <a:gd name="T31" fmla="*/ 7528 h 6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2"/>
                  <a:gd name="T49" fmla="*/ 0 h 60"/>
                  <a:gd name="T50" fmla="*/ 162 w 162"/>
                  <a:gd name="T51" fmla="*/ 60 h 6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2" h="60">
                    <a:moveTo>
                      <a:pt x="132" y="8"/>
                    </a:moveTo>
                    <a:cubicBezTo>
                      <a:pt x="162" y="25"/>
                      <a:pt x="162" y="25"/>
                      <a:pt x="162" y="25"/>
                    </a:cubicBezTo>
                    <a:cubicBezTo>
                      <a:pt x="139" y="38"/>
                      <a:pt x="139" y="38"/>
                      <a:pt x="139" y="38"/>
                    </a:cubicBezTo>
                    <a:cubicBezTo>
                      <a:pt x="109" y="21"/>
                      <a:pt x="109" y="21"/>
                      <a:pt x="109" y="21"/>
                    </a:cubicBezTo>
                    <a:cubicBezTo>
                      <a:pt x="103" y="17"/>
                      <a:pt x="96" y="18"/>
                      <a:pt x="88" y="23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79" y="2"/>
                      <a:pt x="92" y="0"/>
                      <a:pt x="101" y="0"/>
                    </a:cubicBezTo>
                    <a:cubicBezTo>
                      <a:pt x="118" y="0"/>
                      <a:pt x="129" y="6"/>
                      <a:pt x="132" y="8"/>
                    </a:cubicBezTo>
                    <a:cubicBezTo>
                      <a:pt x="132" y="8"/>
                      <a:pt x="132" y="8"/>
                      <a:pt x="132" y="8"/>
                    </a:cubicBezTo>
                    <a:close/>
                  </a:path>
                </a:pathLst>
              </a:custGeom>
              <a:solidFill>
                <a:srgbClr val="202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6412" name="Freeform 64"/>
              <p:cNvSpPr>
                <a:spLocks noChangeAspect="1"/>
              </p:cNvSpPr>
              <p:nvPr/>
            </p:nvSpPr>
            <p:spPr bwMode="auto">
              <a:xfrm>
                <a:off x="3972" y="1514"/>
                <a:ext cx="170" cy="153"/>
              </a:xfrm>
              <a:custGeom>
                <a:avLst/>
                <a:gdLst>
                  <a:gd name="T0" fmla="*/ 101067 w 104"/>
                  <a:gd name="T1" fmla="*/ 36798 h 94"/>
                  <a:gd name="T2" fmla="*/ 101067 w 104"/>
                  <a:gd name="T3" fmla="*/ 86022 h 94"/>
                  <a:gd name="T4" fmla="*/ 12472 w 104"/>
                  <a:gd name="T5" fmla="*/ 86022 h 94"/>
                  <a:gd name="T6" fmla="*/ 11990 w 104"/>
                  <a:gd name="T7" fmla="*/ 71658 h 94"/>
                  <a:gd name="T8" fmla="*/ 52368 w 104"/>
                  <a:gd name="T9" fmla="*/ 71658 h 94"/>
                  <a:gd name="T10" fmla="*/ 15485 w 104"/>
                  <a:gd name="T11" fmla="*/ 51161 h 94"/>
                  <a:gd name="T12" fmla="*/ 0 w 104"/>
                  <a:gd name="T13" fmla="*/ 32075 h 94"/>
                  <a:gd name="T14" fmla="*/ 12472 w 104"/>
                  <a:gd name="T15" fmla="*/ 15959 h 94"/>
                  <a:gd name="T16" fmla="*/ 41375 w 104"/>
                  <a:gd name="T17" fmla="*/ 0 h 94"/>
                  <a:gd name="T18" fmla="*/ 63042 w 104"/>
                  <a:gd name="T19" fmla="*/ 11708 h 94"/>
                  <a:gd name="T20" fmla="*/ 35018 w 104"/>
                  <a:gd name="T21" fmla="*/ 27688 h 94"/>
                  <a:gd name="T22" fmla="*/ 38230 w 104"/>
                  <a:gd name="T23" fmla="*/ 39495 h 94"/>
                  <a:gd name="T24" fmla="*/ 75084 w 104"/>
                  <a:gd name="T25" fmla="*/ 59895 h 94"/>
                  <a:gd name="T26" fmla="*/ 75084 w 104"/>
                  <a:gd name="T27" fmla="*/ 36798 h 94"/>
                  <a:gd name="T28" fmla="*/ 101067 w 104"/>
                  <a:gd name="T29" fmla="*/ 36798 h 94"/>
                  <a:gd name="T30" fmla="*/ 101067 w 104"/>
                  <a:gd name="T31" fmla="*/ 36798 h 9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4"/>
                  <a:gd name="T49" fmla="*/ 0 h 94"/>
                  <a:gd name="T50" fmla="*/ 104 w 104"/>
                  <a:gd name="T51" fmla="*/ 94 h 9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4" h="94">
                    <a:moveTo>
                      <a:pt x="104" y="40"/>
                    </a:moveTo>
                    <a:cubicBezTo>
                      <a:pt x="104" y="94"/>
                      <a:pt x="104" y="94"/>
                      <a:pt x="104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4" y="78"/>
                      <a:pt x="54" y="78"/>
                      <a:pt x="54" y="78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3" y="48"/>
                      <a:pt x="0" y="40"/>
                      <a:pt x="0" y="35"/>
                    </a:cubicBezTo>
                    <a:cubicBezTo>
                      <a:pt x="0" y="25"/>
                      <a:pt x="11" y="18"/>
                      <a:pt x="13" y="17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0" y="34"/>
                      <a:pt x="31" y="38"/>
                      <a:pt x="39" y="43"/>
                    </a:cubicBezTo>
                    <a:cubicBezTo>
                      <a:pt x="77" y="65"/>
                      <a:pt x="77" y="65"/>
                      <a:pt x="77" y="65"/>
                    </a:cubicBezTo>
                    <a:cubicBezTo>
                      <a:pt x="77" y="40"/>
                      <a:pt x="77" y="40"/>
                      <a:pt x="77" y="40"/>
                    </a:cubicBezTo>
                    <a:cubicBezTo>
                      <a:pt x="104" y="40"/>
                      <a:pt x="104" y="40"/>
                      <a:pt x="104" y="40"/>
                    </a:cubicBezTo>
                    <a:cubicBezTo>
                      <a:pt x="104" y="40"/>
                      <a:pt x="104" y="40"/>
                      <a:pt x="104" y="40"/>
                    </a:cubicBezTo>
                    <a:close/>
                  </a:path>
                </a:pathLst>
              </a:custGeom>
              <a:solidFill>
                <a:srgbClr val="202D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6413" name="Freeform 65"/>
              <p:cNvSpPr>
                <a:spLocks noChangeAspect="1"/>
              </p:cNvSpPr>
              <p:nvPr/>
            </p:nvSpPr>
            <p:spPr bwMode="auto">
              <a:xfrm>
                <a:off x="3878" y="1402"/>
                <a:ext cx="264" cy="100"/>
              </a:xfrm>
              <a:custGeom>
                <a:avLst/>
                <a:gdLst>
                  <a:gd name="T0" fmla="*/ 27961 w 162"/>
                  <a:gd name="T1" fmla="*/ 53859 h 61"/>
                  <a:gd name="T2" fmla="*/ 27961 w 162"/>
                  <a:gd name="T3" fmla="*/ 53859 h 61"/>
                  <a:gd name="T4" fmla="*/ 0 w 162"/>
                  <a:gd name="T5" fmla="*/ 36616 h 61"/>
                  <a:gd name="T6" fmla="*/ 21149 w 162"/>
                  <a:gd name="T7" fmla="*/ 23430 h 61"/>
                  <a:gd name="T8" fmla="*/ 49141 w 162"/>
                  <a:gd name="T9" fmla="*/ 40623 h 61"/>
                  <a:gd name="T10" fmla="*/ 69038 w 162"/>
                  <a:gd name="T11" fmla="*/ 38410 h 61"/>
                  <a:gd name="T12" fmla="*/ 104655 w 162"/>
                  <a:gd name="T13" fmla="*/ 16167 h 61"/>
                  <a:gd name="T14" fmla="*/ 65259 w 162"/>
                  <a:gd name="T15" fmla="*/ 16167 h 61"/>
                  <a:gd name="T16" fmla="*/ 65259 w 162"/>
                  <a:gd name="T17" fmla="*/ 0 h 61"/>
                  <a:gd name="T18" fmla="*/ 150873 w 162"/>
                  <a:gd name="T19" fmla="*/ 0 h 61"/>
                  <a:gd name="T20" fmla="*/ 150873 w 162"/>
                  <a:gd name="T21" fmla="*/ 54982 h 61"/>
                  <a:gd name="T22" fmla="*/ 125900 w 162"/>
                  <a:gd name="T23" fmla="*/ 54982 h 61"/>
                  <a:gd name="T24" fmla="*/ 125900 w 162"/>
                  <a:gd name="T25" fmla="*/ 29849 h 61"/>
                  <a:gd name="T26" fmla="*/ 90228 w 162"/>
                  <a:gd name="T27" fmla="*/ 51908 h 61"/>
                  <a:gd name="T28" fmla="*/ 56410 w 162"/>
                  <a:gd name="T29" fmla="*/ 61816 h 61"/>
                  <a:gd name="T30" fmla="*/ 27961 w 162"/>
                  <a:gd name="T31" fmla="*/ 53859 h 61"/>
                  <a:gd name="T32" fmla="*/ 27961 w 162"/>
                  <a:gd name="T33" fmla="*/ 53859 h 6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2"/>
                  <a:gd name="T52" fmla="*/ 0 h 61"/>
                  <a:gd name="T53" fmla="*/ 162 w 162"/>
                  <a:gd name="T54" fmla="*/ 61 h 6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2" h="61">
                    <a:moveTo>
                      <a:pt x="30" y="53"/>
                    </a:moveTo>
                    <a:cubicBezTo>
                      <a:pt x="30" y="53"/>
                      <a:pt x="30" y="53"/>
                      <a:pt x="30" y="53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9" y="43"/>
                      <a:pt x="66" y="43"/>
                      <a:pt x="74" y="38"/>
                    </a:cubicBezTo>
                    <a:cubicBezTo>
                      <a:pt x="112" y="16"/>
                      <a:pt x="112" y="16"/>
                      <a:pt x="112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35" y="54"/>
                      <a:pt x="135" y="54"/>
                      <a:pt x="135" y="54"/>
                    </a:cubicBezTo>
                    <a:cubicBezTo>
                      <a:pt x="135" y="29"/>
                      <a:pt x="135" y="29"/>
                      <a:pt x="135" y="29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83" y="59"/>
                      <a:pt x="70" y="61"/>
                      <a:pt x="61" y="61"/>
                    </a:cubicBezTo>
                    <a:cubicBezTo>
                      <a:pt x="44" y="60"/>
                      <a:pt x="33" y="55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6414" name="Freeform 66"/>
              <p:cNvSpPr>
                <a:spLocks noChangeAspect="1"/>
              </p:cNvSpPr>
              <p:nvPr/>
            </p:nvSpPr>
            <p:spPr bwMode="auto">
              <a:xfrm>
                <a:off x="3696" y="1399"/>
                <a:ext cx="172" cy="154"/>
              </a:xfrm>
              <a:custGeom>
                <a:avLst/>
                <a:gdLst>
                  <a:gd name="T0" fmla="*/ 40332 w 105"/>
                  <a:gd name="T1" fmla="*/ 81399 h 94"/>
                  <a:gd name="T2" fmla="*/ 68949 w 105"/>
                  <a:gd name="T3" fmla="*/ 63271 h 94"/>
                  <a:gd name="T4" fmla="*/ 66068 w 105"/>
                  <a:gd name="T5" fmla="*/ 51552 h 94"/>
                  <a:gd name="T6" fmla="*/ 27941 w 105"/>
                  <a:gd name="T7" fmla="*/ 29422 h 94"/>
                  <a:gd name="T8" fmla="*/ 27941 w 105"/>
                  <a:gd name="T9" fmla="*/ 53307 h 94"/>
                  <a:gd name="T10" fmla="*/ 1086 w 105"/>
                  <a:gd name="T11" fmla="*/ 53307 h 94"/>
                  <a:gd name="T12" fmla="*/ 0 w 105"/>
                  <a:gd name="T13" fmla="*/ 0 h 94"/>
                  <a:gd name="T14" fmla="*/ 92225 w 105"/>
                  <a:gd name="T15" fmla="*/ 0 h 94"/>
                  <a:gd name="T16" fmla="*/ 92901 w 105"/>
                  <a:gd name="T17" fmla="*/ 15991 h 94"/>
                  <a:gd name="T18" fmla="*/ 51498 w 105"/>
                  <a:gd name="T19" fmla="*/ 15991 h 94"/>
                  <a:gd name="T20" fmla="*/ 89324 w 105"/>
                  <a:gd name="T21" fmla="*/ 38205 h 94"/>
                  <a:gd name="T22" fmla="*/ 105305 w 105"/>
                  <a:gd name="T23" fmla="*/ 59369 h 94"/>
                  <a:gd name="T24" fmla="*/ 92225 w 105"/>
                  <a:gd name="T25" fmla="*/ 76859 h 94"/>
                  <a:gd name="T26" fmla="*/ 62549 w 105"/>
                  <a:gd name="T27" fmla="*/ 94297 h 94"/>
                  <a:gd name="T28" fmla="*/ 40332 w 105"/>
                  <a:gd name="T29" fmla="*/ 81399 h 94"/>
                  <a:gd name="T30" fmla="*/ 40332 w 105"/>
                  <a:gd name="T31" fmla="*/ 81399 h 9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5"/>
                  <a:gd name="T49" fmla="*/ 0 h 94"/>
                  <a:gd name="T50" fmla="*/ 105 w 105"/>
                  <a:gd name="T51" fmla="*/ 94 h 9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5" h="94">
                    <a:moveTo>
                      <a:pt x="40" y="81"/>
                    </a:moveTo>
                    <a:cubicBezTo>
                      <a:pt x="69" y="63"/>
                      <a:pt x="69" y="63"/>
                      <a:pt x="69" y="63"/>
                    </a:cubicBezTo>
                    <a:cubicBezTo>
                      <a:pt x="75" y="60"/>
                      <a:pt x="74" y="56"/>
                      <a:pt x="66" y="51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89" y="38"/>
                      <a:pt x="89" y="38"/>
                      <a:pt x="89" y="38"/>
                    </a:cubicBezTo>
                    <a:cubicBezTo>
                      <a:pt x="102" y="46"/>
                      <a:pt x="105" y="54"/>
                      <a:pt x="105" y="59"/>
                    </a:cubicBezTo>
                    <a:cubicBezTo>
                      <a:pt x="105" y="69"/>
                      <a:pt x="94" y="75"/>
                      <a:pt x="92" y="77"/>
                    </a:cubicBezTo>
                    <a:cubicBezTo>
                      <a:pt x="62" y="94"/>
                      <a:pt x="62" y="94"/>
                      <a:pt x="62" y="94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81"/>
                      <a:pt x="40" y="81"/>
                      <a:pt x="40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6415" name="Freeform 67"/>
              <p:cNvSpPr>
                <a:spLocks noChangeAspect="1"/>
              </p:cNvSpPr>
              <p:nvPr/>
            </p:nvSpPr>
            <p:spPr bwMode="auto">
              <a:xfrm>
                <a:off x="3692" y="1558"/>
                <a:ext cx="264" cy="99"/>
              </a:xfrm>
              <a:custGeom>
                <a:avLst/>
                <a:gdLst>
                  <a:gd name="T0" fmla="*/ 122701 w 162"/>
                  <a:gd name="T1" fmla="*/ 6946 h 61"/>
                  <a:gd name="T2" fmla="*/ 150873 w 162"/>
                  <a:gd name="T3" fmla="*/ 22418 h 61"/>
                  <a:gd name="T4" fmla="*/ 130504 w 162"/>
                  <a:gd name="T5" fmla="*/ 33757 h 61"/>
                  <a:gd name="T6" fmla="*/ 102533 w 162"/>
                  <a:gd name="T7" fmla="*/ 18296 h 61"/>
                  <a:gd name="T8" fmla="*/ 81776 w 162"/>
                  <a:gd name="T9" fmla="*/ 19936 h 61"/>
                  <a:gd name="T10" fmla="*/ 46203 w 162"/>
                  <a:gd name="T11" fmla="*/ 39512 h 61"/>
                  <a:gd name="T12" fmla="*/ 85740 w 162"/>
                  <a:gd name="T13" fmla="*/ 39512 h 61"/>
                  <a:gd name="T14" fmla="*/ 85740 w 162"/>
                  <a:gd name="T15" fmla="*/ 53767 h 61"/>
                  <a:gd name="T16" fmla="*/ 0 w 162"/>
                  <a:gd name="T17" fmla="*/ 53767 h 61"/>
                  <a:gd name="T18" fmla="*/ 0 w 162"/>
                  <a:gd name="T19" fmla="*/ 5935 h 61"/>
                  <a:gd name="T20" fmla="*/ 25205 w 162"/>
                  <a:gd name="T21" fmla="*/ 5935 h 61"/>
                  <a:gd name="T22" fmla="*/ 26235 w 162"/>
                  <a:gd name="T23" fmla="*/ 28051 h 61"/>
                  <a:gd name="T24" fmla="*/ 60775 w 162"/>
                  <a:gd name="T25" fmla="*/ 8621 h 61"/>
                  <a:gd name="T26" fmla="*/ 94338 w 162"/>
                  <a:gd name="T27" fmla="*/ 0 h 61"/>
                  <a:gd name="T28" fmla="*/ 122701 w 162"/>
                  <a:gd name="T29" fmla="*/ 6946 h 61"/>
                  <a:gd name="T30" fmla="*/ 122701 w 162"/>
                  <a:gd name="T31" fmla="*/ 6946 h 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2"/>
                  <a:gd name="T49" fmla="*/ 0 h 61"/>
                  <a:gd name="T50" fmla="*/ 162 w 162"/>
                  <a:gd name="T51" fmla="*/ 61 h 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2" h="61">
                    <a:moveTo>
                      <a:pt x="132" y="8"/>
                    </a:moveTo>
                    <a:cubicBezTo>
                      <a:pt x="162" y="25"/>
                      <a:pt x="162" y="25"/>
                      <a:pt x="162" y="25"/>
                    </a:cubicBezTo>
                    <a:cubicBezTo>
                      <a:pt x="140" y="38"/>
                      <a:pt x="140" y="38"/>
                      <a:pt x="140" y="38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04" y="18"/>
                      <a:pt x="96" y="18"/>
                      <a:pt x="88" y="23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79" y="2"/>
                      <a:pt x="93" y="0"/>
                      <a:pt x="101" y="0"/>
                    </a:cubicBezTo>
                    <a:cubicBezTo>
                      <a:pt x="118" y="1"/>
                      <a:pt x="130" y="7"/>
                      <a:pt x="132" y="8"/>
                    </a:cubicBezTo>
                    <a:cubicBezTo>
                      <a:pt x="132" y="8"/>
                      <a:pt x="132" y="8"/>
                      <a:pt x="1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6416" name="Freeform 68"/>
              <p:cNvSpPr>
                <a:spLocks noChangeAspect="1"/>
              </p:cNvSpPr>
              <p:nvPr/>
            </p:nvSpPr>
            <p:spPr bwMode="auto">
              <a:xfrm>
                <a:off x="3966" y="1507"/>
                <a:ext cx="171" cy="154"/>
              </a:xfrm>
              <a:custGeom>
                <a:avLst/>
                <a:gdLst>
                  <a:gd name="T0" fmla="*/ 96905 w 105"/>
                  <a:gd name="T1" fmla="*/ 41049 h 94"/>
                  <a:gd name="T2" fmla="*/ 96905 w 105"/>
                  <a:gd name="T3" fmla="*/ 94297 h 94"/>
                  <a:gd name="T4" fmla="*/ 11832 w 105"/>
                  <a:gd name="T5" fmla="*/ 94297 h 94"/>
                  <a:gd name="T6" fmla="*/ 11832 w 105"/>
                  <a:gd name="T7" fmla="*/ 78561 h 94"/>
                  <a:gd name="T8" fmla="*/ 51106 w 105"/>
                  <a:gd name="T9" fmla="*/ 78561 h 94"/>
                  <a:gd name="T10" fmla="*/ 16051 w 105"/>
                  <a:gd name="T11" fmla="*/ 56434 h 94"/>
                  <a:gd name="T12" fmla="*/ 0 w 105"/>
                  <a:gd name="T13" fmla="*/ 34650 h 94"/>
                  <a:gd name="T14" fmla="*/ 12906 w 105"/>
                  <a:gd name="T15" fmla="*/ 17174 h 94"/>
                  <a:gd name="T16" fmla="*/ 39742 w 105"/>
                  <a:gd name="T17" fmla="*/ 0 h 94"/>
                  <a:gd name="T18" fmla="*/ 60524 w 105"/>
                  <a:gd name="T19" fmla="*/ 12834 h 94"/>
                  <a:gd name="T20" fmla="*/ 33358 w 105"/>
                  <a:gd name="T21" fmla="*/ 31467 h 94"/>
                  <a:gd name="T22" fmla="*/ 36123 w 105"/>
                  <a:gd name="T23" fmla="*/ 42920 h 94"/>
                  <a:gd name="T24" fmla="*/ 71006 w 105"/>
                  <a:gd name="T25" fmla="*/ 65031 h 94"/>
                  <a:gd name="T26" fmla="*/ 71006 w 105"/>
                  <a:gd name="T27" fmla="*/ 41049 h 94"/>
                  <a:gd name="T28" fmla="*/ 96905 w 105"/>
                  <a:gd name="T29" fmla="*/ 41049 h 94"/>
                  <a:gd name="T30" fmla="*/ 96905 w 105"/>
                  <a:gd name="T31" fmla="*/ 41049 h 9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5"/>
                  <a:gd name="T49" fmla="*/ 0 h 94"/>
                  <a:gd name="T50" fmla="*/ 105 w 105"/>
                  <a:gd name="T51" fmla="*/ 94 h 9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5" h="94">
                    <a:moveTo>
                      <a:pt x="105" y="41"/>
                    </a:moveTo>
                    <a:cubicBezTo>
                      <a:pt x="105" y="94"/>
                      <a:pt x="105" y="94"/>
                      <a:pt x="105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55" y="78"/>
                      <a:pt x="55" y="78"/>
                      <a:pt x="55" y="78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3" y="48"/>
                      <a:pt x="0" y="40"/>
                      <a:pt x="0" y="35"/>
                    </a:cubicBezTo>
                    <a:cubicBezTo>
                      <a:pt x="1" y="25"/>
                      <a:pt x="11" y="19"/>
                      <a:pt x="14" y="17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0" y="34"/>
                      <a:pt x="31" y="38"/>
                      <a:pt x="39" y="43"/>
                    </a:cubicBezTo>
                    <a:cubicBezTo>
                      <a:pt x="77" y="65"/>
                      <a:pt x="77" y="65"/>
                      <a:pt x="77" y="65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105" y="41"/>
                      <a:pt x="105" y="41"/>
                      <a:pt x="105" y="41"/>
                    </a:cubicBezTo>
                    <a:cubicBezTo>
                      <a:pt x="105" y="41"/>
                      <a:pt x="105" y="41"/>
                      <a:pt x="105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pic>
          <p:nvPicPr>
            <p:cNvPr id="16393" name="Picture 69" descr="comput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25" y="4402138"/>
              <a:ext cx="722313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4" name="Text Box 70"/>
            <p:cNvSpPr txBox="1">
              <a:spLocks noChangeArrowheads="1"/>
            </p:cNvSpPr>
            <p:nvPr/>
          </p:nvSpPr>
          <p:spPr bwMode="auto">
            <a:xfrm>
              <a:off x="2339975" y="3998913"/>
              <a:ext cx="7921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808080"/>
                </a:buClr>
                <a:buSzPct val="90000"/>
                <a:buFont typeface="Monotype Sorts" pitchFamily="2" charset="2"/>
                <a:buNone/>
              </a:pPr>
              <a:r>
                <a:rPr lang="zh-CN" altLang="en-US" sz="2000" b="1"/>
                <a:t>主机</a:t>
              </a:r>
            </a:p>
          </p:txBody>
        </p:sp>
        <p:sp>
          <p:nvSpPr>
            <p:cNvPr id="16395" name="Text Box 71"/>
            <p:cNvSpPr txBox="1">
              <a:spLocks noChangeArrowheads="1"/>
            </p:cNvSpPr>
            <p:nvPr/>
          </p:nvSpPr>
          <p:spPr bwMode="auto">
            <a:xfrm>
              <a:off x="5507038" y="4008438"/>
              <a:ext cx="1728787" cy="32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808080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/>
                <a:t>Router/Switch</a:t>
              </a:r>
              <a:endParaRPr lang="en-US" altLang="zh-CN" b="1"/>
            </a:p>
          </p:txBody>
        </p:sp>
        <p:pic>
          <p:nvPicPr>
            <p:cNvPr id="16396" name="Picture 72" descr="网云_gra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888" y="4224338"/>
              <a:ext cx="1728787" cy="998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7" name="Text Box 73"/>
            <p:cNvSpPr txBox="1">
              <a:spLocks noChangeArrowheads="1"/>
            </p:cNvSpPr>
            <p:nvPr/>
          </p:nvSpPr>
          <p:spPr bwMode="auto">
            <a:xfrm>
              <a:off x="3924300" y="4611688"/>
              <a:ext cx="792163" cy="32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442913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4429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808080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/>
                <a:t>IP</a:t>
              </a:r>
              <a:r>
                <a:rPr lang="zh-CN" altLang="en-US" sz="2000" b="1"/>
                <a:t>网络</a:t>
              </a:r>
              <a:endParaRPr lang="zh-CN" altLang="en-US" b="1"/>
            </a:p>
          </p:txBody>
        </p:sp>
        <p:sp>
          <p:nvSpPr>
            <p:cNvPr id="16398" name="Text Box 74"/>
            <p:cNvSpPr txBox="1">
              <a:spLocks noChangeArrowheads="1"/>
            </p:cNvSpPr>
            <p:nvPr/>
          </p:nvSpPr>
          <p:spPr bwMode="auto">
            <a:xfrm>
              <a:off x="1908175" y="5149850"/>
              <a:ext cx="15128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SSH</a:t>
              </a:r>
              <a:r>
                <a:rPr lang="zh-CN" altLang="en-US" b="1"/>
                <a:t>客户端</a:t>
              </a:r>
            </a:p>
          </p:txBody>
        </p:sp>
        <p:sp>
          <p:nvSpPr>
            <p:cNvPr id="16399" name="Text Box 75"/>
            <p:cNvSpPr txBox="1">
              <a:spLocks noChangeArrowheads="1"/>
            </p:cNvSpPr>
            <p:nvPr/>
          </p:nvSpPr>
          <p:spPr bwMode="auto">
            <a:xfrm>
              <a:off x="5580063" y="5222875"/>
              <a:ext cx="151288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SSH</a:t>
              </a:r>
              <a:r>
                <a:rPr lang="zh-CN" altLang="en-US" b="1"/>
                <a:t>服务器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命令视图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055" y="1844824"/>
            <a:ext cx="7343775" cy="4754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用户视图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设备启动后的缺省视图</a:t>
            </a:r>
            <a:r>
              <a:rPr lang="en-US" altLang="zh-CN" sz="2000" dirty="0"/>
              <a:t>,</a:t>
            </a:r>
            <a:r>
              <a:rPr lang="zh-CN" altLang="en-US" sz="2000" dirty="0"/>
              <a:t>可查看启动后基本运行状态和统计信息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系统视图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配置系统全局通用参数的视图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路由协议视图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配置路由协议参数的视图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接口视图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配置接口参数的视图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用户线视图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配置登陆设备的各个用户属性的视图 </a:t>
            </a:r>
          </a:p>
          <a:p>
            <a:pPr eaLnBrk="1" hangingPunct="1">
              <a:lnSpc>
                <a:spcPct val="90000"/>
              </a:lnSpc>
            </a:pPr>
            <a:endParaRPr lang="en-US" altLang="zh-CN" sz="2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C4861E-AD41-4A7E-ABF6-760885D2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1501" y="1078731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/>
              <a:t>各种视图之间的关系</a:t>
            </a:r>
          </a:p>
        </p:txBody>
      </p:sp>
      <p:sp>
        <p:nvSpPr>
          <p:cNvPr id="1945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935831" y="6250012"/>
            <a:ext cx="7704137" cy="866775"/>
          </a:xfrm>
        </p:spPr>
        <p:txBody>
          <a:bodyPr/>
          <a:lstStyle/>
          <a:p>
            <a:pPr eaLnBrk="1" hangingPunct="1"/>
            <a:r>
              <a:rPr lang="zh-CN" altLang="en-US" sz="2600"/>
              <a:t>用</a:t>
            </a:r>
            <a:r>
              <a:rPr lang="en-US" altLang="zh-CN" sz="2600"/>
              <a:t>&lt;Ctrl+Z&gt;</a:t>
            </a:r>
            <a:r>
              <a:rPr lang="zh-CN" altLang="en-US" sz="2600"/>
              <a:t>可以从任意视图直接回到用户视图</a:t>
            </a:r>
          </a:p>
        </p:txBody>
      </p:sp>
      <p:grpSp>
        <p:nvGrpSpPr>
          <p:cNvPr id="19460" name="组合 43"/>
          <p:cNvGrpSpPr>
            <a:grpSpLocks/>
          </p:cNvGrpSpPr>
          <p:nvPr/>
        </p:nvGrpSpPr>
        <p:grpSpPr bwMode="auto">
          <a:xfrm>
            <a:off x="791368" y="1628800"/>
            <a:ext cx="7561263" cy="4408487"/>
            <a:chOff x="755650" y="820738"/>
            <a:chExt cx="7561263" cy="4408487"/>
          </a:xfrm>
        </p:grpSpPr>
        <p:sp>
          <p:nvSpPr>
            <p:cNvPr id="19461" name="Rectangle 3"/>
            <p:cNvSpPr>
              <a:spLocks noChangeArrowheads="1"/>
            </p:cNvSpPr>
            <p:nvPr/>
          </p:nvSpPr>
          <p:spPr bwMode="auto">
            <a:xfrm>
              <a:off x="755650" y="1817688"/>
              <a:ext cx="1439863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solidFill>
                    <a:schemeClr val="bg1"/>
                  </a:solidFill>
                </a:rPr>
                <a:t>用户视图</a:t>
              </a:r>
            </a:p>
          </p:txBody>
        </p:sp>
        <p:sp>
          <p:nvSpPr>
            <p:cNvPr id="19462" name="Rectangle 5"/>
            <p:cNvSpPr>
              <a:spLocks noChangeArrowheads="1"/>
            </p:cNvSpPr>
            <p:nvPr/>
          </p:nvSpPr>
          <p:spPr bwMode="auto">
            <a:xfrm>
              <a:off x="6877050" y="1825625"/>
              <a:ext cx="1439863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</a:rPr>
                <a:t>用户线视图</a:t>
              </a:r>
            </a:p>
          </p:txBody>
        </p:sp>
        <p:sp>
          <p:nvSpPr>
            <p:cNvPr id="19463" name="Rectangle 6"/>
            <p:cNvSpPr>
              <a:spLocks noChangeArrowheads="1"/>
            </p:cNvSpPr>
            <p:nvPr/>
          </p:nvSpPr>
          <p:spPr bwMode="auto">
            <a:xfrm>
              <a:off x="6877050" y="908050"/>
              <a:ext cx="1439863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</a:rPr>
                <a:t>接口视图</a:t>
              </a:r>
            </a:p>
          </p:txBody>
        </p:sp>
        <p:sp>
          <p:nvSpPr>
            <p:cNvPr id="19464" name="Rectangle 7"/>
            <p:cNvSpPr>
              <a:spLocks noChangeArrowheads="1"/>
            </p:cNvSpPr>
            <p:nvPr/>
          </p:nvSpPr>
          <p:spPr bwMode="auto">
            <a:xfrm>
              <a:off x="6877050" y="2744788"/>
              <a:ext cx="1439863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</a:rPr>
                <a:t>路由协议视图</a:t>
              </a:r>
            </a:p>
          </p:txBody>
        </p:sp>
        <p:sp>
          <p:nvSpPr>
            <p:cNvPr id="19465" name="Rectangle 8"/>
            <p:cNvSpPr>
              <a:spLocks noChangeArrowheads="1"/>
            </p:cNvSpPr>
            <p:nvPr/>
          </p:nvSpPr>
          <p:spPr bwMode="auto">
            <a:xfrm>
              <a:off x="6877050" y="3662363"/>
              <a:ext cx="1439863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bg1"/>
                  </a:solidFill>
                </a:rPr>
                <a:t>VLAN</a:t>
              </a:r>
              <a:r>
                <a:rPr lang="zh-CN" altLang="en-US" sz="2000" b="1">
                  <a:solidFill>
                    <a:schemeClr val="bg1"/>
                  </a:solidFill>
                </a:rPr>
                <a:t>视图</a:t>
              </a:r>
            </a:p>
          </p:txBody>
        </p:sp>
        <p:sp>
          <p:nvSpPr>
            <p:cNvPr id="19466" name="Rectangle 9"/>
            <p:cNvSpPr>
              <a:spLocks noChangeArrowheads="1"/>
            </p:cNvSpPr>
            <p:nvPr/>
          </p:nvSpPr>
          <p:spPr bwMode="auto">
            <a:xfrm>
              <a:off x="6877050" y="4581525"/>
              <a:ext cx="1439863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bg1"/>
                  </a:solidFill>
                </a:rPr>
                <a:t>……</a:t>
              </a:r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2195513" y="2066925"/>
              <a:ext cx="1368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 flipH="1">
              <a:off x="2195513" y="2211388"/>
              <a:ext cx="1368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 rot="-5400000">
              <a:off x="874712" y="2817813"/>
              <a:ext cx="720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Line 16"/>
            <p:cNvSpPr>
              <a:spLocks noChangeShapeType="1"/>
            </p:cNvSpPr>
            <p:nvPr/>
          </p:nvSpPr>
          <p:spPr bwMode="auto">
            <a:xfrm rot="-5400000">
              <a:off x="1690687" y="2817813"/>
              <a:ext cx="720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Line 17"/>
            <p:cNvSpPr>
              <a:spLocks noChangeShapeType="1"/>
            </p:cNvSpPr>
            <p:nvPr/>
          </p:nvSpPr>
          <p:spPr bwMode="auto">
            <a:xfrm rot="-5400000">
              <a:off x="466725" y="2816226"/>
              <a:ext cx="720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Line 18"/>
            <p:cNvSpPr>
              <a:spLocks noChangeShapeType="1"/>
            </p:cNvSpPr>
            <p:nvPr/>
          </p:nvSpPr>
          <p:spPr bwMode="auto">
            <a:xfrm rot="-5400000">
              <a:off x="1282700" y="2817813"/>
              <a:ext cx="720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Text Box 19"/>
            <p:cNvSpPr txBox="1">
              <a:spLocks noChangeArrowheads="1"/>
            </p:cNvSpPr>
            <p:nvPr/>
          </p:nvSpPr>
          <p:spPr bwMode="auto">
            <a:xfrm>
              <a:off x="755650" y="3284538"/>
              <a:ext cx="13684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>
                  <a:ea typeface="黑体" pitchFamily="2" charset="-122"/>
                </a:rPr>
                <a:t>以任意方式登录命令行</a:t>
              </a:r>
            </a:p>
          </p:txBody>
        </p:sp>
        <p:sp>
          <p:nvSpPr>
            <p:cNvPr id="19474" name="Text Box 20"/>
            <p:cNvSpPr txBox="1">
              <a:spLocks noChangeArrowheads="1"/>
            </p:cNvSpPr>
            <p:nvPr/>
          </p:nvSpPr>
          <p:spPr bwMode="auto">
            <a:xfrm>
              <a:off x="2195513" y="1755775"/>
              <a:ext cx="13684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ea typeface="黑体" pitchFamily="2" charset="-122"/>
                </a:rPr>
                <a:t>system-view</a:t>
              </a:r>
            </a:p>
          </p:txBody>
        </p:sp>
        <p:sp>
          <p:nvSpPr>
            <p:cNvPr id="19475" name="Text Box 21"/>
            <p:cNvSpPr txBox="1">
              <a:spLocks noChangeArrowheads="1"/>
            </p:cNvSpPr>
            <p:nvPr/>
          </p:nvSpPr>
          <p:spPr bwMode="auto">
            <a:xfrm>
              <a:off x="2195513" y="2187575"/>
              <a:ext cx="13684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ea typeface="黑体" pitchFamily="2" charset="-122"/>
                </a:rPr>
                <a:t>quit</a:t>
              </a:r>
            </a:p>
          </p:txBody>
        </p:sp>
        <p:sp>
          <p:nvSpPr>
            <p:cNvPr id="19476" name="Line 22"/>
            <p:cNvSpPr>
              <a:spLocks noChangeShapeType="1"/>
            </p:cNvSpPr>
            <p:nvPr/>
          </p:nvSpPr>
          <p:spPr bwMode="auto">
            <a:xfrm>
              <a:off x="5003800" y="2060575"/>
              <a:ext cx="1873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23"/>
            <p:cNvSpPr>
              <a:spLocks noChangeShapeType="1"/>
            </p:cNvSpPr>
            <p:nvPr/>
          </p:nvSpPr>
          <p:spPr bwMode="auto">
            <a:xfrm flipH="1">
              <a:off x="5003800" y="2205038"/>
              <a:ext cx="1873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Text Box 24"/>
            <p:cNvSpPr txBox="1">
              <a:spLocks noChangeArrowheads="1"/>
            </p:cNvSpPr>
            <p:nvPr/>
          </p:nvSpPr>
          <p:spPr bwMode="auto">
            <a:xfrm>
              <a:off x="5076825" y="1755775"/>
              <a:ext cx="17287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ea typeface="黑体" pitchFamily="2" charset="-122"/>
                </a:rPr>
                <a:t>line</a:t>
              </a:r>
              <a:r>
                <a:rPr lang="zh-CN" altLang="en-US" sz="1400">
                  <a:ea typeface="黑体" pitchFamily="2" charset="-122"/>
                </a:rPr>
                <a:t>命令</a:t>
              </a:r>
            </a:p>
          </p:txBody>
        </p:sp>
        <p:sp>
          <p:nvSpPr>
            <p:cNvPr id="19479" name="Text Box 25"/>
            <p:cNvSpPr txBox="1">
              <a:spLocks noChangeArrowheads="1"/>
            </p:cNvSpPr>
            <p:nvPr/>
          </p:nvSpPr>
          <p:spPr bwMode="auto">
            <a:xfrm>
              <a:off x="5219700" y="2181225"/>
              <a:ext cx="13684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ea typeface="黑体" pitchFamily="2" charset="-122"/>
                </a:rPr>
                <a:t>quit</a:t>
              </a:r>
            </a:p>
          </p:txBody>
        </p:sp>
        <p:sp>
          <p:nvSpPr>
            <p:cNvPr id="19480" name="Text Box 28"/>
            <p:cNvSpPr txBox="1">
              <a:spLocks noChangeArrowheads="1"/>
            </p:cNvSpPr>
            <p:nvPr/>
          </p:nvSpPr>
          <p:spPr bwMode="auto">
            <a:xfrm>
              <a:off x="5076825" y="820738"/>
              <a:ext cx="13684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ea typeface="黑体" pitchFamily="2" charset="-122"/>
                </a:rPr>
                <a:t>interface</a:t>
              </a:r>
              <a:r>
                <a:rPr lang="zh-CN" altLang="en-US" sz="1400">
                  <a:ea typeface="黑体" pitchFamily="2" charset="-122"/>
                </a:rPr>
                <a:t>命令</a:t>
              </a:r>
            </a:p>
          </p:txBody>
        </p:sp>
        <p:grpSp>
          <p:nvGrpSpPr>
            <p:cNvPr id="19481" name="Group 38"/>
            <p:cNvGrpSpPr>
              <a:grpSpLocks/>
            </p:cNvGrpSpPr>
            <p:nvPr/>
          </p:nvGrpSpPr>
          <p:grpSpPr bwMode="auto">
            <a:xfrm>
              <a:off x="4787900" y="1125538"/>
              <a:ext cx="2089150" cy="719137"/>
              <a:chOff x="3016" y="709"/>
              <a:chExt cx="1316" cy="453"/>
            </a:xfrm>
          </p:grpSpPr>
          <p:sp>
            <p:nvSpPr>
              <p:cNvPr id="19499" name="Line 26"/>
              <p:cNvSpPr>
                <a:spLocks noChangeShapeType="1"/>
              </p:cNvSpPr>
              <p:nvPr/>
            </p:nvSpPr>
            <p:spPr bwMode="auto">
              <a:xfrm>
                <a:off x="3016" y="709"/>
                <a:ext cx="13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0" name="Line 35"/>
              <p:cNvSpPr>
                <a:spLocks noChangeShapeType="1"/>
              </p:cNvSpPr>
              <p:nvPr/>
            </p:nvSpPr>
            <p:spPr bwMode="auto">
              <a:xfrm>
                <a:off x="3016" y="709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82" name="Group 39"/>
            <p:cNvGrpSpPr>
              <a:grpSpLocks/>
            </p:cNvGrpSpPr>
            <p:nvPr/>
          </p:nvGrpSpPr>
          <p:grpSpPr bwMode="auto">
            <a:xfrm>
              <a:off x="4932363" y="1239838"/>
              <a:ext cx="1944687" cy="576262"/>
              <a:chOff x="3107" y="781"/>
              <a:chExt cx="1225" cy="363"/>
            </a:xfrm>
          </p:grpSpPr>
          <p:sp>
            <p:nvSpPr>
              <p:cNvPr id="19497" name="Line 34"/>
              <p:cNvSpPr>
                <a:spLocks noChangeShapeType="1"/>
              </p:cNvSpPr>
              <p:nvPr/>
            </p:nvSpPr>
            <p:spPr bwMode="auto">
              <a:xfrm flipH="1">
                <a:off x="3107" y="781"/>
                <a:ext cx="1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8" name="Line 36"/>
              <p:cNvSpPr>
                <a:spLocks noChangeShapeType="1"/>
              </p:cNvSpPr>
              <p:nvPr/>
            </p:nvSpPr>
            <p:spPr bwMode="auto">
              <a:xfrm>
                <a:off x="3107" y="781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83" name="Text Box 37"/>
            <p:cNvSpPr txBox="1">
              <a:spLocks noChangeArrowheads="1"/>
            </p:cNvSpPr>
            <p:nvPr/>
          </p:nvSpPr>
          <p:spPr bwMode="auto">
            <a:xfrm>
              <a:off x="5003800" y="1196975"/>
              <a:ext cx="13684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ea typeface="黑体" pitchFamily="2" charset="-122"/>
                </a:rPr>
                <a:t>quit</a:t>
              </a:r>
            </a:p>
          </p:txBody>
        </p:sp>
        <p:sp>
          <p:nvSpPr>
            <p:cNvPr id="19484" name="Line 41"/>
            <p:cNvSpPr>
              <a:spLocks noChangeShapeType="1"/>
            </p:cNvSpPr>
            <p:nvPr/>
          </p:nvSpPr>
          <p:spPr bwMode="auto">
            <a:xfrm>
              <a:off x="4787900" y="3117850"/>
              <a:ext cx="2089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Line 42"/>
            <p:cNvSpPr>
              <a:spLocks noChangeShapeType="1"/>
            </p:cNvSpPr>
            <p:nvPr/>
          </p:nvSpPr>
          <p:spPr bwMode="auto">
            <a:xfrm flipV="1">
              <a:off x="4787900" y="2325688"/>
              <a:ext cx="0" cy="79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Line 44"/>
            <p:cNvSpPr>
              <a:spLocks noChangeShapeType="1"/>
            </p:cNvSpPr>
            <p:nvPr/>
          </p:nvSpPr>
          <p:spPr bwMode="auto">
            <a:xfrm flipH="1">
              <a:off x="4932363" y="3016250"/>
              <a:ext cx="1944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Line 45"/>
            <p:cNvSpPr>
              <a:spLocks noChangeShapeType="1"/>
            </p:cNvSpPr>
            <p:nvPr/>
          </p:nvSpPr>
          <p:spPr bwMode="auto">
            <a:xfrm flipV="1">
              <a:off x="4932363" y="2460625"/>
              <a:ext cx="0" cy="555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Text Box 46"/>
            <p:cNvSpPr txBox="1">
              <a:spLocks noChangeArrowheads="1"/>
            </p:cNvSpPr>
            <p:nvPr/>
          </p:nvSpPr>
          <p:spPr bwMode="auto">
            <a:xfrm>
              <a:off x="5075238" y="2720975"/>
              <a:ext cx="17287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ea typeface="黑体" pitchFamily="2" charset="-122"/>
                </a:rPr>
                <a:t>router</a:t>
              </a:r>
              <a:r>
                <a:rPr lang="zh-CN" altLang="en-US" sz="1400">
                  <a:ea typeface="黑体" pitchFamily="2" charset="-122"/>
                </a:rPr>
                <a:t>命令</a:t>
              </a:r>
            </a:p>
          </p:txBody>
        </p:sp>
        <p:sp>
          <p:nvSpPr>
            <p:cNvPr id="19489" name="Text Box 47"/>
            <p:cNvSpPr txBox="1">
              <a:spLocks noChangeArrowheads="1"/>
            </p:cNvSpPr>
            <p:nvPr/>
          </p:nvSpPr>
          <p:spPr bwMode="auto">
            <a:xfrm>
              <a:off x="5219700" y="3068638"/>
              <a:ext cx="13684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ea typeface="黑体" pitchFamily="2" charset="-122"/>
                </a:rPr>
                <a:t>quit</a:t>
              </a:r>
            </a:p>
          </p:txBody>
        </p:sp>
        <p:sp>
          <p:nvSpPr>
            <p:cNvPr id="19490" name="Line 48"/>
            <p:cNvSpPr>
              <a:spLocks noChangeShapeType="1"/>
            </p:cNvSpPr>
            <p:nvPr/>
          </p:nvSpPr>
          <p:spPr bwMode="auto">
            <a:xfrm flipV="1">
              <a:off x="4356100" y="4041775"/>
              <a:ext cx="2520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1" name="Line 49"/>
            <p:cNvSpPr>
              <a:spLocks noChangeShapeType="1"/>
            </p:cNvSpPr>
            <p:nvPr/>
          </p:nvSpPr>
          <p:spPr bwMode="auto">
            <a:xfrm flipV="1">
              <a:off x="4356100" y="2420938"/>
              <a:ext cx="0" cy="161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Line 50"/>
            <p:cNvSpPr>
              <a:spLocks noChangeShapeType="1"/>
            </p:cNvSpPr>
            <p:nvPr/>
          </p:nvSpPr>
          <p:spPr bwMode="auto">
            <a:xfrm flipH="1" flipV="1">
              <a:off x="4500563" y="3933825"/>
              <a:ext cx="2376487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3" name="Line 51"/>
            <p:cNvSpPr>
              <a:spLocks noChangeShapeType="1"/>
            </p:cNvSpPr>
            <p:nvPr/>
          </p:nvSpPr>
          <p:spPr bwMode="auto">
            <a:xfrm flipV="1">
              <a:off x="4500563" y="2466975"/>
              <a:ext cx="0" cy="146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Text Box 52"/>
            <p:cNvSpPr txBox="1">
              <a:spLocks noChangeArrowheads="1"/>
            </p:cNvSpPr>
            <p:nvPr/>
          </p:nvSpPr>
          <p:spPr bwMode="auto">
            <a:xfrm>
              <a:off x="5075238" y="3640138"/>
              <a:ext cx="17287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ea typeface="黑体" pitchFamily="2" charset="-122"/>
                </a:rPr>
                <a:t>vlan</a:t>
              </a:r>
              <a:r>
                <a:rPr lang="zh-CN" altLang="en-US" sz="1400">
                  <a:ea typeface="黑体" pitchFamily="2" charset="-122"/>
                </a:rPr>
                <a:t>命令</a:t>
              </a:r>
            </a:p>
          </p:txBody>
        </p:sp>
        <p:sp>
          <p:nvSpPr>
            <p:cNvPr id="19495" name="Text Box 53"/>
            <p:cNvSpPr txBox="1">
              <a:spLocks noChangeArrowheads="1"/>
            </p:cNvSpPr>
            <p:nvPr/>
          </p:nvSpPr>
          <p:spPr bwMode="auto">
            <a:xfrm>
              <a:off x="5219700" y="3987800"/>
              <a:ext cx="13684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>
                  <a:ea typeface="黑体" pitchFamily="2" charset="-122"/>
                </a:rPr>
                <a:t>quit</a:t>
              </a:r>
            </a:p>
          </p:txBody>
        </p:sp>
        <p:sp>
          <p:nvSpPr>
            <p:cNvPr id="19496" name="Rectangle 4"/>
            <p:cNvSpPr>
              <a:spLocks noChangeArrowheads="1"/>
            </p:cNvSpPr>
            <p:nvPr/>
          </p:nvSpPr>
          <p:spPr bwMode="auto">
            <a:xfrm>
              <a:off x="3563938" y="1819275"/>
              <a:ext cx="1439862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</a:rPr>
                <a:t>系统视图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5528EFA-910C-4D89-83CE-9971DB80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9"/>
          <p:cNvSpPr>
            <a:spLocks noChangeArrowheads="1"/>
          </p:cNvSpPr>
          <p:nvPr/>
        </p:nvSpPr>
        <p:spPr bwMode="auto">
          <a:xfrm>
            <a:off x="449320" y="1654209"/>
            <a:ext cx="7991475" cy="51847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58" y="1012510"/>
            <a:ext cx="7869560" cy="649288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使用命令视图</a:t>
            </a:r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605561" y="1727011"/>
            <a:ext cx="806450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******************************************************************************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* Copyright (c) 2004-2014 Hangzhou H3C Tech. Co., Ltd. All rights reserved.  *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* Without the owner's prior written consent,                                 *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* no decompiling or reverse-engineering shall be allowed.                    *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******************************************************************************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                                                                              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Line aux0 is available.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                                                                                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                                                                              </a:t>
            </a:r>
          </a:p>
          <a:p>
            <a:pPr eaLnBrk="1" hangingPunct="1"/>
            <a:endParaRPr kumimoji="1" lang="en-US" altLang="zh-CN" sz="1200" dirty="0">
              <a:latin typeface="Courier" pitchFamily="49" charset="0"/>
            </a:endParaRP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Press ENTER to get started.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&lt;H3C&gt;%Oct 13 09:16:14:706 2013 H3C SHELL/5/SHELL_LOGIN: TTY logged in from aux0.</a:t>
            </a:r>
          </a:p>
          <a:p>
            <a:pPr eaLnBrk="1" hangingPunct="1"/>
            <a:endParaRPr kumimoji="1" lang="en-US" altLang="zh-CN" sz="1200" dirty="0">
              <a:latin typeface="Courier" pitchFamily="49" charset="0"/>
            </a:endParaRP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&lt;H3C&gt;system-view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System View: return to User View with </a:t>
            </a:r>
            <a:r>
              <a:rPr kumimoji="1" lang="en-US" altLang="zh-CN" sz="1200" dirty="0" err="1">
                <a:latin typeface="Courier" pitchFamily="49" charset="0"/>
              </a:rPr>
              <a:t>Ctrl+Z</a:t>
            </a:r>
            <a:r>
              <a:rPr kumimoji="1" lang="en-US" altLang="zh-CN" sz="1200" dirty="0">
                <a:latin typeface="Courier" pitchFamily="49" charset="0"/>
              </a:rPr>
              <a:t>.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[H3C]interface </a:t>
            </a:r>
            <a:r>
              <a:rPr kumimoji="1" lang="en-US" altLang="zh-CN" sz="1200" dirty="0" err="1">
                <a:latin typeface="Courier" pitchFamily="49" charset="0"/>
              </a:rPr>
              <a:t>GigabitEthernet</a:t>
            </a:r>
            <a:r>
              <a:rPr kumimoji="1" lang="en-US" altLang="zh-CN" sz="1200" dirty="0">
                <a:latin typeface="Courier" pitchFamily="49" charset="0"/>
              </a:rPr>
              <a:t> 0/0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[H3C-GigabitEthernet0/0]description </a:t>
            </a:r>
            <a:r>
              <a:rPr kumimoji="1" lang="en-US" altLang="zh-CN" sz="1200" dirty="0" err="1">
                <a:latin typeface="Courier" pitchFamily="49" charset="0"/>
              </a:rPr>
              <a:t>to_MyPC</a:t>
            </a:r>
            <a:endParaRPr kumimoji="1" lang="en-US" altLang="zh-CN" sz="1200" dirty="0">
              <a:latin typeface="Courier" pitchFamily="49" charset="0"/>
            </a:endParaRP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[H3C-GigabitEthernet0/0]</a:t>
            </a:r>
            <a:r>
              <a:rPr kumimoji="1" lang="en-US" altLang="zh-CN" sz="1200" dirty="0" err="1">
                <a:latin typeface="Courier" pitchFamily="49" charset="0"/>
              </a:rPr>
              <a:t>ip</a:t>
            </a:r>
            <a:r>
              <a:rPr kumimoji="1" lang="en-US" altLang="zh-CN" sz="1200" dirty="0">
                <a:latin typeface="Courier" pitchFamily="49" charset="0"/>
              </a:rPr>
              <a:t> add 192.168.0.1 255.255.255.0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[H3C-GigabitEthernet0/0]quit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[H3C]user-interface </a:t>
            </a:r>
            <a:r>
              <a:rPr kumimoji="1" lang="en-US" altLang="zh-CN" sz="1200" dirty="0" err="1">
                <a:latin typeface="Courier" pitchFamily="49" charset="0"/>
              </a:rPr>
              <a:t>vty</a:t>
            </a:r>
            <a:r>
              <a:rPr kumimoji="1" lang="en-US" altLang="zh-CN" sz="1200" dirty="0">
                <a:latin typeface="Courier" pitchFamily="49" charset="0"/>
              </a:rPr>
              <a:t> 0 63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[H3C-line-vty0-63]authentication-mode scheme                                </a:t>
            </a:r>
          </a:p>
          <a:p>
            <a:pPr eaLnBrk="1" hangingPunct="1"/>
            <a:endParaRPr kumimoji="1" lang="en-US" altLang="zh-CN" sz="1200" dirty="0">
              <a:latin typeface="Courier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086F869-6916-46FC-B781-BA9BD4CE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命令类型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055" y="1844824"/>
            <a:ext cx="7343775" cy="44497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读类型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用于显示系统配置信息和维护信息，如显示命令</a:t>
            </a:r>
            <a:r>
              <a:rPr lang="en-US" altLang="zh-CN" dirty="0"/>
              <a:t>display</a:t>
            </a:r>
            <a:r>
              <a:rPr lang="zh-CN" altLang="en-US" dirty="0"/>
              <a:t>、显示文件信息的命令</a:t>
            </a:r>
            <a:r>
              <a:rPr lang="en-US" altLang="zh-CN" dirty="0" err="1"/>
              <a:t>dir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写类型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用于对系统进行配置，如使能信息中心功能的命令</a:t>
            </a:r>
            <a:r>
              <a:rPr lang="en-US" altLang="zh-CN" dirty="0"/>
              <a:t>info-center enable</a:t>
            </a:r>
            <a:r>
              <a:rPr lang="zh-CN" altLang="en-US" dirty="0"/>
              <a:t>、配置调试信息开关的命令</a:t>
            </a:r>
            <a:r>
              <a:rPr lang="en-US" altLang="zh-CN" dirty="0"/>
              <a:t>debugging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执行类型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用于执行特定的功能，如</a:t>
            </a:r>
            <a:r>
              <a:rPr lang="en-US" altLang="zh-CN" dirty="0"/>
              <a:t>ping</a:t>
            </a:r>
            <a:r>
              <a:rPr lang="zh-CN" altLang="en-US" dirty="0"/>
              <a:t>命令、与</a:t>
            </a:r>
            <a:r>
              <a:rPr lang="en-US" altLang="zh-CN" dirty="0"/>
              <a:t>FTP</a:t>
            </a:r>
            <a:r>
              <a:rPr lang="zh-CN" altLang="en-US" dirty="0"/>
              <a:t>服务器建立连接的命令</a:t>
            </a:r>
            <a:r>
              <a:rPr lang="en-US" altLang="zh-CN" dirty="0"/>
              <a:t>ftp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2A56C9-6363-4BAA-B54A-46B67C26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052736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/>
              <a:t>用户角色</a:t>
            </a:r>
          </a:p>
        </p:txBody>
      </p:sp>
      <p:graphicFrame>
        <p:nvGraphicFramePr>
          <p:cNvPr id="185394" name="Group 5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850986"/>
              </p:ext>
            </p:extLst>
          </p:nvPr>
        </p:nvGraphicFramePr>
        <p:xfrm>
          <a:off x="910457" y="2205261"/>
          <a:ext cx="7559675" cy="4375149"/>
        </p:xfrm>
        <a:graphic>
          <a:graphicData uri="http://schemas.openxmlformats.org/drawingml/2006/table">
            <a:tbl>
              <a:tblPr/>
              <a:tblGrid>
                <a:gridCol w="2171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7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69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用户角色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用户权限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5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network-admin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可操作系统所有的功能和资源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network-operator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可执行系统所有的功能和资源相关的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display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命令（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display history-command all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除外）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88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level-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n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(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n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= 0~15)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level-0 ~ level-14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可以由管理员为其配置权限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其中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level-0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level-1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level-9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有缺省用户权限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level-15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的用户权限和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network-admin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相同，管理员无法对其进行配置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114" y="5833210"/>
            <a:ext cx="7993063" cy="1008062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命令行帮助特性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68114" y="1700808"/>
            <a:ext cx="7993063" cy="41052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39552" y="1772245"/>
            <a:ext cx="7345362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Courier" pitchFamily="49" charset="0"/>
              </a:rPr>
              <a:t>&lt;H3C&gt;?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User view commands: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archive             Archive configuration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backup              Backup the startup configuration file to a TFTP server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boot-loader         Software image file management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bootrom             Update/read/backup/restore bootrom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cd                  Change current directory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clock               Specify the system clock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copy                Copy a file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debugging           Enable system debugging functions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delete              Delete a file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diagnostic-logfile  Diagnostic log file configuration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dialer              Specify Dial-on-Demand Routing(DDR) configuration 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                    information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dir                 Display files and directories on the storage media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display             Display current system information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exception           Exception information configuration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firmware            Firmware update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fixdisk             Check and repair a storage medium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format              Format a storage medium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---- More ----</a:t>
            </a: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539552" y="5947510"/>
            <a:ext cx="8064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Courier" pitchFamily="49" charset="0"/>
              </a:rPr>
              <a:t>[H3C]interface Vlan-interface ?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&lt;1-4094&gt;  Vlan-interface interface number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[H3C]interface Vlan-interface 1 ?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&lt;cr&gt;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430580-0886-4AAD-B892-14CD3B12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>
            <a:extLst>
              <a:ext uri="{FF2B5EF4-FFF2-40B4-BE49-F238E27FC236}">
                <a16:creationId xmlns:a16="http://schemas.microsoft.com/office/drawing/2014/main" id="{6F2C7BE6-C270-401A-9181-84C9A0E52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44675"/>
            <a:ext cx="7561262" cy="2862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  <a:defRPr/>
            </a:pPr>
            <a:r>
              <a:rPr lang="zh-CN" altLang="en-US" sz="2400" b="1" dirty="0">
                <a:ea typeface="华文细黑" pitchFamily="2" charset="-122"/>
              </a:rPr>
              <a:t>构建大、中、小型企业网络的主要设备是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</a:rPr>
              <a:t>路由器和交换机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  <a:defRPr/>
            </a:pPr>
            <a:r>
              <a:rPr lang="en-US" altLang="zh-CN" sz="2400" b="1" dirty="0">
                <a:ea typeface="华文细黑" pitchFamily="2" charset="-122"/>
              </a:rPr>
              <a:t>H3C</a:t>
            </a:r>
            <a:r>
              <a:rPr lang="zh-CN" altLang="en-US" sz="2400" b="1" dirty="0">
                <a:ea typeface="华文细黑" pitchFamily="2" charset="-122"/>
              </a:rPr>
              <a:t>公司提供全系列路由器、交换机及其它网络设备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  <a:defRPr/>
            </a:pPr>
            <a:r>
              <a:rPr lang="zh-CN" altLang="en-US" sz="2400" b="1" dirty="0">
                <a:ea typeface="华文细黑" pitchFamily="2" charset="-122"/>
              </a:rPr>
              <a:t>控制路由器和交换机工作的核心软件是网络设备的操作系统</a:t>
            </a:r>
          </a:p>
        </p:txBody>
      </p:sp>
      <p:sp>
        <p:nvSpPr>
          <p:cNvPr id="16387" name="Text Box 5">
            <a:extLst>
              <a:ext uri="{FF2B5EF4-FFF2-40B4-BE49-F238E27FC236}">
                <a16:creationId xmlns:a16="http://schemas.microsoft.com/office/drawing/2014/main" id="{6AA3E952-36E9-4F12-BE64-23C2589F5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91406"/>
            <a:ext cx="6595169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CC0000"/>
                </a:solidFill>
                <a:ea typeface="华文细黑" panose="02010600040101010101" pitchFamily="2" charset="-122"/>
              </a:rPr>
              <a:t>1</a:t>
            </a:r>
            <a:r>
              <a:rPr lang="zh-CN" altLang="en-US" sz="3200" b="1" dirty="0">
                <a:solidFill>
                  <a:srgbClr val="CC0000"/>
                </a:solidFill>
                <a:ea typeface="华文细黑" panose="02010600040101010101" pitchFamily="2" charset="-122"/>
              </a:rPr>
              <a:t>、网络设备及其操作系统介绍</a:t>
            </a:r>
            <a:endParaRPr lang="zh-CN" altLang="en-US" sz="3200" b="1" dirty="0">
              <a:solidFill>
                <a:srgbClr val="CC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6388" name="Group 8">
            <a:extLst>
              <a:ext uri="{FF2B5EF4-FFF2-40B4-BE49-F238E27FC236}">
                <a16:creationId xmlns:a16="http://schemas.microsoft.com/office/drawing/2014/main" id="{19C14D6F-7BB4-4FA7-A920-9340543E6748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773238"/>
            <a:ext cx="8064500" cy="3733800"/>
            <a:chOff x="480" y="1008"/>
            <a:chExt cx="4368" cy="2544"/>
          </a:xfrm>
        </p:grpSpPr>
        <p:sp>
          <p:nvSpPr>
            <p:cNvPr id="16389" name="AutoShape 9">
              <a:extLst>
                <a:ext uri="{FF2B5EF4-FFF2-40B4-BE49-F238E27FC236}">
                  <a16:creationId xmlns:a16="http://schemas.microsoft.com/office/drawing/2014/main" id="{E8D41BCA-AF13-4653-8000-C372620E0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" y="1008"/>
              <a:ext cx="4363" cy="2544"/>
            </a:xfrm>
            <a:prstGeom prst="foldedCorner">
              <a:avLst>
                <a:gd name="adj" fmla="val 0"/>
              </a:avLst>
            </a:prstGeom>
            <a:noFill/>
            <a:ln w="28575">
              <a:solidFill>
                <a:srgbClr val="4C61A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6390" name="Rectangle 10">
              <a:extLst>
                <a:ext uri="{FF2B5EF4-FFF2-40B4-BE49-F238E27FC236}">
                  <a16:creationId xmlns:a16="http://schemas.microsoft.com/office/drawing/2014/main" id="{85DB867A-B40F-4A2C-9758-341788C23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6391" name="Rectangle 11">
              <a:extLst>
                <a:ext uri="{FF2B5EF4-FFF2-40B4-BE49-F238E27FC236}">
                  <a16:creationId xmlns:a16="http://schemas.microsoft.com/office/drawing/2014/main" id="{920A8913-2858-436E-9A2B-95CB6A1EE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4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4029A6-02E2-4C1A-9F1E-94918805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575468" y="1234287"/>
            <a:ext cx="7993063" cy="5040312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75468" y="1475587"/>
            <a:ext cx="691197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it-IT" altLang="zh-CN" sz="1400">
                <a:latin typeface="Courier" pitchFamily="49" charset="0"/>
              </a:rPr>
              <a:t>&lt;H3C&gt;di?</a:t>
            </a:r>
          </a:p>
          <a:p>
            <a:pPr eaLnBrk="1" hangingPunct="1"/>
            <a:r>
              <a:rPr kumimoji="1" lang="it-IT" altLang="zh-CN" sz="1400">
                <a:latin typeface="Courier" pitchFamily="49" charset="0"/>
              </a:rPr>
              <a:t>  diagnostic-logfile</a:t>
            </a:r>
          </a:p>
          <a:p>
            <a:pPr eaLnBrk="1" hangingPunct="1"/>
            <a:r>
              <a:rPr kumimoji="1" lang="it-IT" altLang="zh-CN" sz="1400">
                <a:latin typeface="Courier" pitchFamily="49" charset="0"/>
              </a:rPr>
              <a:t>  dialer</a:t>
            </a:r>
          </a:p>
          <a:p>
            <a:pPr eaLnBrk="1" hangingPunct="1"/>
            <a:r>
              <a:rPr kumimoji="1" lang="it-IT" altLang="zh-CN" sz="1400">
                <a:latin typeface="Courier" pitchFamily="49" charset="0"/>
              </a:rPr>
              <a:t>  dir</a:t>
            </a:r>
          </a:p>
          <a:p>
            <a:pPr eaLnBrk="1" hangingPunct="1"/>
            <a:r>
              <a:rPr kumimoji="1" lang="it-IT" altLang="zh-CN" sz="1400">
                <a:latin typeface="Courier" pitchFamily="49" charset="0"/>
              </a:rPr>
              <a:t>  display</a:t>
            </a:r>
          </a:p>
          <a:p>
            <a:pPr eaLnBrk="1" hangingPunct="1"/>
            <a:endParaRPr kumimoji="1" lang="en-US" altLang="zh-CN" sz="1400">
              <a:latin typeface="Courier" pitchFamily="49" charset="0"/>
            </a:endParaRP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&lt;H3C&gt;dis?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 display</a:t>
            </a:r>
          </a:p>
          <a:p>
            <a:pPr eaLnBrk="1" hangingPunct="1"/>
            <a:endParaRPr kumimoji="1" lang="en-US" altLang="zh-CN" sz="1400">
              <a:latin typeface="Courier" pitchFamily="49" charset="0"/>
            </a:endParaRP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&lt;H3C&gt;dis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&lt;H3C&gt;display v?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 version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 version-update-record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 vlan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 vlan-group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 voice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 vrrp</a:t>
            </a:r>
          </a:p>
          <a:p>
            <a:pPr eaLnBrk="1" hangingPunct="1"/>
            <a:endParaRPr kumimoji="1" lang="en-US" altLang="zh-CN" sz="1400">
              <a:latin typeface="Courier" pitchFamily="49" charset="0"/>
            </a:endParaRP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&lt;H3C&gt;display ver?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 version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 version-update-record</a:t>
            </a:r>
          </a:p>
        </p:txBody>
      </p:sp>
      <p:sp>
        <p:nvSpPr>
          <p:cNvPr id="2458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86993" y="6396837"/>
            <a:ext cx="4681538" cy="4333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100"/>
              <a:t>此处按下</a:t>
            </a:r>
            <a:r>
              <a:rPr lang="en-US" altLang="zh-CN" sz="2100"/>
              <a:t>&lt;Tab&gt;</a:t>
            </a:r>
            <a:r>
              <a:rPr lang="zh-CN" altLang="en-US" sz="2100"/>
              <a:t>键可以补全命令</a:t>
            </a:r>
          </a:p>
        </p:txBody>
      </p:sp>
      <p:grpSp>
        <p:nvGrpSpPr>
          <p:cNvPr id="24582" name="组合 7"/>
          <p:cNvGrpSpPr>
            <a:grpSpLocks/>
          </p:cNvGrpSpPr>
          <p:nvPr/>
        </p:nvGrpSpPr>
        <p:grpSpPr bwMode="auto">
          <a:xfrm>
            <a:off x="2769393" y="3448849"/>
            <a:ext cx="2952750" cy="2928938"/>
            <a:chOff x="2733675" y="2720975"/>
            <a:chExt cx="2952750" cy="3241675"/>
          </a:xfrm>
        </p:grpSpPr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 flipH="1" flipV="1">
              <a:off x="5673725" y="2720975"/>
              <a:ext cx="12700" cy="32416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 flipH="1">
              <a:off x="2733675" y="2733675"/>
              <a:ext cx="29527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9907D1-9508-4EF8-AC2D-271E3A31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错误提示信息</a:t>
            </a:r>
          </a:p>
        </p:txBody>
      </p:sp>
      <p:sp>
        <p:nvSpPr>
          <p:cNvPr id="25603" name="Rectangle 1"/>
          <p:cNvSpPr>
            <a:spLocks noChangeArrowheads="1"/>
          </p:cNvSpPr>
          <p:nvPr/>
        </p:nvSpPr>
        <p:spPr bwMode="auto">
          <a:xfrm>
            <a:off x="575468" y="1702024"/>
            <a:ext cx="7993063" cy="4897437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646906" y="1846486"/>
            <a:ext cx="7345362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>
                <a:latin typeface="Courier" pitchFamily="49" charset="0"/>
              </a:rPr>
              <a:t>[H3C]di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    ^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% Ambiguous command found at '^' position.</a:t>
            </a:r>
          </a:p>
          <a:p>
            <a:pPr eaLnBrk="1" hangingPunct="1"/>
            <a:endParaRPr kumimoji="1" lang="en-US" altLang="zh-CN" sz="1400">
              <a:latin typeface="Courier" pitchFamily="49" charset="0"/>
            </a:endParaRP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[H3C]dispaly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    ^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% Wrong parameter found at '^' position.</a:t>
            </a:r>
          </a:p>
          <a:p>
            <a:pPr eaLnBrk="1" hangingPunct="1"/>
            <a:endParaRPr kumimoji="1" lang="en-US" altLang="zh-CN" sz="1400">
              <a:latin typeface="Courier" pitchFamily="49" charset="0"/>
            </a:endParaRP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[H3C]display 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            ^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% Incomplete command found at '^' position.</a:t>
            </a:r>
          </a:p>
          <a:p>
            <a:pPr eaLnBrk="1" hangingPunct="1"/>
            <a:endParaRPr kumimoji="1" lang="en-US" altLang="zh-CN" sz="1400">
              <a:latin typeface="Courier" pitchFamily="49" charset="0"/>
            </a:endParaRP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[H3C]display interface GigabitEthernet 0/0 0 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                                          ^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% Too many parameters found at '^' position.</a:t>
            </a:r>
          </a:p>
          <a:p>
            <a:pPr eaLnBrk="1" hangingPunct="1"/>
            <a:endParaRPr kumimoji="1" lang="en-US" altLang="zh-CN" sz="1400">
              <a:latin typeface="Courier" pitchFamily="49" charset="0"/>
            </a:endParaRP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[H3C]display interface GigabitEthernet 0/0/0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                                      ^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% Wrong parameter found at '^' position.</a:t>
            </a:r>
          </a:p>
          <a:p>
            <a:pPr eaLnBrk="1" hangingPunct="1"/>
            <a:endParaRPr kumimoji="1" lang="en-US" altLang="zh-CN" sz="1400">
              <a:latin typeface="Courier" pitchFamily="49" charset="0"/>
            </a:endParaRP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[H3C]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84A149-A880-4E39-B254-AD39C191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命令行历史记录功能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查看历史命令记录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翻阅和调出历史记录中的某一条命令</a:t>
            </a:r>
          </a:p>
          <a:p>
            <a:pPr lvl="1" eaLnBrk="1" hangingPunct="1"/>
            <a:r>
              <a:rPr lang="zh-CN" altLang="en-US"/>
              <a:t>用</a:t>
            </a:r>
            <a:r>
              <a:rPr lang="en-US" altLang="zh-CN"/>
              <a:t>&lt;↑&gt;</a:t>
            </a:r>
            <a:r>
              <a:rPr lang="zh-CN" altLang="en-US"/>
              <a:t>或</a:t>
            </a:r>
            <a:r>
              <a:rPr lang="en-US" altLang="zh-CN"/>
              <a:t>&lt;Ctrl+P&gt;</a:t>
            </a:r>
            <a:r>
              <a:rPr lang="zh-CN" altLang="en-US"/>
              <a:t>快捷键调出上一条历史命令</a:t>
            </a:r>
          </a:p>
          <a:p>
            <a:pPr lvl="1" eaLnBrk="1" hangingPunct="1"/>
            <a:r>
              <a:rPr lang="zh-CN" altLang="en-US"/>
              <a:t>用</a:t>
            </a:r>
            <a:r>
              <a:rPr lang="en-US" altLang="zh-CN"/>
              <a:t>&lt;↓&gt;</a:t>
            </a:r>
            <a:r>
              <a:rPr lang="zh-CN" altLang="en-US"/>
              <a:t>或</a:t>
            </a:r>
            <a:r>
              <a:rPr lang="en-US" altLang="zh-CN"/>
              <a:t>&lt;Ctrl+N&gt;</a:t>
            </a:r>
            <a:r>
              <a:rPr lang="zh-CN" altLang="en-US"/>
              <a:t>快捷键调出下一条历史命令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91369" y="2636912"/>
            <a:ext cx="7561262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  &lt;H3C&gt;display history-command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CDE5B0E-5237-4B4A-9A3D-40999110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87425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dirty="0"/>
              <a:t>命令行编辑功能</a:t>
            </a:r>
          </a:p>
        </p:txBody>
      </p:sp>
      <p:graphicFrame>
        <p:nvGraphicFramePr>
          <p:cNvPr id="197753" name="Group 1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827055"/>
              </p:ext>
            </p:extLst>
          </p:nvPr>
        </p:nvGraphicFramePr>
        <p:xfrm>
          <a:off x="900112" y="1593601"/>
          <a:ext cx="7343775" cy="5105402"/>
        </p:xfrm>
        <a:graphic>
          <a:graphicData uri="http://schemas.openxmlformats.org/drawingml/2006/table">
            <a:tbl>
              <a:tblPr/>
              <a:tblGrid>
                <a:gridCol w="187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按键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功能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普通字符键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若编辑缓冲区未满，则插入到当前光标位置，并向右移动光标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&lt;Backspace&gt;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删除光标位置的前一个字符，光标前移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&lt;←&gt;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或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&lt;Ctrl+B&gt;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光标向左移动一个字符位置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&lt;→&gt;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或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&lt;Ctrl+F&gt;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光标向右移动一个字符位置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&lt;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Ctrl+A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&gt;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将光标移动到当前行的开头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&lt;Ctrl+E&gt;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将光标移动到当前行的末尾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&lt;Ctrl+D&gt;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删除当前光标所在位置的字符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&lt;Ctrl+W&gt;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删除光标左侧连续字符串内的所有字符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&lt;Esc+D&gt;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删除光标所在位置及其右侧连续字符串内的所有字符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&lt;Esc+B&gt;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将光标移动到左侧连续字符串的首字符处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&lt;Esc+F&gt;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将光标向右移到下一个连续字符串之前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&lt;Ctrl+X&gt;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删除光标左侧所有的字符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&lt;Ctrl+Y&gt;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删除光标右侧所有的字符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74" y="1015802"/>
            <a:ext cx="7869560" cy="649288"/>
          </a:xfrm>
        </p:spPr>
        <p:txBody>
          <a:bodyPr/>
          <a:lstStyle/>
          <a:p>
            <a:pPr eaLnBrk="1" hangingPunct="1"/>
            <a:r>
              <a:rPr lang="zh-CN" altLang="en-US" dirty="0"/>
              <a:t>分页显示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540122" y="1629371"/>
            <a:ext cx="7993063" cy="403225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6" name="Rectangle 8"/>
          <p:cNvSpPr>
            <a:spLocks noChangeArrowheads="1"/>
          </p:cNvSpPr>
          <p:nvPr/>
        </p:nvSpPr>
        <p:spPr bwMode="auto">
          <a:xfrm>
            <a:off x="608385" y="5363171"/>
            <a:ext cx="1511300" cy="287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11560" y="1700808"/>
            <a:ext cx="7345362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&lt;H3C&gt;display interface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Aux0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Current state: UP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Description: Aux0 Interface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Bandwidth: 9kbps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Internet protocol processing: disabled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Output queue - Urgent queuing: Size/Length/Discards 0/100/0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Output queue - Protocol queuing: Size/Length/Discards 0/500/0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Output queue - FIFO queuing: Size/Length/Discards 0/75/0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Last clearing of counters: Never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Physical layer: asynchronous, </a:t>
            </a:r>
            <a:r>
              <a:rPr kumimoji="1" lang="en-US" altLang="zh-CN" sz="1200" dirty="0" err="1">
                <a:latin typeface="Courier" pitchFamily="49" charset="0"/>
              </a:rPr>
              <a:t>Baudrate</a:t>
            </a:r>
            <a:r>
              <a:rPr kumimoji="1" lang="en-US" altLang="zh-CN" sz="1200" dirty="0">
                <a:latin typeface="Courier" pitchFamily="49" charset="0"/>
              </a:rPr>
              <a:t>: 9600 bps</a:t>
            </a:r>
          </a:p>
          <a:p>
            <a:pPr eaLnBrk="1" hangingPunct="1"/>
            <a:r>
              <a:rPr kumimoji="1" lang="en-US" altLang="zh-CN" sz="1200" dirty="0" err="1">
                <a:latin typeface="Courier" pitchFamily="49" charset="0"/>
              </a:rPr>
              <a:t>Phy-mru</a:t>
            </a:r>
            <a:r>
              <a:rPr kumimoji="1" lang="en-US" altLang="zh-CN" sz="1200" dirty="0">
                <a:latin typeface="Courier" pitchFamily="49" charset="0"/>
              </a:rPr>
              <a:t>: 1700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Last 300 seconds input rate: 0.00 bytes/sec, 0 bits/sec, 0.00 packets/sec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Last 300 seconds output rate: 0.00 bytes/sec, 0 bits/sec, 0.00 packets/sec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Input: 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0 packets, 0 bytes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0 broadcasts, 0 multicasts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0 errors, 0 runts, 0 giants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0 CRC, 0 align errors, 0 overruns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  0 aborts, 0 no buffers, 0 frame errors </a:t>
            </a:r>
          </a:p>
          <a:p>
            <a:pPr eaLnBrk="1" hangingPunct="1"/>
            <a:r>
              <a:rPr kumimoji="1" lang="en-US" altLang="zh-CN" sz="1200" dirty="0">
                <a:latin typeface="Courier" pitchFamily="49" charset="0"/>
              </a:rPr>
              <a:t>---- More ----</a:t>
            </a:r>
          </a:p>
        </p:txBody>
      </p:sp>
      <p:sp>
        <p:nvSpPr>
          <p:cNvPr id="2867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209639" y="5706864"/>
            <a:ext cx="5327650" cy="1223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00" dirty="0"/>
              <a:t>&lt;Space&gt;</a:t>
            </a:r>
            <a:r>
              <a:rPr lang="zh-CN" altLang="en-US" sz="2100" dirty="0"/>
              <a:t>：继续显示下一屏信息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 dirty="0"/>
              <a:t>&lt;Enter&gt;</a:t>
            </a:r>
            <a:r>
              <a:rPr lang="zh-CN" altLang="en-US" sz="2100" dirty="0"/>
              <a:t>：继续显示下一行信息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 dirty="0"/>
              <a:t>&lt;</a:t>
            </a:r>
            <a:r>
              <a:rPr lang="en-US" altLang="zh-CN" sz="2100" dirty="0" err="1"/>
              <a:t>Ctrl+C</a:t>
            </a:r>
            <a:r>
              <a:rPr lang="en-US" altLang="zh-CN" sz="2100" dirty="0"/>
              <a:t>&gt; </a:t>
            </a:r>
            <a:r>
              <a:rPr lang="zh-CN" altLang="en-US" sz="2100" dirty="0"/>
              <a:t>：停止显示和命令执行</a:t>
            </a:r>
          </a:p>
        </p:txBody>
      </p:sp>
      <p:grpSp>
        <p:nvGrpSpPr>
          <p:cNvPr id="28679" name="组合 9"/>
          <p:cNvGrpSpPr>
            <a:grpSpLocks/>
          </p:cNvGrpSpPr>
          <p:nvPr/>
        </p:nvGrpSpPr>
        <p:grpSpPr bwMode="auto">
          <a:xfrm>
            <a:off x="611560" y="5566371"/>
            <a:ext cx="1584325" cy="1298575"/>
            <a:chOff x="611188" y="4773631"/>
            <a:chExt cx="1584325" cy="1298575"/>
          </a:xfrm>
        </p:grpSpPr>
        <p:sp>
          <p:nvSpPr>
            <p:cNvPr id="28680" name="Text Box 7"/>
            <p:cNvSpPr txBox="1">
              <a:spLocks noChangeArrowheads="1"/>
            </p:cNvSpPr>
            <p:nvPr/>
          </p:nvSpPr>
          <p:spPr bwMode="auto">
            <a:xfrm>
              <a:off x="611188" y="5292744"/>
              <a:ext cx="1584325" cy="779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ea typeface="黑体" pitchFamily="2" charset="-122"/>
                </a:rPr>
                <a:t>本页未显示完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ea typeface="黑体" pitchFamily="2" charset="-122"/>
                </a:rPr>
                <a:t>还有下一页</a:t>
              </a:r>
            </a:p>
          </p:txBody>
        </p:sp>
        <p:sp>
          <p:nvSpPr>
            <p:cNvPr id="28681" name="Line 6"/>
            <p:cNvSpPr>
              <a:spLocks noChangeShapeType="1"/>
            </p:cNvSpPr>
            <p:nvPr/>
          </p:nvSpPr>
          <p:spPr bwMode="auto">
            <a:xfrm flipH="1" flipV="1">
              <a:off x="1357290" y="4773631"/>
              <a:ext cx="0" cy="496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72AD686-F1C8-4366-A7F4-BF79EE9E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常用设备管理命令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1566" y="1702024"/>
            <a:ext cx="7343775" cy="40322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/>
              <a:t>配置设备名称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/>
          </a:p>
          <a:p>
            <a:pPr eaLnBrk="1" hangingPunct="1">
              <a:lnSpc>
                <a:spcPct val="80000"/>
              </a:lnSpc>
            </a:pPr>
            <a:endParaRPr lang="zh-CN" altLang="en-US" sz="2400"/>
          </a:p>
          <a:p>
            <a:pPr eaLnBrk="1" hangingPunct="1">
              <a:lnSpc>
                <a:spcPct val="80000"/>
              </a:lnSpc>
            </a:pPr>
            <a:r>
              <a:rPr lang="zh-CN" altLang="zh-CN" sz="2400"/>
              <a:t>配置系统时间</a:t>
            </a:r>
            <a:endParaRPr lang="zh-CN" altLang="en-US" sz="2400"/>
          </a:p>
          <a:p>
            <a:pPr eaLnBrk="1" hangingPunct="1">
              <a:lnSpc>
                <a:spcPct val="80000"/>
              </a:lnSpc>
            </a:pPr>
            <a:endParaRPr lang="zh-CN" altLang="en-US" sz="2400"/>
          </a:p>
          <a:p>
            <a:pPr eaLnBrk="1" hangingPunct="1">
              <a:lnSpc>
                <a:spcPct val="80000"/>
              </a:lnSpc>
            </a:pPr>
            <a:endParaRPr lang="zh-CN" altLang="en-US" sz="2400"/>
          </a:p>
          <a:p>
            <a:pPr eaLnBrk="1" hangingPunct="1">
              <a:lnSpc>
                <a:spcPct val="80000"/>
              </a:lnSpc>
            </a:pPr>
            <a:r>
              <a:rPr lang="zh-CN" altLang="en-US" sz="2400"/>
              <a:t>显示系统时间 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/>
          </a:p>
          <a:p>
            <a:pPr eaLnBrk="1" hangingPunct="1">
              <a:lnSpc>
                <a:spcPct val="80000"/>
              </a:lnSpc>
            </a:pPr>
            <a:r>
              <a:rPr lang="zh-CN" altLang="zh-CN" sz="2400"/>
              <a:t>配置欢迎/提示信息</a:t>
            </a:r>
            <a:endParaRPr lang="zh-CN" altLang="en-US" sz="260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833003" y="2133824"/>
            <a:ext cx="7416800" cy="6508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/>
              <a:t>[H3C] sysname ?                                                                  </a:t>
            </a:r>
          </a:p>
          <a:p>
            <a:pPr eaLnBrk="1" hangingPunct="1"/>
            <a:r>
              <a:rPr kumimoji="1" lang="en-US" altLang="zh-CN" b="1"/>
              <a:t>  TEXT  Host name (1 to 64 characters)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853923" y="3120267"/>
            <a:ext cx="7416800" cy="6508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/>
              <a:t>&lt;H3C&gt; clock datetime ?                                                           </a:t>
            </a:r>
          </a:p>
          <a:p>
            <a:pPr eaLnBrk="1" hangingPunct="1"/>
            <a:r>
              <a:rPr kumimoji="1" lang="en-US" altLang="zh-CN" b="1"/>
              <a:t>  TIME  Specify the time (hh:mm:ss)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853923" y="5024964"/>
            <a:ext cx="7416800" cy="17541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/>
              <a:t>[H3C] header ?</a:t>
            </a:r>
          </a:p>
          <a:p>
            <a:pPr eaLnBrk="1" hangingPunct="1"/>
            <a:r>
              <a:rPr kumimoji="1" lang="en-US" altLang="zh-CN" b="1"/>
              <a:t>  incoming  	Specify the banner of the terminal line</a:t>
            </a:r>
          </a:p>
          <a:p>
            <a:pPr eaLnBrk="1" hangingPunct="1"/>
            <a:r>
              <a:rPr kumimoji="1" lang="en-US" altLang="zh-CN" b="1"/>
              <a:t>  legal     	Specify the legal banner</a:t>
            </a:r>
          </a:p>
          <a:p>
            <a:pPr eaLnBrk="1" hangingPunct="1"/>
            <a:r>
              <a:rPr kumimoji="1" lang="en-US" altLang="zh-CN" b="1"/>
              <a:t>  login     	Specify the login authentication banner</a:t>
            </a:r>
          </a:p>
          <a:p>
            <a:pPr eaLnBrk="1" hangingPunct="1"/>
            <a:r>
              <a:rPr kumimoji="1" lang="en-US" altLang="zh-CN" b="1"/>
              <a:t>  motd      	Specify the banner of today</a:t>
            </a:r>
          </a:p>
          <a:p>
            <a:pPr eaLnBrk="1" hangingPunct="1"/>
            <a:r>
              <a:rPr kumimoji="1" lang="en-US" altLang="zh-CN" b="1"/>
              <a:t>  shell     	Specify the session banner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863600" y="4260583"/>
            <a:ext cx="7416800" cy="376237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/>
              <a:t>&lt;H3C&gt; display clock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1042BD-4B07-4EC6-9C53-C320247A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常用信息查看命令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68856"/>
            <a:ext cx="7343775" cy="4754563"/>
          </a:xfrm>
        </p:spPr>
        <p:txBody>
          <a:bodyPr/>
          <a:lstStyle/>
          <a:p>
            <a:pPr eaLnBrk="1" hangingPunct="1"/>
            <a:r>
              <a:rPr lang="zh-CN" altLang="en-US" sz="2400"/>
              <a:t>查看版本信息</a:t>
            </a:r>
          </a:p>
          <a:p>
            <a:pPr eaLnBrk="1" hangingPunct="1"/>
            <a:endParaRPr lang="zh-CN" altLang="en-US" sz="2400"/>
          </a:p>
          <a:p>
            <a:pPr eaLnBrk="1" hangingPunct="1"/>
            <a:r>
              <a:rPr lang="zh-CN" altLang="en-US" sz="2400"/>
              <a:t>查看当前配置</a:t>
            </a:r>
          </a:p>
          <a:p>
            <a:pPr eaLnBrk="1" hangingPunct="1"/>
            <a:endParaRPr lang="zh-CN" altLang="en-US" sz="2400"/>
          </a:p>
          <a:p>
            <a:pPr eaLnBrk="1" hangingPunct="1"/>
            <a:r>
              <a:rPr lang="zh-CN" altLang="en-US" sz="2400"/>
              <a:t>显示接口信息</a:t>
            </a:r>
          </a:p>
          <a:p>
            <a:pPr eaLnBrk="1" hangingPunct="1"/>
            <a:endParaRPr lang="zh-CN" altLang="en-US" sz="2400"/>
          </a:p>
          <a:p>
            <a:pPr eaLnBrk="1" hangingPunct="1"/>
            <a:r>
              <a:rPr lang="zh-CN" altLang="zh-CN" sz="2400"/>
              <a:t>显示接口IP状态与配置信息</a:t>
            </a:r>
            <a:endParaRPr lang="zh-CN" altLang="en-US" sz="2400"/>
          </a:p>
          <a:p>
            <a:pPr eaLnBrk="1" hangingPunct="1"/>
            <a:endParaRPr lang="zh-CN" altLang="en-US" sz="2400"/>
          </a:p>
          <a:p>
            <a:pPr eaLnBrk="1" hangingPunct="1"/>
            <a:r>
              <a:rPr lang="zh-CN" altLang="en-US" sz="2400"/>
              <a:t>显示系统运行统计信息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i="1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55005" y="2275281"/>
            <a:ext cx="7921625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/>
              <a:t>&lt;H3C&gt; display version</a:t>
            </a:r>
            <a:r>
              <a:rPr kumimoji="1" lang="en-US" altLang="zh-CN"/>
              <a:t> 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55005" y="3183331"/>
            <a:ext cx="7921625" cy="37623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/>
              <a:t>&lt;H3C&gt; display current-configuration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83568" y="5199456"/>
            <a:ext cx="7993062" cy="37623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/>
              <a:t>&lt;H3C&gt; display ip interface brief</a:t>
            </a:r>
            <a:r>
              <a:rPr kumimoji="1" lang="en-US" altLang="zh-CN"/>
              <a:t> 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755005" y="4191394"/>
            <a:ext cx="7921625" cy="376237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/>
              <a:t>&lt;H3C&gt; display interface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83568" y="6191644"/>
            <a:ext cx="7993062" cy="376237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/>
              <a:t>&lt;H3C&gt; display diagnostic-information</a:t>
            </a:r>
            <a:r>
              <a:rPr kumimoji="1" lang="en-US" altLang="zh-CN"/>
              <a:t>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B9A905-34FE-4E8F-BD14-9572D288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实验一：</a:t>
            </a:r>
            <a:r>
              <a:rPr lang="zh-CN" altLang="zh-CN" dirty="0"/>
              <a:t>常用设备管理操作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7965132" cy="4464496"/>
          </a:xfrm>
        </p:spPr>
        <p:txBody>
          <a:bodyPr/>
          <a:lstStyle/>
          <a:p>
            <a:r>
              <a:rPr lang="zh-CN" altLang="zh-CN" dirty="0"/>
              <a:t>掌握通过反向</a:t>
            </a:r>
            <a:r>
              <a:rPr lang="en-US" altLang="zh-CN" dirty="0"/>
              <a:t>telnet</a:t>
            </a:r>
            <a:r>
              <a:rPr lang="zh-CN" altLang="zh-CN" dirty="0"/>
              <a:t>登录设备</a:t>
            </a:r>
          </a:p>
          <a:p>
            <a:r>
              <a:rPr lang="zh-CN" altLang="zh-CN" dirty="0"/>
              <a:t>掌握修改设备名称</a:t>
            </a:r>
          </a:p>
          <a:p>
            <a:r>
              <a:rPr lang="zh-CN" altLang="zh-CN" dirty="0"/>
              <a:t>掌握显示、修改系统时间</a:t>
            </a:r>
          </a:p>
          <a:p>
            <a:r>
              <a:rPr lang="zh-CN" altLang="zh-CN" dirty="0"/>
              <a:t>掌握四种命令视图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掌握查看版本、当前配置、接口信息 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27D38-86DB-47D1-8377-386CBDAE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26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75436" y="2967335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谢谢大家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4C41A79-2C4E-435D-84E4-6BCBEC86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EE3A6-ED0A-4A6E-93D6-20BAC78A8FCB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8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121">
            <a:extLst>
              <a:ext uri="{FF2B5EF4-FFF2-40B4-BE49-F238E27FC236}">
                <a16:creationId xmlns:a16="http://schemas.microsoft.com/office/drawing/2014/main" id="{76507CBF-1904-43A3-802D-6CE4E2A62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3175794"/>
            <a:ext cx="865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1" name="Line 120">
            <a:extLst>
              <a:ext uri="{FF2B5EF4-FFF2-40B4-BE49-F238E27FC236}">
                <a16:creationId xmlns:a16="http://schemas.microsoft.com/office/drawing/2014/main" id="{CAA0DA83-C8CF-4144-809E-706D69B14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4185444"/>
            <a:ext cx="865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Line 119">
            <a:extLst>
              <a:ext uri="{FF2B5EF4-FFF2-40B4-BE49-F238E27FC236}">
                <a16:creationId xmlns:a16="http://schemas.microsoft.com/office/drawing/2014/main" id="{0EDB15A9-53C3-4886-AE41-14F322667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2528094"/>
            <a:ext cx="865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3" name="Line 118">
            <a:extLst>
              <a:ext uri="{FF2B5EF4-FFF2-40B4-BE49-F238E27FC236}">
                <a16:creationId xmlns:a16="http://schemas.microsoft.com/office/drawing/2014/main" id="{C06A1BD7-C1AC-487A-B940-5C4E7B0E5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1725" y="3536156"/>
            <a:ext cx="865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4" name="Line 113">
            <a:extLst>
              <a:ext uri="{FF2B5EF4-FFF2-40B4-BE49-F238E27FC236}">
                <a16:creationId xmlns:a16="http://schemas.microsoft.com/office/drawing/2014/main" id="{84E48FC7-3A51-4C6B-BE03-7D3A57CE50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8900" y="2817019"/>
            <a:ext cx="107950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Line 114">
            <a:extLst>
              <a:ext uri="{FF2B5EF4-FFF2-40B4-BE49-F238E27FC236}">
                <a16:creationId xmlns:a16="http://schemas.microsoft.com/office/drawing/2014/main" id="{75E51A84-4B4A-447E-B629-4011A0B84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3393281"/>
            <a:ext cx="107950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6" name="Line 112">
            <a:extLst>
              <a:ext uri="{FF2B5EF4-FFF2-40B4-BE49-F238E27FC236}">
                <a16:creationId xmlns:a16="http://schemas.microsoft.com/office/drawing/2014/main" id="{3AEF6748-DB07-469E-A61C-736A0F32B2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0563" y="2528094"/>
            <a:ext cx="1439862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7" name="Line 115">
            <a:extLst>
              <a:ext uri="{FF2B5EF4-FFF2-40B4-BE49-F238E27FC236}">
                <a16:creationId xmlns:a16="http://schemas.microsoft.com/office/drawing/2014/main" id="{FCF11AD8-73C7-4C6C-BFE0-4082BD3A7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3752056"/>
            <a:ext cx="1439862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" name="Line 116">
            <a:extLst>
              <a:ext uri="{FF2B5EF4-FFF2-40B4-BE49-F238E27FC236}">
                <a16:creationId xmlns:a16="http://schemas.microsoft.com/office/drawing/2014/main" id="{32E07E5B-6C30-4804-9095-98CE1A6ECA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0563" y="2601119"/>
            <a:ext cx="1439862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Line 117">
            <a:extLst>
              <a:ext uri="{FF2B5EF4-FFF2-40B4-BE49-F238E27FC236}">
                <a16:creationId xmlns:a16="http://schemas.microsoft.com/office/drawing/2014/main" id="{ADCA51BF-41C7-4857-B959-894F875541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00563" y="2672556"/>
            <a:ext cx="1439862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0" name="Rectangle 2">
            <a:extLst>
              <a:ext uri="{FF2B5EF4-FFF2-40B4-BE49-F238E27FC236}">
                <a16:creationId xmlns:a16="http://schemas.microsoft.com/office/drawing/2014/main" id="{3CEDA141-D988-45C6-871B-FFAB8A108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4744"/>
            <a:ext cx="8229600" cy="904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路由器的作用</a:t>
            </a:r>
          </a:p>
        </p:txBody>
      </p:sp>
      <p:grpSp>
        <p:nvGrpSpPr>
          <p:cNvPr id="22541" name="Group 6">
            <a:extLst>
              <a:ext uri="{FF2B5EF4-FFF2-40B4-BE49-F238E27FC236}">
                <a16:creationId xmlns:a16="http://schemas.microsoft.com/office/drawing/2014/main" id="{9166FD8F-59D7-46BB-857E-4CF99706CC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41488" y="2888456"/>
            <a:ext cx="958850" cy="668338"/>
            <a:chOff x="3541" y="1317"/>
            <a:chExt cx="747" cy="546"/>
          </a:xfrm>
        </p:grpSpPr>
        <p:sp>
          <p:nvSpPr>
            <p:cNvPr id="22633" name="AutoShape 7">
              <a:extLst>
                <a:ext uri="{FF2B5EF4-FFF2-40B4-BE49-F238E27FC236}">
                  <a16:creationId xmlns:a16="http://schemas.microsoft.com/office/drawing/2014/main" id="{1C753125-F05A-42FC-82CE-08E94EF7F8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4" name="Freeform 8">
              <a:extLst>
                <a:ext uri="{FF2B5EF4-FFF2-40B4-BE49-F238E27FC236}">
                  <a16:creationId xmlns:a16="http://schemas.microsoft.com/office/drawing/2014/main" id="{553A496C-9BE1-46EC-AFA6-278CC8F9820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7918 w 416"/>
                <a:gd name="T1" fmla="*/ 4250 h 207"/>
                <a:gd name="T2" fmla="*/ 3118 w 416"/>
                <a:gd name="T3" fmla="*/ 4250 h 207"/>
                <a:gd name="T4" fmla="*/ 55 w 416"/>
                <a:gd name="T5" fmla="*/ 56 h 207"/>
                <a:gd name="T6" fmla="*/ 0 w 416"/>
                <a:gd name="T7" fmla="*/ 56 h 207"/>
                <a:gd name="T8" fmla="*/ 0 w 416"/>
                <a:gd name="T9" fmla="*/ 4053 h 207"/>
                <a:gd name="T10" fmla="*/ 55 w 416"/>
                <a:gd name="T11" fmla="*/ 4053 h 207"/>
                <a:gd name="T12" fmla="*/ 3118 w 416"/>
                <a:gd name="T13" fmla="*/ 8076 h 207"/>
                <a:gd name="T14" fmla="*/ 17918 w 416"/>
                <a:gd name="T15" fmla="*/ 8076 h 207"/>
                <a:gd name="T16" fmla="*/ 20945 w 416"/>
                <a:gd name="T17" fmla="*/ 4053 h 207"/>
                <a:gd name="T18" fmla="*/ 20945 w 416"/>
                <a:gd name="T19" fmla="*/ 4053 h 207"/>
                <a:gd name="T20" fmla="*/ 20945 w 416"/>
                <a:gd name="T21" fmla="*/ 0 h 207"/>
                <a:gd name="T22" fmla="*/ 17918 w 416"/>
                <a:gd name="T23" fmla="*/ 4250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5" name="Freeform 9">
              <a:extLst>
                <a:ext uri="{FF2B5EF4-FFF2-40B4-BE49-F238E27FC236}">
                  <a16:creationId xmlns:a16="http://schemas.microsoft.com/office/drawing/2014/main" id="{449B5728-A561-4194-B437-1FCBE500E19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9111 w 457"/>
                <a:gd name="T1" fmla="*/ 2415 h 264"/>
                <a:gd name="T2" fmla="*/ 19174 w 457"/>
                <a:gd name="T3" fmla="*/ 11155 h 264"/>
                <a:gd name="T4" fmla="*/ 4176 w 457"/>
                <a:gd name="T5" fmla="*/ 11155 h 264"/>
                <a:gd name="T6" fmla="*/ 4117 w 457"/>
                <a:gd name="T7" fmla="*/ 2415 h 264"/>
                <a:gd name="T8" fmla="*/ 19111 w 457"/>
                <a:gd name="T9" fmla="*/ 2415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Freeform 10">
              <a:extLst>
                <a:ext uri="{FF2B5EF4-FFF2-40B4-BE49-F238E27FC236}">
                  <a16:creationId xmlns:a16="http://schemas.microsoft.com/office/drawing/2014/main" id="{22E0582C-842C-434A-A44D-C301DB22C85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328 w 24"/>
                <a:gd name="T1" fmla="*/ 226 h 33"/>
                <a:gd name="T2" fmla="*/ 328 w 24"/>
                <a:gd name="T3" fmla="*/ 601 h 33"/>
                <a:gd name="T4" fmla="*/ 476 w 24"/>
                <a:gd name="T5" fmla="*/ 601 h 33"/>
                <a:gd name="T6" fmla="*/ 624 w 24"/>
                <a:gd name="T7" fmla="*/ 583 h 33"/>
                <a:gd name="T8" fmla="*/ 681 w 24"/>
                <a:gd name="T9" fmla="*/ 446 h 33"/>
                <a:gd name="T10" fmla="*/ 476 w 24"/>
                <a:gd name="T11" fmla="*/ 226 h 33"/>
                <a:gd name="T12" fmla="*/ 328 w 24"/>
                <a:gd name="T13" fmla="*/ 226 h 33"/>
                <a:gd name="T14" fmla="*/ 0 w 24"/>
                <a:gd name="T15" fmla="*/ 1463 h 33"/>
                <a:gd name="T16" fmla="*/ 0 w 24"/>
                <a:gd name="T17" fmla="*/ 0 h 33"/>
                <a:gd name="T18" fmla="*/ 613 w 24"/>
                <a:gd name="T19" fmla="*/ 0 h 33"/>
                <a:gd name="T20" fmla="*/ 921 w 24"/>
                <a:gd name="T21" fmla="*/ 88 h 33"/>
                <a:gd name="T22" fmla="*/ 1090 w 24"/>
                <a:gd name="T23" fmla="*/ 363 h 33"/>
                <a:gd name="T24" fmla="*/ 713 w 24"/>
                <a:gd name="T25" fmla="*/ 737 h 33"/>
                <a:gd name="T26" fmla="*/ 713 w 24"/>
                <a:gd name="T27" fmla="*/ 737 h 33"/>
                <a:gd name="T28" fmla="*/ 921 w 24"/>
                <a:gd name="T29" fmla="*/ 854 h 33"/>
                <a:gd name="T30" fmla="*/ 996 w 24"/>
                <a:gd name="T31" fmla="*/ 965 h 33"/>
                <a:gd name="T32" fmla="*/ 1159 w 24"/>
                <a:gd name="T33" fmla="*/ 1463 h 33"/>
                <a:gd name="T34" fmla="*/ 713 w 24"/>
                <a:gd name="T35" fmla="*/ 1463 h 33"/>
                <a:gd name="T36" fmla="*/ 624 w 24"/>
                <a:gd name="T37" fmla="*/ 1078 h 33"/>
                <a:gd name="T38" fmla="*/ 533 w 24"/>
                <a:gd name="T39" fmla="*/ 877 h 33"/>
                <a:gd name="T40" fmla="*/ 328 w 24"/>
                <a:gd name="T41" fmla="*/ 877 h 33"/>
                <a:gd name="T42" fmla="*/ 328 w 24"/>
                <a:gd name="T43" fmla="*/ 1463 h 33"/>
                <a:gd name="T44" fmla="*/ 0 w 24"/>
                <a:gd name="T45" fmla="*/ 146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7" name="Freeform 11">
              <a:extLst>
                <a:ext uri="{FF2B5EF4-FFF2-40B4-BE49-F238E27FC236}">
                  <a16:creationId xmlns:a16="http://schemas.microsoft.com/office/drawing/2014/main" id="{3ABCC08A-8553-431F-83CE-500E8FBE32E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78 w 29"/>
                <a:gd name="T1" fmla="*/ 860 h 35"/>
                <a:gd name="T2" fmla="*/ 668 w 29"/>
                <a:gd name="T3" fmla="*/ 1435 h 35"/>
                <a:gd name="T4" fmla="*/ 938 w 29"/>
                <a:gd name="T5" fmla="*/ 860 h 35"/>
                <a:gd name="T6" fmla="*/ 668 w 29"/>
                <a:gd name="T7" fmla="*/ 295 h 35"/>
                <a:gd name="T8" fmla="*/ 378 w 29"/>
                <a:gd name="T9" fmla="*/ 860 h 35"/>
                <a:gd name="T10" fmla="*/ 0 w 29"/>
                <a:gd name="T11" fmla="*/ 860 h 35"/>
                <a:gd name="T12" fmla="*/ 144 w 29"/>
                <a:gd name="T13" fmla="*/ 239 h 35"/>
                <a:gd name="T14" fmla="*/ 668 w 29"/>
                <a:gd name="T15" fmla="*/ 0 h 35"/>
                <a:gd name="T16" fmla="*/ 1193 w 29"/>
                <a:gd name="T17" fmla="*/ 239 h 35"/>
                <a:gd name="T18" fmla="*/ 1374 w 29"/>
                <a:gd name="T19" fmla="*/ 860 h 35"/>
                <a:gd name="T20" fmla="*/ 1193 w 29"/>
                <a:gd name="T21" fmla="*/ 1490 h 35"/>
                <a:gd name="T22" fmla="*/ 668 w 29"/>
                <a:gd name="T23" fmla="*/ 1731 h 35"/>
                <a:gd name="T24" fmla="*/ 144 w 29"/>
                <a:gd name="T25" fmla="*/ 1435 h 35"/>
                <a:gd name="T26" fmla="*/ 0 w 29"/>
                <a:gd name="T27" fmla="*/ 86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8" name="Freeform 12">
              <a:extLst>
                <a:ext uri="{FF2B5EF4-FFF2-40B4-BE49-F238E27FC236}">
                  <a16:creationId xmlns:a16="http://schemas.microsoft.com/office/drawing/2014/main" id="{81F7AEEB-4F3F-4A1F-BC6E-5C504543EFB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987 h 34"/>
                <a:gd name="T2" fmla="*/ 0 w 24"/>
                <a:gd name="T3" fmla="*/ 0 h 34"/>
                <a:gd name="T4" fmla="*/ 328 w 24"/>
                <a:gd name="T5" fmla="*/ 0 h 34"/>
                <a:gd name="T6" fmla="*/ 328 w 24"/>
                <a:gd name="T7" fmla="*/ 1042 h 34"/>
                <a:gd name="T8" fmla="*/ 613 w 24"/>
                <a:gd name="T9" fmla="*/ 1309 h 34"/>
                <a:gd name="T10" fmla="*/ 774 w 24"/>
                <a:gd name="T11" fmla="*/ 1042 h 34"/>
                <a:gd name="T12" fmla="*/ 774 w 24"/>
                <a:gd name="T13" fmla="*/ 0 h 34"/>
                <a:gd name="T14" fmla="*/ 1159 w 24"/>
                <a:gd name="T15" fmla="*/ 0 h 34"/>
                <a:gd name="T16" fmla="*/ 1159 w 24"/>
                <a:gd name="T17" fmla="*/ 987 h 34"/>
                <a:gd name="T18" fmla="*/ 1014 w 24"/>
                <a:gd name="T19" fmla="*/ 1419 h 34"/>
                <a:gd name="T20" fmla="*/ 613 w 24"/>
                <a:gd name="T21" fmla="*/ 1597 h 34"/>
                <a:gd name="T22" fmla="*/ 145 w 24"/>
                <a:gd name="T23" fmla="*/ 1419 h 34"/>
                <a:gd name="T24" fmla="*/ 0 w 24"/>
                <a:gd name="T25" fmla="*/ 987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9" name="Freeform 13">
              <a:extLst>
                <a:ext uri="{FF2B5EF4-FFF2-40B4-BE49-F238E27FC236}">
                  <a16:creationId xmlns:a16="http://schemas.microsoft.com/office/drawing/2014/main" id="{1E277189-4E62-443C-BA52-BCA909F85C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Freeform 14">
              <a:extLst>
                <a:ext uri="{FF2B5EF4-FFF2-40B4-BE49-F238E27FC236}">
                  <a16:creationId xmlns:a16="http://schemas.microsoft.com/office/drawing/2014/main" id="{C8505806-56F6-4CC5-9950-9BE84D2C4F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1" name="Freeform 15">
              <a:extLst>
                <a:ext uri="{FF2B5EF4-FFF2-40B4-BE49-F238E27FC236}">
                  <a16:creationId xmlns:a16="http://schemas.microsoft.com/office/drawing/2014/main" id="{494DE042-7867-4D77-99BD-DE20478A960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84 w 24"/>
                <a:gd name="T1" fmla="*/ 226 h 33"/>
                <a:gd name="T2" fmla="*/ 384 w 24"/>
                <a:gd name="T3" fmla="*/ 601 h 33"/>
                <a:gd name="T4" fmla="*/ 476 w 24"/>
                <a:gd name="T5" fmla="*/ 601 h 33"/>
                <a:gd name="T6" fmla="*/ 624 w 24"/>
                <a:gd name="T7" fmla="*/ 583 h 33"/>
                <a:gd name="T8" fmla="*/ 713 w 24"/>
                <a:gd name="T9" fmla="*/ 446 h 33"/>
                <a:gd name="T10" fmla="*/ 476 w 24"/>
                <a:gd name="T11" fmla="*/ 226 h 33"/>
                <a:gd name="T12" fmla="*/ 384 w 24"/>
                <a:gd name="T13" fmla="*/ 226 h 33"/>
                <a:gd name="T14" fmla="*/ 0 w 24"/>
                <a:gd name="T15" fmla="*/ 1463 h 33"/>
                <a:gd name="T16" fmla="*/ 0 w 24"/>
                <a:gd name="T17" fmla="*/ 0 h 33"/>
                <a:gd name="T18" fmla="*/ 613 w 24"/>
                <a:gd name="T19" fmla="*/ 0 h 33"/>
                <a:gd name="T20" fmla="*/ 996 w 24"/>
                <a:gd name="T21" fmla="*/ 88 h 33"/>
                <a:gd name="T22" fmla="*/ 1103 w 24"/>
                <a:gd name="T23" fmla="*/ 363 h 33"/>
                <a:gd name="T24" fmla="*/ 774 w 24"/>
                <a:gd name="T25" fmla="*/ 737 h 33"/>
                <a:gd name="T26" fmla="*/ 774 w 24"/>
                <a:gd name="T27" fmla="*/ 737 h 33"/>
                <a:gd name="T28" fmla="*/ 921 w 24"/>
                <a:gd name="T29" fmla="*/ 854 h 33"/>
                <a:gd name="T30" fmla="*/ 1014 w 24"/>
                <a:gd name="T31" fmla="*/ 965 h 33"/>
                <a:gd name="T32" fmla="*/ 1159 w 24"/>
                <a:gd name="T33" fmla="*/ 1463 h 33"/>
                <a:gd name="T34" fmla="*/ 774 w 24"/>
                <a:gd name="T35" fmla="*/ 1463 h 33"/>
                <a:gd name="T36" fmla="*/ 624 w 24"/>
                <a:gd name="T37" fmla="*/ 1078 h 33"/>
                <a:gd name="T38" fmla="*/ 533 w 24"/>
                <a:gd name="T39" fmla="*/ 877 h 33"/>
                <a:gd name="T40" fmla="*/ 384 w 24"/>
                <a:gd name="T41" fmla="*/ 877 h 33"/>
                <a:gd name="T42" fmla="*/ 384 w 24"/>
                <a:gd name="T43" fmla="*/ 1463 h 33"/>
                <a:gd name="T44" fmla="*/ 0 w 24"/>
                <a:gd name="T45" fmla="*/ 146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2" name="Freeform 16">
              <a:extLst>
                <a:ext uri="{FF2B5EF4-FFF2-40B4-BE49-F238E27FC236}">
                  <a16:creationId xmlns:a16="http://schemas.microsoft.com/office/drawing/2014/main" id="{15188861-500F-4E7E-ADE9-A2A26EDA59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533 w 162"/>
                <a:gd name="T1" fmla="*/ 2697 h 60"/>
                <a:gd name="T2" fmla="*/ 1474 w 162"/>
                <a:gd name="T3" fmla="*/ 2641 h 60"/>
                <a:gd name="T4" fmla="*/ 0 w 162"/>
                <a:gd name="T5" fmla="*/ 1766 h 60"/>
                <a:gd name="T6" fmla="*/ 1137 w 162"/>
                <a:gd name="T7" fmla="*/ 1116 h 60"/>
                <a:gd name="T8" fmla="*/ 2657 w 162"/>
                <a:gd name="T9" fmla="*/ 2014 h 60"/>
                <a:gd name="T10" fmla="*/ 3795 w 162"/>
                <a:gd name="T11" fmla="*/ 1921 h 60"/>
                <a:gd name="T12" fmla="*/ 5729 w 162"/>
                <a:gd name="T13" fmla="*/ 805 h 60"/>
                <a:gd name="T14" fmla="*/ 3607 w 162"/>
                <a:gd name="T15" fmla="*/ 805 h 60"/>
                <a:gd name="T16" fmla="*/ 3607 w 162"/>
                <a:gd name="T17" fmla="*/ 0 h 60"/>
                <a:gd name="T18" fmla="*/ 8290 w 162"/>
                <a:gd name="T19" fmla="*/ 0 h 60"/>
                <a:gd name="T20" fmla="*/ 8290 w 162"/>
                <a:gd name="T21" fmla="*/ 2697 h 60"/>
                <a:gd name="T22" fmla="*/ 6928 w 162"/>
                <a:gd name="T23" fmla="*/ 2697 h 60"/>
                <a:gd name="T24" fmla="*/ 6869 w 162"/>
                <a:gd name="T25" fmla="*/ 1465 h 60"/>
                <a:gd name="T26" fmla="*/ 4978 w 162"/>
                <a:gd name="T27" fmla="*/ 2586 h 60"/>
                <a:gd name="T28" fmla="*/ 3072 w 162"/>
                <a:gd name="T29" fmla="*/ 3033 h 60"/>
                <a:gd name="T30" fmla="*/ 1533 w 162"/>
                <a:gd name="T31" fmla="*/ 2697 h 60"/>
                <a:gd name="T32" fmla="*/ 1533 w 162"/>
                <a:gd name="T33" fmla="*/ 269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3" name="Freeform 17">
              <a:extLst>
                <a:ext uri="{FF2B5EF4-FFF2-40B4-BE49-F238E27FC236}">
                  <a16:creationId xmlns:a16="http://schemas.microsoft.com/office/drawing/2014/main" id="{2F5DF2DD-4A5C-4A4F-A8D9-0D12ED46E08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936 w 105"/>
                <a:gd name="T1" fmla="*/ 4081 h 93"/>
                <a:gd name="T2" fmla="*/ 3389 w 105"/>
                <a:gd name="T3" fmla="*/ 3205 h 93"/>
                <a:gd name="T4" fmla="*/ 3244 w 105"/>
                <a:gd name="T5" fmla="*/ 2553 h 93"/>
                <a:gd name="T6" fmla="*/ 1401 w 105"/>
                <a:gd name="T7" fmla="*/ 1473 h 93"/>
                <a:gd name="T8" fmla="*/ 1401 w 105"/>
                <a:gd name="T9" fmla="*/ 2703 h 93"/>
                <a:gd name="T10" fmla="*/ 0 w 105"/>
                <a:gd name="T11" fmla="*/ 2703 h 93"/>
                <a:gd name="T12" fmla="*/ 0 w 105"/>
                <a:gd name="T13" fmla="*/ 0 h 93"/>
                <a:gd name="T14" fmla="*/ 4553 w 105"/>
                <a:gd name="T15" fmla="*/ 0 h 93"/>
                <a:gd name="T16" fmla="*/ 4553 w 105"/>
                <a:gd name="T17" fmla="*/ 786 h 93"/>
                <a:gd name="T18" fmla="*/ 2461 w 105"/>
                <a:gd name="T19" fmla="*/ 786 h 93"/>
                <a:gd name="T20" fmla="*/ 4342 w 105"/>
                <a:gd name="T21" fmla="*/ 1870 h 93"/>
                <a:gd name="T22" fmla="*/ 5194 w 105"/>
                <a:gd name="T23" fmla="*/ 2955 h 93"/>
                <a:gd name="T24" fmla="*/ 4488 w 105"/>
                <a:gd name="T25" fmla="*/ 3874 h 93"/>
                <a:gd name="T26" fmla="*/ 3058 w 105"/>
                <a:gd name="T27" fmla="*/ 4723 h 93"/>
                <a:gd name="T28" fmla="*/ 1936 w 105"/>
                <a:gd name="T29" fmla="*/ 4081 h 93"/>
                <a:gd name="T30" fmla="*/ 1936 w 105"/>
                <a:gd name="T31" fmla="*/ 4081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Freeform 18">
              <a:extLst>
                <a:ext uri="{FF2B5EF4-FFF2-40B4-BE49-F238E27FC236}">
                  <a16:creationId xmlns:a16="http://schemas.microsoft.com/office/drawing/2014/main" id="{D074AD05-161A-4F6D-B1F7-8927C7DE010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6759 w 162"/>
                <a:gd name="T1" fmla="*/ 397 h 60"/>
                <a:gd name="T2" fmla="*/ 8290 w 162"/>
                <a:gd name="T3" fmla="*/ 1267 h 60"/>
                <a:gd name="T4" fmla="*/ 7109 w 162"/>
                <a:gd name="T5" fmla="*/ 1921 h 60"/>
                <a:gd name="T6" fmla="*/ 5576 w 162"/>
                <a:gd name="T7" fmla="*/ 1058 h 60"/>
                <a:gd name="T8" fmla="*/ 4516 w 162"/>
                <a:gd name="T9" fmla="*/ 1176 h 60"/>
                <a:gd name="T10" fmla="*/ 2567 w 162"/>
                <a:gd name="T11" fmla="*/ 2300 h 60"/>
                <a:gd name="T12" fmla="*/ 4696 w 162"/>
                <a:gd name="T13" fmla="*/ 2300 h 60"/>
                <a:gd name="T14" fmla="*/ 4696 w 162"/>
                <a:gd name="T15" fmla="*/ 3033 h 60"/>
                <a:gd name="T16" fmla="*/ 0 w 162"/>
                <a:gd name="T17" fmla="*/ 3033 h 60"/>
                <a:gd name="T18" fmla="*/ 0 w 162"/>
                <a:gd name="T19" fmla="*/ 336 h 60"/>
                <a:gd name="T20" fmla="*/ 1384 w 162"/>
                <a:gd name="T21" fmla="*/ 336 h 60"/>
                <a:gd name="T22" fmla="*/ 1384 w 162"/>
                <a:gd name="T23" fmla="*/ 1583 h 60"/>
                <a:gd name="T24" fmla="*/ 3313 w 162"/>
                <a:gd name="T25" fmla="*/ 493 h 60"/>
                <a:gd name="T26" fmla="*/ 5177 w 162"/>
                <a:gd name="T27" fmla="*/ 0 h 60"/>
                <a:gd name="T28" fmla="*/ 6759 w 162"/>
                <a:gd name="T29" fmla="*/ 397 h 60"/>
                <a:gd name="T30" fmla="*/ 6759 w 162"/>
                <a:gd name="T31" fmla="*/ 397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5" name="Freeform 19">
              <a:extLst>
                <a:ext uri="{FF2B5EF4-FFF2-40B4-BE49-F238E27FC236}">
                  <a16:creationId xmlns:a16="http://schemas.microsoft.com/office/drawing/2014/main" id="{3E238861-9312-4E13-A02E-07CFF2320B4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5298 w 104"/>
                <a:gd name="T1" fmla="*/ 1979 h 94"/>
                <a:gd name="T2" fmla="*/ 5298 w 104"/>
                <a:gd name="T3" fmla="*/ 4626 h 94"/>
                <a:gd name="T4" fmla="*/ 654 w 104"/>
                <a:gd name="T5" fmla="*/ 4626 h 94"/>
                <a:gd name="T6" fmla="*/ 628 w 104"/>
                <a:gd name="T7" fmla="*/ 3854 h 94"/>
                <a:gd name="T8" fmla="*/ 2745 w 104"/>
                <a:gd name="T9" fmla="*/ 3854 h 94"/>
                <a:gd name="T10" fmla="*/ 812 w 104"/>
                <a:gd name="T11" fmla="*/ 2751 h 94"/>
                <a:gd name="T12" fmla="*/ 0 w 104"/>
                <a:gd name="T13" fmla="*/ 1725 h 94"/>
                <a:gd name="T14" fmla="*/ 654 w 104"/>
                <a:gd name="T15" fmla="*/ 858 h 94"/>
                <a:gd name="T16" fmla="*/ 2169 w 104"/>
                <a:gd name="T17" fmla="*/ 0 h 94"/>
                <a:gd name="T18" fmla="*/ 3305 w 104"/>
                <a:gd name="T19" fmla="*/ 630 h 94"/>
                <a:gd name="T20" fmla="*/ 1836 w 104"/>
                <a:gd name="T21" fmla="*/ 1489 h 94"/>
                <a:gd name="T22" fmla="*/ 2004 w 104"/>
                <a:gd name="T23" fmla="*/ 2124 h 94"/>
                <a:gd name="T24" fmla="*/ 3936 w 104"/>
                <a:gd name="T25" fmla="*/ 3221 h 94"/>
                <a:gd name="T26" fmla="*/ 3936 w 104"/>
                <a:gd name="T27" fmla="*/ 1979 h 94"/>
                <a:gd name="T28" fmla="*/ 5298 w 104"/>
                <a:gd name="T29" fmla="*/ 1979 h 94"/>
                <a:gd name="T30" fmla="*/ 5298 w 104"/>
                <a:gd name="T31" fmla="*/ 197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6" name="Freeform 20">
              <a:extLst>
                <a:ext uri="{FF2B5EF4-FFF2-40B4-BE49-F238E27FC236}">
                  <a16:creationId xmlns:a16="http://schemas.microsoft.com/office/drawing/2014/main" id="{F16140CD-0DBD-44F4-9F82-C2A44A318AE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493 w 162"/>
                <a:gd name="T1" fmla="*/ 2775 h 61"/>
                <a:gd name="T2" fmla="*/ 1493 w 162"/>
                <a:gd name="T3" fmla="*/ 2775 h 61"/>
                <a:gd name="T4" fmla="*/ 0 w 162"/>
                <a:gd name="T5" fmla="*/ 1887 h 61"/>
                <a:gd name="T6" fmla="*/ 1129 w 162"/>
                <a:gd name="T7" fmla="*/ 1207 h 61"/>
                <a:gd name="T8" fmla="*/ 2624 w 162"/>
                <a:gd name="T9" fmla="*/ 2093 h 61"/>
                <a:gd name="T10" fmla="*/ 3686 w 162"/>
                <a:gd name="T11" fmla="*/ 1979 h 61"/>
                <a:gd name="T12" fmla="*/ 5588 w 162"/>
                <a:gd name="T13" fmla="*/ 833 h 61"/>
                <a:gd name="T14" fmla="*/ 3484 w 162"/>
                <a:gd name="T15" fmla="*/ 833 h 61"/>
                <a:gd name="T16" fmla="*/ 3484 w 162"/>
                <a:gd name="T17" fmla="*/ 0 h 61"/>
                <a:gd name="T18" fmla="*/ 8055 w 162"/>
                <a:gd name="T19" fmla="*/ 0 h 61"/>
                <a:gd name="T20" fmla="*/ 8055 w 162"/>
                <a:gd name="T21" fmla="*/ 2833 h 61"/>
                <a:gd name="T22" fmla="*/ 6722 w 162"/>
                <a:gd name="T23" fmla="*/ 2833 h 61"/>
                <a:gd name="T24" fmla="*/ 6722 w 162"/>
                <a:gd name="T25" fmla="*/ 1538 h 61"/>
                <a:gd name="T26" fmla="*/ 4817 w 162"/>
                <a:gd name="T27" fmla="*/ 2674 h 61"/>
                <a:gd name="T28" fmla="*/ 3012 w 162"/>
                <a:gd name="T29" fmla="*/ 3185 h 61"/>
                <a:gd name="T30" fmla="*/ 1493 w 162"/>
                <a:gd name="T31" fmla="*/ 2775 h 61"/>
                <a:gd name="T32" fmla="*/ 1493 w 162"/>
                <a:gd name="T33" fmla="*/ 2775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7" name="Freeform 21">
              <a:extLst>
                <a:ext uri="{FF2B5EF4-FFF2-40B4-BE49-F238E27FC236}">
                  <a16:creationId xmlns:a16="http://schemas.microsoft.com/office/drawing/2014/main" id="{8E8D1745-2829-424B-A4F9-97D25AC1D9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087 w 105"/>
                <a:gd name="T1" fmla="*/ 4210 h 94"/>
                <a:gd name="T2" fmla="*/ 3569 w 105"/>
                <a:gd name="T3" fmla="*/ 3272 h 94"/>
                <a:gd name="T4" fmla="*/ 3419 w 105"/>
                <a:gd name="T5" fmla="*/ 2666 h 94"/>
                <a:gd name="T6" fmla="*/ 1446 w 105"/>
                <a:gd name="T7" fmla="*/ 1522 h 94"/>
                <a:gd name="T8" fmla="*/ 1446 w 105"/>
                <a:gd name="T9" fmla="*/ 2757 h 94"/>
                <a:gd name="T10" fmla="*/ 56 w 105"/>
                <a:gd name="T11" fmla="*/ 2757 h 94"/>
                <a:gd name="T12" fmla="*/ 0 w 105"/>
                <a:gd name="T13" fmla="*/ 0 h 94"/>
                <a:gd name="T14" fmla="*/ 4773 w 105"/>
                <a:gd name="T15" fmla="*/ 0 h 94"/>
                <a:gd name="T16" fmla="*/ 4808 w 105"/>
                <a:gd name="T17" fmla="*/ 827 h 94"/>
                <a:gd name="T18" fmla="*/ 2665 w 105"/>
                <a:gd name="T19" fmla="*/ 827 h 94"/>
                <a:gd name="T20" fmla="*/ 4623 w 105"/>
                <a:gd name="T21" fmla="*/ 1976 h 94"/>
                <a:gd name="T22" fmla="*/ 5450 w 105"/>
                <a:gd name="T23" fmla="*/ 3070 h 94"/>
                <a:gd name="T24" fmla="*/ 4773 w 105"/>
                <a:gd name="T25" fmla="*/ 3975 h 94"/>
                <a:gd name="T26" fmla="*/ 3237 w 105"/>
                <a:gd name="T27" fmla="*/ 4877 h 94"/>
                <a:gd name="T28" fmla="*/ 2087 w 105"/>
                <a:gd name="T29" fmla="*/ 4210 h 94"/>
                <a:gd name="T30" fmla="*/ 2087 w 105"/>
                <a:gd name="T31" fmla="*/ 421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Freeform 22">
              <a:extLst>
                <a:ext uri="{FF2B5EF4-FFF2-40B4-BE49-F238E27FC236}">
                  <a16:creationId xmlns:a16="http://schemas.microsoft.com/office/drawing/2014/main" id="{76AC4F73-C46B-4499-85D5-925B6B7DBC0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6551 w 162"/>
                <a:gd name="T1" fmla="*/ 380 h 61"/>
                <a:gd name="T2" fmla="*/ 8055 w 162"/>
                <a:gd name="T3" fmla="*/ 1227 h 61"/>
                <a:gd name="T4" fmla="*/ 6968 w 162"/>
                <a:gd name="T5" fmla="*/ 1847 h 61"/>
                <a:gd name="T6" fmla="*/ 5474 w 162"/>
                <a:gd name="T7" fmla="*/ 1001 h 61"/>
                <a:gd name="T8" fmla="*/ 4366 w 162"/>
                <a:gd name="T9" fmla="*/ 1091 h 61"/>
                <a:gd name="T10" fmla="*/ 2467 w 162"/>
                <a:gd name="T11" fmla="*/ 2162 h 61"/>
                <a:gd name="T12" fmla="*/ 4578 w 162"/>
                <a:gd name="T13" fmla="*/ 2162 h 61"/>
                <a:gd name="T14" fmla="*/ 4578 w 162"/>
                <a:gd name="T15" fmla="*/ 2942 h 61"/>
                <a:gd name="T16" fmla="*/ 0 w 162"/>
                <a:gd name="T17" fmla="*/ 2942 h 61"/>
                <a:gd name="T18" fmla="*/ 0 w 162"/>
                <a:gd name="T19" fmla="*/ 325 h 61"/>
                <a:gd name="T20" fmla="*/ 1346 w 162"/>
                <a:gd name="T21" fmla="*/ 325 h 61"/>
                <a:gd name="T22" fmla="*/ 1401 w 162"/>
                <a:gd name="T23" fmla="*/ 1535 h 61"/>
                <a:gd name="T24" fmla="*/ 3245 w 162"/>
                <a:gd name="T25" fmla="*/ 472 h 61"/>
                <a:gd name="T26" fmla="*/ 5037 w 162"/>
                <a:gd name="T27" fmla="*/ 0 h 61"/>
                <a:gd name="T28" fmla="*/ 6551 w 162"/>
                <a:gd name="T29" fmla="*/ 380 h 61"/>
                <a:gd name="T30" fmla="*/ 6551 w 162"/>
                <a:gd name="T31" fmla="*/ 380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Freeform 23">
              <a:extLst>
                <a:ext uri="{FF2B5EF4-FFF2-40B4-BE49-F238E27FC236}">
                  <a16:creationId xmlns:a16="http://schemas.microsoft.com/office/drawing/2014/main" id="{86BD215A-614B-4E3B-89BD-66CB6197EE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5194 w 105"/>
                <a:gd name="T1" fmla="*/ 2123 h 94"/>
                <a:gd name="T2" fmla="*/ 5194 w 105"/>
                <a:gd name="T3" fmla="*/ 4877 h 94"/>
                <a:gd name="T4" fmla="*/ 634 w 105"/>
                <a:gd name="T5" fmla="*/ 4877 h 94"/>
                <a:gd name="T6" fmla="*/ 634 w 105"/>
                <a:gd name="T7" fmla="*/ 4063 h 94"/>
                <a:gd name="T8" fmla="*/ 2739 w 105"/>
                <a:gd name="T9" fmla="*/ 4063 h 94"/>
                <a:gd name="T10" fmla="*/ 860 w 105"/>
                <a:gd name="T11" fmla="*/ 2919 h 94"/>
                <a:gd name="T12" fmla="*/ 0 w 105"/>
                <a:gd name="T13" fmla="*/ 1792 h 94"/>
                <a:gd name="T14" fmla="*/ 692 w 105"/>
                <a:gd name="T15" fmla="*/ 888 h 94"/>
                <a:gd name="T16" fmla="*/ 2130 w 105"/>
                <a:gd name="T17" fmla="*/ 0 h 94"/>
                <a:gd name="T18" fmla="*/ 3244 w 105"/>
                <a:gd name="T19" fmla="*/ 664 h 94"/>
                <a:gd name="T20" fmla="*/ 1788 w 105"/>
                <a:gd name="T21" fmla="*/ 1627 h 94"/>
                <a:gd name="T22" fmla="*/ 1936 w 105"/>
                <a:gd name="T23" fmla="*/ 2220 h 94"/>
                <a:gd name="T24" fmla="*/ 3806 w 105"/>
                <a:gd name="T25" fmla="*/ 3363 h 94"/>
                <a:gd name="T26" fmla="*/ 3806 w 105"/>
                <a:gd name="T27" fmla="*/ 2123 h 94"/>
                <a:gd name="T28" fmla="*/ 5194 w 105"/>
                <a:gd name="T29" fmla="*/ 2123 h 94"/>
                <a:gd name="T30" fmla="*/ 5194 w 105"/>
                <a:gd name="T31" fmla="*/ 212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42" name="Group 24">
            <a:extLst>
              <a:ext uri="{FF2B5EF4-FFF2-40B4-BE49-F238E27FC236}">
                <a16:creationId xmlns:a16="http://schemas.microsoft.com/office/drawing/2014/main" id="{95526561-52F9-4137-886D-4E3B9DFC44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92513" y="3393281"/>
            <a:ext cx="958850" cy="668338"/>
            <a:chOff x="3541" y="1317"/>
            <a:chExt cx="747" cy="546"/>
          </a:xfrm>
        </p:grpSpPr>
        <p:sp>
          <p:nvSpPr>
            <p:cNvPr id="22616" name="AutoShape 25">
              <a:extLst>
                <a:ext uri="{FF2B5EF4-FFF2-40B4-BE49-F238E27FC236}">
                  <a16:creationId xmlns:a16="http://schemas.microsoft.com/office/drawing/2014/main" id="{B9A3B6CD-C1FB-415A-9E95-710CD0DC4DB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7" name="Freeform 26">
              <a:extLst>
                <a:ext uri="{FF2B5EF4-FFF2-40B4-BE49-F238E27FC236}">
                  <a16:creationId xmlns:a16="http://schemas.microsoft.com/office/drawing/2014/main" id="{0B9FFF28-86A8-4A9B-AE33-29FC815FD1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7918 w 416"/>
                <a:gd name="T1" fmla="*/ 4250 h 207"/>
                <a:gd name="T2" fmla="*/ 3118 w 416"/>
                <a:gd name="T3" fmla="*/ 4250 h 207"/>
                <a:gd name="T4" fmla="*/ 55 w 416"/>
                <a:gd name="T5" fmla="*/ 56 h 207"/>
                <a:gd name="T6" fmla="*/ 0 w 416"/>
                <a:gd name="T7" fmla="*/ 56 h 207"/>
                <a:gd name="T8" fmla="*/ 0 w 416"/>
                <a:gd name="T9" fmla="*/ 4053 h 207"/>
                <a:gd name="T10" fmla="*/ 55 w 416"/>
                <a:gd name="T11" fmla="*/ 4053 h 207"/>
                <a:gd name="T12" fmla="*/ 3118 w 416"/>
                <a:gd name="T13" fmla="*/ 8076 h 207"/>
                <a:gd name="T14" fmla="*/ 17918 w 416"/>
                <a:gd name="T15" fmla="*/ 8076 h 207"/>
                <a:gd name="T16" fmla="*/ 20945 w 416"/>
                <a:gd name="T17" fmla="*/ 4053 h 207"/>
                <a:gd name="T18" fmla="*/ 20945 w 416"/>
                <a:gd name="T19" fmla="*/ 4053 h 207"/>
                <a:gd name="T20" fmla="*/ 20945 w 416"/>
                <a:gd name="T21" fmla="*/ 0 h 207"/>
                <a:gd name="T22" fmla="*/ 17918 w 416"/>
                <a:gd name="T23" fmla="*/ 4250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8" name="Freeform 27">
              <a:extLst>
                <a:ext uri="{FF2B5EF4-FFF2-40B4-BE49-F238E27FC236}">
                  <a16:creationId xmlns:a16="http://schemas.microsoft.com/office/drawing/2014/main" id="{2A87EDFD-FAB5-4D5E-B937-629C285E92B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9111 w 457"/>
                <a:gd name="T1" fmla="*/ 2415 h 264"/>
                <a:gd name="T2" fmla="*/ 19174 w 457"/>
                <a:gd name="T3" fmla="*/ 11155 h 264"/>
                <a:gd name="T4" fmla="*/ 4176 w 457"/>
                <a:gd name="T5" fmla="*/ 11155 h 264"/>
                <a:gd name="T6" fmla="*/ 4117 w 457"/>
                <a:gd name="T7" fmla="*/ 2415 h 264"/>
                <a:gd name="T8" fmla="*/ 19111 w 457"/>
                <a:gd name="T9" fmla="*/ 2415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9" name="Freeform 28">
              <a:extLst>
                <a:ext uri="{FF2B5EF4-FFF2-40B4-BE49-F238E27FC236}">
                  <a16:creationId xmlns:a16="http://schemas.microsoft.com/office/drawing/2014/main" id="{4D77EB89-35F0-4F74-B1DF-F8FB28DCD53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328 w 24"/>
                <a:gd name="T1" fmla="*/ 226 h 33"/>
                <a:gd name="T2" fmla="*/ 328 w 24"/>
                <a:gd name="T3" fmla="*/ 601 h 33"/>
                <a:gd name="T4" fmla="*/ 476 w 24"/>
                <a:gd name="T5" fmla="*/ 601 h 33"/>
                <a:gd name="T6" fmla="*/ 624 w 24"/>
                <a:gd name="T7" fmla="*/ 583 h 33"/>
                <a:gd name="T8" fmla="*/ 681 w 24"/>
                <a:gd name="T9" fmla="*/ 446 h 33"/>
                <a:gd name="T10" fmla="*/ 476 w 24"/>
                <a:gd name="T11" fmla="*/ 226 h 33"/>
                <a:gd name="T12" fmla="*/ 328 w 24"/>
                <a:gd name="T13" fmla="*/ 226 h 33"/>
                <a:gd name="T14" fmla="*/ 0 w 24"/>
                <a:gd name="T15" fmla="*/ 1463 h 33"/>
                <a:gd name="T16" fmla="*/ 0 w 24"/>
                <a:gd name="T17" fmla="*/ 0 h 33"/>
                <a:gd name="T18" fmla="*/ 613 w 24"/>
                <a:gd name="T19" fmla="*/ 0 h 33"/>
                <a:gd name="T20" fmla="*/ 921 w 24"/>
                <a:gd name="T21" fmla="*/ 88 h 33"/>
                <a:gd name="T22" fmla="*/ 1090 w 24"/>
                <a:gd name="T23" fmla="*/ 363 h 33"/>
                <a:gd name="T24" fmla="*/ 713 w 24"/>
                <a:gd name="T25" fmla="*/ 737 h 33"/>
                <a:gd name="T26" fmla="*/ 713 w 24"/>
                <a:gd name="T27" fmla="*/ 737 h 33"/>
                <a:gd name="T28" fmla="*/ 921 w 24"/>
                <a:gd name="T29" fmla="*/ 854 h 33"/>
                <a:gd name="T30" fmla="*/ 996 w 24"/>
                <a:gd name="T31" fmla="*/ 965 h 33"/>
                <a:gd name="T32" fmla="*/ 1159 w 24"/>
                <a:gd name="T33" fmla="*/ 1463 h 33"/>
                <a:gd name="T34" fmla="*/ 713 w 24"/>
                <a:gd name="T35" fmla="*/ 1463 h 33"/>
                <a:gd name="T36" fmla="*/ 624 w 24"/>
                <a:gd name="T37" fmla="*/ 1078 h 33"/>
                <a:gd name="T38" fmla="*/ 533 w 24"/>
                <a:gd name="T39" fmla="*/ 877 h 33"/>
                <a:gd name="T40" fmla="*/ 328 w 24"/>
                <a:gd name="T41" fmla="*/ 877 h 33"/>
                <a:gd name="T42" fmla="*/ 328 w 24"/>
                <a:gd name="T43" fmla="*/ 1463 h 33"/>
                <a:gd name="T44" fmla="*/ 0 w 24"/>
                <a:gd name="T45" fmla="*/ 146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Freeform 29">
              <a:extLst>
                <a:ext uri="{FF2B5EF4-FFF2-40B4-BE49-F238E27FC236}">
                  <a16:creationId xmlns:a16="http://schemas.microsoft.com/office/drawing/2014/main" id="{6801BF73-EF21-4CAC-ABF5-C4E7AB0921D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78 w 29"/>
                <a:gd name="T1" fmla="*/ 860 h 35"/>
                <a:gd name="T2" fmla="*/ 668 w 29"/>
                <a:gd name="T3" fmla="*/ 1435 h 35"/>
                <a:gd name="T4" fmla="*/ 938 w 29"/>
                <a:gd name="T5" fmla="*/ 860 h 35"/>
                <a:gd name="T6" fmla="*/ 668 w 29"/>
                <a:gd name="T7" fmla="*/ 295 h 35"/>
                <a:gd name="T8" fmla="*/ 378 w 29"/>
                <a:gd name="T9" fmla="*/ 860 h 35"/>
                <a:gd name="T10" fmla="*/ 0 w 29"/>
                <a:gd name="T11" fmla="*/ 860 h 35"/>
                <a:gd name="T12" fmla="*/ 144 w 29"/>
                <a:gd name="T13" fmla="*/ 239 h 35"/>
                <a:gd name="T14" fmla="*/ 668 w 29"/>
                <a:gd name="T15" fmla="*/ 0 h 35"/>
                <a:gd name="T16" fmla="*/ 1193 w 29"/>
                <a:gd name="T17" fmla="*/ 239 h 35"/>
                <a:gd name="T18" fmla="*/ 1374 w 29"/>
                <a:gd name="T19" fmla="*/ 860 h 35"/>
                <a:gd name="T20" fmla="*/ 1193 w 29"/>
                <a:gd name="T21" fmla="*/ 1490 h 35"/>
                <a:gd name="T22" fmla="*/ 668 w 29"/>
                <a:gd name="T23" fmla="*/ 1731 h 35"/>
                <a:gd name="T24" fmla="*/ 144 w 29"/>
                <a:gd name="T25" fmla="*/ 1435 h 35"/>
                <a:gd name="T26" fmla="*/ 0 w 29"/>
                <a:gd name="T27" fmla="*/ 86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1" name="Freeform 30">
              <a:extLst>
                <a:ext uri="{FF2B5EF4-FFF2-40B4-BE49-F238E27FC236}">
                  <a16:creationId xmlns:a16="http://schemas.microsoft.com/office/drawing/2014/main" id="{9201B6BA-A73B-4DB7-A9AD-B2F1F57B3A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987 h 34"/>
                <a:gd name="T2" fmla="*/ 0 w 24"/>
                <a:gd name="T3" fmla="*/ 0 h 34"/>
                <a:gd name="T4" fmla="*/ 328 w 24"/>
                <a:gd name="T5" fmla="*/ 0 h 34"/>
                <a:gd name="T6" fmla="*/ 328 w 24"/>
                <a:gd name="T7" fmla="*/ 1042 h 34"/>
                <a:gd name="T8" fmla="*/ 613 w 24"/>
                <a:gd name="T9" fmla="*/ 1309 h 34"/>
                <a:gd name="T10" fmla="*/ 774 w 24"/>
                <a:gd name="T11" fmla="*/ 1042 h 34"/>
                <a:gd name="T12" fmla="*/ 774 w 24"/>
                <a:gd name="T13" fmla="*/ 0 h 34"/>
                <a:gd name="T14" fmla="*/ 1159 w 24"/>
                <a:gd name="T15" fmla="*/ 0 h 34"/>
                <a:gd name="T16" fmla="*/ 1159 w 24"/>
                <a:gd name="T17" fmla="*/ 987 h 34"/>
                <a:gd name="T18" fmla="*/ 1014 w 24"/>
                <a:gd name="T19" fmla="*/ 1419 h 34"/>
                <a:gd name="T20" fmla="*/ 613 w 24"/>
                <a:gd name="T21" fmla="*/ 1597 h 34"/>
                <a:gd name="T22" fmla="*/ 145 w 24"/>
                <a:gd name="T23" fmla="*/ 1419 h 34"/>
                <a:gd name="T24" fmla="*/ 0 w 24"/>
                <a:gd name="T25" fmla="*/ 987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2" name="Freeform 31">
              <a:extLst>
                <a:ext uri="{FF2B5EF4-FFF2-40B4-BE49-F238E27FC236}">
                  <a16:creationId xmlns:a16="http://schemas.microsoft.com/office/drawing/2014/main" id="{A43A10D7-D9E1-430E-9681-F96AA3DFBA3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3" name="Freeform 32">
              <a:extLst>
                <a:ext uri="{FF2B5EF4-FFF2-40B4-BE49-F238E27FC236}">
                  <a16:creationId xmlns:a16="http://schemas.microsoft.com/office/drawing/2014/main" id="{399113C9-49AA-405E-A869-042298BA3F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Freeform 33">
              <a:extLst>
                <a:ext uri="{FF2B5EF4-FFF2-40B4-BE49-F238E27FC236}">
                  <a16:creationId xmlns:a16="http://schemas.microsoft.com/office/drawing/2014/main" id="{3AFD02AE-92A2-4D73-B766-449B053A4AE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84 w 24"/>
                <a:gd name="T1" fmla="*/ 226 h 33"/>
                <a:gd name="T2" fmla="*/ 384 w 24"/>
                <a:gd name="T3" fmla="*/ 601 h 33"/>
                <a:gd name="T4" fmla="*/ 476 w 24"/>
                <a:gd name="T5" fmla="*/ 601 h 33"/>
                <a:gd name="T6" fmla="*/ 624 w 24"/>
                <a:gd name="T7" fmla="*/ 583 h 33"/>
                <a:gd name="T8" fmla="*/ 713 w 24"/>
                <a:gd name="T9" fmla="*/ 446 h 33"/>
                <a:gd name="T10" fmla="*/ 476 w 24"/>
                <a:gd name="T11" fmla="*/ 226 h 33"/>
                <a:gd name="T12" fmla="*/ 384 w 24"/>
                <a:gd name="T13" fmla="*/ 226 h 33"/>
                <a:gd name="T14" fmla="*/ 0 w 24"/>
                <a:gd name="T15" fmla="*/ 1463 h 33"/>
                <a:gd name="T16" fmla="*/ 0 w 24"/>
                <a:gd name="T17" fmla="*/ 0 h 33"/>
                <a:gd name="T18" fmla="*/ 613 w 24"/>
                <a:gd name="T19" fmla="*/ 0 h 33"/>
                <a:gd name="T20" fmla="*/ 996 w 24"/>
                <a:gd name="T21" fmla="*/ 88 h 33"/>
                <a:gd name="T22" fmla="*/ 1103 w 24"/>
                <a:gd name="T23" fmla="*/ 363 h 33"/>
                <a:gd name="T24" fmla="*/ 774 w 24"/>
                <a:gd name="T25" fmla="*/ 737 h 33"/>
                <a:gd name="T26" fmla="*/ 774 w 24"/>
                <a:gd name="T27" fmla="*/ 737 h 33"/>
                <a:gd name="T28" fmla="*/ 921 w 24"/>
                <a:gd name="T29" fmla="*/ 854 h 33"/>
                <a:gd name="T30" fmla="*/ 1014 w 24"/>
                <a:gd name="T31" fmla="*/ 965 h 33"/>
                <a:gd name="T32" fmla="*/ 1159 w 24"/>
                <a:gd name="T33" fmla="*/ 1463 h 33"/>
                <a:gd name="T34" fmla="*/ 774 w 24"/>
                <a:gd name="T35" fmla="*/ 1463 h 33"/>
                <a:gd name="T36" fmla="*/ 624 w 24"/>
                <a:gd name="T37" fmla="*/ 1078 h 33"/>
                <a:gd name="T38" fmla="*/ 533 w 24"/>
                <a:gd name="T39" fmla="*/ 877 h 33"/>
                <a:gd name="T40" fmla="*/ 384 w 24"/>
                <a:gd name="T41" fmla="*/ 877 h 33"/>
                <a:gd name="T42" fmla="*/ 384 w 24"/>
                <a:gd name="T43" fmla="*/ 1463 h 33"/>
                <a:gd name="T44" fmla="*/ 0 w 24"/>
                <a:gd name="T45" fmla="*/ 146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5" name="Freeform 34">
              <a:extLst>
                <a:ext uri="{FF2B5EF4-FFF2-40B4-BE49-F238E27FC236}">
                  <a16:creationId xmlns:a16="http://schemas.microsoft.com/office/drawing/2014/main" id="{347BA361-FEA5-4B81-AC91-3595958B03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533 w 162"/>
                <a:gd name="T1" fmla="*/ 2697 h 60"/>
                <a:gd name="T2" fmla="*/ 1474 w 162"/>
                <a:gd name="T3" fmla="*/ 2641 h 60"/>
                <a:gd name="T4" fmla="*/ 0 w 162"/>
                <a:gd name="T5" fmla="*/ 1766 h 60"/>
                <a:gd name="T6" fmla="*/ 1137 w 162"/>
                <a:gd name="T7" fmla="*/ 1116 h 60"/>
                <a:gd name="T8" fmla="*/ 2657 w 162"/>
                <a:gd name="T9" fmla="*/ 2014 h 60"/>
                <a:gd name="T10" fmla="*/ 3795 w 162"/>
                <a:gd name="T11" fmla="*/ 1921 h 60"/>
                <a:gd name="T12" fmla="*/ 5729 w 162"/>
                <a:gd name="T13" fmla="*/ 805 h 60"/>
                <a:gd name="T14" fmla="*/ 3607 w 162"/>
                <a:gd name="T15" fmla="*/ 805 h 60"/>
                <a:gd name="T16" fmla="*/ 3607 w 162"/>
                <a:gd name="T17" fmla="*/ 0 h 60"/>
                <a:gd name="T18" fmla="*/ 8290 w 162"/>
                <a:gd name="T19" fmla="*/ 0 h 60"/>
                <a:gd name="T20" fmla="*/ 8290 w 162"/>
                <a:gd name="T21" fmla="*/ 2697 h 60"/>
                <a:gd name="T22" fmla="*/ 6928 w 162"/>
                <a:gd name="T23" fmla="*/ 2697 h 60"/>
                <a:gd name="T24" fmla="*/ 6869 w 162"/>
                <a:gd name="T25" fmla="*/ 1465 h 60"/>
                <a:gd name="T26" fmla="*/ 4978 w 162"/>
                <a:gd name="T27" fmla="*/ 2586 h 60"/>
                <a:gd name="T28" fmla="*/ 3072 w 162"/>
                <a:gd name="T29" fmla="*/ 3033 h 60"/>
                <a:gd name="T30" fmla="*/ 1533 w 162"/>
                <a:gd name="T31" fmla="*/ 2697 h 60"/>
                <a:gd name="T32" fmla="*/ 1533 w 162"/>
                <a:gd name="T33" fmla="*/ 269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6" name="Freeform 35">
              <a:extLst>
                <a:ext uri="{FF2B5EF4-FFF2-40B4-BE49-F238E27FC236}">
                  <a16:creationId xmlns:a16="http://schemas.microsoft.com/office/drawing/2014/main" id="{229E3867-1B03-4DB1-876C-2C33D9F4DB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936 w 105"/>
                <a:gd name="T1" fmla="*/ 4081 h 93"/>
                <a:gd name="T2" fmla="*/ 3389 w 105"/>
                <a:gd name="T3" fmla="*/ 3205 h 93"/>
                <a:gd name="T4" fmla="*/ 3244 w 105"/>
                <a:gd name="T5" fmla="*/ 2553 h 93"/>
                <a:gd name="T6" fmla="*/ 1401 w 105"/>
                <a:gd name="T7" fmla="*/ 1473 h 93"/>
                <a:gd name="T8" fmla="*/ 1401 w 105"/>
                <a:gd name="T9" fmla="*/ 2703 h 93"/>
                <a:gd name="T10" fmla="*/ 0 w 105"/>
                <a:gd name="T11" fmla="*/ 2703 h 93"/>
                <a:gd name="T12" fmla="*/ 0 w 105"/>
                <a:gd name="T13" fmla="*/ 0 h 93"/>
                <a:gd name="T14" fmla="*/ 4553 w 105"/>
                <a:gd name="T15" fmla="*/ 0 h 93"/>
                <a:gd name="T16" fmla="*/ 4553 w 105"/>
                <a:gd name="T17" fmla="*/ 786 h 93"/>
                <a:gd name="T18" fmla="*/ 2461 w 105"/>
                <a:gd name="T19" fmla="*/ 786 h 93"/>
                <a:gd name="T20" fmla="*/ 4342 w 105"/>
                <a:gd name="T21" fmla="*/ 1870 h 93"/>
                <a:gd name="T22" fmla="*/ 5194 w 105"/>
                <a:gd name="T23" fmla="*/ 2955 h 93"/>
                <a:gd name="T24" fmla="*/ 4488 w 105"/>
                <a:gd name="T25" fmla="*/ 3874 h 93"/>
                <a:gd name="T26" fmla="*/ 3058 w 105"/>
                <a:gd name="T27" fmla="*/ 4723 h 93"/>
                <a:gd name="T28" fmla="*/ 1936 w 105"/>
                <a:gd name="T29" fmla="*/ 4081 h 93"/>
                <a:gd name="T30" fmla="*/ 1936 w 105"/>
                <a:gd name="T31" fmla="*/ 4081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7" name="Freeform 36">
              <a:extLst>
                <a:ext uri="{FF2B5EF4-FFF2-40B4-BE49-F238E27FC236}">
                  <a16:creationId xmlns:a16="http://schemas.microsoft.com/office/drawing/2014/main" id="{A28F3B09-4EBB-48B1-823D-BC7F4C3256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6759 w 162"/>
                <a:gd name="T1" fmla="*/ 397 h 60"/>
                <a:gd name="T2" fmla="*/ 8290 w 162"/>
                <a:gd name="T3" fmla="*/ 1267 h 60"/>
                <a:gd name="T4" fmla="*/ 7109 w 162"/>
                <a:gd name="T5" fmla="*/ 1921 h 60"/>
                <a:gd name="T6" fmla="*/ 5576 w 162"/>
                <a:gd name="T7" fmla="*/ 1058 h 60"/>
                <a:gd name="T8" fmla="*/ 4516 w 162"/>
                <a:gd name="T9" fmla="*/ 1176 h 60"/>
                <a:gd name="T10" fmla="*/ 2567 w 162"/>
                <a:gd name="T11" fmla="*/ 2300 h 60"/>
                <a:gd name="T12" fmla="*/ 4696 w 162"/>
                <a:gd name="T13" fmla="*/ 2300 h 60"/>
                <a:gd name="T14" fmla="*/ 4696 w 162"/>
                <a:gd name="T15" fmla="*/ 3033 h 60"/>
                <a:gd name="T16" fmla="*/ 0 w 162"/>
                <a:gd name="T17" fmla="*/ 3033 h 60"/>
                <a:gd name="T18" fmla="*/ 0 w 162"/>
                <a:gd name="T19" fmla="*/ 336 h 60"/>
                <a:gd name="T20" fmla="*/ 1384 w 162"/>
                <a:gd name="T21" fmla="*/ 336 h 60"/>
                <a:gd name="T22" fmla="*/ 1384 w 162"/>
                <a:gd name="T23" fmla="*/ 1583 h 60"/>
                <a:gd name="T24" fmla="*/ 3313 w 162"/>
                <a:gd name="T25" fmla="*/ 493 h 60"/>
                <a:gd name="T26" fmla="*/ 5177 w 162"/>
                <a:gd name="T27" fmla="*/ 0 h 60"/>
                <a:gd name="T28" fmla="*/ 6759 w 162"/>
                <a:gd name="T29" fmla="*/ 397 h 60"/>
                <a:gd name="T30" fmla="*/ 6759 w 162"/>
                <a:gd name="T31" fmla="*/ 397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Freeform 37">
              <a:extLst>
                <a:ext uri="{FF2B5EF4-FFF2-40B4-BE49-F238E27FC236}">
                  <a16:creationId xmlns:a16="http://schemas.microsoft.com/office/drawing/2014/main" id="{76CCBE90-37F0-4F10-A086-91AB8DE4CF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5298 w 104"/>
                <a:gd name="T1" fmla="*/ 1979 h 94"/>
                <a:gd name="T2" fmla="*/ 5298 w 104"/>
                <a:gd name="T3" fmla="*/ 4626 h 94"/>
                <a:gd name="T4" fmla="*/ 654 w 104"/>
                <a:gd name="T5" fmla="*/ 4626 h 94"/>
                <a:gd name="T6" fmla="*/ 628 w 104"/>
                <a:gd name="T7" fmla="*/ 3854 h 94"/>
                <a:gd name="T8" fmla="*/ 2745 w 104"/>
                <a:gd name="T9" fmla="*/ 3854 h 94"/>
                <a:gd name="T10" fmla="*/ 812 w 104"/>
                <a:gd name="T11" fmla="*/ 2751 h 94"/>
                <a:gd name="T12" fmla="*/ 0 w 104"/>
                <a:gd name="T13" fmla="*/ 1725 h 94"/>
                <a:gd name="T14" fmla="*/ 654 w 104"/>
                <a:gd name="T15" fmla="*/ 858 h 94"/>
                <a:gd name="T16" fmla="*/ 2169 w 104"/>
                <a:gd name="T17" fmla="*/ 0 h 94"/>
                <a:gd name="T18" fmla="*/ 3305 w 104"/>
                <a:gd name="T19" fmla="*/ 630 h 94"/>
                <a:gd name="T20" fmla="*/ 1836 w 104"/>
                <a:gd name="T21" fmla="*/ 1489 h 94"/>
                <a:gd name="T22" fmla="*/ 2004 w 104"/>
                <a:gd name="T23" fmla="*/ 2124 h 94"/>
                <a:gd name="T24" fmla="*/ 3936 w 104"/>
                <a:gd name="T25" fmla="*/ 3221 h 94"/>
                <a:gd name="T26" fmla="*/ 3936 w 104"/>
                <a:gd name="T27" fmla="*/ 1979 h 94"/>
                <a:gd name="T28" fmla="*/ 5298 w 104"/>
                <a:gd name="T29" fmla="*/ 1979 h 94"/>
                <a:gd name="T30" fmla="*/ 5298 w 104"/>
                <a:gd name="T31" fmla="*/ 197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9" name="Freeform 38">
              <a:extLst>
                <a:ext uri="{FF2B5EF4-FFF2-40B4-BE49-F238E27FC236}">
                  <a16:creationId xmlns:a16="http://schemas.microsoft.com/office/drawing/2014/main" id="{D9168BF1-2DFA-4E1D-8BAF-54C18BDE5F8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493 w 162"/>
                <a:gd name="T1" fmla="*/ 2775 h 61"/>
                <a:gd name="T2" fmla="*/ 1493 w 162"/>
                <a:gd name="T3" fmla="*/ 2775 h 61"/>
                <a:gd name="T4" fmla="*/ 0 w 162"/>
                <a:gd name="T5" fmla="*/ 1887 h 61"/>
                <a:gd name="T6" fmla="*/ 1129 w 162"/>
                <a:gd name="T7" fmla="*/ 1207 h 61"/>
                <a:gd name="T8" fmla="*/ 2624 w 162"/>
                <a:gd name="T9" fmla="*/ 2093 h 61"/>
                <a:gd name="T10" fmla="*/ 3686 w 162"/>
                <a:gd name="T11" fmla="*/ 1979 h 61"/>
                <a:gd name="T12" fmla="*/ 5588 w 162"/>
                <a:gd name="T13" fmla="*/ 833 h 61"/>
                <a:gd name="T14" fmla="*/ 3484 w 162"/>
                <a:gd name="T15" fmla="*/ 833 h 61"/>
                <a:gd name="T16" fmla="*/ 3484 w 162"/>
                <a:gd name="T17" fmla="*/ 0 h 61"/>
                <a:gd name="T18" fmla="*/ 8055 w 162"/>
                <a:gd name="T19" fmla="*/ 0 h 61"/>
                <a:gd name="T20" fmla="*/ 8055 w 162"/>
                <a:gd name="T21" fmla="*/ 2833 h 61"/>
                <a:gd name="T22" fmla="*/ 6722 w 162"/>
                <a:gd name="T23" fmla="*/ 2833 h 61"/>
                <a:gd name="T24" fmla="*/ 6722 w 162"/>
                <a:gd name="T25" fmla="*/ 1538 h 61"/>
                <a:gd name="T26" fmla="*/ 4817 w 162"/>
                <a:gd name="T27" fmla="*/ 2674 h 61"/>
                <a:gd name="T28" fmla="*/ 3012 w 162"/>
                <a:gd name="T29" fmla="*/ 3185 h 61"/>
                <a:gd name="T30" fmla="*/ 1493 w 162"/>
                <a:gd name="T31" fmla="*/ 2775 h 61"/>
                <a:gd name="T32" fmla="*/ 1493 w 162"/>
                <a:gd name="T33" fmla="*/ 2775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0" name="Freeform 39">
              <a:extLst>
                <a:ext uri="{FF2B5EF4-FFF2-40B4-BE49-F238E27FC236}">
                  <a16:creationId xmlns:a16="http://schemas.microsoft.com/office/drawing/2014/main" id="{D69A338D-64AC-48C3-902D-7E79312D207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087 w 105"/>
                <a:gd name="T1" fmla="*/ 4210 h 94"/>
                <a:gd name="T2" fmla="*/ 3569 w 105"/>
                <a:gd name="T3" fmla="*/ 3272 h 94"/>
                <a:gd name="T4" fmla="*/ 3419 w 105"/>
                <a:gd name="T5" fmla="*/ 2666 h 94"/>
                <a:gd name="T6" fmla="*/ 1446 w 105"/>
                <a:gd name="T7" fmla="*/ 1522 h 94"/>
                <a:gd name="T8" fmla="*/ 1446 w 105"/>
                <a:gd name="T9" fmla="*/ 2757 h 94"/>
                <a:gd name="T10" fmla="*/ 56 w 105"/>
                <a:gd name="T11" fmla="*/ 2757 h 94"/>
                <a:gd name="T12" fmla="*/ 0 w 105"/>
                <a:gd name="T13" fmla="*/ 0 h 94"/>
                <a:gd name="T14" fmla="*/ 4773 w 105"/>
                <a:gd name="T15" fmla="*/ 0 h 94"/>
                <a:gd name="T16" fmla="*/ 4808 w 105"/>
                <a:gd name="T17" fmla="*/ 827 h 94"/>
                <a:gd name="T18" fmla="*/ 2665 w 105"/>
                <a:gd name="T19" fmla="*/ 827 h 94"/>
                <a:gd name="T20" fmla="*/ 4623 w 105"/>
                <a:gd name="T21" fmla="*/ 1976 h 94"/>
                <a:gd name="T22" fmla="*/ 5450 w 105"/>
                <a:gd name="T23" fmla="*/ 3070 h 94"/>
                <a:gd name="T24" fmla="*/ 4773 w 105"/>
                <a:gd name="T25" fmla="*/ 3975 h 94"/>
                <a:gd name="T26" fmla="*/ 3237 w 105"/>
                <a:gd name="T27" fmla="*/ 4877 h 94"/>
                <a:gd name="T28" fmla="*/ 2087 w 105"/>
                <a:gd name="T29" fmla="*/ 4210 h 94"/>
                <a:gd name="T30" fmla="*/ 2087 w 105"/>
                <a:gd name="T31" fmla="*/ 421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1" name="Freeform 40">
              <a:extLst>
                <a:ext uri="{FF2B5EF4-FFF2-40B4-BE49-F238E27FC236}">
                  <a16:creationId xmlns:a16="http://schemas.microsoft.com/office/drawing/2014/main" id="{11A8DE3C-6446-4BB7-9C41-43AB45F575D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6551 w 162"/>
                <a:gd name="T1" fmla="*/ 380 h 61"/>
                <a:gd name="T2" fmla="*/ 8055 w 162"/>
                <a:gd name="T3" fmla="*/ 1227 h 61"/>
                <a:gd name="T4" fmla="*/ 6968 w 162"/>
                <a:gd name="T5" fmla="*/ 1847 h 61"/>
                <a:gd name="T6" fmla="*/ 5474 w 162"/>
                <a:gd name="T7" fmla="*/ 1001 h 61"/>
                <a:gd name="T8" fmla="*/ 4366 w 162"/>
                <a:gd name="T9" fmla="*/ 1091 h 61"/>
                <a:gd name="T10" fmla="*/ 2467 w 162"/>
                <a:gd name="T11" fmla="*/ 2162 h 61"/>
                <a:gd name="T12" fmla="*/ 4578 w 162"/>
                <a:gd name="T13" fmla="*/ 2162 h 61"/>
                <a:gd name="T14" fmla="*/ 4578 w 162"/>
                <a:gd name="T15" fmla="*/ 2942 h 61"/>
                <a:gd name="T16" fmla="*/ 0 w 162"/>
                <a:gd name="T17" fmla="*/ 2942 h 61"/>
                <a:gd name="T18" fmla="*/ 0 w 162"/>
                <a:gd name="T19" fmla="*/ 325 h 61"/>
                <a:gd name="T20" fmla="*/ 1346 w 162"/>
                <a:gd name="T21" fmla="*/ 325 h 61"/>
                <a:gd name="T22" fmla="*/ 1401 w 162"/>
                <a:gd name="T23" fmla="*/ 1535 h 61"/>
                <a:gd name="T24" fmla="*/ 3245 w 162"/>
                <a:gd name="T25" fmla="*/ 472 h 61"/>
                <a:gd name="T26" fmla="*/ 5037 w 162"/>
                <a:gd name="T27" fmla="*/ 0 h 61"/>
                <a:gd name="T28" fmla="*/ 6551 w 162"/>
                <a:gd name="T29" fmla="*/ 380 h 61"/>
                <a:gd name="T30" fmla="*/ 6551 w 162"/>
                <a:gd name="T31" fmla="*/ 380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Freeform 41">
              <a:extLst>
                <a:ext uri="{FF2B5EF4-FFF2-40B4-BE49-F238E27FC236}">
                  <a16:creationId xmlns:a16="http://schemas.microsoft.com/office/drawing/2014/main" id="{87350590-B2CD-42A0-9CB8-46F8F9C0B1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5194 w 105"/>
                <a:gd name="T1" fmla="*/ 2123 h 94"/>
                <a:gd name="T2" fmla="*/ 5194 w 105"/>
                <a:gd name="T3" fmla="*/ 4877 h 94"/>
                <a:gd name="T4" fmla="*/ 634 w 105"/>
                <a:gd name="T5" fmla="*/ 4877 h 94"/>
                <a:gd name="T6" fmla="*/ 634 w 105"/>
                <a:gd name="T7" fmla="*/ 4063 h 94"/>
                <a:gd name="T8" fmla="*/ 2739 w 105"/>
                <a:gd name="T9" fmla="*/ 4063 h 94"/>
                <a:gd name="T10" fmla="*/ 860 w 105"/>
                <a:gd name="T11" fmla="*/ 2919 h 94"/>
                <a:gd name="T12" fmla="*/ 0 w 105"/>
                <a:gd name="T13" fmla="*/ 1792 h 94"/>
                <a:gd name="T14" fmla="*/ 692 w 105"/>
                <a:gd name="T15" fmla="*/ 888 h 94"/>
                <a:gd name="T16" fmla="*/ 2130 w 105"/>
                <a:gd name="T17" fmla="*/ 0 h 94"/>
                <a:gd name="T18" fmla="*/ 3244 w 105"/>
                <a:gd name="T19" fmla="*/ 664 h 94"/>
                <a:gd name="T20" fmla="*/ 1788 w 105"/>
                <a:gd name="T21" fmla="*/ 1627 h 94"/>
                <a:gd name="T22" fmla="*/ 1936 w 105"/>
                <a:gd name="T23" fmla="*/ 2220 h 94"/>
                <a:gd name="T24" fmla="*/ 3806 w 105"/>
                <a:gd name="T25" fmla="*/ 3363 h 94"/>
                <a:gd name="T26" fmla="*/ 3806 w 105"/>
                <a:gd name="T27" fmla="*/ 2123 h 94"/>
                <a:gd name="T28" fmla="*/ 5194 w 105"/>
                <a:gd name="T29" fmla="*/ 2123 h 94"/>
                <a:gd name="T30" fmla="*/ 5194 w 105"/>
                <a:gd name="T31" fmla="*/ 212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43" name="Group 42">
            <a:extLst>
              <a:ext uri="{FF2B5EF4-FFF2-40B4-BE49-F238E27FC236}">
                <a16:creationId xmlns:a16="http://schemas.microsoft.com/office/drawing/2014/main" id="{07F24BFB-4EF4-48C5-B328-DE590B8760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83275" y="3723481"/>
            <a:ext cx="958850" cy="668338"/>
            <a:chOff x="3541" y="1317"/>
            <a:chExt cx="747" cy="546"/>
          </a:xfrm>
        </p:grpSpPr>
        <p:sp>
          <p:nvSpPr>
            <p:cNvPr id="22599" name="AutoShape 43">
              <a:extLst>
                <a:ext uri="{FF2B5EF4-FFF2-40B4-BE49-F238E27FC236}">
                  <a16:creationId xmlns:a16="http://schemas.microsoft.com/office/drawing/2014/main" id="{91AB2E5E-2EEA-4005-BBA0-F980387EFDE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0" name="Freeform 44">
              <a:extLst>
                <a:ext uri="{FF2B5EF4-FFF2-40B4-BE49-F238E27FC236}">
                  <a16:creationId xmlns:a16="http://schemas.microsoft.com/office/drawing/2014/main" id="{210EB66F-FDC2-43ED-9328-961E7548947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7918 w 416"/>
                <a:gd name="T1" fmla="*/ 4250 h 207"/>
                <a:gd name="T2" fmla="*/ 3118 w 416"/>
                <a:gd name="T3" fmla="*/ 4250 h 207"/>
                <a:gd name="T4" fmla="*/ 55 w 416"/>
                <a:gd name="T5" fmla="*/ 56 h 207"/>
                <a:gd name="T6" fmla="*/ 0 w 416"/>
                <a:gd name="T7" fmla="*/ 56 h 207"/>
                <a:gd name="T8" fmla="*/ 0 w 416"/>
                <a:gd name="T9" fmla="*/ 4053 h 207"/>
                <a:gd name="T10" fmla="*/ 55 w 416"/>
                <a:gd name="T11" fmla="*/ 4053 h 207"/>
                <a:gd name="T12" fmla="*/ 3118 w 416"/>
                <a:gd name="T13" fmla="*/ 8076 h 207"/>
                <a:gd name="T14" fmla="*/ 17918 w 416"/>
                <a:gd name="T15" fmla="*/ 8076 h 207"/>
                <a:gd name="T16" fmla="*/ 20945 w 416"/>
                <a:gd name="T17" fmla="*/ 4053 h 207"/>
                <a:gd name="T18" fmla="*/ 20945 w 416"/>
                <a:gd name="T19" fmla="*/ 4053 h 207"/>
                <a:gd name="T20" fmla="*/ 20945 w 416"/>
                <a:gd name="T21" fmla="*/ 0 h 207"/>
                <a:gd name="T22" fmla="*/ 17918 w 416"/>
                <a:gd name="T23" fmla="*/ 4250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1" name="Freeform 45">
              <a:extLst>
                <a:ext uri="{FF2B5EF4-FFF2-40B4-BE49-F238E27FC236}">
                  <a16:creationId xmlns:a16="http://schemas.microsoft.com/office/drawing/2014/main" id="{DEBB3233-CCAB-4592-B7C1-DD98B55534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9111 w 457"/>
                <a:gd name="T1" fmla="*/ 2415 h 264"/>
                <a:gd name="T2" fmla="*/ 19174 w 457"/>
                <a:gd name="T3" fmla="*/ 11155 h 264"/>
                <a:gd name="T4" fmla="*/ 4176 w 457"/>
                <a:gd name="T5" fmla="*/ 11155 h 264"/>
                <a:gd name="T6" fmla="*/ 4117 w 457"/>
                <a:gd name="T7" fmla="*/ 2415 h 264"/>
                <a:gd name="T8" fmla="*/ 19111 w 457"/>
                <a:gd name="T9" fmla="*/ 2415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2" name="Freeform 46">
              <a:extLst>
                <a:ext uri="{FF2B5EF4-FFF2-40B4-BE49-F238E27FC236}">
                  <a16:creationId xmlns:a16="http://schemas.microsoft.com/office/drawing/2014/main" id="{0BF797CB-1F2A-4840-B312-CBBADFF5B10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328 w 24"/>
                <a:gd name="T1" fmla="*/ 226 h 33"/>
                <a:gd name="T2" fmla="*/ 328 w 24"/>
                <a:gd name="T3" fmla="*/ 601 h 33"/>
                <a:gd name="T4" fmla="*/ 476 w 24"/>
                <a:gd name="T5" fmla="*/ 601 h 33"/>
                <a:gd name="T6" fmla="*/ 624 w 24"/>
                <a:gd name="T7" fmla="*/ 583 h 33"/>
                <a:gd name="T8" fmla="*/ 681 w 24"/>
                <a:gd name="T9" fmla="*/ 446 h 33"/>
                <a:gd name="T10" fmla="*/ 476 w 24"/>
                <a:gd name="T11" fmla="*/ 226 h 33"/>
                <a:gd name="T12" fmla="*/ 328 w 24"/>
                <a:gd name="T13" fmla="*/ 226 h 33"/>
                <a:gd name="T14" fmla="*/ 0 w 24"/>
                <a:gd name="T15" fmla="*/ 1463 h 33"/>
                <a:gd name="T16" fmla="*/ 0 w 24"/>
                <a:gd name="T17" fmla="*/ 0 h 33"/>
                <a:gd name="T18" fmla="*/ 613 w 24"/>
                <a:gd name="T19" fmla="*/ 0 h 33"/>
                <a:gd name="T20" fmla="*/ 921 w 24"/>
                <a:gd name="T21" fmla="*/ 88 h 33"/>
                <a:gd name="T22" fmla="*/ 1090 w 24"/>
                <a:gd name="T23" fmla="*/ 363 h 33"/>
                <a:gd name="T24" fmla="*/ 713 w 24"/>
                <a:gd name="T25" fmla="*/ 737 h 33"/>
                <a:gd name="T26" fmla="*/ 713 w 24"/>
                <a:gd name="T27" fmla="*/ 737 h 33"/>
                <a:gd name="T28" fmla="*/ 921 w 24"/>
                <a:gd name="T29" fmla="*/ 854 h 33"/>
                <a:gd name="T30" fmla="*/ 996 w 24"/>
                <a:gd name="T31" fmla="*/ 965 h 33"/>
                <a:gd name="T32" fmla="*/ 1159 w 24"/>
                <a:gd name="T33" fmla="*/ 1463 h 33"/>
                <a:gd name="T34" fmla="*/ 713 w 24"/>
                <a:gd name="T35" fmla="*/ 1463 h 33"/>
                <a:gd name="T36" fmla="*/ 624 w 24"/>
                <a:gd name="T37" fmla="*/ 1078 h 33"/>
                <a:gd name="T38" fmla="*/ 533 w 24"/>
                <a:gd name="T39" fmla="*/ 877 h 33"/>
                <a:gd name="T40" fmla="*/ 328 w 24"/>
                <a:gd name="T41" fmla="*/ 877 h 33"/>
                <a:gd name="T42" fmla="*/ 328 w 24"/>
                <a:gd name="T43" fmla="*/ 1463 h 33"/>
                <a:gd name="T44" fmla="*/ 0 w 24"/>
                <a:gd name="T45" fmla="*/ 146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3" name="Freeform 47">
              <a:extLst>
                <a:ext uri="{FF2B5EF4-FFF2-40B4-BE49-F238E27FC236}">
                  <a16:creationId xmlns:a16="http://schemas.microsoft.com/office/drawing/2014/main" id="{CAC54181-A6AF-40D6-BFE0-3C6E4DD5438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78 w 29"/>
                <a:gd name="T1" fmla="*/ 860 h 35"/>
                <a:gd name="T2" fmla="*/ 668 w 29"/>
                <a:gd name="T3" fmla="*/ 1435 h 35"/>
                <a:gd name="T4" fmla="*/ 938 w 29"/>
                <a:gd name="T5" fmla="*/ 860 h 35"/>
                <a:gd name="T6" fmla="*/ 668 w 29"/>
                <a:gd name="T7" fmla="*/ 295 h 35"/>
                <a:gd name="T8" fmla="*/ 378 w 29"/>
                <a:gd name="T9" fmla="*/ 860 h 35"/>
                <a:gd name="T10" fmla="*/ 0 w 29"/>
                <a:gd name="T11" fmla="*/ 860 h 35"/>
                <a:gd name="T12" fmla="*/ 144 w 29"/>
                <a:gd name="T13" fmla="*/ 239 h 35"/>
                <a:gd name="T14" fmla="*/ 668 w 29"/>
                <a:gd name="T15" fmla="*/ 0 h 35"/>
                <a:gd name="T16" fmla="*/ 1193 w 29"/>
                <a:gd name="T17" fmla="*/ 239 h 35"/>
                <a:gd name="T18" fmla="*/ 1374 w 29"/>
                <a:gd name="T19" fmla="*/ 860 h 35"/>
                <a:gd name="T20" fmla="*/ 1193 w 29"/>
                <a:gd name="T21" fmla="*/ 1490 h 35"/>
                <a:gd name="T22" fmla="*/ 668 w 29"/>
                <a:gd name="T23" fmla="*/ 1731 h 35"/>
                <a:gd name="T24" fmla="*/ 144 w 29"/>
                <a:gd name="T25" fmla="*/ 1435 h 35"/>
                <a:gd name="T26" fmla="*/ 0 w 29"/>
                <a:gd name="T27" fmla="*/ 86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4" name="Freeform 48">
              <a:extLst>
                <a:ext uri="{FF2B5EF4-FFF2-40B4-BE49-F238E27FC236}">
                  <a16:creationId xmlns:a16="http://schemas.microsoft.com/office/drawing/2014/main" id="{05BDABF9-24A4-4C1F-856C-F64A10C6E81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987 h 34"/>
                <a:gd name="T2" fmla="*/ 0 w 24"/>
                <a:gd name="T3" fmla="*/ 0 h 34"/>
                <a:gd name="T4" fmla="*/ 328 w 24"/>
                <a:gd name="T5" fmla="*/ 0 h 34"/>
                <a:gd name="T6" fmla="*/ 328 w 24"/>
                <a:gd name="T7" fmla="*/ 1042 h 34"/>
                <a:gd name="T8" fmla="*/ 613 w 24"/>
                <a:gd name="T9" fmla="*/ 1309 h 34"/>
                <a:gd name="T10" fmla="*/ 774 w 24"/>
                <a:gd name="T11" fmla="*/ 1042 h 34"/>
                <a:gd name="T12" fmla="*/ 774 w 24"/>
                <a:gd name="T13" fmla="*/ 0 h 34"/>
                <a:gd name="T14" fmla="*/ 1159 w 24"/>
                <a:gd name="T15" fmla="*/ 0 h 34"/>
                <a:gd name="T16" fmla="*/ 1159 w 24"/>
                <a:gd name="T17" fmla="*/ 987 h 34"/>
                <a:gd name="T18" fmla="*/ 1014 w 24"/>
                <a:gd name="T19" fmla="*/ 1419 h 34"/>
                <a:gd name="T20" fmla="*/ 613 w 24"/>
                <a:gd name="T21" fmla="*/ 1597 h 34"/>
                <a:gd name="T22" fmla="*/ 145 w 24"/>
                <a:gd name="T23" fmla="*/ 1419 h 34"/>
                <a:gd name="T24" fmla="*/ 0 w 24"/>
                <a:gd name="T25" fmla="*/ 987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5" name="Freeform 49">
              <a:extLst>
                <a:ext uri="{FF2B5EF4-FFF2-40B4-BE49-F238E27FC236}">
                  <a16:creationId xmlns:a16="http://schemas.microsoft.com/office/drawing/2014/main" id="{74824287-F3C0-4D08-BFE4-56C849FAF4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6" name="Freeform 50">
              <a:extLst>
                <a:ext uri="{FF2B5EF4-FFF2-40B4-BE49-F238E27FC236}">
                  <a16:creationId xmlns:a16="http://schemas.microsoft.com/office/drawing/2014/main" id="{60A8C3BD-9E7E-4C46-B16E-46AC6F03690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7" name="Freeform 51">
              <a:extLst>
                <a:ext uri="{FF2B5EF4-FFF2-40B4-BE49-F238E27FC236}">
                  <a16:creationId xmlns:a16="http://schemas.microsoft.com/office/drawing/2014/main" id="{83BF1D26-DDFA-47E4-BB8A-5F3240B0766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84 w 24"/>
                <a:gd name="T1" fmla="*/ 226 h 33"/>
                <a:gd name="T2" fmla="*/ 384 w 24"/>
                <a:gd name="T3" fmla="*/ 601 h 33"/>
                <a:gd name="T4" fmla="*/ 476 w 24"/>
                <a:gd name="T5" fmla="*/ 601 h 33"/>
                <a:gd name="T6" fmla="*/ 624 w 24"/>
                <a:gd name="T7" fmla="*/ 583 h 33"/>
                <a:gd name="T8" fmla="*/ 713 w 24"/>
                <a:gd name="T9" fmla="*/ 446 h 33"/>
                <a:gd name="T10" fmla="*/ 476 w 24"/>
                <a:gd name="T11" fmla="*/ 226 h 33"/>
                <a:gd name="T12" fmla="*/ 384 w 24"/>
                <a:gd name="T13" fmla="*/ 226 h 33"/>
                <a:gd name="T14" fmla="*/ 0 w 24"/>
                <a:gd name="T15" fmla="*/ 1463 h 33"/>
                <a:gd name="T16" fmla="*/ 0 w 24"/>
                <a:gd name="T17" fmla="*/ 0 h 33"/>
                <a:gd name="T18" fmla="*/ 613 w 24"/>
                <a:gd name="T19" fmla="*/ 0 h 33"/>
                <a:gd name="T20" fmla="*/ 996 w 24"/>
                <a:gd name="T21" fmla="*/ 88 h 33"/>
                <a:gd name="T22" fmla="*/ 1103 w 24"/>
                <a:gd name="T23" fmla="*/ 363 h 33"/>
                <a:gd name="T24" fmla="*/ 774 w 24"/>
                <a:gd name="T25" fmla="*/ 737 h 33"/>
                <a:gd name="T26" fmla="*/ 774 w 24"/>
                <a:gd name="T27" fmla="*/ 737 h 33"/>
                <a:gd name="T28" fmla="*/ 921 w 24"/>
                <a:gd name="T29" fmla="*/ 854 h 33"/>
                <a:gd name="T30" fmla="*/ 1014 w 24"/>
                <a:gd name="T31" fmla="*/ 965 h 33"/>
                <a:gd name="T32" fmla="*/ 1159 w 24"/>
                <a:gd name="T33" fmla="*/ 1463 h 33"/>
                <a:gd name="T34" fmla="*/ 774 w 24"/>
                <a:gd name="T35" fmla="*/ 1463 h 33"/>
                <a:gd name="T36" fmla="*/ 624 w 24"/>
                <a:gd name="T37" fmla="*/ 1078 h 33"/>
                <a:gd name="T38" fmla="*/ 533 w 24"/>
                <a:gd name="T39" fmla="*/ 877 h 33"/>
                <a:gd name="T40" fmla="*/ 384 w 24"/>
                <a:gd name="T41" fmla="*/ 877 h 33"/>
                <a:gd name="T42" fmla="*/ 384 w 24"/>
                <a:gd name="T43" fmla="*/ 1463 h 33"/>
                <a:gd name="T44" fmla="*/ 0 w 24"/>
                <a:gd name="T45" fmla="*/ 146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8" name="Freeform 52">
              <a:extLst>
                <a:ext uri="{FF2B5EF4-FFF2-40B4-BE49-F238E27FC236}">
                  <a16:creationId xmlns:a16="http://schemas.microsoft.com/office/drawing/2014/main" id="{AFE59F3F-168F-4D07-8F1F-06ACD8A1143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533 w 162"/>
                <a:gd name="T1" fmla="*/ 2697 h 60"/>
                <a:gd name="T2" fmla="*/ 1474 w 162"/>
                <a:gd name="T3" fmla="*/ 2641 h 60"/>
                <a:gd name="T4" fmla="*/ 0 w 162"/>
                <a:gd name="T5" fmla="*/ 1766 h 60"/>
                <a:gd name="T6" fmla="*/ 1137 w 162"/>
                <a:gd name="T7" fmla="*/ 1116 h 60"/>
                <a:gd name="T8" fmla="*/ 2657 w 162"/>
                <a:gd name="T9" fmla="*/ 2014 h 60"/>
                <a:gd name="T10" fmla="*/ 3795 w 162"/>
                <a:gd name="T11" fmla="*/ 1921 h 60"/>
                <a:gd name="T12" fmla="*/ 5729 w 162"/>
                <a:gd name="T13" fmla="*/ 805 h 60"/>
                <a:gd name="T14" fmla="*/ 3607 w 162"/>
                <a:gd name="T15" fmla="*/ 805 h 60"/>
                <a:gd name="T16" fmla="*/ 3607 w 162"/>
                <a:gd name="T17" fmla="*/ 0 h 60"/>
                <a:gd name="T18" fmla="*/ 8290 w 162"/>
                <a:gd name="T19" fmla="*/ 0 h 60"/>
                <a:gd name="T20" fmla="*/ 8290 w 162"/>
                <a:gd name="T21" fmla="*/ 2697 h 60"/>
                <a:gd name="T22" fmla="*/ 6928 w 162"/>
                <a:gd name="T23" fmla="*/ 2697 h 60"/>
                <a:gd name="T24" fmla="*/ 6869 w 162"/>
                <a:gd name="T25" fmla="*/ 1465 h 60"/>
                <a:gd name="T26" fmla="*/ 4978 w 162"/>
                <a:gd name="T27" fmla="*/ 2586 h 60"/>
                <a:gd name="T28" fmla="*/ 3072 w 162"/>
                <a:gd name="T29" fmla="*/ 3033 h 60"/>
                <a:gd name="T30" fmla="*/ 1533 w 162"/>
                <a:gd name="T31" fmla="*/ 2697 h 60"/>
                <a:gd name="T32" fmla="*/ 1533 w 162"/>
                <a:gd name="T33" fmla="*/ 269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9" name="Freeform 53">
              <a:extLst>
                <a:ext uri="{FF2B5EF4-FFF2-40B4-BE49-F238E27FC236}">
                  <a16:creationId xmlns:a16="http://schemas.microsoft.com/office/drawing/2014/main" id="{D2B51007-F903-4DD4-9DEC-267AE67062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936 w 105"/>
                <a:gd name="T1" fmla="*/ 4081 h 93"/>
                <a:gd name="T2" fmla="*/ 3389 w 105"/>
                <a:gd name="T3" fmla="*/ 3205 h 93"/>
                <a:gd name="T4" fmla="*/ 3244 w 105"/>
                <a:gd name="T5" fmla="*/ 2553 h 93"/>
                <a:gd name="T6" fmla="*/ 1401 w 105"/>
                <a:gd name="T7" fmla="*/ 1473 h 93"/>
                <a:gd name="T8" fmla="*/ 1401 w 105"/>
                <a:gd name="T9" fmla="*/ 2703 h 93"/>
                <a:gd name="T10" fmla="*/ 0 w 105"/>
                <a:gd name="T11" fmla="*/ 2703 h 93"/>
                <a:gd name="T12" fmla="*/ 0 w 105"/>
                <a:gd name="T13" fmla="*/ 0 h 93"/>
                <a:gd name="T14" fmla="*/ 4553 w 105"/>
                <a:gd name="T15" fmla="*/ 0 h 93"/>
                <a:gd name="T16" fmla="*/ 4553 w 105"/>
                <a:gd name="T17" fmla="*/ 786 h 93"/>
                <a:gd name="T18" fmla="*/ 2461 w 105"/>
                <a:gd name="T19" fmla="*/ 786 h 93"/>
                <a:gd name="T20" fmla="*/ 4342 w 105"/>
                <a:gd name="T21" fmla="*/ 1870 h 93"/>
                <a:gd name="T22" fmla="*/ 5194 w 105"/>
                <a:gd name="T23" fmla="*/ 2955 h 93"/>
                <a:gd name="T24" fmla="*/ 4488 w 105"/>
                <a:gd name="T25" fmla="*/ 3874 h 93"/>
                <a:gd name="T26" fmla="*/ 3058 w 105"/>
                <a:gd name="T27" fmla="*/ 4723 h 93"/>
                <a:gd name="T28" fmla="*/ 1936 w 105"/>
                <a:gd name="T29" fmla="*/ 4081 h 93"/>
                <a:gd name="T30" fmla="*/ 1936 w 105"/>
                <a:gd name="T31" fmla="*/ 4081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0" name="Freeform 54">
              <a:extLst>
                <a:ext uri="{FF2B5EF4-FFF2-40B4-BE49-F238E27FC236}">
                  <a16:creationId xmlns:a16="http://schemas.microsoft.com/office/drawing/2014/main" id="{82348378-1612-4B5D-8AE1-52647F36B87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6759 w 162"/>
                <a:gd name="T1" fmla="*/ 397 h 60"/>
                <a:gd name="T2" fmla="*/ 8290 w 162"/>
                <a:gd name="T3" fmla="*/ 1267 h 60"/>
                <a:gd name="T4" fmla="*/ 7109 w 162"/>
                <a:gd name="T5" fmla="*/ 1921 h 60"/>
                <a:gd name="T6" fmla="*/ 5576 w 162"/>
                <a:gd name="T7" fmla="*/ 1058 h 60"/>
                <a:gd name="T8" fmla="*/ 4516 w 162"/>
                <a:gd name="T9" fmla="*/ 1176 h 60"/>
                <a:gd name="T10" fmla="*/ 2567 w 162"/>
                <a:gd name="T11" fmla="*/ 2300 h 60"/>
                <a:gd name="T12" fmla="*/ 4696 w 162"/>
                <a:gd name="T13" fmla="*/ 2300 h 60"/>
                <a:gd name="T14" fmla="*/ 4696 w 162"/>
                <a:gd name="T15" fmla="*/ 3033 h 60"/>
                <a:gd name="T16" fmla="*/ 0 w 162"/>
                <a:gd name="T17" fmla="*/ 3033 h 60"/>
                <a:gd name="T18" fmla="*/ 0 w 162"/>
                <a:gd name="T19" fmla="*/ 336 h 60"/>
                <a:gd name="T20" fmla="*/ 1384 w 162"/>
                <a:gd name="T21" fmla="*/ 336 h 60"/>
                <a:gd name="T22" fmla="*/ 1384 w 162"/>
                <a:gd name="T23" fmla="*/ 1583 h 60"/>
                <a:gd name="T24" fmla="*/ 3313 w 162"/>
                <a:gd name="T25" fmla="*/ 493 h 60"/>
                <a:gd name="T26" fmla="*/ 5177 w 162"/>
                <a:gd name="T27" fmla="*/ 0 h 60"/>
                <a:gd name="T28" fmla="*/ 6759 w 162"/>
                <a:gd name="T29" fmla="*/ 397 h 60"/>
                <a:gd name="T30" fmla="*/ 6759 w 162"/>
                <a:gd name="T31" fmla="*/ 397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1" name="Freeform 55">
              <a:extLst>
                <a:ext uri="{FF2B5EF4-FFF2-40B4-BE49-F238E27FC236}">
                  <a16:creationId xmlns:a16="http://schemas.microsoft.com/office/drawing/2014/main" id="{CC35AE1C-8711-48F9-9D22-0D9C9A4A8D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5298 w 104"/>
                <a:gd name="T1" fmla="*/ 1979 h 94"/>
                <a:gd name="T2" fmla="*/ 5298 w 104"/>
                <a:gd name="T3" fmla="*/ 4626 h 94"/>
                <a:gd name="T4" fmla="*/ 654 w 104"/>
                <a:gd name="T5" fmla="*/ 4626 h 94"/>
                <a:gd name="T6" fmla="*/ 628 w 104"/>
                <a:gd name="T7" fmla="*/ 3854 h 94"/>
                <a:gd name="T8" fmla="*/ 2745 w 104"/>
                <a:gd name="T9" fmla="*/ 3854 h 94"/>
                <a:gd name="T10" fmla="*/ 812 w 104"/>
                <a:gd name="T11" fmla="*/ 2751 h 94"/>
                <a:gd name="T12" fmla="*/ 0 w 104"/>
                <a:gd name="T13" fmla="*/ 1725 h 94"/>
                <a:gd name="T14" fmla="*/ 654 w 104"/>
                <a:gd name="T15" fmla="*/ 858 h 94"/>
                <a:gd name="T16" fmla="*/ 2169 w 104"/>
                <a:gd name="T17" fmla="*/ 0 h 94"/>
                <a:gd name="T18" fmla="*/ 3305 w 104"/>
                <a:gd name="T19" fmla="*/ 630 h 94"/>
                <a:gd name="T20" fmla="*/ 1836 w 104"/>
                <a:gd name="T21" fmla="*/ 1489 h 94"/>
                <a:gd name="T22" fmla="*/ 2004 w 104"/>
                <a:gd name="T23" fmla="*/ 2124 h 94"/>
                <a:gd name="T24" fmla="*/ 3936 w 104"/>
                <a:gd name="T25" fmla="*/ 3221 h 94"/>
                <a:gd name="T26" fmla="*/ 3936 w 104"/>
                <a:gd name="T27" fmla="*/ 1979 h 94"/>
                <a:gd name="T28" fmla="*/ 5298 w 104"/>
                <a:gd name="T29" fmla="*/ 1979 h 94"/>
                <a:gd name="T30" fmla="*/ 5298 w 104"/>
                <a:gd name="T31" fmla="*/ 197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2" name="Freeform 56">
              <a:extLst>
                <a:ext uri="{FF2B5EF4-FFF2-40B4-BE49-F238E27FC236}">
                  <a16:creationId xmlns:a16="http://schemas.microsoft.com/office/drawing/2014/main" id="{5528C8C1-82F3-4737-9EFF-E7FE8EC8F2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493 w 162"/>
                <a:gd name="T1" fmla="*/ 2775 h 61"/>
                <a:gd name="T2" fmla="*/ 1493 w 162"/>
                <a:gd name="T3" fmla="*/ 2775 h 61"/>
                <a:gd name="T4" fmla="*/ 0 w 162"/>
                <a:gd name="T5" fmla="*/ 1887 h 61"/>
                <a:gd name="T6" fmla="*/ 1129 w 162"/>
                <a:gd name="T7" fmla="*/ 1207 h 61"/>
                <a:gd name="T8" fmla="*/ 2624 w 162"/>
                <a:gd name="T9" fmla="*/ 2093 h 61"/>
                <a:gd name="T10" fmla="*/ 3686 w 162"/>
                <a:gd name="T11" fmla="*/ 1979 h 61"/>
                <a:gd name="T12" fmla="*/ 5588 w 162"/>
                <a:gd name="T13" fmla="*/ 833 h 61"/>
                <a:gd name="T14" fmla="*/ 3484 w 162"/>
                <a:gd name="T15" fmla="*/ 833 h 61"/>
                <a:gd name="T16" fmla="*/ 3484 w 162"/>
                <a:gd name="T17" fmla="*/ 0 h 61"/>
                <a:gd name="T18" fmla="*/ 8055 w 162"/>
                <a:gd name="T19" fmla="*/ 0 h 61"/>
                <a:gd name="T20" fmla="*/ 8055 w 162"/>
                <a:gd name="T21" fmla="*/ 2833 h 61"/>
                <a:gd name="T22" fmla="*/ 6722 w 162"/>
                <a:gd name="T23" fmla="*/ 2833 h 61"/>
                <a:gd name="T24" fmla="*/ 6722 w 162"/>
                <a:gd name="T25" fmla="*/ 1538 h 61"/>
                <a:gd name="T26" fmla="*/ 4817 w 162"/>
                <a:gd name="T27" fmla="*/ 2674 h 61"/>
                <a:gd name="T28" fmla="*/ 3012 w 162"/>
                <a:gd name="T29" fmla="*/ 3185 h 61"/>
                <a:gd name="T30" fmla="*/ 1493 w 162"/>
                <a:gd name="T31" fmla="*/ 2775 h 61"/>
                <a:gd name="T32" fmla="*/ 1493 w 162"/>
                <a:gd name="T33" fmla="*/ 2775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3" name="Freeform 57">
              <a:extLst>
                <a:ext uri="{FF2B5EF4-FFF2-40B4-BE49-F238E27FC236}">
                  <a16:creationId xmlns:a16="http://schemas.microsoft.com/office/drawing/2014/main" id="{25CA201F-95B5-4AEC-82F6-C7F552C24AA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087 w 105"/>
                <a:gd name="T1" fmla="*/ 4210 h 94"/>
                <a:gd name="T2" fmla="*/ 3569 w 105"/>
                <a:gd name="T3" fmla="*/ 3272 h 94"/>
                <a:gd name="T4" fmla="*/ 3419 w 105"/>
                <a:gd name="T5" fmla="*/ 2666 h 94"/>
                <a:gd name="T6" fmla="*/ 1446 w 105"/>
                <a:gd name="T7" fmla="*/ 1522 h 94"/>
                <a:gd name="T8" fmla="*/ 1446 w 105"/>
                <a:gd name="T9" fmla="*/ 2757 h 94"/>
                <a:gd name="T10" fmla="*/ 56 w 105"/>
                <a:gd name="T11" fmla="*/ 2757 h 94"/>
                <a:gd name="T12" fmla="*/ 0 w 105"/>
                <a:gd name="T13" fmla="*/ 0 h 94"/>
                <a:gd name="T14" fmla="*/ 4773 w 105"/>
                <a:gd name="T15" fmla="*/ 0 h 94"/>
                <a:gd name="T16" fmla="*/ 4808 w 105"/>
                <a:gd name="T17" fmla="*/ 827 h 94"/>
                <a:gd name="T18" fmla="*/ 2665 w 105"/>
                <a:gd name="T19" fmla="*/ 827 h 94"/>
                <a:gd name="T20" fmla="*/ 4623 w 105"/>
                <a:gd name="T21" fmla="*/ 1976 h 94"/>
                <a:gd name="T22" fmla="*/ 5450 w 105"/>
                <a:gd name="T23" fmla="*/ 3070 h 94"/>
                <a:gd name="T24" fmla="*/ 4773 w 105"/>
                <a:gd name="T25" fmla="*/ 3975 h 94"/>
                <a:gd name="T26" fmla="*/ 3237 w 105"/>
                <a:gd name="T27" fmla="*/ 4877 h 94"/>
                <a:gd name="T28" fmla="*/ 2087 w 105"/>
                <a:gd name="T29" fmla="*/ 4210 h 94"/>
                <a:gd name="T30" fmla="*/ 2087 w 105"/>
                <a:gd name="T31" fmla="*/ 421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Freeform 58">
              <a:extLst>
                <a:ext uri="{FF2B5EF4-FFF2-40B4-BE49-F238E27FC236}">
                  <a16:creationId xmlns:a16="http://schemas.microsoft.com/office/drawing/2014/main" id="{BAE18AF9-D9B6-462B-A015-6B6D4A4116F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6551 w 162"/>
                <a:gd name="T1" fmla="*/ 380 h 61"/>
                <a:gd name="T2" fmla="*/ 8055 w 162"/>
                <a:gd name="T3" fmla="*/ 1227 h 61"/>
                <a:gd name="T4" fmla="*/ 6968 w 162"/>
                <a:gd name="T5" fmla="*/ 1847 h 61"/>
                <a:gd name="T6" fmla="*/ 5474 w 162"/>
                <a:gd name="T7" fmla="*/ 1001 h 61"/>
                <a:gd name="T8" fmla="*/ 4366 w 162"/>
                <a:gd name="T9" fmla="*/ 1091 h 61"/>
                <a:gd name="T10" fmla="*/ 2467 w 162"/>
                <a:gd name="T11" fmla="*/ 2162 h 61"/>
                <a:gd name="T12" fmla="*/ 4578 w 162"/>
                <a:gd name="T13" fmla="*/ 2162 h 61"/>
                <a:gd name="T14" fmla="*/ 4578 w 162"/>
                <a:gd name="T15" fmla="*/ 2942 h 61"/>
                <a:gd name="T16" fmla="*/ 0 w 162"/>
                <a:gd name="T17" fmla="*/ 2942 h 61"/>
                <a:gd name="T18" fmla="*/ 0 w 162"/>
                <a:gd name="T19" fmla="*/ 325 h 61"/>
                <a:gd name="T20" fmla="*/ 1346 w 162"/>
                <a:gd name="T21" fmla="*/ 325 h 61"/>
                <a:gd name="T22" fmla="*/ 1401 w 162"/>
                <a:gd name="T23" fmla="*/ 1535 h 61"/>
                <a:gd name="T24" fmla="*/ 3245 w 162"/>
                <a:gd name="T25" fmla="*/ 472 h 61"/>
                <a:gd name="T26" fmla="*/ 5037 w 162"/>
                <a:gd name="T27" fmla="*/ 0 h 61"/>
                <a:gd name="T28" fmla="*/ 6551 w 162"/>
                <a:gd name="T29" fmla="*/ 380 h 61"/>
                <a:gd name="T30" fmla="*/ 6551 w 162"/>
                <a:gd name="T31" fmla="*/ 380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5" name="Freeform 59">
              <a:extLst>
                <a:ext uri="{FF2B5EF4-FFF2-40B4-BE49-F238E27FC236}">
                  <a16:creationId xmlns:a16="http://schemas.microsoft.com/office/drawing/2014/main" id="{4D9EAA80-6C82-4AB4-A071-10409985ABA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5194 w 105"/>
                <a:gd name="T1" fmla="*/ 2123 h 94"/>
                <a:gd name="T2" fmla="*/ 5194 w 105"/>
                <a:gd name="T3" fmla="*/ 4877 h 94"/>
                <a:gd name="T4" fmla="*/ 634 w 105"/>
                <a:gd name="T5" fmla="*/ 4877 h 94"/>
                <a:gd name="T6" fmla="*/ 634 w 105"/>
                <a:gd name="T7" fmla="*/ 4063 h 94"/>
                <a:gd name="T8" fmla="*/ 2739 w 105"/>
                <a:gd name="T9" fmla="*/ 4063 h 94"/>
                <a:gd name="T10" fmla="*/ 860 w 105"/>
                <a:gd name="T11" fmla="*/ 2919 h 94"/>
                <a:gd name="T12" fmla="*/ 0 w 105"/>
                <a:gd name="T13" fmla="*/ 1792 h 94"/>
                <a:gd name="T14" fmla="*/ 692 w 105"/>
                <a:gd name="T15" fmla="*/ 888 h 94"/>
                <a:gd name="T16" fmla="*/ 2130 w 105"/>
                <a:gd name="T17" fmla="*/ 0 h 94"/>
                <a:gd name="T18" fmla="*/ 3244 w 105"/>
                <a:gd name="T19" fmla="*/ 664 h 94"/>
                <a:gd name="T20" fmla="*/ 1788 w 105"/>
                <a:gd name="T21" fmla="*/ 1627 h 94"/>
                <a:gd name="T22" fmla="*/ 1936 w 105"/>
                <a:gd name="T23" fmla="*/ 2220 h 94"/>
                <a:gd name="T24" fmla="*/ 3806 w 105"/>
                <a:gd name="T25" fmla="*/ 3363 h 94"/>
                <a:gd name="T26" fmla="*/ 3806 w 105"/>
                <a:gd name="T27" fmla="*/ 2123 h 94"/>
                <a:gd name="T28" fmla="*/ 5194 w 105"/>
                <a:gd name="T29" fmla="*/ 2123 h 94"/>
                <a:gd name="T30" fmla="*/ 5194 w 105"/>
                <a:gd name="T31" fmla="*/ 212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44" name="Group 60">
            <a:extLst>
              <a:ext uri="{FF2B5EF4-FFF2-40B4-BE49-F238E27FC236}">
                <a16:creationId xmlns:a16="http://schemas.microsoft.com/office/drawing/2014/main" id="{A2684A2C-CB50-4D77-B61E-5ABF6BEEF6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68988" y="2096294"/>
            <a:ext cx="958850" cy="668337"/>
            <a:chOff x="3541" y="1317"/>
            <a:chExt cx="747" cy="546"/>
          </a:xfrm>
        </p:grpSpPr>
        <p:sp>
          <p:nvSpPr>
            <p:cNvPr id="22582" name="AutoShape 61">
              <a:extLst>
                <a:ext uri="{FF2B5EF4-FFF2-40B4-BE49-F238E27FC236}">
                  <a16:creationId xmlns:a16="http://schemas.microsoft.com/office/drawing/2014/main" id="{B93BB065-BC00-4D90-A587-8DC43EF713B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Freeform 62">
              <a:extLst>
                <a:ext uri="{FF2B5EF4-FFF2-40B4-BE49-F238E27FC236}">
                  <a16:creationId xmlns:a16="http://schemas.microsoft.com/office/drawing/2014/main" id="{5E63CC2A-BFC7-430F-8D9F-6109E44F79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7918 w 416"/>
                <a:gd name="T1" fmla="*/ 4250 h 207"/>
                <a:gd name="T2" fmla="*/ 3118 w 416"/>
                <a:gd name="T3" fmla="*/ 4250 h 207"/>
                <a:gd name="T4" fmla="*/ 55 w 416"/>
                <a:gd name="T5" fmla="*/ 56 h 207"/>
                <a:gd name="T6" fmla="*/ 0 w 416"/>
                <a:gd name="T7" fmla="*/ 56 h 207"/>
                <a:gd name="T8" fmla="*/ 0 w 416"/>
                <a:gd name="T9" fmla="*/ 4053 h 207"/>
                <a:gd name="T10" fmla="*/ 55 w 416"/>
                <a:gd name="T11" fmla="*/ 4053 h 207"/>
                <a:gd name="T12" fmla="*/ 3118 w 416"/>
                <a:gd name="T13" fmla="*/ 8076 h 207"/>
                <a:gd name="T14" fmla="*/ 17918 w 416"/>
                <a:gd name="T15" fmla="*/ 8076 h 207"/>
                <a:gd name="T16" fmla="*/ 20945 w 416"/>
                <a:gd name="T17" fmla="*/ 4053 h 207"/>
                <a:gd name="T18" fmla="*/ 20945 w 416"/>
                <a:gd name="T19" fmla="*/ 4053 h 207"/>
                <a:gd name="T20" fmla="*/ 20945 w 416"/>
                <a:gd name="T21" fmla="*/ 0 h 207"/>
                <a:gd name="T22" fmla="*/ 17918 w 416"/>
                <a:gd name="T23" fmla="*/ 4250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Freeform 63">
              <a:extLst>
                <a:ext uri="{FF2B5EF4-FFF2-40B4-BE49-F238E27FC236}">
                  <a16:creationId xmlns:a16="http://schemas.microsoft.com/office/drawing/2014/main" id="{55E78839-8D0F-493B-B0F6-3CD6B357D5E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9111 w 457"/>
                <a:gd name="T1" fmla="*/ 2415 h 264"/>
                <a:gd name="T2" fmla="*/ 19174 w 457"/>
                <a:gd name="T3" fmla="*/ 11155 h 264"/>
                <a:gd name="T4" fmla="*/ 4176 w 457"/>
                <a:gd name="T5" fmla="*/ 11155 h 264"/>
                <a:gd name="T6" fmla="*/ 4117 w 457"/>
                <a:gd name="T7" fmla="*/ 2415 h 264"/>
                <a:gd name="T8" fmla="*/ 19111 w 457"/>
                <a:gd name="T9" fmla="*/ 2415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5" name="Freeform 64">
              <a:extLst>
                <a:ext uri="{FF2B5EF4-FFF2-40B4-BE49-F238E27FC236}">
                  <a16:creationId xmlns:a16="http://schemas.microsoft.com/office/drawing/2014/main" id="{EF990394-4F9B-4577-A4BE-28E79975FCB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328 w 24"/>
                <a:gd name="T1" fmla="*/ 226 h 33"/>
                <a:gd name="T2" fmla="*/ 328 w 24"/>
                <a:gd name="T3" fmla="*/ 601 h 33"/>
                <a:gd name="T4" fmla="*/ 476 w 24"/>
                <a:gd name="T5" fmla="*/ 601 h 33"/>
                <a:gd name="T6" fmla="*/ 624 w 24"/>
                <a:gd name="T7" fmla="*/ 583 h 33"/>
                <a:gd name="T8" fmla="*/ 681 w 24"/>
                <a:gd name="T9" fmla="*/ 446 h 33"/>
                <a:gd name="T10" fmla="*/ 476 w 24"/>
                <a:gd name="T11" fmla="*/ 226 h 33"/>
                <a:gd name="T12" fmla="*/ 328 w 24"/>
                <a:gd name="T13" fmla="*/ 226 h 33"/>
                <a:gd name="T14" fmla="*/ 0 w 24"/>
                <a:gd name="T15" fmla="*/ 1463 h 33"/>
                <a:gd name="T16" fmla="*/ 0 w 24"/>
                <a:gd name="T17" fmla="*/ 0 h 33"/>
                <a:gd name="T18" fmla="*/ 613 w 24"/>
                <a:gd name="T19" fmla="*/ 0 h 33"/>
                <a:gd name="T20" fmla="*/ 921 w 24"/>
                <a:gd name="T21" fmla="*/ 88 h 33"/>
                <a:gd name="T22" fmla="*/ 1090 w 24"/>
                <a:gd name="T23" fmla="*/ 363 h 33"/>
                <a:gd name="T24" fmla="*/ 713 w 24"/>
                <a:gd name="T25" fmla="*/ 737 h 33"/>
                <a:gd name="T26" fmla="*/ 713 w 24"/>
                <a:gd name="T27" fmla="*/ 737 h 33"/>
                <a:gd name="T28" fmla="*/ 921 w 24"/>
                <a:gd name="T29" fmla="*/ 854 h 33"/>
                <a:gd name="T30" fmla="*/ 996 w 24"/>
                <a:gd name="T31" fmla="*/ 965 h 33"/>
                <a:gd name="T32" fmla="*/ 1159 w 24"/>
                <a:gd name="T33" fmla="*/ 1463 h 33"/>
                <a:gd name="T34" fmla="*/ 713 w 24"/>
                <a:gd name="T35" fmla="*/ 1463 h 33"/>
                <a:gd name="T36" fmla="*/ 624 w 24"/>
                <a:gd name="T37" fmla="*/ 1078 h 33"/>
                <a:gd name="T38" fmla="*/ 533 w 24"/>
                <a:gd name="T39" fmla="*/ 877 h 33"/>
                <a:gd name="T40" fmla="*/ 328 w 24"/>
                <a:gd name="T41" fmla="*/ 877 h 33"/>
                <a:gd name="T42" fmla="*/ 328 w 24"/>
                <a:gd name="T43" fmla="*/ 1463 h 33"/>
                <a:gd name="T44" fmla="*/ 0 w 24"/>
                <a:gd name="T45" fmla="*/ 146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6" name="Freeform 65">
              <a:extLst>
                <a:ext uri="{FF2B5EF4-FFF2-40B4-BE49-F238E27FC236}">
                  <a16:creationId xmlns:a16="http://schemas.microsoft.com/office/drawing/2014/main" id="{B139C07C-3EDE-4E47-95FD-2120010ED0F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78 w 29"/>
                <a:gd name="T1" fmla="*/ 860 h 35"/>
                <a:gd name="T2" fmla="*/ 668 w 29"/>
                <a:gd name="T3" fmla="*/ 1435 h 35"/>
                <a:gd name="T4" fmla="*/ 938 w 29"/>
                <a:gd name="T5" fmla="*/ 860 h 35"/>
                <a:gd name="T6" fmla="*/ 668 w 29"/>
                <a:gd name="T7" fmla="*/ 295 h 35"/>
                <a:gd name="T8" fmla="*/ 378 w 29"/>
                <a:gd name="T9" fmla="*/ 860 h 35"/>
                <a:gd name="T10" fmla="*/ 0 w 29"/>
                <a:gd name="T11" fmla="*/ 860 h 35"/>
                <a:gd name="T12" fmla="*/ 144 w 29"/>
                <a:gd name="T13" fmla="*/ 239 h 35"/>
                <a:gd name="T14" fmla="*/ 668 w 29"/>
                <a:gd name="T15" fmla="*/ 0 h 35"/>
                <a:gd name="T16" fmla="*/ 1193 w 29"/>
                <a:gd name="T17" fmla="*/ 239 h 35"/>
                <a:gd name="T18" fmla="*/ 1374 w 29"/>
                <a:gd name="T19" fmla="*/ 860 h 35"/>
                <a:gd name="T20" fmla="*/ 1193 w 29"/>
                <a:gd name="T21" fmla="*/ 1490 h 35"/>
                <a:gd name="T22" fmla="*/ 668 w 29"/>
                <a:gd name="T23" fmla="*/ 1731 h 35"/>
                <a:gd name="T24" fmla="*/ 144 w 29"/>
                <a:gd name="T25" fmla="*/ 1435 h 35"/>
                <a:gd name="T26" fmla="*/ 0 w 29"/>
                <a:gd name="T27" fmla="*/ 86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7" name="Freeform 66">
              <a:extLst>
                <a:ext uri="{FF2B5EF4-FFF2-40B4-BE49-F238E27FC236}">
                  <a16:creationId xmlns:a16="http://schemas.microsoft.com/office/drawing/2014/main" id="{97069590-330C-49A6-9874-53E738D75E0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987 h 34"/>
                <a:gd name="T2" fmla="*/ 0 w 24"/>
                <a:gd name="T3" fmla="*/ 0 h 34"/>
                <a:gd name="T4" fmla="*/ 328 w 24"/>
                <a:gd name="T5" fmla="*/ 0 h 34"/>
                <a:gd name="T6" fmla="*/ 328 w 24"/>
                <a:gd name="T7" fmla="*/ 1042 h 34"/>
                <a:gd name="T8" fmla="*/ 613 w 24"/>
                <a:gd name="T9" fmla="*/ 1309 h 34"/>
                <a:gd name="T10" fmla="*/ 774 w 24"/>
                <a:gd name="T11" fmla="*/ 1042 h 34"/>
                <a:gd name="T12" fmla="*/ 774 w 24"/>
                <a:gd name="T13" fmla="*/ 0 h 34"/>
                <a:gd name="T14" fmla="*/ 1159 w 24"/>
                <a:gd name="T15" fmla="*/ 0 h 34"/>
                <a:gd name="T16" fmla="*/ 1159 w 24"/>
                <a:gd name="T17" fmla="*/ 987 h 34"/>
                <a:gd name="T18" fmla="*/ 1014 w 24"/>
                <a:gd name="T19" fmla="*/ 1419 h 34"/>
                <a:gd name="T20" fmla="*/ 613 w 24"/>
                <a:gd name="T21" fmla="*/ 1597 h 34"/>
                <a:gd name="T22" fmla="*/ 145 w 24"/>
                <a:gd name="T23" fmla="*/ 1419 h 34"/>
                <a:gd name="T24" fmla="*/ 0 w 24"/>
                <a:gd name="T25" fmla="*/ 987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8" name="Freeform 67">
              <a:extLst>
                <a:ext uri="{FF2B5EF4-FFF2-40B4-BE49-F238E27FC236}">
                  <a16:creationId xmlns:a16="http://schemas.microsoft.com/office/drawing/2014/main" id="{11A7224F-9FFE-48B3-B4D8-F1F7AC18A2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9" name="Freeform 68">
              <a:extLst>
                <a:ext uri="{FF2B5EF4-FFF2-40B4-BE49-F238E27FC236}">
                  <a16:creationId xmlns:a16="http://schemas.microsoft.com/office/drawing/2014/main" id="{2B2D000A-94B8-42E2-8DB7-70594FA39A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0" name="Freeform 69">
              <a:extLst>
                <a:ext uri="{FF2B5EF4-FFF2-40B4-BE49-F238E27FC236}">
                  <a16:creationId xmlns:a16="http://schemas.microsoft.com/office/drawing/2014/main" id="{02BC9617-B909-4CDD-8CA2-25E9259FEFA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84 w 24"/>
                <a:gd name="T1" fmla="*/ 226 h 33"/>
                <a:gd name="T2" fmla="*/ 384 w 24"/>
                <a:gd name="T3" fmla="*/ 601 h 33"/>
                <a:gd name="T4" fmla="*/ 476 w 24"/>
                <a:gd name="T5" fmla="*/ 601 h 33"/>
                <a:gd name="T6" fmla="*/ 624 w 24"/>
                <a:gd name="T7" fmla="*/ 583 h 33"/>
                <a:gd name="T8" fmla="*/ 713 w 24"/>
                <a:gd name="T9" fmla="*/ 446 h 33"/>
                <a:gd name="T10" fmla="*/ 476 w 24"/>
                <a:gd name="T11" fmla="*/ 226 h 33"/>
                <a:gd name="T12" fmla="*/ 384 w 24"/>
                <a:gd name="T13" fmla="*/ 226 h 33"/>
                <a:gd name="T14" fmla="*/ 0 w 24"/>
                <a:gd name="T15" fmla="*/ 1463 h 33"/>
                <a:gd name="T16" fmla="*/ 0 w 24"/>
                <a:gd name="T17" fmla="*/ 0 h 33"/>
                <a:gd name="T18" fmla="*/ 613 w 24"/>
                <a:gd name="T19" fmla="*/ 0 h 33"/>
                <a:gd name="T20" fmla="*/ 996 w 24"/>
                <a:gd name="T21" fmla="*/ 88 h 33"/>
                <a:gd name="T22" fmla="*/ 1103 w 24"/>
                <a:gd name="T23" fmla="*/ 363 h 33"/>
                <a:gd name="T24" fmla="*/ 774 w 24"/>
                <a:gd name="T25" fmla="*/ 737 h 33"/>
                <a:gd name="T26" fmla="*/ 774 w 24"/>
                <a:gd name="T27" fmla="*/ 737 h 33"/>
                <a:gd name="T28" fmla="*/ 921 w 24"/>
                <a:gd name="T29" fmla="*/ 854 h 33"/>
                <a:gd name="T30" fmla="*/ 1014 w 24"/>
                <a:gd name="T31" fmla="*/ 965 h 33"/>
                <a:gd name="T32" fmla="*/ 1159 w 24"/>
                <a:gd name="T33" fmla="*/ 1463 h 33"/>
                <a:gd name="T34" fmla="*/ 774 w 24"/>
                <a:gd name="T35" fmla="*/ 1463 h 33"/>
                <a:gd name="T36" fmla="*/ 624 w 24"/>
                <a:gd name="T37" fmla="*/ 1078 h 33"/>
                <a:gd name="T38" fmla="*/ 533 w 24"/>
                <a:gd name="T39" fmla="*/ 877 h 33"/>
                <a:gd name="T40" fmla="*/ 384 w 24"/>
                <a:gd name="T41" fmla="*/ 877 h 33"/>
                <a:gd name="T42" fmla="*/ 384 w 24"/>
                <a:gd name="T43" fmla="*/ 1463 h 33"/>
                <a:gd name="T44" fmla="*/ 0 w 24"/>
                <a:gd name="T45" fmla="*/ 146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1" name="Freeform 70">
              <a:extLst>
                <a:ext uri="{FF2B5EF4-FFF2-40B4-BE49-F238E27FC236}">
                  <a16:creationId xmlns:a16="http://schemas.microsoft.com/office/drawing/2014/main" id="{0703AD29-771D-4511-97BF-C4FFD37B087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533 w 162"/>
                <a:gd name="T1" fmla="*/ 2697 h 60"/>
                <a:gd name="T2" fmla="*/ 1474 w 162"/>
                <a:gd name="T3" fmla="*/ 2641 h 60"/>
                <a:gd name="T4" fmla="*/ 0 w 162"/>
                <a:gd name="T5" fmla="*/ 1766 h 60"/>
                <a:gd name="T6" fmla="*/ 1137 w 162"/>
                <a:gd name="T7" fmla="*/ 1116 h 60"/>
                <a:gd name="T8" fmla="*/ 2657 w 162"/>
                <a:gd name="T9" fmla="*/ 2014 h 60"/>
                <a:gd name="T10" fmla="*/ 3795 w 162"/>
                <a:gd name="T11" fmla="*/ 1921 h 60"/>
                <a:gd name="T12" fmla="*/ 5729 w 162"/>
                <a:gd name="T13" fmla="*/ 805 h 60"/>
                <a:gd name="T14" fmla="*/ 3607 w 162"/>
                <a:gd name="T15" fmla="*/ 805 h 60"/>
                <a:gd name="T16" fmla="*/ 3607 w 162"/>
                <a:gd name="T17" fmla="*/ 0 h 60"/>
                <a:gd name="T18" fmla="*/ 8290 w 162"/>
                <a:gd name="T19" fmla="*/ 0 h 60"/>
                <a:gd name="T20" fmla="*/ 8290 w 162"/>
                <a:gd name="T21" fmla="*/ 2697 h 60"/>
                <a:gd name="T22" fmla="*/ 6928 w 162"/>
                <a:gd name="T23" fmla="*/ 2697 h 60"/>
                <a:gd name="T24" fmla="*/ 6869 w 162"/>
                <a:gd name="T25" fmla="*/ 1465 h 60"/>
                <a:gd name="T26" fmla="*/ 4978 w 162"/>
                <a:gd name="T27" fmla="*/ 2586 h 60"/>
                <a:gd name="T28" fmla="*/ 3072 w 162"/>
                <a:gd name="T29" fmla="*/ 3033 h 60"/>
                <a:gd name="T30" fmla="*/ 1533 w 162"/>
                <a:gd name="T31" fmla="*/ 2697 h 60"/>
                <a:gd name="T32" fmla="*/ 1533 w 162"/>
                <a:gd name="T33" fmla="*/ 269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2" name="Freeform 71">
              <a:extLst>
                <a:ext uri="{FF2B5EF4-FFF2-40B4-BE49-F238E27FC236}">
                  <a16:creationId xmlns:a16="http://schemas.microsoft.com/office/drawing/2014/main" id="{FFDAA5DC-F586-495A-BC5F-CA5240F61F6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936 w 105"/>
                <a:gd name="T1" fmla="*/ 4081 h 93"/>
                <a:gd name="T2" fmla="*/ 3389 w 105"/>
                <a:gd name="T3" fmla="*/ 3205 h 93"/>
                <a:gd name="T4" fmla="*/ 3244 w 105"/>
                <a:gd name="T5" fmla="*/ 2553 h 93"/>
                <a:gd name="T6" fmla="*/ 1401 w 105"/>
                <a:gd name="T7" fmla="*/ 1473 h 93"/>
                <a:gd name="T8" fmla="*/ 1401 w 105"/>
                <a:gd name="T9" fmla="*/ 2703 h 93"/>
                <a:gd name="T10" fmla="*/ 0 w 105"/>
                <a:gd name="T11" fmla="*/ 2703 h 93"/>
                <a:gd name="T12" fmla="*/ 0 w 105"/>
                <a:gd name="T13" fmla="*/ 0 h 93"/>
                <a:gd name="T14" fmla="*/ 4553 w 105"/>
                <a:gd name="T15" fmla="*/ 0 h 93"/>
                <a:gd name="T16" fmla="*/ 4553 w 105"/>
                <a:gd name="T17" fmla="*/ 786 h 93"/>
                <a:gd name="T18" fmla="*/ 2461 w 105"/>
                <a:gd name="T19" fmla="*/ 786 h 93"/>
                <a:gd name="T20" fmla="*/ 4342 w 105"/>
                <a:gd name="T21" fmla="*/ 1870 h 93"/>
                <a:gd name="T22" fmla="*/ 5194 w 105"/>
                <a:gd name="T23" fmla="*/ 2955 h 93"/>
                <a:gd name="T24" fmla="*/ 4488 w 105"/>
                <a:gd name="T25" fmla="*/ 3874 h 93"/>
                <a:gd name="T26" fmla="*/ 3058 w 105"/>
                <a:gd name="T27" fmla="*/ 4723 h 93"/>
                <a:gd name="T28" fmla="*/ 1936 w 105"/>
                <a:gd name="T29" fmla="*/ 4081 h 93"/>
                <a:gd name="T30" fmla="*/ 1936 w 105"/>
                <a:gd name="T31" fmla="*/ 4081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3" name="Freeform 72">
              <a:extLst>
                <a:ext uri="{FF2B5EF4-FFF2-40B4-BE49-F238E27FC236}">
                  <a16:creationId xmlns:a16="http://schemas.microsoft.com/office/drawing/2014/main" id="{5EBD73E9-3C31-4A03-8D5A-6286FF5AAA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6759 w 162"/>
                <a:gd name="T1" fmla="*/ 397 h 60"/>
                <a:gd name="T2" fmla="*/ 8290 w 162"/>
                <a:gd name="T3" fmla="*/ 1267 h 60"/>
                <a:gd name="T4" fmla="*/ 7109 w 162"/>
                <a:gd name="T5" fmla="*/ 1921 h 60"/>
                <a:gd name="T6" fmla="*/ 5576 w 162"/>
                <a:gd name="T7" fmla="*/ 1058 h 60"/>
                <a:gd name="T8" fmla="*/ 4516 w 162"/>
                <a:gd name="T9" fmla="*/ 1176 h 60"/>
                <a:gd name="T10" fmla="*/ 2567 w 162"/>
                <a:gd name="T11" fmla="*/ 2300 h 60"/>
                <a:gd name="T12" fmla="*/ 4696 w 162"/>
                <a:gd name="T13" fmla="*/ 2300 h 60"/>
                <a:gd name="T14" fmla="*/ 4696 w 162"/>
                <a:gd name="T15" fmla="*/ 3033 h 60"/>
                <a:gd name="T16" fmla="*/ 0 w 162"/>
                <a:gd name="T17" fmla="*/ 3033 h 60"/>
                <a:gd name="T18" fmla="*/ 0 w 162"/>
                <a:gd name="T19" fmla="*/ 336 h 60"/>
                <a:gd name="T20" fmla="*/ 1384 w 162"/>
                <a:gd name="T21" fmla="*/ 336 h 60"/>
                <a:gd name="T22" fmla="*/ 1384 w 162"/>
                <a:gd name="T23" fmla="*/ 1583 h 60"/>
                <a:gd name="T24" fmla="*/ 3313 w 162"/>
                <a:gd name="T25" fmla="*/ 493 h 60"/>
                <a:gd name="T26" fmla="*/ 5177 w 162"/>
                <a:gd name="T27" fmla="*/ 0 h 60"/>
                <a:gd name="T28" fmla="*/ 6759 w 162"/>
                <a:gd name="T29" fmla="*/ 397 h 60"/>
                <a:gd name="T30" fmla="*/ 6759 w 162"/>
                <a:gd name="T31" fmla="*/ 397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4" name="Freeform 73">
              <a:extLst>
                <a:ext uri="{FF2B5EF4-FFF2-40B4-BE49-F238E27FC236}">
                  <a16:creationId xmlns:a16="http://schemas.microsoft.com/office/drawing/2014/main" id="{F72828B0-7386-413B-B732-308FCC80DC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5298 w 104"/>
                <a:gd name="T1" fmla="*/ 1979 h 94"/>
                <a:gd name="T2" fmla="*/ 5298 w 104"/>
                <a:gd name="T3" fmla="*/ 4626 h 94"/>
                <a:gd name="T4" fmla="*/ 654 w 104"/>
                <a:gd name="T5" fmla="*/ 4626 h 94"/>
                <a:gd name="T6" fmla="*/ 628 w 104"/>
                <a:gd name="T7" fmla="*/ 3854 h 94"/>
                <a:gd name="T8" fmla="*/ 2745 w 104"/>
                <a:gd name="T9" fmla="*/ 3854 h 94"/>
                <a:gd name="T10" fmla="*/ 812 w 104"/>
                <a:gd name="T11" fmla="*/ 2751 h 94"/>
                <a:gd name="T12" fmla="*/ 0 w 104"/>
                <a:gd name="T13" fmla="*/ 1725 h 94"/>
                <a:gd name="T14" fmla="*/ 654 w 104"/>
                <a:gd name="T15" fmla="*/ 858 h 94"/>
                <a:gd name="T16" fmla="*/ 2169 w 104"/>
                <a:gd name="T17" fmla="*/ 0 h 94"/>
                <a:gd name="T18" fmla="*/ 3305 w 104"/>
                <a:gd name="T19" fmla="*/ 630 h 94"/>
                <a:gd name="T20" fmla="*/ 1836 w 104"/>
                <a:gd name="T21" fmla="*/ 1489 h 94"/>
                <a:gd name="T22" fmla="*/ 2004 w 104"/>
                <a:gd name="T23" fmla="*/ 2124 h 94"/>
                <a:gd name="T24" fmla="*/ 3936 w 104"/>
                <a:gd name="T25" fmla="*/ 3221 h 94"/>
                <a:gd name="T26" fmla="*/ 3936 w 104"/>
                <a:gd name="T27" fmla="*/ 1979 h 94"/>
                <a:gd name="T28" fmla="*/ 5298 w 104"/>
                <a:gd name="T29" fmla="*/ 1979 h 94"/>
                <a:gd name="T30" fmla="*/ 5298 w 104"/>
                <a:gd name="T31" fmla="*/ 197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5" name="Freeform 74">
              <a:extLst>
                <a:ext uri="{FF2B5EF4-FFF2-40B4-BE49-F238E27FC236}">
                  <a16:creationId xmlns:a16="http://schemas.microsoft.com/office/drawing/2014/main" id="{3DA21526-7950-46DD-A3BE-58C159AE6C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493 w 162"/>
                <a:gd name="T1" fmla="*/ 2775 h 61"/>
                <a:gd name="T2" fmla="*/ 1493 w 162"/>
                <a:gd name="T3" fmla="*/ 2775 h 61"/>
                <a:gd name="T4" fmla="*/ 0 w 162"/>
                <a:gd name="T5" fmla="*/ 1887 h 61"/>
                <a:gd name="T6" fmla="*/ 1129 w 162"/>
                <a:gd name="T7" fmla="*/ 1207 h 61"/>
                <a:gd name="T8" fmla="*/ 2624 w 162"/>
                <a:gd name="T9" fmla="*/ 2093 h 61"/>
                <a:gd name="T10" fmla="*/ 3686 w 162"/>
                <a:gd name="T11" fmla="*/ 1979 h 61"/>
                <a:gd name="T12" fmla="*/ 5588 w 162"/>
                <a:gd name="T13" fmla="*/ 833 h 61"/>
                <a:gd name="T14" fmla="*/ 3484 w 162"/>
                <a:gd name="T15" fmla="*/ 833 h 61"/>
                <a:gd name="T16" fmla="*/ 3484 w 162"/>
                <a:gd name="T17" fmla="*/ 0 h 61"/>
                <a:gd name="T18" fmla="*/ 8055 w 162"/>
                <a:gd name="T19" fmla="*/ 0 h 61"/>
                <a:gd name="T20" fmla="*/ 8055 w 162"/>
                <a:gd name="T21" fmla="*/ 2833 h 61"/>
                <a:gd name="T22" fmla="*/ 6722 w 162"/>
                <a:gd name="T23" fmla="*/ 2833 h 61"/>
                <a:gd name="T24" fmla="*/ 6722 w 162"/>
                <a:gd name="T25" fmla="*/ 1538 h 61"/>
                <a:gd name="T26" fmla="*/ 4817 w 162"/>
                <a:gd name="T27" fmla="*/ 2674 h 61"/>
                <a:gd name="T28" fmla="*/ 3012 w 162"/>
                <a:gd name="T29" fmla="*/ 3185 h 61"/>
                <a:gd name="T30" fmla="*/ 1493 w 162"/>
                <a:gd name="T31" fmla="*/ 2775 h 61"/>
                <a:gd name="T32" fmla="*/ 1493 w 162"/>
                <a:gd name="T33" fmla="*/ 2775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6" name="Freeform 75">
              <a:extLst>
                <a:ext uri="{FF2B5EF4-FFF2-40B4-BE49-F238E27FC236}">
                  <a16:creationId xmlns:a16="http://schemas.microsoft.com/office/drawing/2014/main" id="{045883BA-0930-4746-9440-93B6E28601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087 w 105"/>
                <a:gd name="T1" fmla="*/ 4210 h 94"/>
                <a:gd name="T2" fmla="*/ 3569 w 105"/>
                <a:gd name="T3" fmla="*/ 3272 h 94"/>
                <a:gd name="T4" fmla="*/ 3419 w 105"/>
                <a:gd name="T5" fmla="*/ 2666 h 94"/>
                <a:gd name="T6" fmla="*/ 1446 w 105"/>
                <a:gd name="T7" fmla="*/ 1522 h 94"/>
                <a:gd name="T8" fmla="*/ 1446 w 105"/>
                <a:gd name="T9" fmla="*/ 2757 h 94"/>
                <a:gd name="T10" fmla="*/ 56 w 105"/>
                <a:gd name="T11" fmla="*/ 2757 h 94"/>
                <a:gd name="T12" fmla="*/ 0 w 105"/>
                <a:gd name="T13" fmla="*/ 0 h 94"/>
                <a:gd name="T14" fmla="*/ 4773 w 105"/>
                <a:gd name="T15" fmla="*/ 0 h 94"/>
                <a:gd name="T16" fmla="*/ 4808 w 105"/>
                <a:gd name="T17" fmla="*/ 827 h 94"/>
                <a:gd name="T18" fmla="*/ 2665 w 105"/>
                <a:gd name="T19" fmla="*/ 827 h 94"/>
                <a:gd name="T20" fmla="*/ 4623 w 105"/>
                <a:gd name="T21" fmla="*/ 1976 h 94"/>
                <a:gd name="T22" fmla="*/ 5450 w 105"/>
                <a:gd name="T23" fmla="*/ 3070 h 94"/>
                <a:gd name="T24" fmla="*/ 4773 w 105"/>
                <a:gd name="T25" fmla="*/ 3975 h 94"/>
                <a:gd name="T26" fmla="*/ 3237 w 105"/>
                <a:gd name="T27" fmla="*/ 4877 h 94"/>
                <a:gd name="T28" fmla="*/ 2087 w 105"/>
                <a:gd name="T29" fmla="*/ 4210 h 94"/>
                <a:gd name="T30" fmla="*/ 2087 w 105"/>
                <a:gd name="T31" fmla="*/ 421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7" name="Freeform 76">
              <a:extLst>
                <a:ext uri="{FF2B5EF4-FFF2-40B4-BE49-F238E27FC236}">
                  <a16:creationId xmlns:a16="http://schemas.microsoft.com/office/drawing/2014/main" id="{8BB2033E-335D-4BD3-ABCF-3AB83F8C07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6551 w 162"/>
                <a:gd name="T1" fmla="*/ 380 h 61"/>
                <a:gd name="T2" fmla="*/ 8055 w 162"/>
                <a:gd name="T3" fmla="*/ 1227 h 61"/>
                <a:gd name="T4" fmla="*/ 6968 w 162"/>
                <a:gd name="T5" fmla="*/ 1847 h 61"/>
                <a:gd name="T6" fmla="*/ 5474 w 162"/>
                <a:gd name="T7" fmla="*/ 1001 h 61"/>
                <a:gd name="T8" fmla="*/ 4366 w 162"/>
                <a:gd name="T9" fmla="*/ 1091 h 61"/>
                <a:gd name="T10" fmla="*/ 2467 w 162"/>
                <a:gd name="T11" fmla="*/ 2162 h 61"/>
                <a:gd name="T12" fmla="*/ 4578 w 162"/>
                <a:gd name="T13" fmla="*/ 2162 h 61"/>
                <a:gd name="T14" fmla="*/ 4578 w 162"/>
                <a:gd name="T15" fmla="*/ 2942 h 61"/>
                <a:gd name="T16" fmla="*/ 0 w 162"/>
                <a:gd name="T17" fmla="*/ 2942 h 61"/>
                <a:gd name="T18" fmla="*/ 0 w 162"/>
                <a:gd name="T19" fmla="*/ 325 h 61"/>
                <a:gd name="T20" fmla="*/ 1346 w 162"/>
                <a:gd name="T21" fmla="*/ 325 h 61"/>
                <a:gd name="T22" fmla="*/ 1401 w 162"/>
                <a:gd name="T23" fmla="*/ 1535 h 61"/>
                <a:gd name="T24" fmla="*/ 3245 w 162"/>
                <a:gd name="T25" fmla="*/ 472 h 61"/>
                <a:gd name="T26" fmla="*/ 5037 w 162"/>
                <a:gd name="T27" fmla="*/ 0 h 61"/>
                <a:gd name="T28" fmla="*/ 6551 w 162"/>
                <a:gd name="T29" fmla="*/ 380 h 61"/>
                <a:gd name="T30" fmla="*/ 6551 w 162"/>
                <a:gd name="T31" fmla="*/ 380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8" name="Freeform 77">
              <a:extLst>
                <a:ext uri="{FF2B5EF4-FFF2-40B4-BE49-F238E27FC236}">
                  <a16:creationId xmlns:a16="http://schemas.microsoft.com/office/drawing/2014/main" id="{9507B838-8F67-4BAA-89D5-2B019854223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5194 w 105"/>
                <a:gd name="T1" fmla="*/ 2123 h 94"/>
                <a:gd name="T2" fmla="*/ 5194 w 105"/>
                <a:gd name="T3" fmla="*/ 4877 h 94"/>
                <a:gd name="T4" fmla="*/ 634 w 105"/>
                <a:gd name="T5" fmla="*/ 4877 h 94"/>
                <a:gd name="T6" fmla="*/ 634 w 105"/>
                <a:gd name="T7" fmla="*/ 4063 h 94"/>
                <a:gd name="T8" fmla="*/ 2739 w 105"/>
                <a:gd name="T9" fmla="*/ 4063 h 94"/>
                <a:gd name="T10" fmla="*/ 860 w 105"/>
                <a:gd name="T11" fmla="*/ 2919 h 94"/>
                <a:gd name="T12" fmla="*/ 0 w 105"/>
                <a:gd name="T13" fmla="*/ 1792 h 94"/>
                <a:gd name="T14" fmla="*/ 692 w 105"/>
                <a:gd name="T15" fmla="*/ 888 h 94"/>
                <a:gd name="T16" fmla="*/ 2130 w 105"/>
                <a:gd name="T17" fmla="*/ 0 h 94"/>
                <a:gd name="T18" fmla="*/ 3244 w 105"/>
                <a:gd name="T19" fmla="*/ 664 h 94"/>
                <a:gd name="T20" fmla="*/ 1788 w 105"/>
                <a:gd name="T21" fmla="*/ 1627 h 94"/>
                <a:gd name="T22" fmla="*/ 1936 w 105"/>
                <a:gd name="T23" fmla="*/ 2220 h 94"/>
                <a:gd name="T24" fmla="*/ 3806 w 105"/>
                <a:gd name="T25" fmla="*/ 3363 h 94"/>
                <a:gd name="T26" fmla="*/ 3806 w 105"/>
                <a:gd name="T27" fmla="*/ 2123 h 94"/>
                <a:gd name="T28" fmla="*/ 5194 w 105"/>
                <a:gd name="T29" fmla="*/ 2123 h 94"/>
                <a:gd name="T30" fmla="*/ 5194 w 105"/>
                <a:gd name="T31" fmla="*/ 212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2545" name="Picture 85" descr="computer">
            <a:extLst>
              <a:ext uri="{FF2B5EF4-FFF2-40B4-BE49-F238E27FC236}">
                <a16:creationId xmlns:a16="http://schemas.microsoft.com/office/drawing/2014/main" id="{B69EF326-F172-4CA2-ADBA-AF4B729BB6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43994"/>
            <a:ext cx="647700" cy="614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6" name="Picture 92" descr="computer">
            <a:extLst>
              <a:ext uri="{FF2B5EF4-FFF2-40B4-BE49-F238E27FC236}">
                <a16:creationId xmlns:a16="http://schemas.microsoft.com/office/drawing/2014/main" id="{8631A7EC-CF04-4377-B99E-859BBFE2C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320256"/>
            <a:ext cx="647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47" name="Group 93">
            <a:extLst>
              <a:ext uri="{FF2B5EF4-FFF2-40B4-BE49-F238E27FC236}">
                <a16:creationId xmlns:a16="http://schemas.microsoft.com/office/drawing/2014/main" id="{EFCB1406-89EC-46CF-8187-F3BEC06570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06800" y="2385219"/>
            <a:ext cx="958850" cy="668337"/>
            <a:chOff x="3541" y="1317"/>
            <a:chExt cx="747" cy="546"/>
          </a:xfrm>
        </p:grpSpPr>
        <p:sp>
          <p:nvSpPr>
            <p:cNvPr id="22565" name="AutoShape 94">
              <a:extLst>
                <a:ext uri="{FF2B5EF4-FFF2-40B4-BE49-F238E27FC236}">
                  <a16:creationId xmlns:a16="http://schemas.microsoft.com/office/drawing/2014/main" id="{F45EEC1C-E661-432B-A1BB-4622A6614BA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6" name="Freeform 95">
              <a:extLst>
                <a:ext uri="{FF2B5EF4-FFF2-40B4-BE49-F238E27FC236}">
                  <a16:creationId xmlns:a16="http://schemas.microsoft.com/office/drawing/2014/main" id="{E446ADE7-AD0A-4498-B81C-AAC702328D2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7918 w 416"/>
                <a:gd name="T1" fmla="*/ 4250 h 207"/>
                <a:gd name="T2" fmla="*/ 3118 w 416"/>
                <a:gd name="T3" fmla="*/ 4250 h 207"/>
                <a:gd name="T4" fmla="*/ 55 w 416"/>
                <a:gd name="T5" fmla="*/ 56 h 207"/>
                <a:gd name="T6" fmla="*/ 0 w 416"/>
                <a:gd name="T7" fmla="*/ 56 h 207"/>
                <a:gd name="T8" fmla="*/ 0 w 416"/>
                <a:gd name="T9" fmla="*/ 4053 h 207"/>
                <a:gd name="T10" fmla="*/ 55 w 416"/>
                <a:gd name="T11" fmla="*/ 4053 h 207"/>
                <a:gd name="T12" fmla="*/ 3118 w 416"/>
                <a:gd name="T13" fmla="*/ 8076 h 207"/>
                <a:gd name="T14" fmla="*/ 17918 w 416"/>
                <a:gd name="T15" fmla="*/ 8076 h 207"/>
                <a:gd name="T16" fmla="*/ 20945 w 416"/>
                <a:gd name="T17" fmla="*/ 4053 h 207"/>
                <a:gd name="T18" fmla="*/ 20945 w 416"/>
                <a:gd name="T19" fmla="*/ 4053 h 207"/>
                <a:gd name="T20" fmla="*/ 20945 w 416"/>
                <a:gd name="T21" fmla="*/ 0 h 207"/>
                <a:gd name="T22" fmla="*/ 17918 w 416"/>
                <a:gd name="T23" fmla="*/ 4250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7" name="Freeform 96">
              <a:extLst>
                <a:ext uri="{FF2B5EF4-FFF2-40B4-BE49-F238E27FC236}">
                  <a16:creationId xmlns:a16="http://schemas.microsoft.com/office/drawing/2014/main" id="{FF016ABB-FE99-4DA3-A766-A170EEE1BF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9111 w 457"/>
                <a:gd name="T1" fmla="*/ 2415 h 264"/>
                <a:gd name="T2" fmla="*/ 19174 w 457"/>
                <a:gd name="T3" fmla="*/ 11155 h 264"/>
                <a:gd name="T4" fmla="*/ 4176 w 457"/>
                <a:gd name="T5" fmla="*/ 11155 h 264"/>
                <a:gd name="T6" fmla="*/ 4117 w 457"/>
                <a:gd name="T7" fmla="*/ 2415 h 264"/>
                <a:gd name="T8" fmla="*/ 19111 w 457"/>
                <a:gd name="T9" fmla="*/ 2415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8" name="Freeform 97">
              <a:extLst>
                <a:ext uri="{FF2B5EF4-FFF2-40B4-BE49-F238E27FC236}">
                  <a16:creationId xmlns:a16="http://schemas.microsoft.com/office/drawing/2014/main" id="{0F8C6D05-7948-42D8-8B88-32F9B8AAC9C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328 w 24"/>
                <a:gd name="T1" fmla="*/ 226 h 33"/>
                <a:gd name="T2" fmla="*/ 328 w 24"/>
                <a:gd name="T3" fmla="*/ 601 h 33"/>
                <a:gd name="T4" fmla="*/ 476 w 24"/>
                <a:gd name="T5" fmla="*/ 601 h 33"/>
                <a:gd name="T6" fmla="*/ 624 w 24"/>
                <a:gd name="T7" fmla="*/ 583 h 33"/>
                <a:gd name="T8" fmla="*/ 681 w 24"/>
                <a:gd name="T9" fmla="*/ 446 h 33"/>
                <a:gd name="T10" fmla="*/ 476 w 24"/>
                <a:gd name="T11" fmla="*/ 226 h 33"/>
                <a:gd name="T12" fmla="*/ 328 w 24"/>
                <a:gd name="T13" fmla="*/ 226 h 33"/>
                <a:gd name="T14" fmla="*/ 0 w 24"/>
                <a:gd name="T15" fmla="*/ 1463 h 33"/>
                <a:gd name="T16" fmla="*/ 0 w 24"/>
                <a:gd name="T17" fmla="*/ 0 h 33"/>
                <a:gd name="T18" fmla="*/ 613 w 24"/>
                <a:gd name="T19" fmla="*/ 0 h 33"/>
                <a:gd name="T20" fmla="*/ 921 w 24"/>
                <a:gd name="T21" fmla="*/ 88 h 33"/>
                <a:gd name="T22" fmla="*/ 1090 w 24"/>
                <a:gd name="T23" fmla="*/ 363 h 33"/>
                <a:gd name="T24" fmla="*/ 713 w 24"/>
                <a:gd name="T25" fmla="*/ 737 h 33"/>
                <a:gd name="T26" fmla="*/ 713 w 24"/>
                <a:gd name="T27" fmla="*/ 737 h 33"/>
                <a:gd name="T28" fmla="*/ 921 w 24"/>
                <a:gd name="T29" fmla="*/ 854 h 33"/>
                <a:gd name="T30" fmla="*/ 996 w 24"/>
                <a:gd name="T31" fmla="*/ 965 h 33"/>
                <a:gd name="T32" fmla="*/ 1159 w 24"/>
                <a:gd name="T33" fmla="*/ 1463 h 33"/>
                <a:gd name="T34" fmla="*/ 713 w 24"/>
                <a:gd name="T35" fmla="*/ 1463 h 33"/>
                <a:gd name="T36" fmla="*/ 624 w 24"/>
                <a:gd name="T37" fmla="*/ 1078 h 33"/>
                <a:gd name="T38" fmla="*/ 533 w 24"/>
                <a:gd name="T39" fmla="*/ 877 h 33"/>
                <a:gd name="T40" fmla="*/ 328 w 24"/>
                <a:gd name="T41" fmla="*/ 877 h 33"/>
                <a:gd name="T42" fmla="*/ 328 w 24"/>
                <a:gd name="T43" fmla="*/ 1463 h 33"/>
                <a:gd name="T44" fmla="*/ 0 w 24"/>
                <a:gd name="T45" fmla="*/ 146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9" name="Freeform 98">
              <a:extLst>
                <a:ext uri="{FF2B5EF4-FFF2-40B4-BE49-F238E27FC236}">
                  <a16:creationId xmlns:a16="http://schemas.microsoft.com/office/drawing/2014/main" id="{CCC5A8AC-1F6E-4396-8144-3CC478EE175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78 w 29"/>
                <a:gd name="T1" fmla="*/ 860 h 35"/>
                <a:gd name="T2" fmla="*/ 668 w 29"/>
                <a:gd name="T3" fmla="*/ 1435 h 35"/>
                <a:gd name="T4" fmla="*/ 938 w 29"/>
                <a:gd name="T5" fmla="*/ 860 h 35"/>
                <a:gd name="T6" fmla="*/ 668 w 29"/>
                <a:gd name="T7" fmla="*/ 295 h 35"/>
                <a:gd name="T8" fmla="*/ 378 w 29"/>
                <a:gd name="T9" fmla="*/ 860 h 35"/>
                <a:gd name="T10" fmla="*/ 0 w 29"/>
                <a:gd name="T11" fmla="*/ 860 h 35"/>
                <a:gd name="T12" fmla="*/ 144 w 29"/>
                <a:gd name="T13" fmla="*/ 239 h 35"/>
                <a:gd name="T14" fmla="*/ 668 w 29"/>
                <a:gd name="T15" fmla="*/ 0 h 35"/>
                <a:gd name="T16" fmla="*/ 1193 w 29"/>
                <a:gd name="T17" fmla="*/ 239 h 35"/>
                <a:gd name="T18" fmla="*/ 1374 w 29"/>
                <a:gd name="T19" fmla="*/ 860 h 35"/>
                <a:gd name="T20" fmla="*/ 1193 w 29"/>
                <a:gd name="T21" fmla="*/ 1490 h 35"/>
                <a:gd name="T22" fmla="*/ 668 w 29"/>
                <a:gd name="T23" fmla="*/ 1731 h 35"/>
                <a:gd name="T24" fmla="*/ 144 w 29"/>
                <a:gd name="T25" fmla="*/ 1435 h 35"/>
                <a:gd name="T26" fmla="*/ 0 w 29"/>
                <a:gd name="T27" fmla="*/ 86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Freeform 99">
              <a:extLst>
                <a:ext uri="{FF2B5EF4-FFF2-40B4-BE49-F238E27FC236}">
                  <a16:creationId xmlns:a16="http://schemas.microsoft.com/office/drawing/2014/main" id="{2F5DBBA5-39DD-4137-BCB9-F2393B20D6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987 h 34"/>
                <a:gd name="T2" fmla="*/ 0 w 24"/>
                <a:gd name="T3" fmla="*/ 0 h 34"/>
                <a:gd name="T4" fmla="*/ 328 w 24"/>
                <a:gd name="T5" fmla="*/ 0 h 34"/>
                <a:gd name="T6" fmla="*/ 328 w 24"/>
                <a:gd name="T7" fmla="*/ 1042 h 34"/>
                <a:gd name="T8" fmla="*/ 613 w 24"/>
                <a:gd name="T9" fmla="*/ 1309 h 34"/>
                <a:gd name="T10" fmla="*/ 774 w 24"/>
                <a:gd name="T11" fmla="*/ 1042 h 34"/>
                <a:gd name="T12" fmla="*/ 774 w 24"/>
                <a:gd name="T13" fmla="*/ 0 h 34"/>
                <a:gd name="T14" fmla="*/ 1159 w 24"/>
                <a:gd name="T15" fmla="*/ 0 h 34"/>
                <a:gd name="T16" fmla="*/ 1159 w 24"/>
                <a:gd name="T17" fmla="*/ 987 h 34"/>
                <a:gd name="T18" fmla="*/ 1014 w 24"/>
                <a:gd name="T19" fmla="*/ 1419 h 34"/>
                <a:gd name="T20" fmla="*/ 613 w 24"/>
                <a:gd name="T21" fmla="*/ 1597 h 34"/>
                <a:gd name="T22" fmla="*/ 145 w 24"/>
                <a:gd name="T23" fmla="*/ 1419 h 34"/>
                <a:gd name="T24" fmla="*/ 0 w 24"/>
                <a:gd name="T25" fmla="*/ 987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1" name="Freeform 100">
              <a:extLst>
                <a:ext uri="{FF2B5EF4-FFF2-40B4-BE49-F238E27FC236}">
                  <a16:creationId xmlns:a16="http://schemas.microsoft.com/office/drawing/2014/main" id="{D0E47CCB-0C04-48D1-91C7-361FFFFD39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2" name="Freeform 101">
              <a:extLst>
                <a:ext uri="{FF2B5EF4-FFF2-40B4-BE49-F238E27FC236}">
                  <a16:creationId xmlns:a16="http://schemas.microsoft.com/office/drawing/2014/main" id="{0279FAB2-D638-4F16-9F70-40ED2918F0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3" name="Freeform 102">
              <a:extLst>
                <a:ext uri="{FF2B5EF4-FFF2-40B4-BE49-F238E27FC236}">
                  <a16:creationId xmlns:a16="http://schemas.microsoft.com/office/drawing/2014/main" id="{E7461FF4-6154-49C8-BFDB-50818AD0317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84 w 24"/>
                <a:gd name="T1" fmla="*/ 226 h 33"/>
                <a:gd name="T2" fmla="*/ 384 w 24"/>
                <a:gd name="T3" fmla="*/ 601 h 33"/>
                <a:gd name="T4" fmla="*/ 476 w 24"/>
                <a:gd name="T5" fmla="*/ 601 h 33"/>
                <a:gd name="T6" fmla="*/ 624 w 24"/>
                <a:gd name="T7" fmla="*/ 583 h 33"/>
                <a:gd name="T8" fmla="*/ 713 w 24"/>
                <a:gd name="T9" fmla="*/ 446 h 33"/>
                <a:gd name="T10" fmla="*/ 476 w 24"/>
                <a:gd name="T11" fmla="*/ 226 h 33"/>
                <a:gd name="T12" fmla="*/ 384 w 24"/>
                <a:gd name="T13" fmla="*/ 226 h 33"/>
                <a:gd name="T14" fmla="*/ 0 w 24"/>
                <a:gd name="T15" fmla="*/ 1463 h 33"/>
                <a:gd name="T16" fmla="*/ 0 w 24"/>
                <a:gd name="T17" fmla="*/ 0 h 33"/>
                <a:gd name="T18" fmla="*/ 613 w 24"/>
                <a:gd name="T19" fmla="*/ 0 h 33"/>
                <a:gd name="T20" fmla="*/ 996 w 24"/>
                <a:gd name="T21" fmla="*/ 88 h 33"/>
                <a:gd name="T22" fmla="*/ 1103 w 24"/>
                <a:gd name="T23" fmla="*/ 363 h 33"/>
                <a:gd name="T24" fmla="*/ 774 w 24"/>
                <a:gd name="T25" fmla="*/ 737 h 33"/>
                <a:gd name="T26" fmla="*/ 774 w 24"/>
                <a:gd name="T27" fmla="*/ 737 h 33"/>
                <a:gd name="T28" fmla="*/ 921 w 24"/>
                <a:gd name="T29" fmla="*/ 854 h 33"/>
                <a:gd name="T30" fmla="*/ 1014 w 24"/>
                <a:gd name="T31" fmla="*/ 965 h 33"/>
                <a:gd name="T32" fmla="*/ 1159 w 24"/>
                <a:gd name="T33" fmla="*/ 1463 h 33"/>
                <a:gd name="T34" fmla="*/ 774 w 24"/>
                <a:gd name="T35" fmla="*/ 1463 h 33"/>
                <a:gd name="T36" fmla="*/ 624 w 24"/>
                <a:gd name="T37" fmla="*/ 1078 h 33"/>
                <a:gd name="T38" fmla="*/ 533 w 24"/>
                <a:gd name="T39" fmla="*/ 877 h 33"/>
                <a:gd name="T40" fmla="*/ 384 w 24"/>
                <a:gd name="T41" fmla="*/ 877 h 33"/>
                <a:gd name="T42" fmla="*/ 384 w 24"/>
                <a:gd name="T43" fmla="*/ 1463 h 33"/>
                <a:gd name="T44" fmla="*/ 0 w 24"/>
                <a:gd name="T45" fmla="*/ 146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4" name="Freeform 103">
              <a:extLst>
                <a:ext uri="{FF2B5EF4-FFF2-40B4-BE49-F238E27FC236}">
                  <a16:creationId xmlns:a16="http://schemas.microsoft.com/office/drawing/2014/main" id="{E3911ECD-F37C-4B27-AB4A-F015AC94CF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533 w 162"/>
                <a:gd name="T1" fmla="*/ 2697 h 60"/>
                <a:gd name="T2" fmla="*/ 1474 w 162"/>
                <a:gd name="T3" fmla="*/ 2641 h 60"/>
                <a:gd name="T4" fmla="*/ 0 w 162"/>
                <a:gd name="T5" fmla="*/ 1766 h 60"/>
                <a:gd name="T6" fmla="*/ 1137 w 162"/>
                <a:gd name="T7" fmla="*/ 1116 h 60"/>
                <a:gd name="T8" fmla="*/ 2657 w 162"/>
                <a:gd name="T9" fmla="*/ 2014 h 60"/>
                <a:gd name="T10" fmla="*/ 3795 w 162"/>
                <a:gd name="T11" fmla="*/ 1921 h 60"/>
                <a:gd name="T12" fmla="*/ 5729 w 162"/>
                <a:gd name="T13" fmla="*/ 805 h 60"/>
                <a:gd name="T14" fmla="*/ 3607 w 162"/>
                <a:gd name="T15" fmla="*/ 805 h 60"/>
                <a:gd name="T16" fmla="*/ 3607 w 162"/>
                <a:gd name="T17" fmla="*/ 0 h 60"/>
                <a:gd name="T18" fmla="*/ 8290 w 162"/>
                <a:gd name="T19" fmla="*/ 0 h 60"/>
                <a:gd name="T20" fmla="*/ 8290 w 162"/>
                <a:gd name="T21" fmla="*/ 2697 h 60"/>
                <a:gd name="T22" fmla="*/ 6928 w 162"/>
                <a:gd name="T23" fmla="*/ 2697 h 60"/>
                <a:gd name="T24" fmla="*/ 6869 w 162"/>
                <a:gd name="T25" fmla="*/ 1465 h 60"/>
                <a:gd name="T26" fmla="*/ 4978 w 162"/>
                <a:gd name="T27" fmla="*/ 2586 h 60"/>
                <a:gd name="T28" fmla="*/ 3072 w 162"/>
                <a:gd name="T29" fmla="*/ 3033 h 60"/>
                <a:gd name="T30" fmla="*/ 1533 w 162"/>
                <a:gd name="T31" fmla="*/ 2697 h 60"/>
                <a:gd name="T32" fmla="*/ 1533 w 162"/>
                <a:gd name="T33" fmla="*/ 269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5" name="Freeform 104">
              <a:extLst>
                <a:ext uri="{FF2B5EF4-FFF2-40B4-BE49-F238E27FC236}">
                  <a16:creationId xmlns:a16="http://schemas.microsoft.com/office/drawing/2014/main" id="{B8D506D5-3C9A-496F-9838-A66AD0A1D4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936 w 105"/>
                <a:gd name="T1" fmla="*/ 4081 h 93"/>
                <a:gd name="T2" fmla="*/ 3389 w 105"/>
                <a:gd name="T3" fmla="*/ 3205 h 93"/>
                <a:gd name="T4" fmla="*/ 3244 w 105"/>
                <a:gd name="T5" fmla="*/ 2553 h 93"/>
                <a:gd name="T6" fmla="*/ 1401 w 105"/>
                <a:gd name="T7" fmla="*/ 1473 h 93"/>
                <a:gd name="T8" fmla="*/ 1401 w 105"/>
                <a:gd name="T9" fmla="*/ 2703 h 93"/>
                <a:gd name="T10" fmla="*/ 0 w 105"/>
                <a:gd name="T11" fmla="*/ 2703 h 93"/>
                <a:gd name="T12" fmla="*/ 0 w 105"/>
                <a:gd name="T13" fmla="*/ 0 h 93"/>
                <a:gd name="T14" fmla="*/ 4553 w 105"/>
                <a:gd name="T15" fmla="*/ 0 h 93"/>
                <a:gd name="T16" fmla="*/ 4553 w 105"/>
                <a:gd name="T17" fmla="*/ 786 h 93"/>
                <a:gd name="T18" fmla="*/ 2461 w 105"/>
                <a:gd name="T19" fmla="*/ 786 h 93"/>
                <a:gd name="T20" fmla="*/ 4342 w 105"/>
                <a:gd name="T21" fmla="*/ 1870 h 93"/>
                <a:gd name="T22" fmla="*/ 5194 w 105"/>
                <a:gd name="T23" fmla="*/ 2955 h 93"/>
                <a:gd name="T24" fmla="*/ 4488 w 105"/>
                <a:gd name="T25" fmla="*/ 3874 h 93"/>
                <a:gd name="T26" fmla="*/ 3058 w 105"/>
                <a:gd name="T27" fmla="*/ 4723 h 93"/>
                <a:gd name="T28" fmla="*/ 1936 w 105"/>
                <a:gd name="T29" fmla="*/ 4081 h 93"/>
                <a:gd name="T30" fmla="*/ 1936 w 105"/>
                <a:gd name="T31" fmla="*/ 4081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Freeform 105">
              <a:extLst>
                <a:ext uri="{FF2B5EF4-FFF2-40B4-BE49-F238E27FC236}">
                  <a16:creationId xmlns:a16="http://schemas.microsoft.com/office/drawing/2014/main" id="{9AE6CE56-91B8-4DB8-BDCA-35743870E20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6759 w 162"/>
                <a:gd name="T1" fmla="*/ 397 h 60"/>
                <a:gd name="T2" fmla="*/ 8290 w 162"/>
                <a:gd name="T3" fmla="*/ 1267 h 60"/>
                <a:gd name="T4" fmla="*/ 7109 w 162"/>
                <a:gd name="T5" fmla="*/ 1921 h 60"/>
                <a:gd name="T6" fmla="*/ 5576 w 162"/>
                <a:gd name="T7" fmla="*/ 1058 h 60"/>
                <a:gd name="T8" fmla="*/ 4516 w 162"/>
                <a:gd name="T9" fmla="*/ 1176 h 60"/>
                <a:gd name="T10" fmla="*/ 2567 w 162"/>
                <a:gd name="T11" fmla="*/ 2300 h 60"/>
                <a:gd name="T12" fmla="*/ 4696 w 162"/>
                <a:gd name="T13" fmla="*/ 2300 h 60"/>
                <a:gd name="T14" fmla="*/ 4696 w 162"/>
                <a:gd name="T15" fmla="*/ 3033 h 60"/>
                <a:gd name="T16" fmla="*/ 0 w 162"/>
                <a:gd name="T17" fmla="*/ 3033 h 60"/>
                <a:gd name="T18" fmla="*/ 0 w 162"/>
                <a:gd name="T19" fmla="*/ 336 h 60"/>
                <a:gd name="T20" fmla="*/ 1384 w 162"/>
                <a:gd name="T21" fmla="*/ 336 h 60"/>
                <a:gd name="T22" fmla="*/ 1384 w 162"/>
                <a:gd name="T23" fmla="*/ 1583 h 60"/>
                <a:gd name="T24" fmla="*/ 3313 w 162"/>
                <a:gd name="T25" fmla="*/ 493 h 60"/>
                <a:gd name="T26" fmla="*/ 5177 w 162"/>
                <a:gd name="T27" fmla="*/ 0 h 60"/>
                <a:gd name="T28" fmla="*/ 6759 w 162"/>
                <a:gd name="T29" fmla="*/ 397 h 60"/>
                <a:gd name="T30" fmla="*/ 6759 w 162"/>
                <a:gd name="T31" fmla="*/ 397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Freeform 106">
              <a:extLst>
                <a:ext uri="{FF2B5EF4-FFF2-40B4-BE49-F238E27FC236}">
                  <a16:creationId xmlns:a16="http://schemas.microsoft.com/office/drawing/2014/main" id="{56F98916-942E-467A-89B0-4ABB9EC263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5298 w 104"/>
                <a:gd name="T1" fmla="*/ 1979 h 94"/>
                <a:gd name="T2" fmla="*/ 5298 w 104"/>
                <a:gd name="T3" fmla="*/ 4626 h 94"/>
                <a:gd name="T4" fmla="*/ 654 w 104"/>
                <a:gd name="T5" fmla="*/ 4626 h 94"/>
                <a:gd name="T6" fmla="*/ 628 w 104"/>
                <a:gd name="T7" fmla="*/ 3854 h 94"/>
                <a:gd name="T8" fmla="*/ 2745 w 104"/>
                <a:gd name="T9" fmla="*/ 3854 h 94"/>
                <a:gd name="T10" fmla="*/ 812 w 104"/>
                <a:gd name="T11" fmla="*/ 2751 h 94"/>
                <a:gd name="T12" fmla="*/ 0 w 104"/>
                <a:gd name="T13" fmla="*/ 1725 h 94"/>
                <a:gd name="T14" fmla="*/ 654 w 104"/>
                <a:gd name="T15" fmla="*/ 858 h 94"/>
                <a:gd name="T16" fmla="*/ 2169 w 104"/>
                <a:gd name="T17" fmla="*/ 0 h 94"/>
                <a:gd name="T18" fmla="*/ 3305 w 104"/>
                <a:gd name="T19" fmla="*/ 630 h 94"/>
                <a:gd name="T20" fmla="*/ 1836 w 104"/>
                <a:gd name="T21" fmla="*/ 1489 h 94"/>
                <a:gd name="T22" fmla="*/ 2004 w 104"/>
                <a:gd name="T23" fmla="*/ 2124 h 94"/>
                <a:gd name="T24" fmla="*/ 3936 w 104"/>
                <a:gd name="T25" fmla="*/ 3221 h 94"/>
                <a:gd name="T26" fmla="*/ 3936 w 104"/>
                <a:gd name="T27" fmla="*/ 1979 h 94"/>
                <a:gd name="T28" fmla="*/ 5298 w 104"/>
                <a:gd name="T29" fmla="*/ 1979 h 94"/>
                <a:gd name="T30" fmla="*/ 5298 w 104"/>
                <a:gd name="T31" fmla="*/ 197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8" name="Freeform 107">
              <a:extLst>
                <a:ext uri="{FF2B5EF4-FFF2-40B4-BE49-F238E27FC236}">
                  <a16:creationId xmlns:a16="http://schemas.microsoft.com/office/drawing/2014/main" id="{76B9DA79-99DE-4C85-83C0-95679277D63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493 w 162"/>
                <a:gd name="T1" fmla="*/ 2775 h 61"/>
                <a:gd name="T2" fmla="*/ 1493 w 162"/>
                <a:gd name="T3" fmla="*/ 2775 h 61"/>
                <a:gd name="T4" fmla="*/ 0 w 162"/>
                <a:gd name="T5" fmla="*/ 1887 h 61"/>
                <a:gd name="T6" fmla="*/ 1129 w 162"/>
                <a:gd name="T7" fmla="*/ 1207 h 61"/>
                <a:gd name="T8" fmla="*/ 2624 w 162"/>
                <a:gd name="T9" fmla="*/ 2093 h 61"/>
                <a:gd name="T10" fmla="*/ 3686 w 162"/>
                <a:gd name="T11" fmla="*/ 1979 h 61"/>
                <a:gd name="T12" fmla="*/ 5588 w 162"/>
                <a:gd name="T13" fmla="*/ 833 h 61"/>
                <a:gd name="T14" fmla="*/ 3484 w 162"/>
                <a:gd name="T15" fmla="*/ 833 h 61"/>
                <a:gd name="T16" fmla="*/ 3484 w 162"/>
                <a:gd name="T17" fmla="*/ 0 h 61"/>
                <a:gd name="T18" fmla="*/ 8055 w 162"/>
                <a:gd name="T19" fmla="*/ 0 h 61"/>
                <a:gd name="T20" fmla="*/ 8055 w 162"/>
                <a:gd name="T21" fmla="*/ 2833 h 61"/>
                <a:gd name="T22" fmla="*/ 6722 w 162"/>
                <a:gd name="T23" fmla="*/ 2833 h 61"/>
                <a:gd name="T24" fmla="*/ 6722 w 162"/>
                <a:gd name="T25" fmla="*/ 1538 h 61"/>
                <a:gd name="T26" fmla="*/ 4817 w 162"/>
                <a:gd name="T27" fmla="*/ 2674 h 61"/>
                <a:gd name="T28" fmla="*/ 3012 w 162"/>
                <a:gd name="T29" fmla="*/ 3185 h 61"/>
                <a:gd name="T30" fmla="*/ 1493 w 162"/>
                <a:gd name="T31" fmla="*/ 2775 h 61"/>
                <a:gd name="T32" fmla="*/ 1493 w 162"/>
                <a:gd name="T33" fmla="*/ 2775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9" name="Freeform 108">
              <a:extLst>
                <a:ext uri="{FF2B5EF4-FFF2-40B4-BE49-F238E27FC236}">
                  <a16:creationId xmlns:a16="http://schemas.microsoft.com/office/drawing/2014/main" id="{67DC56C8-9E6D-4FD1-B97A-73469B68D7E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087 w 105"/>
                <a:gd name="T1" fmla="*/ 4210 h 94"/>
                <a:gd name="T2" fmla="*/ 3569 w 105"/>
                <a:gd name="T3" fmla="*/ 3272 h 94"/>
                <a:gd name="T4" fmla="*/ 3419 w 105"/>
                <a:gd name="T5" fmla="*/ 2666 h 94"/>
                <a:gd name="T6" fmla="*/ 1446 w 105"/>
                <a:gd name="T7" fmla="*/ 1522 h 94"/>
                <a:gd name="T8" fmla="*/ 1446 w 105"/>
                <a:gd name="T9" fmla="*/ 2757 h 94"/>
                <a:gd name="T10" fmla="*/ 56 w 105"/>
                <a:gd name="T11" fmla="*/ 2757 h 94"/>
                <a:gd name="T12" fmla="*/ 0 w 105"/>
                <a:gd name="T13" fmla="*/ 0 h 94"/>
                <a:gd name="T14" fmla="*/ 4773 w 105"/>
                <a:gd name="T15" fmla="*/ 0 h 94"/>
                <a:gd name="T16" fmla="*/ 4808 w 105"/>
                <a:gd name="T17" fmla="*/ 827 h 94"/>
                <a:gd name="T18" fmla="*/ 2665 w 105"/>
                <a:gd name="T19" fmla="*/ 827 h 94"/>
                <a:gd name="T20" fmla="*/ 4623 w 105"/>
                <a:gd name="T21" fmla="*/ 1976 h 94"/>
                <a:gd name="T22" fmla="*/ 5450 w 105"/>
                <a:gd name="T23" fmla="*/ 3070 h 94"/>
                <a:gd name="T24" fmla="*/ 4773 w 105"/>
                <a:gd name="T25" fmla="*/ 3975 h 94"/>
                <a:gd name="T26" fmla="*/ 3237 w 105"/>
                <a:gd name="T27" fmla="*/ 4877 h 94"/>
                <a:gd name="T28" fmla="*/ 2087 w 105"/>
                <a:gd name="T29" fmla="*/ 4210 h 94"/>
                <a:gd name="T30" fmla="*/ 2087 w 105"/>
                <a:gd name="T31" fmla="*/ 421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0" name="Freeform 109">
              <a:extLst>
                <a:ext uri="{FF2B5EF4-FFF2-40B4-BE49-F238E27FC236}">
                  <a16:creationId xmlns:a16="http://schemas.microsoft.com/office/drawing/2014/main" id="{D9C08159-D23D-4355-8C21-33A4527CB10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6551 w 162"/>
                <a:gd name="T1" fmla="*/ 380 h 61"/>
                <a:gd name="T2" fmla="*/ 8055 w 162"/>
                <a:gd name="T3" fmla="*/ 1227 h 61"/>
                <a:gd name="T4" fmla="*/ 6968 w 162"/>
                <a:gd name="T5" fmla="*/ 1847 h 61"/>
                <a:gd name="T6" fmla="*/ 5474 w 162"/>
                <a:gd name="T7" fmla="*/ 1001 h 61"/>
                <a:gd name="T8" fmla="*/ 4366 w 162"/>
                <a:gd name="T9" fmla="*/ 1091 h 61"/>
                <a:gd name="T10" fmla="*/ 2467 w 162"/>
                <a:gd name="T11" fmla="*/ 2162 h 61"/>
                <a:gd name="T12" fmla="*/ 4578 w 162"/>
                <a:gd name="T13" fmla="*/ 2162 h 61"/>
                <a:gd name="T14" fmla="*/ 4578 w 162"/>
                <a:gd name="T15" fmla="*/ 2942 h 61"/>
                <a:gd name="T16" fmla="*/ 0 w 162"/>
                <a:gd name="T17" fmla="*/ 2942 h 61"/>
                <a:gd name="T18" fmla="*/ 0 w 162"/>
                <a:gd name="T19" fmla="*/ 325 h 61"/>
                <a:gd name="T20" fmla="*/ 1346 w 162"/>
                <a:gd name="T21" fmla="*/ 325 h 61"/>
                <a:gd name="T22" fmla="*/ 1401 w 162"/>
                <a:gd name="T23" fmla="*/ 1535 h 61"/>
                <a:gd name="T24" fmla="*/ 3245 w 162"/>
                <a:gd name="T25" fmla="*/ 472 h 61"/>
                <a:gd name="T26" fmla="*/ 5037 w 162"/>
                <a:gd name="T27" fmla="*/ 0 h 61"/>
                <a:gd name="T28" fmla="*/ 6551 w 162"/>
                <a:gd name="T29" fmla="*/ 380 h 61"/>
                <a:gd name="T30" fmla="*/ 6551 w 162"/>
                <a:gd name="T31" fmla="*/ 380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1" name="Freeform 110">
              <a:extLst>
                <a:ext uri="{FF2B5EF4-FFF2-40B4-BE49-F238E27FC236}">
                  <a16:creationId xmlns:a16="http://schemas.microsoft.com/office/drawing/2014/main" id="{F5B90D7F-8EA6-4E6A-8DCA-2665998323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5194 w 105"/>
                <a:gd name="T1" fmla="*/ 2123 h 94"/>
                <a:gd name="T2" fmla="*/ 5194 w 105"/>
                <a:gd name="T3" fmla="*/ 4877 h 94"/>
                <a:gd name="T4" fmla="*/ 634 w 105"/>
                <a:gd name="T5" fmla="*/ 4877 h 94"/>
                <a:gd name="T6" fmla="*/ 634 w 105"/>
                <a:gd name="T7" fmla="*/ 4063 h 94"/>
                <a:gd name="T8" fmla="*/ 2739 w 105"/>
                <a:gd name="T9" fmla="*/ 4063 h 94"/>
                <a:gd name="T10" fmla="*/ 860 w 105"/>
                <a:gd name="T11" fmla="*/ 2919 h 94"/>
                <a:gd name="T12" fmla="*/ 0 w 105"/>
                <a:gd name="T13" fmla="*/ 1792 h 94"/>
                <a:gd name="T14" fmla="*/ 692 w 105"/>
                <a:gd name="T15" fmla="*/ 888 h 94"/>
                <a:gd name="T16" fmla="*/ 2130 w 105"/>
                <a:gd name="T17" fmla="*/ 0 h 94"/>
                <a:gd name="T18" fmla="*/ 3244 w 105"/>
                <a:gd name="T19" fmla="*/ 664 h 94"/>
                <a:gd name="T20" fmla="*/ 1788 w 105"/>
                <a:gd name="T21" fmla="*/ 1627 h 94"/>
                <a:gd name="T22" fmla="*/ 1936 w 105"/>
                <a:gd name="T23" fmla="*/ 2220 h 94"/>
                <a:gd name="T24" fmla="*/ 3806 w 105"/>
                <a:gd name="T25" fmla="*/ 3363 h 94"/>
                <a:gd name="T26" fmla="*/ 3806 w 105"/>
                <a:gd name="T27" fmla="*/ 2123 h 94"/>
                <a:gd name="T28" fmla="*/ 5194 w 105"/>
                <a:gd name="T29" fmla="*/ 2123 h 94"/>
                <a:gd name="T30" fmla="*/ 5194 w 105"/>
                <a:gd name="T31" fmla="*/ 212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48" name="Line 111">
            <a:extLst>
              <a:ext uri="{FF2B5EF4-FFF2-40B4-BE49-F238E27FC236}">
                <a16:creationId xmlns:a16="http://schemas.microsoft.com/office/drawing/2014/main" id="{6486C53F-63AC-44D4-85F7-66F502756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1725" y="1520031"/>
            <a:ext cx="0" cy="403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9" name="Text Box 122">
            <a:extLst>
              <a:ext uri="{FF2B5EF4-FFF2-40B4-BE49-F238E27FC236}">
                <a16:creationId xmlns:a16="http://schemas.microsoft.com/office/drawing/2014/main" id="{871A07C2-F581-4221-882E-4D7F79A00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256881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RTC  </a:t>
            </a:r>
          </a:p>
        </p:txBody>
      </p:sp>
      <p:sp>
        <p:nvSpPr>
          <p:cNvPr id="22550" name="Text Box 123">
            <a:extLst>
              <a:ext uri="{FF2B5EF4-FFF2-40B4-BE49-F238E27FC236}">
                <a16:creationId xmlns:a16="http://schemas.microsoft.com/office/drawing/2014/main" id="{0C03AF85-35BB-4B07-BB21-AC3042237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951831"/>
            <a:ext cx="792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RTB</a:t>
            </a:r>
          </a:p>
        </p:txBody>
      </p:sp>
      <p:sp>
        <p:nvSpPr>
          <p:cNvPr id="22551" name="Text Box 124">
            <a:extLst>
              <a:ext uri="{FF2B5EF4-FFF2-40B4-BE49-F238E27FC236}">
                <a16:creationId xmlns:a16="http://schemas.microsoft.com/office/drawing/2014/main" id="{51C6986A-0378-4E10-A455-27BB60241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752056"/>
            <a:ext cx="792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RTA  </a:t>
            </a:r>
          </a:p>
        </p:txBody>
      </p:sp>
      <p:sp>
        <p:nvSpPr>
          <p:cNvPr id="22552" name="Text Box 125">
            <a:extLst>
              <a:ext uri="{FF2B5EF4-FFF2-40B4-BE49-F238E27FC236}">
                <a16:creationId xmlns:a16="http://schemas.microsoft.com/office/drawing/2014/main" id="{C66FEEF0-7842-4318-A9DA-7549432DE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658144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RTD </a:t>
            </a:r>
          </a:p>
        </p:txBody>
      </p:sp>
      <p:sp>
        <p:nvSpPr>
          <p:cNvPr id="22553" name="Text Box 126">
            <a:extLst>
              <a:ext uri="{FF2B5EF4-FFF2-40B4-BE49-F238E27FC236}">
                <a16:creationId xmlns:a16="http://schemas.microsoft.com/office/drawing/2014/main" id="{6D11FE40-09DF-4972-B95E-184316C4B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472781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RTE </a:t>
            </a:r>
          </a:p>
        </p:txBody>
      </p:sp>
      <p:sp>
        <p:nvSpPr>
          <p:cNvPr id="22554" name="Text Box 127">
            <a:extLst>
              <a:ext uri="{FF2B5EF4-FFF2-40B4-BE49-F238E27FC236}">
                <a16:creationId xmlns:a16="http://schemas.microsoft.com/office/drawing/2014/main" id="{2F234920-BEEF-48CD-86CC-DED4280A1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4112419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PCB </a:t>
            </a:r>
          </a:p>
        </p:txBody>
      </p:sp>
      <p:sp>
        <p:nvSpPr>
          <p:cNvPr id="22555" name="Text Box 128">
            <a:extLst>
              <a:ext uri="{FF2B5EF4-FFF2-40B4-BE49-F238E27FC236}">
                <a16:creationId xmlns:a16="http://schemas.microsoft.com/office/drawing/2014/main" id="{A62A5839-66DC-4BBA-A8A8-1FD5A6E0C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536156"/>
            <a:ext cx="792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PCA </a:t>
            </a:r>
          </a:p>
        </p:txBody>
      </p:sp>
      <p:sp>
        <p:nvSpPr>
          <p:cNvPr id="22556" name="Line 130">
            <a:extLst>
              <a:ext uri="{FF2B5EF4-FFF2-40B4-BE49-F238E27FC236}">
                <a16:creationId xmlns:a16="http://schemas.microsoft.com/office/drawing/2014/main" id="{F69ADE11-7D8D-44B5-BB64-DD95C884C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2888456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7" name="Line 131">
            <a:extLst>
              <a:ext uri="{FF2B5EF4-FFF2-40B4-BE49-F238E27FC236}">
                <a16:creationId xmlns:a16="http://schemas.microsoft.com/office/drawing/2014/main" id="{12C05A32-15FA-48B6-9410-0AF291D847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7313" y="2599531"/>
            <a:ext cx="936625" cy="2889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8" name="Line 132">
            <a:extLst>
              <a:ext uri="{FF2B5EF4-FFF2-40B4-BE49-F238E27FC236}">
                <a16:creationId xmlns:a16="http://schemas.microsoft.com/office/drawing/2014/main" id="{51046857-AF82-441F-8E7D-F78AA8447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456656"/>
            <a:ext cx="1368425" cy="1295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9" name="Line 133">
            <a:extLst>
              <a:ext uri="{FF2B5EF4-FFF2-40B4-BE49-F238E27FC236}">
                <a16:creationId xmlns:a16="http://schemas.microsoft.com/office/drawing/2014/main" id="{407B5A5F-136E-431C-BDDE-31EA2567A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4188" y="3867944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0" name="Rectangle 136">
            <a:extLst>
              <a:ext uri="{FF2B5EF4-FFF2-40B4-BE49-F238E27FC236}">
                <a16:creationId xmlns:a16="http://schemas.microsoft.com/office/drawing/2014/main" id="{B15315B2-610D-494E-BDCA-6462B58A8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2340769"/>
            <a:ext cx="285750" cy="2889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140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sp>
        <p:nvSpPr>
          <p:cNvPr id="22561" name="Rectangle 137">
            <a:extLst>
              <a:ext uri="{FF2B5EF4-FFF2-40B4-BE49-F238E27FC236}">
                <a16:creationId xmlns:a16="http://schemas.microsoft.com/office/drawing/2014/main" id="{347FDBF5-FCF7-4057-9E95-55E8C0EF8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063" y="2455069"/>
            <a:ext cx="285750" cy="2889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140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sp>
        <p:nvSpPr>
          <p:cNvPr id="22562" name="Rectangle 138">
            <a:extLst>
              <a:ext uri="{FF2B5EF4-FFF2-40B4-BE49-F238E27FC236}">
                <a16:creationId xmlns:a16="http://schemas.microsoft.com/office/drawing/2014/main" id="{A7B09C05-3427-4D22-95D8-A19E513C0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5" y="3031331"/>
            <a:ext cx="285750" cy="2889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140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sp>
        <p:nvSpPr>
          <p:cNvPr id="22563" name="Rectangle 139">
            <a:extLst>
              <a:ext uri="{FF2B5EF4-FFF2-40B4-BE49-F238E27FC236}">
                <a16:creationId xmlns:a16="http://schemas.microsoft.com/office/drawing/2014/main" id="{8A1FEF7A-693F-4156-BC55-ACE810E1B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3967956"/>
            <a:ext cx="285750" cy="2889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140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sp>
        <p:nvSpPr>
          <p:cNvPr id="22564" name="Rectangle 0">
            <a:extLst>
              <a:ext uri="{FF2B5EF4-FFF2-40B4-BE49-F238E27FC236}">
                <a16:creationId xmlns:a16="http://schemas.microsoft.com/office/drawing/2014/main" id="{087F387B-64C6-4F51-9706-0EF3C7BC10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0113" y="4758531"/>
            <a:ext cx="7343775" cy="230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2600">
                <a:latin typeface="华文细黑" panose="02010600040101010101" pitchFamily="2" charset="-122"/>
              </a:rPr>
              <a:t>连接具有不同介质的链路</a:t>
            </a:r>
          </a:p>
          <a:p>
            <a:pPr eaLnBrk="1" hangingPunct="1"/>
            <a:r>
              <a:rPr lang="zh-CN" altLang="en-US" sz="2600">
                <a:latin typeface="华文细黑" panose="02010600040101010101" pitchFamily="2" charset="-122"/>
              </a:rPr>
              <a:t>连接网络或子网，隔离广播</a:t>
            </a:r>
          </a:p>
          <a:p>
            <a:pPr eaLnBrk="1" hangingPunct="1"/>
            <a:r>
              <a:rPr lang="zh-CN" altLang="en-US" sz="2600">
                <a:latin typeface="华文细黑" panose="02010600040101010101" pitchFamily="2" charset="-122"/>
              </a:rPr>
              <a:t>对数据报文执行寻路和转发</a:t>
            </a:r>
          </a:p>
          <a:p>
            <a:pPr eaLnBrk="1" hangingPunct="1"/>
            <a:r>
              <a:rPr lang="zh-CN" altLang="en-US" sz="2600">
                <a:latin typeface="华文细黑" panose="02010600040101010101" pitchFamily="2" charset="-122"/>
              </a:rPr>
              <a:t>交换和维护路由信息</a:t>
            </a:r>
          </a:p>
          <a:p>
            <a:pPr eaLnBrk="1" hangingPunct="1"/>
            <a:endParaRPr lang="en-US" altLang="zh-CN" sz="2600">
              <a:latin typeface="华文细黑" panose="020106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953F68-CBE2-4967-B16E-5C6202A5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898A80E-0521-4018-89B7-83B12FCBE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96752"/>
            <a:ext cx="8229600" cy="941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路由器的特点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79A70F8-8619-4440-BAE0-3E6BE8B3B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2061940"/>
            <a:ext cx="7343775" cy="41783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主要工作在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OSI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模型的物理层、数据链路层和网络层。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根据网络层信息进行路由转发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提供丰富的接口类型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支持丰富的链路层协议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支持多种路由协议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9BF506-2D0B-4690-8A39-50BE62C1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39">
            <a:extLst>
              <a:ext uri="{FF2B5EF4-FFF2-40B4-BE49-F238E27FC236}">
                <a16:creationId xmlns:a16="http://schemas.microsoft.com/office/drawing/2014/main" id="{AF3CA1B3-4597-481B-9BCA-AEF1DFD40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1350" y="3285331"/>
            <a:ext cx="865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7" name="Line 17">
            <a:extLst>
              <a:ext uri="{FF2B5EF4-FFF2-40B4-BE49-F238E27FC236}">
                <a16:creationId xmlns:a16="http://schemas.microsoft.com/office/drawing/2014/main" id="{112D8C68-1C0B-445F-9FD9-71552BC749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2850" y="3212306"/>
            <a:ext cx="865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Line 18">
            <a:extLst>
              <a:ext uri="{FF2B5EF4-FFF2-40B4-BE49-F238E27FC236}">
                <a16:creationId xmlns:a16="http://schemas.microsoft.com/office/drawing/2014/main" id="{8EDBA782-F687-42F5-9BF7-78241F8FB5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8250" y="2132806"/>
            <a:ext cx="1588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9" name="Line 19">
            <a:extLst>
              <a:ext uri="{FF2B5EF4-FFF2-40B4-BE49-F238E27FC236}">
                <a16:creationId xmlns:a16="http://schemas.microsoft.com/office/drawing/2014/main" id="{5B989895-D2E7-442F-8CB8-35661F646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3285331"/>
            <a:ext cx="865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0" name="Line 21">
            <a:extLst>
              <a:ext uri="{FF2B5EF4-FFF2-40B4-BE49-F238E27FC236}">
                <a16:creationId xmlns:a16="http://schemas.microsoft.com/office/drawing/2014/main" id="{65CB08E2-E386-4014-B525-5242BB21FA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9550" y="3572669"/>
            <a:ext cx="1588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1" name="Rectangle 2">
            <a:extLst>
              <a:ext uri="{FF2B5EF4-FFF2-40B4-BE49-F238E27FC236}">
                <a16:creationId xmlns:a16="http://schemas.microsoft.com/office/drawing/2014/main" id="{8BFCFCDB-E942-470E-9788-9E31D908D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9550" y="991394"/>
            <a:ext cx="8229600" cy="1012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交换机的作用</a:t>
            </a:r>
          </a:p>
        </p:txBody>
      </p:sp>
      <p:grpSp>
        <p:nvGrpSpPr>
          <p:cNvPr id="26632" name="Group 4">
            <a:extLst>
              <a:ext uri="{FF2B5EF4-FFF2-40B4-BE49-F238E27FC236}">
                <a16:creationId xmlns:a16="http://schemas.microsoft.com/office/drawing/2014/main" id="{52F22BE2-C2B1-414F-8080-2E1EB7B868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25813" y="2953544"/>
            <a:ext cx="914400" cy="661987"/>
            <a:chOff x="470" y="447"/>
            <a:chExt cx="576" cy="417"/>
          </a:xfrm>
        </p:grpSpPr>
        <p:sp>
          <p:nvSpPr>
            <p:cNvPr id="26663" name="AutoShape 5">
              <a:extLst>
                <a:ext uri="{FF2B5EF4-FFF2-40B4-BE49-F238E27FC236}">
                  <a16:creationId xmlns:a16="http://schemas.microsoft.com/office/drawing/2014/main" id="{4E191E61-DC5D-4EF3-B742-3451E423D0A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Freeform 6">
              <a:extLst>
                <a:ext uri="{FF2B5EF4-FFF2-40B4-BE49-F238E27FC236}">
                  <a16:creationId xmlns:a16="http://schemas.microsoft.com/office/drawing/2014/main" id="{98C4D41A-EE87-4DEF-B19D-73DDC01C3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Freeform 7">
              <a:extLst>
                <a:ext uri="{FF2B5EF4-FFF2-40B4-BE49-F238E27FC236}">
                  <a16:creationId xmlns:a16="http://schemas.microsoft.com/office/drawing/2014/main" id="{9C31AF30-8BD3-4EB6-B6DA-D85063545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6" name="Freeform 8">
              <a:extLst>
                <a:ext uri="{FF2B5EF4-FFF2-40B4-BE49-F238E27FC236}">
                  <a16:creationId xmlns:a16="http://schemas.microsoft.com/office/drawing/2014/main" id="{D07DD969-698F-4A12-9907-24B4B993C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Freeform 9">
              <a:extLst>
                <a:ext uri="{FF2B5EF4-FFF2-40B4-BE49-F238E27FC236}">
                  <a16:creationId xmlns:a16="http://schemas.microsoft.com/office/drawing/2014/main" id="{D9C70D72-FC96-4F99-BB0C-2053EDC554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3 w 785"/>
                <a:gd name="T1" fmla="*/ 2 h 457"/>
                <a:gd name="T2" fmla="*/ 3 w 785"/>
                <a:gd name="T3" fmla="*/ 2 h 457"/>
                <a:gd name="T4" fmla="*/ 2 w 785"/>
                <a:gd name="T5" fmla="*/ 3 h 457"/>
                <a:gd name="T6" fmla="*/ 2 w 785"/>
                <a:gd name="T7" fmla="*/ 2 h 457"/>
                <a:gd name="T8" fmla="*/ 2 w 785"/>
                <a:gd name="T9" fmla="*/ 2 h 457"/>
                <a:gd name="T10" fmla="*/ 2 w 785"/>
                <a:gd name="T11" fmla="*/ 2 h 457"/>
                <a:gd name="T12" fmla="*/ 2 w 785"/>
                <a:gd name="T13" fmla="*/ 2 h 457"/>
                <a:gd name="T14" fmla="*/ 2 w 785"/>
                <a:gd name="T15" fmla="*/ 2 h 457"/>
                <a:gd name="T16" fmla="*/ 2 w 785"/>
                <a:gd name="T17" fmla="*/ 2 h 457"/>
                <a:gd name="T18" fmla="*/ 1 w 785"/>
                <a:gd name="T19" fmla="*/ 2 h 457"/>
                <a:gd name="T20" fmla="*/ 1 w 785"/>
                <a:gd name="T21" fmla="*/ 2 h 457"/>
                <a:gd name="T22" fmla="*/ 1 w 785"/>
                <a:gd name="T23" fmla="*/ 2 h 457"/>
                <a:gd name="T24" fmla="*/ 0 w 785"/>
                <a:gd name="T25" fmla="*/ 2 h 457"/>
                <a:gd name="T26" fmla="*/ 1 w 785"/>
                <a:gd name="T27" fmla="*/ 1 h 457"/>
                <a:gd name="T28" fmla="*/ 1 w 785"/>
                <a:gd name="T29" fmla="*/ 1 h 457"/>
                <a:gd name="T30" fmla="*/ 1 w 785"/>
                <a:gd name="T31" fmla="*/ 1 h 457"/>
                <a:gd name="T32" fmla="*/ 2 w 785"/>
                <a:gd name="T33" fmla="*/ 1 h 457"/>
                <a:gd name="T34" fmla="*/ 2 w 785"/>
                <a:gd name="T35" fmla="*/ 1 h 457"/>
                <a:gd name="T36" fmla="*/ 2 w 785"/>
                <a:gd name="T37" fmla="*/ 1 h 457"/>
                <a:gd name="T38" fmla="*/ 2 w 785"/>
                <a:gd name="T39" fmla="*/ 1 h 457"/>
                <a:gd name="T40" fmla="*/ 2 w 785"/>
                <a:gd name="T41" fmla="*/ 1 h 457"/>
                <a:gd name="T42" fmla="*/ 2 w 785"/>
                <a:gd name="T43" fmla="*/ 1 h 457"/>
                <a:gd name="T44" fmla="*/ 3 w 785"/>
                <a:gd name="T45" fmla="*/ 0 h 457"/>
                <a:gd name="T46" fmla="*/ 3 w 785"/>
                <a:gd name="T47" fmla="*/ 1 h 457"/>
                <a:gd name="T48" fmla="*/ 3 w 785"/>
                <a:gd name="T49" fmla="*/ 1 h 457"/>
                <a:gd name="T50" fmla="*/ 3 w 785"/>
                <a:gd name="T51" fmla="*/ 1 h 457"/>
                <a:gd name="T52" fmla="*/ 3 w 785"/>
                <a:gd name="T53" fmla="*/ 1 h 457"/>
                <a:gd name="T54" fmla="*/ 3 w 785"/>
                <a:gd name="T55" fmla="*/ 1 h 457"/>
                <a:gd name="T56" fmla="*/ 3 w 785"/>
                <a:gd name="T57" fmla="*/ 1 h 457"/>
                <a:gd name="T58" fmla="*/ 4 w 785"/>
                <a:gd name="T59" fmla="*/ 1 h 457"/>
                <a:gd name="T60" fmla="*/ 4 w 785"/>
                <a:gd name="T61" fmla="*/ 1 h 457"/>
                <a:gd name="T62" fmla="*/ 4 w 785"/>
                <a:gd name="T63" fmla="*/ 1 h 457"/>
                <a:gd name="T64" fmla="*/ 5 w 785"/>
                <a:gd name="T65" fmla="*/ 2 h 457"/>
                <a:gd name="T66" fmla="*/ 4 w 785"/>
                <a:gd name="T67" fmla="*/ 2 h 457"/>
                <a:gd name="T68" fmla="*/ 4 w 785"/>
                <a:gd name="T69" fmla="*/ 2 h 457"/>
                <a:gd name="T70" fmla="*/ 4 w 785"/>
                <a:gd name="T71" fmla="*/ 2 h 457"/>
                <a:gd name="T72" fmla="*/ 3 w 785"/>
                <a:gd name="T73" fmla="*/ 2 h 457"/>
                <a:gd name="T74" fmla="*/ 3 w 785"/>
                <a:gd name="T75" fmla="*/ 2 h 457"/>
                <a:gd name="T76" fmla="*/ 3 w 785"/>
                <a:gd name="T77" fmla="*/ 2 h 457"/>
                <a:gd name="T78" fmla="*/ 3 w 785"/>
                <a:gd name="T79" fmla="*/ 2 h 457"/>
                <a:gd name="T80" fmla="*/ 3 w 785"/>
                <a:gd name="T81" fmla="*/ 2 h 457"/>
                <a:gd name="T82" fmla="*/ 3 w 785"/>
                <a:gd name="T83" fmla="*/ 2 h 457"/>
                <a:gd name="T84" fmla="*/ 3 w 785"/>
                <a:gd name="T85" fmla="*/ 2 h 457"/>
                <a:gd name="T86" fmla="*/ 2 w 785"/>
                <a:gd name="T87" fmla="*/ 2 h 457"/>
                <a:gd name="T88" fmla="*/ 3 w 785"/>
                <a:gd name="T89" fmla="*/ 2 h 457"/>
                <a:gd name="T90" fmla="*/ 3 w 785"/>
                <a:gd name="T91" fmla="*/ 1 h 457"/>
                <a:gd name="T92" fmla="*/ 2 w 785"/>
                <a:gd name="T93" fmla="*/ 1 h 457"/>
                <a:gd name="T94" fmla="*/ 2 w 785"/>
                <a:gd name="T95" fmla="*/ 2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8" name="Freeform 10">
              <a:extLst>
                <a:ext uri="{FF2B5EF4-FFF2-40B4-BE49-F238E27FC236}">
                  <a16:creationId xmlns:a16="http://schemas.microsoft.com/office/drawing/2014/main" id="{3198C481-618C-4B88-90CA-D7603EC13B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3 w 785"/>
                <a:gd name="T1" fmla="*/ 2 h 456"/>
                <a:gd name="T2" fmla="*/ 3 w 785"/>
                <a:gd name="T3" fmla="*/ 2 h 456"/>
                <a:gd name="T4" fmla="*/ 2 w 785"/>
                <a:gd name="T5" fmla="*/ 3 h 456"/>
                <a:gd name="T6" fmla="*/ 2 w 785"/>
                <a:gd name="T7" fmla="*/ 2 h 456"/>
                <a:gd name="T8" fmla="*/ 2 w 785"/>
                <a:gd name="T9" fmla="*/ 2 h 456"/>
                <a:gd name="T10" fmla="*/ 2 w 785"/>
                <a:gd name="T11" fmla="*/ 2 h 456"/>
                <a:gd name="T12" fmla="*/ 2 w 785"/>
                <a:gd name="T13" fmla="*/ 2 h 456"/>
                <a:gd name="T14" fmla="*/ 2 w 785"/>
                <a:gd name="T15" fmla="*/ 2 h 456"/>
                <a:gd name="T16" fmla="*/ 2 w 785"/>
                <a:gd name="T17" fmla="*/ 2 h 456"/>
                <a:gd name="T18" fmla="*/ 1 w 785"/>
                <a:gd name="T19" fmla="*/ 2 h 456"/>
                <a:gd name="T20" fmla="*/ 1 w 785"/>
                <a:gd name="T21" fmla="*/ 2 h 456"/>
                <a:gd name="T22" fmla="*/ 1 w 785"/>
                <a:gd name="T23" fmla="*/ 2 h 456"/>
                <a:gd name="T24" fmla="*/ 0 w 785"/>
                <a:gd name="T25" fmla="*/ 2 h 456"/>
                <a:gd name="T26" fmla="*/ 1 w 785"/>
                <a:gd name="T27" fmla="*/ 1 h 456"/>
                <a:gd name="T28" fmla="*/ 1 w 785"/>
                <a:gd name="T29" fmla="*/ 1 h 456"/>
                <a:gd name="T30" fmla="*/ 1 w 785"/>
                <a:gd name="T31" fmla="*/ 1 h 456"/>
                <a:gd name="T32" fmla="*/ 2 w 785"/>
                <a:gd name="T33" fmla="*/ 1 h 456"/>
                <a:gd name="T34" fmla="*/ 2 w 785"/>
                <a:gd name="T35" fmla="*/ 1 h 456"/>
                <a:gd name="T36" fmla="*/ 2 w 785"/>
                <a:gd name="T37" fmla="*/ 1 h 456"/>
                <a:gd name="T38" fmla="*/ 2 w 785"/>
                <a:gd name="T39" fmla="*/ 1 h 456"/>
                <a:gd name="T40" fmla="*/ 2 w 785"/>
                <a:gd name="T41" fmla="*/ 1 h 456"/>
                <a:gd name="T42" fmla="*/ 2 w 785"/>
                <a:gd name="T43" fmla="*/ 1 h 456"/>
                <a:gd name="T44" fmla="*/ 3 w 785"/>
                <a:gd name="T45" fmla="*/ 0 h 456"/>
                <a:gd name="T46" fmla="*/ 3 w 785"/>
                <a:gd name="T47" fmla="*/ 1 h 456"/>
                <a:gd name="T48" fmla="*/ 3 w 785"/>
                <a:gd name="T49" fmla="*/ 1 h 456"/>
                <a:gd name="T50" fmla="*/ 3 w 785"/>
                <a:gd name="T51" fmla="*/ 1 h 456"/>
                <a:gd name="T52" fmla="*/ 3 w 785"/>
                <a:gd name="T53" fmla="*/ 1 h 456"/>
                <a:gd name="T54" fmla="*/ 3 w 785"/>
                <a:gd name="T55" fmla="*/ 1 h 456"/>
                <a:gd name="T56" fmla="*/ 3 w 785"/>
                <a:gd name="T57" fmla="*/ 1 h 456"/>
                <a:gd name="T58" fmla="*/ 4 w 785"/>
                <a:gd name="T59" fmla="*/ 1 h 456"/>
                <a:gd name="T60" fmla="*/ 4 w 785"/>
                <a:gd name="T61" fmla="*/ 1 h 456"/>
                <a:gd name="T62" fmla="*/ 4 w 785"/>
                <a:gd name="T63" fmla="*/ 1 h 456"/>
                <a:gd name="T64" fmla="*/ 5 w 785"/>
                <a:gd name="T65" fmla="*/ 2 h 456"/>
                <a:gd name="T66" fmla="*/ 4 w 785"/>
                <a:gd name="T67" fmla="*/ 2 h 456"/>
                <a:gd name="T68" fmla="*/ 4 w 785"/>
                <a:gd name="T69" fmla="*/ 2 h 456"/>
                <a:gd name="T70" fmla="*/ 4 w 785"/>
                <a:gd name="T71" fmla="*/ 2 h 456"/>
                <a:gd name="T72" fmla="*/ 3 w 785"/>
                <a:gd name="T73" fmla="*/ 2 h 456"/>
                <a:gd name="T74" fmla="*/ 3 w 785"/>
                <a:gd name="T75" fmla="*/ 2 h 456"/>
                <a:gd name="T76" fmla="*/ 3 w 785"/>
                <a:gd name="T77" fmla="*/ 2 h 456"/>
                <a:gd name="T78" fmla="*/ 3 w 785"/>
                <a:gd name="T79" fmla="*/ 2 h 456"/>
                <a:gd name="T80" fmla="*/ 3 w 785"/>
                <a:gd name="T81" fmla="*/ 2 h 456"/>
                <a:gd name="T82" fmla="*/ 3 w 785"/>
                <a:gd name="T83" fmla="*/ 2 h 456"/>
                <a:gd name="T84" fmla="*/ 3 w 785"/>
                <a:gd name="T85" fmla="*/ 2 h 456"/>
                <a:gd name="T86" fmla="*/ 2 w 785"/>
                <a:gd name="T87" fmla="*/ 2 h 456"/>
                <a:gd name="T88" fmla="*/ 3 w 785"/>
                <a:gd name="T89" fmla="*/ 2 h 456"/>
                <a:gd name="T90" fmla="*/ 3 w 785"/>
                <a:gd name="T91" fmla="*/ 1 h 456"/>
                <a:gd name="T92" fmla="*/ 2 w 785"/>
                <a:gd name="T93" fmla="*/ 1 h 456"/>
                <a:gd name="T94" fmla="*/ 2 w 785"/>
                <a:gd name="T95" fmla="*/ 2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9" name="Freeform 11">
              <a:extLst>
                <a:ext uri="{FF2B5EF4-FFF2-40B4-BE49-F238E27FC236}">
                  <a16:creationId xmlns:a16="http://schemas.microsoft.com/office/drawing/2014/main" id="{13B72D27-F6F9-4DD6-90EB-298BF0CA9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1 w 56"/>
                <a:gd name="T1" fmla="*/ 1 h 92"/>
                <a:gd name="T2" fmla="*/ 1 w 56"/>
                <a:gd name="T3" fmla="*/ 1 h 92"/>
                <a:gd name="T4" fmla="*/ 1 w 56"/>
                <a:gd name="T5" fmla="*/ 1 h 92"/>
                <a:gd name="T6" fmla="*/ 1 w 56"/>
                <a:gd name="T7" fmla="*/ 1 h 92"/>
                <a:gd name="T8" fmla="*/ 1 w 56"/>
                <a:gd name="T9" fmla="*/ 1 h 92"/>
                <a:gd name="T10" fmla="*/ 1 w 56"/>
                <a:gd name="T11" fmla="*/ 1 h 92"/>
                <a:gd name="T12" fmla="*/ 1 w 56"/>
                <a:gd name="T13" fmla="*/ 1 h 92"/>
                <a:gd name="T14" fmla="*/ 1 w 56"/>
                <a:gd name="T15" fmla="*/ 1 h 92"/>
                <a:gd name="T16" fmla="*/ 1 w 56"/>
                <a:gd name="T17" fmla="*/ 1 h 92"/>
                <a:gd name="T18" fmla="*/ 1 w 56"/>
                <a:gd name="T19" fmla="*/ 1 h 92"/>
                <a:gd name="T20" fmla="*/ 1 w 56"/>
                <a:gd name="T21" fmla="*/ 1 h 92"/>
                <a:gd name="T22" fmla="*/ 1 w 56"/>
                <a:gd name="T23" fmla="*/ 1 h 92"/>
                <a:gd name="T24" fmla="*/ 1 w 56"/>
                <a:gd name="T25" fmla="*/ 1 h 92"/>
                <a:gd name="T26" fmla="*/ 1 w 56"/>
                <a:gd name="T27" fmla="*/ 1 h 92"/>
                <a:gd name="T28" fmla="*/ 0 w 56"/>
                <a:gd name="T29" fmla="*/ 1 h 92"/>
                <a:gd name="T30" fmla="*/ 1 w 56"/>
                <a:gd name="T31" fmla="*/ 1 h 92"/>
                <a:gd name="T32" fmla="*/ 1 w 56"/>
                <a:gd name="T33" fmla="*/ 1 h 92"/>
                <a:gd name="T34" fmla="*/ 1 w 56"/>
                <a:gd name="T35" fmla="*/ 1 h 92"/>
                <a:gd name="T36" fmla="*/ 1 w 56"/>
                <a:gd name="T37" fmla="*/ 1 h 92"/>
                <a:gd name="T38" fmla="*/ 1 w 56"/>
                <a:gd name="T39" fmla="*/ 1 h 92"/>
                <a:gd name="T40" fmla="*/ 1 w 56"/>
                <a:gd name="T41" fmla="*/ 1 h 92"/>
                <a:gd name="T42" fmla="*/ 1 w 56"/>
                <a:gd name="T43" fmla="*/ 1 h 92"/>
                <a:gd name="T44" fmla="*/ 1 w 56"/>
                <a:gd name="T45" fmla="*/ 1 h 92"/>
                <a:gd name="T46" fmla="*/ 1 w 56"/>
                <a:gd name="T47" fmla="*/ 1 h 92"/>
                <a:gd name="T48" fmla="*/ 1 w 56"/>
                <a:gd name="T49" fmla="*/ 1 h 92"/>
                <a:gd name="T50" fmla="*/ 1 w 56"/>
                <a:gd name="T51" fmla="*/ 1 h 92"/>
                <a:gd name="T52" fmla="*/ 1 w 56"/>
                <a:gd name="T53" fmla="*/ 1 h 92"/>
                <a:gd name="T54" fmla="*/ 1 w 56"/>
                <a:gd name="T55" fmla="*/ 1 h 92"/>
                <a:gd name="T56" fmla="*/ 1 w 56"/>
                <a:gd name="T57" fmla="*/ 1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Freeform 12">
              <a:extLst>
                <a:ext uri="{FF2B5EF4-FFF2-40B4-BE49-F238E27FC236}">
                  <a16:creationId xmlns:a16="http://schemas.microsoft.com/office/drawing/2014/main" id="{E2B7CF37-418F-4DCF-9E13-C56F115B9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Freeform 13">
              <a:extLst>
                <a:ext uri="{FF2B5EF4-FFF2-40B4-BE49-F238E27FC236}">
                  <a16:creationId xmlns:a16="http://schemas.microsoft.com/office/drawing/2014/main" id="{5D606547-9ABC-4BBD-99D4-CF29B377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Freeform 14">
              <a:extLst>
                <a:ext uri="{FF2B5EF4-FFF2-40B4-BE49-F238E27FC236}">
                  <a16:creationId xmlns:a16="http://schemas.microsoft.com/office/drawing/2014/main" id="{38373768-D099-40E2-8218-260BCBBC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3" name="Freeform 15">
              <a:extLst>
                <a:ext uri="{FF2B5EF4-FFF2-40B4-BE49-F238E27FC236}">
                  <a16:creationId xmlns:a16="http://schemas.microsoft.com/office/drawing/2014/main" id="{5DDAB2D3-177F-4F8A-B124-1CAFC851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 w 62"/>
                <a:gd name="T1" fmla="*/ 1 h 92"/>
                <a:gd name="T2" fmla="*/ 1 w 62"/>
                <a:gd name="T3" fmla="*/ 1 h 92"/>
                <a:gd name="T4" fmla="*/ 1 w 62"/>
                <a:gd name="T5" fmla="*/ 1 h 92"/>
                <a:gd name="T6" fmla="*/ 1 w 62"/>
                <a:gd name="T7" fmla="*/ 1 h 92"/>
                <a:gd name="T8" fmla="*/ 1 w 62"/>
                <a:gd name="T9" fmla="*/ 1 h 92"/>
                <a:gd name="T10" fmla="*/ 1 w 62"/>
                <a:gd name="T11" fmla="*/ 1 h 92"/>
                <a:gd name="T12" fmla="*/ 1 w 62"/>
                <a:gd name="T13" fmla="*/ 1 h 92"/>
                <a:gd name="T14" fmla="*/ 1 w 62"/>
                <a:gd name="T15" fmla="*/ 1 h 92"/>
                <a:gd name="T16" fmla="*/ 1 w 62"/>
                <a:gd name="T17" fmla="*/ 1 h 92"/>
                <a:gd name="T18" fmla="*/ 1 w 62"/>
                <a:gd name="T19" fmla="*/ 1 h 92"/>
                <a:gd name="T20" fmla="*/ 1 w 62"/>
                <a:gd name="T21" fmla="*/ 1 h 92"/>
                <a:gd name="T22" fmla="*/ 1 w 62"/>
                <a:gd name="T23" fmla="*/ 1 h 92"/>
                <a:gd name="T24" fmla="*/ 1 w 62"/>
                <a:gd name="T25" fmla="*/ 1 h 92"/>
                <a:gd name="T26" fmla="*/ 1 w 62"/>
                <a:gd name="T27" fmla="*/ 1 h 92"/>
                <a:gd name="T28" fmla="*/ 1 w 62"/>
                <a:gd name="T29" fmla="*/ 1 h 92"/>
                <a:gd name="T30" fmla="*/ 1 w 62"/>
                <a:gd name="T31" fmla="*/ 1 h 92"/>
                <a:gd name="T32" fmla="*/ 0 w 62"/>
                <a:gd name="T33" fmla="*/ 1 h 92"/>
                <a:gd name="T34" fmla="*/ 1 w 62"/>
                <a:gd name="T35" fmla="*/ 1 h 92"/>
                <a:gd name="T36" fmla="*/ 1 w 62"/>
                <a:gd name="T37" fmla="*/ 1 h 92"/>
                <a:gd name="T38" fmla="*/ 1 w 62"/>
                <a:gd name="T39" fmla="*/ 1 h 92"/>
                <a:gd name="T40" fmla="*/ 1 w 62"/>
                <a:gd name="T41" fmla="*/ 1 h 92"/>
                <a:gd name="T42" fmla="*/ 1 w 62"/>
                <a:gd name="T43" fmla="*/ 1 h 92"/>
                <a:gd name="T44" fmla="*/ 1 w 62"/>
                <a:gd name="T45" fmla="*/ 1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4" name="Freeform 16">
              <a:extLst>
                <a:ext uri="{FF2B5EF4-FFF2-40B4-BE49-F238E27FC236}">
                  <a16:creationId xmlns:a16="http://schemas.microsoft.com/office/drawing/2014/main" id="{D18ECC83-DB17-472B-B2D9-EB43C345B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6633" name="Picture 22" descr="computer">
            <a:extLst>
              <a:ext uri="{FF2B5EF4-FFF2-40B4-BE49-F238E27FC236}">
                <a16:creationId xmlns:a16="http://schemas.microsoft.com/office/drawing/2014/main" id="{47D8D6FF-77BA-4834-8A65-36157681E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996406"/>
            <a:ext cx="647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23" descr="computer">
            <a:extLst>
              <a:ext uri="{FF2B5EF4-FFF2-40B4-BE49-F238E27FC236}">
                <a16:creationId xmlns:a16="http://schemas.microsoft.com/office/drawing/2014/main" id="{D66B7EB6-1779-4911-B9A0-2E55ACD87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589881"/>
            <a:ext cx="6477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24" descr="computer">
            <a:extLst>
              <a:ext uri="{FF2B5EF4-FFF2-40B4-BE49-F238E27FC236}">
                <a16:creationId xmlns:a16="http://schemas.microsoft.com/office/drawing/2014/main" id="{AEFCFEDA-8659-4C62-9A19-A7C4CEEF1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5" y="4398169"/>
            <a:ext cx="6477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25" descr="computer">
            <a:extLst>
              <a:ext uri="{FF2B5EF4-FFF2-40B4-BE49-F238E27FC236}">
                <a16:creationId xmlns:a16="http://schemas.microsoft.com/office/drawing/2014/main" id="{E3AA2D05-4D98-44EF-9387-08F0B2E6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924969"/>
            <a:ext cx="6477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7" name="Group 26">
            <a:extLst>
              <a:ext uri="{FF2B5EF4-FFF2-40B4-BE49-F238E27FC236}">
                <a16:creationId xmlns:a16="http://schemas.microsoft.com/office/drawing/2014/main" id="{FDFE7C61-9987-4602-A940-9488569BC05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59338" y="2996406"/>
            <a:ext cx="914400" cy="661988"/>
            <a:chOff x="470" y="447"/>
            <a:chExt cx="576" cy="417"/>
          </a:xfrm>
        </p:grpSpPr>
        <p:sp>
          <p:nvSpPr>
            <p:cNvPr id="26651" name="AutoShape 27">
              <a:extLst>
                <a:ext uri="{FF2B5EF4-FFF2-40B4-BE49-F238E27FC236}">
                  <a16:creationId xmlns:a16="http://schemas.microsoft.com/office/drawing/2014/main" id="{2BC353A3-EF85-46B1-8017-2695A28F08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0" y="447"/>
              <a:ext cx="5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Freeform 28">
              <a:extLst>
                <a:ext uri="{FF2B5EF4-FFF2-40B4-BE49-F238E27FC236}">
                  <a16:creationId xmlns:a16="http://schemas.microsoft.com/office/drawing/2014/main" id="{D9E78B43-F9F8-41DB-9BF4-639E15BB2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613"/>
              <a:ext cx="286" cy="252"/>
            </a:xfrm>
            <a:custGeom>
              <a:avLst/>
              <a:gdLst>
                <a:gd name="T0" fmla="*/ 286 w 286"/>
                <a:gd name="T1" fmla="*/ 0 h 252"/>
                <a:gd name="T2" fmla="*/ 286 w 286"/>
                <a:gd name="T3" fmla="*/ 85 h 252"/>
                <a:gd name="T4" fmla="*/ 0 w 286"/>
                <a:gd name="T5" fmla="*/ 252 h 252"/>
                <a:gd name="T6" fmla="*/ 0 w 286"/>
                <a:gd name="T7" fmla="*/ 166 h 252"/>
                <a:gd name="T8" fmla="*/ 286 w 286"/>
                <a:gd name="T9" fmla="*/ 0 h 252"/>
                <a:gd name="T10" fmla="*/ 286 w 286"/>
                <a:gd name="T11" fmla="*/ 0 h 252"/>
                <a:gd name="T12" fmla="*/ 286 w 286"/>
                <a:gd name="T13" fmla="*/ 0 h 252"/>
                <a:gd name="T14" fmla="*/ 286 w 286"/>
                <a:gd name="T15" fmla="*/ 0 h 252"/>
                <a:gd name="T16" fmla="*/ 286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286" y="0"/>
                  </a:moveTo>
                  <a:lnTo>
                    <a:pt x="286" y="85"/>
                  </a:lnTo>
                  <a:lnTo>
                    <a:pt x="0" y="252"/>
                  </a:lnTo>
                  <a:lnTo>
                    <a:pt x="0" y="166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Freeform 29">
              <a:extLst>
                <a:ext uri="{FF2B5EF4-FFF2-40B4-BE49-F238E27FC236}">
                  <a16:creationId xmlns:a16="http://schemas.microsoft.com/office/drawing/2014/main" id="{352580C2-A13E-473C-A84D-7292F6C41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613"/>
              <a:ext cx="288" cy="252"/>
            </a:xfrm>
            <a:custGeom>
              <a:avLst/>
              <a:gdLst>
                <a:gd name="T0" fmla="*/ 288 w 288"/>
                <a:gd name="T1" fmla="*/ 166 h 252"/>
                <a:gd name="T2" fmla="*/ 288 w 288"/>
                <a:gd name="T3" fmla="*/ 252 h 252"/>
                <a:gd name="T4" fmla="*/ 0 w 288"/>
                <a:gd name="T5" fmla="*/ 85 h 252"/>
                <a:gd name="T6" fmla="*/ 0 w 288"/>
                <a:gd name="T7" fmla="*/ 0 h 252"/>
                <a:gd name="T8" fmla="*/ 288 w 288"/>
                <a:gd name="T9" fmla="*/ 166 h 252"/>
                <a:gd name="T10" fmla="*/ 288 w 288"/>
                <a:gd name="T11" fmla="*/ 166 h 252"/>
                <a:gd name="T12" fmla="*/ 288 w 288"/>
                <a:gd name="T13" fmla="*/ 166 h 252"/>
                <a:gd name="T14" fmla="*/ 288 w 288"/>
                <a:gd name="T15" fmla="*/ 166 h 252"/>
                <a:gd name="T16" fmla="*/ 288 w 288"/>
                <a:gd name="T17" fmla="*/ 166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252"/>
                <a:gd name="T29" fmla="*/ 288 w 288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252">
                  <a:moveTo>
                    <a:pt x="288" y="166"/>
                  </a:moveTo>
                  <a:lnTo>
                    <a:pt x="288" y="252"/>
                  </a:lnTo>
                  <a:lnTo>
                    <a:pt x="0" y="85"/>
                  </a:lnTo>
                  <a:lnTo>
                    <a:pt x="0" y="0"/>
                  </a:lnTo>
                  <a:lnTo>
                    <a:pt x="288" y="166"/>
                  </a:lnTo>
                  <a:close/>
                </a:path>
              </a:pathLst>
            </a:custGeom>
            <a:solidFill>
              <a:srgbClr val="36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Freeform 30">
              <a:extLst>
                <a:ext uri="{FF2B5EF4-FFF2-40B4-BE49-F238E27FC236}">
                  <a16:creationId xmlns:a16="http://schemas.microsoft.com/office/drawing/2014/main" id="{3E6D2983-2B76-4017-B778-EB37D64BE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447"/>
              <a:ext cx="574" cy="332"/>
            </a:xfrm>
            <a:custGeom>
              <a:avLst/>
              <a:gdLst>
                <a:gd name="T0" fmla="*/ 574 w 574"/>
                <a:gd name="T1" fmla="*/ 166 h 332"/>
                <a:gd name="T2" fmla="*/ 288 w 574"/>
                <a:gd name="T3" fmla="*/ 332 h 332"/>
                <a:gd name="T4" fmla="*/ 0 w 574"/>
                <a:gd name="T5" fmla="*/ 166 h 332"/>
                <a:gd name="T6" fmla="*/ 286 w 574"/>
                <a:gd name="T7" fmla="*/ 0 h 332"/>
                <a:gd name="T8" fmla="*/ 574 w 574"/>
                <a:gd name="T9" fmla="*/ 166 h 332"/>
                <a:gd name="T10" fmla="*/ 574 w 574"/>
                <a:gd name="T11" fmla="*/ 166 h 332"/>
                <a:gd name="T12" fmla="*/ 574 w 574"/>
                <a:gd name="T13" fmla="*/ 166 h 332"/>
                <a:gd name="T14" fmla="*/ 574 w 574"/>
                <a:gd name="T15" fmla="*/ 166 h 332"/>
                <a:gd name="T16" fmla="*/ 574 w 574"/>
                <a:gd name="T17" fmla="*/ 166 h 3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332"/>
                <a:gd name="T29" fmla="*/ 574 w 574"/>
                <a:gd name="T30" fmla="*/ 332 h 3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332">
                  <a:moveTo>
                    <a:pt x="574" y="166"/>
                  </a:moveTo>
                  <a:lnTo>
                    <a:pt x="288" y="332"/>
                  </a:lnTo>
                  <a:lnTo>
                    <a:pt x="0" y="166"/>
                  </a:lnTo>
                  <a:lnTo>
                    <a:pt x="286" y="0"/>
                  </a:lnTo>
                  <a:lnTo>
                    <a:pt x="574" y="166"/>
                  </a:lnTo>
                  <a:close/>
                </a:path>
              </a:pathLst>
            </a:custGeom>
            <a:solidFill>
              <a:srgbClr val="4D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Freeform 31">
              <a:extLst>
                <a:ext uri="{FF2B5EF4-FFF2-40B4-BE49-F238E27FC236}">
                  <a16:creationId xmlns:a16="http://schemas.microsoft.com/office/drawing/2014/main" id="{4EC67379-81F8-4264-9448-3E9A6EDDB4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95"/>
              <a:ext cx="416" cy="241"/>
            </a:xfrm>
            <a:custGeom>
              <a:avLst/>
              <a:gdLst>
                <a:gd name="T0" fmla="*/ 3 w 785"/>
                <a:gd name="T1" fmla="*/ 2 h 457"/>
                <a:gd name="T2" fmla="*/ 3 w 785"/>
                <a:gd name="T3" fmla="*/ 2 h 457"/>
                <a:gd name="T4" fmla="*/ 2 w 785"/>
                <a:gd name="T5" fmla="*/ 3 h 457"/>
                <a:gd name="T6" fmla="*/ 2 w 785"/>
                <a:gd name="T7" fmla="*/ 2 h 457"/>
                <a:gd name="T8" fmla="*/ 2 w 785"/>
                <a:gd name="T9" fmla="*/ 2 h 457"/>
                <a:gd name="T10" fmla="*/ 2 w 785"/>
                <a:gd name="T11" fmla="*/ 2 h 457"/>
                <a:gd name="T12" fmla="*/ 2 w 785"/>
                <a:gd name="T13" fmla="*/ 2 h 457"/>
                <a:gd name="T14" fmla="*/ 2 w 785"/>
                <a:gd name="T15" fmla="*/ 2 h 457"/>
                <a:gd name="T16" fmla="*/ 2 w 785"/>
                <a:gd name="T17" fmla="*/ 2 h 457"/>
                <a:gd name="T18" fmla="*/ 1 w 785"/>
                <a:gd name="T19" fmla="*/ 2 h 457"/>
                <a:gd name="T20" fmla="*/ 1 w 785"/>
                <a:gd name="T21" fmla="*/ 2 h 457"/>
                <a:gd name="T22" fmla="*/ 1 w 785"/>
                <a:gd name="T23" fmla="*/ 2 h 457"/>
                <a:gd name="T24" fmla="*/ 0 w 785"/>
                <a:gd name="T25" fmla="*/ 2 h 457"/>
                <a:gd name="T26" fmla="*/ 1 w 785"/>
                <a:gd name="T27" fmla="*/ 1 h 457"/>
                <a:gd name="T28" fmla="*/ 1 w 785"/>
                <a:gd name="T29" fmla="*/ 1 h 457"/>
                <a:gd name="T30" fmla="*/ 1 w 785"/>
                <a:gd name="T31" fmla="*/ 1 h 457"/>
                <a:gd name="T32" fmla="*/ 2 w 785"/>
                <a:gd name="T33" fmla="*/ 1 h 457"/>
                <a:gd name="T34" fmla="*/ 2 w 785"/>
                <a:gd name="T35" fmla="*/ 1 h 457"/>
                <a:gd name="T36" fmla="*/ 2 w 785"/>
                <a:gd name="T37" fmla="*/ 1 h 457"/>
                <a:gd name="T38" fmla="*/ 2 w 785"/>
                <a:gd name="T39" fmla="*/ 1 h 457"/>
                <a:gd name="T40" fmla="*/ 2 w 785"/>
                <a:gd name="T41" fmla="*/ 1 h 457"/>
                <a:gd name="T42" fmla="*/ 2 w 785"/>
                <a:gd name="T43" fmla="*/ 1 h 457"/>
                <a:gd name="T44" fmla="*/ 3 w 785"/>
                <a:gd name="T45" fmla="*/ 0 h 457"/>
                <a:gd name="T46" fmla="*/ 3 w 785"/>
                <a:gd name="T47" fmla="*/ 1 h 457"/>
                <a:gd name="T48" fmla="*/ 3 w 785"/>
                <a:gd name="T49" fmla="*/ 1 h 457"/>
                <a:gd name="T50" fmla="*/ 3 w 785"/>
                <a:gd name="T51" fmla="*/ 1 h 457"/>
                <a:gd name="T52" fmla="*/ 3 w 785"/>
                <a:gd name="T53" fmla="*/ 1 h 457"/>
                <a:gd name="T54" fmla="*/ 3 w 785"/>
                <a:gd name="T55" fmla="*/ 1 h 457"/>
                <a:gd name="T56" fmla="*/ 3 w 785"/>
                <a:gd name="T57" fmla="*/ 1 h 457"/>
                <a:gd name="T58" fmla="*/ 4 w 785"/>
                <a:gd name="T59" fmla="*/ 1 h 457"/>
                <a:gd name="T60" fmla="*/ 4 w 785"/>
                <a:gd name="T61" fmla="*/ 1 h 457"/>
                <a:gd name="T62" fmla="*/ 4 w 785"/>
                <a:gd name="T63" fmla="*/ 1 h 457"/>
                <a:gd name="T64" fmla="*/ 5 w 785"/>
                <a:gd name="T65" fmla="*/ 2 h 457"/>
                <a:gd name="T66" fmla="*/ 4 w 785"/>
                <a:gd name="T67" fmla="*/ 2 h 457"/>
                <a:gd name="T68" fmla="*/ 4 w 785"/>
                <a:gd name="T69" fmla="*/ 2 h 457"/>
                <a:gd name="T70" fmla="*/ 4 w 785"/>
                <a:gd name="T71" fmla="*/ 2 h 457"/>
                <a:gd name="T72" fmla="*/ 3 w 785"/>
                <a:gd name="T73" fmla="*/ 2 h 457"/>
                <a:gd name="T74" fmla="*/ 3 w 785"/>
                <a:gd name="T75" fmla="*/ 2 h 457"/>
                <a:gd name="T76" fmla="*/ 3 w 785"/>
                <a:gd name="T77" fmla="*/ 2 h 457"/>
                <a:gd name="T78" fmla="*/ 3 w 785"/>
                <a:gd name="T79" fmla="*/ 2 h 457"/>
                <a:gd name="T80" fmla="*/ 3 w 785"/>
                <a:gd name="T81" fmla="*/ 2 h 457"/>
                <a:gd name="T82" fmla="*/ 3 w 785"/>
                <a:gd name="T83" fmla="*/ 2 h 457"/>
                <a:gd name="T84" fmla="*/ 3 w 785"/>
                <a:gd name="T85" fmla="*/ 2 h 457"/>
                <a:gd name="T86" fmla="*/ 2 w 785"/>
                <a:gd name="T87" fmla="*/ 2 h 457"/>
                <a:gd name="T88" fmla="*/ 3 w 785"/>
                <a:gd name="T89" fmla="*/ 2 h 457"/>
                <a:gd name="T90" fmla="*/ 3 w 785"/>
                <a:gd name="T91" fmla="*/ 1 h 457"/>
                <a:gd name="T92" fmla="*/ 2 w 785"/>
                <a:gd name="T93" fmla="*/ 1 h 457"/>
                <a:gd name="T94" fmla="*/ 2 w 785"/>
                <a:gd name="T95" fmla="*/ 2 h 4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7"/>
                <a:gd name="T146" fmla="*/ 785 w 785"/>
                <a:gd name="T147" fmla="*/ 457 h 4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7">
                  <a:moveTo>
                    <a:pt x="483" y="356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6"/>
                    <a:pt x="295" y="356"/>
                    <a:pt x="295" y="356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2"/>
                    <a:pt x="286" y="290"/>
                  </a:cubicBezTo>
                  <a:cubicBezTo>
                    <a:pt x="266" y="279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5"/>
                    <a:pt x="174" y="285"/>
                    <a:pt x="174" y="285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6"/>
                    <a:pt x="369" y="66"/>
                    <a:pt x="369" y="66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6"/>
                    <a:pt x="435" y="66"/>
                    <a:pt x="435" y="66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90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9"/>
                    <a:pt x="611" y="169"/>
                    <a:pt x="611" y="169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1"/>
                    <a:pt x="651" y="301"/>
                    <a:pt x="651" y="301"/>
                  </a:cubicBezTo>
                  <a:cubicBezTo>
                    <a:pt x="611" y="278"/>
                    <a:pt x="611" y="278"/>
                    <a:pt x="611" y="278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60"/>
                    <a:pt x="526" y="277"/>
                    <a:pt x="502" y="290"/>
                  </a:cubicBezTo>
                  <a:cubicBezTo>
                    <a:pt x="480" y="303"/>
                    <a:pt x="451" y="312"/>
                    <a:pt x="422" y="315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ubicBezTo>
                    <a:pt x="483" y="356"/>
                    <a:pt x="483" y="356"/>
                    <a:pt x="483" y="356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1D29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Freeform 32">
              <a:extLst>
                <a:ext uri="{FF2B5EF4-FFF2-40B4-BE49-F238E27FC236}">
                  <a16:creationId xmlns:a16="http://schemas.microsoft.com/office/drawing/2014/main" id="{30A6E629-2A55-45BF-A292-757B01A24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" y="489"/>
              <a:ext cx="416" cy="241"/>
            </a:xfrm>
            <a:custGeom>
              <a:avLst/>
              <a:gdLst>
                <a:gd name="T0" fmla="*/ 3 w 785"/>
                <a:gd name="T1" fmla="*/ 2 h 456"/>
                <a:gd name="T2" fmla="*/ 3 w 785"/>
                <a:gd name="T3" fmla="*/ 2 h 456"/>
                <a:gd name="T4" fmla="*/ 2 w 785"/>
                <a:gd name="T5" fmla="*/ 3 h 456"/>
                <a:gd name="T6" fmla="*/ 2 w 785"/>
                <a:gd name="T7" fmla="*/ 2 h 456"/>
                <a:gd name="T8" fmla="*/ 2 w 785"/>
                <a:gd name="T9" fmla="*/ 2 h 456"/>
                <a:gd name="T10" fmla="*/ 2 w 785"/>
                <a:gd name="T11" fmla="*/ 2 h 456"/>
                <a:gd name="T12" fmla="*/ 2 w 785"/>
                <a:gd name="T13" fmla="*/ 2 h 456"/>
                <a:gd name="T14" fmla="*/ 2 w 785"/>
                <a:gd name="T15" fmla="*/ 2 h 456"/>
                <a:gd name="T16" fmla="*/ 2 w 785"/>
                <a:gd name="T17" fmla="*/ 2 h 456"/>
                <a:gd name="T18" fmla="*/ 1 w 785"/>
                <a:gd name="T19" fmla="*/ 2 h 456"/>
                <a:gd name="T20" fmla="*/ 1 w 785"/>
                <a:gd name="T21" fmla="*/ 2 h 456"/>
                <a:gd name="T22" fmla="*/ 1 w 785"/>
                <a:gd name="T23" fmla="*/ 2 h 456"/>
                <a:gd name="T24" fmla="*/ 0 w 785"/>
                <a:gd name="T25" fmla="*/ 2 h 456"/>
                <a:gd name="T26" fmla="*/ 1 w 785"/>
                <a:gd name="T27" fmla="*/ 1 h 456"/>
                <a:gd name="T28" fmla="*/ 1 w 785"/>
                <a:gd name="T29" fmla="*/ 1 h 456"/>
                <a:gd name="T30" fmla="*/ 1 w 785"/>
                <a:gd name="T31" fmla="*/ 1 h 456"/>
                <a:gd name="T32" fmla="*/ 2 w 785"/>
                <a:gd name="T33" fmla="*/ 1 h 456"/>
                <a:gd name="T34" fmla="*/ 2 w 785"/>
                <a:gd name="T35" fmla="*/ 1 h 456"/>
                <a:gd name="T36" fmla="*/ 2 w 785"/>
                <a:gd name="T37" fmla="*/ 1 h 456"/>
                <a:gd name="T38" fmla="*/ 2 w 785"/>
                <a:gd name="T39" fmla="*/ 1 h 456"/>
                <a:gd name="T40" fmla="*/ 2 w 785"/>
                <a:gd name="T41" fmla="*/ 1 h 456"/>
                <a:gd name="T42" fmla="*/ 2 w 785"/>
                <a:gd name="T43" fmla="*/ 1 h 456"/>
                <a:gd name="T44" fmla="*/ 3 w 785"/>
                <a:gd name="T45" fmla="*/ 0 h 456"/>
                <a:gd name="T46" fmla="*/ 3 w 785"/>
                <a:gd name="T47" fmla="*/ 1 h 456"/>
                <a:gd name="T48" fmla="*/ 3 w 785"/>
                <a:gd name="T49" fmla="*/ 1 h 456"/>
                <a:gd name="T50" fmla="*/ 3 w 785"/>
                <a:gd name="T51" fmla="*/ 1 h 456"/>
                <a:gd name="T52" fmla="*/ 3 w 785"/>
                <a:gd name="T53" fmla="*/ 1 h 456"/>
                <a:gd name="T54" fmla="*/ 3 w 785"/>
                <a:gd name="T55" fmla="*/ 1 h 456"/>
                <a:gd name="T56" fmla="*/ 3 w 785"/>
                <a:gd name="T57" fmla="*/ 1 h 456"/>
                <a:gd name="T58" fmla="*/ 4 w 785"/>
                <a:gd name="T59" fmla="*/ 1 h 456"/>
                <a:gd name="T60" fmla="*/ 4 w 785"/>
                <a:gd name="T61" fmla="*/ 1 h 456"/>
                <a:gd name="T62" fmla="*/ 4 w 785"/>
                <a:gd name="T63" fmla="*/ 1 h 456"/>
                <a:gd name="T64" fmla="*/ 5 w 785"/>
                <a:gd name="T65" fmla="*/ 2 h 456"/>
                <a:gd name="T66" fmla="*/ 4 w 785"/>
                <a:gd name="T67" fmla="*/ 2 h 456"/>
                <a:gd name="T68" fmla="*/ 4 w 785"/>
                <a:gd name="T69" fmla="*/ 2 h 456"/>
                <a:gd name="T70" fmla="*/ 4 w 785"/>
                <a:gd name="T71" fmla="*/ 2 h 456"/>
                <a:gd name="T72" fmla="*/ 3 w 785"/>
                <a:gd name="T73" fmla="*/ 2 h 456"/>
                <a:gd name="T74" fmla="*/ 3 w 785"/>
                <a:gd name="T75" fmla="*/ 2 h 456"/>
                <a:gd name="T76" fmla="*/ 3 w 785"/>
                <a:gd name="T77" fmla="*/ 2 h 456"/>
                <a:gd name="T78" fmla="*/ 3 w 785"/>
                <a:gd name="T79" fmla="*/ 2 h 456"/>
                <a:gd name="T80" fmla="*/ 3 w 785"/>
                <a:gd name="T81" fmla="*/ 2 h 456"/>
                <a:gd name="T82" fmla="*/ 3 w 785"/>
                <a:gd name="T83" fmla="*/ 2 h 456"/>
                <a:gd name="T84" fmla="*/ 3 w 785"/>
                <a:gd name="T85" fmla="*/ 2 h 456"/>
                <a:gd name="T86" fmla="*/ 2 w 785"/>
                <a:gd name="T87" fmla="*/ 2 h 456"/>
                <a:gd name="T88" fmla="*/ 3 w 785"/>
                <a:gd name="T89" fmla="*/ 2 h 456"/>
                <a:gd name="T90" fmla="*/ 3 w 785"/>
                <a:gd name="T91" fmla="*/ 1 h 456"/>
                <a:gd name="T92" fmla="*/ 2 w 785"/>
                <a:gd name="T93" fmla="*/ 1 h 456"/>
                <a:gd name="T94" fmla="*/ 2 w 785"/>
                <a:gd name="T95" fmla="*/ 2 h 4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456"/>
                <a:gd name="T146" fmla="*/ 785 w 785"/>
                <a:gd name="T147" fmla="*/ 456 h 45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456">
                  <a:moveTo>
                    <a:pt x="483" y="355"/>
                  </a:moveTo>
                  <a:cubicBezTo>
                    <a:pt x="523" y="379"/>
                    <a:pt x="523" y="379"/>
                    <a:pt x="523" y="379"/>
                  </a:cubicBezTo>
                  <a:cubicBezTo>
                    <a:pt x="389" y="456"/>
                    <a:pt x="389" y="456"/>
                    <a:pt x="389" y="456"/>
                  </a:cubicBezTo>
                  <a:cubicBezTo>
                    <a:pt x="255" y="379"/>
                    <a:pt x="255" y="379"/>
                    <a:pt x="255" y="379"/>
                  </a:cubicBezTo>
                  <a:cubicBezTo>
                    <a:pt x="295" y="355"/>
                    <a:pt x="295" y="355"/>
                    <a:pt x="295" y="355"/>
                  </a:cubicBezTo>
                  <a:cubicBezTo>
                    <a:pt x="356" y="391"/>
                    <a:pt x="356" y="391"/>
                    <a:pt x="356" y="391"/>
                  </a:cubicBezTo>
                  <a:cubicBezTo>
                    <a:pt x="356" y="313"/>
                    <a:pt x="356" y="313"/>
                    <a:pt x="356" y="313"/>
                  </a:cubicBezTo>
                  <a:cubicBezTo>
                    <a:pt x="330" y="309"/>
                    <a:pt x="306" y="301"/>
                    <a:pt x="286" y="290"/>
                  </a:cubicBezTo>
                  <a:cubicBezTo>
                    <a:pt x="266" y="278"/>
                    <a:pt x="253" y="264"/>
                    <a:pt x="246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74" y="284"/>
                    <a:pt x="174" y="284"/>
                    <a:pt x="174" y="284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74" y="175"/>
                    <a:pt x="174" y="175"/>
                    <a:pt x="174" y="175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9" y="194"/>
                    <a:pt x="263" y="178"/>
                    <a:pt x="286" y="165"/>
                  </a:cubicBezTo>
                  <a:cubicBezTo>
                    <a:pt x="309" y="151"/>
                    <a:pt x="339" y="143"/>
                    <a:pt x="369" y="140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08" y="101"/>
                    <a:pt x="308" y="101"/>
                    <a:pt x="308" y="101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536" y="78"/>
                    <a:pt x="536" y="78"/>
                    <a:pt x="536" y="78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5" y="87"/>
                    <a:pt x="435" y="117"/>
                    <a:pt x="435" y="142"/>
                  </a:cubicBezTo>
                  <a:cubicBezTo>
                    <a:pt x="460" y="146"/>
                    <a:pt x="483" y="154"/>
                    <a:pt x="502" y="165"/>
                  </a:cubicBezTo>
                  <a:cubicBezTo>
                    <a:pt x="521" y="176"/>
                    <a:pt x="534" y="189"/>
                    <a:pt x="541" y="204"/>
                  </a:cubicBezTo>
                  <a:cubicBezTo>
                    <a:pt x="672" y="204"/>
                    <a:pt x="672" y="204"/>
                    <a:pt x="672" y="204"/>
                  </a:cubicBezTo>
                  <a:cubicBezTo>
                    <a:pt x="611" y="168"/>
                    <a:pt x="611" y="168"/>
                    <a:pt x="611" y="168"/>
                  </a:cubicBezTo>
                  <a:cubicBezTo>
                    <a:pt x="650" y="145"/>
                    <a:pt x="650" y="145"/>
                    <a:pt x="650" y="145"/>
                  </a:cubicBezTo>
                  <a:cubicBezTo>
                    <a:pt x="785" y="223"/>
                    <a:pt x="785" y="223"/>
                    <a:pt x="785" y="223"/>
                  </a:cubicBezTo>
                  <a:cubicBezTo>
                    <a:pt x="651" y="300"/>
                    <a:pt x="651" y="300"/>
                    <a:pt x="651" y="300"/>
                  </a:cubicBezTo>
                  <a:cubicBezTo>
                    <a:pt x="611" y="277"/>
                    <a:pt x="611" y="277"/>
                    <a:pt x="611" y="277"/>
                  </a:cubicBezTo>
                  <a:cubicBezTo>
                    <a:pt x="672" y="242"/>
                    <a:pt x="672" y="242"/>
                    <a:pt x="672" y="242"/>
                  </a:cubicBezTo>
                  <a:cubicBezTo>
                    <a:pt x="637" y="242"/>
                    <a:pt x="587" y="242"/>
                    <a:pt x="545" y="242"/>
                  </a:cubicBezTo>
                  <a:cubicBezTo>
                    <a:pt x="540" y="259"/>
                    <a:pt x="526" y="276"/>
                    <a:pt x="502" y="290"/>
                  </a:cubicBezTo>
                  <a:cubicBezTo>
                    <a:pt x="480" y="303"/>
                    <a:pt x="451" y="311"/>
                    <a:pt x="422" y="314"/>
                  </a:cubicBezTo>
                  <a:cubicBezTo>
                    <a:pt x="422" y="391"/>
                    <a:pt x="422" y="391"/>
                    <a:pt x="422" y="391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ubicBezTo>
                    <a:pt x="483" y="355"/>
                    <a:pt x="483" y="355"/>
                    <a:pt x="483" y="355"/>
                  </a:cubicBezTo>
                  <a:close/>
                  <a:moveTo>
                    <a:pt x="338" y="260"/>
                  </a:moveTo>
                  <a:cubicBezTo>
                    <a:pt x="369" y="278"/>
                    <a:pt x="419" y="278"/>
                    <a:pt x="450" y="260"/>
                  </a:cubicBezTo>
                  <a:cubicBezTo>
                    <a:pt x="481" y="242"/>
                    <a:pt x="481" y="213"/>
                    <a:pt x="450" y="195"/>
                  </a:cubicBezTo>
                  <a:cubicBezTo>
                    <a:pt x="419" y="177"/>
                    <a:pt x="368" y="177"/>
                    <a:pt x="338" y="195"/>
                  </a:cubicBezTo>
                  <a:cubicBezTo>
                    <a:pt x="307" y="213"/>
                    <a:pt x="307" y="242"/>
                    <a:pt x="338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Freeform 33">
              <a:extLst>
                <a:ext uri="{FF2B5EF4-FFF2-40B4-BE49-F238E27FC236}">
                  <a16:creationId xmlns:a16="http://schemas.microsoft.com/office/drawing/2014/main" id="{A59AF2AC-3A4E-458B-91A1-210CEDEEE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" y="673"/>
              <a:ext cx="30" cy="48"/>
            </a:xfrm>
            <a:custGeom>
              <a:avLst/>
              <a:gdLst>
                <a:gd name="T0" fmla="*/ 1 w 56"/>
                <a:gd name="T1" fmla="*/ 1 h 92"/>
                <a:gd name="T2" fmla="*/ 1 w 56"/>
                <a:gd name="T3" fmla="*/ 1 h 92"/>
                <a:gd name="T4" fmla="*/ 1 w 56"/>
                <a:gd name="T5" fmla="*/ 1 h 92"/>
                <a:gd name="T6" fmla="*/ 1 w 56"/>
                <a:gd name="T7" fmla="*/ 1 h 92"/>
                <a:gd name="T8" fmla="*/ 1 w 56"/>
                <a:gd name="T9" fmla="*/ 1 h 92"/>
                <a:gd name="T10" fmla="*/ 1 w 56"/>
                <a:gd name="T11" fmla="*/ 1 h 92"/>
                <a:gd name="T12" fmla="*/ 1 w 56"/>
                <a:gd name="T13" fmla="*/ 1 h 92"/>
                <a:gd name="T14" fmla="*/ 1 w 56"/>
                <a:gd name="T15" fmla="*/ 1 h 92"/>
                <a:gd name="T16" fmla="*/ 1 w 56"/>
                <a:gd name="T17" fmla="*/ 1 h 92"/>
                <a:gd name="T18" fmla="*/ 1 w 56"/>
                <a:gd name="T19" fmla="*/ 1 h 92"/>
                <a:gd name="T20" fmla="*/ 1 w 56"/>
                <a:gd name="T21" fmla="*/ 1 h 92"/>
                <a:gd name="T22" fmla="*/ 1 w 56"/>
                <a:gd name="T23" fmla="*/ 1 h 92"/>
                <a:gd name="T24" fmla="*/ 1 w 56"/>
                <a:gd name="T25" fmla="*/ 1 h 92"/>
                <a:gd name="T26" fmla="*/ 1 w 56"/>
                <a:gd name="T27" fmla="*/ 1 h 92"/>
                <a:gd name="T28" fmla="*/ 0 w 56"/>
                <a:gd name="T29" fmla="*/ 1 h 92"/>
                <a:gd name="T30" fmla="*/ 1 w 56"/>
                <a:gd name="T31" fmla="*/ 1 h 92"/>
                <a:gd name="T32" fmla="*/ 1 w 56"/>
                <a:gd name="T33" fmla="*/ 1 h 92"/>
                <a:gd name="T34" fmla="*/ 1 w 56"/>
                <a:gd name="T35" fmla="*/ 1 h 92"/>
                <a:gd name="T36" fmla="*/ 1 w 56"/>
                <a:gd name="T37" fmla="*/ 1 h 92"/>
                <a:gd name="T38" fmla="*/ 1 w 56"/>
                <a:gd name="T39" fmla="*/ 1 h 92"/>
                <a:gd name="T40" fmla="*/ 1 w 56"/>
                <a:gd name="T41" fmla="*/ 1 h 92"/>
                <a:gd name="T42" fmla="*/ 1 w 56"/>
                <a:gd name="T43" fmla="*/ 1 h 92"/>
                <a:gd name="T44" fmla="*/ 1 w 56"/>
                <a:gd name="T45" fmla="*/ 1 h 92"/>
                <a:gd name="T46" fmla="*/ 1 w 56"/>
                <a:gd name="T47" fmla="*/ 1 h 92"/>
                <a:gd name="T48" fmla="*/ 1 w 56"/>
                <a:gd name="T49" fmla="*/ 1 h 92"/>
                <a:gd name="T50" fmla="*/ 1 w 56"/>
                <a:gd name="T51" fmla="*/ 1 h 92"/>
                <a:gd name="T52" fmla="*/ 1 w 56"/>
                <a:gd name="T53" fmla="*/ 1 h 92"/>
                <a:gd name="T54" fmla="*/ 1 w 56"/>
                <a:gd name="T55" fmla="*/ 1 h 92"/>
                <a:gd name="T56" fmla="*/ 1 w 56"/>
                <a:gd name="T57" fmla="*/ 1 h 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92"/>
                <a:gd name="T89" fmla="*/ 56 w 56"/>
                <a:gd name="T90" fmla="*/ 92 h 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92">
                  <a:moveTo>
                    <a:pt x="27" y="5"/>
                  </a:moveTo>
                  <a:cubicBezTo>
                    <a:pt x="35" y="9"/>
                    <a:pt x="41" y="15"/>
                    <a:pt x="46" y="21"/>
                  </a:cubicBezTo>
                  <a:cubicBezTo>
                    <a:pt x="51" y="28"/>
                    <a:pt x="54" y="36"/>
                    <a:pt x="54" y="4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29"/>
                    <a:pt x="35" y="22"/>
                    <a:pt x="27" y="17"/>
                  </a:cubicBezTo>
                  <a:cubicBezTo>
                    <a:pt x="24" y="16"/>
                    <a:pt x="22" y="15"/>
                    <a:pt x="20" y="15"/>
                  </a:cubicBezTo>
                  <a:cubicBezTo>
                    <a:pt x="18" y="16"/>
                    <a:pt x="17" y="17"/>
                    <a:pt x="17" y="20"/>
                  </a:cubicBezTo>
                  <a:cubicBezTo>
                    <a:pt x="17" y="23"/>
                    <a:pt x="18" y="26"/>
                    <a:pt x="20" y="28"/>
                  </a:cubicBezTo>
                  <a:cubicBezTo>
                    <a:pt x="22" y="30"/>
                    <a:pt x="27" y="35"/>
                    <a:pt x="36" y="43"/>
                  </a:cubicBezTo>
                  <a:cubicBezTo>
                    <a:pt x="42" y="48"/>
                    <a:pt x="45" y="52"/>
                    <a:pt x="48" y="55"/>
                  </a:cubicBezTo>
                  <a:cubicBezTo>
                    <a:pt x="53" y="62"/>
                    <a:pt x="56" y="69"/>
                    <a:pt x="56" y="77"/>
                  </a:cubicBezTo>
                  <a:cubicBezTo>
                    <a:pt x="56" y="84"/>
                    <a:pt x="54" y="88"/>
                    <a:pt x="49" y="90"/>
                  </a:cubicBezTo>
                  <a:cubicBezTo>
                    <a:pt x="44" y="92"/>
                    <a:pt x="37" y="90"/>
                    <a:pt x="28" y="85"/>
                  </a:cubicBezTo>
                  <a:cubicBezTo>
                    <a:pt x="20" y="81"/>
                    <a:pt x="14" y="75"/>
                    <a:pt x="9" y="67"/>
                  </a:cubicBezTo>
                  <a:cubicBezTo>
                    <a:pt x="3" y="59"/>
                    <a:pt x="0" y="51"/>
                    <a:pt x="0" y="4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5"/>
                    <a:pt x="16" y="59"/>
                    <a:pt x="19" y="63"/>
                  </a:cubicBezTo>
                  <a:cubicBezTo>
                    <a:pt x="21" y="67"/>
                    <a:pt x="25" y="70"/>
                    <a:pt x="29" y="72"/>
                  </a:cubicBezTo>
                  <a:cubicBezTo>
                    <a:pt x="32" y="74"/>
                    <a:pt x="35" y="75"/>
                    <a:pt x="37" y="75"/>
                  </a:cubicBezTo>
                  <a:cubicBezTo>
                    <a:pt x="40" y="76"/>
                    <a:pt x="42" y="74"/>
                    <a:pt x="42" y="70"/>
                  </a:cubicBezTo>
                  <a:cubicBezTo>
                    <a:pt x="42" y="66"/>
                    <a:pt x="38" y="61"/>
                    <a:pt x="32" y="55"/>
                  </a:cubicBezTo>
                  <a:cubicBezTo>
                    <a:pt x="20" y="44"/>
                    <a:pt x="14" y="38"/>
                    <a:pt x="13" y="37"/>
                  </a:cubicBezTo>
                  <a:cubicBezTo>
                    <a:pt x="6" y="29"/>
                    <a:pt x="2" y="22"/>
                    <a:pt x="2" y="13"/>
                  </a:cubicBezTo>
                  <a:cubicBezTo>
                    <a:pt x="2" y="6"/>
                    <a:pt x="5" y="2"/>
                    <a:pt x="10" y="1"/>
                  </a:cubicBezTo>
                  <a:cubicBezTo>
                    <a:pt x="15" y="0"/>
                    <a:pt x="21" y="1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Freeform 34">
              <a:extLst>
                <a:ext uri="{FF2B5EF4-FFF2-40B4-BE49-F238E27FC236}">
                  <a16:creationId xmlns:a16="http://schemas.microsoft.com/office/drawing/2014/main" id="{4234E3E3-7978-4860-AB4B-7A88302AF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685"/>
              <a:ext cx="46" cy="62"/>
            </a:xfrm>
            <a:custGeom>
              <a:avLst/>
              <a:gdLst>
                <a:gd name="T0" fmla="*/ 46 w 46"/>
                <a:gd name="T1" fmla="*/ 27 h 62"/>
                <a:gd name="T2" fmla="*/ 36 w 46"/>
                <a:gd name="T3" fmla="*/ 62 h 62"/>
                <a:gd name="T4" fmla="*/ 29 w 46"/>
                <a:gd name="T5" fmla="*/ 57 h 62"/>
                <a:gd name="T6" fmla="*/ 23 w 46"/>
                <a:gd name="T7" fmla="*/ 27 h 62"/>
                <a:gd name="T8" fmla="*/ 17 w 46"/>
                <a:gd name="T9" fmla="*/ 51 h 62"/>
                <a:gd name="T10" fmla="*/ 9 w 46"/>
                <a:gd name="T11" fmla="*/ 46 h 62"/>
                <a:gd name="T12" fmla="*/ 0 w 46"/>
                <a:gd name="T13" fmla="*/ 0 h 62"/>
                <a:gd name="T14" fmla="*/ 8 w 46"/>
                <a:gd name="T15" fmla="*/ 5 h 62"/>
                <a:gd name="T16" fmla="*/ 13 w 46"/>
                <a:gd name="T17" fmla="*/ 36 h 62"/>
                <a:gd name="T18" fmla="*/ 19 w 46"/>
                <a:gd name="T19" fmla="*/ 12 h 62"/>
                <a:gd name="T20" fmla="*/ 27 w 46"/>
                <a:gd name="T21" fmla="*/ 16 h 62"/>
                <a:gd name="T22" fmla="*/ 33 w 46"/>
                <a:gd name="T23" fmla="*/ 47 h 62"/>
                <a:gd name="T24" fmla="*/ 38 w 46"/>
                <a:gd name="T25" fmla="*/ 23 h 62"/>
                <a:gd name="T26" fmla="*/ 46 w 46"/>
                <a:gd name="T27" fmla="*/ 27 h 62"/>
                <a:gd name="T28" fmla="*/ 46 w 46"/>
                <a:gd name="T29" fmla="*/ 27 h 62"/>
                <a:gd name="T30" fmla="*/ 46 w 46"/>
                <a:gd name="T31" fmla="*/ 27 h 62"/>
                <a:gd name="T32" fmla="*/ 46 w 46"/>
                <a:gd name="T33" fmla="*/ 27 h 62"/>
                <a:gd name="T34" fmla="*/ 46 w 46"/>
                <a:gd name="T35" fmla="*/ 27 h 62"/>
                <a:gd name="T36" fmla="*/ 46 w 46"/>
                <a:gd name="T37" fmla="*/ 27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62"/>
                <a:gd name="T59" fmla="*/ 46 w 4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62">
                  <a:moveTo>
                    <a:pt x="46" y="27"/>
                  </a:moveTo>
                  <a:lnTo>
                    <a:pt x="36" y="62"/>
                  </a:lnTo>
                  <a:lnTo>
                    <a:pt x="29" y="57"/>
                  </a:lnTo>
                  <a:lnTo>
                    <a:pt x="23" y="27"/>
                  </a:lnTo>
                  <a:lnTo>
                    <a:pt x="17" y="51"/>
                  </a:lnTo>
                  <a:lnTo>
                    <a:pt x="9" y="46"/>
                  </a:lnTo>
                  <a:lnTo>
                    <a:pt x="0" y="0"/>
                  </a:lnTo>
                  <a:lnTo>
                    <a:pt x="8" y="5"/>
                  </a:lnTo>
                  <a:lnTo>
                    <a:pt x="13" y="36"/>
                  </a:lnTo>
                  <a:lnTo>
                    <a:pt x="19" y="12"/>
                  </a:lnTo>
                  <a:lnTo>
                    <a:pt x="27" y="16"/>
                  </a:lnTo>
                  <a:lnTo>
                    <a:pt x="33" y="47"/>
                  </a:lnTo>
                  <a:lnTo>
                    <a:pt x="38" y="2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Freeform 35">
              <a:extLst>
                <a:ext uri="{FF2B5EF4-FFF2-40B4-BE49-F238E27FC236}">
                  <a16:creationId xmlns:a16="http://schemas.microsoft.com/office/drawing/2014/main" id="{0BF4FE2B-78BB-4C8D-B895-979046DB3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714"/>
              <a:ext cx="7" cy="45"/>
            </a:xfrm>
            <a:custGeom>
              <a:avLst/>
              <a:gdLst>
                <a:gd name="T0" fmla="*/ 7 w 7"/>
                <a:gd name="T1" fmla="*/ 5 h 45"/>
                <a:gd name="T2" fmla="*/ 7 w 7"/>
                <a:gd name="T3" fmla="*/ 45 h 45"/>
                <a:gd name="T4" fmla="*/ 0 w 7"/>
                <a:gd name="T5" fmla="*/ 41 h 45"/>
                <a:gd name="T6" fmla="*/ 0 w 7"/>
                <a:gd name="T7" fmla="*/ 0 h 45"/>
                <a:gd name="T8" fmla="*/ 7 w 7"/>
                <a:gd name="T9" fmla="*/ 5 h 45"/>
                <a:gd name="T10" fmla="*/ 7 w 7"/>
                <a:gd name="T11" fmla="*/ 5 h 45"/>
                <a:gd name="T12" fmla="*/ 7 w 7"/>
                <a:gd name="T13" fmla="*/ 5 h 45"/>
                <a:gd name="T14" fmla="*/ 7 w 7"/>
                <a:gd name="T15" fmla="*/ 5 h 45"/>
                <a:gd name="T16" fmla="*/ 7 w 7"/>
                <a:gd name="T17" fmla="*/ 5 h 45"/>
                <a:gd name="T18" fmla="*/ 7 w 7"/>
                <a:gd name="T19" fmla="*/ 5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"/>
                <a:gd name="T31" fmla="*/ 0 h 45"/>
                <a:gd name="T32" fmla="*/ 7 w 7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" h="45">
                  <a:moveTo>
                    <a:pt x="7" y="5"/>
                  </a:moveTo>
                  <a:lnTo>
                    <a:pt x="7" y="45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Freeform 36">
              <a:extLst>
                <a:ext uri="{FF2B5EF4-FFF2-40B4-BE49-F238E27FC236}">
                  <a16:creationId xmlns:a16="http://schemas.microsoft.com/office/drawing/2014/main" id="{06EB8B1A-BA41-4F8D-B977-F0A3ADB36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721"/>
              <a:ext cx="29" cy="51"/>
            </a:xfrm>
            <a:custGeom>
              <a:avLst/>
              <a:gdLst>
                <a:gd name="T0" fmla="*/ 29 w 29"/>
                <a:gd name="T1" fmla="*/ 17 h 51"/>
                <a:gd name="T2" fmla="*/ 29 w 29"/>
                <a:gd name="T3" fmla="*/ 24 h 51"/>
                <a:gd name="T4" fmla="*/ 19 w 29"/>
                <a:gd name="T5" fmla="*/ 18 h 51"/>
                <a:gd name="T6" fmla="*/ 19 w 29"/>
                <a:gd name="T7" fmla="*/ 51 h 51"/>
                <a:gd name="T8" fmla="*/ 11 w 29"/>
                <a:gd name="T9" fmla="*/ 46 h 51"/>
                <a:gd name="T10" fmla="*/ 11 w 29"/>
                <a:gd name="T11" fmla="*/ 14 h 51"/>
                <a:gd name="T12" fmla="*/ 0 w 29"/>
                <a:gd name="T13" fmla="*/ 7 h 51"/>
                <a:gd name="T14" fmla="*/ 0 w 29"/>
                <a:gd name="T15" fmla="*/ 0 h 51"/>
                <a:gd name="T16" fmla="*/ 29 w 29"/>
                <a:gd name="T17" fmla="*/ 17 h 51"/>
                <a:gd name="T18" fmla="*/ 29 w 29"/>
                <a:gd name="T19" fmla="*/ 17 h 51"/>
                <a:gd name="T20" fmla="*/ 29 w 29"/>
                <a:gd name="T21" fmla="*/ 17 h 51"/>
                <a:gd name="T22" fmla="*/ 29 w 29"/>
                <a:gd name="T23" fmla="*/ 17 h 51"/>
                <a:gd name="T24" fmla="*/ 29 w 29"/>
                <a:gd name="T25" fmla="*/ 17 h 51"/>
                <a:gd name="T26" fmla="*/ 29 w 29"/>
                <a:gd name="T27" fmla="*/ 17 h 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51"/>
                <a:gd name="T44" fmla="*/ 29 w 29"/>
                <a:gd name="T45" fmla="*/ 51 h 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51">
                  <a:moveTo>
                    <a:pt x="29" y="17"/>
                  </a:moveTo>
                  <a:lnTo>
                    <a:pt x="29" y="24"/>
                  </a:lnTo>
                  <a:lnTo>
                    <a:pt x="19" y="18"/>
                  </a:lnTo>
                  <a:lnTo>
                    <a:pt x="19" y="51"/>
                  </a:lnTo>
                  <a:lnTo>
                    <a:pt x="11" y="46"/>
                  </a:lnTo>
                  <a:lnTo>
                    <a:pt x="11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Freeform 37">
              <a:extLst>
                <a:ext uri="{FF2B5EF4-FFF2-40B4-BE49-F238E27FC236}">
                  <a16:creationId xmlns:a16="http://schemas.microsoft.com/office/drawing/2014/main" id="{080F2329-72BF-42C2-BE38-6C9858357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745"/>
              <a:ext cx="33" cy="48"/>
            </a:xfrm>
            <a:custGeom>
              <a:avLst/>
              <a:gdLst>
                <a:gd name="T0" fmla="*/ 1 w 62"/>
                <a:gd name="T1" fmla="*/ 1 h 92"/>
                <a:gd name="T2" fmla="*/ 1 w 62"/>
                <a:gd name="T3" fmla="*/ 1 h 92"/>
                <a:gd name="T4" fmla="*/ 1 w 62"/>
                <a:gd name="T5" fmla="*/ 1 h 92"/>
                <a:gd name="T6" fmla="*/ 1 w 62"/>
                <a:gd name="T7" fmla="*/ 1 h 92"/>
                <a:gd name="T8" fmla="*/ 1 w 62"/>
                <a:gd name="T9" fmla="*/ 1 h 92"/>
                <a:gd name="T10" fmla="*/ 1 w 62"/>
                <a:gd name="T11" fmla="*/ 1 h 92"/>
                <a:gd name="T12" fmla="*/ 1 w 62"/>
                <a:gd name="T13" fmla="*/ 1 h 92"/>
                <a:gd name="T14" fmla="*/ 1 w 62"/>
                <a:gd name="T15" fmla="*/ 1 h 92"/>
                <a:gd name="T16" fmla="*/ 1 w 62"/>
                <a:gd name="T17" fmla="*/ 1 h 92"/>
                <a:gd name="T18" fmla="*/ 1 w 62"/>
                <a:gd name="T19" fmla="*/ 1 h 92"/>
                <a:gd name="T20" fmla="*/ 1 w 62"/>
                <a:gd name="T21" fmla="*/ 1 h 92"/>
                <a:gd name="T22" fmla="*/ 1 w 62"/>
                <a:gd name="T23" fmla="*/ 1 h 92"/>
                <a:gd name="T24" fmla="*/ 1 w 62"/>
                <a:gd name="T25" fmla="*/ 1 h 92"/>
                <a:gd name="T26" fmla="*/ 1 w 62"/>
                <a:gd name="T27" fmla="*/ 1 h 92"/>
                <a:gd name="T28" fmla="*/ 1 w 62"/>
                <a:gd name="T29" fmla="*/ 1 h 92"/>
                <a:gd name="T30" fmla="*/ 1 w 62"/>
                <a:gd name="T31" fmla="*/ 1 h 92"/>
                <a:gd name="T32" fmla="*/ 0 w 62"/>
                <a:gd name="T33" fmla="*/ 1 h 92"/>
                <a:gd name="T34" fmla="*/ 1 w 62"/>
                <a:gd name="T35" fmla="*/ 1 h 92"/>
                <a:gd name="T36" fmla="*/ 1 w 62"/>
                <a:gd name="T37" fmla="*/ 1 h 92"/>
                <a:gd name="T38" fmla="*/ 1 w 62"/>
                <a:gd name="T39" fmla="*/ 1 h 92"/>
                <a:gd name="T40" fmla="*/ 1 w 62"/>
                <a:gd name="T41" fmla="*/ 1 h 92"/>
                <a:gd name="T42" fmla="*/ 1 w 62"/>
                <a:gd name="T43" fmla="*/ 1 h 92"/>
                <a:gd name="T44" fmla="*/ 1 w 62"/>
                <a:gd name="T45" fmla="*/ 1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92"/>
                <a:gd name="T71" fmla="*/ 62 w 62"/>
                <a:gd name="T72" fmla="*/ 92 h 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92">
                  <a:moveTo>
                    <a:pt x="33" y="7"/>
                  </a:moveTo>
                  <a:cubicBezTo>
                    <a:pt x="41" y="11"/>
                    <a:pt x="47" y="17"/>
                    <a:pt x="52" y="25"/>
                  </a:cubicBezTo>
                  <a:cubicBezTo>
                    <a:pt x="58" y="33"/>
                    <a:pt x="61" y="41"/>
                    <a:pt x="62" y="50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38"/>
                    <a:pt x="46" y="34"/>
                    <a:pt x="43" y="30"/>
                  </a:cubicBezTo>
                  <a:cubicBezTo>
                    <a:pt x="40" y="26"/>
                    <a:pt x="37" y="23"/>
                    <a:pt x="33" y="21"/>
                  </a:cubicBezTo>
                  <a:cubicBezTo>
                    <a:pt x="27" y="17"/>
                    <a:pt x="22" y="17"/>
                    <a:pt x="19" y="21"/>
                  </a:cubicBezTo>
                  <a:cubicBezTo>
                    <a:pt x="16" y="24"/>
                    <a:pt x="15" y="29"/>
                    <a:pt x="15" y="36"/>
                  </a:cubicBezTo>
                  <a:cubicBezTo>
                    <a:pt x="15" y="44"/>
                    <a:pt x="16" y="50"/>
                    <a:pt x="19" y="56"/>
                  </a:cubicBezTo>
                  <a:cubicBezTo>
                    <a:pt x="22" y="63"/>
                    <a:pt x="27" y="69"/>
                    <a:pt x="33" y="72"/>
                  </a:cubicBezTo>
                  <a:cubicBezTo>
                    <a:pt x="37" y="75"/>
                    <a:pt x="41" y="75"/>
                    <a:pt x="43" y="74"/>
                  </a:cubicBezTo>
                  <a:cubicBezTo>
                    <a:pt x="46" y="72"/>
                    <a:pt x="47" y="69"/>
                    <a:pt x="48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81"/>
                    <a:pt x="58" y="87"/>
                    <a:pt x="53" y="90"/>
                  </a:cubicBezTo>
                  <a:cubicBezTo>
                    <a:pt x="48" y="92"/>
                    <a:pt x="41" y="91"/>
                    <a:pt x="33" y="86"/>
                  </a:cubicBezTo>
                  <a:cubicBezTo>
                    <a:pt x="23" y="81"/>
                    <a:pt x="15" y="72"/>
                    <a:pt x="9" y="61"/>
                  </a:cubicBezTo>
                  <a:cubicBezTo>
                    <a:pt x="3" y="50"/>
                    <a:pt x="0" y="39"/>
                    <a:pt x="0" y="28"/>
                  </a:cubicBezTo>
                  <a:cubicBezTo>
                    <a:pt x="0" y="16"/>
                    <a:pt x="3" y="8"/>
                    <a:pt x="9" y="4"/>
                  </a:cubicBezTo>
                  <a:cubicBezTo>
                    <a:pt x="15" y="0"/>
                    <a:pt x="23" y="1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Freeform 38">
              <a:extLst>
                <a:ext uri="{FF2B5EF4-FFF2-40B4-BE49-F238E27FC236}">
                  <a16:creationId xmlns:a16="http://schemas.microsoft.com/office/drawing/2014/main" id="{B4B4D33F-9718-449B-AF02-5F1DEF8C3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761"/>
              <a:ext cx="30" cy="57"/>
            </a:xfrm>
            <a:custGeom>
              <a:avLst/>
              <a:gdLst>
                <a:gd name="T0" fmla="*/ 30 w 30"/>
                <a:gd name="T1" fmla="*/ 17 h 57"/>
                <a:gd name="T2" fmla="*/ 30 w 30"/>
                <a:gd name="T3" fmla="*/ 57 h 57"/>
                <a:gd name="T4" fmla="*/ 22 w 30"/>
                <a:gd name="T5" fmla="*/ 53 h 57"/>
                <a:gd name="T6" fmla="*/ 22 w 30"/>
                <a:gd name="T7" fmla="*/ 35 h 57"/>
                <a:gd name="T8" fmla="*/ 8 w 30"/>
                <a:gd name="T9" fmla="*/ 27 h 57"/>
                <a:gd name="T10" fmla="*/ 8 w 30"/>
                <a:gd name="T11" fmla="*/ 45 h 57"/>
                <a:gd name="T12" fmla="*/ 0 w 30"/>
                <a:gd name="T13" fmla="*/ 40 h 57"/>
                <a:gd name="T14" fmla="*/ 0 w 30"/>
                <a:gd name="T15" fmla="*/ 0 h 57"/>
                <a:gd name="T16" fmla="*/ 8 w 30"/>
                <a:gd name="T17" fmla="*/ 4 h 57"/>
                <a:gd name="T18" fmla="*/ 8 w 30"/>
                <a:gd name="T19" fmla="*/ 20 h 57"/>
                <a:gd name="T20" fmla="*/ 22 w 30"/>
                <a:gd name="T21" fmla="*/ 28 h 57"/>
                <a:gd name="T22" fmla="*/ 23 w 30"/>
                <a:gd name="T23" fmla="*/ 13 h 57"/>
                <a:gd name="T24" fmla="*/ 30 w 30"/>
                <a:gd name="T25" fmla="*/ 17 h 57"/>
                <a:gd name="T26" fmla="*/ 30 w 30"/>
                <a:gd name="T27" fmla="*/ 17 h 57"/>
                <a:gd name="T28" fmla="*/ 30 w 30"/>
                <a:gd name="T29" fmla="*/ 17 h 57"/>
                <a:gd name="T30" fmla="*/ 30 w 30"/>
                <a:gd name="T31" fmla="*/ 17 h 57"/>
                <a:gd name="T32" fmla="*/ 30 w 30"/>
                <a:gd name="T33" fmla="*/ 17 h 57"/>
                <a:gd name="T34" fmla="*/ 30 w 30"/>
                <a:gd name="T35" fmla="*/ 17 h 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7"/>
                <a:gd name="T56" fmla="*/ 30 w 30"/>
                <a:gd name="T57" fmla="*/ 57 h 5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7">
                  <a:moveTo>
                    <a:pt x="30" y="17"/>
                  </a:moveTo>
                  <a:lnTo>
                    <a:pt x="30" y="57"/>
                  </a:lnTo>
                  <a:lnTo>
                    <a:pt x="22" y="53"/>
                  </a:lnTo>
                  <a:lnTo>
                    <a:pt x="22" y="35"/>
                  </a:lnTo>
                  <a:lnTo>
                    <a:pt x="8" y="27"/>
                  </a:lnTo>
                  <a:lnTo>
                    <a:pt x="8" y="45"/>
                  </a:lnTo>
                  <a:lnTo>
                    <a:pt x="0" y="4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20"/>
                  </a:lnTo>
                  <a:lnTo>
                    <a:pt x="22" y="28"/>
                  </a:lnTo>
                  <a:lnTo>
                    <a:pt x="23" y="13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38" name="Rectangle 40">
            <a:extLst>
              <a:ext uri="{FF2B5EF4-FFF2-40B4-BE49-F238E27FC236}">
                <a16:creationId xmlns:a16="http://schemas.microsoft.com/office/drawing/2014/main" id="{294BD38C-E7EA-4749-A3BF-5B442F122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275681"/>
            <a:ext cx="285750" cy="2889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140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sp>
        <p:nvSpPr>
          <p:cNvPr id="26639" name="Line 41">
            <a:extLst>
              <a:ext uri="{FF2B5EF4-FFF2-40B4-BE49-F238E27FC236}">
                <a16:creationId xmlns:a16="http://schemas.microsoft.com/office/drawing/2014/main" id="{AC676E21-52AA-4F8F-B9AA-EF229DD7E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2713" y="2132806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Rectangle 42">
            <a:extLst>
              <a:ext uri="{FF2B5EF4-FFF2-40B4-BE49-F238E27FC236}">
                <a16:creationId xmlns:a16="http://schemas.microsoft.com/office/drawing/2014/main" id="{D277911C-3838-4DDE-91ED-EC2FB3AA2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501231"/>
            <a:ext cx="285750" cy="2889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140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sp>
        <p:nvSpPr>
          <p:cNvPr id="26641" name="Line 43">
            <a:extLst>
              <a:ext uri="{FF2B5EF4-FFF2-40B4-BE49-F238E27FC236}">
                <a16:creationId xmlns:a16="http://schemas.microsoft.com/office/drawing/2014/main" id="{39086466-B8B3-490F-9C98-AA234EC22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3644106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44">
            <a:extLst>
              <a:ext uri="{FF2B5EF4-FFF2-40B4-BE49-F238E27FC236}">
                <a16:creationId xmlns:a16="http://schemas.microsoft.com/office/drawing/2014/main" id="{E168097D-A88B-4609-8673-C026947B6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3399631"/>
            <a:ext cx="792163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3" name="Rectangle 45">
            <a:extLst>
              <a:ext uri="{FF2B5EF4-FFF2-40B4-BE49-F238E27FC236}">
                <a16:creationId xmlns:a16="http://schemas.microsoft.com/office/drawing/2014/main" id="{20E3C59F-F9DA-44C9-8BDC-3A3B172AF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3860006"/>
            <a:ext cx="285750" cy="2889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140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sp>
        <p:nvSpPr>
          <p:cNvPr id="26644" name="Text Box 46">
            <a:extLst>
              <a:ext uri="{FF2B5EF4-FFF2-40B4-BE49-F238E27FC236}">
                <a16:creationId xmlns:a16="http://schemas.microsoft.com/office/drawing/2014/main" id="{806CE003-3536-4374-897A-3BB5334D1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1485106"/>
            <a:ext cx="792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PCB </a:t>
            </a:r>
          </a:p>
        </p:txBody>
      </p:sp>
      <p:sp>
        <p:nvSpPr>
          <p:cNvPr id="26645" name="Text Box 47">
            <a:extLst>
              <a:ext uri="{FF2B5EF4-FFF2-40B4-BE49-F238E27FC236}">
                <a16:creationId xmlns:a16="http://schemas.microsoft.com/office/drawing/2014/main" id="{EAF000B4-A585-4225-A643-298095041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572669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PCA </a:t>
            </a:r>
          </a:p>
        </p:txBody>
      </p:sp>
      <p:sp>
        <p:nvSpPr>
          <p:cNvPr id="26646" name="Text Box 48">
            <a:extLst>
              <a:ext uri="{FF2B5EF4-FFF2-40B4-BE49-F238E27FC236}">
                <a16:creationId xmlns:a16="http://schemas.microsoft.com/office/drawing/2014/main" id="{28F5004A-AC96-4E8F-9007-2967E7BB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644106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PCD</a:t>
            </a:r>
          </a:p>
        </p:txBody>
      </p:sp>
      <p:sp>
        <p:nvSpPr>
          <p:cNvPr id="26647" name="Text Box 49">
            <a:extLst>
              <a:ext uri="{FF2B5EF4-FFF2-40B4-BE49-F238E27FC236}">
                <a16:creationId xmlns:a16="http://schemas.microsoft.com/office/drawing/2014/main" id="{C0A56295-754D-4E43-8878-52784AAF9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4725194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PCC</a:t>
            </a:r>
          </a:p>
        </p:txBody>
      </p:sp>
      <p:sp>
        <p:nvSpPr>
          <p:cNvPr id="26648" name="Text Box 50">
            <a:extLst>
              <a:ext uri="{FF2B5EF4-FFF2-40B4-BE49-F238E27FC236}">
                <a16:creationId xmlns:a16="http://schemas.microsoft.com/office/drawing/2014/main" id="{2FE8337E-30D6-4E1B-AAAE-F71A26C3D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717131"/>
            <a:ext cx="792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SWA </a:t>
            </a:r>
          </a:p>
        </p:txBody>
      </p:sp>
      <p:sp>
        <p:nvSpPr>
          <p:cNvPr id="26649" name="Text Box 51">
            <a:extLst>
              <a:ext uri="{FF2B5EF4-FFF2-40B4-BE49-F238E27FC236}">
                <a16:creationId xmlns:a16="http://schemas.microsoft.com/office/drawing/2014/main" id="{B138B318-EAFE-4CEC-BD4C-2E31F9544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564606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SWB </a:t>
            </a:r>
          </a:p>
        </p:txBody>
      </p:sp>
      <p:sp>
        <p:nvSpPr>
          <p:cNvPr id="11290" name="Rectangle 0">
            <a:extLst>
              <a:ext uri="{FF2B5EF4-FFF2-40B4-BE49-F238E27FC236}">
                <a16:creationId xmlns:a16="http://schemas.microsoft.com/office/drawing/2014/main" id="{65098A75-90BF-46B6-88E0-1A43BDD1A1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5301456"/>
            <a:ext cx="7343775" cy="17272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连接多个以太网物理段，隔离冲突域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对以太网帧进行高速而透明的交换转发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自行学习和维护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地址信息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F5AD91-4980-4333-A5C9-9C054BDA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B63CF-77C3-4494-8F18-2A8A6BB4A12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D225E7F-2822-49DE-9FBD-9949D7108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120789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b="1" dirty="0">
                <a:solidFill>
                  <a:srgbClr val="0070C0"/>
                </a:solidFill>
              </a:rPr>
              <a:t>交换机的特点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61170EE-F499-44EC-9123-5D29D5D77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9510" y="2366864"/>
            <a:ext cx="7559675" cy="33496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主要工作在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OSI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模型的物理层、数据链路层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提供以太网间的透明桥接和交换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依据链路层的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地址，将以太网数据帧在端口间进行转发 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3E3867-FEFC-4EF9-BFB1-89E48014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F2B0BDB-DCAB-4661-9C61-13B778AE7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52736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H3C</a:t>
            </a:r>
            <a:r>
              <a:rPr lang="zh-CN" altLang="en-US" dirty="0"/>
              <a:t>路由器系列</a:t>
            </a:r>
          </a:p>
        </p:txBody>
      </p:sp>
      <p:pic>
        <p:nvPicPr>
          <p:cNvPr id="30723" name="Picture 3" descr="routers">
            <a:extLst>
              <a:ext uri="{FF2B5EF4-FFF2-40B4-BE49-F238E27FC236}">
                <a16:creationId xmlns:a16="http://schemas.microsoft.com/office/drawing/2014/main" id="{7535A200-E0FC-4578-8403-7C9A788A11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01004"/>
            <a:ext cx="5975350" cy="5003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8498250-157F-4F3D-BA33-BB8F6A3D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7166E-C551-4230-940E-CF4101401CC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BB437FE-297D-45B1-B281-4B0A43CB1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6316" y="1057301"/>
            <a:ext cx="8229600" cy="649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H3C</a:t>
            </a:r>
            <a:r>
              <a:rPr lang="zh-CN" altLang="en-US" dirty="0"/>
              <a:t>路由器示例</a:t>
            </a:r>
          </a:p>
        </p:txBody>
      </p:sp>
      <p:pic>
        <p:nvPicPr>
          <p:cNvPr id="32771" name="Picture 7" descr="MSR30-40-FRONT">
            <a:extLst>
              <a:ext uri="{FF2B5EF4-FFF2-40B4-BE49-F238E27FC236}">
                <a16:creationId xmlns:a16="http://schemas.microsoft.com/office/drawing/2014/main" id="{FD556394-0C12-4ACA-8CEE-A20B7C31C66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03" y="1628800"/>
            <a:ext cx="4413250" cy="2020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8" descr="MSR30-40-REAR">
            <a:extLst>
              <a:ext uri="{FF2B5EF4-FFF2-40B4-BE49-F238E27FC236}">
                <a16:creationId xmlns:a16="http://schemas.microsoft.com/office/drawing/2014/main" id="{76D5C1B3-72EB-49C8-8515-CA91B640DFD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953" y="4510113"/>
            <a:ext cx="4535488" cy="2051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Line 12">
            <a:extLst>
              <a:ext uri="{FF2B5EF4-FFF2-40B4-BE49-F238E27FC236}">
                <a16:creationId xmlns:a16="http://schemas.microsoft.com/office/drawing/2014/main" id="{87032CB0-D568-4632-971E-81CFF82BBA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2216" y="3241700"/>
            <a:ext cx="403383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4" name="Line 15">
            <a:extLst>
              <a:ext uri="{FF2B5EF4-FFF2-40B4-BE49-F238E27FC236}">
                <a16:creationId xmlns:a16="http://schemas.microsoft.com/office/drawing/2014/main" id="{5FA6C4F3-D338-4209-AFB7-E0824527DC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566" y="3413150"/>
            <a:ext cx="15986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5" name="Rectangle 13">
            <a:extLst>
              <a:ext uri="{FF2B5EF4-FFF2-40B4-BE49-F238E27FC236}">
                <a16:creationId xmlns:a16="http://schemas.microsoft.com/office/drawing/2014/main" id="{D4BF496A-0E21-4C6D-B9DD-DA2D83A3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341" y="3341713"/>
            <a:ext cx="144462" cy="1444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2776" name="Rectangle 10">
            <a:extLst>
              <a:ext uri="{FF2B5EF4-FFF2-40B4-BE49-F238E27FC236}">
                <a16:creationId xmlns:a16="http://schemas.microsoft.com/office/drawing/2014/main" id="{ADC48C78-658E-4212-A2B1-CEAC351DC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341" y="3168675"/>
            <a:ext cx="144462" cy="1444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2777" name="Rectangle 16">
            <a:extLst>
              <a:ext uri="{FF2B5EF4-FFF2-40B4-BE49-F238E27FC236}">
                <a16:creationId xmlns:a16="http://schemas.microsoft.com/office/drawing/2014/main" id="{6B868EDF-9DB9-4E9D-9FC4-C1630EE04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603" y="3387750"/>
            <a:ext cx="647700" cy="698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2778" name="Rectangle 17">
            <a:extLst>
              <a:ext uri="{FF2B5EF4-FFF2-40B4-BE49-F238E27FC236}">
                <a16:creationId xmlns:a16="http://schemas.microsoft.com/office/drawing/2014/main" id="{1C623BB3-4B52-405C-A499-13E14CD9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103" y="2736875"/>
            <a:ext cx="936625" cy="3175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2779" name="Line 18">
            <a:extLst>
              <a:ext uri="{FF2B5EF4-FFF2-40B4-BE49-F238E27FC236}">
                <a16:creationId xmlns:a16="http://schemas.microsoft.com/office/drawing/2014/main" id="{D925F352-88B0-4FB2-8034-5019A87371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1728" y="2881338"/>
            <a:ext cx="122396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Text Box 19">
            <a:extLst>
              <a:ext uri="{FF2B5EF4-FFF2-40B4-BE49-F238E27FC236}">
                <a16:creationId xmlns:a16="http://schemas.microsoft.com/office/drawing/2014/main" id="{F0CBC00F-0DB1-4BCE-BEA7-F0BF1FA0F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053" y="3017863"/>
            <a:ext cx="2017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配置口</a:t>
            </a:r>
            <a:r>
              <a:rPr lang="en-US" altLang="zh-CN"/>
              <a:t>(Console)</a:t>
            </a:r>
          </a:p>
        </p:txBody>
      </p:sp>
      <p:sp>
        <p:nvSpPr>
          <p:cNvPr id="32781" name="Text Box 20">
            <a:extLst>
              <a:ext uri="{FF2B5EF4-FFF2-40B4-BE49-F238E27FC236}">
                <a16:creationId xmlns:a16="http://schemas.microsoft.com/office/drawing/2014/main" id="{1BCDCFD5-C38B-4FF8-822D-52BC25C45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203" y="3306788"/>
            <a:ext cx="187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备份口</a:t>
            </a:r>
            <a:r>
              <a:rPr lang="en-US" altLang="zh-CN"/>
              <a:t>(AUX)</a:t>
            </a:r>
          </a:p>
        </p:txBody>
      </p:sp>
      <p:sp>
        <p:nvSpPr>
          <p:cNvPr id="32782" name="Text Box 21">
            <a:extLst>
              <a:ext uri="{FF2B5EF4-FFF2-40B4-BE49-F238E27FC236}">
                <a16:creationId xmlns:a16="http://schemas.microsoft.com/office/drawing/2014/main" id="{B6746755-4CFF-47DA-A6B8-580EE0C0F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8" y="3090888"/>
            <a:ext cx="1296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CF</a:t>
            </a:r>
            <a:r>
              <a:rPr lang="zh-CN" altLang="en-US"/>
              <a:t>卡插槽</a:t>
            </a:r>
          </a:p>
        </p:txBody>
      </p:sp>
      <p:sp>
        <p:nvSpPr>
          <p:cNvPr id="32783" name="Line 22">
            <a:extLst>
              <a:ext uri="{FF2B5EF4-FFF2-40B4-BE49-F238E27FC236}">
                <a16:creationId xmlns:a16="http://schemas.microsoft.com/office/drawing/2014/main" id="{100E9F74-8459-4AC5-A476-3A99266B85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63803" y="3427438"/>
            <a:ext cx="35274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Text Box 23">
            <a:extLst>
              <a:ext uri="{FF2B5EF4-FFF2-40B4-BE49-F238E27FC236}">
                <a16:creationId xmlns:a16="http://schemas.microsoft.com/office/drawing/2014/main" id="{BCEAE6FC-37A1-46D1-85E7-2694BE75F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253" y="2665438"/>
            <a:ext cx="187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电源开关及插座</a:t>
            </a:r>
          </a:p>
        </p:txBody>
      </p:sp>
      <p:sp>
        <p:nvSpPr>
          <p:cNvPr id="32785" name="Rectangle 26">
            <a:extLst>
              <a:ext uri="{FF2B5EF4-FFF2-40B4-BE49-F238E27FC236}">
                <a16:creationId xmlns:a16="http://schemas.microsoft.com/office/drawing/2014/main" id="{84151AF5-B6C2-4516-BBA0-5B5EC2280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103" y="5257825"/>
            <a:ext cx="1368425" cy="2444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2786" name="Line 27">
            <a:extLst>
              <a:ext uri="{FF2B5EF4-FFF2-40B4-BE49-F238E27FC236}">
                <a16:creationId xmlns:a16="http://schemas.microsoft.com/office/drawing/2014/main" id="{E75FEC32-EB4E-4CE6-83F3-78375559EB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9241" y="5400700"/>
            <a:ext cx="122396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7" name="Rectangle 28">
            <a:extLst>
              <a:ext uri="{FF2B5EF4-FFF2-40B4-BE49-F238E27FC236}">
                <a16:creationId xmlns:a16="http://schemas.microsoft.com/office/drawing/2014/main" id="{DEA4270B-6C56-438A-B251-030549246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066" y="6164288"/>
            <a:ext cx="647700" cy="2460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2788" name="Line 29">
            <a:extLst>
              <a:ext uri="{FF2B5EF4-FFF2-40B4-BE49-F238E27FC236}">
                <a16:creationId xmlns:a16="http://schemas.microsoft.com/office/drawing/2014/main" id="{64792A31-829F-4676-838D-4FFB7463EE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87766" y="6294463"/>
            <a:ext cx="280828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9" name="Text Box 30">
            <a:extLst>
              <a:ext uri="{FF2B5EF4-FFF2-40B4-BE49-F238E27FC236}">
                <a16:creationId xmlns:a16="http://schemas.microsoft.com/office/drawing/2014/main" id="{170DBF83-EC1D-4B06-A1A5-311FD5CAA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903" y="5178450"/>
            <a:ext cx="1765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多功能接口模块</a:t>
            </a:r>
            <a:r>
              <a:rPr lang="en-US" altLang="zh-CN"/>
              <a:t>(MIM)</a:t>
            </a:r>
          </a:p>
        </p:txBody>
      </p:sp>
      <p:sp>
        <p:nvSpPr>
          <p:cNvPr id="32790" name="Text Box 31">
            <a:extLst>
              <a:ext uri="{FF2B5EF4-FFF2-40B4-BE49-F238E27FC236}">
                <a16:creationId xmlns:a16="http://schemas.microsoft.com/office/drawing/2014/main" id="{48D9F975-0AEE-43C5-98DC-14D0CF36A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8928" y="6115075"/>
            <a:ext cx="1296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智能接口卡</a:t>
            </a:r>
            <a:r>
              <a:rPr lang="en-US" altLang="zh-CN"/>
              <a:t>(SIC)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6F06F5-F8AF-43ED-9927-3C60044A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0BD0FD-096B-42F9-90D6-CDCFB16A477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4"/>
  <p:tag name="MMPROD_UIDATA" val="&lt;database version=&quot;7.0&quot;&gt;&lt;object type=&quot;1&quot; unique_id=&quot;10001&quot;&gt;&lt;object type=&quot;2&quot; unique_id=&quot;18341&quot;&gt;&lt;object type=&quot;3&quot; unique_id=&quot;18726&quot;&gt;&lt;property id=&quot;20148&quot; value=&quot;5&quot;/&gt;&lt;property id=&quot;20300&quot; value=&quot;幻灯片 1&quot;/&gt;&lt;property id=&quot;20307&quot; value=&quot;256&quot;/&gt;&lt;/object&gt;&lt;object type=&quot;3&quot; unique_id=&quot;18727&quot;&gt;&lt;property id=&quot;20148&quot; value=&quot;5&quot;/&gt;&lt;property id=&quot;20300&quot; value=&quot;幻灯片 2&quot;/&gt;&lt;property id=&quot;20307&quot; value=&quot;257&quot;/&gt;&lt;/object&gt;&lt;object type=&quot;3&quot; unique_id=&quot;18728&quot;&gt;&lt;property id=&quot;20148&quot; value=&quot;5&quot;/&gt;&lt;property id=&quot;20300&quot; value=&quot;幻灯片 4&quot;/&gt;&lt;property id=&quot;20307&quot; value=&quot;271&quot;/&gt;&lt;/object&gt;&lt;object type=&quot;3&quot; unique_id=&quot;18729&quot;&gt;&lt;property id=&quot;20148&quot; value=&quot;5&quot;/&gt;&lt;property id=&quot;20300&quot; value=&quot;幻灯片 25&quot;/&gt;&lt;property id=&quot;20307&quot; value=&quot;272&quot;/&gt;&lt;/object&gt;&lt;object type=&quot;3&quot; unique_id=&quot;18730&quot;&gt;&lt;property id=&quot;20148&quot; value=&quot;5&quot;/&gt;&lt;property id=&quot;20300&quot; value=&quot;幻灯片 14&quot;/&gt;&lt;property id=&quot;20307&quot; value=&quot;273&quot;/&gt;&lt;/object&gt;&lt;object type=&quot;3&quot; unique_id=&quot;18836&quot;&gt;&lt;property id=&quot;20148&quot; value=&quot;5&quot;/&gt;&lt;property id=&quot;20300&quot; value=&quot;幻灯片 5&quot;/&gt;&lt;property id=&quot;20307&quot; value=&quot;275&quot;/&gt;&lt;/object&gt;&lt;object type=&quot;3&quot; unique_id=&quot;18837&quot;&gt;&lt;property id=&quot;20148&quot; value=&quot;5&quot;/&gt;&lt;property id=&quot;20300&quot; value=&quot;幻灯片 26&quot;/&gt;&lt;property id=&quot;20307&quot; value=&quot;274&quot;/&gt;&lt;/object&gt;&lt;object type=&quot;3&quot; unique_id=&quot;18838&quot;&gt;&lt;property id=&quot;20148&quot; value=&quot;5&quot;/&gt;&lt;property id=&quot;20300&quot; value=&quot;幻灯片 6&quot;/&gt;&lt;property id=&quot;20307&quot; value=&quot;276&quot;/&gt;&lt;/object&gt;&lt;object type=&quot;3&quot; unique_id=&quot;19079&quot;&gt;&lt;property id=&quot;20148&quot; value=&quot;5&quot;/&gt;&lt;property id=&quot;20300&quot; value=&quot;幻灯片 15&quot;/&gt;&lt;property id=&quot;20307&quot; value=&quot;277&quot;/&gt;&lt;/object&gt;&lt;object type=&quot;3&quot; unique_id=&quot;19080&quot;&gt;&lt;property id=&quot;20148&quot; value=&quot;5&quot;/&gt;&lt;property id=&quot;20300&quot; value=&quot;幻灯片 27&quot;/&gt;&lt;property id=&quot;20307&quot; value=&quot;278&quot;/&gt;&lt;/object&gt;&lt;object type=&quot;3&quot; unique_id=&quot;19081&quot;&gt;&lt;property id=&quot;20148&quot; value=&quot;5&quot;/&gt;&lt;property id=&quot;20300&quot; value=&quot;幻灯片 7&quot;/&gt;&lt;property id=&quot;20307&quot; value=&quot;279&quot;/&gt;&lt;/object&gt;&lt;object type=&quot;3&quot; unique_id=&quot;19082&quot;&gt;&lt;property id=&quot;20148&quot; value=&quot;5&quot;/&gt;&lt;property id=&quot;20300&quot; value=&quot;幻灯片 16&quot;/&gt;&lt;property id=&quot;20307&quot; value=&quot;280&quot;/&gt;&lt;/object&gt;&lt;object type=&quot;3&quot; unique_id=&quot;19083&quot;&gt;&lt;property id=&quot;20148&quot; value=&quot;5&quot;/&gt;&lt;property id=&quot;20300&quot; value=&quot;幻灯片 17&quot;/&gt;&lt;property id=&quot;20307&quot; value=&quot;281&quot;/&gt;&lt;/object&gt;&lt;object type=&quot;3&quot; unique_id=&quot;19084&quot;&gt;&lt;property id=&quot;20148&quot; value=&quot;5&quot;/&gt;&lt;property id=&quot;20300&quot; value=&quot;幻灯片 18&quot;/&gt;&lt;property id=&quot;20307&quot; value=&quot;282&quot;/&gt;&lt;/object&gt;&lt;object type=&quot;3&quot; unique_id=&quot;19085&quot;&gt;&lt;property id=&quot;20148&quot; value=&quot;5&quot;/&gt;&lt;property id=&quot;20300&quot; value=&quot;幻灯片 19&quot;/&gt;&lt;property id=&quot;20307&quot; value=&quot;283&quot;/&gt;&lt;/object&gt;&lt;object type=&quot;3&quot; unique_id=&quot;19495&quot;&gt;&lt;property id=&quot;20148&quot; value=&quot;5&quot;/&gt;&lt;property id=&quot;20300&quot; value=&quot;幻灯片 20&quot;/&gt;&lt;property id=&quot;20307&quot; value=&quot;287&quot;/&gt;&lt;/object&gt;&lt;object type=&quot;3&quot; unique_id=&quot;19496&quot;&gt;&lt;property id=&quot;20148&quot; value=&quot;5&quot;/&gt;&lt;property id=&quot;20300&quot; value=&quot;幻灯片 21&quot;/&gt;&lt;property id=&quot;20307&quot; value=&quot;284&quot;/&gt;&lt;/object&gt;&lt;object type=&quot;3&quot; unique_id=&quot;19497&quot;&gt;&lt;property id=&quot;20148&quot; value=&quot;5&quot;/&gt;&lt;property id=&quot;20300&quot; value=&quot;幻灯片 22&quot;/&gt;&lt;property id=&quot;20307&quot; value=&quot;285&quot;/&gt;&lt;/object&gt;&lt;object type=&quot;3&quot; unique_id=&quot;19499&quot;&gt;&lt;property id=&quot;20148&quot; value=&quot;5&quot;/&gt;&lt;property id=&quot;20300&quot; value=&quot;幻灯片 23&quot;/&gt;&lt;property id=&quot;20307&quot; value=&quot;288&quot;/&gt;&lt;/object&gt;&lt;object type=&quot;3&quot; unique_id=&quot;19500&quot;&gt;&lt;property id=&quot;20148&quot; value=&quot;5&quot;/&gt;&lt;property id=&quot;20300&quot; value=&quot;幻灯片 24&quot;/&gt;&lt;property id=&quot;20307&quot; value=&quot;289&quot;/&gt;&lt;/object&gt;&lt;object type=&quot;3&quot; unique_id=&quot;19501&quot;&gt;&lt;property id=&quot;20148&quot; value=&quot;5&quot;/&gt;&lt;property id=&quot;20300&quot; value=&quot;幻灯片 8&quot;/&gt;&lt;property id=&quot;20307&quot; value=&quot;290&quot;/&gt;&lt;/object&gt;&lt;object type=&quot;3&quot; unique_id=&quot;19502&quot;&gt;&lt;property id=&quot;20148&quot; value=&quot;5&quot;/&gt;&lt;property id=&quot;20300&quot; value=&quot;幻灯片 11&quot;/&gt;&lt;property id=&quot;20307&quot; value=&quot;291&quot;/&gt;&lt;/object&gt;&lt;object type=&quot;3&quot; unique_id=&quot;19503&quot;&gt;&lt;property id=&quot;20148&quot; value=&quot;5&quot;/&gt;&lt;property id=&quot;20300&quot; value=&quot;幻灯片 13&quot;/&gt;&lt;property id=&quot;20307&quot; value=&quot;292&quot;/&gt;&lt;/object&gt;&lt;object type=&quot;3&quot; unique_id=&quot;19504&quot;&gt;&lt;property id=&quot;20148&quot; value=&quot;5&quot;/&gt;&lt;property id=&quot;20300&quot; value=&quot;幻灯片 10&quot;/&gt;&lt;property id=&quot;20307&quot; value=&quot;293&quot;/&gt;&lt;/object&gt;&lt;object type=&quot;3&quot; unique_id=&quot;19681&quot;&gt;&lt;property id=&quot;20148&quot; value=&quot;5&quot;/&gt;&lt;property id=&quot;20300&quot; value=&quot;幻灯片 9&quot;/&gt;&lt;property id=&quot;20307&quot; value=&quot;295&quot;/&gt;&lt;/object&gt;&lt;object type=&quot;3&quot; unique_id=&quot;20201&quot;&gt;&lt;property id=&quot;20148&quot; value=&quot;5&quot;/&gt;&lt;property id=&quot;20300&quot; value=&quot;幻灯片 3 - &amp;quot;模板的使用&amp;quot;&quot;/&gt;&lt;property id=&quot;20307&quot; value=&quot;300&quot;/&gt;&lt;/object&gt;&lt;object type=&quot;3&quot; unique_id=&quot;20202&quot;&gt;&lt;property id=&quot;20148&quot; value=&quot;5&quot;/&gt;&lt;property id=&quot;20300&quot; value=&quot;幻灯片 12&quot;/&gt;&lt;property id=&quot;20307&quot; value=&quot;297&quot;/&gt;&lt;/object&gt;&lt;object type=&quot;3&quot; unique_id=&quot;20203&quot;&gt;&lt;property id=&quot;20148&quot; value=&quot;5&quot;/&gt;&lt;property id=&quot;20300&quot; value=&quot;幻灯片 29&quot;/&gt;&lt;property id=&quot;20307&quot; value=&quot;296&quot;/&gt;&lt;/object&gt;&lt;object type=&quot;3&quot; unique_id=&quot;20204&quot;&gt;&lt;property id=&quot;20148&quot; value=&quot;5&quot;/&gt;&lt;property id=&quot;20300&quot; value=&quot;幻灯片 30&quot;/&gt;&lt;property id=&quot;20307&quot; value=&quot;299&quot;/&gt;&lt;/object&gt;&lt;object type=&quot;3&quot; unique_id=&quot;24850&quot;&gt;&lt;property id=&quot;20148&quot; value=&quot;5&quot;/&gt;&lt;property id=&quot;20300&quot; value=&quot;幻灯片 28&quot;/&gt;&lt;property id=&quot;20307&quot; value=&quot;301&quot;/&gt;&lt;/object&gt;&lt;/object&gt;&lt;object type=&quot;8&quot; unique_id=&quot;1836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FF9933"/>
      </a:dk2>
      <a:lt2>
        <a:srgbClr val="DCDCDC"/>
      </a:lt2>
      <a:accent1>
        <a:srgbClr val="0066CC"/>
      </a:accent1>
      <a:accent2>
        <a:srgbClr val="003366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2D5C"/>
      </a:accent6>
      <a:hlink>
        <a:srgbClr val="0000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0099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6083</TotalTime>
  <Words>1983</Words>
  <Application>Microsoft Office PowerPoint</Application>
  <PresentationFormat>全屏显示(4:3)</PresentationFormat>
  <Paragraphs>434</Paragraphs>
  <Slides>38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Courier</vt:lpstr>
      <vt:lpstr>Monotype Sorts</vt:lpstr>
      <vt:lpstr>等线</vt:lpstr>
      <vt:lpstr>等线 Light</vt:lpstr>
      <vt:lpstr>方正姚体</vt:lpstr>
      <vt:lpstr>黑体</vt:lpstr>
      <vt:lpstr>华文楷体</vt:lpstr>
      <vt:lpstr>华文细黑</vt:lpstr>
      <vt:lpstr>楷体</vt:lpstr>
      <vt:lpstr>宋体</vt:lpstr>
      <vt:lpstr>Arial</vt:lpstr>
      <vt:lpstr>Calibri</vt:lpstr>
      <vt:lpstr>Wingdings</vt:lpstr>
      <vt:lpstr>Office 主题</vt:lpstr>
      <vt:lpstr>Office 主题​​</vt:lpstr>
      <vt:lpstr>PowerPoint 演示文稿</vt:lpstr>
      <vt:lpstr>第一讲  网络基础知识</vt:lpstr>
      <vt:lpstr>PowerPoint 演示文稿</vt:lpstr>
      <vt:lpstr>路由器的作用</vt:lpstr>
      <vt:lpstr>路由器的特点</vt:lpstr>
      <vt:lpstr>交换机的作用</vt:lpstr>
      <vt:lpstr>交换机的特点</vt:lpstr>
      <vt:lpstr>H3C路由器系列</vt:lpstr>
      <vt:lpstr>H3C路由器示例</vt:lpstr>
      <vt:lpstr>H3C交换机系列</vt:lpstr>
      <vt:lpstr>H3C交换机示例</vt:lpstr>
      <vt:lpstr>Comware的作用</vt:lpstr>
      <vt:lpstr>Comware的特点</vt:lpstr>
      <vt:lpstr>PowerPoint 演示文稿</vt:lpstr>
      <vt:lpstr>PowerPoint 演示文稿</vt:lpstr>
      <vt:lpstr>访问网络设备命令行接口的方法</vt:lpstr>
      <vt:lpstr>使用Console口进行连接</vt:lpstr>
      <vt:lpstr>创建新连接</vt:lpstr>
      <vt:lpstr>选择COM口</vt:lpstr>
      <vt:lpstr>进入设备配置界面</vt:lpstr>
      <vt:lpstr>使用AUX口进行连接</vt:lpstr>
      <vt:lpstr>使用Telnet进行连接</vt:lpstr>
      <vt:lpstr>SSH介绍</vt:lpstr>
      <vt:lpstr>命令视图</vt:lpstr>
      <vt:lpstr>各种视图之间的关系</vt:lpstr>
      <vt:lpstr>使用命令视图</vt:lpstr>
      <vt:lpstr>命令类型</vt:lpstr>
      <vt:lpstr>用户角色</vt:lpstr>
      <vt:lpstr>命令行帮助特性</vt:lpstr>
      <vt:lpstr>PowerPoint 演示文稿</vt:lpstr>
      <vt:lpstr>错误提示信息</vt:lpstr>
      <vt:lpstr>命令行历史记录功能</vt:lpstr>
      <vt:lpstr>命令行编辑功能</vt:lpstr>
      <vt:lpstr>分页显示</vt:lpstr>
      <vt:lpstr>常用设备管理命令</vt:lpstr>
      <vt:lpstr>常用信息查看命令</vt:lpstr>
      <vt:lpstr>实验一：常用设备管理操作</vt:lpstr>
      <vt:lpstr>PowerPoint 演示文稿</vt:lpstr>
    </vt:vector>
  </TitlesOfParts>
  <Company>www.ruideppt.net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锐得PPT模板</dc:title>
  <dc:creator>北京锐得PPT</dc:creator>
  <cp:lastModifiedBy>Administrator</cp:lastModifiedBy>
  <cp:revision>737</cp:revision>
  <dcterms:modified xsi:type="dcterms:W3CDTF">2022-08-31T12:13:51Z</dcterms:modified>
</cp:coreProperties>
</file>