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40" r:id="rId3"/>
    <p:sldId id="325" r:id="rId4"/>
    <p:sldId id="343" r:id="rId5"/>
    <p:sldId id="344" r:id="rId6"/>
    <p:sldId id="308" r:id="rId7"/>
    <p:sldId id="310" r:id="rId8"/>
    <p:sldId id="311" r:id="rId9"/>
    <p:sldId id="614" r:id="rId10"/>
    <p:sldId id="717" r:id="rId11"/>
    <p:sldId id="718" r:id="rId12"/>
    <p:sldId id="719" r:id="rId13"/>
    <p:sldId id="746" r:id="rId14"/>
    <p:sldId id="747" r:id="rId15"/>
    <p:sldId id="765" r:id="rId16"/>
    <p:sldId id="316" r:id="rId17"/>
    <p:sldId id="333" r:id="rId18"/>
    <p:sldId id="317" r:id="rId19"/>
    <p:sldId id="318" r:id="rId20"/>
    <p:sldId id="319" r:id="rId21"/>
    <p:sldId id="320" r:id="rId22"/>
    <p:sldId id="324" r:id="rId23"/>
    <p:sldId id="321" r:id="rId24"/>
    <p:sldId id="322" r:id="rId25"/>
    <p:sldId id="345" r:id="rId26"/>
    <p:sldId id="766" r:id="rId27"/>
    <p:sldId id="613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87500" autoAdjust="0"/>
  </p:normalViewPr>
  <p:slideViewPr>
    <p:cSldViewPr>
      <p:cViewPr varScale="1">
        <p:scale>
          <a:sx n="75" d="100"/>
          <a:sy n="75" d="100"/>
        </p:scale>
        <p:origin x="11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18558A-835A-4382-B10C-D09F0ABAAE92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786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8BBE0E-FF0F-4225-B526-C9A8F2F8F880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79DAF2-215E-4F08-86AB-813FDBC9C09E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AEEC03-17C0-44ED-90E6-4B3A6A0EAF2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B3E369-029F-4461-A611-0DD14A6161F5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12A77A-0970-449C-ABC5-FADB8C6F7F47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EF248F-316E-429E-A41C-B48BE8068BB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467B9D-0AA6-4C0E-89CA-45915CBA8C0F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E0500F-AB41-4D54-8392-5EFEF8F9C88F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DB94E3-FBFC-45D3-A1B1-C397FA2F791B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49138B-9965-432B-81CA-878B937E8E96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92FA7-E18A-4EDC-9B06-B6C24D84FC30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7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B240FB-097E-473D-A3A2-76EAA65BCA4B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ED018C-4721-44FE-850C-C3C9BC2D000F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110393-6704-41C5-A7B8-325C9299E453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61C15E-4F28-464D-952E-F6051B00A787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ED6EB3-1E20-46D6-9DF9-2DC7158C16CF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5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5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5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5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898FDF-248A-4EB0-8139-776A1EC6C9F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A9F10CE-9E05-46FD-A455-8635EB0F00A0}" type="slidenum">
              <a:rPr lang="en-US" altLang="zh-CN" sz="1200"/>
              <a:t>14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5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4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4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4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196977"/>
            <a:ext cx="7343775" cy="475456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39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4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1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30" r:id="rId14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195512" y="23307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2216" y="380872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2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3174B47-7AD8-492E-B4B1-60D0B554123B}" type="slidenum">
              <a:rPr lang="en-US" altLang="zh-CN" sz="1400">
                <a:latin typeface="Comic Sans MS" pitchFamily="66" charset="0"/>
              </a:rPr>
              <a:pPr algn="r" eaLnBrk="1" hangingPunct="1"/>
              <a:t>10</a:t>
            </a:fld>
            <a:endParaRPr lang="en-US" altLang="zh-CN" sz="1400">
              <a:latin typeface="Comic Sans MS" pitchFamily="66" charset="0"/>
            </a:endParaRPr>
          </a:p>
        </p:txBody>
      </p:sp>
      <p:sp>
        <p:nvSpPr>
          <p:cNvPr id="71683" name="Rectangle 32"/>
          <p:cNvSpPr>
            <a:spLocks noChangeArrowheads="1"/>
          </p:cNvSpPr>
          <p:nvPr/>
        </p:nvSpPr>
        <p:spPr bwMode="auto">
          <a:xfrm>
            <a:off x="0" y="5373688"/>
            <a:ext cx="1835150" cy="148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3405" y="1103943"/>
            <a:ext cx="7597775" cy="519113"/>
          </a:xfrm>
          <a:noFill/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u="sng" dirty="0"/>
              <a:t>IP</a:t>
            </a:r>
            <a:r>
              <a:rPr lang="zh-CN" altLang="en-US" sz="2800" u="sng" dirty="0"/>
              <a:t>地址</a:t>
            </a:r>
          </a:p>
        </p:txBody>
      </p:sp>
      <p:sp>
        <p:nvSpPr>
          <p:cNvPr id="71685" name="AutoShape 3"/>
          <p:cNvSpPr>
            <a:spLocks noChangeArrowheads="1"/>
          </p:cNvSpPr>
          <p:nvPr/>
        </p:nvSpPr>
        <p:spPr bwMode="auto">
          <a:xfrm>
            <a:off x="1260475" y="1903885"/>
            <a:ext cx="2058988" cy="1362075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</a:rPr>
              <a:t>  Internet  </a:t>
            </a:r>
          </a:p>
        </p:txBody>
      </p:sp>
      <p:sp>
        <p:nvSpPr>
          <p:cNvPr id="71686" name="Line 4"/>
          <p:cNvSpPr>
            <a:spLocks noChangeShapeType="1"/>
          </p:cNvSpPr>
          <p:nvPr/>
        </p:nvSpPr>
        <p:spPr bwMode="auto">
          <a:xfrm flipV="1">
            <a:off x="2124075" y="4423248"/>
            <a:ext cx="679450" cy="20637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7" name="Line 5"/>
          <p:cNvSpPr>
            <a:spLocks noChangeShapeType="1"/>
          </p:cNvSpPr>
          <p:nvPr/>
        </p:nvSpPr>
        <p:spPr bwMode="auto">
          <a:xfrm flipH="1">
            <a:off x="1341440" y="3272308"/>
            <a:ext cx="327025" cy="825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8" name="Line 6"/>
          <p:cNvSpPr>
            <a:spLocks noChangeShapeType="1"/>
          </p:cNvSpPr>
          <p:nvPr/>
        </p:nvSpPr>
        <p:spPr bwMode="auto">
          <a:xfrm>
            <a:off x="3311525" y="3272308"/>
            <a:ext cx="355600" cy="78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71689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59896"/>
            <a:ext cx="393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5559896"/>
            <a:ext cx="393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Line 9"/>
          <p:cNvSpPr>
            <a:spLocks noChangeShapeType="1"/>
          </p:cNvSpPr>
          <p:nvPr/>
        </p:nvSpPr>
        <p:spPr bwMode="auto">
          <a:xfrm flipH="1">
            <a:off x="601665" y="4640735"/>
            <a:ext cx="287337" cy="828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2" name="Line 10"/>
          <p:cNvSpPr>
            <a:spLocks noChangeShapeType="1"/>
          </p:cNvSpPr>
          <p:nvPr/>
        </p:nvSpPr>
        <p:spPr bwMode="auto">
          <a:xfrm>
            <a:off x="1716088" y="4712173"/>
            <a:ext cx="285750" cy="763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3" name="Line 11"/>
          <p:cNvSpPr>
            <a:spLocks noChangeShapeType="1"/>
          </p:cNvSpPr>
          <p:nvPr/>
        </p:nvSpPr>
        <p:spPr bwMode="auto">
          <a:xfrm>
            <a:off x="828677" y="5864698"/>
            <a:ext cx="835025" cy="1587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4" name="Rectangle 12"/>
          <p:cNvSpPr>
            <a:spLocks noChangeArrowheads="1"/>
          </p:cNvSpPr>
          <p:nvPr/>
        </p:nvSpPr>
        <p:spPr bwMode="auto">
          <a:xfrm>
            <a:off x="4478338" y="1938175"/>
            <a:ext cx="3352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楷体_GB2312"/>
                <a:cs typeface="楷体_GB2312"/>
              </a:rPr>
              <a:t>IP</a:t>
            </a:r>
            <a:r>
              <a:rPr lang="zh-CN" altLang="en-US" b="1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地址结构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1695" name="Rectangle 13"/>
          <p:cNvSpPr>
            <a:spLocks noChangeArrowheads="1"/>
          </p:cNvSpPr>
          <p:nvPr/>
        </p:nvSpPr>
        <p:spPr bwMode="auto">
          <a:xfrm>
            <a:off x="4214544" y="4119239"/>
            <a:ext cx="65532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marL="742950" lvl="1" indent="-285750"/>
            <a:r>
              <a:rPr lang="zh-CN" altLang="en-US" sz="2400" b="1" dirty="0"/>
              <a:t>网络号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标志主机（或路由器）</a:t>
            </a:r>
          </a:p>
          <a:p>
            <a:pPr marL="742950" lvl="1" indent="-285750"/>
            <a:r>
              <a:rPr lang="zh-CN" altLang="en-US" sz="2400" b="1" dirty="0"/>
              <a:t>所连接到的网络；</a:t>
            </a:r>
          </a:p>
          <a:p>
            <a:pPr marL="742950" lvl="1" indent="-285750"/>
            <a:r>
              <a:rPr lang="zh-CN" altLang="en-US" sz="2400" b="1" dirty="0"/>
              <a:t>主机号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标志该主机（或路由器）</a:t>
            </a:r>
            <a:endParaRPr lang="en-US" altLang="zh-CN" sz="2400" b="1" dirty="0"/>
          </a:p>
          <a:p>
            <a:pPr marL="742950" lvl="1" indent="-285750"/>
            <a:r>
              <a:rPr lang="en-US" altLang="zh-CN" sz="2400" b="1" dirty="0"/>
              <a:t>IP</a:t>
            </a:r>
            <a:r>
              <a:rPr lang="zh-CN" altLang="en-US" sz="2400" b="1" dirty="0"/>
              <a:t>地址</a:t>
            </a:r>
            <a:r>
              <a:rPr lang="en-US" altLang="zh-CN" sz="2400" b="1" dirty="0"/>
              <a:t>::={&lt;</a:t>
            </a:r>
            <a:r>
              <a:rPr lang="zh-CN" altLang="en-US" sz="2400" b="1" dirty="0"/>
              <a:t>网络号</a:t>
            </a:r>
            <a:r>
              <a:rPr lang="en-US" altLang="zh-CN" sz="2400" b="1" dirty="0"/>
              <a:t>&gt;,&lt;</a:t>
            </a:r>
            <a:r>
              <a:rPr lang="zh-CN" altLang="en-US" sz="2400" b="1" dirty="0"/>
              <a:t>主机号</a:t>
            </a:r>
            <a:r>
              <a:rPr lang="en-US" altLang="zh-CN" sz="2400" b="1" dirty="0"/>
              <a:t>&gt;}</a:t>
            </a:r>
          </a:p>
        </p:txBody>
      </p:sp>
      <p:grpSp>
        <p:nvGrpSpPr>
          <p:cNvPr id="71696" name="Group 16"/>
          <p:cNvGrpSpPr>
            <a:grpSpLocks/>
          </p:cNvGrpSpPr>
          <p:nvPr/>
        </p:nvGrpSpPr>
        <p:grpSpPr bwMode="auto">
          <a:xfrm>
            <a:off x="4859340" y="3416771"/>
            <a:ext cx="3240087" cy="431800"/>
            <a:chOff x="0" y="0"/>
            <a:chExt cx="1996" cy="272"/>
          </a:xfrm>
        </p:grpSpPr>
        <p:sp>
          <p:nvSpPr>
            <p:cNvPr id="71710" name="Line 15"/>
            <p:cNvSpPr>
              <a:spLocks noChangeShapeType="1"/>
            </p:cNvSpPr>
            <p:nvPr/>
          </p:nvSpPr>
          <p:spPr bwMode="auto">
            <a:xfrm>
              <a:off x="0" y="91"/>
              <a:ext cx="0" cy="13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Line 16"/>
            <p:cNvSpPr>
              <a:spLocks noChangeShapeType="1"/>
            </p:cNvSpPr>
            <p:nvPr/>
          </p:nvSpPr>
          <p:spPr bwMode="auto">
            <a:xfrm>
              <a:off x="1996" y="91"/>
              <a:ext cx="0" cy="13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Line 17"/>
            <p:cNvSpPr>
              <a:spLocks noChangeShapeType="1"/>
            </p:cNvSpPr>
            <p:nvPr/>
          </p:nvSpPr>
          <p:spPr bwMode="auto">
            <a:xfrm>
              <a:off x="1316" y="136"/>
              <a:ext cx="680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Line 18"/>
            <p:cNvSpPr>
              <a:spLocks noChangeShapeType="1"/>
            </p:cNvSpPr>
            <p:nvPr/>
          </p:nvSpPr>
          <p:spPr bwMode="auto">
            <a:xfrm flipH="1" flipV="1">
              <a:off x="0" y="136"/>
              <a:ext cx="771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Rectangle 19"/>
            <p:cNvSpPr>
              <a:spLocks noChangeArrowheads="1"/>
            </p:cNvSpPr>
            <p:nvPr/>
          </p:nvSpPr>
          <p:spPr bwMode="auto">
            <a:xfrm>
              <a:off x="726" y="0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32</a:t>
              </a:r>
              <a:r>
                <a:rPr lang="zh-CN" altLang="en-US" sz="2000" b="1">
                  <a:latin typeface="楷体_GB2312"/>
                  <a:ea typeface="楷体_GB2312"/>
                  <a:cs typeface="楷体_GB2312"/>
                </a:rPr>
                <a:t>比特</a:t>
              </a:r>
            </a:p>
          </p:txBody>
        </p:sp>
      </p:grpSp>
      <p:grpSp>
        <p:nvGrpSpPr>
          <p:cNvPr id="71697" name="Group 22"/>
          <p:cNvGrpSpPr>
            <a:grpSpLocks/>
          </p:cNvGrpSpPr>
          <p:nvPr/>
        </p:nvGrpSpPr>
        <p:grpSpPr bwMode="auto">
          <a:xfrm>
            <a:off x="2557465" y="4712173"/>
            <a:ext cx="1654175" cy="1296987"/>
            <a:chOff x="0" y="0"/>
            <a:chExt cx="1348" cy="907"/>
          </a:xfrm>
        </p:grpSpPr>
        <p:pic>
          <p:nvPicPr>
            <p:cNvPr id="71705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6"/>
              <a:ext cx="30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6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" y="526"/>
              <a:ext cx="30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7" name="Line 23"/>
            <p:cNvSpPr>
              <a:spLocks noChangeShapeType="1"/>
            </p:cNvSpPr>
            <p:nvPr/>
          </p:nvSpPr>
          <p:spPr bwMode="auto">
            <a:xfrm flipH="1">
              <a:off x="165" y="0"/>
              <a:ext cx="334" cy="5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8" name="Line 24"/>
            <p:cNvSpPr>
              <a:spLocks noChangeShapeType="1"/>
            </p:cNvSpPr>
            <p:nvPr/>
          </p:nvSpPr>
          <p:spPr bwMode="auto">
            <a:xfrm>
              <a:off x="907" y="0"/>
              <a:ext cx="303" cy="5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9" name="Line 25"/>
            <p:cNvSpPr>
              <a:spLocks noChangeShapeType="1"/>
            </p:cNvSpPr>
            <p:nvPr/>
          </p:nvSpPr>
          <p:spPr bwMode="auto">
            <a:xfrm>
              <a:off x="362" y="726"/>
              <a:ext cx="68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98" name="Rectangle 26"/>
          <p:cNvSpPr>
            <a:spLocks noChangeArrowheads="1"/>
          </p:cNvSpPr>
          <p:nvPr/>
        </p:nvSpPr>
        <p:spPr bwMode="auto">
          <a:xfrm>
            <a:off x="5075238" y="3056408"/>
            <a:ext cx="107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0000CC"/>
                </a:solidFill>
                <a:ea typeface="楷体_GB2312"/>
                <a:cs typeface="楷体_GB2312"/>
              </a:rPr>
              <a:t>netid</a:t>
            </a:r>
            <a:endParaRPr lang="en-US" altLang="zh-CN" sz="2400" dirty="0">
              <a:solidFill>
                <a:srgbClr val="0000CC"/>
              </a:solidFill>
              <a:ea typeface="楷体_GB2312"/>
              <a:cs typeface="楷体_GB2312"/>
            </a:endParaRPr>
          </a:p>
        </p:txBody>
      </p:sp>
      <p:sp>
        <p:nvSpPr>
          <p:cNvPr id="71699" name="Rectangle 27"/>
          <p:cNvSpPr>
            <a:spLocks noChangeArrowheads="1"/>
          </p:cNvSpPr>
          <p:nvPr/>
        </p:nvSpPr>
        <p:spPr bwMode="auto">
          <a:xfrm>
            <a:off x="6804025" y="3056408"/>
            <a:ext cx="107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>
                <a:solidFill>
                  <a:srgbClr val="0000CC"/>
                </a:solidFill>
                <a:ea typeface="楷体_GB2312"/>
                <a:cs typeface="楷体_GB2312"/>
              </a:rPr>
              <a:t>hostid</a:t>
            </a:r>
          </a:p>
        </p:txBody>
      </p:sp>
      <p:sp>
        <p:nvSpPr>
          <p:cNvPr id="71700" name="Rectangle 28"/>
          <p:cNvSpPr>
            <a:spLocks noChangeArrowheads="1"/>
          </p:cNvSpPr>
          <p:nvPr/>
        </p:nvSpPr>
        <p:spPr bwMode="auto">
          <a:xfrm>
            <a:off x="6516690" y="2481735"/>
            <a:ext cx="1582737" cy="5762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zh-CN" b="1">
                <a:latin typeface="楷体_GB2312"/>
                <a:ea typeface="楷体_GB2312"/>
                <a:cs typeface="楷体_GB2312"/>
              </a:rPr>
              <a:t>   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主机号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</a:t>
            </a:r>
          </a:p>
        </p:txBody>
      </p:sp>
      <p:sp>
        <p:nvSpPr>
          <p:cNvPr id="71701" name="Rectangle 29"/>
          <p:cNvSpPr>
            <a:spLocks noChangeArrowheads="1"/>
          </p:cNvSpPr>
          <p:nvPr/>
        </p:nvSpPr>
        <p:spPr bwMode="auto">
          <a:xfrm>
            <a:off x="4859338" y="2481735"/>
            <a:ext cx="1657350" cy="5762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zh-CN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网络号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  </a:t>
            </a:r>
          </a:p>
        </p:txBody>
      </p:sp>
      <p:sp>
        <p:nvSpPr>
          <p:cNvPr id="71702" name="Cloud"/>
          <p:cNvSpPr>
            <a:spLocks noChangeAspect="1" noEditPoints="1" noChangeArrowheads="1"/>
          </p:cNvSpPr>
          <p:nvPr/>
        </p:nvSpPr>
        <p:spPr bwMode="auto">
          <a:xfrm>
            <a:off x="541338" y="3775546"/>
            <a:ext cx="1363662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2000" b="1">
                <a:latin typeface="宋体" pitchFamily="2" charset="-122"/>
              </a:rPr>
              <a:t>网络</a:t>
            </a:r>
            <a:r>
              <a:rPr lang="en-US" altLang="zh-CN" sz="2000" b="1"/>
              <a:t>1</a:t>
            </a:r>
            <a:r>
              <a:rPr lang="en-US" altLang="zh-CN" sz="2400" b="1"/>
              <a:t> </a:t>
            </a:r>
          </a:p>
        </p:txBody>
      </p:sp>
      <p:sp>
        <p:nvSpPr>
          <p:cNvPr id="71703" name="Cloud"/>
          <p:cNvSpPr>
            <a:spLocks noChangeAspect="1" noEditPoints="1" noChangeArrowheads="1"/>
          </p:cNvSpPr>
          <p:nvPr/>
        </p:nvSpPr>
        <p:spPr bwMode="auto">
          <a:xfrm>
            <a:off x="2916238" y="3775546"/>
            <a:ext cx="1363662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2000" b="1">
                <a:latin typeface="宋体" pitchFamily="2" charset="-122"/>
              </a:rPr>
              <a:t>网络</a:t>
            </a:r>
            <a:r>
              <a:rPr lang="en-US" altLang="zh-CN" sz="2000" b="1"/>
              <a:t>2</a:t>
            </a:r>
            <a:r>
              <a:rPr lang="en-US" altLang="zh-CN" sz="24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97637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2" y="1070522"/>
            <a:ext cx="2447925" cy="519113"/>
          </a:xfrm>
          <a:noFill/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u="sng"/>
              <a:t>IP</a:t>
            </a:r>
            <a:r>
              <a:rPr lang="zh-CN" altLang="en-US" u="sng"/>
              <a:t>地址记法 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752475" y="1862683"/>
            <a:ext cx="8072438" cy="735012"/>
            <a:chOff x="0" y="0"/>
            <a:chExt cx="5085" cy="463"/>
          </a:xfrm>
        </p:grpSpPr>
        <p:sp>
          <p:nvSpPr>
            <p:cNvPr id="72728" name="Rectangle 4"/>
            <p:cNvSpPr>
              <a:spLocks noChangeArrowheads="1"/>
            </p:cNvSpPr>
            <p:nvPr/>
          </p:nvSpPr>
          <p:spPr bwMode="auto">
            <a:xfrm>
              <a:off x="2028" y="53"/>
              <a:ext cx="3057" cy="4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10000000000010110000001100011111 </a:t>
              </a:r>
            </a:p>
          </p:txBody>
        </p:sp>
        <p:sp>
          <p:nvSpPr>
            <p:cNvPr id="72729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6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机器中存放的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地址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是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32 bit </a:t>
              </a:r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二进制代码</a:t>
              </a:r>
            </a:p>
          </p:txBody>
        </p:sp>
        <p:sp>
          <p:nvSpPr>
            <p:cNvPr id="72730" name="Line 6"/>
            <p:cNvSpPr>
              <a:spLocks noChangeShapeType="1"/>
            </p:cNvSpPr>
            <p:nvPr/>
          </p:nvSpPr>
          <p:spPr bwMode="auto">
            <a:xfrm>
              <a:off x="1578" y="259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9750" y="2654847"/>
            <a:ext cx="8281988" cy="701675"/>
            <a:chOff x="0" y="0"/>
            <a:chExt cx="5217" cy="442"/>
          </a:xfrm>
        </p:grpSpPr>
        <p:sp>
          <p:nvSpPr>
            <p:cNvPr id="72725" name="Text Box 8"/>
            <p:cNvSpPr txBox="1">
              <a:spLocks noChangeArrowheads="1"/>
            </p:cNvSpPr>
            <p:nvPr/>
          </p:nvSpPr>
          <p:spPr bwMode="auto">
            <a:xfrm>
              <a:off x="2077" y="113"/>
              <a:ext cx="31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10000000 00001011 00000011 00011111 </a:t>
              </a:r>
            </a:p>
          </p:txBody>
        </p:sp>
        <p:sp>
          <p:nvSpPr>
            <p:cNvPr id="72726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178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每隔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8 bit </a:t>
              </a:r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插入一个空格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ea typeface="黑体" pitchFamily="49" charset="-122"/>
                </a:rPr>
                <a:t>能够提高可读性</a:t>
              </a:r>
            </a:p>
          </p:txBody>
        </p:sp>
        <p:sp>
          <p:nvSpPr>
            <p:cNvPr id="72727" name="Line 10"/>
            <p:cNvSpPr>
              <a:spLocks noChangeShapeType="1"/>
            </p:cNvSpPr>
            <p:nvPr/>
          </p:nvSpPr>
          <p:spPr bwMode="auto">
            <a:xfrm>
              <a:off x="1712" y="250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879475" y="4599533"/>
            <a:ext cx="24929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333399"/>
                </a:solidFill>
                <a:ea typeface="黑体" pitchFamily="49" charset="-122"/>
              </a:rPr>
              <a:t>采用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点分十进制</a:t>
            </a:r>
            <a:r>
              <a:rPr lang="zh-CN" altLang="en-US" sz="2000" dirty="0">
                <a:solidFill>
                  <a:srgbClr val="333399"/>
                </a:solidFill>
                <a:ea typeface="黑体" pitchFamily="49" charset="-122"/>
              </a:rPr>
              <a:t>记法</a:t>
            </a:r>
          </a:p>
          <a:p>
            <a:pPr eaLnBrk="1" hangingPunct="1"/>
            <a:r>
              <a:rPr lang="zh-CN" altLang="en-US" sz="2000" dirty="0">
                <a:solidFill>
                  <a:srgbClr val="333399"/>
                </a:solidFill>
                <a:ea typeface="黑体" pitchFamily="49" charset="-122"/>
              </a:rPr>
              <a:t>则进一步提高可读性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522915" y="4769395"/>
            <a:ext cx="1603375" cy="4064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128.11.3.31 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 rot="-5400000">
            <a:off x="4366420" y="2809627"/>
            <a:ext cx="258763" cy="1016000"/>
          </a:xfrm>
          <a:prstGeom prst="leftBrace">
            <a:avLst>
              <a:gd name="adj1" fmla="val 3272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 rot="-5400000">
            <a:off x="5514183" y="2822327"/>
            <a:ext cx="258763" cy="990600"/>
          </a:xfrm>
          <a:prstGeom prst="leftBrace">
            <a:avLst>
              <a:gd name="adj1" fmla="val 31902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 rot="-5400000">
            <a:off x="6788151" y="2826297"/>
            <a:ext cx="258762" cy="1068387"/>
          </a:xfrm>
          <a:prstGeom prst="leftBrace">
            <a:avLst>
              <a:gd name="adj1" fmla="val 3440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AutoShape 16"/>
          <p:cNvSpPr>
            <a:spLocks/>
          </p:cNvSpPr>
          <p:nvPr/>
        </p:nvSpPr>
        <p:spPr bwMode="auto">
          <a:xfrm rot="-5400000">
            <a:off x="7929564" y="2783433"/>
            <a:ext cx="258763" cy="1068388"/>
          </a:xfrm>
          <a:prstGeom prst="leftBrace">
            <a:avLst>
              <a:gd name="adj1" fmla="val 3440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140200" y="3626397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128 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        11                3             31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00563" y="3945485"/>
            <a:ext cx="3522662" cy="828675"/>
            <a:chOff x="0" y="0"/>
            <a:chExt cx="2219" cy="522"/>
          </a:xfrm>
        </p:grpSpPr>
        <p:sp>
          <p:nvSpPr>
            <p:cNvPr id="72721" name="Line 19"/>
            <p:cNvSpPr>
              <a:spLocks noChangeShapeType="1"/>
            </p:cNvSpPr>
            <p:nvPr/>
          </p:nvSpPr>
          <p:spPr bwMode="auto">
            <a:xfrm>
              <a:off x="0" y="49"/>
              <a:ext cx="845" cy="4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Line 20"/>
            <p:cNvSpPr>
              <a:spLocks noChangeShapeType="1"/>
            </p:cNvSpPr>
            <p:nvPr/>
          </p:nvSpPr>
          <p:spPr bwMode="auto">
            <a:xfrm flipH="1">
              <a:off x="1481" y="13"/>
              <a:ext cx="738" cy="4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1"/>
            <p:cNvSpPr>
              <a:spLocks noChangeShapeType="1"/>
            </p:cNvSpPr>
            <p:nvPr/>
          </p:nvSpPr>
          <p:spPr bwMode="auto">
            <a:xfrm>
              <a:off x="725" y="4"/>
              <a:ext cx="382" cy="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2"/>
            <p:cNvSpPr>
              <a:spLocks noChangeShapeType="1"/>
            </p:cNvSpPr>
            <p:nvPr/>
          </p:nvSpPr>
          <p:spPr bwMode="auto">
            <a:xfrm flipH="1">
              <a:off x="1282" y="0"/>
              <a:ext cx="257" cy="5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755594" y="3447008"/>
            <a:ext cx="26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将每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8 bit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的二进制数</a:t>
            </a:r>
          </a:p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转换为十进制数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 flipV="1">
            <a:off x="3257550" y="3821658"/>
            <a:ext cx="8905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3292477" y="4988470"/>
            <a:ext cx="197326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 autoUpdateAnimBg="0"/>
      <p:bldP spid="76812" grpId="0" animBg="1" autoUpdateAnimBg="0"/>
      <p:bldP spid="76813" grpId="0" animBg="1"/>
      <p:bldP spid="76814" grpId="0" animBg="1"/>
      <p:bldP spid="76815" grpId="0" animBg="1"/>
      <p:bldP spid="76816" grpId="0" animBg="1"/>
      <p:bldP spid="76817" grpId="0" autoUpdateAnimBg="0"/>
      <p:bldP spid="76823" grpId="0" autoUpdateAnimBg="0"/>
      <p:bldP spid="76824" grpId="0" animBg="1"/>
      <p:bldP spid="768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56B4D59-A95F-476A-A4F0-2BD4BC4ACBD4}" type="slidenum">
              <a:rPr lang="en-US" altLang="zh-CN" sz="1400">
                <a:latin typeface="Comic Sans MS" pitchFamily="66" charset="0"/>
              </a:rPr>
              <a:pPr algn="r" eaLnBrk="1" hangingPunct="1"/>
              <a:t>12</a:t>
            </a:fld>
            <a:endParaRPr lang="en-US" altLang="zh-CN" sz="1400">
              <a:latin typeface="Comic Sans MS" pitchFamily="66" charset="0"/>
            </a:endParaRPr>
          </a:p>
        </p:txBody>
      </p:sp>
      <p:sp>
        <p:nvSpPr>
          <p:cNvPr id="73732" name="Rectangle 60"/>
          <p:cNvSpPr>
            <a:spLocks noChangeArrowheads="1"/>
          </p:cNvSpPr>
          <p:nvPr/>
        </p:nvSpPr>
        <p:spPr bwMode="auto">
          <a:xfrm>
            <a:off x="34925" y="5373688"/>
            <a:ext cx="1835150" cy="148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Line 3"/>
          <p:cNvSpPr>
            <a:spLocks noChangeShapeType="1"/>
          </p:cNvSpPr>
          <p:nvPr/>
        </p:nvSpPr>
        <p:spPr bwMode="auto">
          <a:xfrm flipV="1">
            <a:off x="1706565" y="4456113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3770315" y="4238625"/>
            <a:ext cx="82394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net-id</a:t>
            </a:r>
          </a:p>
          <a:p>
            <a:pPr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24 bit</a:t>
            </a:r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1706563" y="3802063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5319076" y="1600200"/>
            <a:ext cx="952186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host-id</a:t>
            </a:r>
          </a:p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24 bit</a:t>
            </a:r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 flipV="1">
            <a:off x="1746250" y="3143250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2870202" y="2938463"/>
            <a:ext cx="82394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net-id</a:t>
            </a:r>
          </a:p>
          <a:p>
            <a:pPr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16 bit</a:t>
            </a:r>
          </a:p>
        </p:txBody>
      </p:sp>
      <p:sp>
        <p:nvSpPr>
          <p:cNvPr id="73739" name="Line 10"/>
          <p:cNvSpPr>
            <a:spLocks noChangeShapeType="1"/>
          </p:cNvSpPr>
          <p:nvPr/>
        </p:nvSpPr>
        <p:spPr bwMode="auto">
          <a:xfrm>
            <a:off x="1668463" y="1808163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2072467" y="1600200"/>
            <a:ext cx="82394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net-id</a:t>
            </a:r>
          </a:p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8 bit</a:t>
            </a: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1671638" y="1163638"/>
            <a:ext cx="7085012" cy="4429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1692277" y="2505075"/>
            <a:ext cx="7070725" cy="4460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Rectangle 15"/>
          <p:cNvSpPr>
            <a:spLocks noChangeArrowheads="1"/>
          </p:cNvSpPr>
          <p:nvPr/>
        </p:nvSpPr>
        <p:spPr bwMode="auto">
          <a:xfrm>
            <a:off x="1716088" y="3816352"/>
            <a:ext cx="5300662" cy="4238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Rectangle 16"/>
          <p:cNvSpPr>
            <a:spLocks noChangeArrowheads="1"/>
          </p:cNvSpPr>
          <p:nvPr/>
        </p:nvSpPr>
        <p:spPr bwMode="auto">
          <a:xfrm>
            <a:off x="1714500" y="2530477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Rectangle 17"/>
          <p:cNvSpPr>
            <a:spLocks noChangeArrowheads="1"/>
          </p:cNvSpPr>
          <p:nvPr/>
        </p:nvSpPr>
        <p:spPr bwMode="auto">
          <a:xfrm>
            <a:off x="1695452" y="1187450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Rectangle 18"/>
          <p:cNvSpPr>
            <a:spLocks noChangeArrowheads="1"/>
          </p:cNvSpPr>
          <p:nvPr/>
        </p:nvSpPr>
        <p:spPr bwMode="auto">
          <a:xfrm>
            <a:off x="1617665" y="1157290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73748" name="Rectangle 19"/>
          <p:cNvSpPr>
            <a:spLocks noChangeArrowheads="1"/>
          </p:cNvSpPr>
          <p:nvPr/>
        </p:nvSpPr>
        <p:spPr bwMode="auto">
          <a:xfrm>
            <a:off x="492127" y="1185863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A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类地址</a:t>
            </a:r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>
            <a:off x="1927225" y="116364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3432175" y="1163638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>
            <a:off x="1668463" y="1646238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>
            <a:off x="3432175" y="1646238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3" name="Line 24"/>
          <p:cNvSpPr>
            <a:spLocks noChangeShapeType="1"/>
          </p:cNvSpPr>
          <p:nvPr/>
        </p:nvSpPr>
        <p:spPr bwMode="auto">
          <a:xfrm>
            <a:off x="8742363" y="1646238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4" name="Line 25"/>
          <p:cNvSpPr>
            <a:spLocks noChangeShapeType="1"/>
          </p:cNvSpPr>
          <p:nvPr/>
        </p:nvSpPr>
        <p:spPr bwMode="auto">
          <a:xfrm flipV="1">
            <a:off x="5233990" y="3143252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5" name="Rectangle 26"/>
          <p:cNvSpPr>
            <a:spLocks noChangeArrowheads="1"/>
          </p:cNvSpPr>
          <p:nvPr/>
        </p:nvSpPr>
        <p:spPr bwMode="auto">
          <a:xfrm>
            <a:off x="6450964" y="2965450"/>
            <a:ext cx="952186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host-id</a:t>
            </a:r>
          </a:p>
          <a:p>
            <a:pPr algn="ctr" defTabSz="762000">
              <a:lnSpc>
                <a:spcPct val="90000"/>
              </a:lnSpc>
            </a:pP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16 bit</a:t>
            </a:r>
          </a:p>
        </p:txBody>
      </p:sp>
      <p:sp>
        <p:nvSpPr>
          <p:cNvPr id="73756" name="Line 27"/>
          <p:cNvSpPr>
            <a:spLocks noChangeShapeType="1"/>
          </p:cNvSpPr>
          <p:nvPr/>
        </p:nvSpPr>
        <p:spPr bwMode="auto">
          <a:xfrm>
            <a:off x="1706563" y="29908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7" name="Line 28"/>
          <p:cNvSpPr>
            <a:spLocks noChangeShapeType="1"/>
          </p:cNvSpPr>
          <p:nvPr/>
        </p:nvSpPr>
        <p:spPr bwMode="auto">
          <a:xfrm>
            <a:off x="5233988" y="29908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8" name="Line 29"/>
          <p:cNvSpPr>
            <a:spLocks noChangeShapeType="1"/>
          </p:cNvSpPr>
          <p:nvPr/>
        </p:nvSpPr>
        <p:spPr bwMode="auto">
          <a:xfrm>
            <a:off x="8729663" y="29908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9" name="Rectangle 30"/>
          <p:cNvSpPr>
            <a:spLocks noChangeArrowheads="1"/>
          </p:cNvSpPr>
          <p:nvPr/>
        </p:nvSpPr>
        <p:spPr bwMode="auto">
          <a:xfrm>
            <a:off x="511177" y="2516188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B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类地址</a:t>
            </a:r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5233988" y="2514600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1" name="Rectangle 32"/>
          <p:cNvSpPr>
            <a:spLocks noChangeArrowheads="1"/>
          </p:cNvSpPr>
          <p:nvPr/>
        </p:nvSpPr>
        <p:spPr bwMode="auto">
          <a:xfrm>
            <a:off x="511177" y="3811590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C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类地址</a:t>
            </a:r>
          </a:p>
        </p:txBody>
      </p:sp>
      <p:sp>
        <p:nvSpPr>
          <p:cNvPr id="73762" name="Rectangle 33"/>
          <p:cNvSpPr>
            <a:spLocks noChangeArrowheads="1"/>
          </p:cNvSpPr>
          <p:nvPr/>
        </p:nvSpPr>
        <p:spPr bwMode="auto">
          <a:xfrm>
            <a:off x="2033590" y="3830640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73763" name="Rectangle 34"/>
          <p:cNvSpPr>
            <a:spLocks noChangeArrowheads="1"/>
          </p:cNvSpPr>
          <p:nvPr/>
        </p:nvSpPr>
        <p:spPr bwMode="auto">
          <a:xfrm>
            <a:off x="1646240" y="3822700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73764" name="Rectangle 35"/>
          <p:cNvSpPr>
            <a:spLocks noChangeArrowheads="1"/>
          </p:cNvSpPr>
          <p:nvPr/>
        </p:nvSpPr>
        <p:spPr bwMode="auto">
          <a:xfrm>
            <a:off x="1841500" y="3830638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73765" name="Line 36"/>
          <p:cNvSpPr>
            <a:spLocks noChangeShapeType="1"/>
          </p:cNvSpPr>
          <p:nvPr/>
        </p:nvSpPr>
        <p:spPr bwMode="auto">
          <a:xfrm>
            <a:off x="2390775" y="3800475"/>
            <a:ext cx="0" cy="4397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6" name="Line 37"/>
          <p:cNvSpPr>
            <a:spLocks noChangeShapeType="1"/>
          </p:cNvSpPr>
          <p:nvPr/>
        </p:nvSpPr>
        <p:spPr bwMode="auto">
          <a:xfrm>
            <a:off x="7035800" y="379571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7" name="Line 38"/>
          <p:cNvSpPr>
            <a:spLocks noChangeShapeType="1"/>
          </p:cNvSpPr>
          <p:nvPr/>
        </p:nvSpPr>
        <p:spPr bwMode="auto">
          <a:xfrm flipV="1">
            <a:off x="7040563" y="4440238"/>
            <a:ext cx="1701800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68" name="Group 40"/>
          <p:cNvGrpSpPr>
            <a:grpSpLocks/>
          </p:cNvGrpSpPr>
          <p:nvPr/>
        </p:nvGrpSpPr>
        <p:grpSpPr bwMode="auto">
          <a:xfrm>
            <a:off x="7437438" y="4267200"/>
            <a:ext cx="988860" cy="643240"/>
            <a:chOff x="0" y="0"/>
            <a:chExt cx="429" cy="381"/>
          </a:xfrm>
        </p:grpSpPr>
        <p:sp>
          <p:nvSpPr>
            <p:cNvPr id="73786" name="Rectangle 40"/>
            <p:cNvSpPr>
              <a:spLocks noChangeArrowheads="1"/>
            </p:cNvSpPr>
            <p:nvPr/>
          </p:nvSpPr>
          <p:spPr bwMode="auto">
            <a:xfrm>
              <a:off x="0" y="48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7" name="Rectangle 41"/>
            <p:cNvSpPr>
              <a:spLocks noChangeArrowheads="1"/>
            </p:cNvSpPr>
            <p:nvPr/>
          </p:nvSpPr>
          <p:spPr bwMode="auto">
            <a:xfrm>
              <a:off x="16" y="0"/>
              <a:ext cx="41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host-id</a:t>
              </a:r>
            </a:p>
            <a:p>
              <a:pPr algn="ctr" defTabSz="762000">
                <a:lnSpc>
                  <a:spcPct val="90000"/>
                </a:lnSpc>
              </a:pP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8 bit</a:t>
              </a:r>
            </a:p>
          </p:txBody>
        </p:sp>
      </p:grpSp>
      <p:sp>
        <p:nvSpPr>
          <p:cNvPr id="73769" name="Line 42"/>
          <p:cNvSpPr>
            <a:spLocks noChangeShapeType="1"/>
          </p:cNvSpPr>
          <p:nvPr/>
        </p:nvSpPr>
        <p:spPr bwMode="auto">
          <a:xfrm>
            <a:off x="1706563" y="430371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70" name="Line 43"/>
          <p:cNvSpPr>
            <a:spLocks noChangeShapeType="1"/>
          </p:cNvSpPr>
          <p:nvPr/>
        </p:nvSpPr>
        <p:spPr bwMode="auto">
          <a:xfrm>
            <a:off x="7040563" y="4306888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71" name="Line 44"/>
          <p:cNvSpPr>
            <a:spLocks noChangeShapeType="1"/>
          </p:cNvSpPr>
          <p:nvPr/>
        </p:nvSpPr>
        <p:spPr bwMode="auto">
          <a:xfrm>
            <a:off x="8729663" y="4287838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72" name="Rectangle 45"/>
          <p:cNvSpPr>
            <a:spLocks noChangeArrowheads="1"/>
          </p:cNvSpPr>
          <p:nvPr/>
        </p:nvSpPr>
        <p:spPr bwMode="auto">
          <a:xfrm>
            <a:off x="1700213" y="5178425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3" name="Rectangle 46"/>
          <p:cNvSpPr>
            <a:spLocks noChangeArrowheads="1"/>
          </p:cNvSpPr>
          <p:nvPr/>
        </p:nvSpPr>
        <p:spPr bwMode="auto">
          <a:xfrm>
            <a:off x="492127" y="5189540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D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类地址</a:t>
            </a:r>
          </a:p>
        </p:txBody>
      </p:sp>
      <p:sp>
        <p:nvSpPr>
          <p:cNvPr id="73774" name="Line 47"/>
          <p:cNvSpPr>
            <a:spLocks noChangeShapeType="1"/>
          </p:cNvSpPr>
          <p:nvPr/>
        </p:nvSpPr>
        <p:spPr bwMode="auto">
          <a:xfrm>
            <a:off x="2481263" y="518636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5" name="Rectangle 48"/>
          <p:cNvSpPr>
            <a:spLocks noChangeArrowheads="1"/>
          </p:cNvSpPr>
          <p:nvPr/>
        </p:nvSpPr>
        <p:spPr bwMode="auto">
          <a:xfrm>
            <a:off x="1636715" y="5176840"/>
            <a:ext cx="8592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73776" name="Rectangle 49"/>
          <p:cNvSpPr>
            <a:spLocks noChangeArrowheads="1"/>
          </p:cNvSpPr>
          <p:nvPr/>
        </p:nvSpPr>
        <p:spPr bwMode="auto">
          <a:xfrm>
            <a:off x="4468813" y="5207002"/>
            <a:ext cx="142026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多 播 地 址</a:t>
            </a:r>
          </a:p>
        </p:txBody>
      </p:sp>
      <p:sp>
        <p:nvSpPr>
          <p:cNvPr id="73777" name="Rectangle 50"/>
          <p:cNvSpPr>
            <a:spLocks noChangeArrowheads="1"/>
          </p:cNvSpPr>
          <p:nvPr/>
        </p:nvSpPr>
        <p:spPr bwMode="auto">
          <a:xfrm>
            <a:off x="1708152" y="6145213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8" name="Rectangle 51"/>
          <p:cNvSpPr>
            <a:spLocks noChangeArrowheads="1"/>
          </p:cNvSpPr>
          <p:nvPr/>
        </p:nvSpPr>
        <p:spPr bwMode="auto">
          <a:xfrm>
            <a:off x="528640" y="6154740"/>
            <a:ext cx="11942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E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类地址</a:t>
            </a:r>
          </a:p>
        </p:txBody>
      </p:sp>
      <p:sp>
        <p:nvSpPr>
          <p:cNvPr id="73779" name="Rectangle 52"/>
          <p:cNvSpPr>
            <a:spLocks noChangeArrowheads="1"/>
          </p:cNvSpPr>
          <p:nvPr/>
        </p:nvSpPr>
        <p:spPr bwMode="auto">
          <a:xfrm>
            <a:off x="3924302" y="6165852"/>
            <a:ext cx="240129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保 留 为 今 后 使 用</a:t>
            </a:r>
          </a:p>
        </p:txBody>
      </p:sp>
      <p:sp>
        <p:nvSpPr>
          <p:cNvPr id="73780" name="Line 53"/>
          <p:cNvSpPr>
            <a:spLocks noChangeShapeType="1"/>
          </p:cNvSpPr>
          <p:nvPr/>
        </p:nvSpPr>
        <p:spPr bwMode="auto">
          <a:xfrm>
            <a:off x="2660650" y="617061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1" name="Rectangle 54"/>
          <p:cNvSpPr>
            <a:spLocks noChangeArrowheads="1"/>
          </p:cNvSpPr>
          <p:nvPr/>
        </p:nvSpPr>
        <p:spPr bwMode="auto">
          <a:xfrm>
            <a:off x="1636713" y="6151563"/>
            <a:ext cx="1028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lang="en-US" altLang="zh-CN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73782" name="Rectangle 55"/>
          <p:cNvSpPr>
            <a:spLocks noChangeArrowheads="1"/>
          </p:cNvSpPr>
          <p:nvPr/>
        </p:nvSpPr>
        <p:spPr bwMode="auto">
          <a:xfrm>
            <a:off x="1825627" y="2500315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73783" name="Rectangle 56"/>
          <p:cNvSpPr>
            <a:spLocks noChangeArrowheads="1"/>
          </p:cNvSpPr>
          <p:nvPr/>
        </p:nvSpPr>
        <p:spPr bwMode="auto">
          <a:xfrm>
            <a:off x="1633540" y="2500313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73784" name="Line 57"/>
          <p:cNvSpPr>
            <a:spLocks noChangeShapeType="1"/>
          </p:cNvSpPr>
          <p:nvPr/>
        </p:nvSpPr>
        <p:spPr bwMode="auto">
          <a:xfrm>
            <a:off x="2184400" y="249714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2888456" y="1039915"/>
            <a:ext cx="3295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地址的使用范围</a:t>
            </a:r>
            <a:r>
              <a:rPr lang="zh-CN" altLang="en-US" sz="2800" b="1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214315" y="1800225"/>
            <a:ext cx="856932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网络        最大                  第一个       最后一个         每个网络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类别      网络数                可用的         可用的           中最大的  </a:t>
            </a:r>
          </a:p>
          <a:p>
            <a:pPr eaLnBrk="1" hangingPunct="1">
              <a:spcBef>
                <a:spcPct val="0"/>
              </a:spcBef>
              <a:spcAft>
                <a:spcPct val="7000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   网络号         网络号             主机数</a:t>
            </a:r>
          </a:p>
          <a:p>
            <a:pPr eaLnBrk="1" hangingPunct="1">
              <a:lnSpc>
                <a:spcPct val="15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A      126 (2</a:t>
            </a:r>
            <a:r>
              <a:rPr lang="en-US" altLang="zh-CN" sz="2400" b="1" baseline="3000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– 2)            1              126                16,777,214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ea typeface="宋体" panose="02010600030101010101" pitchFamily="2" charset="-122"/>
              </a:rPr>
              <a:t> B      16,383(2</a:t>
            </a:r>
            <a:r>
              <a:rPr lang="en-US" altLang="zh-CN" sz="2400" b="1" baseline="30000">
                <a:solidFill>
                  <a:srgbClr val="0070C0"/>
                </a:solidFill>
                <a:ea typeface="宋体" panose="02010600030101010101" pitchFamily="2" charset="-122"/>
              </a:rPr>
              <a:t>14</a:t>
            </a:r>
            <a:r>
              <a:rPr lang="en-US" altLang="zh-CN" sz="2400" b="1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 1</a:t>
            </a:r>
            <a:r>
              <a:rPr lang="en-US" altLang="zh-CN" sz="2400" b="1">
                <a:solidFill>
                  <a:srgbClr val="0070C0"/>
                </a:solidFill>
                <a:ea typeface="宋体" panose="02010600030101010101" pitchFamily="2" charset="-122"/>
              </a:rPr>
              <a:t>)      128.1       191.255                 65,534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ea typeface="宋体" panose="02010600030101010101" pitchFamily="2" charset="-122"/>
              </a:rPr>
              <a:t>C     2,097,151 (2</a:t>
            </a:r>
            <a:r>
              <a:rPr lang="en-US" altLang="zh-CN" sz="2400" b="1" baseline="30000">
                <a:solidFill>
                  <a:srgbClr val="00B050"/>
                </a:solidFill>
                <a:ea typeface="宋体" panose="02010600030101010101" pitchFamily="2" charset="-122"/>
              </a:rPr>
              <a:t>21 </a:t>
            </a:r>
            <a:r>
              <a:rPr lang="en-US" altLang="zh-CN" sz="2400" b="1">
                <a:solidFill>
                  <a:srgbClr val="00B05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400" b="1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B050"/>
                </a:solidFill>
                <a:ea typeface="宋体" panose="02010600030101010101" pitchFamily="2" charset="-122"/>
              </a:rPr>
              <a:t>) 192.0.1   223.255.255                254</a:t>
            </a:r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179390" y="3059113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 rot="-5400000">
            <a:off x="-684212" y="3348038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 rot="-5400000">
            <a:off x="1908177" y="3348038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 rot="-5400000">
            <a:off x="3060702" y="3348038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 rot="-5400000">
            <a:off x="5003802" y="3348038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79390" y="1692275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12"/>
          <p:cNvSpPr>
            <a:spLocks noChangeShapeType="1"/>
          </p:cNvSpPr>
          <p:nvPr/>
        </p:nvSpPr>
        <p:spPr bwMode="auto">
          <a:xfrm>
            <a:off x="179390" y="5003800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7FC23B-B8BF-4068-B6AD-B4EEFCD6E163}" type="slidenum">
              <a:rPr lang="en-US" altLang="zh-CN" sz="1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14</a:t>
            </a:fld>
            <a:endParaRPr lang="en-US" altLang="zh-CN" sz="14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3131840" y="1016716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特殊</a:t>
            </a:r>
            <a:r>
              <a:rPr lang="en-US" altLang="zh-CN" sz="2800" b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IP</a:t>
            </a:r>
            <a:r>
              <a:rPr lang="zh-CN" altLang="en-US" sz="2800" b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地址（</a:t>
            </a:r>
            <a:r>
              <a:rPr lang="en-US" altLang="zh-CN" sz="2800" b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800" b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827090" y="1544937"/>
            <a:ext cx="7850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 “</a:t>
            </a: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0”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地址  </a:t>
            </a: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— 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全“</a:t>
            </a: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0”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地址用来标识自己 </a:t>
            </a:r>
            <a:r>
              <a: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（系统启动时使用）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 网络号全</a:t>
            </a: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0- 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表示本地网络上的特定主机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 主机号全</a:t>
            </a: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0- 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表示某网络地址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定向广播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主机号部分为全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的地址 </a:t>
            </a:r>
            <a:r>
              <a: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（可跨越路由器）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受限广播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—32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位全“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的地址（本地广播）</a:t>
            </a:r>
            <a:r>
              <a: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（路由器不转发） 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回送地址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首字节为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的地址</a:t>
            </a:r>
            <a:r>
              <a: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（不会在网络上出现）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□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私有地址 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2627313" y="4292602"/>
            <a:ext cx="46799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10.0.0.0—10.255.255.255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172.16.0.0—172.31.255.255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192.168.0.0—192.168.255.255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169.254.0.0—169.254.255.255</a:t>
            </a:r>
          </a:p>
        </p:txBody>
      </p:sp>
      <p:pic>
        <p:nvPicPr>
          <p:cNvPr id="55303" name="Picture 15" descr="20111024-截图 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7" y="5949950"/>
            <a:ext cx="14589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Telnet</a:t>
            </a:r>
            <a:r>
              <a:rPr lang="zh-CN" altLang="en-US"/>
              <a:t>进行连接</a:t>
            </a:r>
          </a:p>
        </p:txBody>
      </p:sp>
      <p:grpSp>
        <p:nvGrpSpPr>
          <p:cNvPr id="15363" name="组合 44"/>
          <p:cNvGrpSpPr>
            <a:grpSpLocks/>
          </p:cNvGrpSpPr>
          <p:nvPr/>
        </p:nvGrpSpPr>
        <p:grpSpPr bwMode="auto">
          <a:xfrm>
            <a:off x="581025" y="2239965"/>
            <a:ext cx="7920038" cy="1868487"/>
            <a:chOff x="539750" y="2239963"/>
            <a:chExt cx="7920038" cy="1868487"/>
          </a:xfrm>
        </p:grpSpPr>
        <p:sp>
          <p:nvSpPr>
            <p:cNvPr id="15364" name="Line 36"/>
            <p:cNvSpPr>
              <a:spLocks noChangeShapeType="1"/>
            </p:cNvSpPr>
            <p:nvPr/>
          </p:nvSpPr>
          <p:spPr bwMode="auto">
            <a:xfrm>
              <a:off x="1763713" y="3429000"/>
              <a:ext cx="1800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Line 37"/>
            <p:cNvSpPr>
              <a:spLocks noChangeShapeType="1"/>
            </p:cNvSpPr>
            <p:nvPr/>
          </p:nvSpPr>
          <p:spPr bwMode="auto">
            <a:xfrm flipV="1">
              <a:off x="4859338" y="3429000"/>
              <a:ext cx="2160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66" name="Group 56"/>
            <p:cNvGrpSpPr>
              <a:grpSpLocks noChangeAspect="1"/>
            </p:cNvGrpSpPr>
            <p:nvPr/>
          </p:nvGrpSpPr>
          <p:grpSpPr bwMode="auto">
            <a:xfrm>
              <a:off x="6797675" y="3144838"/>
              <a:ext cx="958850" cy="668337"/>
              <a:chOff x="3541" y="1317"/>
              <a:chExt cx="747" cy="546"/>
            </a:xfrm>
          </p:grpSpPr>
          <p:sp>
            <p:nvSpPr>
              <p:cNvPr id="15389" name="AutoShape 57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58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338806 w 416"/>
                  <a:gd name="T1" fmla="*/ 80553 h 207"/>
                  <a:gd name="T2" fmla="*/ 58952 w 416"/>
                  <a:gd name="T3" fmla="*/ 80553 h 207"/>
                  <a:gd name="T4" fmla="*/ 1045 w 416"/>
                  <a:gd name="T5" fmla="*/ 1058 h 207"/>
                  <a:gd name="T6" fmla="*/ 0 w 416"/>
                  <a:gd name="T7" fmla="*/ 1058 h 207"/>
                  <a:gd name="T8" fmla="*/ 0 w 416"/>
                  <a:gd name="T9" fmla="*/ 76819 h 207"/>
                  <a:gd name="T10" fmla="*/ 1045 w 416"/>
                  <a:gd name="T11" fmla="*/ 76819 h 207"/>
                  <a:gd name="T12" fmla="*/ 58952 w 416"/>
                  <a:gd name="T13" fmla="*/ 153063 h 207"/>
                  <a:gd name="T14" fmla="*/ 338806 w 416"/>
                  <a:gd name="T15" fmla="*/ 153063 h 207"/>
                  <a:gd name="T16" fmla="*/ 396040 w 416"/>
                  <a:gd name="T17" fmla="*/ 76819 h 207"/>
                  <a:gd name="T18" fmla="*/ 396040 w 416"/>
                  <a:gd name="T19" fmla="*/ 76819 h 207"/>
                  <a:gd name="T20" fmla="*/ 396040 w 416"/>
                  <a:gd name="T21" fmla="*/ 0 h 207"/>
                  <a:gd name="T22" fmla="*/ 338806 w 416"/>
                  <a:gd name="T23" fmla="*/ 80553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1" name="Freeform 59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364507 w 457"/>
                  <a:gd name="T1" fmla="*/ 46366 h 264"/>
                  <a:gd name="T2" fmla="*/ 365710 w 457"/>
                  <a:gd name="T3" fmla="*/ 214167 h 264"/>
                  <a:gd name="T4" fmla="*/ 79656 w 457"/>
                  <a:gd name="T5" fmla="*/ 214167 h 264"/>
                  <a:gd name="T6" fmla="*/ 78533 w 457"/>
                  <a:gd name="T7" fmla="*/ 46366 h 264"/>
                  <a:gd name="T8" fmla="*/ 364507 w 457"/>
                  <a:gd name="T9" fmla="*/ 4636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2" name="Freeform 60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6016 w 24"/>
                  <a:gd name="T1" fmla="*/ 3877 h 33"/>
                  <a:gd name="T2" fmla="*/ 6016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2496 w 24"/>
                  <a:gd name="T9" fmla="*/ 7651 h 33"/>
                  <a:gd name="T10" fmla="*/ 8759 w 24"/>
                  <a:gd name="T11" fmla="*/ 3877 h 33"/>
                  <a:gd name="T12" fmla="*/ 6016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6967 w 24"/>
                  <a:gd name="T21" fmla="*/ 1503 h 33"/>
                  <a:gd name="T22" fmla="*/ 20069 w 24"/>
                  <a:gd name="T23" fmla="*/ 6227 h 33"/>
                  <a:gd name="T24" fmla="*/ 13132 w 24"/>
                  <a:gd name="T25" fmla="*/ 12657 h 33"/>
                  <a:gd name="T26" fmla="*/ 13132 w 24"/>
                  <a:gd name="T27" fmla="*/ 12657 h 33"/>
                  <a:gd name="T28" fmla="*/ 16967 w 24"/>
                  <a:gd name="T29" fmla="*/ 14663 h 33"/>
                  <a:gd name="T30" fmla="*/ 18332 w 24"/>
                  <a:gd name="T31" fmla="*/ 16557 h 33"/>
                  <a:gd name="T32" fmla="*/ 21339 w 24"/>
                  <a:gd name="T33" fmla="*/ 25108 h 33"/>
                  <a:gd name="T34" fmla="*/ 13132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6016 w 24"/>
                  <a:gd name="T41" fmla="*/ 15058 h 33"/>
                  <a:gd name="T42" fmla="*/ 6016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3" name="Freeform 61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6851 w 29"/>
                  <a:gd name="T1" fmla="*/ 16051 h 35"/>
                  <a:gd name="T2" fmla="*/ 12107 w 29"/>
                  <a:gd name="T3" fmla="*/ 26772 h 35"/>
                  <a:gd name="T4" fmla="*/ 16995 w 29"/>
                  <a:gd name="T5" fmla="*/ 16051 h 35"/>
                  <a:gd name="T6" fmla="*/ 12107 w 29"/>
                  <a:gd name="T7" fmla="*/ 5503 h 35"/>
                  <a:gd name="T8" fmla="*/ 6851 w 29"/>
                  <a:gd name="T9" fmla="*/ 16051 h 35"/>
                  <a:gd name="T10" fmla="*/ 0 w 29"/>
                  <a:gd name="T11" fmla="*/ 16051 h 35"/>
                  <a:gd name="T12" fmla="*/ 2608 w 29"/>
                  <a:gd name="T13" fmla="*/ 4461 h 35"/>
                  <a:gd name="T14" fmla="*/ 12107 w 29"/>
                  <a:gd name="T15" fmla="*/ 0 h 35"/>
                  <a:gd name="T16" fmla="*/ 21617 w 29"/>
                  <a:gd name="T17" fmla="*/ 4461 h 35"/>
                  <a:gd name="T18" fmla="*/ 24899 w 29"/>
                  <a:gd name="T19" fmla="*/ 16051 h 35"/>
                  <a:gd name="T20" fmla="*/ 21617 w 29"/>
                  <a:gd name="T21" fmla="*/ 27809 h 35"/>
                  <a:gd name="T22" fmla="*/ 12107 w 29"/>
                  <a:gd name="T23" fmla="*/ 32296 h 35"/>
                  <a:gd name="T24" fmla="*/ 2608 w 29"/>
                  <a:gd name="T25" fmla="*/ 26772 h 35"/>
                  <a:gd name="T26" fmla="*/ 0 w 29"/>
                  <a:gd name="T27" fmla="*/ 16051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4" name="Freeform 62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17687 h 34"/>
                  <a:gd name="T2" fmla="*/ 0 w 24"/>
                  <a:gd name="T3" fmla="*/ 0 h 34"/>
                  <a:gd name="T4" fmla="*/ 6016 w 24"/>
                  <a:gd name="T5" fmla="*/ 0 h 34"/>
                  <a:gd name="T6" fmla="*/ 6016 w 24"/>
                  <a:gd name="T7" fmla="*/ 18671 h 34"/>
                  <a:gd name="T8" fmla="*/ 11281 w 24"/>
                  <a:gd name="T9" fmla="*/ 23451 h 34"/>
                  <a:gd name="T10" fmla="*/ 14233 w 24"/>
                  <a:gd name="T11" fmla="*/ 18671 h 34"/>
                  <a:gd name="T12" fmla="*/ 14233 w 24"/>
                  <a:gd name="T13" fmla="*/ 0 h 34"/>
                  <a:gd name="T14" fmla="*/ 21339 w 24"/>
                  <a:gd name="T15" fmla="*/ 0 h 34"/>
                  <a:gd name="T16" fmla="*/ 21339 w 24"/>
                  <a:gd name="T17" fmla="*/ 17687 h 34"/>
                  <a:gd name="T18" fmla="*/ 18619 w 24"/>
                  <a:gd name="T19" fmla="*/ 25420 h 34"/>
                  <a:gd name="T20" fmla="*/ 11281 w 24"/>
                  <a:gd name="T21" fmla="*/ 28611 h 34"/>
                  <a:gd name="T22" fmla="*/ 2670 w 24"/>
                  <a:gd name="T23" fmla="*/ 25420 h 34"/>
                  <a:gd name="T24" fmla="*/ 0 w 24"/>
                  <a:gd name="T25" fmla="*/ 17687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5" name="Freeform 63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6" name="Freeform 64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7" name="Freeform 65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7051 w 24"/>
                  <a:gd name="T1" fmla="*/ 3877 h 33"/>
                  <a:gd name="T2" fmla="*/ 7051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3132 w 24"/>
                  <a:gd name="T9" fmla="*/ 7651 h 33"/>
                  <a:gd name="T10" fmla="*/ 8759 w 24"/>
                  <a:gd name="T11" fmla="*/ 3877 h 33"/>
                  <a:gd name="T12" fmla="*/ 7051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8332 w 24"/>
                  <a:gd name="T21" fmla="*/ 1503 h 33"/>
                  <a:gd name="T22" fmla="*/ 20306 w 24"/>
                  <a:gd name="T23" fmla="*/ 6227 h 33"/>
                  <a:gd name="T24" fmla="*/ 14233 w 24"/>
                  <a:gd name="T25" fmla="*/ 12657 h 33"/>
                  <a:gd name="T26" fmla="*/ 14233 w 24"/>
                  <a:gd name="T27" fmla="*/ 12657 h 33"/>
                  <a:gd name="T28" fmla="*/ 16967 w 24"/>
                  <a:gd name="T29" fmla="*/ 14663 h 33"/>
                  <a:gd name="T30" fmla="*/ 18619 w 24"/>
                  <a:gd name="T31" fmla="*/ 16557 h 33"/>
                  <a:gd name="T32" fmla="*/ 21339 w 24"/>
                  <a:gd name="T33" fmla="*/ 25108 h 33"/>
                  <a:gd name="T34" fmla="*/ 14233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7051 w 24"/>
                  <a:gd name="T41" fmla="*/ 15058 h 33"/>
                  <a:gd name="T42" fmla="*/ 7051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8" name="Freeform 66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29381 w 162"/>
                  <a:gd name="T1" fmla="*/ 51208 h 60"/>
                  <a:gd name="T2" fmla="*/ 28240 w 162"/>
                  <a:gd name="T3" fmla="*/ 50143 h 60"/>
                  <a:gd name="T4" fmla="*/ 0 w 162"/>
                  <a:gd name="T5" fmla="*/ 33529 h 60"/>
                  <a:gd name="T6" fmla="*/ 21789 w 162"/>
                  <a:gd name="T7" fmla="*/ 21196 h 60"/>
                  <a:gd name="T8" fmla="*/ 50903 w 162"/>
                  <a:gd name="T9" fmla="*/ 38248 h 60"/>
                  <a:gd name="T10" fmla="*/ 72713 w 162"/>
                  <a:gd name="T11" fmla="*/ 36477 h 60"/>
                  <a:gd name="T12" fmla="*/ 109772 w 162"/>
                  <a:gd name="T13" fmla="*/ 15286 h 60"/>
                  <a:gd name="T14" fmla="*/ 69101 w 162"/>
                  <a:gd name="T15" fmla="*/ 15286 h 60"/>
                  <a:gd name="T16" fmla="*/ 69101 w 162"/>
                  <a:gd name="T17" fmla="*/ 0 h 60"/>
                  <a:gd name="T18" fmla="*/ 158833 w 162"/>
                  <a:gd name="T19" fmla="*/ 0 h 60"/>
                  <a:gd name="T20" fmla="*/ 158833 w 162"/>
                  <a:gd name="T21" fmla="*/ 51208 h 60"/>
                  <a:gd name="T22" fmla="*/ 132740 w 162"/>
                  <a:gd name="T23" fmla="*/ 51208 h 60"/>
                  <a:gd name="T24" fmla="*/ 131604 w 162"/>
                  <a:gd name="T25" fmla="*/ 27822 h 60"/>
                  <a:gd name="T26" fmla="*/ 95372 w 162"/>
                  <a:gd name="T27" fmla="*/ 49098 h 60"/>
                  <a:gd name="T28" fmla="*/ 58855 w 162"/>
                  <a:gd name="T29" fmla="*/ 57591 h 60"/>
                  <a:gd name="T30" fmla="*/ 29381 w 162"/>
                  <a:gd name="T31" fmla="*/ 51208 h 60"/>
                  <a:gd name="T32" fmla="*/ 29381 w 162"/>
                  <a:gd name="T33" fmla="*/ 51208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9" name="Freeform 67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36123 w 105"/>
                  <a:gd name="T1" fmla="*/ 77793 h 93"/>
                  <a:gd name="T2" fmla="*/ 63228 w 105"/>
                  <a:gd name="T3" fmla="*/ 61089 h 93"/>
                  <a:gd name="T4" fmla="*/ 60524 w 105"/>
                  <a:gd name="T5" fmla="*/ 48668 h 93"/>
                  <a:gd name="T6" fmla="*/ 26140 w 105"/>
                  <a:gd name="T7" fmla="*/ 28073 h 93"/>
                  <a:gd name="T8" fmla="*/ 26140 w 105"/>
                  <a:gd name="T9" fmla="*/ 51526 h 93"/>
                  <a:gd name="T10" fmla="*/ 0 w 105"/>
                  <a:gd name="T11" fmla="*/ 51526 h 93"/>
                  <a:gd name="T12" fmla="*/ 0 w 105"/>
                  <a:gd name="T13" fmla="*/ 0 h 93"/>
                  <a:gd name="T14" fmla="*/ 84950 w 105"/>
                  <a:gd name="T15" fmla="*/ 0 h 93"/>
                  <a:gd name="T16" fmla="*/ 84950 w 105"/>
                  <a:gd name="T17" fmla="*/ 14983 h 93"/>
                  <a:gd name="T18" fmla="*/ 45916 w 105"/>
                  <a:gd name="T19" fmla="*/ 14983 h 93"/>
                  <a:gd name="T20" fmla="*/ 81010 w 105"/>
                  <a:gd name="T21" fmla="*/ 35643 h 93"/>
                  <a:gd name="T22" fmla="*/ 96905 w 105"/>
                  <a:gd name="T23" fmla="*/ 56330 h 93"/>
                  <a:gd name="T24" fmla="*/ 83731 w 105"/>
                  <a:gd name="T25" fmla="*/ 73846 h 93"/>
                  <a:gd name="T26" fmla="*/ 57050 w 105"/>
                  <a:gd name="T27" fmla="*/ 90028 h 93"/>
                  <a:gd name="T28" fmla="*/ 36123 w 105"/>
                  <a:gd name="T29" fmla="*/ 77793 h 93"/>
                  <a:gd name="T30" fmla="*/ 36123 w 105"/>
                  <a:gd name="T31" fmla="*/ 77793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0" name="Freeform 68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129490 w 162"/>
                  <a:gd name="T1" fmla="*/ 7528 h 60"/>
                  <a:gd name="T2" fmla="*/ 158833 w 162"/>
                  <a:gd name="T3" fmla="*/ 24048 h 60"/>
                  <a:gd name="T4" fmla="*/ 136208 w 162"/>
                  <a:gd name="T5" fmla="*/ 36477 h 60"/>
                  <a:gd name="T6" fmla="*/ 106828 w 162"/>
                  <a:gd name="T7" fmla="*/ 20083 h 60"/>
                  <a:gd name="T8" fmla="*/ 86524 w 162"/>
                  <a:gd name="T9" fmla="*/ 22333 h 60"/>
                  <a:gd name="T10" fmla="*/ 49182 w 162"/>
                  <a:gd name="T11" fmla="*/ 43669 h 60"/>
                  <a:gd name="T12" fmla="*/ 89972 w 162"/>
                  <a:gd name="T13" fmla="*/ 43669 h 60"/>
                  <a:gd name="T14" fmla="*/ 89972 w 162"/>
                  <a:gd name="T15" fmla="*/ 57591 h 60"/>
                  <a:gd name="T16" fmla="*/ 0 w 162"/>
                  <a:gd name="T17" fmla="*/ 57591 h 60"/>
                  <a:gd name="T18" fmla="*/ 0 w 162"/>
                  <a:gd name="T19" fmla="*/ 6385 h 60"/>
                  <a:gd name="T20" fmla="*/ 26513 w 162"/>
                  <a:gd name="T21" fmla="*/ 6385 h 60"/>
                  <a:gd name="T22" fmla="*/ 26513 w 162"/>
                  <a:gd name="T23" fmla="*/ 30060 h 60"/>
                  <a:gd name="T24" fmla="*/ 63461 w 162"/>
                  <a:gd name="T25" fmla="*/ 9359 h 60"/>
                  <a:gd name="T26" fmla="*/ 99197 w 162"/>
                  <a:gd name="T27" fmla="*/ 0 h 60"/>
                  <a:gd name="T28" fmla="*/ 129490 w 162"/>
                  <a:gd name="T29" fmla="*/ 7528 h 60"/>
                  <a:gd name="T30" fmla="*/ 129490 w 162"/>
                  <a:gd name="T31" fmla="*/ 7528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1" name="Freeform 69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101067 w 104"/>
                  <a:gd name="T1" fmla="*/ 36798 h 94"/>
                  <a:gd name="T2" fmla="*/ 101067 w 104"/>
                  <a:gd name="T3" fmla="*/ 86022 h 94"/>
                  <a:gd name="T4" fmla="*/ 12472 w 104"/>
                  <a:gd name="T5" fmla="*/ 86022 h 94"/>
                  <a:gd name="T6" fmla="*/ 11990 w 104"/>
                  <a:gd name="T7" fmla="*/ 71658 h 94"/>
                  <a:gd name="T8" fmla="*/ 52368 w 104"/>
                  <a:gd name="T9" fmla="*/ 71658 h 94"/>
                  <a:gd name="T10" fmla="*/ 15485 w 104"/>
                  <a:gd name="T11" fmla="*/ 51161 h 94"/>
                  <a:gd name="T12" fmla="*/ 0 w 104"/>
                  <a:gd name="T13" fmla="*/ 32075 h 94"/>
                  <a:gd name="T14" fmla="*/ 12472 w 104"/>
                  <a:gd name="T15" fmla="*/ 15959 h 94"/>
                  <a:gd name="T16" fmla="*/ 41375 w 104"/>
                  <a:gd name="T17" fmla="*/ 0 h 94"/>
                  <a:gd name="T18" fmla="*/ 63042 w 104"/>
                  <a:gd name="T19" fmla="*/ 11708 h 94"/>
                  <a:gd name="T20" fmla="*/ 35018 w 104"/>
                  <a:gd name="T21" fmla="*/ 27688 h 94"/>
                  <a:gd name="T22" fmla="*/ 38230 w 104"/>
                  <a:gd name="T23" fmla="*/ 39495 h 94"/>
                  <a:gd name="T24" fmla="*/ 75084 w 104"/>
                  <a:gd name="T25" fmla="*/ 59895 h 94"/>
                  <a:gd name="T26" fmla="*/ 75084 w 104"/>
                  <a:gd name="T27" fmla="*/ 36798 h 94"/>
                  <a:gd name="T28" fmla="*/ 101067 w 104"/>
                  <a:gd name="T29" fmla="*/ 36798 h 94"/>
                  <a:gd name="T30" fmla="*/ 101067 w 104"/>
                  <a:gd name="T31" fmla="*/ 36798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2" name="Freeform 70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27961 w 162"/>
                  <a:gd name="T1" fmla="*/ 53859 h 61"/>
                  <a:gd name="T2" fmla="*/ 27961 w 162"/>
                  <a:gd name="T3" fmla="*/ 53859 h 61"/>
                  <a:gd name="T4" fmla="*/ 0 w 162"/>
                  <a:gd name="T5" fmla="*/ 36616 h 61"/>
                  <a:gd name="T6" fmla="*/ 21149 w 162"/>
                  <a:gd name="T7" fmla="*/ 23430 h 61"/>
                  <a:gd name="T8" fmla="*/ 49141 w 162"/>
                  <a:gd name="T9" fmla="*/ 40623 h 61"/>
                  <a:gd name="T10" fmla="*/ 69038 w 162"/>
                  <a:gd name="T11" fmla="*/ 38410 h 61"/>
                  <a:gd name="T12" fmla="*/ 104655 w 162"/>
                  <a:gd name="T13" fmla="*/ 16167 h 61"/>
                  <a:gd name="T14" fmla="*/ 65259 w 162"/>
                  <a:gd name="T15" fmla="*/ 16167 h 61"/>
                  <a:gd name="T16" fmla="*/ 65259 w 162"/>
                  <a:gd name="T17" fmla="*/ 0 h 61"/>
                  <a:gd name="T18" fmla="*/ 150873 w 162"/>
                  <a:gd name="T19" fmla="*/ 0 h 61"/>
                  <a:gd name="T20" fmla="*/ 150873 w 162"/>
                  <a:gd name="T21" fmla="*/ 54982 h 61"/>
                  <a:gd name="T22" fmla="*/ 125900 w 162"/>
                  <a:gd name="T23" fmla="*/ 54982 h 61"/>
                  <a:gd name="T24" fmla="*/ 125900 w 162"/>
                  <a:gd name="T25" fmla="*/ 29849 h 61"/>
                  <a:gd name="T26" fmla="*/ 90228 w 162"/>
                  <a:gd name="T27" fmla="*/ 51908 h 61"/>
                  <a:gd name="T28" fmla="*/ 56410 w 162"/>
                  <a:gd name="T29" fmla="*/ 61816 h 61"/>
                  <a:gd name="T30" fmla="*/ 27961 w 162"/>
                  <a:gd name="T31" fmla="*/ 53859 h 61"/>
                  <a:gd name="T32" fmla="*/ 27961 w 162"/>
                  <a:gd name="T33" fmla="*/ 53859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3" name="Freeform 71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40332 w 105"/>
                  <a:gd name="T1" fmla="*/ 81399 h 94"/>
                  <a:gd name="T2" fmla="*/ 68949 w 105"/>
                  <a:gd name="T3" fmla="*/ 63271 h 94"/>
                  <a:gd name="T4" fmla="*/ 66068 w 105"/>
                  <a:gd name="T5" fmla="*/ 51552 h 94"/>
                  <a:gd name="T6" fmla="*/ 27941 w 105"/>
                  <a:gd name="T7" fmla="*/ 29422 h 94"/>
                  <a:gd name="T8" fmla="*/ 27941 w 105"/>
                  <a:gd name="T9" fmla="*/ 53307 h 94"/>
                  <a:gd name="T10" fmla="*/ 1086 w 105"/>
                  <a:gd name="T11" fmla="*/ 53307 h 94"/>
                  <a:gd name="T12" fmla="*/ 0 w 105"/>
                  <a:gd name="T13" fmla="*/ 0 h 94"/>
                  <a:gd name="T14" fmla="*/ 92225 w 105"/>
                  <a:gd name="T15" fmla="*/ 0 h 94"/>
                  <a:gd name="T16" fmla="*/ 92901 w 105"/>
                  <a:gd name="T17" fmla="*/ 15991 h 94"/>
                  <a:gd name="T18" fmla="*/ 51498 w 105"/>
                  <a:gd name="T19" fmla="*/ 15991 h 94"/>
                  <a:gd name="T20" fmla="*/ 89324 w 105"/>
                  <a:gd name="T21" fmla="*/ 38205 h 94"/>
                  <a:gd name="T22" fmla="*/ 105305 w 105"/>
                  <a:gd name="T23" fmla="*/ 59369 h 94"/>
                  <a:gd name="T24" fmla="*/ 92225 w 105"/>
                  <a:gd name="T25" fmla="*/ 76859 h 94"/>
                  <a:gd name="T26" fmla="*/ 62549 w 105"/>
                  <a:gd name="T27" fmla="*/ 94297 h 94"/>
                  <a:gd name="T28" fmla="*/ 40332 w 105"/>
                  <a:gd name="T29" fmla="*/ 81399 h 94"/>
                  <a:gd name="T30" fmla="*/ 40332 w 105"/>
                  <a:gd name="T31" fmla="*/ 8139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4" name="Freeform 72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122701 w 162"/>
                  <a:gd name="T1" fmla="*/ 6946 h 61"/>
                  <a:gd name="T2" fmla="*/ 150873 w 162"/>
                  <a:gd name="T3" fmla="*/ 22418 h 61"/>
                  <a:gd name="T4" fmla="*/ 130504 w 162"/>
                  <a:gd name="T5" fmla="*/ 33757 h 61"/>
                  <a:gd name="T6" fmla="*/ 102533 w 162"/>
                  <a:gd name="T7" fmla="*/ 18296 h 61"/>
                  <a:gd name="T8" fmla="*/ 81776 w 162"/>
                  <a:gd name="T9" fmla="*/ 19936 h 61"/>
                  <a:gd name="T10" fmla="*/ 46203 w 162"/>
                  <a:gd name="T11" fmla="*/ 39512 h 61"/>
                  <a:gd name="T12" fmla="*/ 85740 w 162"/>
                  <a:gd name="T13" fmla="*/ 39512 h 61"/>
                  <a:gd name="T14" fmla="*/ 85740 w 162"/>
                  <a:gd name="T15" fmla="*/ 53767 h 61"/>
                  <a:gd name="T16" fmla="*/ 0 w 162"/>
                  <a:gd name="T17" fmla="*/ 53767 h 61"/>
                  <a:gd name="T18" fmla="*/ 0 w 162"/>
                  <a:gd name="T19" fmla="*/ 5935 h 61"/>
                  <a:gd name="T20" fmla="*/ 25205 w 162"/>
                  <a:gd name="T21" fmla="*/ 5935 h 61"/>
                  <a:gd name="T22" fmla="*/ 26235 w 162"/>
                  <a:gd name="T23" fmla="*/ 28051 h 61"/>
                  <a:gd name="T24" fmla="*/ 60775 w 162"/>
                  <a:gd name="T25" fmla="*/ 8621 h 61"/>
                  <a:gd name="T26" fmla="*/ 94338 w 162"/>
                  <a:gd name="T27" fmla="*/ 0 h 61"/>
                  <a:gd name="T28" fmla="*/ 122701 w 162"/>
                  <a:gd name="T29" fmla="*/ 6946 h 61"/>
                  <a:gd name="T30" fmla="*/ 122701 w 162"/>
                  <a:gd name="T31" fmla="*/ 694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5" name="Freeform 73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96905 w 105"/>
                  <a:gd name="T1" fmla="*/ 41049 h 94"/>
                  <a:gd name="T2" fmla="*/ 96905 w 105"/>
                  <a:gd name="T3" fmla="*/ 94297 h 94"/>
                  <a:gd name="T4" fmla="*/ 11832 w 105"/>
                  <a:gd name="T5" fmla="*/ 94297 h 94"/>
                  <a:gd name="T6" fmla="*/ 11832 w 105"/>
                  <a:gd name="T7" fmla="*/ 78561 h 94"/>
                  <a:gd name="T8" fmla="*/ 51106 w 105"/>
                  <a:gd name="T9" fmla="*/ 78561 h 94"/>
                  <a:gd name="T10" fmla="*/ 16051 w 105"/>
                  <a:gd name="T11" fmla="*/ 56434 h 94"/>
                  <a:gd name="T12" fmla="*/ 0 w 105"/>
                  <a:gd name="T13" fmla="*/ 34650 h 94"/>
                  <a:gd name="T14" fmla="*/ 12906 w 105"/>
                  <a:gd name="T15" fmla="*/ 17174 h 94"/>
                  <a:gd name="T16" fmla="*/ 39742 w 105"/>
                  <a:gd name="T17" fmla="*/ 0 h 94"/>
                  <a:gd name="T18" fmla="*/ 60524 w 105"/>
                  <a:gd name="T19" fmla="*/ 12834 h 94"/>
                  <a:gd name="T20" fmla="*/ 33358 w 105"/>
                  <a:gd name="T21" fmla="*/ 31467 h 94"/>
                  <a:gd name="T22" fmla="*/ 36123 w 105"/>
                  <a:gd name="T23" fmla="*/ 42920 h 94"/>
                  <a:gd name="T24" fmla="*/ 71006 w 105"/>
                  <a:gd name="T25" fmla="*/ 65031 h 94"/>
                  <a:gd name="T26" fmla="*/ 71006 w 105"/>
                  <a:gd name="T27" fmla="*/ 41049 h 94"/>
                  <a:gd name="T28" fmla="*/ 96905 w 105"/>
                  <a:gd name="T29" fmla="*/ 41049 h 94"/>
                  <a:gd name="T30" fmla="*/ 96905 w 105"/>
                  <a:gd name="T31" fmla="*/ 4104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pic>
          <p:nvPicPr>
            <p:cNvPr id="15367" name="Picture 74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3" y="3113088"/>
              <a:ext cx="722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76"/>
            <p:cNvSpPr txBox="1">
              <a:spLocks noChangeArrowheads="1"/>
            </p:cNvSpPr>
            <p:nvPr/>
          </p:nvSpPr>
          <p:spPr bwMode="auto">
            <a:xfrm>
              <a:off x="1258888" y="2708275"/>
              <a:ext cx="7921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000" b="1"/>
                <a:t>主机</a:t>
              </a:r>
            </a:p>
          </p:txBody>
        </p:sp>
        <p:sp>
          <p:nvSpPr>
            <p:cNvPr id="15369" name="Text Box 83"/>
            <p:cNvSpPr txBox="1">
              <a:spLocks noChangeArrowheads="1"/>
            </p:cNvSpPr>
            <p:nvPr/>
          </p:nvSpPr>
          <p:spPr bwMode="auto">
            <a:xfrm>
              <a:off x="6659563" y="2719388"/>
              <a:ext cx="1728787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Router/Switch</a:t>
              </a:r>
              <a:endParaRPr lang="en-US" altLang="zh-CN" b="1"/>
            </a:p>
          </p:txBody>
        </p:sp>
        <p:pic>
          <p:nvPicPr>
            <p:cNvPr id="15370" name="Picture 85" descr="网云_gr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8" y="2935288"/>
              <a:ext cx="1728787" cy="99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Text Box 86"/>
            <p:cNvSpPr txBox="1">
              <a:spLocks noChangeArrowheads="1"/>
            </p:cNvSpPr>
            <p:nvPr/>
          </p:nvSpPr>
          <p:spPr bwMode="auto">
            <a:xfrm>
              <a:off x="3924300" y="3322638"/>
              <a:ext cx="792163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IP</a:t>
              </a:r>
              <a:r>
                <a:rPr lang="zh-CN" altLang="en-US" sz="2000" b="1"/>
                <a:t>网络</a:t>
              </a:r>
              <a:endParaRPr lang="zh-CN" altLang="en-US" b="1"/>
            </a:p>
          </p:txBody>
        </p:sp>
        <p:sp>
          <p:nvSpPr>
            <p:cNvPr id="15372" name="Text Box 87"/>
            <p:cNvSpPr txBox="1">
              <a:spLocks noChangeArrowheads="1"/>
            </p:cNvSpPr>
            <p:nvPr/>
          </p:nvSpPr>
          <p:spPr bwMode="auto">
            <a:xfrm>
              <a:off x="827088" y="2239963"/>
              <a:ext cx="1800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Telnet</a:t>
              </a:r>
              <a:r>
                <a:rPr lang="zh-CN" altLang="en-US" sz="2000" b="1"/>
                <a:t>客户端</a:t>
              </a:r>
            </a:p>
          </p:txBody>
        </p:sp>
        <p:sp>
          <p:nvSpPr>
            <p:cNvPr id="15373" name="Text Box 88"/>
            <p:cNvSpPr txBox="1">
              <a:spLocks noChangeArrowheads="1"/>
            </p:cNvSpPr>
            <p:nvPr/>
          </p:nvSpPr>
          <p:spPr bwMode="auto">
            <a:xfrm>
              <a:off x="6659563" y="2239963"/>
              <a:ext cx="1800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Telnet</a:t>
              </a:r>
              <a:r>
                <a:rPr lang="zh-CN" altLang="en-US" sz="2000" b="1"/>
                <a:t>服务器</a:t>
              </a:r>
            </a:p>
          </p:txBody>
        </p:sp>
        <p:sp>
          <p:nvSpPr>
            <p:cNvPr id="15374" name="Text Box 0"/>
            <p:cNvSpPr txBox="1">
              <a:spLocks noChangeArrowheads="1"/>
            </p:cNvSpPr>
            <p:nvPr/>
          </p:nvSpPr>
          <p:spPr bwMode="auto">
            <a:xfrm>
              <a:off x="1835150" y="3500438"/>
              <a:ext cx="1152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网络接口</a:t>
              </a:r>
            </a:p>
          </p:txBody>
        </p:sp>
        <p:sp>
          <p:nvSpPr>
            <p:cNvPr id="15375" name="Text Box 2"/>
            <p:cNvSpPr txBox="1">
              <a:spLocks noChangeArrowheads="1"/>
            </p:cNvSpPr>
            <p:nvPr/>
          </p:nvSpPr>
          <p:spPr bwMode="auto">
            <a:xfrm>
              <a:off x="5940425" y="3500438"/>
              <a:ext cx="1152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网络接口</a:t>
              </a:r>
            </a:p>
          </p:txBody>
        </p:sp>
        <p:grpSp>
          <p:nvGrpSpPr>
            <p:cNvPr id="15376" name="Group 3"/>
            <p:cNvGrpSpPr>
              <a:grpSpLocks noChangeAspect="1"/>
            </p:cNvGrpSpPr>
            <p:nvPr/>
          </p:nvGrpSpPr>
          <p:grpSpPr bwMode="auto">
            <a:xfrm>
              <a:off x="539750" y="3284538"/>
              <a:ext cx="644525" cy="823912"/>
              <a:chOff x="1584" y="2217"/>
              <a:chExt cx="406" cy="519"/>
            </a:xfrm>
          </p:grpSpPr>
          <p:sp>
            <p:nvSpPr>
              <p:cNvPr id="153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584" y="2217"/>
                <a:ext cx="40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Freeform 5"/>
              <p:cNvSpPr>
                <a:spLocks/>
              </p:cNvSpPr>
              <p:nvPr/>
            </p:nvSpPr>
            <p:spPr bwMode="auto">
              <a:xfrm>
                <a:off x="1640" y="2337"/>
                <a:ext cx="58" cy="226"/>
              </a:xfrm>
              <a:custGeom>
                <a:avLst/>
                <a:gdLst>
                  <a:gd name="T0" fmla="*/ 0 w 58"/>
                  <a:gd name="T1" fmla="*/ 33 h 226"/>
                  <a:gd name="T2" fmla="*/ 58 w 58"/>
                  <a:gd name="T3" fmla="*/ 0 h 226"/>
                  <a:gd name="T4" fmla="*/ 57 w 58"/>
                  <a:gd name="T5" fmla="*/ 193 h 226"/>
                  <a:gd name="T6" fmla="*/ 0 w 58"/>
                  <a:gd name="T7" fmla="*/ 226 h 226"/>
                  <a:gd name="T8" fmla="*/ 0 w 58"/>
                  <a:gd name="T9" fmla="*/ 33 h 226"/>
                  <a:gd name="T10" fmla="*/ 0 w 58"/>
                  <a:gd name="T11" fmla="*/ 33 h 226"/>
                  <a:gd name="T12" fmla="*/ 0 w 58"/>
                  <a:gd name="T13" fmla="*/ 33 h 226"/>
                  <a:gd name="T14" fmla="*/ 0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0" y="33"/>
                    </a:moveTo>
                    <a:lnTo>
                      <a:pt x="58" y="0"/>
                    </a:lnTo>
                    <a:lnTo>
                      <a:pt x="57" y="193"/>
                    </a:lnTo>
                    <a:lnTo>
                      <a:pt x="0" y="22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79" name="Freeform 6"/>
              <p:cNvSpPr>
                <a:spLocks/>
              </p:cNvSpPr>
              <p:nvPr/>
            </p:nvSpPr>
            <p:spPr bwMode="auto">
              <a:xfrm>
                <a:off x="1585" y="2304"/>
                <a:ext cx="113" cy="66"/>
              </a:xfrm>
              <a:custGeom>
                <a:avLst/>
                <a:gdLst>
                  <a:gd name="T0" fmla="*/ 0 w 113"/>
                  <a:gd name="T1" fmla="*/ 34 h 66"/>
                  <a:gd name="T2" fmla="*/ 57 w 113"/>
                  <a:gd name="T3" fmla="*/ 0 h 66"/>
                  <a:gd name="T4" fmla="*/ 113 w 113"/>
                  <a:gd name="T5" fmla="*/ 33 h 66"/>
                  <a:gd name="T6" fmla="*/ 55 w 113"/>
                  <a:gd name="T7" fmla="*/ 66 h 66"/>
                  <a:gd name="T8" fmla="*/ 0 w 113"/>
                  <a:gd name="T9" fmla="*/ 34 h 66"/>
                  <a:gd name="T10" fmla="*/ 0 w 113"/>
                  <a:gd name="T11" fmla="*/ 34 h 66"/>
                  <a:gd name="T12" fmla="*/ 0 w 113"/>
                  <a:gd name="T13" fmla="*/ 34 h 66"/>
                  <a:gd name="T14" fmla="*/ 0 w 113"/>
                  <a:gd name="T15" fmla="*/ 34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6"/>
                  <a:gd name="T26" fmla="*/ 113 w 11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6">
                    <a:moveTo>
                      <a:pt x="0" y="34"/>
                    </a:moveTo>
                    <a:lnTo>
                      <a:pt x="57" y="0"/>
                    </a:lnTo>
                    <a:lnTo>
                      <a:pt x="113" y="33"/>
                    </a:lnTo>
                    <a:lnTo>
                      <a:pt x="55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0" name="Freeform 7"/>
              <p:cNvSpPr>
                <a:spLocks/>
              </p:cNvSpPr>
              <p:nvPr/>
            </p:nvSpPr>
            <p:spPr bwMode="auto">
              <a:xfrm>
                <a:off x="1584" y="2338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6 w 56"/>
                  <a:gd name="T3" fmla="*/ 225 h 225"/>
                  <a:gd name="T4" fmla="*/ 0 w 56"/>
                  <a:gd name="T5" fmla="*/ 193 h 225"/>
                  <a:gd name="T6" fmla="*/ 1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6" y="225"/>
                    </a:lnTo>
                    <a:lnTo>
                      <a:pt x="0" y="193"/>
                    </a:lnTo>
                    <a:lnTo>
                      <a:pt x="1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1" name="Freeform 8"/>
              <p:cNvSpPr>
                <a:spLocks/>
              </p:cNvSpPr>
              <p:nvPr/>
            </p:nvSpPr>
            <p:spPr bwMode="auto">
              <a:xfrm>
                <a:off x="1826" y="2406"/>
                <a:ext cx="145" cy="329"/>
              </a:xfrm>
              <a:custGeom>
                <a:avLst/>
                <a:gdLst>
                  <a:gd name="T0" fmla="*/ 1 w 145"/>
                  <a:gd name="T1" fmla="*/ 83 h 329"/>
                  <a:gd name="T2" fmla="*/ 145 w 145"/>
                  <a:gd name="T3" fmla="*/ 0 h 329"/>
                  <a:gd name="T4" fmla="*/ 144 w 145"/>
                  <a:gd name="T5" fmla="*/ 246 h 329"/>
                  <a:gd name="T6" fmla="*/ 0 w 145"/>
                  <a:gd name="T7" fmla="*/ 329 h 329"/>
                  <a:gd name="T8" fmla="*/ 1 w 145"/>
                  <a:gd name="T9" fmla="*/ 83 h 329"/>
                  <a:gd name="T10" fmla="*/ 1 w 145"/>
                  <a:gd name="T11" fmla="*/ 83 h 329"/>
                  <a:gd name="T12" fmla="*/ 1 w 145"/>
                  <a:gd name="T13" fmla="*/ 83 h 329"/>
                  <a:gd name="T14" fmla="*/ 1 w 145"/>
                  <a:gd name="T15" fmla="*/ 83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329"/>
                  <a:gd name="T26" fmla="*/ 145 w 145"/>
                  <a:gd name="T27" fmla="*/ 329 h 3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329">
                    <a:moveTo>
                      <a:pt x="1" y="83"/>
                    </a:moveTo>
                    <a:lnTo>
                      <a:pt x="145" y="0"/>
                    </a:lnTo>
                    <a:lnTo>
                      <a:pt x="144" y="246"/>
                    </a:lnTo>
                    <a:lnTo>
                      <a:pt x="0" y="329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2" name="Freeform 9"/>
              <p:cNvSpPr>
                <a:spLocks/>
              </p:cNvSpPr>
              <p:nvPr/>
            </p:nvSpPr>
            <p:spPr bwMode="auto">
              <a:xfrm>
                <a:off x="1650" y="2303"/>
                <a:ext cx="321" cy="186"/>
              </a:xfrm>
              <a:custGeom>
                <a:avLst/>
                <a:gdLst>
                  <a:gd name="T0" fmla="*/ 0 w 321"/>
                  <a:gd name="T1" fmla="*/ 84 h 186"/>
                  <a:gd name="T2" fmla="*/ 144 w 321"/>
                  <a:gd name="T3" fmla="*/ 0 h 186"/>
                  <a:gd name="T4" fmla="*/ 321 w 321"/>
                  <a:gd name="T5" fmla="*/ 103 h 186"/>
                  <a:gd name="T6" fmla="*/ 177 w 321"/>
                  <a:gd name="T7" fmla="*/ 186 h 186"/>
                  <a:gd name="T8" fmla="*/ 0 w 321"/>
                  <a:gd name="T9" fmla="*/ 84 h 186"/>
                  <a:gd name="T10" fmla="*/ 0 w 321"/>
                  <a:gd name="T11" fmla="*/ 84 h 186"/>
                  <a:gd name="T12" fmla="*/ 0 w 321"/>
                  <a:gd name="T13" fmla="*/ 84 h 186"/>
                  <a:gd name="T14" fmla="*/ 0 w 321"/>
                  <a:gd name="T15" fmla="*/ 84 h 1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186"/>
                  <a:gd name="T26" fmla="*/ 321 w 321"/>
                  <a:gd name="T27" fmla="*/ 186 h 1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186">
                    <a:moveTo>
                      <a:pt x="0" y="84"/>
                    </a:moveTo>
                    <a:lnTo>
                      <a:pt x="144" y="0"/>
                    </a:lnTo>
                    <a:lnTo>
                      <a:pt x="321" y="103"/>
                    </a:lnTo>
                    <a:lnTo>
                      <a:pt x="177" y="18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3" name="Freeform 10"/>
              <p:cNvSpPr>
                <a:spLocks/>
              </p:cNvSpPr>
              <p:nvPr/>
            </p:nvSpPr>
            <p:spPr bwMode="auto">
              <a:xfrm>
                <a:off x="1649" y="2387"/>
                <a:ext cx="178" cy="348"/>
              </a:xfrm>
              <a:custGeom>
                <a:avLst/>
                <a:gdLst>
                  <a:gd name="T0" fmla="*/ 178 w 178"/>
                  <a:gd name="T1" fmla="*/ 102 h 348"/>
                  <a:gd name="T2" fmla="*/ 177 w 178"/>
                  <a:gd name="T3" fmla="*/ 348 h 348"/>
                  <a:gd name="T4" fmla="*/ 0 w 178"/>
                  <a:gd name="T5" fmla="*/ 246 h 348"/>
                  <a:gd name="T6" fmla="*/ 1 w 178"/>
                  <a:gd name="T7" fmla="*/ 0 h 348"/>
                  <a:gd name="T8" fmla="*/ 178 w 178"/>
                  <a:gd name="T9" fmla="*/ 102 h 348"/>
                  <a:gd name="T10" fmla="*/ 178 w 178"/>
                  <a:gd name="T11" fmla="*/ 102 h 348"/>
                  <a:gd name="T12" fmla="*/ 178 w 178"/>
                  <a:gd name="T13" fmla="*/ 102 h 348"/>
                  <a:gd name="T14" fmla="*/ 178 w 178"/>
                  <a:gd name="T15" fmla="*/ 102 h 3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8"/>
                  <a:gd name="T25" fmla="*/ 0 h 348"/>
                  <a:gd name="T26" fmla="*/ 178 w 178"/>
                  <a:gd name="T27" fmla="*/ 348 h 3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8" h="348">
                    <a:moveTo>
                      <a:pt x="178" y="102"/>
                    </a:moveTo>
                    <a:lnTo>
                      <a:pt x="177" y="348"/>
                    </a:lnTo>
                    <a:lnTo>
                      <a:pt x="0" y="246"/>
                    </a:lnTo>
                    <a:lnTo>
                      <a:pt x="1" y="0"/>
                    </a:lnTo>
                    <a:lnTo>
                      <a:pt x="178" y="10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4" name="Freeform 11"/>
              <p:cNvSpPr>
                <a:spLocks/>
              </p:cNvSpPr>
              <p:nvPr/>
            </p:nvSpPr>
            <p:spPr bwMode="auto">
              <a:xfrm>
                <a:off x="1931" y="2496"/>
                <a:ext cx="58" cy="226"/>
              </a:xfrm>
              <a:custGeom>
                <a:avLst/>
                <a:gdLst>
                  <a:gd name="T0" fmla="*/ 1 w 58"/>
                  <a:gd name="T1" fmla="*/ 33 h 226"/>
                  <a:gd name="T2" fmla="*/ 58 w 58"/>
                  <a:gd name="T3" fmla="*/ 0 h 226"/>
                  <a:gd name="T4" fmla="*/ 58 w 58"/>
                  <a:gd name="T5" fmla="*/ 192 h 226"/>
                  <a:gd name="T6" fmla="*/ 0 w 58"/>
                  <a:gd name="T7" fmla="*/ 226 h 226"/>
                  <a:gd name="T8" fmla="*/ 1 w 58"/>
                  <a:gd name="T9" fmla="*/ 33 h 226"/>
                  <a:gd name="T10" fmla="*/ 1 w 58"/>
                  <a:gd name="T11" fmla="*/ 33 h 226"/>
                  <a:gd name="T12" fmla="*/ 1 w 58"/>
                  <a:gd name="T13" fmla="*/ 33 h 226"/>
                  <a:gd name="T14" fmla="*/ 1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1" y="33"/>
                    </a:moveTo>
                    <a:lnTo>
                      <a:pt x="58" y="0"/>
                    </a:lnTo>
                    <a:lnTo>
                      <a:pt x="58" y="192"/>
                    </a:lnTo>
                    <a:lnTo>
                      <a:pt x="0" y="226"/>
                    </a:ln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5" name="Freeform 12"/>
              <p:cNvSpPr>
                <a:spLocks/>
              </p:cNvSpPr>
              <p:nvPr/>
            </p:nvSpPr>
            <p:spPr bwMode="auto">
              <a:xfrm>
                <a:off x="1876" y="2464"/>
                <a:ext cx="113" cy="65"/>
              </a:xfrm>
              <a:custGeom>
                <a:avLst/>
                <a:gdLst>
                  <a:gd name="T0" fmla="*/ 0 w 113"/>
                  <a:gd name="T1" fmla="*/ 33 h 65"/>
                  <a:gd name="T2" fmla="*/ 58 w 113"/>
                  <a:gd name="T3" fmla="*/ 0 h 65"/>
                  <a:gd name="T4" fmla="*/ 113 w 113"/>
                  <a:gd name="T5" fmla="*/ 32 h 65"/>
                  <a:gd name="T6" fmla="*/ 56 w 113"/>
                  <a:gd name="T7" fmla="*/ 65 h 65"/>
                  <a:gd name="T8" fmla="*/ 0 w 113"/>
                  <a:gd name="T9" fmla="*/ 33 h 65"/>
                  <a:gd name="T10" fmla="*/ 0 w 113"/>
                  <a:gd name="T11" fmla="*/ 33 h 65"/>
                  <a:gd name="T12" fmla="*/ 0 w 113"/>
                  <a:gd name="T13" fmla="*/ 33 h 65"/>
                  <a:gd name="T14" fmla="*/ 0 w 113"/>
                  <a:gd name="T15" fmla="*/ 33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5"/>
                  <a:gd name="T26" fmla="*/ 113 w 113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5">
                    <a:moveTo>
                      <a:pt x="0" y="33"/>
                    </a:moveTo>
                    <a:lnTo>
                      <a:pt x="58" y="0"/>
                    </a:lnTo>
                    <a:lnTo>
                      <a:pt x="113" y="32"/>
                    </a:lnTo>
                    <a:lnTo>
                      <a:pt x="56" y="65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6" name="Freeform 13"/>
              <p:cNvSpPr>
                <a:spLocks/>
              </p:cNvSpPr>
              <p:nvPr/>
            </p:nvSpPr>
            <p:spPr bwMode="auto">
              <a:xfrm>
                <a:off x="1876" y="2497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5 w 56"/>
                  <a:gd name="T3" fmla="*/ 225 h 225"/>
                  <a:gd name="T4" fmla="*/ 0 w 56"/>
                  <a:gd name="T5" fmla="*/ 192 h 225"/>
                  <a:gd name="T6" fmla="*/ 0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5" y="225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7" name="Freeform 14"/>
              <p:cNvSpPr>
                <a:spLocks/>
              </p:cNvSpPr>
              <p:nvPr/>
            </p:nvSpPr>
            <p:spPr bwMode="auto">
              <a:xfrm>
                <a:off x="1730" y="2214"/>
                <a:ext cx="175" cy="217"/>
              </a:xfrm>
              <a:custGeom>
                <a:avLst/>
                <a:gdLst>
                  <a:gd name="T0" fmla="*/ 1 w 335"/>
                  <a:gd name="T1" fmla="*/ 1 h 414"/>
                  <a:gd name="T2" fmla="*/ 1 w 335"/>
                  <a:gd name="T3" fmla="*/ 1 h 414"/>
                  <a:gd name="T4" fmla="*/ 0 w 335"/>
                  <a:gd name="T5" fmla="*/ 1 h 414"/>
                  <a:gd name="T6" fmla="*/ 1 w 335"/>
                  <a:gd name="T7" fmla="*/ 1 h 414"/>
                  <a:gd name="T8" fmla="*/ 1 w 335"/>
                  <a:gd name="T9" fmla="*/ 1 h 414"/>
                  <a:gd name="T10" fmla="*/ 1 w 335"/>
                  <a:gd name="T11" fmla="*/ 1 h 414"/>
                  <a:gd name="T12" fmla="*/ 1 w 335"/>
                  <a:gd name="T13" fmla="*/ 1 h 414"/>
                  <a:gd name="T14" fmla="*/ 1 w 335"/>
                  <a:gd name="T15" fmla="*/ 1 h 414"/>
                  <a:gd name="T16" fmla="*/ 1 w 335"/>
                  <a:gd name="T17" fmla="*/ 1 h 4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5"/>
                  <a:gd name="T28" fmla="*/ 0 h 414"/>
                  <a:gd name="T29" fmla="*/ 335 w 335"/>
                  <a:gd name="T30" fmla="*/ 414 h 4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5" h="414">
                    <a:moveTo>
                      <a:pt x="204" y="32"/>
                    </a:moveTo>
                    <a:cubicBezTo>
                      <a:pt x="160" y="7"/>
                      <a:pt x="127" y="0"/>
                      <a:pt x="105" y="1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2" y="61"/>
                      <a:pt x="55" y="68"/>
                      <a:pt x="99" y="93"/>
                    </a:cubicBezTo>
                    <a:cubicBezTo>
                      <a:pt x="187" y="144"/>
                      <a:pt x="230" y="218"/>
                      <a:pt x="229" y="319"/>
                    </a:cubicBezTo>
                    <a:cubicBezTo>
                      <a:pt x="229" y="370"/>
                      <a:pt x="219" y="401"/>
                      <a:pt x="197" y="414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24" y="340"/>
                      <a:pt x="334" y="309"/>
                      <a:pt x="335" y="258"/>
                    </a:cubicBezTo>
                    <a:cubicBezTo>
                      <a:pt x="335" y="157"/>
                      <a:pt x="292" y="83"/>
                      <a:pt x="204" y="32"/>
                    </a:cubicBezTo>
                    <a:close/>
                  </a:path>
                </a:pathLst>
              </a:custGeom>
              <a:solidFill>
                <a:srgbClr val="4F64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8" name="Freeform 15"/>
              <p:cNvSpPr>
                <a:spLocks/>
              </p:cNvSpPr>
              <p:nvPr/>
            </p:nvSpPr>
            <p:spPr bwMode="auto">
              <a:xfrm>
                <a:off x="1713" y="2236"/>
                <a:ext cx="137" cy="211"/>
              </a:xfrm>
              <a:custGeom>
                <a:avLst/>
                <a:gdLst>
                  <a:gd name="T0" fmla="*/ 1 w 263"/>
                  <a:gd name="T1" fmla="*/ 1 h 403"/>
                  <a:gd name="T2" fmla="*/ 1 w 263"/>
                  <a:gd name="T3" fmla="*/ 1 h 403"/>
                  <a:gd name="T4" fmla="*/ 1 w 263"/>
                  <a:gd name="T5" fmla="*/ 1 h 403"/>
                  <a:gd name="T6" fmla="*/ 1 w 263"/>
                  <a:gd name="T7" fmla="*/ 1 h 403"/>
                  <a:gd name="T8" fmla="*/ 1 w 263"/>
                  <a:gd name="T9" fmla="*/ 1 h 403"/>
                  <a:gd name="T10" fmla="*/ 1 w 263"/>
                  <a:gd name="T11" fmla="*/ 1 h 403"/>
                  <a:gd name="T12" fmla="*/ 1 w 263"/>
                  <a:gd name="T13" fmla="*/ 1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3"/>
                  <a:gd name="T22" fmla="*/ 0 h 403"/>
                  <a:gd name="T23" fmla="*/ 263 w 263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3" h="403">
                    <a:moveTo>
                      <a:pt x="132" y="51"/>
                    </a:moveTo>
                    <a:cubicBezTo>
                      <a:pt x="220" y="102"/>
                      <a:pt x="263" y="176"/>
                      <a:pt x="262" y="277"/>
                    </a:cubicBezTo>
                    <a:cubicBezTo>
                      <a:pt x="262" y="379"/>
                      <a:pt x="219" y="403"/>
                      <a:pt x="131" y="352"/>
                    </a:cubicBezTo>
                    <a:cubicBezTo>
                      <a:pt x="43" y="301"/>
                      <a:pt x="0" y="228"/>
                      <a:pt x="1" y="126"/>
                    </a:cubicBezTo>
                    <a:cubicBezTo>
                      <a:pt x="1" y="25"/>
                      <a:pt x="44" y="0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67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路由器</a:t>
            </a:r>
            <a:r>
              <a:rPr lang="en-US" altLang="zh-CN"/>
              <a:t>Telnet</a:t>
            </a:r>
            <a:r>
              <a:rPr lang="zh-CN" altLang="en-US"/>
              <a:t>服务配置命令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02212"/>
            <a:ext cx="7993062" cy="4754563"/>
          </a:xfrm>
        </p:spPr>
        <p:txBody>
          <a:bodyPr/>
          <a:lstStyle/>
          <a:p>
            <a:pPr eaLnBrk="1" hangingPunct="1"/>
            <a:r>
              <a:rPr lang="zh-CN" altLang="en-US" dirty="0"/>
              <a:t>配置与网络相连端口的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使能</a:t>
            </a:r>
            <a:r>
              <a:rPr lang="en-US" altLang="zh-CN" dirty="0"/>
              <a:t>Telnet</a:t>
            </a:r>
            <a:r>
              <a:rPr lang="zh-CN" altLang="en-US" dirty="0"/>
              <a:t>服务器端功能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进入</a:t>
            </a:r>
            <a:r>
              <a:rPr lang="en-US" altLang="zh-CN" dirty="0" err="1"/>
              <a:t>vty</a:t>
            </a:r>
            <a:r>
              <a:rPr lang="zh-CN" altLang="en-US" dirty="0"/>
              <a:t>用户界面视图，设置验证方式</a:t>
            </a:r>
          </a:p>
          <a:p>
            <a:pPr eaLnBrk="1" hangingPunct="1"/>
            <a:endParaRPr lang="zh-CN" altLang="en-US" dirty="0"/>
          </a:p>
          <a:p>
            <a:pPr lvl="1" eaLnBrk="1" hangingPunct="1">
              <a:buFont typeface="Wingdings" pitchFamily="2" charset="2"/>
              <a:buNone/>
            </a:pPr>
            <a:endParaRPr lang="zh-CN" altLang="en-US" i="1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2615" y="4232128"/>
            <a:ext cx="792162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telnet server enable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42940" y="2597150"/>
            <a:ext cx="7921625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[H3C-GigabitEthernet0/0] ip address </a:t>
            </a:r>
            <a:r>
              <a:rPr kumimoji="1" lang="en-US" altLang="zh-CN" sz="2400" i="1"/>
              <a:t>ip-address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{ mask | mask-length }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42939" y="5362876"/>
            <a:ext cx="7921625" cy="11969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line vty </a:t>
            </a:r>
            <a:r>
              <a:rPr kumimoji="1" lang="en-US" altLang="zh-CN" sz="2400" i="1"/>
              <a:t>first-num2</a:t>
            </a:r>
            <a:r>
              <a:rPr kumimoji="1" lang="en-US" altLang="zh-CN" sz="2400"/>
              <a:t> [ </a:t>
            </a:r>
            <a:r>
              <a:rPr kumimoji="1" lang="en-US" altLang="zh-CN" sz="2400" i="1"/>
              <a:t>last-num2</a:t>
            </a:r>
            <a:r>
              <a:rPr kumimoji="1" lang="en-US" altLang="zh-CN" sz="2400"/>
              <a:t> ]</a:t>
            </a:r>
          </a:p>
          <a:p>
            <a:pPr eaLnBrk="1" hangingPunct="1"/>
            <a:r>
              <a:rPr kumimoji="1" lang="en-US" altLang="zh-CN" sz="2400" b="1"/>
              <a:t>[H3C-line-vty0-63] authentication-mode { none | password | scheme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路由器</a:t>
            </a:r>
            <a:r>
              <a:rPr lang="en-US" altLang="zh-CN"/>
              <a:t>Telnet</a:t>
            </a:r>
            <a:r>
              <a:rPr lang="zh-CN" altLang="en-US"/>
              <a:t>服务配置命令（续）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57" y="1702026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dirty="0"/>
              <a:t>设置登录密码和用户级别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创建用户、配置密码、设置服务类型、设置用户级别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64057" y="2226470"/>
            <a:ext cx="8137525" cy="11969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[H3C-line-vty0-63] set authentication password { hash | simple } </a:t>
            </a:r>
            <a:r>
              <a:rPr kumimoji="1" lang="en-US" altLang="zh-CN" sz="2400" i="1"/>
              <a:t>password</a:t>
            </a:r>
          </a:p>
          <a:p>
            <a:pPr eaLnBrk="1" hangingPunct="1"/>
            <a:r>
              <a:rPr kumimoji="1" lang="en-US" altLang="zh-CN" sz="2400" b="1"/>
              <a:t>[H3C-line-vty0-63] user-role </a:t>
            </a:r>
            <a:r>
              <a:rPr kumimoji="1" lang="en-US" altLang="zh-CN" sz="2400" i="1"/>
              <a:t>role-name</a:t>
            </a:r>
          </a:p>
        </p:txBody>
      </p:sp>
      <p:sp>
        <p:nvSpPr>
          <p:cNvPr id="34821" name="Text Box 0"/>
          <p:cNvSpPr txBox="1">
            <a:spLocks noChangeArrowheads="1"/>
          </p:cNvSpPr>
          <p:nvPr/>
        </p:nvSpPr>
        <p:spPr bwMode="auto">
          <a:xfrm>
            <a:off x="536494" y="4346576"/>
            <a:ext cx="8137525" cy="23082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local-user </a:t>
            </a:r>
            <a:r>
              <a:rPr kumimoji="1" lang="en-US" altLang="zh-CN" sz="2400" i="1"/>
              <a:t>username</a:t>
            </a:r>
            <a:endParaRPr kumimoji="1" lang="en-US" altLang="zh-CN" i="1"/>
          </a:p>
          <a:p>
            <a:pPr eaLnBrk="1" hangingPunct="1"/>
            <a:r>
              <a:rPr kumimoji="1" lang="en-US" altLang="zh-CN" sz="2400" b="1"/>
              <a:t>[H3C-luser-manage-xxx] password { hash | simple } </a:t>
            </a:r>
            <a:r>
              <a:rPr kumimoji="1" lang="en-US" altLang="zh-CN" sz="2400" i="1"/>
              <a:t>password</a:t>
            </a:r>
          </a:p>
          <a:p>
            <a:pPr eaLnBrk="1" hangingPunct="1"/>
            <a:r>
              <a:rPr kumimoji="1" lang="en-US" altLang="zh-CN" sz="2400" b="1"/>
              <a:t>[H3C-luser-manage-xxx] service-type telnet</a:t>
            </a:r>
          </a:p>
          <a:p>
            <a:pPr eaLnBrk="1" hangingPunct="1"/>
            <a:r>
              <a:rPr kumimoji="1" lang="en-US" altLang="zh-CN" sz="2400" b="1"/>
              <a:t>[H3C-luser-manage-xxx] authorization-attribute user-role </a:t>
            </a:r>
            <a:r>
              <a:rPr kumimoji="1" lang="en-US" altLang="zh-CN" sz="2400" i="1"/>
              <a:t>role-name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Telnet</a:t>
            </a:r>
            <a:r>
              <a:rPr lang="zh-CN" altLang="en-US"/>
              <a:t>配置例子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938095" y="2512958"/>
            <a:ext cx="1477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grpSp>
        <p:nvGrpSpPr>
          <p:cNvPr id="35844" name="组合 46"/>
          <p:cNvGrpSpPr>
            <a:grpSpLocks/>
          </p:cNvGrpSpPr>
          <p:nvPr/>
        </p:nvGrpSpPr>
        <p:grpSpPr bwMode="auto">
          <a:xfrm>
            <a:off x="3059832" y="4146497"/>
            <a:ext cx="5543550" cy="1673225"/>
            <a:chOff x="3421063" y="3717925"/>
            <a:chExt cx="5543550" cy="1672848"/>
          </a:xfrm>
        </p:grpSpPr>
        <p:sp>
          <p:nvSpPr>
            <p:cNvPr id="35886" name="Rectangle 3"/>
            <p:cNvSpPr>
              <a:spLocks noChangeArrowheads="1"/>
            </p:cNvSpPr>
            <p:nvPr/>
          </p:nvSpPr>
          <p:spPr bwMode="auto">
            <a:xfrm>
              <a:off x="3421063" y="3717925"/>
              <a:ext cx="5472112" cy="1619635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7" name="Text Box 5"/>
            <p:cNvSpPr txBox="1">
              <a:spLocks noChangeArrowheads="1"/>
            </p:cNvSpPr>
            <p:nvPr/>
          </p:nvSpPr>
          <p:spPr bwMode="auto">
            <a:xfrm>
              <a:off x="3492500" y="3821113"/>
              <a:ext cx="547211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&lt;H3C&gt;system-view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[H3C]telnet server enable 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[H3C]interface </a:t>
              </a:r>
              <a:r>
                <a:rPr kumimoji="1" lang="en-US" altLang="zh-CN" sz="1200" dirty="0" err="1">
                  <a:latin typeface="Courier" pitchFamily="49" charset="0"/>
                </a:rPr>
                <a:t>GigabitEthernet</a:t>
              </a:r>
              <a:r>
                <a:rPr kumimoji="1" lang="en-US" altLang="zh-CN" sz="1200" dirty="0">
                  <a:latin typeface="Courier" pitchFamily="49" charset="0"/>
                </a:rPr>
                <a:t> 0/0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[H3C-GigabitEthernet0/0]</a:t>
              </a:r>
              <a:r>
                <a:rPr kumimoji="1" lang="en-US" altLang="zh-CN" sz="1200" dirty="0" err="1">
                  <a:latin typeface="Courier" pitchFamily="49" charset="0"/>
                </a:rPr>
                <a:t>ip</a:t>
              </a:r>
              <a:r>
                <a:rPr kumimoji="1" lang="en-US" altLang="zh-CN" sz="1200" dirty="0">
                  <a:latin typeface="Courier" pitchFamily="49" charset="0"/>
                </a:rPr>
                <a:t> address 192.168.0.254 24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[H3C]line </a:t>
              </a:r>
              <a:r>
                <a:rPr kumimoji="1" lang="en-US" altLang="zh-CN" sz="1200" dirty="0" err="1">
                  <a:latin typeface="Courier" pitchFamily="49" charset="0"/>
                </a:rPr>
                <a:t>vty</a:t>
              </a:r>
              <a:r>
                <a:rPr kumimoji="1" lang="en-US" altLang="zh-CN" sz="1200" dirty="0">
                  <a:latin typeface="Courier" pitchFamily="49" charset="0"/>
                </a:rPr>
                <a:t> 0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[H3C-line-vty0]set authentication password simple 123456</a:t>
              </a:r>
            </a:p>
            <a:p>
              <a:pPr eaLnBrk="1" hangingPunct="1"/>
              <a:r>
                <a:rPr kumimoji="1" lang="en-US" altLang="zh-CN" sz="1200" dirty="0">
                  <a:latin typeface="Courier" pitchFamily="49" charset="0"/>
                </a:rPr>
                <a:t>[H3C-line-vty0]user-role network-admin </a:t>
              </a:r>
            </a:p>
            <a:p>
              <a:pPr eaLnBrk="1" hangingPunct="1"/>
              <a:endParaRPr kumimoji="1" lang="en-US" altLang="zh-CN" sz="1200" dirty="0">
                <a:latin typeface="Courier" pitchFamily="49" charset="0"/>
              </a:endParaRPr>
            </a:p>
          </p:txBody>
        </p:sp>
      </p:grp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570759" y="2584395"/>
            <a:ext cx="1477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PCA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72232" y="371310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/>
              <a:t>IP</a:t>
            </a:r>
            <a:r>
              <a:rPr kumimoji="1" lang="zh-CN" altLang="en-US" sz="1200" b="1"/>
              <a:t>地址： </a:t>
            </a:r>
            <a:r>
              <a:rPr kumimoji="1" lang="en-US" altLang="zh-CN" sz="1200" b="1"/>
              <a:t>192.168.0.1</a:t>
            </a:r>
          </a:p>
          <a:p>
            <a:pPr eaLnBrk="1" hangingPunct="1"/>
            <a:r>
              <a:rPr kumimoji="1" lang="zh-CN" altLang="en-US" sz="1200" b="1"/>
              <a:t>子网掩码： </a:t>
            </a:r>
            <a:r>
              <a:rPr kumimoji="1" lang="en-US" altLang="zh-CN" sz="1200" b="1"/>
              <a:t>255.255.255.0</a:t>
            </a:r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 flipH="1" flipV="1">
            <a:off x="6865070" y="3065410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1392957" y="3065408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13"/>
          <p:cNvSpPr>
            <a:spLocks noChangeShapeType="1"/>
          </p:cNvSpPr>
          <p:nvPr/>
        </p:nvSpPr>
        <p:spPr bwMode="auto">
          <a:xfrm flipV="1">
            <a:off x="4201245" y="241771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>
            <a:off x="4201247" y="270504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51" name="Picture 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59" y="2562170"/>
            <a:ext cx="7223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Text Box 0"/>
          <p:cNvSpPr txBox="1">
            <a:spLocks noChangeArrowheads="1"/>
          </p:cNvSpPr>
          <p:nvPr/>
        </p:nvSpPr>
        <p:spPr bwMode="auto">
          <a:xfrm>
            <a:off x="994497" y="198908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Telnet</a:t>
            </a:r>
            <a:r>
              <a:rPr lang="zh-CN" altLang="en-US" sz="2000"/>
              <a:t>客户端</a:t>
            </a:r>
          </a:p>
        </p:txBody>
      </p:sp>
      <p:sp>
        <p:nvSpPr>
          <p:cNvPr id="35853" name="Text Box 1"/>
          <p:cNvSpPr txBox="1">
            <a:spLocks noChangeArrowheads="1"/>
          </p:cNvSpPr>
          <p:nvPr/>
        </p:nvSpPr>
        <p:spPr bwMode="auto">
          <a:xfrm>
            <a:off x="6001472" y="198591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Telnet</a:t>
            </a:r>
            <a:r>
              <a:rPr lang="zh-CN" altLang="en-US" sz="2000"/>
              <a:t>服务器</a:t>
            </a:r>
          </a:p>
        </p:txBody>
      </p:sp>
      <p:grpSp>
        <p:nvGrpSpPr>
          <p:cNvPr id="35854" name="Group 2"/>
          <p:cNvGrpSpPr>
            <a:grpSpLocks noChangeAspect="1"/>
          </p:cNvGrpSpPr>
          <p:nvPr/>
        </p:nvGrpSpPr>
        <p:grpSpPr bwMode="auto">
          <a:xfrm>
            <a:off x="707159" y="2673297"/>
            <a:ext cx="644525" cy="823913"/>
            <a:chOff x="1584" y="2217"/>
            <a:chExt cx="406" cy="519"/>
          </a:xfrm>
        </p:grpSpPr>
        <p:sp>
          <p:nvSpPr>
            <p:cNvPr id="358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4" y="2217"/>
              <a:ext cx="40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Freeform 4"/>
            <p:cNvSpPr>
              <a:spLocks/>
            </p:cNvSpPr>
            <p:nvPr/>
          </p:nvSpPr>
          <p:spPr bwMode="auto">
            <a:xfrm>
              <a:off x="1640" y="2337"/>
              <a:ext cx="58" cy="226"/>
            </a:xfrm>
            <a:custGeom>
              <a:avLst/>
              <a:gdLst>
                <a:gd name="T0" fmla="*/ 0 w 58"/>
                <a:gd name="T1" fmla="*/ 33 h 226"/>
                <a:gd name="T2" fmla="*/ 58 w 58"/>
                <a:gd name="T3" fmla="*/ 0 h 226"/>
                <a:gd name="T4" fmla="*/ 57 w 58"/>
                <a:gd name="T5" fmla="*/ 193 h 226"/>
                <a:gd name="T6" fmla="*/ 0 w 58"/>
                <a:gd name="T7" fmla="*/ 226 h 226"/>
                <a:gd name="T8" fmla="*/ 0 w 58"/>
                <a:gd name="T9" fmla="*/ 33 h 226"/>
                <a:gd name="T10" fmla="*/ 0 w 58"/>
                <a:gd name="T11" fmla="*/ 33 h 226"/>
                <a:gd name="T12" fmla="*/ 0 w 58"/>
                <a:gd name="T13" fmla="*/ 33 h 226"/>
                <a:gd name="T14" fmla="*/ 0 w 58"/>
                <a:gd name="T15" fmla="*/ 33 h 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"/>
                <a:gd name="T25" fmla="*/ 0 h 226"/>
                <a:gd name="T26" fmla="*/ 58 w 58"/>
                <a:gd name="T27" fmla="*/ 226 h 2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" h="226">
                  <a:moveTo>
                    <a:pt x="0" y="33"/>
                  </a:moveTo>
                  <a:lnTo>
                    <a:pt x="58" y="0"/>
                  </a:lnTo>
                  <a:lnTo>
                    <a:pt x="57" y="193"/>
                  </a:lnTo>
                  <a:lnTo>
                    <a:pt x="0" y="22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6" name="Freeform 5"/>
            <p:cNvSpPr>
              <a:spLocks/>
            </p:cNvSpPr>
            <p:nvPr/>
          </p:nvSpPr>
          <p:spPr bwMode="auto">
            <a:xfrm>
              <a:off x="1585" y="2304"/>
              <a:ext cx="113" cy="66"/>
            </a:xfrm>
            <a:custGeom>
              <a:avLst/>
              <a:gdLst>
                <a:gd name="T0" fmla="*/ 0 w 113"/>
                <a:gd name="T1" fmla="*/ 34 h 66"/>
                <a:gd name="T2" fmla="*/ 57 w 113"/>
                <a:gd name="T3" fmla="*/ 0 h 66"/>
                <a:gd name="T4" fmla="*/ 113 w 113"/>
                <a:gd name="T5" fmla="*/ 33 h 66"/>
                <a:gd name="T6" fmla="*/ 55 w 113"/>
                <a:gd name="T7" fmla="*/ 66 h 66"/>
                <a:gd name="T8" fmla="*/ 0 w 113"/>
                <a:gd name="T9" fmla="*/ 34 h 66"/>
                <a:gd name="T10" fmla="*/ 0 w 113"/>
                <a:gd name="T11" fmla="*/ 34 h 66"/>
                <a:gd name="T12" fmla="*/ 0 w 113"/>
                <a:gd name="T13" fmla="*/ 34 h 66"/>
                <a:gd name="T14" fmla="*/ 0 w 113"/>
                <a:gd name="T15" fmla="*/ 34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"/>
                <a:gd name="T25" fmla="*/ 0 h 66"/>
                <a:gd name="T26" fmla="*/ 113 w 113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" h="66">
                  <a:moveTo>
                    <a:pt x="0" y="34"/>
                  </a:moveTo>
                  <a:lnTo>
                    <a:pt x="57" y="0"/>
                  </a:lnTo>
                  <a:lnTo>
                    <a:pt x="113" y="33"/>
                  </a:lnTo>
                  <a:lnTo>
                    <a:pt x="55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7" name="Freeform 6"/>
            <p:cNvSpPr>
              <a:spLocks/>
            </p:cNvSpPr>
            <p:nvPr/>
          </p:nvSpPr>
          <p:spPr bwMode="auto">
            <a:xfrm>
              <a:off x="1584" y="2338"/>
              <a:ext cx="56" cy="225"/>
            </a:xfrm>
            <a:custGeom>
              <a:avLst/>
              <a:gdLst>
                <a:gd name="T0" fmla="*/ 56 w 56"/>
                <a:gd name="T1" fmla="*/ 32 h 225"/>
                <a:gd name="T2" fmla="*/ 56 w 56"/>
                <a:gd name="T3" fmla="*/ 225 h 225"/>
                <a:gd name="T4" fmla="*/ 0 w 56"/>
                <a:gd name="T5" fmla="*/ 193 h 225"/>
                <a:gd name="T6" fmla="*/ 1 w 56"/>
                <a:gd name="T7" fmla="*/ 0 h 225"/>
                <a:gd name="T8" fmla="*/ 56 w 56"/>
                <a:gd name="T9" fmla="*/ 32 h 225"/>
                <a:gd name="T10" fmla="*/ 56 w 56"/>
                <a:gd name="T11" fmla="*/ 32 h 225"/>
                <a:gd name="T12" fmla="*/ 56 w 56"/>
                <a:gd name="T13" fmla="*/ 32 h 225"/>
                <a:gd name="T14" fmla="*/ 56 w 56"/>
                <a:gd name="T15" fmla="*/ 32 h 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25"/>
                <a:gd name="T26" fmla="*/ 56 w 56"/>
                <a:gd name="T27" fmla="*/ 225 h 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25">
                  <a:moveTo>
                    <a:pt x="56" y="32"/>
                  </a:moveTo>
                  <a:lnTo>
                    <a:pt x="56" y="225"/>
                  </a:lnTo>
                  <a:lnTo>
                    <a:pt x="0" y="193"/>
                  </a:lnTo>
                  <a:lnTo>
                    <a:pt x="1" y="0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8" name="Freeform 7"/>
            <p:cNvSpPr>
              <a:spLocks/>
            </p:cNvSpPr>
            <p:nvPr/>
          </p:nvSpPr>
          <p:spPr bwMode="auto">
            <a:xfrm>
              <a:off x="1826" y="2406"/>
              <a:ext cx="145" cy="329"/>
            </a:xfrm>
            <a:custGeom>
              <a:avLst/>
              <a:gdLst>
                <a:gd name="T0" fmla="*/ 1 w 145"/>
                <a:gd name="T1" fmla="*/ 83 h 329"/>
                <a:gd name="T2" fmla="*/ 145 w 145"/>
                <a:gd name="T3" fmla="*/ 0 h 329"/>
                <a:gd name="T4" fmla="*/ 144 w 145"/>
                <a:gd name="T5" fmla="*/ 246 h 329"/>
                <a:gd name="T6" fmla="*/ 0 w 145"/>
                <a:gd name="T7" fmla="*/ 329 h 329"/>
                <a:gd name="T8" fmla="*/ 1 w 145"/>
                <a:gd name="T9" fmla="*/ 83 h 329"/>
                <a:gd name="T10" fmla="*/ 1 w 145"/>
                <a:gd name="T11" fmla="*/ 83 h 329"/>
                <a:gd name="T12" fmla="*/ 1 w 145"/>
                <a:gd name="T13" fmla="*/ 83 h 329"/>
                <a:gd name="T14" fmla="*/ 1 w 145"/>
                <a:gd name="T15" fmla="*/ 83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329"/>
                <a:gd name="T26" fmla="*/ 145 w 145"/>
                <a:gd name="T27" fmla="*/ 329 h 3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329">
                  <a:moveTo>
                    <a:pt x="1" y="83"/>
                  </a:moveTo>
                  <a:lnTo>
                    <a:pt x="145" y="0"/>
                  </a:lnTo>
                  <a:lnTo>
                    <a:pt x="144" y="246"/>
                  </a:lnTo>
                  <a:lnTo>
                    <a:pt x="0" y="329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9" name="Freeform 8"/>
            <p:cNvSpPr>
              <a:spLocks/>
            </p:cNvSpPr>
            <p:nvPr/>
          </p:nvSpPr>
          <p:spPr bwMode="auto">
            <a:xfrm>
              <a:off x="1650" y="2303"/>
              <a:ext cx="321" cy="186"/>
            </a:xfrm>
            <a:custGeom>
              <a:avLst/>
              <a:gdLst>
                <a:gd name="T0" fmla="*/ 0 w 321"/>
                <a:gd name="T1" fmla="*/ 84 h 186"/>
                <a:gd name="T2" fmla="*/ 144 w 321"/>
                <a:gd name="T3" fmla="*/ 0 h 186"/>
                <a:gd name="T4" fmla="*/ 321 w 321"/>
                <a:gd name="T5" fmla="*/ 103 h 186"/>
                <a:gd name="T6" fmla="*/ 177 w 321"/>
                <a:gd name="T7" fmla="*/ 186 h 186"/>
                <a:gd name="T8" fmla="*/ 0 w 321"/>
                <a:gd name="T9" fmla="*/ 84 h 186"/>
                <a:gd name="T10" fmla="*/ 0 w 321"/>
                <a:gd name="T11" fmla="*/ 84 h 186"/>
                <a:gd name="T12" fmla="*/ 0 w 321"/>
                <a:gd name="T13" fmla="*/ 84 h 186"/>
                <a:gd name="T14" fmla="*/ 0 w 321"/>
                <a:gd name="T15" fmla="*/ 84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186"/>
                <a:gd name="T26" fmla="*/ 321 w 321"/>
                <a:gd name="T27" fmla="*/ 186 h 1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186">
                  <a:moveTo>
                    <a:pt x="0" y="84"/>
                  </a:moveTo>
                  <a:lnTo>
                    <a:pt x="144" y="0"/>
                  </a:lnTo>
                  <a:lnTo>
                    <a:pt x="321" y="103"/>
                  </a:lnTo>
                  <a:lnTo>
                    <a:pt x="177" y="186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Freeform 9"/>
            <p:cNvSpPr>
              <a:spLocks/>
            </p:cNvSpPr>
            <p:nvPr/>
          </p:nvSpPr>
          <p:spPr bwMode="auto">
            <a:xfrm>
              <a:off x="1649" y="2387"/>
              <a:ext cx="178" cy="348"/>
            </a:xfrm>
            <a:custGeom>
              <a:avLst/>
              <a:gdLst>
                <a:gd name="T0" fmla="*/ 178 w 178"/>
                <a:gd name="T1" fmla="*/ 102 h 348"/>
                <a:gd name="T2" fmla="*/ 177 w 178"/>
                <a:gd name="T3" fmla="*/ 348 h 348"/>
                <a:gd name="T4" fmla="*/ 0 w 178"/>
                <a:gd name="T5" fmla="*/ 246 h 348"/>
                <a:gd name="T6" fmla="*/ 1 w 178"/>
                <a:gd name="T7" fmla="*/ 0 h 348"/>
                <a:gd name="T8" fmla="*/ 178 w 178"/>
                <a:gd name="T9" fmla="*/ 102 h 348"/>
                <a:gd name="T10" fmla="*/ 178 w 178"/>
                <a:gd name="T11" fmla="*/ 102 h 348"/>
                <a:gd name="T12" fmla="*/ 178 w 178"/>
                <a:gd name="T13" fmla="*/ 102 h 348"/>
                <a:gd name="T14" fmla="*/ 178 w 178"/>
                <a:gd name="T15" fmla="*/ 102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8"/>
                <a:gd name="T25" fmla="*/ 0 h 348"/>
                <a:gd name="T26" fmla="*/ 178 w 178"/>
                <a:gd name="T27" fmla="*/ 348 h 3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8" h="348">
                  <a:moveTo>
                    <a:pt x="178" y="102"/>
                  </a:moveTo>
                  <a:lnTo>
                    <a:pt x="177" y="348"/>
                  </a:lnTo>
                  <a:lnTo>
                    <a:pt x="0" y="246"/>
                  </a:lnTo>
                  <a:lnTo>
                    <a:pt x="1" y="0"/>
                  </a:lnTo>
                  <a:lnTo>
                    <a:pt x="178" y="10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1" name="Freeform 10"/>
            <p:cNvSpPr>
              <a:spLocks/>
            </p:cNvSpPr>
            <p:nvPr/>
          </p:nvSpPr>
          <p:spPr bwMode="auto">
            <a:xfrm>
              <a:off x="1931" y="2496"/>
              <a:ext cx="58" cy="226"/>
            </a:xfrm>
            <a:custGeom>
              <a:avLst/>
              <a:gdLst>
                <a:gd name="T0" fmla="*/ 1 w 58"/>
                <a:gd name="T1" fmla="*/ 33 h 226"/>
                <a:gd name="T2" fmla="*/ 58 w 58"/>
                <a:gd name="T3" fmla="*/ 0 h 226"/>
                <a:gd name="T4" fmla="*/ 58 w 58"/>
                <a:gd name="T5" fmla="*/ 192 h 226"/>
                <a:gd name="T6" fmla="*/ 0 w 58"/>
                <a:gd name="T7" fmla="*/ 226 h 226"/>
                <a:gd name="T8" fmla="*/ 1 w 58"/>
                <a:gd name="T9" fmla="*/ 33 h 226"/>
                <a:gd name="T10" fmla="*/ 1 w 58"/>
                <a:gd name="T11" fmla="*/ 33 h 226"/>
                <a:gd name="T12" fmla="*/ 1 w 58"/>
                <a:gd name="T13" fmla="*/ 33 h 226"/>
                <a:gd name="T14" fmla="*/ 1 w 58"/>
                <a:gd name="T15" fmla="*/ 33 h 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"/>
                <a:gd name="T25" fmla="*/ 0 h 226"/>
                <a:gd name="T26" fmla="*/ 58 w 58"/>
                <a:gd name="T27" fmla="*/ 226 h 2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" h="226">
                  <a:moveTo>
                    <a:pt x="1" y="33"/>
                  </a:moveTo>
                  <a:lnTo>
                    <a:pt x="58" y="0"/>
                  </a:lnTo>
                  <a:lnTo>
                    <a:pt x="58" y="192"/>
                  </a:lnTo>
                  <a:lnTo>
                    <a:pt x="0" y="226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Freeform 11"/>
            <p:cNvSpPr>
              <a:spLocks/>
            </p:cNvSpPr>
            <p:nvPr/>
          </p:nvSpPr>
          <p:spPr bwMode="auto">
            <a:xfrm>
              <a:off x="1876" y="2464"/>
              <a:ext cx="113" cy="65"/>
            </a:xfrm>
            <a:custGeom>
              <a:avLst/>
              <a:gdLst>
                <a:gd name="T0" fmla="*/ 0 w 113"/>
                <a:gd name="T1" fmla="*/ 33 h 65"/>
                <a:gd name="T2" fmla="*/ 58 w 113"/>
                <a:gd name="T3" fmla="*/ 0 h 65"/>
                <a:gd name="T4" fmla="*/ 113 w 113"/>
                <a:gd name="T5" fmla="*/ 32 h 65"/>
                <a:gd name="T6" fmla="*/ 56 w 113"/>
                <a:gd name="T7" fmla="*/ 65 h 65"/>
                <a:gd name="T8" fmla="*/ 0 w 113"/>
                <a:gd name="T9" fmla="*/ 33 h 65"/>
                <a:gd name="T10" fmla="*/ 0 w 113"/>
                <a:gd name="T11" fmla="*/ 33 h 65"/>
                <a:gd name="T12" fmla="*/ 0 w 113"/>
                <a:gd name="T13" fmla="*/ 33 h 65"/>
                <a:gd name="T14" fmla="*/ 0 w 113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"/>
                <a:gd name="T25" fmla="*/ 0 h 65"/>
                <a:gd name="T26" fmla="*/ 113 w 113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" h="65">
                  <a:moveTo>
                    <a:pt x="0" y="33"/>
                  </a:moveTo>
                  <a:lnTo>
                    <a:pt x="58" y="0"/>
                  </a:lnTo>
                  <a:lnTo>
                    <a:pt x="113" y="32"/>
                  </a:lnTo>
                  <a:lnTo>
                    <a:pt x="56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3" name="Freeform 12"/>
            <p:cNvSpPr>
              <a:spLocks/>
            </p:cNvSpPr>
            <p:nvPr/>
          </p:nvSpPr>
          <p:spPr bwMode="auto">
            <a:xfrm>
              <a:off x="1876" y="2497"/>
              <a:ext cx="56" cy="225"/>
            </a:xfrm>
            <a:custGeom>
              <a:avLst/>
              <a:gdLst>
                <a:gd name="T0" fmla="*/ 56 w 56"/>
                <a:gd name="T1" fmla="*/ 32 h 225"/>
                <a:gd name="T2" fmla="*/ 55 w 56"/>
                <a:gd name="T3" fmla="*/ 225 h 225"/>
                <a:gd name="T4" fmla="*/ 0 w 56"/>
                <a:gd name="T5" fmla="*/ 192 h 225"/>
                <a:gd name="T6" fmla="*/ 0 w 56"/>
                <a:gd name="T7" fmla="*/ 0 h 225"/>
                <a:gd name="T8" fmla="*/ 56 w 56"/>
                <a:gd name="T9" fmla="*/ 32 h 225"/>
                <a:gd name="T10" fmla="*/ 56 w 56"/>
                <a:gd name="T11" fmla="*/ 32 h 225"/>
                <a:gd name="T12" fmla="*/ 56 w 56"/>
                <a:gd name="T13" fmla="*/ 32 h 225"/>
                <a:gd name="T14" fmla="*/ 56 w 56"/>
                <a:gd name="T15" fmla="*/ 32 h 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25"/>
                <a:gd name="T26" fmla="*/ 56 w 56"/>
                <a:gd name="T27" fmla="*/ 225 h 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25">
                  <a:moveTo>
                    <a:pt x="56" y="32"/>
                  </a:moveTo>
                  <a:lnTo>
                    <a:pt x="55" y="225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Freeform 13"/>
            <p:cNvSpPr>
              <a:spLocks/>
            </p:cNvSpPr>
            <p:nvPr/>
          </p:nvSpPr>
          <p:spPr bwMode="auto">
            <a:xfrm>
              <a:off x="1730" y="2214"/>
              <a:ext cx="175" cy="217"/>
            </a:xfrm>
            <a:custGeom>
              <a:avLst/>
              <a:gdLst>
                <a:gd name="T0" fmla="*/ 1 w 335"/>
                <a:gd name="T1" fmla="*/ 1 h 414"/>
                <a:gd name="T2" fmla="*/ 1 w 335"/>
                <a:gd name="T3" fmla="*/ 1 h 414"/>
                <a:gd name="T4" fmla="*/ 0 w 335"/>
                <a:gd name="T5" fmla="*/ 1 h 414"/>
                <a:gd name="T6" fmla="*/ 1 w 335"/>
                <a:gd name="T7" fmla="*/ 1 h 414"/>
                <a:gd name="T8" fmla="*/ 1 w 335"/>
                <a:gd name="T9" fmla="*/ 1 h 414"/>
                <a:gd name="T10" fmla="*/ 1 w 335"/>
                <a:gd name="T11" fmla="*/ 1 h 414"/>
                <a:gd name="T12" fmla="*/ 1 w 335"/>
                <a:gd name="T13" fmla="*/ 1 h 414"/>
                <a:gd name="T14" fmla="*/ 1 w 335"/>
                <a:gd name="T15" fmla="*/ 1 h 414"/>
                <a:gd name="T16" fmla="*/ 1 w 335"/>
                <a:gd name="T17" fmla="*/ 1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"/>
                <a:gd name="T28" fmla="*/ 0 h 414"/>
                <a:gd name="T29" fmla="*/ 335 w 335"/>
                <a:gd name="T30" fmla="*/ 414 h 4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" h="414">
                  <a:moveTo>
                    <a:pt x="204" y="32"/>
                  </a:moveTo>
                  <a:cubicBezTo>
                    <a:pt x="160" y="7"/>
                    <a:pt x="127" y="0"/>
                    <a:pt x="105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61"/>
                    <a:pt x="55" y="68"/>
                    <a:pt x="99" y="93"/>
                  </a:cubicBezTo>
                  <a:cubicBezTo>
                    <a:pt x="187" y="144"/>
                    <a:pt x="230" y="218"/>
                    <a:pt x="229" y="319"/>
                  </a:cubicBezTo>
                  <a:cubicBezTo>
                    <a:pt x="229" y="370"/>
                    <a:pt x="219" y="401"/>
                    <a:pt x="197" y="414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24" y="340"/>
                    <a:pt x="334" y="309"/>
                    <a:pt x="335" y="258"/>
                  </a:cubicBezTo>
                  <a:cubicBezTo>
                    <a:pt x="335" y="157"/>
                    <a:pt x="292" y="83"/>
                    <a:pt x="204" y="32"/>
                  </a:cubicBezTo>
                  <a:close/>
                </a:path>
              </a:pathLst>
            </a:custGeom>
            <a:solidFill>
              <a:srgbClr val="4F6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5" name="Freeform 14"/>
            <p:cNvSpPr>
              <a:spLocks/>
            </p:cNvSpPr>
            <p:nvPr/>
          </p:nvSpPr>
          <p:spPr bwMode="auto">
            <a:xfrm>
              <a:off x="1713" y="2236"/>
              <a:ext cx="137" cy="211"/>
            </a:xfrm>
            <a:custGeom>
              <a:avLst/>
              <a:gdLst>
                <a:gd name="T0" fmla="*/ 1 w 263"/>
                <a:gd name="T1" fmla="*/ 1 h 403"/>
                <a:gd name="T2" fmla="*/ 1 w 263"/>
                <a:gd name="T3" fmla="*/ 1 h 403"/>
                <a:gd name="T4" fmla="*/ 1 w 263"/>
                <a:gd name="T5" fmla="*/ 1 h 403"/>
                <a:gd name="T6" fmla="*/ 1 w 263"/>
                <a:gd name="T7" fmla="*/ 1 h 403"/>
                <a:gd name="T8" fmla="*/ 1 w 263"/>
                <a:gd name="T9" fmla="*/ 1 h 403"/>
                <a:gd name="T10" fmla="*/ 1 w 263"/>
                <a:gd name="T11" fmla="*/ 1 h 403"/>
                <a:gd name="T12" fmla="*/ 1 w 263"/>
                <a:gd name="T13" fmla="*/ 1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3"/>
                <a:gd name="T22" fmla="*/ 0 h 403"/>
                <a:gd name="T23" fmla="*/ 263 w 26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3" h="403">
                  <a:moveTo>
                    <a:pt x="132" y="51"/>
                  </a:moveTo>
                  <a:cubicBezTo>
                    <a:pt x="220" y="102"/>
                    <a:pt x="263" y="176"/>
                    <a:pt x="262" y="277"/>
                  </a:cubicBezTo>
                  <a:cubicBezTo>
                    <a:pt x="262" y="379"/>
                    <a:pt x="219" y="403"/>
                    <a:pt x="131" y="352"/>
                  </a:cubicBezTo>
                  <a:cubicBezTo>
                    <a:pt x="43" y="301"/>
                    <a:pt x="0" y="228"/>
                    <a:pt x="1" y="126"/>
                  </a:cubicBezTo>
                  <a:cubicBezTo>
                    <a:pt x="1" y="25"/>
                    <a:pt x="44" y="0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5855" name="Text Box 0"/>
          <p:cNvSpPr txBox="1">
            <a:spLocks noChangeArrowheads="1"/>
          </p:cNvSpPr>
          <p:nvPr/>
        </p:nvSpPr>
        <p:spPr bwMode="auto">
          <a:xfrm>
            <a:off x="5857007" y="2760608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G0/0</a:t>
            </a:r>
          </a:p>
        </p:txBody>
      </p:sp>
      <p:grpSp>
        <p:nvGrpSpPr>
          <p:cNvPr id="35856" name="Group 0"/>
          <p:cNvGrpSpPr>
            <a:grpSpLocks noChangeAspect="1"/>
          </p:cNvGrpSpPr>
          <p:nvPr/>
        </p:nvGrpSpPr>
        <p:grpSpPr bwMode="auto">
          <a:xfrm>
            <a:off x="6385645" y="2366910"/>
            <a:ext cx="958850" cy="668337"/>
            <a:chOff x="3541" y="1317"/>
            <a:chExt cx="747" cy="546"/>
          </a:xfrm>
        </p:grpSpPr>
        <p:sp>
          <p:nvSpPr>
            <p:cNvPr id="35857" name="AutoShape 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38806 w 416"/>
                <a:gd name="T1" fmla="*/ 80553 h 207"/>
                <a:gd name="T2" fmla="*/ 58952 w 416"/>
                <a:gd name="T3" fmla="*/ 80553 h 207"/>
                <a:gd name="T4" fmla="*/ 1045 w 416"/>
                <a:gd name="T5" fmla="*/ 1058 h 207"/>
                <a:gd name="T6" fmla="*/ 0 w 416"/>
                <a:gd name="T7" fmla="*/ 1058 h 207"/>
                <a:gd name="T8" fmla="*/ 0 w 416"/>
                <a:gd name="T9" fmla="*/ 76819 h 207"/>
                <a:gd name="T10" fmla="*/ 1045 w 416"/>
                <a:gd name="T11" fmla="*/ 76819 h 207"/>
                <a:gd name="T12" fmla="*/ 58952 w 416"/>
                <a:gd name="T13" fmla="*/ 153063 h 207"/>
                <a:gd name="T14" fmla="*/ 338806 w 416"/>
                <a:gd name="T15" fmla="*/ 153063 h 207"/>
                <a:gd name="T16" fmla="*/ 396040 w 416"/>
                <a:gd name="T17" fmla="*/ 76819 h 207"/>
                <a:gd name="T18" fmla="*/ 396040 w 416"/>
                <a:gd name="T19" fmla="*/ 76819 h 207"/>
                <a:gd name="T20" fmla="*/ 396040 w 416"/>
                <a:gd name="T21" fmla="*/ 0 h 207"/>
                <a:gd name="T22" fmla="*/ 338806 w 416"/>
                <a:gd name="T23" fmla="*/ 8055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9" name="Freeform 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64507 w 457"/>
                <a:gd name="T1" fmla="*/ 46366 h 264"/>
                <a:gd name="T2" fmla="*/ 365710 w 457"/>
                <a:gd name="T3" fmla="*/ 214167 h 264"/>
                <a:gd name="T4" fmla="*/ 79656 w 457"/>
                <a:gd name="T5" fmla="*/ 214167 h 264"/>
                <a:gd name="T6" fmla="*/ 78533 w 457"/>
                <a:gd name="T7" fmla="*/ 46366 h 264"/>
                <a:gd name="T8" fmla="*/ 364507 w 457"/>
                <a:gd name="T9" fmla="*/ 4636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0" name="Freeform 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6016 w 24"/>
                <a:gd name="T1" fmla="*/ 3877 h 33"/>
                <a:gd name="T2" fmla="*/ 6016 w 24"/>
                <a:gd name="T3" fmla="*/ 10309 h 33"/>
                <a:gd name="T4" fmla="*/ 8759 w 24"/>
                <a:gd name="T5" fmla="*/ 10309 h 33"/>
                <a:gd name="T6" fmla="*/ 11458 w 24"/>
                <a:gd name="T7" fmla="*/ 10001 h 33"/>
                <a:gd name="T8" fmla="*/ 12496 w 24"/>
                <a:gd name="T9" fmla="*/ 7651 h 33"/>
                <a:gd name="T10" fmla="*/ 8759 w 24"/>
                <a:gd name="T11" fmla="*/ 3877 h 33"/>
                <a:gd name="T12" fmla="*/ 6016 w 24"/>
                <a:gd name="T13" fmla="*/ 3877 h 33"/>
                <a:gd name="T14" fmla="*/ 0 w 24"/>
                <a:gd name="T15" fmla="*/ 25108 h 33"/>
                <a:gd name="T16" fmla="*/ 0 w 24"/>
                <a:gd name="T17" fmla="*/ 0 h 33"/>
                <a:gd name="T18" fmla="*/ 11281 w 24"/>
                <a:gd name="T19" fmla="*/ 0 h 33"/>
                <a:gd name="T20" fmla="*/ 16967 w 24"/>
                <a:gd name="T21" fmla="*/ 1503 h 33"/>
                <a:gd name="T22" fmla="*/ 20069 w 24"/>
                <a:gd name="T23" fmla="*/ 6227 h 33"/>
                <a:gd name="T24" fmla="*/ 13132 w 24"/>
                <a:gd name="T25" fmla="*/ 12657 h 33"/>
                <a:gd name="T26" fmla="*/ 13132 w 24"/>
                <a:gd name="T27" fmla="*/ 12657 h 33"/>
                <a:gd name="T28" fmla="*/ 16967 w 24"/>
                <a:gd name="T29" fmla="*/ 14663 h 33"/>
                <a:gd name="T30" fmla="*/ 18332 w 24"/>
                <a:gd name="T31" fmla="*/ 16557 h 33"/>
                <a:gd name="T32" fmla="*/ 21339 w 24"/>
                <a:gd name="T33" fmla="*/ 25108 h 33"/>
                <a:gd name="T34" fmla="*/ 13132 w 24"/>
                <a:gd name="T35" fmla="*/ 25108 h 33"/>
                <a:gd name="T36" fmla="*/ 11458 w 24"/>
                <a:gd name="T37" fmla="*/ 18497 h 33"/>
                <a:gd name="T38" fmla="*/ 9776 w 24"/>
                <a:gd name="T39" fmla="*/ 15058 h 33"/>
                <a:gd name="T40" fmla="*/ 6016 w 24"/>
                <a:gd name="T41" fmla="*/ 15058 h 33"/>
                <a:gd name="T42" fmla="*/ 6016 w 24"/>
                <a:gd name="T43" fmla="*/ 25108 h 33"/>
                <a:gd name="T44" fmla="*/ 0 w 24"/>
                <a:gd name="T45" fmla="*/ 25108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Freeform 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6851 w 29"/>
                <a:gd name="T1" fmla="*/ 16051 h 35"/>
                <a:gd name="T2" fmla="*/ 12107 w 29"/>
                <a:gd name="T3" fmla="*/ 26772 h 35"/>
                <a:gd name="T4" fmla="*/ 16995 w 29"/>
                <a:gd name="T5" fmla="*/ 16051 h 35"/>
                <a:gd name="T6" fmla="*/ 12107 w 29"/>
                <a:gd name="T7" fmla="*/ 5503 h 35"/>
                <a:gd name="T8" fmla="*/ 6851 w 29"/>
                <a:gd name="T9" fmla="*/ 16051 h 35"/>
                <a:gd name="T10" fmla="*/ 0 w 29"/>
                <a:gd name="T11" fmla="*/ 16051 h 35"/>
                <a:gd name="T12" fmla="*/ 2608 w 29"/>
                <a:gd name="T13" fmla="*/ 4461 h 35"/>
                <a:gd name="T14" fmla="*/ 12107 w 29"/>
                <a:gd name="T15" fmla="*/ 0 h 35"/>
                <a:gd name="T16" fmla="*/ 21617 w 29"/>
                <a:gd name="T17" fmla="*/ 4461 h 35"/>
                <a:gd name="T18" fmla="*/ 24899 w 29"/>
                <a:gd name="T19" fmla="*/ 16051 h 35"/>
                <a:gd name="T20" fmla="*/ 21617 w 29"/>
                <a:gd name="T21" fmla="*/ 27809 h 35"/>
                <a:gd name="T22" fmla="*/ 12107 w 29"/>
                <a:gd name="T23" fmla="*/ 32296 h 35"/>
                <a:gd name="T24" fmla="*/ 2608 w 29"/>
                <a:gd name="T25" fmla="*/ 26772 h 35"/>
                <a:gd name="T26" fmla="*/ 0 w 29"/>
                <a:gd name="T27" fmla="*/ 16051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2" name="Freeform 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7687 h 34"/>
                <a:gd name="T2" fmla="*/ 0 w 24"/>
                <a:gd name="T3" fmla="*/ 0 h 34"/>
                <a:gd name="T4" fmla="*/ 6016 w 24"/>
                <a:gd name="T5" fmla="*/ 0 h 34"/>
                <a:gd name="T6" fmla="*/ 6016 w 24"/>
                <a:gd name="T7" fmla="*/ 18671 h 34"/>
                <a:gd name="T8" fmla="*/ 11281 w 24"/>
                <a:gd name="T9" fmla="*/ 23451 h 34"/>
                <a:gd name="T10" fmla="*/ 14233 w 24"/>
                <a:gd name="T11" fmla="*/ 18671 h 34"/>
                <a:gd name="T12" fmla="*/ 14233 w 24"/>
                <a:gd name="T13" fmla="*/ 0 h 34"/>
                <a:gd name="T14" fmla="*/ 21339 w 24"/>
                <a:gd name="T15" fmla="*/ 0 h 34"/>
                <a:gd name="T16" fmla="*/ 21339 w 24"/>
                <a:gd name="T17" fmla="*/ 17687 h 34"/>
                <a:gd name="T18" fmla="*/ 18619 w 24"/>
                <a:gd name="T19" fmla="*/ 25420 h 34"/>
                <a:gd name="T20" fmla="*/ 11281 w 24"/>
                <a:gd name="T21" fmla="*/ 28611 h 34"/>
                <a:gd name="T22" fmla="*/ 2670 w 24"/>
                <a:gd name="T23" fmla="*/ 25420 h 34"/>
                <a:gd name="T24" fmla="*/ 0 w 24"/>
                <a:gd name="T25" fmla="*/ 176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3" name="Freeform 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4" name="Freeform 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Freeform 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7051 w 24"/>
                <a:gd name="T1" fmla="*/ 3877 h 33"/>
                <a:gd name="T2" fmla="*/ 7051 w 24"/>
                <a:gd name="T3" fmla="*/ 10309 h 33"/>
                <a:gd name="T4" fmla="*/ 8759 w 24"/>
                <a:gd name="T5" fmla="*/ 10309 h 33"/>
                <a:gd name="T6" fmla="*/ 11458 w 24"/>
                <a:gd name="T7" fmla="*/ 10001 h 33"/>
                <a:gd name="T8" fmla="*/ 13132 w 24"/>
                <a:gd name="T9" fmla="*/ 7651 h 33"/>
                <a:gd name="T10" fmla="*/ 8759 w 24"/>
                <a:gd name="T11" fmla="*/ 3877 h 33"/>
                <a:gd name="T12" fmla="*/ 7051 w 24"/>
                <a:gd name="T13" fmla="*/ 3877 h 33"/>
                <a:gd name="T14" fmla="*/ 0 w 24"/>
                <a:gd name="T15" fmla="*/ 25108 h 33"/>
                <a:gd name="T16" fmla="*/ 0 w 24"/>
                <a:gd name="T17" fmla="*/ 0 h 33"/>
                <a:gd name="T18" fmla="*/ 11281 w 24"/>
                <a:gd name="T19" fmla="*/ 0 h 33"/>
                <a:gd name="T20" fmla="*/ 18332 w 24"/>
                <a:gd name="T21" fmla="*/ 1503 h 33"/>
                <a:gd name="T22" fmla="*/ 20306 w 24"/>
                <a:gd name="T23" fmla="*/ 6227 h 33"/>
                <a:gd name="T24" fmla="*/ 14233 w 24"/>
                <a:gd name="T25" fmla="*/ 12657 h 33"/>
                <a:gd name="T26" fmla="*/ 14233 w 24"/>
                <a:gd name="T27" fmla="*/ 12657 h 33"/>
                <a:gd name="T28" fmla="*/ 16967 w 24"/>
                <a:gd name="T29" fmla="*/ 14663 h 33"/>
                <a:gd name="T30" fmla="*/ 18619 w 24"/>
                <a:gd name="T31" fmla="*/ 16557 h 33"/>
                <a:gd name="T32" fmla="*/ 21339 w 24"/>
                <a:gd name="T33" fmla="*/ 25108 h 33"/>
                <a:gd name="T34" fmla="*/ 14233 w 24"/>
                <a:gd name="T35" fmla="*/ 25108 h 33"/>
                <a:gd name="T36" fmla="*/ 11458 w 24"/>
                <a:gd name="T37" fmla="*/ 18497 h 33"/>
                <a:gd name="T38" fmla="*/ 9776 w 24"/>
                <a:gd name="T39" fmla="*/ 15058 h 33"/>
                <a:gd name="T40" fmla="*/ 7051 w 24"/>
                <a:gd name="T41" fmla="*/ 15058 h 33"/>
                <a:gd name="T42" fmla="*/ 7051 w 24"/>
                <a:gd name="T43" fmla="*/ 25108 h 33"/>
                <a:gd name="T44" fmla="*/ 0 w 24"/>
                <a:gd name="T45" fmla="*/ 25108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6" name="Freeform 1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9381 w 162"/>
                <a:gd name="T1" fmla="*/ 51208 h 60"/>
                <a:gd name="T2" fmla="*/ 28240 w 162"/>
                <a:gd name="T3" fmla="*/ 50143 h 60"/>
                <a:gd name="T4" fmla="*/ 0 w 162"/>
                <a:gd name="T5" fmla="*/ 33529 h 60"/>
                <a:gd name="T6" fmla="*/ 21789 w 162"/>
                <a:gd name="T7" fmla="*/ 21196 h 60"/>
                <a:gd name="T8" fmla="*/ 50903 w 162"/>
                <a:gd name="T9" fmla="*/ 38248 h 60"/>
                <a:gd name="T10" fmla="*/ 72713 w 162"/>
                <a:gd name="T11" fmla="*/ 36477 h 60"/>
                <a:gd name="T12" fmla="*/ 109772 w 162"/>
                <a:gd name="T13" fmla="*/ 15286 h 60"/>
                <a:gd name="T14" fmla="*/ 69101 w 162"/>
                <a:gd name="T15" fmla="*/ 15286 h 60"/>
                <a:gd name="T16" fmla="*/ 69101 w 162"/>
                <a:gd name="T17" fmla="*/ 0 h 60"/>
                <a:gd name="T18" fmla="*/ 158833 w 162"/>
                <a:gd name="T19" fmla="*/ 0 h 60"/>
                <a:gd name="T20" fmla="*/ 158833 w 162"/>
                <a:gd name="T21" fmla="*/ 51208 h 60"/>
                <a:gd name="T22" fmla="*/ 132740 w 162"/>
                <a:gd name="T23" fmla="*/ 51208 h 60"/>
                <a:gd name="T24" fmla="*/ 131604 w 162"/>
                <a:gd name="T25" fmla="*/ 27822 h 60"/>
                <a:gd name="T26" fmla="*/ 95372 w 162"/>
                <a:gd name="T27" fmla="*/ 49098 h 60"/>
                <a:gd name="T28" fmla="*/ 58855 w 162"/>
                <a:gd name="T29" fmla="*/ 57591 h 60"/>
                <a:gd name="T30" fmla="*/ 29381 w 162"/>
                <a:gd name="T31" fmla="*/ 51208 h 60"/>
                <a:gd name="T32" fmla="*/ 29381 w 162"/>
                <a:gd name="T33" fmla="*/ 51208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7" name="Freeform 1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6123 w 105"/>
                <a:gd name="T1" fmla="*/ 77793 h 93"/>
                <a:gd name="T2" fmla="*/ 63228 w 105"/>
                <a:gd name="T3" fmla="*/ 61089 h 93"/>
                <a:gd name="T4" fmla="*/ 60524 w 105"/>
                <a:gd name="T5" fmla="*/ 48668 h 93"/>
                <a:gd name="T6" fmla="*/ 26140 w 105"/>
                <a:gd name="T7" fmla="*/ 28073 h 93"/>
                <a:gd name="T8" fmla="*/ 26140 w 105"/>
                <a:gd name="T9" fmla="*/ 51526 h 93"/>
                <a:gd name="T10" fmla="*/ 0 w 105"/>
                <a:gd name="T11" fmla="*/ 51526 h 93"/>
                <a:gd name="T12" fmla="*/ 0 w 105"/>
                <a:gd name="T13" fmla="*/ 0 h 93"/>
                <a:gd name="T14" fmla="*/ 84950 w 105"/>
                <a:gd name="T15" fmla="*/ 0 h 93"/>
                <a:gd name="T16" fmla="*/ 84950 w 105"/>
                <a:gd name="T17" fmla="*/ 14983 h 93"/>
                <a:gd name="T18" fmla="*/ 45916 w 105"/>
                <a:gd name="T19" fmla="*/ 14983 h 93"/>
                <a:gd name="T20" fmla="*/ 81010 w 105"/>
                <a:gd name="T21" fmla="*/ 35643 h 93"/>
                <a:gd name="T22" fmla="*/ 96905 w 105"/>
                <a:gd name="T23" fmla="*/ 56330 h 93"/>
                <a:gd name="T24" fmla="*/ 83731 w 105"/>
                <a:gd name="T25" fmla="*/ 73846 h 93"/>
                <a:gd name="T26" fmla="*/ 57050 w 105"/>
                <a:gd name="T27" fmla="*/ 90028 h 93"/>
                <a:gd name="T28" fmla="*/ 36123 w 105"/>
                <a:gd name="T29" fmla="*/ 77793 h 93"/>
                <a:gd name="T30" fmla="*/ 36123 w 105"/>
                <a:gd name="T31" fmla="*/ 77793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8" name="Freeform 1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29490 w 162"/>
                <a:gd name="T1" fmla="*/ 7528 h 60"/>
                <a:gd name="T2" fmla="*/ 158833 w 162"/>
                <a:gd name="T3" fmla="*/ 24048 h 60"/>
                <a:gd name="T4" fmla="*/ 136208 w 162"/>
                <a:gd name="T5" fmla="*/ 36477 h 60"/>
                <a:gd name="T6" fmla="*/ 106828 w 162"/>
                <a:gd name="T7" fmla="*/ 20083 h 60"/>
                <a:gd name="T8" fmla="*/ 86524 w 162"/>
                <a:gd name="T9" fmla="*/ 22333 h 60"/>
                <a:gd name="T10" fmla="*/ 49182 w 162"/>
                <a:gd name="T11" fmla="*/ 43669 h 60"/>
                <a:gd name="T12" fmla="*/ 89972 w 162"/>
                <a:gd name="T13" fmla="*/ 43669 h 60"/>
                <a:gd name="T14" fmla="*/ 89972 w 162"/>
                <a:gd name="T15" fmla="*/ 57591 h 60"/>
                <a:gd name="T16" fmla="*/ 0 w 162"/>
                <a:gd name="T17" fmla="*/ 57591 h 60"/>
                <a:gd name="T18" fmla="*/ 0 w 162"/>
                <a:gd name="T19" fmla="*/ 6385 h 60"/>
                <a:gd name="T20" fmla="*/ 26513 w 162"/>
                <a:gd name="T21" fmla="*/ 6385 h 60"/>
                <a:gd name="T22" fmla="*/ 26513 w 162"/>
                <a:gd name="T23" fmla="*/ 30060 h 60"/>
                <a:gd name="T24" fmla="*/ 63461 w 162"/>
                <a:gd name="T25" fmla="*/ 9359 h 60"/>
                <a:gd name="T26" fmla="*/ 99197 w 162"/>
                <a:gd name="T27" fmla="*/ 0 h 60"/>
                <a:gd name="T28" fmla="*/ 129490 w 162"/>
                <a:gd name="T29" fmla="*/ 7528 h 60"/>
                <a:gd name="T30" fmla="*/ 129490 w 162"/>
                <a:gd name="T31" fmla="*/ 752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9" name="Freeform 1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1067 w 104"/>
                <a:gd name="T1" fmla="*/ 36798 h 94"/>
                <a:gd name="T2" fmla="*/ 101067 w 104"/>
                <a:gd name="T3" fmla="*/ 86022 h 94"/>
                <a:gd name="T4" fmla="*/ 12472 w 104"/>
                <a:gd name="T5" fmla="*/ 86022 h 94"/>
                <a:gd name="T6" fmla="*/ 11990 w 104"/>
                <a:gd name="T7" fmla="*/ 71658 h 94"/>
                <a:gd name="T8" fmla="*/ 52368 w 104"/>
                <a:gd name="T9" fmla="*/ 71658 h 94"/>
                <a:gd name="T10" fmla="*/ 15485 w 104"/>
                <a:gd name="T11" fmla="*/ 51161 h 94"/>
                <a:gd name="T12" fmla="*/ 0 w 104"/>
                <a:gd name="T13" fmla="*/ 32075 h 94"/>
                <a:gd name="T14" fmla="*/ 12472 w 104"/>
                <a:gd name="T15" fmla="*/ 15959 h 94"/>
                <a:gd name="T16" fmla="*/ 41375 w 104"/>
                <a:gd name="T17" fmla="*/ 0 h 94"/>
                <a:gd name="T18" fmla="*/ 63042 w 104"/>
                <a:gd name="T19" fmla="*/ 11708 h 94"/>
                <a:gd name="T20" fmla="*/ 35018 w 104"/>
                <a:gd name="T21" fmla="*/ 27688 h 94"/>
                <a:gd name="T22" fmla="*/ 38230 w 104"/>
                <a:gd name="T23" fmla="*/ 39495 h 94"/>
                <a:gd name="T24" fmla="*/ 75084 w 104"/>
                <a:gd name="T25" fmla="*/ 59895 h 94"/>
                <a:gd name="T26" fmla="*/ 75084 w 104"/>
                <a:gd name="T27" fmla="*/ 36798 h 94"/>
                <a:gd name="T28" fmla="*/ 101067 w 104"/>
                <a:gd name="T29" fmla="*/ 36798 h 94"/>
                <a:gd name="T30" fmla="*/ 101067 w 104"/>
                <a:gd name="T31" fmla="*/ 3679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0" name="Freeform 1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7961 w 162"/>
                <a:gd name="T1" fmla="*/ 53859 h 61"/>
                <a:gd name="T2" fmla="*/ 27961 w 162"/>
                <a:gd name="T3" fmla="*/ 53859 h 61"/>
                <a:gd name="T4" fmla="*/ 0 w 162"/>
                <a:gd name="T5" fmla="*/ 36616 h 61"/>
                <a:gd name="T6" fmla="*/ 21149 w 162"/>
                <a:gd name="T7" fmla="*/ 23430 h 61"/>
                <a:gd name="T8" fmla="*/ 49141 w 162"/>
                <a:gd name="T9" fmla="*/ 40623 h 61"/>
                <a:gd name="T10" fmla="*/ 69038 w 162"/>
                <a:gd name="T11" fmla="*/ 38410 h 61"/>
                <a:gd name="T12" fmla="*/ 104655 w 162"/>
                <a:gd name="T13" fmla="*/ 16167 h 61"/>
                <a:gd name="T14" fmla="*/ 65259 w 162"/>
                <a:gd name="T15" fmla="*/ 16167 h 61"/>
                <a:gd name="T16" fmla="*/ 65259 w 162"/>
                <a:gd name="T17" fmla="*/ 0 h 61"/>
                <a:gd name="T18" fmla="*/ 150873 w 162"/>
                <a:gd name="T19" fmla="*/ 0 h 61"/>
                <a:gd name="T20" fmla="*/ 150873 w 162"/>
                <a:gd name="T21" fmla="*/ 54982 h 61"/>
                <a:gd name="T22" fmla="*/ 125900 w 162"/>
                <a:gd name="T23" fmla="*/ 54982 h 61"/>
                <a:gd name="T24" fmla="*/ 125900 w 162"/>
                <a:gd name="T25" fmla="*/ 29849 h 61"/>
                <a:gd name="T26" fmla="*/ 90228 w 162"/>
                <a:gd name="T27" fmla="*/ 51908 h 61"/>
                <a:gd name="T28" fmla="*/ 56410 w 162"/>
                <a:gd name="T29" fmla="*/ 61816 h 61"/>
                <a:gd name="T30" fmla="*/ 27961 w 162"/>
                <a:gd name="T31" fmla="*/ 53859 h 61"/>
                <a:gd name="T32" fmla="*/ 27961 w 162"/>
                <a:gd name="T33" fmla="*/ 53859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Freeform 1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332 w 105"/>
                <a:gd name="T1" fmla="*/ 81399 h 94"/>
                <a:gd name="T2" fmla="*/ 68949 w 105"/>
                <a:gd name="T3" fmla="*/ 63271 h 94"/>
                <a:gd name="T4" fmla="*/ 66068 w 105"/>
                <a:gd name="T5" fmla="*/ 51552 h 94"/>
                <a:gd name="T6" fmla="*/ 27941 w 105"/>
                <a:gd name="T7" fmla="*/ 29422 h 94"/>
                <a:gd name="T8" fmla="*/ 27941 w 105"/>
                <a:gd name="T9" fmla="*/ 53307 h 94"/>
                <a:gd name="T10" fmla="*/ 1086 w 105"/>
                <a:gd name="T11" fmla="*/ 53307 h 94"/>
                <a:gd name="T12" fmla="*/ 0 w 105"/>
                <a:gd name="T13" fmla="*/ 0 h 94"/>
                <a:gd name="T14" fmla="*/ 92225 w 105"/>
                <a:gd name="T15" fmla="*/ 0 h 94"/>
                <a:gd name="T16" fmla="*/ 92901 w 105"/>
                <a:gd name="T17" fmla="*/ 15991 h 94"/>
                <a:gd name="T18" fmla="*/ 51498 w 105"/>
                <a:gd name="T19" fmla="*/ 15991 h 94"/>
                <a:gd name="T20" fmla="*/ 89324 w 105"/>
                <a:gd name="T21" fmla="*/ 38205 h 94"/>
                <a:gd name="T22" fmla="*/ 105305 w 105"/>
                <a:gd name="T23" fmla="*/ 59369 h 94"/>
                <a:gd name="T24" fmla="*/ 92225 w 105"/>
                <a:gd name="T25" fmla="*/ 76859 h 94"/>
                <a:gd name="T26" fmla="*/ 62549 w 105"/>
                <a:gd name="T27" fmla="*/ 94297 h 94"/>
                <a:gd name="T28" fmla="*/ 40332 w 105"/>
                <a:gd name="T29" fmla="*/ 81399 h 94"/>
                <a:gd name="T30" fmla="*/ 40332 w 105"/>
                <a:gd name="T31" fmla="*/ 813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Freeform 1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22701 w 162"/>
                <a:gd name="T1" fmla="*/ 6946 h 61"/>
                <a:gd name="T2" fmla="*/ 150873 w 162"/>
                <a:gd name="T3" fmla="*/ 22418 h 61"/>
                <a:gd name="T4" fmla="*/ 130504 w 162"/>
                <a:gd name="T5" fmla="*/ 33757 h 61"/>
                <a:gd name="T6" fmla="*/ 102533 w 162"/>
                <a:gd name="T7" fmla="*/ 18296 h 61"/>
                <a:gd name="T8" fmla="*/ 81776 w 162"/>
                <a:gd name="T9" fmla="*/ 19936 h 61"/>
                <a:gd name="T10" fmla="*/ 46203 w 162"/>
                <a:gd name="T11" fmla="*/ 39512 h 61"/>
                <a:gd name="T12" fmla="*/ 85740 w 162"/>
                <a:gd name="T13" fmla="*/ 39512 h 61"/>
                <a:gd name="T14" fmla="*/ 85740 w 162"/>
                <a:gd name="T15" fmla="*/ 53767 h 61"/>
                <a:gd name="T16" fmla="*/ 0 w 162"/>
                <a:gd name="T17" fmla="*/ 53767 h 61"/>
                <a:gd name="T18" fmla="*/ 0 w 162"/>
                <a:gd name="T19" fmla="*/ 5935 h 61"/>
                <a:gd name="T20" fmla="*/ 25205 w 162"/>
                <a:gd name="T21" fmla="*/ 5935 h 61"/>
                <a:gd name="T22" fmla="*/ 26235 w 162"/>
                <a:gd name="T23" fmla="*/ 28051 h 61"/>
                <a:gd name="T24" fmla="*/ 60775 w 162"/>
                <a:gd name="T25" fmla="*/ 8621 h 61"/>
                <a:gd name="T26" fmla="*/ 94338 w 162"/>
                <a:gd name="T27" fmla="*/ 0 h 61"/>
                <a:gd name="T28" fmla="*/ 122701 w 162"/>
                <a:gd name="T29" fmla="*/ 6946 h 61"/>
                <a:gd name="T30" fmla="*/ 122701 w 162"/>
                <a:gd name="T31" fmla="*/ 6946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Freeform 1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96905 w 105"/>
                <a:gd name="T1" fmla="*/ 41049 h 94"/>
                <a:gd name="T2" fmla="*/ 96905 w 105"/>
                <a:gd name="T3" fmla="*/ 94297 h 94"/>
                <a:gd name="T4" fmla="*/ 11832 w 105"/>
                <a:gd name="T5" fmla="*/ 94297 h 94"/>
                <a:gd name="T6" fmla="*/ 11832 w 105"/>
                <a:gd name="T7" fmla="*/ 78561 h 94"/>
                <a:gd name="T8" fmla="*/ 51106 w 105"/>
                <a:gd name="T9" fmla="*/ 78561 h 94"/>
                <a:gd name="T10" fmla="*/ 16051 w 105"/>
                <a:gd name="T11" fmla="*/ 56434 h 94"/>
                <a:gd name="T12" fmla="*/ 0 w 105"/>
                <a:gd name="T13" fmla="*/ 34650 h 94"/>
                <a:gd name="T14" fmla="*/ 12906 w 105"/>
                <a:gd name="T15" fmla="*/ 17174 h 94"/>
                <a:gd name="T16" fmla="*/ 39742 w 105"/>
                <a:gd name="T17" fmla="*/ 0 h 94"/>
                <a:gd name="T18" fmla="*/ 60524 w 105"/>
                <a:gd name="T19" fmla="*/ 12834 h 94"/>
                <a:gd name="T20" fmla="*/ 33358 w 105"/>
                <a:gd name="T21" fmla="*/ 31467 h 94"/>
                <a:gd name="T22" fmla="*/ 36123 w 105"/>
                <a:gd name="T23" fmla="*/ 42920 h 94"/>
                <a:gd name="T24" fmla="*/ 71006 w 105"/>
                <a:gd name="T25" fmla="*/ 65031 h 94"/>
                <a:gd name="T26" fmla="*/ 71006 w 105"/>
                <a:gd name="T27" fmla="*/ 41049 h 94"/>
                <a:gd name="T28" fmla="*/ 96905 w 105"/>
                <a:gd name="T29" fmla="*/ 41049 h 94"/>
                <a:gd name="T30" fmla="*/ 96905 w 105"/>
                <a:gd name="T31" fmla="*/ 4104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4212" y="2029938"/>
            <a:ext cx="7775575" cy="367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362" y="1097542"/>
            <a:ext cx="822960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Telnet</a:t>
            </a:r>
            <a:r>
              <a:rPr lang="zh-CN" altLang="en-US" dirty="0"/>
              <a:t>登录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90574" y="2204740"/>
            <a:ext cx="79263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Microsoft Windows [</a:t>
            </a:r>
            <a:r>
              <a:rPr kumimoji="1" lang="zh-CN" altLang="en-US" sz="1200">
                <a:latin typeface="Courier" pitchFamily="49" charset="0"/>
              </a:rPr>
              <a:t>版本 </a:t>
            </a:r>
            <a:r>
              <a:rPr kumimoji="1" lang="en-US" altLang="zh-CN" sz="1200">
                <a:latin typeface="Courier" pitchFamily="49" charset="0"/>
              </a:rPr>
              <a:t>6.1.7600]</a:t>
            </a:r>
          </a:p>
          <a:p>
            <a:pPr eaLnBrk="1" hangingPunct="1"/>
            <a:r>
              <a:rPr kumimoji="1" lang="zh-CN" altLang="en-US" sz="1200">
                <a:latin typeface="Courier" pitchFamily="49" charset="0"/>
              </a:rPr>
              <a:t>版权所有 </a:t>
            </a:r>
            <a:r>
              <a:rPr kumimoji="1" lang="en-US" altLang="zh-CN" sz="1200">
                <a:latin typeface="Courier" pitchFamily="49" charset="0"/>
              </a:rPr>
              <a:t>(c) 2009 Microsoft Corporation</a:t>
            </a:r>
            <a:r>
              <a:rPr kumimoji="1" lang="zh-CN" altLang="en-US" sz="1200">
                <a:latin typeface="Courier" pitchFamily="49" charset="0"/>
              </a:rPr>
              <a:t>。保留所有权利。</a:t>
            </a:r>
          </a:p>
          <a:p>
            <a:pPr eaLnBrk="1" hangingPunct="1"/>
            <a:endParaRPr kumimoji="1" lang="zh-CN" altLang="en-US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C:</a:t>
            </a:r>
            <a:r>
              <a:rPr kumimoji="1" lang="en-US" altLang="zh-CN" sz="1200">
                <a:latin typeface="宋体" pitchFamily="2" charset="-122"/>
              </a:rPr>
              <a:t>\</a:t>
            </a:r>
            <a:r>
              <a:rPr kumimoji="1" lang="en-US" altLang="zh-CN" sz="1200">
                <a:latin typeface="Courier" pitchFamily="49" charset="0"/>
              </a:rPr>
              <a:t>Users</a:t>
            </a:r>
            <a:r>
              <a:rPr kumimoji="1" lang="en-US" altLang="zh-CN" sz="1200">
                <a:latin typeface="宋体" pitchFamily="2" charset="-122"/>
              </a:rPr>
              <a:t>\</a:t>
            </a:r>
            <a:r>
              <a:rPr kumimoji="1" lang="en-US" altLang="zh-CN" sz="1200">
                <a:latin typeface="Courier" pitchFamily="49" charset="0"/>
              </a:rPr>
              <a:t>Chen&gt;telnet 192.168.0.254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******************************************************************************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 Copyright (c) 2004-2014 Hangzhou H3C Tech. Co., Ltd. All rights reserved.  *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 Without the owner's prior written consent,                                 *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 no decompiling or reverse-engineering shall be allowed.                    *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******************************************************************************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Password: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&lt;H3C&gt;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</p:txBody>
      </p:sp>
      <p:sp>
        <p:nvSpPr>
          <p:cNvPr id="36869" name="Rectangle 0"/>
          <p:cNvSpPr>
            <a:spLocks noChangeArrowheads="1"/>
          </p:cNvSpPr>
          <p:nvPr/>
        </p:nvSpPr>
        <p:spPr bwMode="auto">
          <a:xfrm>
            <a:off x="3421062" y="6236990"/>
            <a:ext cx="28813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100" b="1">
                <a:solidFill>
                  <a:srgbClr val="000000"/>
                </a:solidFill>
                <a:ea typeface="华文细黑" pitchFamily="2" charset="-122"/>
              </a:rPr>
              <a:t>输入密码</a:t>
            </a:r>
          </a:p>
        </p:txBody>
      </p:sp>
      <p:sp>
        <p:nvSpPr>
          <p:cNvPr id="36870" name="Line 1"/>
          <p:cNvSpPr>
            <a:spLocks noChangeShapeType="1"/>
          </p:cNvSpPr>
          <p:nvPr/>
        </p:nvSpPr>
        <p:spPr bwMode="auto">
          <a:xfrm flipH="1" flipV="1">
            <a:off x="4860924" y="5055892"/>
            <a:ext cx="0" cy="1165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2"/>
          <p:cNvSpPr>
            <a:spLocks noChangeShapeType="1"/>
          </p:cNvSpPr>
          <p:nvPr/>
        </p:nvSpPr>
        <p:spPr bwMode="auto">
          <a:xfrm flipH="1">
            <a:off x="1908174" y="5078115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52736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内容回顾</a:t>
            </a:r>
            <a:endParaRPr lang="zh-CN" altLang="zh-CN" sz="4000" dirty="0">
              <a:solidFill>
                <a:srgbClr val="FF000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2"/>
            <a:ext cx="6485814" cy="3982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计算机网络的基本概念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常见的网络设备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网络设备的配置方式与常见命令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HCL</a:t>
            </a: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的使用与安装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路由器</a:t>
            </a:r>
            <a:r>
              <a:rPr lang="en-US" altLang="zh-CN"/>
              <a:t>SSH</a:t>
            </a:r>
            <a:r>
              <a:rPr lang="zh-CN" altLang="en-US"/>
              <a:t>服务配置命令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794830"/>
            <a:ext cx="7343775" cy="4754563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r>
              <a:rPr lang="zh-CN" altLang="en-US" sz="3200" dirty="0"/>
              <a:t>使能</a:t>
            </a:r>
            <a:r>
              <a:rPr lang="en-US" altLang="zh-CN" sz="3200" dirty="0"/>
              <a:t>SSH</a:t>
            </a:r>
            <a:r>
              <a:rPr lang="zh-CN" altLang="en-US" sz="3200" dirty="0"/>
              <a:t>服务器功能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endParaRPr lang="en-US" altLang="zh-CN" sz="3200" dirty="0"/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r>
              <a:rPr lang="zh-CN" altLang="en-US" sz="3200" dirty="0"/>
              <a:t>配置</a:t>
            </a:r>
            <a:r>
              <a:rPr lang="en-US" altLang="zh-CN" sz="3200" dirty="0"/>
              <a:t>SSH</a:t>
            </a:r>
            <a:r>
              <a:rPr lang="zh-CN" altLang="en-US" sz="3200" dirty="0"/>
              <a:t>客户端登录时的用户界面 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endParaRPr lang="en-US" altLang="zh-CN" sz="3200" dirty="0"/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endParaRPr lang="en-US" altLang="zh-CN" sz="3200" dirty="0"/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r>
              <a:rPr lang="zh-CN" altLang="en-US" sz="3200" dirty="0"/>
              <a:t>配置</a:t>
            </a:r>
            <a:r>
              <a:rPr lang="en-US" altLang="zh-CN" sz="3200" dirty="0"/>
              <a:t>SSH</a:t>
            </a:r>
            <a:r>
              <a:rPr lang="zh-CN" altLang="en-US" sz="3200" dirty="0"/>
              <a:t>用户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</a:pPr>
            <a:endParaRPr lang="en-US" altLang="zh-CN" sz="3200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6818" y="2219168"/>
            <a:ext cx="813752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/>
              <a:t>[H3C] </a:t>
            </a:r>
            <a:r>
              <a:rPr kumimoji="1" lang="en-US" altLang="zh-CN" sz="2400" b="1" dirty="0" err="1"/>
              <a:t>ssh</a:t>
            </a:r>
            <a:r>
              <a:rPr kumimoji="1" lang="en-US" altLang="zh-CN" sz="2400" b="1" dirty="0"/>
              <a:t> server enable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96818" y="3104025"/>
            <a:ext cx="8137525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[H3C-line-vty0-63] authentication-mode scheme</a:t>
            </a:r>
          </a:p>
          <a:p>
            <a:pPr eaLnBrk="1" hangingPunct="1"/>
            <a:r>
              <a:rPr kumimoji="1" lang="en-US" altLang="zh-CN" sz="2400" b="1"/>
              <a:t>[H3C-line-vty0-63] protocol inbound ssh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96818" y="4364039"/>
            <a:ext cx="8137525" cy="23082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local-user </a:t>
            </a:r>
            <a:r>
              <a:rPr kumimoji="1" lang="en-US" altLang="zh-CN" sz="2400" i="1"/>
              <a:t>username</a:t>
            </a:r>
            <a:endParaRPr kumimoji="1" lang="en-US" altLang="zh-CN" i="1"/>
          </a:p>
          <a:p>
            <a:pPr eaLnBrk="1" hangingPunct="1"/>
            <a:r>
              <a:rPr kumimoji="1" lang="en-US" altLang="zh-CN" sz="2400" b="1"/>
              <a:t>[H3C-luser-manage-xxx] password { hash | simple } </a:t>
            </a:r>
            <a:r>
              <a:rPr kumimoji="1" lang="en-US" altLang="zh-CN" sz="2400" i="1"/>
              <a:t>password</a:t>
            </a:r>
          </a:p>
          <a:p>
            <a:pPr eaLnBrk="1" hangingPunct="1"/>
            <a:r>
              <a:rPr kumimoji="1" lang="en-US" altLang="zh-CN" sz="2400" b="1"/>
              <a:t>[H3C-luser-manage-xxx] service-type ssh</a:t>
            </a:r>
          </a:p>
          <a:p>
            <a:pPr eaLnBrk="1" hangingPunct="1"/>
            <a:r>
              <a:rPr kumimoji="1" lang="en-US" altLang="zh-CN" sz="2400" b="1"/>
              <a:t>[H3C-luser-manage-xxx] authorization-attribute user-role </a:t>
            </a:r>
            <a:r>
              <a:rPr kumimoji="1" lang="en-US" altLang="zh-CN" sz="2400" i="1"/>
              <a:t>role-name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路由器</a:t>
            </a:r>
            <a:r>
              <a:rPr lang="en-US" altLang="zh-CN"/>
              <a:t>SSH</a:t>
            </a:r>
            <a:r>
              <a:rPr lang="zh-CN" altLang="en-US"/>
              <a:t>服务配置命令（续）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7" y="2091646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生成</a:t>
            </a:r>
            <a:r>
              <a:rPr lang="en-US" altLang="zh-CN" dirty="0"/>
              <a:t>RSA</a:t>
            </a:r>
            <a:r>
              <a:rPr lang="zh-CN" altLang="en-US" dirty="0"/>
              <a:t>密钥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导出</a:t>
            </a:r>
            <a:r>
              <a:rPr lang="en-US" altLang="zh-CN" dirty="0"/>
              <a:t>RSA</a:t>
            </a:r>
            <a:r>
              <a:rPr lang="zh-CN" altLang="en-US" dirty="0"/>
              <a:t>密钥	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销毁</a:t>
            </a:r>
            <a:r>
              <a:rPr lang="en-US" altLang="zh-CN" dirty="0"/>
              <a:t>RSA</a:t>
            </a:r>
            <a:r>
              <a:rPr lang="zh-CN" altLang="en-US" dirty="0"/>
              <a:t>密钥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i="1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00114" y="2590892"/>
            <a:ext cx="7561263" cy="4619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</a:t>
            </a:r>
            <a:r>
              <a:rPr lang="en-US" altLang="zh-CN" sz="2400" b="1"/>
              <a:t>public-key local create </a:t>
            </a:r>
            <a:r>
              <a:rPr kumimoji="1" lang="en-US" altLang="zh-CN" sz="2400" b="1"/>
              <a:t>rsa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08052" y="3710741"/>
            <a:ext cx="7561263" cy="461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</a:t>
            </a:r>
            <a:r>
              <a:rPr lang="en-US" altLang="zh-CN" sz="2400" b="1"/>
              <a:t>public-key local export public </a:t>
            </a:r>
            <a:r>
              <a:rPr kumimoji="1" lang="en-US" altLang="zh-CN" sz="2400" b="1"/>
              <a:t>rsa ssh2</a:t>
            </a:r>
            <a:r>
              <a:rPr kumimoji="1" lang="en-US" altLang="zh-CN" sz="2400"/>
              <a:t> </a:t>
            </a:r>
            <a:endParaRPr kumimoji="1" lang="en-US" altLang="zh-CN" sz="2400" b="1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08050" y="4830590"/>
            <a:ext cx="7561262" cy="461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[H3C] </a:t>
            </a:r>
            <a:r>
              <a:rPr lang="en-US" altLang="zh-CN" sz="2400" b="1"/>
              <a:t>public-key local destroy</a:t>
            </a:r>
            <a:r>
              <a:rPr lang="en-US" altLang="zh-CN" sz="2400"/>
              <a:t> </a:t>
            </a:r>
            <a:r>
              <a:rPr kumimoji="1" lang="en-US" altLang="zh-CN" sz="2400" b="1"/>
              <a:t>rsa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SSH</a:t>
            </a:r>
            <a:r>
              <a:rPr lang="zh-CN" altLang="en-US"/>
              <a:t>配置例子</a:t>
            </a:r>
          </a:p>
        </p:txBody>
      </p:sp>
      <p:sp>
        <p:nvSpPr>
          <p:cNvPr id="39939" name="Rectangle 0"/>
          <p:cNvSpPr>
            <a:spLocks noChangeArrowheads="1"/>
          </p:cNvSpPr>
          <p:nvPr/>
        </p:nvSpPr>
        <p:spPr bwMode="auto">
          <a:xfrm>
            <a:off x="3311555" y="3762376"/>
            <a:ext cx="5472112" cy="295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" name="Text Box 1"/>
          <p:cNvSpPr txBox="1">
            <a:spLocks noChangeArrowheads="1"/>
          </p:cNvSpPr>
          <p:nvPr/>
        </p:nvSpPr>
        <p:spPr bwMode="auto">
          <a:xfrm>
            <a:off x="6912005" y="2151062"/>
            <a:ext cx="1477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3319494" y="3965575"/>
            <a:ext cx="54721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[H3C]public-key local create rsa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[H3C]interface GigabitEthernet 0/0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[H3C-GigabitEthernet0/0]ip address 192.168.0.254 255.255.255.0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[H3C]ssh server enable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[H3C]line vty 0 63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[H3C-line-vty0-4]authentication-mode scheme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[H3C-line-vty0-4]protocol inbound ssh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[H3C]local-user sshclient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[H3C-luser-manage-sshclient]password simple abc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[H3C-luser-manage-sshclient]service-type ssh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[H3C-luser-manage-sshclient]authorization-attribute user-role network-admin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1544669" y="2222500"/>
            <a:ext cx="1477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PCA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646142" y="3351214"/>
            <a:ext cx="2305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/>
              <a:t>IP</a:t>
            </a:r>
            <a:r>
              <a:rPr kumimoji="1" lang="zh-CN" altLang="en-US" sz="1200" b="1"/>
              <a:t>地址： </a:t>
            </a:r>
            <a:r>
              <a:rPr kumimoji="1" lang="en-US" altLang="zh-CN" sz="1200" b="1"/>
              <a:t>192.168.0.1</a:t>
            </a:r>
          </a:p>
          <a:p>
            <a:pPr eaLnBrk="1" hangingPunct="1"/>
            <a:r>
              <a:rPr kumimoji="1" lang="zh-CN" altLang="en-US" sz="1200" b="1"/>
              <a:t>子网掩码： </a:t>
            </a:r>
            <a:r>
              <a:rPr kumimoji="1" lang="en-US" altLang="zh-CN" sz="1200" b="1"/>
              <a:t>255.255.255.0</a:t>
            </a:r>
          </a:p>
          <a:p>
            <a:pPr eaLnBrk="1" hangingPunct="1"/>
            <a:endParaRPr kumimoji="1" lang="en-US" altLang="zh-CN" sz="1200" b="1"/>
          </a:p>
          <a:p>
            <a:pPr eaLnBrk="1" hangingPunct="1"/>
            <a:r>
              <a:rPr kumimoji="1" lang="zh-CN" altLang="en-US" sz="1200" b="1"/>
              <a:t>运行</a:t>
            </a:r>
            <a:r>
              <a:rPr kumimoji="1" lang="en-US" altLang="zh-CN" sz="1200" b="1"/>
              <a:t>SSH</a:t>
            </a:r>
            <a:r>
              <a:rPr kumimoji="1" lang="zh-CN" altLang="en-US" sz="1200" b="1"/>
              <a:t>客户端软件</a:t>
            </a:r>
          </a:p>
        </p:txBody>
      </p:sp>
      <p:sp>
        <p:nvSpPr>
          <p:cNvPr id="39944" name="Line 5"/>
          <p:cNvSpPr>
            <a:spLocks noChangeShapeType="1"/>
          </p:cNvSpPr>
          <p:nvPr/>
        </p:nvSpPr>
        <p:spPr bwMode="auto">
          <a:xfrm flipH="1" flipV="1">
            <a:off x="6838980" y="2703512"/>
            <a:ext cx="0" cy="1081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6"/>
          <p:cNvSpPr>
            <a:spLocks noChangeShapeType="1"/>
          </p:cNvSpPr>
          <p:nvPr/>
        </p:nvSpPr>
        <p:spPr bwMode="auto">
          <a:xfrm>
            <a:off x="1366867" y="2703512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7"/>
          <p:cNvSpPr>
            <a:spLocks noChangeShapeType="1"/>
          </p:cNvSpPr>
          <p:nvPr/>
        </p:nvSpPr>
        <p:spPr bwMode="auto">
          <a:xfrm flipV="1">
            <a:off x="4175155" y="2055814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8"/>
          <p:cNvSpPr>
            <a:spLocks noChangeShapeType="1"/>
          </p:cNvSpPr>
          <p:nvPr/>
        </p:nvSpPr>
        <p:spPr bwMode="auto">
          <a:xfrm>
            <a:off x="4175157" y="2343150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48" name="Picture 1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69" y="2200275"/>
            <a:ext cx="7223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968407" y="162718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SSH</a:t>
            </a:r>
            <a:r>
              <a:rPr lang="zh-CN" altLang="en-US" sz="2000"/>
              <a:t>客户端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5975382" y="1624014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SSH</a:t>
            </a:r>
            <a:r>
              <a:rPr lang="zh-CN" altLang="en-US" sz="2000"/>
              <a:t>服务器</a:t>
            </a:r>
          </a:p>
        </p:txBody>
      </p:sp>
      <p:grpSp>
        <p:nvGrpSpPr>
          <p:cNvPr id="39951" name="Group 13"/>
          <p:cNvGrpSpPr>
            <a:grpSpLocks noChangeAspect="1"/>
          </p:cNvGrpSpPr>
          <p:nvPr/>
        </p:nvGrpSpPr>
        <p:grpSpPr bwMode="auto">
          <a:xfrm>
            <a:off x="681069" y="2311400"/>
            <a:ext cx="644525" cy="823912"/>
            <a:chOff x="1584" y="2217"/>
            <a:chExt cx="406" cy="519"/>
          </a:xfrm>
        </p:grpSpPr>
        <p:sp>
          <p:nvSpPr>
            <p:cNvPr id="39971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584" y="2217"/>
              <a:ext cx="40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15"/>
            <p:cNvSpPr>
              <a:spLocks/>
            </p:cNvSpPr>
            <p:nvPr/>
          </p:nvSpPr>
          <p:spPr bwMode="auto">
            <a:xfrm>
              <a:off x="1640" y="2337"/>
              <a:ext cx="58" cy="226"/>
            </a:xfrm>
            <a:custGeom>
              <a:avLst/>
              <a:gdLst>
                <a:gd name="T0" fmla="*/ 0 w 58"/>
                <a:gd name="T1" fmla="*/ 33 h 226"/>
                <a:gd name="T2" fmla="*/ 58 w 58"/>
                <a:gd name="T3" fmla="*/ 0 h 226"/>
                <a:gd name="T4" fmla="*/ 57 w 58"/>
                <a:gd name="T5" fmla="*/ 193 h 226"/>
                <a:gd name="T6" fmla="*/ 0 w 58"/>
                <a:gd name="T7" fmla="*/ 226 h 226"/>
                <a:gd name="T8" fmla="*/ 0 w 58"/>
                <a:gd name="T9" fmla="*/ 33 h 226"/>
                <a:gd name="T10" fmla="*/ 0 w 58"/>
                <a:gd name="T11" fmla="*/ 33 h 226"/>
                <a:gd name="T12" fmla="*/ 0 w 58"/>
                <a:gd name="T13" fmla="*/ 33 h 226"/>
                <a:gd name="T14" fmla="*/ 0 w 58"/>
                <a:gd name="T15" fmla="*/ 33 h 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"/>
                <a:gd name="T25" fmla="*/ 0 h 226"/>
                <a:gd name="T26" fmla="*/ 58 w 58"/>
                <a:gd name="T27" fmla="*/ 226 h 2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" h="226">
                  <a:moveTo>
                    <a:pt x="0" y="33"/>
                  </a:moveTo>
                  <a:lnTo>
                    <a:pt x="58" y="0"/>
                  </a:lnTo>
                  <a:lnTo>
                    <a:pt x="57" y="193"/>
                  </a:lnTo>
                  <a:lnTo>
                    <a:pt x="0" y="22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Freeform 16"/>
            <p:cNvSpPr>
              <a:spLocks/>
            </p:cNvSpPr>
            <p:nvPr/>
          </p:nvSpPr>
          <p:spPr bwMode="auto">
            <a:xfrm>
              <a:off x="1585" y="2304"/>
              <a:ext cx="113" cy="66"/>
            </a:xfrm>
            <a:custGeom>
              <a:avLst/>
              <a:gdLst>
                <a:gd name="T0" fmla="*/ 0 w 113"/>
                <a:gd name="T1" fmla="*/ 34 h 66"/>
                <a:gd name="T2" fmla="*/ 57 w 113"/>
                <a:gd name="T3" fmla="*/ 0 h 66"/>
                <a:gd name="T4" fmla="*/ 113 w 113"/>
                <a:gd name="T5" fmla="*/ 33 h 66"/>
                <a:gd name="T6" fmla="*/ 55 w 113"/>
                <a:gd name="T7" fmla="*/ 66 h 66"/>
                <a:gd name="T8" fmla="*/ 0 w 113"/>
                <a:gd name="T9" fmla="*/ 34 h 66"/>
                <a:gd name="T10" fmla="*/ 0 w 113"/>
                <a:gd name="T11" fmla="*/ 34 h 66"/>
                <a:gd name="T12" fmla="*/ 0 w 113"/>
                <a:gd name="T13" fmla="*/ 34 h 66"/>
                <a:gd name="T14" fmla="*/ 0 w 113"/>
                <a:gd name="T15" fmla="*/ 34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"/>
                <a:gd name="T25" fmla="*/ 0 h 66"/>
                <a:gd name="T26" fmla="*/ 113 w 113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" h="66">
                  <a:moveTo>
                    <a:pt x="0" y="34"/>
                  </a:moveTo>
                  <a:lnTo>
                    <a:pt x="57" y="0"/>
                  </a:lnTo>
                  <a:lnTo>
                    <a:pt x="113" y="33"/>
                  </a:lnTo>
                  <a:lnTo>
                    <a:pt x="55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4" name="Freeform 17"/>
            <p:cNvSpPr>
              <a:spLocks/>
            </p:cNvSpPr>
            <p:nvPr/>
          </p:nvSpPr>
          <p:spPr bwMode="auto">
            <a:xfrm>
              <a:off x="1584" y="2338"/>
              <a:ext cx="56" cy="225"/>
            </a:xfrm>
            <a:custGeom>
              <a:avLst/>
              <a:gdLst>
                <a:gd name="T0" fmla="*/ 56 w 56"/>
                <a:gd name="T1" fmla="*/ 32 h 225"/>
                <a:gd name="T2" fmla="*/ 56 w 56"/>
                <a:gd name="T3" fmla="*/ 225 h 225"/>
                <a:gd name="T4" fmla="*/ 0 w 56"/>
                <a:gd name="T5" fmla="*/ 193 h 225"/>
                <a:gd name="T6" fmla="*/ 1 w 56"/>
                <a:gd name="T7" fmla="*/ 0 h 225"/>
                <a:gd name="T8" fmla="*/ 56 w 56"/>
                <a:gd name="T9" fmla="*/ 32 h 225"/>
                <a:gd name="T10" fmla="*/ 56 w 56"/>
                <a:gd name="T11" fmla="*/ 32 h 225"/>
                <a:gd name="T12" fmla="*/ 56 w 56"/>
                <a:gd name="T13" fmla="*/ 32 h 225"/>
                <a:gd name="T14" fmla="*/ 56 w 56"/>
                <a:gd name="T15" fmla="*/ 32 h 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25"/>
                <a:gd name="T26" fmla="*/ 56 w 56"/>
                <a:gd name="T27" fmla="*/ 225 h 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25">
                  <a:moveTo>
                    <a:pt x="56" y="32"/>
                  </a:moveTo>
                  <a:lnTo>
                    <a:pt x="56" y="225"/>
                  </a:lnTo>
                  <a:lnTo>
                    <a:pt x="0" y="193"/>
                  </a:lnTo>
                  <a:lnTo>
                    <a:pt x="1" y="0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5" name="Freeform 18"/>
            <p:cNvSpPr>
              <a:spLocks/>
            </p:cNvSpPr>
            <p:nvPr/>
          </p:nvSpPr>
          <p:spPr bwMode="auto">
            <a:xfrm>
              <a:off x="1826" y="2406"/>
              <a:ext cx="145" cy="329"/>
            </a:xfrm>
            <a:custGeom>
              <a:avLst/>
              <a:gdLst>
                <a:gd name="T0" fmla="*/ 1 w 145"/>
                <a:gd name="T1" fmla="*/ 83 h 329"/>
                <a:gd name="T2" fmla="*/ 145 w 145"/>
                <a:gd name="T3" fmla="*/ 0 h 329"/>
                <a:gd name="T4" fmla="*/ 144 w 145"/>
                <a:gd name="T5" fmla="*/ 246 h 329"/>
                <a:gd name="T6" fmla="*/ 0 w 145"/>
                <a:gd name="T7" fmla="*/ 329 h 329"/>
                <a:gd name="T8" fmla="*/ 1 w 145"/>
                <a:gd name="T9" fmla="*/ 83 h 329"/>
                <a:gd name="T10" fmla="*/ 1 w 145"/>
                <a:gd name="T11" fmla="*/ 83 h 329"/>
                <a:gd name="T12" fmla="*/ 1 w 145"/>
                <a:gd name="T13" fmla="*/ 83 h 329"/>
                <a:gd name="T14" fmla="*/ 1 w 145"/>
                <a:gd name="T15" fmla="*/ 83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329"/>
                <a:gd name="T26" fmla="*/ 145 w 145"/>
                <a:gd name="T27" fmla="*/ 329 h 3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329">
                  <a:moveTo>
                    <a:pt x="1" y="83"/>
                  </a:moveTo>
                  <a:lnTo>
                    <a:pt x="145" y="0"/>
                  </a:lnTo>
                  <a:lnTo>
                    <a:pt x="144" y="246"/>
                  </a:lnTo>
                  <a:lnTo>
                    <a:pt x="0" y="329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6" name="Freeform 19"/>
            <p:cNvSpPr>
              <a:spLocks/>
            </p:cNvSpPr>
            <p:nvPr/>
          </p:nvSpPr>
          <p:spPr bwMode="auto">
            <a:xfrm>
              <a:off x="1650" y="2303"/>
              <a:ext cx="321" cy="186"/>
            </a:xfrm>
            <a:custGeom>
              <a:avLst/>
              <a:gdLst>
                <a:gd name="T0" fmla="*/ 0 w 321"/>
                <a:gd name="T1" fmla="*/ 84 h 186"/>
                <a:gd name="T2" fmla="*/ 144 w 321"/>
                <a:gd name="T3" fmla="*/ 0 h 186"/>
                <a:gd name="T4" fmla="*/ 321 w 321"/>
                <a:gd name="T5" fmla="*/ 103 h 186"/>
                <a:gd name="T6" fmla="*/ 177 w 321"/>
                <a:gd name="T7" fmla="*/ 186 h 186"/>
                <a:gd name="T8" fmla="*/ 0 w 321"/>
                <a:gd name="T9" fmla="*/ 84 h 186"/>
                <a:gd name="T10" fmla="*/ 0 w 321"/>
                <a:gd name="T11" fmla="*/ 84 h 186"/>
                <a:gd name="T12" fmla="*/ 0 w 321"/>
                <a:gd name="T13" fmla="*/ 84 h 186"/>
                <a:gd name="T14" fmla="*/ 0 w 321"/>
                <a:gd name="T15" fmla="*/ 84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186"/>
                <a:gd name="T26" fmla="*/ 321 w 321"/>
                <a:gd name="T27" fmla="*/ 186 h 1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186">
                  <a:moveTo>
                    <a:pt x="0" y="84"/>
                  </a:moveTo>
                  <a:lnTo>
                    <a:pt x="144" y="0"/>
                  </a:lnTo>
                  <a:lnTo>
                    <a:pt x="321" y="103"/>
                  </a:lnTo>
                  <a:lnTo>
                    <a:pt x="177" y="186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7" name="Freeform 20"/>
            <p:cNvSpPr>
              <a:spLocks/>
            </p:cNvSpPr>
            <p:nvPr/>
          </p:nvSpPr>
          <p:spPr bwMode="auto">
            <a:xfrm>
              <a:off x="1649" y="2387"/>
              <a:ext cx="178" cy="348"/>
            </a:xfrm>
            <a:custGeom>
              <a:avLst/>
              <a:gdLst>
                <a:gd name="T0" fmla="*/ 178 w 178"/>
                <a:gd name="T1" fmla="*/ 102 h 348"/>
                <a:gd name="T2" fmla="*/ 177 w 178"/>
                <a:gd name="T3" fmla="*/ 348 h 348"/>
                <a:gd name="T4" fmla="*/ 0 w 178"/>
                <a:gd name="T5" fmla="*/ 246 h 348"/>
                <a:gd name="T6" fmla="*/ 1 w 178"/>
                <a:gd name="T7" fmla="*/ 0 h 348"/>
                <a:gd name="T8" fmla="*/ 178 w 178"/>
                <a:gd name="T9" fmla="*/ 102 h 348"/>
                <a:gd name="T10" fmla="*/ 178 w 178"/>
                <a:gd name="T11" fmla="*/ 102 h 348"/>
                <a:gd name="T12" fmla="*/ 178 w 178"/>
                <a:gd name="T13" fmla="*/ 102 h 348"/>
                <a:gd name="T14" fmla="*/ 178 w 178"/>
                <a:gd name="T15" fmla="*/ 102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8"/>
                <a:gd name="T25" fmla="*/ 0 h 348"/>
                <a:gd name="T26" fmla="*/ 178 w 178"/>
                <a:gd name="T27" fmla="*/ 348 h 3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8" h="348">
                  <a:moveTo>
                    <a:pt x="178" y="102"/>
                  </a:moveTo>
                  <a:lnTo>
                    <a:pt x="177" y="348"/>
                  </a:lnTo>
                  <a:lnTo>
                    <a:pt x="0" y="246"/>
                  </a:lnTo>
                  <a:lnTo>
                    <a:pt x="1" y="0"/>
                  </a:lnTo>
                  <a:lnTo>
                    <a:pt x="178" y="10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8" name="Freeform 21"/>
            <p:cNvSpPr>
              <a:spLocks/>
            </p:cNvSpPr>
            <p:nvPr/>
          </p:nvSpPr>
          <p:spPr bwMode="auto">
            <a:xfrm>
              <a:off x="1931" y="2496"/>
              <a:ext cx="58" cy="226"/>
            </a:xfrm>
            <a:custGeom>
              <a:avLst/>
              <a:gdLst>
                <a:gd name="T0" fmla="*/ 1 w 58"/>
                <a:gd name="T1" fmla="*/ 33 h 226"/>
                <a:gd name="T2" fmla="*/ 58 w 58"/>
                <a:gd name="T3" fmla="*/ 0 h 226"/>
                <a:gd name="T4" fmla="*/ 58 w 58"/>
                <a:gd name="T5" fmla="*/ 192 h 226"/>
                <a:gd name="T6" fmla="*/ 0 w 58"/>
                <a:gd name="T7" fmla="*/ 226 h 226"/>
                <a:gd name="T8" fmla="*/ 1 w 58"/>
                <a:gd name="T9" fmla="*/ 33 h 226"/>
                <a:gd name="T10" fmla="*/ 1 w 58"/>
                <a:gd name="T11" fmla="*/ 33 h 226"/>
                <a:gd name="T12" fmla="*/ 1 w 58"/>
                <a:gd name="T13" fmla="*/ 33 h 226"/>
                <a:gd name="T14" fmla="*/ 1 w 58"/>
                <a:gd name="T15" fmla="*/ 33 h 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"/>
                <a:gd name="T25" fmla="*/ 0 h 226"/>
                <a:gd name="T26" fmla="*/ 58 w 58"/>
                <a:gd name="T27" fmla="*/ 226 h 2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" h="226">
                  <a:moveTo>
                    <a:pt x="1" y="33"/>
                  </a:moveTo>
                  <a:lnTo>
                    <a:pt x="58" y="0"/>
                  </a:lnTo>
                  <a:lnTo>
                    <a:pt x="58" y="192"/>
                  </a:lnTo>
                  <a:lnTo>
                    <a:pt x="0" y="226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1E2B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9" name="Freeform 22"/>
            <p:cNvSpPr>
              <a:spLocks/>
            </p:cNvSpPr>
            <p:nvPr/>
          </p:nvSpPr>
          <p:spPr bwMode="auto">
            <a:xfrm>
              <a:off x="1876" y="2464"/>
              <a:ext cx="113" cy="65"/>
            </a:xfrm>
            <a:custGeom>
              <a:avLst/>
              <a:gdLst>
                <a:gd name="T0" fmla="*/ 0 w 113"/>
                <a:gd name="T1" fmla="*/ 33 h 65"/>
                <a:gd name="T2" fmla="*/ 58 w 113"/>
                <a:gd name="T3" fmla="*/ 0 h 65"/>
                <a:gd name="T4" fmla="*/ 113 w 113"/>
                <a:gd name="T5" fmla="*/ 32 h 65"/>
                <a:gd name="T6" fmla="*/ 56 w 113"/>
                <a:gd name="T7" fmla="*/ 65 h 65"/>
                <a:gd name="T8" fmla="*/ 0 w 113"/>
                <a:gd name="T9" fmla="*/ 33 h 65"/>
                <a:gd name="T10" fmla="*/ 0 w 113"/>
                <a:gd name="T11" fmla="*/ 33 h 65"/>
                <a:gd name="T12" fmla="*/ 0 w 113"/>
                <a:gd name="T13" fmla="*/ 33 h 65"/>
                <a:gd name="T14" fmla="*/ 0 w 113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"/>
                <a:gd name="T25" fmla="*/ 0 h 65"/>
                <a:gd name="T26" fmla="*/ 113 w 113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" h="65">
                  <a:moveTo>
                    <a:pt x="0" y="33"/>
                  </a:moveTo>
                  <a:lnTo>
                    <a:pt x="58" y="0"/>
                  </a:lnTo>
                  <a:lnTo>
                    <a:pt x="113" y="32"/>
                  </a:lnTo>
                  <a:lnTo>
                    <a:pt x="56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0" name="Freeform 23"/>
            <p:cNvSpPr>
              <a:spLocks/>
            </p:cNvSpPr>
            <p:nvPr/>
          </p:nvSpPr>
          <p:spPr bwMode="auto">
            <a:xfrm>
              <a:off x="1876" y="2497"/>
              <a:ext cx="56" cy="225"/>
            </a:xfrm>
            <a:custGeom>
              <a:avLst/>
              <a:gdLst>
                <a:gd name="T0" fmla="*/ 56 w 56"/>
                <a:gd name="T1" fmla="*/ 32 h 225"/>
                <a:gd name="T2" fmla="*/ 55 w 56"/>
                <a:gd name="T3" fmla="*/ 225 h 225"/>
                <a:gd name="T4" fmla="*/ 0 w 56"/>
                <a:gd name="T5" fmla="*/ 192 h 225"/>
                <a:gd name="T6" fmla="*/ 0 w 56"/>
                <a:gd name="T7" fmla="*/ 0 h 225"/>
                <a:gd name="T8" fmla="*/ 56 w 56"/>
                <a:gd name="T9" fmla="*/ 32 h 225"/>
                <a:gd name="T10" fmla="*/ 56 w 56"/>
                <a:gd name="T11" fmla="*/ 32 h 225"/>
                <a:gd name="T12" fmla="*/ 56 w 56"/>
                <a:gd name="T13" fmla="*/ 32 h 225"/>
                <a:gd name="T14" fmla="*/ 56 w 56"/>
                <a:gd name="T15" fmla="*/ 32 h 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25"/>
                <a:gd name="T26" fmla="*/ 56 w 56"/>
                <a:gd name="T27" fmla="*/ 225 h 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25">
                  <a:moveTo>
                    <a:pt x="56" y="32"/>
                  </a:moveTo>
                  <a:lnTo>
                    <a:pt x="55" y="225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1" name="Freeform 24"/>
            <p:cNvSpPr>
              <a:spLocks/>
            </p:cNvSpPr>
            <p:nvPr/>
          </p:nvSpPr>
          <p:spPr bwMode="auto">
            <a:xfrm>
              <a:off x="1730" y="2214"/>
              <a:ext cx="175" cy="217"/>
            </a:xfrm>
            <a:custGeom>
              <a:avLst/>
              <a:gdLst>
                <a:gd name="T0" fmla="*/ 1 w 335"/>
                <a:gd name="T1" fmla="*/ 1 h 414"/>
                <a:gd name="T2" fmla="*/ 1 w 335"/>
                <a:gd name="T3" fmla="*/ 1 h 414"/>
                <a:gd name="T4" fmla="*/ 0 w 335"/>
                <a:gd name="T5" fmla="*/ 1 h 414"/>
                <a:gd name="T6" fmla="*/ 1 w 335"/>
                <a:gd name="T7" fmla="*/ 1 h 414"/>
                <a:gd name="T8" fmla="*/ 1 w 335"/>
                <a:gd name="T9" fmla="*/ 1 h 414"/>
                <a:gd name="T10" fmla="*/ 1 w 335"/>
                <a:gd name="T11" fmla="*/ 1 h 414"/>
                <a:gd name="T12" fmla="*/ 1 w 335"/>
                <a:gd name="T13" fmla="*/ 1 h 414"/>
                <a:gd name="T14" fmla="*/ 1 w 335"/>
                <a:gd name="T15" fmla="*/ 1 h 414"/>
                <a:gd name="T16" fmla="*/ 1 w 335"/>
                <a:gd name="T17" fmla="*/ 1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"/>
                <a:gd name="T28" fmla="*/ 0 h 414"/>
                <a:gd name="T29" fmla="*/ 335 w 335"/>
                <a:gd name="T30" fmla="*/ 414 h 4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" h="414">
                  <a:moveTo>
                    <a:pt x="204" y="32"/>
                  </a:moveTo>
                  <a:cubicBezTo>
                    <a:pt x="160" y="7"/>
                    <a:pt x="127" y="0"/>
                    <a:pt x="105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61"/>
                    <a:pt x="55" y="68"/>
                    <a:pt x="99" y="93"/>
                  </a:cubicBezTo>
                  <a:cubicBezTo>
                    <a:pt x="187" y="144"/>
                    <a:pt x="230" y="218"/>
                    <a:pt x="229" y="319"/>
                  </a:cubicBezTo>
                  <a:cubicBezTo>
                    <a:pt x="229" y="370"/>
                    <a:pt x="219" y="401"/>
                    <a:pt x="197" y="414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24" y="340"/>
                    <a:pt x="334" y="309"/>
                    <a:pt x="335" y="258"/>
                  </a:cubicBezTo>
                  <a:cubicBezTo>
                    <a:pt x="335" y="157"/>
                    <a:pt x="292" y="83"/>
                    <a:pt x="204" y="32"/>
                  </a:cubicBezTo>
                  <a:close/>
                </a:path>
              </a:pathLst>
            </a:custGeom>
            <a:solidFill>
              <a:srgbClr val="4F6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2" name="Freeform 25"/>
            <p:cNvSpPr>
              <a:spLocks/>
            </p:cNvSpPr>
            <p:nvPr/>
          </p:nvSpPr>
          <p:spPr bwMode="auto">
            <a:xfrm>
              <a:off x="1713" y="2236"/>
              <a:ext cx="137" cy="211"/>
            </a:xfrm>
            <a:custGeom>
              <a:avLst/>
              <a:gdLst>
                <a:gd name="T0" fmla="*/ 1 w 263"/>
                <a:gd name="T1" fmla="*/ 1 h 403"/>
                <a:gd name="T2" fmla="*/ 1 w 263"/>
                <a:gd name="T3" fmla="*/ 1 h 403"/>
                <a:gd name="T4" fmla="*/ 1 w 263"/>
                <a:gd name="T5" fmla="*/ 1 h 403"/>
                <a:gd name="T6" fmla="*/ 1 w 263"/>
                <a:gd name="T7" fmla="*/ 1 h 403"/>
                <a:gd name="T8" fmla="*/ 1 w 263"/>
                <a:gd name="T9" fmla="*/ 1 h 403"/>
                <a:gd name="T10" fmla="*/ 1 w 263"/>
                <a:gd name="T11" fmla="*/ 1 h 403"/>
                <a:gd name="T12" fmla="*/ 1 w 263"/>
                <a:gd name="T13" fmla="*/ 1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3"/>
                <a:gd name="T22" fmla="*/ 0 h 403"/>
                <a:gd name="T23" fmla="*/ 263 w 26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3" h="403">
                  <a:moveTo>
                    <a:pt x="132" y="51"/>
                  </a:moveTo>
                  <a:cubicBezTo>
                    <a:pt x="220" y="102"/>
                    <a:pt x="263" y="176"/>
                    <a:pt x="262" y="277"/>
                  </a:cubicBezTo>
                  <a:cubicBezTo>
                    <a:pt x="262" y="379"/>
                    <a:pt x="219" y="403"/>
                    <a:pt x="131" y="352"/>
                  </a:cubicBezTo>
                  <a:cubicBezTo>
                    <a:pt x="43" y="301"/>
                    <a:pt x="0" y="228"/>
                    <a:pt x="1" y="126"/>
                  </a:cubicBezTo>
                  <a:cubicBezTo>
                    <a:pt x="1" y="25"/>
                    <a:pt x="44" y="0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952" name="Text Box 26"/>
          <p:cNvSpPr txBox="1">
            <a:spLocks noChangeArrowheads="1"/>
          </p:cNvSpPr>
          <p:nvPr/>
        </p:nvSpPr>
        <p:spPr bwMode="auto">
          <a:xfrm>
            <a:off x="5830917" y="2398712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G0/0</a:t>
            </a:r>
          </a:p>
        </p:txBody>
      </p:sp>
      <p:grpSp>
        <p:nvGrpSpPr>
          <p:cNvPr id="39953" name="Group 0"/>
          <p:cNvGrpSpPr>
            <a:grpSpLocks noChangeAspect="1"/>
          </p:cNvGrpSpPr>
          <p:nvPr/>
        </p:nvGrpSpPr>
        <p:grpSpPr bwMode="auto">
          <a:xfrm>
            <a:off x="6383367" y="2035177"/>
            <a:ext cx="958850" cy="668337"/>
            <a:chOff x="3541" y="1317"/>
            <a:chExt cx="747" cy="546"/>
          </a:xfrm>
        </p:grpSpPr>
        <p:sp>
          <p:nvSpPr>
            <p:cNvPr id="39954" name="AutoShape 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38806 w 416"/>
                <a:gd name="T1" fmla="*/ 80553 h 207"/>
                <a:gd name="T2" fmla="*/ 58952 w 416"/>
                <a:gd name="T3" fmla="*/ 80553 h 207"/>
                <a:gd name="T4" fmla="*/ 1045 w 416"/>
                <a:gd name="T5" fmla="*/ 1058 h 207"/>
                <a:gd name="T6" fmla="*/ 0 w 416"/>
                <a:gd name="T7" fmla="*/ 1058 h 207"/>
                <a:gd name="T8" fmla="*/ 0 w 416"/>
                <a:gd name="T9" fmla="*/ 76819 h 207"/>
                <a:gd name="T10" fmla="*/ 1045 w 416"/>
                <a:gd name="T11" fmla="*/ 76819 h 207"/>
                <a:gd name="T12" fmla="*/ 58952 w 416"/>
                <a:gd name="T13" fmla="*/ 153063 h 207"/>
                <a:gd name="T14" fmla="*/ 338806 w 416"/>
                <a:gd name="T15" fmla="*/ 153063 h 207"/>
                <a:gd name="T16" fmla="*/ 396040 w 416"/>
                <a:gd name="T17" fmla="*/ 76819 h 207"/>
                <a:gd name="T18" fmla="*/ 396040 w 416"/>
                <a:gd name="T19" fmla="*/ 76819 h 207"/>
                <a:gd name="T20" fmla="*/ 396040 w 416"/>
                <a:gd name="T21" fmla="*/ 0 h 207"/>
                <a:gd name="T22" fmla="*/ 338806 w 416"/>
                <a:gd name="T23" fmla="*/ 8055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6" name="Freeform 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64507 w 457"/>
                <a:gd name="T1" fmla="*/ 46366 h 264"/>
                <a:gd name="T2" fmla="*/ 365710 w 457"/>
                <a:gd name="T3" fmla="*/ 214167 h 264"/>
                <a:gd name="T4" fmla="*/ 79656 w 457"/>
                <a:gd name="T5" fmla="*/ 214167 h 264"/>
                <a:gd name="T6" fmla="*/ 78533 w 457"/>
                <a:gd name="T7" fmla="*/ 46366 h 264"/>
                <a:gd name="T8" fmla="*/ 364507 w 457"/>
                <a:gd name="T9" fmla="*/ 4636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7" name="Freeform 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6016 w 24"/>
                <a:gd name="T1" fmla="*/ 3877 h 33"/>
                <a:gd name="T2" fmla="*/ 6016 w 24"/>
                <a:gd name="T3" fmla="*/ 10309 h 33"/>
                <a:gd name="T4" fmla="*/ 8759 w 24"/>
                <a:gd name="T5" fmla="*/ 10309 h 33"/>
                <a:gd name="T6" fmla="*/ 11458 w 24"/>
                <a:gd name="T7" fmla="*/ 10001 h 33"/>
                <a:gd name="T8" fmla="*/ 12496 w 24"/>
                <a:gd name="T9" fmla="*/ 7651 h 33"/>
                <a:gd name="T10" fmla="*/ 8759 w 24"/>
                <a:gd name="T11" fmla="*/ 3877 h 33"/>
                <a:gd name="T12" fmla="*/ 6016 w 24"/>
                <a:gd name="T13" fmla="*/ 3877 h 33"/>
                <a:gd name="T14" fmla="*/ 0 w 24"/>
                <a:gd name="T15" fmla="*/ 25108 h 33"/>
                <a:gd name="T16" fmla="*/ 0 w 24"/>
                <a:gd name="T17" fmla="*/ 0 h 33"/>
                <a:gd name="T18" fmla="*/ 11281 w 24"/>
                <a:gd name="T19" fmla="*/ 0 h 33"/>
                <a:gd name="T20" fmla="*/ 16967 w 24"/>
                <a:gd name="T21" fmla="*/ 1503 h 33"/>
                <a:gd name="T22" fmla="*/ 20069 w 24"/>
                <a:gd name="T23" fmla="*/ 6227 h 33"/>
                <a:gd name="T24" fmla="*/ 13132 w 24"/>
                <a:gd name="T25" fmla="*/ 12657 h 33"/>
                <a:gd name="T26" fmla="*/ 13132 w 24"/>
                <a:gd name="T27" fmla="*/ 12657 h 33"/>
                <a:gd name="T28" fmla="*/ 16967 w 24"/>
                <a:gd name="T29" fmla="*/ 14663 h 33"/>
                <a:gd name="T30" fmla="*/ 18332 w 24"/>
                <a:gd name="T31" fmla="*/ 16557 h 33"/>
                <a:gd name="T32" fmla="*/ 21339 w 24"/>
                <a:gd name="T33" fmla="*/ 25108 h 33"/>
                <a:gd name="T34" fmla="*/ 13132 w 24"/>
                <a:gd name="T35" fmla="*/ 25108 h 33"/>
                <a:gd name="T36" fmla="*/ 11458 w 24"/>
                <a:gd name="T37" fmla="*/ 18497 h 33"/>
                <a:gd name="T38" fmla="*/ 9776 w 24"/>
                <a:gd name="T39" fmla="*/ 15058 h 33"/>
                <a:gd name="T40" fmla="*/ 6016 w 24"/>
                <a:gd name="T41" fmla="*/ 15058 h 33"/>
                <a:gd name="T42" fmla="*/ 6016 w 24"/>
                <a:gd name="T43" fmla="*/ 25108 h 33"/>
                <a:gd name="T44" fmla="*/ 0 w 24"/>
                <a:gd name="T45" fmla="*/ 25108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8" name="Freeform 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6851 w 29"/>
                <a:gd name="T1" fmla="*/ 16051 h 35"/>
                <a:gd name="T2" fmla="*/ 12107 w 29"/>
                <a:gd name="T3" fmla="*/ 26772 h 35"/>
                <a:gd name="T4" fmla="*/ 16995 w 29"/>
                <a:gd name="T5" fmla="*/ 16051 h 35"/>
                <a:gd name="T6" fmla="*/ 12107 w 29"/>
                <a:gd name="T7" fmla="*/ 5503 h 35"/>
                <a:gd name="T8" fmla="*/ 6851 w 29"/>
                <a:gd name="T9" fmla="*/ 16051 h 35"/>
                <a:gd name="T10" fmla="*/ 0 w 29"/>
                <a:gd name="T11" fmla="*/ 16051 h 35"/>
                <a:gd name="T12" fmla="*/ 2608 w 29"/>
                <a:gd name="T13" fmla="*/ 4461 h 35"/>
                <a:gd name="T14" fmla="*/ 12107 w 29"/>
                <a:gd name="T15" fmla="*/ 0 h 35"/>
                <a:gd name="T16" fmla="*/ 21617 w 29"/>
                <a:gd name="T17" fmla="*/ 4461 h 35"/>
                <a:gd name="T18" fmla="*/ 24899 w 29"/>
                <a:gd name="T19" fmla="*/ 16051 h 35"/>
                <a:gd name="T20" fmla="*/ 21617 w 29"/>
                <a:gd name="T21" fmla="*/ 27809 h 35"/>
                <a:gd name="T22" fmla="*/ 12107 w 29"/>
                <a:gd name="T23" fmla="*/ 32296 h 35"/>
                <a:gd name="T24" fmla="*/ 2608 w 29"/>
                <a:gd name="T25" fmla="*/ 26772 h 35"/>
                <a:gd name="T26" fmla="*/ 0 w 29"/>
                <a:gd name="T27" fmla="*/ 16051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9" name="Freeform 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7687 h 34"/>
                <a:gd name="T2" fmla="*/ 0 w 24"/>
                <a:gd name="T3" fmla="*/ 0 h 34"/>
                <a:gd name="T4" fmla="*/ 6016 w 24"/>
                <a:gd name="T5" fmla="*/ 0 h 34"/>
                <a:gd name="T6" fmla="*/ 6016 w 24"/>
                <a:gd name="T7" fmla="*/ 18671 h 34"/>
                <a:gd name="T8" fmla="*/ 11281 w 24"/>
                <a:gd name="T9" fmla="*/ 23451 h 34"/>
                <a:gd name="T10" fmla="*/ 14233 w 24"/>
                <a:gd name="T11" fmla="*/ 18671 h 34"/>
                <a:gd name="T12" fmla="*/ 14233 w 24"/>
                <a:gd name="T13" fmla="*/ 0 h 34"/>
                <a:gd name="T14" fmla="*/ 21339 w 24"/>
                <a:gd name="T15" fmla="*/ 0 h 34"/>
                <a:gd name="T16" fmla="*/ 21339 w 24"/>
                <a:gd name="T17" fmla="*/ 17687 h 34"/>
                <a:gd name="T18" fmla="*/ 18619 w 24"/>
                <a:gd name="T19" fmla="*/ 25420 h 34"/>
                <a:gd name="T20" fmla="*/ 11281 w 24"/>
                <a:gd name="T21" fmla="*/ 28611 h 34"/>
                <a:gd name="T22" fmla="*/ 2670 w 24"/>
                <a:gd name="T23" fmla="*/ 25420 h 34"/>
                <a:gd name="T24" fmla="*/ 0 w 24"/>
                <a:gd name="T25" fmla="*/ 176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0" name="Freeform 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1" name="Freeform 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2" name="Freeform 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7051 w 24"/>
                <a:gd name="T1" fmla="*/ 3877 h 33"/>
                <a:gd name="T2" fmla="*/ 7051 w 24"/>
                <a:gd name="T3" fmla="*/ 10309 h 33"/>
                <a:gd name="T4" fmla="*/ 8759 w 24"/>
                <a:gd name="T5" fmla="*/ 10309 h 33"/>
                <a:gd name="T6" fmla="*/ 11458 w 24"/>
                <a:gd name="T7" fmla="*/ 10001 h 33"/>
                <a:gd name="T8" fmla="*/ 13132 w 24"/>
                <a:gd name="T9" fmla="*/ 7651 h 33"/>
                <a:gd name="T10" fmla="*/ 8759 w 24"/>
                <a:gd name="T11" fmla="*/ 3877 h 33"/>
                <a:gd name="T12" fmla="*/ 7051 w 24"/>
                <a:gd name="T13" fmla="*/ 3877 h 33"/>
                <a:gd name="T14" fmla="*/ 0 w 24"/>
                <a:gd name="T15" fmla="*/ 25108 h 33"/>
                <a:gd name="T16" fmla="*/ 0 w 24"/>
                <a:gd name="T17" fmla="*/ 0 h 33"/>
                <a:gd name="T18" fmla="*/ 11281 w 24"/>
                <a:gd name="T19" fmla="*/ 0 h 33"/>
                <a:gd name="T20" fmla="*/ 18332 w 24"/>
                <a:gd name="T21" fmla="*/ 1503 h 33"/>
                <a:gd name="T22" fmla="*/ 20306 w 24"/>
                <a:gd name="T23" fmla="*/ 6227 h 33"/>
                <a:gd name="T24" fmla="*/ 14233 w 24"/>
                <a:gd name="T25" fmla="*/ 12657 h 33"/>
                <a:gd name="T26" fmla="*/ 14233 w 24"/>
                <a:gd name="T27" fmla="*/ 12657 h 33"/>
                <a:gd name="T28" fmla="*/ 16967 w 24"/>
                <a:gd name="T29" fmla="*/ 14663 h 33"/>
                <a:gd name="T30" fmla="*/ 18619 w 24"/>
                <a:gd name="T31" fmla="*/ 16557 h 33"/>
                <a:gd name="T32" fmla="*/ 21339 w 24"/>
                <a:gd name="T33" fmla="*/ 25108 h 33"/>
                <a:gd name="T34" fmla="*/ 14233 w 24"/>
                <a:gd name="T35" fmla="*/ 25108 h 33"/>
                <a:gd name="T36" fmla="*/ 11458 w 24"/>
                <a:gd name="T37" fmla="*/ 18497 h 33"/>
                <a:gd name="T38" fmla="*/ 9776 w 24"/>
                <a:gd name="T39" fmla="*/ 15058 h 33"/>
                <a:gd name="T40" fmla="*/ 7051 w 24"/>
                <a:gd name="T41" fmla="*/ 15058 h 33"/>
                <a:gd name="T42" fmla="*/ 7051 w 24"/>
                <a:gd name="T43" fmla="*/ 25108 h 33"/>
                <a:gd name="T44" fmla="*/ 0 w 24"/>
                <a:gd name="T45" fmla="*/ 25108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3" name="Freeform 1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9381 w 162"/>
                <a:gd name="T1" fmla="*/ 51208 h 60"/>
                <a:gd name="T2" fmla="*/ 28240 w 162"/>
                <a:gd name="T3" fmla="*/ 50143 h 60"/>
                <a:gd name="T4" fmla="*/ 0 w 162"/>
                <a:gd name="T5" fmla="*/ 33529 h 60"/>
                <a:gd name="T6" fmla="*/ 21789 w 162"/>
                <a:gd name="T7" fmla="*/ 21196 h 60"/>
                <a:gd name="T8" fmla="*/ 50903 w 162"/>
                <a:gd name="T9" fmla="*/ 38248 h 60"/>
                <a:gd name="T10" fmla="*/ 72713 w 162"/>
                <a:gd name="T11" fmla="*/ 36477 h 60"/>
                <a:gd name="T12" fmla="*/ 109772 w 162"/>
                <a:gd name="T13" fmla="*/ 15286 h 60"/>
                <a:gd name="T14" fmla="*/ 69101 w 162"/>
                <a:gd name="T15" fmla="*/ 15286 h 60"/>
                <a:gd name="T16" fmla="*/ 69101 w 162"/>
                <a:gd name="T17" fmla="*/ 0 h 60"/>
                <a:gd name="T18" fmla="*/ 158833 w 162"/>
                <a:gd name="T19" fmla="*/ 0 h 60"/>
                <a:gd name="T20" fmla="*/ 158833 w 162"/>
                <a:gd name="T21" fmla="*/ 51208 h 60"/>
                <a:gd name="T22" fmla="*/ 132740 w 162"/>
                <a:gd name="T23" fmla="*/ 51208 h 60"/>
                <a:gd name="T24" fmla="*/ 131604 w 162"/>
                <a:gd name="T25" fmla="*/ 27822 h 60"/>
                <a:gd name="T26" fmla="*/ 95372 w 162"/>
                <a:gd name="T27" fmla="*/ 49098 h 60"/>
                <a:gd name="T28" fmla="*/ 58855 w 162"/>
                <a:gd name="T29" fmla="*/ 57591 h 60"/>
                <a:gd name="T30" fmla="*/ 29381 w 162"/>
                <a:gd name="T31" fmla="*/ 51208 h 60"/>
                <a:gd name="T32" fmla="*/ 29381 w 162"/>
                <a:gd name="T33" fmla="*/ 51208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4" name="Freeform 1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6123 w 105"/>
                <a:gd name="T1" fmla="*/ 77793 h 93"/>
                <a:gd name="T2" fmla="*/ 63228 w 105"/>
                <a:gd name="T3" fmla="*/ 61089 h 93"/>
                <a:gd name="T4" fmla="*/ 60524 w 105"/>
                <a:gd name="T5" fmla="*/ 48668 h 93"/>
                <a:gd name="T6" fmla="*/ 26140 w 105"/>
                <a:gd name="T7" fmla="*/ 28073 h 93"/>
                <a:gd name="T8" fmla="*/ 26140 w 105"/>
                <a:gd name="T9" fmla="*/ 51526 h 93"/>
                <a:gd name="T10" fmla="*/ 0 w 105"/>
                <a:gd name="T11" fmla="*/ 51526 h 93"/>
                <a:gd name="T12" fmla="*/ 0 w 105"/>
                <a:gd name="T13" fmla="*/ 0 h 93"/>
                <a:gd name="T14" fmla="*/ 84950 w 105"/>
                <a:gd name="T15" fmla="*/ 0 h 93"/>
                <a:gd name="T16" fmla="*/ 84950 w 105"/>
                <a:gd name="T17" fmla="*/ 14983 h 93"/>
                <a:gd name="T18" fmla="*/ 45916 w 105"/>
                <a:gd name="T19" fmla="*/ 14983 h 93"/>
                <a:gd name="T20" fmla="*/ 81010 w 105"/>
                <a:gd name="T21" fmla="*/ 35643 h 93"/>
                <a:gd name="T22" fmla="*/ 96905 w 105"/>
                <a:gd name="T23" fmla="*/ 56330 h 93"/>
                <a:gd name="T24" fmla="*/ 83731 w 105"/>
                <a:gd name="T25" fmla="*/ 73846 h 93"/>
                <a:gd name="T26" fmla="*/ 57050 w 105"/>
                <a:gd name="T27" fmla="*/ 90028 h 93"/>
                <a:gd name="T28" fmla="*/ 36123 w 105"/>
                <a:gd name="T29" fmla="*/ 77793 h 93"/>
                <a:gd name="T30" fmla="*/ 36123 w 105"/>
                <a:gd name="T31" fmla="*/ 77793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5" name="Freeform 1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29490 w 162"/>
                <a:gd name="T1" fmla="*/ 7528 h 60"/>
                <a:gd name="T2" fmla="*/ 158833 w 162"/>
                <a:gd name="T3" fmla="*/ 24048 h 60"/>
                <a:gd name="T4" fmla="*/ 136208 w 162"/>
                <a:gd name="T5" fmla="*/ 36477 h 60"/>
                <a:gd name="T6" fmla="*/ 106828 w 162"/>
                <a:gd name="T7" fmla="*/ 20083 h 60"/>
                <a:gd name="T8" fmla="*/ 86524 w 162"/>
                <a:gd name="T9" fmla="*/ 22333 h 60"/>
                <a:gd name="T10" fmla="*/ 49182 w 162"/>
                <a:gd name="T11" fmla="*/ 43669 h 60"/>
                <a:gd name="T12" fmla="*/ 89972 w 162"/>
                <a:gd name="T13" fmla="*/ 43669 h 60"/>
                <a:gd name="T14" fmla="*/ 89972 w 162"/>
                <a:gd name="T15" fmla="*/ 57591 h 60"/>
                <a:gd name="T16" fmla="*/ 0 w 162"/>
                <a:gd name="T17" fmla="*/ 57591 h 60"/>
                <a:gd name="T18" fmla="*/ 0 w 162"/>
                <a:gd name="T19" fmla="*/ 6385 h 60"/>
                <a:gd name="T20" fmla="*/ 26513 w 162"/>
                <a:gd name="T21" fmla="*/ 6385 h 60"/>
                <a:gd name="T22" fmla="*/ 26513 w 162"/>
                <a:gd name="T23" fmla="*/ 30060 h 60"/>
                <a:gd name="T24" fmla="*/ 63461 w 162"/>
                <a:gd name="T25" fmla="*/ 9359 h 60"/>
                <a:gd name="T26" fmla="*/ 99197 w 162"/>
                <a:gd name="T27" fmla="*/ 0 h 60"/>
                <a:gd name="T28" fmla="*/ 129490 w 162"/>
                <a:gd name="T29" fmla="*/ 7528 h 60"/>
                <a:gd name="T30" fmla="*/ 129490 w 162"/>
                <a:gd name="T31" fmla="*/ 752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6" name="Freeform 1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1067 w 104"/>
                <a:gd name="T1" fmla="*/ 36798 h 94"/>
                <a:gd name="T2" fmla="*/ 101067 w 104"/>
                <a:gd name="T3" fmla="*/ 86022 h 94"/>
                <a:gd name="T4" fmla="*/ 12472 w 104"/>
                <a:gd name="T5" fmla="*/ 86022 h 94"/>
                <a:gd name="T6" fmla="*/ 11990 w 104"/>
                <a:gd name="T7" fmla="*/ 71658 h 94"/>
                <a:gd name="T8" fmla="*/ 52368 w 104"/>
                <a:gd name="T9" fmla="*/ 71658 h 94"/>
                <a:gd name="T10" fmla="*/ 15485 w 104"/>
                <a:gd name="T11" fmla="*/ 51161 h 94"/>
                <a:gd name="T12" fmla="*/ 0 w 104"/>
                <a:gd name="T13" fmla="*/ 32075 h 94"/>
                <a:gd name="T14" fmla="*/ 12472 w 104"/>
                <a:gd name="T15" fmla="*/ 15959 h 94"/>
                <a:gd name="T16" fmla="*/ 41375 w 104"/>
                <a:gd name="T17" fmla="*/ 0 h 94"/>
                <a:gd name="T18" fmla="*/ 63042 w 104"/>
                <a:gd name="T19" fmla="*/ 11708 h 94"/>
                <a:gd name="T20" fmla="*/ 35018 w 104"/>
                <a:gd name="T21" fmla="*/ 27688 h 94"/>
                <a:gd name="T22" fmla="*/ 38230 w 104"/>
                <a:gd name="T23" fmla="*/ 39495 h 94"/>
                <a:gd name="T24" fmla="*/ 75084 w 104"/>
                <a:gd name="T25" fmla="*/ 59895 h 94"/>
                <a:gd name="T26" fmla="*/ 75084 w 104"/>
                <a:gd name="T27" fmla="*/ 36798 h 94"/>
                <a:gd name="T28" fmla="*/ 101067 w 104"/>
                <a:gd name="T29" fmla="*/ 36798 h 94"/>
                <a:gd name="T30" fmla="*/ 101067 w 104"/>
                <a:gd name="T31" fmla="*/ 3679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7" name="Freeform 1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7961 w 162"/>
                <a:gd name="T1" fmla="*/ 53859 h 61"/>
                <a:gd name="T2" fmla="*/ 27961 w 162"/>
                <a:gd name="T3" fmla="*/ 53859 h 61"/>
                <a:gd name="T4" fmla="*/ 0 w 162"/>
                <a:gd name="T5" fmla="*/ 36616 h 61"/>
                <a:gd name="T6" fmla="*/ 21149 w 162"/>
                <a:gd name="T7" fmla="*/ 23430 h 61"/>
                <a:gd name="T8" fmla="*/ 49141 w 162"/>
                <a:gd name="T9" fmla="*/ 40623 h 61"/>
                <a:gd name="T10" fmla="*/ 69038 w 162"/>
                <a:gd name="T11" fmla="*/ 38410 h 61"/>
                <a:gd name="T12" fmla="*/ 104655 w 162"/>
                <a:gd name="T13" fmla="*/ 16167 h 61"/>
                <a:gd name="T14" fmla="*/ 65259 w 162"/>
                <a:gd name="T15" fmla="*/ 16167 h 61"/>
                <a:gd name="T16" fmla="*/ 65259 w 162"/>
                <a:gd name="T17" fmla="*/ 0 h 61"/>
                <a:gd name="T18" fmla="*/ 150873 w 162"/>
                <a:gd name="T19" fmla="*/ 0 h 61"/>
                <a:gd name="T20" fmla="*/ 150873 w 162"/>
                <a:gd name="T21" fmla="*/ 54982 h 61"/>
                <a:gd name="T22" fmla="*/ 125900 w 162"/>
                <a:gd name="T23" fmla="*/ 54982 h 61"/>
                <a:gd name="T24" fmla="*/ 125900 w 162"/>
                <a:gd name="T25" fmla="*/ 29849 h 61"/>
                <a:gd name="T26" fmla="*/ 90228 w 162"/>
                <a:gd name="T27" fmla="*/ 51908 h 61"/>
                <a:gd name="T28" fmla="*/ 56410 w 162"/>
                <a:gd name="T29" fmla="*/ 61816 h 61"/>
                <a:gd name="T30" fmla="*/ 27961 w 162"/>
                <a:gd name="T31" fmla="*/ 53859 h 61"/>
                <a:gd name="T32" fmla="*/ 27961 w 162"/>
                <a:gd name="T33" fmla="*/ 53859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8" name="Freeform 1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332 w 105"/>
                <a:gd name="T1" fmla="*/ 81399 h 94"/>
                <a:gd name="T2" fmla="*/ 68949 w 105"/>
                <a:gd name="T3" fmla="*/ 63271 h 94"/>
                <a:gd name="T4" fmla="*/ 66068 w 105"/>
                <a:gd name="T5" fmla="*/ 51552 h 94"/>
                <a:gd name="T6" fmla="*/ 27941 w 105"/>
                <a:gd name="T7" fmla="*/ 29422 h 94"/>
                <a:gd name="T8" fmla="*/ 27941 w 105"/>
                <a:gd name="T9" fmla="*/ 53307 h 94"/>
                <a:gd name="T10" fmla="*/ 1086 w 105"/>
                <a:gd name="T11" fmla="*/ 53307 h 94"/>
                <a:gd name="T12" fmla="*/ 0 w 105"/>
                <a:gd name="T13" fmla="*/ 0 h 94"/>
                <a:gd name="T14" fmla="*/ 92225 w 105"/>
                <a:gd name="T15" fmla="*/ 0 h 94"/>
                <a:gd name="T16" fmla="*/ 92901 w 105"/>
                <a:gd name="T17" fmla="*/ 15991 h 94"/>
                <a:gd name="T18" fmla="*/ 51498 w 105"/>
                <a:gd name="T19" fmla="*/ 15991 h 94"/>
                <a:gd name="T20" fmla="*/ 89324 w 105"/>
                <a:gd name="T21" fmla="*/ 38205 h 94"/>
                <a:gd name="T22" fmla="*/ 105305 w 105"/>
                <a:gd name="T23" fmla="*/ 59369 h 94"/>
                <a:gd name="T24" fmla="*/ 92225 w 105"/>
                <a:gd name="T25" fmla="*/ 76859 h 94"/>
                <a:gd name="T26" fmla="*/ 62549 w 105"/>
                <a:gd name="T27" fmla="*/ 94297 h 94"/>
                <a:gd name="T28" fmla="*/ 40332 w 105"/>
                <a:gd name="T29" fmla="*/ 81399 h 94"/>
                <a:gd name="T30" fmla="*/ 40332 w 105"/>
                <a:gd name="T31" fmla="*/ 813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9" name="Freeform 1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22701 w 162"/>
                <a:gd name="T1" fmla="*/ 6946 h 61"/>
                <a:gd name="T2" fmla="*/ 150873 w 162"/>
                <a:gd name="T3" fmla="*/ 22418 h 61"/>
                <a:gd name="T4" fmla="*/ 130504 w 162"/>
                <a:gd name="T5" fmla="*/ 33757 h 61"/>
                <a:gd name="T6" fmla="*/ 102533 w 162"/>
                <a:gd name="T7" fmla="*/ 18296 h 61"/>
                <a:gd name="T8" fmla="*/ 81776 w 162"/>
                <a:gd name="T9" fmla="*/ 19936 h 61"/>
                <a:gd name="T10" fmla="*/ 46203 w 162"/>
                <a:gd name="T11" fmla="*/ 39512 h 61"/>
                <a:gd name="T12" fmla="*/ 85740 w 162"/>
                <a:gd name="T13" fmla="*/ 39512 h 61"/>
                <a:gd name="T14" fmla="*/ 85740 w 162"/>
                <a:gd name="T15" fmla="*/ 53767 h 61"/>
                <a:gd name="T16" fmla="*/ 0 w 162"/>
                <a:gd name="T17" fmla="*/ 53767 h 61"/>
                <a:gd name="T18" fmla="*/ 0 w 162"/>
                <a:gd name="T19" fmla="*/ 5935 h 61"/>
                <a:gd name="T20" fmla="*/ 25205 w 162"/>
                <a:gd name="T21" fmla="*/ 5935 h 61"/>
                <a:gd name="T22" fmla="*/ 26235 w 162"/>
                <a:gd name="T23" fmla="*/ 28051 h 61"/>
                <a:gd name="T24" fmla="*/ 60775 w 162"/>
                <a:gd name="T25" fmla="*/ 8621 h 61"/>
                <a:gd name="T26" fmla="*/ 94338 w 162"/>
                <a:gd name="T27" fmla="*/ 0 h 61"/>
                <a:gd name="T28" fmla="*/ 122701 w 162"/>
                <a:gd name="T29" fmla="*/ 6946 h 61"/>
                <a:gd name="T30" fmla="*/ 122701 w 162"/>
                <a:gd name="T31" fmla="*/ 6946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0" name="Freeform 1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96905 w 105"/>
                <a:gd name="T1" fmla="*/ 41049 h 94"/>
                <a:gd name="T2" fmla="*/ 96905 w 105"/>
                <a:gd name="T3" fmla="*/ 94297 h 94"/>
                <a:gd name="T4" fmla="*/ 11832 w 105"/>
                <a:gd name="T5" fmla="*/ 94297 h 94"/>
                <a:gd name="T6" fmla="*/ 11832 w 105"/>
                <a:gd name="T7" fmla="*/ 78561 h 94"/>
                <a:gd name="T8" fmla="*/ 51106 w 105"/>
                <a:gd name="T9" fmla="*/ 78561 h 94"/>
                <a:gd name="T10" fmla="*/ 16051 w 105"/>
                <a:gd name="T11" fmla="*/ 56434 h 94"/>
                <a:gd name="T12" fmla="*/ 0 w 105"/>
                <a:gd name="T13" fmla="*/ 34650 h 94"/>
                <a:gd name="T14" fmla="*/ 12906 w 105"/>
                <a:gd name="T15" fmla="*/ 17174 h 94"/>
                <a:gd name="T16" fmla="*/ 39742 w 105"/>
                <a:gd name="T17" fmla="*/ 0 h 94"/>
                <a:gd name="T18" fmla="*/ 60524 w 105"/>
                <a:gd name="T19" fmla="*/ 12834 h 94"/>
                <a:gd name="T20" fmla="*/ 33358 w 105"/>
                <a:gd name="T21" fmla="*/ 31467 h 94"/>
                <a:gd name="T22" fmla="*/ 36123 w 105"/>
                <a:gd name="T23" fmla="*/ 42920 h 94"/>
                <a:gd name="T24" fmla="*/ 71006 w 105"/>
                <a:gd name="T25" fmla="*/ 65031 h 94"/>
                <a:gd name="T26" fmla="*/ 71006 w 105"/>
                <a:gd name="T27" fmla="*/ 41049 h 94"/>
                <a:gd name="T28" fmla="*/ 96905 w 105"/>
                <a:gd name="T29" fmla="*/ 41049 h 94"/>
                <a:gd name="T30" fmla="*/ 96905 w 105"/>
                <a:gd name="T31" fmla="*/ 4104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启动</a:t>
            </a:r>
            <a:r>
              <a:rPr lang="en-US" altLang="zh-CN"/>
              <a:t>SSH</a:t>
            </a:r>
            <a:r>
              <a:rPr lang="zh-CN" altLang="en-US"/>
              <a:t>客户端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9749" y="1603379"/>
            <a:ext cx="76723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000" b="1" kern="0" dirty="0">
                <a:solidFill>
                  <a:srgbClr val="000000"/>
                </a:solidFill>
                <a:latin typeface="+mn-lt"/>
                <a:ea typeface="+mn-ea"/>
              </a:rPr>
              <a:t>开启客户端软件</a:t>
            </a:r>
            <a:r>
              <a:rPr lang="en-US" altLang="zh-CN" sz="3000" b="1" kern="0" dirty="0" err="1">
                <a:solidFill>
                  <a:srgbClr val="000000"/>
                </a:solidFill>
                <a:latin typeface="+mn-lt"/>
                <a:ea typeface="+mn-ea"/>
              </a:rPr>
              <a:t>PuTTY</a:t>
            </a:r>
            <a:r>
              <a:rPr lang="zh-CN" altLang="en-US" sz="3000" b="1" kern="0" dirty="0">
                <a:solidFill>
                  <a:srgbClr val="000000"/>
                </a:solidFill>
                <a:latin typeface="+mn-lt"/>
                <a:ea typeface="+mn-ea"/>
              </a:rPr>
              <a:t>，默认为</a:t>
            </a:r>
            <a:r>
              <a:rPr lang="en-US" altLang="zh-CN" sz="3000" b="1" kern="0" dirty="0">
                <a:solidFill>
                  <a:srgbClr val="000000"/>
                </a:solidFill>
                <a:latin typeface="+mn-lt"/>
                <a:ea typeface="+mn-ea"/>
              </a:rPr>
              <a:t>SSH</a:t>
            </a:r>
            <a:r>
              <a:rPr lang="zh-CN" altLang="en-US" sz="3000" b="1" kern="0" dirty="0">
                <a:solidFill>
                  <a:srgbClr val="000000"/>
                </a:solidFill>
                <a:latin typeface="+mn-lt"/>
                <a:ea typeface="+mn-ea"/>
              </a:rPr>
              <a:t>连接方式，输入主机地址</a:t>
            </a:r>
            <a:r>
              <a:rPr lang="en-US" altLang="zh-CN" sz="3000" b="1" kern="0" dirty="0">
                <a:solidFill>
                  <a:srgbClr val="000000"/>
                </a:solidFill>
                <a:latin typeface="+mn-lt"/>
                <a:ea typeface="+mn-ea"/>
              </a:rPr>
              <a:t>192.168.0.254</a:t>
            </a: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lang="zh-CN" altLang="en-US" sz="3000" b="1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68" y="2838452"/>
            <a:ext cx="41465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登录网络设备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64989"/>
            <a:ext cx="6343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登录网络设备（续）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932879"/>
            <a:ext cx="63436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  远程登录服务器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</a:t>
            </a:r>
            <a:r>
              <a:rPr lang="en-US" altLang="zh-CN" dirty="0"/>
              <a:t>telnet</a:t>
            </a:r>
            <a:r>
              <a:rPr lang="zh-CN" altLang="zh-CN" dirty="0"/>
              <a:t>配置命令</a:t>
            </a:r>
          </a:p>
          <a:p>
            <a:r>
              <a:rPr lang="zh-CN" altLang="zh-CN" dirty="0"/>
              <a:t>掌握如何建立用户、设置密码、设置服务类型和用户角色</a:t>
            </a:r>
          </a:p>
          <a:p>
            <a:r>
              <a:rPr lang="zh-CN" altLang="zh-CN" dirty="0"/>
              <a:t>掌握</a:t>
            </a:r>
            <a:r>
              <a:rPr lang="en-US" altLang="zh-CN" dirty="0" err="1"/>
              <a:t>vty</a:t>
            </a:r>
            <a:r>
              <a:rPr lang="zh-CN" altLang="zh-CN" dirty="0"/>
              <a:t>线路如何设置验证方式</a:t>
            </a:r>
            <a:endParaRPr lang="en-US" altLang="zh-CN" dirty="0"/>
          </a:p>
          <a:p>
            <a:r>
              <a:rPr lang="zh-CN" altLang="zh-CN" dirty="0"/>
              <a:t>掌握路由器配置</a:t>
            </a:r>
            <a:r>
              <a:rPr lang="en-US" altLang="zh-CN" dirty="0" err="1"/>
              <a:t>ssh</a:t>
            </a:r>
            <a:r>
              <a:rPr lang="zh-CN" altLang="zh-CN" dirty="0"/>
              <a:t>用户方法</a:t>
            </a:r>
          </a:p>
          <a:p>
            <a:r>
              <a:rPr lang="zh-CN" altLang="zh-CN" dirty="0"/>
              <a:t>能够使用</a:t>
            </a:r>
            <a:r>
              <a:rPr lang="en-US" altLang="zh-CN" dirty="0" err="1"/>
              <a:t>ssh</a:t>
            </a:r>
            <a:r>
              <a:rPr lang="zh-CN" altLang="zh-CN" dirty="0"/>
              <a:t>登录工具进行登录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611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6876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用户角色</a:t>
            </a:r>
          </a:p>
        </p:txBody>
      </p:sp>
      <p:graphicFrame>
        <p:nvGraphicFramePr>
          <p:cNvPr id="18539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603364"/>
              </p:ext>
            </p:extLst>
          </p:nvPr>
        </p:nvGraphicFramePr>
        <p:xfrm>
          <a:off x="838451" y="2205263"/>
          <a:ext cx="7559675" cy="4375149"/>
        </p:xfrm>
        <a:graphic>
          <a:graphicData uri="http://schemas.openxmlformats.org/drawingml/2006/table">
            <a:tbl>
              <a:tblPr/>
              <a:tblGrid>
                <a:gridCol w="21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用户角色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用户权限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network-admin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可操作系统所有的功能和资源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network-operator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可执行系统所有的功能和资源相关的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命令（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history-command all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除外）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= 0~15)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level-0 ~ level-14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可以由管理员为其配置权限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其中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有缺省用户权限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level-15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的用户权限和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network-admin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相同，管理员无法对其进行配置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812848" y="5733763"/>
            <a:ext cx="7993063" cy="369332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4265" y="893885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命令行帮助特性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12849" y="1596232"/>
            <a:ext cx="7993063" cy="36933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17751" y="1762918"/>
            <a:ext cx="73453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&lt;H3C&gt;?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User view commands: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archive             </a:t>
            </a:r>
            <a:r>
              <a:rPr kumimoji="1" lang="en-US" altLang="zh-CN" sz="1200" dirty="0" err="1">
                <a:latin typeface="Courier" pitchFamily="49" charset="0"/>
              </a:rPr>
              <a:t>Archive</a:t>
            </a:r>
            <a:r>
              <a:rPr kumimoji="1" lang="en-US" altLang="zh-CN" sz="1200" dirty="0">
                <a:latin typeface="Courier" pitchFamily="49" charset="0"/>
              </a:rPr>
              <a:t> configuration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backup              </a:t>
            </a:r>
            <a:r>
              <a:rPr kumimoji="1" lang="en-US" altLang="zh-CN" sz="1200" dirty="0" err="1">
                <a:latin typeface="Courier" pitchFamily="49" charset="0"/>
              </a:rPr>
              <a:t>Backup</a:t>
            </a:r>
            <a:r>
              <a:rPr kumimoji="1" lang="en-US" altLang="zh-CN" sz="1200" dirty="0">
                <a:latin typeface="Courier" pitchFamily="49" charset="0"/>
              </a:rPr>
              <a:t> the startup configuration file to a TFTP server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boot-loader         Software image file management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</a:t>
            </a:r>
            <a:r>
              <a:rPr kumimoji="1" lang="en-US" altLang="zh-CN" sz="1200" dirty="0" err="1">
                <a:latin typeface="Courier" pitchFamily="49" charset="0"/>
              </a:rPr>
              <a:t>bootrom</a:t>
            </a:r>
            <a:r>
              <a:rPr kumimoji="1" lang="en-US" altLang="zh-CN" sz="1200" dirty="0">
                <a:latin typeface="Courier" pitchFamily="49" charset="0"/>
              </a:rPr>
              <a:t>             Update/read/backup/restore </a:t>
            </a:r>
            <a:r>
              <a:rPr kumimoji="1" lang="en-US" altLang="zh-CN" sz="1200" dirty="0" err="1">
                <a:latin typeface="Courier" pitchFamily="49" charset="0"/>
              </a:rPr>
              <a:t>bootrom</a:t>
            </a:r>
            <a:endParaRPr kumimoji="1" lang="en-US" altLang="zh-CN" sz="12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cd                  Change current directory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clock               Specify the system clock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copy                </a:t>
            </a:r>
            <a:r>
              <a:rPr kumimoji="1" lang="en-US" altLang="zh-CN" sz="1200" dirty="0" err="1">
                <a:latin typeface="Courier" pitchFamily="49" charset="0"/>
              </a:rPr>
              <a:t>Copy</a:t>
            </a:r>
            <a:r>
              <a:rPr kumimoji="1" lang="en-US" altLang="zh-CN" sz="1200" dirty="0">
                <a:latin typeface="Courier" pitchFamily="49" charset="0"/>
              </a:rPr>
              <a:t> a file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debugging           Enable system debugging functions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delete              </a:t>
            </a:r>
            <a:r>
              <a:rPr kumimoji="1" lang="en-US" altLang="zh-CN" sz="1200" dirty="0" err="1">
                <a:latin typeface="Courier" pitchFamily="49" charset="0"/>
              </a:rPr>
              <a:t>Delete</a:t>
            </a:r>
            <a:r>
              <a:rPr kumimoji="1" lang="en-US" altLang="zh-CN" sz="1200" dirty="0">
                <a:latin typeface="Courier" pitchFamily="49" charset="0"/>
              </a:rPr>
              <a:t> a file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diagnostic-logfile  Diagnostic log file configuration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dialer              Specify Dial-on-Demand Routing(DDR) configuration 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                    information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</a:t>
            </a:r>
            <a:r>
              <a:rPr kumimoji="1" lang="en-US" altLang="zh-CN" sz="1200" dirty="0" err="1">
                <a:latin typeface="Courier" pitchFamily="49" charset="0"/>
              </a:rPr>
              <a:t>dir</a:t>
            </a:r>
            <a:r>
              <a:rPr kumimoji="1" lang="en-US" altLang="zh-CN" sz="1200" dirty="0">
                <a:latin typeface="Courier" pitchFamily="49" charset="0"/>
              </a:rPr>
              <a:t>                 Display files and directories on the storage media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display             </a:t>
            </a:r>
            <a:r>
              <a:rPr kumimoji="1" lang="en-US" altLang="zh-CN" sz="1200" dirty="0" err="1">
                <a:latin typeface="Courier" pitchFamily="49" charset="0"/>
              </a:rPr>
              <a:t>Display</a:t>
            </a:r>
            <a:r>
              <a:rPr kumimoji="1" lang="en-US" altLang="zh-CN" sz="1200" dirty="0">
                <a:latin typeface="Courier" pitchFamily="49" charset="0"/>
              </a:rPr>
              <a:t> current system information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exception           </a:t>
            </a:r>
            <a:r>
              <a:rPr kumimoji="1" lang="en-US" altLang="zh-CN" sz="1200" dirty="0" err="1">
                <a:latin typeface="Courier" pitchFamily="49" charset="0"/>
              </a:rPr>
              <a:t>Exception</a:t>
            </a:r>
            <a:r>
              <a:rPr kumimoji="1" lang="en-US" altLang="zh-CN" sz="1200" dirty="0">
                <a:latin typeface="Courier" pitchFamily="49" charset="0"/>
              </a:rPr>
              <a:t> information configuration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firmware            </a:t>
            </a:r>
            <a:r>
              <a:rPr kumimoji="1" lang="en-US" altLang="zh-CN" sz="1200" dirty="0" err="1">
                <a:latin typeface="Courier" pitchFamily="49" charset="0"/>
              </a:rPr>
              <a:t>Firmware</a:t>
            </a:r>
            <a:r>
              <a:rPr kumimoji="1" lang="en-US" altLang="zh-CN" sz="1200" dirty="0">
                <a:latin typeface="Courier" pitchFamily="49" charset="0"/>
              </a:rPr>
              <a:t> update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</a:t>
            </a:r>
            <a:r>
              <a:rPr kumimoji="1" lang="en-US" altLang="zh-CN" sz="1200" dirty="0" err="1">
                <a:latin typeface="Courier" pitchFamily="49" charset="0"/>
              </a:rPr>
              <a:t>fixdisk</a:t>
            </a:r>
            <a:r>
              <a:rPr kumimoji="1" lang="en-US" altLang="zh-CN" sz="1200" dirty="0">
                <a:latin typeface="Courier" pitchFamily="49" charset="0"/>
              </a:rPr>
              <a:t>             Check and repair a storage medium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format              </a:t>
            </a:r>
            <a:r>
              <a:rPr kumimoji="1" lang="en-US" altLang="zh-CN" sz="1200" dirty="0" err="1">
                <a:latin typeface="Courier" pitchFamily="49" charset="0"/>
              </a:rPr>
              <a:t>Format</a:t>
            </a:r>
            <a:r>
              <a:rPr kumimoji="1" lang="en-US" altLang="zh-CN" sz="1200" dirty="0">
                <a:latin typeface="Courier" pitchFamily="49" charset="0"/>
              </a:rPr>
              <a:t> a storage medium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---- More ----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837559" y="5822663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[H3C]interface </a:t>
            </a:r>
            <a:r>
              <a:rPr kumimoji="1" lang="en-US" altLang="zh-CN" sz="1200" dirty="0" err="1">
                <a:latin typeface="Courier" pitchFamily="49" charset="0"/>
              </a:rPr>
              <a:t>Vlan</a:t>
            </a:r>
            <a:r>
              <a:rPr kumimoji="1" lang="en-US" altLang="zh-CN" sz="1200" dirty="0">
                <a:latin typeface="Courier" pitchFamily="49" charset="0"/>
              </a:rPr>
              <a:t>-interface ?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&lt;1-4094&gt;  </a:t>
            </a:r>
            <a:r>
              <a:rPr kumimoji="1" lang="en-US" altLang="zh-CN" sz="1200" dirty="0" err="1">
                <a:latin typeface="Courier" pitchFamily="49" charset="0"/>
              </a:rPr>
              <a:t>Vlan</a:t>
            </a:r>
            <a:r>
              <a:rPr kumimoji="1" lang="en-US" altLang="zh-CN" sz="1200" dirty="0">
                <a:latin typeface="Courier" pitchFamily="49" charset="0"/>
              </a:rPr>
              <a:t>-interface </a:t>
            </a:r>
            <a:r>
              <a:rPr kumimoji="1" lang="en-US" altLang="zh-CN" sz="1200" dirty="0" err="1">
                <a:latin typeface="Courier" pitchFamily="49" charset="0"/>
              </a:rPr>
              <a:t>interface</a:t>
            </a:r>
            <a:r>
              <a:rPr kumimoji="1" lang="en-US" altLang="zh-CN" sz="1200" dirty="0">
                <a:latin typeface="Courier" pitchFamily="49" charset="0"/>
              </a:rPr>
              <a:t> number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[H3C]interface </a:t>
            </a:r>
            <a:r>
              <a:rPr kumimoji="1" lang="en-US" altLang="zh-CN" sz="1200" dirty="0" err="1">
                <a:latin typeface="Courier" pitchFamily="49" charset="0"/>
              </a:rPr>
              <a:t>Vlan</a:t>
            </a:r>
            <a:r>
              <a:rPr kumimoji="1" lang="en-US" altLang="zh-CN" sz="1200" dirty="0">
                <a:latin typeface="Courier" pitchFamily="49" charset="0"/>
              </a:rPr>
              <a:t>-interface 1 ?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&lt;</a:t>
            </a:r>
            <a:r>
              <a:rPr kumimoji="1" lang="en-US" altLang="zh-CN" sz="1200" dirty="0" err="1">
                <a:latin typeface="Courier" pitchFamily="49" charset="0"/>
              </a:rPr>
              <a:t>cr</a:t>
            </a:r>
            <a:r>
              <a:rPr kumimoji="1" lang="en-US" altLang="zh-CN" sz="1200" dirty="0">
                <a:latin typeface="Courier" pitchFamily="49" charset="0"/>
              </a:rPr>
              <a:t>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401093" y="1703805"/>
            <a:ext cx="7993063" cy="36933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34638" y="100996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/>
              <a:t>命令行帮助特性（续）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67546" y="1668781"/>
            <a:ext cx="69119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it-IT" altLang="zh-CN" sz="1400" dirty="0">
                <a:latin typeface="Courier" pitchFamily="49" charset="0"/>
              </a:rPr>
              <a:t>&lt;H3C&gt;di?</a:t>
            </a:r>
          </a:p>
          <a:p>
            <a:pPr eaLnBrk="1" hangingPunct="1"/>
            <a:r>
              <a:rPr kumimoji="1" lang="it-IT" altLang="zh-CN" sz="1400" dirty="0">
                <a:latin typeface="Courier" pitchFamily="49" charset="0"/>
              </a:rPr>
              <a:t>  diagnostic-logfile</a:t>
            </a:r>
          </a:p>
          <a:p>
            <a:pPr eaLnBrk="1" hangingPunct="1"/>
            <a:r>
              <a:rPr kumimoji="1" lang="it-IT" altLang="zh-CN" sz="1400" dirty="0">
                <a:latin typeface="Courier" pitchFamily="49" charset="0"/>
              </a:rPr>
              <a:t>  dialer</a:t>
            </a:r>
          </a:p>
          <a:p>
            <a:pPr eaLnBrk="1" hangingPunct="1"/>
            <a:r>
              <a:rPr kumimoji="1" lang="it-IT" altLang="zh-CN" sz="1400" dirty="0">
                <a:latin typeface="Courier" pitchFamily="49" charset="0"/>
              </a:rPr>
              <a:t>  dir</a:t>
            </a:r>
          </a:p>
          <a:p>
            <a:pPr eaLnBrk="1" hangingPunct="1"/>
            <a:r>
              <a:rPr kumimoji="1" lang="it-IT" altLang="zh-CN" sz="1400" dirty="0">
                <a:latin typeface="Courier" pitchFamily="49" charset="0"/>
              </a:rPr>
              <a:t>  display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&lt;H3C&gt;dis?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display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&lt;H3C&gt;dis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&lt;H3C&gt;display v?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version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version-update-record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</a:t>
            </a:r>
            <a:r>
              <a:rPr kumimoji="1" lang="en-US" altLang="zh-CN" sz="1400" dirty="0" err="1">
                <a:latin typeface="Courier" pitchFamily="49" charset="0"/>
              </a:rPr>
              <a:t>vlan</a:t>
            </a:r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</a:t>
            </a:r>
            <a:r>
              <a:rPr kumimoji="1" lang="en-US" altLang="zh-CN" sz="1400" dirty="0" err="1">
                <a:latin typeface="Courier" pitchFamily="49" charset="0"/>
              </a:rPr>
              <a:t>vlan</a:t>
            </a:r>
            <a:r>
              <a:rPr kumimoji="1" lang="en-US" altLang="zh-CN" sz="1400" dirty="0">
                <a:latin typeface="Courier" pitchFamily="49" charset="0"/>
              </a:rPr>
              <a:t>-group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voice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</a:t>
            </a:r>
            <a:r>
              <a:rPr kumimoji="1" lang="en-US" altLang="zh-CN" sz="1400" dirty="0" err="1">
                <a:latin typeface="Courier" pitchFamily="49" charset="0"/>
              </a:rPr>
              <a:t>vrrp</a:t>
            </a:r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&lt;H3C&gt;display </a:t>
            </a:r>
            <a:r>
              <a:rPr kumimoji="1" lang="en-US" altLang="zh-CN" sz="1400" dirty="0" err="1">
                <a:latin typeface="Courier" pitchFamily="49" charset="0"/>
              </a:rPr>
              <a:t>ver</a:t>
            </a:r>
            <a:r>
              <a:rPr kumimoji="1" lang="en-US" altLang="zh-CN" sz="1400" dirty="0">
                <a:latin typeface="Courier" pitchFamily="49" charset="0"/>
              </a:rPr>
              <a:t>?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version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version-update-record</a:t>
            </a:r>
          </a:p>
        </p:txBody>
      </p:sp>
      <p:sp>
        <p:nvSpPr>
          <p:cNvPr id="2458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79069" y="6409031"/>
            <a:ext cx="4681538" cy="433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/>
              <a:t>此处按下</a:t>
            </a:r>
            <a:r>
              <a:rPr lang="en-US" altLang="zh-CN" sz="2100"/>
              <a:t>&lt;Tab&gt;</a:t>
            </a:r>
            <a:r>
              <a:rPr lang="zh-CN" altLang="en-US" sz="2100"/>
              <a:t>键可以补全命令</a:t>
            </a:r>
          </a:p>
        </p:txBody>
      </p:sp>
      <p:grpSp>
        <p:nvGrpSpPr>
          <p:cNvPr id="24582" name="组合 7"/>
          <p:cNvGrpSpPr>
            <a:grpSpLocks/>
          </p:cNvGrpSpPr>
          <p:nvPr/>
        </p:nvGrpSpPr>
        <p:grpSpPr bwMode="auto">
          <a:xfrm>
            <a:off x="2661469" y="3461041"/>
            <a:ext cx="2952750" cy="2928938"/>
            <a:chOff x="2733675" y="2720975"/>
            <a:chExt cx="2952750" cy="3241675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 flipV="1">
              <a:off x="5673725" y="2720975"/>
              <a:ext cx="12700" cy="3241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H="1">
              <a:off x="2733675" y="2733675"/>
              <a:ext cx="2952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1409" y="1088496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错误提示信息</a:t>
            </a:r>
          </a:p>
        </p:txBody>
      </p:sp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468115" y="1772817"/>
            <a:ext cx="7993063" cy="36933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539552" y="1772816"/>
            <a:ext cx="73453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[H3C]di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   ^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% Ambiguous command found at '^' position.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</a:t>
            </a:r>
            <a:r>
              <a:rPr kumimoji="1" lang="en-US" altLang="zh-CN" sz="1400" dirty="0" err="1">
                <a:latin typeface="Courier" pitchFamily="49" charset="0"/>
              </a:rPr>
              <a:t>dispaly</a:t>
            </a:r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   ^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% Wrong parameter found at '^' position.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[H3C]display 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           ^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% Incomplete command found at '^' position.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[H3C]display interface </a:t>
            </a:r>
            <a:r>
              <a:rPr kumimoji="1" lang="en-US" altLang="zh-CN" sz="1400" dirty="0" err="1">
                <a:latin typeface="Courier" pitchFamily="49" charset="0"/>
              </a:rPr>
              <a:t>GigabitEthernet</a:t>
            </a:r>
            <a:r>
              <a:rPr kumimoji="1" lang="en-US" altLang="zh-CN" sz="1400" dirty="0">
                <a:latin typeface="Courier" pitchFamily="49" charset="0"/>
              </a:rPr>
              <a:t> 0/0 0 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                                         ^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% Too many parameters found at '^' position.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[H3C]display interface </a:t>
            </a:r>
            <a:r>
              <a:rPr kumimoji="1" lang="en-US" altLang="zh-CN" sz="1400" dirty="0" err="1">
                <a:latin typeface="Courier" pitchFamily="49" charset="0"/>
              </a:rPr>
              <a:t>GigabitEthernet</a:t>
            </a:r>
            <a:r>
              <a:rPr kumimoji="1" lang="en-US" altLang="zh-CN" sz="1400" dirty="0">
                <a:latin typeface="Courier" pitchFamily="49" charset="0"/>
              </a:rPr>
              <a:t> 0/0/0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                                      ^</a:t>
            </a: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 % Wrong parameter found at '^' position.</a:t>
            </a:r>
          </a:p>
          <a:p>
            <a:pPr eaLnBrk="1" hangingPunct="1"/>
            <a:endParaRPr kumimoji="1" lang="en-US" altLang="zh-CN" sz="14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dirty="0">
                <a:latin typeface="Courier" pitchFamily="49" charset="0"/>
              </a:rPr>
              <a:t>[H3C]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常用设备管理命令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5" y="1762769"/>
            <a:ext cx="7343775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配置设备名称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配置系统时间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显示系统时间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72726" y="2347480"/>
            <a:ext cx="7416800" cy="6508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[H3C] sysname ?                                                                  </a:t>
            </a:r>
          </a:p>
          <a:p>
            <a:pPr eaLnBrk="1" hangingPunct="1"/>
            <a:r>
              <a:rPr kumimoji="1" lang="en-US" altLang="zh-CN" b="1"/>
              <a:t>  TEXT  Host name (1 to 64 characters)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4005" y="3764456"/>
            <a:ext cx="7416800" cy="6508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clock datetime ?                                                           </a:t>
            </a:r>
          </a:p>
          <a:p>
            <a:pPr eaLnBrk="1" hangingPunct="1"/>
            <a:r>
              <a:rPr kumimoji="1" lang="en-US" altLang="zh-CN" b="1"/>
              <a:t>  TIME  Specify the time (hh:mm:ss)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02798" y="5229202"/>
            <a:ext cx="7416800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/>
              <a:t>&lt;H3C&gt; display clock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常用信息查看命令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17" y="1556794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sz="2400"/>
              <a:t>查看版本信息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查看当前配置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显示接口信息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zh-CN" sz="2400"/>
              <a:t>显示接口IP状态与配置信息</a:t>
            </a:r>
            <a:endParaRPr lang="zh-CN" altLang="en-US" sz="2400"/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显示系统运行统计信息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i="1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29254" y="2060848"/>
            <a:ext cx="79216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version</a:t>
            </a:r>
            <a:r>
              <a:rPr kumimoji="1" lang="en-US" altLang="zh-CN"/>
              <a:t>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29254" y="3071267"/>
            <a:ext cx="7921625" cy="3762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current-configuration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7815" y="5087392"/>
            <a:ext cx="7993062" cy="3762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ip interface brief</a:t>
            </a:r>
            <a:r>
              <a:rPr kumimoji="1" lang="en-US" altLang="zh-CN"/>
              <a:t>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29254" y="4079332"/>
            <a:ext cx="7921625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interface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57815" y="6079582"/>
            <a:ext cx="7993062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diagnostic-information</a:t>
            </a:r>
            <a:r>
              <a:rPr kumimoji="1" lang="en-US" altLang="zh-CN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远程配置网络设备基础</a:t>
            </a:r>
            <a:b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远程登录服务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Telnet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1432</Words>
  <Application>Microsoft Office PowerPoint</Application>
  <PresentationFormat>全屏显示(4:3)</PresentationFormat>
  <Paragraphs>337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Courier</vt:lpstr>
      <vt:lpstr>Monotype Sorts</vt:lpstr>
      <vt:lpstr>方正姚体</vt:lpstr>
      <vt:lpstr>黑体</vt:lpstr>
      <vt:lpstr>楷体</vt:lpstr>
      <vt:lpstr>楷体_GB2312</vt:lpstr>
      <vt:lpstr>隶书</vt:lpstr>
      <vt:lpstr>宋体</vt:lpstr>
      <vt:lpstr>Arial</vt:lpstr>
      <vt:lpstr>Calibri</vt:lpstr>
      <vt:lpstr>Comic Sans MS</vt:lpstr>
      <vt:lpstr>Tahoma</vt:lpstr>
      <vt:lpstr>Wingdings</vt:lpstr>
      <vt:lpstr>Office 主题</vt:lpstr>
      <vt:lpstr>PowerPoint 演示文稿</vt:lpstr>
      <vt:lpstr>内容回顾</vt:lpstr>
      <vt:lpstr>用户角色</vt:lpstr>
      <vt:lpstr>命令行帮助特性</vt:lpstr>
      <vt:lpstr>命令行帮助特性（续）</vt:lpstr>
      <vt:lpstr>错误提示信息</vt:lpstr>
      <vt:lpstr>常用设备管理命令</vt:lpstr>
      <vt:lpstr>常用信息查看命令</vt:lpstr>
      <vt:lpstr>远程配置网络设备基础       ——远程登录服务Telnet</vt:lpstr>
      <vt:lpstr>IP地址</vt:lpstr>
      <vt:lpstr>IP地址记法 </vt:lpstr>
      <vt:lpstr>PowerPoint 演示文稿</vt:lpstr>
      <vt:lpstr>PowerPoint 演示文稿</vt:lpstr>
      <vt:lpstr>PowerPoint 演示文稿</vt:lpstr>
      <vt:lpstr>使用Telnet进行连接</vt:lpstr>
      <vt:lpstr>路由器Telnet服务配置命令</vt:lpstr>
      <vt:lpstr>路由器Telnet服务配置命令（续）</vt:lpstr>
      <vt:lpstr>Telnet配置例子</vt:lpstr>
      <vt:lpstr>用Telnet登录</vt:lpstr>
      <vt:lpstr>路由器SSH服务配置命令</vt:lpstr>
      <vt:lpstr>路由器SSH服务配置命令（续）</vt:lpstr>
      <vt:lpstr>SSH配置例子</vt:lpstr>
      <vt:lpstr>启动SSH客户端</vt:lpstr>
      <vt:lpstr>登录网络设备</vt:lpstr>
      <vt:lpstr>登录网络设备（续）</vt:lpstr>
      <vt:lpstr>实验2  远程登录服务器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王 洁</cp:lastModifiedBy>
  <cp:revision>734</cp:revision>
  <dcterms:modified xsi:type="dcterms:W3CDTF">2022-09-08T03:34:11Z</dcterms:modified>
</cp:coreProperties>
</file>