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48" r:id="rId3"/>
    <p:sldId id="349" r:id="rId4"/>
    <p:sldId id="350" r:id="rId5"/>
    <p:sldId id="434" r:id="rId6"/>
    <p:sldId id="355" r:id="rId7"/>
    <p:sldId id="356" r:id="rId8"/>
    <p:sldId id="299" r:id="rId9"/>
    <p:sldId id="354" r:id="rId10"/>
    <p:sldId id="357" r:id="rId11"/>
    <p:sldId id="392" r:id="rId12"/>
    <p:sldId id="285" r:id="rId13"/>
    <p:sldId id="379" r:id="rId14"/>
    <p:sldId id="389" r:id="rId15"/>
    <p:sldId id="390" r:id="rId16"/>
    <p:sldId id="391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0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348D4-EA94-49DA-A160-11BC9F6F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A7DE8-9EE4-4362-AAF0-000DDBF4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59B19-20AE-4396-8F27-AC1D5BBD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E1304-3F43-4858-9293-02DBC74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169DF-40CF-4DAE-BADC-4D89E70E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CF84-DB50-484A-8011-6407C000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041FE-5FBF-4116-BDCA-BFC87F9A9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70ED3-7F6A-4560-B340-050A54DE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63E6C-F9A9-4329-9ACA-6D2DF8EB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7D6D4-D6C6-48BE-89B0-F1D3BFCE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7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192C6-76A3-4D25-8E89-00A91146D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5EF1D-2883-4670-A822-20BB3B70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6C261-AD01-4D46-8207-9DE38EB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6EDF1-B28C-40A8-98B1-71201F2B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08270-9B84-4A4D-BD07-F0925A8F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EB651-4900-456D-BB43-D0C14F24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FE9A7-5168-409C-A711-F97F7B58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48C2D-2047-4799-A2FC-56B1898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E322C-8221-4BED-A088-26A6021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04BB6-B901-47F8-A6B3-181EBA9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0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9B6B-7ECF-436C-88F1-5B1F657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2AA01-FC1F-40E1-A59B-09E3CCFA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71582-6E8E-4C40-97AC-3A6D425D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ACAF-25C0-439B-ABB5-8BB96B9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FAA57-F92C-460F-A33C-E24BB896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4A188-8F9C-43F8-9952-E3187524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0F332-BD42-400D-9BC3-6BA3308A0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4298F-C66F-4B01-A4E8-F29FD8BC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510BF-6BDC-4720-83E3-0EA2C665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71F34-814A-4CAC-BEF3-072855E7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2F642-E024-4A13-A278-435CB2E6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1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4537-C7AF-46C4-9483-8EE27CB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67872-EF70-408D-A06E-CECC42A4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C095A-B59A-44FD-A568-F97FA86D4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2FB1F-2F59-4CA0-99F3-EA9BD7CAC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9D1779-367A-47D6-9656-6D224666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F3974-94E5-4BC0-A411-3587BECE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14165-169F-4502-9FE3-1E7DC7BD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7D56E4-B16F-41B3-941B-22AB59E8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3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0EEE-2963-41C2-8BE2-A96F4D28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94E8B-B91D-4473-A01A-639ED36C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4D8DC-3273-4CCF-B8AB-7209F036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BC7A1-0F04-4A73-93ED-D812B139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172D6-1DAA-49D8-992E-5138F402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03F60C-B511-4940-92DA-2F5B0E8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A178D-7C02-4A6A-B92A-FD06297D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5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D99-0C1E-421E-B6BA-1AF2F04F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94D38-9F53-4935-8851-1021C5A5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CF345-7486-4D4C-AFC9-6F37B9EE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4D323-7B4E-4C54-85A4-E5F5C878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A908D-E838-4E6D-9BE4-167DA00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F0FE-084D-4924-8517-ACE0933E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4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5C98-821B-496E-ADA7-3B25167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E5A26-FCF2-40DD-B7AB-DF3DC11B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3CF2C-DEDF-41D9-8C73-5DD6FE0D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3BBBD-2288-4C70-A111-87D6817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32A06-F2C7-499A-A439-11DC352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31BF4-B2EC-4231-80F1-554E2A8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D1F82B-6B6A-477C-9A35-1581ED09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06668-28EB-48F1-8D50-18978C89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A49A9-5107-4939-80E6-52650F643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474C-5AC6-45DA-802C-67BC027861A8}" type="datetimeFigureOut">
              <a:rPr lang="zh-CN" altLang="en-US" smtClean="0"/>
              <a:t>2021-12-14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31EC4-C03D-4DB3-BC9F-84A3D035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5C88F-CBBF-43DF-99C9-C3B375F7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85BA-DE0C-4D7B-A1DD-E00D43D7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>
            <a:extLst>
              <a:ext uri="{FF2B5EF4-FFF2-40B4-BE49-F238E27FC236}">
                <a16:creationId xmlns:a16="http://schemas.microsoft.com/office/drawing/2014/main" id="{AAE59446-A840-45B7-ACED-F29FCCBC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1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000066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b="0">
                <a:solidFill>
                  <a:srgbClr val="00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000066"/>
                </a:solidFill>
              </a:rPr>
              <a:t>3-1</a:t>
            </a:r>
            <a:r>
              <a:rPr lang="en-US" altLang="zh-CN" b="0">
                <a:solidFill>
                  <a:srgbClr val="000066"/>
                </a:solidFill>
                <a:latin typeface="宋体" panose="02010600030101010101" pitchFamily="2" charset="-122"/>
              </a:rPr>
              <a:t>】</a:t>
            </a:r>
            <a:endParaRPr lang="en-US" altLang="zh-CN" b="0">
              <a:solidFill>
                <a:srgbClr val="000066"/>
              </a:solidFill>
            </a:endParaRPr>
          </a:p>
        </p:txBody>
      </p:sp>
      <p:sp>
        <p:nvSpPr>
          <p:cNvPr id="58371" name="Text Box 5">
            <a:extLst>
              <a:ext uri="{FF2B5EF4-FFF2-40B4-BE49-F238E27FC236}">
                <a16:creationId xmlns:a16="http://schemas.microsoft.com/office/drawing/2014/main" id="{5971A58C-9E01-4BFE-BC86-298D063D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301"/>
            <a:ext cx="67818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latin typeface="宋体" panose="02010600030101010101" pitchFamily="2" charset="-122"/>
              </a:rPr>
              <a:t>设在单道系统中用</a:t>
            </a:r>
            <a:r>
              <a:rPr lang="en-US" altLang="zh-CN" b="0">
                <a:latin typeface="宋体" panose="02010600030101010101" pitchFamily="2" charset="-122"/>
              </a:rPr>
              <a:t>FCFS</a:t>
            </a:r>
            <a:r>
              <a:rPr lang="zh-CN" altLang="en-US" b="0">
                <a:latin typeface="宋体" panose="02010600030101010101" pitchFamily="2" charset="-122"/>
              </a:rPr>
              <a:t>算法调度如下作业，请完成下表。</a:t>
            </a:r>
          </a:p>
        </p:txBody>
      </p:sp>
      <p:graphicFrame>
        <p:nvGraphicFramePr>
          <p:cNvPr id="58372" name="Group 4">
            <a:extLst>
              <a:ext uri="{FF2B5EF4-FFF2-40B4-BE49-F238E27FC236}">
                <a16:creationId xmlns:a16="http://schemas.microsoft.com/office/drawing/2014/main" id="{8072D217-B3B0-499C-93E0-32697ECA0FB8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206501"/>
          <a:ext cx="8153400" cy="3852865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进程名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到达时间</a:t>
                      </a: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9:00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9:10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9:30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10:00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10:15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服务时间</a:t>
                      </a: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完成时间</a:t>
                      </a: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周转时间</a:t>
                      </a: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4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带权周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转时间</a:t>
                      </a: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28" name="Text Box 56">
            <a:extLst>
              <a:ext uri="{FF2B5EF4-FFF2-40B4-BE49-F238E27FC236}">
                <a16:creationId xmlns:a16="http://schemas.microsoft.com/office/drawing/2014/main" id="{F8828F93-0226-4E00-8B36-E8B35FE02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927476"/>
            <a:ext cx="990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80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0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429" name="Line 57">
            <a:extLst>
              <a:ext uri="{FF2B5EF4-FFF2-40B4-BE49-F238E27FC236}">
                <a16:creationId xmlns:a16="http://schemas.microsoft.com/office/drawing/2014/main" id="{AFF6662E-3060-42D0-B865-0C64231F96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400" y="1816100"/>
            <a:ext cx="114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58">
            <a:extLst>
              <a:ext uri="{FF2B5EF4-FFF2-40B4-BE49-F238E27FC236}">
                <a16:creationId xmlns:a16="http://schemas.microsoft.com/office/drawing/2014/main" id="{91E3D3C6-AFE6-4460-8822-F089A648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816100"/>
            <a:ext cx="1066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1" name="Text Box 59">
            <a:extLst>
              <a:ext uri="{FF2B5EF4-FFF2-40B4-BE49-F238E27FC236}">
                <a16:creationId xmlns:a16="http://schemas.microsoft.com/office/drawing/2014/main" id="{8745E62E-B71F-4270-A3B9-0890B584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9" y="3270251"/>
            <a:ext cx="974725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rgbClr val="000066"/>
                </a:solidFill>
              </a:rPr>
              <a:t>9:30</a:t>
            </a:r>
            <a:r>
              <a:rPr lang="en-US" altLang="zh-CN" b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8432" name="Text Box 60">
            <a:extLst>
              <a:ext uri="{FF2B5EF4-FFF2-40B4-BE49-F238E27FC236}">
                <a16:creationId xmlns:a16="http://schemas.microsoft.com/office/drawing/2014/main" id="{0AB7B62A-9C9B-44A4-88F1-7A2DFB00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3957639"/>
            <a:ext cx="10255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30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</a:p>
        </p:txBody>
      </p:sp>
      <p:sp>
        <p:nvSpPr>
          <p:cNvPr id="58433" name="Text Box 61">
            <a:extLst>
              <a:ext uri="{FF2B5EF4-FFF2-40B4-BE49-F238E27FC236}">
                <a16:creationId xmlns:a16="http://schemas.microsoft.com/office/drawing/2014/main" id="{0C38779C-A03A-409F-9755-A3FFB5486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63901"/>
            <a:ext cx="9906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000066"/>
                </a:solidFill>
              </a:rPr>
              <a:t>10:30 </a:t>
            </a:r>
          </a:p>
        </p:txBody>
      </p:sp>
      <p:sp>
        <p:nvSpPr>
          <p:cNvPr id="58434" name="Text Box 84">
            <a:extLst>
              <a:ext uri="{FF2B5EF4-FFF2-40B4-BE49-F238E27FC236}">
                <a16:creationId xmlns:a16="http://schemas.microsoft.com/office/drawing/2014/main" id="{BAA547BD-6B78-438F-8EA4-AF0CA365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952876"/>
            <a:ext cx="990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70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0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435" name="Text Box 85">
            <a:extLst>
              <a:ext uri="{FF2B5EF4-FFF2-40B4-BE49-F238E27FC236}">
                <a16:creationId xmlns:a16="http://schemas.microsoft.com/office/drawing/2014/main" id="{6832B860-3C89-45FA-97A0-ED237340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63901"/>
            <a:ext cx="9906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000066"/>
                </a:solidFill>
              </a:rPr>
              <a:t>10:40 </a:t>
            </a:r>
          </a:p>
        </p:txBody>
      </p:sp>
      <p:sp>
        <p:nvSpPr>
          <p:cNvPr id="58436" name="Text Box 86">
            <a:extLst>
              <a:ext uri="{FF2B5EF4-FFF2-40B4-BE49-F238E27FC236}">
                <a16:creationId xmlns:a16="http://schemas.microsoft.com/office/drawing/2014/main" id="{BB7E8B0C-215A-4CFF-9929-91D195BC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3263901"/>
            <a:ext cx="9906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000066"/>
                </a:solidFill>
              </a:rPr>
              <a:t>11:30 </a:t>
            </a:r>
          </a:p>
        </p:txBody>
      </p:sp>
      <p:sp>
        <p:nvSpPr>
          <p:cNvPr id="58437" name="Text Box 87">
            <a:extLst>
              <a:ext uri="{FF2B5EF4-FFF2-40B4-BE49-F238E27FC236}">
                <a16:creationId xmlns:a16="http://schemas.microsoft.com/office/drawing/2014/main" id="{E308903E-A075-4BBF-A332-6ABB1F13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965576"/>
            <a:ext cx="990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90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0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438" name="Text Box 88">
            <a:extLst>
              <a:ext uri="{FF2B5EF4-FFF2-40B4-BE49-F238E27FC236}">
                <a16:creationId xmlns:a16="http://schemas.microsoft.com/office/drawing/2014/main" id="{9594C196-6CFD-4741-A07C-CF4725B0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300" y="3263901"/>
            <a:ext cx="9906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srgbClr val="000066"/>
                </a:solidFill>
              </a:rPr>
              <a:t>11:50 </a:t>
            </a:r>
          </a:p>
        </p:txBody>
      </p:sp>
      <p:sp>
        <p:nvSpPr>
          <p:cNvPr id="58439" name="Text Box 89">
            <a:extLst>
              <a:ext uri="{FF2B5EF4-FFF2-40B4-BE49-F238E27FC236}">
                <a16:creationId xmlns:a16="http://schemas.microsoft.com/office/drawing/2014/main" id="{980D9D4C-E1DF-4566-B906-634EC739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3978276"/>
            <a:ext cx="990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95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0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440" name="Text Box 90">
            <a:extLst>
              <a:ext uri="{FF2B5EF4-FFF2-40B4-BE49-F238E27FC236}">
                <a16:creationId xmlns:a16="http://schemas.microsoft.com/office/drawing/2014/main" id="{E0421F70-5E3C-4613-9CE1-D246B018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9" y="4497388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1</a:t>
            </a:r>
          </a:p>
        </p:txBody>
      </p:sp>
      <p:sp>
        <p:nvSpPr>
          <p:cNvPr id="58441" name="Text Box 91">
            <a:extLst>
              <a:ext uri="{FF2B5EF4-FFF2-40B4-BE49-F238E27FC236}">
                <a16:creationId xmlns:a16="http://schemas.microsoft.com/office/drawing/2014/main" id="{CCF7B691-436C-4156-BDE9-DD7ECC294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498975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1.33</a:t>
            </a:r>
          </a:p>
        </p:txBody>
      </p:sp>
      <p:sp>
        <p:nvSpPr>
          <p:cNvPr id="58442" name="Text Box 92">
            <a:extLst>
              <a:ext uri="{FF2B5EF4-FFF2-40B4-BE49-F238E27FC236}">
                <a16:creationId xmlns:a16="http://schemas.microsoft.com/office/drawing/2014/main" id="{68A32625-9644-4376-A5C8-4E0B7002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6" y="4498975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7</a:t>
            </a:r>
          </a:p>
        </p:txBody>
      </p:sp>
      <p:sp>
        <p:nvSpPr>
          <p:cNvPr id="58443" name="Text Box 93">
            <a:extLst>
              <a:ext uri="{FF2B5EF4-FFF2-40B4-BE49-F238E27FC236}">
                <a16:creationId xmlns:a16="http://schemas.microsoft.com/office/drawing/2014/main" id="{387FBA90-7E22-4106-8629-CB8085FC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1" y="4511675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1.8</a:t>
            </a:r>
          </a:p>
        </p:txBody>
      </p:sp>
      <p:sp>
        <p:nvSpPr>
          <p:cNvPr id="58444" name="Text Box 94">
            <a:extLst>
              <a:ext uri="{FF2B5EF4-FFF2-40B4-BE49-F238E27FC236}">
                <a16:creationId xmlns:a16="http://schemas.microsoft.com/office/drawing/2014/main" id="{02669323-DAD8-44BD-B184-9F2A93F3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4498975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4.75</a:t>
            </a:r>
          </a:p>
        </p:txBody>
      </p:sp>
      <p:sp>
        <p:nvSpPr>
          <p:cNvPr id="58445" name="Text Box 95">
            <a:extLst>
              <a:ext uri="{FF2B5EF4-FFF2-40B4-BE49-F238E27FC236}">
                <a16:creationId xmlns:a16="http://schemas.microsoft.com/office/drawing/2014/main" id="{670CC87B-DB6D-432F-9CED-068BA4AB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200" y="3952876"/>
            <a:ext cx="990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rgbClr val="000066"/>
                </a:solidFill>
              </a:rPr>
              <a:t>73</a:t>
            </a:r>
            <a:r>
              <a:rPr lang="zh-CN" altLang="en-US" sz="2000" b="0">
                <a:solidFill>
                  <a:srgbClr val="000066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0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8446" name="Text Box 96">
            <a:extLst>
              <a:ext uri="{FF2B5EF4-FFF2-40B4-BE49-F238E27FC236}">
                <a16:creationId xmlns:a16="http://schemas.microsoft.com/office/drawing/2014/main" id="{85F3DF3A-CA36-4BE9-B89A-BA249050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3" y="4486275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3.176</a:t>
            </a:r>
          </a:p>
        </p:txBody>
      </p:sp>
      <p:sp>
        <p:nvSpPr>
          <p:cNvPr id="58447" name="Text Box 97">
            <a:extLst>
              <a:ext uri="{FF2B5EF4-FFF2-40B4-BE49-F238E27FC236}">
                <a16:creationId xmlns:a16="http://schemas.microsoft.com/office/drawing/2014/main" id="{336433F0-FBF3-4E7D-9A7F-E2655362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5326064"/>
            <a:ext cx="82661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0">
                <a:ea typeface="黑体" panose="02010609060101010101" pitchFamily="49" charset="-122"/>
              </a:rPr>
              <a:t>FCFS</a:t>
            </a:r>
            <a:r>
              <a:rPr lang="zh-CN" altLang="en-US" sz="2000" b="0">
                <a:ea typeface="黑体" panose="02010609060101010101" pitchFamily="49" charset="-122"/>
              </a:rPr>
              <a:t>算法比较有利于长作业（进程），不利于短作业（进程）。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ea typeface="黑体" panose="02010609060101010101" pitchFamily="49" charset="-122"/>
              </a:rPr>
              <a:t>有利于</a:t>
            </a:r>
            <a:r>
              <a:rPr lang="en-US" altLang="zh-CN" sz="2000" b="0">
                <a:ea typeface="黑体" panose="02010609060101010101" pitchFamily="49" charset="-122"/>
              </a:rPr>
              <a:t>CPU</a:t>
            </a:r>
            <a:r>
              <a:rPr lang="zh-CN" altLang="en-US" sz="2000" b="0">
                <a:ea typeface="黑体" panose="02010609060101010101" pitchFamily="49" charset="-122"/>
              </a:rPr>
              <a:t>繁忙型作业（进程），不利于</a:t>
            </a:r>
            <a:r>
              <a:rPr lang="en-US" altLang="zh-CN" sz="2000" b="0">
                <a:ea typeface="黑体" panose="02010609060101010101" pitchFamily="49" charset="-122"/>
              </a:rPr>
              <a:t>I/O</a:t>
            </a:r>
            <a:r>
              <a:rPr lang="zh-CN" altLang="en-US" sz="2000" b="0">
                <a:ea typeface="黑体" panose="02010609060101010101" pitchFamily="49" charset="-122"/>
              </a:rPr>
              <a:t>繁忙型作业（进程）</a:t>
            </a:r>
            <a:r>
              <a:rPr lang="en-US" altLang="zh-CN" sz="2000" b="0">
                <a:ea typeface="黑体" panose="02010609060101010101" pitchFamily="49" charset="-122"/>
              </a:rPr>
              <a:t>——</a:t>
            </a:r>
            <a:r>
              <a:rPr lang="zh-CN" altLang="en-US" sz="2000" b="0">
                <a:ea typeface="黑体" panose="02010609060101010101" pitchFamily="49" charset="-122"/>
              </a:rPr>
              <a:t>因非抢占式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animBg="1"/>
      <p:bldP spid="58428" grpId="0"/>
      <p:bldP spid="58431" grpId="0"/>
      <p:bldP spid="58432" grpId="0"/>
      <p:bldP spid="58433" grpId="0"/>
      <p:bldP spid="58434" grpId="0"/>
      <p:bldP spid="58435" grpId="0"/>
      <p:bldP spid="58436" grpId="0"/>
      <p:bldP spid="58437" grpId="0"/>
      <p:bldP spid="58438" grpId="0"/>
      <p:bldP spid="58439" grpId="0"/>
      <p:bldP spid="58440" grpId="0"/>
      <p:bldP spid="58441" grpId="0"/>
      <p:bldP spid="58442" grpId="0"/>
      <p:bldP spid="58443" grpId="0"/>
      <p:bldP spid="58444" grpId="0"/>
      <p:bldP spid="58445" grpId="0"/>
      <p:bldP spid="58446" grpId="0"/>
      <p:bldP spid="584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8CA67FCF-BD16-4B85-9856-053F1E10F9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4975" y="1025526"/>
            <a:ext cx="8783638" cy="5832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例：有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五个进程，其到达时间分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别为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，要求运行时间依次为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，采用时间片轮转调度算法，当时间片大小为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时，试计算其平均周转时间和平均带权周转时间。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6">
            <a:extLst>
              <a:ext uri="{FF2B5EF4-FFF2-40B4-BE49-F238E27FC236}">
                <a16:creationId xmlns:a16="http://schemas.microsoft.com/office/drawing/2014/main" id="{7097407C-A670-44AD-9F50-C1B4EDB5F0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3E087DD-FE0A-4B11-B58B-6F18B3B552D0}" type="slidenum">
              <a:rPr lang="zh-CN" altLang="en-US" sz="1400">
                <a:solidFill>
                  <a:srgbClr val="000000"/>
                </a:solidFill>
              </a:rPr>
              <a:pPr algn="r"/>
              <a:t>11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73730" name="Rectangle 118">
            <a:extLst>
              <a:ext uri="{FF2B5EF4-FFF2-40B4-BE49-F238E27FC236}">
                <a16:creationId xmlns:a16="http://schemas.microsoft.com/office/drawing/2014/main" id="{1AB4003E-F907-48FF-8EF6-E7CCE544A8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习题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F936AE1-3C5A-43D3-920B-4C854EDF5F4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81200" y="1600201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  假定要在一台处理机上执行如下表所示的作业，且假定这些作业在时刻</a:t>
            </a:r>
            <a:r>
              <a:rPr lang="en-US" altLang="zh-CN" sz="2400"/>
              <a:t>0</a:t>
            </a:r>
            <a:r>
              <a:rPr lang="zh-CN" altLang="en-US" sz="2400"/>
              <a:t>以</a:t>
            </a: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5</a:t>
            </a:r>
            <a:r>
              <a:rPr lang="zh-CN" altLang="en-US" sz="2400"/>
              <a:t>的顺序到达。①说明分别使用</a:t>
            </a:r>
            <a:r>
              <a:rPr lang="en-US" altLang="zh-CN" sz="2400"/>
              <a:t>FCFS</a:t>
            </a:r>
            <a:r>
              <a:rPr lang="zh-CN" altLang="en-US" sz="2400"/>
              <a:t>、</a:t>
            </a:r>
            <a:r>
              <a:rPr lang="en-US" altLang="zh-CN" sz="2400"/>
              <a:t>SJF</a:t>
            </a:r>
            <a:r>
              <a:rPr lang="zh-CN" altLang="en-US" sz="2400"/>
              <a:t>以及非剥夺式优先调度算法时，这些作业的执行情况。</a:t>
            </a:r>
            <a:r>
              <a:rPr lang="en-US" altLang="zh-CN" sz="2400"/>
              <a:t>(</a:t>
            </a:r>
            <a:r>
              <a:rPr lang="zh-CN" altLang="en-US" sz="2400"/>
              <a:t>注意优先权高的数值小</a:t>
            </a:r>
            <a:r>
              <a:rPr lang="en-US" altLang="zh-CN" sz="2400"/>
              <a:t>)②</a:t>
            </a:r>
            <a:r>
              <a:rPr lang="zh-CN" altLang="en-US" sz="2400"/>
              <a:t>针对上述每种调度算法，给出平均周转时间和平均带权周转时间。</a:t>
            </a:r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B856928B-32A8-4341-B5B7-69B66CFD5B6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172200" y="1600201"/>
          <a:ext cx="4038600" cy="4525965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作业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执行时间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优先级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C807CF04-974F-4C1B-AC00-A387B5547A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1" y="228600"/>
            <a:ext cx="8562975" cy="60960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2.  </a:t>
            </a: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安全状态之例</a:t>
            </a:r>
            <a:r>
              <a:rPr lang="zh-CN" altLang="en-US" sz="3600"/>
              <a:t> </a:t>
            </a:r>
          </a:p>
        </p:txBody>
      </p:sp>
      <p:sp>
        <p:nvSpPr>
          <p:cNvPr id="98306" name="Text Box 4">
            <a:extLst>
              <a:ext uri="{FF2B5EF4-FFF2-40B4-BE49-F238E27FC236}">
                <a16:creationId xmlns:a16="http://schemas.microsoft.com/office/drawing/2014/main" id="{C6B13D48-64CB-41CF-96AC-13C754EE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05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000" b="0">
                <a:latin typeface="宋体" panose="02010600030101010101" pitchFamily="2" charset="-122"/>
              </a:rPr>
              <a:t>设系统中有</a:t>
            </a:r>
            <a:r>
              <a:rPr lang="en-US" altLang="zh-CN" sz="2000" b="0"/>
              <a:t>3</a:t>
            </a:r>
            <a:r>
              <a:rPr lang="zh-CN" altLang="en-US" sz="2000" b="0">
                <a:latin typeface="宋体" panose="02010600030101010101" pitchFamily="2" charset="-122"/>
              </a:rPr>
              <a:t>个进程</a:t>
            </a:r>
            <a:r>
              <a:rPr lang="en-US" altLang="zh-CN" sz="2000" b="0"/>
              <a:t>P1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P2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P3</a:t>
            </a:r>
            <a:r>
              <a:rPr lang="zh-CN" altLang="en-US" sz="2000" b="0">
                <a:latin typeface="宋体" panose="02010600030101010101" pitchFamily="2" charset="-122"/>
              </a:rPr>
              <a:t>，共有</a:t>
            </a:r>
            <a:r>
              <a:rPr lang="en-US" altLang="zh-CN" sz="2000" b="0"/>
              <a:t>12</a:t>
            </a:r>
            <a:r>
              <a:rPr lang="zh-CN" altLang="en-US" sz="2000" b="0">
                <a:latin typeface="宋体" panose="02010600030101010101" pitchFamily="2" charset="-122"/>
              </a:rPr>
              <a:t>台磁带机。</a:t>
            </a:r>
            <a:r>
              <a:rPr lang="zh-CN" altLang="en-US" sz="2000" b="0"/>
              <a:t> </a:t>
            </a:r>
          </a:p>
          <a:p>
            <a:pPr algn="just">
              <a:spcBef>
                <a:spcPct val="0"/>
              </a:spcBef>
            </a:pPr>
            <a:r>
              <a:rPr lang="zh-CN" altLang="en-US" sz="2000" b="0">
                <a:latin typeface="宋体" panose="02010600030101010101" pitchFamily="2" charset="-122"/>
              </a:rPr>
              <a:t>进程</a:t>
            </a:r>
            <a:r>
              <a:rPr lang="en-US" altLang="zh-CN" sz="2000" b="0"/>
              <a:t>P1</a:t>
            </a:r>
            <a:r>
              <a:rPr lang="zh-CN" altLang="en-US" sz="2000" b="0">
                <a:latin typeface="宋体" panose="02010600030101010101" pitchFamily="2" charset="-122"/>
              </a:rPr>
              <a:t>总共需要</a:t>
            </a:r>
            <a:r>
              <a:rPr lang="en-US" altLang="zh-CN" sz="2000" b="0"/>
              <a:t>10</a:t>
            </a:r>
            <a:r>
              <a:rPr lang="zh-CN" altLang="en-US" sz="2000" b="0">
                <a:latin typeface="宋体" panose="02010600030101010101" pitchFamily="2" charset="-122"/>
              </a:rPr>
              <a:t>台磁带机，</a:t>
            </a:r>
            <a:r>
              <a:rPr lang="en-US" altLang="zh-CN" sz="2000" b="0"/>
              <a:t>P2</a:t>
            </a:r>
            <a:r>
              <a:rPr lang="zh-CN" altLang="en-US" sz="2000" b="0">
                <a:latin typeface="宋体" panose="02010600030101010101" pitchFamily="2" charset="-122"/>
              </a:rPr>
              <a:t>和</a:t>
            </a:r>
            <a:r>
              <a:rPr lang="en-US" altLang="zh-CN" sz="2000" b="0"/>
              <a:t>P3</a:t>
            </a:r>
            <a:r>
              <a:rPr lang="zh-CN" altLang="en-US" sz="2000" b="0">
                <a:latin typeface="宋体" panose="02010600030101010101" pitchFamily="2" charset="-122"/>
              </a:rPr>
              <a:t>分别要求</a:t>
            </a:r>
            <a:r>
              <a:rPr lang="en-US" altLang="zh-CN" sz="2000" b="0"/>
              <a:t>4</a:t>
            </a:r>
            <a:r>
              <a:rPr lang="zh-CN" altLang="en-US" sz="2000" b="0">
                <a:latin typeface="宋体" panose="02010600030101010101" pitchFamily="2" charset="-122"/>
              </a:rPr>
              <a:t>台和</a:t>
            </a:r>
            <a:r>
              <a:rPr lang="en-US" altLang="zh-CN" sz="2000" b="0"/>
              <a:t>9</a:t>
            </a:r>
            <a:r>
              <a:rPr lang="zh-CN" altLang="en-US" sz="2000" b="0">
                <a:latin typeface="宋体" panose="02010600030101010101" pitchFamily="2" charset="-122"/>
              </a:rPr>
              <a:t>台。</a:t>
            </a:r>
            <a:r>
              <a:rPr lang="zh-CN" altLang="en-US" sz="2000" b="0"/>
              <a:t> </a:t>
            </a:r>
          </a:p>
          <a:p>
            <a:pPr algn="just">
              <a:spcBef>
                <a:spcPct val="0"/>
              </a:spcBef>
            </a:pPr>
            <a:r>
              <a:rPr lang="zh-CN" altLang="en-US" sz="2000" b="0">
                <a:latin typeface="宋体" panose="02010600030101010101" pitchFamily="2" charset="-122"/>
              </a:rPr>
              <a:t>假设在</a:t>
            </a:r>
            <a:r>
              <a:rPr lang="en-US" altLang="zh-CN" sz="2000" b="0"/>
              <a:t>T</a:t>
            </a:r>
            <a:r>
              <a:rPr lang="en-US" altLang="zh-CN" sz="2000" b="0" baseline="-30000"/>
              <a:t>0</a:t>
            </a:r>
            <a:r>
              <a:rPr lang="zh-CN" altLang="en-US" sz="2000" b="0">
                <a:latin typeface="宋体" panose="02010600030101010101" pitchFamily="2" charset="-122"/>
              </a:rPr>
              <a:t>时刻，进程</a:t>
            </a:r>
            <a:r>
              <a:rPr lang="en-US" altLang="zh-CN" sz="2000" b="0"/>
              <a:t>P1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P2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P3</a:t>
            </a:r>
            <a:r>
              <a:rPr lang="zh-CN" altLang="en-US" sz="2000" b="0">
                <a:latin typeface="宋体" panose="02010600030101010101" pitchFamily="2" charset="-122"/>
              </a:rPr>
              <a:t>已分别获得</a:t>
            </a:r>
            <a:r>
              <a:rPr lang="en-US" altLang="zh-CN" sz="2000" b="0"/>
              <a:t>5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2</a:t>
            </a:r>
            <a:r>
              <a:rPr lang="zh-CN" altLang="en-US" sz="2000" b="0">
                <a:latin typeface="宋体" panose="02010600030101010101" pitchFamily="2" charset="-122"/>
              </a:rPr>
              <a:t>、</a:t>
            </a:r>
            <a:r>
              <a:rPr lang="en-US" altLang="zh-CN" sz="2000" b="0"/>
              <a:t>2</a:t>
            </a:r>
            <a:r>
              <a:rPr lang="zh-CN" altLang="en-US" sz="2000" b="0">
                <a:latin typeface="宋体" panose="02010600030101010101" pitchFamily="2" charset="-122"/>
              </a:rPr>
              <a:t>台磁带机，尚有</a:t>
            </a:r>
            <a:r>
              <a:rPr lang="en-US" altLang="zh-CN" sz="2000" b="0"/>
              <a:t>3</a:t>
            </a:r>
            <a:r>
              <a:rPr lang="zh-CN" altLang="en-US" sz="2000" b="0">
                <a:latin typeface="宋体" panose="02010600030101010101" pitchFamily="2" charset="-122"/>
              </a:rPr>
              <a:t>台空闲未分配，如下表所示：</a:t>
            </a:r>
            <a:r>
              <a:rPr lang="zh-CN" altLang="en-US" sz="2000" b="0"/>
              <a:t> </a:t>
            </a:r>
          </a:p>
        </p:txBody>
      </p:sp>
      <p:graphicFrame>
        <p:nvGraphicFramePr>
          <p:cNvPr id="100356" name="Group 4">
            <a:extLst>
              <a:ext uri="{FF2B5EF4-FFF2-40B4-BE49-F238E27FC236}">
                <a16:creationId xmlns:a16="http://schemas.microsoft.com/office/drawing/2014/main" id="{A40119E9-B8AA-44EF-9E2C-C62C7C4849C3}"/>
              </a:ext>
            </a:extLst>
          </p:cNvPr>
          <p:cNvGraphicFramePr>
            <a:graphicFrameLocks noGrp="1"/>
          </p:cNvGraphicFramePr>
          <p:nvPr/>
        </p:nvGraphicFramePr>
        <p:xfrm>
          <a:off x="2089151" y="2139950"/>
          <a:ext cx="8177213" cy="1646238"/>
        </p:xfrm>
        <a:graphic>
          <a:graphicData uri="http://schemas.openxmlformats.org/drawingml/2006/table">
            <a:tbl>
              <a:tblPr/>
              <a:tblGrid>
                <a:gridCol w="200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进程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最大需求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已分配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可用数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24" name="Text Box 27">
            <a:extLst>
              <a:ext uri="{FF2B5EF4-FFF2-40B4-BE49-F238E27FC236}">
                <a16:creationId xmlns:a16="http://schemas.microsoft.com/office/drawing/2014/main" id="{B7C1B381-44AE-4B8D-8E14-C0431E3F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5761038"/>
            <a:ext cx="8229600" cy="101441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0">
                <a:solidFill>
                  <a:srgbClr val="0000FF"/>
                </a:solidFill>
                <a:ea typeface="楷体_GB2312" pitchFamily="1" charset="-122"/>
              </a:rPr>
              <a:t>经分析，</a:t>
            </a:r>
            <a:r>
              <a:rPr lang="en-US" altLang="zh-CN" sz="2000" b="0">
                <a:solidFill>
                  <a:srgbClr val="0000FF"/>
                </a:solidFill>
                <a:ea typeface="楷体_GB2312" pitchFamily="1" charset="-122"/>
              </a:rPr>
              <a:t>T</a:t>
            </a:r>
            <a:r>
              <a:rPr lang="en-US" altLang="zh-CN" sz="2000" b="0" baseline="-30000">
                <a:solidFill>
                  <a:srgbClr val="0000FF"/>
                </a:solidFill>
                <a:ea typeface="楷体_GB2312" pitchFamily="1" charset="-122"/>
              </a:rPr>
              <a:t>0</a:t>
            </a:r>
            <a:r>
              <a:rPr lang="zh-CN" altLang="en-US" sz="2000" b="0">
                <a:solidFill>
                  <a:srgbClr val="0000FF"/>
                </a:solidFill>
                <a:ea typeface="楷体_GB2312" pitchFamily="1" charset="-122"/>
              </a:rPr>
              <a:t>时刻系统是安全的，因为这时存在一个安全序列</a:t>
            </a:r>
            <a:r>
              <a:rPr lang="en-US" altLang="zh-CN" sz="2000" b="0">
                <a:solidFill>
                  <a:srgbClr val="0000FF"/>
                </a:solidFill>
                <a:ea typeface="楷体_GB2312" pitchFamily="1" charset="-122"/>
              </a:rPr>
              <a:t>&lt;P2</a:t>
            </a:r>
            <a:r>
              <a:rPr lang="zh-CN" altLang="en-US" sz="2000" b="0">
                <a:solidFill>
                  <a:srgbClr val="0000FF"/>
                </a:solidFill>
                <a:ea typeface="楷体_GB2312" pitchFamily="1" charset="-122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ea typeface="楷体_GB2312" pitchFamily="1" charset="-122"/>
              </a:rPr>
              <a:t>P1</a:t>
            </a:r>
            <a:r>
              <a:rPr lang="zh-CN" altLang="en-US" sz="2000" b="0">
                <a:solidFill>
                  <a:srgbClr val="0000FF"/>
                </a:solidFill>
                <a:ea typeface="楷体_GB2312" pitchFamily="1" charset="-122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ea typeface="楷体_GB2312" pitchFamily="1" charset="-122"/>
              </a:rPr>
              <a:t>P3&gt;</a:t>
            </a:r>
            <a:r>
              <a:rPr lang="zh-CN" altLang="en-US" sz="2000" b="0">
                <a:solidFill>
                  <a:srgbClr val="0000FF"/>
                </a:solidFill>
                <a:ea typeface="楷体_GB2312" pitchFamily="1" charset="-122"/>
              </a:rPr>
              <a:t>，即只要系统按此进程序列分配资源，就能使每一个进程都顺利完成。 </a:t>
            </a:r>
          </a:p>
        </p:txBody>
      </p:sp>
      <p:graphicFrame>
        <p:nvGraphicFramePr>
          <p:cNvPr id="100374" name="Group 22">
            <a:extLst>
              <a:ext uri="{FF2B5EF4-FFF2-40B4-BE49-F238E27FC236}">
                <a16:creationId xmlns:a16="http://schemas.microsoft.com/office/drawing/2014/main" id="{25B7A3B2-87D4-44E0-BDD5-D13AD997B557}"/>
              </a:ext>
            </a:extLst>
          </p:cNvPr>
          <p:cNvGraphicFramePr>
            <a:graphicFrameLocks noGrp="1"/>
          </p:cNvGraphicFramePr>
          <p:nvPr/>
        </p:nvGraphicFramePr>
        <p:xfrm>
          <a:off x="2079625" y="3827463"/>
          <a:ext cx="8472488" cy="1879600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 程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 大 需 求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时已 分 配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还需要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 用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5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3">
            <a:extLst>
              <a:ext uri="{FF2B5EF4-FFF2-40B4-BE49-F238E27FC236}">
                <a16:creationId xmlns:a16="http://schemas.microsoft.com/office/drawing/2014/main" id="{A841D59B-B11A-47D9-87B4-01A7D1288D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327FB0E-9F56-4B55-B197-57B278620738}" type="slidenum">
              <a:rPr lang="zh-CN" altLang="en-US" sz="1400" b="0"/>
              <a:pPr algn="r">
                <a:spcBef>
                  <a:spcPct val="0"/>
                </a:spcBef>
              </a:pPr>
              <a:t>13</a:t>
            </a:fld>
            <a:endParaRPr lang="zh-CN" altLang="en-US" sz="1400" b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694C2EC-660D-4031-A1F6-872EEF21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15950"/>
            <a:ext cx="8610600" cy="456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zh-CN" altLang="en-US" b="0">
                <a:solidFill>
                  <a:srgbClr val="017DED"/>
                </a:solidFill>
                <a:latin typeface="Times New Roman" panose="02020603050405020304" pitchFamily="18" charset="0"/>
              </a:rPr>
              <a:t>由安全状态向不安全状态的转换</a:t>
            </a:r>
          </a:p>
          <a:p>
            <a:pPr>
              <a:lnSpc>
                <a:spcPct val="120000"/>
              </a:lnSpc>
            </a:pPr>
            <a:r>
              <a:rPr lang="zh-CN" altLang="en-US" sz="2800" b="0">
                <a:latin typeface="Times New Roman" panose="02020603050405020304" pitchFamily="18" charset="0"/>
              </a:rPr>
              <a:t>       </a:t>
            </a:r>
            <a:r>
              <a:rPr lang="zh-CN" altLang="en-US" b="0">
                <a:latin typeface="Times New Roman" panose="02020603050405020304" pitchFamily="18" charset="0"/>
              </a:rPr>
              <a:t>如果不按照安全顺序分配资源，则系统可能由安全状态进入不安全状态。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例：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假定系统有三个进程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，有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12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台磁带机。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进程         最大需求量    已分配     可用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1                          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10               5            3</a:t>
            </a:r>
            <a:endParaRPr lang="en-US" altLang="zh-CN" b="0" baseline="-2500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                    4               2         </a:t>
            </a:r>
            <a:endParaRPr lang="en-US" altLang="zh-CN" b="0" baseline="-2500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                    9               2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       </a:t>
            </a:r>
            <a:r>
              <a:rPr lang="zh-CN" altLang="en-US" b="0">
                <a:latin typeface="Times New Roman" panose="02020603050405020304" pitchFamily="18" charset="0"/>
              </a:rPr>
              <a:t>在</a:t>
            </a:r>
            <a:r>
              <a:rPr lang="en-US" altLang="zh-CN" b="0">
                <a:latin typeface="Times New Roman" panose="02020603050405020304" pitchFamily="18" charset="0"/>
              </a:rPr>
              <a:t>T</a:t>
            </a:r>
            <a:r>
              <a:rPr lang="en-US" altLang="zh-CN" b="0" baseline="-18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时刻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b="0">
                <a:latin typeface="Times New Roman" panose="02020603050405020304" pitchFamily="18" charset="0"/>
              </a:rPr>
              <a:t>又申请了一台磁带机，若将剩余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  <a:r>
              <a:rPr lang="zh-CN" altLang="en-US" b="0">
                <a:latin typeface="Times New Roman" panose="02020603050405020304" pitchFamily="18" charset="0"/>
              </a:rPr>
              <a:t>台中的一台分配给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b="0" baseline="-2500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r>
              <a:rPr lang="zh-CN" altLang="en-US" b="0">
                <a:latin typeface="Times New Roman" panose="02020603050405020304" pitchFamily="18" charset="0"/>
              </a:rPr>
              <a:t>则系统会进入不安全状态。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为什么？</a:t>
            </a: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02BFCC4D-05DB-462B-87F0-3EE55198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6" y="3035300"/>
            <a:ext cx="3686175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已分配     还需要     可用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5             5                2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2             2         </a:t>
            </a:r>
            <a:endParaRPr lang="en-US" altLang="zh-CN" b="0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3             6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endParaRPr lang="zh-CN" altLang="en-US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2">
            <a:extLst>
              <a:ext uri="{FF2B5EF4-FFF2-40B4-BE49-F238E27FC236}">
                <a16:creationId xmlns:a16="http://schemas.microsoft.com/office/drawing/2014/main" id="{FE5621EA-2783-435B-9447-168CBE97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76250"/>
            <a:ext cx="7273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安全性算法</a:t>
            </a:r>
            <a:r>
              <a:rPr lang="zh-CN" altLang="en-US" sz="3600" b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zh-CN" altLang="en-US" sz="2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4" name="Text Box 3">
            <a:extLst>
              <a:ext uri="{FF2B5EF4-FFF2-40B4-BE49-F238E27FC236}">
                <a16:creationId xmlns:a16="http://schemas.microsoft.com/office/drawing/2014/main" id="{66C6AE7A-322E-4B96-A06F-2CCCAA74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341438"/>
            <a:ext cx="8280400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0">
                <a:solidFill>
                  <a:srgbClr val="017DED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安全性算法涉及的数据结构：</a:t>
            </a:r>
            <a:endParaRPr lang="en-US" altLang="zh-CN" b="0">
              <a:solidFill>
                <a:srgbClr val="017DED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000066"/>
                </a:solidFill>
                <a:latin typeface="Arial" panose="020B0604020202020204" pitchFamily="34" charset="0"/>
              </a:rPr>
              <a:t>可利用资源向量</a:t>
            </a:r>
            <a:r>
              <a:rPr lang="en-US" altLang="zh-CN" b="0">
                <a:solidFill>
                  <a:srgbClr val="000066"/>
                </a:solidFill>
                <a:latin typeface="Arial" panose="020B0604020202020204" pitchFamily="34" charset="0"/>
              </a:rPr>
              <a:t>Available</a:t>
            </a:r>
          </a:p>
          <a:p>
            <a:pPr lvl="2">
              <a:spcBef>
                <a:spcPct val="5000"/>
              </a:spcBef>
            </a:pPr>
            <a:r>
              <a:rPr lang="zh-CN" altLang="en-US" b="0">
                <a:latin typeface="宋体" panose="02010600030101010101" pitchFamily="2" charset="-122"/>
              </a:rPr>
              <a:t>  是一个含有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个元素的数组，其中每一个元素代表一类可用资源数目，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是资源种类数。如</a:t>
            </a:r>
            <a:r>
              <a:rPr lang="en-US" altLang="zh-CN" b="0">
                <a:latin typeface="Times New Roman" panose="02020603050405020304" pitchFamily="18" charset="0"/>
              </a:rPr>
              <a:t>……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000066"/>
                </a:solidFill>
                <a:latin typeface="宋体" panose="02010600030101010101" pitchFamily="2" charset="-122"/>
              </a:rPr>
              <a:t>最大需求矩阵</a:t>
            </a:r>
            <a:r>
              <a:rPr lang="en-US" altLang="zh-CN" b="0">
                <a:solidFill>
                  <a:srgbClr val="000066"/>
                </a:solidFill>
                <a:latin typeface="Arial" panose="020B0604020202020204" pitchFamily="34" charset="0"/>
              </a:rPr>
              <a:t>Max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ct val="5000"/>
              </a:spcBef>
            </a:pPr>
            <a:r>
              <a:rPr lang="zh-CN" altLang="en-US" b="0">
                <a:latin typeface="宋体" panose="02010600030101010101" pitchFamily="2" charset="-122"/>
              </a:rPr>
              <a:t> 是一个</a:t>
            </a:r>
            <a:r>
              <a:rPr lang="en-US" altLang="zh-CN" b="0">
                <a:latin typeface="Arial" panose="020B0604020202020204" pitchFamily="34" charset="0"/>
              </a:rPr>
              <a:t>n</a:t>
            </a:r>
            <a:r>
              <a:rPr lang="en-US" altLang="zh-CN" b="0">
                <a:latin typeface="宋体" panose="02010600030101010101" pitchFamily="2" charset="-122"/>
              </a:rPr>
              <a:t>×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矩阵，它定义了系统中</a:t>
            </a:r>
            <a:r>
              <a:rPr lang="en-US" altLang="zh-CN" b="0">
                <a:latin typeface="Arial" panose="020B0604020202020204" pitchFamily="34" charset="0"/>
              </a:rPr>
              <a:t>n</a:t>
            </a:r>
            <a:r>
              <a:rPr lang="zh-CN" altLang="en-US" b="0">
                <a:latin typeface="宋体" panose="02010600030101010101" pitchFamily="2" charset="-122"/>
              </a:rPr>
              <a:t>个进程中的每一个进程对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类资源的最大需求数。如</a:t>
            </a:r>
            <a:r>
              <a:rPr lang="en-US" altLang="zh-CN" b="0">
                <a:latin typeface="Times New Roman" panose="02020603050405020304" pitchFamily="18" charset="0"/>
              </a:rPr>
              <a:t>……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000066"/>
                </a:solidFill>
                <a:latin typeface="宋体" panose="02010600030101010101" pitchFamily="2" charset="-122"/>
              </a:rPr>
              <a:t>分配矩阵</a:t>
            </a:r>
            <a:r>
              <a:rPr lang="en-US" altLang="zh-CN" b="0">
                <a:solidFill>
                  <a:srgbClr val="000066"/>
                </a:solidFill>
                <a:latin typeface="Arial" panose="020B0604020202020204" pitchFamily="34" charset="0"/>
              </a:rPr>
              <a:t>Allocation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ct val="5000"/>
              </a:spcBef>
            </a:pPr>
            <a:r>
              <a:rPr lang="zh-CN" altLang="en-US" b="0">
                <a:latin typeface="宋体" panose="02010600030101010101" pitchFamily="2" charset="-122"/>
              </a:rPr>
              <a:t> 也是一个</a:t>
            </a:r>
            <a:r>
              <a:rPr lang="en-US" altLang="zh-CN" b="0">
                <a:latin typeface="Arial" panose="020B0604020202020204" pitchFamily="34" charset="0"/>
              </a:rPr>
              <a:t>n</a:t>
            </a:r>
            <a:r>
              <a:rPr lang="en-US" altLang="zh-CN" b="0">
                <a:latin typeface="宋体" panose="02010600030101010101" pitchFamily="2" charset="-122"/>
              </a:rPr>
              <a:t>×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矩阵，它定义了系统中每一类资源当前已分配给每一个进程的资源数。如</a:t>
            </a:r>
            <a:r>
              <a:rPr lang="en-US" altLang="zh-CN" b="0">
                <a:latin typeface="Times New Roman" panose="02020603050405020304" pitchFamily="18" charset="0"/>
              </a:rPr>
              <a:t>……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000066"/>
                </a:solidFill>
                <a:latin typeface="宋体" panose="02010600030101010101" pitchFamily="2" charset="-122"/>
              </a:rPr>
              <a:t>需求矩阵</a:t>
            </a:r>
            <a:r>
              <a:rPr lang="en-US" altLang="zh-CN" b="0">
                <a:solidFill>
                  <a:srgbClr val="000066"/>
                </a:solidFill>
                <a:latin typeface="Arial" panose="020B0604020202020204" pitchFamily="34" charset="0"/>
              </a:rPr>
              <a:t>Need</a:t>
            </a:r>
            <a:r>
              <a:rPr lang="en-US" altLang="zh-CN" b="0"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ct val="5000"/>
              </a:spcBef>
            </a:pPr>
            <a:r>
              <a:rPr lang="zh-CN" altLang="en-US" b="0">
                <a:latin typeface="宋体" panose="02010600030101010101" pitchFamily="2" charset="-122"/>
              </a:rPr>
              <a:t> 也是一个</a:t>
            </a:r>
            <a:r>
              <a:rPr lang="en-US" altLang="zh-CN" b="0">
                <a:latin typeface="Arial" panose="020B0604020202020204" pitchFamily="34" charset="0"/>
              </a:rPr>
              <a:t>n</a:t>
            </a:r>
            <a:r>
              <a:rPr lang="en-US" altLang="zh-CN" b="0">
                <a:latin typeface="宋体" panose="02010600030101010101" pitchFamily="2" charset="-122"/>
              </a:rPr>
              <a:t>×</a:t>
            </a:r>
            <a:r>
              <a:rPr lang="en-US" altLang="zh-CN" b="0">
                <a:latin typeface="Arial" panose="020B0604020202020204" pitchFamily="34" charset="0"/>
              </a:rPr>
              <a:t>m</a:t>
            </a:r>
            <a:r>
              <a:rPr lang="zh-CN" altLang="en-US" b="0">
                <a:latin typeface="宋体" panose="02010600030101010101" pitchFamily="2" charset="-122"/>
              </a:rPr>
              <a:t>矩阵，用于表示每个进程尚需的各类资源数。</a:t>
            </a:r>
            <a:r>
              <a:rPr lang="zh-CN" altLang="en-US" b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B125CF84-211B-4484-9948-46D6E9E64DAF}"/>
              </a:ext>
            </a:extLst>
          </p:cNvPr>
          <p:cNvGrpSpPr>
            <a:grpSpLocks/>
          </p:cNvGrpSpPr>
          <p:nvPr/>
        </p:nvGrpSpPr>
        <p:grpSpPr bwMode="auto">
          <a:xfrm>
            <a:off x="2349501" y="644526"/>
            <a:ext cx="7839075" cy="2860675"/>
            <a:chOff x="0" y="0"/>
            <a:chExt cx="4400" cy="1802"/>
          </a:xfrm>
        </p:grpSpPr>
        <p:grpSp>
          <p:nvGrpSpPr>
            <p:cNvPr id="101378" name="Group 6">
              <a:extLst>
                <a:ext uri="{FF2B5EF4-FFF2-40B4-BE49-F238E27FC236}">
                  <a16:creationId xmlns:a16="http://schemas.microsoft.com/office/drawing/2014/main" id="{BB7ED427-9805-4C4D-9DCF-9C6F5796C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01379" name="Rectangle 7">
                <a:extLst>
                  <a:ext uri="{FF2B5EF4-FFF2-40B4-BE49-F238E27FC236}">
                    <a16:creationId xmlns:a16="http://schemas.microsoft.com/office/drawing/2014/main" id="{8C6A0568-2758-4103-B5B0-51A819D4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0" name="Rectangle 8">
                <a:extLst>
                  <a:ext uri="{FF2B5EF4-FFF2-40B4-BE49-F238E27FC236}">
                    <a16:creationId xmlns:a16="http://schemas.microsoft.com/office/drawing/2014/main" id="{56FABA58-DD84-42FA-B800-D58C4BF4C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1" name="Rectangle 9">
                <a:extLst>
                  <a:ext uri="{FF2B5EF4-FFF2-40B4-BE49-F238E27FC236}">
                    <a16:creationId xmlns:a16="http://schemas.microsoft.com/office/drawing/2014/main" id="{EDD40C3E-422D-4B0D-B6E8-E918FF035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2" name="Rectangle 10">
                <a:extLst>
                  <a:ext uri="{FF2B5EF4-FFF2-40B4-BE49-F238E27FC236}">
                    <a16:creationId xmlns:a16="http://schemas.microsoft.com/office/drawing/2014/main" id="{5B136319-954D-4920-81EB-937F12BD4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3" name="Rectangle 11">
                <a:extLst>
                  <a:ext uri="{FF2B5EF4-FFF2-40B4-BE49-F238E27FC236}">
                    <a16:creationId xmlns:a16="http://schemas.microsoft.com/office/drawing/2014/main" id="{CEE37A0A-D26F-4A26-80A2-2A1DA59AB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4" name="Rectangle 12">
                <a:extLst>
                  <a:ext uri="{FF2B5EF4-FFF2-40B4-BE49-F238E27FC236}">
                    <a16:creationId xmlns:a16="http://schemas.microsoft.com/office/drawing/2014/main" id="{B53F654D-B238-4BA5-9ED4-A3D6DB006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5" name="Rectangle 13">
                <a:extLst>
                  <a:ext uri="{FF2B5EF4-FFF2-40B4-BE49-F238E27FC236}">
                    <a16:creationId xmlns:a16="http://schemas.microsoft.com/office/drawing/2014/main" id="{67FE6761-2FAE-4B7F-AFAC-DCE70BC1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6" name="Rectangle 14">
                <a:extLst>
                  <a:ext uri="{FF2B5EF4-FFF2-40B4-BE49-F238E27FC236}">
                    <a16:creationId xmlns:a16="http://schemas.microsoft.com/office/drawing/2014/main" id="{0C2A8A39-0D0C-4090-BB82-B8A26B7BF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7" name="Rectangle 15">
                <a:extLst>
                  <a:ext uri="{FF2B5EF4-FFF2-40B4-BE49-F238E27FC236}">
                    <a16:creationId xmlns:a16="http://schemas.microsoft.com/office/drawing/2014/main" id="{DFD2BC32-47DF-4B95-AB60-19CA7D6F6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8" name="Rectangle 16">
                <a:extLst>
                  <a:ext uri="{FF2B5EF4-FFF2-40B4-BE49-F238E27FC236}">
                    <a16:creationId xmlns:a16="http://schemas.microsoft.com/office/drawing/2014/main" id="{AE0144F3-78C0-4254-A0E3-D46369A81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89" name="Rectangle 17">
                <a:extLst>
                  <a:ext uri="{FF2B5EF4-FFF2-40B4-BE49-F238E27FC236}">
                    <a16:creationId xmlns:a16="http://schemas.microsoft.com/office/drawing/2014/main" id="{9DA9DE5C-0C99-4A91-AA22-6C8451EC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90" name="Rectangle 18">
                <a:extLst>
                  <a:ext uri="{FF2B5EF4-FFF2-40B4-BE49-F238E27FC236}">
                    <a16:creationId xmlns:a16="http://schemas.microsoft.com/office/drawing/2014/main" id="{4BB2B1E2-2B9B-4A75-AE8E-90CE6ACD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91" name="Rectangle 19">
                <a:extLst>
                  <a:ext uri="{FF2B5EF4-FFF2-40B4-BE49-F238E27FC236}">
                    <a16:creationId xmlns:a16="http://schemas.microsoft.com/office/drawing/2014/main" id="{B514CD8A-030C-4D24-A165-D79BD8C9B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1392" name="Rectangle 20">
                <a:extLst>
                  <a:ext uri="{FF2B5EF4-FFF2-40B4-BE49-F238E27FC236}">
                    <a16:creationId xmlns:a16="http://schemas.microsoft.com/office/drawing/2014/main" id="{842097D0-324D-4A16-B561-510703A90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1393" name="Line 21">
                <a:extLst>
                  <a:ext uri="{FF2B5EF4-FFF2-40B4-BE49-F238E27FC236}">
                    <a16:creationId xmlns:a16="http://schemas.microsoft.com/office/drawing/2014/main" id="{1D881F58-F4C3-4EF7-83B0-5362AAAEB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4" name="Line 22">
                <a:extLst>
                  <a:ext uri="{FF2B5EF4-FFF2-40B4-BE49-F238E27FC236}">
                    <a16:creationId xmlns:a16="http://schemas.microsoft.com/office/drawing/2014/main" id="{F1F655AA-F11D-471D-A386-2B5A101C2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5" name="Line 23">
                <a:extLst>
                  <a:ext uri="{FF2B5EF4-FFF2-40B4-BE49-F238E27FC236}">
                    <a16:creationId xmlns:a16="http://schemas.microsoft.com/office/drawing/2014/main" id="{311844E8-0AAA-4253-9C44-26564FFB2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6" name="Line 24">
                <a:extLst>
                  <a:ext uri="{FF2B5EF4-FFF2-40B4-BE49-F238E27FC236}">
                    <a16:creationId xmlns:a16="http://schemas.microsoft.com/office/drawing/2014/main" id="{5AE684A1-FB16-4E51-AE97-ED5956C0A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7" name="Line 25">
                <a:extLst>
                  <a:ext uri="{FF2B5EF4-FFF2-40B4-BE49-F238E27FC236}">
                    <a16:creationId xmlns:a16="http://schemas.microsoft.com/office/drawing/2014/main" id="{3E8C0AEC-CDB3-45E9-8C21-69BE8E34A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8" name="Line 26">
                <a:extLst>
                  <a:ext uri="{FF2B5EF4-FFF2-40B4-BE49-F238E27FC236}">
                    <a16:creationId xmlns:a16="http://schemas.microsoft.com/office/drawing/2014/main" id="{EDBEE92D-2600-4E8B-BD70-9803815EE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9" name="Line 27">
                <a:extLst>
                  <a:ext uri="{FF2B5EF4-FFF2-40B4-BE49-F238E27FC236}">
                    <a16:creationId xmlns:a16="http://schemas.microsoft.com/office/drawing/2014/main" id="{3C0719D8-1F4A-4B7E-B0BA-5901C39F2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0" name="Line 28">
                <a:extLst>
                  <a:ext uri="{FF2B5EF4-FFF2-40B4-BE49-F238E27FC236}">
                    <a16:creationId xmlns:a16="http://schemas.microsoft.com/office/drawing/2014/main" id="{D2CDB7ED-394B-4DEB-98B3-0FA3A019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1" name="Line 29">
                <a:extLst>
                  <a:ext uri="{FF2B5EF4-FFF2-40B4-BE49-F238E27FC236}">
                    <a16:creationId xmlns:a16="http://schemas.microsoft.com/office/drawing/2014/main" id="{2BDA504E-24C5-4BE1-8085-CC6054E89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2" name="Line 30">
                <a:extLst>
                  <a:ext uri="{FF2B5EF4-FFF2-40B4-BE49-F238E27FC236}">
                    <a16:creationId xmlns:a16="http://schemas.microsoft.com/office/drawing/2014/main" id="{FDB1FFC0-FB10-48E2-B228-97FD19E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3" name="Line 31">
                <a:extLst>
                  <a:ext uri="{FF2B5EF4-FFF2-40B4-BE49-F238E27FC236}">
                    <a16:creationId xmlns:a16="http://schemas.microsoft.com/office/drawing/2014/main" id="{B10D2945-C977-4EAA-98B7-5C1F874F1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4" name="Line 32">
                <a:extLst>
                  <a:ext uri="{FF2B5EF4-FFF2-40B4-BE49-F238E27FC236}">
                    <a16:creationId xmlns:a16="http://schemas.microsoft.com/office/drawing/2014/main" id="{6D086852-5FEB-4783-96FB-5D7B3D81C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5" name="Line 33">
                <a:extLst>
                  <a:ext uri="{FF2B5EF4-FFF2-40B4-BE49-F238E27FC236}">
                    <a16:creationId xmlns:a16="http://schemas.microsoft.com/office/drawing/2014/main" id="{8E97AB00-FDFE-468D-B646-ABAA18965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406" name="Text Box 34">
              <a:extLst>
                <a:ext uri="{FF2B5EF4-FFF2-40B4-BE49-F238E27FC236}">
                  <a16:creationId xmlns:a16="http://schemas.microsoft.com/office/drawing/2014/main" id="{52A279EA-40FD-4825-A509-FC5BC9DF6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01407" name="Text Box 35">
              <a:extLst>
                <a:ext uri="{FF2B5EF4-FFF2-40B4-BE49-F238E27FC236}">
                  <a16:creationId xmlns:a16="http://schemas.microsoft.com/office/drawing/2014/main" id="{28C91C05-BDA3-4CB3-A694-8AE95D7E8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01408" name="Text Box 36">
              <a:extLst>
                <a:ext uri="{FF2B5EF4-FFF2-40B4-BE49-F238E27FC236}">
                  <a16:creationId xmlns:a16="http://schemas.microsoft.com/office/drawing/2014/main" id="{8F25C42C-2C59-47D7-AE21-95D92FB5C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01409" name="Text Box 37">
              <a:extLst>
                <a:ext uri="{FF2B5EF4-FFF2-40B4-BE49-F238E27FC236}">
                  <a16:creationId xmlns:a16="http://schemas.microsoft.com/office/drawing/2014/main" id="{786D2B1F-25DB-4D75-89E6-27AB4AE5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2  0  0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410" name="Text Box 38">
              <a:extLst>
                <a:ext uri="{FF2B5EF4-FFF2-40B4-BE49-F238E27FC236}">
                  <a16:creationId xmlns:a16="http://schemas.microsoft.com/office/drawing/2014/main" id="{0DEDA256-09D1-4264-B54F-679264CE5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411" name="Text Box 39">
              <a:extLst>
                <a:ext uri="{FF2B5EF4-FFF2-40B4-BE49-F238E27FC236}">
                  <a16:creationId xmlns:a16="http://schemas.microsoft.com/office/drawing/2014/main" id="{2530F189-0A01-412F-9882-9238062D0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1  2  2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412" name="Text Box 40">
              <a:extLst>
                <a:ext uri="{FF2B5EF4-FFF2-40B4-BE49-F238E27FC236}">
                  <a16:creationId xmlns:a16="http://schemas.microsoft.com/office/drawing/2014/main" id="{2F4EA025-3CDA-4404-8253-8616407B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 3   3   2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413" name="Text Box 41">
              <a:extLst>
                <a:ext uri="{FF2B5EF4-FFF2-40B4-BE49-F238E27FC236}">
                  <a16:creationId xmlns:a16="http://schemas.microsoft.com/office/drawing/2014/main" id="{1B0EC5F5-E2A2-4C1F-85CA-2569C887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F3016C9E-BBC5-49A9-BCFD-2C43F6A74062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384176"/>
            <a:ext cx="7596188" cy="2860675"/>
            <a:chOff x="0" y="0"/>
            <a:chExt cx="4400" cy="1802"/>
          </a:xfrm>
        </p:grpSpPr>
        <p:grpSp>
          <p:nvGrpSpPr>
            <p:cNvPr id="103426" name="Group 6">
              <a:extLst>
                <a:ext uri="{FF2B5EF4-FFF2-40B4-BE49-F238E27FC236}">
                  <a16:creationId xmlns:a16="http://schemas.microsoft.com/office/drawing/2014/main" id="{B2567FB9-B4A6-49D8-83D6-DCEB277E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03427" name="Rectangle 7">
                <a:extLst>
                  <a:ext uri="{FF2B5EF4-FFF2-40B4-BE49-F238E27FC236}">
                    <a16:creationId xmlns:a16="http://schemas.microsoft.com/office/drawing/2014/main" id="{4A2F273E-4495-42CD-B7E0-A33031A96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28" name="Rectangle 8">
                <a:extLst>
                  <a:ext uri="{FF2B5EF4-FFF2-40B4-BE49-F238E27FC236}">
                    <a16:creationId xmlns:a16="http://schemas.microsoft.com/office/drawing/2014/main" id="{133FED49-B1D3-4083-9577-082488AA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29" name="Rectangle 9">
                <a:extLst>
                  <a:ext uri="{FF2B5EF4-FFF2-40B4-BE49-F238E27FC236}">
                    <a16:creationId xmlns:a16="http://schemas.microsoft.com/office/drawing/2014/main" id="{3620E687-8850-4E7A-B0EE-95BACD69B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0" name="Rectangle 10">
                <a:extLst>
                  <a:ext uri="{FF2B5EF4-FFF2-40B4-BE49-F238E27FC236}">
                    <a16:creationId xmlns:a16="http://schemas.microsoft.com/office/drawing/2014/main" id="{F9E7F74B-1D94-4B78-BF83-381DBF14E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1" name="Rectangle 11">
                <a:extLst>
                  <a:ext uri="{FF2B5EF4-FFF2-40B4-BE49-F238E27FC236}">
                    <a16:creationId xmlns:a16="http://schemas.microsoft.com/office/drawing/2014/main" id="{F68CBE93-C598-437C-AE5E-6C4EFFBEA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2" name="Rectangle 12">
                <a:extLst>
                  <a:ext uri="{FF2B5EF4-FFF2-40B4-BE49-F238E27FC236}">
                    <a16:creationId xmlns:a16="http://schemas.microsoft.com/office/drawing/2014/main" id="{8474796A-FBA9-4B6E-9ECF-966EC4CB0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3" name="Rectangle 13">
                <a:extLst>
                  <a:ext uri="{FF2B5EF4-FFF2-40B4-BE49-F238E27FC236}">
                    <a16:creationId xmlns:a16="http://schemas.microsoft.com/office/drawing/2014/main" id="{D09F0838-69CC-4B90-988A-58F9E1E37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4" name="Rectangle 14">
                <a:extLst>
                  <a:ext uri="{FF2B5EF4-FFF2-40B4-BE49-F238E27FC236}">
                    <a16:creationId xmlns:a16="http://schemas.microsoft.com/office/drawing/2014/main" id="{4D3368A3-008F-4359-82F9-E4A6846CF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5" name="Rectangle 15">
                <a:extLst>
                  <a:ext uri="{FF2B5EF4-FFF2-40B4-BE49-F238E27FC236}">
                    <a16:creationId xmlns:a16="http://schemas.microsoft.com/office/drawing/2014/main" id="{A8F88315-C911-4428-9345-CD05C96BB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6" name="Rectangle 16">
                <a:extLst>
                  <a:ext uri="{FF2B5EF4-FFF2-40B4-BE49-F238E27FC236}">
                    <a16:creationId xmlns:a16="http://schemas.microsoft.com/office/drawing/2014/main" id="{0E0D1B76-2E1C-4A4F-835C-432CD52A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7" name="Rectangle 17">
                <a:extLst>
                  <a:ext uri="{FF2B5EF4-FFF2-40B4-BE49-F238E27FC236}">
                    <a16:creationId xmlns:a16="http://schemas.microsoft.com/office/drawing/2014/main" id="{3148AB19-AF4D-4BF6-B42E-5D094D8C3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8" name="Rectangle 18">
                <a:extLst>
                  <a:ext uri="{FF2B5EF4-FFF2-40B4-BE49-F238E27FC236}">
                    <a16:creationId xmlns:a16="http://schemas.microsoft.com/office/drawing/2014/main" id="{A443D6A0-81BC-4A1F-8B4C-08AF36BB9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39" name="Rectangle 19">
                <a:extLst>
                  <a:ext uri="{FF2B5EF4-FFF2-40B4-BE49-F238E27FC236}">
                    <a16:creationId xmlns:a16="http://schemas.microsoft.com/office/drawing/2014/main" id="{680737BF-4022-48C9-9477-7E92359B3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40" name="Rectangle 20">
                <a:extLst>
                  <a:ext uri="{FF2B5EF4-FFF2-40B4-BE49-F238E27FC236}">
                    <a16:creationId xmlns:a16="http://schemas.microsoft.com/office/drawing/2014/main" id="{B99B024D-9E59-4D80-B2AB-C21790F39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3441" name="Line 21">
                <a:extLst>
                  <a:ext uri="{FF2B5EF4-FFF2-40B4-BE49-F238E27FC236}">
                    <a16:creationId xmlns:a16="http://schemas.microsoft.com/office/drawing/2014/main" id="{9AD1223A-93AC-4869-883A-DDD5D382D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2" name="Line 22">
                <a:extLst>
                  <a:ext uri="{FF2B5EF4-FFF2-40B4-BE49-F238E27FC236}">
                    <a16:creationId xmlns:a16="http://schemas.microsoft.com/office/drawing/2014/main" id="{6886B108-6CAC-430B-8AC8-921BAA23F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3" name="Line 23">
                <a:extLst>
                  <a:ext uri="{FF2B5EF4-FFF2-40B4-BE49-F238E27FC236}">
                    <a16:creationId xmlns:a16="http://schemas.microsoft.com/office/drawing/2014/main" id="{726F7930-4005-48B7-B3BC-0AC13F492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4" name="Line 24">
                <a:extLst>
                  <a:ext uri="{FF2B5EF4-FFF2-40B4-BE49-F238E27FC236}">
                    <a16:creationId xmlns:a16="http://schemas.microsoft.com/office/drawing/2014/main" id="{3577E965-9588-4A9C-8E4F-CD2697CF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5" name="Line 25">
                <a:extLst>
                  <a:ext uri="{FF2B5EF4-FFF2-40B4-BE49-F238E27FC236}">
                    <a16:creationId xmlns:a16="http://schemas.microsoft.com/office/drawing/2014/main" id="{DD652786-D5CF-43B6-9FB5-CBB07EE8A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6" name="Line 26">
                <a:extLst>
                  <a:ext uri="{FF2B5EF4-FFF2-40B4-BE49-F238E27FC236}">
                    <a16:creationId xmlns:a16="http://schemas.microsoft.com/office/drawing/2014/main" id="{4E5D68E8-93E4-45C8-A295-5352526B7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7" name="Line 27">
                <a:extLst>
                  <a:ext uri="{FF2B5EF4-FFF2-40B4-BE49-F238E27FC236}">
                    <a16:creationId xmlns:a16="http://schemas.microsoft.com/office/drawing/2014/main" id="{54D906AD-F4A6-4D3A-B2F8-C229D1BFC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8" name="Line 28">
                <a:extLst>
                  <a:ext uri="{FF2B5EF4-FFF2-40B4-BE49-F238E27FC236}">
                    <a16:creationId xmlns:a16="http://schemas.microsoft.com/office/drawing/2014/main" id="{238A0E50-5EEF-4B73-A973-C49AD3853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9" name="Line 29">
                <a:extLst>
                  <a:ext uri="{FF2B5EF4-FFF2-40B4-BE49-F238E27FC236}">
                    <a16:creationId xmlns:a16="http://schemas.microsoft.com/office/drawing/2014/main" id="{2237DD98-13A6-4687-BFEB-F20DEC925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0" name="Line 30">
                <a:extLst>
                  <a:ext uri="{FF2B5EF4-FFF2-40B4-BE49-F238E27FC236}">
                    <a16:creationId xmlns:a16="http://schemas.microsoft.com/office/drawing/2014/main" id="{5A11696B-D935-4DC3-8468-8EF59068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1" name="Line 31">
                <a:extLst>
                  <a:ext uri="{FF2B5EF4-FFF2-40B4-BE49-F238E27FC236}">
                    <a16:creationId xmlns:a16="http://schemas.microsoft.com/office/drawing/2014/main" id="{26100916-0082-4933-9397-1F4F1A86C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2" name="Line 32">
                <a:extLst>
                  <a:ext uri="{FF2B5EF4-FFF2-40B4-BE49-F238E27FC236}">
                    <a16:creationId xmlns:a16="http://schemas.microsoft.com/office/drawing/2014/main" id="{A3C20D8F-B34D-442A-8CF4-BBECCC68B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3" name="Line 33">
                <a:extLst>
                  <a:ext uri="{FF2B5EF4-FFF2-40B4-BE49-F238E27FC236}">
                    <a16:creationId xmlns:a16="http://schemas.microsoft.com/office/drawing/2014/main" id="{1FA7BA86-913E-4058-A60C-9E4067548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54" name="Text Box 34">
              <a:extLst>
                <a:ext uri="{FF2B5EF4-FFF2-40B4-BE49-F238E27FC236}">
                  <a16:creationId xmlns:a16="http://schemas.microsoft.com/office/drawing/2014/main" id="{EF80B9D0-C83D-493F-B511-73DDA6B4B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03455" name="Text Box 35">
              <a:extLst>
                <a:ext uri="{FF2B5EF4-FFF2-40B4-BE49-F238E27FC236}">
                  <a16:creationId xmlns:a16="http://schemas.microsoft.com/office/drawing/2014/main" id="{96914623-B781-4888-8C15-38EA735EE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03456" name="Text Box 36">
              <a:extLst>
                <a:ext uri="{FF2B5EF4-FFF2-40B4-BE49-F238E27FC236}">
                  <a16:creationId xmlns:a16="http://schemas.microsoft.com/office/drawing/2014/main" id="{A37BA8C6-25E3-4279-A3B0-BF8507B5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03457" name="Text Box 37">
              <a:extLst>
                <a:ext uri="{FF2B5EF4-FFF2-40B4-BE49-F238E27FC236}">
                  <a16:creationId xmlns:a16="http://schemas.microsoft.com/office/drawing/2014/main" id="{B5E208B3-3F6C-49C7-904A-5DBF2664D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2  0  0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8" name="Text Box 38">
              <a:extLst>
                <a:ext uri="{FF2B5EF4-FFF2-40B4-BE49-F238E27FC236}">
                  <a16:creationId xmlns:a16="http://schemas.microsoft.com/office/drawing/2014/main" id="{BD0628C0-1EE7-4AF4-B309-C7E1F4DF2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9" name="Text Box 39">
              <a:extLst>
                <a:ext uri="{FF2B5EF4-FFF2-40B4-BE49-F238E27FC236}">
                  <a16:creationId xmlns:a16="http://schemas.microsoft.com/office/drawing/2014/main" id="{9247EFDA-4CC3-4C85-8151-2CF980B44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1  2  2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0" name="Text Box 40">
              <a:extLst>
                <a:ext uri="{FF2B5EF4-FFF2-40B4-BE49-F238E27FC236}">
                  <a16:creationId xmlns:a16="http://schemas.microsoft.com/office/drawing/2014/main" id="{6B4F3F53-7510-479A-8104-A8B515333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 3   3   2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1" name="Text Box 41">
              <a:extLst>
                <a:ext uri="{FF2B5EF4-FFF2-40B4-BE49-F238E27FC236}">
                  <a16:creationId xmlns:a16="http://schemas.microsoft.com/office/drawing/2014/main" id="{42A33506-9288-4499-9A33-7D43B2485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 b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8FC2C4BA-CEDC-4804-89C3-75BEAF4DB76E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3505201"/>
            <a:ext cx="7564438" cy="2860675"/>
            <a:chOff x="0" y="0"/>
            <a:chExt cx="4400" cy="1802"/>
          </a:xfrm>
        </p:grpSpPr>
        <p:grpSp>
          <p:nvGrpSpPr>
            <p:cNvPr id="103463" name="Group 6">
              <a:extLst>
                <a:ext uri="{FF2B5EF4-FFF2-40B4-BE49-F238E27FC236}">
                  <a16:creationId xmlns:a16="http://schemas.microsoft.com/office/drawing/2014/main" id="{3B224241-A8E9-42B1-920C-79D343D27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03464" name="Rectangle 7">
                <a:extLst>
                  <a:ext uri="{FF2B5EF4-FFF2-40B4-BE49-F238E27FC236}">
                    <a16:creationId xmlns:a16="http://schemas.microsoft.com/office/drawing/2014/main" id="{25441DF0-6E50-4B6A-AA91-2262CAFBB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65" name="Rectangle 8">
                <a:extLst>
                  <a:ext uri="{FF2B5EF4-FFF2-40B4-BE49-F238E27FC236}">
                    <a16:creationId xmlns:a16="http://schemas.microsoft.com/office/drawing/2014/main" id="{2D996B65-DCC4-4383-88A4-34C0AADAF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66" name="Rectangle 9">
                <a:extLst>
                  <a:ext uri="{FF2B5EF4-FFF2-40B4-BE49-F238E27FC236}">
                    <a16:creationId xmlns:a16="http://schemas.microsoft.com/office/drawing/2014/main" id="{EF2577DE-9AEA-4A47-BFCB-1FF091303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67" name="Rectangle 10">
                <a:extLst>
                  <a:ext uri="{FF2B5EF4-FFF2-40B4-BE49-F238E27FC236}">
                    <a16:creationId xmlns:a16="http://schemas.microsoft.com/office/drawing/2014/main" id="{E03B6A4D-CF59-41C3-AD72-94787054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68" name="Rectangle 11">
                <a:extLst>
                  <a:ext uri="{FF2B5EF4-FFF2-40B4-BE49-F238E27FC236}">
                    <a16:creationId xmlns:a16="http://schemas.microsoft.com/office/drawing/2014/main" id="{A20EC746-25AA-4529-9747-EFCBFB3CA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="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69" name="Rectangle 12">
                <a:extLst>
                  <a:ext uri="{FF2B5EF4-FFF2-40B4-BE49-F238E27FC236}">
                    <a16:creationId xmlns:a16="http://schemas.microsoft.com/office/drawing/2014/main" id="{18F37CD0-E9EC-4289-81E0-61C064780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0" name="Rectangle 13">
                <a:extLst>
                  <a:ext uri="{FF2B5EF4-FFF2-40B4-BE49-F238E27FC236}">
                    <a16:creationId xmlns:a16="http://schemas.microsoft.com/office/drawing/2014/main" id="{3360157D-4CD4-4A76-A6F0-0316DE368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1" name="Rectangle 14">
                <a:extLst>
                  <a:ext uri="{FF2B5EF4-FFF2-40B4-BE49-F238E27FC236}">
                    <a16:creationId xmlns:a16="http://schemas.microsoft.com/office/drawing/2014/main" id="{E5727225-7180-4A6B-BE04-BA2C5757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2" name="Rectangle 15">
                <a:extLst>
                  <a:ext uri="{FF2B5EF4-FFF2-40B4-BE49-F238E27FC236}">
                    <a16:creationId xmlns:a16="http://schemas.microsoft.com/office/drawing/2014/main" id="{04572A3F-233C-4C40-9D57-B5BCB025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3" name="Rectangle 16">
                <a:extLst>
                  <a:ext uri="{FF2B5EF4-FFF2-40B4-BE49-F238E27FC236}">
                    <a16:creationId xmlns:a16="http://schemas.microsoft.com/office/drawing/2014/main" id="{D9C92582-CFE0-4261-8C85-B0FF2130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finish</a:t>
                </a:r>
              </a:p>
            </p:txBody>
          </p:sp>
          <p:sp>
            <p:nvSpPr>
              <p:cNvPr id="103474" name="Rectangle 17">
                <a:extLst>
                  <a:ext uri="{FF2B5EF4-FFF2-40B4-BE49-F238E27FC236}">
                    <a16:creationId xmlns:a16="http://schemas.microsoft.com/office/drawing/2014/main" id="{D0371E92-4843-43C4-A691-606541A5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5" name="Rectangle 18">
                <a:extLst>
                  <a:ext uri="{FF2B5EF4-FFF2-40B4-BE49-F238E27FC236}">
                    <a16:creationId xmlns:a16="http://schemas.microsoft.com/office/drawing/2014/main" id="{8EA54281-A589-42E1-8259-BA39B9A40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476" name="Rectangle 19">
                <a:extLst>
                  <a:ext uri="{FF2B5EF4-FFF2-40B4-BE49-F238E27FC236}">
                    <a16:creationId xmlns:a16="http://schemas.microsoft.com/office/drawing/2014/main" id="{F0035561-F731-4AA9-A48A-6BEAECB3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20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work</a:t>
                </a:r>
              </a:p>
            </p:txBody>
          </p:sp>
          <p:sp>
            <p:nvSpPr>
              <p:cNvPr id="103477" name="Rectangle 20">
                <a:extLst>
                  <a:ext uri="{FF2B5EF4-FFF2-40B4-BE49-F238E27FC236}">
                    <a16:creationId xmlns:a16="http://schemas.microsoft.com/office/drawing/2014/main" id="{2EA1E34F-2AC4-4BC2-9288-3EDE2091B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3478" name="Line 21">
                <a:extLst>
                  <a:ext uri="{FF2B5EF4-FFF2-40B4-BE49-F238E27FC236}">
                    <a16:creationId xmlns:a16="http://schemas.microsoft.com/office/drawing/2014/main" id="{D062428C-E965-4600-8A0C-56320648D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79" name="Line 22">
                <a:extLst>
                  <a:ext uri="{FF2B5EF4-FFF2-40B4-BE49-F238E27FC236}">
                    <a16:creationId xmlns:a16="http://schemas.microsoft.com/office/drawing/2014/main" id="{CE40AD5F-0949-4B51-AAAB-19E8AE0D4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0" name="Line 23">
                <a:extLst>
                  <a:ext uri="{FF2B5EF4-FFF2-40B4-BE49-F238E27FC236}">
                    <a16:creationId xmlns:a16="http://schemas.microsoft.com/office/drawing/2014/main" id="{AE9C9477-8226-40B0-A13F-F5D95F5C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1" name="Line 24">
                <a:extLst>
                  <a:ext uri="{FF2B5EF4-FFF2-40B4-BE49-F238E27FC236}">
                    <a16:creationId xmlns:a16="http://schemas.microsoft.com/office/drawing/2014/main" id="{24C9C4DE-911F-474C-934E-836A81380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2" name="Line 25">
                <a:extLst>
                  <a:ext uri="{FF2B5EF4-FFF2-40B4-BE49-F238E27FC236}">
                    <a16:creationId xmlns:a16="http://schemas.microsoft.com/office/drawing/2014/main" id="{067875DF-D985-45BC-8A9B-17964564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3" name="Line 26">
                <a:extLst>
                  <a:ext uri="{FF2B5EF4-FFF2-40B4-BE49-F238E27FC236}">
                    <a16:creationId xmlns:a16="http://schemas.microsoft.com/office/drawing/2014/main" id="{7051E21E-D7B9-4E29-9B02-63C363BA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4" name="Line 27">
                <a:extLst>
                  <a:ext uri="{FF2B5EF4-FFF2-40B4-BE49-F238E27FC236}">
                    <a16:creationId xmlns:a16="http://schemas.microsoft.com/office/drawing/2014/main" id="{B469B93C-5D13-42DB-8E50-AEBB84F89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5" name="Line 28">
                <a:extLst>
                  <a:ext uri="{FF2B5EF4-FFF2-40B4-BE49-F238E27FC236}">
                    <a16:creationId xmlns:a16="http://schemas.microsoft.com/office/drawing/2014/main" id="{9164F756-BAA2-483D-88D0-9BD7005AF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6" name="Line 29">
                <a:extLst>
                  <a:ext uri="{FF2B5EF4-FFF2-40B4-BE49-F238E27FC236}">
                    <a16:creationId xmlns:a16="http://schemas.microsoft.com/office/drawing/2014/main" id="{02DC058D-FB4F-4AEE-871C-B8DF77C0C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7" name="Line 30">
                <a:extLst>
                  <a:ext uri="{FF2B5EF4-FFF2-40B4-BE49-F238E27FC236}">
                    <a16:creationId xmlns:a16="http://schemas.microsoft.com/office/drawing/2014/main" id="{467BD872-4D15-4360-919D-F479D2F19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8" name="Line 31">
                <a:extLst>
                  <a:ext uri="{FF2B5EF4-FFF2-40B4-BE49-F238E27FC236}">
                    <a16:creationId xmlns:a16="http://schemas.microsoft.com/office/drawing/2014/main" id="{E769ACB0-9E9B-47EA-AB6C-B3980B569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9" name="Line 32">
                <a:extLst>
                  <a:ext uri="{FF2B5EF4-FFF2-40B4-BE49-F238E27FC236}">
                    <a16:creationId xmlns:a16="http://schemas.microsoft.com/office/drawing/2014/main" id="{3178504B-52FD-48D1-9411-B5E169FF5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90" name="Line 33">
                <a:extLst>
                  <a:ext uri="{FF2B5EF4-FFF2-40B4-BE49-F238E27FC236}">
                    <a16:creationId xmlns:a16="http://schemas.microsoft.com/office/drawing/2014/main" id="{9DD24B5B-BAB8-4B1D-B597-76B89C6FD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91" name="Text Box 34">
              <a:extLst>
                <a:ext uri="{FF2B5EF4-FFF2-40B4-BE49-F238E27FC236}">
                  <a16:creationId xmlns:a16="http://schemas.microsoft.com/office/drawing/2014/main" id="{C3F57672-31F0-4F0D-BBCB-44AE06B17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03492" name="Text Box 35">
              <a:extLst>
                <a:ext uri="{FF2B5EF4-FFF2-40B4-BE49-F238E27FC236}">
                  <a16:creationId xmlns:a16="http://schemas.microsoft.com/office/drawing/2014/main" id="{BCCCD408-EADD-4060-9362-E94AE713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03493" name="Text Box 36">
              <a:extLst>
                <a:ext uri="{FF2B5EF4-FFF2-40B4-BE49-F238E27FC236}">
                  <a16:creationId xmlns:a16="http://schemas.microsoft.com/office/drawing/2014/main" id="{85C3113E-4AEA-498F-8AD9-35F446744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</p:grpSp>
      <p:sp>
        <p:nvSpPr>
          <p:cNvPr id="103494" name="TextBox 75">
            <a:extLst>
              <a:ext uri="{FF2B5EF4-FFF2-40B4-BE49-F238E27FC236}">
                <a16:creationId xmlns:a16="http://schemas.microsoft.com/office/drawing/2014/main" id="{188EB038-2F41-4B4F-9C2A-E9C754E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4514851"/>
            <a:ext cx="124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/>
              <a:t>3 3 2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3">
            <a:extLst>
              <a:ext uri="{FF2B5EF4-FFF2-40B4-BE49-F238E27FC236}">
                <a16:creationId xmlns:a16="http://schemas.microsoft.com/office/drawing/2014/main" id="{E56D2E38-A16C-4F9D-81D6-6735A0286E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50FE079-DC93-4DE9-8C31-DC7EE05D389B}" type="slidenum">
              <a:rPr lang="zh-CN" altLang="en-US" sz="1400">
                <a:solidFill>
                  <a:srgbClr val="000000"/>
                </a:solidFill>
              </a:rPr>
              <a:pPr algn="r"/>
              <a:t>17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id="{87EA5F97-A0F5-4134-BF95-16DA6B33F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15889"/>
            <a:ext cx="354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银行家算法之例 </a:t>
            </a:r>
          </a:p>
        </p:txBody>
      </p:sp>
      <p:sp>
        <p:nvSpPr>
          <p:cNvPr id="110596" name="Text Box 3">
            <a:extLst>
              <a:ext uri="{FF2B5EF4-FFF2-40B4-BE49-F238E27FC236}">
                <a16:creationId xmlns:a16="http://schemas.microsoft.com/office/drawing/2014/main" id="{96E5D959-4527-413E-918A-F4151C8E2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9276"/>
            <a:ext cx="85344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5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假定系统中有五个进程｛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｝和三类资源｛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｝，各种资源的数量分别为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时刻的资源分配情况如图所示。 </a:t>
            </a:r>
          </a:p>
        </p:txBody>
      </p:sp>
      <p:sp>
        <p:nvSpPr>
          <p:cNvPr id="110597" name="Text Box 4">
            <a:extLst>
              <a:ext uri="{FF2B5EF4-FFF2-40B4-BE49-F238E27FC236}">
                <a16:creationId xmlns:a16="http://schemas.microsoft.com/office/drawing/2014/main" id="{6CF74F9F-B489-40B9-BB00-1901A72FE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373689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时刻的安全性；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P1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请求资源：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Request1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）；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612631A-788A-43B7-BC8A-8A4D0D30EDA8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298701"/>
            <a:ext cx="7851775" cy="2860675"/>
            <a:chOff x="0" y="0"/>
            <a:chExt cx="4400" cy="1802"/>
          </a:xfrm>
        </p:grpSpPr>
        <p:grpSp>
          <p:nvGrpSpPr>
            <p:cNvPr id="108550" name="Group 6">
              <a:extLst>
                <a:ext uri="{FF2B5EF4-FFF2-40B4-BE49-F238E27FC236}">
                  <a16:creationId xmlns:a16="http://schemas.microsoft.com/office/drawing/2014/main" id="{B540E093-2042-4913-A10E-00DD52A5A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08551" name="Rectangle 7">
                <a:extLst>
                  <a:ext uri="{FF2B5EF4-FFF2-40B4-BE49-F238E27FC236}">
                    <a16:creationId xmlns:a16="http://schemas.microsoft.com/office/drawing/2014/main" id="{158DFFD8-0525-48E2-BE87-E98F11EAB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2" name="Rectangle 8">
                <a:extLst>
                  <a:ext uri="{FF2B5EF4-FFF2-40B4-BE49-F238E27FC236}">
                    <a16:creationId xmlns:a16="http://schemas.microsoft.com/office/drawing/2014/main" id="{F5B414A3-C085-4BAE-929C-677A18A4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3" name="Rectangle 9">
                <a:extLst>
                  <a:ext uri="{FF2B5EF4-FFF2-40B4-BE49-F238E27FC236}">
                    <a16:creationId xmlns:a16="http://schemas.microsoft.com/office/drawing/2014/main" id="{BAE8FAA0-44A6-4B02-A21D-FB497BEC3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4" name="Rectangle 10">
                <a:extLst>
                  <a:ext uri="{FF2B5EF4-FFF2-40B4-BE49-F238E27FC236}">
                    <a16:creationId xmlns:a16="http://schemas.microsoft.com/office/drawing/2014/main" id="{4A074FBB-7E78-481E-B065-086CAF272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5" name="Rectangle 11">
                <a:extLst>
                  <a:ext uri="{FF2B5EF4-FFF2-40B4-BE49-F238E27FC236}">
                    <a16:creationId xmlns:a16="http://schemas.microsoft.com/office/drawing/2014/main" id="{6C5BE9EC-E8B5-45F6-BC16-DA4E8BD5C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6" name="Rectangle 12">
                <a:extLst>
                  <a:ext uri="{FF2B5EF4-FFF2-40B4-BE49-F238E27FC236}">
                    <a16:creationId xmlns:a16="http://schemas.microsoft.com/office/drawing/2014/main" id="{F23AB2E6-36E4-441F-978D-AED911E2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7" name="Rectangle 13">
                <a:extLst>
                  <a:ext uri="{FF2B5EF4-FFF2-40B4-BE49-F238E27FC236}">
                    <a16:creationId xmlns:a16="http://schemas.microsoft.com/office/drawing/2014/main" id="{0B2129AF-75B0-4A6F-B808-D1909509F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8" name="Rectangle 14">
                <a:extLst>
                  <a:ext uri="{FF2B5EF4-FFF2-40B4-BE49-F238E27FC236}">
                    <a16:creationId xmlns:a16="http://schemas.microsoft.com/office/drawing/2014/main" id="{69DEACB0-F051-444F-88CC-03F085905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59" name="Rectangle 15">
                <a:extLst>
                  <a:ext uri="{FF2B5EF4-FFF2-40B4-BE49-F238E27FC236}">
                    <a16:creationId xmlns:a16="http://schemas.microsoft.com/office/drawing/2014/main" id="{9423E517-9B0A-4FD9-8513-E7C8A6A5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60" name="Rectangle 16">
                <a:extLst>
                  <a:ext uri="{FF2B5EF4-FFF2-40B4-BE49-F238E27FC236}">
                    <a16:creationId xmlns:a16="http://schemas.microsoft.com/office/drawing/2014/main" id="{8062E327-3836-4471-8822-B843FAE5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61" name="Rectangle 17">
                <a:extLst>
                  <a:ext uri="{FF2B5EF4-FFF2-40B4-BE49-F238E27FC236}">
                    <a16:creationId xmlns:a16="http://schemas.microsoft.com/office/drawing/2014/main" id="{D875ADBF-70C5-4A73-8A65-A2264215D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62" name="Rectangle 18">
                <a:extLst>
                  <a:ext uri="{FF2B5EF4-FFF2-40B4-BE49-F238E27FC236}">
                    <a16:creationId xmlns:a16="http://schemas.microsoft.com/office/drawing/2014/main" id="{B0137DF5-2996-4D94-BECC-9E90B7F9E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63" name="Rectangle 19">
                <a:extLst>
                  <a:ext uri="{FF2B5EF4-FFF2-40B4-BE49-F238E27FC236}">
                    <a16:creationId xmlns:a16="http://schemas.microsoft.com/office/drawing/2014/main" id="{0FB181BE-4003-410D-A364-B983CDB89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8564" name="Rectangle 20">
                <a:extLst>
                  <a:ext uri="{FF2B5EF4-FFF2-40B4-BE49-F238E27FC236}">
                    <a16:creationId xmlns:a16="http://schemas.microsoft.com/office/drawing/2014/main" id="{D9E3D1C4-12F3-462E-9193-05CD83BF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8565" name="Line 21">
                <a:extLst>
                  <a:ext uri="{FF2B5EF4-FFF2-40B4-BE49-F238E27FC236}">
                    <a16:creationId xmlns:a16="http://schemas.microsoft.com/office/drawing/2014/main" id="{FFF259C4-CBD8-40A7-A380-F9BD99E3A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6" name="Line 22">
                <a:extLst>
                  <a:ext uri="{FF2B5EF4-FFF2-40B4-BE49-F238E27FC236}">
                    <a16:creationId xmlns:a16="http://schemas.microsoft.com/office/drawing/2014/main" id="{34B9FC5C-ECE0-44B1-A423-AD8CA0421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7" name="Line 23">
                <a:extLst>
                  <a:ext uri="{FF2B5EF4-FFF2-40B4-BE49-F238E27FC236}">
                    <a16:creationId xmlns:a16="http://schemas.microsoft.com/office/drawing/2014/main" id="{67726159-38C1-4A5A-99A2-254D356F8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8" name="Line 24">
                <a:extLst>
                  <a:ext uri="{FF2B5EF4-FFF2-40B4-BE49-F238E27FC236}">
                    <a16:creationId xmlns:a16="http://schemas.microsoft.com/office/drawing/2014/main" id="{8D70E9B6-E576-4E53-B06B-F8CE4F50B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9" name="Line 25">
                <a:extLst>
                  <a:ext uri="{FF2B5EF4-FFF2-40B4-BE49-F238E27FC236}">
                    <a16:creationId xmlns:a16="http://schemas.microsoft.com/office/drawing/2014/main" id="{8D4277F8-EF62-4E49-8054-531FBEB7E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0" name="Line 26">
                <a:extLst>
                  <a:ext uri="{FF2B5EF4-FFF2-40B4-BE49-F238E27FC236}">
                    <a16:creationId xmlns:a16="http://schemas.microsoft.com/office/drawing/2014/main" id="{B3B94CAA-F377-4069-81DD-A71A9867C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1" name="Line 27">
                <a:extLst>
                  <a:ext uri="{FF2B5EF4-FFF2-40B4-BE49-F238E27FC236}">
                    <a16:creationId xmlns:a16="http://schemas.microsoft.com/office/drawing/2014/main" id="{56CDF3B2-CD13-4AD9-A23A-4772E9953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2" name="Line 28">
                <a:extLst>
                  <a:ext uri="{FF2B5EF4-FFF2-40B4-BE49-F238E27FC236}">
                    <a16:creationId xmlns:a16="http://schemas.microsoft.com/office/drawing/2014/main" id="{5E6D319A-44F7-40AC-AB94-0173601CD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3" name="Line 29">
                <a:extLst>
                  <a:ext uri="{FF2B5EF4-FFF2-40B4-BE49-F238E27FC236}">
                    <a16:creationId xmlns:a16="http://schemas.microsoft.com/office/drawing/2014/main" id="{A4BA4C0B-76E1-4423-BD7F-63E8786B2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4" name="Line 30">
                <a:extLst>
                  <a:ext uri="{FF2B5EF4-FFF2-40B4-BE49-F238E27FC236}">
                    <a16:creationId xmlns:a16="http://schemas.microsoft.com/office/drawing/2014/main" id="{07F2C93D-4EDC-4AD3-BBC7-D35FC2E4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5" name="Line 31">
                <a:extLst>
                  <a:ext uri="{FF2B5EF4-FFF2-40B4-BE49-F238E27FC236}">
                    <a16:creationId xmlns:a16="http://schemas.microsoft.com/office/drawing/2014/main" id="{9A1C92C2-E39D-4C7A-914A-3B0A68CA3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6" name="Line 32">
                <a:extLst>
                  <a:ext uri="{FF2B5EF4-FFF2-40B4-BE49-F238E27FC236}">
                    <a16:creationId xmlns:a16="http://schemas.microsoft.com/office/drawing/2014/main" id="{C998E035-7032-4507-9687-41A26A827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7" name="Line 33">
                <a:extLst>
                  <a:ext uri="{FF2B5EF4-FFF2-40B4-BE49-F238E27FC236}">
                    <a16:creationId xmlns:a16="http://schemas.microsoft.com/office/drawing/2014/main" id="{3889789A-B520-427A-98CC-5AEFA1507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78" name="Text Box 34">
              <a:extLst>
                <a:ext uri="{FF2B5EF4-FFF2-40B4-BE49-F238E27FC236}">
                  <a16:creationId xmlns:a16="http://schemas.microsoft.com/office/drawing/2014/main" id="{8F21261E-4BFB-4585-8015-2057089F3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08579" name="Text Box 35">
              <a:extLst>
                <a:ext uri="{FF2B5EF4-FFF2-40B4-BE49-F238E27FC236}">
                  <a16:creationId xmlns:a16="http://schemas.microsoft.com/office/drawing/2014/main" id="{578AF40D-0857-43CD-99D6-829600AA8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08580" name="Text Box 36">
              <a:extLst>
                <a:ext uri="{FF2B5EF4-FFF2-40B4-BE49-F238E27FC236}">
                  <a16:creationId xmlns:a16="http://schemas.microsoft.com/office/drawing/2014/main" id="{EDFCB172-8160-453C-89B8-23FBB878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08581" name="Text Box 37">
              <a:extLst>
                <a:ext uri="{FF2B5EF4-FFF2-40B4-BE49-F238E27FC236}">
                  <a16:creationId xmlns:a16="http://schemas.microsoft.com/office/drawing/2014/main" id="{EEC39DA0-20C3-457F-9562-83E586CB4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82" name="Text Box 38">
              <a:extLst>
                <a:ext uri="{FF2B5EF4-FFF2-40B4-BE49-F238E27FC236}">
                  <a16:creationId xmlns:a16="http://schemas.microsoft.com/office/drawing/2014/main" id="{80FFEF76-4153-4F6E-8F1B-A41C43CA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83" name="Text Box 39">
              <a:extLst>
                <a:ext uri="{FF2B5EF4-FFF2-40B4-BE49-F238E27FC236}">
                  <a16:creationId xmlns:a16="http://schemas.microsoft.com/office/drawing/2014/main" id="{10F6574B-63A7-4F5F-82F4-6867B0B5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1  2  2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84" name="Text Box 40">
              <a:extLst>
                <a:ext uri="{FF2B5EF4-FFF2-40B4-BE49-F238E27FC236}">
                  <a16:creationId xmlns:a16="http://schemas.microsoft.com/office/drawing/2014/main" id="{E54E7854-063A-4DFB-93B3-31F837602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3   3   2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85" name="Text Box 41">
              <a:extLst>
                <a:ext uri="{FF2B5EF4-FFF2-40B4-BE49-F238E27FC236}">
                  <a16:creationId xmlns:a16="http://schemas.microsoft.com/office/drawing/2014/main" id="{B9C678F0-3E8F-4899-9CA7-0B41757C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3">
            <a:extLst>
              <a:ext uri="{FF2B5EF4-FFF2-40B4-BE49-F238E27FC236}">
                <a16:creationId xmlns:a16="http://schemas.microsoft.com/office/drawing/2014/main" id="{87A56875-CFA3-4D2B-814E-767B11420F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E836420-8E39-4746-AC45-24177334A55B}" type="slidenum">
              <a:rPr lang="zh-CN" altLang="en-US" sz="1400">
                <a:solidFill>
                  <a:srgbClr val="000000"/>
                </a:solidFill>
              </a:rPr>
              <a:pPr algn="r"/>
              <a:t>18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111619" name="Group 3">
            <a:extLst>
              <a:ext uri="{FF2B5EF4-FFF2-40B4-BE49-F238E27FC236}">
                <a16:creationId xmlns:a16="http://schemas.microsoft.com/office/drawing/2014/main" id="{3265D386-1DBD-42F1-AC00-FC307294362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003426" y="2911476"/>
          <a:ext cx="8215313" cy="2786063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Work+Allocation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599" name="Text Box 33">
            <a:extLst>
              <a:ext uri="{FF2B5EF4-FFF2-40B4-BE49-F238E27FC236}">
                <a16:creationId xmlns:a16="http://schemas.microsoft.com/office/drawing/2014/main" id="{918A8BD6-8226-496F-9509-FCF6EEAC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332164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进程</a:t>
            </a:r>
          </a:p>
        </p:txBody>
      </p:sp>
      <p:sp>
        <p:nvSpPr>
          <p:cNvPr id="109600" name="Text Box 34">
            <a:extLst>
              <a:ext uri="{FF2B5EF4-FFF2-40B4-BE49-F238E27FC236}">
                <a16:creationId xmlns:a16="http://schemas.microsoft.com/office/drawing/2014/main" id="{11AF2EA5-85D2-4CC3-B46C-AC09C816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9352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资源</a:t>
            </a:r>
          </a:p>
        </p:txBody>
      </p:sp>
      <p:sp>
        <p:nvSpPr>
          <p:cNvPr id="109601" name="Text Box 35">
            <a:extLst>
              <a:ext uri="{FF2B5EF4-FFF2-40B4-BE49-F238E27FC236}">
                <a16:creationId xmlns:a16="http://schemas.microsoft.com/office/drawing/2014/main" id="{34272821-CAAF-4EBC-ACF3-4BCD4435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159126"/>
            <a:ext cx="935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情况</a:t>
            </a:r>
          </a:p>
        </p:txBody>
      </p:sp>
      <p:sp>
        <p:nvSpPr>
          <p:cNvPr id="111651" name="Text Box 36">
            <a:extLst>
              <a:ext uri="{FF2B5EF4-FFF2-40B4-BE49-F238E27FC236}">
                <a16:creationId xmlns:a16="http://schemas.microsoft.com/office/drawing/2014/main" id="{4DA1D538-2363-475E-81BF-99B0EEE6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824289"/>
            <a:ext cx="107950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1  2  2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0  1  1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4  3  1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6  0  0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7  4  3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2" name="Text Box 37">
            <a:extLst>
              <a:ext uri="{FF2B5EF4-FFF2-40B4-BE49-F238E27FC236}">
                <a16:creationId xmlns:a16="http://schemas.microsoft.com/office/drawing/2014/main" id="{EAFA28CE-3C2E-4772-B307-FA3CF659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810001"/>
            <a:ext cx="129698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3   3   2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5   3   2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7   4   3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7   4   5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10   4   7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3" name="Text Box 38">
            <a:extLst>
              <a:ext uri="{FF2B5EF4-FFF2-40B4-BE49-F238E27FC236}">
                <a16:creationId xmlns:a16="http://schemas.microsoft.com/office/drawing/2014/main" id="{98462F6B-CEE7-4FBF-B77E-17F09524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789364"/>
            <a:ext cx="107950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2  0  0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2  1  1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0  0  2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3  0  2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0  1  0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4" name="Text Box 39">
            <a:extLst>
              <a:ext uri="{FF2B5EF4-FFF2-40B4-BE49-F238E27FC236}">
                <a16:creationId xmlns:a16="http://schemas.microsoft.com/office/drawing/2014/main" id="{55304850-DB78-4388-B87C-59EA8E2C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768726"/>
            <a:ext cx="129698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5   3   2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7   4   3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7   4   5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10   4   7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10   5   7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5" name="Text Box 40">
            <a:extLst>
              <a:ext uri="{FF2B5EF4-FFF2-40B4-BE49-F238E27FC236}">
                <a16:creationId xmlns:a16="http://schemas.microsoft.com/office/drawing/2014/main" id="{87AF18B1-B2D6-493B-87B5-441CB251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3800476"/>
            <a:ext cx="6477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6" name="Text Box 41">
            <a:extLst>
              <a:ext uri="{FF2B5EF4-FFF2-40B4-BE49-F238E27FC236}">
                <a16:creationId xmlns:a16="http://schemas.microsoft.com/office/drawing/2014/main" id="{ECC28E85-EA09-46A1-B2D6-63E8D9FD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3810001"/>
            <a:ext cx="79216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608" name="Text Box 42">
            <a:extLst>
              <a:ext uri="{FF2B5EF4-FFF2-40B4-BE49-F238E27FC236}">
                <a16:creationId xmlns:a16="http://schemas.microsoft.com/office/drawing/2014/main" id="{12C04677-D15A-4B90-A582-DC49D91B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275" y="3235326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Finish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9609" name="Group 43">
            <a:extLst>
              <a:ext uri="{FF2B5EF4-FFF2-40B4-BE49-F238E27FC236}">
                <a16:creationId xmlns:a16="http://schemas.microsoft.com/office/drawing/2014/main" id="{1618A77D-FA04-4850-A9A4-95AD3BDC7F24}"/>
              </a:ext>
            </a:extLst>
          </p:cNvPr>
          <p:cNvGrpSpPr>
            <a:grpSpLocks/>
          </p:cNvGrpSpPr>
          <p:nvPr/>
        </p:nvGrpSpPr>
        <p:grpSpPr bwMode="auto">
          <a:xfrm>
            <a:off x="1847851" y="44451"/>
            <a:ext cx="7993063" cy="2860675"/>
            <a:chOff x="0" y="0"/>
            <a:chExt cx="4400" cy="1802"/>
          </a:xfrm>
        </p:grpSpPr>
        <p:grpSp>
          <p:nvGrpSpPr>
            <p:cNvPr id="109610" name="Group 44">
              <a:extLst>
                <a:ext uri="{FF2B5EF4-FFF2-40B4-BE49-F238E27FC236}">
                  <a16:creationId xmlns:a16="http://schemas.microsoft.com/office/drawing/2014/main" id="{421BE996-C1C1-4E1B-84E5-086AE9B64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09611" name="Rectangle 45">
                <a:extLst>
                  <a:ext uri="{FF2B5EF4-FFF2-40B4-BE49-F238E27FC236}">
                    <a16:creationId xmlns:a16="http://schemas.microsoft.com/office/drawing/2014/main" id="{A2AEF8CD-1E9D-47B0-AE15-3E2931BDB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2" name="Rectangle 46">
                <a:extLst>
                  <a:ext uri="{FF2B5EF4-FFF2-40B4-BE49-F238E27FC236}">
                    <a16:creationId xmlns:a16="http://schemas.microsoft.com/office/drawing/2014/main" id="{C89EC629-3D2C-4238-854B-0F7016BDE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3" name="Rectangle 47">
                <a:extLst>
                  <a:ext uri="{FF2B5EF4-FFF2-40B4-BE49-F238E27FC236}">
                    <a16:creationId xmlns:a16="http://schemas.microsoft.com/office/drawing/2014/main" id="{8D895491-032B-4DEA-B89A-0B51AFD4F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4" name="Rectangle 48">
                <a:extLst>
                  <a:ext uri="{FF2B5EF4-FFF2-40B4-BE49-F238E27FC236}">
                    <a16:creationId xmlns:a16="http://schemas.microsoft.com/office/drawing/2014/main" id="{F82B4D5B-0F44-405B-AF75-9F036A492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5" name="Rectangle 49">
                <a:extLst>
                  <a:ext uri="{FF2B5EF4-FFF2-40B4-BE49-F238E27FC236}">
                    <a16:creationId xmlns:a16="http://schemas.microsoft.com/office/drawing/2014/main" id="{348E007C-56A8-4B65-A39A-B316036FB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6" name="Rectangle 50">
                <a:extLst>
                  <a:ext uri="{FF2B5EF4-FFF2-40B4-BE49-F238E27FC236}">
                    <a16:creationId xmlns:a16="http://schemas.microsoft.com/office/drawing/2014/main" id="{33240CCB-5AAE-481D-B30C-34E27C06A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7" name="Rectangle 51">
                <a:extLst>
                  <a:ext uri="{FF2B5EF4-FFF2-40B4-BE49-F238E27FC236}">
                    <a16:creationId xmlns:a16="http://schemas.microsoft.com/office/drawing/2014/main" id="{18AF3DAD-3B33-43DF-9350-CA2AC78C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8" name="Rectangle 52">
                <a:extLst>
                  <a:ext uri="{FF2B5EF4-FFF2-40B4-BE49-F238E27FC236}">
                    <a16:creationId xmlns:a16="http://schemas.microsoft.com/office/drawing/2014/main" id="{BAA23A67-904D-4006-B14C-B05F62A0A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19" name="Rectangle 53">
                <a:extLst>
                  <a:ext uri="{FF2B5EF4-FFF2-40B4-BE49-F238E27FC236}">
                    <a16:creationId xmlns:a16="http://schemas.microsoft.com/office/drawing/2014/main" id="{FA28B16E-FE55-43D8-B94A-E70518FE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20" name="Rectangle 54">
                <a:extLst>
                  <a:ext uri="{FF2B5EF4-FFF2-40B4-BE49-F238E27FC236}">
                    <a16:creationId xmlns:a16="http://schemas.microsoft.com/office/drawing/2014/main" id="{2ED8CDD7-9696-4B9F-A3A5-6AEFA0C89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21" name="Rectangle 55">
                <a:extLst>
                  <a:ext uri="{FF2B5EF4-FFF2-40B4-BE49-F238E27FC236}">
                    <a16:creationId xmlns:a16="http://schemas.microsoft.com/office/drawing/2014/main" id="{E90772F0-521C-464B-9D6B-6DD84A280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22" name="Rectangle 56">
                <a:extLst>
                  <a:ext uri="{FF2B5EF4-FFF2-40B4-BE49-F238E27FC236}">
                    <a16:creationId xmlns:a16="http://schemas.microsoft.com/office/drawing/2014/main" id="{BA71F8AE-7A60-427F-A28D-443AAA772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23" name="Rectangle 57">
                <a:extLst>
                  <a:ext uri="{FF2B5EF4-FFF2-40B4-BE49-F238E27FC236}">
                    <a16:creationId xmlns:a16="http://schemas.microsoft.com/office/drawing/2014/main" id="{9461670D-362D-4AC7-8809-F4A9A4F44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24" name="Rectangle 58">
                <a:extLst>
                  <a:ext uri="{FF2B5EF4-FFF2-40B4-BE49-F238E27FC236}">
                    <a16:creationId xmlns:a16="http://schemas.microsoft.com/office/drawing/2014/main" id="{1CAA2746-F619-4253-B690-FEE1835BE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9625" name="Line 59">
                <a:extLst>
                  <a:ext uri="{FF2B5EF4-FFF2-40B4-BE49-F238E27FC236}">
                    <a16:creationId xmlns:a16="http://schemas.microsoft.com/office/drawing/2014/main" id="{1B964FEA-ACBD-4169-A88E-985E114CC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6" name="Line 60">
                <a:extLst>
                  <a:ext uri="{FF2B5EF4-FFF2-40B4-BE49-F238E27FC236}">
                    <a16:creationId xmlns:a16="http://schemas.microsoft.com/office/drawing/2014/main" id="{5C87F767-1F50-41A6-A2CA-231D44780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7" name="Line 61">
                <a:extLst>
                  <a:ext uri="{FF2B5EF4-FFF2-40B4-BE49-F238E27FC236}">
                    <a16:creationId xmlns:a16="http://schemas.microsoft.com/office/drawing/2014/main" id="{4C8D1038-5051-40D7-BF0F-5FA4DF984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8" name="Line 62">
                <a:extLst>
                  <a:ext uri="{FF2B5EF4-FFF2-40B4-BE49-F238E27FC236}">
                    <a16:creationId xmlns:a16="http://schemas.microsoft.com/office/drawing/2014/main" id="{ED8619B0-48F6-4907-9501-E05CCFA69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9" name="Line 63">
                <a:extLst>
                  <a:ext uri="{FF2B5EF4-FFF2-40B4-BE49-F238E27FC236}">
                    <a16:creationId xmlns:a16="http://schemas.microsoft.com/office/drawing/2014/main" id="{DD8C533A-1DCB-4724-9EC0-30AE5E8CC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0" name="Line 64">
                <a:extLst>
                  <a:ext uri="{FF2B5EF4-FFF2-40B4-BE49-F238E27FC236}">
                    <a16:creationId xmlns:a16="http://schemas.microsoft.com/office/drawing/2014/main" id="{06B1C77B-CC9F-4E4E-8EF5-4A56497DC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1" name="Line 65">
                <a:extLst>
                  <a:ext uri="{FF2B5EF4-FFF2-40B4-BE49-F238E27FC236}">
                    <a16:creationId xmlns:a16="http://schemas.microsoft.com/office/drawing/2014/main" id="{A51ABDB3-CD96-4025-8F9E-3F65993E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2" name="Line 66">
                <a:extLst>
                  <a:ext uri="{FF2B5EF4-FFF2-40B4-BE49-F238E27FC236}">
                    <a16:creationId xmlns:a16="http://schemas.microsoft.com/office/drawing/2014/main" id="{96638930-5A0F-43EE-8CB9-DA12A5DC3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3" name="Line 67">
                <a:extLst>
                  <a:ext uri="{FF2B5EF4-FFF2-40B4-BE49-F238E27FC236}">
                    <a16:creationId xmlns:a16="http://schemas.microsoft.com/office/drawing/2014/main" id="{E2F305BB-8E70-4BB1-9749-5FFCE0318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4" name="Line 68">
                <a:extLst>
                  <a:ext uri="{FF2B5EF4-FFF2-40B4-BE49-F238E27FC236}">
                    <a16:creationId xmlns:a16="http://schemas.microsoft.com/office/drawing/2014/main" id="{B31CB92B-A233-48C0-BA80-562361A10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5" name="Line 69">
                <a:extLst>
                  <a:ext uri="{FF2B5EF4-FFF2-40B4-BE49-F238E27FC236}">
                    <a16:creationId xmlns:a16="http://schemas.microsoft.com/office/drawing/2014/main" id="{DA7ECB78-0E7D-481D-89BF-960C753A2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6" name="Line 70">
                <a:extLst>
                  <a:ext uri="{FF2B5EF4-FFF2-40B4-BE49-F238E27FC236}">
                    <a16:creationId xmlns:a16="http://schemas.microsoft.com/office/drawing/2014/main" id="{67E49E08-C50D-4E7E-8A95-2FE00AA52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37" name="Line 71">
                <a:extLst>
                  <a:ext uri="{FF2B5EF4-FFF2-40B4-BE49-F238E27FC236}">
                    <a16:creationId xmlns:a16="http://schemas.microsoft.com/office/drawing/2014/main" id="{17B288B5-0B9F-4D53-B84A-D06AB02D0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638" name="Text Box 72">
              <a:extLst>
                <a:ext uri="{FF2B5EF4-FFF2-40B4-BE49-F238E27FC236}">
                  <a16:creationId xmlns:a16="http://schemas.microsoft.com/office/drawing/2014/main" id="{7A421FB4-F160-4EF4-B8D2-676C20380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09639" name="Text Box 73">
              <a:extLst>
                <a:ext uri="{FF2B5EF4-FFF2-40B4-BE49-F238E27FC236}">
                  <a16:creationId xmlns:a16="http://schemas.microsoft.com/office/drawing/2014/main" id="{164DF1EB-84D1-4422-B7F1-264D87907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09640" name="Text Box 74">
              <a:extLst>
                <a:ext uri="{FF2B5EF4-FFF2-40B4-BE49-F238E27FC236}">
                  <a16:creationId xmlns:a16="http://schemas.microsoft.com/office/drawing/2014/main" id="{162CCEDD-9E77-4E2E-A6D9-272A5155E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09641" name="Text Box 75">
              <a:extLst>
                <a:ext uri="{FF2B5EF4-FFF2-40B4-BE49-F238E27FC236}">
                  <a16:creationId xmlns:a16="http://schemas.microsoft.com/office/drawing/2014/main" id="{8987E3BD-D8E6-4FCF-92D6-32DB56FD0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642" name="Text Box 76">
              <a:extLst>
                <a:ext uri="{FF2B5EF4-FFF2-40B4-BE49-F238E27FC236}">
                  <a16:creationId xmlns:a16="http://schemas.microsoft.com/office/drawing/2014/main" id="{55EB6720-99EB-4759-A8FF-BABBECA9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643" name="Text Box 77">
              <a:extLst>
                <a:ext uri="{FF2B5EF4-FFF2-40B4-BE49-F238E27FC236}">
                  <a16:creationId xmlns:a16="http://schemas.microsoft.com/office/drawing/2014/main" id="{4FDE45AC-C0F8-4EFB-A368-A75EB5BD7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1  2  2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644" name="Text Box 78">
              <a:extLst>
                <a:ext uri="{FF2B5EF4-FFF2-40B4-BE49-F238E27FC236}">
                  <a16:creationId xmlns:a16="http://schemas.microsoft.com/office/drawing/2014/main" id="{624171B6-504A-47C5-B391-3239983A2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3   3   2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645" name="Text Box 79">
              <a:extLst>
                <a:ext uri="{FF2B5EF4-FFF2-40B4-BE49-F238E27FC236}">
                  <a16:creationId xmlns:a16="http://schemas.microsoft.com/office/drawing/2014/main" id="{48448A48-1F54-46A4-98FC-12A2BE2C1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1695" name="Text Box 80">
            <a:extLst>
              <a:ext uri="{FF2B5EF4-FFF2-40B4-BE49-F238E27FC236}">
                <a16:creationId xmlns:a16="http://schemas.microsoft.com/office/drawing/2014/main" id="{4DE5BADA-95BF-4C56-81F1-6EB46AFB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949950"/>
            <a:ext cx="8569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由于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时刻存在安全序列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{P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 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故此时系统是安全的。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1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1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1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1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1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1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11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11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11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11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3">
            <a:extLst>
              <a:ext uri="{FF2B5EF4-FFF2-40B4-BE49-F238E27FC236}">
                <a16:creationId xmlns:a16="http://schemas.microsoft.com/office/drawing/2014/main" id="{6A632452-4813-42E0-B560-6DAAECBDA0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417561F-4022-4E4C-B44B-794C2400A1CF}" type="slidenum">
              <a:rPr lang="zh-CN" altLang="en-US" sz="1400">
                <a:solidFill>
                  <a:srgbClr val="000000"/>
                </a:solidFill>
              </a:rPr>
              <a:pPr algn="r"/>
              <a:t>19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0594" name="Group 2">
            <a:extLst>
              <a:ext uri="{FF2B5EF4-FFF2-40B4-BE49-F238E27FC236}">
                <a16:creationId xmlns:a16="http://schemas.microsoft.com/office/drawing/2014/main" id="{8296136E-D5CD-405A-AB63-F34F34709446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4451"/>
            <a:ext cx="7392988" cy="2860675"/>
            <a:chOff x="0" y="0"/>
            <a:chExt cx="4400" cy="1802"/>
          </a:xfrm>
        </p:grpSpPr>
        <p:grpSp>
          <p:nvGrpSpPr>
            <p:cNvPr id="110595" name="Group 3">
              <a:extLst>
                <a:ext uri="{FF2B5EF4-FFF2-40B4-BE49-F238E27FC236}">
                  <a16:creationId xmlns:a16="http://schemas.microsoft.com/office/drawing/2014/main" id="{FDD7AE60-3305-4284-94C6-52CB09A17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10596" name="Rectangle 4">
                <a:extLst>
                  <a:ext uri="{FF2B5EF4-FFF2-40B4-BE49-F238E27FC236}">
                    <a16:creationId xmlns:a16="http://schemas.microsoft.com/office/drawing/2014/main" id="{8E7E2FB5-5379-4B6F-A070-9D9BB5DB4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597" name="Rectangle 5">
                <a:extLst>
                  <a:ext uri="{FF2B5EF4-FFF2-40B4-BE49-F238E27FC236}">
                    <a16:creationId xmlns:a16="http://schemas.microsoft.com/office/drawing/2014/main" id="{4E402BC5-856B-4127-B8CB-F63E1D595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598" name="Rectangle 6">
                <a:extLst>
                  <a:ext uri="{FF2B5EF4-FFF2-40B4-BE49-F238E27FC236}">
                    <a16:creationId xmlns:a16="http://schemas.microsoft.com/office/drawing/2014/main" id="{6F1E9BBD-F34F-400D-A6D2-F11D96A41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599" name="Rectangle 7">
                <a:extLst>
                  <a:ext uri="{FF2B5EF4-FFF2-40B4-BE49-F238E27FC236}">
                    <a16:creationId xmlns:a16="http://schemas.microsoft.com/office/drawing/2014/main" id="{C8F3BBF1-AAA5-40ED-A167-3D29DFEAD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0" name="Rectangle 8">
                <a:extLst>
                  <a:ext uri="{FF2B5EF4-FFF2-40B4-BE49-F238E27FC236}">
                    <a16:creationId xmlns:a16="http://schemas.microsoft.com/office/drawing/2014/main" id="{170B3E08-4645-4788-9019-AA3DD795C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1" name="Rectangle 9">
                <a:extLst>
                  <a:ext uri="{FF2B5EF4-FFF2-40B4-BE49-F238E27FC236}">
                    <a16:creationId xmlns:a16="http://schemas.microsoft.com/office/drawing/2014/main" id="{DE27C4E0-A8DC-4325-87CE-E02BA1B3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2" name="Rectangle 10">
                <a:extLst>
                  <a:ext uri="{FF2B5EF4-FFF2-40B4-BE49-F238E27FC236}">
                    <a16:creationId xmlns:a16="http://schemas.microsoft.com/office/drawing/2014/main" id="{5EEDF678-9CEA-417F-85F3-3E652610E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3" name="Rectangle 11">
                <a:extLst>
                  <a:ext uri="{FF2B5EF4-FFF2-40B4-BE49-F238E27FC236}">
                    <a16:creationId xmlns:a16="http://schemas.microsoft.com/office/drawing/2014/main" id="{A1F19495-8477-450D-8FDF-B6AEB2DAE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4" name="Rectangle 12">
                <a:extLst>
                  <a:ext uri="{FF2B5EF4-FFF2-40B4-BE49-F238E27FC236}">
                    <a16:creationId xmlns:a16="http://schemas.microsoft.com/office/drawing/2014/main" id="{608452A8-0889-4401-B904-D38BB7EA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5" name="Rectangle 13">
                <a:extLst>
                  <a:ext uri="{FF2B5EF4-FFF2-40B4-BE49-F238E27FC236}">
                    <a16:creationId xmlns:a16="http://schemas.microsoft.com/office/drawing/2014/main" id="{11B88DA3-05CA-42B8-AF4F-EC407609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6" name="Rectangle 14">
                <a:extLst>
                  <a:ext uri="{FF2B5EF4-FFF2-40B4-BE49-F238E27FC236}">
                    <a16:creationId xmlns:a16="http://schemas.microsoft.com/office/drawing/2014/main" id="{7C854B36-F6F0-4268-8B9D-E4ECDA53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7" name="Rectangle 15">
                <a:extLst>
                  <a:ext uri="{FF2B5EF4-FFF2-40B4-BE49-F238E27FC236}">
                    <a16:creationId xmlns:a16="http://schemas.microsoft.com/office/drawing/2014/main" id="{25E186EC-FB5D-4768-8D78-D5A3FFC8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8" name="Rectangle 16">
                <a:extLst>
                  <a:ext uri="{FF2B5EF4-FFF2-40B4-BE49-F238E27FC236}">
                    <a16:creationId xmlns:a16="http://schemas.microsoft.com/office/drawing/2014/main" id="{02D163C8-2592-4CD7-BFCD-2DD72400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9" name="Rectangle 17">
                <a:extLst>
                  <a:ext uri="{FF2B5EF4-FFF2-40B4-BE49-F238E27FC236}">
                    <a16:creationId xmlns:a16="http://schemas.microsoft.com/office/drawing/2014/main" id="{3C132E9A-0C76-40D3-9AE1-6550986D2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0610" name="Line 18">
                <a:extLst>
                  <a:ext uri="{FF2B5EF4-FFF2-40B4-BE49-F238E27FC236}">
                    <a16:creationId xmlns:a16="http://schemas.microsoft.com/office/drawing/2014/main" id="{83344239-DB3C-4428-A899-E46F59E77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1" name="Line 19">
                <a:extLst>
                  <a:ext uri="{FF2B5EF4-FFF2-40B4-BE49-F238E27FC236}">
                    <a16:creationId xmlns:a16="http://schemas.microsoft.com/office/drawing/2014/main" id="{B416335B-2CFB-48EB-B66D-2E9C8AFD3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2" name="Line 20">
                <a:extLst>
                  <a:ext uri="{FF2B5EF4-FFF2-40B4-BE49-F238E27FC236}">
                    <a16:creationId xmlns:a16="http://schemas.microsoft.com/office/drawing/2014/main" id="{2699300B-9CB8-4408-82BD-7A832606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3" name="Line 21">
                <a:extLst>
                  <a:ext uri="{FF2B5EF4-FFF2-40B4-BE49-F238E27FC236}">
                    <a16:creationId xmlns:a16="http://schemas.microsoft.com/office/drawing/2014/main" id="{5D363E90-9B60-444C-AB69-0D24A407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4" name="Line 22">
                <a:extLst>
                  <a:ext uri="{FF2B5EF4-FFF2-40B4-BE49-F238E27FC236}">
                    <a16:creationId xmlns:a16="http://schemas.microsoft.com/office/drawing/2014/main" id="{613DD84C-BA53-4F25-B8A0-4B03AD0AC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5" name="Line 23">
                <a:extLst>
                  <a:ext uri="{FF2B5EF4-FFF2-40B4-BE49-F238E27FC236}">
                    <a16:creationId xmlns:a16="http://schemas.microsoft.com/office/drawing/2014/main" id="{881CDF9C-569A-4839-A0CE-3C3CF6849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6" name="Line 24">
                <a:extLst>
                  <a:ext uri="{FF2B5EF4-FFF2-40B4-BE49-F238E27FC236}">
                    <a16:creationId xmlns:a16="http://schemas.microsoft.com/office/drawing/2014/main" id="{C831E574-0A4A-473D-BCA3-D08FA5AB9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7" name="Line 25">
                <a:extLst>
                  <a:ext uri="{FF2B5EF4-FFF2-40B4-BE49-F238E27FC236}">
                    <a16:creationId xmlns:a16="http://schemas.microsoft.com/office/drawing/2014/main" id="{FAB9C646-6CCA-4DAB-BFF9-ECB23CB2A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8" name="Line 26">
                <a:extLst>
                  <a:ext uri="{FF2B5EF4-FFF2-40B4-BE49-F238E27FC236}">
                    <a16:creationId xmlns:a16="http://schemas.microsoft.com/office/drawing/2014/main" id="{57DD503D-AF47-4CCE-BE45-D73367EF0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9" name="Line 27">
                <a:extLst>
                  <a:ext uri="{FF2B5EF4-FFF2-40B4-BE49-F238E27FC236}">
                    <a16:creationId xmlns:a16="http://schemas.microsoft.com/office/drawing/2014/main" id="{9407BAD9-847E-4B2D-87C3-D64FB0467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0" name="Line 28">
                <a:extLst>
                  <a:ext uri="{FF2B5EF4-FFF2-40B4-BE49-F238E27FC236}">
                    <a16:creationId xmlns:a16="http://schemas.microsoft.com/office/drawing/2014/main" id="{D647C386-A085-44A1-A597-24ABB8C7E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1" name="Line 29">
                <a:extLst>
                  <a:ext uri="{FF2B5EF4-FFF2-40B4-BE49-F238E27FC236}">
                    <a16:creationId xmlns:a16="http://schemas.microsoft.com/office/drawing/2014/main" id="{D499533B-FAC1-4A74-A3FF-28B0E8CCB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2" name="Line 30">
                <a:extLst>
                  <a:ext uri="{FF2B5EF4-FFF2-40B4-BE49-F238E27FC236}">
                    <a16:creationId xmlns:a16="http://schemas.microsoft.com/office/drawing/2014/main" id="{5DDBDE07-6E6F-4A62-ADBC-0843DBFD2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623" name="Text Box 31">
              <a:extLst>
                <a:ext uri="{FF2B5EF4-FFF2-40B4-BE49-F238E27FC236}">
                  <a16:creationId xmlns:a16="http://schemas.microsoft.com/office/drawing/2014/main" id="{8E8153F6-0817-47BB-A4C8-9867E003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10624" name="Text Box 32">
              <a:extLst>
                <a:ext uri="{FF2B5EF4-FFF2-40B4-BE49-F238E27FC236}">
                  <a16:creationId xmlns:a16="http://schemas.microsoft.com/office/drawing/2014/main" id="{BFB54B64-EDD2-411A-9314-7998381F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199499CB-231E-43D7-8264-0586AE3C9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10626" name="Text Box 34">
              <a:extLst>
                <a:ext uri="{FF2B5EF4-FFF2-40B4-BE49-F238E27FC236}">
                  <a16:creationId xmlns:a16="http://schemas.microsoft.com/office/drawing/2014/main" id="{C6CB8E30-B736-4F48-BD30-1DB60CEC8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27" name="Text Box 35">
              <a:extLst>
                <a:ext uri="{FF2B5EF4-FFF2-40B4-BE49-F238E27FC236}">
                  <a16:creationId xmlns:a16="http://schemas.microsoft.com/office/drawing/2014/main" id="{8ECCABFE-B46E-404F-A759-133FC48B3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17F97F3C-B161-44EB-8A85-935E432F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1  2  2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29" name="Text Box 37">
              <a:extLst>
                <a:ext uri="{FF2B5EF4-FFF2-40B4-BE49-F238E27FC236}">
                  <a16:creationId xmlns:a16="http://schemas.microsoft.com/office/drawing/2014/main" id="{331A7C62-F582-419C-8E87-E5669880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3   3   2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30" name="Text Box 38">
              <a:extLst>
                <a:ext uri="{FF2B5EF4-FFF2-40B4-BE49-F238E27FC236}">
                  <a16:creationId xmlns:a16="http://schemas.microsoft.com/office/drawing/2014/main" id="{701C5A4D-E7A1-446A-9206-F8F97EF58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680" name="Text Box 39">
            <a:extLst>
              <a:ext uri="{FF2B5EF4-FFF2-40B4-BE49-F238E27FC236}">
                <a16:creationId xmlns:a16="http://schemas.microsoft.com/office/drawing/2014/main" id="{6F2B26F8-CB97-494A-9D14-04D72000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3"/>
            <a:ext cx="85693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）当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请求资源：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）时：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①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Need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②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Available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③试分配资源后，修改数据结构。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④对试分配后状态进行安全性检查：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C9F7B115-3D58-4884-AA25-30057720BEAF}"/>
              </a:ext>
            </a:extLst>
          </p:cNvPr>
          <p:cNvGrpSpPr>
            <a:grpSpLocks/>
          </p:cNvGrpSpPr>
          <p:nvPr/>
        </p:nvGrpSpPr>
        <p:grpSpPr bwMode="auto">
          <a:xfrm>
            <a:off x="4368801" y="1341439"/>
            <a:ext cx="4175125" cy="885825"/>
            <a:chOff x="0" y="0"/>
            <a:chExt cx="2630" cy="558"/>
          </a:xfrm>
        </p:grpSpPr>
        <p:sp>
          <p:nvSpPr>
            <p:cNvPr id="110633" name="Text Box 41">
              <a:extLst>
                <a:ext uri="{FF2B5EF4-FFF2-40B4-BE49-F238E27FC236}">
                  <a16:creationId xmlns:a16="http://schemas.microsoft.com/office/drawing/2014/main" id="{2DC370E3-B609-4256-BEF6-22B087BBA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5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3, 0, 2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34" name="Text Box 42">
              <a:extLst>
                <a:ext uri="{FF2B5EF4-FFF2-40B4-BE49-F238E27FC236}">
                  <a16:creationId xmlns:a16="http://schemas.microsoft.com/office/drawing/2014/main" id="{D156AC2D-5FF2-44BE-BDE8-B68371293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7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0, 2, 0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35" name="Text Box 43">
              <a:extLst>
                <a:ext uri="{FF2B5EF4-FFF2-40B4-BE49-F238E27FC236}">
                  <a16:creationId xmlns:a16="http://schemas.microsoft.com/office/drawing/2014/main" id="{8A3723A5-9341-4313-B1F7-A563F688C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0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2, 3, 0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2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903 L 2.77778E-7 -0.0645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2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Group 2">
            <a:extLst>
              <a:ext uri="{FF2B5EF4-FFF2-40B4-BE49-F238E27FC236}">
                <a16:creationId xmlns:a16="http://schemas.microsoft.com/office/drawing/2014/main" id="{B21BCF16-FACF-4950-97C4-BEAC99A98779}"/>
              </a:ext>
            </a:extLst>
          </p:cNvPr>
          <p:cNvGraphicFramePr>
            <a:graphicFrameLocks noGrp="1"/>
          </p:cNvGraphicFramePr>
          <p:nvPr/>
        </p:nvGraphicFramePr>
        <p:xfrm>
          <a:off x="1704976" y="622301"/>
          <a:ext cx="8505825" cy="550703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进入     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 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开始时间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结束时间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周转时间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带权周转时间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11:00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11:00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11:20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93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作业平均周转时间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作业平均带权周转时间 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3">
            <a:extLst>
              <a:ext uri="{FF2B5EF4-FFF2-40B4-BE49-F238E27FC236}">
                <a16:creationId xmlns:a16="http://schemas.microsoft.com/office/drawing/2014/main" id="{46B4BCEF-93AF-4974-95C2-260B24EA91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FA7CF96-CE2C-426C-AC01-0B5D5D850308}" type="slidenum">
              <a:rPr lang="zh-CN" altLang="en-US" sz="1400">
                <a:solidFill>
                  <a:srgbClr val="000000"/>
                </a:solidFill>
              </a:rPr>
              <a:pPr algn="r"/>
              <a:t>20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113667" name="Group 3">
            <a:extLst>
              <a:ext uri="{FF2B5EF4-FFF2-40B4-BE49-F238E27FC236}">
                <a16:creationId xmlns:a16="http://schemas.microsoft.com/office/drawing/2014/main" id="{E22AE076-3C08-4C4B-B5F3-BA71BCA345F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981200" y="2997201"/>
          <a:ext cx="7931150" cy="2754313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3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Work+Allocation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en-US" sz="2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647" name="Text Box 33">
            <a:extLst>
              <a:ext uri="{FF2B5EF4-FFF2-40B4-BE49-F238E27FC236}">
                <a16:creationId xmlns:a16="http://schemas.microsoft.com/office/drawing/2014/main" id="{8C521419-0531-4095-BEE1-775141F09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436939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进程</a:t>
            </a:r>
          </a:p>
        </p:txBody>
      </p:sp>
      <p:sp>
        <p:nvSpPr>
          <p:cNvPr id="111648" name="Text Box 34">
            <a:extLst>
              <a:ext uri="{FF2B5EF4-FFF2-40B4-BE49-F238E27FC236}">
                <a16:creationId xmlns:a16="http://schemas.microsoft.com/office/drawing/2014/main" id="{58183F56-78D4-4F55-A738-B4E56AE9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2924176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资源</a:t>
            </a:r>
          </a:p>
        </p:txBody>
      </p:sp>
      <p:sp>
        <p:nvSpPr>
          <p:cNvPr id="111649" name="Text Box 35">
            <a:extLst>
              <a:ext uri="{FF2B5EF4-FFF2-40B4-BE49-F238E27FC236}">
                <a16:creationId xmlns:a16="http://schemas.microsoft.com/office/drawing/2014/main" id="{0D862D81-A3B6-4728-B348-3F177251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159126"/>
            <a:ext cx="935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t>情况</a:t>
            </a:r>
          </a:p>
        </p:txBody>
      </p:sp>
      <p:sp>
        <p:nvSpPr>
          <p:cNvPr id="113699" name="Text Box 36">
            <a:extLst>
              <a:ext uri="{FF2B5EF4-FFF2-40B4-BE49-F238E27FC236}">
                <a16:creationId xmlns:a16="http://schemas.microsoft.com/office/drawing/2014/main" id="{B3A3532D-9612-4C44-9A96-C3F7A1AE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789363"/>
            <a:ext cx="10795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0  2  0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0  1  1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4  3  1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6  0  0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7  4  3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700" name="Text Box 37">
            <a:extLst>
              <a:ext uri="{FF2B5EF4-FFF2-40B4-BE49-F238E27FC236}">
                <a16:creationId xmlns:a16="http://schemas.microsoft.com/office/drawing/2014/main" id="{21976143-D8E7-4CA8-8580-273B0133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3789364"/>
            <a:ext cx="12985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2   3   0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5   3   2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7   4   3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7   4   5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10   4   7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701" name="Text Box 38">
            <a:extLst>
              <a:ext uri="{FF2B5EF4-FFF2-40B4-BE49-F238E27FC236}">
                <a16:creationId xmlns:a16="http://schemas.microsoft.com/office/drawing/2014/main" id="{5CFA4573-9C6F-47EB-A6DE-A07D2E87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3789363"/>
            <a:ext cx="10795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3  0  2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2  1  1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0  0  2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3  0  2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0  1  0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702" name="Text Box 39">
            <a:extLst>
              <a:ext uri="{FF2B5EF4-FFF2-40B4-BE49-F238E27FC236}">
                <a16:creationId xmlns:a16="http://schemas.microsoft.com/office/drawing/2014/main" id="{7FC238CC-8E2F-4A52-9043-F06B59BF8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3789364"/>
            <a:ext cx="129698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5   3   2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7   4   3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7   4   5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10   4   7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10   5   7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703" name="Text Box 40">
            <a:extLst>
              <a:ext uri="{FF2B5EF4-FFF2-40B4-BE49-F238E27FC236}">
                <a16:creationId xmlns:a16="http://schemas.microsoft.com/office/drawing/2014/main" id="{EF19ECFC-2782-484D-A49C-9DB176A6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89364"/>
            <a:ext cx="6477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704" name="Text Box 41">
            <a:extLst>
              <a:ext uri="{FF2B5EF4-FFF2-40B4-BE49-F238E27FC236}">
                <a16:creationId xmlns:a16="http://schemas.microsoft.com/office/drawing/2014/main" id="{6D323C3B-C7C9-4907-85EB-C516FFDF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1" y="3789364"/>
            <a:ext cx="79216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</a:p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true</a:t>
            </a:r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56" name="Text Box 42">
            <a:extLst>
              <a:ext uri="{FF2B5EF4-FFF2-40B4-BE49-F238E27FC236}">
                <a16:creationId xmlns:a16="http://schemas.microsoft.com/office/drawing/2014/main" id="{5E565479-9171-497E-B141-C415674B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476" y="3182939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Finish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1657" name="Group 43">
            <a:extLst>
              <a:ext uri="{FF2B5EF4-FFF2-40B4-BE49-F238E27FC236}">
                <a16:creationId xmlns:a16="http://schemas.microsoft.com/office/drawing/2014/main" id="{E0710B62-5F0A-4C69-910C-568988DDFEAC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4451"/>
            <a:ext cx="7581900" cy="2860675"/>
            <a:chOff x="0" y="0"/>
            <a:chExt cx="4400" cy="1802"/>
          </a:xfrm>
        </p:grpSpPr>
        <p:grpSp>
          <p:nvGrpSpPr>
            <p:cNvPr id="111658" name="Group 44">
              <a:extLst>
                <a:ext uri="{FF2B5EF4-FFF2-40B4-BE49-F238E27FC236}">
                  <a16:creationId xmlns:a16="http://schemas.microsoft.com/office/drawing/2014/main" id="{6F527845-B254-4B67-B6AE-865E09F44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11659" name="Rectangle 45">
                <a:extLst>
                  <a:ext uri="{FF2B5EF4-FFF2-40B4-BE49-F238E27FC236}">
                    <a16:creationId xmlns:a16="http://schemas.microsoft.com/office/drawing/2014/main" id="{CAC9BB32-5584-4A4D-94B6-1C5CC1D80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0" name="Rectangle 46">
                <a:extLst>
                  <a:ext uri="{FF2B5EF4-FFF2-40B4-BE49-F238E27FC236}">
                    <a16:creationId xmlns:a16="http://schemas.microsoft.com/office/drawing/2014/main" id="{BB928DB2-9F81-4359-AE68-DB5F55933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1" name="Rectangle 47">
                <a:extLst>
                  <a:ext uri="{FF2B5EF4-FFF2-40B4-BE49-F238E27FC236}">
                    <a16:creationId xmlns:a16="http://schemas.microsoft.com/office/drawing/2014/main" id="{3D5A3E62-6B6E-47E3-9CC5-B105B9913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2" name="Rectangle 48">
                <a:extLst>
                  <a:ext uri="{FF2B5EF4-FFF2-40B4-BE49-F238E27FC236}">
                    <a16:creationId xmlns:a16="http://schemas.microsoft.com/office/drawing/2014/main" id="{818CF001-3D0C-4CE5-BE81-E08B800FD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3" name="Rectangle 49">
                <a:extLst>
                  <a:ext uri="{FF2B5EF4-FFF2-40B4-BE49-F238E27FC236}">
                    <a16:creationId xmlns:a16="http://schemas.microsoft.com/office/drawing/2014/main" id="{A6D19D81-CBEA-41DC-B71C-5FC888DE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4" name="Rectangle 50">
                <a:extLst>
                  <a:ext uri="{FF2B5EF4-FFF2-40B4-BE49-F238E27FC236}">
                    <a16:creationId xmlns:a16="http://schemas.microsoft.com/office/drawing/2014/main" id="{6463F405-F598-4D5A-BEC1-322289040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5" name="Rectangle 51">
                <a:extLst>
                  <a:ext uri="{FF2B5EF4-FFF2-40B4-BE49-F238E27FC236}">
                    <a16:creationId xmlns:a16="http://schemas.microsoft.com/office/drawing/2014/main" id="{AC1D0A90-043B-4711-A77C-B6E91E24B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6" name="Rectangle 52">
                <a:extLst>
                  <a:ext uri="{FF2B5EF4-FFF2-40B4-BE49-F238E27FC236}">
                    <a16:creationId xmlns:a16="http://schemas.microsoft.com/office/drawing/2014/main" id="{E69DA417-B8E0-40F7-8870-831495E79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7" name="Rectangle 53">
                <a:extLst>
                  <a:ext uri="{FF2B5EF4-FFF2-40B4-BE49-F238E27FC236}">
                    <a16:creationId xmlns:a16="http://schemas.microsoft.com/office/drawing/2014/main" id="{22C08709-FD84-4C23-B627-4F358EBE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8" name="Rectangle 54">
                <a:extLst>
                  <a:ext uri="{FF2B5EF4-FFF2-40B4-BE49-F238E27FC236}">
                    <a16:creationId xmlns:a16="http://schemas.microsoft.com/office/drawing/2014/main" id="{0E9B4FC6-B46D-43B5-B4D6-81B1EE7C7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69" name="Rectangle 55">
                <a:extLst>
                  <a:ext uri="{FF2B5EF4-FFF2-40B4-BE49-F238E27FC236}">
                    <a16:creationId xmlns:a16="http://schemas.microsoft.com/office/drawing/2014/main" id="{8D1CA692-B9A5-4A5A-8B93-821DB308B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70" name="Rectangle 56">
                <a:extLst>
                  <a:ext uri="{FF2B5EF4-FFF2-40B4-BE49-F238E27FC236}">
                    <a16:creationId xmlns:a16="http://schemas.microsoft.com/office/drawing/2014/main" id="{8A6BE656-4329-4D2D-86E8-31735AB68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71" name="Rectangle 57">
                <a:extLst>
                  <a:ext uri="{FF2B5EF4-FFF2-40B4-BE49-F238E27FC236}">
                    <a16:creationId xmlns:a16="http://schemas.microsoft.com/office/drawing/2014/main" id="{FD686377-32FA-4ED1-AB67-E0F0883C0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1672" name="Rectangle 58">
                <a:extLst>
                  <a:ext uri="{FF2B5EF4-FFF2-40B4-BE49-F238E27FC236}">
                    <a16:creationId xmlns:a16="http://schemas.microsoft.com/office/drawing/2014/main" id="{77C6135A-7AB9-4F11-9A8B-4314731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1673" name="Line 59">
                <a:extLst>
                  <a:ext uri="{FF2B5EF4-FFF2-40B4-BE49-F238E27FC236}">
                    <a16:creationId xmlns:a16="http://schemas.microsoft.com/office/drawing/2014/main" id="{B7D96392-08A1-4865-BAA8-5AC3BE539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4" name="Line 60">
                <a:extLst>
                  <a:ext uri="{FF2B5EF4-FFF2-40B4-BE49-F238E27FC236}">
                    <a16:creationId xmlns:a16="http://schemas.microsoft.com/office/drawing/2014/main" id="{4AD28215-127B-4542-A1C3-BA71DEEA3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5" name="Line 61">
                <a:extLst>
                  <a:ext uri="{FF2B5EF4-FFF2-40B4-BE49-F238E27FC236}">
                    <a16:creationId xmlns:a16="http://schemas.microsoft.com/office/drawing/2014/main" id="{D8A8100B-CDB6-4CC8-A0CD-AB208D984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6" name="Line 62">
                <a:extLst>
                  <a:ext uri="{FF2B5EF4-FFF2-40B4-BE49-F238E27FC236}">
                    <a16:creationId xmlns:a16="http://schemas.microsoft.com/office/drawing/2014/main" id="{6354A8C6-051F-4A13-9424-C6A9115F8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7" name="Line 63">
                <a:extLst>
                  <a:ext uri="{FF2B5EF4-FFF2-40B4-BE49-F238E27FC236}">
                    <a16:creationId xmlns:a16="http://schemas.microsoft.com/office/drawing/2014/main" id="{392DE80D-083A-4320-9A76-305C364FE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8" name="Line 64">
                <a:extLst>
                  <a:ext uri="{FF2B5EF4-FFF2-40B4-BE49-F238E27FC236}">
                    <a16:creationId xmlns:a16="http://schemas.microsoft.com/office/drawing/2014/main" id="{4771ECB4-D384-4F73-AED1-A646B2DDA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9" name="Line 65">
                <a:extLst>
                  <a:ext uri="{FF2B5EF4-FFF2-40B4-BE49-F238E27FC236}">
                    <a16:creationId xmlns:a16="http://schemas.microsoft.com/office/drawing/2014/main" id="{A5E4D6B7-8659-44A0-9CEA-E11594C24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0" name="Line 66">
                <a:extLst>
                  <a:ext uri="{FF2B5EF4-FFF2-40B4-BE49-F238E27FC236}">
                    <a16:creationId xmlns:a16="http://schemas.microsoft.com/office/drawing/2014/main" id="{6B970F92-9921-4070-B1BB-82885B841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1" name="Line 67">
                <a:extLst>
                  <a:ext uri="{FF2B5EF4-FFF2-40B4-BE49-F238E27FC236}">
                    <a16:creationId xmlns:a16="http://schemas.microsoft.com/office/drawing/2014/main" id="{A1481390-C44C-4B4D-A114-675D979FC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2" name="Line 68">
                <a:extLst>
                  <a:ext uri="{FF2B5EF4-FFF2-40B4-BE49-F238E27FC236}">
                    <a16:creationId xmlns:a16="http://schemas.microsoft.com/office/drawing/2014/main" id="{E03349E4-C8A9-4190-95C8-DE51B51E6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3" name="Line 69">
                <a:extLst>
                  <a:ext uri="{FF2B5EF4-FFF2-40B4-BE49-F238E27FC236}">
                    <a16:creationId xmlns:a16="http://schemas.microsoft.com/office/drawing/2014/main" id="{36770800-5835-4BA5-A9C3-64BDB840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4" name="Line 70">
                <a:extLst>
                  <a:ext uri="{FF2B5EF4-FFF2-40B4-BE49-F238E27FC236}">
                    <a16:creationId xmlns:a16="http://schemas.microsoft.com/office/drawing/2014/main" id="{C05D6E93-554E-43A2-BF7B-339DE7A34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5" name="Line 71">
                <a:extLst>
                  <a:ext uri="{FF2B5EF4-FFF2-40B4-BE49-F238E27FC236}">
                    <a16:creationId xmlns:a16="http://schemas.microsoft.com/office/drawing/2014/main" id="{F7F8A92B-3FD1-4600-B912-9F1B94604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686" name="Text Box 72">
              <a:extLst>
                <a:ext uri="{FF2B5EF4-FFF2-40B4-BE49-F238E27FC236}">
                  <a16:creationId xmlns:a16="http://schemas.microsoft.com/office/drawing/2014/main" id="{9A6DE353-76A9-4D2F-8403-351181005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11687" name="Text Box 73">
              <a:extLst>
                <a:ext uri="{FF2B5EF4-FFF2-40B4-BE49-F238E27FC236}">
                  <a16:creationId xmlns:a16="http://schemas.microsoft.com/office/drawing/2014/main" id="{28ADFF82-0B59-4E1E-A5F5-C7E903545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11688" name="Text Box 74">
              <a:extLst>
                <a:ext uri="{FF2B5EF4-FFF2-40B4-BE49-F238E27FC236}">
                  <a16:creationId xmlns:a16="http://schemas.microsoft.com/office/drawing/2014/main" id="{7D725091-CBEB-4F71-8F38-C586AC5B9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11689" name="Text Box 75">
              <a:extLst>
                <a:ext uri="{FF2B5EF4-FFF2-40B4-BE49-F238E27FC236}">
                  <a16:creationId xmlns:a16="http://schemas.microsoft.com/office/drawing/2014/main" id="{B074FBF0-A851-412B-AE5E-C4DFDFF6B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90" name="Text Box 76">
              <a:extLst>
                <a:ext uri="{FF2B5EF4-FFF2-40B4-BE49-F238E27FC236}">
                  <a16:creationId xmlns:a16="http://schemas.microsoft.com/office/drawing/2014/main" id="{33773A5F-10D0-4907-8920-C65C622C5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91" name="Text Box 77">
              <a:extLst>
                <a:ext uri="{FF2B5EF4-FFF2-40B4-BE49-F238E27FC236}">
                  <a16:creationId xmlns:a16="http://schemas.microsoft.com/office/drawing/2014/main" id="{DDD03F29-B8B8-4786-8FAD-79D8E3532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0  2  0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92" name="Text Box 78">
              <a:extLst>
                <a:ext uri="{FF2B5EF4-FFF2-40B4-BE49-F238E27FC236}">
                  <a16:creationId xmlns:a16="http://schemas.microsoft.com/office/drawing/2014/main" id="{A4DDEFBE-CF0B-43BE-BA45-E162EB0A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2   3   0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93" name="Text Box 79">
              <a:extLst>
                <a:ext uri="{FF2B5EF4-FFF2-40B4-BE49-F238E27FC236}">
                  <a16:creationId xmlns:a16="http://schemas.microsoft.com/office/drawing/2014/main" id="{08087432-D714-4A2E-9390-E2A6B7F8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3743" name="Text Box 80">
            <a:extLst>
              <a:ext uri="{FF2B5EF4-FFF2-40B4-BE49-F238E27FC236}">
                <a16:creationId xmlns:a16="http://schemas.microsoft.com/office/drawing/2014/main" id="{E3965FAA-53A1-4747-AD1C-A1D32A7BD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949950"/>
            <a:ext cx="8569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由于此时存在安全序列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{P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 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故系统是安全的，可为</a:t>
            </a:r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GB" altLang="en-US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分配上述资源。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3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3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3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3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3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3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13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3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1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13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3">
            <a:extLst>
              <a:ext uri="{FF2B5EF4-FFF2-40B4-BE49-F238E27FC236}">
                <a16:creationId xmlns:a16="http://schemas.microsoft.com/office/drawing/2014/main" id="{A1A5CA0C-0A5D-4B14-B509-ABE57AD400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D18F504-8D99-4C08-A34D-46FA0A78A3FD}" type="slidenum">
              <a:rPr lang="zh-CN" altLang="en-US" sz="1400">
                <a:solidFill>
                  <a:srgbClr val="000000"/>
                </a:solidFill>
              </a:rPr>
              <a:pPr algn="r"/>
              <a:t>21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2642" name="Group 2">
            <a:extLst>
              <a:ext uri="{FF2B5EF4-FFF2-40B4-BE49-F238E27FC236}">
                <a16:creationId xmlns:a16="http://schemas.microsoft.com/office/drawing/2014/main" id="{E4E2AEE5-0BA0-432D-818F-AA5C5D5E3870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4451"/>
            <a:ext cx="6985000" cy="2860675"/>
            <a:chOff x="0" y="0"/>
            <a:chExt cx="4400" cy="1802"/>
          </a:xfrm>
        </p:grpSpPr>
        <p:grpSp>
          <p:nvGrpSpPr>
            <p:cNvPr id="112643" name="Group 3">
              <a:extLst>
                <a:ext uri="{FF2B5EF4-FFF2-40B4-BE49-F238E27FC236}">
                  <a16:creationId xmlns:a16="http://schemas.microsoft.com/office/drawing/2014/main" id="{8D370319-03E8-49EC-876F-AEBDD5D9A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12644" name="Rectangle 4">
                <a:extLst>
                  <a:ext uri="{FF2B5EF4-FFF2-40B4-BE49-F238E27FC236}">
                    <a16:creationId xmlns:a16="http://schemas.microsoft.com/office/drawing/2014/main" id="{0B08AF99-64C9-4E56-B619-1B9E02D7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45" name="Rectangle 5">
                <a:extLst>
                  <a:ext uri="{FF2B5EF4-FFF2-40B4-BE49-F238E27FC236}">
                    <a16:creationId xmlns:a16="http://schemas.microsoft.com/office/drawing/2014/main" id="{ED18959C-973D-48A3-80E1-275CFC69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46" name="Rectangle 6">
                <a:extLst>
                  <a:ext uri="{FF2B5EF4-FFF2-40B4-BE49-F238E27FC236}">
                    <a16:creationId xmlns:a16="http://schemas.microsoft.com/office/drawing/2014/main" id="{0643F639-7423-4F84-980F-DEA20BF86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47" name="Rectangle 7">
                <a:extLst>
                  <a:ext uri="{FF2B5EF4-FFF2-40B4-BE49-F238E27FC236}">
                    <a16:creationId xmlns:a16="http://schemas.microsoft.com/office/drawing/2014/main" id="{17518017-D397-4615-AAF8-66C39627A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48" name="Rectangle 8">
                <a:extLst>
                  <a:ext uri="{FF2B5EF4-FFF2-40B4-BE49-F238E27FC236}">
                    <a16:creationId xmlns:a16="http://schemas.microsoft.com/office/drawing/2014/main" id="{01FD7D77-BDD4-4041-AE35-F6705420D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49" name="Rectangle 9">
                <a:extLst>
                  <a:ext uri="{FF2B5EF4-FFF2-40B4-BE49-F238E27FC236}">
                    <a16:creationId xmlns:a16="http://schemas.microsoft.com/office/drawing/2014/main" id="{7C7ACF15-2E23-4CC0-8DF9-FD7C2752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0" name="Rectangle 10">
                <a:extLst>
                  <a:ext uri="{FF2B5EF4-FFF2-40B4-BE49-F238E27FC236}">
                    <a16:creationId xmlns:a16="http://schemas.microsoft.com/office/drawing/2014/main" id="{73F2ACBE-0998-48F4-97CC-3B8AB0697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1" name="Rectangle 11">
                <a:extLst>
                  <a:ext uri="{FF2B5EF4-FFF2-40B4-BE49-F238E27FC236}">
                    <a16:creationId xmlns:a16="http://schemas.microsoft.com/office/drawing/2014/main" id="{E3263F93-9C6B-4FE2-8C58-55A8B3035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2" name="Rectangle 12">
                <a:extLst>
                  <a:ext uri="{FF2B5EF4-FFF2-40B4-BE49-F238E27FC236}">
                    <a16:creationId xmlns:a16="http://schemas.microsoft.com/office/drawing/2014/main" id="{B303C19C-C878-4109-93F6-055DCD45E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3" name="Rectangle 13">
                <a:extLst>
                  <a:ext uri="{FF2B5EF4-FFF2-40B4-BE49-F238E27FC236}">
                    <a16:creationId xmlns:a16="http://schemas.microsoft.com/office/drawing/2014/main" id="{4E284D0F-AAAB-4A60-BBF2-33D3DE47A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4" name="Rectangle 14">
                <a:extLst>
                  <a:ext uri="{FF2B5EF4-FFF2-40B4-BE49-F238E27FC236}">
                    <a16:creationId xmlns:a16="http://schemas.microsoft.com/office/drawing/2014/main" id="{9862D75E-BAFC-4586-A407-04C91AD9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5" name="Rectangle 15">
                <a:extLst>
                  <a:ext uri="{FF2B5EF4-FFF2-40B4-BE49-F238E27FC236}">
                    <a16:creationId xmlns:a16="http://schemas.microsoft.com/office/drawing/2014/main" id="{D805791D-C2F2-437E-AFD8-5EE59F78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6" name="Rectangle 16">
                <a:extLst>
                  <a:ext uri="{FF2B5EF4-FFF2-40B4-BE49-F238E27FC236}">
                    <a16:creationId xmlns:a16="http://schemas.microsoft.com/office/drawing/2014/main" id="{5F2408C2-706C-4764-949E-490690846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657" name="Rectangle 17">
                <a:extLst>
                  <a:ext uri="{FF2B5EF4-FFF2-40B4-BE49-F238E27FC236}">
                    <a16:creationId xmlns:a16="http://schemas.microsoft.com/office/drawing/2014/main" id="{46EAEA7E-9621-4C5B-9CED-313BE1677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2658" name="Line 18">
                <a:extLst>
                  <a:ext uri="{FF2B5EF4-FFF2-40B4-BE49-F238E27FC236}">
                    <a16:creationId xmlns:a16="http://schemas.microsoft.com/office/drawing/2014/main" id="{4E5432F2-95EF-4DBF-A182-42720BD4B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59" name="Line 19">
                <a:extLst>
                  <a:ext uri="{FF2B5EF4-FFF2-40B4-BE49-F238E27FC236}">
                    <a16:creationId xmlns:a16="http://schemas.microsoft.com/office/drawing/2014/main" id="{CFF341C5-9FA2-41E4-8B83-D033B12A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0" name="Line 20">
                <a:extLst>
                  <a:ext uri="{FF2B5EF4-FFF2-40B4-BE49-F238E27FC236}">
                    <a16:creationId xmlns:a16="http://schemas.microsoft.com/office/drawing/2014/main" id="{119E94D1-1FB7-44EE-8FFB-DAB1F669A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1" name="Line 21">
                <a:extLst>
                  <a:ext uri="{FF2B5EF4-FFF2-40B4-BE49-F238E27FC236}">
                    <a16:creationId xmlns:a16="http://schemas.microsoft.com/office/drawing/2014/main" id="{403E6825-7714-4FC2-9379-35A7C52FC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2" name="Line 22">
                <a:extLst>
                  <a:ext uri="{FF2B5EF4-FFF2-40B4-BE49-F238E27FC236}">
                    <a16:creationId xmlns:a16="http://schemas.microsoft.com/office/drawing/2014/main" id="{F9D0F2D6-B73C-4597-A421-8267B6E05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3" name="Line 23">
                <a:extLst>
                  <a:ext uri="{FF2B5EF4-FFF2-40B4-BE49-F238E27FC236}">
                    <a16:creationId xmlns:a16="http://schemas.microsoft.com/office/drawing/2014/main" id="{64C95732-7944-48A8-ACD2-F2EA740C2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4" name="Line 24">
                <a:extLst>
                  <a:ext uri="{FF2B5EF4-FFF2-40B4-BE49-F238E27FC236}">
                    <a16:creationId xmlns:a16="http://schemas.microsoft.com/office/drawing/2014/main" id="{214D08B2-4B9C-4259-86A1-AFAE10BE9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5" name="Line 25">
                <a:extLst>
                  <a:ext uri="{FF2B5EF4-FFF2-40B4-BE49-F238E27FC236}">
                    <a16:creationId xmlns:a16="http://schemas.microsoft.com/office/drawing/2014/main" id="{C5D387A4-87C0-4500-95C9-85DA29DF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6" name="Line 26">
                <a:extLst>
                  <a:ext uri="{FF2B5EF4-FFF2-40B4-BE49-F238E27FC236}">
                    <a16:creationId xmlns:a16="http://schemas.microsoft.com/office/drawing/2014/main" id="{0C1F453C-8375-4B14-A212-88CD7D2A6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7" name="Line 27">
                <a:extLst>
                  <a:ext uri="{FF2B5EF4-FFF2-40B4-BE49-F238E27FC236}">
                    <a16:creationId xmlns:a16="http://schemas.microsoft.com/office/drawing/2014/main" id="{522B29E7-B01D-47FC-88F8-23DB72C80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8" name="Line 28">
                <a:extLst>
                  <a:ext uri="{FF2B5EF4-FFF2-40B4-BE49-F238E27FC236}">
                    <a16:creationId xmlns:a16="http://schemas.microsoft.com/office/drawing/2014/main" id="{8767E90D-1D4F-474E-B796-27A508D6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9" name="Line 29">
                <a:extLst>
                  <a:ext uri="{FF2B5EF4-FFF2-40B4-BE49-F238E27FC236}">
                    <a16:creationId xmlns:a16="http://schemas.microsoft.com/office/drawing/2014/main" id="{F24EE735-A513-4E92-9684-CC0EA8B8D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0" name="Line 30">
                <a:extLst>
                  <a:ext uri="{FF2B5EF4-FFF2-40B4-BE49-F238E27FC236}">
                    <a16:creationId xmlns:a16="http://schemas.microsoft.com/office/drawing/2014/main" id="{894BC388-3156-4C61-8724-39973BE3C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671" name="Text Box 31">
              <a:extLst>
                <a:ext uri="{FF2B5EF4-FFF2-40B4-BE49-F238E27FC236}">
                  <a16:creationId xmlns:a16="http://schemas.microsoft.com/office/drawing/2014/main" id="{B2F60EEB-E519-4E35-B83E-169BE763E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12672" name="Text Box 32">
              <a:extLst>
                <a:ext uri="{FF2B5EF4-FFF2-40B4-BE49-F238E27FC236}">
                  <a16:creationId xmlns:a16="http://schemas.microsoft.com/office/drawing/2014/main" id="{2D8952FD-B3F2-416A-83BE-55C1B5CD6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12673" name="Text Box 33">
              <a:extLst>
                <a:ext uri="{FF2B5EF4-FFF2-40B4-BE49-F238E27FC236}">
                  <a16:creationId xmlns:a16="http://schemas.microsoft.com/office/drawing/2014/main" id="{9FE20545-ECB5-4A92-AFC5-F482F5674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12674" name="Text Box 34">
              <a:extLst>
                <a:ext uri="{FF2B5EF4-FFF2-40B4-BE49-F238E27FC236}">
                  <a16:creationId xmlns:a16="http://schemas.microsoft.com/office/drawing/2014/main" id="{5D479986-8606-4E21-A7A4-DE53BA5E1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75" name="Text Box 35">
              <a:extLst>
                <a:ext uri="{FF2B5EF4-FFF2-40B4-BE49-F238E27FC236}">
                  <a16:creationId xmlns:a16="http://schemas.microsoft.com/office/drawing/2014/main" id="{75C3BD2A-BEF6-4BBD-91D4-05F1B4301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76" name="Text Box 36">
              <a:extLst>
                <a:ext uri="{FF2B5EF4-FFF2-40B4-BE49-F238E27FC236}">
                  <a16:creationId xmlns:a16="http://schemas.microsoft.com/office/drawing/2014/main" id="{A4D5EE56-8246-4A6E-A4D3-28807FD24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0  2  0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77" name="Text Box 37">
              <a:extLst>
                <a:ext uri="{FF2B5EF4-FFF2-40B4-BE49-F238E27FC236}">
                  <a16:creationId xmlns:a16="http://schemas.microsoft.com/office/drawing/2014/main" id="{4555A916-A2CF-4114-96D1-1F843FDA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2   3   0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78" name="Text Box 38">
              <a:extLst>
                <a:ext uri="{FF2B5EF4-FFF2-40B4-BE49-F238E27FC236}">
                  <a16:creationId xmlns:a16="http://schemas.microsoft.com/office/drawing/2014/main" id="{AA66CBC1-3320-43A6-8A87-E253358CE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4728" name="Text Box 39">
            <a:extLst>
              <a:ext uri="{FF2B5EF4-FFF2-40B4-BE49-F238E27FC236}">
                <a16:creationId xmlns:a16="http://schemas.microsoft.com/office/drawing/2014/main" id="{2E0DD237-BCD8-43B7-9BB5-621D9FAD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3"/>
            <a:ext cx="85693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）当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请求资源：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）时：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①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 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Need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）成立；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②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 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Available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）不成立，故让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等待。</a:t>
            </a: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4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4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3">
            <a:extLst>
              <a:ext uri="{FF2B5EF4-FFF2-40B4-BE49-F238E27FC236}">
                <a16:creationId xmlns:a16="http://schemas.microsoft.com/office/drawing/2014/main" id="{B41A7421-5F00-4BBC-839D-3612BB577B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DA4591A-14C1-4474-96FD-5E0D699C2CD6}" type="slidenum">
              <a:rPr lang="zh-CN" altLang="en-US" sz="1400">
                <a:solidFill>
                  <a:srgbClr val="000000"/>
                </a:solidFill>
              </a:rPr>
              <a:pPr algn="r"/>
              <a:t>22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3666" name="Group 2">
            <a:extLst>
              <a:ext uri="{FF2B5EF4-FFF2-40B4-BE49-F238E27FC236}">
                <a16:creationId xmlns:a16="http://schemas.microsoft.com/office/drawing/2014/main" id="{223D0166-9612-43C4-9023-4A986FBDEE56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4451"/>
            <a:ext cx="6985000" cy="2860675"/>
            <a:chOff x="0" y="0"/>
            <a:chExt cx="4400" cy="1802"/>
          </a:xfrm>
        </p:grpSpPr>
        <p:grpSp>
          <p:nvGrpSpPr>
            <p:cNvPr id="113667" name="Group 3">
              <a:extLst>
                <a:ext uri="{FF2B5EF4-FFF2-40B4-BE49-F238E27FC236}">
                  <a16:creationId xmlns:a16="http://schemas.microsoft.com/office/drawing/2014/main" id="{46840F35-E39E-4CEC-97B7-C20F76E74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46"/>
              <a:ext cx="4316" cy="1756"/>
              <a:chOff x="0" y="0"/>
              <a:chExt cx="4316" cy="1756"/>
            </a:xfrm>
          </p:grpSpPr>
          <p:sp>
            <p:nvSpPr>
              <p:cNvPr id="113668" name="Rectangle 4">
                <a:extLst>
                  <a:ext uri="{FF2B5EF4-FFF2-40B4-BE49-F238E27FC236}">
                    <a16:creationId xmlns:a16="http://schemas.microsoft.com/office/drawing/2014/main" id="{91C68F73-AC7D-46AB-990A-A5EB63428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517"/>
                <a:ext cx="1235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69" name="Rectangle 5">
                <a:extLst>
                  <a:ext uri="{FF2B5EF4-FFF2-40B4-BE49-F238E27FC236}">
                    <a16:creationId xmlns:a16="http://schemas.microsoft.com/office/drawing/2014/main" id="{5975F0C7-5FE4-409B-B9B6-5EAB12156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517"/>
                <a:ext cx="72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0" name="Rectangle 6">
                <a:extLst>
                  <a:ext uri="{FF2B5EF4-FFF2-40B4-BE49-F238E27FC236}">
                    <a16:creationId xmlns:a16="http://schemas.microsoft.com/office/drawing/2014/main" id="{82BDC01F-AB65-4B1C-8B0F-87BA2E16A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517"/>
                <a:ext cx="85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1" name="Rectangle 7">
                <a:extLst>
                  <a:ext uri="{FF2B5EF4-FFF2-40B4-BE49-F238E27FC236}">
                    <a16:creationId xmlns:a16="http://schemas.microsoft.com/office/drawing/2014/main" id="{78DDD2C7-628C-4683-8B62-AE8D8C8A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517"/>
                <a:ext cx="861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2" name="Rectangle 8">
                <a:extLst>
                  <a:ext uri="{FF2B5EF4-FFF2-40B4-BE49-F238E27FC236}">
                    <a16:creationId xmlns:a16="http://schemas.microsoft.com/office/drawing/2014/main" id="{F1F1FF00-7852-4313-9643-6F95B7C7B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7"/>
                <a:ext cx="642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endParaRPr lang="en-US" altLang="zh-CN" sz="22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3" name="Rectangle 9">
                <a:extLst>
                  <a:ext uri="{FF2B5EF4-FFF2-40B4-BE49-F238E27FC236}">
                    <a16:creationId xmlns:a16="http://schemas.microsoft.com/office/drawing/2014/main" id="{996734A8-C9F9-4C81-AAE6-4EAE2B2C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49"/>
                <a:ext cx="1235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4" name="Rectangle 10">
                <a:extLst>
                  <a:ext uri="{FF2B5EF4-FFF2-40B4-BE49-F238E27FC236}">
                    <a16:creationId xmlns:a16="http://schemas.microsoft.com/office/drawing/2014/main" id="{BEC91174-F5E6-4F57-9058-D690B5D0B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49"/>
                <a:ext cx="72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zh-CN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5" name="Rectangle 11">
                <a:extLst>
                  <a:ext uri="{FF2B5EF4-FFF2-40B4-BE49-F238E27FC236}">
                    <a16:creationId xmlns:a16="http://schemas.microsoft.com/office/drawing/2014/main" id="{ADCA378E-AB8C-4984-869A-EED56651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49"/>
                <a:ext cx="8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6" name="Rectangle 12">
                <a:extLst>
                  <a:ext uri="{FF2B5EF4-FFF2-40B4-BE49-F238E27FC236}">
                    <a16:creationId xmlns:a16="http://schemas.microsoft.com/office/drawing/2014/main" id="{5F7D1B58-8FBB-4CB3-8E88-AD4E891E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"/>
                <a:ext cx="8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 B  C</a:t>
                </a:r>
                <a:endPara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7" name="Rectangle 13">
                <a:extLst>
                  <a:ext uri="{FF2B5EF4-FFF2-40B4-BE49-F238E27FC236}">
                    <a16:creationId xmlns:a16="http://schemas.microsoft.com/office/drawing/2014/main" id="{B600E346-05CE-4C1E-AA8A-AF2198867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0"/>
                <a:ext cx="1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Available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8" name="Rectangle 14">
                <a:extLst>
                  <a:ext uri="{FF2B5EF4-FFF2-40B4-BE49-F238E27FC236}">
                    <a16:creationId xmlns:a16="http://schemas.microsoft.com/office/drawing/2014/main" id="{A67D08BE-AEA1-4E8F-850D-B8D4B8FC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2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79" name="Rectangle 15">
                <a:extLst>
                  <a:ext uri="{FF2B5EF4-FFF2-40B4-BE49-F238E27FC236}">
                    <a16:creationId xmlns:a16="http://schemas.microsoft.com/office/drawing/2014/main" id="{876412FE-8F72-4DF5-BEC0-691A3E2D8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0"/>
                <a:ext cx="85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Allocation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80" name="Rectangle 16">
                <a:extLst>
                  <a:ext uri="{FF2B5EF4-FFF2-40B4-BE49-F238E27FC236}">
                    <a16:creationId xmlns:a16="http://schemas.microsoft.com/office/drawing/2014/main" id="{ACC04307-6CEF-41B4-B6A8-85F2637ED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en-GB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Max</a:t>
                </a:r>
                <a:endPara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681" name="Rectangle 17">
                <a:extLst>
                  <a:ext uri="{FF2B5EF4-FFF2-40B4-BE49-F238E27FC236}">
                    <a16:creationId xmlns:a16="http://schemas.microsoft.com/office/drawing/2014/main" id="{40B489C9-144D-4D26-86E4-37BD719AF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3682" name="Line 18">
                <a:extLst>
                  <a:ext uri="{FF2B5EF4-FFF2-40B4-BE49-F238E27FC236}">
                    <a16:creationId xmlns:a16="http://schemas.microsoft.com/office/drawing/2014/main" id="{8E56B07D-D575-4FC0-8098-396D3D899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3" name="Line 19">
                <a:extLst>
                  <a:ext uri="{FF2B5EF4-FFF2-40B4-BE49-F238E27FC236}">
                    <a16:creationId xmlns:a16="http://schemas.microsoft.com/office/drawing/2014/main" id="{0FA0EEC3-03AF-49AA-9D48-9710C73C9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756"/>
                <a:ext cx="43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4" name="Line 20">
                <a:extLst>
                  <a:ext uri="{FF2B5EF4-FFF2-40B4-BE49-F238E27FC236}">
                    <a16:creationId xmlns:a16="http://schemas.microsoft.com/office/drawing/2014/main" id="{B88BAD83-03B8-4738-B27E-609DE197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5" name="Line 21">
                <a:extLst>
                  <a:ext uri="{FF2B5EF4-FFF2-40B4-BE49-F238E27FC236}">
                    <a16:creationId xmlns:a16="http://schemas.microsoft.com/office/drawing/2014/main" id="{0A30A1B4-D1C8-4551-9020-A5290538A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6" name="Line 22">
                <a:extLst>
                  <a:ext uri="{FF2B5EF4-FFF2-40B4-BE49-F238E27FC236}">
                    <a16:creationId xmlns:a16="http://schemas.microsoft.com/office/drawing/2014/main" id="{423976D2-1335-42CF-B765-355A50581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7" name="Line 23">
                <a:extLst>
                  <a:ext uri="{FF2B5EF4-FFF2-40B4-BE49-F238E27FC236}">
                    <a16:creationId xmlns:a16="http://schemas.microsoft.com/office/drawing/2014/main" id="{D47B385B-841E-4340-8CF0-26F4F9538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0"/>
                <a:ext cx="0" cy="1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8" name="Line 24">
                <a:extLst>
                  <a:ext uri="{FF2B5EF4-FFF2-40B4-BE49-F238E27FC236}">
                    <a16:creationId xmlns:a16="http://schemas.microsoft.com/office/drawing/2014/main" id="{8733CD28-BBAD-4E2C-8E06-335BA6F17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0"/>
                <a:ext cx="0" cy="17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" name="Line 25">
                <a:extLst>
                  <a:ext uri="{FF2B5EF4-FFF2-40B4-BE49-F238E27FC236}">
                    <a16:creationId xmlns:a16="http://schemas.microsoft.com/office/drawing/2014/main" id="{EC769E13-5253-4364-9EAE-F0E84B195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249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" name="Line 26">
                <a:extLst>
                  <a:ext uri="{FF2B5EF4-FFF2-40B4-BE49-F238E27FC236}">
                    <a16:creationId xmlns:a16="http://schemas.microsoft.com/office/drawing/2014/main" id="{15630AD4-A4EF-4457-997B-55BDFA152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42" cy="517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1" name="Line 27">
                <a:extLst>
                  <a:ext uri="{FF2B5EF4-FFF2-40B4-BE49-F238E27FC236}">
                    <a16:creationId xmlns:a16="http://schemas.microsoft.com/office/drawing/2014/main" id="{5C3BEBCD-3C82-4A36-A929-E40F35606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0" cy="1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2" name="Line 28">
                <a:extLst>
                  <a:ext uri="{FF2B5EF4-FFF2-40B4-BE49-F238E27FC236}">
                    <a16:creationId xmlns:a16="http://schemas.microsoft.com/office/drawing/2014/main" id="{B10C46C8-7D96-4392-8F9C-5DC039702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0"/>
                <a:ext cx="0" cy="5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3" name="Line 29">
                <a:extLst>
                  <a:ext uri="{FF2B5EF4-FFF2-40B4-BE49-F238E27FC236}">
                    <a16:creationId xmlns:a16="http://schemas.microsoft.com/office/drawing/2014/main" id="{705800BC-5A70-4867-A2AD-E3A38059D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517"/>
                <a:ext cx="36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4" name="Line 30">
                <a:extLst>
                  <a:ext uri="{FF2B5EF4-FFF2-40B4-BE49-F238E27FC236}">
                    <a16:creationId xmlns:a16="http://schemas.microsoft.com/office/drawing/2014/main" id="{7ED992B7-9770-487A-957E-5A363CB31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7"/>
                <a:ext cx="64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95" name="Text Box 31">
              <a:extLst>
                <a:ext uri="{FF2B5EF4-FFF2-40B4-BE49-F238E27FC236}">
                  <a16:creationId xmlns:a16="http://schemas.microsoft.com/office/drawing/2014/main" id="{60AA04F9-19C6-4749-9593-7D9CD8400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3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进程</a:t>
              </a:r>
            </a:p>
          </p:txBody>
        </p:sp>
        <p:sp>
          <p:nvSpPr>
            <p:cNvPr id="113696" name="Text Box 32">
              <a:extLst>
                <a:ext uri="{FF2B5EF4-FFF2-40B4-BE49-F238E27FC236}">
                  <a16:creationId xmlns:a16="http://schemas.microsoft.com/office/drawing/2014/main" id="{8A995696-A268-4791-A2B4-1A3AD4680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资源</a:t>
              </a:r>
            </a:p>
          </p:txBody>
        </p:sp>
        <p:sp>
          <p:nvSpPr>
            <p:cNvPr id="113697" name="Text Box 33">
              <a:extLst>
                <a:ext uri="{FF2B5EF4-FFF2-40B4-BE49-F238E27FC236}">
                  <a16:creationId xmlns:a16="http://schemas.microsoft.com/office/drawing/2014/main" id="{1D205394-04C3-4741-BD51-7DD7969BA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8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情况</a:t>
              </a:r>
            </a:p>
          </p:txBody>
        </p:sp>
        <p:sp>
          <p:nvSpPr>
            <p:cNvPr id="113698" name="Text Box 34">
              <a:extLst>
                <a:ext uri="{FF2B5EF4-FFF2-40B4-BE49-F238E27FC236}">
                  <a16:creationId xmlns:a16="http://schemas.microsoft.com/office/drawing/2014/main" id="{2B6CFBD1-C90F-4E92-9AF3-7FA354DA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0  1  0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0  0  2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699" name="Text Box 35">
              <a:extLst>
                <a:ext uri="{FF2B5EF4-FFF2-40B4-BE49-F238E27FC236}">
                  <a16:creationId xmlns:a16="http://schemas.microsoft.com/office/drawing/2014/main" id="{A65D7392-94B8-4377-B106-EE464DC3D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545"/>
              <a:ext cx="817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7   5   3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3   2   2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9   0   2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2   2   2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4   3   3</a:t>
              </a: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0" name="Text Box 36">
              <a:extLst>
                <a:ext uri="{FF2B5EF4-FFF2-40B4-BE49-F238E27FC236}">
                  <a16:creationId xmlns:a16="http://schemas.microsoft.com/office/drawing/2014/main" id="{CBCCAAFB-6B89-4359-B396-A2161317E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545"/>
              <a:ext cx="680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7  4  3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0  2  0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6  0  0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0  1  1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4  3  1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1" name="Text Box 37">
              <a:extLst>
                <a:ext uri="{FF2B5EF4-FFF2-40B4-BE49-F238E27FC236}">
                  <a16:creationId xmlns:a16="http://schemas.microsoft.com/office/drawing/2014/main" id="{D6F39459-E57A-4B38-A074-3785EAB4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545"/>
              <a:ext cx="8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 2   3   0</a:t>
              </a:r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endParaRPr lang="zh-CN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2" name="Text Box 38">
              <a:extLst>
                <a:ext uri="{FF2B5EF4-FFF2-40B4-BE49-F238E27FC236}">
                  <a16:creationId xmlns:a16="http://schemas.microsoft.com/office/drawing/2014/main" id="{6632E116-3C09-4D07-94C8-B3FAB8BE4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545"/>
              <a:ext cx="408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GB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GB" altLang="en-US" sz="22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5752" name="Text Box 39">
            <a:extLst>
              <a:ext uri="{FF2B5EF4-FFF2-40B4-BE49-F238E27FC236}">
                <a16:creationId xmlns:a16="http://schemas.microsoft.com/office/drawing/2014/main" id="{6B414BBB-DABD-4EBB-BEFC-CD872861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4"/>
            <a:ext cx="856932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）当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请求资源：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）时：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①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 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Need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）成立；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②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 ≦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Available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）成立；</a:t>
            </a: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③试分配资源后，修改数据结构。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  ④对试分配后的状态进行安全性检查：由于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Available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2,1,0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）已不能满足任何进程的需要，故系统进入不安全状态，所以不能为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分配资源，而应恢复原来的状态，让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2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等待。</a:t>
            </a:r>
          </a:p>
          <a:p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1BFF056B-61C6-4495-8709-5AD931825980}"/>
              </a:ext>
            </a:extLst>
          </p:cNvPr>
          <p:cNvGrpSpPr>
            <a:grpSpLocks/>
          </p:cNvGrpSpPr>
          <p:nvPr/>
        </p:nvGrpSpPr>
        <p:grpSpPr bwMode="auto">
          <a:xfrm>
            <a:off x="4368801" y="1268414"/>
            <a:ext cx="4175125" cy="454025"/>
            <a:chOff x="0" y="0"/>
            <a:chExt cx="2630" cy="286"/>
          </a:xfrm>
        </p:grpSpPr>
        <p:sp>
          <p:nvSpPr>
            <p:cNvPr id="113705" name="Text Box 41">
              <a:extLst>
                <a:ext uri="{FF2B5EF4-FFF2-40B4-BE49-F238E27FC236}">
                  <a16:creationId xmlns:a16="http://schemas.microsoft.com/office/drawing/2014/main" id="{9CABFCF8-AD66-411E-A6F3-0E25918A2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0, 3, 0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6" name="Text Box 42">
              <a:extLst>
                <a:ext uri="{FF2B5EF4-FFF2-40B4-BE49-F238E27FC236}">
                  <a16:creationId xmlns:a16="http://schemas.microsoft.com/office/drawing/2014/main" id="{6548EC68-BD58-4DDB-A8BA-B545DF918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5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7, 2, 3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707" name="Text Box 43">
              <a:extLst>
                <a:ext uri="{FF2B5EF4-FFF2-40B4-BE49-F238E27FC236}">
                  <a16:creationId xmlns:a16="http://schemas.microsoft.com/office/drawing/2014/main" id="{AF9EA17D-E566-4915-8831-025A173B3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0"/>
              <a:ext cx="816" cy="281"/>
            </a:xfrm>
            <a:prstGeom prst="rect">
              <a:avLst/>
            </a:prstGeom>
            <a:solidFill>
              <a:srgbClr val="C7F0FD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GB" altLang="en-US" sz="2200">
                  <a:solidFill>
                    <a:srgbClr val="FF0000"/>
                  </a:solidFill>
                  <a:latin typeface="Arial" panose="020B0604020202020204" pitchFamily="34" charset="0"/>
                </a:rPr>
                <a:t>2, 1, 0</a:t>
              </a:r>
              <a:endParaRPr lang="zh-CN" altLang="en-US" sz="2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5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1619 L 2.77778E-7 -0.061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5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5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5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3">
            <a:extLst>
              <a:ext uri="{FF2B5EF4-FFF2-40B4-BE49-F238E27FC236}">
                <a16:creationId xmlns:a16="http://schemas.microsoft.com/office/drawing/2014/main" id="{454D7F44-00B3-4AB0-9E1C-73B0FFEA6B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CEA9E97-21ED-4CD8-8B79-29A597CE62F6}" type="slidenum">
              <a:rPr lang="zh-CN" altLang="en-US" sz="1400"/>
              <a:pPr algn="r"/>
              <a:t>23</a:t>
            </a:fld>
            <a:endParaRPr lang="zh-CN" altLang="en-US" sz="14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5B873B-7068-44C4-8EEC-D9D2C6B7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112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/>
              <a:t>例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（电子科技大学研究生入学考试试题）</a:t>
            </a:r>
            <a:r>
              <a:rPr lang="zh-CN" altLang="en-US">
                <a:latin typeface="Times New Roman" panose="02020603050405020304" pitchFamily="18" charset="0"/>
              </a:rPr>
              <a:t>假设有两类资源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类资源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个，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类资源</a:t>
            </a:r>
            <a:r>
              <a:rPr lang="en-US" altLang="zh-CN">
                <a:latin typeface="Times New Roman" panose="02020603050405020304" pitchFamily="18" charset="0"/>
              </a:rPr>
              <a:t>14</a:t>
            </a:r>
            <a:r>
              <a:rPr lang="zh-CN" altLang="en-US">
                <a:latin typeface="Times New Roman" panose="02020603050405020304" pitchFamily="18" charset="0"/>
              </a:rPr>
              <a:t>个，当前系统的资源分配情况如下表所示。根据分配表，回答下面两个问题：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 ①请填写系统的需求矩阵。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 ②使用银行家的算法，确定系统是否死锁状态？如果不死锁给出安全序列，如果死锁给出死锁的四个条件。</a:t>
            </a:r>
          </a:p>
        </p:txBody>
      </p:sp>
      <p:graphicFrame>
        <p:nvGraphicFramePr>
          <p:cNvPr id="116740" name="Group 4">
            <a:extLst>
              <a:ext uri="{FF2B5EF4-FFF2-40B4-BE49-F238E27FC236}">
                <a16:creationId xmlns:a16="http://schemas.microsoft.com/office/drawing/2014/main" id="{C39A8585-787D-4EB3-9629-60E8ED7B0DB4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225800"/>
          <a:ext cx="7016750" cy="3489324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 B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Max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 B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Need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B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Available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 B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800" b="0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2      0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2      4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2      7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3      2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10      2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800" b="0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5      4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2      1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3      1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2800" b="0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0      0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4      2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784" name="Rectangle 56">
            <a:extLst>
              <a:ext uri="{FF2B5EF4-FFF2-40B4-BE49-F238E27FC236}">
                <a16:creationId xmlns:a16="http://schemas.microsoft.com/office/drawing/2014/main" id="{C4D97A8B-055A-49DF-ABBA-64438774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453304"/>
            <a:ext cx="2376487" cy="163121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70868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altLang="zh-CN" sz="2000">
                <a:solidFill>
                  <a:schemeClr val="tx2"/>
                </a:solidFill>
              </a:rPr>
              <a:t>0       4</a:t>
            </a:r>
          </a:p>
          <a:p>
            <a:pPr algn="ctr">
              <a:buClr>
                <a:schemeClr val="tx1"/>
              </a:buClr>
            </a:pPr>
            <a:r>
              <a:rPr lang="en-US" altLang="zh-CN" sz="2000">
                <a:solidFill>
                  <a:schemeClr val="tx2"/>
                </a:solidFill>
              </a:rPr>
              <a:t>7       0</a:t>
            </a:r>
          </a:p>
          <a:p>
            <a:pPr algn="ctr">
              <a:buClr>
                <a:schemeClr val="tx1"/>
              </a:buClr>
            </a:pPr>
            <a:r>
              <a:rPr lang="en-US" altLang="zh-CN" sz="2000">
                <a:solidFill>
                  <a:schemeClr val="tx2"/>
                </a:solidFill>
              </a:rPr>
              <a:t>4       0</a:t>
            </a:r>
          </a:p>
          <a:p>
            <a:pPr algn="ctr">
              <a:buClr>
                <a:schemeClr val="tx1"/>
              </a:buClr>
            </a:pPr>
            <a:r>
              <a:rPr lang="en-US" altLang="zh-CN" sz="2000">
                <a:solidFill>
                  <a:schemeClr val="tx2"/>
                </a:solidFill>
              </a:rPr>
              <a:t>1       0</a:t>
            </a:r>
          </a:p>
          <a:p>
            <a:pPr algn="ctr">
              <a:buClr>
                <a:schemeClr val="tx1"/>
              </a:buClr>
            </a:pPr>
            <a:r>
              <a:rPr lang="en-US" altLang="zh-CN" sz="2000">
                <a:solidFill>
                  <a:schemeClr val="tx2"/>
                </a:solidFill>
              </a:rPr>
              <a:t>4       2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10BB50B3-152B-4FBE-885F-AD0D7C7E1B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8313738" cy="762000"/>
          </a:xfrm>
        </p:spPr>
        <p:txBody>
          <a:bodyPr/>
          <a:lstStyle/>
          <a:p>
            <a:pPr eaLnBrk="1" hangingPunct="1"/>
            <a:r>
              <a:rPr lang="zh-CN" altLang="zh-CN"/>
              <a:t>练习题</a:t>
            </a:r>
          </a:p>
        </p:txBody>
      </p:sp>
      <p:sp>
        <p:nvSpPr>
          <p:cNvPr id="115714" name="Text Box 4">
            <a:extLst>
              <a:ext uri="{FF2B5EF4-FFF2-40B4-BE49-F238E27FC236}">
                <a16:creationId xmlns:a16="http://schemas.microsoft.com/office/drawing/2014/main" id="{7BE00EB8-F2E4-4DCB-BF53-4A297B59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141414"/>
            <a:ext cx="83058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zh-CN" altLang="en-US" sz="2800" b="0" dirty="0">
                <a:latin typeface="Times New Roman" panose="02020603050405020304" pitchFamily="18" charset="0"/>
              </a:rPr>
              <a:t>用银行家算法考虑下列系统状态</a:t>
            </a:r>
            <a:r>
              <a:rPr lang="zh-CN" altLang="en-US" sz="2800" b="0" dirty="0"/>
              <a:t> </a:t>
            </a:r>
            <a:r>
              <a:rPr lang="zh-CN" altLang="en-US" sz="2800" b="0" dirty="0">
                <a:latin typeface="Times New Roman" panose="02020603050405020304" pitchFamily="18" charset="0"/>
              </a:rPr>
              <a:t>：</a:t>
            </a:r>
            <a:endParaRPr lang="zh-CN" altLang="en-US" sz="2800" b="0" dirty="0"/>
          </a:p>
          <a:p>
            <a:pPr algn="just">
              <a:spcBef>
                <a:spcPct val="30000"/>
              </a:spcBef>
            </a:pPr>
            <a:r>
              <a:rPr lang="zh-CN" altLang="en-US" sz="2800" b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进程  分配矩阵   最大需求矩阵  资源总数矩阵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0" dirty="0">
                <a:solidFill>
                  <a:srgbClr val="000066"/>
                </a:solidFill>
              </a:rPr>
              <a:t> </a:t>
            </a:r>
            <a:r>
              <a:rPr lang="en-US" altLang="zh-CN" sz="2800" b="0" dirty="0">
                <a:solidFill>
                  <a:srgbClr val="000066"/>
                </a:solidFill>
              </a:rPr>
              <a:t>A      3  0  1  1       4  1  1  1         6  3  4  2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0" dirty="0">
                <a:solidFill>
                  <a:srgbClr val="000066"/>
                </a:solidFill>
              </a:rPr>
              <a:t> B      0  1  0  0       0  2  1  2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0" dirty="0">
                <a:solidFill>
                  <a:srgbClr val="000066"/>
                </a:solidFill>
              </a:rPr>
              <a:t> C      1  1  1  0       4  2  1  0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0" dirty="0">
                <a:solidFill>
                  <a:srgbClr val="000066"/>
                </a:solidFill>
              </a:rPr>
              <a:t> D      1  1  0  1       1  1  1  1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0" dirty="0">
                <a:solidFill>
                  <a:srgbClr val="000066"/>
                </a:solidFill>
              </a:rPr>
              <a:t> E      0  0  0  0       2  1  1  0</a:t>
            </a:r>
          </a:p>
          <a:p>
            <a:pPr>
              <a:spcBef>
                <a:spcPct val="15000"/>
              </a:spcBef>
            </a:pPr>
            <a:r>
              <a:rPr lang="zh-CN" altLang="en-US" sz="2800" b="0" dirty="0">
                <a:latin typeface="宋体" panose="02010600030101010101" pitchFamily="2" charset="-122"/>
              </a:rPr>
              <a:t>问：</a:t>
            </a:r>
          </a:p>
          <a:p>
            <a:pPr>
              <a:spcBef>
                <a:spcPct val="15000"/>
              </a:spcBef>
            </a:pPr>
            <a:r>
              <a:rPr lang="en-US" altLang="zh-CN" sz="2800" b="0" dirty="0">
                <a:latin typeface="宋体" panose="02010600030101010101" pitchFamily="2" charset="-122"/>
              </a:rPr>
              <a:t>(1)</a:t>
            </a:r>
            <a:r>
              <a:rPr lang="zh-CN" altLang="en-US" sz="2800" b="0" dirty="0">
                <a:latin typeface="宋体" panose="02010600030101010101" pitchFamily="2" charset="-122"/>
              </a:rPr>
              <a:t>此时系统是否安全？为什么？</a:t>
            </a:r>
          </a:p>
          <a:p>
            <a:pPr>
              <a:spcBef>
                <a:spcPct val="15000"/>
              </a:spcBef>
            </a:pPr>
            <a:r>
              <a:rPr lang="en-US" altLang="zh-CN" sz="2800" b="0" dirty="0">
                <a:latin typeface="宋体" panose="02010600030101010101" pitchFamily="2" charset="-122"/>
              </a:rPr>
              <a:t>(2)</a:t>
            </a:r>
            <a:r>
              <a:rPr lang="zh-CN" altLang="en-US" sz="2800" b="0" dirty="0">
                <a:latin typeface="宋体" panose="02010600030101010101" pitchFamily="2" charset="-122"/>
              </a:rPr>
              <a:t>若进程</a:t>
            </a:r>
            <a:r>
              <a:rPr lang="en-US" altLang="zh-CN" sz="2800" b="0" dirty="0"/>
              <a:t>B</a:t>
            </a:r>
            <a:r>
              <a:rPr lang="zh-CN" altLang="en-US" sz="2800" b="0" dirty="0">
                <a:latin typeface="宋体" panose="02010600030101010101" pitchFamily="2" charset="-122"/>
              </a:rPr>
              <a:t>请求</a:t>
            </a:r>
            <a:r>
              <a:rPr lang="en-US" altLang="zh-CN" sz="2800" b="0" dirty="0"/>
              <a:t>(0,0,1,0)</a:t>
            </a:r>
            <a:r>
              <a:rPr lang="zh-CN" altLang="en-US" sz="2800" b="0" dirty="0">
                <a:latin typeface="宋体" panose="02010600030101010101" pitchFamily="2" charset="-122"/>
              </a:rPr>
              <a:t>，可否立即分配？</a:t>
            </a:r>
          </a:p>
          <a:p>
            <a:pPr>
              <a:spcBef>
                <a:spcPct val="15000"/>
              </a:spcBef>
            </a:pPr>
            <a:r>
              <a:rPr lang="en-US" altLang="zh-CN" sz="2800" b="0" dirty="0">
                <a:latin typeface="宋体" panose="02010600030101010101" pitchFamily="2" charset="-122"/>
              </a:rPr>
              <a:t>(3)</a:t>
            </a:r>
            <a:r>
              <a:rPr lang="zh-CN" altLang="en-US" sz="2800" b="0" dirty="0">
                <a:latin typeface="宋体" panose="02010600030101010101" pitchFamily="2" charset="-122"/>
              </a:rPr>
              <a:t>此后进程</a:t>
            </a:r>
            <a:r>
              <a:rPr lang="en-US" altLang="zh-CN" sz="2800" b="0" dirty="0"/>
              <a:t>E</a:t>
            </a:r>
            <a:r>
              <a:rPr lang="zh-CN" altLang="en-US" sz="2800" b="0" dirty="0">
                <a:latin typeface="宋体" panose="02010600030101010101" pitchFamily="2" charset="-122"/>
              </a:rPr>
              <a:t>也请求</a:t>
            </a:r>
            <a:r>
              <a:rPr lang="en-US" altLang="zh-CN" sz="2800" b="0" dirty="0"/>
              <a:t>(0,0,1,0)</a:t>
            </a:r>
            <a:r>
              <a:rPr lang="zh-CN" altLang="en-US" sz="2800" b="0" dirty="0">
                <a:latin typeface="宋体" panose="02010600030101010101" pitchFamily="2" charset="-122"/>
              </a:rPr>
              <a:t>，可否分配给它？</a:t>
            </a:r>
            <a:endParaRPr lang="zh-CN" altLang="en-US" sz="2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BB408D2-C14A-454A-BB07-D3AFD39822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3900" y="1"/>
            <a:ext cx="8229600" cy="993775"/>
          </a:xfrm>
        </p:spPr>
        <p:txBody>
          <a:bodyPr/>
          <a:lstStyle/>
          <a:p>
            <a:r>
              <a:rPr lang="zh-CN" altLang="en-US" sz="3200"/>
              <a:t>3.2.2   短作业（进程）优先调度算法  </a:t>
            </a:r>
          </a:p>
        </p:txBody>
      </p:sp>
      <p:sp>
        <p:nvSpPr>
          <p:cNvPr id="58370" name="Text Box 4">
            <a:extLst>
              <a:ext uri="{FF2B5EF4-FFF2-40B4-BE49-F238E27FC236}">
                <a16:creationId xmlns:a16="http://schemas.microsoft.com/office/drawing/2014/main" id="{A897CAA5-C7ED-4FB5-8BAF-776A0E52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1470026"/>
            <a:ext cx="8140700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10000"/>
              </a:spcBef>
            </a:pPr>
            <a:r>
              <a:rPr lang="zh-CN" altLang="en-US" b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短作业优先（</a:t>
            </a:r>
            <a:r>
              <a:rPr lang="en-US" altLang="zh-CN" b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SJF</a:t>
            </a:r>
            <a:r>
              <a:rPr lang="zh-CN" altLang="en-US" b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）调度算法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en-US" altLang="zh-CN" b="0"/>
              <a:t> </a:t>
            </a:r>
            <a:r>
              <a:rPr lang="zh-CN" altLang="en-US" b="0">
                <a:latin typeface="宋体" panose="02010600030101010101" pitchFamily="2" charset="-122"/>
              </a:rPr>
              <a:t>从后备队列中选择一个或几个估计运行时间最短的作业，将它调入内存运行。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短进程优先（</a:t>
            </a:r>
            <a:r>
              <a:rPr lang="en-US" altLang="zh-CN" b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SPF</a:t>
            </a:r>
            <a:r>
              <a:rPr lang="zh-CN" altLang="en-US" b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）调度算法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zh-CN" altLang="en-US" b="0">
                <a:latin typeface="宋体" panose="02010600030101010101" pitchFamily="2" charset="-122"/>
              </a:rPr>
              <a:t>从就绪队列中选择一个估计运行时间最短的作业，将处理机分配给它，使它立即执行并一直到完成，或发生某事件而被阻塞放弃处理机时，再重新调度。</a:t>
            </a:r>
            <a:r>
              <a:rPr lang="en-US" altLang="zh-CN" b="0">
                <a:latin typeface="宋体" panose="02010600030101010101" pitchFamily="2" charset="-122"/>
              </a:rPr>
              <a:t>(</a:t>
            </a:r>
            <a:r>
              <a:rPr lang="zh-CN" altLang="en-US" b="0">
                <a:latin typeface="宋体" panose="02010600030101010101" pitchFamily="2" charset="-122"/>
              </a:rPr>
              <a:t>非抢占式</a:t>
            </a:r>
            <a:r>
              <a:rPr lang="en-US" altLang="zh-CN" b="0">
                <a:latin typeface="宋体" panose="02010600030101010101" pitchFamily="2" charset="-122"/>
              </a:rPr>
              <a:t>) </a:t>
            </a:r>
            <a:endParaRPr lang="en-US" altLang="zh-CN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Group 2">
            <a:extLst>
              <a:ext uri="{FF2B5EF4-FFF2-40B4-BE49-F238E27FC236}">
                <a16:creationId xmlns:a16="http://schemas.microsoft.com/office/drawing/2014/main" id="{190D706E-93BC-463D-B673-C7CEA892B5F2}"/>
              </a:ext>
            </a:extLst>
          </p:cNvPr>
          <p:cNvGraphicFramePr>
            <a:graphicFrameLocks noGrp="1"/>
          </p:cNvGraphicFramePr>
          <p:nvPr/>
        </p:nvGraphicFramePr>
        <p:xfrm>
          <a:off x="1704976" y="622300"/>
          <a:ext cx="8505825" cy="5508626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62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进入     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 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开始时间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结束时间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周转时间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带权周转时间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93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作业平均周转时间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作业平均带权周转时间 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Group 2">
            <a:extLst>
              <a:ext uri="{FF2B5EF4-FFF2-40B4-BE49-F238E27FC236}">
                <a16:creationId xmlns:a16="http://schemas.microsoft.com/office/drawing/2014/main" id="{FA3DE128-B744-48EA-87E3-07387BE9D2EA}"/>
              </a:ext>
            </a:extLst>
          </p:cNvPr>
          <p:cNvGraphicFramePr>
            <a:graphicFrameLocks noGrp="1"/>
          </p:cNvGraphicFramePr>
          <p:nvPr/>
        </p:nvGraphicFramePr>
        <p:xfrm>
          <a:off x="1704976" y="622300"/>
          <a:ext cx="8505825" cy="5508626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62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进入     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 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开始时间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结束时间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周转时间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带权周转时间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93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作业平均周转时间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作业平均带权周转时间 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EEBB6203-0C8E-4200-830E-1ACE899A4F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04814"/>
            <a:ext cx="8229600" cy="57229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　　例：对于下列进程集合，给出了到达时间、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运行时间和优先权（规定优先权数字越大，优先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级越高），如下表所示。若采用静态优先权抢占式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调度算法，计算出各个进程的运行顺序和它们的周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转时间和带权周转时间。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68611" name="Group 3">
            <a:extLst>
              <a:ext uri="{FF2B5EF4-FFF2-40B4-BE49-F238E27FC236}">
                <a16:creationId xmlns:a16="http://schemas.microsoft.com/office/drawing/2014/main" id="{DF607D9F-6F36-4CEC-9739-A22B16633249}"/>
              </a:ext>
            </a:extLst>
          </p:cNvPr>
          <p:cNvGraphicFramePr>
            <a:graphicFrameLocks noGrp="1"/>
          </p:cNvGraphicFramePr>
          <p:nvPr/>
        </p:nvGraphicFramePr>
        <p:xfrm>
          <a:off x="2352676" y="3213101"/>
          <a:ext cx="7127875" cy="3541713"/>
        </p:xfrm>
        <a:graphic>
          <a:graphicData uri="http://schemas.openxmlformats.org/drawingml/2006/table">
            <a:tbl>
              <a:tblPr/>
              <a:tblGrid>
                <a:gridCol w="173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64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进程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到达时间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优先权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P1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P2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4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P3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4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P4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P5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8988CEF0-18A2-4B00-8262-6FF466C4D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04814"/>
          <a:ext cx="74882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456000" imgH="598680" progId="Visio.Drawing.11">
                  <p:embed/>
                </p:oleObj>
              </mc:Choice>
              <mc:Fallback>
                <p:oleObj r:id="rId3" imgW="3456000" imgH="598680" progId="Visio.Drawing.11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8988CEF0-18A2-4B00-8262-6FF466C4D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04814"/>
                        <a:ext cx="7488238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Group 3">
            <a:extLst>
              <a:ext uri="{FF2B5EF4-FFF2-40B4-BE49-F238E27FC236}">
                <a16:creationId xmlns:a16="http://schemas.microsoft.com/office/drawing/2014/main" id="{C13F3EB6-2EAA-412B-A63A-8F8A65F4713E}"/>
              </a:ext>
            </a:extLst>
          </p:cNvPr>
          <p:cNvGraphicFramePr>
            <a:graphicFrameLocks noGrp="1"/>
          </p:cNvGraphicFramePr>
          <p:nvPr/>
        </p:nvGraphicFramePr>
        <p:xfrm>
          <a:off x="1776413" y="1844675"/>
          <a:ext cx="8712200" cy="4495808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1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进程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到达时间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优先权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开始时间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结束  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带权周转时间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092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作业平均周转时间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作业平均带权周转时间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497FF8CE-2AA0-487E-96C0-280EDF5EA2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1" y="228600"/>
            <a:ext cx="8562975" cy="661988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3.2.4  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高响应比优先调度算法</a:t>
            </a:r>
            <a:r>
              <a:rPr lang="zh-CN" altLang="en-US" sz="3600"/>
              <a:t> </a:t>
            </a:r>
          </a:p>
        </p:txBody>
      </p:sp>
      <p:sp>
        <p:nvSpPr>
          <p:cNvPr id="70659" name="Text Box 4">
            <a:extLst>
              <a:ext uri="{FF2B5EF4-FFF2-40B4-BE49-F238E27FC236}">
                <a16:creationId xmlns:a16="http://schemas.microsoft.com/office/drawing/2014/main" id="{32ECF0DB-6148-41C9-BB05-F4986DBB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1" y="1577975"/>
            <a:ext cx="151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latin typeface="宋体" panose="02010600030101010101" pitchFamily="2" charset="-122"/>
              </a:rPr>
              <a:t>响应比＝</a:t>
            </a:r>
            <a:r>
              <a:rPr lang="zh-CN" altLang="en-US" b="0"/>
              <a:t> </a:t>
            </a:r>
          </a:p>
        </p:txBody>
      </p:sp>
      <p:graphicFrame>
        <p:nvGraphicFramePr>
          <p:cNvPr id="70660" name="Object 6">
            <a:extLst>
              <a:ext uri="{FF2B5EF4-FFF2-40B4-BE49-F238E27FC236}">
                <a16:creationId xmlns:a16="http://schemas.microsoft.com/office/drawing/2014/main" id="{D9730E8A-1D54-48FC-A6B3-0E0F050F7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9" y="1438276"/>
          <a:ext cx="8091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5275580" imgH="396240" progId="Word.Document.8">
                  <p:embed/>
                </p:oleObj>
              </mc:Choice>
              <mc:Fallback>
                <p:oleObj r:id="rId3" imgW="5275580" imgH="396240" progId="Word.Document.8">
                  <p:embed/>
                  <p:pic>
                    <p:nvPicPr>
                      <p:cNvPr id="70660" name="Object 6">
                        <a:extLst>
                          <a:ext uri="{FF2B5EF4-FFF2-40B4-BE49-F238E27FC236}">
                            <a16:creationId xmlns:a16="http://schemas.microsoft.com/office/drawing/2014/main" id="{D9730E8A-1D54-48FC-A6B3-0E0F050F7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9" y="1438276"/>
                        <a:ext cx="809148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7">
            <a:extLst>
              <a:ext uri="{FF2B5EF4-FFF2-40B4-BE49-F238E27FC236}">
                <a16:creationId xmlns:a16="http://schemas.microsoft.com/office/drawing/2014/main" id="{87B2AF3A-43AC-459C-B790-75974CF7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1616075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>
                <a:latin typeface="宋体" panose="02010600030101010101" pitchFamily="2" charset="-122"/>
              </a:rPr>
              <a:t>（实际上响应比是动态优先权）</a:t>
            </a:r>
            <a:r>
              <a:rPr lang="zh-CN" altLang="en-US" b="0"/>
              <a:t> </a:t>
            </a:r>
          </a:p>
        </p:txBody>
      </p:sp>
      <p:sp>
        <p:nvSpPr>
          <p:cNvPr id="70662" name="Text Box 8">
            <a:extLst>
              <a:ext uri="{FF2B5EF4-FFF2-40B4-BE49-F238E27FC236}">
                <a16:creationId xmlns:a16="http://schemas.microsoft.com/office/drawing/2014/main" id="{B12C989E-D57D-40FF-8EEA-0FD26411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1" y="2781300"/>
            <a:ext cx="417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latin typeface="宋体" panose="02010600030101010101" pitchFamily="2" charset="-122"/>
              </a:rPr>
              <a:t>高响应比优先调度算法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en-US" altLang="zh-CN" b="0"/>
              <a:t> </a:t>
            </a:r>
          </a:p>
        </p:txBody>
      </p:sp>
      <p:sp>
        <p:nvSpPr>
          <p:cNvPr id="70663" name="Text Box 9">
            <a:extLst>
              <a:ext uri="{FF2B5EF4-FFF2-40B4-BE49-F238E27FC236}">
                <a16:creationId xmlns:a16="http://schemas.microsoft.com/office/drawing/2014/main" id="{95CB33E0-49C4-4299-B926-BB2E345B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730500"/>
            <a:ext cx="42465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latin typeface="宋体" panose="02010600030101010101" pitchFamily="2" charset="-122"/>
              </a:rPr>
              <a:t>每次要进行作业调度时，系统首先计算后备队列中各作业的响应比，然后选择一个或若干个响应比最高的作业调入内存执行。</a:t>
            </a:r>
            <a:r>
              <a:rPr lang="zh-CN" altLang="en-US" b="0"/>
              <a:t> </a:t>
            </a:r>
          </a:p>
        </p:txBody>
      </p:sp>
      <p:sp>
        <p:nvSpPr>
          <p:cNvPr id="70664" name="Text Box 10">
            <a:extLst>
              <a:ext uri="{FF2B5EF4-FFF2-40B4-BE49-F238E27FC236}">
                <a16:creationId xmlns:a16="http://schemas.microsoft.com/office/drawing/2014/main" id="{DFC764E6-155C-40D4-8A5D-5DF7EACF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4756151"/>
            <a:ext cx="8267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0">
                <a:latin typeface="Times New Roman" panose="02020603050405020304" pitchFamily="18" charset="0"/>
              </a:rPr>
              <a:t>该算法综合了</a:t>
            </a:r>
            <a:r>
              <a:rPr lang="en-US" altLang="zh-CN" b="0"/>
              <a:t>FCFS</a:t>
            </a:r>
            <a:r>
              <a:rPr lang="zh-CN" altLang="en-US" b="0">
                <a:latin typeface="Times New Roman" panose="02020603050405020304" pitchFamily="18" charset="0"/>
              </a:rPr>
              <a:t>和</a:t>
            </a:r>
            <a:r>
              <a:rPr lang="en-US" altLang="zh-CN" b="0"/>
              <a:t>SJF</a:t>
            </a:r>
            <a:r>
              <a:rPr lang="zh-CN" altLang="en-US" b="0">
                <a:latin typeface="Times New Roman" panose="02020603050405020304" pitchFamily="18" charset="0"/>
              </a:rPr>
              <a:t>算法的</a:t>
            </a:r>
            <a:r>
              <a:rPr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优点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zh-CN" altLang="en-US" b="0">
                <a:latin typeface="Times New Roman" panose="02020603050405020304" pitchFamily="18" charset="0"/>
              </a:rPr>
              <a:t>既考虑公平性，又考虑平均周转时间</a:t>
            </a:r>
            <a:endParaRPr lang="zh-CN" altLang="en-US" b="0"/>
          </a:p>
          <a:p>
            <a:pPr>
              <a:spcBef>
                <a:spcPct val="0"/>
              </a:spcBef>
            </a:pPr>
            <a:r>
              <a:rPr lang="zh-CN" altLang="en-US" b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b="0">
                <a:latin typeface="宋体" panose="02010600030101010101" pitchFamily="2" charset="-122"/>
              </a:rPr>
              <a:t>是会增加系统开销</a:t>
            </a:r>
            <a:r>
              <a:rPr lang="en-US" altLang="zh-CN" b="0">
                <a:latin typeface="Times New Roman" panose="02020603050405020304" pitchFamily="18" charset="0"/>
              </a:rPr>
              <a:t>——</a:t>
            </a:r>
            <a:r>
              <a:rPr lang="zh-CN" altLang="en-US" b="0">
                <a:latin typeface="宋体" panose="02010600030101010101" pitchFamily="2" charset="-122"/>
              </a:rPr>
              <a:t>每次调度都要计算响应比。</a:t>
            </a:r>
            <a:r>
              <a:rPr lang="zh-CN" altLang="en-US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1" grpId="0"/>
      <p:bldP spid="70662" grpId="0"/>
      <p:bldP spid="70663" grpId="0"/>
      <p:bldP spid="706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Group 2">
            <a:extLst>
              <a:ext uri="{FF2B5EF4-FFF2-40B4-BE49-F238E27FC236}">
                <a16:creationId xmlns:a16="http://schemas.microsoft.com/office/drawing/2014/main" id="{FB4B21BE-78B0-4C64-8781-5ABAE5AAA318}"/>
              </a:ext>
            </a:extLst>
          </p:cNvPr>
          <p:cNvGraphicFramePr>
            <a:graphicFrameLocks noGrp="1"/>
          </p:cNvGraphicFramePr>
          <p:nvPr/>
        </p:nvGraphicFramePr>
        <p:xfrm>
          <a:off x="1704976" y="622301"/>
          <a:ext cx="8505825" cy="550703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进入     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运行时间 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开始时间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结束时间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周转时间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/min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带权周转时间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JOB3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9:00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JOB4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9:50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93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作业平均周转时间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作业平均带权周转时间 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2715</Words>
  <Application>Microsoft Office PowerPoint</Application>
  <PresentationFormat>宽屏</PresentationFormat>
  <Paragraphs>797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黑体</vt:lpstr>
      <vt:lpstr>楷体_GB2312</vt:lpstr>
      <vt:lpstr>宋体</vt:lpstr>
      <vt:lpstr>Arial</vt:lpstr>
      <vt:lpstr>Tahoma</vt:lpstr>
      <vt:lpstr>Times New Roman</vt:lpstr>
      <vt:lpstr>Wingdings</vt:lpstr>
      <vt:lpstr>Office 主题​​</vt:lpstr>
      <vt:lpstr>Microsoft Visio 2003-2010 Drawing</vt:lpstr>
      <vt:lpstr>Microsoft Word 97 - 2003 Document</vt:lpstr>
      <vt:lpstr>PowerPoint 演示文稿</vt:lpstr>
      <vt:lpstr>PowerPoint 演示文稿</vt:lpstr>
      <vt:lpstr>3.2.2   短作业（进程）优先调度算法  </vt:lpstr>
      <vt:lpstr>PowerPoint 演示文稿</vt:lpstr>
      <vt:lpstr>PowerPoint 演示文稿</vt:lpstr>
      <vt:lpstr>PowerPoint 演示文稿</vt:lpstr>
      <vt:lpstr>PowerPoint 演示文稿</vt:lpstr>
      <vt:lpstr>3.2.4   高响应比优先调度算法 </vt:lpstr>
      <vt:lpstr>PowerPoint 演示文稿</vt:lpstr>
      <vt:lpstr>PowerPoint 演示文稿</vt:lpstr>
      <vt:lpstr>习题</vt:lpstr>
      <vt:lpstr>2.  安全状态之例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hanyu</dc:creator>
  <cp:lastModifiedBy>Zhao hanyu</cp:lastModifiedBy>
  <cp:revision>1</cp:revision>
  <dcterms:created xsi:type="dcterms:W3CDTF">2021-12-14T04:38:00Z</dcterms:created>
  <dcterms:modified xsi:type="dcterms:W3CDTF">2021-12-14T04:42:11Z</dcterms:modified>
</cp:coreProperties>
</file>