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5" r:id="rId3"/>
  </p:sldMasterIdLst>
  <p:notesMasterIdLst>
    <p:notesMasterId r:id="rId7"/>
  </p:notesMasterIdLst>
  <p:sldIdLst>
    <p:sldId id="257" r:id="rId4"/>
    <p:sldId id="428" r:id="rId5"/>
    <p:sldId id="256" r:id="rId6"/>
    <p:sldId id="340" r:id="rId8"/>
    <p:sldId id="341" r:id="rId9"/>
    <p:sldId id="260" r:id="rId10"/>
    <p:sldId id="342" r:id="rId11"/>
    <p:sldId id="343" r:id="rId12"/>
    <p:sldId id="345" r:id="rId13"/>
    <p:sldId id="346" r:id="rId14"/>
    <p:sldId id="347" r:id="rId15"/>
    <p:sldId id="348" r:id="rId16"/>
    <p:sldId id="349" r:id="rId17"/>
    <p:sldId id="350" r:id="rId18"/>
    <p:sldId id="353" r:id="rId19"/>
    <p:sldId id="354" r:id="rId20"/>
    <p:sldId id="355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281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427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90" r:id="rId52"/>
    <p:sldId id="391" r:id="rId53"/>
    <p:sldId id="392" r:id="rId54"/>
    <p:sldId id="297" r:id="rId55"/>
    <p:sldId id="298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  <p:sldId id="412" r:id="rId76"/>
    <p:sldId id="320" r:id="rId77"/>
    <p:sldId id="41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421" r:id="rId86"/>
    <p:sldId id="422" r:id="rId87"/>
    <p:sldId id="423" r:id="rId88"/>
    <p:sldId id="424" r:id="rId8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3"/>
      <p:bold r:id="rId94"/>
      <p:italic r:id="rId95"/>
      <p:boldItalic r:id="rId96"/>
    </p:embeddedFont>
    <p:embeddedFont>
      <p:font typeface="微软雅黑" panose="020B0503020204020204" pitchFamily="34" charset="-122"/>
      <p:regular r:id="rId97"/>
    </p:embeddedFont>
    <p:embeddedFont>
      <p:font typeface="Calibri" panose="020F0502020204030204"/>
      <p:regular r:id="rId98"/>
      <p:bold r:id="rId99"/>
      <p:italic r:id="rId100"/>
      <p:boldItalic r:id="rId101"/>
    </p:embeddedFont>
    <p:embeddedFont>
      <p:font typeface="黑体" panose="02010609060101010101" pitchFamily="2" charset="-122"/>
      <p:regular r:id="rId102"/>
    </p:embeddedFont>
    <p:embeddedFont>
      <p:font typeface="Arial Rounded MT Bold" panose="020F0704030504030204" pitchFamily="34" charset="0"/>
      <p:regular r:id="rId103"/>
    </p:embeddedFont>
    <p:embeddedFont>
      <p:font typeface="Wingdings 2" panose="05020102010507070707"/>
      <p:regular r:id="rId104"/>
    </p:embeddedFont>
    <p:embeddedFont>
      <p:font typeface="Wingdings 2" panose="05020102010507070707" pitchFamily="18" charset="2"/>
      <p:regular r:id="rId10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09" autoAdjust="0"/>
  </p:normalViewPr>
  <p:slideViewPr>
    <p:cSldViewPr snapToGrid="0">
      <p:cViewPr varScale="1">
        <p:scale>
          <a:sx n="134" d="100"/>
          <a:sy n="134" d="100"/>
        </p:scale>
        <p:origin x="-31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font" Target="fonts/font7.fntdata"/><Relationship Id="rId98" Type="http://schemas.openxmlformats.org/officeDocument/2006/relationships/font" Target="fonts/font6.fntdata"/><Relationship Id="rId97" Type="http://schemas.openxmlformats.org/officeDocument/2006/relationships/font" Target="fonts/font5.fntdata"/><Relationship Id="rId96" Type="http://schemas.openxmlformats.org/officeDocument/2006/relationships/font" Target="fonts/font4.fntdata"/><Relationship Id="rId95" Type="http://schemas.openxmlformats.org/officeDocument/2006/relationships/font" Target="fonts/font3.fntdata"/><Relationship Id="rId94" Type="http://schemas.openxmlformats.org/officeDocument/2006/relationships/font" Target="fonts/font2.fntdata"/><Relationship Id="rId93" Type="http://schemas.openxmlformats.org/officeDocument/2006/relationships/font" Target="fonts/font1.fntdata"/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5" Type="http://schemas.openxmlformats.org/officeDocument/2006/relationships/font" Target="fonts/font13.fntdata"/><Relationship Id="rId104" Type="http://schemas.openxmlformats.org/officeDocument/2006/relationships/font" Target="fonts/font12.fntdata"/><Relationship Id="rId103" Type="http://schemas.openxmlformats.org/officeDocument/2006/relationships/font" Target="fonts/font11.fntdata"/><Relationship Id="rId102" Type="http://schemas.openxmlformats.org/officeDocument/2006/relationships/font" Target="fonts/font10.fntdata"/><Relationship Id="rId101" Type="http://schemas.openxmlformats.org/officeDocument/2006/relationships/font" Target="fonts/font9.fntdata"/><Relationship Id="rId100" Type="http://schemas.openxmlformats.org/officeDocument/2006/relationships/font" Target="fonts/font8.fntdata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 hasCustomPrompt="1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GIF"/><Relationship Id="rId18" Type="http://schemas.openxmlformats.org/officeDocument/2006/relationships/image" Target="../media/image2.jpe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4" Type="http://schemas.openxmlformats.org/officeDocument/2006/relationships/image" Target="../media/image4.GIF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4919588" y="163513"/>
            <a:ext cx="10652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谢希仁 编著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944272" y="16510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计算机网络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 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谢希仁 编著</a:t>
            </a:r>
            <a:endParaRPr lang="fr-FR" sz="11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1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8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3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谢希仁  编著</a:t>
            </a:r>
            <a:endParaRPr lang="fr-FR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fr-FR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/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  <a:endParaRPr lang="zh-CN" altLang="en-US" dirty="0" smtClean="0"/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  <a:endParaRPr lang="zh-CN" altLang="en-US" dirty="0" smtClean="0"/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数字信号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常用的编码方式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  <a:endParaRPr kumimoji="1" lang="en-US" altLang="zh-CN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  <a:endParaRPr kumimoji="1" lang="en-US" altLang="zh-CN" sz="1600">
                <a:latin typeface="Arial Rounded MT Bold" panose="020F0704030504030204" pitchFamily="34" charset="0"/>
              </a:endParaRPr>
            </a:p>
          </p:txBody>
        </p:sp>
        <p:grpSp>
          <p:nvGrpSpPr>
            <p:cNvPr id="137" name="Group 23"/>
            <p:cNvGrpSpPr/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/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/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  <a:endPara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6" name="Group 66"/>
            <p:cNvGrpSpPr/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/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/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/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/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/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/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/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/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/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/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/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/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/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  <a:endPara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  <a:endPara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</a:t>
            </a:r>
            <a:r>
              <a:rPr lang="zh-CN" altLang="en-US" dirty="0" smtClean="0"/>
              <a:t>频率：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曼彻斯特编码</a:t>
            </a:r>
            <a:r>
              <a:rPr lang="zh-CN" altLang="en-US" dirty="0"/>
              <a:t>和差分曼彻斯特编码产生的信号频率比不归零制高。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自同步能力：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  <a:endParaRPr lang="zh-CN" altLang="en-US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  <a:endParaRPr lang="zh-CN" altLang="en-US" dirty="0"/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  <a:endParaRPr lang="zh-CN" altLang="en-US" dirty="0"/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  <a:endParaRPr kumimoji="1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  <a:endParaRPr kumimoji="1"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  <a:endParaRPr kumimoji="1"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9" name="Freeform 13"/>
          <p:cNvSpPr/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/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/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/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/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/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/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/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/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/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/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/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/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/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/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/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/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/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/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/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/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/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/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/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/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/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/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/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/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/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/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/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/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/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/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/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/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/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/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/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/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/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/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/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/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/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/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/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/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/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/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/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/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/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/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/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/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/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/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/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/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/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/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/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/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/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/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/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/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/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/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/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/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/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/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/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/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/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/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/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/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/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/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/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/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/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/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/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/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/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/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/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/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/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/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/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/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/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/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/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/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/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/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/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/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/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/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/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/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/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/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/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/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/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/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/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/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/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/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/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/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/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/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/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/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/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/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/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/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/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/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/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/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/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/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/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/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/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/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/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最基本的三种调制方法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一种</a:t>
            </a:r>
            <a:r>
              <a:rPr lang="zh-CN" altLang="en-US" dirty="0"/>
              <a:t>多元制的振幅相位混合调制</a:t>
            </a:r>
            <a:r>
              <a:rPr lang="zh-CN" altLang="en-US" dirty="0" smtClean="0"/>
              <a:t>方法，以达到</a:t>
            </a:r>
            <a:r>
              <a:rPr lang="zh-CN" altLang="en-US" dirty="0"/>
              <a:t>更高的信息</a:t>
            </a:r>
            <a:r>
              <a:rPr lang="zh-CN" altLang="en-US" dirty="0" smtClean="0"/>
              <a:t>传输速率。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 smtClean="0">
                    <a:solidFill>
                      <a:srgbClr val="CC00CC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内容占位符 2"/>
          <p:cNvSpPr txBox="1"/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  <a:endParaRPr lang="zh-CN" altLang="en-US" dirty="0"/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实际的信道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（带宽受限、有噪声、干扰和失真）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发送信号波形</a:t>
              </a:r>
              <a:endParaRPr kumimoji="1"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接收信号波形</a:t>
              </a:r>
              <a:endParaRPr kumimoji="1" lang="zh-CN" altLang="en-US" sz="1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可识别</a:t>
              </a:r>
              <a:endParaRPr lang="zh-CN" altLang="en-US" sz="16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/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/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发送信号波形</a:t>
                </a:r>
                <a:endParaRPr kumimoji="1" lang="zh-CN" altLang="en-US" sz="12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实际的信道</a:t>
                </a:r>
                <a:endPara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（带宽受限、有噪声、干扰和失真）</a:t>
                </a:r>
                <a:endPara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接收信号波形</a:t>
                </a:r>
                <a:endParaRPr kumimoji="1"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无法识别 </a:t>
              </a:r>
              <a:endParaRPr lang="zh-CN" altLang="en-US" sz="16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数字信号通过实际的信道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  <a:endParaRPr lang="zh-CN" altLang="en-US" dirty="0"/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/>
            <a:r>
              <a:rPr lang="zh-CN" altLang="en-US" dirty="0" smtClean="0"/>
              <a:t>信噪比。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  <a:endParaRPr kumimoji="1"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  <a:endPara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11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不可能。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/>
              <a:t>例如：当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10dB</a:t>
            </a:r>
            <a:r>
              <a:rPr lang="zh-CN" altLang="en-US" dirty="0"/>
              <a:t>，而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=1000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的带宽或信道中的信噪比越大，则信息的极限传输速率就越高。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型传输媒体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导引型传输媒体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lang="fr-FR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两大类：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  <a:endParaRPr lang="zh-CN" altLang="en-US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频谱：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微波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红外线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可见光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紫外线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射线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</a:t>
              </a:r>
              <a:endParaRPr kumimoji="1" lang="en-US" altLang="zh-CN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射线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Group 69"/>
            <p:cNvGrpSpPr/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(Hz)</a:t>
                </a:r>
                <a:endPara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kumimoji="1"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(Hz)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MF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EHF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波段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低频</a:t>
              </a:r>
              <a:endPara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地面微波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双绞线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海事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卫星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类线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类线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不同的绞合</a:t>
              </a:r>
              <a:r>
                <a:rPr lang="zh-CN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度的双绞线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1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下面的传输媒体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复用技术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x/UTP</a:t>
            </a:r>
            <a:r>
              <a:rPr lang="zh-CN" altLang="en-US" dirty="0" smtClean="0"/>
              <a:t>：对</a:t>
            </a:r>
            <a:r>
              <a:rPr lang="zh-CN" altLang="en-US" dirty="0"/>
              <a:t>整条双绞线电缆进行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F/UTP (F=Foiled)</a:t>
            </a:r>
            <a:r>
              <a:rPr lang="zh-CN" altLang="en-US" dirty="0" smtClean="0"/>
              <a:t>：表明采用</a:t>
            </a:r>
            <a:r>
              <a:rPr lang="zh-CN" altLang="en-US" dirty="0"/>
              <a:t>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S/UTP (S=braid </a:t>
            </a:r>
            <a:r>
              <a:rPr lang="en-US" altLang="zh-CN" dirty="0"/>
              <a:t>Screen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采用</a:t>
            </a:r>
            <a:r>
              <a:rPr lang="zh-CN" altLang="en-US" dirty="0"/>
              <a:t>金属编织层进行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SF/UTP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在</a:t>
            </a:r>
            <a:r>
              <a:rPr lang="zh-CN" altLang="en-US" dirty="0"/>
              <a:t>铝箔屏蔽层外面再加上金属编织层的屏蔽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U/FTP</a:t>
            </a:r>
            <a:r>
              <a:rPr lang="zh-CN" altLang="en-US" dirty="0" smtClean="0"/>
              <a:t>：</a:t>
            </a:r>
            <a:r>
              <a:rPr lang="zh-CN" altLang="en-US" dirty="0"/>
              <a:t>把电缆中的每一对双绞线都加上铝箔屏蔽</a:t>
            </a:r>
            <a:r>
              <a:rPr lang="zh-CN" altLang="en-US" dirty="0" smtClean="0"/>
              <a:t>层。</a:t>
            </a:r>
            <a:r>
              <a:rPr lang="en-US" altLang="zh-CN" dirty="0" smtClean="0"/>
              <a:t>U</a:t>
            </a:r>
            <a:r>
              <a:rPr lang="zh-CN" altLang="en-US" dirty="0"/>
              <a:t>表明对整条电缆不另增加屏蔽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F/FTP</a:t>
            </a:r>
            <a:r>
              <a:rPr lang="zh-CN" altLang="en-US" dirty="0" smtClean="0"/>
              <a:t>：在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基础上对整</a:t>
            </a:r>
            <a:r>
              <a:rPr lang="zh-CN" altLang="en-US" dirty="0"/>
              <a:t>条电缆再加上铝箔屏蔽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S/FTP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/>
              <a:t>FTP </a:t>
            </a:r>
            <a:r>
              <a:rPr lang="zh-CN" altLang="en-US" dirty="0"/>
              <a:t>基础上</a:t>
            </a:r>
            <a:r>
              <a:rPr lang="zh-CN" altLang="en-US" dirty="0" smtClean="0"/>
              <a:t>对整</a:t>
            </a:r>
            <a:r>
              <a:rPr lang="zh-CN" altLang="en-US" dirty="0"/>
              <a:t>条电缆再加上金属编织层的</a:t>
            </a:r>
            <a:r>
              <a:rPr lang="zh-CN" altLang="en-US" dirty="0" smtClean="0"/>
              <a:t>屏蔽。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1" cstate="print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/>
                <a:gridCol w="940526"/>
                <a:gridCol w="2786743"/>
                <a:gridCol w="3378927"/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常用绞合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线的类别、带宽和典型应用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/>
                <a:gridCol w="940526"/>
                <a:gridCol w="2786743"/>
                <a:gridCol w="3378927"/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常用绞合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线的类别、带宽和典型应用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无论是哪种类别的双绞线，衰减都随频率的升高而增大。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双绞线的最高速率还与数字信号的编码方法有很大的关系。</a:t>
            </a:r>
            <a:endParaRPr lang="zh-CN" altLang="en-US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内导体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外导体屏蔽层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绝缘层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绝缘保护套层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/>
              <a:t>光脉冲来进行通信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/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/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发送器</a:t>
                  </a:r>
                  <a:endPara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Group 109"/>
              <p:cNvGrpSpPr/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接收器</a:t>
                  </a:r>
                  <a:endPara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Freeform 52"/>
              <p:cNvSpPr/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" name="Group 105"/>
              <p:cNvGrpSpPr/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05"/>
              <p:cNvGrpSpPr/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52"/>
              <p:cNvSpPr/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  <a:endPara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基本的光纤通信系统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/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85"/>
            <p:cNvGrpSpPr/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/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90"/>
            <p:cNvGrpSpPr/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/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rc 98"/>
            <p:cNvSpPr/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c 102"/>
            <p:cNvSpPr/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03"/>
            <p:cNvSpPr/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折射角</a:t>
              </a:r>
              <a:endParaRPr kumimoji="1" lang="zh-CN" altLang="en-US" sz="1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入射角</a:t>
              </a:r>
              <a:endParaRPr kumimoji="1" lang="zh-CN" altLang="en-US" sz="1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12"/>
            <p:cNvSpPr/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13"/>
            <p:cNvSpPr/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14"/>
            <p:cNvSpPr/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Arc 115"/>
            <p:cNvSpPr/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低折射率的媒体）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低折射率的媒体）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高折射率的媒体）            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纤芯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构成双层通信圆柱体。当光线从高折射率的媒体射向低折射率的媒体时，其折射角将大于入射角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光也就沿着光纤传输下去。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光线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在光纤中的折射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光波在纤芯中的传播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/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高折射率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低折射率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/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全反射</a:t>
            </a:r>
            <a:endParaRPr kumimoji="1"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适合于近距离传输。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33"/>
          <p:cNvGrpSpPr/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39"/>
          <p:cNvGrpSpPr/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/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43"/>
              <p:cNvSpPr/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输入脉冲</a:t>
                </a:r>
                <a:endParaRPr kumimoji="1"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45"/>
            <p:cNvGrpSpPr/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48"/>
              <p:cNvSpPr/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输出脉冲</a:t>
                </a:r>
                <a:endParaRPr kumimoji="1"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/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1"/>
            <p:cNvSpPr/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多模光纤</a:t>
            </a:r>
            <a:endParaRPr lang="zh-CN" altLang="en-US" sz="1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/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/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1" name="Group 5"/>
                <p:cNvGrpSpPr/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/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/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/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/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/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输入脉冲</a:t>
                    </a:r>
                    <a:endParaRPr kumimoji="1" lang="zh-CN" altLang="en-US" sz="14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7" name="Group 21"/>
                <p:cNvGrpSpPr/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输出脉冲</a:t>
                    </a:r>
                    <a:endParaRPr kumimoji="1" lang="zh-CN" altLang="en-US" sz="14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39" name="Group 23"/>
                  <p:cNvGrpSpPr/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/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/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单模光纤</a:t>
                </a:r>
                <a:endParaRPr lang="zh-CN" altLang="en-US" sz="14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  <a:endParaRPr lang="zh-CN" altLang="en-US" dirty="0"/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作用：</a:t>
            </a:r>
            <a:r>
              <a:rPr lang="zh-CN" altLang="en-US" dirty="0" smtClean="0"/>
              <a:t>尽可能</a:t>
            </a:r>
            <a:r>
              <a:rPr lang="zh-CN" altLang="en-US" dirty="0" smtClean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  <a:endParaRPr lang="zh-CN" altLang="en-US" dirty="0"/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1300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1550 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</a:t>
            </a:r>
            <a:r>
              <a:rPr lang="zh-CN" altLang="en-US" dirty="0" smtClean="0"/>
              <a:t>，通信</a:t>
            </a:r>
            <a:r>
              <a:rPr lang="zh-CN" altLang="en-US" dirty="0"/>
              <a:t>容量非常大。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2.0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1.8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1.6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1.4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1.2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1.0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0.6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0.4</a:t>
                  </a:r>
                  <a:endParaRPr lang="en-US" altLang="zh-CN" sz="1200" b="1" dirty="0" smtClean="0"/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0.2</a:t>
                  </a:r>
                  <a:endParaRPr lang="en-US" altLang="zh-CN" sz="1200" b="1" dirty="0" smtClean="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0.8    0.9   1.0    1.1    1.2   1.3    1.4   1.5    1.6   1.7    1.8</a:t>
                  </a:r>
                  <a:endParaRPr lang="en-US" altLang="zh-CN" sz="1200" b="1" dirty="0" smtClean="0"/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-1" fmla="*/ 0 w 4162697"/>
                <a:gd name="connsiteY0-2" fmla="*/ 0 h 2156407"/>
                <a:gd name="connsiteX1-3" fmla="*/ 243840 w 4162697"/>
                <a:gd name="connsiteY1-4" fmla="*/ 1393372 h 2156407"/>
                <a:gd name="connsiteX2-5" fmla="*/ 687977 w 4162697"/>
                <a:gd name="connsiteY2-6" fmla="*/ 1454331 h 2156407"/>
                <a:gd name="connsiteX3-7" fmla="*/ 827315 w 4162697"/>
                <a:gd name="connsiteY3-8" fmla="*/ 1576251 h 2156407"/>
                <a:gd name="connsiteX4-9" fmla="*/ 1480457 w 4162697"/>
                <a:gd name="connsiteY4-10" fmla="*/ 1968137 h 2156407"/>
                <a:gd name="connsiteX5-11" fmla="*/ 1593669 w 4162697"/>
                <a:gd name="connsiteY5-12" fmla="*/ 2072640 h 2156407"/>
                <a:gd name="connsiteX6-13" fmla="*/ 1776549 w 4162697"/>
                <a:gd name="connsiteY6-14" fmla="*/ 1907177 h 2156407"/>
                <a:gd name="connsiteX7-15" fmla="*/ 1933303 w 4162697"/>
                <a:gd name="connsiteY7-16" fmla="*/ 2098765 h 2156407"/>
                <a:gd name="connsiteX8-17" fmla="*/ 2403566 w 4162697"/>
                <a:gd name="connsiteY8-18" fmla="*/ 2098765 h 2156407"/>
                <a:gd name="connsiteX9-19" fmla="*/ 2569029 w 4162697"/>
                <a:gd name="connsiteY9-20" fmla="*/ 1541417 h 2156407"/>
                <a:gd name="connsiteX10-21" fmla="*/ 2708366 w 4162697"/>
                <a:gd name="connsiteY10-22" fmla="*/ 1985554 h 2156407"/>
                <a:gd name="connsiteX11-23" fmla="*/ 3187337 w 4162697"/>
                <a:gd name="connsiteY11-24" fmla="*/ 2116183 h 2156407"/>
                <a:gd name="connsiteX12-25" fmla="*/ 3640183 w 4162697"/>
                <a:gd name="connsiteY12-26" fmla="*/ 1314994 h 2156407"/>
                <a:gd name="connsiteX13-27" fmla="*/ 4162697 w 4162697"/>
                <a:gd name="connsiteY13-28" fmla="*/ 139337 h 2156407"/>
                <a:gd name="connsiteX14-29" fmla="*/ 4162697 w 4162697"/>
                <a:gd name="connsiteY14-30" fmla="*/ 139337 h 2156407"/>
                <a:gd name="connsiteX0-31" fmla="*/ 0 w 4162697"/>
                <a:gd name="connsiteY0-32" fmla="*/ 0 h 2156407"/>
                <a:gd name="connsiteX1-33" fmla="*/ 243840 w 4162697"/>
                <a:gd name="connsiteY1-34" fmla="*/ 1393372 h 2156407"/>
                <a:gd name="connsiteX2-35" fmla="*/ 714103 w 4162697"/>
                <a:gd name="connsiteY2-36" fmla="*/ 1358537 h 2156407"/>
                <a:gd name="connsiteX3-37" fmla="*/ 827315 w 4162697"/>
                <a:gd name="connsiteY3-38" fmla="*/ 1576251 h 2156407"/>
                <a:gd name="connsiteX4-39" fmla="*/ 1480457 w 4162697"/>
                <a:gd name="connsiteY4-40" fmla="*/ 1968137 h 2156407"/>
                <a:gd name="connsiteX5-41" fmla="*/ 1593669 w 4162697"/>
                <a:gd name="connsiteY5-42" fmla="*/ 2072640 h 2156407"/>
                <a:gd name="connsiteX6-43" fmla="*/ 1776549 w 4162697"/>
                <a:gd name="connsiteY6-44" fmla="*/ 1907177 h 2156407"/>
                <a:gd name="connsiteX7-45" fmla="*/ 1933303 w 4162697"/>
                <a:gd name="connsiteY7-46" fmla="*/ 2098765 h 2156407"/>
                <a:gd name="connsiteX8-47" fmla="*/ 2403566 w 4162697"/>
                <a:gd name="connsiteY8-48" fmla="*/ 2098765 h 2156407"/>
                <a:gd name="connsiteX9-49" fmla="*/ 2569029 w 4162697"/>
                <a:gd name="connsiteY9-50" fmla="*/ 1541417 h 2156407"/>
                <a:gd name="connsiteX10-51" fmla="*/ 2708366 w 4162697"/>
                <a:gd name="connsiteY10-52" fmla="*/ 1985554 h 2156407"/>
                <a:gd name="connsiteX11-53" fmla="*/ 3187337 w 4162697"/>
                <a:gd name="connsiteY11-54" fmla="*/ 2116183 h 2156407"/>
                <a:gd name="connsiteX12-55" fmla="*/ 3640183 w 4162697"/>
                <a:gd name="connsiteY12-56" fmla="*/ 1314994 h 2156407"/>
                <a:gd name="connsiteX13-57" fmla="*/ 4162697 w 4162697"/>
                <a:gd name="connsiteY13-58" fmla="*/ 139337 h 2156407"/>
                <a:gd name="connsiteX14-59" fmla="*/ 4162697 w 4162697"/>
                <a:gd name="connsiteY14-60" fmla="*/ 139337 h 2156407"/>
                <a:gd name="connsiteX0-61" fmla="*/ 0 w 4162697"/>
                <a:gd name="connsiteY0-62" fmla="*/ 0 h 2156407"/>
                <a:gd name="connsiteX1-63" fmla="*/ 243840 w 4162697"/>
                <a:gd name="connsiteY1-64" fmla="*/ 1393372 h 2156407"/>
                <a:gd name="connsiteX2-65" fmla="*/ 714103 w 4162697"/>
                <a:gd name="connsiteY2-66" fmla="*/ 1358537 h 2156407"/>
                <a:gd name="connsiteX3-67" fmla="*/ 836024 w 4162697"/>
                <a:gd name="connsiteY3-68" fmla="*/ 1576251 h 2156407"/>
                <a:gd name="connsiteX4-69" fmla="*/ 1480457 w 4162697"/>
                <a:gd name="connsiteY4-70" fmla="*/ 1968137 h 2156407"/>
                <a:gd name="connsiteX5-71" fmla="*/ 1593669 w 4162697"/>
                <a:gd name="connsiteY5-72" fmla="*/ 2072640 h 2156407"/>
                <a:gd name="connsiteX6-73" fmla="*/ 1776549 w 4162697"/>
                <a:gd name="connsiteY6-74" fmla="*/ 1907177 h 2156407"/>
                <a:gd name="connsiteX7-75" fmla="*/ 1933303 w 4162697"/>
                <a:gd name="connsiteY7-76" fmla="*/ 2098765 h 2156407"/>
                <a:gd name="connsiteX8-77" fmla="*/ 2403566 w 4162697"/>
                <a:gd name="connsiteY8-78" fmla="*/ 2098765 h 2156407"/>
                <a:gd name="connsiteX9-79" fmla="*/ 2569029 w 4162697"/>
                <a:gd name="connsiteY9-80" fmla="*/ 1541417 h 2156407"/>
                <a:gd name="connsiteX10-81" fmla="*/ 2708366 w 4162697"/>
                <a:gd name="connsiteY10-82" fmla="*/ 1985554 h 2156407"/>
                <a:gd name="connsiteX11-83" fmla="*/ 3187337 w 4162697"/>
                <a:gd name="connsiteY11-84" fmla="*/ 2116183 h 2156407"/>
                <a:gd name="connsiteX12-85" fmla="*/ 3640183 w 4162697"/>
                <a:gd name="connsiteY12-86" fmla="*/ 1314994 h 2156407"/>
                <a:gd name="connsiteX13-87" fmla="*/ 4162697 w 4162697"/>
                <a:gd name="connsiteY13-88" fmla="*/ 139337 h 2156407"/>
                <a:gd name="connsiteX14-89" fmla="*/ 4162697 w 4162697"/>
                <a:gd name="connsiteY14-90" fmla="*/ 139337 h 2156407"/>
                <a:gd name="connsiteX0-91" fmla="*/ 0 w 4162697"/>
                <a:gd name="connsiteY0-92" fmla="*/ 0 h 2156407"/>
                <a:gd name="connsiteX1-93" fmla="*/ 243840 w 4162697"/>
                <a:gd name="connsiteY1-94" fmla="*/ 1393372 h 2156407"/>
                <a:gd name="connsiteX2-95" fmla="*/ 714103 w 4162697"/>
                <a:gd name="connsiteY2-96" fmla="*/ 1358537 h 2156407"/>
                <a:gd name="connsiteX3-97" fmla="*/ 836024 w 4162697"/>
                <a:gd name="connsiteY3-98" fmla="*/ 1576251 h 2156407"/>
                <a:gd name="connsiteX4-99" fmla="*/ 1480457 w 4162697"/>
                <a:gd name="connsiteY4-100" fmla="*/ 1968137 h 2156407"/>
                <a:gd name="connsiteX5-101" fmla="*/ 1593669 w 4162697"/>
                <a:gd name="connsiteY5-102" fmla="*/ 2072640 h 2156407"/>
                <a:gd name="connsiteX6-103" fmla="*/ 1776549 w 4162697"/>
                <a:gd name="connsiteY6-104" fmla="*/ 1907177 h 2156407"/>
                <a:gd name="connsiteX7-105" fmla="*/ 1933303 w 4162697"/>
                <a:gd name="connsiteY7-106" fmla="*/ 2098765 h 2156407"/>
                <a:gd name="connsiteX8-107" fmla="*/ 2403566 w 4162697"/>
                <a:gd name="connsiteY8-108" fmla="*/ 2098765 h 2156407"/>
                <a:gd name="connsiteX9-109" fmla="*/ 2569029 w 4162697"/>
                <a:gd name="connsiteY9-110" fmla="*/ 1541417 h 2156407"/>
                <a:gd name="connsiteX10-111" fmla="*/ 2708366 w 4162697"/>
                <a:gd name="connsiteY10-112" fmla="*/ 1985554 h 2156407"/>
                <a:gd name="connsiteX11-113" fmla="*/ 3187337 w 4162697"/>
                <a:gd name="connsiteY11-114" fmla="*/ 2116183 h 2156407"/>
                <a:gd name="connsiteX12-115" fmla="*/ 3640183 w 4162697"/>
                <a:gd name="connsiteY12-116" fmla="*/ 1314994 h 2156407"/>
                <a:gd name="connsiteX13-117" fmla="*/ 4162697 w 4162697"/>
                <a:gd name="connsiteY13-118" fmla="*/ 139337 h 2156407"/>
                <a:gd name="connsiteX14-119" fmla="*/ 4162697 w 4162697"/>
                <a:gd name="connsiteY14-120" fmla="*/ 139337 h 2156407"/>
                <a:gd name="connsiteX0-121" fmla="*/ 0 w 4162697"/>
                <a:gd name="connsiteY0-122" fmla="*/ 0 h 2156407"/>
                <a:gd name="connsiteX1-123" fmla="*/ 243840 w 4162697"/>
                <a:gd name="connsiteY1-124" fmla="*/ 1393372 h 2156407"/>
                <a:gd name="connsiteX2-125" fmla="*/ 714103 w 4162697"/>
                <a:gd name="connsiteY2-126" fmla="*/ 1358537 h 2156407"/>
                <a:gd name="connsiteX3-127" fmla="*/ 836024 w 4162697"/>
                <a:gd name="connsiteY3-128" fmla="*/ 1576251 h 2156407"/>
                <a:gd name="connsiteX4-129" fmla="*/ 1480457 w 4162697"/>
                <a:gd name="connsiteY4-130" fmla="*/ 1968137 h 2156407"/>
                <a:gd name="connsiteX5-131" fmla="*/ 1576252 w 4162697"/>
                <a:gd name="connsiteY5-132" fmla="*/ 2081349 h 2156407"/>
                <a:gd name="connsiteX6-133" fmla="*/ 1776549 w 4162697"/>
                <a:gd name="connsiteY6-134" fmla="*/ 1907177 h 2156407"/>
                <a:gd name="connsiteX7-135" fmla="*/ 1933303 w 4162697"/>
                <a:gd name="connsiteY7-136" fmla="*/ 2098765 h 2156407"/>
                <a:gd name="connsiteX8-137" fmla="*/ 2403566 w 4162697"/>
                <a:gd name="connsiteY8-138" fmla="*/ 2098765 h 2156407"/>
                <a:gd name="connsiteX9-139" fmla="*/ 2569029 w 4162697"/>
                <a:gd name="connsiteY9-140" fmla="*/ 1541417 h 2156407"/>
                <a:gd name="connsiteX10-141" fmla="*/ 2708366 w 4162697"/>
                <a:gd name="connsiteY10-142" fmla="*/ 1985554 h 2156407"/>
                <a:gd name="connsiteX11-143" fmla="*/ 3187337 w 4162697"/>
                <a:gd name="connsiteY11-144" fmla="*/ 2116183 h 2156407"/>
                <a:gd name="connsiteX12-145" fmla="*/ 3640183 w 4162697"/>
                <a:gd name="connsiteY12-146" fmla="*/ 1314994 h 2156407"/>
                <a:gd name="connsiteX13-147" fmla="*/ 4162697 w 4162697"/>
                <a:gd name="connsiteY13-148" fmla="*/ 139337 h 2156407"/>
                <a:gd name="connsiteX14-149" fmla="*/ 4162697 w 4162697"/>
                <a:gd name="connsiteY14-150" fmla="*/ 139337 h 2156407"/>
                <a:gd name="connsiteX0-151" fmla="*/ 0 w 4162697"/>
                <a:gd name="connsiteY0-152" fmla="*/ 0 h 2156407"/>
                <a:gd name="connsiteX1-153" fmla="*/ 243840 w 4162697"/>
                <a:gd name="connsiteY1-154" fmla="*/ 1393372 h 2156407"/>
                <a:gd name="connsiteX2-155" fmla="*/ 714103 w 4162697"/>
                <a:gd name="connsiteY2-156" fmla="*/ 1358537 h 2156407"/>
                <a:gd name="connsiteX3-157" fmla="*/ 836024 w 4162697"/>
                <a:gd name="connsiteY3-158" fmla="*/ 1576251 h 2156407"/>
                <a:gd name="connsiteX4-159" fmla="*/ 1480457 w 4162697"/>
                <a:gd name="connsiteY4-160" fmla="*/ 1968137 h 2156407"/>
                <a:gd name="connsiteX5-161" fmla="*/ 1576252 w 4162697"/>
                <a:gd name="connsiteY5-162" fmla="*/ 2081349 h 2156407"/>
                <a:gd name="connsiteX6-163" fmla="*/ 1785258 w 4162697"/>
                <a:gd name="connsiteY6-164" fmla="*/ 1959429 h 2156407"/>
                <a:gd name="connsiteX7-165" fmla="*/ 1933303 w 4162697"/>
                <a:gd name="connsiteY7-166" fmla="*/ 2098765 h 2156407"/>
                <a:gd name="connsiteX8-167" fmla="*/ 2403566 w 4162697"/>
                <a:gd name="connsiteY8-168" fmla="*/ 2098765 h 2156407"/>
                <a:gd name="connsiteX9-169" fmla="*/ 2569029 w 4162697"/>
                <a:gd name="connsiteY9-170" fmla="*/ 1541417 h 2156407"/>
                <a:gd name="connsiteX10-171" fmla="*/ 2708366 w 4162697"/>
                <a:gd name="connsiteY10-172" fmla="*/ 1985554 h 2156407"/>
                <a:gd name="connsiteX11-173" fmla="*/ 3187337 w 4162697"/>
                <a:gd name="connsiteY11-174" fmla="*/ 2116183 h 2156407"/>
                <a:gd name="connsiteX12-175" fmla="*/ 3640183 w 4162697"/>
                <a:gd name="connsiteY12-176" fmla="*/ 1314994 h 2156407"/>
                <a:gd name="connsiteX13-177" fmla="*/ 4162697 w 4162697"/>
                <a:gd name="connsiteY13-178" fmla="*/ 139337 h 2156407"/>
                <a:gd name="connsiteX14-179" fmla="*/ 4162697 w 4162697"/>
                <a:gd name="connsiteY14-180" fmla="*/ 139337 h 2156407"/>
                <a:gd name="connsiteX0-181" fmla="*/ 0 w 4162697"/>
                <a:gd name="connsiteY0-182" fmla="*/ 0 h 2161928"/>
                <a:gd name="connsiteX1-183" fmla="*/ 243840 w 4162697"/>
                <a:gd name="connsiteY1-184" fmla="*/ 1393372 h 2161928"/>
                <a:gd name="connsiteX2-185" fmla="*/ 714103 w 4162697"/>
                <a:gd name="connsiteY2-186" fmla="*/ 1358537 h 2161928"/>
                <a:gd name="connsiteX3-187" fmla="*/ 836024 w 4162697"/>
                <a:gd name="connsiteY3-188" fmla="*/ 1576251 h 2161928"/>
                <a:gd name="connsiteX4-189" fmla="*/ 1480457 w 4162697"/>
                <a:gd name="connsiteY4-190" fmla="*/ 1968137 h 2161928"/>
                <a:gd name="connsiteX5-191" fmla="*/ 1576252 w 4162697"/>
                <a:gd name="connsiteY5-192" fmla="*/ 2081349 h 2161928"/>
                <a:gd name="connsiteX6-193" fmla="*/ 1785258 w 4162697"/>
                <a:gd name="connsiteY6-194" fmla="*/ 1959429 h 2161928"/>
                <a:gd name="connsiteX7-195" fmla="*/ 1942011 w 4162697"/>
                <a:gd name="connsiteY7-196" fmla="*/ 2133600 h 2161928"/>
                <a:gd name="connsiteX8-197" fmla="*/ 2403566 w 4162697"/>
                <a:gd name="connsiteY8-198" fmla="*/ 2098765 h 2161928"/>
                <a:gd name="connsiteX9-199" fmla="*/ 2569029 w 4162697"/>
                <a:gd name="connsiteY9-200" fmla="*/ 1541417 h 2161928"/>
                <a:gd name="connsiteX10-201" fmla="*/ 2708366 w 4162697"/>
                <a:gd name="connsiteY10-202" fmla="*/ 1985554 h 2161928"/>
                <a:gd name="connsiteX11-203" fmla="*/ 3187337 w 4162697"/>
                <a:gd name="connsiteY11-204" fmla="*/ 2116183 h 2161928"/>
                <a:gd name="connsiteX12-205" fmla="*/ 3640183 w 4162697"/>
                <a:gd name="connsiteY12-206" fmla="*/ 1314994 h 2161928"/>
                <a:gd name="connsiteX13-207" fmla="*/ 4162697 w 4162697"/>
                <a:gd name="connsiteY13-208" fmla="*/ 139337 h 2161928"/>
                <a:gd name="connsiteX14-209" fmla="*/ 4162697 w 4162697"/>
                <a:gd name="connsiteY14-210" fmla="*/ 139337 h 2161928"/>
                <a:gd name="connsiteX0-211" fmla="*/ 0 w 4162697"/>
                <a:gd name="connsiteY0-212" fmla="*/ 0 h 2163001"/>
                <a:gd name="connsiteX1-213" fmla="*/ 243840 w 4162697"/>
                <a:gd name="connsiteY1-214" fmla="*/ 1393372 h 2163001"/>
                <a:gd name="connsiteX2-215" fmla="*/ 714103 w 4162697"/>
                <a:gd name="connsiteY2-216" fmla="*/ 1358537 h 2163001"/>
                <a:gd name="connsiteX3-217" fmla="*/ 836024 w 4162697"/>
                <a:gd name="connsiteY3-218" fmla="*/ 1576251 h 2163001"/>
                <a:gd name="connsiteX4-219" fmla="*/ 1480457 w 4162697"/>
                <a:gd name="connsiteY4-220" fmla="*/ 1968137 h 2163001"/>
                <a:gd name="connsiteX5-221" fmla="*/ 1576252 w 4162697"/>
                <a:gd name="connsiteY5-222" fmla="*/ 2081349 h 2163001"/>
                <a:gd name="connsiteX6-223" fmla="*/ 1785258 w 4162697"/>
                <a:gd name="connsiteY6-224" fmla="*/ 1959429 h 2163001"/>
                <a:gd name="connsiteX7-225" fmla="*/ 1942011 w 4162697"/>
                <a:gd name="connsiteY7-226" fmla="*/ 2133600 h 2163001"/>
                <a:gd name="connsiteX8-227" fmla="*/ 2403566 w 4162697"/>
                <a:gd name="connsiteY8-228" fmla="*/ 2098765 h 2163001"/>
                <a:gd name="connsiteX9-229" fmla="*/ 2569029 w 4162697"/>
                <a:gd name="connsiteY9-230" fmla="*/ 1541417 h 2163001"/>
                <a:gd name="connsiteX10-231" fmla="*/ 2743200 w 4162697"/>
                <a:gd name="connsiteY10-232" fmla="*/ 2011680 h 2163001"/>
                <a:gd name="connsiteX11-233" fmla="*/ 3187337 w 4162697"/>
                <a:gd name="connsiteY11-234" fmla="*/ 2116183 h 2163001"/>
                <a:gd name="connsiteX12-235" fmla="*/ 3640183 w 4162697"/>
                <a:gd name="connsiteY12-236" fmla="*/ 1314994 h 2163001"/>
                <a:gd name="connsiteX13-237" fmla="*/ 4162697 w 4162697"/>
                <a:gd name="connsiteY13-238" fmla="*/ 139337 h 2163001"/>
                <a:gd name="connsiteX14-239" fmla="*/ 4162697 w 4162697"/>
                <a:gd name="connsiteY14-240" fmla="*/ 139337 h 2163001"/>
                <a:gd name="connsiteX0-241" fmla="*/ 0 w 4162697"/>
                <a:gd name="connsiteY0-242" fmla="*/ 0 h 2167955"/>
                <a:gd name="connsiteX1-243" fmla="*/ 243840 w 4162697"/>
                <a:gd name="connsiteY1-244" fmla="*/ 1393372 h 2167955"/>
                <a:gd name="connsiteX2-245" fmla="*/ 714103 w 4162697"/>
                <a:gd name="connsiteY2-246" fmla="*/ 1358537 h 2167955"/>
                <a:gd name="connsiteX3-247" fmla="*/ 836024 w 4162697"/>
                <a:gd name="connsiteY3-248" fmla="*/ 1576251 h 2167955"/>
                <a:gd name="connsiteX4-249" fmla="*/ 1480457 w 4162697"/>
                <a:gd name="connsiteY4-250" fmla="*/ 1968137 h 2167955"/>
                <a:gd name="connsiteX5-251" fmla="*/ 1576252 w 4162697"/>
                <a:gd name="connsiteY5-252" fmla="*/ 2081349 h 2167955"/>
                <a:gd name="connsiteX6-253" fmla="*/ 1785258 w 4162697"/>
                <a:gd name="connsiteY6-254" fmla="*/ 1959429 h 2167955"/>
                <a:gd name="connsiteX7-255" fmla="*/ 1942011 w 4162697"/>
                <a:gd name="connsiteY7-256" fmla="*/ 2133600 h 2167955"/>
                <a:gd name="connsiteX8-257" fmla="*/ 2403566 w 4162697"/>
                <a:gd name="connsiteY8-258" fmla="*/ 2098765 h 2167955"/>
                <a:gd name="connsiteX9-259" fmla="*/ 2569029 w 4162697"/>
                <a:gd name="connsiteY9-260" fmla="*/ 1541417 h 2167955"/>
                <a:gd name="connsiteX10-261" fmla="*/ 2743200 w 4162697"/>
                <a:gd name="connsiteY10-262" fmla="*/ 2011680 h 2167955"/>
                <a:gd name="connsiteX11-263" fmla="*/ 3187337 w 4162697"/>
                <a:gd name="connsiteY11-264" fmla="*/ 2116183 h 2167955"/>
                <a:gd name="connsiteX12-265" fmla="*/ 3640183 w 4162697"/>
                <a:gd name="connsiteY12-266" fmla="*/ 1314994 h 2167955"/>
                <a:gd name="connsiteX13-267" fmla="*/ 4162697 w 4162697"/>
                <a:gd name="connsiteY13-268" fmla="*/ 139337 h 2167955"/>
                <a:gd name="connsiteX14-269" fmla="*/ 4162697 w 4162697"/>
                <a:gd name="connsiteY14-270" fmla="*/ 139337 h 2167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波长 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μm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衰减 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(dB/km )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数十</a:t>
            </a:r>
            <a:r>
              <a:rPr lang="zh-CN" altLang="en-US" dirty="0"/>
              <a:t>至数百根</a:t>
            </a:r>
            <a:r>
              <a:rPr lang="zh-CN" altLang="en-US" dirty="0" smtClean="0"/>
              <a:t>光纤，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芯和</a:t>
            </a:r>
            <a:r>
              <a:rPr lang="zh-CN" altLang="en-US" dirty="0" smtClean="0"/>
              <a:t>填充物，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/>
              <a:t>时还可放入远供电源</a:t>
            </a:r>
            <a:r>
              <a:rPr lang="zh-CN" altLang="en-US" dirty="0" smtClean="0"/>
              <a:t>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加上包带层和</a:t>
            </a:r>
            <a:r>
              <a:rPr lang="zh-CN" altLang="en-US" dirty="0" smtClean="0"/>
              <a:t>外护套。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抗拉强度达到几公斤，完全可以满足工程施工的强度要求。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光缆</a:t>
            </a:r>
            <a:endParaRPr lang="zh-CN" altLang="en-US" dirty="0"/>
          </a:p>
        </p:txBody>
      </p:sp>
      <p:grpSp>
        <p:nvGrpSpPr>
          <p:cNvPr id="4" name="Group 53"/>
          <p:cNvGrpSpPr/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/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/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/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/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/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/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/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通信</a:t>
            </a:r>
            <a:r>
              <a:rPr lang="zh-CN" altLang="en-US" dirty="0"/>
              <a:t>容量非常大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/>
              <a:t>传输损耗小，中继距离长，对远距离传输特别经济。</a:t>
            </a:r>
            <a:endParaRPr lang="zh-CN" altLang="en-US" dirty="0"/>
          </a:p>
          <a:p>
            <a:r>
              <a:rPr lang="en-US" altLang="zh-CN" dirty="0" smtClean="0"/>
              <a:t>(3) </a:t>
            </a:r>
            <a:r>
              <a:rPr lang="zh-CN" altLang="en-US" dirty="0"/>
              <a:t>抗雷电和电磁干扰性能好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(4) </a:t>
            </a:r>
            <a:r>
              <a:rPr lang="zh-CN" altLang="en-US" dirty="0"/>
              <a:t>无串音干扰，保密性好</a:t>
            </a:r>
            <a:r>
              <a:rPr lang="zh-CN" altLang="en-US" dirty="0" smtClean="0"/>
              <a:t>，不易</a:t>
            </a:r>
            <a:r>
              <a:rPr lang="zh-CN" altLang="en-US" dirty="0"/>
              <a:t>被窃听或截取数据。</a:t>
            </a:r>
            <a:endParaRPr lang="zh-CN" altLang="en-US" dirty="0"/>
          </a:p>
          <a:p>
            <a:r>
              <a:rPr lang="en-US" altLang="zh-CN" dirty="0" smtClean="0"/>
              <a:t>(5) </a:t>
            </a:r>
            <a:r>
              <a:rPr lang="zh-CN" altLang="en-US" dirty="0"/>
              <a:t>体积小，重量轻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(Hz)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MF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THF</a:t>
              </a:r>
              <a:endPara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波段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地面微波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双绞线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海事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卫星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占有</a:t>
            </a:r>
            <a:r>
              <a:rPr lang="zh-CN" altLang="en-US" dirty="0"/>
              <a:t>特殊重要的地位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，从多条路径、按不同时间等到达接收方。多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  <a:endParaRPr lang="zh-CN" altLang="en-US" dirty="0"/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/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/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/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/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/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/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对于同样的信噪比，具有更高数据率的调制技术的误码率也更高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如果用户</a:t>
            </a:r>
            <a:r>
              <a:rPr lang="zh-CN" altLang="en-US" dirty="0"/>
              <a:t>在进行通信</a:t>
            </a:r>
            <a:r>
              <a:rPr lang="zh-CN" altLang="en-US" dirty="0" smtClean="0"/>
              <a:t>时不断</a:t>
            </a:r>
            <a:r>
              <a:rPr lang="zh-CN" altLang="en-US" dirty="0"/>
              <a:t>改变自己的地理位置</a:t>
            </a:r>
            <a:r>
              <a:rPr lang="zh-CN" altLang="en-US" dirty="0" smtClean="0"/>
              <a:t>，就</a:t>
            </a:r>
            <a:r>
              <a:rPr lang="zh-CN" altLang="en-US" dirty="0"/>
              <a:t>会引起无线信道特性的改变，因而信噪比和误码率都会发生变化。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256QAM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8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16QAM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BPSK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绘图" r:id="rId2" imgW="31089600" imgH="26708100" progId="">
                    <p:embed/>
                  </p:oleObj>
                </mc:Choice>
                <mc:Fallback>
                  <p:oleObj name="绘图" r:id="rId2" imgW="31089600" imgH="26708100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m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塔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卫星通信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 </a:t>
            </a:r>
            <a:r>
              <a:rPr kumimoji="1"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卫星作为中继器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  <a:endParaRPr lang="zh-CN" altLang="en-US" dirty="0">
              <a:solidFill>
                <a:srgbClr val="C00000"/>
              </a:solidFill>
            </a:endParaRP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  <a:endParaRPr lang="zh-CN" altLang="en-US" dirty="0"/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/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" name="绘图" r:id="rId1" imgW="31089600" imgH="26708100" progId="">
                      <p:embed/>
                    </p:oleObj>
                  </mc:Choice>
                  <mc:Fallback>
                    <p:oleObj name="绘图" r:id="rId1" imgW="31089600" imgH="26708100" progId="">
                      <p:embed/>
                      <p:pic>
                        <p:nvPicPr>
                          <p:cNvPr id="0" name="图片 204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>
              <a:fillRect/>
            </a:stretch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无线信道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局域网。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得到无线电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频段：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5.850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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、时分复用和统计时分复用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(a)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使用单独的信道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              )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使用共享信道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</a:t>
              </a:r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</a:t>
              </a:r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  <a:endParaRPr kumimoji="1"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18"/>
          <p:cNvGrpSpPr/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30"/>
          <p:cNvGrpSpPr/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AutoShape 32"/>
            <p:cNvSpPr/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33"/>
          <p:cNvGrpSpPr/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5"/>
            <p:cNvSpPr/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6"/>
          <p:cNvGrpSpPr/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38"/>
            <p:cNvSpPr/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9"/>
          <p:cNvGrpSpPr/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AutoShape 41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44"/>
          <p:cNvGrpSpPr/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帧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AutoShape 46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52"/>
          <p:cNvGrpSpPr/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周期性出现</a:t>
            </a:r>
            <a:endParaRPr kumimoji="1"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/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/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个时分复用帧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#1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时分复用</a:t>
              </a:r>
              <a:endParaRPr kumimoji="1" lang="zh-CN" altLang="en-US" sz="14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#2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#3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#4</a:t>
              </a:r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Group 85"/>
            <p:cNvGrpSpPr/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1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信道的几个基本概念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的极限容量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fr-FR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/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86"/>
          <p:cNvSpPr/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87"/>
          <p:cNvSpPr/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88"/>
          <p:cNvSpPr/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89"/>
          <p:cNvSpPr/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Freeform 90"/>
          <p:cNvSpPr/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Freeform 91"/>
          <p:cNvSpPr/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Freeform 93"/>
          <p:cNvSpPr/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Freeform 94"/>
          <p:cNvSpPr/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Freeform 95"/>
          <p:cNvSpPr/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Freeform 96"/>
          <p:cNvSpPr/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kumimoji="1" lang="en-US" altLang="zh-CN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kumimoji="1" lang="en-US" altLang="zh-CN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Freeform 138"/>
          <p:cNvSpPr/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Freeform 150"/>
          <p:cNvSpPr/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Freeform 151"/>
          <p:cNvSpPr/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Freeform 152"/>
          <p:cNvSpPr/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Freeform 153"/>
          <p:cNvSpPr/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Freeform 154"/>
          <p:cNvSpPr/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Freeform 155"/>
          <p:cNvSpPr/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Freeform 156"/>
          <p:cNvSpPr/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</a:t>
            </a:r>
            <a:endParaRPr kumimoji="1" lang="en-US" altLang="zh-CN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STDM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不是固定分配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按需动态地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时隙，因此可以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提高线路的利用率。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1550 nm           0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1551 nm           1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1552 nm           2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1553 nm           3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1554 nm           4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1555 nm           5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1556 nm           6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1557 nm           7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1550 nm  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1551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1552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1553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1554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1555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1556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1557 nm  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1310 nm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anose="02010609060101010101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anose="02010609060101010101" pitchFamily="2" charset="-122"/>
              </a:rPr>
              <a:t>EDFA</a:t>
            </a:r>
            <a:endParaRPr kumimoji="1" lang="en-US" altLang="zh-CN" sz="1400" b="1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光调制器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光解调器</a:t>
            </a:r>
            <a:endParaRPr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  <a:sym typeface="Symbol" panose="05050102010706020507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1310 nm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WDM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同时传输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多个光载波信号。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anose="02010609060101010101" pitchFamily="2" charset="-122"/>
              </a:rPr>
              <a:t>120 km</a:t>
            </a:r>
            <a:endParaRPr kumimoji="1" lang="en-US" altLang="zh-CN" sz="14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  <a:endParaRPr lang="zh-CN" altLang="en-US" dirty="0"/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发送</a:t>
            </a:r>
            <a:r>
              <a:rPr lang="zh-CN" altLang="en-US" dirty="0"/>
              <a:t>信息的数据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b bit/s</a:t>
            </a:r>
            <a:r>
              <a:rPr lang="zh-CN" altLang="en-US" dirty="0" smtClean="0"/>
              <a:t>，实际发送</a:t>
            </a:r>
            <a:r>
              <a:rPr lang="zh-CN" altLang="en-US" dirty="0"/>
              <a:t>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 </a:t>
            </a:r>
            <a:r>
              <a:rPr lang="en-US" altLang="zh-CN" dirty="0"/>
              <a:t>bit/s</a:t>
            </a:r>
            <a:r>
              <a:rPr lang="zh-CN" altLang="en-US" dirty="0" smtClean="0"/>
              <a:t>，同时，所占用频带宽度</a:t>
            </a:r>
            <a:r>
              <a:rPr lang="zh-CN" altLang="en-US" dirty="0"/>
              <a:t>也提高到</a:t>
            </a:r>
            <a:r>
              <a:rPr lang="zh-CN" altLang="en-US" dirty="0" smtClean="0"/>
              <a:t>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扩频通常有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直接</a:t>
            </a:r>
            <a:r>
              <a:rPr lang="zh-CN" altLang="en-US" dirty="0">
                <a:solidFill>
                  <a:srgbClr val="0000FF"/>
                </a:solidFill>
              </a:rPr>
              <a:t>序列扩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跳</a:t>
            </a:r>
            <a:r>
              <a:rPr lang="zh-CN" altLang="en-US" dirty="0">
                <a:solidFill>
                  <a:srgbClr val="0000FF"/>
                </a:solidFill>
              </a:rPr>
              <a:t>频扩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</a:t>
            </a:r>
            <a:r>
              <a:rPr lang="zh-CN" altLang="en-US" dirty="0" smtClean="0"/>
              <a:t>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30784800" imgH="10363200" progId="Equation.3">
                  <p:embed/>
                </p:oleObj>
              </mc:Choice>
              <mc:Fallback>
                <p:oleObj name="公式" r:id="rId1" imgW="30784800" imgH="103632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66751200" imgH="10363200" progId="Equation.3">
                  <p:embed/>
                </p:oleObj>
              </mc:Choice>
              <mc:Fallback>
                <p:oleObj name="公式" r:id="rId3" imgW="66751200" imgH="10363200" progId="Equation.3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14935200" imgH="5181600" progId="Equation.3">
                  <p:embed/>
                </p:oleObj>
              </mc:Choice>
              <mc:Fallback>
                <p:oleObj name="公式" r:id="rId5" imgW="14935200" imgH="5181600" progId="Equation.3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1"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7"/>
          <p:cNvSpPr/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8"/>
          <p:cNvSpPr/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9"/>
          <p:cNvSpPr/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20"/>
          <p:cNvSpPr/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21"/>
          <p:cNvSpPr/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22"/>
          <p:cNvSpPr/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23"/>
          <p:cNvSpPr/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4"/>
          <p:cNvSpPr/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25"/>
          <p:cNvSpPr/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31"/>
          <p:cNvSpPr/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32"/>
          <p:cNvSpPr/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33"/>
          <p:cNvSpPr/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个码片</a:t>
            </a:r>
            <a:endParaRPr kumimoji="1" lang="zh-CN" altLang="en-US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46"/>
          <p:cNvSpPr/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47"/>
          <p:cNvSpPr/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48"/>
          <p:cNvSpPr/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1"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1"/>
          <p:cNvSpPr/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1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sz="14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数据码元比特</a:t>
            </a:r>
            <a:endParaRPr kumimoji="1"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1"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endParaRPr kumimoji="1" lang="zh-CN" altLang="en-US" sz="1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endParaRPr kumimoji="1" lang="zh-CN" altLang="en-US" sz="1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1" lang="zh-CN" altLang="en-US" sz="1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AutoShape 62"/>
          <p:cNvSpPr/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AutoShape 63"/>
          <p:cNvSpPr/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现代电信</a:t>
            </a:r>
            <a:r>
              <a:rPr lang="zh-CN" altLang="en-US" dirty="0" smtClean="0"/>
              <a:t>网业务括话音、视频</a:t>
            </a:r>
            <a:r>
              <a:rPr lang="zh-CN" altLang="en-US" dirty="0"/>
              <a:t>、图像和各种数据业务</a:t>
            </a:r>
            <a:r>
              <a:rPr lang="zh-CN" altLang="en-US" dirty="0" smtClean="0"/>
              <a:t>。因此</a:t>
            </a:r>
            <a:r>
              <a:rPr lang="zh-CN" altLang="en-US" dirty="0"/>
              <a:t>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和日本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1.544 Mbit/s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欧洲的 </a:t>
            </a:r>
            <a:r>
              <a:rPr lang="en-US" altLang="zh-CN" dirty="0" smtClean="0"/>
              <a:t>E1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同步传输。</a:t>
            </a:r>
            <a:r>
              <a:rPr lang="zh-CN" altLang="en-US" dirty="0" smtClean="0"/>
              <a:t>主要</a:t>
            </a:r>
            <a:r>
              <a:rPr lang="zh-CN" altLang="en-US" dirty="0"/>
              <a:t>采用准同步方式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支路信号的时钟频率有一定的偏差，给时分复用和分用带来许多麻烦。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早期数字传输系统的缺点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  <a:endParaRPr lang="zh-CN" altLang="en-US" dirty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三大部分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源系统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传输系统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目的系统</a:t>
            </a:r>
            <a:r>
              <a:rPr lang="zh-CN" altLang="zh-CN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04"/>
          <p:cNvGrpSpPr/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输入数据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06"/>
          <p:cNvGrpSpPr/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kumimoji="1"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108"/>
          <p:cNvGrpSpPr/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10"/>
          <p:cNvGrpSpPr/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输出数据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03"/>
          <p:cNvGrpSpPr/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源点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111"/>
          <p:cNvGrpSpPr/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终点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105"/>
          <p:cNvGrpSpPr/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发送器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109"/>
          <p:cNvGrpSpPr/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接收器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endParaRPr kumimoji="1" lang="zh-CN" altLang="en-US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endParaRPr kumimoji="1" lang="zh-CN" altLang="en-US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7"/>
          <p:cNvGrpSpPr/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/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49"/>
            <p:cNvSpPr/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0"/>
            <p:cNvSpPr/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51"/>
            <p:cNvSpPr/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Freeform 52"/>
          <p:cNvSpPr/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数字比特流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数字比特流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 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输入汉字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显示汉字</a:t>
            </a:r>
            <a:endParaRPr kumimoji="1"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9"/>
          <p:cNvSpPr/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60"/>
          <p:cNvGrpSpPr/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/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62"/>
            <p:cNvSpPr/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63"/>
            <p:cNvSpPr/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64"/>
            <p:cNvSpPr/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01"/>
          <p:cNvGrpSpPr/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100"/>
          <p:cNvGrpSpPr/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/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输出信息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/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/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/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/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公用电话网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113"/>
          <p:cNvGrpSpPr/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数据通信系统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Group 107"/>
          <p:cNvGrpSpPr/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kumimoji="1"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Group 99"/>
          <p:cNvGrpSpPr/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98"/>
            <p:cNvGrpSpPr/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源系统</a:t>
                </a:r>
                <a:endPara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3" name="Group 104"/>
          <p:cNvGrpSpPr/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kumimoji="1"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2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/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/>
                <a:gridCol w="1672063"/>
                <a:gridCol w="1442882"/>
                <a:gridCol w="2287103"/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29" marR="62729" marT="28952" marB="28952" horzOverflow="overflow"/>
                </a:tc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729" marR="62729" marT="28952" marB="28952" horzOverflow="overflow"/>
                </a:tc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</a:t>
            </a:r>
            <a:r>
              <a:rPr lang="zh-CN" altLang="en-US" sz="1900" dirty="0" smtClean="0"/>
              <a:t>为 </a:t>
            </a:r>
            <a:r>
              <a:rPr lang="en-US" altLang="zh-CN" sz="1900" dirty="0" smtClean="0"/>
              <a:t>1310 nm </a:t>
            </a:r>
            <a:r>
              <a:rPr lang="zh-CN" altLang="en-US" sz="1900" dirty="0" smtClean="0"/>
              <a:t>和 </a:t>
            </a:r>
            <a:r>
              <a:rPr lang="en-US" altLang="zh-CN" sz="1900" dirty="0" smtClean="0"/>
              <a:t>1550 nm 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激光源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在</a:t>
            </a:r>
            <a:r>
              <a:rPr lang="zh-CN" altLang="en-US" sz="1900" dirty="0"/>
              <a:t>物理层定义了帧结构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 smtClean="0"/>
              <a:t>STM-1 </a:t>
            </a:r>
            <a:r>
              <a:rPr lang="zh-CN" altLang="en-US" sz="1900" dirty="0" smtClean="0"/>
              <a:t>等级</a:t>
            </a:r>
            <a:r>
              <a:rPr lang="zh-CN" altLang="en-US" sz="1900" dirty="0"/>
              <a:t>上获得了统一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已成为公认的新一代理想的传输网体制。</a:t>
            </a:r>
            <a:endParaRPr lang="zh-CN" altLang="en-US" sz="1900" dirty="0"/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  <a:endParaRPr lang="zh-CN" altLang="en-US" sz="19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  <a:endParaRPr lang="zh-CN" altLang="en-US" dirty="0"/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 smtClean="0"/>
              <a:t>技术：用</a:t>
            </a:r>
            <a:r>
              <a:rPr lang="zh-CN" altLang="en-US" dirty="0"/>
              <a:t>数字技术对现有的模拟电话用户线进行改造，使它能够承载宽带业务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ADSL </a:t>
            </a:r>
            <a:r>
              <a:rPr lang="zh-CN" altLang="en-US" dirty="0" smtClean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</a:rPr>
              <a:t>ITU </a:t>
            </a:r>
            <a:r>
              <a:rPr lang="zh-CN" altLang="en-US" dirty="0" smtClean="0">
                <a:solidFill>
                  <a:srgbClr val="C00000"/>
                </a:solidFill>
              </a:rPr>
              <a:t>的标准：</a:t>
            </a:r>
            <a:r>
              <a:rPr lang="en-US" altLang="zh-CN" dirty="0" smtClean="0"/>
              <a:t>G.992.1</a:t>
            </a:r>
            <a:r>
              <a:rPr lang="zh-CN" altLang="en-US" dirty="0"/>
              <a:t>（或</a:t>
            </a:r>
            <a:r>
              <a:rPr lang="zh-CN" altLang="en-US" dirty="0" smtClean="0"/>
              <a:t>称 </a:t>
            </a:r>
            <a:r>
              <a:rPr lang="en-US" altLang="zh-CN" dirty="0" err="1" smtClean="0"/>
              <a:t>G.dmt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DMT </a:t>
            </a:r>
            <a:r>
              <a:rPr lang="zh-CN" altLang="en-US" dirty="0" smtClean="0"/>
              <a:t>调制</a:t>
            </a:r>
            <a:r>
              <a:rPr lang="zh-CN" altLang="en-US" dirty="0"/>
              <a:t>技术采用</a:t>
            </a:r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smtClean="0">
                <a:solidFill>
                  <a:srgbClr val="C00000"/>
                </a:solidFill>
              </a:rPr>
              <a:t>FDM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 smtClean="0"/>
          </a:p>
          <a:p>
            <a:r>
              <a:rPr lang="en-US" altLang="zh-CN" dirty="0" smtClean="0"/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频谱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(kHz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的数字业务</a:t>
              </a:r>
              <a:endParaRPr lang="zh-CN" altLang="en-US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87"/>
            <p:cNvSpPr/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上行信道</a:t>
              </a:r>
              <a:endPara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传统电话</a:t>
              </a:r>
              <a:endPara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10"/>
            <p:cNvSpPr/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13"/>
            <p:cNvSpPr/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下行信道</a:t>
              </a:r>
              <a:endPara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68"/>
            <p:cNvSpPr/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69"/>
            <p:cNvSpPr/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70"/>
            <p:cNvSpPr/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71"/>
            <p:cNvSpPr/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72"/>
            <p:cNvSpPr/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73"/>
            <p:cNvSpPr/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74"/>
            <p:cNvSpPr/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75"/>
            <p:cNvSpPr/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76"/>
            <p:cNvSpPr/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77"/>
            <p:cNvSpPr/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78"/>
            <p:cNvSpPr/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79"/>
            <p:cNvSpPr/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80"/>
            <p:cNvSpPr/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81"/>
            <p:cNvSpPr/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82"/>
            <p:cNvSpPr/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84"/>
            <p:cNvSpPr/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85"/>
            <p:cNvSpPr/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86"/>
            <p:cNvSpPr/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~40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~138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~1100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DMT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的频谱分布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复用器。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ADSL 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调制解调器）。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 (C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代表端局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ATU-R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(R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代表远端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"/>
            <p:cNvSpPr/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ATU-R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ATU-C</a:t>
              </a:r>
              <a:endPara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用户线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电话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分离器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居民家庭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的接入网</a:t>
              </a:r>
              <a:endParaRPr kumimoji="1" lang="zh-CN" altLang="en-US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端局或远端站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DSLAM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至本地电话局</a:t>
              </a:r>
              <a:endParaRPr kumimoji="1"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1356"/>
            <p:cNvGrpSpPr/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区域宽带网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主要改进：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SRA </a:t>
            </a:r>
            <a:r>
              <a:rPr lang="en-US" altLang="zh-CN" dirty="0"/>
              <a:t>(Seamless Rate Adaptation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企业往往需要使用上行信道发送大量数据给许多用户。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SDSL </a:t>
            </a:r>
            <a:r>
              <a:rPr lang="en-US" altLang="zh-CN" dirty="0"/>
              <a:t>(Symmetric </a:t>
            </a:r>
            <a:r>
              <a:rPr lang="en-US" altLang="zh-CN" dirty="0" smtClean="0"/>
              <a:t>DSL)</a:t>
            </a:r>
            <a:r>
              <a:rPr lang="zh-CN" altLang="en-US" dirty="0" smtClean="0"/>
              <a:t>：对称数字</a:t>
            </a:r>
            <a:r>
              <a:rPr lang="zh-CN" altLang="en-US" dirty="0"/>
              <a:t>用户线</a:t>
            </a:r>
            <a:endParaRPr lang="zh-CN" altLang="en-US" dirty="0"/>
          </a:p>
          <a:p>
            <a:r>
              <a:rPr lang="en-US" altLang="zh-CN" dirty="0" smtClean="0"/>
              <a:t>HDSL </a:t>
            </a:r>
            <a:r>
              <a:rPr lang="en-US" altLang="zh-CN" dirty="0"/>
              <a:t>(High speed DSL)</a:t>
            </a:r>
            <a:r>
              <a:rPr lang="zh-CN" altLang="en-US" dirty="0"/>
              <a:t>：高速数字用户线</a:t>
            </a:r>
            <a:endParaRPr lang="zh-CN" altLang="en-US" dirty="0"/>
          </a:p>
          <a:p>
            <a:r>
              <a:rPr lang="en-US" altLang="zh-CN" dirty="0" smtClean="0"/>
              <a:t>VDSL </a:t>
            </a:r>
            <a:r>
              <a:rPr lang="en-US" altLang="zh-CN" dirty="0"/>
              <a:t>(Very high speed DSL)</a:t>
            </a:r>
            <a:r>
              <a:rPr lang="zh-CN" altLang="en-US" dirty="0"/>
              <a:t>：甚高速数字用户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/>
              <a:t>Giga 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：超高速</a:t>
            </a:r>
            <a:r>
              <a:rPr lang="zh-CN" altLang="en-US" dirty="0"/>
              <a:t>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</a:t>
            </a:r>
            <a:r>
              <a:rPr lang="zh-CN" altLang="en-US" dirty="0"/>
              <a:t>为公司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年</a:t>
            </a:r>
            <a:r>
              <a:rPr lang="zh-CN" altLang="en-US" dirty="0"/>
              <a:t>首先研制成功</a:t>
            </a:r>
            <a:r>
              <a:rPr lang="zh-CN" altLang="en-US" dirty="0" smtClean="0"/>
              <a:t>样机。</a:t>
            </a:r>
            <a:endParaRPr lang="en-US" altLang="zh-CN" dirty="0" smtClean="0"/>
          </a:p>
          <a:p>
            <a:pPr lvl="1"/>
            <a:r>
              <a:rPr lang="zh-CN" altLang="en-US" dirty="0"/>
              <a:t>使用时分</a:t>
            </a:r>
            <a:r>
              <a:rPr lang="zh-CN" altLang="en-US" dirty="0" smtClean="0"/>
              <a:t>双工 </a:t>
            </a:r>
            <a:r>
              <a:rPr lang="en-US" altLang="zh-CN" dirty="0" smtClean="0"/>
              <a:t>TDD </a:t>
            </a:r>
            <a:r>
              <a:rPr lang="en-US" altLang="zh-CN" dirty="0"/>
              <a:t>(Time Division Duplex)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OFDM 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  <a:endParaRPr lang="zh-CN" altLang="en-US" dirty="0"/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原有线电视网中的同轴电缆主干部分改换为光纤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73"/>
            <p:cNvSpPr/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75"/>
            <p:cNvSpPr/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37"/>
            <p:cNvSpPr/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38"/>
            <p:cNvSpPr/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39"/>
            <p:cNvSpPr/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74"/>
            <p:cNvSpPr/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44"/>
            <p:cNvSpPr/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45"/>
            <p:cNvSpPr/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46"/>
            <p:cNvSpPr/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49"/>
            <p:cNvSpPr/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光纤结点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头端</a:t>
              </a:r>
              <a:endPara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/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/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Freeform 187"/>
                <p:cNvSpPr/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Freeform 188"/>
                <p:cNvSpPr/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 189"/>
                <p:cNvSpPr/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 190"/>
                <p:cNvSpPr/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 191"/>
                <p:cNvSpPr/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 192"/>
                <p:cNvSpPr/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Freeform 195"/>
                <p:cNvSpPr/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Freeform 196"/>
                <p:cNvSpPr/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Freeform 197"/>
                <p:cNvSpPr/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Freeform 204"/>
                <p:cNvSpPr/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5" name="Group 205"/>
                <p:cNvGrpSpPr/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/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/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/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/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Freeform 221"/>
                <p:cNvSpPr/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/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/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Freeform 224"/>
                <p:cNvSpPr/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/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/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227"/>
                <p:cNvSpPr/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/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/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Freeform 230"/>
                <p:cNvSpPr/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Freeform 231"/>
                <p:cNvSpPr/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Freeform 232"/>
                <p:cNvSpPr/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Freeform 233"/>
                <p:cNvSpPr/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高带宽光纤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同轴电缆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  <a:endParaRPr lang="zh-CN" altLang="en-US" sz="1600" b="1" dirty="0">
              <a:solidFill>
                <a:srgbClr val="CC00C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上行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调频广播、模拟和数字电视、数据业务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(MHz)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的频带划分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</a:t>
            </a:r>
            <a:r>
              <a:rPr lang="zh-CN" altLang="en-US" dirty="0" smtClean="0">
                <a:solidFill>
                  <a:srgbClr val="C00000"/>
                </a:solidFill>
              </a:rPr>
              <a:t>盒</a:t>
            </a:r>
            <a:r>
              <a:rPr lang="zh-CN" altLang="en-US" dirty="0" smtClean="0"/>
              <a:t>（</a:t>
            </a:r>
            <a:r>
              <a:rPr lang="en-US" altLang="zh-CN" dirty="0"/>
              <a:t>set-top box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连接在同轴电缆和用户的电视机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lvl="1"/>
            <a:r>
              <a:rPr lang="zh-CN" altLang="en-US" dirty="0"/>
              <a:t>使现有的模拟电视机能够接收数字电视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将用户计算机</a:t>
            </a:r>
            <a:r>
              <a:rPr lang="zh-CN" altLang="en-US" dirty="0"/>
              <a:t>接入</a:t>
            </a:r>
            <a:r>
              <a:rPr lang="zh-CN" altLang="en-US" dirty="0" smtClean="0"/>
              <a:t>互联网。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上行信道中传送交互数字电视所需的一些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dirty="0"/>
              <a:t>不需要成对使用，而只需安装在用户端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复杂，必须</a:t>
            </a:r>
            <a:r>
              <a:rPr lang="zh-CN" altLang="en-US" dirty="0"/>
              <a:t>解决共享信道中可能出现的冲突问题。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  <a:endParaRPr lang="zh-CN" altLang="en-US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  <a:endParaRPr lang="zh-CN" altLang="en-US" dirty="0"/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  <a:endParaRPr lang="en-US" altLang="zh-CN" dirty="0" smtClean="0"/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办公室 </a:t>
            </a:r>
            <a:r>
              <a:rPr lang="en-US" altLang="zh-CN" dirty="0" smtClean="0"/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4"/>
            <p:cNvGrpSpPr/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头端</a:t>
              </a:r>
              <a:endPara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1:N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光纤干线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光分路器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光网络单元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  <a:endParaRPr lang="zh-CN" altLang="en-US" sz="105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下行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局端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AutoShape 77"/>
              <p:cNvSpPr/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AutoShape 78"/>
              <p:cNvSpPr/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AutoShape 79"/>
              <p:cNvSpPr/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用户端</a:t>
                </a:r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光配线</a:t>
                </a:r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 </a:t>
                </a:r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ODN)</a:t>
                </a:r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Group 37"/>
            <p:cNvGrpSpPr/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头端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1:N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光纤干线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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发来的数据</a:t>
              </a:r>
              <a:endParaRPr lang="zh-CN" altLang="en-US" sz="105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上行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OLT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光线</a:t>
              </a:r>
              <a:r>
                <a:rPr lang="zh-CN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  <a:r>
                <a:rPr lang="zh-CN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  <a:endPara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OLT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OLT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ONU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和广大用户之间。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波分复用 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种</a:t>
            </a:r>
            <a:r>
              <a:rPr lang="zh-CN" altLang="en-US" dirty="0"/>
              <a:t>最</a:t>
            </a:r>
            <a:r>
              <a:rPr lang="zh-CN" altLang="en-US" dirty="0" smtClean="0"/>
              <a:t>流行的</a:t>
            </a:r>
            <a:r>
              <a:rPr lang="zh-CN" altLang="en-US" dirty="0" smtClean="0">
                <a:solidFill>
                  <a:srgbClr val="C00000"/>
                </a:solidFill>
              </a:rPr>
              <a:t>无源</a:t>
            </a:r>
            <a:r>
              <a:rPr lang="zh-CN" altLang="en-US" dirty="0">
                <a:solidFill>
                  <a:srgbClr val="C00000"/>
                </a:solidFill>
              </a:rPr>
              <a:t>光</a:t>
            </a:r>
            <a:r>
              <a:rPr lang="zh-CN" altLang="en-US" dirty="0" smtClean="0">
                <a:solidFill>
                  <a:srgbClr val="C00000"/>
                </a:solidFill>
              </a:rPr>
              <a:t>网络 </a:t>
            </a:r>
            <a:r>
              <a:rPr lang="en-US" altLang="zh-CN" dirty="0" smtClean="0">
                <a:solidFill>
                  <a:srgbClr val="C00000"/>
                </a:solidFill>
              </a:rPr>
              <a:t>PON (</a:t>
            </a:r>
            <a:r>
              <a:rPr lang="en-US" altLang="zh-CN" dirty="0">
                <a:solidFill>
                  <a:srgbClr val="C00000"/>
                </a:solidFill>
              </a:rPr>
              <a:t>Passive Optical Network)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/>
              <a:t>在链路层使用以太网协议，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PON </a:t>
            </a:r>
            <a:r>
              <a:rPr lang="zh-CN" altLang="en-US" dirty="0" smtClean="0"/>
              <a:t>的</a:t>
            </a:r>
            <a:r>
              <a:rPr lang="zh-CN" altLang="en-US" dirty="0"/>
              <a:t>拓扑结构</a:t>
            </a:r>
            <a:r>
              <a:rPr lang="zh-CN" altLang="en-US" dirty="0" smtClean="0"/>
              <a:t>实现以太网</a:t>
            </a:r>
            <a:r>
              <a:rPr lang="zh-CN" altLang="en-US" dirty="0"/>
              <a:t>的接入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/>
              <a:t>采用通用封装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GEM </a:t>
            </a:r>
            <a:r>
              <a:rPr lang="en-US" altLang="zh-CN" dirty="0"/>
              <a:t>(Generic Encapsulation Method)</a:t>
            </a:r>
            <a:r>
              <a:rPr lang="zh-CN" altLang="en-US" dirty="0"/>
              <a:t>，可承载多业务</a:t>
            </a:r>
            <a:r>
              <a:rPr lang="zh-CN" altLang="en-US" dirty="0" smtClean="0"/>
              <a:t>，且对</a:t>
            </a:r>
            <a:r>
              <a:rPr lang="zh-CN" altLang="en-US" dirty="0"/>
              <a:t>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</a:t>
            </a:r>
            <a:r>
              <a:rPr lang="zh-CN" altLang="en-US" dirty="0"/>
              <a:t>稍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  <a:endParaRPr lang="zh-CN" altLang="en-US" dirty="0"/>
          </a:p>
        </p:txBody>
      </p:sp>
      <p:sp>
        <p:nvSpPr>
          <p:cNvPr id="5" name="Freeform 5"/>
          <p:cNvSpPr/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  <a:endParaRPr lang="zh-CN" altLang="en-US" dirty="0"/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15073</Words>
  <Application>WPS 演示</Application>
  <PresentationFormat>全屏显示(16:9)</PresentationFormat>
  <Paragraphs>2164</Paragraphs>
  <Slides>85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104" baseType="lpstr">
      <vt:lpstr>Arial</vt:lpstr>
      <vt:lpstr>宋体</vt:lpstr>
      <vt:lpstr>Wingdings</vt:lpstr>
      <vt:lpstr>Calibri</vt:lpstr>
      <vt:lpstr>微软雅黑</vt:lpstr>
      <vt:lpstr>Calibri</vt:lpstr>
      <vt:lpstr>Times New Roman</vt:lpstr>
      <vt:lpstr>黑体</vt:lpstr>
      <vt:lpstr>Arial Rounded MT Bold</vt:lpstr>
      <vt:lpstr>Symbol</vt:lpstr>
      <vt:lpstr>Wingdings 2</vt:lpstr>
      <vt:lpstr>Wingdings 2</vt:lpstr>
      <vt:lpstr>Symbol</vt:lpstr>
      <vt:lpstr>Arial Unicode MS</vt:lpstr>
      <vt:lpstr>1_Office 主题​​</vt:lpstr>
      <vt:lpstr>Office 主题​​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赵新强</cp:lastModifiedBy>
  <cp:revision>547</cp:revision>
  <dcterms:created xsi:type="dcterms:W3CDTF">2018-07-18T08:51:00Z</dcterms:created>
  <dcterms:modified xsi:type="dcterms:W3CDTF">2022-09-08T07:31:17Z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6A9B68BC369D431394C52C8D27BA05C2</vt:lpwstr>
  </property>
  <property fmtid="{D5CDD505-2E9C-101B-9397-08002B2CF9AE}" pid="3" name="KSOProductBuildVer">
    <vt:lpwstr>2052-11.1.0.12313</vt:lpwstr>
  </property>
</Properties>
</file>