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61" r:id="rId2"/>
    <p:sldMasterId id="2147483673" r:id="rId3"/>
  </p:sldMasterIdLst>
  <p:notesMasterIdLst>
    <p:notesMasterId r:id="rId38"/>
  </p:notesMasterIdLst>
  <p:sldIdLst>
    <p:sldId id="1108" r:id="rId4"/>
    <p:sldId id="293" r:id="rId5"/>
    <p:sldId id="294" r:id="rId6"/>
    <p:sldId id="295" r:id="rId7"/>
    <p:sldId id="1117" r:id="rId8"/>
    <p:sldId id="297" r:id="rId9"/>
    <p:sldId id="296" r:id="rId10"/>
    <p:sldId id="1109" r:id="rId11"/>
    <p:sldId id="298" r:id="rId12"/>
    <p:sldId id="299" r:id="rId13"/>
    <p:sldId id="1110" r:id="rId14"/>
    <p:sldId id="336" r:id="rId15"/>
    <p:sldId id="1118" r:id="rId16"/>
    <p:sldId id="302" r:id="rId17"/>
    <p:sldId id="1119" r:id="rId18"/>
    <p:sldId id="303" r:id="rId19"/>
    <p:sldId id="1120" r:id="rId20"/>
    <p:sldId id="304" r:id="rId21"/>
    <p:sldId id="1121" r:id="rId22"/>
    <p:sldId id="305" r:id="rId23"/>
    <p:sldId id="1111" r:id="rId24"/>
    <p:sldId id="1112" r:id="rId25"/>
    <p:sldId id="1114" r:id="rId26"/>
    <p:sldId id="363" r:id="rId27"/>
    <p:sldId id="365" r:id="rId28"/>
    <p:sldId id="364" r:id="rId29"/>
    <p:sldId id="1123" r:id="rId30"/>
    <p:sldId id="1122" r:id="rId31"/>
    <p:sldId id="314" r:id="rId32"/>
    <p:sldId id="315" r:id="rId33"/>
    <p:sldId id="1116" r:id="rId34"/>
    <p:sldId id="316" r:id="rId35"/>
    <p:sldId id="317" r:id="rId36"/>
    <p:sldId id="318" r:id="rId3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50000"/>
      </a:spcBef>
      <a:spcAft>
        <a:spcPct val="0"/>
      </a:spcAft>
      <a:buClr>
        <a:schemeClr val="folHlink"/>
      </a:buClr>
      <a:buSzPct val="60000"/>
      <a:buFont typeface="Wingdings" pitchFamily="2" charset="2"/>
      <a:defRPr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50000"/>
      </a:spcBef>
      <a:spcAft>
        <a:spcPct val="0"/>
      </a:spcAft>
      <a:buClr>
        <a:schemeClr val="folHlink"/>
      </a:buClr>
      <a:buSzPct val="60000"/>
      <a:buFont typeface="Wingdings" pitchFamily="2" charset="2"/>
      <a:defRPr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50000"/>
      </a:spcBef>
      <a:spcAft>
        <a:spcPct val="0"/>
      </a:spcAft>
      <a:buClr>
        <a:schemeClr val="folHlink"/>
      </a:buClr>
      <a:buSzPct val="60000"/>
      <a:buFont typeface="Wingdings" pitchFamily="2" charset="2"/>
      <a:defRPr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50000"/>
      </a:spcBef>
      <a:spcAft>
        <a:spcPct val="0"/>
      </a:spcAft>
      <a:buClr>
        <a:schemeClr val="folHlink"/>
      </a:buClr>
      <a:buSzPct val="60000"/>
      <a:buFont typeface="Wingdings" pitchFamily="2" charset="2"/>
      <a:defRPr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50000"/>
      </a:spcBef>
      <a:spcAft>
        <a:spcPct val="0"/>
      </a:spcAft>
      <a:buClr>
        <a:schemeClr val="folHlink"/>
      </a:buClr>
      <a:buSzPct val="60000"/>
      <a:buFont typeface="Wingdings" pitchFamily="2" charset="2"/>
      <a:defRPr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  <a:srgbClr val="FFFFCC"/>
    <a:srgbClr val="663300"/>
    <a:srgbClr val="CC3300"/>
    <a:srgbClr val="FF99FF"/>
    <a:srgbClr val="0099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 snapToGrid="0">
      <p:cViewPr>
        <p:scale>
          <a:sx n="75" d="100"/>
          <a:sy n="75" d="100"/>
        </p:scale>
        <p:origin x="-1746" y="-216"/>
      </p:cViewPr>
      <p:guideLst>
        <p:guide orient="horz" pos="2160"/>
        <p:guide pos="28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l">
              <a:spcBef>
                <a:spcPct val="0"/>
              </a:spcBef>
              <a:buClrTx/>
              <a:buSzTx/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ClrTx/>
              <a:buSzTx/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0213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l">
              <a:spcBef>
                <a:spcPct val="0"/>
              </a:spcBef>
              <a:buClrTx/>
              <a:buSzTx/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/>
            </a:lvl1pPr>
          </a:lstStyle>
          <a:p>
            <a:fld id="{B4723CE0-FCEE-4DDF-ABCC-4BB37599954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40313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计算机操作系统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92998D-F170-497A-8C26-624460060145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01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计算机操作系统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583C4E-8924-479F-89A5-54E70037C82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808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11963" y="152400"/>
            <a:ext cx="2143125" cy="5980113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278563" cy="5980113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计算机操作系统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7BB766-2ADC-45DB-9AF1-A4C7680683BA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592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698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582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1751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0" y="5761038"/>
            <a:ext cx="4495800" cy="476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5761038"/>
            <a:ext cx="4495800" cy="476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189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7248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2793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2407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246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计算机操作系统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E76938-4167-47AC-91A9-359447D249D5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4294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044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3014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692150"/>
            <a:ext cx="2286000" cy="55451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692150"/>
            <a:ext cx="6705600" cy="55451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1675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6379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0049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2883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0" y="5761038"/>
            <a:ext cx="4495800" cy="476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5761038"/>
            <a:ext cx="4495800" cy="476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1361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6384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4629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460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计算机操作系统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BED802-912F-438C-BB51-DA375B457D40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87572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8592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3614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9198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692150"/>
            <a:ext cx="2286000" cy="55451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692150"/>
            <a:ext cx="6705600" cy="55451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918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066800"/>
            <a:ext cx="4210050" cy="5065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43450" y="1066800"/>
            <a:ext cx="4211638" cy="5065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计算机操作系统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536CF6-01F4-4A3F-9D9D-6ED8C28B7E7A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252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计算机操作系统</a:t>
            </a: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C6DC4F-A3EC-4F4A-B60C-3E8655AA723F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332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计算机操作系统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A225EF-96D3-4F50-AE86-E8B52943825C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43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计算机操作系统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294452-C7BA-4CE1-80D9-0709DF373CD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965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计算机操作系统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3DF338-E039-4140-927B-E8A80A47DEB6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394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计算机操作系统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580CA4-DF57-4ECA-BB4F-34E347BAEFCA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554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81000" y="152400"/>
            <a:ext cx="8534400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81000" y="1066800"/>
            <a:ext cx="8574088" cy="506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5405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ctr">
              <a:spcBef>
                <a:spcPct val="0"/>
              </a:spcBef>
              <a:buClrTx/>
              <a:buSzTx/>
              <a:defRPr sz="1400">
                <a:solidFill>
                  <a:srgbClr val="CC3300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计算机操作系统</a:t>
            </a:r>
          </a:p>
        </p:txBody>
      </p:sp>
      <p:sp>
        <p:nvSpPr>
          <p:cNvPr id="10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604000"/>
            <a:ext cx="1905000" cy="254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0">
                <a:solidFill>
                  <a:srgbClr val="0000FF"/>
                </a:solidFill>
              </a:defRPr>
            </a:lvl1pPr>
          </a:lstStyle>
          <a:p>
            <a:fld id="{19B0CA52-05AA-46FE-80F2-5F17D486DBC7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0" name="Line 16"/>
          <p:cNvSpPr>
            <a:spLocks noChangeShapeType="1"/>
          </p:cNvSpPr>
          <p:nvPr userDrawn="1"/>
        </p:nvSpPr>
        <p:spPr bwMode="auto">
          <a:xfrm>
            <a:off x="368300" y="6540500"/>
            <a:ext cx="8559800" cy="0"/>
          </a:xfrm>
          <a:prstGeom prst="line">
            <a:avLst/>
          </a:prstGeom>
          <a:noFill/>
          <a:ln w="3175">
            <a:solidFill>
              <a:srgbClr val="99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l" eaLnBrk="0" hangingPunct="0">
              <a:defRPr sz="1400"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Tahoma" panose="020B060403050404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Tahoma" panose="020B060403050404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Tahoma" panose="020B060403050404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Tahoma" panose="020B0604030504040204" pitchFamily="34" charset="0"/>
          <a:ea typeface="黑体" panose="02010609060101010101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Tahoma" panose="020B0604030504040204" pitchFamily="34" charset="0"/>
          <a:ea typeface="黑体" panose="02010609060101010101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Tahoma" panose="020B0604030504040204" pitchFamily="34" charset="0"/>
          <a:ea typeface="黑体" panose="02010609060101010101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Tahoma" panose="020B0604030504040204" pitchFamily="34" charset="0"/>
          <a:ea typeface="黑体" panose="02010609060101010101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Tahoma" panose="020B060403050404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6" name="Picture 842" descr="图片1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6350"/>
            <a:ext cx="9156700" cy="687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692150"/>
            <a:ext cx="8207375" cy="554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5761038"/>
            <a:ext cx="91440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b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zh-CN" b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648" name="Oval 624"/>
          <p:cNvSpPr>
            <a:spLocks noChangeArrowheads="1"/>
          </p:cNvSpPr>
          <p:nvPr userDrawn="1"/>
        </p:nvSpPr>
        <p:spPr bwMode="auto">
          <a:xfrm>
            <a:off x="4211638" y="6353175"/>
            <a:ext cx="579437" cy="388938"/>
          </a:xfrm>
          <a:prstGeom prst="ellipse">
            <a:avLst/>
          </a:prstGeom>
          <a:solidFill>
            <a:srgbClr val="FFEFD1"/>
          </a:solidFill>
          <a:ln>
            <a:noFill/>
          </a:ln>
          <a:effectLst>
            <a:prstShdw prst="shdw17" dist="17961" dir="2700000">
              <a:srgbClr val="FFEFD1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4577EA4A-D8B8-4B1E-A4CA-859B06400CAA}" type="slidenum">
              <a:rPr lang="en-US" altLang="zh-CN">
                <a:solidFill>
                  <a:srgbClr val="C75399"/>
                </a:solidFill>
                <a:latin typeface="华文行楷" pitchFamily="2" charset="-122"/>
                <a:ea typeface="华文行楷" pitchFamily="2" charset="-122"/>
              </a:rPr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t>‹#›</a:t>
            </a:fld>
            <a:endParaRPr lang="en-US" altLang="zh-CN">
              <a:solidFill>
                <a:srgbClr val="C75399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370" name="Rectangle 346"/>
          <p:cNvSpPr>
            <a:spLocks noChangeArrowheads="1"/>
          </p:cNvSpPr>
          <p:nvPr userDrawn="1"/>
        </p:nvSpPr>
        <p:spPr bwMode="auto">
          <a:xfrm>
            <a:off x="-12700" y="0"/>
            <a:ext cx="9144000" cy="6858000"/>
          </a:xfrm>
          <a:prstGeom prst="rect">
            <a:avLst/>
          </a:prstGeom>
          <a:noFill/>
          <a:ln w="28575" algn="ctr">
            <a:solidFill>
              <a:srgbClr val="8ADBFF"/>
            </a:solidFill>
            <a:miter lim="800000"/>
            <a:headEnd/>
            <a:tailEnd/>
          </a:ln>
          <a:effectLst>
            <a:prstShdw prst="shdw17" dist="17961" dir="2700000">
              <a:srgbClr val="8ADB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3600" b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867" name="Text Box 843"/>
          <p:cNvSpPr txBox="1">
            <a:spLocks noChangeArrowheads="1"/>
          </p:cNvSpPr>
          <p:nvPr userDrawn="1"/>
        </p:nvSpPr>
        <p:spPr bwMode="auto">
          <a:xfrm>
            <a:off x="1900238" y="206375"/>
            <a:ext cx="5111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buClrTx/>
              <a:buSzTx/>
              <a:buFontTx/>
              <a:buNone/>
            </a:pPr>
            <a:r>
              <a:rPr lang="zh-CN" altLang="en-US" b="0">
                <a:solidFill>
                  <a:srgbClr val="990000"/>
                </a:solidFill>
                <a:latin typeface="方正姚体简体" pitchFamily="65" charset="-122"/>
                <a:ea typeface="方正姚体简体" pitchFamily="65" charset="-122"/>
              </a:rPr>
              <a:t>第五章    虚 拟 存 储 器</a:t>
            </a:r>
            <a:endParaRPr lang="zh-CN" altLang="en-US" sz="3600" b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3723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rtl="0" fontAlgn="base">
        <a:lnSpc>
          <a:spcPct val="13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13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imes New Roman" pitchFamily="18" charset="0"/>
          <a:ea typeface="宋体" charset="-122"/>
        </a:defRPr>
      </a:lvl2pPr>
      <a:lvl3pPr algn="l" rtl="0" fontAlgn="base">
        <a:lnSpc>
          <a:spcPct val="13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imes New Roman" pitchFamily="18" charset="0"/>
          <a:ea typeface="宋体" charset="-122"/>
        </a:defRPr>
      </a:lvl3pPr>
      <a:lvl4pPr algn="l" rtl="0" fontAlgn="base">
        <a:lnSpc>
          <a:spcPct val="13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imes New Roman" pitchFamily="18" charset="0"/>
          <a:ea typeface="宋体" charset="-122"/>
        </a:defRPr>
      </a:lvl4pPr>
      <a:lvl5pPr algn="l" rtl="0" fontAlgn="base">
        <a:lnSpc>
          <a:spcPct val="13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imes New Roman" pitchFamily="18" charset="0"/>
          <a:ea typeface="宋体" charset="-122"/>
        </a:defRPr>
      </a:lvl5pPr>
      <a:lvl6pPr marL="457200" algn="l" rtl="0" fontAlgn="base">
        <a:lnSpc>
          <a:spcPct val="13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imes New Roman" pitchFamily="18" charset="0"/>
          <a:ea typeface="宋体" charset="-122"/>
        </a:defRPr>
      </a:lvl6pPr>
      <a:lvl7pPr marL="914400" algn="l" rtl="0" fontAlgn="base">
        <a:lnSpc>
          <a:spcPct val="13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imes New Roman" pitchFamily="18" charset="0"/>
          <a:ea typeface="宋体" charset="-122"/>
        </a:defRPr>
      </a:lvl7pPr>
      <a:lvl8pPr marL="1371600" algn="l" rtl="0" fontAlgn="base">
        <a:lnSpc>
          <a:spcPct val="13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imes New Roman" pitchFamily="18" charset="0"/>
          <a:ea typeface="宋体" charset="-122"/>
        </a:defRPr>
      </a:lvl8pPr>
      <a:lvl9pPr marL="1828800" algn="l" rtl="0" fontAlgn="base">
        <a:lnSpc>
          <a:spcPct val="13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imes New Roman" pitchFamily="18" charset="0"/>
          <a:ea typeface="宋体" charset="-122"/>
        </a:defRPr>
      </a:lvl9pPr>
    </p:titleStyle>
    <p:bodyStyle>
      <a:lvl1pPr marL="342900" indent="-342900" algn="ctr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ctr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</a:defRPr>
      </a:lvl2pPr>
      <a:lvl3pPr marL="1143000" indent="-228600" algn="ctr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</a:defRPr>
      </a:lvl3pPr>
      <a:lvl4pPr marL="1600200" indent="-228600" algn="ctr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</a:defRPr>
      </a:lvl4pPr>
      <a:lvl5pPr marL="2057400" indent="-228600" algn="ctr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</a:defRPr>
      </a:lvl5pPr>
      <a:lvl6pPr marL="2514600" indent="-228600" algn="ctr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</a:defRPr>
      </a:lvl6pPr>
      <a:lvl7pPr marL="2971800" indent="-228600" algn="ctr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</a:defRPr>
      </a:lvl7pPr>
      <a:lvl8pPr marL="3429000" indent="-228600" algn="ctr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</a:defRPr>
      </a:lvl8pPr>
      <a:lvl9pPr marL="3886200" indent="-228600" algn="ctr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6" name="Picture 842" descr="图片1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6350"/>
            <a:ext cx="9156700" cy="687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692150"/>
            <a:ext cx="8207375" cy="554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5761038"/>
            <a:ext cx="91440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b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zh-CN" b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648" name="Oval 624"/>
          <p:cNvSpPr>
            <a:spLocks noChangeArrowheads="1"/>
          </p:cNvSpPr>
          <p:nvPr userDrawn="1"/>
        </p:nvSpPr>
        <p:spPr bwMode="auto">
          <a:xfrm>
            <a:off x="4211638" y="6353175"/>
            <a:ext cx="579437" cy="388938"/>
          </a:xfrm>
          <a:prstGeom prst="ellipse">
            <a:avLst/>
          </a:prstGeom>
          <a:solidFill>
            <a:srgbClr val="FFEFD1"/>
          </a:solidFill>
          <a:ln>
            <a:noFill/>
          </a:ln>
          <a:effectLst>
            <a:prstShdw prst="shdw17" dist="17961" dir="2700000">
              <a:srgbClr val="FFEFD1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4577EA4A-D8B8-4B1E-A4CA-859B06400CAA}" type="slidenum">
              <a:rPr lang="en-US" altLang="zh-CN">
                <a:solidFill>
                  <a:srgbClr val="C75399"/>
                </a:solidFill>
                <a:latin typeface="华文行楷" pitchFamily="2" charset="-122"/>
                <a:ea typeface="华文行楷" pitchFamily="2" charset="-122"/>
              </a:rPr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t>‹#›</a:t>
            </a:fld>
            <a:endParaRPr lang="en-US" altLang="zh-CN">
              <a:solidFill>
                <a:srgbClr val="C75399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370" name="Rectangle 346"/>
          <p:cNvSpPr>
            <a:spLocks noChangeArrowheads="1"/>
          </p:cNvSpPr>
          <p:nvPr userDrawn="1"/>
        </p:nvSpPr>
        <p:spPr bwMode="auto">
          <a:xfrm>
            <a:off x="-12700" y="0"/>
            <a:ext cx="9144000" cy="6858000"/>
          </a:xfrm>
          <a:prstGeom prst="rect">
            <a:avLst/>
          </a:prstGeom>
          <a:noFill/>
          <a:ln w="28575" algn="ctr">
            <a:solidFill>
              <a:srgbClr val="8ADBFF"/>
            </a:solidFill>
            <a:miter lim="800000"/>
            <a:headEnd/>
            <a:tailEnd/>
          </a:ln>
          <a:effectLst>
            <a:prstShdw prst="shdw17" dist="17961" dir="2700000">
              <a:srgbClr val="8ADB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3600" b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867" name="Text Box 843"/>
          <p:cNvSpPr txBox="1">
            <a:spLocks noChangeArrowheads="1"/>
          </p:cNvSpPr>
          <p:nvPr userDrawn="1"/>
        </p:nvSpPr>
        <p:spPr bwMode="auto">
          <a:xfrm>
            <a:off x="1900238" y="206375"/>
            <a:ext cx="5111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buClrTx/>
              <a:buSzTx/>
              <a:buFontTx/>
              <a:buNone/>
            </a:pPr>
            <a:r>
              <a:rPr lang="zh-CN" altLang="en-US" b="0">
                <a:solidFill>
                  <a:srgbClr val="990000"/>
                </a:solidFill>
                <a:latin typeface="方正姚体简体" pitchFamily="65" charset="-122"/>
                <a:ea typeface="方正姚体简体" pitchFamily="65" charset="-122"/>
              </a:rPr>
              <a:t>第五章    虚 拟 存 储 器</a:t>
            </a:r>
            <a:endParaRPr lang="zh-CN" altLang="en-US" sz="3600" b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462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rtl="0" fontAlgn="base">
        <a:lnSpc>
          <a:spcPct val="13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13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imes New Roman" pitchFamily="18" charset="0"/>
          <a:ea typeface="宋体" charset="-122"/>
        </a:defRPr>
      </a:lvl2pPr>
      <a:lvl3pPr algn="l" rtl="0" fontAlgn="base">
        <a:lnSpc>
          <a:spcPct val="13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imes New Roman" pitchFamily="18" charset="0"/>
          <a:ea typeface="宋体" charset="-122"/>
        </a:defRPr>
      </a:lvl3pPr>
      <a:lvl4pPr algn="l" rtl="0" fontAlgn="base">
        <a:lnSpc>
          <a:spcPct val="13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imes New Roman" pitchFamily="18" charset="0"/>
          <a:ea typeface="宋体" charset="-122"/>
        </a:defRPr>
      </a:lvl4pPr>
      <a:lvl5pPr algn="l" rtl="0" fontAlgn="base">
        <a:lnSpc>
          <a:spcPct val="13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imes New Roman" pitchFamily="18" charset="0"/>
          <a:ea typeface="宋体" charset="-122"/>
        </a:defRPr>
      </a:lvl5pPr>
      <a:lvl6pPr marL="457200" algn="l" rtl="0" fontAlgn="base">
        <a:lnSpc>
          <a:spcPct val="13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imes New Roman" pitchFamily="18" charset="0"/>
          <a:ea typeface="宋体" charset="-122"/>
        </a:defRPr>
      </a:lvl6pPr>
      <a:lvl7pPr marL="914400" algn="l" rtl="0" fontAlgn="base">
        <a:lnSpc>
          <a:spcPct val="13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imes New Roman" pitchFamily="18" charset="0"/>
          <a:ea typeface="宋体" charset="-122"/>
        </a:defRPr>
      </a:lvl7pPr>
      <a:lvl8pPr marL="1371600" algn="l" rtl="0" fontAlgn="base">
        <a:lnSpc>
          <a:spcPct val="13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imes New Roman" pitchFamily="18" charset="0"/>
          <a:ea typeface="宋体" charset="-122"/>
        </a:defRPr>
      </a:lvl8pPr>
      <a:lvl9pPr marL="1828800" algn="l" rtl="0" fontAlgn="base">
        <a:lnSpc>
          <a:spcPct val="13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imes New Roman" pitchFamily="18" charset="0"/>
          <a:ea typeface="宋体" charset="-122"/>
        </a:defRPr>
      </a:lvl9pPr>
    </p:titleStyle>
    <p:bodyStyle>
      <a:lvl1pPr marL="342900" indent="-342900" algn="ctr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ctr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</a:defRPr>
      </a:lvl2pPr>
      <a:lvl3pPr marL="1143000" indent="-228600" algn="ctr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</a:defRPr>
      </a:lvl3pPr>
      <a:lvl4pPr marL="1600200" indent="-228600" algn="ctr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</a:defRPr>
      </a:lvl4pPr>
      <a:lvl5pPr marL="2057400" indent="-228600" algn="ctr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</a:defRPr>
      </a:lvl5pPr>
      <a:lvl6pPr marL="2514600" indent="-228600" algn="ctr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</a:defRPr>
      </a:lvl6pPr>
      <a:lvl7pPr marL="2971800" indent="-228600" algn="ctr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</a:defRPr>
      </a:lvl7pPr>
      <a:lvl8pPr marL="3429000" indent="-228600" algn="ctr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</a:defRPr>
      </a:lvl8pPr>
      <a:lvl9pPr marL="3886200" indent="-228600" algn="ctr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hyperlink" Target="&#23553;&#38754;&#21450;&#30446;&#24405;.ppt#2. &#24187;&#28783;&#29255; 2" TargetMode="Externa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08554" name="Text Box 10"/>
          <p:cNvSpPr txBox="1">
            <a:spLocks noChangeArrowheads="1"/>
          </p:cNvSpPr>
          <p:nvPr/>
        </p:nvSpPr>
        <p:spPr bwMode="auto">
          <a:xfrm>
            <a:off x="503238" y="1270000"/>
            <a:ext cx="8101012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buClrTx/>
              <a:buSzTx/>
              <a:buFontTx/>
              <a:buNone/>
            </a:pPr>
            <a:r>
              <a:rPr lang="zh-CN" altLang="en-US" sz="3400">
                <a:solidFill>
                  <a:srgbClr val="CC0099"/>
                </a:solidFill>
                <a:latin typeface="方正琥珀简体" pitchFamily="65" charset="-122"/>
                <a:ea typeface="方正琥珀简体" pitchFamily="65" charset="-122"/>
              </a:rPr>
              <a:t>第五章    虚 拟 存 储 器</a:t>
            </a:r>
          </a:p>
        </p:txBody>
      </p:sp>
      <p:sp>
        <p:nvSpPr>
          <p:cNvPr id="108558" name="Text Box 14"/>
          <p:cNvSpPr txBox="1">
            <a:spLocks noChangeArrowheads="1"/>
          </p:cNvSpPr>
          <p:nvPr/>
        </p:nvSpPr>
        <p:spPr bwMode="auto">
          <a:xfrm>
            <a:off x="2555875" y="2565400"/>
            <a:ext cx="4392613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>
                <a:solidFill>
                  <a:srgbClr val="0033CC"/>
                </a:solidFill>
                <a:latin typeface="Times New Roman" pitchFamily="18" charset="0"/>
                <a:ea typeface="宋体" charset="-122"/>
              </a:rPr>
              <a:t>5.1  </a:t>
            </a:r>
            <a:r>
              <a:rPr lang="zh-CN" altLang="en-US" sz="2400" b="0">
                <a:solidFill>
                  <a:srgbClr val="0033CC"/>
                </a:solidFill>
                <a:latin typeface="Times New Roman" pitchFamily="18" charset="0"/>
                <a:ea typeface="宋体" charset="-122"/>
              </a:rPr>
              <a:t>虚拟存储器概述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>
                <a:solidFill>
                  <a:srgbClr val="0033CC"/>
                </a:solidFill>
                <a:latin typeface="Times New Roman" pitchFamily="18" charset="0"/>
                <a:ea typeface="宋体" charset="-122"/>
              </a:rPr>
              <a:t>5.2  </a:t>
            </a:r>
            <a:r>
              <a:rPr lang="zh-CN" altLang="en-US" sz="2400" b="0">
                <a:solidFill>
                  <a:srgbClr val="0033CC"/>
                </a:solidFill>
                <a:latin typeface="Times New Roman" pitchFamily="18" charset="0"/>
                <a:ea typeface="宋体" charset="-122"/>
              </a:rPr>
              <a:t>请求分页存储管理方式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>
                <a:solidFill>
                  <a:srgbClr val="0033CC"/>
                </a:solidFill>
                <a:latin typeface="Times New Roman" pitchFamily="18" charset="0"/>
                <a:ea typeface="宋体" charset="-122"/>
              </a:rPr>
              <a:t>5.3  </a:t>
            </a:r>
            <a:r>
              <a:rPr lang="zh-CN" altLang="en-US" sz="2400" b="0">
                <a:solidFill>
                  <a:srgbClr val="0033CC"/>
                </a:solidFill>
                <a:latin typeface="Times New Roman" pitchFamily="18" charset="0"/>
                <a:ea typeface="宋体" charset="-122"/>
              </a:rPr>
              <a:t>页面置换算法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>
                <a:latin typeface="Times New Roman" pitchFamily="18" charset="0"/>
                <a:ea typeface="宋体" charset="-122"/>
              </a:rPr>
              <a:t>5.4  “</a:t>
            </a:r>
            <a:r>
              <a:rPr lang="zh-CN" altLang="en-US" sz="2400" b="0">
                <a:latin typeface="Times New Roman" pitchFamily="18" charset="0"/>
                <a:ea typeface="宋体" charset="-122"/>
              </a:rPr>
              <a:t>抖动”与工作集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>
                <a:solidFill>
                  <a:srgbClr val="0033CC"/>
                </a:solidFill>
                <a:latin typeface="Times New Roman" pitchFamily="18" charset="0"/>
                <a:ea typeface="宋体" charset="-122"/>
              </a:rPr>
              <a:t>5.5  </a:t>
            </a:r>
            <a:r>
              <a:rPr lang="zh-CN" altLang="en-US" sz="2400" b="0">
                <a:solidFill>
                  <a:srgbClr val="0033CC"/>
                </a:solidFill>
                <a:latin typeface="Times New Roman" pitchFamily="18" charset="0"/>
                <a:ea typeface="宋体" charset="-122"/>
              </a:rPr>
              <a:t>请求分段存储管理</a:t>
            </a:r>
            <a:r>
              <a:rPr lang="zh-CN" altLang="en-US" sz="2400" b="0" smtClean="0">
                <a:solidFill>
                  <a:srgbClr val="0033CC"/>
                </a:solidFill>
                <a:latin typeface="Times New Roman" pitchFamily="18" charset="0"/>
                <a:ea typeface="宋体" charset="-122"/>
              </a:rPr>
              <a:t>方式</a:t>
            </a:r>
            <a:endParaRPr lang="zh-CN" altLang="en-US" sz="2400" b="0">
              <a:solidFill>
                <a:srgbClr val="0033CC"/>
              </a:solidFill>
              <a:latin typeface="Times New Roman" pitchFamily="18" charset="0"/>
              <a:ea typeface="宋体" charset="-122"/>
            </a:endParaRPr>
          </a:p>
        </p:txBody>
      </p:sp>
      <p:pic>
        <p:nvPicPr>
          <p:cNvPr id="108567" name="Picture 23" descr="GIF081">
            <a:hlinkClick r:id="rId2"/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213" y="6243638"/>
            <a:ext cx="952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6254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页脚占位符 2"/>
          <p:cNvSpPr txBox="1">
            <a:spLocks noGrp="1" noChangeArrowheads="1"/>
          </p:cNvSpPr>
          <p:nvPr/>
        </p:nvSpPr>
        <p:spPr bwMode="auto">
          <a:xfrm>
            <a:off x="3352800" y="6540500"/>
            <a:ext cx="2895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</a:pPr>
            <a:r>
              <a:rPr lang="zh-CN" altLang="zh-CN" sz="1400">
                <a:solidFill>
                  <a:srgbClr val="CC3300"/>
                </a:solidFill>
              </a:rPr>
              <a:t>计算机操作系统</a:t>
            </a:r>
          </a:p>
        </p:txBody>
      </p:sp>
      <p:sp>
        <p:nvSpPr>
          <p:cNvPr id="82946" name="灯片编号占位符 3"/>
          <p:cNvSpPr txBox="1">
            <a:spLocks noGrp="1" noChangeArrowheads="1"/>
          </p:cNvSpPr>
          <p:nvPr/>
        </p:nvSpPr>
        <p:spPr bwMode="auto">
          <a:xfrm>
            <a:off x="6781800" y="6604000"/>
            <a:ext cx="19050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r">
              <a:spcBef>
                <a:spcPct val="0"/>
              </a:spcBef>
              <a:buClrTx/>
              <a:buSzTx/>
            </a:pPr>
            <a:fld id="{5678210C-BDCE-471D-8F3D-B8A0A6F9C098}" type="slidenum">
              <a:rPr lang="en-US" altLang="zh-CN" sz="1400">
                <a:solidFill>
                  <a:srgbClr val="0000FF"/>
                </a:solidFill>
              </a:rPr>
              <a:pPr algn="r">
                <a:spcBef>
                  <a:spcPct val="0"/>
                </a:spcBef>
                <a:buClrTx/>
                <a:buSzTx/>
              </a:pPr>
              <a:t>10</a:t>
            </a:fld>
            <a:endParaRPr lang="en-US" altLang="zh-CN" sz="1400">
              <a:solidFill>
                <a:srgbClr val="0000FF"/>
              </a:solidFill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457200" y="482608"/>
            <a:ext cx="5181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3200">
                <a:solidFill>
                  <a:srgbClr val="009900"/>
                </a:solidFill>
                <a:latin typeface="仿宋_GB2312" pitchFamily="1" charset="-122"/>
                <a:ea typeface="仿宋_GB2312" pitchFamily="1" charset="-122"/>
              </a:rPr>
              <a:t>2</a:t>
            </a:r>
            <a:r>
              <a:rPr lang="zh-CN" altLang="en-US" sz="3200">
                <a:solidFill>
                  <a:srgbClr val="009900"/>
                </a:solidFill>
                <a:latin typeface="仿宋_GB2312" pitchFamily="1" charset="-122"/>
                <a:ea typeface="仿宋_GB2312" pitchFamily="1" charset="-122"/>
              </a:rPr>
              <a:t>．缺页中断机构 </a:t>
            </a:r>
          </a:p>
        </p:txBody>
      </p:sp>
      <p:sp>
        <p:nvSpPr>
          <p:cNvPr id="78853" name="Text Box 3"/>
          <p:cNvSpPr txBox="1">
            <a:spLocks noChangeArrowheads="1"/>
          </p:cNvSpPr>
          <p:nvPr/>
        </p:nvSpPr>
        <p:spPr bwMode="auto">
          <a:xfrm>
            <a:off x="660396" y="1219209"/>
            <a:ext cx="8048172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buSzTx/>
              <a:buFont typeface="Wingdings" pitchFamily="2" charset="2"/>
              <a:buChar char="Ø"/>
            </a:pPr>
            <a:r>
              <a:rPr lang="en-US" altLang="zh-CN" sz="2400" b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zh-CN" altLang="en-US" sz="2400" b="0">
                <a:latin typeface="Times New Roman" pitchFamily="18" charset="0"/>
                <a:ea typeface="+mn-ea"/>
                <a:cs typeface="Times New Roman" pitchFamily="18" charset="0"/>
              </a:rPr>
              <a:t>在指令执行期间产生和</a:t>
            </a:r>
            <a:r>
              <a:rPr lang="zh-CN" altLang="en-US" sz="2400" b="0" smtClean="0">
                <a:latin typeface="Times New Roman" pitchFamily="18" charset="0"/>
                <a:ea typeface="+mn-ea"/>
                <a:cs typeface="Times New Roman" pitchFamily="18" charset="0"/>
              </a:rPr>
              <a:t>处理</a:t>
            </a:r>
            <a:r>
              <a:rPr lang="en-US" altLang="zh-CN" sz="2400" b="0" smtClean="0">
                <a:latin typeface="Times New Roman" pitchFamily="18" charset="0"/>
                <a:ea typeface="+mn-ea"/>
                <a:cs typeface="Times New Roman" pitchFamily="18" charset="0"/>
              </a:rPr>
              <a:t>——</a:t>
            </a:r>
            <a:r>
              <a:rPr lang="zh-CN" altLang="en-US" sz="2400" b="0" smtClean="0">
                <a:latin typeface="Times New Roman" pitchFamily="18" charset="0"/>
                <a:ea typeface="+mn-ea"/>
                <a:cs typeface="Times New Roman" pitchFamily="18" charset="0"/>
              </a:rPr>
              <a:t>通常情况下，</a:t>
            </a:r>
            <a:r>
              <a:rPr lang="en-US" altLang="zh-CN" sz="2400" b="0" smtClean="0">
                <a:latin typeface="Times New Roman" pitchFamily="18" charset="0"/>
                <a:ea typeface="+mn-ea"/>
                <a:cs typeface="Times New Roman" pitchFamily="18" charset="0"/>
              </a:rPr>
              <a:t>CPU</a:t>
            </a:r>
            <a:r>
              <a:rPr lang="zh-CN" altLang="en-US" sz="2400" b="0" smtClean="0">
                <a:latin typeface="Times New Roman" pitchFamily="18" charset="0"/>
                <a:ea typeface="+mn-ea"/>
                <a:cs typeface="Times New Roman" pitchFamily="18" charset="0"/>
              </a:rPr>
              <a:t>都是在一条指令执行完后才检查是否有中断请求到达。 </a:t>
            </a:r>
            <a:endParaRPr lang="zh-CN" altLang="en-US" sz="2400" b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>
              <a:buSzTx/>
              <a:buFont typeface="Wingdings" pitchFamily="2" charset="2"/>
              <a:buChar char="Ø"/>
            </a:pPr>
            <a:r>
              <a:rPr lang="zh-CN" altLang="en-US" sz="2400" b="0">
                <a:latin typeface="Times New Roman" pitchFamily="18" charset="0"/>
                <a:ea typeface="+mn-ea"/>
                <a:cs typeface="Times New Roman" pitchFamily="18" charset="0"/>
              </a:rPr>
              <a:t> 一条指令执行期间可能要产生</a:t>
            </a:r>
            <a:r>
              <a:rPr lang="zh-CN" altLang="en-US" sz="2400" b="0" smtClean="0">
                <a:latin typeface="Times New Roman" pitchFamily="18" charset="0"/>
                <a:ea typeface="+mn-ea"/>
                <a:cs typeface="Times New Roman" pitchFamily="18" charset="0"/>
              </a:rPr>
              <a:t>多次：硬件机构应能保存多次中断时的状态，并保证最后能返回到中断前产生缺页中断的指令处继续执行。 </a:t>
            </a:r>
            <a:endParaRPr lang="zh-CN" altLang="en-US" sz="2400" b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8" name="Picture 4" descr="5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319" y="3490394"/>
            <a:ext cx="2253131" cy="243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0" y="6065832"/>
            <a:ext cx="91440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ctr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ctr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ctr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ctr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ctr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ctr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ctr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ctr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图</a:t>
            </a:r>
            <a:r>
              <a:rPr kumimoji="0" lang="en-US" altLang="zh-CN" sz="2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5-1  </a:t>
            </a:r>
            <a:r>
              <a:rPr kumimoji="0" lang="zh-CN" altLang="en-US" sz="2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涉及</a:t>
            </a:r>
            <a:r>
              <a:rPr kumimoji="0" lang="en-US" altLang="zh-CN" sz="2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6</a:t>
            </a:r>
            <a:r>
              <a:rPr kumimoji="0" lang="zh-CN" altLang="en-US" sz="2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次缺页中断的指令</a:t>
            </a:r>
            <a:endParaRPr kumimoji="0" lang="zh-CN" altLang="en-US" sz="2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8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88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3" grpId="0" build="p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页脚占位符 2"/>
          <p:cNvSpPr txBox="1">
            <a:spLocks noGrp="1" noChangeArrowheads="1"/>
          </p:cNvSpPr>
          <p:nvPr/>
        </p:nvSpPr>
        <p:spPr bwMode="auto">
          <a:xfrm>
            <a:off x="3352800" y="6540500"/>
            <a:ext cx="2895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</a:pPr>
            <a:r>
              <a:rPr lang="zh-CN" altLang="zh-CN" sz="1400">
                <a:solidFill>
                  <a:srgbClr val="CC3300"/>
                </a:solidFill>
              </a:rPr>
              <a:t>计算机操作系统</a:t>
            </a:r>
          </a:p>
        </p:txBody>
      </p:sp>
      <p:sp>
        <p:nvSpPr>
          <p:cNvPr id="82946" name="灯片编号占位符 3"/>
          <p:cNvSpPr txBox="1">
            <a:spLocks noGrp="1" noChangeArrowheads="1"/>
          </p:cNvSpPr>
          <p:nvPr/>
        </p:nvSpPr>
        <p:spPr bwMode="auto">
          <a:xfrm>
            <a:off x="6781800" y="6604000"/>
            <a:ext cx="19050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r">
              <a:spcBef>
                <a:spcPct val="0"/>
              </a:spcBef>
              <a:buClrTx/>
              <a:buSzTx/>
            </a:pPr>
            <a:fld id="{5678210C-BDCE-471D-8F3D-B8A0A6F9C098}" type="slidenum">
              <a:rPr lang="en-US" altLang="zh-CN" sz="1400">
                <a:solidFill>
                  <a:srgbClr val="0000FF"/>
                </a:solidFill>
              </a:rPr>
              <a:pPr algn="r">
                <a:spcBef>
                  <a:spcPct val="0"/>
                </a:spcBef>
                <a:buClrTx/>
                <a:buSzTx/>
              </a:pPr>
              <a:t>11</a:t>
            </a:fld>
            <a:endParaRPr lang="en-US" altLang="zh-CN" sz="1400">
              <a:solidFill>
                <a:srgbClr val="0000FF"/>
              </a:solidFill>
            </a:endParaRPr>
          </a:p>
        </p:txBody>
      </p:sp>
      <p:sp>
        <p:nvSpPr>
          <p:cNvPr id="78854" name="Text Box 4"/>
          <p:cNvSpPr txBox="1">
            <a:spLocks noChangeArrowheads="1"/>
          </p:cNvSpPr>
          <p:nvPr/>
        </p:nvSpPr>
        <p:spPr bwMode="auto">
          <a:xfrm>
            <a:off x="457200" y="504372"/>
            <a:ext cx="4343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3200">
                <a:solidFill>
                  <a:srgbClr val="009900"/>
                </a:solidFill>
                <a:latin typeface="仿宋_GB2312" pitchFamily="1" charset="-122"/>
                <a:ea typeface="仿宋_GB2312" pitchFamily="1" charset="-122"/>
              </a:rPr>
              <a:t>3</a:t>
            </a:r>
            <a:r>
              <a:rPr lang="zh-CN" altLang="en-US" sz="3200">
                <a:solidFill>
                  <a:srgbClr val="009900"/>
                </a:solidFill>
                <a:latin typeface="仿宋_GB2312" pitchFamily="1" charset="-122"/>
                <a:ea typeface="仿宋_GB2312" pitchFamily="1" charset="-122"/>
              </a:rPr>
              <a:t>．地址变换机构 </a:t>
            </a:r>
          </a:p>
        </p:txBody>
      </p:sp>
    </p:spTree>
    <p:extLst>
      <p:ext uri="{BB962C8B-B14F-4D97-AF65-F5344CB8AC3E}">
        <p14:creationId xmlns:p14="http://schemas.microsoft.com/office/powerpoint/2010/main" val="1070386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灯片编号占位符 3"/>
          <p:cNvSpPr txBox="1">
            <a:spLocks noGrp="1" noChangeArrowheads="1"/>
          </p:cNvSpPr>
          <p:nvPr/>
        </p:nvSpPr>
        <p:spPr bwMode="auto">
          <a:xfrm>
            <a:off x="6781800" y="6604000"/>
            <a:ext cx="19050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r">
              <a:spcBef>
                <a:spcPct val="0"/>
              </a:spcBef>
              <a:buClrTx/>
              <a:buSzTx/>
            </a:pPr>
            <a:fld id="{61E85DAC-BCBA-4028-941B-080213D98066}" type="slidenum">
              <a:rPr lang="en-US" altLang="zh-CN" sz="1400">
                <a:solidFill>
                  <a:srgbClr val="0000FF"/>
                </a:solidFill>
              </a:rPr>
              <a:pPr algn="r">
                <a:spcBef>
                  <a:spcPct val="0"/>
                </a:spcBef>
                <a:buClrTx/>
                <a:buSzTx/>
              </a:pPr>
              <a:t>12</a:t>
            </a:fld>
            <a:endParaRPr lang="en-US" altLang="zh-CN" sz="1400">
              <a:solidFill>
                <a:srgbClr val="0000FF"/>
              </a:solidFill>
            </a:endParaRPr>
          </a:p>
        </p:txBody>
      </p:sp>
      <p:grpSp>
        <p:nvGrpSpPr>
          <p:cNvPr id="2" name="Group 1102"/>
          <p:cNvGrpSpPr>
            <a:grpSpLocks/>
          </p:cNvGrpSpPr>
          <p:nvPr/>
        </p:nvGrpSpPr>
        <p:grpSpPr bwMode="auto">
          <a:xfrm>
            <a:off x="736600" y="152400"/>
            <a:ext cx="7810500" cy="6484938"/>
            <a:chOff x="0" y="0"/>
            <a:chExt cx="4920" cy="4085"/>
          </a:xfrm>
        </p:grpSpPr>
        <p:sp>
          <p:nvSpPr>
            <p:cNvPr id="83971" name="AutoShape 1026"/>
            <p:cNvSpPr>
              <a:spLocks noChangeArrowheads="1"/>
            </p:cNvSpPr>
            <p:nvPr/>
          </p:nvSpPr>
          <p:spPr bwMode="auto">
            <a:xfrm>
              <a:off x="3080" y="48"/>
              <a:ext cx="504" cy="176"/>
            </a:xfrm>
            <a:prstGeom prst="flowChartAlternateProcess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zh-CN" altLang="zh-CN" sz="1400"/>
                <a:t>开始</a:t>
              </a:r>
            </a:p>
          </p:txBody>
        </p:sp>
        <p:sp>
          <p:nvSpPr>
            <p:cNvPr id="83972" name="Text Box 1027"/>
            <p:cNvSpPr txBox="1">
              <a:spLocks noChangeArrowheads="1"/>
            </p:cNvSpPr>
            <p:nvPr/>
          </p:nvSpPr>
          <p:spPr bwMode="auto">
            <a:xfrm>
              <a:off x="1808" y="0"/>
              <a:ext cx="106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zh-CN" sz="1400"/>
                <a:t>程序请求访问一页</a:t>
              </a:r>
            </a:p>
          </p:txBody>
        </p:sp>
        <p:sp>
          <p:nvSpPr>
            <p:cNvPr id="83973" name="AutoShape 1028"/>
            <p:cNvSpPr>
              <a:spLocks noChangeArrowheads="1"/>
            </p:cNvSpPr>
            <p:nvPr/>
          </p:nvSpPr>
          <p:spPr bwMode="auto">
            <a:xfrm>
              <a:off x="2616" y="328"/>
              <a:ext cx="1432" cy="336"/>
            </a:xfrm>
            <a:prstGeom prst="flowChartDecision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83974" name="Text Box 1029"/>
            <p:cNvSpPr txBox="1">
              <a:spLocks noChangeArrowheads="1"/>
            </p:cNvSpPr>
            <p:nvPr/>
          </p:nvSpPr>
          <p:spPr bwMode="auto">
            <a:xfrm>
              <a:off x="2856" y="408"/>
              <a:ext cx="9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1400"/>
                <a:t>页号</a:t>
              </a:r>
              <a:r>
                <a:rPr lang="en-US" altLang="zh-CN" sz="1400"/>
                <a:t>&gt;</a:t>
              </a:r>
              <a:r>
                <a:rPr lang="zh-CN" altLang="en-US" sz="1400"/>
                <a:t>页表长度？</a:t>
              </a:r>
            </a:p>
          </p:txBody>
        </p:sp>
        <p:sp>
          <p:nvSpPr>
            <p:cNvPr id="83975" name="AutoShape 1030"/>
            <p:cNvSpPr>
              <a:spLocks noChangeArrowheads="1"/>
            </p:cNvSpPr>
            <p:nvPr/>
          </p:nvSpPr>
          <p:spPr bwMode="auto">
            <a:xfrm>
              <a:off x="4280" y="400"/>
              <a:ext cx="640" cy="208"/>
            </a:xfrm>
            <a:prstGeom prst="flowChartAlternateProcess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zh-CN" altLang="zh-CN" sz="1400"/>
                <a:t>越界中断</a:t>
              </a:r>
            </a:p>
          </p:txBody>
        </p:sp>
        <p:sp>
          <p:nvSpPr>
            <p:cNvPr id="83976" name="AutoShape 1031"/>
            <p:cNvSpPr>
              <a:spLocks noChangeArrowheads="1"/>
            </p:cNvSpPr>
            <p:nvPr/>
          </p:nvSpPr>
          <p:spPr bwMode="auto">
            <a:xfrm>
              <a:off x="2744" y="800"/>
              <a:ext cx="1192" cy="208"/>
            </a:xfrm>
            <a:prstGeom prst="flowChartProcess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sz="1400"/>
                <a:t>CPU</a:t>
              </a:r>
              <a:r>
                <a:rPr lang="zh-CN" altLang="en-US" sz="1400"/>
                <a:t>检索快表</a:t>
              </a:r>
            </a:p>
          </p:txBody>
        </p:sp>
        <p:sp>
          <p:nvSpPr>
            <p:cNvPr id="83977" name="AutoShape 1032"/>
            <p:cNvSpPr>
              <a:spLocks noChangeArrowheads="1"/>
            </p:cNvSpPr>
            <p:nvPr/>
          </p:nvSpPr>
          <p:spPr bwMode="auto">
            <a:xfrm>
              <a:off x="2576" y="1120"/>
              <a:ext cx="1504" cy="336"/>
            </a:xfrm>
            <a:prstGeom prst="flowChartDecision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83978" name="Text Box 1033"/>
            <p:cNvSpPr txBox="1">
              <a:spLocks noChangeArrowheads="1"/>
            </p:cNvSpPr>
            <p:nvPr/>
          </p:nvSpPr>
          <p:spPr bwMode="auto">
            <a:xfrm>
              <a:off x="2840" y="1200"/>
              <a:ext cx="9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zh-CN" sz="1400"/>
                <a:t>页表项在快表中？</a:t>
              </a:r>
            </a:p>
          </p:txBody>
        </p:sp>
        <p:sp>
          <p:nvSpPr>
            <p:cNvPr id="83979" name="AutoShape 1034"/>
            <p:cNvSpPr>
              <a:spLocks noChangeArrowheads="1"/>
            </p:cNvSpPr>
            <p:nvPr/>
          </p:nvSpPr>
          <p:spPr bwMode="auto">
            <a:xfrm>
              <a:off x="2856" y="1624"/>
              <a:ext cx="1000" cy="152"/>
            </a:xfrm>
            <a:prstGeom prst="flowChartProcess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zh-CN" altLang="zh-CN" sz="1400"/>
                <a:t>访问页表</a:t>
              </a:r>
            </a:p>
          </p:txBody>
        </p:sp>
        <p:sp>
          <p:nvSpPr>
            <p:cNvPr id="83980" name="AutoShape 1035"/>
            <p:cNvSpPr>
              <a:spLocks noChangeArrowheads="1"/>
            </p:cNvSpPr>
            <p:nvPr/>
          </p:nvSpPr>
          <p:spPr bwMode="auto">
            <a:xfrm>
              <a:off x="2632" y="1904"/>
              <a:ext cx="1408" cy="320"/>
            </a:xfrm>
            <a:prstGeom prst="flowChartDecision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zh-CN" altLang="zh-CN" sz="1400"/>
                <a:t>页在内存？</a:t>
              </a:r>
            </a:p>
          </p:txBody>
        </p:sp>
        <p:sp>
          <p:nvSpPr>
            <p:cNvPr id="83981" name="AutoShape 1036"/>
            <p:cNvSpPr>
              <a:spLocks noChangeArrowheads="1"/>
            </p:cNvSpPr>
            <p:nvPr/>
          </p:nvSpPr>
          <p:spPr bwMode="auto">
            <a:xfrm>
              <a:off x="2856" y="2408"/>
              <a:ext cx="1000" cy="152"/>
            </a:xfrm>
            <a:prstGeom prst="flowChartProcess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zh-CN" altLang="zh-CN" sz="1400"/>
                <a:t>修改快表</a:t>
              </a:r>
            </a:p>
          </p:txBody>
        </p:sp>
        <p:sp>
          <p:nvSpPr>
            <p:cNvPr id="83982" name="AutoShape 1037"/>
            <p:cNvSpPr>
              <a:spLocks noChangeArrowheads="1"/>
            </p:cNvSpPr>
            <p:nvPr/>
          </p:nvSpPr>
          <p:spPr bwMode="auto">
            <a:xfrm>
              <a:off x="2760" y="2736"/>
              <a:ext cx="1128" cy="168"/>
            </a:xfrm>
            <a:prstGeom prst="flowChartProcess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zh-CN" altLang="zh-CN" sz="1400"/>
                <a:t>修改访问位和修改位</a:t>
              </a:r>
            </a:p>
          </p:txBody>
        </p:sp>
        <p:sp>
          <p:nvSpPr>
            <p:cNvPr id="83983" name="AutoShape 1038"/>
            <p:cNvSpPr>
              <a:spLocks noChangeArrowheads="1"/>
            </p:cNvSpPr>
            <p:nvPr/>
          </p:nvSpPr>
          <p:spPr bwMode="auto">
            <a:xfrm>
              <a:off x="2840" y="3040"/>
              <a:ext cx="1000" cy="152"/>
            </a:xfrm>
            <a:prstGeom prst="flowChartProcess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zh-CN" altLang="zh-CN" sz="1400"/>
                <a:t>形成物理地址</a:t>
              </a:r>
            </a:p>
          </p:txBody>
        </p:sp>
        <p:sp>
          <p:nvSpPr>
            <p:cNvPr id="83984" name="AutoShape 1039"/>
            <p:cNvSpPr>
              <a:spLocks noChangeArrowheads="1"/>
            </p:cNvSpPr>
            <p:nvPr/>
          </p:nvSpPr>
          <p:spPr bwMode="auto">
            <a:xfrm>
              <a:off x="2896" y="3352"/>
              <a:ext cx="880" cy="208"/>
            </a:xfrm>
            <a:prstGeom prst="flowChartAlternateProcess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zh-CN" altLang="zh-CN" sz="1400"/>
                <a:t>地址变换结束</a:t>
              </a:r>
            </a:p>
          </p:txBody>
        </p:sp>
        <p:sp>
          <p:nvSpPr>
            <p:cNvPr id="83985" name="AutoShape 1040"/>
            <p:cNvSpPr>
              <a:spLocks noChangeArrowheads="1"/>
            </p:cNvSpPr>
            <p:nvPr/>
          </p:nvSpPr>
          <p:spPr bwMode="auto">
            <a:xfrm>
              <a:off x="392" y="432"/>
              <a:ext cx="1048" cy="176"/>
            </a:xfrm>
            <a:prstGeom prst="flowChartProcess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zh-CN" altLang="en-US" sz="1400"/>
                <a:t>保留</a:t>
              </a:r>
              <a:r>
                <a:rPr lang="en-US" altLang="zh-CN" sz="1400"/>
                <a:t>CPU</a:t>
              </a:r>
              <a:r>
                <a:rPr lang="zh-CN" altLang="en-US" sz="1400"/>
                <a:t>现场</a:t>
              </a:r>
            </a:p>
          </p:txBody>
        </p:sp>
        <p:sp>
          <p:nvSpPr>
            <p:cNvPr id="83986" name="AutoShape 1041"/>
            <p:cNvSpPr>
              <a:spLocks noChangeArrowheads="1"/>
            </p:cNvSpPr>
            <p:nvPr/>
          </p:nvSpPr>
          <p:spPr bwMode="auto">
            <a:xfrm>
              <a:off x="392" y="728"/>
              <a:ext cx="1048" cy="176"/>
            </a:xfrm>
            <a:prstGeom prst="flowChartProcess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zh-CN" altLang="zh-CN" sz="1400"/>
                <a:t>从外存中找到缺页</a:t>
              </a:r>
            </a:p>
          </p:txBody>
        </p:sp>
        <p:sp>
          <p:nvSpPr>
            <p:cNvPr id="83987" name="AutoShape 1042"/>
            <p:cNvSpPr>
              <a:spLocks noChangeArrowheads="1"/>
            </p:cNvSpPr>
            <p:nvPr/>
          </p:nvSpPr>
          <p:spPr bwMode="auto">
            <a:xfrm>
              <a:off x="216" y="1032"/>
              <a:ext cx="1408" cy="320"/>
            </a:xfrm>
            <a:prstGeom prst="flowChartDecision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zh-CN" altLang="zh-CN" sz="1400"/>
                <a:t>内存满否？</a:t>
              </a:r>
            </a:p>
          </p:txBody>
        </p:sp>
        <p:sp>
          <p:nvSpPr>
            <p:cNvPr id="83988" name="AutoShape 1043"/>
            <p:cNvSpPr>
              <a:spLocks noChangeArrowheads="1"/>
            </p:cNvSpPr>
            <p:nvPr/>
          </p:nvSpPr>
          <p:spPr bwMode="auto">
            <a:xfrm>
              <a:off x="392" y="1488"/>
              <a:ext cx="1048" cy="176"/>
            </a:xfrm>
            <a:prstGeom prst="flowChartProcess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zh-CN" altLang="zh-CN" sz="1400"/>
                <a:t>选择一页换出</a:t>
              </a:r>
            </a:p>
          </p:txBody>
        </p:sp>
        <p:sp>
          <p:nvSpPr>
            <p:cNvPr id="83989" name="AutoShape 1044"/>
            <p:cNvSpPr>
              <a:spLocks noChangeArrowheads="1"/>
            </p:cNvSpPr>
            <p:nvPr/>
          </p:nvSpPr>
          <p:spPr bwMode="auto">
            <a:xfrm>
              <a:off x="200" y="1792"/>
              <a:ext cx="1408" cy="320"/>
            </a:xfrm>
            <a:prstGeom prst="flowChartDecision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endParaRPr lang="zh-CN" altLang="zh-CN" sz="1400"/>
            </a:p>
          </p:txBody>
        </p:sp>
        <p:sp>
          <p:nvSpPr>
            <p:cNvPr id="83990" name="Text Box 1045"/>
            <p:cNvSpPr txBox="1">
              <a:spLocks noChangeArrowheads="1"/>
            </p:cNvSpPr>
            <p:nvPr/>
          </p:nvSpPr>
          <p:spPr bwMode="auto">
            <a:xfrm>
              <a:off x="440" y="1856"/>
              <a:ext cx="9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zh-CN" sz="1400"/>
                <a:t>该页被修改否？</a:t>
              </a:r>
            </a:p>
          </p:txBody>
        </p:sp>
        <p:sp>
          <p:nvSpPr>
            <p:cNvPr id="83991" name="AutoShape 1046"/>
            <p:cNvSpPr>
              <a:spLocks noChangeArrowheads="1"/>
            </p:cNvSpPr>
            <p:nvPr/>
          </p:nvSpPr>
          <p:spPr bwMode="auto">
            <a:xfrm>
              <a:off x="376" y="2232"/>
              <a:ext cx="1048" cy="176"/>
            </a:xfrm>
            <a:prstGeom prst="flowChartProcess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zh-CN" altLang="zh-CN" sz="1400"/>
                <a:t>将该页写回外存</a:t>
              </a:r>
            </a:p>
          </p:txBody>
        </p:sp>
        <p:sp>
          <p:nvSpPr>
            <p:cNvPr id="83992" name="AutoShape 1047"/>
            <p:cNvSpPr>
              <a:spLocks noChangeArrowheads="1"/>
            </p:cNvSpPr>
            <p:nvPr/>
          </p:nvSpPr>
          <p:spPr bwMode="auto">
            <a:xfrm>
              <a:off x="152" y="2592"/>
              <a:ext cx="1408" cy="176"/>
            </a:xfrm>
            <a:prstGeom prst="flowChartProcess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sz="1400"/>
                <a:t>OS</a:t>
              </a:r>
              <a:r>
                <a:rPr lang="zh-CN" altLang="en-US" sz="1400"/>
                <a:t>命令</a:t>
              </a:r>
              <a:r>
                <a:rPr lang="en-US" altLang="zh-CN" sz="1400"/>
                <a:t>CPU</a:t>
              </a:r>
              <a:r>
                <a:rPr lang="zh-CN" altLang="en-US" sz="1400"/>
                <a:t>从外存读缺页</a:t>
              </a:r>
            </a:p>
          </p:txBody>
        </p:sp>
        <p:sp>
          <p:nvSpPr>
            <p:cNvPr id="83993" name="AutoShape 1048"/>
            <p:cNvSpPr>
              <a:spLocks noChangeArrowheads="1"/>
            </p:cNvSpPr>
            <p:nvPr/>
          </p:nvSpPr>
          <p:spPr bwMode="auto">
            <a:xfrm>
              <a:off x="384" y="2904"/>
              <a:ext cx="1048" cy="176"/>
            </a:xfrm>
            <a:prstGeom prst="flowChartProcess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zh-CN" altLang="en-US" sz="1400"/>
                <a:t>启动</a:t>
              </a:r>
              <a:r>
                <a:rPr lang="en-US" altLang="zh-CN" sz="1400"/>
                <a:t>I/O</a:t>
              </a:r>
              <a:r>
                <a:rPr lang="zh-CN" altLang="en-US" sz="1400"/>
                <a:t>硬件</a:t>
              </a:r>
            </a:p>
          </p:txBody>
        </p:sp>
        <p:sp>
          <p:nvSpPr>
            <p:cNvPr id="83994" name="AutoShape 1049"/>
            <p:cNvSpPr>
              <a:spLocks noChangeArrowheads="1"/>
            </p:cNvSpPr>
            <p:nvPr/>
          </p:nvSpPr>
          <p:spPr bwMode="auto">
            <a:xfrm>
              <a:off x="216" y="3208"/>
              <a:ext cx="1408" cy="176"/>
            </a:xfrm>
            <a:prstGeom prst="flowChartProcess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zh-CN" altLang="zh-CN" sz="1400"/>
                <a:t>将一页从外存读入内存</a:t>
              </a:r>
            </a:p>
          </p:txBody>
        </p:sp>
        <p:sp>
          <p:nvSpPr>
            <p:cNvPr id="83995" name="AutoShape 1050"/>
            <p:cNvSpPr>
              <a:spLocks noChangeArrowheads="1"/>
            </p:cNvSpPr>
            <p:nvPr/>
          </p:nvSpPr>
          <p:spPr bwMode="auto">
            <a:xfrm>
              <a:off x="384" y="3504"/>
              <a:ext cx="1048" cy="176"/>
            </a:xfrm>
            <a:prstGeom prst="flowChartProcess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zh-CN" altLang="zh-CN" sz="1400"/>
                <a:t>修改页表</a:t>
              </a:r>
            </a:p>
          </p:txBody>
        </p:sp>
        <p:sp>
          <p:nvSpPr>
            <p:cNvPr id="83996" name="Text Box 1051"/>
            <p:cNvSpPr txBox="1">
              <a:spLocks noChangeArrowheads="1"/>
            </p:cNvSpPr>
            <p:nvPr/>
          </p:nvSpPr>
          <p:spPr bwMode="auto">
            <a:xfrm>
              <a:off x="368" y="136"/>
              <a:ext cx="106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zh-CN" sz="1400"/>
                <a:t>缺页中断处理</a:t>
              </a:r>
            </a:p>
          </p:txBody>
        </p:sp>
        <p:sp>
          <p:nvSpPr>
            <p:cNvPr id="83997" name="Text Box 1053"/>
            <p:cNvSpPr txBox="1">
              <a:spLocks noChangeArrowheads="1"/>
            </p:cNvSpPr>
            <p:nvPr/>
          </p:nvSpPr>
          <p:spPr bwMode="auto">
            <a:xfrm>
              <a:off x="1832" y="1912"/>
              <a:ext cx="768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zh-CN" altLang="zh-CN" sz="1400"/>
                <a:t>产生缺页中</a:t>
              </a:r>
            </a:p>
            <a:p>
              <a:pPr algn="ctr">
                <a:spcBef>
                  <a:spcPct val="20000"/>
                </a:spcBef>
              </a:pPr>
              <a:r>
                <a:rPr lang="zh-CN" altLang="zh-CN" sz="1400"/>
                <a:t>断请求调页</a:t>
              </a:r>
            </a:p>
          </p:txBody>
        </p:sp>
        <p:sp>
          <p:nvSpPr>
            <p:cNvPr id="83998" name="Line 1054"/>
            <p:cNvSpPr>
              <a:spLocks noChangeShapeType="1"/>
            </p:cNvSpPr>
            <p:nvPr/>
          </p:nvSpPr>
          <p:spPr bwMode="auto">
            <a:xfrm flipH="1">
              <a:off x="1856" y="2064"/>
              <a:ext cx="7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99" name="Line 1055"/>
            <p:cNvSpPr>
              <a:spLocks noChangeShapeType="1"/>
            </p:cNvSpPr>
            <p:nvPr/>
          </p:nvSpPr>
          <p:spPr bwMode="auto">
            <a:xfrm flipV="1">
              <a:off x="1856" y="296"/>
              <a:ext cx="0" cy="17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00" name="Line 1056"/>
            <p:cNvSpPr>
              <a:spLocks noChangeShapeType="1"/>
            </p:cNvSpPr>
            <p:nvPr/>
          </p:nvSpPr>
          <p:spPr bwMode="auto">
            <a:xfrm flipH="1">
              <a:off x="944" y="304"/>
              <a:ext cx="9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01" name="Line 1057"/>
            <p:cNvSpPr>
              <a:spLocks noChangeShapeType="1"/>
            </p:cNvSpPr>
            <p:nvPr/>
          </p:nvSpPr>
          <p:spPr bwMode="auto">
            <a:xfrm>
              <a:off x="944" y="304"/>
              <a:ext cx="0" cy="1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02" name="Line 1058"/>
            <p:cNvSpPr>
              <a:spLocks noChangeShapeType="1"/>
            </p:cNvSpPr>
            <p:nvPr/>
          </p:nvSpPr>
          <p:spPr bwMode="auto">
            <a:xfrm>
              <a:off x="1600" y="1192"/>
              <a:ext cx="1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03" name="Line 1059"/>
            <p:cNvSpPr>
              <a:spLocks noChangeShapeType="1"/>
            </p:cNvSpPr>
            <p:nvPr/>
          </p:nvSpPr>
          <p:spPr bwMode="auto">
            <a:xfrm>
              <a:off x="1760" y="1192"/>
              <a:ext cx="0" cy="1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04" name="Line 1060"/>
            <p:cNvSpPr>
              <a:spLocks noChangeShapeType="1"/>
            </p:cNvSpPr>
            <p:nvPr/>
          </p:nvSpPr>
          <p:spPr bwMode="auto">
            <a:xfrm flipH="1">
              <a:off x="920" y="2520"/>
              <a:ext cx="8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05" name="Line 1061"/>
            <p:cNvSpPr>
              <a:spLocks noChangeShapeType="1"/>
            </p:cNvSpPr>
            <p:nvPr/>
          </p:nvSpPr>
          <p:spPr bwMode="auto">
            <a:xfrm>
              <a:off x="920" y="616"/>
              <a:ext cx="0" cy="1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06" name="Line 1063"/>
            <p:cNvSpPr>
              <a:spLocks noChangeShapeType="1"/>
            </p:cNvSpPr>
            <p:nvPr/>
          </p:nvSpPr>
          <p:spPr bwMode="auto">
            <a:xfrm>
              <a:off x="920" y="912"/>
              <a:ext cx="0" cy="1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07" name="Line 1064"/>
            <p:cNvSpPr>
              <a:spLocks noChangeShapeType="1"/>
            </p:cNvSpPr>
            <p:nvPr/>
          </p:nvSpPr>
          <p:spPr bwMode="auto">
            <a:xfrm>
              <a:off x="920" y="1352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08" name="Line 1065"/>
            <p:cNvSpPr>
              <a:spLocks noChangeShapeType="1"/>
            </p:cNvSpPr>
            <p:nvPr/>
          </p:nvSpPr>
          <p:spPr bwMode="auto">
            <a:xfrm>
              <a:off x="912" y="1664"/>
              <a:ext cx="0" cy="1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09" name="Line 1066"/>
            <p:cNvSpPr>
              <a:spLocks noChangeShapeType="1"/>
            </p:cNvSpPr>
            <p:nvPr/>
          </p:nvSpPr>
          <p:spPr bwMode="auto">
            <a:xfrm>
              <a:off x="904" y="2120"/>
              <a:ext cx="0" cy="1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10" name="Line 1067"/>
            <p:cNvSpPr>
              <a:spLocks noChangeShapeType="1"/>
            </p:cNvSpPr>
            <p:nvPr/>
          </p:nvSpPr>
          <p:spPr bwMode="auto">
            <a:xfrm>
              <a:off x="888" y="2408"/>
              <a:ext cx="0" cy="1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11" name="Line 1068"/>
            <p:cNvSpPr>
              <a:spLocks noChangeShapeType="1"/>
            </p:cNvSpPr>
            <p:nvPr/>
          </p:nvSpPr>
          <p:spPr bwMode="auto">
            <a:xfrm flipH="1">
              <a:off x="0" y="1952"/>
              <a:ext cx="1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12" name="Line 1069"/>
            <p:cNvSpPr>
              <a:spLocks noChangeShapeType="1"/>
            </p:cNvSpPr>
            <p:nvPr/>
          </p:nvSpPr>
          <p:spPr bwMode="auto">
            <a:xfrm>
              <a:off x="0" y="1952"/>
              <a:ext cx="0" cy="5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13" name="Line 1070"/>
            <p:cNvSpPr>
              <a:spLocks noChangeShapeType="1"/>
            </p:cNvSpPr>
            <p:nvPr/>
          </p:nvSpPr>
          <p:spPr bwMode="auto">
            <a:xfrm>
              <a:off x="0" y="2512"/>
              <a:ext cx="8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14" name="Line 1071"/>
            <p:cNvSpPr>
              <a:spLocks noChangeShapeType="1"/>
            </p:cNvSpPr>
            <p:nvPr/>
          </p:nvSpPr>
          <p:spPr bwMode="auto">
            <a:xfrm>
              <a:off x="864" y="2768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15" name="Line 1072"/>
            <p:cNvSpPr>
              <a:spLocks noChangeShapeType="1"/>
            </p:cNvSpPr>
            <p:nvPr/>
          </p:nvSpPr>
          <p:spPr bwMode="auto">
            <a:xfrm>
              <a:off x="856" y="3080"/>
              <a:ext cx="0" cy="1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16" name="Line 1073"/>
            <p:cNvSpPr>
              <a:spLocks noChangeShapeType="1"/>
            </p:cNvSpPr>
            <p:nvPr/>
          </p:nvSpPr>
          <p:spPr bwMode="auto">
            <a:xfrm>
              <a:off x="856" y="3384"/>
              <a:ext cx="0" cy="1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17" name="Line 1074"/>
            <p:cNvSpPr>
              <a:spLocks noChangeShapeType="1"/>
            </p:cNvSpPr>
            <p:nvPr/>
          </p:nvSpPr>
          <p:spPr bwMode="auto">
            <a:xfrm>
              <a:off x="856" y="3680"/>
              <a:ext cx="0" cy="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18" name="Line 1075"/>
            <p:cNvSpPr>
              <a:spLocks noChangeShapeType="1"/>
            </p:cNvSpPr>
            <p:nvPr/>
          </p:nvSpPr>
          <p:spPr bwMode="auto">
            <a:xfrm>
              <a:off x="856" y="3840"/>
              <a:ext cx="35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19" name="Line 1076"/>
            <p:cNvSpPr>
              <a:spLocks noChangeShapeType="1"/>
            </p:cNvSpPr>
            <p:nvPr/>
          </p:nvSpPr>
          <p:spPr bwMode="auto">
            <a:xfrm>
              <a:off x="3320" y="224"/>
              <a:ext cx="0" cy="1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20" name="Line 1077"/>
            <p:cNvSpPr>
              <a:spLocks noChangeShapeType="1"/>
            </p:cNvSpPr>
            <p:nvPr/>
          </p:nvSpPr>
          <p:spPr bwMode="auto">
            <a:xfrm>
              <a:off x="2792" y="120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21" name="Line 1078"/>
            <p:cNvSpPr>
              <a:spLocks noChangeShapeType="1"/>
            </p:cNvSpPr>
            <p:nvPr/>
          </p:nvSpPr>
          <p:spPr bwMode="auto">
            <a:xfrm>
              <a:off x="4056" y="496"/>
              <a:ext cx="2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22" name="Line 1079"/>
            <p:cNvSpPr>
              <a:spLocks noChangeShapeType="1"/>
            </p:cNvSpPr>
            <p:nvPr/>
          </p:nvSpPr>
          <p:spPr bwMode="auto">
            <a:xfrm>
              <a:off x="3328" y="664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23" name="Line 1080"/>
            <p:cNvSpPr>
              <a:spLocks noChangeShapeType="1"/>
            </p:cNvSpPr>
            <p:nvPr/>
          </p:nvSpPr>
          <p:spPr bwMode="auto">
            <a:xfrm>
              <a:off x="3320" y="1008"/>
              <a:ext cx="0" cy="1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24" name="Line 1081"/>
            <p:cNvSpPr>
              <a:spLocks noChangeShapeType="1"/>
            </p:cNvSpPr>
            <p:nvPr/>
          </p:nvSpPr>
          <p:spPr bwMode="auto">
            <a:xfrm>
              <a:off x="3320" y="1456"/>
              <a:ext cx="0" cy="1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25" name="Line 1082"/>
            <p:cNvSpPr>
              <a:spLocks noChangeShapeType="1"/>
            </p:cNvSpPr>
            <p:nvPr/>
          </p:nvSpPr>
          <p:spPr bwMode="auto">
            <a:xfrm>
              <a:off x="3328" y="1784"/>
              <a:ext cx="0" cy="1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26" name="Line 1083"/>
            <p:cNvSpPr>
              <a:spLocks noChangeShapeType="1"/>
            </p:cNvSpPr>
            <p:nvPr/>
          </p:nvSpPr>
          <p:spPr bwMode="auto">
            <a:xfrm>
              <a:off x="3336" y="2224"/>
              <a:ext cx="0" cy="1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27" name="Line 1084"/>
            <p:cNvSpPr>
              <a:spLocks noChangeShapeType="1"/>
            </p:cNvSpPr>
            <p:nvPr/>
          </p:nvSpPr>
          <p:spPr bwMode="auto">
            <a:xfrm>
              <a:off x="3328" y="2568"/>
              <a:ext cx="0" cy="1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28" name="Line 1085"/>
            <p:cNvSpPr>
              <a:spLocks noChangeShapeType="1"/>
            </p:cNvSpPr>
            <p:nvPr/>
          </p:nvSpPr>
          <p:spPr bwMode="auto">
            <a:xfrm>
              <a:off x="3328" y="2912"/>
              <a:ext cx="0" cy="1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29" name="Line 1086"/>
            <p:cNvSpPr>
              <a:spLocks noChangeShapeType="1"/>
            </p:cNvSpPr>
            <p:nvPr/>
          </p:nvSpPr>
          <p:spPr bwMode="auto">
            <a:xfrm>
              <a:off x="3328" y="3200"/>
              <a:ext cx="0" cy="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30" name="Line 1087"/>
            <p:cNvSpPr>
              <a:spLocks noChangeShapeType="1"/>
            </p:cNvSpPr>
            <p:nvPr/>
          </p:nvSpPr>
          <p:spPr bwMode="auto">
            <a:xfrm>
              <a:off x="4072" y="128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31" name="Line 1088"/>
            <p:cNvSpPr>
              <a:spLocks noChangeShapeType="1"/>
            </p:cNvSpPr>
            <p:nvPr/>
          </p:nvSpPr>
          <p:spPr bwMode="auto">
            <a:xfrm>
              <a:off x="4264" y="1296"/>
              <a:ext cx="0" cy="13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32" name="Line 1089"/>
            <p:cNvSpPr>
              <a:spLocks noChangeShapeType="1"/>
            </p:cNvSpPr>
            <p:nvPr/>
          </p:nvSpPr>
          <p:spPr bwMode="auto">
            <a:xfrm flipH="1">
              <a:off x="3344" y="2640"/>
              <a:ext cx="9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33" name="Line 1090"/>
            <p:cNvSpPr>
              <a:spLocks noChangeShapeType="1"/>
            </p:cNvSpPr>
            <p:nvPr/>
          </p:nvSpPr>
          <p:spPr bwMode="auto">
            <a:xfrm flipV="1">
              <a:off x="4408" y="2348"/>
              <a:ext cx="1" cy="15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34" name="Line 1091"/>
            <p:cNvSpPr>
              <a:spLocks noChangeShapeType="1"/>
            </p:cNvSpPr>
            <p:nvPr/>
          </p:nvSpPr>
          <p:spPr bwMode="auto">
            <a:xfrm flipH="1">
              <a:off x="3328" y="2356"/>
              <a:ext cx="1080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35" name="Text Box 1092"/>
            <p:cNvSpPr txBox="1">
              <a:spLocks noChangeArrowheads="1"/>
            </p:cNvSpPr>
            <p:nvPr/>
          </p:nvSpPr>
          <p:spPr bwMode="auto">
            <a:xfrm>
              <a:off x="8" y="1776"/>
              <a:ext cx="25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zh-CN" sz="1400"/>
                <a:t>否</a:t>
              </a:r>
            </a:p>
          </p:txBody>
        </p:sp>
        <p:sp>
          <p:nvSpPr>
            <p:cNvPr id="84036" name="Text Box 1093"/>
            <p:cNvSpPr txBox="1">
              <a:spLocks noChangeArrowheads="1"/>
            </p:cNvSpPr>
            <p:nvPr/>
          </p:nvSpPr>
          <p:spPr bwMode="auto">
            <a:xfrm>
              <a:off x="3984" y="320"/>
              <a:ext cx="25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zh-CN" sz="1400"/>
                <a:t>是</a:t>
              </a:r>
            </a:p>
          </p:txBody>
        </p:sp>
        <p:sp>
          <p:nvSpPr>
            <p:cNvPr id="84037" name="Text Box 1094"/>
            <p:cNvSpPr txBox="1">
              <a:spLocks noChangeArrowheads="1"/>
            </p:cNvSpPr>
            <p:nvPr/>
          </p:nvSpPr>
          <p:spPr bwMode="auto">
            <a:xfrm>
              <a:off x="4040" y="1112"/>
              <a:ext cx="25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zh-CN" sz="1400"/>
                <a:t>是</a:t>
              </a:r>
            </a:p>
          </p:txBody>
        </p:sp>
        <p:sp>
          <p:nvSpPr>
            <p:cNvPr id="84038" name="Text Box 1095"/>
            <p:cNvSpPr txBox="1">
              <a:spLocks noChangeArrowheads="1"/>
            </p:cNvSpPr>
            <p:nvPr/>
          </p:nvSpPr>
          <p:spPr bwMode="auto">
            <a:xfrm>
              <a:off x="3352" y="2208"/>
              <a:ext cx="25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zh-CN" sz="1400"/>
                <a:t>是</a:t>
              </a:r>
            </a:p>
          </p:txBody>
        </p:sp>
        <p:sp>
          <p:nvSpPr>
            <p:cNvPr id="84039" name="Text Box 1096"/>
            <p:cNvSpPr txBox="1">
              <a:spLocks noChangeArrowheads="1"/>
            </p:cNvSpPr>
            <p:nvPr/>
          </p:nvSpPr>
          <p:spPr bwMode="auto">
            <a:xfrm>
              <a:off x="928" y="1320"/>
              <a:ext cx="25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zh-CN" sz="1400"/>
                <a:t>是</a:t>
              </a:r>
            </a:p>
          </p:txBody>
        </p:sp>
        <p:sp>
          <p:nvSpPr>
            <p:cNvPr id="84040" name="Text Box 1097"/>
            <p:cNvSpPr txBox="1">
              <a:spLocks noChangeArrowheads="1"/>
            </p:cNvSpPr>
            <p:nvPr/>
          </p:nvSpPr>
          <p:spPr bwMode="auto">
            <a:xfrm>
              <a:off x="920" y="2064"/>
              <a:ext cx="25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zh-CN" sz="1400"/>
                <a:t>是</a:t>
              </a:r>
            </a:p>
          </p:txBody>
        </p:sp>
        <p:sp>
          <p:nvSpPr>
            <p:cNvPr id="84041" name="Text Box 1098"/>
            <p:cNvSpPr txBox="1">
              <a:spLocks noChangeArrowheads="1"/>
            </p:cNvSpPr>
            <p:nvPr/>
          </p:nvSpPr>
          <p:spPr bwMode="auto">
            <a:xfrm>
              <a:off x="3080" y="632"/>
              <a:ext cx="25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zh-CN" sz="1400"/>
                <a:t>否</a:t>
              </a:r>
            </a:p>
          </p:txBody>
        </p:sp>
        <p:sp>
          <p:nvSpPr>
            <p:cNvPr id="84042" name="Text Box 1099"/>
            <p:cNvSpPr txBox="1">
              <a:spLocks noChangeArrowheads="1"/>
            </p:cNvSpPr>
            <p:nvPr/>
          </p:nvSpPr>
          <p:spPr bwMode="auto">
            <a:xfrm>
              <a:off x="3328" y="1432"/>
              <a:ext cx="25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zh-CN" sz="1400"/>
                <a:t>否</a:t>
              </a:r>
            </a:p>
          </p:txBody>
        </p:sp>
        <p:sp>
          <p:nvSpPr>
            <p:cNvPr id="84043" name="Text Box 1100"/>
            <p:cNvSpPr txBox="1">
              <a:spLocks noChangeArrowheads="1"/>
            </p:cNvSpPr>
            <p:nvPr/>
          </p:nvSpPr>
          <p:spPr bwMode="auto">
            <a:xfrm>
              <a:off x="1544" y="1016"/>
              <a:ext cx="25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zh-CN" sz="1400"/>
                <a:t>否</a:t>
              </a:r>
            </a:p>
          </p:txBody>
        </p:sp>
        <p:sp>
          <p:nvSpPr>
            <p:cNvPr id="84044" name="Text Box 1101"/>
            <p:cNvSpPr txBox="1">
              <a:spLocks noChangeArrowheads="1"/>
            </p:cNvSpPr>
            <p:nvPr/>
          </p:nvSpPr>
          <p:spPr bwMode="auto">
            <a:xfrm>
              <a:off x="1000" y="3912"/>
              <a:ext cx="3008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mtClean="0">
                  <a:latin typeface="黑体" pitchFamily="49" charset="-122"/>
                  <a:ea typeface="黑体" pitchFamily="49" charset="-122"/>
                </a:rPr>
                <a:t>图</a:t>
              </a:r>
              <a:r>
                <a:rPr lang="en-US" altLang="zh-CN" smtClean="0">
                  <a:latin typeface="黑体" pitchFamily="49" charset="-122"/>
                  <a:ea typeface="黑体" pitchFamily="49" charset="-122"/>
                </a:rPr>
                <a:t>5-2  </a:t>
              </a:r>
              <a:r>
                <a:rPr lang="zh-CN" altLang="en-US">
                  <a:latin typeface="黑体" pitchFamily="49" charset="-122"/>
                  <a:ea typeface="黑体" pitchFamily="49" charset="-122"/>
                </a:rPr>
                <a:t>请求分页中的地址变换过程</a:t>
              </a:r>
            </a:p>
          </p:txBody>
        </p:sp>
      </p:grpSp>
      <p:sp>
        <p:nvSpPr>
          <p:cNvPr id="4" name="圆角矩形标注 3"/>
          <p:cNvSpPr/>
          <p:nvPr/>
        </p:nvSpPr>
        <p:spPr bwMode="auto">
          <a:xfrm>
            <a:off x="7211661" y="4558846"/>
            <a:ext cx="1932339" cy="1347107"/>
          </a:xfrm>
          <a:prstGeom prst="wedgeRoundRectCallout">
            <a:avLst>
              <a:gd name="adj1" fmla="val -65547"/>
              <a:gd name="adj2" fmla="val -40944"/>
              <a:gd name="adj3" fmla="val 16667"/>
            </a:avLst>
          </a:prstGeom>
          <a:solidFill>
            <a:srgbClr val="00B0F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如果是写指令，须将修改位置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，表示该页调入内存后已被修改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页脚占位符 4"/>
          <p:cNvSpPr txBox="1">
            <a:spLocks noGrp="1" noChangeArrowheads="1"/>
          </p:cNvSpPr>
          <p:nvPr/>
        </p:nvSpPr>
        <p:spPr bwMode="auto">
          <a:xfrm>
            <a:off x="3352800" y="6540500"/>
            <a:ext cx="2895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</a:pPr>
            <a:r>
              <a:rPr lang="zh-CN" altLang="zh-CN" sz="1400">
                <a:solidFill>
                  <a:srgbClr val="CC3300"/>
                </a:solidFill>
              </a:rPr>
              <a:t>计算机操作系统</a:t>
            </a:r>
          </a:p>
        </p:txBody>
      </p:sp>
      <p:sp>
        <p:nvSpPr>
          <p:cNvPr id="84994" name="灯片编号占位符 5"/>
          <p:cNvSpPr txBox="1">
            <a:spLocks noGrp="1" noChangeArrowheads="1"/>
          </p:cNvSpPr>
          <p:nvPr/>
        </p:nvSpPr>
        <p:spPr bwMode="auto">
          <a:xfrm>
            <a:off x="6781800" y="6604000"/>
            <a:ext cx="19050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r">
              <a:spcBef>
                <a:spcPct val="0"/>
              </a:spcBef>
              <a:buClrTx/>
              <a:buSzTx/>
            </a:pPr>
            <a:fld id="{0A812F76-0673-4028-B978-D465D2693733}" type="slidenum">
              <a:rPr lang="en-US" altLang="zh-CN" sz="1400">
                <a:solidFill>
                  <a:srgbClr val="0000FF"/>
                </a:solidFill>
              </a:rPr>
              <a:pPr algn="r">
                <a:spcBef>
                  <a:spcPct val="0"/>
                </a:spcBef>
                <a:buClrTx/>
                <a:buSzTx/>
              </a:pPr>
              <a:t>13</a:t>
            </a:fld>
            <a:endParaRPr lang="en-US" altLang="zh-CN" sz="1400">
              <a:solidFill>
                <a:srgbClr val="0000FF"/>
              </a:solidFill>
            </a:endParaRPr>
          </a:p>
        </p:txBody>
      </p:sp>
      <p:sp>
        <p:nvSpPr>
          <p:cNvPr id="8499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5.2.2  </a:t>
            </a:r>
            <a:r>
              <a:rPr lang="zh-CN" altLang="en-US" smtClean="0"/>
              <a:t>内存分配策略和分配算法 </a:t>
            </a:r>
          </a:p>
        </p:txBody>
      </p:sp>
      <p:sp>
        <p:nvSpPr>
          <p:cNvPr id="8090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2800" smtClean="0">
                <a:latin typeface="宋体" pitchFamily="2" charset="-122"/>
              </a:rPr>
              <a:t>为进程分配内存时，涉及到</a:t>
            </a:r>
            <a:r>
              <a:rPr lang="en-US" altLang="zh-CN" sz="2800" smtClean="0"/>
              <a:t>3</a:t>
            </a:r>
            <a:r>
              <a:rPr lang="zh-CN" altLang="en-US" sz="2800" smtClean="0">
                <a:latin typeface="宋体" pitchFamily="2" charset="-122"/>
              </a:rPr>
              <a:t>个问题：</a:t>
            </a:r>
            <a:r>
              <a:rPr lang="zh-CN" altLang="en-US" sz="2800" smtClean="0"/>
              <a:t> </a:t>
            </a:r>
          </a:p>
          <a:p>
            <a:pPr lvl="1" eaLnBrk="1" hangingPunct="1"/>
            <a:r>
              <a:rPr lang="zh-CN" altLang="en-US" sz="2400" smtClean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最小物理块数的确定</a:t>
            </a:r>
          </a:p>
          <a:p>
            <a:pPr lvl="2" eaLnBrk="1" hangingPunct="1"/>
            <a:r>
              <a:rPr lang="zh-CN" altLang="en-US" sz="200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取决于指令的格式、功能和寻址方式</a:t>
            </a:r>
            <a:r>
              <a:rPr lang="zh-CN" altLang="en-US" sz="2000" smtClean="0">
                <a:latin typeface="宋体" pitchFamily="2" charset="-122"/>
              </a:rPr>
              <a:t> </a:t>
            </a:r>
            <a:r>
              <a:rPr lang="zh-CN" altLang="en-US" sz="2000" smtClean="0"/>
              <a:t> </a:t>
            </a:r>
          </a:p>
          <a:p>
            <a:pPr lvl="1" eaLnBrk="1" hangingPunct="1"/>
            <a:r>
              <a:rPr lang="zh-CN" altLang="en-US" sz="2400" smtClean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物理块的分配策略</a:t>
            </a:r>
            <a:r>
              <a:rPr lang="zh-CN" altLang="en-US" sz="2400" smtClean="0"/>
              <a:t> </a:t>
            </a:r>
          </a:p>
          <a:p>
            <a:pPr lvl="2" eaLnBrk="1" hangingPunct="1"/>
            <a:r>
              <a:rPr lang="zh-CN" altLang="en-US" sz="200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固定分配局部置换</a:t>
            </a:r>
          </a:p>
          <a:p>
            <a:pPr lvl="2" eaLnBrk="1" hangingPunct="1"/>
            <a:r>
              <a:rPr lang="zh-CN" altLang="en-US" sz="200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可变分配全局置换</a:t>
            </a:r>
            <a:r>
              <a:rPr lang="en-US" altLang="zh-CN" sz="200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</a:rPr>
              <a:t>——</a:t>
            </a:r>
            <a:r>
              <a:rPr lang="zh-CN" altLang="en-US" sz="200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最易于实现的物理块分配和置换策略，已用于若干</a:t>
            </a:r>
            <a:r>
              <a:rPr lang="en-US" altLang="zh-CN" sz="200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OS</a:t>
            </a:r>
            <a:r>
              <a:rPr lang="zh-CN" altLang="en-US" sz="200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中 </a:t>
            </a:r>
          </a:p>
          <a:p>
            <a:pPr lvl="2" eaLnBrk="1" hangingPunct="1"/>
            <a:r>
              <a:rPr lang="zh-CN" altLang="en-US" sz="200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可变分配局部置换</a:t>
            </a:r>
            <a:r>
              <a:rPr lang="zh-CN" altLang="en-US" sz="2000" smtClean="0">
                <a:latin typeface="宋体" pitchFamily="2" charset="-122"/>
              </a:rPr>
              <a:t> </a:t>
            </a:r>
            <a:r>
              <a:rPr lang="zh-CN" altLang="en-US" sz="2000" smtClean="0"/>
              <a:t> </a:t>
            </a:r>
          </a:p>
          <a:p>
            <a:pPr lvl="1" eaLnBrk="1" hangingPunct="1"/>
            <a:r>
              <a:rPr lang="zh-CN" altLang="en-US" sz="2400" smtClean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物理块分配算法</a:t>
            </a:r>
          </a:p>
          <a:p>
            <a:pPr lvl="2" eaLnBrk="1" hangingPunct="1"/>
            <a:r>
              <a:rPr lang="zh-CN" altLang="en-US" sz="200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平均分配算法</a:t>
            </a:r>
            <a:r>
              <a:rPr lang="en-US" altLang="zh-CN" sz="200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</a:rPr>
              <a:t>——</a:t>
            </a:r>
            <a:r>
              <a:rPr lang="zh-CN" altLang="en-US" sz="200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显然不太合理</a:t>
            </a:r>
          </a:p>
          <a:p>
            <a:pPr lvl="2" eaLnBrk="1" hangingPunct="1"/>
            <a:r>
              <a:rPr lang="zh-CN" altLang="en-US" sz="200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按比例分配算法</a:t>
            </a:r>
            <a:r>
              <a:rPr lang="en-US" altLang="zh-CN" sz="200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——</a:t>
            </a:r>
            <a:r>
              <a:rPr lang="zh-CN" altLang="en-US" sz="200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取整，必须大于最小物理块数 </a:t>
            </a:r>
          </a:p>
          <a:p>
            <a:pPr lvl="2" eaLnBrk="1" hangingPunct="1"/>
            <a:r>
              <a:rPr lang="zh-CN" altLang="en-US" sz="200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考虑优先权的分配算法</a:t>
            </a:r>
            <a:r>
              <a:rPr lang="en-US" altLang="zh-CN" sz="200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</a:rPr>
              <a:t>——</a:t>
            </a:r>
            <a:r>
              <a:rPr lang="zh-CN" altLang="en-US" sz="200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一部分按比例；另一部分根据各进程的优先权</a:t>
            </a:r>
            <a:r>
              <a:rPr lang="en-US" altLang="zh-CN" sz="200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</a:rPr>
              <a:t>——</a:t>
            </a:r>
            <a:r>
              <a:rPr lang="zh-CN" altLang="en-US" sz="200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合理</a:t>
            </a:r>
            <a:r>
              <a:rPr lang="zh-CN" altLang="en-US" sz="2000" smtClean="0">
                <a:latin typeface="宋体" pitchFamily="2" charset="-122"/>
              </a:rPr>
              <a:t>  </a:t>
            </a:r>
            <a:r>
              <a:rPr lang="zh-CN" altLang="en-US" sz="2000" smtClean="0"/>
              <a:t> </a:t>
            </a:r>
          </a:p>
        </p:txBody>
      </p:sp>
      <p:sp>
        <p:nvSpPr>
          <p:cNvPr id="6" name="圆角矩形标注 5"/>
          <p:cNvSpPr/>
          <p:nvPr/>
        </p:nvSpPr>
        <p:spPr bwMode="auto">
          <a:xfrm>
            <a:off x="4903890" y="1583417"/>
            <a:ext cx="2977368" cy="1479096"/>
          </a:xfrm>
          <a:prstGeom prst="wedgeRoundRectCallout">
            <a:avLst>
              <a:gd name="adj1" fmla="val -79151"/>
              <a:gd name="adj2" fmla="val -32748"/>
              <a:gd name="adj3" fmla="val 16667"/>
            </a:avLst>
          </a:prstGeom>
          <a:solidFill>
            <a:srgbClr val="00B0F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最小物理块数：能保证进程正常运行所需的最小物理块数，当系统为进程分配的物理块数少于此值时，进程将无法运行。</a:t>
            </a:r>
          </a:p>
        </p:txBody>
      </p:sp>
      <p:sp>
        <p:nvSpPr>
          <p:cNvPr id="7" name="圆角矩形标注 6"/>
          <p:cNvSpPr/>
          <p:nvPr/>
        </p:nvSpPr>
        <p:spPr bwMode="auto">
          <a:xfrm>
            <a:off x="3701143" y="2598734"/>
            <a:ext cx="5330362" cy="1682979"/>
          </a:xfrm>
          <a:prstGeom prst="wedgeRoundRectCallout">
            <a:avLst>
              <a:gd name="adj1" fmla="val -35567"/>
              <a:gd name="adj2" fmla="val -65012"/>
              <a:gd name="adj3" fmla="val 16667"/>
            </a:avLst>
          </a:prstGeom>
          <a:solidFill>
            <a:srgbClr val="00B0F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譬如：直接寻址的单地址指令，所需的最小物理块数为</a:t>
            </a: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。其中一块用于存放指令的页面，另一块用于存放数据的页面</a:t>
            </a:r>
            <a:r>
              <a:rPr lang="zh-CN" altLang="en-US" dirty="0" smtClean="0">
                <a:solidFill>
                  <a:schemeClr val="bg1"/>
                </a:solidFill>
              </a:rPr>
              <a:t>；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若机器允许间接寻址，则至少需要</a:t>
            </a: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3</a:t>
            </a: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个物理块。</a:t>
            </a:r>
            <a:endParaRPr kumimoji="0" lang="en-US" altLang="zh-CN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圆角矩形标注 8"/>
          <p:cNvSpPr/>
          <p:nvPr/>
        </p:nvSpPr>
        <p:spPr bwMode="auto">
          <a:xfrm>
            <a:off x="4230900" y="2664050"/>
            <a:ext cx="4564744" cy="2024066"/>
          </a:xfrm>
          <a:prstGeom prst="wedgeRoundRectCallout">
            <a:avLst>
              <a:gd name="adj1" fmla="val -61004"/>
              <a:gd name="adj2" fmla="val -32026"/>
              <a:gd name="adj3" fmla="val 16667"/>
            </a:avLst>
          </a:prstGeom>
          <a:solidFill>
            <a:srgbClr val="00B0F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固定分配：为每个进程分配一组固定数目的物理块，在进程运行期间不再改变。</a:t>
            </a:r>
            <a:endParaRPr kumimoji="0" lang="en-US" altLang="zh-CN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局部置换：如果进程在运行中发现缺页，则只能从分配给该进程的</a:t>
            </a:r>
            <a:r>
              <a:rPr lang="en-US" altLang="zh-CN" dirty="0" smtClean="0">
                <a:solidFill>
                  <a:schemeClr val="bg1"/>
                </a:solidFill>
              </a:rPr>
              <a:t>n</a:t>
            </a:r>
            <a:r>
              <a:rPr lang="zh-CN" altLang="en-US" dirty="0" smtClean="0">
                <a:solidFill>
                  <a:schemeClr val="bg1"/>
                </a:solidFill>
              </a:rPr>
              <a:t>个页面中选出一页换出，然后再调入下一页，以保证分配给该进程的内存空间不变。</a:t>
            </a:r>
            <a:endParaRPr kumimoji="0" lang="en-US" altLang="zh-CN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圆角矩形标注 9"/>
          <p:cNvSpPr/>
          <p:nvPr/>
        </p:nvSpPr>
        <p:spPr bwMode="auto">
          <a:xfrm>
            <a:off x="3976907" y="3621646"/>
            <a:ext cx="4847785" cy="2764639"/>
          </a:xfrm>
          <a:prstGeom prst="wedgeRoundRectCallout">
            <a:avLst>
              <a:gd name="adj1" fmla="val -61004"/>
              <a:gd name="adj2" fmla="val -46368"/>
              <a:gd name="adj3" fmla="val 16667"/>
            </a:avLst>
          </a:prstGeom>
          <a:solidFill>
            <a:srgbClr val="00B0F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可变分配：先为每个进程分配一定数目的物理块，在进程运行期间，可根据情况做适当的增减。</a:t>
            </a:r>
            <a:endParaRPr kumimoji="0" lang="en-US" altLang="zh-CN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bg1"/>
                </a:solidFill>
              </a:rPr>
              <a:t>全局</a:t>
            </a:r>
            <a:r>
              <a:rPr lang="zh-CN" altLang="en-US" dirty="0" smtClean="0">
                <a:solidFill>
                  <a:schemeClr val="bg1"/>
                </a:solidFill>
              </a:rPr>
              <a:t>置换：若进程在运行中发现缺页，则将</a:t>
            </a:r>
            <a:r>
              <a:rPr lang="en-US" altLang="zh-CN" dirty="0" smtClean="0">
                <a:solidFill>
                  <a:schemeClr val="bg1"/>
                </a:solidFill>
              </a:rPr>
              <a:t>OS</a:t>
            </a:r>
            <a:r>
              <a:rPr lang="zh-CN" altLang="en-US" dirty="0" smtClean="0">
                <a:solidFill>
                  <a:schemeClr val="bg1"/>
                </a:solidFill>
              </a:rPr>
              <a:t>所保留的空闲物理块取出一块分配给该进程，或者以所有进程的全部物理块为标的，选择一块换出，将所缺之页调入。这样，分配给该进程的内存空间就随之增加。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缺点：增加缺页率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11" name="圆角矩形标注 10"/>
          <p:cNvSpPr/>
          <p:nvPr/>
        </p:nvSpPr>
        <p:spPr bwMode="auto">
          <a:xfrm>
            <a:off x="4655459" y="2971963"/>
            <a:ext cx="4096663" cy="3225636"/>
          </a:xfrm>
          <a:prstGeom prst="wedgeRoundRectCallout">
            <a:avLst>
              <a:gd name="adj1" fmla="val -68799"/>
              <a:gd name="adj2" fmla="val -15770"/>
              <a:gd name="adj3" fmla="val 16667"/>
            </a:avLst>
          </a:prstGeom>
          <a:solidFill>
            <a:srgbClr val="00B0F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当某进程发现缺页时，只允许该进程在内存的页面中选择一页换出，这样不会影响其他进程的运行。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如果进程频繁缺页，系统须再为该进程分配若干附加的物理块，直至该进程的缺页率减少到适当程度；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反之，若进程在运行期间缺页率特别低，可适当减少分配的物理块数，但不要引起缺页率的明显增加。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367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09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09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09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09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09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809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809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809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8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809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809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500"/>
                                        <p:tgtEl>
                                          <p:spTgt spid="809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1" grpId="0" uiExpand="1" build="p" bldLvl="3"/>
      <p:bldP spid="6" grpId="0" uiExpand="1" animBg="1"/>
      <p:bldP spid="7" grpId="0" uiExpand="1" animBg="1"/>
      <p:bldP spid="7" grpId="1" build="allAtOnce" animBg="1"/>
      <p:bldP spid="9" grpId="0" uiExpand="1" animBg="1"/>
      <p:bldP spid="9" grpId="1" build="allAtOnce" animBg="1"/>
      <p:bldP spid="10" grpId="0" uiExpand="1" animBg="1"/>
      <p:bldP spid="10" grpId="1" uiExpand="1" build="allAtOnce" animBg="1"/>
      <p:bldP spid="11" grpId="0" uiExpand="1" animBg="1"/>
      <p:bldP spid="11" grpId="1" build="allAtOnce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页脚占位符 4"/>
          <p:cNvSpPr txBox="1">
            <a:spLocks noGrp="1" noChangeArrowheads="1"/>
          </p:cNvSpPr>
          <p:nvPr/>
        </p:nvSpPr>
        <p:spPr bwMode="auto">
          <a:xfrm>
            <a:off x="3352800" y="6540500"/>
            <a:ext cx="2895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</a:pPr>
            <a:r>
              <a:rPr lang="zh-CN" altLang="zh-CN" sz="1400">
                <a:solidFill>
                  <a:srgbClr val="CC3300"/>
                </a:solidFill>
              </a:rPr>
              <a:t>计算机操作系统</a:t>
            </a:r>
          </a:p>
        </p:txBody>
      </p:sp>
      <p:sp>
        <p:nvSpPr>
          <p:cNvPr id="86018" name="灯片编号占位符 5"/>
          <p:cNvSpPr txBox="1">
            <a:spLocks noGrp="1" noChangeArrowheads="1"/>
          </p:cNvSpPr>
          <p:nvPr/>
        </p:nvSpPr>
        <p:spPr bwMode="auto">
          <a:xfrm>
            <a:off x="6781800" y="6604000"/>
            <a:ext cx="19050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r">
              <a:spcBef>
                <a:spcPct val="0"/>
              </a:spcBef>
              <a:buClrTx/>
              <a:buSzTx/>
            </a:pPr>
            <a:fld id="{98D7C6D5-B378-491A-82C4-F7B00C5E4C1C}" type="slidenum">
              <a:rPr lang="en-US" altLang="zh-CN" sz="1400">
                <a:solidFill>
                  <a:srgbClr val="0000FF"/>
                </a:solidFill>
              </a:rPr>
              <a:pPr algn="r">
                <a:spcBef>
                  <a:spcPct val="0"/>
                </a:spcBef>
                <a:buClrTx/>
                <a:buSzTx/>
              </a:pPr>
              <a:t>14</a:t>
            </a:fld>
            <a:endParaRPr lang="en-US" altLang="zh-CN" sz="1400">
              <a:solidFill>
                <a:srgbClr val="0000FF"/>
              </a:solidFill>
            </a:endParaRPr>
          </a:p>
        </p:txBody>
      </p:sp>
      <p:sp>
        <p:nvSpPr>
          <p:cNvPr id="8601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5.2.3  </a:t>
            </a:r>
            <a:r>
              <a:rPr lang="zh-CN" altLang="en-US" smtClean="0"/>
              <a:t>页面调入策略 </a:t>
            </a:r>
          </a:p>
        </p:txBody>
      </p:sp>
      <p:sp>
        <p:nvSpPr>
          <p:cNvPr id="8192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何时调入页面 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预调页策略</a:t>
            </a:r>
            <a:r>
              <a:rPr lang="en-US" altLang="zh-CN" sz="2400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——</a:t>
            </a:r>
            <a:r>
              <a:rPr lang="zh-CN" altLang="en-US" sz="2400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若预测较准确，则非常有吸引力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请求调页策略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——</a:t>
            </a:r>
            <a:r>
              <a:rPr lang="zh-CN" altLang="en-US" sz="2400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每次仅调入一页，系统开销较大，增加了磁盘</a:t>
            </a:r>
            <a:r>
              <a:rPr lang="en-US" altLang="zh-CN" sz="2400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I/O</a:t>
            </a:r>
            <a:r>
              <a:rPr lang="zh-CN" altLang="en-US" sz="2400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的启动频率。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从何处调入页面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系统有足够的对换区</a:t>
            </a:r>
            <a:r>
              <a:rPr lang="en-US" altLang="zh-CN" sz="2400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——</a:t>
            </a:r>
            <a:r>
              <a:rPr lang="zh-CN" altLang="en-US" sz="2400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全部从对换区调入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系统缺少对换区</a:t>
            </a:r>
            <a:r>
              <a:rPr lang="en-US" altLang="zh-CN" sz="2400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——</a:t>
            </a:r>
            <a:r>
              <a:rPr lang="zh-CN" altLang="en-US" sz="2400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全部从文件区调入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UNIX</a:t>
            </a:r>
            <a:r>
              <a:rPr lang="zh-CN" altLang="en-US" sz="2400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方式</a:t>
            </a:r>
            <a:r>
              <a:rPr lang="en-US" altLang="zh-CN" sz="2400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——</a:t>
            </a:r>
            <a:r>
              <a:rPr lang="zh-CN" altLang="en-US" sz="2400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凡未运行的页面，从文件区调入；曾经运行过又被换出的页面，从对换区调入。共享</a:t>
            </a:r>
            <a:r>
              <a:rPr lang="zh-CN" altLang="en-US" sz="2400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页面如已被其他进程调入内存，则无须再调</a:t>
            </a:r>
            <a:r>
              <a:rPr lang="zh-CN" altLang="en-US" sz="2400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入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缺页率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f = F/A = F/</a:t>
            </a:r>
            <a:r>
              <a:rPr lang="zh-CN" altLang="en-US" sz="2400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S+F</a:t>
            </a:r>
            <a:r>
              <a:rPr lang="zh-CN" altLang="en-US" sz="2400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z="2400" dirty="0" smtClean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zh-CN" sz="2400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	S</a:t>
            </a:r>
            <a:r>
              <a:rPr lang="zh-CN" altLang="en-US" sz="2400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：访问页面成功的次数；</a:t>
            </a:r>
            <a:r>
              <a:rPr lang="en-US" altLang="zh-CN" sz="2400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zh-CN" altLang="en-US" sz="2400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：访问页面失败的次数</a:t>
            </a:r>
            <a:endParaRPr lang="zh-CN" altLang="en-US" sz="2400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1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19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19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19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19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19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19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819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19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19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5" grpId="0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5.3  </a:t>
            </a:r>
            <a:r>
              <a:rPr lang="zh-CN" altLang="en-US" smtClean="0"/>
              <a:t>页面置换算法 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850900"/>
            <a:ext cx="8574088" cy="2667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好的页面置换算法，应具有较低的页面更换频率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>
                <a:latin typeface="宋体" pitchFamily="2" charset="-122"/>
              </a:rPr>
              <a:t>5.3.1  </a:t>
            </a:r>
            <a:r>
              <a:rPr lang="zh-CN" altLang="en-US" smtClean="0">
                <a:latin typeface="宋体" pitchFamily="2" charset="-122"/>
              </a:rPr>
              <a:t>最佳置换算法和先进先出置换算法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>
                <a:solidFill>
                  <a:srgbClr val="009900"/>
                </a:solidFill>
                <a:latin typeface="宋体" pitchFamily="2" charset="-122"/>
              </a:rPr>
              <a:t>1</a:t>
            </a:r>
            <a:r>
              <a:rPr lang="zh-CN" altLang="en-US" smtClean="0">
                <a:solidFill>
                  <a:srgbClr val="009900"/>
                </a:solidFill>
                <a:latin typeface="宋体" pitchFamily="2" charset="-122"/>
              </a:rPr>
              <a:t>．最佳置换算法（</a:t>
            </a:r>
            <a:r>
              <a:rPr lang="en-US" altLang="zh-CN" smtClean="0">
                <a:solidFill>
                  <a:srgbClr val="009900"/>
                </a:solidFill>
                <a:latin typeface="宋体" pitchFamily="2" charset="-122"/>
              </a:rPr>
              <a:t>OPT</a:t>
            </a:r>
            <a:r>
              <a:rPr lang="zh-CN" altLang="en-US" smtClean="0">
                <a:solidFill>
                  <a:srgbClr val="009900"/>
                </a:solidFill>
                <a:latin typeface="宋体" pitchFamily="2" charset="-122"/>
              </a:rPr>
              <a:t>）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mtClean="0">
                <a:latin typeface="宋体" pitchFamily="2" charset="-122"/>
              </a:rPr>
              <a:t>选择以后永不使用的或者是未来最长时间内不再使用的页面淘汰</a:t>
            </a:r>
          </a:p>
        </p:txBody>
      </p:sp>
      <p:sp>
        <p:nvSpPr>
          <p:cNvPr id="99" name="Rectangle 2"/>
          <p:cNvSpPr txBox="1">
            <a:spLocks noChangeArrowheads="1"/>
          </p:cNvSpPr>
          <p:nvPr/>
        </p:nvSpPr>
        <p:spPr bwMode="auto">
          <a:xfrm>
            <a:off x="477158" y="1420821"/>
            <a:ext cx="8207375" cy="2062448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2pPr>
            <a:lvl3pPr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3pPr>
            <a:lvl4pPr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4pPr>
            <a:lvl5pPr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5pPr>
            <a:lvl6pPr marL="457200"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6pPr>
            <a:lvl7pPr marL="914400"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7pPr>
            <a:lvl8pPr marL="1371600"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8pPr>
            <a:lvl9pPr marL="1828800"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zh-CN" altLang="en-US" b="1" dirty="0" smtClean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不适当的算法可能导致进程发生“抖动”（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Trashing</a:t>
            </a:r>
            <a:r>
              <a:rPr lang="zh-CN" altLang="en-US" b="1" dirty="0" smtClean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），即刚被换出的页很快又要被访问，需要将它重新调入，此时需要再选一页调出；而此刚被调出的页很快又要被访问，又需要将它调入。</a:t>
            </a:r>
            <a:endParaRPr lang="en-US" altLang="zh-CN" b="1" dirty="0" smtClean="0">
              <a:solidFill>
                <a:schemeClr val="bg1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608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 uiExpand="1" build="p" bldLvl="2"/>
      <p:bldP spid="99" grpId="0" uiExpan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5.3  </a:t>
            </a:r>
            <a:r>
              <a:rPr lang="zh-CN" altLang="en-US" smtClean="0"/>
              <a:t>页面置换算法 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850900"/>
            <a:ext cx="8574088" cy="2667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好的页面置换算法，应具有较低的页面更换频率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 smtClean="0">
                <a:latin typeface="宋体" pitchFamily="2" charset="-122"/>
              </a:rPr>
              <a:t>5.3.1  </a:t>
            </a:r>
            <a:r>
              <a:rPr lang="zh-CN" altLang="en-US" dirty="0" smtClean="0">
                <a:latin typeface="宋体" pitchFamily="2" charset="-122"/>
              </a:rPr>
              <a:t>最佳置换算法和先进先出置换算法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009900"/>
                </a:solidFill>
                <a:latin typeface="宋体" pitchFamily="2" charset="-122"/>
              </a:rPr>
              <a:t>1</a:t>
            </a:r>
            <a:r>
              <a:rPr lang="zh-CN" altLang="en-US" dirty="0" smtClean="0">
                <a:solidFill>
                  <a:srgbClr val="009900"/>
                </a:solidFill>
                <a:latin typeface="宋体" pitchFamily="2" charset="-122"/>
              </a:rPr>
              <a:t>．最佳置换算法（</a:t>
            </a:r>
            <a:r>
              <a:rPr lang="en-US" altLang="zh-CN" dirty="0" smtClean="0">
                <a:solidFill>
                  <a:srgbClr val="009900"/>
                </a:solidFill>
                <a:latin typeface="宋体" pitchFamily="2" charset="-122"/>
              </a:rPr>
              <a:t>OPT</a:t>
            </a:r>
            <a:r>
              <a:rPr lang="zh-CN" altLang="en-US" dirty="0" smtClean="0">
                <a:solidFill>
                  <a:srgbClr val="009900"/>
                </a:solidFill>
                <a:latin typeface="宋体" pitchFamily="2" charset="-122"/>
              </a:rPr>
              <a:t>）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dirty="0" smtClean="0">
                <a:latin typeface="宋体" pitchFamily="2" charset="-122"/>
              </a:rPr>
              <a:t>选择以后永不使用的或者是未来最长时间内不再使用的页面淘汰</a:t>
            </a:r>
          </a:p>
        </p:txBody>
      </p:sp>
      <p:sp>
        <p:nvSpPr>
          <p:cNvPr id="97" name="Text Box 101"/>
          <p:cNvSpPr txBox="1">
            <a:spLocks noChangeArrowheads="1"/>
          </p:cNvSpPr>
          <p:nvPr/>
        </p:nvSpPr>
        <p:spPr bwMode="auto">
          <a:xfrm>
            <a:off x="392112" y="3241974"/>
            <a:ext cx="8394700" cy="1200329"/>
          </a:xfrm>
          <a:prstGeom prst="rect">
            <a:avLst/>
          </a:prstGeom>
          <a:solidFill>
            <a:srgbClr val="0000FF"/>
          </a:solidFill>
          <a:ln w="28575">
            <a:solidFill>
              <a:srgbClr val="0099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sz="2400" dirty="0" smtClean="0">
                <a:solidFill>
                  <a:srgbClr val="FFFF00"/>
                </a:solidFill>
                <a:latin typeface="楷体_GB2312" pitchFamily="1" charset="-122"/>
                <a:ea typeface="楷体_GB2312" pitchFamily="1" charset="-122"/>
              </a:rPr>
              <a:t>目前人们还无法预知，一个进程在内存的若干个页面中，哪一个页面是未来最长时间内不再被访问的，因此该算法只是一种理论上的算法，是无法实现的。</a:t>
            </a:r>
            <a:endParaRPr lang="zh-CN" altLang="en-US" sz="2400" dirty="0">
              <a:solidFill>
                <a:srgbClr val="FFFF00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98" name="Text Box 101"/>
          <p:cNvSpPr txBox="1">
            <a:spLocks noChangeArrowheads="1"/>
          </p:cNvSpPr>
          <p:nvPr/>
        </p:nvSpPr>
        <p:spPr bwMode="auto">
          <a:xfrm>
            <a:off x="392112" y="4748522"/>
            <a:ext cx="8394700" cy="461665"/>
          </a:xfrm>
          <a:prstGeom prst="rect">
            <a:avLst/>
          </a:prstGeom>
          <a:solidFill>
            <a:srgbClr val="0000FF"/>
          </a:solidFill>
          <a:ln w="28575">
            <a:solidFill>
              <a:srgbClr val="0099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sz="2400" smtClean="0">
                <a:solidFill>
                  <a:srgbClr val="FFFF00"/>
                </a:solidFill>
                <a:latin typeface="楷体_GB2312" pitchFamily="1" charset="-122"/>
                <a:ea typeface="楷体_GB2312" pitchFamily="1" charset="-122"/>
              </a:rPr>
              <a:t>可以利用该算法去评价其他算法。</a:t>
            </a:r>
            <a:endParaRPr lang="zh-CN" altLang="en-US" sz="2400">
              <a:solidFill>
                <a:srgbClr val="FFFF00"/>
              </a:solidFill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7" grpId="1" animBg="1"/>
      <p:bldP spid="98" grpId="0" animBg="1"/>
      <p:bldP spid="98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5.3  </a:t>
            </a:r>
            <a:r>
              <a:rPr lang="zh-CN" altLang="en-US" smtClean="0"/>
              <a:t>页面置换算法 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850900"/>
            <a:ext cx="8574088" cy="2667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好的页面置换算法，应具有较低的页面更换频率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 smtClean="0">
                <a:latin typeface="宋体" pitchFamily="2" charset="-122"/>
              </a:rPr>
              <a:t>5.3.1  </a:t>
            </a:r>
            <a:r>
              <a:rPr lang="zh-CN" altLang="en-US" dirty="0" smtClean="0">
                <a:latin typeface="宋体" pitchFamily="2" charset="-122"/>
              </a:rPr>
              <a:t>最佳置换算法和先进先出置换算法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009900"/>
                </a:solidFill>
                <a:latin typeface="宋体" pitchFamily="2" charset="-122"/>
              </a:rPr>
              <a:t>1</a:t>
            </a:r>
            <a:r>
              <a:rPr lang="zh-CN" altLang="en-US" dirty="0" smtClean="0">
                <a:solidFill>
                  <a:srgbClr val="009900"/>
                </a:solidFill>
                <a:latin typeface="宋体" pitchFamily="2" charset="-122"/>
              </a:rPr>
              <a:t>．最佳置换算法（</a:t>
            </a:r>
            <a:r>
              <a:rPr lang="en-US" altLang="zh-CN" dirty="0" smtClean="0">
                <a:solidFill>
                  <a:srgbClr val="009900"/>
                </a:solidFill>
                <a:latin typeface="宋体" pitchFamily="2" charset="-122"/>
              </a:rPr>
              <a:t>OPT</a:t>
            </a:r>
            <a:r>
              <a:rPr lang="zh-CN" altLang="en-US" dirty="0" smtClean="0">
                <a:solidFill>
                  <a:srgbClr val="009900"/>
                </a:solidFill>
                <a:latin typeface="宋体" pitchFamily="2" charset="-122"/>
              </a:rPr>
              <a:t>）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dirty="0" smtClean="0">
                <a:latin typeface="宋体" pitchFamily="2" charset="-122"/>
              </a:rPr>
              <a:t>选择以后永不使用的或者是未来最长时间内不再使用的页面淘汰</a:t>
            </a:r>
          </a:p>
        </p:txBody>
      </p:sp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304800" y="3202220"/>
            <a:ext cx="8610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000" dirty="0" smtClean="0">
                <a:solidFill>
                  <a:schemeClr val="hlink"/>
                </a:solidFill>
                <a:ea typeface="黑体" pitchFamily="49" charset="-122"/>
              </a:rPr>
              <a:t>【</a:t>
            </a:r>
            <a:r>
              <a:rPr lang="zh-CN" altLang="en-US" sz="2000" dirty="0" smtClean="0">
                <a:solidFill>
                  <a:schemeClr val="hlink"/>
                </a:solidFill>
                <a:ea typeface="黑体" pitchFamily="49" charset="-122"/>
              </a:rPr>
              <a:t>例</a:t>
            </a:r>
            <a:r>
              <a:rPr lang="en-US" altLang="zh-CN" sz="2000" dirty="0" smtClean="0">
                <a:solidFill>
                  <a:schemeClr val="hlink"/>
                </a:solidFill>
                <a:ea typeface="黑体" pitchFamily="49" charset="-122"/>
              </a:rPr>
              <a:t>5-1</a:t>
            </a:r>
            <a:r>
              <a:rPr lang="en-US" altLang="zh-CN" sz="2000" dirty="0">
                <a:solidFill>
                  <a:schemeClr val="hlink"/>
                </a:solidFill>
                <a:ea typeface="黑体" pitchFamily="49" charset="-122"/>
              </a:rPr>
              <a:t>】</a:t>
            </a:r>
            <a:r>
              <a:rPr lang="zh-CN" altLang="en-US" sz="2000" dirty="0">
                <a:ea typeface="黑体" pitchFamily="49" charset="-122"/>
              </a:rPr>
              <a:t>假定系统为某进程分配了</a:t>
            </a:r>
            <a:r>
              <a:rPr lang="en-US" altLang="zh-CN" sz="2000" dirty="0">
                <a:ea typeface="黑体" pitchFamily="49" charset="-122"/>
              </a:rPr>
              <a:t>3</a:t>
            </a:r>
            <a:r>
              <a:rPr lang="zh-CN" altLang="en-US" sz="2000" dirty="0">
                <a:ea typeface="黑体" pitchFamily="49" charset="-122"/>
              </a:rPr>
              <a:t>个物理块，并考虑以下的页面引用串：</a:t>
            </a:r>
            <a:r>
              <a:rPr lang="en-US" altLang="zh-CN" sz="2000" dirty="0">
                <a:ea typeface="黑体" pitchFamily="49" charset="-122"/>
              </a:rPr>
              <a:t>7</a:t>
            </a:r>
            <a:r>
              <a:rPr lang="zh-CN" altLang="en-US" sz="2000" dirty="0">
                <a:ea typeface="黑体" pitchFamily="49" charset="-122"/>
              </a:rPr>
              <a:t>，</a:t>
            </a:r>
            <a:r>
              <a:rPr lang="en-US" altLang="zh-CN" sz="2000" dirty="0">
                <a:ea typeface="黑体" pitchFamily="49" charset="-122"/>
              </a:rPr>
              <a:t>0</a:t>
            </a:r>
            <a:r>
              <a:rPr lang="zh-CN" altLang="en-US" sz="2000" dirty="0">
                <a:ea typeface="黑体" pitchFamily="49" charset="-122"/>
              </a:rPr>
              <a:t>，</a:t>
            </a:r>
            <a:r>
              <a:rPr lang="en-US" altLang="zh-CN" sz="2000" dirty="0">
                <a:ea typeface="黑体" pitchFamily="49" charset="-122"/>
              </a:rPr>
              <a:t>1</a:t>
            </a:r>
            <a:r>
              <a:rPr lang="zh-CN" altLang="en-US" sz="2000" dirty="0">
                <a:ea typeface="黑体" pitchFamily="49" charset="-122"/>
              </a:rPr>
              <a:t>，</a:t>
            </a:r>
            <a:r>
              <a:rPr lang="en-US" altLang="zh-CN" sz="2000" dirty="0">
                <a:ea typeface="黑体" pitchFamily="49" charset="-122"/>
              </a:rPr>
              <a:t>2</a:t>
            </a:r>
            <a:r>
              <a:rPr lang="zh-CN" altLang="en-US" sz="2000" dirty="0">
                <a:ea typeface="黑体" pitchFamily="49" charset="-122"/>
              </a:rPr>
              <a:t>，</a:t>
            </a:r>
            <a:r>
              <a:rPr lang="en-US" altLang="zh-CN" sz="2000" dirty="0">
                <a:ea typeface="黑体" pitchFamily="49" charset="-122"/>
              </a:rPr>
              <a:t>0</a:t>
            </a:r>
            <a:r>
              <a:rPr lang="zh-CN" altLang="en-US" sz="2000" dirty="0">
                <a:ea typeface="黑体" pitchFamily="49" charset="-122"/>
              </a:rPr>
              <a:t>，</a:t>
            </a:r>
            <a:r>
              <a:rPr lang="en-US" altLang="zh-CN" sz="2000" dirty="0">
                <a:ea typeface="黑体" pitchFamily="49" charset="-122"/>
              </a:rPr>
              <a:t>3</a:t>
            </a:r>
            <a:r>
              <a:rPr lang="zh-CN" altLang="en-US" sz="2000" dirty="0">
                <a:ea typeface="黑体" pitchFamily="49" charset="-122"/>
              </a:rPr>
              <a:t>，</a:t>
            </a:r>
            <a:r>
              <a:rPr lang="en-US" altLang="zh-CN" sz="2000" dirty="0">
                <a:ea typeface="黑体" pitchFamily="49" charset="-122"/>
              </a:rPr>
              <a:t>0</a:t>
            </a:r>
            <a:r>
              <a:rPr lang="zh-CN" altLang="en-US" sz="2000" dirty="0">
                <a:ea typeface="黑体" pitchFamily="49" charset="-122"/>
              </a:rPr>
              <a:t>，</a:t>
            </a:r>
            <a:r>
              <a:rPr lang="en-US" altLang="zh-CN" sz="2000" dirty="0">
                <a:ea typeface="黑体" pitchFamily="49" charset="-122"/>
              </a:rPr>
              <a:t>4</a:t>
            </a:r>
            <a:r>
              <a:rPr lang="zh-CN" altLang="en-US" sz="2000" dirty="0">
                <a:ea typeface="黑体" pitchFamily="49" charset="-122"/>
              </a:rPr>
              <a:t>，</a:t>
            </a:r>
            <a:r>
              <a:rPr lang="en-US" altLang="zh-CN" sz="2000" dirty="0">
                <a:ea typeface="黑体" pitchFamily="49" charset="-122"/>
              </a:rPr>
              <a:t>2</a:t>
            </a:r>
            <a:r>
              <a:rPr lang="zh-CN" altLang="en-US" sz="2000" dirty="0">
                <a:ea typeface="黑体" pitchFamily="49" charset="-122"/>
              </a:rPr>
              <a:t>，</a:t>
            </a:r>
            <a:r>
              <a:rPr lang="en-US" altLang="zh-CN" sz="2000" dirty="0">
                <a:ea typeface="黑体" pitchFamily="49" charset="-122"/>
              </a:rPr>
              <a:t>3</a:t>
            </a:r>
            <a:r>
              <a:rPr lang="zh-CN" altLang="en-US" sz="2000" dirty="0">
                <a:ea typeface="黑体" pitchFamily="49" charset="-122"/>
              </a:rPr>
              <a:t>，</a:t>
            </a:r>
            <a:r>
              <a:rPr lang="en-US" altLang="zh-CN" sz="2000" dirty="0">
                <a:ea typeface="黑体" pitchFamily="49" charset="-122"/>
              </a:rPr>
              <a:t>0</a:t>
            </a:r>
            <a:r>
              <a:rPr lang="zh-CN" altLang="en-US" sz="2000" dirty="0">
                <a:ea typeface="黑体" pitchFamily="49" charset="-122"/>
              </a:rPr>
              <a:t>，</a:t>
            </a:r>
            <a:r>
              <a:rPr lang="en-US" altLang="zh-CN" sz="2000" dirty="0">
                <a:ea typeface="黑体" pitchFamily="49" charset="-122"/>
              </a:rPr>
              <a:t>3</a:t>
            </a:r>
            <a:r>
              <a:rPr lang="zh-CN" altLang="en-US" sz="2000" dirty="0">
                <a:ea typeface="黑体" pitchFamily="49" charset="-122"/>
              </a:rPr>
              <a:t>，</a:t>
            </a:r>
            <a:r>
              <a:rPr lang="en-US" altLang="zh-CN" sz="2000" dirty="0">
                <a:ea typeface="黑体" pitchFamily="49" charset="-122"/>
              </a:rPr>
              <a:t>2</a:t>
            </a:r>
            <a:r>
              <a:rPr lang="zh-CN" altLang="en-US" sz="2000" dirty="0">
                <a:ea typeface="黑体" pitchFamily="49" charset="-122"/>
              </a:rPr>
              <a:t>，</a:t>
            </a:r>
            <a:r>
              <a:rPr lang="en-US" altLang="zh-CN" sz="2000" dirty="0">
                <a:ea typeface="黑体" pitchFamily="49" charset="-122"/>
              </a:rPr>
              <a:t>1</a:t>
            </a:r>
            <a:r>
              <a:rPr lang="zh-CN" altLang="en-US" sz="2000" dirty="0">
                <a:ea typeface="黑体" pitchFamily="49" charset="-122"/>
              </a:rPr>
              <a:t>，</a:t>
            </a:r>
            <a:r>
              <a:rPr lang="en-US" altLang="zh-CN" sz="2000" dirty="0">
                <a:ea typeface="黑体" pitchFamily="49" charset="-122"/>
              </a:rPr>
              <a:t>2</a:t>
            </a:r>
            <a:r>
              <a:rPr lang="zh-CN" altLang="en-US" sz="2000" dirty="0">
                <a:ea typeface="黑体" pitchFamily="49" charset="-122"/>
              </a:rPr>
              <a:t>，</a:t>
            </a:r>
            <a:r>
              <a:rPr lang="en-US" altLang="zh-CN" sz="2000" dirty="0">
                <a:ea typeface="黑体" pitchFamily="49" charset="-122"/>
              </a:rPr>
              <a:t>0</a:t>
            </a:r>
            <a:r>
              <a:rPr lang="zh-CN" altLang="en-US" sz="2000" dirty="0">
                <a:ea typeface="黑体" pitchFamily="49" charset="-122"/>
              </a:rPr>
              <a:t>，</a:t>
            </a:r>
            <a:r>
              <a:rPr lang="en-US" altLang="zh-CN" sz="2000" dirty="0">
                <a:ea typeface="黑体" pitchFamily="49" charset="-122"/>
              </a:rPr>
              <a:t>1</a:t>
            </a:r>
            <a:r>
              <a:rPr lang="zh-CN" altLang="en-US" sz="2000" dirty="0">
                <a:ea typeface="黑体" pitchFamily="49" charset="-122"/>
              </a:rPr>
              <a:t>，</a:t>
            </a:r>
            <a:r>
              <a:rPr lang="en-US" altLang="zh-CN" sz="2000" dirty="0">
                <a:ea typeface="黑体" pitchFamily="49" charset="-122"/>
              </a:rPr>
              <a:t>7</a:t>
            </a:r>
            <a:r>
              <a:rPr lang="zh-CN" altLang="en-US" sz="2000" dirty="0">
                <a:ea typeface="黑体" pitchFamily="49" charset="-122"/>
              </a:rPr>
              <a:t>，</a:t>
            </a:r>
            <a:r>
              <a:rPr lang="en-US" altLang="zh-CN" sz="2000" dirty="0">
                <a:ea typeface="黑体" pitchFamily="49" charset="-122"/>
              </a:rPr>
              <a:t>0</a:t>
            </a:r>
            <a:r>
              <a:rPr lang="zh-CN" altLang="en-US" sz="2000" dirty="0">
                <a:ea typeface="黑体" pitchFamily="49" charset="-122"/>
              </a:rPr>
              <a:t>，</a:t>
            </a:r>
            <a:r>
              <a:rPr lang="en-US" altLang="zh-CN" sz="2000" dirty="0">
                <a:ea typeface="黑体" pitchFamily="49" charset="-122"/>
              </a:rPr>
              <a:t>1 </a:t>
            </a:r>
          </a:p>
        </p:txBody>
      </p:sp>
      <p:grpSp>
        <p:nvGrpSpPr>
          <p:cNvPr id="2" name="Group 98"/>
          <p:cNvGrpSpPr>
            <a:grpSpLocks/>
          </p:cNvGrpSpPr>
          <p:nvPr/>
        </p:nvGrpSpPr>
        <p:grpSpPr bwMode="auto">
          <a:xfrm>
            <a:off x="508000" y="4078520"/>
            <a:ext cx="7861300" cy="2195513"/>
            <a:chOff x="0" y="0"/>
            <a:chExt cx="4952" cy="1383"/>
          </a:xfrm>
        </p:grpSpPr>
        <p:sp>
          <p:nvSpPr>
            <p:cNvPr id="87045" name="Text Box 99"/>
            <p:cNvSpPr txBox="1">
              <a:spLocks noChangeArrowheads="1"/>
            </p:cNvSpPr>
            <p:nvPr/>
          </p:nvSpPr>
          <p:spPr bwMode="auto">
            <a:xfrm>
              <a:off x="8" y="0"/>
              <a:ext cx="49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r>
                <a:rPr lang="zh-CN" altLang="en-US" dirty="0"/>
                <a:t>引用串  </a:t>
              </a:r>
              <a:r>
                <a:rPr lang="en-US" altLang="zh-CN" dirty="0"/>
                <a:t>7   0   1   2   0   3   0   4   2   3   0   3   2   1   2   0   1   7   0   1</a:t>
              </a:r>
            </a:p>
          </p:txBody>
        </p:sp>
        <p:sp>
          <p:nvSpPr>
            <p:cNvPr id="87046" name="Rectangle 100"/>
            <p:cNvSpPr>
              <a:spLocks noChangeArrowheads="1"/>
            </p:cNvSpPr>
            <p:nvPr/>
          </p:nvSpPr>
          <p:spPr bwMode="auto">
            <a:xfrm>
              <a:off x="4638" y="68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87047" name="Rectangle 101"/>
            <p:cNvSpPr>
              <a:spLocks noChangeArrowheads="1"/>
            </p:cNvSpPr>
            <p:nvPr/>
          </p:nvSpPr>
          <p:spPr bwMode="auto">
            <a:xfrm>
              <a:off x="4421" y="684"/>
              <a:ext cx="21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87048" name="Rectangle 102"/>
            <p:cNvSpPr>
              <a:spLocks noChangeArrowheads="1"/>
            </p:cNvSpPr>
            <p:nvPr/>
          </p:nvSpPr>
          <p:spPr bwMode="auto">
            <a:xfrm>
              <a:off x="4203" y="68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87049" name="Rectangle 103"/>
            <p:cNvSpPr>
              <a:spLocks noChangeArrowheads="1"/>
            </p:cNvSpPr>
            <p:nvPr/>
          </p:nvSpPr>
          <p:spPr bwMode="auto">
            <a:xfrm>
              <a:off x="3986" y="684"/>
              <a:ext cx="21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87050" name="Rectangle 104"/>
            <p:cNvSpPr>
              <a:spLocks noChangeArrowheads="1"/>
            </p:cNvSpPr>
            <p:nvPr/>
          </p:nvSpPr>
          <p:spPr bwMode="auto">
            <a:xfrm>
              <a:off x="3768" y="68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87051" name="Rectangle 105"/>
            <p:cNvSpPr>
              <a:spLocks noChangeArrowheads="1"/>
            </p:cNvSpPr>
            <p:nvPr/>
          </p:nvSpPr>
          <p:spPr bwMode="auto">
            <a:xfrm>
              <a:off x="3550" y="68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87052" name="Rectangle 106"/>
            <p:cNvSpPr>
              <a:spLocks noChangeArrowheads="1"/>
            </p:cNvSpPr>
            <p:nvPr/>
          </p:nvSpPr>
          <p:spPr bwMode="auto">
            <a:xfrm>
              <a:off x="3333" y="684"/>
              <a:ext cx="21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87053" name="Rectangle 107"/>
            <p:cNvSpPr>
              <a:spLocks noChangeArrowheads="1"/>
            </p:cNvSpPr>
            <p:nvPr/>
          </p:nvSpPr>
          <p:spPr bwMode="auto">
            <a:xfrm>
              <a:off x="3115" y="68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3</a:t>
              </a:r>
            </a:p>
          </p:txBody>
        </p:sp>
        <p:sp>
          <p:nvSpPr>
            <p:cNvPr id="87054" name="Rectangle 108"/>
            <p:cNvSpPr>
              <a:spLocks noChangeArrowheads="1"/>
            </p:cNvSpPr>
            <p:nvPr/>
          </p:nvSpPr>
          <p:spPr bwMode="auto">
            <a:xfrm>
              <a:off x="2898" y="684"/>
              <a:ext cx="21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3</a:t>
              </a:r>
            </a:p>
          </p:txBody>
        </p:sp>
        <p:sp>
          <p:nvSpPr>
            <p:cNvPr id="87055" name="Rectangle 109"/>
            <p:cNvSpPr>
              <a:spLocks noChangeArrowheads="1"/>
            </p:cNvSpPr>
            <p:nvPr/>
          </p:nvSpPr>
          <p:spPr bwMode="auto">
            <a:xfrm>
              <a:off x="2680" y="68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3</a:t>
              </a:r>
            </a:p>
          </p:txBody>
        </p:sp>
        <p:sp>
          <p:nvSpPr>
            <p:cNvPr id="87056" name="Rectangle 110"/>
            <p:cNvSpPr>
              <a:spLocks noChangeArrowheads="1"/>
            </p:cNvSpPr>
            <p:nvPr/>
          </p:nvSpPr>
          <p:spPr bwMode="auto">
            <a:xfrm>
              <a:off x="2462" y="68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3</a:t>
              </a:r>
            </a:p>
          </p:txBody>
        </p:sp>
        <p:sp>
          <p:nvSpPr>
            <p:cNvPr id="87057" name="Rectangle 111"/>
            <p:cNvSpPr>
              <a:spLocks noChangeArrowheads="1"/>
            </p:cNvSpPr>
            <p:nvPr/>
          </p:nvSpPr>
          <p:spPr bwMode="auto">
            <a:xfrm>
              <a:off x="2245" y="684"/>
              <a:ext cx="21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3</a:t>
              </a:r>
            </a:p>
          </p:txBody>
        </p:sp>
        <p:sp>
          <p:nvSpPr>
            <p:cNvPr id="87058" name="Rectangle 112"/>
            <p:cNvSpPr>
              <a:spLocks noChangeArrowheads="1"/>
            </p:cNvSpPr>
            <p:nvPr/>
          </p:nvSpPr>
          <p:spPr bwMode="auto">
            <a:xfrm>
              <a:off x="2027" y="68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3</a:t>
              </a:r>
            </a:p>
          </p:txBody>
        </p:sp>
        <p:sp>
          <p:nvSpPr>
            <p:cNvPr id="87059" name="Rectangle 113"/>
            <p:cNvSpPr>
              <a:spLocks noChangeArrowheads="1"/>
            </p:cNvSpPr>
            <p:nvPr/>
          </p:nvSpPr>
          <p:spPr bwMode="auto">
            <a:xfrm>
              <a:off x="1810" y="684"/>
              <a:ext cx="21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3</a:t>
              </a:r>
            </a:p>
          </p:txBody>
        </p:sp>
        <p:sp>
          <p:nvSpPr>
            <p:cNvPr id="87060" name="Rectangle 114"/>
            <p:cNvSpPr>
              <a:spLocks noChangeArrowheads="1"/>
            </p:cNvSpPr>
            <p:nvPr/>
          </p:nvSpPr>
          <p:spPr bwMode="auto">
            <a:xfrm>
              <a:off x="1592" y="68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3</a:t>
              </a:r>
            </a:p>
          </p:txBody>
        </p:sp>
        <p:sp>
          <p:nvSpPr>
            <p:cNvPr id="87061" name="Rectangle 115"/>
            <p:cNvSpPr>
              <a:spLocks noChangeArrowheads="1"/>
            </p:cNvSpPr>
            <p:nvPr/>
          </p:nvSpPr>
          <p:spPr bwMode="auto">
            <a:xfrm>
              <a:off x="1374" y="68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87062" name="Rectangle 116"/>
            <p:cNvSpPr>
              <a:spLocks noChangeArrowheads="1"/>
            </p:cNvSpPr>
            <p:nvPr/>
          </p:nvSpPr>
          <p:spPr bwMode="auto">
            <a:xfrm>
              <a:off x="1157" y="684"/>
              <a:ext cx="21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87063" name="Rectangle 117"/>
            <p:cNvSpPr>
              <a:spLocks noChangeArrowheads="1"/>
            </p:cNvSpPr>
            <p:nvPr/>
          </p:nvSpPr>
          <p:spPr bwMode="auto">
            <a:xfrm>
              <a:off x="939" y="68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87064" name="Rectangle 118"/>
            <p:cNvSpPr>
              <a:spLocks noChangeArrowheads="1"/>
            </p:cNvSpPr>
            <p:nvPr/>
          </p:nvSpPr>
          <p:spPr bwMode="auto">
            <a:xfrm>
              <a:off x="722" y="684"/>
              <a:ext cx="21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zh-CN" altLang="zh-CN"/>
            </a:p>
          </p:txBody>
        </p:sp>
        <p:sp>
          <p:nvSpPr>
            <p:cNvPr id="87065" name="Rectangle 119"/>
            <p:cNvSpPr>
              <a:spLocks noChangeArrowheads="1"/>
            </p:cNvSpPr>
            <p:nvPr/>
          </p:nvSpPr>
          <p:spPr bwMode="auto">
            <a:xfrm>
              <a:off x="504" y="68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zh-CN" altLang="zh-CN"/>
            </a:p>
          </p:txBody>
        </p:sp>
        <p:sp>
          <p:nvSpPr>
            <p:cNvPr id="87066" name="Rectangle 120"/>
            <p:cNvSpPr>
              <a:spLocks noChangeArrowheads="1"/>
            </p:cNvSpPr>
            <p:nvPr/>
          </p:nvSpPr>
          <p:spPr bwMode="auto">
            <a:xfrm>
              <a:off x="4638" y="45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0</a:t>
              </a:r>
            </a:p>
          </p:txBody>
        </p:sp>
        <p:sp>
          <p:nvSpPr>
            <p:cNvPr id="87067" name="Rectangle 121"/>
            <p:cNvSpPr>
              <a:spLocks noChangeArrowheads="1"/>
            </p:cNvSpPr>
            <p:nvPr/>
          </p:nvSpPr>
          <p:spPr bwMode="auto">
            <a:xfrm>
              <a:off x="4421" y="454"/>
              <a:ext cx="21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0</a:t>
              </a:r>
            </a:p>
          </p:txBody>
        </p:sp>
        <p:sp>
          <p:nvSpPr>
            <p:cNvPr id="87068" name="Rectangle 122"/>
            <p:cNvSpPr>
              <a:spLocks noChangeArrowheads="1"/>
            </p:cNvSpPr>
            <p:nvPr/>
          </p:nvSpPr>
          <p:spPr bwMode="auto">
            <a:xfrm>
              <a:off x="4203" y="45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0</a:t>
              </a:r>
            </a:p>
          </p:txBody>
        </p:sp>
        <p:sp>
          <p:nvSpPr>
            <p:cNvPr id="87069" name="Rectangle 123"/>
            <p:cNvSpPr>
              <a:spLocks noChangeArrowheads="1"/>
            </p:cNvSpPr>
            <p:nvPr/>
          </p:nvSpPr>
          <p:spPr bwMode="auto">
            <a:xfrm>
              <a:off x="3986" y="454"/>
              <a:ext cx="21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0</a:t>
              </a:r>
            </a:p>
          </p:txBody>
        </p:sp>
        <p:sp>
          <p:nvSpPr>
            <p:cNvPr id="87070" name="Rectangle 124"/>
            <p:cNvSpPr>
              <a:spLocks noChangeArrowheads="1"/>
            </p:cNvSpPr>
            <p:nvPr/>
          </p:nvSpPr>
          <p:spPr bwMode="auto">
            <a:xfrm>
              <a:off x="3768" y="45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0</a:t>
              </a:r>
            </a:p>
          </p:txBody>
        </p:sp>
        <p:sp>
          <p:nvSpPr>
            <p:cNvPr id="87071" name="Rectangle 125"/>
            <p:cNvSpPr>
              <a:spLocks noChangeArrowheads="1"/>
            </p:cNvSpPr>
            <p:nvPr/>
          </p:nvSpPr>
          <p:spPr bwMode="auto">
            <a:xfrm>
              <a:off x="3550" y="45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0</a:t>
              </a:r>
            </a:p>
          </p:txBody>
        </p:sp>
        <p:sp>
          <p:nvSpPr>
            <p:cNvPr id="87072" name="Rectangle 126"/>
            <p:cNvSpPr>
              <a:spLocks noChangeArrowheads="1"/>
            </p:cNvSpPr>
            <p:nvPr/>
          </p:nvSpPr>
          <p:spPr bwMode="auto">
            <a:xfrm>
              <a:off x="3333" y="454"/>
              <a:ext cx="21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0</a:t>
              </a:r>
            </a:p>
          </p:txBody>
        </p:sp>
        <p:sp>
          <p:nvSpPr>
            <p:cNvPr id="87073" name="Rectangle 127"/>
            <p:cNvSpPr>
              <a:spLocks noChangeArrowheads="1"/>
            </p:cNvSpPr>
            <p:nvPr/>
          </p:nvSpPr>
          <p:spPr bwMode="auto">
            <a:xfrm>
              <a:off x="3115" y="45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0</a:t>
              </a:r>
            </a:p>
          </p:txBody>
        </p:sp>
        <p:sp>
          <p:nvSpPr>
            <p:cNvPr id="87074" name="Rectangle 128"/>
            <p:cNvSpPr>
              <a:spLocks noChangeArrowheads="1"/>
            </p:cNvSpPr>
            <p:nvPr/>
          </p:nvSpPr>
          <p:spPr bwMode="auto">
            <a:xfrm>
              <a:off x="2898" y="454"/>
              <a:ext cx="21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0</a:t>
              </a:r>
            </a:p>
          </p:txBody>
        </p:sp>
        <p:sp>
          <p:nvSpPr>
            <p:cNvPr id="87075" name="Rectangle 129"/>
            <p:cNvSpPr>
              <a:spLocks noChangeArrowheads="1"/>
            </p:cNvSpPr>
            <p:nvPr/>
          </p:nvSpPr>
          <p:spPr bwMode="auto">
            <a:xfrm>
              <a:off x="2680" y="45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0</a:t>
              </a:r>
            </a:p>
          </p:txBody>
        </p:sp>
        <p:sp>
          <p:nvSpPr>
            <p:cNvPr id="87076" name="Rectangle 130"/>
            <p:cNvSpPr>
              <a:spLocks noChangeArrowheads="1"/>
            </p:cNvSpPr>
            <p:nvPr/>
          </p:nvSpPr>
          <p:spPr bwMode="auto">
            <a:xfrm>
              <a:off x="2462" y="45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4</a:t>
              </a:r>
            </a:p>
          </p:txBody>
        </p:sp>
        <p:sp>
          <p:nvSpPr>
            <p:cNvPr id="87077" name="Rectangle 131"/>
            <p:cNvSpPr>
              <a:spLocks noChangeArrowheads="1"/>
            </p:cNvSpPr>
            <p:nvPr/>
          </p:nvSpPr>
          <p:spPr bwMode="auto">
            <a:xfrm>
              <a:off x="2245" y="454"/>
              <a:ext cx="21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4</a:t>
              </a:r>
            </a:p>
          </p:txBody>
        </p:sp>
        <p:sp>
          <p:nvSpPr>
            <p:cNvPr id="87078" name="Rectangle 132"/>
            <p:cNvSpPr>
              <a:spLocks noChangeArrowheads="1"/>
            </p:cNvSpPr>
            <p:nvPr/>
          </p:nvSpPr>
          <p:spPr bwMode="auto">
            <a:xfrm>
              <a:off x="2027" y="45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4</a:t>
              </a:r>
            </a:p>
          </p:txBody>
        </p:sp>
        <p:sp>
          <p:nvSpPr>
            <p:cNvPr id="87079" name="Rectangle 133"/>
            <p:cNvSpPr>
              <a:spLocks noChangeArrowheads="1"/>
            </p:cNvSpPr>
            <p:nvPr/>
          </p:nvSpPr>
          <p:spPr bwMode="auto">
            <a:xfrm>
              <a:off x="1810" y="454"/>
              <a:ext cx="21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0</a:t>
              </a:r>
            </a:p>
          </p:txBody>
        </p:sp>
        <p:sp>
          <p:nvSpPr>
            <p:cNvPr id="87080" name="Rectangle 134"/>
            <p:cNvSpPr>
              <a:spLocks noChangeArrowheads="1"/>
            </p:cNvSpPr>
            <p:nvPr/>
          </p:nvSpPr>
          <p:spPr bwMode="auto">
            <a:xfrm>
              <a:off x="1592" y="45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0</a:t>
              </a:r>
            </a:p>
          </p:txBody>
        </p:sp>
        <p:sp>
          <p:nvSpPr>
            <p:cNvPr id="87081" name="Rectangle 135"/>
            <p:cNvSpPr>
              <a:spLocks noChangeArrowheads="1"/>
            </p:cNvSpPr>
            <p:nvPr/>
          </p:nvSpPr>
          <p:spPr bwMode="auto">
            <a:xfrm>
              <a:off x="1374" y="45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0</a:t>
              </a:r>
            </a:p>
          </p:txBody>
        </p:sp>
        <p:sp>
          <p:nvSpPr>
            <p:cNvPr id="87082" name="Rectangle 136"/>
            <p:cNvSpPr>
              <a:spLocks noChangeArrowheads="1"/>
            </p:cNvSpPr>
            <p:nvPr/>
          </p:nvSpPr>
          <p:spPr bwMode="auto">
            <a:xfrm>
              <a:off x="1157" y="454"/>
              <a:ext cx="21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0</a:t>
              </a:r>
            </a:p>
          </p:txBody>
        </p:sp>
        <p:sp>
          <p:nvSpPr>
            <p:cNvPr id="87083" name="Rectangle 137"/>
            <p:cNvSpPr>
              <a:spLocks noChangeArrowheads="1"/>
            </p:cNvSpPr>
            <p:nvPr/>
          </p:nvSpPr>
          <p:spPr bwMode="auto">
            <a:xfrm>
              <a:off x="939" y="45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0</a:t>
              </a:r>
            </a:p>
          </p:txBody>
        </p:sp>
        <p:sp>
          <p:nvSpPr>
            <p:cNvPr id="87084" name="Rectangle 138"/>
            <p:cNvSpPr>
              <a:spLocks noChangeArrowheads="1"/>
            </p:cNvSpPr>
            <p:nvPr/>
          </p:nvSpPr>
          <p:spPr bwMode="auto">
            <a:xfrm>
              <a:off x="722" y="454"/>
              <a:ext cx="21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0</a:t>
              </a:r>
            </a:p>
          </p:txBody>
        </p:sp>
        <p:sp>
          <p:nvSpPr>
            <p:cNvPr id="87085" name="Rectangle 139"/>
            <p:cNvSpPr>
              <a:spLocks noChangeArrowheads="1"/>
            </p:cNvSpPr>
            <p:nvPr/>
          </p:nvSpPr>
          <p:spPr bwMode="auto">
            <a:xfrm>
              <a:off x="504" y="45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zh-CN" altLang="zh-CN"/>
            </a:p>
          </p:txBody>
        </p:sp>
        <p:sp>
          <p:nvSpPr>
            <p:cNvPr id="87086" name="Rectangle 140"/>
            <p:cNvSpPr>
              <a:spLocks noChangeArrowheads="1"/>
            </p:cNvSpPr>
            <p:nvPr/>
          </p:nvSpPr>
          <p:spPr bwMode="auto">
            <a:xfrm>
              <a:off x="4638" y="22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7</a:t>
              </a:r>
            </a:p>
          </p:txBody>
        </p:sp>
        <p:sp>
          <p:nvSpPr>
            <p:cNvPr id="87087" name="Rectangle 141"/>
            <p:cNvSpPr>
              <a:spLocks noChangeArrowheads="1"/>
            </p:cNvSpPr>
            <p:nvPr/>
          </p:nvSpPr>
          <p:spPr bwMode="auto">
            <a:xfrm>
              <a:off x="4421" y="224"/>
              <a:ext cx="21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7</a:t>
              </a:r>
            </a:p>
          </p:txBody>
        </p:sp>
        <p:sp>
          <p:nvSpPr>
            <p:cNvPr id="87088" name="Rectangle 142"/>
            <p:cNvSpPr>
              <a:spLocks noChangeArrowheads="1"/>
            </p:cNvSpPr>
            <p:nvPr/>
          </p:nvSpPr>
          <p:spPr bwMode="auto">
            <a:xfrm>
              <a:off x="4203" y="22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7</a:t>
              </a:r>
            </a:p>
          </p:txBody>
        </p:sp>
        <p:sp>
          <p:nvSpPr>
            <p:cNvPr id="87089" name="Rectangle 143"/>
            <p:cNvSpPr>
              <a:spLocks noChangeArrowheads="1"/>
            </p:cNvSpPr>
            <p:nvPr/>
          </p:nvSpPr>
          <p:spPr bwMode="auto">
            <a:xfrm>
              <a:off x="3986" y="224"/>
              <a:ext cx="21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2</a:t>
              </a:r>
            </a:p>
          </p:txBody>
        </p:sp>
        <p:sp>
          <p:nvSpPr>
            <p:cNvPr id="87090" name="Rectangle 144"/>
            <p:cNvSpPr>
              <a:spLocks noChangeArrowheads="1"/>
            </p:cNvSpPr>
            <p:nvPr/>
          </p:nvSpPr>
          <p:spPr bwMode="auto">
            <a:xfrm>
              <a:off x="3768" y="22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2</a:t>
              </a:r>
            </a:p>
          </p:txBody>
        </p:sp>
        <p:sp>
          <p:nvSpPr>
            <p:cNvPr id="87091" name="Rectangle 145"/>
            <p:cNvSpPr>
              <a:spLocks noChangeArrowheads="1"/>
            </p:cNvSpPr>
            <p:nvPr/>
          </p:nvSpPr>
          <p:spPr bwMode="auto">
            <a:xfrm>
              <a:off x="3550" y="22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2</a:t>
              </a:r>
            </a:p>
          </p:txBody>
        </p:sp>
        <p:sp>
          <p:nvSpPr>
            <p:cNvPr id="87092" name="Rectangle 146"/>
            <p:cNvSpPr>
              <a:spLocks noChangeArrowheads="1"/>
            </p:cNvSpPr>
            <p:nvPr/>
          </p:nvSpPr>
          <p:spPr bwMode="auto">
            <a:xfrm>
              <a:off x="3333" y="224"/>
              <a:ext cx="21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2</a:t>
              </a:r>
            </a:p>
          </p:txBody>
        </p:sp>
        <p:sp>
          <p:nvSpPr>
            <p:cNvPr id="87093" name="Rectangle 147"/>
            <p:cNvSpPr>
              <a:spLocks noChangeArrowheads="1"/>
            </p:cNvSpPr>
            <p:nvPr/>
          </p:nvSpPr>
          <p:spPr bwMode="auto">
            <a:xfrm>
              <a:off x="3115" y="22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2</a:t>
              </a:r>
            </a:p>
          </p:txBody>
        </p:sp>
        <p:sp>
          <p:nvSpPr>
            <p:cNvPr id="87094" name="Rectangle 148"/>
            <p:cNvSpPr>
              <a:spLocks noChangeArrowheads="1"/>
            </p:cNvSpPr>
            <p:nvPr/>
          </p:nvSpPr>
          <p:spPr bwMode="auto">
            <a:xfrm>
              <a:off x="2898" y="224"/>
              <a:ext cx="21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2</a:t>
              </a:r>
            </a:p>
          </p:txBody>
        </p:sp>
        <p:sp>
          <p:nvSpPr>
            <p:cNvPr id="87095" name="Rectangle 149"/>
            <p:cNvSpPr>
              <a:spLocks noChangeArrowheads="1"/>
            </p:cNvSpPr>
            <p:nvPr/>
          </p:nvSpPr>
          <p:spPr bwMode="auto">
            <a:xfrm>
              <a:off x="2680" y="22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2</a:t>
              </a:r>
            </a:p>
          </p:txBody>
        </p:sp>
        <p:sp>
          <p:nvSpPr>
            <p:cNvPr id="87096" name="Rectangle 150"/>
            <p:cNvSpPr>
              <a:spLocks noChangeArrowheads="1"/>
            </p:cNvSpPr>
            <p:nvPr/>
          </p:nvSpPr>
          <p:spPr bwMode="auto">
            <a:xfrm>
              <a:off x="2462" y="22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2</a:t>
              </a:r>
            </a:p>
          </p:txBody>
        </p:sp>
        <p:sp>
          <p:nvSpPr>
            <p:cNvPr id="87097" name="Rectangle 151"/>
            <p:cNvSpPr>
              <a:spLocks noChangeArrowheads="1"/>
            </p:cNvSpPr>
            <p:nvPr/>
          </p:nvSpPr>
          <p:spPr bwMode="auto">
            <a:xfrm>
              <a:off x="2245" y="224"/>
              <a:ext cx="21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2</a:t>
              </a:r>
            </a:p>
          </p:txBody>
        </p:sp>
        <p:sp>
          <p:nvSpPr>
            <p:cNvPr id="87098" name="Rectangle 152"/>
            <p:cNvSpPr>
              <a:spLocks noChangeArrowheads="1"/>
            </p:cNvSpPr>
            <p:nvPr/>
          </p:nvSpPr>
          <p:spPr bwMode="auto">
            <a:xfrm>
              <a:off x="2027" y="22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2</a:t>
              </a:r>
            </a:p>
          </p:txBody>
        </p:sp>
        <p:sp>
          <p:nvSpPr>
            <p:cNvPr id="87099" name="Rectangle 153"/>
            <p:cNvSpPr>
              <a:spLocks noChangeArrowheads="1"/>
            </p:cNvSpPr>
            <p:nvPr/>
          </p:nvSpPr>
          <p:spPr bwMode="auto">
            <a:xfrm>
              <a:off x="1810" y="224"/>
              <a:ext cx="21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2</a:t>
              </a:r>
            </a:p>
          </p:txBody>
        </p:sp>
        <p:sp>
          <p:nvSpPr>
            <p:cNvPr id="87100" name="Rectangle 154"/>
            <p:cNvSpPr>
              <a:spLocks noChangeArrowheads="1"/>
            </p:cNvSpPr>
            <p:nvPr/>
          </p:nvSpPr>
          <p:spPr bwMode="auto">
            <a:xfrm>
              <a:off x="1592" y="22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2</a:t>
              </a:r>
            </a:p>
          </p:txBody>
        </p:sp>
        <p:sp>
          <p:nvSpPr>
            <p:cNvPr id="87101" name="Rectangle 155"/>
            <p:cNvSpPr>
              <a:spLocks noChangeArrowheads="1"/>
            </p:cNvSpPr>
            <p:nvPr/>
          </p:nvSpPr>
          <p:spPr bwMode="auto">
            <a:xfrm>
              <a:off x="1374" y="22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2</a:t>
              </a:r>
            </a:p>
          </p:txBody>
        </p:sp>
        <p:sp>
          <p:nvSpPr>
            <p:cNvPr id="87102" name="Rectangle 156"/>
            <p:cNvSpPr>
              <a:spLocks noChangeArrowheads="1"/>
            </p:cNvSpPr>
            <p:nvPr/>
          </p:nvSpPr>
          <p:spPr bwMode="auto">
            <a:xfrm>
              <a:off x="1157" y="224"/>
              <a:ext cx="21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2</a:t>
              </a:r>
            </a:p>
          </p:txBody>
        </p:sp>
        <p:sp>
          <p:nvSpPr>
            <p:cNvPr id="87103" name="Rectangle 157"/>
            <p:cNvSpPr>
              <a:spLocks noChangeArrowheads="1"/>
            </p:cNvSpPr>
            <p:nvPr/>
          </p:nvSpPr>
          <p:spPr bwMode="auto">
            <a:xfrm>
              <a:off x="939" y="22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7</a:t>
              </a:r>
            </a:p>
          </p:txBody>
        </p:sp>
        <p:sp>
          <p:nvSpPr>
            <p:cNvPr id="87104" name="Rectangle 158"/>
            <p:cNvSpPr>
              <a:spLocks noChangeArrowheads="1"/>
            </p:cNvSpPr>
            <p:nvPr/>
          </p:nvSpPr>
          <p:spPr bwMode="auto">
            <a:xfrm>
              <a:off x="722" y="224"/>
              <a:ext cx="21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7</a:t>
              </a:r>
            </a:p>
          </p:txBody>
        </p:sp>
        <p:sp>
          <p:nvSpPr>
            <p:cNvPr id="87105" name="Rectangle 159"/>
            <p:cNvSpPr>
              <a:spLocks noChangeArrowheads="1"/>
            </p:cNvSpPr>
            <p:nvPr/>
          </p:nvSpPr>
          <p:spPr bwMode="auto">
            <a:xfrm>
              <a:off x="504" y="22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7</a:t>
              </a:r>
            </a:p>
          </p:txBody>
        </p:sp>
        <p:sp>
          <p:nvSpPr>
            <p:cNvPr id="87106" name="Line 160"/>
            <p:cNvSpPr>
              <a:spLocks noChangeShapeType="1"/>
            </p:cNvSpPr>
            <p:nvPr/>
          </p:nvSpPr>
          <p:spPr bwMode="auto">
            <a:xfrm>
              <a:off x="504" y="224"/>
              <a:ext cx="435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07" name="Line 161"/>
            <p:cNvSpPr>
              <a:spLocks noChangeShapeType="1"/>
            </p:cNvSpPr>
            <p:nvPr/>
          </p:nvSpPr>
          <p:spPr bwMode="auto">
            <a:xfrm>
              <a:off x="504" y="454"/>
              <a:ext cx="43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08" name="Line 162"/>
            <p:cNvSpPr>
              <a:spLocks noChangeShapeType="1"/>
            </p:cNvSpPr>
            <p:nvPr/>
          </p:nvSpPr>
          <p:spPr bwMode="auto">
            <a:xfrm>
              <a:off x="504" y="684"/>
              <a:ext cx="43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09" name="Line 163"/>
            <p:cNvSpPr>
              <a:spLocks noChangeShapeType="1"/>
            </p:cNvSpPr>
            <p:nvPr/>
          </p:nvSpPr>
          <p:spPr bwMode="auto">
            <a:xfrm>
              <a:off x="504" y="914"/>
              <a:ext cx="435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10" name="Line 164"/>
            <p:cNvSpPr>
              <a:spLocks noChangeShapeType="1"/>
            </p:cNvSpPr>
            <p:nvPr/>
          </p:nvSpPr>
          <p:spPr bwMode="auto">
            <a:xfrm>
              <a:off x="504" y="224"/>
              <a:ext cx="0" cy="69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11" name="Line 165"/>
            <p:cNvSpPr>
              <a:spLocks noChangeShapeType="1"/>
            </p:cNvSpPr>
            <p:nvPr/>
          </p:nvSpPr>
          <p:spPr bwMode="auto">
            <a:xfrm>
              <a:off x="722" y="224"/>
              <a:ext cx="0" cy="6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12" name="Line 166"/>
            <p:cNvSpPr>
              <a:spLocks noChangeShapeType="1"/>
            </p:cNvSpPr>
            <p:nvPr/>
          </p:nvSpPr>
          <p:spPr bwMode="auto">
            <a:xfrm>
              <a:off x="939" y="224"/>
              <a:ext cx="0" cy="6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13" name="Line 167"/>
            <p:cNvSpPr>
              <a:spLocks noChangeShapeType="1"/>
            </p:cNvSpPr>
            <p:nvPr/>
          </p:nvSpPr>
          <p:spPr bwMode="auto">
            <a:xfrm>
              <a:off x="1157" y="224"/>
              <a:ext cx="0" cy="6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14" name="Line 168"/>
            <p:cNvSpPr>
              <a:spLocks noChangeShapeType="1"/>
            </p:cNvSpPr>
            <p:nvPr/>
          </p:nvSpPr>
          <p:spPr bwMode="auto">
            <a:xfrm>
              <a:off x="1374" y="224"/>
              <a:ext cx="0" cy="6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15" name="Line 169"/>
            <p:cNvSpPr>
              <a:spLocks noChangeShapeType="1"/>
            </p:cNvSpPr>
            <p:nvPr/>
          </p:nvSpPr>
          <p:spPr bwMode="auto">
            <a:xfrm>
              <a:off x="1592" y="224"/>
              <a:ext cx="0" cy="6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16" name="Line 170"/>
            <p:cNvSpPr>
              <a:spLocks noChangeShapeType="1"/>
            </p:cNvSpPr>
            <p:nvPr/>
          </p:nvSpPr>
          <p:spPr bwMode="auto">
            <a:xfrm>
              <a:off x="1810" y="224"/>
              <a:ext cx="0" cy="6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17" name="Line 171"/>
            <p:cNvSpPr>
              <a:spLocks noChangeShapeType="1"/>
            </p:cNvSpPr>
            <p:nvPr/>
          </p:nvSpPr>
          <p:spPr bwMode="auto">
            <a:xfrm>
              <a:off x="2027" y="224"/>
              <a:ext cx="0" cy="6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18" name="Line 172"/>
            <p:cNvSpPr>
              <a:spLocks noChangeShapeType="1"/>
            </p:cNvSpPr>
            <p:nvPr/>
          </p:nvSpPr>
          <p:spPr bwMode="auto">
            <a:xfrm>
              <a:off x="2245" y="224"/>
              <a:ext cx="0" cy="6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19" name="Line 173"/>
            <p:cNvSpPr>
              <a:spLocks noChangeShapeType="1"/>
            </p:cNvSpPr>
            <p:nvPr/>
          </p:nvSpPr>
          <p:spPr bwMode="auto">
            <a:xfrm>
              <a:off x="2462" y="224"/>
              <a:ext cx="0" cy="6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20" name="Line 174"/>
            <p:cNvSpPr>
              <a:spLocks noChangeShapeType="1"/>
            </p:cNvSpPr>
            <p:nvPr/>
          </p:nvSpPr>
          <p:spPr bwMode="auto">
            <a:xfrm>
              <a:off x="2680" y="224"/>
              <a:ext cx="0" cy="6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21" name="Line 175"/>
            <p:cNvSpPr>
              <a:spLocks noChangeShapeType="1"/>
            </p:cNvSpPr>
            <p:nvPr/>
          </p:nvSpPr>
          <p:spPr bwMode="auto">
            <a:xfrm>
              <a:off x="2898" y="224"/>
              <a:ext cx="0" cy="6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22" name="Line 176"/>
            <p:cNvSpPr>
              <a:spLocks noChangeShapeType="1"/>
            </p:cNvSpPr>
            <p:nvPr/>
          </p:nvSpPr>
          <p:spPr bwMode="auto">
            <a:xfrm>
              <a:off x="3115" y="224"/>
              <a:ext cx="0" cy="6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23" name="Line 177"/>
            <p:cNvSpPr>
              <a:spLocks noChangeShapeType="1"/>
            </p:cNvSpPr>
            <p:nvPr/>
          </p:nvSpPr>
          <p:spPr bwMode="auto">
            <a:xfrm>
              <a:off x="3333" y="224"/>
              <a:ext cx="0" cy="6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24" name="Line 178"/>
            <p:cNvSpPr>
              <a:spLocks noChangeShapeType="1"/>
            </p:cNvSpPr>
            <p:nvPr/>
          </p:nvSpPr>
          <p:spPr bwMode="auto">
            <a:xfrm>
              <a:off x="3550" y="224"/>
              <a:ext cx="0" cy="6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25" name="Line 179"/>
            <p:cNvSpPr>
              <a:spLocks noChangeShapeType="1"/>
            </p:cNvSpPr>
            <p:nvPr/>
          </p:nvSpPr>
          <p:spPr bwMode="auto">
            <a:xfrm>
              <a:off x="3768" y="224"/>
              <a:ext cx="0" cy="6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26" name="Line 180"/>
            <p:cNvSpPr>
              <a:spLocks noChangeShapeType="1"/>
            </p:cNvSpPr>
            <p:nvPr/>
          </p:nvSpPr>
          <p:spPr bwMode="auto">
            <a:xfrm>
              <a:off x="3986" y="224"/>
              <a:ext cx="0" cy="6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27" name="Line 181"/>
            <p:cNvSpPr>
              <a:spLocks noChangeShapeType="1"/>
            </p:cNvSpPr>
            <p:nvPr/>
          </p:nvSpPr>
          <p:spPr bwMode="auto">
            <a:xfrm>
              <a:off x="4203" y="224"/>
              <a:ext cx="0" cy="6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28" name="Line 182"/>
            <p:cNvSpPr>
              <a:spLocks noChangeShapeType="1"/>
            </p:cNvSpPr>
            <p:nvPr/>
          </p:nvSpPr>
          <p:spPr bwMode="auto">
            <a:xfrm>
              <a:off x="4421" y="224"/>
              <a:ext cx="0" cy="6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29" name="Line 183"/>
            <p:cNvSpPr>
              <a:spLocks noChangeShapeType="1"/>
            </p:cNvSpPr>
            <p:nvPr/>
          </p:nvSpPr>
          <p:spPr bwMode="auto">
            <a:xfrm>
              <a:off x="4638" y="224"/>
              <a:ext cx="0" cy="6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30" name="Line 184"/>
            <p:cNvSpPr>
              <a:spLocks noChangeShapeType="1"/>
            </p:cNvSpPr>
            <p:nvPr/>
          </p:nvSpPr>
          <p:spPr bwMode="auto">
            <a:xfrm>
              <a:off x="4856" y="224"/>
              <a:ext cx="0" cy="69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31" name="Text Box 185"/>
            <p:cNvSpPr txBox="1">
              <a:spLocks noChangeArrowheads="1"/>
            </p:cNvSpPr>
            <p:nvPr/>
          </p:nvSpPr>
          <p:spPr bwMode="auto">
            <a:xfrm>
              <a:off x="1112" y="904"/>
              <a:ext cx="33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r>
                <a:rPr lang="en-US" altLang="zh-CN"/>
                <a:t> 7         1        0             4             3                   2</a:t>
              </a:r>
            </a:p>
          </p:txBody>
        </p:sp>
        <p:sp>
          <p:nvSpPr>
            <p:cNvPr id="87132" name="Text Box 186"/>
            <p:cNvSpPr txBox="1">
              <a:spLocks noChangeArrowheads="1"/>
            </p:cNvSpPr>
            <p:nvPr/>
          </p:nvSpPr>
          <p:spPr bwMode="auto">
            <a:xfrm>
              <a:off x="1176" y="1152"/>
              <a:ext cx="2952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mtClean="0"/>
                <a:t>图</a:t>
              </a:r>
              <a:r>
                <a:rPr lang="en-US" altLang="zh-CN" smtClean="0"/>
                <a:t>5-3  </a:t>
              </a:r>
              <a:r>
                <a:rPr lang="zh-CN" altLang="en-US"/>
                <a:t>利用最佳页面置换算法的置换图</a:t>
              </a:r>
            </a:p>
          </p:txBody>
        </p:sp>
        <p:sp>
          <p:nvSpPr>
            <p:cNvPr id="87133" name="Text Box 187"/>
            <p:cNvSpPr txBox="1">
              <a:spLocks noChangeArrowheads="1"/>
            </p:cNvSpPr>
            <p:nvPr/>
          </p:nvSpPr>
          <p:spPr bwMode="auto">
            <a:xfrm>
              <a:off x="0" y="888"/>
              <a:ext cx="9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rIns="3600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zh-CN"/>
                <a:t>被置换的页</a:t>
              </a:r>
            </a:p>
          </p:txBody>
        </p:sp>
        <p:sp>
          <p:nvSpPr>
            <p:cNvPr id="87134" name="Text Box 188"/>
            <p:cNvSpPr txBox="1">
              <a:spLocks noChangeArrowheads="1"/>
            </p:cNvSpPr>
            <p:nvPr/>
          </p:nvSpPr>
          <p:spPr bwMode="auto">
            <a:xfrm>
              <a:off x="301" y="296"/>
              <a:ext cx="195" cy="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lIns="18000" tIns="10800" rIns="18000" bIns="1080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zh-CN"/>
                <a:t>物理块</a:t>
              </a:r>
            </a:p>
          </p:txBody>
        </p:sp>
      </p:grpSp>
      <p:sp>
        <p:nvSpPr>
          <p:cNvPr id="83040" name="Text Box 7"/>
          <p:cNvSpPr txBox="1">
            <a:spLocks noChangeArrowheads="1"/>
          </p:cNvSpPr>
          <p:nvPr/>
        </p:nvSpPr>
        <p:spPr bwMode="auto">
          <a:xfrm>
            <a:off x="6858000" y="5950862"/>
            <a:ext cx="2286000" cy="425450"/>
          </a:xfrm>
          <a:prstGeom prst="rect">
            <a:avLst/>
          </a:prstGeom>
          <a:solidFill>
            <a:srgbClr val="0000FF"/>
          </a:solidFill>
          <a:ln w="28575">
            <a:solidFill>
              <a:srgbClr val="0099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2000">
                <a:solidFill>
                  <a:srgbClr val="FFFF00"/>
                </a:solidFill>
                <a:latin typeface="宋体" pitchFamily="2" charset="-122"/>
              </a:rPr>
              <a:t>发生</a:t>
            </a:r>
            <a:r>
              <a:rPr lang="en-US" altLang="zh-CN" sz="2000">
                <a:solidFill>
                  <a:srgbClr val="FFFF00"/>
                </a:solidFill>
              </a:rPr>
              <a:t>6</a:t>
            </a:r>
            <a:r>
              <a:rPr lang="zh-CN" altLang="en-US" sz="2000">
                <a:solidFill>
                  <a:srgbClr val="FFFF00"/>
                </a:solidFill>
                <a:latin typeface="宋体" pitchFamily="2" charset="-122"/>
              </a:rPr>
              <a:t>次页面置换</a:t>
            </a:r>
            <a:r>
              <a:rPr lang="zh-CN" altLang="en-US" sz="2000">
                <a:solidFill>
                  <a:srgbClr val="FFFF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72582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3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8" grpId="0"/>
      <p:bldP spid="8304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页脚占位符 4"/>
          <p:cNvSpPr txBox="1">
            <a:spLocks noGrp="1" noChangeArrowheads="1"/>
          </p:cNvSpPr>
          <p:nvPr/>
        </p:nvSpPr>
        <p:spPr bwMode="auto">
          <a:xfrm>
            <a:off x="3352800" y="6540500"/>
            <a:ext cx="2895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</a:pPr>
            <a:r>
              <a:rPr lang="zh-CN" altLang="zh-CN" sz="1400">
                <a:solidFill>
                  <a:srgbClr val="CC3300"/>
                </a:solidFill>
              </a:rPr>
              <a:t>计算机操作系统</a:t>
            </a:r>
          </a:p>
        </p:txBody>
      </p:sp>
      <p:sp>
        <p:nvSpPr>
          <p:cNvPr id="88066" name="灯片编号占位符 5"/>
          <p:cNvSpPr txBox="1">
            <a:spLocks noGrp="1" noChangeArrowheads="1"/>
          </p:cNvSpPr>
          <p:nvPr/>
        </p:nvSpPr>
        <p:spPr bwMode="auto">
          <a:xfrm>
            <a:off x="6781800" y="6604000"/>
            <a:ext cx="19050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r">
              <a:spcBef>
                <a:spcPct val="0"/>
              </a:spcBef>
              <a:buClrTx/>
              <a:buSzTx/>
            </a:pPr>
            <a:fld id="{68465C5F-3267-4A1E-8AA0-1C47845010EE}" type="slidenum">
              <a:rPr lang="en-US" altLang="zh-CN" sz="1400">
                <a:solidFill>
                  <a:srgbClr val="0000FF"/>
                </a:solidFill>
              </a:rPr>
              <a:pPr algn="r">
                <a:spcBef>
                  <a:spcPct val="0"/>
                </a:spcBef>
                <a:buClrTx/>
                <a:buSzTx/>
              </a:pPr>
              <a:t>18</a:t>
            </a:fld>
            <a:endParaRPr lang="en-US" altLang="zh-CN" sz="1400">
              <a:solidFill>
                <a:srgbClr val="0000FF"/>
              </a:solidFill>
            </a:endParaRPr>
          </a:p>
        </p:txBody>
      </p:sp>
      <p:sp>
        <p:nvSpPr>
          <p:cNvPr id="83973" name="Text Box 4"/>
          <p:cNvSpPr txBox="1">
            <a:spLocks noChangeArrowheads="1"/>
          </p:cNvSpPr>
          <p:nvPr/>
        </p:nvSpPr>
        <p:spPr bwMode="auto">
          <a:xfrm>
            <a:off x="457200" y="567878"/>
            <a:ext cx="7099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2800">
                <a:solidFill>
                  <a:srgbClr val="009900"/>
                </a:solidFill>
                <a:latin typeface="Times New Roman" pitchFamily="18" charset="0"/>
              </a:rPr>
              <a:t>2</a:t>
            </a:r>
            <a:r>
              <a:rPr lang="zh-CN" altLang="en-US" sz="2800">
                <a:solidFill>
                  <a:srgbClr val="009900"/>
                </a:solidFill>
                <a:latin typeface="Times New Roman" pitchFamily="18" charset="0"/>
              </a:rPr>
              <a:t>．先进先出（</a:t>
            </a:r>
            <a:r>
              <a:rPr lang="en-US" altLang="zh-CN" sz="2800">
                <a:solidFill>
                  <a:srgbClr val="009900"/>
                </a:solidFill>
                <a:latin typeface="Times New Roman" pitchFamily="18" charset="0"/>
              </a:rPr>
              <a:t>FIFO</a:t>
            </a:r>
            <a:r>
              <a:rPr lang="zh-CN" altLang="en-US" sz="2800">
                <a:solidFill>
                  <a:srgbClr val="009900"/>
                </a:solidFill>
                <a:latin typeface="Times New Roman" pitchFamily="18" charset="0"/>
              </a:rPr>
              <a:t>）页面置换算法 </a:t>
            </a:r>
          </a:p>
        </p:txBody>
      </p:sp>
      <p:sp>
        <p:nvSpPr>
          <p:cNvPr id="83974" name="Text Box 5"/>
          <p:cNvSpPr txBox="1">
            <a:spLocks noChangeArrowheads="1"/>
          </p:cNvSpPr>
          <p:nvPr/>
        </p:nvSpPr>
        <p:spPr bwMode="auto">
          <a:xfrm>
            <a:off x="533400" y="1088578"/>
            <a:ext cx="7150100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5000"/>
              </a:spcBef>
            </a:pPr>
            <a:r>
              <a:rPr lang="zh-CN" altLang="zh-CN" sz="2400">
                <a:latin typeface="黑体" pitchFamily="49" charset="-122"/>
                <a:ea typeface="黑体" pitchFamily="49" charset="-122"/>
              </a:rPr>
              <a:t>选择在内存中驻留时间最长的页面淘汰。 </a:t>
            </a:r>
          </a:p>
          <a:p>
            <a:pPr>
              <a:spcBef>
                <a:spcPct val="5000"/>
              </a:spcBef>
            </a:pPr>
            <a:r>
              <a:rPr lang="zh-CN" altLang="zh-CN" sz="2400">
                <a:latin typeface="黑体" pitchFamily="49" charset="-122"/>
                <a:ea typeface="黑体" pitchFamily="49" charset="-122"/>
              </a:rPr>
              <a:t>设置一个指针，指向最老的页面。 </a:t>
            </a:r>
          </a:p>
        </p:txBody>
      </p:sp>
      <p:sp>
        <p:nvSpPr>
          <p:cNvPr id="83975" name="Text Box 8"/>
          <p:cNvSpPr txBox="1">
            <a:spLocks noChangeArrowheads="1"/>
          </p:cNvSpPr>
          <p:nvPr/>
        </p:nvSpPr>
        <p:spPr bwMode="auto">
          <a:xfrm>
            <a:off x="190500" y="5698678"/>
            <a:ext cx="3657600" cy="485775"/>
          </a:xfrm>
          <a:prstGeom prst="rect">
            <a:avLst/>
          </a:prstGeom>
          <a:solidFill>
            <a:srgbClr val="0000FF"/>
          </a:solidFill>
          <a:ln w="28575">
            <a:solidFill>
              <a:srgbClr val="0099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2400">
                <a:solidFill>
                  <a:srgbClr val="FFFF00"/>
                </a:solidFill>
                <a:latin typeface="宋体" pitchFamily="2" charset="-122"/>
              </a:rPr>
              <a:t>进行了</a:t>
            </a:r>
            <a:r>
              <a:rPr lang="en-US" altLang="zh-CN" sz="2400">
                <a:solidFill>
                  <a:srgbClr val="FFFF00"/>
                </a:solidFill>
              </a:rPr>
              <a:t>12</a:t>
            </a:r>
            <a:r>
              <a:rPr lang="zh-CN" altLang="en-US" sz="2400">
                <a:solidFill>
                  <a:srgbClr val="FFFF00"/>
                </a:solidFill>
                <a:latin typeface="宋体" pitchFamily="2" charset="-122"/>
              </a:rPr>
              <a:t>次页面置换</a:t>
            </a:r>
            <a:r>
              <a:rPr lang="zh-CN" altLang="en-US" sz="2400">
                <a:solidFill>
                  <a:srgbClr val="FFFF00"/>
                </a:solidFill>
              </a:rPr>
              <a:t> 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82600" y="3438078"/>
            <a:ext cx="7912100" cy="2195513"/>
            <a:chOff x="0" y="0"/>
            <a:chExt cx="4984" cy="1383"/>
          </a:xfrm>
        </p:grpSpPr>
        <p:sp>
          <p:nvSpPr>
            <p:cNvPr id="88072" name="Text Box 13"/>
            <p:cNvSpPr txBox="1">
              <a:spLocks noChangeArrowheads="1"/>
            </p:cNvSpPr>
            <p:nvPr/>
          </p:nvSpPr>
          <p:spPr bwMode="auto">
            <a:xfrm>
              <a:off x="8" y="0"/>
              <a:ext cx="49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r>
                <a:rPr lang="zh-CN" altLang="en-US"/>
                <a:t>引用串  </a:t>
              </a:r>
              <a:r>
                <a:rPr lang="en-US" altLang="zh-CN"/>
                <a:t>7   0   1   2   0   3   0   4   2   3   0   3   2   1   2   0   1   7   0   1</a:t>
              </a:r>
            </a:p>
          </p:txBody>
        </p:sp>
        <p:sp>
          <p:nvSpPr>
            <p:cNvPr id="88073" name="Rectangle 14"/>
            <p:cNvSpPr>
              <a:spLocks noChangeArrowheads="1"/>
            </p:cNvSpPr>
            <p:nvPr/>
          </p:nvSpPr>
          <p:spPr bwMode="auto">
            <a:xfrm>
              <a:off x="4638" y="68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88074" name="Rectangle 15"/>
            <p:cNvSpPr>
              <a:spLocks noChangeArrowheads="1"/>
            </p:cNvSpPr>
            <p:nvPr/>
          </p:nvSpPr>
          <p:spPr bwMode="auto">
            <a:xfrm>
              <a:off x="4421" y="684"/>
              <a:ext cx="21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>
                  <a:solidFill>
                    <a:schemeClr val="hlink"/>
                  </a:solidFill>
                </a:rPr>
                <a:t>2</a:t>
              </a:r>
            </a:p>
          </p:txBody>
        </p:sp>
        <p:sp>
          <p:nvSpPr>
            <p:cNvPr id="88075" name="Rectangle 16"/>
            <p:cNvSpPr>
              <a:spLocks noChangeArrowheads="1"/>
            </p:cNvSpPr>
            <p:nvPr/>
          </p:nvSpPr>
          <p:spPr bwMode="auto">
            <a:xfrm>
              <a:off x="4203" y="68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2</a:t>
              </a:r>
            </a:p>
          </p:txBody>
        </p:sp>
        <p:sp>
          <p:nvSpPr>
            <p:cNvPr id="88076" name="Rectangle 17"/>
            <p:cNvSpPr>
              <a:spLocks noChangeArrowheads="1"/>
            </p:cNvSpPr>
            <p:nvPr/>
          </p:nvSpPr>
          <p:spPr bwMode="auto">
            <a:xfrm>
              <a:off x="3986" y="684"/>
              <a:ext cx="21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2</a:t>
              </a:r>
            </a:p>
          </p:txBody>
        </p:sp>
        <p:sp>
          <p:nvSpPr>
            <p:cNvPr id="88077" name="Rectangle 18"/>
            <p:cNvSpPr>
              <a:spLocks noChangeArrowheads="1"/>
            </p:cNvSpPr>
            <p:nvPr/>
          </p:nvSpPr>
          <p:spPr bwMode="auto">
            <a:xfrm>
              <a:off x="3768" y="68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2</a:t>
              </a:r>
            </a:p>
          </p:txBody>
        </p:sp>
        <p:sp>
          <p:nvSpPr>
            <p:cNvPr id="88078" name="Rectangle 19"/>
            <p:cNvSpPr>
              <a:spLocks noChangeArrowheads="1"/>
            </p:cNvSpPr>
            <p:nvPr/>
          </p:nvSpPr>
          <p:spPr bwMode="auto">
            <a:xfrm>
              <a:off x="3550" y="68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2</a:t>
              </a:r>
            </a:p>
          </p:txBody>
        </p:sp>
        <p:sp>
          <p:nvSpPr>
            <p:cNvPr id="88079" name="Rectangle 20"/>
            <p:cNvSpPr>
              <a:spLocks noChangeArrowheads="1"/>
            </p:cNvSpPr>
            <p:nvPr/>
          </p:nvSpPr>
          <p:spPr bwMode="auto">
            <a:xfrm>
              <a:off x="3333" y="684"/>
              <a:ext cx="21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>
                  <a:solidFill>
                    <a:schemeClr val="hlink"/>
                  </a:solidFill>
                </a:rPr>
                <a:t>3</a:t>
              </a:r>
            </a:p>
          </p:txBody>
        </p:sp>
        <p:sp>
          <p:nvSpPr>
            <p:cNvPr id="88080" name="Rectangle 21"/>
            <p:cNvSpPr>
              <a:spLocks noChangeArrowheads="1"/>
            </p:cNvSpPr>
            <p:nvPr/>
          </p:nvSpPr>
          <p:spPr bwMode="auto">
            <a:xfrm>
              <a:off x="3115" y="68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3</a:t>
              </a:r>
            </a:p>
          </p:txBody>
        </p:sp>
        <p:sp>
          <p:nvSpPr>
            <p:cNvPr id="88081" name="Rectangle 22"/>
            <p:cNvSpPr>
              <a:spLocks noChangeArrowheads="1"/>
            </p:cNvSpPr>
            <p:nvPr/>
          </p:nvSpPr>
          <p:spPr bwMode="auto">
            <a:xfrm>
              <a:off x="2898" y="684"/>
              <a:ext cx="21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3</a:t>
              </a:r>
            </a:p>
          </p:txBody>
        </p:sp>
        <p:sp>
          <p:nvSpPr>
            <p:cNvPr id="88082" name="Rectangle 23"/>
            <p:cNvSpPr>
              <a:spLocks noChangeArrowheads="1"/>
            </p:cNvSpPr>
            <p:nvPr/>
          </p:nvSpPr>
          <p:spPr bwMode="auto">
            <a:xfrm>
              <a:off x="2680" y="68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3</a:t>
              </a:r>
            </a:p>
          </p:txBody>
        </p:sp>
        <p:sp>
          <p:nvSpPr>
            <p:cNvPr id="88083" name="Rectangle 24"/>
            <p:cNvSpPr>
              <a:spLocks noChangeArrowheads="1"/>
            </p:cNvSpPr>
            <p:nvPr/>
          </p:nvSpPr>
          <p:spPr bwMode="auto">
            <a:xfrm>
              <a:off x="2462" y="68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3</a:t>
              </a:r>
            </a:p>
          </p:txBody>
        </p:sp>
        <p:sp>
          <p:nvSpPr>
            <p:cNvPr id="88084" name="Rectangle 25"/>
            <p:cNvSpPr>
              <a:spLocks noChangeArrowheads="1"/>
            </p:cNvSpPr>
            <p:nvPr/>
          </p:nvSpPr>
          <p:spPr bwMode="auto">
            <a:xfrm>
              <a:off x="2245" y="684"/>
              <a:ext cx="21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88085" name="Rectangle 26"/>
            <p:cNvSpPr>
              <a:spLocks noChangeArrowheads="1"/>
            </p:cNvSpPr>
            <p:nvPr/>
          </p:nvSpPr>
          <p:spPr bwMode="auto">
            <a:xfrm>
              <a:off x="2027" y="68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0</a:t>
              </a:r>
            </a:p>
          </p:txBody>
        </p:sp>
        <p:sp>
          <p:nvSpPr>
            <p:cNvPr id="88086" name="Rectangle 27"/>
            <p:cNvSpPr>
              <a:spLocks noChangeArrowheads="1"/>
            </p:cNvSpPr>
            <p:nvPr/>
          </p:nvSpPr>
          <p:spPr bwMode="auto">
            <a:xfrm>
              <a:off x="1810" y="684"/>
              <a:ext cx="21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0</a:t>
              </a:r>
            </a:p>
          </p:txBody>
        </p:sp>
        <p:sp>
          <p:nvSpPr>
            <p:cNvPr id="88087" name="Rectangle 28"/>
            <p:cNvSpPr>
              <a:spLocks noChangeArrowheads="1"/>
            </p:cNvSpPr>
            <p:nvPr/>
          </p:nvSpPr>
          <p:spPr bwMode="auto">
            <a:xfrm>
              <a:off x="1592" y="68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88088" name="Rectangle 29"/>
            <p:cNvSpPr>
              <a:spLocks noChangeArrowheads="1"/>
            </p:cNvSpPr>
            <p:nvPr/>
          </p:nvSpPr>
          <p:spPr bwMode="auto">
            <a:xfrm>
              <a:off x="1374" y="68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88089" name="Rectangle 30"/>
            <p:cNvSpPr>
              <a:spLocks noChangeArrowheads="1"/>
            </p:cNvSpPr>
            <p:nvPr/>
          </p:nvSpPr>
          <p:spPr bwMode="auto">
            <a:xfrm>
              <a:off x="1157" y="684"/>
              <a:ext cx="21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88090" name="Rectangle 31"/>
            <p:cNvSpPr>
              <a:spLocks noChangeArrowheads="1"/>
            </p:cNvSpPr>
            <p:nvPr/>
          </p:nvSpPr>
          <p:spPr bwMode="auto">
            <a:xfrm>
              <a:off x="939" y="68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88091" name="Rectangle 32"/>
            <p:cNvSpPr>
              <a:spLocks noChangeArrowheads="1"/>
            </p:cNvSpPr>
            <p:nvPr/>
          </p:nvSpPr>
          <p:spPr bwMode="auto">
            <a:xfrm>
              <a:off x="722" y="684"/>
              <a:ext cx="21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zh-CN" altLang="zh-CN"/>
            </a:p>
          </p:txBody>
        </p:sp>
        <p:sp>
          <p:nvSpPr>
            <p:cNvPr id="88092" name="Rectangle 33"/>
            <p:cNvSpPr>
              <a:spLocks noChangeArrowheads="1"/>
            </p:cNvSpPr>
            <p:nvPr/>
          </p:nvSpPr>
          <p:spPr bwMode="auto">
            <a:xfrm>
              <a:off x="504" y="68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zh-CN" altLang="zh-CN"/>
            </a:p>
          </p:txBody>
        </p:sp>
        <p:sp>
          <p:nvSpPr>
            <p:cNvPr id="88093" name="Rectangle 34"/>
            <p:cNvSpPr>
              <a:spLocks noChangeArrowheads="1"/>
            </p:cNvSpPr>
            <p:nvPr/>
          </p:nvSpPr>
          <p:spPr bwMode="auto">
            <a:xfrm>
              <a:off x="4638" y="45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0</a:t>
              </a:r>
            </a:p>
          </p:txBody>
        </p:sp>
        <p:sp>
          <p:nvSpPr>
            <p:cNvPr id="88094" name="Rectangle 35"/>
            <p:cNvSpPr>
              <a:spLocks noChangeArrowheads="1"/>
            </p:cNvSpPr>
            <p:nvPr/>
          </p:nvSpPr>
          <p:spPr bwMode="auto">
            <a:xfrm>
              <a:off x="4421" y="454"/>
              <a:ext cx="21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0</a:t>
              </a:r>
            </a:p>
          </p:txBody>
        </p:sp>
        <p:sp>
          <p:nvSpPr>
            <p:cNvPr id="88095" name="Rectangle 36"/>
            <p:cNvSpPr>
              <a:spLocks noChangeArrowheads="1"/>
            </p:cNvSpPr>
            <p:nvPr/>
          </p:nvSpPr>
          <p:spPr bwMode="auto">
            <a:xfrm>
              <a:off x="4203" y="45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88096" name="Rectangle 37"/>
            <p:cNvSpPr>
              <a:spLocks noChangeArrowheads="1"/>
            </p:cNvSpPr>
            <p:nvPr/>
          </p:nvSpPr>
          <p:spPr bwMode="auto">
            <a:xfrm>
              <a:off x="3986" y="454"/>
              <a:ext cx="21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88097" name="Rectangle 38"/>
            <p:cNvSpPr>
              <a:spLocks noChangeArrowheads="1"/>
            </p:cNvSpPr>
            <p:nvPr/>
          </p:nvSpPr>
          <p:spPr bwMode="auto">
            <a:xfrm>
              <a:off x="3768" y="45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88098" name="Rectangle 39"/>
            <p:cNvSpPr>
              <a:spLocks noChangeArrowheads="1"/>
            </p:cNvSpPr>
            <p:nvPr/>
          </p:nvSpPr>
          <p:spPr bwMode="auto">
            <a:xfrm>
              <a:off x="3550" y="45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88099" name="Rectangle 40"/>
            <p:cNvSpPr>
              <a:spLocks noChangeArrowheads="1"/>
            </p:cNvSpPr>
            <p:nvPr/>
          </p:nvSpPr>
          <p:spPr bwMode="auto">
            <a:xfrm>
              <a:off x="3333" y="454"/>
              <a:ext cx="21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88100" name="Rectangle 41"/>
            <p:cNvSpPr>
              <a:spLocks noChangeArrowheads="1"/>
            </p:cNvSpPr>
            <p:nvPr/>
          </p:nvSpPr>
          <p:spPr bwMode="auto">
            <a:xfrm>
              <a:off x="3115" y="45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>
                  <a:solidFill>
                    <a:schemeClr val="hlink"/>
                  </a:solidFill>
                </a:rPr>
                <a:t>2</a:t>
              </a:r>
            </a:p>
          </p:txBody>
        </p:sp>
        <p:sp>
          <p:nvSpPr>
            <p:cNvPr id="88101" name="Rectangle 42"/>
            <p:cNvSpPr>
              <a:spLocks noChangeArrowheads="1"/>
            </p:cNvSpPr>
            <p:nvPr/>
          </p:nvSpPr>
          <p:spPr bwMode="auto">
            <a:xfrm>
              <a:off x="2898" y="454"/>
              <a:ext cx="21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>
                  <a:solidFill>
                    <a:schemeClr val="hlink"/>
                  </a:solidFill>
                </a:rPr>
                <a:t>2</a:t>
              </a:r>
            </a:p>
          </p:txBody>
        </p:sp>
        <p:sp>
          <p:nvSpPr>
            <p:cNvPr id="88102" name="Rectangle 43"/>
            <p:cNvSpPr>
              <a:spLocks noChangeArrowheads="1"/>
            </p:cNvSpPr>
            <p:nvPr/>
          </p:nvSpPr>
          <p:spPr bwMode="auto">
            <a:xfrm>
              <a:off x="2680" y="45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>
                  <a:solidFill>
                    <a:schemeClr val="hlink"/>
                  </a:solidFill>
                </a:rPr>
                <a:t>2</a:t>
              </a:r>
            </a:p>
          </p:txBody>
        </p:sp>
        <p:sp>
          <p:nvSpPr>
            <p:cNvPr id="88103" name="Rectangle 44"/>
            <p:cNvSpPr>
              <a:spLocks noChangeArrowheads="1"/>
            </p:cNvSpPr>
            <p:nvPr/>
          </p:nvSpPr>
          <p:spPr bwMode="auto">
            <a:xfrm>
              <a:off x="2462" y="45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2</a:t>
              </a:r>
            </a:p>
          </p:txBody>
        </p:sp>
        <p:sp>
          <p:nvSpPr>
            <p:cNvPr id="88104" name="Rectangle 45"/>
            <p:cNvSpPr>
              <a:spLocks noChangeArrowheads="1"/>
            </p:cNvSpPr>
            <p:nvPr/>
          </p:nvSpPr>
          <p:spPr bwMode="auto">
            <a:xfrm>
              <a:off x="2245" y="454"/>
              <a:ext cx="21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2</a:t>
              </a:r>
            </a:p>
          </p:txBody>
        </p:sp>
        <p:sp>
          <p:nvSpPr>
            <p:cNvPr id="88105" name="Rectangle 46"/>
            <p:cNvSpPr>
              <a:spLocks noChangeArrowheads="1"/>
            </p:cNvSpPr>
            <p:nvPr/>
          </p:nvSpPr>
          <p:spPr bwMode="auto">
            <a:xfrm>
              <a:off x="2027" y="45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>
                  <a:solidFill>
                    <a:schemeClr val="hlink"/>
                  </a:solidFill>
                </a:rPr>
                <a:t>3</a:t>
              </a:r>
            </a:p>
          </p:txBody>
        </p:sp>
        <p:sp>
          <p:nvSpPr>
            <p:cNvPr id="88106" name="Rectangle 47"/>
            <p:cNvSpPr>
              <a:spLocks noChangeArrowheads="1"/>
            </p:cNvSpPr>
            <p:nvPr/>
          </p:nvSpPr>
          <p:spPr bwMode="auto">
            <a:xfrm>
              <a:off x="1810" y="454"/>
              <a:ext cx="21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3</a:t>
              </a:r>
            </a:p>
          </p:txBody>
        </p:sp>
        <p:sp>
          <p:nvSpPr>
            <p:cNvPr id="88107" name="Rectangle 48"/>
            <p:cNvSpPr>
              <a:spLocks noChangeArrowheads="1"/>
            </p:cNvSpPr>
            <p:nvPr/>
          </p:nvSpPr>
          <p:spPr bwMode="auto">
            <a:xfrm>
              <a:off x="1592" y="45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3</a:t>
              </a:r>
            </a:p>
          </p:txBody>
        </p:sp>
        <p:sp>
          <p:nvSpPr>
            <p:cNvPr id="88108" name="Rectangle 49"/>
            <p:cNvSpPr>
              <a:spLocks noChangeArrowheads="1"/>
            </p:cNvSpPr>
            <p:nvPr/>
          </p:nvSpPr>
          <p:spPr bwMode="auto">
            <a:xfrm>
              <a:off x="1374" y="45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88109" name="Rectangle 50"/>
            <p:cNvSpPr>
              <a:spLocks noChangeArrowheads="1"/>
            </p:cNvSpPr>
            <p:nvPr/>
          </p:nvSpPr>
          <p:spPr bwMode="auto">
            <a:xfrm>
              <a:off x="1157" y="454"/>
              <a:ext cx="21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88110" name="Rectangle 51"/>
            <p:cNvSpPr>
              <a:spLocks noChangeArrowheads="1"/>
            </p:cNvSpPr>
            <p:nvPr/>
          </p:nvSpPr>
          <p:spPr bwMode="auto">
            <a:xfrm>
              <a:off x="939" y="45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0</a:t>
              </a:r>
            </a:p>
          </p:txBody>
        </p:sp>
        <p:sp>
          <p:nvSpPr>
            <p:cNvPr id="88111" name="Rectangle 52"/>
            <p:cNvSpPr>
              <a:spLocks noChangeArrowheads="1"/>
            </p:cNvSpPr>
            <p:nvPr/>
          </p:nvSpPr>
          <p:spPr bwMode="auto">
            <a:xfrm>
              <a:off x="722" y="454"/>
              <a:ext cx="21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0</a:t>
              </a:r>
            </a:p>
          </p:txBody>
        </p:sp>
        <p:sp>
          <p:nvSpPr>
            <p:cNvPr id="88112" name="Rectangle 53"/>
            <p:cNvSpPr>
              <a:spLocks noChangeArrowheads="1"/>
            </p:cNvSpPr>
            <p:nvPr/>
          </p:nvSpPr>
          <p:spPr bwMode="auto">
            <a:xfrm>
              <a:off x="504" y="45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zh-CN" altLang="zh-CN"/>
            </a:p>
          </p:txBody>
        </p:sp>
        <p:sp>
          <p:nvSpPr>
            <p:cNvPr id="88113" name="Rectangle 54"/>
            <p:cNvSpPr>
              <a:spLocks noChangeArrowheads="1"/>
            </p:cNvSpPr>
            <p:nvPr/>
          </p:nvSpPr>
          <p:spPr bwMode="auto">
            <a:xfrm>
              <a:off x="4638" y="22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7</a:t>
              </a:r>
            </a:p>
          </p:txBody>
        </p:sp>
        <p:sp>
          <p:nvSpPr>
            <p:cNvPr id="88114" name="Rectangle 55"/>
            <p:cNvSpPr>
              <a:spLocks noChangeArrowheads="1"/>
            </p:cNvSpPr>
            <p:nvPr/>
          </p:nvSpPr>
          <p:spPr bwMode="auto">
            <a:xfrm>
              <a:off x="4421" y="224"/>
              <a:ext cx="21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7</a:t>
              </a:r>
            </a:p>
          </p:txBody>
        </p:sp>
        <p:sp>
          <p:nvSpPr>
            <p:cNvPr id="88115" name="Rectangle 56"/>
            <p:cNvSpPr>
              <a:spLocks noChangeArrowheads="1"/>
            </p:cNvSpPr>
            <p:nvPr/>
          </p:nvSpPr>
          <p:spPr bwMode="auto">
            <a:xfrm>
              <a:off x="4203" y="22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7</a:t>
              </a:r>
            </a:p>
          </p:txBody>
        </p:sp>
        <p:sp>
          <p:nvSpPr>
            <p:cNvPr id="88116" name="Rectangle 57"/>
            <p:cNvSpPr>
              <a:spLocks noChangeArrowheads="1"/>
            </p:cNvSpPr>
            <p:nvPr/>
          </p:nvSpPr>
          <p:spPr bwMode="auto">
            <a:xfrm>
              <a:off x="3986" y="224"/>
              <a:ext cx="21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88117" name="Rectangle 58"/>
            <p:cNvSpPr>
              <a:spLocks noChangeArrowheads="1"/>
            </p:cNvSpPr>
            <p:nvPr/>
          </p:nvSpPr>
          <p:spPr bwMode="auto">
            <a:xfrm>
              <a:off x="3768" y="22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88118" name="Rectangle 59"/>
            <p:cNvSpPr>
              <a:spLocks noChangeArrowheads="1"/>
            </p:cNvSpPr>
            <p:nvPr/>
          </p:nvSpPr>
          <p:spPr bwMode="auto">
            <a:xfrm>
              <a:off x="3550" y="22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88119" name="Rectangle 60"/>
            <p:cNvSpPr>
              <a:spLocks noChangeArrowheads="1"/>
            </p:cNvSpPr>
            <p:nvPr/>
          </p:nvSpPr>
          <p:spPr bwMode="auto">
            <a:xfrm>
              <a:off x="3333" y="224"/>
              <a:ext cx="21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0</a:t>
              </a:r>
            </a:p>
          </p:txBody>
        </p:sp>
        <p:sp>
          <p:nvSpPr>
            <p:cNvPr id="88120" name="Rectangle 61"/>
            <p:cNvSpPr>
              <a:spLocks noChangeArrowheads="1"/>
            </p:cNvSpPr>
            <p:nvPr/>
          </p:nvSpPr>
          <p:spPr bwMode="auto">
            <a:xfrm>
              <a:off x="3115" y="22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0</a:t>
              </a:r>
            </a:p>
          </p:txBody>
        </p:sp>
        <p:sp>
          <p:nvSpPr>
            <p:cNvPr id="88121" name="Rectangle 62"/>
            <p:cNvSpPr>
              <a:spLocks noChangeArrowheads="1"/>
            </p:cNvSpPr>
            <p:nvPr/>
          </p:nvSpPr>
          <p:spPr bwMode="auto">
            <a:xfrm>
              <a:off x="2898" y="224"/>
              <a:ext cx="21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0</a:t>
              </a:r>
            </a:p>
          </p:txBody>
        </p:sp>
        <p:sp>
          <p:nvSpPr>
            <p:cNvPr id="88122" name="Rectangle 63"/>
            <p:cNvSpPr>
              <a:spLocks noChangeArrowheads="1"/>
            </p:cNvSpPr>
            <p:nvPr/>
          </p:nvSpPr>
          <p:spPr bwMode="auto">
            <a:xfrm>
              <a:off x="2680" y="22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0</a:t>
              </a:r>
            </a:p>
          </p:txBody>
        </p:sp>
        <p:sp>
          <p:nvSpPr>
            <p:cNvPr id="88123" name="Rectangle 64"/>
            <p:cNvSpPr>
              <a:spLocks noChangeArrowheads="1"/>
            </p:cNvSpPr>
            <p:nvPr/>
          </p:nvSpPr>
          <p:spPr bwMode="auto">
            <a:xfrm>
              <a:off x="2462" y="22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>
                  <a:solidFill>
                    <a:schemeClr val="hlink"/>
                  </a:solidFill>
                </a:rPr>
                <a:t>4</a:t>
              </a:r>
            </a:p>
          </p:txBody>
        </p:sp>
        <p:sp>
          <p:nvSpPr>
            <p:cNvPr id="88124" name="Rectangle 65"/>
            <p:cNvSpPr>
              <a:spLocks noChangeArrowheads="1"/>
            </p:cNvSpPr>
            <p:nvPr/>
          </p:nvSpPr>
          <p:spPr bwMode="auto">
            <a:xfrm>
              <a:off x="2245" y="224"/>
              <a:ext cx="21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4</a:t>
              </a:r>
            </a:p>
          </p:txBody>
        </p:sp>
        <p:sp>
          <p:nvSpPr>
            <p:cNvPr id="88125" name="Rectangle 66"/>
            <p:cNvSpPr>
              <a:spLocks noChangeArrowheads="1"/>
            </p:cNvSpPr>
            <p:nvPr/>
          </p:nvSpPr>
          <p:spPr bwMode="auto">
            <a:xfrm>
              <a:off x="2027" y="22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4</a:t>
              </a:r>
            </a:p>
          </p:txBody>
        </p:sp>
        <p:sp>
          <p:nvSpPr>
            <p:cNvPr id="88126" name="Rectangle 67"/>
            <p:cNvSpPr>
              <a:spLocks noChangeArrowheads="1"/>
            </p:cNvSpPr>
            <p:nvPr/>
          </p:nvSpPr>
          <p:spPr bwMode="auto">
            <a:xfrm>
              <a:off x="1810" y="224"/>
              <a:ext cx="21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>
                  <a:solidFill>
                    <a:schemeClr val="hlink"/>
                  </a:solidFill>
                </a:rPr>
                <a:t>2</a:t>
              </a:r>
            </a:p>
          </p:txBody>
        </p:sp>
        <p:sp>
          <p:nvSpPr>
            <p:cNvPr id="88127" name="Rectangle 68"/>
            <p:cNvSpPr>
              <a:spLocks noChangeArrowheads="1"/>
            </p:cNvSpPr>
            <p:nvPr/>
          </p:nvSpPr>
          <p:spPr bwMode="auto">
            <a:xfrm>
              <a:off x="1592" y="22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2</a:t>
              </a:r>
            </a:p>
          </p:txBody>
        </p:sp>
        <p:sp>
          <p:nvSpPr>
            <p:cNvPr id="88128" name="Rectangle 69"/>
            <p:cNvSpPr>
              <a:spLocks noChangeArrowheads="1"/>
            </p:cNvSpPr>
            <p:nvPr/>
          </p:nvSpPr>
          <p:spPr bwMode="auto">
            <a:xfrm>
              <a:off x="1374" y="22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2</a:t>
              </a:r>
            </a:p>
          </p:txBody>
        </p:sp>
        <p:sp>
          <p:nvSpPr>
            <p:cNvPr id="88129" name="Rectangle 70"/>
            <p:cNvSpPr>
              <a:spLocks noChangeArrowheads="1"/>
            </p:cNvSpPr>
            <p:nvPr/>
          </p:nvSpPr>
          <p:spPr bwMode="auto">
            <a:xfrm>
              <a:off x="1157" y="224"/>
              <a:ext cx="21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2</a:t>
              </a:r>
            </a:p>
          </p:txBody>
        </p:sp>
        <p:sp>
          <p:nvSpPr>
            <p:cNvPr id="88130" name="Rectangle 71"/>
            <p:cNvSpPr>
              <a:spLocks noChangeArrowheads="1"/>
            </p:cNvSpPr>
            <p:nvPr/>
          </p:nvSpPr>
          <p:spPr bwMode="auto">
            <a:xfrm>
              <a:off x="939" y="22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 dirty="0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88131" name="Rectangle 72"/>
            <p:cNvSpPr>
              <a:spLocks noChangeArrowheads="1"/>
            </p:cNvSpPr>
            <p:nvPr/>
          </p:nvSpPr>
          <p:spPr bwMode="auto">
            <a:xfrm>
              <a:off x="722" y="224"/>
              <a:ext cx="21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 dirty="0">
                  <a:solidFill>
                    <a:schemeClr val="hlink"/>
                  </a:solidFill>
                </a:rPr>
                <a:t>7</a:t>
              </a:r>
            </a:p>
          </p:txBody>
        </p:sp>
        <p:sp>
          <p:nvSpPr>
            <p:cNvPr id="88132" name="Rectangle 73"/>
            <p:cNvSpPr>
              <a:spLocks noChangeArrowheads="1"/>
            </p:cNvSpPr>
            <p:nvPr/>
          </p:nvSpPr>
          <p:spPr bwMode="auto">
            <a:xfrm>
              <a:off x="504" y="22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>
                  <a:solidFill>
                    <a:schemeClr val="hlink"/>
                  </a:solidFill>
                </a:rPr>
                <a:t>7</a:t>
              </a:r>
            </a:p>
          </p:txBody>
        </p:sp>
        <p:sp>
          <p:nvSpPr>
            <p:cNvPr id="88133" name="Line 74"/>
            <p:cNvSpPr>
              <a:spLocks noChangeShapeType="1"/>
            </p:cNvSpPr>
            <p:nvPr/>
          </p:nvSpPr>
          <p:spPr bwMode="auto">
            <a:xfrm>
              <a:off x="504" y="224"/>
              <a:ext cx="435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34" name="Line 75"/>
            <p:cNvSpPr>
              <a:spLocks noChangeShapeType="1"/>
            </p:cNvSpPr>
            <p:nvPr/>
          </p:nvSpPr>
          <p:spPr bwMode="auto">
            <a:xfrm>
              <a:off x="504" y="454"/>
              <a:ext cx="43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35" name="Line 76"/>
            <p:cNvSpPr>
              <a:spLocks noChangeShapeType="1"/>
            </p:cNvSpPr>
            <p:nvPr/>
          </p:nvSpPr>
          <p:spPr bwMode="auto">
            <a:xfrm>
              <a:off x="504" y="684"/>
              <a:ext cx="43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36" name="Line 77"/>
            <p:cNvSpPr>
              <a:spLocks noChangeShapeType="1"/>
            </p:cNvSpPr>
            <p:nvPr/>
          </p:nvSpPr>
          <p:spPr bwMode="auto">
            <a:xfrm>
              <a:off x="504" y="914"/>
              <a:ext cx="435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37" name="Line 78"/>
            <p:cNvSpPr>
              <a:spLocks noChangeShapeType="1"/>
            </p:cNvSpPr>
            <p:nvPr/>
          </p:nvSpPr>
          <p:spPr bwMode="auto">
            <a:xfrm>
              <a:off x="504" y="224"/>
              <a:ext cx="0" cy="69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38" name="Line 79"/>
            <p:cNvSpPr>
              <a:spLocks noChangeShapeType="1"/>
            </p:cNvSpPr>
            <p:nvPr/>
          </p:nvSpPr>
          <p:spPr bwMode="auto">
            <a:xfrm>
              <a:off x="722" y="224"/>
              <a:ext cx="0" cy="6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39" name="Line 80"/>
            <p:cNvSpPr>
              <a:spLocks noChangeShapeType="1"/>
            </p:cNvSpPr>
            <p:nvPr/>
          </p:nvSpPr>
          <p:spPr bwMode="auto">
            <a:xfrm>
              <a:off x="939" y="224"/>
              <a:ext cx="0" cy="6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40" name="Line 81"/>
            <p:cNvSpPr>
              <a:spLocks noChangeShapeType="1"/>
            </p:cNvSpPr>
            <p:nvPr/>
          </p:nvSpPr>
          <p:spPr bwMode="auto">
            <a:xfrm>
              <a:off x="1157" y="224"/>
              <a:ext cx="0" cy="6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41" name="Line 82"/>
            <p:cNvSpPr>
              <a:spLocks noChangeShapeType="1"/>
            </p:cNvSpPr>
            <p:nvPr/>
          </p:nvSpPr>
          <p:spPr bwMode="auto">
            <a:xfrm>
              <a:off x="1374" y="224"/>
              <a:ext cx="0" cy="6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42" name="Line 83"/>
            <p:cNvSpPr>
              <a:spLocks noChangeShapeType="1"/>
            </p:cNvSpPr>
            <p:nvPr/>
          </p:nvSpPr>
          <p:spPr bwMode="auto">
            <a:xfrm>
              <a:off x="1592" y="224"/>
              <a:ext cx="0" cy="6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43" name="Line 84"/>
            <p:cNvSpPr>
              <a:spLocks noChangeShapeType="1"/>
            </p:cNvSpPr>
            <p:nvPr/>
          </p:nvSpPr>
          <p:spPr bwMode="auto">
            <a:xfrm>
              <a:off x="1810" y="224"/>
              <a:ext cx="0" cy="6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44" name="Line 85"/>
            <p:cNvSpPr>
              <a:spLocks noChangeShapeType="1"/>
            </p:cNvSpPr>
            <p:nvPr/>
          </p:nvSpPr>
          <p:spPr bwMode="auto">
            <a:xfrm>
              <a:off x="2027" y="224"/>
              <a:ext cx="0" cy="6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45" name="Line 86"/>
            <p:cNvSpPr>
              <a:spLocks noChangeShapeType="1"/>
            </p:cNvSpPr>
            <p:nvPr/>
          </p:nvSpPr>
          <p:spPr bwMode="auto">
            <a:xfrm>
              <a:off x="2245" y="224"/>
              <a:ext cx="0" cy="6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46" name="Line 87"/>
            <p:cNvSpPr>
              <a:spLocks noChangeShapeType="1"/>
            </p:cNvSpPr>
            <p:nvPr/>
          </p:nvSpPr>
          <p:spPr bwMode="auto">
            <a:xfrm>
              <a:off x="2462" y="224"/>
              <a:ext cx="0" cy="6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47" name="Line 88"/>
            <p:cNvSpPr>
              <a:spLocks noChangeShapeType="1"/>
            </p:cNvSpPr>
            <p:nvPr/>
          </p:nvSpPr>
          <p:spPr bwMode="auto">
            <a:xfrm>
              <a:off x="2680" y="224"/>
              <a:ext cx="0" cy="6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48" name="Line 89"/>
            <p:cNvSpPr>
              <a:spLocks noChangeShapeType="1"/>
            </p:cNvSpPr>
            <p:nvPr/>
          </p:nvSpPr>
          <p:spPr bwMode="auto">
            <a:xfrm>
              <a:off x="2898" y="224"/>
              <a:ext cx="0" cy="6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49" name="Line 90"/>
            <p:cNvSpPr>
              <a:spLocks noChangeShapeType="1"/>
            </p:cNvSpPr>
            <p:nvPr/>
          </p:nvSpPr>
          <p:spPr bwMode="auto">
            <a:xfrm>
              <a:off x="3115" y="224"/>
              <a:ext cx="0" cy="6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50" name="Line 91"/>
            <p:cNvSpPr>
              <a:spLocks noChangeShapeType="1"/>
            </p:cNvSpPr>
            <p:nvPr/>
          </p:nvSpPr>
          <p:spPr bwMode="auto">
            <a:xfrm>
              <a:off x="3333" y="224"/>
              <a:ext cx="0" cy="6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51" name="Line 92"/>
            <p:cNvSpPr>
              <a:spLocks noChangeShapeType="1"/>
            </p:cNvSpPr>
            <p:nvPr/>
          </p:nvSpPr>
          <p:spPr bwMode="auto">
            <a:xfrm>
              <a:off x="3550" y="224"/>
              <a:ext cx="0" cy="6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52" name="Line 93"/>
            <p:cNvSpPr>
              <a:spLocks noChangeShapeType="1"/>
            </p:cNvSpPr>
            <p:nvPr/>
          </p:nvSpPr>
          <p:spPr bwMode="auto">
            <a:xfrm>
              <a:off x="3768" y="224"/>
              <a:ext cx="0" cy="6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53" name="Line 94"/>
            <p:cNvSpPr>
              <a:spLocks noChangeShapeType="1"/>
            </p:cNvSpPr>
            <p:nvPr/>
          </p:nvSpPr>
          <p:spPr bwMode="auto">
            <a:xfrm>
              <a:off x="3986" y="224"/>
              <a:ext cx="0" cy="6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54" name="Line 95"/>
            <p:cNvSpPr>
              <a:spLocks noChangeShapeType="1"/>
            </p:cNvSpPr>
            <p:nvPr/>
          </p:nvSpPr>
          <p:spPr bwMode="auto">
            <a:xfrm>
              <a:off x="4203" y="224"/>
              <a:ext cx="0" cy="6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55" name="Line 96"/>
            <p:cNvSpPr>
              <a:spLocks noChangeShapeType="1"/>
            </p:cNvSpPr>
            <p:nvPr/>
          </p:nvSpPr>
          <p:spPr bwMode="auto">
            <a:xfrm>
              <a:off x="4421" y="224"/>
              <a:ext cx="0" cy="6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56" name="Line 97"/>
            <p:cNvSpPr>
              <a:spLocks noChangeShapeType="1"/>
            </p:cNvSpPr>
            <p:nvPr/>
          </p:nvSpPr>
          <p:spPr bwMode="auto">
            <a:xfrm>
              <a:off x="4638" y="224"/>
              <a:ext cx="0" cy="6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57" name="Line 98"/>
            <p:cNvSpPr>
              <a:spLocks noChangeShapeType="1"/>
            </p:cNvSpPr>
            <p:nvPr/>
          </p:nvSpPr>
          <p:spPr bwMode="auto">
            <a:xfrm>
              <a:off x="4856" y="224"/>
              <a:ext cx="0" cy="69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58" name="Text Box 99"/>
            <p:cNvSpPr txBox="1">
              <a:spLocks noChangeArrowheads="1"/>
            </p:cNvSpPr>
            <p:nvPr/>
          </p:nvSpPr>
          <p:spPr bwMode="auto">
            <a:xfrm>
              <a:off x="1112" y="904"/>
              <a:ext cx="38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r>
                <a:rPr lang="en-US" altLang="zh-CN"/>
                <a:t> 7         0   1   2   3   0  4              2   3             0    1  2</a:t>
              </a:r>
            </a:p>
          </p:txBody>
        </p:sp>
        <p:sp>
          <p:nvSpPr>
            <p:cNvPr id="88159" name="Text Box 100"/>
            <p:cNvSpPr txBox="1">
              <a:spLocks noChangeArrowheads="1"/>
            </p:cNvSpPr>
            <p:nvPr/>
          </p:nvSpPr>
          <p:spPr bwMode="auto">
            <a:xfrm>
              <a:off x="1176" y="1152"/>
              <a:ext cx="2952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mtClean="0"/>
                <a:t>图</a:t>
              </a:r>
              <a:r>
                <a:rPr lang="en-US" altLang="zh-CN" smtClean="0"/>
                <a:t>5-4  </a:t>
              </a:r>
              <a:r>
                <a:rPr lang="zh-CN" altLang="en-US"/>
                <a:t>利用</a:t>
              </a:r>
              <a:r>
                <a:rPr lang="en-US" altLang="zh-CN"/>
                <a:t>FIFO</a:t>
              </a:r>
              <a:r>
                <a:rPr lang="zh-CN" altLang="en-US"/>
                <a:t>页面置换算法时的置换图</a:t>
              </a:r>
            </a:p>
          </p:txBody>
        </p:sp>
        <p:sp>
          <p:nvSpPr>
            <p:cNvPr id="88160" name="Text Box 101"/>
            <p:cNvSpPr txBox="1">
              <a:spLocks noChangeArrowheads="1"/>
            </p:cNvSpPr>
            <p:nvPr/>
          </p:nvSpPr>
          <p:spPr bwMode="auto">
            <a:xfrm>
              <a:off x="0" y="888"/>
              <a:ext cx="9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rIns="3600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zh-CN"/>
                <a:t>被置换的页</a:t>
              </a:r>
            </a:p>
          </p:txBody>
        </p:sp>
        <p:sp>
          <p:nvSpPr>
            <p:cNvPr id="88161" name="Text Box 102"/>
            <p:cNvSpPr txBox="1">
              <a:spLocks noChangeArrowheads="1"/>
            </p:cNvSpPr>
            <p:nvPr/>
          </p:nvSpPr>
          <p:spPr bwMode="auto">
            <a:xfrm>
              <a:off x="301" y="296"/>
              <a:ext cx="195" cy="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lIns="18000" tIns="10800" rIns="18000" bIns="1080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zh-CN"/>
                <a:t>物理块</a:t>
              </a:r>
            </a:p>
          </p:txBody>
        </p:sp>
      </p:grpSp>
      <p:sp>
        <p:nvSpPr>
          <p:cNvPr id="84067" name="Text Box 103"/>
          <p:cNvSpPr txBox="1">
            <a:spLocks noChangeArrowheads="1"/>
          </p:cNvSpPr>
          <p:nvPr/>
        </p:nvSpPr>
        <p:spPr bwMode="auto">
          <a:xfrm>
            <a:off x="203200" y="2625278"/>
            <a:ext cx="8610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000" smtClean="0">
                <a:solidFill>
                  <a:schemeClr val="hlink"/>
                </a:solidFill>
                <a:ea typeface="黑体" pitchFamily="49" charset="-122"/>
              </a:rPr>
              <a:t>【</a:t>
            </a:r>
            <a:r>
              <a:rPr lang="zh-CN" altLang="en-US" sz="2000" smtClean="0">
                <a:solidFill>
                  <a:schemeClr val="hlink"/>
                </a:solidFill>
                <a:ea typeface="黑体" pitchFamily="49" charset="-122"/>
              </a:rPr>
              <a:t>例</a:t>
            </a:r>
            <a:r>
              <a:rPr lang="en-US" altLang="zh-CN" sz="2000" smtClean="0">
                <a:solidFill>
                  <a:schemeClr val="hlink"/>
                </a:solidFill>
                <a:ea typeface="黑体" pitchFamily="49" charset="-122"/>
              </a:rPr>
              <a:t>5-1</a:t>
            </a:r>
            <a:r>
              <a:rPr lang="en-US" altLang="zh-CN" sz="2000">
                <a:solidFill>
                  <a:schemeClr val="hlink"/>
                </a:solidFill>
                <a:ea typeface="黑体" pitchFamily="49" charset="-122"/>
              </a:rPr>
              <a:t>】</a:t>
            </a:r>
            <a:r>
              <a:rPr lang="zh-CN" altLang="en-US" sz="2000">
                <a:ea typeface="黑体" pitchFamily="49" charset="-122"/>
              </a:rPr>
              <a:t>假定系统为某进程分配了</a:t>
            </a:r>
            <a:r>
              <a:rPr lang="en-US" altLang="zh-CN" sz="2000">
                <a:ea typeface="黑体" pitchFamily="49" charset="-122"/>
              </a:rPr>
              <a:t>3</a:t>
            </a:r>
            <a:r>
              <a:rPr lang="zh-CN" altLang="en-US" sz="2000">
                <a:ea typeface="黑体" pitchFamily="49" charset="-122"/>
              </a:rPr>
              <a:t>个物理块，并考虑以下的页面引用串：</a:t>
            </a:r>
            <a:r>
              <a:rPr lang="en-US" altLang="zh-CN" sz="2000">
                <a:ea typeface="黑体" pitchFamily="49" charset="-122"/>
              </a:rPr>
              <a:t>7</a:t>
            </a:r>
            <a:r>
              <a:rPr lang="zh-CN" altLang="en-US" sz="2000">
                <a:ea typeface="黑体" pitchFamily="49" charset="-122"/>
              </a:rPr>
              <a:t>，</a:t>
            </a:r>
            <a:r>
              <a:rPr lang="en-US" altLang="zh-CN" sz="2000">
                <a:ea typeface="黑体" pitchFamily="49" charset="-122"/>
              </a:rPr>
              <a:t>0</a:t>
            </a:r>
            <a:r>
              <a:rPr lang="zh-CN" altLang="en-US" sz="2000">
                <a:ea typeface="黑体" pitchFamily="49" charset="-122"/>
              </a:rPr>
              <a:t>，</a:t>
            </a:r>
            <a:r>
              <a:rPr lang="en-US" altLang="zh-CN" sz="2000">
                <a:ea typeface="黑体" pitchFamily="49" charset="-122"/>
              </a:rPr>
              <a:t>1</a:t>
            </a:r>
            <a:r>
              <a:rPr lang="zh-CN" altLang="en-US" sz="2000">
                <a:ea typeface="黑体" pitchFamily="49" charset="-122"/>
              </a:rPr>
              <a:t>，</a:t>
            </a:r>
            <a:r>
              <a:rPr lang="en-US" altLang="zh-CN" sz="2000">
                <a:ea typeface="黑体" pitchFamily="49" charset="-122"/>
              </a:rPr>
              <a:t>2</a:t>
            </a:r>
            <a:r>
              <a:rPr lang="zh-CN" altLang="en-US" sz="2000">
                <a:ea typeface="黑体" pitchFamily="49" charset="-122"/>
              </a:rPr>
              <a:t>，</a:t>
            </a:r>
            <a:r>
              <a:rPr lang="en-US" altLang="zh-CN" sz="2000">
                <a:ea typeface="黑体" pitchFamily="49" charset="-122"/>
              </a:rPr>
              <a:t>0</a:t>
            </a:r>
            <a:r>
              <a:rPr lang="zh-CN" altLang="en-US" sz="2000">
                <a:ea typeface="黑体" pitchFamily="49" charset="-122"/>
              </a:rPr>
              <a:t>，</a:t>
            </a:r>
            <a:r>
              <a:rPr lang="en-US" altLang="zh-CN" sz="2000">
                <a:ea typeface="黑体" pitchFamily="49" charset="-122"/>
              </a:rPr>
              <a:t>3</a:t>
            </a:r>
            <a:r>
              <a:rPr lang="zh-CN" altLang="en-US" sz="2000">
                <a:ea typeface="黑体" pitchFamily="49" charset="-122"/>
              </a:rPr>
              <a:t>，</a:t>
            </a:r>
            <a:r>
              <a:rPr lang="en-US" altLang="zh-CN" sz="2000">
                <a:ea typeface="黑体" pitchFamily="49" charset="-122"/>
              </a:rPr>
              <a:t>0</a:t>
            </a:r>
            <a:r>
              <a:rPr lang="zh-CN" altLang="en-US" sz="2000">
                <a:ea typeface="黑体" pitchFamily="49" charset="-122"/>
              </a:rPr>
              <a:t>，</a:t>
            </a:r>
            <a:r>
              <a:rPr lang="en-US" altLang="zh-CN" sz="2000">
                <a:ea typeface="黑体" pitchFamily="49" charset="-122"/>
              </a:rPr>
              <a:t>4</a:t>
            </a:r>
            <a:r>
              <a:rPr lang="zh-CN" altLang="en-US" sz="2000">
                <a:ea typeface="黑体" pitchFamily="49" charset="-122"/>
              </a:rPr>
              <a:t>，</a:t>
            </a:r>
            <a:r>
              <a:rPr lang="en-US" altLang="zh-CN" sz="2000">
                <a:ea typeface="黑体" pitchFamily="49" charset="-122"/>
              </a:rPr>
              <a:t>2</a:t>
            </a:r>
            <a:r>
              <a:rPr lang="zh-CN" altLang="en-US" sz="2000">
                <a:ea typeface="黑体" pitchFamily="49" charset="-122"/>
              </a:rPr>
              <a:t>，</a:t>
            </a:r>
            <a:r>
              <a:rPr lang="en-US" altLang="zh-CN" sz="2000">
                <a:ea typeface="黑体" pitchFamily="49" charset="-122"/>
              </a:rPr>
              <a:t>3</a:t>
            </a:r>
            <a:r>
              <a:rPr lang="zh-CN" altLang="en-US" sz="2000">
                <a:ea typeface="黑体" pitchFamily="49" charset="-122"/>
              </a:rPr>
              <a:t>，</a:t>
            </a:r>
            <a:r>
              <a:rPr lang="en-US" altLang="zh-CN" sz="2000">
                <a:ea typeface="黑体" pitchFamily="49" charset="-122"/>
              </a:rPr>
              <a:t>0</a:t>
            </a:r>
            <a:r>
              <a:rPr lang="zh-CN" altLang="en-US" sz="2000">
                <a:ea typeface="黑体" pitchFamily="49" charset="-122"/>
              </a:rPr>
              <a:t>，</a:t>
            </a:r>
            <a:r>
              <a:rPr lang="en-US" altLang="zh-CN" sz="2000">
                <a:ea typeface="黑体" pitchFamily="49" charset="-122"/>
              </a:rPr>
              <a:t>3</a:t>
            </a:r>
            <a:r>
              <a:rPr lang="zh-CN" altLang="en-US" sz="2000">
                <a:ea typeface="黑体" pitchFamily="49" charset="-122"/>
              </a:rPr>
              <a:t>，</a:t>
            </a:r>
            <a:r>
              <a:rPr lang="en-US" altLang="zh-CN" sz="2000">
                <a:ea typeface="黑体" pitchFamily="49" charset="-122"/>
              </a:rPr>
              <a:t>2</a:t>
            </a:r>
            <a:r>
              <a:rPr lang="zh-CN" altLang="en-US" sz="2000">
                <a:ea typeface="黑体" pitchFamily="49" charset="-122"/>
              </a:rPr>
              <a:t>，</a:t>
            </a:r>
            <a:r>
              <a:rPr lang="en-US" altLang="zh-CN" sz="2000">
                <a:ea typeface="黑体" pitchFamily="49" charset="-122"/>
              </a:rPr>
              <a:t>1</a:t>
            </a:r>
            <a:r>
              <a:rPr lang="zh-CN" altLang="en-US" sz="2000">
                <a:ea typeface="黑体" pitchFamily="49" charset="-122"/>
              </a:rPr>
              <a:t>，</a:t>
            </a:r>
            <a:r>
              <a:rPr lang="en-US" altLang="zh-CN" sz="2000">
                <a:ea typeface="黑体" pitchFamily="49" charset="-122"/>
              </a:rPr>
              <a:t>2</a:t>
            </a:r>
            <a:r>
              <a:rPr lang="zh-CN" altLang="en-US" sz="2000">
                <a:ea typeface="黑体" pitchFamily="49" charset="-122"/>
              </a:rPr>
              <a:t>，</a:t>
            </a:r>
            <a:r>
              <a:rPr lang="en-US" altLang="zh-CN" sz="2000">
                <a:ea typeface="黑体" pitchFamily="49" charset="-122"/>
              </a:rPr>
              <a:t>0</a:t>
            </a:r>
            <a:r>
              <a:rPr lang="zh-CN" altLang="en-US" sz="2000">
                <a:ea typeface="黑体" pitchFamily="49" charset="-122"/>
              </a:rPr>
              <a:t>，</a:t>
            </a:r>
            <a:r>
              <a:rPr lang="en-US" altLang="zh-CN" sz="2000">
                <a:ea typeface="黑体" pitchFamily="49" charset="-122"/>
              </a:rPr>
              <a:t>1</a:t>
            </a:r>
            <a:r>
              <a:rPr lang="zh-CN" altLang="en-US" sz="2000">
                <a:ea typeface="黑体" pitchFamily="49" charset="-122"/>
              </a:rPr>
              <a:t>，</a:t>
            </a:r>
            <a:r>
              <a:rPr lang="en-US" altLang="zh-CN" sz="2000">
                <a:ea typeface="黑体" pitchFamily="49" charset="-122"/>
              </a:rPr>
              <a:t>7</a:t>
            </a:r>
            <a:r>
              <a:rPr lang="zh-CN" altLang="en-US" sz="2000">
                <a:ea typeface="黑体" pitchFamily="49" charset="-122"/>
              </a:rPr>
              <a:t>，</a:t>
            </a:r>
            <a:r>
              <a:rPr lang="en-US" altLang="zh-CN" sz="2000">
                <a:ea typeface="黑体" pitchFamily="49" charset="-122"/>
              </a:rPr>
              <a:t>0</a:t>
            </a:r>
            <a:r>
              <a:rPr lang="zh-CN" altLang="en-US" sz="2000">
                <a:ea typeface="黑体" pitchFamily="49" charset="-122"/>
              </a:rPr>
              <a:t>，</a:t>
            </a:r>
            <a:r>
              <a:rPr lang="en-US" altLang="zh-CN" sz="2000">
                <a:ea typeface="黑体" pitchFamily="49" charset="-122"/>
              </a:rPr>
              <a:t>1 </a:t>
            </a:r>
          </a:p>
        </p:txBody>
      </p:sp>
      <p:sp>
        <p:nvSpPr>
          <p:cNvPr id="84068" name="Text Box 104"/>
          <p:cNvSpPr txBox="1">
            <a:spLocks noChangeArrowheads="1"/>
          </p:cNvSpPr>
          <p:nvPr/>
        </p:nvSpPr>
        <p:spPr bwMode="auto">
          <a:xfrm>
            <a:off x="203200" y="2028378"/>
            <a:ext cx="3810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sz="280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仍以</a:t>
            </a:r>
            <a:r>
              <a:rPr lang="zh-CN" altLang="en-US" sz="2800" smtClean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例</a:t>
            </a:r>
            <a:r>
              <a:rPr lang="en-US" altLang="zh-CN" sz="2800" smtClean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5-1</a:t>
            </a:r>
            <a:r>
              <a:rPr lang="zh-CN" altLang="en-US" sz="280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为例。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3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39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4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4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3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4" grpId="0" build="p"/>
      <p:bldP spid="83975" grpId="0" animBg="1"/>
      <p:bldP spid="84067" grpId="0"/>
      <p:bldP spid="8406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页脚占位符 4"/>
          <p:cNvSpPr txBox="1">
            <a:spLocks noGrp="1" noChangeArrowheads="1"/>
          </p:cNvSpPr>
          <p:nvPr/>
        </p:nvSpPr>
        <p:spPr bwMode="auto">
          <a:xfrm>
            <a:off x="3352800" y="6540500"/>
            <a:ext cx="2895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</a:pPr>
            <a:r>
              <a:rPr lang="zh-CN" altLang="zh-CN" sz="1400">
                <a:solidFill>
                  <a:srgbClr val="CC3300"/>
                </a:solidFill>
              </a:rPr>
              <a:t>计算机操作系统</a:t>
            </a:r>
          </a:p>
        </p:txBody>
      </p:sp>
      <p:sp>
        <p:nvSpPr>
          <p:cNvPr id="88066" name="灯片编号占位符 5"/>
          <p:cNvSpPr txBox="1">
            <a:spLocks noGrp="1" noChangeArrowheads="1"/>
          </p:cNvSpPr>
          <p:nvPr/>
        </p:nvSpPr>
        <p:spPr bwMode="auto">
          <a:xfrm>
            <a:off x="6781800" y="6604000"/>
            <a:ext cx="19050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r">
              <a:spcBef>
                <a:spcPct val="0"/>
              </a:spcBef>
              <a:buClrTx/>
              <a:buSzTx/>
            </a:pPr>
            <a:fld id="{68465C5F-3267-4A1E-8AA0-1C47845010EE}" type="slidenum">
              <a:rPr lang="en-US" altLang="zh-CN" sz="1400">
                <a:solidFill>
                  <a:srgbClr val="0000FF"/>
                </a:solidFill>
              </a:rPr>
              <a:pPr algn="r">
                <a:spcBef>
                  <a:spcPct val="0"/>
                </a:spcBef>
                <a:buClrTx/>
                <a:buSzTx/>
              </a:pPr>
              <a:t>19</a:t>
            </a:fld>
            <a:endParaRPr lang="en-US" altLang="zh-CN" sz="1400">
              <a:solidFill>
                <a:srgbClr val="0000FF"/>
              </a:solidFill>
            </a:endParaRPr>
          </a:p>
        </p:txBody>
      </p:sp>
      <p:sp>
        <p:nvSpPr>
          <p:cNvPr id="83973" name="Text Box 4"/>
          <p:cNvSpPr txBox="1">
            <a:spLocks noChangeArrowheads="1"/>
          </p:cNvSpPr>
          <p:nvPr/>
        </p:nvSpPr>
        <p:spPr bwMode="auto">
          <a:xfrm>
            <a:off x="457200" y="567878"/>
            <a:ext cx="7099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2800">
                <a:solidFill>
                  <a:srgbClr val="009900"/>
                </a:solidFill>
                <a:latin typeface="Times New Roman" pitchFamily="18" charset="0"/>
              </a:rPr>
              <a:t>2</a:t>
            </a:r>
            <a:r>
              <a:rPr lang="zh-CN" altLang="en-US" sz="2800">
                <a:solidFill>
                  <a:srgbClr val="009900"/>
                </a:solidFill>
                <a:latin typeface="Times New Roman" pitchFamily="18" charset="0"/>
              </a:rPr>
              <a:t>．先进先出（</a:t>
            </a:r>
            <a:r>
              <a:rPr lang="en-US" altLang="zh-CN" sz="2800">
                <a:solidFill>
                  <a:srgbClr val="009900"/>
                </a:solidFill>
                <a:latin typeface="Times New Roman" pitchFamily="18" charset="0"/>
              </a:rPr>
              <a:t>FIFO</a:t>
            </a:r>
            <a:r>
              <a:rPr lang="zh-CN" altLang="en-US" sz="2800">
                <a:solidFill>
                  <a:srgbClr val="009900"/>
                </a:solidFill>
                <a:latin typeface="Times New Roman" pitchFamily="18" charset="0"/>
              </a:rPr>
              <a:t>）页面置换算法 </a:t>
            </a:r>
          </a:p>
        </p:txBody>
      </p:sp>
      <p:sp>
        <p:nvSpPr>
          <p:cNvPr id="83974" name="Text Box 5"/>
          <p:cNvSpPr txBox="1">
            <a:spLocks noChangeArrowheads="1"/>
          </p:cNvSpPr>
          <p:nvPr/>
        </p:nvSpPr>
        <p:spPr bwMode="auto">
          <a:xfrm>
            <a:off x="533400" y="1088578"/>
            <a:ext cx="7150100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5000"/>
              </a:spcBef>
            </a:pPr>
            <a:r>
              <a:rPr lang="zh-CN" altLang="zh-CN" sz="2400">
                <a:latin typeface="黑体" pitchFamily="49" charset="-122"/>
                <a:ea typeface="黑体" pitchFamily="49" charset="-122"/>
              </a:rPr>
              <a:t>选择在内存中驻留时间最长的页面淘汰。 </a:t>
            </a:r>
          </a:p>
          <a:p>
            <a:pPr>
              <a:spcBef>
                <a:spcPct val="5000"/>
              </a:spcBef>
            </a:pPr>
            <a:r>
              <a:rPr lang="zh-CN" altLang="zh-CN" sz="2400">
                <a:latin typeface="黑体" pitchFamily="49" charset="-122"/>
                <a:ea typeface="黑体" pitchFamily="49" charset="-122"/>
              </a:rPr>
              <a:t>设置一个指针，指向最老的页面。 </a:t>
            </a:r>
          </a:p>
        </p:txBody>
      </p:sp>
      <p:sp>
        <p:nvSpPr>
          <p:cNvPr id="83975" name="Text Box 8"/>
          <p:cNvSpPr txBox="1">
            <a:spLocks noChangeArrowheads="1"/>
          </p:cNvSpPr>
          <p:nvPr/>
        </p:nvSpPr>
        <p:spPr bwMode="auto">
          <a:xfrm>
            <a:off x="190500" y="5698678"/>
            <a:ext cx="3657600" cy="485775"/>
          </a:xfrm>
          <a:prstGeom prst="rect">
            <a:avLst/>
          </a:prstGeom>
          <a:solidFill>
            <a:srgbClr val="0000FF"/>
          </a:solidFill>
          <a:ln w="28575">
            <a:solidFill>
              <a:srgbClr val="0099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2400">
                <a:solidFill>
                  <a:srgbClr val="FFFF00"/>
                </a:solidFill>
                <a:latin typeface="宋体" pitchFamily="2" charset="-122"/>
              </a:rPr>
              <a:t>进行了</a:t>
            </a:r>
            <a:r>
              <a:rPr lang="en-US" altLang="zh-CN" sz="2400">
                <a:solidFill>
                  <a:srgbClr val="FFFF00"/>
                </a:solidFill>
              </a:rPr>
              <a:t>12</a:t>
            </a:r>
            <a:r>
              <a:rPr lang="zh-CN" altLang="en-US" sz="2400">
                <a:solidFill>
                  <a:srgbClr val="FFFF00"/>
                </a:solidFill>
                <a:latin typeface="宋体" pitchFamily="2" charset="-122"/>
              </a:rPr>
              <a:t>次页面置换</a:t>
            </a:r>
            <a:r>
              <a:rPr lang="zh-CN" altLang="en-US" sz="2400">
                <a:solidFill>
                  <a:srgbClr val="FFFF00"/>
                </a:solidFill>
              </a:rPr>
              <a:t> 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82600" y="3438078"/>
            <a:ext cx="7912100" cy="2195513"/>
            <a:chOff x="0" y="0"/>
            <a:chExt cx="4984" cy="1383"/>
          </a:xfrm>
        </p:grpSpPr>
        <p:sp>
          <p:nvSpPr>
            <p:cNvPr id="88072" name="Text Box 13"/>
            <p:cNvSpPr txBox="1">
              <a:spLocks noChangeArrowheads="1"/>
            </p:cNvSpPr>
            <p:nvPr/>
          </p:nvSpPr>
          <p:spPr bwMode="auto">
            <a:xfrm>
              <a:off x="8" y="0"/>
              <a:ext cx="49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r>
                <a:rPr lang="zh-CN" altLang="en-US"/>
                <a:t>引用串  </a:t>
              </a:r>
              <a:r>
                <a:rPr lang="en-US" altLang="zh-CN"/>
                <a:t>7   0   1   2   0   3   0   4   2   3   0   3   2   1   2   0   1   7   0   1</a:t>
              </a:r>
            </a:p>
          </p:txBody>
        </p:sp>
        <p:sp>
          <p:nvSpPr>
            <p:cNvPr id="88073" name="Rectangle 14"/>
            <p:cNvSpPr>
              <a:spLocks noChangeArrowheads="1"/>
            </p:cNvSpPr>
            <p:nvPr/>
          </p:nvSpPr>
          <p:spPr bwMode="auto">
            <a:xfrm>
              <a:off x="4638" y="68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88074" name="Rectangle 15"/>
            <p:cNvSpPr>
              <a:spLocks noChangeArrowheads="1"/>
            </p:cNvSpPr>
            <p:nvPr/>
          </p:nvSpPr>
          <p:spPr bwMode="auto">
            <a:xfrm>
              <a:off x="4421" y="684"/>
              <a:ext cx="21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>
                  <a:solidFill>
                    <a:schemeClr val="hlink"/>
                  </a:solidFill>
                </a:rPr>
                <a:t>2</a:t>
              </a:r>
            </a:p>
          </p:txBody>
        </p:sp>
        <p:sp>
          <p:nvSpPr>
            <p:cNvPr id="88075" name="Rectangle 16"/>
            <p:cNvSpPr>
              <a:spLocks noChangeArrowheads="1"/>
            </p:cNvSpPr>
            <p:nvPr/>
          </p:nvSpPr>
          <p:spPr bwMode="auto">
            <a:xfrm>
              <a:off x="4203" y="68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2</a:t>
              </a:r>
            </a:p>
          </p:txBody>
        </p:sp>
        <p:sp>
          <p:nvSpPr>
            <p:cNvPr id="88076" name="Rectangle 17"/>
            <p:cNvSpPr>
              <a:spLocks noChangeArrowheads="1"/>
            </p:cNvSpPr>
            <p:nvPr/>
          </p:nvSpPr>
          <p:spPr bwMode="auto">
            <a:xfrm>
              <a:off x="3986" y="684"/>
              <a:ext cx="21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2</a:t>
              </a:r>
            </a:p>
          </p:txBody>
        </p:sp>
        <p:sp>
          <p:nvSpPr>
            <p:cNvPr id="88077" name="Rectangle 18"/>
            <p:cNvSpPr>
              <a:spLocks noChangeArrowheads="1"/>
            </p:cNvSpPr>
            <p:nvPr/>
          </p:nvSpPr>
          <p:spPr bwMode="auto">
            <a:xfrm>
              <a:off x="3768" y="68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2</a:t>
              </a:r>
            </a:p>
          </p:txBody>
        </p:sp>
        <p:sp>
          <p:nvSpPr>
            <p:cNvPr id="88078" name="Rectangle 19"/>
            <p:cNvSpPr>
              <a:spLocks noChangeArrowheads="1"/>
            </p:cNvSpPr>
            <p:nvPr/>
          </p:nvSpPr>
          <p:spPr bwMode="auto">
            <a:xfrm>
              <a:off x="3550" y="68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2</a:t>
              </a:r>
            </a:p>
          </p:txBody>
        </p:sp>
        <p:sp>
          <p:nvSpPr>
            <p:cNvPr id="88079" name="Rectangle 20"/>
            <p:cNvSpPr>
              <a:spLocks noChangeArrowheads="1"/>
            </p:cNvSpPr>
            <p:nvPr/>
          </p:nvSpPr>
          <p:spPr bwMode="auto">
            <a:xfrm>
              <a:off x="3333" y="684"/>
              <a:ext cx="21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>
                  <a:solidFill>
                    <a:schemeClr val="hlink"/>
                  </a:solidFill>
                </a:rPr>
                <a:t>3</a:t>
              </a:r>
            </a:p>
          </p:txBody>
        </p:sp>
        <p:sp>
          <p:nvSpPr>
            <p:cNvPr id="88080" name="Rectangle 21"/>
            <p:cNvSpPr>
              <a:spLocks noChangeArrowheads="1"/>
            </p:cNvSpPr>
            <p:nvPr/>
          </p:nvSpPr>
          <p:spPr bwMode="auto">
            <a:xfrm>
              <a:off x="3115" y="68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3</a:t>
              </a:r>
            </a:p>
          </p:txBody>
        </p:sp>
        <p:sp>
          <p:nvSpPr>
            <p:cNvPr id="88081" name="Rectangle 22"/>
            <p:cNvSpPr>
              <a:spLocks noChangeArrowheads="1"/>
            </p:cNvSpPr>
            <p:nvPr/>
          </p:nvSpPr>
          <p:spPr bwMode="auto">
            <a:xfrm>
              <a:off x="2898" y="684"/>
              <a:ext cx="21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3</a:t>
              </a:r>
            </a:p>
          </p:txBody>
        </p:sp>
        <p:sp>
          <p:nvSpPr>
            <p:cNvPr id="88082" name="Rectangle 23"/>
            <p:cNvSpPr>
              <a:spLocks noChangeArrowheads="1"/>
            </p:cNvSpPr>
            <p:nvPr/>
          </p:nvSpPr>
          <p:spPr bwMode="auto">
            <a:xfrm>
              <a:off x="2680" y="68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3</a:t>
              </a:r>
            </a:p>
          </p:txBody>
        </p:sp>
        <p:sp>
          <p:nvSpPr>
            <p:cNvPr id="88083" name="Rectangle 24"/>
            <p:cNvSpPr>
              <a:spLocks noChangeArrowheads="1"/>
            </p:cNvSpPr>
            <p:nvPr/>
          </p:nvSpPr>
          <p:spPr bwMode="auto">
            <a:xfrm>
              <a:off x="2462" y="68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3</a:t>
              </a:r>
            </a:p>
          </p:txBody>
        </p:sp>
        <p:sp>
          <p:nvSpPr>
            <p:cNvPr id="88084" name="Rectangle 25"/>
            <p:cNvSpPr>
              <a:spLocks noChangeArrowheads="1"/>
            </p:cNvSpPr>
            <p:nvPr/>
          </p:nvSpPr>
          <p:spPr bwMode="auto">
            <a:xfrm>
              <a:off x="2245" y="684"/>
              <a:ext cx="21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88085" name="Rectangle 26"/>
            <p:cNvSpPr>
              <a:spLocks noChangeArrowheads="1"/>
            </p:cNvSpPr>
            <p:nvPr/>
          </p:nvSpPr>
          <p:spPr bwMode="auto">
            <a:xfrm>
              <a:off x="2027" y="68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0</a:t>
              </a:r>
            </a:p>
          </p:txBody>
        </p:sp>
        <p:sp>
          <p:nvSpPr>
            <p:cNvPr id="88086" name="Rectangle 27"/>
            <p:cNvSpPr>
              <a:spLocks noChangeArrowheads="1"/>
            </p:cNvSpPr>
            <p:nvPr/>
          </p:nvSpPr>
          <p:spPr bwMode="auto">
            <a:xfrm>
              <a:off x="1810" y="684"/>
              <a:ext cx="21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0</a:t>
              </a:r>
            </a:p>
          </p:txBody>
        </p:sp>
        <p:sp>
          <p:nvSpPr>
            <p:cNvPr id="88087" name="Rectangle 28"/>
            <p:cNvSpPr>
              <a:spLocks noChangeArrowheads="1"/>
            </p:cNvSpPr>
            <p:nvPr/>
          </p:nvSpPr>
          <p:spPr bwMode="auto">
            <a:xfrm>
              <a:off x="1592" y="68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88088" name="Rectangle 29"/>
            <p:cNvSpPr>
              <a:spLocks noChangeArrowheads="1"/>
            </p:cNvSpPr>
            <p:nvPr/>
          </p:nvSpPr>
          <p:spPr bwMode="auto">
            <a:xfrm>
              <a:off x="1374" y="68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88089" name="Rectangle 30"/>
            <p:cNvSpPr>
              <a:spLocks noChangeArrowheads="1"/>
            </p:cNvSpPr>
            <p:nvPr/>
          </p:nvSpPr>
          <p:spPr bwMode="auto">
            <a:xfrm>
              <a:off x="1157" y="684"/>
              <a:ext cx="21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88090" name="Rectangle 31"/>
            <p:cNvSpPr>
              <a:spLocks noChangeArrowheads="1"/>
            </p:cNvSpPr>
            <p:nvPr/>
          </p:nvSpPr>
          <p:spPr bwMode="auto">
            <a:xfrm>
              <a:off x="939" y="68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88091" name="Rectangle 32"/>
            <p:cNvSpPr>
              <a:spLocks noChangeArrowheads="1"/>
            </p:cNvSpPr>
            <p:nvPr/>
          </p:nvSpPr>
          <p:spPr bwMode="auto">
            <a:xfrm>
              <a:off x="722" y="684"/>
              <a:ext cx="21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zh-CN" altLang="zh-CN"/>
            </a:p>
          </p:txBody>
        </p:sp>
        <p:sp>
          <p:nvSpPr>
            <p:cNvPr id="88092" name="Rectangle 33"/>
            <p:cNvSpPr>
              <a:spLocks noChangeArrowheads="1"/>
            </p:cNvSpPr>
            <p:nvPr/>
          </p:nvSpPr>
          <p:spPr bwMode="auto">
            <a:xfrm>
              <a:off x="504" y="68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zh-CN" altLang="zh-CN"/>
            </a:p>
          </p:txBody>
        </p:sp>
        <p:sp>
          <p:nvSpPr>
            <p:cNvPr id="88093" name="Rectangle 34"/>
            <p:cNvSpPr>
              <a:spLocks noChangeArrowheads="1"/>
            </p:cNvSpPr>
            <p:nvPr/>
          </p:nvSpPr>
          <p:spPr bwMode="auto">
            <a:xfrm>
              <a:off x="4638" y="45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0</a:t>
              </a:r>
            </a:p>
          </p:txBody>
        </p:sp>
        <p:sp>
          <p:nvSpPr>
            <p:cNvPr id="88094" name="Rectangle 35"/>
            <p:cNvSpPr>
              <a:spLocks noChangeArrowheads="1"/>
            </p:cNvSpPr>
            <p:nvPr/>
          </p:nvSpPr>
          <p:spPr bwMode="auto">
            <a:xfrm>
              <a:off x="4421" y="454"/>
              <a:ext cx="21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0</a:t>
              </a:r>
            </a:p>
          </p:txBody>
        </p:sp>
        <p:sp>
          <p:nvSpPr>
            <p:cNvPr id="88095" name="Rectangle 36"/>
            <p:cNvSpPr>
              <a:spLocks noChangeArrowheads="1"/>
            </p:cNvSpPr>
            <p:nvPr/>
          </p:nvSpPr>
          <p:spPr bwMode="auto">
            <a:xfrm>
              <a:off x="4203" y="45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88096" name="Rectangle 37"/>
            <p:cNvSpPr>
              <a:spLocks noChangeArrowheads="1"/>
            </p:cNvSpPr>
            <p:nvPr/>
          </p:nvSpPr>
          <p:spPr bwMode="auto">
            <a:xfrm>
              <a:off x="3986" y="454"/>
              <a:ext cx="21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88097" name="Rectangle 38"/>
            <p:cNvSpPr>
              <a:spLocks noChangeArrowheads="1"/>
            </p:cNvSpPr>
            <p:nvPr/>
          </p:nvSpPr>
          <p:spPr bwMode="auto">
            <a:xfrm>
              <a:off x="3768" y="45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88098" name="Rectangle 39"/>
            <p:cNvSpPr>
              <a:spLocks noChangeArrowheads="1"/>
            </p:cNvSpPr>
            <p:nvPr/>
          </p:nvSpPr>
          <p:spPr bwMode="auto">
            <a:xfrm>
              <a:off x="3550" y="45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88099" name="Rectangle 40"/>
            <p:cNvSpPr>
              <a:spLocks noChangeArrowheads="1"/>
            </p:cNvSpPr>
            <p:nvPr/>
          </p:nvSpPr>
          <p:spPr bwMode="auto">
            <a:xfrm>
              <a:off x="3333" y="454"/>
              <a:ext cx="21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88100" name="Rectangle 41"/>
            <p:cNvSpPr>
              <a:spLocks noChangeArrowheads="1"/>
            </p:cNvSpPr>
            <p:nvPr/>
          </p:nvSpPr>
          <p:spPr bwMode="auto">
            <a:xfrm>
              <a:off x="3115" y="45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>
                  <a:solidFill>
                    <a:schemeClr val="hlink"/>
                  </a:solidFill>
                </a:rPr>
                <a:t>2</a:t>
              </a:r>
            </a:p>
          </p:txBody>
        </p:sp>
        <p:sp>
          <p:nvSpPr>
            <p:cNvPr id="88101" name="Rectangle 42"/>
            <p:cNvSpPr>
              <a:spLocks noChangeArrowheads="1"/>
            </p:cNvSpPr>
            <p:nvPr/>
          </p:nvSpPr>
          <p:spPr bwMode="auto">
            <a:xfrm>
              <a:off x="2898" y="454"/>
              <a:ext cx="21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>
                  <a:solidFill>
                    <a:schemeClr val="hlink"/>
                  </a:solidFill>
                </a:rPr>
                <a:t>2</a:t>
              </a:r>
            </a:p>
          </p:txBody>
        </p:sp>
        <p:sp>
          <p:nvSpPr>
            <p:cNvPr id="88102" name="Rectangle 43"/>
            <p:cNvSpPr>
              <a:spLocks noChangeArrowheads="1"/>
            </p:cNvSpPr>
            <p:nvPr/>
          </p:nvSpPr>
          <p:spPr bwMode="auto">
            <a:xfrm>
              <a:off x="2680" y="45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>
                  <a:solidFill>
                    <a:schemeClr val="hlink"/>
                  </a:solidFill>
                </a:rPr>
                <a:t>2</a:t>
              </a:r>
            </a:p>
          </p:txBody>
        </p:sp>
        <p:sp>
          <p:nvSpPr>
            <p:cNvPr id="88103" name="Rectangle 44"/>
            <p:cNvSpPr>
              <a:spLocks noChangeArrowheads="1"/>
            </p:cNvSpPr>
            <p:nvPr/>
          </p:nvSpPr>
          <p:spPr bwMode="auto">
            <a:xfrm>
              <a:off x="2462" y="45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2</a:t>
              </a:r>
            </a:p>
          </p:txBody>
        </p:sp>
        <p:sp>
          <p:nvSpPr>
            <p:cNvPr id="88104" name="Rectangle 45"/>
            <p:cNvSpPr>
              <a:spLocks noChangeArrowheads="1"/>
            </p:cNvSpPr>
            <p:nvPr/>
          </p:nvSpPr>
          <p:spPr bwMode="auto">
            <a:xfrm>
              <a:off x="2245" y="454"/>
              <a:ext cx="21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2</a:t>
              </a:r>
            </a:p>
          </p:txBody>
        </p:sp>
        <p:sp>
          <p:nvSpPr>
            <p:cNvPr id="88105" name="Rectangle 46"/>
            <p:cNvSpPr>
              <a:spLocks noChangeArrowheads="1"/>
            </p:cNvSpPr>
            <p:nvPr/>
          </p:nvSpPr>
          <p:spPr bwMode="auto">
            <a:xfrm>
              <a:off x="2027" y="45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>
                  <a:solidFill>
                    <a:schemeClr val="hlink"/>
                  </a:solidFill>
                </a:rPr>
                <a:t>3</a:t>
              </a:r>
            </a:p>
          </p:txBody>
        </p:sp>
        <p:sp>
          <p:nvSpPr>
            <p:cNvPr id="88106" name="Rectangle 47"/>
            <p:cNvSpPr>
              <a:spLocks noChangeArrowheads="1"/>
            </p:cNvSpPr>
            <p:nvPr/>
          </p:nvSpPr>
          <p:spPr bwMode="auto">
            <a:xfrm>
              <a:off x="1810" y="454"/>
              <a:ext cx="21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3</a:t>
              </a:r>
            </a:p>
          </p:txBody>
        </p:sp>
        <p:sp>
          <p:nvSpPr>
            <p:cNvPr id="88107" name="Rectangle 48"/>
            <p:cNvSpPr>
              <a:spLocks noChangeArrowheads="1"/>
            </p:cNvSpPr>
            <p:nvPr/>
          </p:nvSpPr>
          <p:spPr bwMode="auto">
            <a:xfrm>
              <a:off x="1592" y="45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3</a:t>
              </a:r>
            </a:p>
          </p:txBody>
        </p:sp>
        <p:sp>
          <p:nvSpPr>
            <p:cNvPr id="88108" name="Rectangle 49"/>
            <p:cNvSpPr>
              <a:spLocks noChangeArrowheads="1"/>
            </p:cNvSpPr>
            <p:nvPr/>
          </p:nvSpPr>
          <p:spPr bwMode="auto">
            <a:xfrm>
              <a:off x="1374" y="45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88109" name="Rectangle 50"/>
            <p:cNvSpPr>
              <a:spLocks noChangeArrowheads="1"/>
            </p:cNvSpPr>
            <p:nvPr/>
          </p:nvSpPr>
          <p:spPr bwMode="auto">
            <a:xfrm>
              <a:off x="1157" y="454"/>
              <a:ext cx="21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88110" name="Rectangle 51"/>
            <p:cNvSpPr>
              <a:spLocks noChangeArrowheads="1"/>
            </p:cNvSpPr>
            <p:nvPr/>
          </p:nvSpPr>
          <p:spPr bwMode="auto">
            <a:xfrm>
              <a:off x="939" y="45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0</a:t>
              </a:r>
            </a:p>
          </p:txBody>
        </p:sp>
        <p:sp>
          <p:nvSpPr>
            <p:cNvPr id="88111" name="Rectangle 52"/>
            <p:cNvSpPr>
              <a:spLocks noChangeArrowheads="1"/>
            </p:cNvSpPr>
            <p:nvPr/>
          </p:nvSpPr>
          <p:spPr bwMode="auto">
            <a:xfrm>
              <a:off x="722" y="454"/>
              <a:ext cx="21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0</a:t>
              </a:r>
            </a:p>
          </p:txBody>
        </p:sp>
        <p:sp>
          <p:nvSpPr>
            <p:cNvPr id="88112" name="Rectangle 53"/>
            <p:cNvSpPr>
              <a:spLocks noChangeArrowheads="1"/>
            </p:cNvSpPr>
            <p:nvPr/>
          </p:nvSpPr>
          <p:spPr bwMode="auto">
            <a:xfrm>
              <a:off x="504" y="45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zh-CN" altLang="zh-CN"/>
            </a:p>
          </p:txBody>
        </p:sp>
        <p:sp>
          <p:nvSpPr>
            <p:cNvPr id="88113" name="Rectangle 54"/>
            <p:cNvSpPr>
              <a:spLocks noChangeArrowheads="1"/>
            </p:cNvSpPr>
            <p:nvPr/>
          </p:nvSpPr>
          <p:spPr bwMode="auto">
            <a:xfrm>
              <a:off x="4638" y="22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7</a:t>
              </a:r>
            </a:p>
          </p:txBody>
        </p:sp>
        <p:sp>
          <p:nvSpPr>
            <p:cNvPr id="88114" name="Rectangle 55"/>
            <p:cNvSpPr>
              <a:spLocks noChangeArrowheads="1"/>
            </p:cNvSpPr>
            <p:nvPr/>
          </p:nvSpPr>
          <p:spPr bwMode="auto">
            <a:xfrm>
              <a:off x="4421" y="224"/>
              <a:ext cx="21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7</a:t>
              </a:r>
            </a:p>
          </p:txBody>
        </p:sp>
        <p:sp>
          <p:nvSpPr>
            <p:cNvPr id="88115" name="Rectangle 56"/>
            <p:cNvSpPr>
              <a:spLocks noChangeArrowheads="1"/>
            </p:cNvSpPr>
            <p:nvPr/>
          </p:nvSpPr>
          <p:spPr bwMode="auto">
            <a:xfrm>
              <a:off x="4203" y="22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7</a:t>
              </a:r>
            </a:p>
          </p:txBody>
        </p:sp>
        <p:sp>
          <p:nvSpPr>
            <p:cNvPr id="88116" name="Rectangle 57"/>
            <p:cNvSpPr>
              <a:spLocks noChangeArrowheads="1"/>
            </p:cNvSpPr>
            <p:nvPr/>
          </p:nvSpPr>
          <p:spPr bwMode="auto">
            <a:xfrm>
              <a:off x="3986" y="224"/>
              <a:ext cx="21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88117" name="Rectangle 58"/>
            <p:cNvSpPr>
              <a:spLocks noChangeArrowheads="1"/>
            </p:cNvSpPr>
            <p:nvPr/>
          </p:nvSpPr>
          <p:spPr bwMode="auto">
            <a:xfrm>
              <a:off x="3768" y="22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88118" name="Rectangle 59"/>
            <p:cNvSpPr>
              <a:spLocks noChangeArrowheads="1"/>
            </p:cNvSpPr>
            <p:nvPr/>
          </p:nvSpPr>
          <p:spPr bwMode="auto">
            <a:xfrm>
              <a:off x="3550" y="22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88119" name="Rectangle 60"/>
            <p:cNvSpPr>
              <a:spLocks noChangeArrowheads="1"/>
            </p:cNvSpPr>
            <p:nvPr/>
          </p:nvSpPr>
          <p:spPr bwMode="auto">
            <a:xfrm>
              <a:off x="3333" y="224"/>
              <a:ext cx="21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0</a:t>
              </a:r>
            </a:p>
          </p:txBody>
        </p:sp>
        <p:sp>
          <p:nvSpPr>
            <p:cNvPr id="88120" name="Rectangle 61"/>
            <p:cNvSpPr>
              <a:spLocks noChangeArrowheads="1"/>
            </p:cNvSpPr>
            <p:nvPr/>
          </p:nvSpPr>
          <p:spPr bwMode="auto">
            <a:xfrm>
              <a:off x="3115" y="22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0</a:t>
              </a:r>
            </a:p>
          </p:txBody>
        </p:sp>
        <p:sp>
          <p:nvSpPr>
            <p:cNvPr id="88121" name="Rectangle 62"/>
            <p:cNvSpPr>
              <a:spLocks noChangeArrowheads="1"/>
            </p:cNvSpPr>
            <p:nvPr/>
          </p:nvSpPr>
          <p:spPr bwMode="auto">
            <a:xfrm>
              <a:off x="2898" y="224"/>
              <a:ext cx="21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0</a:t>
              </a:r>
            </a:p>
          </p:txBody>
        </p:sp>
        <p:sp>
          <p:nvSpPr>
            <p:cNvPr id="88122" name="Rectangle 63"/>
            <p:cNvSpPr>
              <a:spLocks noChangeArrowheads="1"/>
            </p:cNvSpPr>
            <p:nvPr/>
          </p:nvSpPr>
          <p:spPr bwMode="auto">
            <a:xfrm>
              <a:off x="2680" y="22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0</a:t>
              </a:r>
            </a:p>
          </p:txBody>
        </p:sp>
        <p:sp>
          <p:nvSpPr>
            <p:cNvPr id="88123" name="Rectangle 64"/>
            <p:cNvSpPr>
              <a:spLocks noChangeArrowheads="1"/>
            </p:cNvSpPr>
            <p:nvPr/>
          </p:nvSpPr>
          <p:spPr bwMode="auto">
            <a:xfrm>
              <a:off x="2462" y="22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>
                  <a:solidFill>
                    <a:schemeClr val="hlink"/>
                  </a:solidFill>
                </a:rPr>
                <a:t>4</a:t>
              </a:r>
            </a:p>
          </p:txBody>
        </p:sp>
        <p:sp>
          <p:nvSpPr>
            <p:cNvPr id="88124" name="Rectangle 65"/>
            <p:cNvSpPr>
              <a:spLocks noChangeArrowheads="1"/>
            </p:cNvSpPr>
            <p:nvPr/>
          </p:nvSpPr>
          <p:spPr bwMode="auto">
            <a:xfrm>
              <a:off x="2245" y="224"/>
              <a:ext cx="21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4</a:t>
              </a:r>
            </a:p>
          </p:txBody>
        </p:sp>
        <p:sp>
          <p:nvSpPr>
            <p:cNvPr id="88125" name="Rectangle 66"/>
            <p:cNvSpPr>
              <a:spLocks noChangeArrowheads="1"/>
            </p:cNvSpPr>
            <p:nvPr/>
          </p:nvSpPr>
          <p:spPr bwMode="auto">
            <a:xfrm>
              <a:off x="2027" y="22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4</a:t>
              </a:r>
            </a:p>
          </p:txBody>
        </p:sp>
        <p:sp>
          <p:nvSpPr>
            <p:cNvPr id="88126" name="Rectangle 67"/>
            <p:cNvSpPr>
              <a:spLocks noChangeArrowheads="1"/>
            </p:cNvSpPr>
            <p:nvPr/>
          </p:nvSpPr>
          <p:spPr bwMode="auto">
            <a:xfrm>
              <a:off x="1810" y="224"/>
              <a:ext cx="21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>
                  <a:solidFill>
                    <a:schemeClr val="hlink"/>
                  </a:solidFill>
                </a:rPr>
                <a:t>2</a:t>
              </a:r>
            </a:p>
          </p:txBody>
        </p:sp>
        <p:sp>
          <p:nvSpPr>
            <p:cNvPr id="88127" name="Rectangle 68"/>
            <p:cNvSpPr>
              <a:spLocks noChangeArrowheads="1"/>
            </p:cNvSpPr>
            <p:nvPr/>
          </p:nvSpPr>
          <p:spPr bwMode="auto">
            <a:xfrm>
              <a:off x="1592" y="22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2</a:t>
              </a:r>
            </a:p>
          </p:txBody>
        </p:sp>
        <p:sp>
          <p:nvSpPr>
            <p:cNvPr id="88128" name="Rectangle 69"/>
            <p:cNvSpPr>
              <a:spLocks noChangeArrowheads="1"/>
            </p:cNvSpPr>
            <p:nvPr/>
          </p:nvSpPr>
          <p:spPr bwMode="auto">
            <a:xfrm>
              <a:off x="1374" y="22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2</a:t>
              </a:r>
            </a:p>
          </p:txBody>
        </p:sp>
        <p:sp>
          <p:nvSpPr>
            <p:cNvPr id="88129" name="Rectangle 70"/>
            <p:cNvSpPr>
              <a:spLocks noChangeArrowheads="1"/>
            </p:cNvSpPr>
            <p:nvPr/>
          </p:nvSpPr>
          <p:spPr bwMode="auto">
            <a:xfrm>
              <a:off x="1157" y="224"/>
              <a:ext cx="21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2</a:t>
              </a:r>
            </a:p>
          </p:txBody>
        </p:sp>
        <p:sp>
          <p:nvSpPr>
            <p:cNvPr id="88130" name="Rectangle 71"/>
            <p:cNvSpPr>
              <a:spLocks noChangeArrowheads="1"/>
            </p:cNvSpPr>
            <p:nvPr/>
          </p:nvSpPr>
          <p:spPr bwMode="auto">
            <a:xfrm>
              <a:off x="939" y="22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 dirty="0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88131" name="Rectangle 72"/>
            <p:cNvSpPr>
              <a:spLocks noChangeArrowheads="1"/>
            </p:cNvSpPr>
            <p:nvPr/>
          </p:nvSpPr>
          <p:spPr bwMode="auto">
            <a:xfrm>
              <a:off x="722" y="224"/>
              <a:ext cx="21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>
                  <a:solidFill>
                    <a:schemeClr val="hlink"/>
                  </a:solidFill>
                </a:rPr>
                <a:t>7</a:t>
              </a:r>
            </a:p>
          </p:txBody>
        </p:sp>
        <p:sp>
          <p:nvSpPr>
            <p:cNvPr id="88132" name="Rectangle 73"/>
            <p:cNvSpPr>
              <a:spLocks noChangeArrowheads="1"/>
            </p:cNvSpPr>
            <p:nvPr/>
          </p:nvSpPr>
          <p:spPr bwMode="auto">
            <a:xfrm>
              <a:off x="504" y="22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>
                  <a:solidFill>
                    <a:schemeClr val="hlink"/>
                  </a:solidFill>
                </a:rPr>
                <a:t>7</a:t>
              </a:r>
            </a:p>
          </p:txBody>
        </p:sp>
        <p:sp>
          <p:nvSpPr>
            <p:cNvPr id="88133" name="Line 74"/>
            <p:cNvSpPr>
              <a:spLocks noChangeShapeType="1"/>
            </p:cNvSpPr>
            <p:nvPr/>
          </p:nvSpPr>
          <p:spPr bwMode="auto">
            <a:xfrm>
              <a:off x="504" y="224"/>
              <a:ext cx="435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34" name="Line 75"/>
            <p:cNvSpPr>
              <a:spLocks noChangeShapeType="1"/>
            </p:cNvSpPr>
            <p:nvPr/>
          </p:nvSpPr>
          <p:spPr bwMode="auto">
            <a:xfrm>
              <a:off x="504" y="454"/>
              <a:ext cx="43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35" name="Line 76"/>
            <p:cNvSpPr>
              <a:spLocks noChangeShapeType="1"/>
            </p:cNvSpPr>
            <p:nvPr/>
          </p:nvSpPr>
          <p:spPr bwMode="auto">
            <a:xfrm>
              <a:off x="504" y="684"/>
              <a:ext cx="43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36" name="Line 77"/>
            <p:cNvSpPr>
              <a:spLocks noChangeShapeType="1"/>
            </p:cNvSpPr>
            <p:nvPr/>
          </p:nvSpPr>
          <p:spPr bwMode="auto">
            <a:xfrm>
              <a:off x="504" y="914"/>
              <a:ext cx="435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37" name="Line 78"/>
            <p:cNvSpPr>
              <a:spLocks noChangeShapeType="1"/>
            </p:cNvSpPr>
            <p:nvPr/>
          </p:nvSpPr>
          <p:spPr bwMode="auto">
            <a:xfrm>
              <a:off x="504" y="224"/>
              <a:ext cx="0" cy="69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38" name="Line 79"/>
            <p:cNvSpPr>
              <a:spLocks noChangeShapeType="1"/>
            </p:cNvSpPr>
            <p:nvPr/>
          </p:nvSpPr>
          <p:spPr bwMode="auto">
            <a:xfrm>
              <a:off x="722" y="224"/>
              <a:ext cx="0" cy="6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39" name="Line 80"/>
            <p:cNvSpPr>
              <a:spLocks noChangeShapeType="1"/>
            </p:cNvSpPr>
            <p:nvPr/>
          </p:nvSpPr>
          <p:spPr bwMode="auto">
            <a:xfrm>
              <a:off x="939" y="224"/>
              <a:ext cx="0" cy="6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40" name="Line 81"/>
            <p:cNvSpPr>
              <a:spLocks noChangeShapeType="1"/>
            </p:cNvSpPr>
            <p:nvPr/>
          </p:nvSpPr>
          <p:spPr bwMode="auto">
            <a:xfrm>
              <a:off x="1157" y="224"/>
              <a:ext cx="0" cy="6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41" name="Line 82"/>
            <p:cNvSpPr>
              <a:spLocks noChangeShapeType="1"/>
            </p:cNvSpPr>
            <p:nvPr/>
          </p:nvSpPr>
          <p:spPr bwMode="auto">
            <a:xfrm>
              <a:off x="1374" y="224"/>
              <a:ext cx="0" cy="6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42" name="Line 83"/>
            <p:cNvSpPr>
              <a:spLocks noChangeShapeType="1"/>
            </p:cNvSpPr>
            <p:nvPr/>
          </p:nvSpPr>
          <p:spPr bwMode="auto">
            <a:xfrm>
              <a:off x="1592" y="224"/>
              <a:ext cx="0" cy="6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43" name="Line 84"/>
            <p:cNvSpPr>
              <a:spLocks noChangeShapeType="1"/>
            </p:cNvSpPr>
            <p:nvPr/>
          </p:nvSpPr>
          <p:spPr bwMode="auto">
            <a:xfrm>
              <a:off x="1810" y="224"/>
              <a:ext cx="0" cy="6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44" name="Line 85"/>
            <p:cNvSpPr>
              <a:spLocks noChangeShapeType="1"/>
            </p:cNvSpPr>
            <p:nvPr/>
          </p:nvSpPr>
          <p:spPr bwMode="auto">
            <a:xfrm>
              <a:off x="2027" y="224"/>
              <a:ext cx="0" cy="6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45" name="Line 86"/>
            <p:cNvSpPr>
              <a:spLocks noChangeShapeType="1"/>
            </p:cNvSpPr>
            <p:nvPr/>
          </p:nvSpPr>
          <p:spPr bwMode="auto">
            <a:xfrm>
              <a:off x="2245" y="224"/>
              <a:ext cx="0" cy="6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46" name="Line 87"/>
            <p:cNvSpPr>
              <a:spLocks noChangeShapeType="1"/>
            </p:cNvSpPr>
            <p:nvPr/>
          </p:nvSpPr>
          <p:spPr bwMode="auto">
            <a:xfrm>
              <a:off x="2462" y="224"/>
              <a:ext cx="0" cy="6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47" name="Line 88"/>
            <p:cNvSpPr>
              <a:spLocks noChangeShapeType="1"/>
            </p:cNvSpPr>
            <p:nvPr/>
          </p:nvSpPr>
          <p:spPr bwMode="auto">
            <a:xfrm>
              <a:off x="2680" y="224"/>
              <a:ext cx="0" cy="6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48" name="Line 89"/>
            <p:cNvSpPr>
              <a:spLocks noChangeShapeType="1"/>
            </p:cNvSpPr>
            <p:nvPr/>
          </p:nvSpPr>
          <p:spPr bwMode="auto">
            <a:xfrm>
              <a:off x="2898" y="224"/>
              <a:ext cx="0" cy="6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49" name="Line 90"/>
            <p:cNvSpPr>
              <a:spLocks noChangeShapeType="1"/>
            </p:cNvSpPr>
            <p:nvPr/>
          </p:nvSpPr>
          <p:spPr bwMode="auto">
            <a:xfrm>
              <a:off x="3115" y="224"/>
              <a:ext cx="0" cy="6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50" name="Line 91"/>
            <p:cNvSpPr>
              <a:spLocks noChangeShapeType="1"/>
            </p:cNvSpPr>
            <p:nvPr/>
          </p:nvSpPr>
          <p:spPr bwMode="auto">
            <a:xfrm>
              <a:off x="3333" y="224"/>
              <a:ext cx="0" cy="6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51" name="Line 92"/>
            <p:cNvSpPr>
              <a:spLocks noChangeShapeType="1"/>
            </p:cNvSpPr>
            <p:nvPr/>
          </p:nvSpPr>
          <p:spPr bwMode="auto">
            <a:xfrm>
              <a:off x="3550" y="224"/>
              <a:ext cx="0" cy="6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52" name="Line 93"/>
            <p:cNvSpPr>
              <a:spLocks noChangeShapeType="1"/>
            </p:cNvSpPr>
            <p:nvPr/>
          </p:nvSpPr>
          <p:spPr bwMode="auto">
            <a:xfrm>
              <a:off x="3768" y="224"/>
              <a:ext cx="0" cy="6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53" name="Line 94"/>
            <p:cNvSpPr>
              <a:spLocks noChangeShapeType="1"/>
            </p:cNvSpPr>
            <p:nvPr/>
          </p:nvSpPr>
          <p:spPr bwMode="auto">
            <a:xfrm>
              <a:off x="3986" y="224"/>
              <a:ext cx="0" cy="6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54" name="Line 95"/>
            <p:cNvSpPr>
              <a:spLocks noChangeShapeType="1"/>
            </p:cNvSpPr>
            <p:nvPr/>
          </p:nvSpPr>
          <p:spPr bwMode="auto">
            <a:xfrm>
              <a:off x="4203" y="224"/>
              <a:ext cx="0" cy="6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55" name="Line 96"/>
            <p:cNvSpPr>
              <a:spLocks noChangeShapeType="1"/>
            </p:cNvSpPr>
            <p:nvPr/>
          </p:nvSpPr>
          <p:spPr bwMode="auto">
            <a:xfrm>
              <a:off x="4421" y="224"/>
              <a:ext cx="0" cy="6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56" name="Line 97"/>
            <p:cNvSpPr>
              <a:spLocks noChangeShapeType="1"/>
            </p:cNvSpPr>
            <p:nvPr/>
          </p:nvSpPr>
          <p:spPr bwMode="auto">
            <a:xfrm>
              <a:off x="4638" y="224"/>
              <a:ext cx="0" cy="6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57" name="Line 98"/>
            <p:cNvSpPr>
              <a:spLocks noChangeShapeType="1"/>
            </p:cNvSpPr>
            <p:nvPr/>
          </p:nvSpPr>
          <p:spPr bwMode="auto">
            <a:xfrm>
              <a:off x="4856" y="224"/>
              <a:ext cx="0" cy="69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58" name="Text Box 99"/>
            <p:cNvSpPr txBox="1">
              <a:spLocks noChangeArrowheads="1"/>
            </p:cNvSpPr>
            <p:nvPr/>
          </p:nvSpPr>
          <p:spPr bwMode="auto">
            <a:xfrm>
              <a:off x="1112" y="904"/>
              <a:ext cx="38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r>
                <a:rPr lang="en-US" altLang="zh-CN"/>
                <a:t> 7         0   1   2   3   0  4              2   3             0    1  2</a:t>
              </a:r>
            </a:p>
          </p:txBody>
        </p:sp>
        <p:sp>
          <p:nvSpPr>
            <p:cNvPr id="88159" name="Text Box 100"/>
            <p:cNvSpPr txBox="1">
              <a:spLocks noChangeArrowheads="1"/>
            </p:cNvSpPr>
            <p:nvPr/>
          </p:nvSpPr>
          <p:spPr bwMode="auto">
            <a:xfrm>
              <a:off x="1176" y="1152"/>
              <a:ext cx="2952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mtClean="0"/>
                <a:t>图</a:t>
              </a:r>
              <a:r>
                <a:rPr lang="en-US" altLang="zh-CN" smtClean="0"/>
                <a:t>5-4  </a:t>
              </a:r>
              <a:r>
                <a:rPr lang="zh-CN" altLang="en-US"/>
                <a:t>利用</a:t>
              </a:r>
              <a:r>
                <a:rPr lang="en-US" altLang="zh-CN"/>
                <a:t>FIFO</a:t>
              </a:r>
              <a:r>
                <a:rPr lang="zh-CN" altLang="en-US"/>
                <a:t>页面置换算法时的置换图</a:t>
              </a:r>
            </a:p>
          </p:txBody>
        </p:sp>
        <p:sp>
          <p:nvSpPr>
            <p:cNvPr id="88160" name="Text Box 101"/>
            <p:cNvSpPr txBox="1">
              <a:spLocks noChangeArrowheads="1"/>
            </p:cNvSpPr>
            <p:nvPr/>
          </p:nvSpPr>
          <p:spPr bwMode="auto">
            <a:xfrm>
              <a:off x="0" y="888"/>
              <a:ext cx="9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rIns="3600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zh-CN"/>
                <a:t>被置换的页</a:t>
              </a:r>
            </a:p>
          </p:txBody>
        </p:sp>
        <p:sp>
          <p:nvSpPr>
            <p:cNvPr id="88161" name="Text Box 102"/>
            <p:cNvSpPr txBox="1">
              <a:spLocks noChangeArrowheads="1"/>
            </p:cNvSpPr>
            <p:nvPr/>
          </p:nvSpPr>
          <p:spPr bwMode="auto">
            <a:xfrm>
              <a:off x="301" y="296"/>
              <a:ext cx="195" cy="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lIns="18000" tIns="10800" rIns="18000" bIns="1080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zh-CN"/>
                <a:t>物理块</a:t>
              </a:r>
            </a:p>
          </p:txBody>
        </p:sp>
      </p:grpSp>
      <p:sp>
        <p:nvSpPr>
          <p:cNvPr id="84067" name="Text Box 103"/>
          <p:cNvSpPr txBox="1">
            <a:spLocks noChangeArrowheads="1"/>
          </p:cNvSpPr>
          <p:nvPr/>
        </p:nvSpPr>
        <p:spPr bwMode="auto">
          <a:xfrm>
            <a:off x="203200" y="2625278"/>
            <a:ext cx="8610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000" smtClean="0">
                <a:solidFill>
                  <a:schemeClr val="hlink"/>
                </a:solidFill>
                <a:ea typeface="黑体" pitchFamily="49" charset="-122"/>
              </a:rPr>
              <a:t>【</a:t>
            </a:r>
            <a:r>
              <a:rPr lang="zh-CN" altLang="en-US" sz="2000" smtClean="0">
                <a:solidFill>
                  <a:schemeClr val="hlink"/>
                </a:solidFill>
                <a:ea typeface="黑体" pitchFamily="49" charset="-122"/>
              </a:rPr>
              <a:t>例</a:t>
            </a:r>
            <a:r>
              <a:rPr lang="en-US" altLang="zh-CN" sz="2000" smtClean="0">
                <a:solidFill>
                  <a:schemeClr val="hlink"/>
                </a:solidFill>
                <a:ea typeface="黑体" pitchFamily="49" charset="-122"/>
              </a:rPr>
              <a:t>5-1</a:t>
            </a:r>
            <a:r>
              <a:rPr lang="en-US" altLang="zh-CN" sz="2000">
                <a:solidFill>
                  <a:schemeClr val="hlink"/>
                </a:solidFill>
                <a:ea typeface="黑体" pitchFamily="49" charset="-122"/>
              </a:rPr>
              <a:t>】</a:t>
            </a:r>
            <a:r>
              <a:rPr lang="zh-CN" altLang="en-US" sz="2000">
                <a:ea typeface="黑体" pitchFamily="49" charset="-122"/>
              </a:rPr>
              <a:t>假定系统为某进程分配了</a:t>
            </a:r>
            <a:r>
              <a:rPr lang="en-US" altLang="zh-CN" sz="2000">
                <a:ea typeface="黑体" pitchFamily="49" charset="-122"/>
              </a:rPr>
              <a:t>3</a:t>
            </a:r>
            <a:r>
              <a:rPr lang="zh-CN" altLang="en-US" sz="2000">
                <a:ea typeface="黑体" pitchFamily="49" charset="-122"/>
              </a:rPr>
              <a:t>个物理块，并考虑以下的页面引用串：</a:t>
            </a:r>
            <a:r>
              <a:rPr lang="en-US" altLang="zh-CN" sz="2000">
                <a:ea typeface="黑体" pitchFamily="49" charset="-122"/>
              </a:rPr>
              <a:t>7</a:t>
            </a:r>
            <a:r>
              <a:rPr lang="zh-CN" altLang="en-US" sz="2000">
                <a:ea typeface="黑体" pitchFamily="49" charset="-122"/>
              </a:rPr>
              <a:t>，</a:t>
            </a:r>
            <a:r>
              <a:rPr lang="en-US" altLang="zh-CN" sz="2000">
                <a:ea typeface="黑体" pitchFamily="49" charset="-122"/>
              </a:rPr>
              <a:t>0</a:t>
            </a:r>
            <a:r>
              <a:rPr lang="zh-CN" altLang="en-US" sz="2000">
                <a:ea typeface="黑体" pitchFamily="49" charset="-122"/>
              </a:rPr>
              <a:t>，</a:t>
            </a:r>
            <a:r>
              <a:rPr lang="en-US" altLang="zh-CN" sz="2000">
                <a:ea typeface="黑体" pitchFamily="49" charset="-122"/>
              </a:rPr>
              <a:t>1</a:t>
            </a:r>
            <a:r>
              <a:rPr lang="zh-CN" altLang="en-US" sz="2000">
                <a:ea typeface="黑体" pitchFamily="49" charset="-122"/>
              </a:rPr>
              <a:t>，</a:t>
            </a:r>
            <a:r>
              <a:rPr lang="en-US" altLang="zh-CN" sz="2000">
                <a:ea typeface="黑体" pitchFamily="49" charset="-122"/>
              </a:rPr>
              <a:t>2</a:t>
            </a:r>
            <a:r>
              <a:rPr lang="zh-CN" altLang="en-US" sz="2000">
                <a:ea typeface="黑体" pitchFamily="49" charset="-122"/>
              </a:rPr>
              <a:t>，</a:t>
            </a:r>
            <a:r>
              <a:rPr lang="en-US" altLang="zh-CN" sz="2000">
                <a:ea typeface="黑体" pitchFamily="49" charset="-122"/>
              </a:rPr>
              <a:t>0</a:t>
            </a:r>
            <a:r>
              <a:rPr lang="zh-CN" altLang="en-US" sz="2000">
                <a:ea typeface="黑体" pitchFamily="49" charset="-122"/>
              </a:rPr>
              <a:t>，</a:t>
            </a:r>
            <a:r>
              <a:rPr lang="en-US" altLang="zh-CN" sz="2000">
                <a:ea typeface="黑体" pitchFamily="49" charset="-122"/>
              </a:rPr>
              <a:t>3</a:t>
            </a:r>
            <a:r>
              <a:rPr lang="zh-CN" altLang="en-US" sz="2000">
                <a:ea typeface="黑体" pitchFamily="49" charset="-122"/>
              </a:rPr>
              <a:t>，</a:t>
            </a:r>
            <a:r>
              <a:rPr lang="en-US" altLang="zh-CN" sz="2000">
                <a:ea typeface="黑体" pitchFamily="49" charset="-122"/>
              </a:rPr>
              <a:t>0</a:t>
            </a:r>
            <a:r>
              <a:rPr lang="zh-CN" altLang="en-US" sz="2000">
                <a:ea typeface="黑体" pitchFamily="49" charset="-122"/>
              </a:rPr>
              <a:t>，</a:t>
            </a:r>
            <a:r>
              <a:rPr lang="en-US" altLang="zh-CN" sz="2000">
                <a:ea typeface="黑体" pitchFamily="49" charset="-122"/>
              </a:rPr>
              <a:t>4</a:t>
            </a:r>
            <a:r>
              <a:rPr lang="zh-CN" altLang="en-US" sz="2000">
                <a:ea typeface="黑体" pitchFamily="49" charset="-122"/>
              </a:rPr>
              <a:t>，</a:t>
            </a:r>
            <a:r>
              <a:rPr lang="en-US" altLang="zh-CN" sz="2000">
                <a:ea typeface="黑体" pitchFamily="49" charset="-122"/>
              </a:rPr>
              <a:t>2</a:t>
            </a:r>
            <a:r>
              <a:rPr lang="zh-CN" altLang="en-US" sz="2000">
                <a:ea typeface="黑体" pitchFamily="49" charset="-122"/>
              </a:rPr>
              <a:t>，</a:t>
            </a:r>
            <a:r>
              <a:rPr lang="en-US" altLang="zh-CN" sz="2000">
                <a:ea typeface="黑体" pitchFamily="49" charset="-122"/>
              </a:rPr>
              <a:t>3</a:t>
            </a:r>
            <a:r>
              <a:rPr lang="zh-CN" altLang="en-US" sz="2000">
                <a:ea typeface="黑体" pitchFamily="49" charset="-122"/>
              </a:rPr>
              <a:t>，</a:t>
            </a:r>
            <a:r>
              <a:rPr lang="en-US" altLang="zh-CN" sz="2000">
                <a:ea typeface="黑体" pitchFamily="49" charset="-122"/>
              </a:rPr>
              <a:t>0</a:t>
            </a:r>
            <a:r>
              <a:rPr lang="zh-CN" altLang="en-US" sz="2000">
                <a:ea typeface="黑体" pitchFamily="49" charset="-122"/>
              </a:rPr>
              <a:t>，</a:t>
            </a:r>
            <a:r>
              <a:rPr lang="en-US" altLang="zh-CN" sz="2000">
                <a:ea typeface="黑体" pitchFamily="49" charset="-122"/>
              </a:rPr>
              <a:t>3</a:t>
            </a:r>
            <a:r>
              <a:rPr lang="zh-CN" altLang="en-US" sz="2000">
                <a:ea typeface="黑体" pitchFamily="49" charset="-122"/>
              </a:rPr>
              <a:t>，</a:t>
            </a:r>
            <a:r>
              <a:rPr lang="en-US" altLang="zh-CN" sz="2000">
                <a:ea typeface="黑体" pitchFamily="49" charset="-122"/>
              </a:rPr>
              <a:t>2</a:t>
            </a:r>
            <a:r>
              <a:rPr lang="zh-CN" altLang="en-US" sz="2000">
                <a:ea typeface="黑体" pitchFamily="49" charset="-122"/>
              </a:rPr>
              <a:t>，</a:t>
            </a:r>
            <a:r>
              <a:rPr lang="en-US" altLang="zh-CN" sz="2000">
                <a:ea typeface="黑体" pitchFamily="49" charset="-122"/>
              </a:rPr>
              <a:t>1</a:t>
            </a:r>
            <a:r>
              <a:rPr lang="zh-CN" altLang="en-US" sz="2000">
                <a:ea typeface="黑体" pitchFamily="49" charset="-122"/>
              </a:rPr>
              <a:t>，</a:t>
            </a:r>
            <a:r>
              <a:rPr lang="en-US" altLang="zh-CN" sz="2000">
                <a:ea typeface="黑体" pitchFamily="49" charset="-122"/>
              </a:rPr>
              <a:t>2</a:t>
            </a:r>
            <a:r>
              <a:rPr lang="zh-CN" altLang="en-US" sz="2000">
                <a:ea typeface="黑体" pitchFamily="49" charset="-122"/>
              </a:rPr>
              <a:t>，</a:t>
            </a:r>
            <a:r>
              <a:rPr lang="en-US" altLang="zh-CN" sz="2000">
                <a:ea typeface="黑体" pitchFamily="49" charset="-122"/>
              </a:rPr>
              <a:t>0</a:t>
            </a:r>
            <a:r>
              <a:rPr lang="zh-CN" altLang="en-US" sz="2000">
                <a:ea typeface="黑体" pitchFamily="49" charset="-122"/>
              </a:rPr>
              <a:t>，</a:t>
            </a:r>
            <a:r>
              <a:rPr lang="en-US" altLang="zh-CN" sz="2000">
                <a:ea typeface="黑体" pitchFamily="49" charset="-122"/>
              </a:rPr>
              <a:t>1</a:t>
            </a:r>
            <a:r>
              <a:rPr lang="zh-CN" altLang="en-US" sz="2000">
                <a:ea typeface="黑体" pitchFamily="49" charset="-122"/>
              </a:rPr>
              <a:t>，</a:t>
            </a:r>
            <a:r>
              <a:rPr lang="en-US" altLang="zh-CN" sz="2000">
                <a:ea typeface="黑体" pitchFamily="49" charset="-122"/>
              </a:rPr>
              <a:t>7</a:t>
            </a:r>
            <a:r>
              <a:rPr lang="zh-CN" altLang="en-US" sz="2000">
                <a:ea typeface="黑体" pitchFamily="49" charset="-122"/>
              </a:rPr>
              <a:t>，</a:t>
            </a:r>
            <a:r>
              <a:rPr lang="en-US" altLang="zh-CN" sz="2000">
                <a:ea typeface="黑体" pitchFamily="49" charset="-122"/>
              </a:rPr>
              <a:t>0</a:t>
            </a:r>
            <a:r>
              <a:rPr lang="zh-CN" altLang="en-US" sz="2000">
                <a:ea typeface="黑体" pitchFamily="49" charset="-122"/>
              </a:rPr>
              <a:t>，</a:t>
            </a:r>
            <a:r>
              <a:rPr lang="en-US" altLang="zh-CN" sz="2000">
                <a:ea typeface="黑体" pitchFamily="49" charset="-122"/>
              </a:rPr>
              <a:t>1 </a:t>
            </a:r>
          </a:p>
        </p:txBody>
      </p:sp>
      <p:sp>
        <p:nvSpPr>
          <p:cNvPr id="84068" name="Text Box 104"/>
          <p:cNvSpPr txBox="1">
            <a:spLocks noChangeArrowheads="1"/>
          </p:cNvSpPr>
          <p:nvPr/>
        </p:nvSpPr>
        <p:spPr bwMode="auto">
          <a:xfrm>
            <a:off x="203200" y="2028378"/>
            <a:ext cx="3810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sz="280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仍以</a:t>
            </a:r>
            <a:r>
              <a:rPr lang="zh-CN" altLang="en-US" sz="2800" smtClean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例</a:t>
            </a:r>
            <a:r>
              <a:rPr lang="en-US" altLang="zh-CN" sz="2800" smtClean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5-1</a:t>
            </a:r>
            <a:r>
              <a:rPr lang="zh-CN" altLang="en-US" sz="280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为例。</a:t>
            </a:r>
          </a:p>
        </p:txBody>
      </p:sp>
      <p:sp>
        <p:nvSpPr>
          <p:cNvPr id="100" name="Rectangle 2"/>
          <p:cNvSpPr txBox="1">
            <a:spLocks noChangeArrowheads="1"/>
          </p:cNvSpPr>
          <p:nvPr/>
        </p:nvSpPr>
        <p:spPr bwMode="auto">
          <a:xfrm>
            <a:off x="350162" y="3530149"/>
            <a:ext cx="8481333" cy="2062448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2pPr>
            <a:lvl3pPr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3pPr>
            <a:lvl4pPr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4pPr>
            <a:lvl5pPr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5pPr>
            <a:lvl6pPr marL="457200"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6pPr>
            <a:lvl7pPr marL="914400"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7pPr>
            <a:lvl8pPr marL="1371600"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8pPr>
            <a:lvl9pPr marL="1828800"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b="1" dirty="0" smtClean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FIFO</a:t>
            </a:r>
            <a:r>
              <a:rPr lang="zh-CN" altLang="en-US" b="1" dirty="0" smtClean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的性能较差，因为它所依据的条件是各个页面调入内存的时间，而页面调入内存的时间并不能反映页面的使用情况。</a:t>
            </a:r>
            <a:endParaRPr lang="en-US" altLang="zh-CN" b="1" dirty="0" smtClean="0">
              <a:solidFill>
                <a:schemeClr val="bg1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2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页脚占位符 4"/>
          <p:cNvSpPr txBox="1">
            <a:spLocks noGrp="1" noChangeArrowheads="1"/>
          </p:cNvSpPr>
          <p:nvPr/>
        </p:nvSpPr>
        <p:spPr bwMode="auto">
          <a:xfrm>
            <a:off x="3352800" y="6540500"/>
            <a:ext cx="2895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</a:pPr>
            <a:r>
              <a:rPr lang="zh-CN" altLang="zh-CN" sz="1400">
                <a:solidFill>
                  <a:srgbClr val="CC3300"/>
                </a:solidFill>
              </a:rPr>
              <a:t>计算机操作系统</a:t>
            </a:r>
          </a:p>
        </p:txBody>
      </p:sp>
      <p:sp>
        <p:nvSpPr>
          <p:cNvPr id="76802" name="灯片编号占位符 5"/>
          <p:cNvSpPr txBox="1">
            <a:spLocks noGrp="1" noChangeArrowheads="1"/>
          </p:cNvSpPr>
          <p:nvPr/>
        </p:nvSpPr>
        <p:spPr bwMode="auto">
          <a:xfrm>
            <a:off x="6781800" y="6604000"/>
            <a:ext cx="19050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r">
              <a:spcBef>
                <a:spcPct val="0"/>
              </a:spcBef>
              <a:buClrTx/>
              <a:buSzTx/>
            </a:pPr>
            <a:fld id="{8393083B-7839-4A9C-BD01-C9EA9DD60C39}" type="slidenum">
              <a:rPr lang="en-US" altLang="zh-CN" sz="1400">
                <a:solidFill>
                  <a:srgbClr val="0000FF"/>
                </a:solidFill>
              </a:rPr>
              <a:pPr algn="r">
                <a:spcBef>
                  <a:spcPct val="0"/>
                </a:spcBef>
                <a:buClrTx/>
                <a:buSzTx/>
              </a:pPr>
              <a:t>2</a:t>
            </a:fld>
            <a:endParaRPr lang="en-US" altLang="zh-CN" sz="1400">
              <a:solidFill>
                <a:srgbClr val="0000FF"/>
              </a:solidFill>
            </a:endParaRPr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482600"/>
            <a:ext cx="7793038" cy="808038"/>
          </a:xfrm>
        </p:spPr>
        <p:txBody>
          <a:bodyPr/>
          <a:lstStyle/>
          <a:p>
            <a:pPr eaLnBrk="1" hangingPunct="1"/>
            <a:r>
              <a:rPr lang="en-US" altLang="zh-CN" sz="4000" smtClean="0"/>
              <a:t>5.1  </a:t>
            </a:r>
            <a:r>
              <a:rPr lang="zh-CN" altLang="en-US" sz="4000" smtClean="0"/>
              <a:t>虚拟存储器的基本概念 </a:t>
            </a:r>
          </a:p>
        </p:txBody>
      </p:sp>
      <p:sp>
        <p:nvSpPr>
          <p:cNvPr id="7270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524000"/>
            <a:ext cx="8001000" cy="4749800"/>
          </a:xfrm>
        </p:spPr>
        <p:txBody>
          <a:bodyPr/>
          <a:lstStyle/>
          <a:p>
            <a:pPr algn="just" eaLnBrk="1" hangingPunct="1"/>
            <a:r>
              <a:rPr lang="zh-CN" altLang="en-US" sz="2800" smtClean="0">
                <a:latin typeface="隶书" pitchFamily="49" charset="-122"/>
                <a:ea typeface="隶书" pitchFamily="49" charset="-122"/>
              </a:rPr>
              <a:t>前面介绍的各种存储管理方式，大都需要将作业全部装入内存后方可运行。 于是，出现了下面两种情况：</a:t>
            </a:r>
          </a:p>
          <a:p>
            <a:pPr lvl="1" algn="just" eaLnBrk="1" hangingPunct="1"/>
            <a:r>
              <a:rPr lang="zh-CN" altLang="en-US" sz="2400" smtClean="0">
                <a:solidFill>
                  <a:srgbClr val="000066"/>
                </a:solidFill>
                <a:ea typeface="楷体_GB2312" pitchFamily="1" charset="-122"/>
              </a:rPr>
              <a:t>当作业要求的内存空间超过内存总容量时，无法装入内存运行；</a:t>
            </a:r>
          </a:p>
          <a:p>
            <a:pPr lvl="1" algn="just" eaLnBrk="1" hangingPunct="1"/>
            <a:r>
              <a:rPr lang="zh-CN" altLang="en-US" sz="2400" smtClean="0">
                <a:solidFill>
                  <a:srgbClr val="000066"/>
                </a:solidFill>
                <a:ea typeface="楷体_GB2312" pitchFamily="1" charset="-122"/>
              </a:rPr>
              <a:t>有大量作业要求运行，但内存容量不足以容纳所有这些作业，只能将少量作业装入内存运行。</a:t>
            </a:r>
          </a:p>
          <a:p>
            <a:pPr algn="just" eaLnBrk="1" hangingPunct="1"/>
            <a:r>
              <a:rPr lang="zh-CN" altLang="en-US" sz="2800" smtClean="0">
                <a:latin typeface="幼圆" pitchFamily="49" charset="-122"/>
                <a:ea typeface="幼圆" pitchFamily="49" charset="-122"/>
              </a:rPr>
              <a:t>解决内存容量不够问题的办法</a:t>
            </a:r>
            <a:r>
              <a:rPr lang="zh-CN" altLang="en-US" sz="2800" smtClean="0">
                <a:latin typeface="宋体" pitchFamily="2" charset="-122"/>
              </a:rPr>
              <a:t>：</a:t>
            </a:r>
          </a:p>
          <a:p>
            <a:pPr lvl="1" algn="just" eaLnBrk="1" hangingPunct="1"/>
            <a:r>
              <a:rPr lang="zh-CN" altLang="en-US" sz="2400" smtClean="0">
                <a:solidFill>
                  <a:schemeClr val="hlink"/>
                </a:solidFill>
                <a:latin typeface="仿宋_GB2312" pitchFamily="1" charset="-122"/>
                <a:ea typeface="仿宋_GB2312" pitchFamily="1" charset="-122"/>
              </a:rPr>
              <a:t>从物理上扩充内存；</a:t>
            </a:r>
          </a:p>
          <a:p>
            <a:pPr lvl="1" algn="just" eaLnBrk="1" hangingPunct="1"/>
            <a:r>
              <a:rPr lang="zh-CN" altLang="en-US" sz="2400" smtClean="0">
                <a:solidFill>
                  <a:schemeClr val="hlink"/>
                </a:solidFill>
                <a:latin typeface="仿宋_GB2312" pitchFamily="1" charset="-122"/>
                <a:ea typeface="仿宋_GB2312" pitchFamily="1" charset="-122"/>
              </a:rPr>
              <a:t>从逻辑上扩充内存</a:t>
            </a:r>
            <a:r>
              <a:rPr lang="en-US" altLang="zh-CN" sz="2400" smtClean="0">
                <a:solidFill>
                  <a:schemeClr val="hlink"/>
                </a:solidFill>
                <a:latin typeface="Times New Roman" pitchFamily="18" charset="0"/>
                <a:ea typeface="仿宋_GB2312" pitchFamily="1" charset="-122"/>
              </a:rPr>
              <a:t>——</a:t>
            </a:r>
            <a:r>
              <a:rPr lang="zh-CN" altLang="en-US" sz="2400" smtClean="0">
                <a:solidFill>
                  <a:schemeClr val="hlink"/>
                </a:solidFill>
                <a:latin typeface="仿宋_GB2312" pitchFamily="1" charset="-122"/>
                <a:ea typeface="仿宋_GB2312" pitchFamily="1" charset="-122"/>
              </a:rPr>
              <a:t>虚拟存储器。</a:t>
            </a:r>
            <a:r>
              <a:rPr lang="zh-CN" altLang="en-US" sz="240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2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27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27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27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27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27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9" grpId="0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页脚占位符 4"/>
          <p:cNvSpPr txBox="1">
            <a:spLocks noGrp="1" noChangeArrowheads="1"/>
          </p:cNvSpPr>
          <p:nvPr/>
        </p:nvSpPr>
        <p:spPr bwMode="auto">
          <a:xfrm>
            <a:off x="3352800" y="6540500"/>
            <a:ext cx="2895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</a:pPr>
            <a:r>
              <a:rPr lang="zh-CN" altLang="zh-CN" sz="1400">
                <a:solidFill>
                  <a:srgbClr val="CC3300"/>
                </a:solidFill>
              </a:rPr>
              <a:t>计算机操作系统</a:t>
            </a:r>
          </a:p>
        </p:txBody>
      </p:sp>
      <p:sp>
        <p:nvSpPr>
          <p:cNvPr id="89090" name="灯片编号占位符 5"/>
          <p:cNvSpPr txBox="1">
            <a:spLocks noGrp="1" noChangeArrowheads="1"/>
          </p:cNvSpPr>
          <p:nvPr/>
        </p:nvSpPr>
        <p:spPr bwMode="auto">
          <a:xfrm>
            <a:off x="6781800" y="6604000"/>
            <a:ext cx="19050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r">
              <a:spcBef>
                <a:spcPct val="0"/>
              </a:spcBef>
              <a:buClrTx/>
              <a:buSzTx/>
            </a:pPr>
            <a:fld id="{AF0E4AC6-434F-4C93-AF5F-80881704EB7A}" type="slidenum">
              <a:rPr lang="en-US" altLang="zh-CN" sz="1400">
                <a:solidFill>
                  <a:srgbClr val="0000FF"/>
                </a:solidFill>
              </a:rPr>
              <a:pPr algn="r">
                <a:spcBef>
                  <a:spcPct val="0"/>
                </a:spcBef>
                <a:buClrTx/>
                <a:buSzTx/>
              </a:pPr>
              <a:t>20</a:t>
            </a:fld>
            <a:endParaRPr lang="en-US" altLang="zh-CN" sz="1400">
              <a:solidFill>
                <a:srgbClr val="0000FF"/>
              </a:solidFill>
            </a:endParaRPr>
          </a:p>
        </p:txBody>
      </p:sp>
      <p:sp>
        <p:nvSpPr>
          <p:cNvPr id="8909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5.3.2  </a:t>
            </a:r>
            <a:r>
              <a:rPr lang="zh-CN" altLang="en-US" sz="3200" smtClean="0"/>
              <a:t>最近最久未使用（</a:t>
            </a:r>
            <a:r>
              <a:rPr lang="en-US" altLang="zh-CN" sz="3200" smtClean="0"/>
              <a:t>LRU</a:t>
            </a:r>
            <a:r>
              <a:rPr lang="zh-CN" altLang="en-US" sz="3200" smtClean="0"/>
              <a:t>）置换算法 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533400" y="825500"/>
            <a:ext cx="8001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选择最近最久未使用的页面进行淘汰</a:t>
            </a:r>
            <a:r>
              <a:rPr lang="zh-CN" altLang="en-US" sz="2400" dirty="0" smtClean="0">
                <a:latin typeface="楷体_GB2312" pitchFamily="1" charset="-122"/>
                <a:ea typeface="楷体_GB2312" pitchFamily="1" charset="-122"/>
              </a:rPr>
              <a:t>。</a:t>
            </a:r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84998" name="Text Box 7"/>
          <p:cNvSpPr txBox="1">
            <a:spLocks noChangeArrowheads="1"/>
          </p:cNvSpPr>
          <p:nvPr/>
        </p:nvSpPr>
        <p:spPr bwMode="auto">
          <a:xfrm>
            <a:off x="469900" y="1485904"/>
            <a:ext cx="7924800" cy="8509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5000"/>
              </a:spcBef>
            </a:pPr>
            <a:r>
              <a:rPr lang="en-US" altLang="zh-CN" sz="2400">
                <a:solidFill>
                  <a:srgbClr val="009900"/>
                </a:solidFill>
                <a:latin typeface="Times New Roman" pitchFamily="18" charset="0"/>
                <a:ea typeface="仿宋_GB2312" pitchFamily="1" charset="-122"/>
                <a:cs typeface="Times New Roman" pitchFamily="18" charset="0"/>
              </a:rPr>
              <a:t>LRU</a:t>
            </a:r>
            <a:r>
              <a:rPr lang="zh-CN" altLang="en-US" sz="2400">
                <a:solidFill>
                  <a:srgbClr val="009900"/>
                </a:solidFill>
                <a:latin typeface="Times New Roman" pitchFamily="18" charset="0"/>
                <a:ea typeface="仿宋_GB2312" pitchFamily="1" charset="-122"/>
                <a:cs typeface="Times New Roman" pitchFamily="18" charset="0"/>
              </a:rPr>
              <a:t>页面置换算法的演算过程可以借助“栈”来完成：</a:t>
            </a:r>
          </a:p>
          <a:p>
            <a:pPr>
              <a:spcBef>
                <a:spcPct val="5000"/>
              </a:spcBef>
            </a:pPr>
            <a:r>
              <a:rPr lang="zh-CN" altLang="en-US" sz="2400">
                <a:solidFill>
                  <a:srgbClr val="009900"/>
                </a:solidFill>
                <a:latin typeface="Times New Roman" pitchFamily="18" charset="0"/>
                <a:ea typeface="仿宋_GB2312" pitchFamily="1" charset="-122"/>
                <a:cs typeface="Times New Roman" pitchFamily="18" charset="0"/>
              </a:rPr>
              <a:t>栈顶始终是最新的，栈底是最近最久未使用的页面号。 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82600" y="3200404"/>
            <a:ext cx="7861300" cy="2251075"/>
            <a:chOff x="0" y="0"/>
            <a:chExt cx="4952" cy="1418"/>
          </a:xfrm>
        </p:grpSpPr>
        <p:sp>
          <p:nvSpPr>
            <p:cNvPr id="89095" name="Text Box 11"/>
            <p:cNvSpPr txBox="1">
              <a:spLocks noChangeArrowheads="1"/>
            </p:cNvSpPr>
            <p:nvPr/>
          </p:nvSpPr>
          <p:spPr bwMode="auto">
            <a:xfrm>
              <a:off x="8" y="0"/>
              <a:ext cx="49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r>
                <a:rPr lang="zh-CN" altLang="en-US"/>
                <a:t>引用串  </a:t>
              </a:r>
              <a:r>
                <a:rPr lang="en-US" altLang="zh-CN"/>
                <a:t>7   0   1   2   0   3   0   4   2   3   0   3   2   1   2   0   1   7   0   1</a:t>
              </a:r>
            </a:p>
          </p:txBody>
        </p:sp>
        <p:sp>
          <p:nvSpPr>
            <p:cNvPr id="89096" name="Rectangle 12"/>
            <p:cNvSpPr>
              <a:spLocks noChangeArrowheads="1"/>
            </p:cNvSpPr>
            <p:nvPr/>
          </p:nvSpPr>
          <p:spPr bwMode="auto">
            <a:xfrm>
              <a:off x="4638" y="68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7</a:t>
              </a:r>
            </a:p>
          </p:txBody>
        </p:sp>
        <p:sp>
          <p:nvSpPr>
            <p:cNvPr id="89097" name="Rectangle 13"/>
            <p:cNvSpPr>
              <a:spLocks noChangeArrowheads="1"/>
            </p:cNvSpPr>
            <p:nvPr/>
          </p:nvSpPr>
          <p:spPr bwMode="auto">
            <a:xfrm>
              <a:off x="4421" y="684"/>
              <a:ext cx="21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7</a:t>
              </a:r>
            </a:p>
          </p:txBody>
        </p:sp>
        <p:sp>
          <p:nvSpPr>
            <p:cNvPr id="89098" name="Rectangle 14"/>
            <p:cNvSpPr>
              <a:spLocks noChangeArrowheads="1"/>
            </p:cNvSpPr>
            <p:nvPr/>
          </p:nvSpPr>
          <p:spPr bwMode="auto">
            <a:xfrm>
              <a:off x="4203" y="68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7</a:t>
              </a:r>
            </a:p>
          </p:txBody>
        </p:sp>
        <p:sp>
          <p:nvSpPr>
            <p:cNvPr id="89099" name="Rectangle 15"/>
            <p:cNvSpPr>
              <a:spLocks noChangeArrowheads="1"/>
            </p:cNvSpPr>
            <p:nvPr/>
          </p:nvSpPr>
          <p:spPr bwMode="auto">
            <a:xfrm>
              <a:off x="3986" y="684"/>
              <a:ext cx="21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2</a:t>
              </a:r>
            </a:p>
          </p:txBody>
        </p:sp>
        <p:sp>
          <p:nvSpPr>
            <p:cNvPr id="89100" name="Rectangle 16"/>
            <p:cNvSpPr>
              <a:spLocks noChangeArrowheads="1"/>
            </p:cNvSpPr>
            <p:nvPr/>
          </p:nvSpPr>
          <p:spPr bwMode="auto">
            <a:xfrm>
              <a:off x="3768" y="68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2</a:t>
              </a:r>
            </a:p>
          </p:txBody>
        </p:sp>
        <p:sp>
          <p:nvSpPr>
            <p:cNvPr id="89101" name="Rectangle 17"/>
            <p:cNvSpPr>
              <a:spLocks noChangeArrowheads="1"/>
            </p:cNvSpPr>
            <p:nvPr/>
          </p:nvSpPr>
          <p:spPr bwMode="auto">
            <a:xfrm>
              <a:off x="3550" y="68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2</a:t>
              </a:r>
            </a:p>
          </p:txBody>
        </p:sp>
        <p:sp>
          <p:nvSpPr>
            <p:cNvPr id="89102" name="Rectangle 18"/>
            <p:cNvSpPr>
              <a:spLocks noChangeArrowheads="1"/>
            </p:cNvSpPr>
            <p:nvPr/>
          </p:nvSpPr>
          <p:spPr bwMode="auto">
            <a:xfrm>
              <a:off x="3333" y="684"/>
              <a:ext cx="21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2</a:t>
              </a:r>
            </a:p>
          </p:txBody>
        </p:sp>
        <p:sp>
          <p:nvSpPr>
            <p:cNvPr id="89103" name="Rectangle 19"/>
            <p:cNvSpPr>
              <a:spLocks noChangeArrowheads="1"/>
            </p:cNvSpPr>
            <p:nvPr/>
          </p:nvSpPr>
          <p:spPr bwMode="auto">
            <a:xfrm>
              <a:off x="3115" y="68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2</a:t>
              </a:r>
            </a:p>
          </p:txBody>
        </p:sp>
        <p:sp>
          <p:nvSpPr>
            <p:cNvPr id="89104" name="Rectangle 20"/>
            <p:cNvSpPr>
              <a:spLocks noChangeArrowheads="1"/>
            </p:cNvSpPr>
            <p:nvPr/>
          </p:nvSpPr>
          <p:spPr bwMode="auto">
            <a:xfrm>
              <a:off x="2898" y="684"/>
              <a:ext cx="21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2</a:t>
              </a:r>
            </a:p>
          </p:txBody>
        </p:sp>
        <p:sp>
          <p:nvSpPr>
            <p:cNvPr id="89105" name="Rectangle 21"/>
            <p:cNvSpPr>
              <a:spLocks noChangeArrowheads="1"/>
            </p:cNvSpPr>
            <p:nvPr/>
          </p:nvSpPr>
          <p:spPr bwMode="auto">
            <a:xfrm>
              <a:off x="2680" y="68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2</a:t>
              </a:r>
            </a:p>
          </p:txBody>
        </p:sp>
        <p:sp>
          <p:nvSpPr>
            <p:cNvPr id="89106" name="Rectangle 22"/>
            <p:cNvSpPr>
              <a:spLocks noChangeArrowheads="1"/>
            </p:cNvSpPr>
            <p:nvPr/>
          </p:nvSpPr>
          <p:spPr bwMode="auto">
            <a:xfrm>
              <a:off x="2462" y="68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2</a:t>
              </a:r>
            </a:p>
          </p:txBody>
        </p:sp>
        <p:sp>
          <p:nvSpPr>
            <p:cNvPr id="89107" name="Rectangle 23"/>
            <p:cNvSpPr>
              <a:spLocks noChangeArrowheads="1"/>
            </p:cNvSpPr>
            <p:nvPr/>
          </p:nvSpPr>
          <p:spPr bwMode="auto">
            <a:xfrm>
              <a:off x="2245" y="684"/>
              <a:ext cx="21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2</a:t>
              </a:r>
            </a:p>
          </p:txBody>
        </p:sp>
        <p:sp>
          <p:nvSpPr>
            <p:cNvPr id="89108" name="Rectangle 24"/>
            <p:cNvSpPr>
              <a:spLocks noChangeArrowheads="1"/>
            </p:cNvSpPr>
            <p:nvPr/>
          </p:nvSpPr>
          <p:spPr bwMode="auto">
            <a:xfrm>
              <a:off x="2027" y="68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3</a:t>
              </a:r>
            </a:p>
          </p:txBody>
        </p:sp>
        <p:sp>
          <p:nvSpPr>
            <p:cNvPr id="89109" name="Rectangle 25"/>
            <p:cNvSpPr>
              <a:spLocks noChangeArrowheads="1"/>
            </p:cNvSpPr>
            <p:nvPr/>
          </p:nvSpPr>
          <p:spPr bwMode="auto">
            <a:xfrm>
              <a:off x="1810" y="684"/>
              <a:ext cx="21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3</a:t>
              </a:r>
            </a:p>
          </p:txBody>
        </p:sp>
        <p:sp>
          <p:nvSpPr>
            <p:cNvPr id="89110" name="Rectangle 26"/>
            <p:cNvSpPr>
              <a:spLocks noChangeArrowheads="1"/>
            </p:cNvSpPr>
            <p:nvPr/>
          </p:nvSpPr>
          <p:spPr bwMode="auto">
            <a:xfrm>
              <a:off x="1592" y="68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3</a:t>
              </a:r>
            </a:p>
          </p:txBody>
        </p:sp>
        <p:sp>
          <p:nvSpPr>
            <p:cNvPr id="89111" name="Rectangle 27"/>
            <p:cNvSpPr>
              <a:spLocks noChangeArrowheads="1"/>
            </p:cNvSpPr>
            <p:nvPr/>
          </p:nvSpPr>
          <p:spPr bwMode="auto">
            <a:xfrm>
              <a:off x="1374" y="68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89112" name="Rectangle 28"/>
            <p:cNvSpPr>
              <a:spLocks noChangeArrowheads="1"/>
            </p:cNvSpPr>
            <p:nvPr/>
          </p:nvSpPr>
          <p:spPr bwMode="auto">
            <a:xfrm>
              <a:off x="1157" y="684"/>
              <a:ext cx="21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89113" name="Rectangle 29"/>
            <p:cNvSpPr>
              <a:spLocks noChangeArrowheads="1"/>
            </p:cNvSpPr>
            <p:nvPr/>
          </p:nvSpPr>
          <p:spPr bwMode="auto">
            <a:xfrm>
              <a:off x="939" y="68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89114" name="Rectangle 30"/>
            <p:cNvSpPr>
              <a:spLocks noChangeArrowheads="1"/>
            </p:cNvSpPr>
            <p:nvPr/>
          </p:nvSpPr>
          <p:spPr bwMode="auto">
            <a:xfrm>
              <a:off x="722" y="684"/>
              <a:ext cx="21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zh-CN" altLang="zh-CN"/>
            </a:p>
          </p:txBody>
        </p:sp>
        <p:sp>
          <p:nvSpPr>
            <p:cNvPr id="89115" name="Rectangle 31"/>
            <p:cNvSpPr>
              <a:spLocks noChangeArrowheads="1"/>
            </p:cNvSpPr>
            <p:nvPr/>
          </p:nvSpPr>
          <p:spPr bwMode="auto">
            <a:xfrm>
              <a:off x="504" y="68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zh-CN" altLang="zh-CN"/>
            </a:p>
          </p:txBody>
        </p:sp>
        <p:sp>
          <p:nvSpPr>
            <p:cNvPr id="89116" name="Rectangle 32"/>
            <p:cNvSpPr>
              <a:spLocks noChangeArrowheads="1"/>
            </p:cNvSpPr>
            <p:nvPr/>
          </p:nvSpPr>
          <p:spPr bwMode="auto">
            <a:xfrm>
              <a:off x="4638" y="45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0</a:t>
              </a:r>
            </a:p>
          </p:txBody>
        </p:sp>
        <p:sp>
          <p:nvSpPr>
            <p:cNvPr id="89117" name="Rectangle 33"/>
            <p:cNvSpPr>
              <a:spLocks noChangeArrowheads="1"/>
            </p:cNvSpPr>
            <p:nvPr/>
          </p:nvSpPr>
          <p:spPr bwMode="auto">
            <a:xfrm>
              <a:off x="4421" y="454"/>
              <a:ext cx="21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0</a:t>
              </a:r>
            </a:p>
          </p:txBody>
        </p:sp>
        <p:sp>
          <p:nvSpPr>
            <p:cNvPr id="89118" name="Rectangle 34"/>
            <p:cNvSpPr>
              <a:spLocks noChangeArrowheads="1"/>
            </p:cNvSpPr>
            <p:nvPr/>
          </p:nvSpPr>
          <p:spPr bwMode="auto">
            <a:xfrm>
              <a:off x="4203" y="45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0</a:t>
              </a:r>
            </a:p>
          </p:txBody>
        </p:sp>
        <p:sp>
          <p:nvSpPr>
            <p:cNvPr id="89119" name="Rectangle 35"/>
            <p:cNvSpPr>
              <a:spLocks noChangeArrowheads="1"/>
            </p:cNvSpPr>
            <p:nvPr/>
          </p:nvSpPr>
          <p:spPr bwMode="auto">
            <a:xfrm>
              <a:off x="3986" y="454"/>
              <a:ext cx="21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0</a:t>
              </a:r>
            </a:p>
          </p:txBody>
        </p:sp>
        <p:sp>
          <p:nvSpPr>
            <p:cNvPr id="89120" name="Rectangle 36"/>
            <p:cNvSpPr>
              <a:spLocks noChangeArrowheads="1"/>
            </p:cNvSpPr>
            <p:nvPr/>
          </p:nvSpPr>
          <p:spPr bwMode="auto">
            <a:xfrm>
              <a:off x="3768" y="45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0</a:t>
              </a:r>
            </a:p>
          </p:txBody>
        </p:sp>
        <p:sp>
          <p:nvSpPr>
            <p:cNvPr id="89121" name="Rectangle 37"/>
            <p:cNvSpPr>
              <a:spLocks noChangeArrowheads="1"/>
            </p:cNvSpPr>
            <p:nvPr/>
          </p:nvSpPr>
          <p:spPr bwMode="auto">
            <a:xfrm>
              <a:off x="3550" y="45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3</a:t>
              </a:r>
            </a:p>
          </p:txBody>
        </p:sp>
        <p:sp>
          <p:nvSpPr>
            <p:cNvPr id="89122" name="Rectangle 38"/>
            <p:cNvSpPr>
              <a:spLocks noChangeArrowheads="1"/>
            </p:cNvSpPr>
            <p:nvPr/>
          </p:nvSpPr>
          <p:spPr bwMode="auto">
            <a:xfrm>
              <a:off x="3333" y="454"/>
              <a:ext cx="21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3</a:t>
              </a:r>
            </a:p>
          </p:txBody>
        </p:sp>
        <p:sp>
          <p:nvSpPr>
            <p:cNvPr id="89123" name="Rectangle 39"/>
            <p:cNvSpPr>
              <a:spLocks noChangeArrowheads="1"/>
            </p:cNvSpPr>
            <p:nvPr/>
          </p:nvSpPr>
          <p:spPr bwMode="auto">
            <a:xfrm>
              <a:off x="3115" y="45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3</a:t>
              </a:r>
            </a:p>
          </p:txBody>
        </p:sp>
        <p:sp>
          <p:nvSpPr>
            <p:cNvPr id="89124" name="Rectangle 40"/>
            <p:cNvSpPr>
              <a:spLocks noChangeArrowheads="1"/>
            </p:cNvSpPr>
            <p:nvPr/>
          </p:nvSpPr>
          <p:spPr bwMode="auto">
            <a:xfrm>
              <a:off x="2898" y="454"/>
              <a:ext cx="21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3</a:t>
              </a:r>
            </a:p>
          </p:txBody>
        </p:sp>
        <p:sp>
          <p:nvSpPr>
            <p:cNvPr id="89125" name="Rectangle 41"/>
            <p:cNvSpPr>
              <a:spLocks noChangeArrowheads="1"/>
            </p:cNvSpPr>
            <p:nvPr/>
          </p:nvSpPr>
          <p:spPr bwMode="auto">
            <a:xfrm>
              <a:off x="2680" y="45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3</a:t>
              </a:r>
            </a:p>
          </p:txBody>
        </p:sp>
        <p:sp>
          <p:nvSpPr>
            <p:cNvPr id="89126" name="Rectangle 42"/>
            <p:cNvSpPr>
              <a:spLocks noChangeArrowheads="1"/>
            </p:cNvSpPr>
            <p:nvPr/>
          </p:nvSpPr>
          <p:spPr bwMode="auto">
            <a:xfrm>
              <a:off x="2462" y="45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3</a:t>
              </a:r>
            </a:p>
          </p:txBody>
        </p:sp>
        <p:sp>
          <p:nvSpPr>
            <p:cNvPr id="89127" name="Rectangle 43"/>
            <p:cNvSpPr>
              <a:spLocks noChangeArrowheads="1"/>
            </p:cNvSpPr>
            <p:nvPr/>
          </p:nvSpPr>
          <p:spPr bwMode="auto">
            <a:xfrm>
              <a:off x="2245" y="454"/>
              <a:ext cx="21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0</a:t>
              </a:r>
            </a:p>
          </p:txBody>
        </p:sp>
        <p:sp>
          <p:nvSpPr>
            <p:cNvPr id="89128" name="Rectangle 44"/>
            <p:cNvSpPr>
              <a:spLocks noChangeArrowheads="1"/>
            </p:cNvSpPr>
            <p:nvPr/>
          </p:nvSpPr>
          <p:spPr bwMode="auto">
            <a:xfrm>
              <a:off x="2027" y="45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0</a:t>
              </a:r>
            </a:p>
          </p:txBody>
        </p:sp>
        <p:sp>
          <p:nvSpPr>
            <p:cNvPr id="89129" name="Rectangle 45"/>
            <p:cNvSpPr>
              <a:spLocks noChangeArrowheads="1"/>
            </p:cNvSpPr>
            <p:nvPr/>
          </p:nvSpPr>
          <p:spPr bwMode="auto">
            <a:xfrm>
              <a:off x="1810" y="454"/>
              <a:ext cx="21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0</a:t>
              </a:r>
            </a:p>
          </p:txBody>
        </p:sp>
        <p:sp>
          <p:nvSpPr>
            <p:cNvPr id="89130" name="Rectangle 46"/>
            <p:cNvSpPr>
              <a:spLocks noChangeArrowheads="1"/>
            </p:cNvSpPr>
            <p:nvPr/>
          </p:nvSpPr>
          <p:spPr bwMode="auto">
            <a:xfrm>
              <a:off x="1592" y="45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0</a:t>
              </a:r>
            </a:p>
          </p:txBody>
        </p:sp>
        <p:sp>
          <p:nvSpPr>
            <p:cNvPr id="89131" name="Rectangle 47"/>
            <p:cNvSpPr>
              <a:spLocks noChangeArrowheads="1"/>
            </p:cNvSpPr>
            <p:nvPr/>
          </p:nvSpPr>
          <p:spPr bwMode="auto">
            <a:xfrm>
              <a:off x="1374" y="45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0</a:t>
              </a:r>
            </a:p>
          </p:txBody>
        </p:sp>
        <p:sp>
          <p:nvSpPr>
            <p:cNvPr id="89132" name="Rectangle 48"/>
            <p:cNvSpPr>
              <a:spLocks noChangeArrowheads="1"/>
            </p:cNvSpPr>
            <p:nvPr/>
          </p:nvSpPr>
          <p:spPr bwMode="auto">
            <a:xfrm>
              <a:off x="1157" y="454"/>
              <a:ext cx="21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0</a:t>
              </a:r>
            </a:p>
          </p:txBody>
        </p:sp>
        <p:sp>
          <p:nvSpPr>
            <p:cNvPr id="89133" name="Rectangle 49"/>
            <p:cNvSpPr>
              <a:spLocks noChangeArrowheads="1"/>
            </p:cNvSpPr>
            <p:nvPr/>
          </p:nvSpPr>
          <p:spPr bwMode="auto">
            <a:xfrm>
              <a:off x="939" y="45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0</a:t>
              </a:r>
            </a:p>
          </p:txBody>
        </p:sp>
        <p:sp>
          <p:nvSpPr>
            <p:cNvPr id="89134" name="Rectangle 50"/>
            <p:cNvSpPr>
              <a:spLocks noChangeArrowheads="1"/>
            </p:cNvSpPr>
            <p:nvPr/>
          </p:nvSpPr>
          <p:spPr bwMode="auto">
            <a:xfrm>
              <a:off x="722" y="454"/>
              <a:ext cx="21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0</a:t>
              </a:r>
            </a:p>
          </p:txBody>
        </p:sp>
        <p:sp>
          <p:nvSpPr>
            <p:cNvPr id="89135" name="Rectangle 51"/>
            <p:cNvSpPr>
              <a:spLocks noChangeArrowheads="1"/>
            </p:cNvSpPr>
            <p:nvPr/>
          </p:nvSpPr>
          <p:spPr bwMode="auto">
            <a:xfrm>
              <a:off x="504" y="45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zh-CN" altLang="zh-CN"/>
            </a:p>
          </p:txBody>
        </p:sp>
        <p:sp>
          <p:nvSpPr>
            <p:cNvPr id="89136" name="Rectangle 52"/>
            <p:cNvSpPr>
              <a:spLocks noChangeArrowheads="1"/>
            </p:cNvSpPr>
            <p:nvPr/>
          </p:nvSpPr>
          <p:spPr bwMode="auto">
            <a:xfrm>
              <a:off x="4638" y="22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89137" name="Rectangle 53"/>
            <p:cNvSpPr>
              <a:spLocks noChangeArrowheads="1"/>
            </p:cNvSpPr>
            <p:nvPr/>
          </p:nvSpPr>
          <p:spPr bwMode="auto">
            <a:xfrm>
              <a:off x="4421" y="224"/>
              <a:ext cx="21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89138" name="Rectangle 54"/>
            <p:cNvSpPr>
              <a:spLocks noChangeArrowheads="1"/>
            </p:cNvSpPr>
            <p:nvPr/>
          </p:nvSpPr>
          <p:spPr bwMode="auto">
            <a:xfrm>
              <a:off x="4203" y="22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89139" name="Rectangle 55"/>
            <p:cNvSpPr>
              <a:spLocks noChangeArrowheads="1"/>
            </p:cNvSpPr>
            <p:nvPr/>
          </p:nvSpPr>
          <p:spPr bwMode="auto">
            <a:xfrm>
              <a:off x="3986" y="224"/>
              <a:ext cx="21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89140" name="Rectangle 56"/>
            <p:cNvSpPr>
              <a:spLocks noChangeArrowheads="1"/>
            </p:cNvSpPr>
            <p:nvPr/>
          </p:nvSpPr>
          <p:spPr bwMode="auto">
            <a:xfrm>
              <a:off x="3768" y="22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89141" name="Rectangle 57"/>
            <p:cNvSpPr>
              <a:spLocks noChangeArrowheads="1"/>
            </p:cNvSpPr>
            <p:nvPr/>
          </p:nvSpPr>
          <p:spPr bwMode="auto">
            <a:xfrm>
              <a:off x="3550" y="22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89142" name="Rectangle 58"/>
            <p:cNvSpPr>
              <a:spLocks noChangeArrowheads="1"/>
            </p:cNvSpPr>
            <p:nvPr/>
          </p:nvSpPr>
          <p:spPr bwMode="auto">
            <a:xfrm>
              <a:off x="3333" y="224"/>
              <a:ext cx="21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89143" name="Rectangle 59"/>
            <p:cNvSpPr>
              <a:spLocks noChangeArrowheads="1"/>
            </p:cNvSpPr>
            <p:nvPr/>
          </p:nvSpPr>
          <p:spPr bwMode="auto">
            <a:xfrm>
              <a:off x="3115" y="22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0</a:t>
              </a:r>
            </a:p>
          </p:txBody>
        </p:sp>
        <p:sp>
          <p:nvSpPr>
            <p:cNvPr id="89144" name="Rectangle 60"/>
            <p:cNvSpPr>
              <a:spLocks noChangeArrowheads="1"/>
            </p:cNvSpPr>
            <p:nvPr/>
          </p:nvSpPr>
          <p:spPr bwMode="auto">
            <a:xfrm>
              <a:off x="2898" y="224"/>
              <a:ext cx="21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0</a:t>
              </a:r>
            </a:p>
          </p:txBody>
        </p:sp>
        <p:sp>
          <p:nvSpPr>
            <p:cNvPr id="89145" name="Rectangle 61"/>
            <p:cNvSpPr>
              <a:spLocks noChangeArrowheads="1"/>
            </p:cNvSpPr>
            <p:nvPr/>
          </p:nvSpPr>
          <p:spPr bwMode="auto">
            <a:xfrm>
              <a:off x="2680" y="22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0</a:t>
              </a:r>
            </a:p>
          </p:txBody>
        </p:sp>
        <p:sp>
          <p:nvSpPr>
            <p:cNvPr id="89146" name="Rectangle 62"/>
            <p:cNvSpPr>
              <a:spLocks noChangeArrowheads="1"/>
            </p:cNvSpPr>
            <p:nvPr/>
          </p:nvSpPr>
          <p:spPr bwMode="auto">
            <a:xfrm>
              <a:off x="2462" y="22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4</a:t>
              </a:r>
            </a:p>
          </p:txBody>
        </p:sp>
        <p:sp>
          <p:nvSpPr>
            <p:cNvPr id="89147" name="Rectangle 63"/>
            <p:cNvSpPr>
              <a:spLocks noChangeArrowheads="1"/>
            </p:cNvSpPr>
            <p:nvPr/>
          </p:nvSpPr>
          <p:spPr bwMode="auto">
            <a:xfrm>
              <a:off x="2245" y="224"/>
              <a:ext cx="21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4</a:t>
              </a:r>
            </a:p>
          </p:txBody>
        </p:sp>
        <p:sp>
          <p:nvSpPr>
            <p:cNvPr id="89148" name="Rectangle 64"/>
            <p:cNvSpPr>
              <a:spLocks noChangeArrowheads="1"/>
            </p:cNvSpPr>
            <p:nvPr/>
          </p:nvSpPr>
          <p:spPr bwMode="auto">
            <a:xfrm>
              <a:off x="2027" y="22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4</a:t>
              </a:r>
            </a:p>
          </p:txBody>
        </p:sp>
        <p:sp>
          <p:nvSpPr>
            <p:cNvPr id="89149" name="Rectangle 65"/>
            <p:cNvSpPr>
              <a:spLocks noChangeArrowheads="1"/>
            </p:cNvSpPr>
            <p:nvPr/>
          </p:nvSpPr>
          <p:spPr bwMode="auto">
            <a:xfrm>
              <a:off x="1810" y="224"/>
              <a:ext cx="21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2</a:t>
              </a:r>
            </a:p>
          </p:txBody>
        </p:sp>
        <p:sp>
          <p:nvSpPr>
            <p:cNvPr id="89150" name="Rectangle 66"/>
            <p:cNvSpPr>
              <a:spLocks noChangeArrowheads="1"/>
            </p:cNvSpPr>
            <p:nvPr/>
          </p:nvSpPr>
          <p:spPr bwMode="auto">
            <a:xfrm>
              <a:off x="1592" y="22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2</a:t>
              </a:r>
            </a:p>
          </p:txBody>
        </p:sp>
        <p:sp>
          <p:nvSpPr>
            <p:cNvPr id="89151" name="Rectangle 67"/>
            <p:cNvSpPr>
              <a:spLocks noChangeArrowheads="1"/>
            </p:cNvSpPr>
            <p:nvPr/>
          </p:nvSpPr>
          <p:spPr bwMode="auto">
            <a:xfrm>
              <a:off x="1374" y="22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2</a:t>
              </a:r>
            </a:p>
          </p:txBody>
        </p:sp>
        <p:sp>
          <p:nvSpPr>
            <p:cNvPr id="89152" name="Rectangle 68"/>
            <p:cNvSpPr>
              <a:spLocks noChangeArrowheads="1"/>
            </p:cNvSpPr>
            <p:nvPr/>
          </p:nvSpPr>
          <p:spPr bwMode="auto">
            <a:xfrm>
              <a:off x="1157" y="224"/>
              <a:ext cx="21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2</a:t>
              </a:r>
            </a:p>
          </p:txBody>
        </p:sp>
        <p:sp>
          <p:nvSpPr>
            <p:cNvPr id="89153" name="Rectangle 69"/>
            <p:cNvSpPr>
              <a:spLocks noChangeArrowheads="1"/>
            </p:cNvSpPr>
            <p:nvPr/>
          </p:nvSpPr>
          <p:spPr bwMode="auto">
            <a:xfrm>
              <a:off x="939" y="22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7</a:t>
              </a:r>
            </a:p>
          </p:txBody>
        </p:sp>
        <p:sp>
          <p:nvSpPr>
            <p:cNvPr id="89154" name="Rectangle 70"/>
            <p:cNvSpPr>
              <a:spLocks noChangeArrowheads="1"/>
            </p:cNvSpPr>
            <p:nvPr/>
          </p:nvSpPr>
          <p:spPr bwMode="auto">
            <a:xfrm>
              <a:off x="722" y="224"/>
              <a:ext cx="21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7</a:t>
              </a:r>
            </a:p>
          </p:txBody>
        </p:sp>
        <p:sp>
          <p:nvSpPr>
            <p:cNvPr id="89155" name="Rectangle 71"/>
            <p:cNvSpPr>
              <a:spLocks noChangeArrowheads="1"/>
            </p:cNvSpPr>
            <p:nvPr/>
          </p:nvSpPr>
          <p:spPr bwMode="auto">
            <a:xfrm>
              <a:off x="504" y="22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7</a:t>
              </a:r>
            </a:p>
          </p:txBody>
        </p:sp>
        <p:sp>
          <p:nvSpPr>
            <p:cNvPr id="89156" name="Line 72"/>
            <p:cNvSpPr>
              <a:spLocks noChangeShapeType="1"/>
            </p:cNvSpPr>
            <p:nvPr/>
          </p:nvSpPr>
          <p:spPr bwMode="auto">
            <a:xfrm>
              <a:off x="504" y="224"/>
              <a:ext cx="435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57" name="Line 73"/>
            <p:cNvSpPr>
              <a:spLocks noChangeShapeType="1"/>
            </p:cNvSpPr>
            <p:nvPr/>
          </p:nvSpPr>
          <p:spPr bwMode="auto">
            <a:xfrm>
              <a:off x="504" y="454"/>
              <a:ext cx="43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58" name="Line 74"/>
            <p:cNvSpPr>
              <a:spLocks noChangeShapeType="1"/>
            </p:cNvSpPr>
            <p:nvPr/>
          </p:nvSpPr>
          <p:spPr bwMode="auto">
            <a:xfrm>
              <a:off x="504" y="684"/>
              <a:ext cx="43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59" name="Line 75"/>
            <p:cNvSpPr>
              <a:spLocks noChangeShapeType="1"/>
            </p:cNvSpPr>
            <p:nvPr/>
          </p:nvSpPr>
          <p:spPr bwMode="auto">
            <a:xfrm>
              <a:off x="504" y="914"/>
              <a:ext cx="435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60" name="Line 76"/>
            <p:cNvSpPr>
              <a:spLocks noChangeShapeType="1"/>
            </p:cNvSpPr>
            <p:nvPr/>
          </p:nvSpPr>
          <p:spPr bwMode="auto">
            <a:xfrm>
              <a:off x="504" y="224"/>
              <a:ext cx="0" cy="69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61" name="Line 77"/>
            <p:cNvSpPr>
              <a:spLocks noChangeShapeType="1"/>
            </p:cNvSpPr>
            <p:nvPr/>
          </p:nvSpPr>
          <p:spPr bwMode="auto">
            <a:xfrm>
              <a:off x="722" y="224"/>
              <a:ext cx="0" cy="6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62" name="Line 78"/>
            <p:cNvSpPr>
              <a:spLocks noChangeShapeType="1"/>
            </p:cNvSpPr>
            <p:nvPr/>
          </p:nvSpPr>
          <p:spPr bwMode="auto">
            <a:xfrm>
              <a:off x="939" y="224"/>
              <a:ext cx="0" cy="6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63" name="Line 79"/>
            <p:cNvSpPr>
              <a:spLocks noChangeShapeType="1"/>
            </p:cNvSpPr>
            <p:nvPr/>
          </p:nvSpPr>
          <p:spPr bwMode="auto">
            <a:xfrm>
              <a:off x="1157" y="224"/>
              <a:ext cx="0" cy="6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64" name="Line 80"/>
            <p:cNvSpPr>
              <a:spLocks noChangeShapeType="1"/>
            </p:cNvSpPr>
            <p:nvPr/>
          </p:nvSpPr>
          <p:spPr bwMode="auto">
            <a:xfrm>
              <a:off x="1374" y="224"/>
              <a:ext cx="0" cy="6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65" name="Line 81"/>
            <p:cNvSpPr>
              <a:spLocks noChangeShapeType="1"/>
            </p:cNvSpPr>
            <p:nvPr/>
          </p:nvSpPr>
          <p:spPr bwMode="auto">
            <a:xfrm>
              <a:off x="1592" y="224"/>
              <a:ext cx="0" cy="6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66" name="Line 82"/>
            <p:cNvSpPr>
              <a:spLocks noChangeShapeType="1"/>
            </p:cNvSpPr>
            <p:nvPr/>
          </p:nvSpPr>
          <p:spPr bwMode="auto">
            <a:xfrm>
              <a:off x="1810" y="224"/>
              <a:ext cx="0" cy="6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67" name="Line 83"/>
            <p:cNvSpPr>
              <a:spLocks noChangeShapeType="1"/>
            </p:cNvSpPr>
            <p:nvPr/>
          </p:nvSpPr>
          <p:spPr bwMode="auto">
            <a:xfrm>
              <a:off x="2027" y="224"/>
              <a:ext cx="0" cy="6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68" name="Line 84"/>
            <p:cNvSpPr>
              <a:spLocks noChangeShapeType="1"/>
            </p:cNvSpPr>
            <p:nvPr/>
          </p:nvSpPr>
          <p:spPr bwMode="auto">
            <a:xfrm>
              <a:off x="2245" y="224"/>
              <a:ext cx="0" cy="6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69" name="Line 85"/>
            <p:cNvSpPr>
              <a:spLocks noChangeShapeType="1"/>
            </p:cNvSpPr>
            <p:nvPr/>
          </p:nvSpPr>
          <p:spPr bwMode="auto">
            <a:xfrm>
              <a:off x="2462" y="224"/>
              <a:ext cx="0" cy="6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70" name="Line 86"/>
            <p:cNvSpPr>
              <a:spLocks noChangeShapeType="1"/>
            </p:cNvSpPr>
            <p:nvPr/>
          </p:nvSpPr>
          <p:spPr bwMode="auto">
            <a:xfrm>
              <a:off x="2680" y="224"/>
              <a:ext cx="0" cy="6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71" name="Line 87"/>
            <p:cNvSpPr>
              <a:spLocks noChangeShapeType="1"/>
            </p:cNvSpPr>
            <p:nvPr/>
          </p:nvSpPr>
          <p:spPr bwMode="auto">
            <a:xfrm>
              <a:off x="2898" y="224"/>
              <a:ext cx="0" cy="6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72" name="Line 88"/>
            <p:cNvSpPr>
              <a:spLocks noChangeShapeType="1"/>
            </p:cNvSpPr>
            <p:nvPr/>
          </p:nvSpPr>
          <p:spPr bwMode="auto">
            <a:xfrm>
              <a:off x="3115" y="224"/>
              <a:ext cx="0" cy="6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73" name="Line 89"/>
            <p:cNvSpPr>
              <a:spLocks noChangeShapeType="1"/>
            </p:cNvSpPr>
            <p:nvPr/>
          </p:nvSpPr>
          <p:spPr bwMode="auto">
            <a:xfrm>
              <a:off x="3333" y="224"/>
              <a:ext cx="0" cy="6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74" name="Line 90"/>
            <p:cNvSpPr>
              <a:spLocks noChangeShapeType="1"/>
            </p:cNvSpPr>
            <p:nvPr/>
          </p:nvSpPr>
          <p:spPr bwMode="auto">
            <a:xfrm>
              <a:off x="3550" y="224"/>
              <a:ext cx="0" cy="6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75" name="Line 91"/>
            <p:cNvSpPr>
              <a:spLocks noChangeShapeType="1"/>
            </p:cNvSpPr>
            <p:nvPr/>
          </p:nvSpPr>
          <p:spPr bwMode="auto">
            <a:xfrm>
              <a:off x="3768" y="224"/>
              <a:ext cx="0" cy="6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76" name="Line 92"/>
            <p:cNvSpPr>
              <a:spLocks noChangeShapeType="1"/>
            </p:cNvSpPr>
            <p:nvPr/>
          </p:nvSpPr>
          <p:spPr bwMode="auto">
            <a:xfrm>
              <a:off x="3986" y="224"/>
              <a:ext cx="0" cy="6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77" name="Line 93"/>
            <p:cNvSpPr>
              <a:spLocks noChangeShapeType="1"/>
            </p:cNvSpPr>
            <p:nvPr/>
          </p:nvSpPr>
          <p:spPr bwMode="auto">
            <a:xfrm>
              <a:off x="4203" y="224"/>
              <a:ext cx="0" cy="6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78" name="Line 94"/>
            <p:cNvSpPr>
              <a:spLocks noChangeShapeType="1"/>
            </p:cNvSpPr>
            <p:nvPr/>
          </p:nvSpPr>
          <p:spPr bwMode="auto">
            <a:xfrm>
              <a:off x="4421" y="224"/>
              <a:ext cx="0" cy="6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79" name="Line 95"/>
            <p:cNvSpPr>
              <a:spLocks noChangeShapeType="1"/>
            </p:cNvSpPr>
            <p:nvPr/>
          </p:nvSpPr>
          <p:spPr bwMode="auto">
            <a:xfrm>
              <a:off x="4638" y="224"/>
              <a:ext cx="0" cy="6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80" name="Line 96"/>
            <p:cNvSpPr>
              <a:spLocks noChangeShapeType="1"/>
            </p:cNvSpPr>
            <p:nvPr/>
          </p:nvSpPr>
          <p:spPr bwMode="auto">
            <a:xfrm>
              <a:off x="4856" y="224"/>
              <a:ext cx="0" cy="69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81" name="Text Box 97"/>
            <p:cNvSpPr txBox="1">
              <a:spLocks noChangeArrowheads="1"/>
            </p:cNvSpPr>
            <p:nvPr/>
          </p:nvSpPr>
          <p:spPr bwMode="auto">
            <a:xfrm>
              <a:off x="1112" y="904"/>
              <a:ext cx="37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r>
                <a:rPr lang="en-US" altLang="zh-CN"/>
                <a:t> 7        1        2    3   0  4              0        3        2       </a:t>
              </a:r>
            </a:p>
          </p:txBody>
        </p:sp>
        <p:sp>
          <p:nvSpPr>
            <p:cNvPr id="89182" name="Text Box 98"/>
            <p:cNvSpPr txBox="1">
              <a:spLocks noChangeArrowheads="1"/>
            </p:cNvSpPr>
            <p:nvPr/>
          </p:nvSpPr>
          <p:spPr bwMode="auto">
            <a:xfrm>
              <a:off x="0" y="888"/>
              <a:ext cx="9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rIns="3600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zh-CN"/>
                <a:t>被置换的页</a:t>
              </a:r>
            </a:p>
          </p:txBody>
        </p:sp>
        <p:sp>
          <p:nvSpPr>
            <p:cNvPr id="89183" name="Text Box 99"/>
            <p:cNvSpPr txBox="1">
              <a:spLocks noChangeArrowheads="1"/>
            </p:cNvSpPr>
            <p:nvPr/>
          </p:nvSpPr>
          <p:spPr bwMode="auto">
            <a:xfrm>
              <a:off x="301" y="296"/>
              <a:ext cx="195" cy="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lIns="18000" tIns="10800" rIns="18000" bIns="1080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zh-CN"/>
                <a:t>物理块</a:t>
              </a:r>
            </a:p>
          </p:txBody>
        </p:sp>
        <p:sp>
          <p:nvSpPr>
            <p:cNvPr id="89184" name="Text Box 100"/>
            <p:cNvSpPr txBox="1">
              <a:spLocks noChangeArrowheads="1"/>
            </p:cNvSpPr>
            <p:nvPr/>
          </p:nvSpPr>
          <p:spPr bwMode="auto">
            <a:xfrm>
              <a:off x="1032" y="1168"/>
              <a:ext cx="2952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2000"/>
                <a:t>图</a:t>
              </a:r>
              <a:r>
                <a:rPr lang="en-US" altLang="zh-CN" sz="2000"/>
                <a:t>4-35  LRU</a:t>
              </a:r>
              <a:r>
                <a:rPr lang="zh-CN" altLang="en-US" sz="2000"/>
                <a:t>页面置换算法的置换图</a:t>
              </a:r>
            </a:p>
          </p:txBody>
        </p:sp>
      </p:grpSp>
      <p:sp>
        <p:nvSpPr>
          <p:cNvPr id="85090" name="Text Box 101"/>
          <p:cNvSpPr txBox="1">
            <a:spLocks noChangeArrowheads="1"/>
          </p:cNvSpPr>
          <p:nvPr/>
        </p:nvSpPr>
        <p:spPr bwMode="auto">
          <a:xfrm>
            <a:off x="203200" y="5721354"/>
            <a:ext cx="2946400" cy="485775"/>
          </a:xfrm>
          <a:prstGeom prst="rect">
            <a:avLst/>
          </a:prstGeom>
          <a:solidFill>
            <a:srgbClr val="0000FF"/>
          </a:solidFill>
          <a:ln w="28575">
            <a:solidFill>
              <a:srgbClr val="0099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2400">
                <a:solidFill>
                  <a:srgbClr val="FFFF00"/>
                </a:solidFill>
                <a:latin typeface="楷体_GB2312" pitchFamily="1" charset="-122"/>
                <a:ea typeface="楷体_GB2312" pitchFamily="1" charset="-122"/>
              </a:rPr>
              <a:t>发生</a:t>
            </a:r>
            <a:r>
              <a:rPr lang="en-US" altLang="zh-CN" sz="2400">
                <a:solidFill>
                  <a:srgbClr val="FFFF00"/>
                </a:solidFill>
                <a:latin typeface="楷体_GB2312" pitchFamily="1" charset="-122"/>
                <a:ea typeface="楷体_GB2312" pitchFamily="1" charset="-122"/>
              </a:rPr>
              <a:t>9</a:t>
            </a:r>
            <a:r>
              <a:rPr lang="zh-CN" altLang="en-US" sz="2400">
                <a:solidFill>
                  <a:srgbClr val="FFFF00"/>
                </a:solidFill>
                <a:latin typeface="楷体_GB2312" pitchFamily="1" charset="-122"/>
                <a:ea typeface="楷体_GB2312" pitchFamily="1" charset="-122"/>
              </a:rPr>
              <a:t>次页面置换 </a:t>
            </a:r>
          </a:p>
        </p:txBody>
      </p:sp>
      <p:sp>
        <p:nvSpPr>
          <p:cNvPr id="85091" name="Text Box 102"/>
          <p:cNvSpPr txBox="1">
            <a:spLocks noChangeArrowheads="1"/>
          </p:cNvSpPr>
          <p:nvPr/>
        </p:nvSpPr>
        <p:spPr bwMode="auto">
          <a:xfrm>
            <a:off x="203200" y="2540004"/>
            <a:ext cx="3810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sz="280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仍以</a:t>
            </a:r>
            <a:r>
              <a:rPr lang="zh-CN" altLang="en-US" sz="2800" smtClean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例</a:t>
            </a:r>
            <a:r>
              <a:rPr lang="en-US" altLang="zh-CN" sz="2800" smtClean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5-1</a:t>
            </a:r>
            <a:r>
              <a:rPr lang="zh-CN" altLang="en-US" sz="280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为例。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5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5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7" grpId="0"/>
      <p:bldP spid="84998" grpId="0" animBg="1"/>
      <p:bldP spid="85090" grpId="0" animBg="1"/>
      <p:bldP spid="8509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60000"/>
              </a:lnSpc>
            </a:pPr>
            <a:r>
              <a:rPr lang="zh-CN" altLang="en-US"/>
              <a:t>　　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2. LRU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置换算法的硬件支持</a:t>
            </a:r>
            <a:br>
              <a:rPr lang="zh-CN" altLang="en-US">
                <a:latin typeface="黑体" pitchFamily="2" charset="-122"/>
                <a:ea typeface="黑体" pitchFamily="2" charset="-122"/>
              </a:rPr>
            </a:br>
            <a:r>
              <a:rPr lang="zh-CN" altLang="en-US"/>
              <a:t>　　</a:t>
            </a:r>
            <a:r>
              <a:rPr lang="en-US" altLang="zh-CN"/>
              <a:t>1) </a:t>
            </a:r>
            <a:r>
              <a:rPr lang="zh-CN" altLang="en-US"/>
              <a:t>寄存器</a:t>
            </a:r>
            <a:br>
              <a:rPr lang="zh-CN" altLang="en-US"/>
            </a:br>
            <a:r>
              <a:rPr lang="zh-CN" altLang="en-US"/>
              <a:t>　　为了记录某进程在内存中各页的使用情况，须为每个在内存中的页面配置一个移位寄存器，可表示为</a:t>
            </a:r>
            <a:br>
              <a:rPr lang="zh-CN" altLang="en-US"/>
            </a:br>
            <a:r>
              <a:rPr lang="zh-CN" altLang="en-US"/>
              <a:t>　　　　　　</a:t>
            </a:r>
            <a:r>
              <a:rPr lang="en-US" altLang="zh-CN"/>
              <a:t>R = R</a:t>
            </a:r>
            <a:r>
              <a:rPr lang="en-US" altLang="zh-CN" baseline="-25000"/>
              <a:t>n-1</a:t>
            </a:r>
            <a:r>
              <a:rPr lang="en-US" altLang="zh-CN"/>
              <a:t>R</a:t>
            </a:r>
            <a:r>
              <a:rPr lang="en-US" altLang="zh-CN" baseline="-25000"/>
              <a:t>n-2</a:t>
            </a:r>
            <a:r>
              <a:rPr lang="en-US" altLang="zh-CN"/>
              <a:t>R</a:t>
            </a:r>
            <a:r>
              <a:rPr lang="en-US" altLang="zh-CN" baseline="-25000"/>
              <a:t>n-3</a:t>
            </a:r>
            <a:r>
              <a:rPr lang="en-US" altLang="zh-CN"/>
              <a:t> … R</a:t>
            </a:r>
            <a:r>
              <a:rPr lang="en-US" altLang="zh-CN" baseline="-25000"/>
              <a:t>2</a:t>
            </a:r>
            <a:r>
              <a:rPr lang="en-US" altLang="zh-CN"/>
              <a:t>R</a:t>
            </a:r>
            <a:r>
              <a:rPr lang="en-US" altLang="zh-CN" baseline="-25000"/>
              <a:t>1</a:t>
            </a:r>
            <a:r>
              <a:rPr lang="en-US" altLang="zh-CN"/>
              <a:t>R</a:t>
            </a:r>
            <a:r>
              <a:rPr lang="en-US" altLang="zh-CN" baseline="-25000"/>
              <a:t>0</a:t>
            </a:r>
          </a:p>
        </p:txBody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50640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　　当进程访问某物理块时，要将相应寄存器的</a:t>
            </a:r>
            <a:r>
              <a:rPr lang="en-US" altLang="zh-CN"/>
              <a:t>R</a:t>
            </a:r>
            <a:r>
              <a:rPr lang="en-US" altLang="zh-CN" baseline="-25000"/>
              <a:t>n-1</a:t>
            </a:r>
            <a:r>
              <a:rPr lang="zh-CN" altLang="en-US"/>
              <a:t>位置成</a:t>
            </a:r>
            <a:r>
              <a:rPr lang="en-US" altLang="zh-CN"/>
              <a:t>1</a:t>
            </a:r>
            <a:r>
              <a:rPr lang="zh-CN" altLang="en-US"/>
              <a:t>。此时，定时信号将每隔一定时间</a:t>
            </a:r>
            <a:r>
              <a:rPr lang="en-US" altLang="zh-CN"/>
              <a:t>(</a:t>
            </a:r>
            <a:r>
              <a:rPr lang="zh-CN" altLang="en-US"/>
              <a:t>例如</a:t>
            </a:r>
            <a:r>
              <a:rPr lang="en-US" altLang="zh-CN"/>
              <a:t>100 ms)</a:t>
            </a:r>
            <a:r>
              <a:rPr lang="zh-CN" altLang="en-US"/>
              <a:t>将寄存器右移一位。如果我们把</a:t>
            </a:r>
            <a:r>
              <a:rPr lang="en-US" altLang="zh-CN"/>
              <a:t>n</a:t>
            </a:r>
            <a:r>
              <a:rPr lang="zh-CN" altLang="en-US"/>
              <a:t>位寄存器的数看作是一个整数，那么，具有最小数值的寄存器所对应的页面，就是最近最久未使用的页面。 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196091"/>
            <a:ext cx="8280400" cy="284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0" y="6037716"/>
            <a:ext cx="91440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ctr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ctr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ctr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ctr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ctr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ctr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ctr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ctr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b="0"/>
              <a:t>图</a:t>
            </a:r>
            <a:r>
              <a:rPr lang="en-US" altLang="zh-CN" b="0"/>
              <a:t>5-6  </a:t>
            </a:r>
            <a:r>
              <a:rPr lang="zh-CN" altLang="en-US" b="0"/>
              <a:t>某进程具有</a:t>
            </a:r>
            <a:r>
              <a:rPr lang="en-US" altLang="zh-CN" b="0"/>
              <a:t>8</a:t>
            </a:r>
            <a:r>
              <a:rPr lang="zh-CN" altLang="en-US" b="0"/>
              <a:t>个页面时的</a:t>
            </a:r>
            <a:r>
              <a:rPr lang="en-US" altLang="zh-CN" b="0"/>
              <a:t>LRU</a:t>
            </a:r>
            <a:r>
              <a:rPr lang="zh-CN" altLang="en-US" b="0"/>
              <a:t>访问情况</a:t>
            </a:r>
          </a:p>
        </p:txBody>
      </p:sp>
    </p:spTree>
    <p:extLst>
      <p:ext uri="{BB962C8B-B14F-4D97-AF65-F5344CB8AC3E}">
        <p14:creationId xmlns:p14="http://schemas.microsoft.com/office/powerpoint/2010/main" val="3591760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/>
              <a:t>　　</a:t>
            </a:r>
            <a:r>
              <a:rPr lang="en-US" altLang="zh-CN"/>
              <a:t>2) </a:t>
            </a:r>
            <a:r>
              <a:rPr lang="zh-CN" altLang="en-US"/>
              <a:t>栈</a:t>
            </a:r>
            <a:br>
              <a:rPr lang="zh-CN" altLang="en-US"/>
            </a:br>
            <a:r>
              <a:rPr lang="zh-CN" altLang="en-US"/>
              <a:t>　　可利用一个特殊的栈保存当前使用的各个页面的页面号。每当进程访问某页面时，便将该页面的页面号从栈中移出，将它压入栈顶。因此，栈顶始终是最新被访问页面的编号，而栈底则是最近最久未使用页面的页面号。假定现有一进程，它分有五个物理块，所访问的页面的页面号序列为：</a:t>
            </a:r>
            <a:br>
              <a:rPr lang="zh-CN" altLang="en-US"/>
            </a:br>
            <a:r>
              <a:rPr lang="zh-CN" altLang="en-US"/>
              <a:t>　　　　</a:t>
            </a:r>
            <a:r>
              <a:rPr lang="en-US" altLang="zh-CN"/>
              <a:t>4</a:t>
            </a:r>
            <a:r>
              <a:rPr lang="zh-CN" altLang="en-US"/>
              <a:t>，</a:t>
            </a:r>
            <a:r>
              <a:rPr lang="en-US" altLang="zh-CN"/>
              <a:t>7</a:t>
            </a:r>
            <a:r>
              <a:rPr lang="zh-CN" altLang="en-US"/>
              <a:t>，</a:t>
            </a:r>
            <a:r>
              <a:rPr lang="en-US" altLang="zh-CN"/>
              <a:t>0</a:t>
            </a:r>
            <a:r>
              <a:rPr lang="zh-CN" altLang="en-US"/>
              <a:t>，</a:t>
            </a:r>
            <a:r>
              <a:rPr lang="en-US" altLang="zh-CN"/>
              <a:t>7</a:t>
            </a:r>
            <a:r>
              <a:rPr lang="zh-CN" altLang="en-US"/>
              <a:t>，</a:t>
            </a:r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0</a:t>
            </a:r>
            <a:r>
              <a:rPr lang="zh-CN" altLang="en-US"/>
              <a:t>，</a:t>
            </a:r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2</a:t>
            </a:r>
            <a:r>
              <a:rPr lang="zh-CN" altLang="en-US"/>
              <a:t>，</a:t>
            </a:r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2</a:t>
            </a:r>
            <a:r>
              <a:rPr lang="zh-CN" altLang="en-US"/>
              <a:t>，</a:t>
            </a:r>
            <a:r>
              <a:rPr lang="en-US" altLang="zh-CN"/>
              <a:t>6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0" y="6065158"/>
            <a:ext cx="91440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ctr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ctr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ctr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ctr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ctr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ctr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ctr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ctr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b="0" smtClean="0"/>
              <a:t>图</a:t>
            </a:r>
            <a:r>
              <a:rPr lang="en-US" altLang="zh-CN" b="0" smtClean="0"/>
              <a:t>5-7</a:t>
            </a:r>
            <a:r>
              <a:rPr lang="zh-CN" altLang="en-US" b="0" smtClean="0"/>
              <a:t>　用栈保存当前使用页面时栈的变化情况</a:t>
            </a:r>
            <a:endParaRPr lang="zh-CN" altLang="en-US" b="0"/>
          </a:p>
        </p:txBody>
      </p:sp>
      <p:pic>
        <p:nvPicPr>
          <p:cNvPr id="5" name="Picture 4" descr="5-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992108"/>
            <a:ext cx="7272337" cy="197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9474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页脚占位符 4"/>
          <p:cNvSpPr txBox="1">
            <a:spLocks noGrp="1" noChangeArrowheads="1"/>
          </p:cNvSpPr>
          <p:nvPr/>
        </p:nvSpPr>
        <p:spPr bwMode="auto">
          <a:xfrm>
            <a:off x="3352800" y="6540500"/>
            <a:ext cx="2895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</a:pPr>
            <a:r>
              <a:rPr lang="zh-CN" altLang="zh-CN" sz="1400">
                <a:solidFill>
                  <a:srgbClr val="CC3300"/>
                </a:solidFill>
              </a:rPr>
              <a:t>计算机操作系统</a:t>
            </a:r>
          </a:p>
        </p:txBody>
      </p:sp>
      <p:sp>
        <p:nvSpPr>
          <p:cNvPr id="90114" name="灯片编号占位符 5"/>
          <p:cNvSpPr txBox="1">
            <a:spLocks noGrp="1" noChangeArrowheads="1"/>
          </p:cNvSpPr>
          <p:nvPr/>
        </p:nvSpPr>
        <p:spPr bwMode="auto">
          <a:xfrm>
            <a:off x="6781800" y="6604000"/>
            <a:ext cx="19050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r">
              <a:spcBef>
                <a:spcPct val="0"/>
              </a:spcBef>
              <a:buClrTx/>
              <a:buSzTx/>
            </a:pPr>
            <a:fld id="{BA856C64-1999-443D-BB93-843897F03D72}" type="slidenum">
              <a:rPr lang="en-US" altLang="zh-CN" sz="1400">
                <a:solidFill>
                  <a:srgbClr val="0000FF"/>
                </a:solidFill>
              </a:rPr>
              <a:pPr algn="r">
                <a:spcBef>
                  <a:spcPct val="0"/>
                </a:spcBef>
                <a:buClrTx/>
                <a:buSzTx/>
              </a:pPr>
              <a:t>24</a:t>
            </a:fld>
            <a:endParaRPr lang="en-US" altLang="zh-CN" sz="1400">
              <a:solidFill>
                <a:srgbClr val="0000FF"/>
              </a:solidFill>
            </a:endParaRPr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5.3.3  Clock</a:t>
            </a:r>
            <a:r>
              <a:rPr lang="zh-CN" altLang="en-US" smtClean="0"/>
              <a:t>置换算法</a:t>
            </a: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0" y="935946"/>
            <a:ext cx="5689600" cy="5257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  <a:buFontTx/>
              <a:buNone/>
              <a:defRPr/>
            </a:pPr>
            <a:r>
              <a:rPr lang="zh-CN" altLang="en-US" sz="2200" kern="0" dirty="0" smtClean="0">
                <a:latin typeface="Times New Roman" pitchFamily="18" charset="0"/>
                <a:cs typeface="Times New Roman" pitchFamily="18" charset="0"/>
                <a:sym typeface="+mn-ea"/>
              </a:rPr>
              <a:t>（</a:t>
            </a:r>
            <a:r>
              <a:rPr lang="en-US" altLang="zh-CN" sz="2200" kern="0" dirty="0" smtClean="0">
                <a:latin typeface="Times New Roman" pitchFamily="18" charset="0"/>
                <a:cs typeface="Times New Roman" pitchFamily="18" charset="0"/>
                <a:sym typeface="+mn-ea"/>
              </a:rPr>
              <a:t>1</a:t>
            </a:r>
            <a:r>
              <a:rPr lang="zh-CN" altLang="en-US" sz="2200" kern="0" dirty="0" smtClean="0">
                <a:latin typeface="Times New Roman" pitchFamily="18" charset="0"/>
                <a:cs typeface="Times New Roman" pitchFamily="18" charset="0"/>
                <a:sym typeface="+mn-ea"/>
              </a:rPr>
              <a:t>）简单</a:t>
            </a:r>
            <a:r>
              <a:rPr lang="en-US" altLang="zh-CN" sz="2200" kern="0" dirty="0" smtClean="0">
                <a:latin typeface="Times New Roman" pitchFamily="18" charset="0"/>
                <a:cs typeface="Times New Roman" pitchFamily="18" charset="0"/>
                <a:sym typeface="+mn-ea"/>
              </a:rPr>
              <a:t>Clock</a:t>
            </a:r>
            <a:r>
              <a:rPr lang="zh-CN" altLang="en-US" sz="2200" kern="0" smtClean="0">
                <a:latin typeface="Times New Roman" pitchFamily="18" charset="0"/>
                <a:cs typeface="Times New Roman" pitchFamily="18" charset="0"/>
                <a:sym typeface="+mn-ea"/>
              </a:rPr>
              <a:t>置换算法</a:t>
            </a:r>
            <a:r>
              <a:rPr lang="en-US" altLang="zh-CN" sz="2200" kern="0" smtClean="0">
                <a:latin typeface="Times New Roman" pitchFamily="18" charset="0"/>
                <a:cs typeface="Times New Roman" pitchFamily="18" charset="0"/>
                <a:sym typeface="+mn-ea"/>
              </a:rPr>
              <a:t>(</a:t>
            </a:r>
            <a:r>
              <a:rPr lang="zh-CN" altLang="en-US" sz="2200" kern="0" smtClean="0">
                <a:latin typeface="Times New Roman" pitchFamily="18" charset="0"/>
                <a:cs typeface="Times New Roman" pitchFamily="18" charset="0"/>
                <a:sym typeface="+mn-ea"/>
              </a:rPr>
              <a:t>最近</a:t>
            </a:r>
            <a:r>
              <a:rPr lang="zh-CN" altLang="en-US" sz="2200" kern="0" dirty="0" smtClean="0">
                <a:latin typeface="Times New Roman" pitchFamily="18" charset="0"/>
                <a:cs typeface="Times New Roman" pitchFamily="18" charset="0"/>
                <a:sym typeface="+mn-ea"/>
              </a:rPr>
              <a:t>未</a:t>
            </a:r>
            <a:r>
              <a:rPr lang="zh-CN" altLang="en-US" sz="2200" kern="0" smtClean="0">
                <a:latin typeface="Times New Roman" pitchFamily="18" charset="0"/>
                <a:cs typeface="Times New Roman" pitchFamily="18" charset="0"/>
                <a:sym typeface="+mn-ea"/>
              </a:rPr>
              <a:t>用算法</a:t>
            </a:r>
            <a:r>
              <a:rPr lang="en-US" altLang="zh-CN" sz="2200" kern="0" smtClean="0">
                <a:latin typeface="Times New Roman" pitchFamily="18" charset="0"/>
                <a:cs typeface="Times New Roman" pitchFamily="18" charset="0"/>
                <a:sym typeface="+mn-ea"/>
              </a:rPr>
              <a:t>)</a:t>
            </a:r>
            <a:r>
              <a:rPr lang="zh-CN" altLang="en-US" sz="2200" kern="0" smtClean="0">
                <a:latin typeface="Times New Roman" pitchFamily="18" charset="0"/>
                <a:cs typeface="Times New Roman" pitchFamily="18" charset="0"/>
                <a:sym typeface="+mn-ea"/>
              </a:rPr>
              <a:t> </a:t>
            </a:r>
            <a:endParaRPr lang="zh-CN" altLang="en-US" sz="2200" kern="0" dirty="0" smtClean="0">
              <a:latin typeface="Times New Roman" pitchFamily="18" charset="0"/>
              <a:cs typeface="Times New Roman" pitchFamily="18" charset="0"/>
              <a:sym typeface="+mn-ea"/>
            </a:endParaRPr>
          </a:p>
          <a:p>
            <a:pPr indent="0">
              <a:spcBef>
                <a:spcPts val="0"/>
              </a:spcBef>
              <a:buFontTx/>
              <a:buNone/>
              <a:defRPr/>
            </a:pPr>
            <a:endParaRPr lang="en-US" altLang="zh-CN" sz="2200" kern="0" smtClean="0">
              <a:latin typeface="Times New Roman" pitchFamily="18" charset="0"/>
              <a:cs typeface="Times New Roman" pitchFamily="18" charset="0"/>
              <a:sym typeface="+mn-ea"/>
            </a:endParaRPr>
          </a:p>
          <a:p>
            <a:pPr marL="685800"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zh-CN" altLang="en-US" sz="2200" kern="0" smtClean="0">
                <a:latin typeface="Times New Roman" pitchFamily="18" charset="0"/>
                <a:cs typeface="Times New Roman" pitchFamily="18" charset="0"/>
                <a:sym typeface="+mn-ea"/>
              </a:rPr>
              <a:t>内存</a:t>
            </a:r>
            <a:r>
              <a:rPr lang="zh-CN" altLang="en-US" sz="2200" kern="0" dirty="0" smtClean="0">
                <a:latin typeface="Times New Roman" pitchFamily="18" charset="0"/>
                <a:cs typeface="Times New Roman" pitchFamily="18" charset="0"/>
                <a:sym typeface="+mn-ea"/>
              </a:rPr>
              <a:t>中的所有页面组织在一个循环链表中，并设置一个指针</a:t>
            </a:r>
            <a:r>
              <a:rPr lang="en-US" altLang="zh-CN" sz="2200" kern="0" dirty="0" smtClean="0">
                <a:latin typeface="Times New Roman" pitchFamily="18" charset="0"/>
                <a:cs typeface="Times New Roman" pitchFamily="18" charset="0"/>
                <a:sym typeface="+mn-ea"/>
              </a:rPr>
              <a:t>pointer</a:t>
            </a:r>
            <a:r>
              <a:rPr lang="zh-CN" altLang="en-US" sz="2200" kern="0" dirty="0" smtClean="0">
                <a:latin typeface="Times New Roman" pitchFamily="18" charset="0"/>
                <a:cs typeface="Times New Roman" pitchFamily="18" charset="0"/>
                <a:sym typeface="+mn-ea"/>
              </a:rPr>
              <a:t>，用于指示页面查找的起始位置。</a:t>
            </a:r>
          </a:p>
          <a:p>
            <a:pPr marL="685800"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zh-CN" altLang="en-US" sz="2200" kern="0" dirty="0" smtClean="0">
                <a:latin typeface="Times New Roman" pitchFamily="18" charset="0"/>
                <a:cs typeface="Times New Roman" pitchFamily="18" charset="0"/>
                <a:sym typeface="+mn-ea"/>
              </a:rPr>
              <a:t>页面设置一个</a:t>
            </a:r>
            <a:r>
              <a:rPr lang="zh-CN" altLang="en-US" sz="2200" kern="0" smtClean="0">
                <a:latin typeface="Times New Roman" pitchFamily="18" charset="0"/>
                <a:cs typeface="Times New Roman" pitchFamily="18" charset="0"/>
                <a:sym typeface="+mn-ea"/>
              </a:rPr>
              <a:t>访问位</a:t>
            </a:r>
            <a:r>
              <a:rPr lang="en-US" altLang="zh-CN" sz="2200" kern="0" smtClean="0">
                <a:latin typeface="Times New Roman" pitchFamily="18" charset="0"/>
                <a:cs typeface="Times New Roman" pitchFamily="18" charset="0"/>
                <a:sym typeface="+mn-ea"/>
              </a:rPr>
              <a:t>A</a:t>
            </a:r>
            <a:r>
              <a:rPr lang="zh-CN" altLang="en-US" sz="2200" kern="0" smtClean="0">
                <a:latin typeface="Times New Roman" pitchFamily="18" charset="0"/>
                <a:cs typeface="Times New Roman" pitchFamily="18" charset="0"/>
                <a:sym typeface="+mn-ea"/>
              </a:rPr>
              <a:t>，</a:t>
            </a:r>
            <a:r>
              <a:rPr lang="zh-CN" altLang="en-US" sz="2200" kern="0" dirty="0" smtClean="0">
                <a:latin typeface="Times New Roman" pitchFamily="18" charset="0"/>
                <a:cs typeface="Times New Roman" pitchFamily="18" charset="0"/>
                <a:sym typeface="+mn-ea"/>
              </a:rPr>
              <a:t>当页面被访问时，便将访问位置</a:t>
            </a:r>
            <a:r>
              <a:rPr lang="en-US" altLang="zh-CN" sz="2200" kern="0" dirty="0" smtClean="0">
                <a:latin typeface="Times New Roman" pitchFamily="18" charset="0"/>
                <a:cs typeface="Times New Roman" pitchFamily="18" charset="0"/>
                <a:sym typeface="+mn-ea"/>
              </a:rPr>
              <a:t>1</a:t>
            </a:r>
            <a:r>
              <a:rPr lang="zh-CN" altLang="en-US" sz="2200" kern="0" dirty="0" smtClean="0">
                <a:latin typeface="Times New Roman" pitchFamily="18" charset="0"/>
                <a:cs typeface="Times New Roman" pitchFamily="18" charset="0"/>
                <a:sym typeface="+mn-ea"/>
              </a:rPr>
              <a:t>。</a:t>
            </a:r>
          </a:p>
          <a:p>
            <a:pPr marL="685800"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zh-CN" altLang="en-US" sz="2200" kern="0" dirty="0" smtClean="0">
                <a:latin typeface="Times New Roman" pitchFamily="18" charset="0"/>
                <a:cs typeface="Times New Roman" pitchFamily="18" charset="0"/>
                <a:sym typeface="+mn-ea"/>
              </a:rPr>
              <a:t>置换页面时，从指针位置开始，查看指针所指页面的访问位是否为</a:t>
            </a:r>
            <a:r>
              <a:rPr lang="en-US" altLang="zh-CN" sz="2200" kern="0" dirty="0" smtClean="0">
                <a:latin typeface="Times New Roman" pitchFamily="18" charset="0"/>
                <a:cs typeface="Times New Roman" pitchFamily="18" charset="0"/>
                <a:sym typeface="+mn-ea"/>
              </a:rPr>
              <a:t>1</a:t>
            </a:r>
            <a:r>
              <a:rPr lang="zh-CN" altLang="en-US" sz="2200" kern="0" dirty="0" smtClean="0">
                <a:latin typeface="Times New Roman" pitchFamily="18" charset="0"/>
                <a:cs typeface="Times New Roman" pitchFamily="18" charset="0"/>
                <a:sym typeface="+mn-ea"/>
              </a:rPr>
              <a:t>，如果是</a:t>
            </a:r>
            <a:r>
              <a:rPr lang="en-US" altLang="zh-CN" sz="2200" kern="0" dirty="0" smtClean="0">
                <a:latin typeface="Times New Roman" pitchFamily="18" charset="0"/>
                <a:cs typeface="Times New Roman" pitchFamily="18" charset="0"/>
                <a:sym typeface="+mn-ea"/>
              </a:rPr>
              <a:t>1</a:t>
            </a:r>
            <a:r>
              <a:rPr lang="zh-CN" altLang="en-US" sz="2200" kern="0" dirty="0" smtClean="0">
                <a:latin typeface="Times New Roman" pitchFamily="18" charset="0"/>
                <a:cs typeface="Times New Roman" pitchFamily="18" charset="0"/>
                <a:sym typeface="+mn-ea"/>
              </a:rPr>
              <a:t>，则将该页面的访问位修改为</a:t>
            </a:r>
            <a:r>
              <a:rPr lang="en-US" altLang="zh-CN" sz="2200" kern="0" dirty="0" smtClean="0">
                <a:latin typeface="Times New Roman" pitchFamily="18" charset="0"/>
                <a:cs typeface="Times New Roman" pitchFamily="18" charset="0"/>
                <a:sym typeface="+mn-ea"/>
              </a:rPr>
              <a:t>0</a:t>
            </a:r>
            <a:r>
              <a:rPr lang="zh-CN" altLang="en-US" sz="2200" kern="0" dirty="0" smtClean="0">
                <a:latin typeface="Times New Roman" pitchFamily="18" charset="0"/>
                <a:cs typeface="Times New Roman" pitchFamily="18" charset="0"/>
                <a:sym typeface="+mn-ea"/>
              </a:rPr>
              <a:t>。</a:t>
            </a:r>
          </a:p>
          <a:p>
            <a:pPr marL="685800"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zh-CN" altLang="en-US" sz="2200" kern="0" dirty="0" smtClean="0">
                <a:latin typeface="Times New Roman" pitchFamily="18" charset="0"/>
                <a:cs typeface="Times New Roman" pitchFamily="18" charset="0"/>
                <a:sym typeface="+mn-ea"/>
              </a:rPr>
              <a:t> 否则，挑选该页面换出内存，并将新的页面换入内存，置新页面访问位为</a:t>
            </a:r>
            <a:r>
              <a:rPr lang="en-US" altLang="zh-CN" sz="2200" kern="0" dirty="0" smtClean="0">
                <a:latin typeface="Times New Roman" pitchFamily="18" charset="0"/>
                <a:cs typeface="Times New Roman" pitchFamily="18" charset="0"/>
                <a:sym typeface="+mn-ea"/>
              </a:rPr>
              <a:t>1</a:t>
            </a:r>
            <a:r>
              <a:rPr lang="zh-CN" altLang="en-US" sz="2200" kern="0" dirty="0" smtClean="0">
                <a:latin typeface="Times New Roman" pitchFamily="18" charset="0"/>
                <a:cs typeface="Times New Roman" pitchFamily="18" charset="0"/>
                <a:sym typeface="+mn-ea"/>
              </a:rPr>
              <a:t>；最后让指针指向下一个页面。</a:t>
            </a:r>
          </a:p>
          <a:p>
            <a:pPr marL="685800"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zh-CN" altLang="en-US" sz="2200" kern="0" dirty="0" smtClean="0">
                <a:latin typeface="Times New Roman" pitchFamily="18" charset="0"/>
                <a:cs typeface="Times New Roman" pitchFamily="18" charset="0"/>
                <a:sym typeface="+mn-ea"/>
              </a:rPr>
              <a:t> 第</a:t>
            </a:r>
            <a:r>
              <a:rPr lang="en-US" altLang="zh-CN" sz="2200" kern="0" dirty="0" smtClean="0">
                <a:latin typeface="Times New Roman" pitchFamily="18" charset="0"/>
                <a:cs typeface="Times New Roman" pitchFamily="18" charset="0"/>
                <a:sym typeface="+mn-ea"/>
              </a:rPr>
              <a:t>1</a:t>
            </a:r>
            <a:r>
              <a:rPr lang="zh-CN" altLang="en-US" sz="2200" kern="0" dirty="0" smtClean="0">
                <a:latin typeface="Times New Roman" pitchFamily="18" charset="0"/>
                <a:cs typeface="Times New Roman" pitchFamily="18" charset="0"/>
                <a:sym typeface="+mn-ea"/>
              </a:rPr>
              <a:t>圈扫描结束后，若没有找到淘汰的页面，则进行第</a:t>
            </a:r>
            <a:r>
              <a:rPr lang="en-US" altLang="zh-CN" sz="2200" kern="0" dirty="0" smtClean="0">
                <a:latin typeface="Times New Roman" pitchFamily="18" charset="0"/>
                <a:cs typeface="Times New Roman" pitchFamily="18" charset="0"/>
                <a:sym typeface="+mn-ea"/>
              </a:rPr>
              <a:t>2</a:t>
            </a:r>
            <a:r>
              <a:rPr lang="zh-CN" altLang="en-US" sz="2200" kern="0" dirty="0" smtClean="0">
                <a:latin typeface="Times New Roman" pitchFamily="18" charset="0"/>
                <a:cs typeface="Times New Roman" pitchFamily="18" charset="0"/>
                <a:sym typeface="+mn-ea"/>
              </a:rPr>
              <a:t>圈扫描，此时，必定能够找到淘汰的页面。</a:t>
            </a:r>
            <a:endParaRPr lang="zh-CN" altLang="en-US" sz="2200" kern="0" dirty="0">
              <a:latin typeface="Times New Roman" pitchFamily="18" charset="0"/>
              <a:cs typeface="Times New Roman" pitchFamily="18" charset="0"/>
              <a:sym typeface="+mn-ea"/>
            </a:endParaRPr>
          </a:p>
        </p:txBody>
      </p:sp>
      <p:graphicFrame>
        <p:nvGraphicFramePr>
          <p:cNvPr id="9011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0051692"/>
              </p:ext>
            </p:extLst>
          </p:nvPr>
        </p:nvGraphicFramePr>
        <p:xfrm>
          <a:off x="5684603" y="1614714"/>
          <a:ext cx="3394075" cy="345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55" r:id="rId3" imgW="1522800" imgH="1548720" progId="Visio.Drawing.6">
                  <p:embed/>
                </p:oleObj>
              </mc:Choice>
              <mc:Fallback>
                <p:oleObj r:id="rId3" imgW="1522800" imgH="154872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4603" y="1614714"/>
                        <a:ext cx="3394075" cy="345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50162" y="1481819"/>
            <a:ext cx="8481333" cy="2062448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2pPr>
            <a:lvl3pPr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3pPr>
            <a:lvl4pPr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4pPr>
            <a:lvl5pPr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5pPr>
            <a:lvl6pPr marL="457200"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6pPr>
            <a:lvl7pPr marL="914400"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7pPr>
            <a:lvl8pPr marL="1371600"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8pPr>
            <a:lvl9pPr marL="1828800"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zh-CN" altLang="en-US" b="1" smtClean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最近最久未使用算法（</a:t>
            </a:r>
            <a:r>
              <a:rPr lang="en-US" altLang="zh-CN" b="1" smtClean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LRU</a:t>
            </a:r>
            <a:r>
              <a:rPr lang="zh-CN" altLang="en-US" b="1" smtClean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）是一种较好的算法，但需要较多的硬件支持，实现所需要的成本较高。</a:t>
            </a:r>
            <a:endParaRPr lang="en-US" altLang="zh-CN" b="1" smtClean="0">
              <a:solidFill>
                <a:schemeClr val="bg1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endParaRPr lang="en-US" altLang="zh-CN" b="1" smtClean="0">
              <a:solidFill>
                <a:schemeClr val="bg1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r>
              <a:rPr lang="zh-CN" altLang="en-US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实际应用</a:t>
            </a:r>
            <a:r>
              <a:rPr lang="zh-CN" altLang="en-US" smtClean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中，大多采用</a:t>
            </a:r>
            <a:r>
              <a:rPr lang="en-US" altLang="zh-CN" smtClean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LRU</a:t>
            </a:r>
            <a:r>
              <a:rPr lang="zh-CN" altLang="en-US" smtClean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的近似算法。</a:t>
            </a:r>
            <a:endParaRPr lang="en-US" altLang="zh-CN" b="1" smtClean="0">
              <a:solidFill>
                <a:schemeClr val="bg1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页脚占位符 4"/>
          <p:cNvSpPr txBox="1">
            <a:spLocks noGrp="1" noChangeArrowheads="1"/>
          </p:cNvSpPr>
          <p:nvPr/>
        </p:nvSpPr>
        <p:spPr bwMode="auto">
          <a:xfrm>
            <a:off x="3352800" y="6540500"/>
            <a:ext cx="2895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</a:pPr>
            <a:r>
              <a:rPr lang="zh-CN" altLang="zh-CN" sz="1400">
                <a:solidFill>
                  <a:srgbClr val="CC3300"/>
                </a:solidFill>
              </a:rPr>
              <a:t>计算机操作系统</a:t>
            </a:r>
          </a:p>
        </p:txBody>
      </p:sp>
      <p:sp>
        <p:nvSpPr>
          <p:cNvPr id="91138" name="灯片编号占位符 5"/>
          <p:cNvSpPr txBox="1">
            <a:spLocks noGrp="1" noChangeArrowheads="1"/>
          </p:cNvSpPr>
          <p:nvPr/>
        </p:nvSpPr>
        <p:spPr bwMode="auto">
          <a:xfrm>
            <a:off x="6781800" y="6604000"/>
            <a:ext cx="19050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r">
              <a:spcBef>
                <a:spcPct val="0"/>
              </a:spcBef>
              <a:buClrTx/>
              <a:buSzTx/>
            </a:pPr>
            <a:fld id="{812661FA-A19F-4D12-B51B-6D711FBD0A06}" type="slidenum">
              <a:rPr lang="en-US" altLang="zh-CN" sz="1400">
                <a:solidFill>
                  <a:srgbClr val="0000FF"/>
                </a:solidFill>
              </a:rPr>
              <a:pPr algn="r">
                <a:spcBef>
                  <a:spcPct val="0"/>
                </a:spcBef>
                <a:buClrTx/>
                <a:buSzTx/>
              </a:pPr>
              <a:t>25</a:t>
            </a:fld>
            <a:endParaRPr lang="en-US" altLang="zh-CN" sz="1400">
              <a:solidFill>
                <a:srgbClr val="0000FF"/>
              </a:solidFill>
            </a:endParaRPr>
          </a:p>
        </p:txBody>
      </p:sp>
      <p:sp>
        <p:nvSpPr>
          <p:cNvPr id="9113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Clock</a:t>
            </a:r>
            <a:r>
              <a:rPr lang="zh-CN" altLang="en-US" smtClean="0"/>
              <a:t>置换算法举例</a:t>
            </a:r>
          </a:p>
        </p:txBody>
      </p:sp>
      <p:grpSp>
        <p:nvGrpSpPr>
          <p:cNvPr id="2" name="Group 98"/>
          <p:cNvGrpSpPr>
            <a:grpSpLocks/>
          </p:cNvGrpSpPr>
          <p:nvPr/>
        </p:nvGrpSpPr>
        <p:grpSpPr bwMode="auto">
          <a:xfrm>
            <a:off x="482600" y="2971800"/>
            <a:ext cx="7861300" cy="2251075"/>
            <a:chOff x="0" y="0"/>
            <a:chExt cx="4952" cy="1418"/>
          </a:xfrm>
        </p:grpSpPr>
        <p:sp>
          <p:nvSpPr>
            <p:cNvPr id="91141" name="Text Box 5"/>
            <p:cNvSpPr txBox="1">
              <a:spLocks noChangeArrowheads="1"/>
            </p:cNvSpPr>
            <p:nvPr/>
          </p:nvSpPr>
          <p:spPr bwMode="auto">
            <a:xfrm>
              <a:off x="8" y="0"/>
              <a:ext cx="49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r>
                <a:rPr lang="zh-CN" altLang="en-US"/>
                <a:t>引用串  </a:t>
              </a:r>
              <a:r>
                <a:rPr lang="en-US" altLang="zh-CN"/>
                <a:t>7   0   1   2   0   3   0   4   2   3   0   3   2   1   2   0   1   7   0   1</a:t>
              </a:r>
            </a:p>
          </p:txBody>
        </p:sp>
        <p:sp>
          <p:nvSpPr>
            <p:cNvPr id="91142" name="Rectangle 6"/>
            <p:cNvSpPr>
              <a:spLocks noChangeArrowheads="1"/>
            </p:cNvSpPr>
            <p:nvPr/>
          </p:nvSpPr>
          <p:spPr bwMode="auto">
            <a:xfrm>
              <a:off x="4638" y="68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1*</a:t>
              </a:r>
            </a:p>
          </p:txBody>
        </p:sp>
        <p:sp>
          <p:nvSpPr>
            <p:cNvPr id="91143" name="Rectangle 7"/>
            <p:cNvSpPr>
              <a:spLocks noChangeArrowheads="1"/>
            </p:cNvSpPr>
            <p:nvPr/>
          </p:nvSpPr>
          <p:spPr bwMode="auto">
            <a:xfrm>
              <a:off x="4421" y="684"/>
              <a:ext cx="21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ctr">
                <a:spcBef>
                  <a:spcPct val="20000"/>
                </a:spcBef>
              </a:pPr>
              <a:r>
                <a:rPr lang="en-US" altLang="zh-CN">
                  <a:solidFill>
                    <a:schemeClr val="hlink"/>
                  </a:solidFill>
                </a:rPr>
                <a:t>2</a:t>
              </a:r>
            </a:p>
          </p:txBody>
        </p:sp>
        <p:sp>
          <p:nvSpPr>
            <p:cNvPr id="91144" name="Rectangle 8"/>
            <p:cNvSpPr>
              <a:spLocks noChangeArrowheads="1"/>
            </p:cNvSpPr>
            <p:nvPr/>
          </p:nvSpPr>
          <p:spPr bwMode="auto">
            <a:xfrm>
              <a:off x="4203" y="68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ctr">
                <a:spcBef>
                  <a:spcPct val="20000"/>
                </a:spcBef>
              </a:pPr>
              <a:r>
                <a:rPr lang="en-US" altLang="zh-CN">
                  <a:solidFill>
                    <a:schemeClr val="hlink"/>
                  </a:solidFill>
                </a:rPr>
                <a:t>2</a:t>
              </a:r>
            </a:p>
          </p:txBody>
        </p:sp>
        <p:sp>
          <p:nvSpPr>
            <p:cNvPr id="91145" name="Rectangle 9"/>
            <p:cNvSpPr>
              <a:spLocks noChangeArrowheads="1"/>
            </p:cNvSpPr>
            <p:nvPr/>
          </p:nvSpPr>
          <p:spPr bwMode="auto">
            <a:xfrm>
              <a:off x="3986" y="684"/>
              <a:ext cx="21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2*</a:t>
              </a:r>
            </a:p>
          </p:txBody>
        </p:sp>
        <p:sp>
          <p:nvSpPr>
            <p:cNvPr id="91146" name="Rectangle 10"/>
            <p:cNvSpPr>
              <a:spLocks noChangeArrowheads="1"/>
            </p:cNvSpPr>
            <p:nvPr/>
          </p:nvSpPr>
          <p:spPr bwMode="auto">
            <a:xfrm>
              <a:off x="3768" y="68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2*</a:t>
              </a:r>
            </a:p>
          </p:txBody>
        </p:sp>
        <p:sp>
          <p:nvSpPr>
            <p:cNvPr id="91147" name="Rectangle 11"/>
            <p:cNvSpPr>
              <a:spLocks noChangeArrowheads="1"/>
            </p:cNvSpPr>
            <p:nvPr/>
          </p:nvSpPr>
          <p:spPr bwMode="auto">
            <a:xfrm>
              <a:off x="3550" y="68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2*</a:t>
              </a:r>
            </a:p>
          </p:txBody>
        </p:sp>
        <p:sp>
          <p:nvSpPr>
            <p:cNvPr id="91148" name="Rectangle 12"/>
            <p:cNvSpPr>
              <a:spLocks noChangeArrowheads="1"/>
            </p:cNvSpPr>
            <p:nvPr/>
          </p:nvSpPr>
          <p:spPr bwMode="auto">
            <a:xfrm>
              <a:off x="3333" y="684"/>
              <a:ext cx="21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ctr">
                <a:spcBef>
                  <a:spcPct val="20000"/>
                </a:spcBef>
              </a:pPr>
              <a:r>
                <a:rPr lang="en-US" altLang="zh-CN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91149" name="Rectangle 13"/>
            <p:cNvSpPr>
              <a:spLocks noChangeArrowheads="1"/>
            </p:cNvSpPr>
            <p:nvPr/>
          </p:nvSpPr>
          <p:spPr bwMode="auto">
            <a:xfrm>
              <a:off x="3115" y="68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0*</a:t>
              </a:r>
            </a:p>
          </p:txBody>
        </p:sp>
        <p:sp>
          <p:nvSpPr>
            <p:cNvPr id="91150" name="Rectangle 14"/>
            <p:cNvSpPr>
              <a:spLocks noChangeArrowheads="1"/>
            </p:cNvSpPr>
            <p:nvPr/>
          </p:nvSpPr>
          <p:spPr bwMode="auto">
            <a:xfrm>
              <a:off x="2898" y="684"/>
              <a:ext cx="21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0*</a:t>
              </a:r>
            </a:p>
          </p:txBody>
        </p:sp>
        <p:sp>
          <p:nvSpPr>
            <p:cNvPr id="91151" name="Rectangle 15"/>
            <p:cNvSpPr>
              <a:spLocks noChangeArrowheads="1"/>
            </p:cNvSpPr>
            <p:nvPr/>
          </p:nvSpPr>
          <p:spPr bwMode="auto">
            <a:xfrm>
              <a:off x="2680" y="68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0*</a:t>
              </a:r>
            </a:p>
          </p:txBody>
        </p:sp>
        <p:sp>
          <p:nvSpPr>
            <p:cNvPr id="91152" name="Rectangle 16"/>
            <p:cNvSpPr>
              <a:spLocks noChangeArrowheads="1"/>
            </p:cNvSpPr>
            <p:nvPr/>
          </p:nvSpPr>
          <p:spPr bwMode="auto">
            <a:xfrm>
              <a:off x="2462" y="68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ctr">
                <a:spcBef>
                  <a:spcPct val="20000"/>
                </a:spcBef>
              </a:pPr>
              <a:r>
                <a:rPr lang="en-US" altLang="zh-CN">
                  <a:solidFill>
                    <a:schemeClr val="hlink"/>
                  </a:solidFill>
                </a:rPr>
                <a:t>3</a:t>
              </a:r>
              <a:r>
                <a:rPr lang="en-US" altLang="zh-CN"/>
                <a:t>*</a:t>
              </a:r>
            </a:p>
          </p:txBody>
        </p:sp>
        <p:sp>
          <p:nvSpPr>
            <p:cNvPr id="91153" name="Rectangle 17"/>
            <p:cNvSpPr>
              <a:spLocks noChangeArrowheads="1"/>
            </p:cNvSpPr>
            <p:nvPr/>
          </p:nvSpPr>
          <p:spPr bwMode="auto">
            <a:xfrm>
              <a:off x="2245" y="684"/>
              <a:ext cx="21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ctr">
                <a:spcBef>
                  <a:spcPct val="20000"/>
                </a:spcBef>
              </a:pPr>
              <a:r>
                <a:rPr lang="en-US" altLang="zh-CN">
                  <a:solidFill>
                    <a:schemeClr val="hlink"/>
                  </a:solidFill>
                </a:rPr>
                <a:t>3</a:t>
              </a:r>
            </a:p>
          </p:txBody>
        </p:sp>
        <p:sp>
          <p:nvSpPr>
            <p:cNvPr id="91154" name="Rectangle 18"/>
            <p:cNvSpPr>
              <a:spLocks noChangeArrowheads="1"/>
            </p:cNvSpPr>
            <p:nvPr/>
          </p:nvSpPr>
          <p:spPr bwMode="auto">
            <a:xfrm>
              <a:off x="2027" y="68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3</a:t>
              </a:r>
            </a:p>
          </p:txBody>
        </p:sp>
        <p:sp>
          <p:nvSpPr>
            <p:cNvPr id="91155" name="Rectangle 19"/>
            <p:cNvSpPr>
              <a:spLocks noChangeArrowheads="1"/>
            </p:cNvSpPr>
            <p:nvPr/>
          </p:nvSpPr>
          <p:spPr bwMode="auto">
            <a:xfrm>
              <a:off x="1810" y="684"/>
              <a:ext cx="21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3*</a:t>
              </a:r>
            </a:p>
          </p:txBody>
        </p:sp>
        <p:sp>
          <p:nvSpPr>
            <p:cNvPr id="91156" name="Rectangle 20"/>
            <p:cNvSpPr>
              <a:spLocks noChangeArrowheads="1"/>
            </p:cNvSpPr>
            <p:nvPr/>
          </p:nvSpPr>
          <p:spPr bwMode="auto">
            <a:xfrm>
              <a:off x="1592" y="68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3*</a:t>
              </a:r>
            </a:p>
          </p:txBody>
        </p:sp>
        <p:sp>
          <p:nvSpPr>
            <p:cNvPr id="91157" name="Rectangle 21"/>
            <p:cNvSpPr>
              <a:spLocks noChangeArrowheads="1"/>
            </p:cNvSpPr>
            <p:nvPr/>
          </p:nvSpPr>
          <p:spPr bwMode="auto">
            <a:xfrm>
              <a:off x="1374" y="68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91158" name="Rectangle 22"/>
            <p:cNvSpPr>
              <a:spLocks noChangeArrowheads="1"/>
            </p:cNvSpPr>
            <p:nvPr/>
          </p:nvSpPr>
          <p:spPr bwMode="auto">
            <a:xfrm>
              <a:off x="1157" y="684"/>
              <a:ext cx="21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91159" name="Rectangle 23"/>
            <p:cNvSpPr>
              <a:spLocks noChangeArrowheads="1"/>
            </p:cNvSpPr>
            <p:nvPr/>
          </p:nvSpPr>
          <p:spPr bwMode="auto">
            <a:xfrm>
              <a:off x="939" y="68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1*</a:t>
              </a:r>
            </a:p>
          </p:txBody>
        </p:sp>
        <p:sp>
          <p:nvSpPr>
            <p:cNvPr id="91160" name="Rectangle 24"/>
            <p:cNvSpPr>
              <a:spLocks noChangeArrowheads="1"/>
            </p:cNvSpPr>
            <p:nvPr/>
          </p:nvSpPr>
          <p:spPr bwMode="auto">
            <a:xfrm>
              <a:off x="722" y="684"/>
              <a:ext cx="21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ctr">
                <a:spcBef>
                  <a:spcPct val="20000"/>
                </a:spcBef>
              </a:pPr>
              <a:endParaRPr lang="zh-CN" altLang="zh-CN"/>
            </a:p>
          </p:txBody>
        </p:sp>
        <p:sp>
          <p:nvSpPr>
            <p:cNvPr id="91161" name="Rectangle 25"/>
            <p:cNvSpPr>
              <a:spLocks noChangeArrowheads="1"/>
            </p:cNvSpPr>
            <p:nvPr/>
          </p:nvSpPr>
          <p:spPr bwMode="auto">
            <a:xfrm>
              <a:off x="504" y="68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ctr">
                <a:spcBef>
                  <a:spcPct val="20000"/>
                </a:spcBef>
              </a:pPr>
              <a:endParaRPr lang="zh-CN" altLang="zh-CN"/>
            </a:p>
          </p:txBody>
        </p:sp>
        <p:sp>
          <p:nvSpPr>
            <p:cNvPr id="91162" name="Rectangle 26"/>
            <p:cNvSpPr>
              <a:spLocks noChangeArrowheads="1"/>
            </p:cNvSpPr>
            <p:nvPr/>
          </p:nvSpPr>
          <p:spPr bwMode="auto">
            <a:xfrm>
              <a:off x="4638" y="45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7*</a:t>
              </a:r>
            </a:p>
          </p:txBody>
        </p:sp>
        <p:sp>
          <p:nvSpPr>
            <p:cNvPr id="91163" name="Rectangle 27"/>
            <p:cNvSpPr>
              <a:spLocks noChangeArrowheads="1"/>
            </p:cNvSpPr>
            <p:nvPr/>
          </p:nvSpPr>
          <p:spPr bwMode="auto">
            <a:xfrm>
              <a:off x="4421" y="454"/>
              <a:ext cx="21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7*</a:t>
              </a:r>
            </a:p>
          </p:txBody>
        </p:sp>
        <p:sp>
          <p:nvSpPr>
            <p:cNvPr id="91164" name="Rectangle 28"/>
            <p:cNvSpPr>
              <a:spLocks noChangeArrowheads="1"/>
            </p:cNvSpPr>
            <p:nvPr/>
          </p:nvSpPr>
          <p:spPr bwMode="auto">
            <a:xfrm>
              <a:off x="4203" y="45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7*</a:t>
              </a:r>
            </a:p>
          </p:txBody>
        </p:sp>
        <p:sp>
          <p:nvSpPr>
            <p:cNvPr id="91165" name="Rectangle 29"/>
            <p:cNvSpPr>
              <a:spLocks noChangeArrowheads="1"/>
            </p:cNvSpPr>
            <p:nvPr/>
          </p:nvSpPr>
          <p:spPr bwMode="auto">
            <a:xfrm>
              <a:off x="3986" y="454"/>
              <a:ext cx="21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ctr">
                <a:spcBef>
                  <a:spcPct val="20000"/>
                </a:spcBef>
              </a:pPr>
              <a:r>
                <a:rPr lang="en-US" altLang="zh-CN">
                  <a:solidFill>
                    <a:schemeClr val="hlink"/>
                  </a:solidFill>
                </a:rPr>
                <a:t>1</a:t>
              </a:r>
              <a:r>
                <a:rPr lang="en-US" altLang="zh-CN"/>
                <a:t>*</a:t>
              </a:r>
            </a:p>
          </p:txBody>
        </p:sp>
        <p:sp>
          <p:nvSpPr>
            <p:cNvPr id="91166" name="Rectangle 30"/>
            <p:cNvSpPr>
              <a:spLocks noChangeArrowheads="1"/>
            </p:cNvSpPr>
            <p:nvPr/>
          </p:nvSpPr>
          <p:spPr bwMode="auto">
            <a:xfrm>
              <a:off x="3768" y="45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ctr">
                <a:spcBef>
                  <a:spcPct val="20000"/>
                </a:spcBef>
              </a:pPr>
              <a:r>
                <a:rPr lang="en-US" altLang="zh-CN">
                  <a:solidFill>
                    <a:schemeClr val="hlink"/>
                  </a:solidFill>
                </a:rPr>
                <a:t>1</a:t>
              </a:r>
              <a:r>
                <a:rPr lang="en-US" altLang="zh-CN"/>
                <a:t>*</a:t>
              </a:r>
            </a:p>
          </p:txBody>
        </p:sp>
        <p:sp>
          <p:nvSpPr>
            <p:cNvPr id="91167" name="Rectangle 31"/>
            <p:cNvSpPr>
              <a:spLocks noChangeArrowheads="1"/>
            </p:cNvSpPr>
            <p:nvPr/>
          </p:nvSpPr>
          <p:spPr bwMode="auto">
            <a:xfrm>
              <a:off x="3550" y="45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1*</a:t>
              </a:r>
            </a:p>
          </p:txBody>
        </p:sp>
        <p:sp>
          <p:nvSpPr>
            <p:cNvPr id="91168" name="Rectangle 32"/>
            <p:cNvSpPr>
              <a:spLocks noChangeArrowheads="1"/>
            </p:cNvSpPr>
            <p:nvPr/>
          </p:nvSpPr>
          <p:spPr bwMode="auto">
            <a:xfrm>
              <a:off x="3333" y="454"/>
              <a:ext cx="21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1*</a:t>
              </a:r>
            </a:p>
          </p:txBody>
        </p:sp>
        <p:sp>
          <p:nvSpPr>
            <p:cNvPr id="91169" name="Rectangle 33"/>
            <p:cNvSpPr>
              <a:spLocks noChangeArrowheads="1"/>
            </p:cNvSpPr>
            <p:nvPr/>
          </p:nvSpPr>
          <p:spPr bwMode="auto">
            <a:xfrm>
              <a:off x="3115" y="45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ctr">
                <a:spcBef>
                  <a:spcPct val="20000"/>
                </a:spcBef>
              </a:pPr>
              <a:r>
                <a:rPr lang="en-US" altLang="zh-CN">
                  <a:solidFill>
                    <a:schemeClr val="hlink"/>
                  </a:solidFill>
                </a:rPr>
                <a:t>2</a:t>
              </a:r>
              <a:r>
                <a:rPr lang="en-US" altLang="zh-CN"/>
                <a:t>*</a:t>
              </a:r>
            </a:p>
          </p:txBody>
        </p:sp>
        <p:sp>
          <p:nvSpPr>
            <p:cNvPr id="91170" name="Rectangle 34"/>
            <p:cNvSpPr>
              <a:spLocks noChangeArrowheads="1"/>
            </p:cNvSpPr>
            <p:nvPr/>
          </p:nvSpPr>
          <p:spPr bwMode="auto">
            <a:xfrm>
              <a:off x="2898" y="454"/>
              <a:ext cx="21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ctr">
                <a:spcBef>
                  <a:spcPct val="20000"/>
                </a:spcBef>
              </a:pPr>
              <a:r>
                <a:rPr lang="en-US" altLang="zh-CN">
                  <a:solidFill>
                    <a:schemeClr val="hlink"/>
                  </a:solidFill>
                </a:rPr>
                <a:t>2</a:t>
              </a:r>
            </a:p>
          </p:txBody>
        </p:sp>
        <p:sp>
          <p:nvSpPr>
            <p:cNvPr id="91171" name="Rectangle 35"/>
            <p:cNvSpPr>
              <a:spLocks noChangeArrowheads="1"/>
            </p:cNvSpPr>
            <p:nvPr/>
          </p:nvSpPr>
          <p:spPr bwMode="auto">
            <a:xfrm>
              <a:off x="2680" y="45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2</a:t>
              </a:r>
            </a:p>
          </p:txBody>
        </p:sp>
        <p:sp>
          <p:nvSpPr>
            <p:cNvPr id="91172" name="Rectangle 36"/>
            <p:cNvSpPr>
              <a:spLocks noChangeArrowheads="1"/>
            </p:cNvSpPr>
            <p:nvPr/>
          </p:nvSpPr>
          <p:spPr bwMode="auto">
            <a:xfrm>
              <a:off x="2462" y="45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2*</a:t>
              </a:r>
            </a:p>
          </p:txBody>
        </p:sp>
        <p:sp>
          <p:nvSpPr>
            <p:cNvPr id="91173" name="Rectangle 37"/>
            <p:cNvSpPr>
              <a:spLocks noChangeArrowheads="1"/>
            </p:cNvSpPr>
            <p:nvPr/>
          </p:nvSpPr>
          <p:spPr bwMode="auto">
            <a:xfrm>
              <a:off x="2245" y="454"/>
              <a:ext cx="21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2*</a:t>
              </a:r>
            </a:p>
          </p:txBody>
        </p:sp>
        <p:sp>
          <p:nvSpPr>
            <p:cNvPr id="91174" name="Rectangle 38"/>
            <p:cNvSpPr>
              <a:spLocks noChangeArrowheads="1"/>
            </p:cNvSpPr>
            <p:nvPr/>
          </p:nvSpPr>
          <p:spPr bwMode="auto">
            <a:xfrm>
              <a:off x="2027" y="45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ctr">
                <a:spcBef>
                  <a:spcPct val="20000"/>
                </a:spcBef>
              </a:pPr>
              <a:r>
                <a:rPr lang="en-US" altLang="zh-CN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91175" name="Rectangle 39"/>
            <p:cNvSpPr>
              <a:spLocks noChangeArrowheads="1"/>
            </p:cNvSpPr>
            <p:nvPr/>
          </p:nvSpPr>
          <p:spPr bwMode="auto">
            <a:xfrm>
              <a:off x="1810" y="454"/>
              <a:ext cx="21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0*</a:t>
              </a:r>
            </a:p>
          </p:txBody>
        </p:sp>
        <p:sp>
          <p:nvSpPr>
            <p:cNvPr id="91176" name="Rectangle 40"/>
            <p:cNvSpPr>
              <a:spLocks noChangeArrowheads="1"/>
            </p:cNvSpPr>
            <p:nvPr/>
          </p:nvSpPr>
          <p:spPr bwMode="auto">
            <a:xfrm>
              <a:off x="1592" y="45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0</a:t>
              </a:r>
            </a:p>
          </p:txBody>
        </p:sp>
        <p:sp>
          <p:nvSpPr>
            <p:cNvPr id="91177" name="Rectangle 41"/>
            <p:cNvSpPr>
              <a:spLocks noChangeArrowheads="1"/>
            </p:cNvSpPr>
            <p:nvPr/>
          </p:nvSpPr>
          <p:spPr bwMode="auto">
            <a:xfrm>
              <a:off x="1374" y="45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ctr">
                <a:spcBef>
                  <a:spcPct val="20000"/>
                </a:spcBef>
              </a:pPr>
              <a:r>
                <a:rPr lang="en-US" altLang="zh-CN">
                  <a:solidFill>
                    <a:schemeClr val="hlink"/>
                  </a:solidFill>
                </a:rPr>
                <a:t>0</a:t>
              </a:r>
              <a:r>
                <a:rPr lang="en-US" altLang="zh-CN"/>
                <a:t>*</a:t>
              </a:r>
            </a:p>
          </p:txBody>
        </p:sp>
        <p:sp>
          <p:nvSpPr>
            <p:cNvPr id="91178" name="Rectangle 42"/>
            <p:cNvSpPr>
              <a:spLocks noChangeArrowheads="1"/>
            </p:cNvSpPr>
            <p:nvPr/>
          </p:nvSpPr>
          <p:spPr bwMode="auto">
            <a:xfrm>
              <a:off x="1157" y="454"/>
              <a:ext cx="21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ctr">
                <a:spcBef>
                  <a:spcPct val="20000"/>
                </a:spcBef>
              </a:pPr>
              <a:r>
                <a:rPr lang="en-US" altLang="zh-CN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91179" name="Rectangle 43"/>
            <p:cNvSpPr>
              <a:spLocks noChangeArrowheads="1"/>
            </p:cNvSpPr>
            <p:nvPr/>
          </p:nvSpPr>
          <p:spPr bwMode="auto">
            <a:xfrm>
              <a:off x="939" y="45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0*</a:t>
              </a:r>
            </a:p>
          </p:txBody>
        </p:sp>
        <p:sp>
          <p:nvSpPr>
            <p:cNvPr id="91180" name="Rectangle 44"/>
            <p:cNvSpPr>
              <a:spLocks noChangeArrowheads="1"/>
            </p:cNvSpPr>
            <p:nvPr/>
          </p:nvSpPr>
          <p:spPr bwMode="auto">
            <a:xfrm>
              <a:off x="722" y="454"/>
              <a:ext cx="21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0*</a:t>
              </a:r>
            </a:p>
          </p:txBody>
        </p:sp>
        <p:sp>
          <p:nvSpPr>
            <p:cNvPr id="91181" name="Rectangle 45"/>
            <p:cNvSpPr>
              <a:spLocks noChangeArrowheads="1"/>
            </p:cNvSpPr>
            <p:nvPr/>
          </p:nvSpPr>
          <p:spPr bwMode="auto">
            <a:xfrm>
              <a:off x="504" y="45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ctr">
                <a:spcBef>
                  <a:spcPct val="20000"/>
                </a:spcBef>
              </a:pPr>
              <a:endParaRPr lang="zh-CN" altLang="zh-CN"/>
            </a:p>
          </p:txBody>
        </p:sp>
        <p:sp>
          <p:nvSpPr>
            <p:cNvPr id="91182" name="Rectangle 46"/>
            <p:cNvSpPr>
              <a:spLocks noChangeArrowheads="1"/>
            </p:cNvSpPr>
            <p:nvPr/>
          </p:nvSpPr>
          <p:spPr bwMode="auto">
            <a:xfrm>
              <a:off x="4638" y="22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0*</a:t>
              </a:r>
            </a:p>
          </p:txBody>
        </p:sp>
        <p:sp>
          <p:nvSpPr>
            <p:cNvPr id="91183" name="Rectangle 47"/>
            <p:cNvSpPr>
              <a:spLocks noChangeArrowheads="1"/>
            </p:cNvSpPr>
            <p:nvPr/>
          </p:nvSpPr>
          <p:spPr bwMode="auto">
            <a:xfrm>
              <a:off x="4421" y="224"/>
              <a:ext cx="21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0*</a:t>
              </a:r>
            </a:p>
          </p:txBody>
        </p:sp>
        <p:sp>
          <p:nvSpPr>
            <p:cNvPr id="91184" name="Rectangle 48"/>
            <p:cNvSpPr>
              <a:spLocks noChangeArrowheads="1"/>
            </p:cNvSpPr>
            <p:nvPr/>
          </p:nvSpPr>
          <p:spPr bwMode="auto">
            <a:xfrm>
              <a:off x="4203" y="22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0</a:t>
              </a:r>
            </a:p>
          </p:txBody>
        </p:sp>
        <p:sp>
          <p:nvSpPr>
            <p:cNvPr id="91185" name="Rectangle 49"/>
            <p:cNvSpPr>
              <a:spLocks noChangeArrowheads="1"/>
            </p:cNvSpPr>
            <p:nvPr/>
          </p:nvSpPr>
          <p:spPr bwMode="auto">
            <a:xfrm>
              <a:off x="3986" y="224"/>
              <a:ext cx="21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0*</a:t>
              </a:r>
            </a:p>
          </p:txBody>
        </p:sp>
        <p:sp>
          <p:nvSpPr>
            <p:cNvPr id="91186" name="Rectangle 50"/>
            <p:cNvSpPr>
              <a:spLocks noChangeArrowheads="1"/>
            </p:cNvSpPr>
            <p:nvPr/>
          </p:nvSpPr>
          <p:spPr bwMode="auto">
            <a:xfrm>
              <a:off x="3768" y="22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0*</a:t>
              </a:r>
            </a:p>
          </p:txBody>
        </p:sp>
        <p:sp>
          <p:nvSpPr>
            <p:cNvPr id="91187" name="Rectangle 51"/>
            <p:cNvSpPr>
              <a:spLocks noChangeArrowheads="1"/>
            </p:cNvSpPr>
            <p:nvPr/>
          </p:nvSpPr>
          <p:spPr bwMode="auto">
            <a:xfrm>
              <a:off x="3550" y="22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ctr">
                <a:spcBef>
                  <a:spcPct val="20000"/>
                </a:spcBef>
              </a:pPr>
              <a:r>
                <a:rPr lang="en-US" altLang="zh-CN">
                  <a:solidFill>
                    <a:schemeClr val="hlink"/>
                  </a:solidFill>
                </a:rPr>
                <a:t>3</a:t>
              </a:r>
            </a:p>
          </p:txBody>
        </p:sp>
        <p:sp>
          <p:nvSpPr>
            <p:cNvPr id="91188" name="Rectangle 52"/>
            <p:cNvSpPr>
              <a:spLocks noChangeArrowheads="1"/>
            </p:cNvSpPr>
            <p:nvPr/>
          </p:nvSpPr>
          <p:spPr bwMode="auto">
            <a:xfrm>
              <a:off x="3333" y="224"/>
              <a:ext cx="21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3</a:t>
              </a:r>
            </a:p>
          </p:txBody>
        </p:sp>
        <p:sp>
          <p:nvSpPr>
            <p:cNvPr id="91189" name="Rectangle 53"/>
            <p:cNvSpPr>
              <a:spLocks noChangeArrowheads="1"/>
            </p:cNvSpPr>
            <p:nvPr/>
          </p:nvSpPr>
          <p:spPr bwMode="auto">
            <a:xfrm>
              <a:off x="3115" y="22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3*</a:t>
              </a:r>
            </a:p>
          </p:txBody>
        </p:sp>
        <p:sp>
          <p:nvSpPr>
            <p:cNvPr id="91190" name="Rectangle 54"/>
            <p:cNvSpPr>
              <a:spLocks noChangeArrowheads="1"/>
            </p:cNvSpPr>
            <p:nvPr/>
          </p:nvSpPr>
          <p:spPr bwMode="auto">
            <a:xfrm>
              <a:off x="2898" y="224"/>
              <a:ext cx="21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3*</a:t>
              </a:r>
            </a:p>
          </p:txBody>
        </p:sp>
        <p:sp>
          <p:nvSpPr>
            <p:cNvPr id="91191" name="Rectangle 55"/>
            <p:cNvSpPr>
              <a:spLocks noChangeArrowheads="1"/>
            </p:cNvSpPr>
            <p:nvPr/>
          </p:nvSpPr>
          <p:spPr bwMode="auto">
            <a:xfrm>
              <a:off x="2680" y="22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ctr">
                <a:spcBef>
                  <a:spcPct val="20000"/>
                </a:spcBef>
              </a:pPr>
              <a:r>
                <a:rPr lang="en-US" altLang="zh-CN">
                  <a:solidFill>
                    <a:schemeClr val="hlink"/>
                  </a:solidFill>
                </a:rPr>
                <a:t>4</a:t>
              </a:r>
            </a:p>
          </p:txBody>
        </p:sp>
        <p:sp>
          <p:nvSpPr>
            <p:cNvPr id="91192" name="Rectangle 56"/>
            <p:cNvSpPr>
              <a:spLocks noChangeArrowheads="1"/>
            </p:cNvSpPr>
            <p:nvPr/>
          </p:nvSpPr>
          <p:spPr bwMode="auto">
            <a:xfrm>
              <a:off x="2462" y="22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4*</a:t>
              </a:r>
            </a:p>
          </p:txBody>
        </p:sp>
        <p:sp>
          <p:nvSpPr>
            <p:cNvPr id="91193" name="Rectangle 57"/>
            <p:cNvSpPr>
              <a:spLocks noChangeArrowheads="1"/>
            </p:cNvSpPr>
            <p:nvPr/>
          </p:nvSpPr>
          <p:spPr bwMode="auto">
            <a:xfrm>
              <a:off x="2245" y="224"/>
              <a:ext cx="21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4*</a:t>
              </a:r>
            </a:p>
          </p:txBody>
        </p:sp>
        <p:sp>
          <p:nvSpPr>
            <p:cNvPr id="91194" name="Rectangle 58"/>
            <p:cNvSpPr>
              <a:spLocks noChangeArrowheads="1"/>
            </p:cNvSpPr>
            <p:nvPr/>
          </p:nvSpPr>
          <p:spPr bwMode="auto">
            <a:xfrm>
              <a:off x="2027" y="22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4*</a:t>
              </a:r>
            </a:p>
          </p:txBody>
        </p:sp>
        <p:sp>
          <p:nvSpPr>
            <p:cNvPr id="91195" name="Rectangle 59"/>
            <p:cNvSpPr>
              <a:spLocks noChangeArrowheads="1"/>
            </p:cNvSpPr>
            <p:nvPr/>
          </p:nvSpPr>
          <p:spPr bwMode="auto">
            <a:xfrm>
              <a:off x="1810" y="224"/>
              <a:ext cx="21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ctr">
                <a:spcBef>
                  <a:spcPct val="20000"/>
                </a:spcBef>
              </a:pPr>
              <a:r>
                <a:rPr lang="en-US" altLang="zh-CN">
                  <a:solidFill>
                    <a:schemeClr val="hlink"/>
                  </a:solidFill>
                </a:rPr>
                <a:t>2</a:t>
              </a:r>
              <a:r>
                <a:rPr lang="en-US" altLang="zh-CN"/>
                <a:t>*</a:t>
              </a:r>
            </a:p>
          </p:txBody>
        </p:sp>
        <p:sp>
          <p:nvSpPr>
            <p:cNvPr id="91196" name="Rectangle 60"/>
            <p:cNvSpPr>
              <a:spLocks noChangeArrowheads="1"/>
            </p:cNvSpPr>
            <p:nvPr/>
          </p:nvSpPr>
          <p:spPr bwMode="auto">
            <a:xfrm>
              <a:off x="1592" y="22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ctr">
                <a:spcBef>
                  <a:spcPct val="20000"/>
                </a:spcBef>
              </a:pPr>
              <a:r>
                <a:rPr lang="en-US" altLang="zh-CN">
                  <a:solidFill>
                    <a:schemeClr val="hlink"/>
                  </a:solidFill>
                </a:rPr>
                <a:t>2</a:t>
              </a:r>
              <a:r>
                <a:rPr lang="en-US" altLang="zh-CN"/>
                <a:t>*</a:t>
              </a:r>
            </a:p>
          </p:txBody>
        </p:sp>
        <p:sp>
          <p:nvSpPr>
            <p:cNvPr id="91197" name="Rectangle 61"/>
            <p:cNvSpPr>
              <a:spLocks noChangeArrowheads="1"/>
            </p:cNvSpPr>
            <p:nvPr/>
          </p:nvSpPr>
          <p:spPr bwMode="auto">
            <a:xfrm>
              <a:off x="1374" y="22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2*</a:t>
              </a:r>
            </a:p>
          </p:txBody>
        </p:sp>
        <p:sp>
          <p:nvSpPr>
            <p:cNvPr id="91198" name="Rectangle 62"/>
            <p:cNvSpPr>
              <a:spLocks noChangeArrowheads="1"/>
            </p:cNvSpPr>
            <p:nvPr/>
          </p:nvSpPr>
          <p:spPr bwMode="auto">
            <a:xfrm>
              <a:off x="1157" y="224"/>
              <a:ext cx="21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2*</a:t>
              </a:r>
            </a:p>
          </p:txBody>
        </p:sp>
        <p:sp>
          <p:nvSpPr>
            <p:cNvPr id="91199" name="Rectangle 63"/>
            <p:cNvSpPr>
              <a:spLocks noChangeArrowheads="1"/>
            </p:cNvSpPr>
            <p:nvPr/>
          </p:nvSpPr>
          <p:spPr bwMode="auto">
            <a:xfrm>
              <a:off x="939" y="22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ctr">
                <a:spcBef>
                  <a:spcPct val="20000"/>
                </a:spcBef>
              </a:pPr>
              <a:r>
                <a:rPr lang="en-US" altLang="zh-CN">
                  <a:solidFill>
                    <a:schemeClr val="hlink"/>
                  </a:solidFill>
                </a:rPr>
                <a:t>7</a:t>
              </a:r>
              <a:r>
                <a:rPr lang="en-US" altLang="zh-CN"/>
                <a:t>*</a:t>
              </a:r>
            </a:p>
          </p:txBody>
        </p:sp>
        <p:sp>
          <p:nvSpPr>
            <p:cNvPr id="91200" name="Rectangle 64"/>
            <p:cNvSpPr>
              <a:spLocks noChangeArrowheads="1"/>
            </p:cNvSpPr>
            <p:nvPr/>
          </p:nvSpPr>
          <p:spPr bwMode="auto">
            <a:xfrm>
              <a:off x="722" y="224"/>
              <a:ext cx="21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ctr">
                <a:spcBef>
                  <a:spcPct val="20000"/>
                </a:spcBef>
              </a:pPr>
              <a:r>
                <a:rPr lang="en-US" altLang="zh-CN" dirty="0">
                  <a:solidFill>
                    <a:srgbClr val="0000FF"/>
                  </a:solidFill>
                </a:rPr>
                <a:t>7</a:t>
              </a:r>
              <a:r>
                <a:rPr lang="en-US" altLang="zh-CN" dirty="0"/>
                <a:t>*</a:t>
              </a:r>
            </a:p>
          </p:txBody>
        </p:sp>
        <p:sp>
          <p:nvSpPr>
            <p:cNvPr id="91201" name="Rectangle 65"/>
            <p:cNvSpPr>
              <a:spLocks noChangeArrowheads="1"/>
            </p:cNvSpPr>
            <p:nvPr/>
          </p:nvSpPr>
          <p:spPr bwMode="auto">
            <a:xfrm>
              <a:off x="504" y="22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ctr">
                <a:spcBef>
                  <a:spcPct val="20000"/>
                </a:spcBef>
              </a:pPr>
              <a:r>
                <a:rPr lang="en-US" altLang="zh-CN" dirty="0">
                  <a:solidFill>
                    <a:srgbClr val="0000FF"/>
                  </a:solidFill>
                </a:rPr>
                <a:t>7</a:t>
              </a:r>
              <a:r>
                <a:rPr lang="en-US" altLang="zh-CN" dirty="0"/>
                <a:t>*</a:t>
              </a:r>
            </a:p>
          </p:txBody>
        </p:sp>
        <p:sp>
          <p:nvSpPr>
            <p:cNvPr id="91202" name="Line 66"/>
            <p:cNvSpPr>
              <a:spLocks noChangeShapeType="1"/>
            </p:cNvSpPr>
            <p:nvPr/>
          </p:nvSpPr>
          <p:spPr bwMode="auto">
            <a:xfrm>
              <a:off x="504" y="224"/>
              <a:ext cx="435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03" name="Line 67"/>
            <p:cNvSpPr>
              <a:spLocks noChangeShapeType="1"/>
            </p:cNvSpPr>
            <p:nvPr/>
          </p:nvSpPr>
          <p:spPr bwMode="auto">
            <a:xfrm>
              <a:off x="504" y="454"/>
              <a:ext cx="43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04" name="Line 68"/>
            <p:cNvSpPr>
              <a:spLocks noChangeShapeType="1"/>
            </p:cNvSpPr>
            <p:nvPr/>
          </p:nvSpPr>
          <p:spPr bwMode="auto">
            <a:xfrm>
              <a:off x="504" y="684"/>
              <a:ext cx="43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05" name="Line 69"/>
            <p:cNvSpPr>
              <a:spLocks noChangeShapeType="1"/>
            </p:cNvSpPr>
            <p:nvPr/>
          </p:nvSpPr>
          <p:spPr bwMode="auto">
            <a:xfrm>
              <a:off x="504" y="914"/>
              <a:ext cx="435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06" name="Line 70"/>
            <p:cNvSpPr>
              <a:spLocks noChangeShapeType="1"/>
            </p:cNvSpPr>
            <p:nvPr/>
          </p:nvSpPr>
          <p:spPr bwMode="auto">
            <a:xfrm>
              <a:off x="504" y="224"/>
              <a:ext cx="0" cy="69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07" name="Line 71"/>
            <p:cNvSpPr>
              <a:spLocks noChangeShapeType="1"/>
            </p:cNvSpPr>
            <p:nvPr/>
          </p:nvSpPr>
          <p:spPr bwMode="auto">
            <a:xfrm>
              <a:off x="722" y="224"/>
              <a:ext cx="0" cy="6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08" name="Line 72"/>
            <p:cNvSpPr>
              <a:spLocks noChangeShapeType="1"/>
            </p:cNvSpPr>
            <p:nvPr/>
          </p:nvSpPr>
          <p:spPr bwMode="auto">
            <a:xfrm>
              <a:off x="939" y="224"/>
              <a:ext cx="0" cy="6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09" name="Line 73"/>
            <p:cNvSpPr>
              <a:spLocks noChangeShapeType="1"/>
            </p:cNvSpPr>
            <p:nvPr/>
          </p:nvSpPr>
          <p:spPr bwMode="auto">
            <a:xfrm>
              <a:off x="1157" y="224"/>
              <a:ext cx="0" cy="6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10" name="Line 74"/>
            <p:cNvSpPr>
              <a:spLocks noChangeShapeType="1"/>
            </p:cNvSpPr>
            <p:nvPr/>
          </p:nvSpPr>
          <p:spPr bwMode="auto">
            <a:xfrm>
              <a:off x="1374" y="224"/>
              <a:ext cx="0" cy="6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11" name="Line 75"/>
            <p:cNvSpPr>
              <a:spLocks noChangeShapeType="1"/>
            </p:cNvSpPr>
            <p:nvPr/>
          </p:nvSpPr>
          <p:spPr bwMode="auto">
            <a:xfrm>
              <a:off x="1592" y="224"/>
              <a:ext cx="0" cy="6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12" name="Line 76"/>
            <p:cNvSpPr>
              <a:spLocks noChangeShapeType="1"/>
            </p:cNvSpPr>
            <p:nvPr/>
          </p:nvSpPr>
          <p:spPr bwMode="auto">
            <a:xfrm>
              <a:off x="1810" y="224"/>
              <a:ext cx="0" cy="6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13" name="Line 77"/>
            <p:cNvSpPr>
              <a:spLocks noChangeShapeType="1"/>
            </p:cNvSpPr>
            <p:nvPr/>
          </p:nvSpPr>
          <p:spPr bwMode="auto">
            <a:xfrm>
              <a:off x="2027" y="224"/>
              <a:ext cx="0" cy="6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14" name="Line 78"/>
            <p:cNvSpPr>
              <a:spLocks noChangeShapeType="1"/>
            </p:cNvSpPr>
            <p:nvPr/>
          </p:nvSpPr>
          <p:spPr bwMode="auto">
            <a:xfrm>
              <a:off x="2245" y="224"/>
              <a:ext cx="0" cy="6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15" name="Line 79"/>
            <p:cNvSpPr>
              <a:spLocks noChangeShapeType="1"/>
            </p:cNvSpPr>
            <p:nvPr/>
          </p:nvSpPr>
          <p:spPr bwMode="auto">
            <a:xfrm>
              <a:off x="2462" y="224"/>
              <a:ext cx="0" cy="6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16" name="Line 80"/>
            <p:cNvSpPr>
              <a:spLocks noChangeShapeType="1"/>
            </p:cNvSpPr>
            <p:nvPr/>
          </p:nvSpPr>
          <p:spPr bwMode="auto">
            <a:xfrm>
              <a:off x="2680" y="224"/>
              <a:ext cx="0" cy="6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17" name="Line 81"/>
            <p:cNvSpPr>
              <a:spLocks noChangeShapeType="1"/>
            </p:cNvSpPr>
            <p:nvPr/>
          </p:nvSpPr>
          <p:spPr bwMode="auto">
            <a:xfrm>
              <a:off x="2898" y="224"/>
              <a:ext cx="0" cy="6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18" name="Line 82"/>
            <p:cNvSpPr>
              <a:spLocks noChangeShapeType="1"/>
            </p:cNvSpPr>
            <p:nvPr/>
          </p:nvSpPr>
          <p:spPr bwMode="auto">
            <a:xfrm>
              <a:off x="3115" y="224"/>
              <a:ext cx="0" cy="6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19" name="Line 83"/>
            <p:cNvSpPr>
              <a:spLocks noChangeShapeType="1"/>
            </p:cNvSpPr>
            <p:nvPr/>
          </p:nvSpPr>
          <p:spPr bwMode="auto">
            <a:xfrm>
              <a:off x="3333" y="224"/>
              <a:ext cx="0" cy="6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20" name="Line 84"/>
            <p:cNvSpPr>
              <a:spLocks noChangeShapeType="1"/>
            </p:cNvSpPr>
            <p:nvPr/>
          </p:nvSpPr>
          <p:spPr bwMode="auto">
            <a:xfrm>
              <a:off x="3550" y="224"/>
              <a:ext cx="0" cy="6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21" name="Line 85"/>
            <p:cNvSpPr>
              <a:spLocks noChangeShapeType="1"/>
            </p:cNvSpPr>
            <p:nvPr/>
          </p:nvSpPr>
          <p:spPr bwMode="auto">
            <a:xfrm>
              <a:off x="3768" y="224"/>
              <a:ext cx="0" cy="6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22" name="Line 86"/>
            <p:cNvSpPr>
              <a:spLocks noChangeShapeType="1"/>
            </p:cNvSpPr>
            <p:nvPr/>
          </p:nvSpPr>
          <p:spPr bwMode="auto">
            <a:xfrm>
              <a:off x="3986" y="224"/>
              <a:ext cx="0" cy="6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23" name="Line 87"/>
            <p:cNvSpPr>
              <a:spLocks noChangeShapeType="1"/>
            </p:cNvSpPr>
            <p:nvPr/>
          </p:nvSpPr>
          <p:spPr bwMode="auto">
            <a:xfrm>
              <a:off x="4203" y="224"/>
              <a:ext cx="0" cy="6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24" name="Line 88"/>
            <p:cNvSpPr>
              <a:spLocks noChangeShapeType="1"/>
            </p:cNvSpPr>
            <p:nvPr/>
          </p:nvSpPr>
          <p:spPr bwMode="auto">
            <a:xfrm>
              <a:off x="4421" y="224"/>
              <a:ext cx="0" cy="6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25" name="Line 89"/>
            <p:cNvSpPr>
              <a:spLocks noChangeShapeType="1"/>
            </p:cNvSpPr>
            <p:nvPr/>
          </p:nvSpPr>
          <p:spPr bwMode="auto">
            <a:xfrm>
              <a:off x="4638" y="224"/>
              <a:ext cx="0" cy="6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26" name="Line 90"/>
            <p:cNvSpPr>
              <a:spLocks noChangeShapeType="1"/>
            </p:cNvSpPr>
            <p:nvPr/>
          </p:nvSpPr>
          <p:spPr bwMode="auto">
            <a:xfrm>
              <a:off x="4856" y="224"/>
              <a:ext cx="0" cy="69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27" name="Text Box 91"/>
            <p:cNvSpPr txBox="1">
              <a:spLocks noChangeArrowheads="1"/>
            </p:cNvSpPr>
            <p:nvPr/>
          </p:nvSpPr>
          <p:spPr bwMode="auto">
            <a:xfrm>
              <a:off x="1112" y="904"/>
              <a:ext cx="3736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r>
                <a:rPr lang="en-US" altLang="zh-CN"/>
                <a:t>  7        1        2    0        3   4        2   0   3        1         2</a:t>
              </a:r>
            </a:p>
          </p:txBody>
        </p:sp>
        <p:sp>
          <p:nvSpPr>
            <p:cNvPr id="91228" name="Text Box 92"/>
            <p:cNvSpPr txBox="1">
              <a:spLocks noChangeArrowheads="1"/>
            </p:cNvSpPr>
            <p:nvPr/>
          </p:nvSpPr>
          <p:spPr bwMode="auto">
            <a:xfrm>
              <a:off x="0" y="888"/>
              <a:ext cx="904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zh-CN"/>
                <a:t>被置换的页</a:t>
              </a:r>
            </a:p>
          </p:txBody>
        </p:sp>
        <p:sp>
          <p:nvSpPr>
            <p:cNvPr id="91229" name="Text Box 93"/>
            <p:cNvSpPr txBox="1">
              <a:spLocks noChangeArrowheads="1"/>
            </p:cNvSpPr>
            <p:nvPr/>
          </p:nvSpPr>
          <p:spPr bwMode="auto">
            <a:xfrm>
              <a:off x="301" y="296"/>
              <a:ext cx="195" cy="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lIns="18000" tIns="10800" rIns="18000" bIns="1080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zh-CN"/>
                <a:t>物理块</a:t>
              </a:r>
            </a:p>
          </p:txBody>
        </p:sp>
        <p:sp>
          <p:nvSpPr>
            <p:cNvPr id="91230" name="Text Box 94"/>
            <p:cNvSpPr txBox="1">
              <a:spLocks noChangeArrowheads="1"/>
            </p:cNvSpPr>
            <p:nvPr/>
          </p:nvSpPr>
          <p:spPr bwMode="auto">
            <a:xfrm>
              <a:off x="1032" y="1168"/>
              <a:ext cx="2952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000" smtClean="0"/>
                <a:t>Clock</a:t>
              </a:r>
              <a:r>
                <a:rPr lang="zh-CN" altLang="en-US" sz="2000"/>
                <a:t>页面置换算法的置换图</a:t>
              </a:r>
            </a:p>
          </p:txBody>
        </p:sp>
      </p:grpSp>
      <p:sp>
        <p:nvSpPr>
          <p:cNvPr id="3" name="Text Box 95"/>
          <p:cNvSpPr txBox="1">
            <a:spLocks noChangeArrowheads="1"/>
          </p:cNvSpPr>
          <p:nvPr/>
        </p:nvSpPr>
        <p:spPr bwMode="auto">
          <a:xfrm>
            <a:off x="482600" y="698500"/>
            <a:ext cx="3810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sz="280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仍以</a:t>
            </a:r>
            <a:r>
              <a:rPr lang="zh-CN" altLang="en-US" sz="2800" smtClean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例</a:t>
            </a:r>
            <a:r>
              <a:rPr lang="en-US" altLang="zh-CN" sz="2800" smtClean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5-1</a:t>
            </a:r>
            <a:r>
              <a:rPr lang="zh-CN" altLang="en-US" sz="280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为例：</a:t>
            </a:r>
          </a:p>
        </p:txBody>
      </p:sp>
      <p:sp>
        <p:nvSpPr>
          <p:cNvPr id="4" name="Text Box 97"/>
          <p:cNvSpPr txBox="1">
            <a:spLocks noChangeArrowheads="1"/>
          </p:cNvSpPr>
          <p:nvPr/>
        </p:nvSpPr>
        <p:spPr bwMode="auto">
          <a:xfrm>
            <a:off x="215900" y="5530056"/>
            <a:ext cx="3517900" cy="547688"/>
          </a:xfrm>
          <a:prstGeom prst="rect">
            <a:avLst/>
          </a:prstGeom>
          <a:solidFill>
            <a:srgbClr val="0000FF"/>
          </a:solidFill>
          <a:ln w="28575">
            <a:solidFill>
              <a:srgbClr val="0099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2800">
                <a:solidFill>
                  <a:srgbClr val="FFFF00"/>
                </a:solidFill>
                <a:latin typeface="楷体_GB2312" pitchFamily="1" charset="-122"/>
                <a:ea typeface="楷体_GB2312" pitchFamily="1" charset="-122"/>
              </a:rPr>
              <a:t>发生</a:t>
            </a:r>
            <a:r>
              <a:rPr lang="en-US" altLang="zh-CN" sz="2800">
                <a:solidFill>
                  <a:srgbClr val="FFFF00"/>
                </a:solidFill>
                <a:latin typeface="楷体_GB2312" pitchFamily="1" charset="-122"/>
                <a:ea typeface="楷体_GB2312" pitchFamily="1" charset="-122"/>
              </a:rPr>
              <a:t>11</a:t>
            </a:r>
            <a:r>
              <a:rPr lang="zh-CN" altLang="en-US" sz="2800">
                <a:solidFill>
                  <a:srgbClr val="FFFF00"/>
                </a:solidFill>
                <a:latin typeface="楷体_GB2312" pitchFamily="1" charset="-122"/>
                <a:ea typeface="楷体_GB2312" pitchFamily="1" charset="-122"/>
              </a:rPr>
              <a:t>次页面置换 </a:t>
            </a:r>
          </a:p>
        </p:txBody>
      </p:sp>
      <p:sp>
        <p:nvSpPr>
          <p:cNvPr id="5" name="Text Box 99"/>
          <p:cNvSpPr txBox="1">
            <a:spLocks noChangeArrowheads="1"/>
          </p:cNvSpPr>
          <p:nvPr/>
        </p:nvSpPr>
        <p:spPr bwMode="auto">
          <a:xfrm>
            <a:off x="489858" y="1320798"/>
            <a:ext cx="8153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  <a:ea typeface="楷体_GB2312" pitchFamily="1" charset="-122"/>
              </a:rPr>
              <a:t>假定系统为某进程分配了</a:t>
            </a:r>
            <a:r>
              <a:rPr lang="en-US" altLang="zh-CN" sz="2400" dirty="0">
                <a:solidFill>
                  <a:srgbClr val="0000FF"/>
                </a:solidFill>
                <a:latin typeface="Times New Roman" pitchFamily="18" charset="0"/>
                <a:ea typeface="楷体_GB2312" pitchFamily="1" charset="-122"/>
              </a:rPr>
              <a:t>3</a:t>
            </a: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  <a:ea typeface="楷体_GB2312" pitchFamily="1" charset="-122"/>
              </a:rPr>
              <a:t>个物理块，并考虑以下的页面引用串：</a:t>
            </a:r>
            <a:r>
              <a:rPr lang="en-US" altLang="zh-CN" sz="2400" dirty="0">
                <a:solidFill>
                  <a:srgbClr val="0000FF"/>
                </a:solidFill>
                <a:latin typeface="Times New Roman" pitchFamily="18" charset="0"/>
                <a:ea typeface="楷体_GB2312" pitchFamily="1" charset="-122"/>
              </a:rPr>
              <a:t>7</a:t>
            </a: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  <a:ea typeface="楷体_GB2312" pitchFamily="1" charset="-122"/>
              </a:rPr>
              <a:t>，</a:t>
            </a:r>
            <a:r>
              <a:rPr lang="en-US" altLang="zh-CN" sz="2400" dirty="0">
                <a:solidFill>
                  <a:srgbClr val="0000FF"/>
                </a:solidFill>
                <a:latin typeface="Times New Roman" pitchFamily="18" charset="0"/>
                <a:ea typeface="楷体_GB2312" pitchFamily="1" charset="-122"/>
              </a:rPr>
              <a:t>0</a:t>
            </a: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  <a:ea typeface="楷体_GB2312" pitchFamily="1" charset="-122"/>
              </a:rPr>
              <a:t>，</a:t>
            </a:r>
            <a:r>
              <a:rPr lang="en-US" altLang="zh-CN" sz="2400" dirty="0">
                <a:solidFill>
                  <a:srgbClr val="0000FF"/>
                </a:solidFill>
                <a:latin typeface="Times New Roman" pitchFamily="18" charset="0"/>
                <a:ea typeface="楷体_GB2312" pitchFamily="1" charset="-122"/>
              </a:rPr>
              <a:t>1</a:t>
            </a: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  <a:ea typeface="楷体_GB2312" pitchFamily="1" charset="-122"/>
              </a:rPr>
              <a:t>，</a:t>
            </a:r>
            <a:r>
              <a:rPr lang="en-US" altLang="zh-CN" sz="2400" dirty="0">
                <a:solidFill>
                  <a:srgbClr val="0000FF"/>
                </a:solidFill>
                <a:latin typeface="Times New Roman" pitchFamily="18" charset="0"/>
                <a:ea typeface="楷体_GB2312" pitchFamily="1" charset="-122"/>
              </a:rPr>
              <a:t>2</a:t>
            </a: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  <a:ea typeface="楷体_GB2312" pitchFamily="1" charset="-122"/>
              </a:rPr>
              <a:t>，</a:t>
            </a:r>
            <a:r>
              <a:rPr lang="en-US" altLang="zh-CN" sz="2400" dirty="0">
                <a:solidFill>
                  <a:srgbClr val="0000FF"/>
                </a:solidFill>
                <a:latin typeface="Times New Roman" pitchFamily="18" charset="0"/>
                <a:ea typeface="楷体_GB2312" pitchFamily="1" charset="-122"/>
              </a:rPr>
              <a:t>0</a:t>
            </a: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  <a:ea typeface="楷体_GB2312" pitchFamily="1" charset="-122"/>
              </a:rPr>
              <a:t>，</a:t>
            </a:r>
            <a:r>
              <a:rPr lang="en-US" altLang="zh-CN" sz="2400" dirty="0">
                <a:solidFill>
                  <a:srgbClr val="0000FF"/>
                </a:solidFill>
                <a:latin typeface="Times New Roman" pitchFamily="18" charset="0"/>
                <a:ea typeface="楷体_GB2312" pitchFamily="1" charset="-122"/>
              </a:rPr>
              <a:t>3</a:t>
            </a: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  <a:ea typeface="楷体_GB2312" pitchFamily="1" charset="-122"/>
              </a:rPr>
              <a:t>，</a:t>
            </a:r>
            <a:r>
              <a:rPr lang="en-US" altLang="zh-CN" sz="2400" dirty="0">
                <a:solidFill>
                  <a:srgbClr val="0000FF"/>
                </a:solidFill>
                <a:latin typeface="Times New Roman" pitchFamily="18" charset="0"/>
                <a:ea typeface="楷体_GB2312" pitchFamily="1" charset="-122"/>
              </a:rPr>
              <a:t>0</a:t>
            </a: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  <a:ea typeface="楷体_GB2312" pitchFamily="1" charset="-122"/>
              </a:rPr>
              <a:t>，</a:t>
            </a:r>
            <a:r>
              <a:rPr lang="en-US" altLang="zh-CN" sz="2400" dirty="0">
                <a:solidFill>
                  <a:srgbClr val="0000FF"/>
                </a:solidFill>
                <a:latin typeface="Times New Roman" pitchFamily="18" charset="0"/>
                <a:ea typeface="楷体_GB2312" pitchFamily="1" charset="-122"/>
              </a:rPr>
              <a:t>4</a:t>
            </a: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  <a:ea typeface="楷体_GB2312" pitchFamily="1" charset="-122"/>
              </a:rPr>
              <a:t>，</a:t>
            </a:r>
            <a:r>
              <a:rPr lang="en-US" altLang="zh-CN" sz="2400" dirty="0">
                <a:solidFill>
                  <a:srgbClr val="0000FF"/>
                </a:solidFill>
                <a:latin typeface="Times New Roman" pitchFamily="18" charset="0"/>
                <a:ea typeface="楷体_GB2312" pitchFamily="1" charset="-122"/>
              </a:rPr>
              <a:t>2</a:t>
            </a: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  <a:ea typeface="楷体_GB2312" pitchFamily="1" charset="-122"/>
              </a:rPr>
              <a:t>，</a:t>
            </a:r>
            <a:r>
              <a:rPr lang="en-US" altLang="zh-CN" sz="2400" dirty="0">
                <a:solidFill>
                  <a:srgbClr val="0000FF"/>
                </a:solidFill>
                <a:latin typeface="Times New Roman" pitchFamily="18" charset="0"/>
                <a:ea typeface="楷体_GB2312" pitchFamily="1" charset="-122"/>
              </a:rPr>
              <a:t>3</a:t>
            </a: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  <a:ea typeface="楷体_GB2312" pitchFamily="1" charset="-122"/>
              </a:rPr>
              <a:t>，</a:t>
            </a:r>
            <a:r>
              <a:rPr lang="en-US" altLang="zh-CN" sz="2400" dirty="0">
                <a:solidFill>
                  <a:srgbClr val="0000FF"/>
                </a:solidFill>
                <a:latin typeface="Times New Roman" pitchFamily="18" charset="0"/>
                <a:ea typeface="楷体_GB2312" pitchFamily="1" charset="-122"/>
              </a:rPr>
              <a:t>0</a:t>
            </a: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  <a:ea typeface="楷体_GB2312" pitchFamily="1" charset="-122"/>
              </a:rPr>
              <a:t>，</a:t>
            </a:r>
            <a:r>
              <a:rPr lang="en-US" altLang="zh-CN" sz="2400" dirty="0">
                <a:solidFill>
                  <a:srgbClr val="0000FF"/>
                </a:solidFill>
                <a:latin typeface="Times New Roman" pitchFamily="18" charset="0"/>
                <a:ea typeface="楷体_GB2312" pitchFamily="1" charset="-122"/>
              </a:rPr>
              <a:t>3</a:t>
            </a: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  <a:ea typeface="楷体_GB2312" pitchFamily="1" charset="-122"/>
              </a:rPr>
              <a:t>，</a:t>
            </a:r>
            <a:r>
              <a:rPr lang="en-US" altLang="zh-CN" sz="2400" dirty="0">
                <a:solidFill>
                  <a:srgbClr val="0000FF"/>
                </a:solidFill>
                <a:latin typeface="Times New Roman" pitchFamily="18" charset="0"/>
                <a:ea typeface="楷体_GB2312" pitchFamily="1" charset="-122"/>
              </a:rPr>
              <a:t>2</a:t>
            </a: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  <a:ea typeface="楷体_GB2312" pitchFamily="1" charset="-122"/>
              </a:rPr>
              <a:t>，</a:t>
            </a:r>
            <a:r>
              <a:rPr lang="en-US" altLang="zh-CN" sz="2400" dirty="0">
                <a:solidFill>
                  <a:srgbClr val="0000FF"/>
                </a:solidFill>
                <a:latin typeface="Times New Roman" pitchFamily="18" charset="0"/>
                <a:ea typeface="楷体_GB2312" pitchFamily="1" charset="-122"/>
              </a:rPr>
              <a:t>1</a:t>
            </a: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  <a:ea typeface="楷体_GB2312" pitchFamily="1" charset="-122"/>
              </a:rPr>
              <a:t>，</a:t>
            </a:r>
            <a:r>
              <a:rPr lang="en-US" altLang="zh-CN" sz="2400" dirty="0">
                <a:solidFill>
                  <a:srgbClr val="0000FF"/>
                </a:solidFill>
                <a:latin typeface="Times New Roman" pitchFamily="18" charset="0"/>
                <a:ea typeface="楷体_GB2312" pitchFamily="1" charset="-122"/>
              </a:rPr>
              <a:t>2</a:t>
            </a: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  <a:ea typeface="楷体_GB2312" pitchFamily="1" charset="-122"/>
              </a:rPr>
              <a:t>，</a:t>
            </a:r>
            <a:r>
              <a:rPr lang="en-US" altLang="zh-CN" sz="2400" dirty="0">
                <a:solidFill>
                  <a:srgbClr val="0000FF"/>
                </a:solidFill>
                <a:latin typeface="Times New Roman" pitchFamily="18" charset="0"/>
                <a:ea typeface="楷体_GB2312" pitchFamily="1" charset="-122"/>
              </a:rPr>
              <a:t>0</a:t>
            </a: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  <a:ea typeface="楷体_GB2312" pitchFamily="1" charset="-122"/>
              </a:rPr>
              <a:t>，</a:t>
            </a:r>
            <a:r>
              <a:rPr lang="en-US" altLang="zh-CN" sz="2400" dirty="0">
                <a:solidFill>
                  <a:srgbClr val="0000FF"/>
                </a:solidFill>
                <a:latin typeface="Times New Roman" pitchFamily="18" charset="0"/>
                <a:ea typeface="楷体_GB2312" pitchFamily="1" charset="-122"/>
              </a:rPr>
              <a:t>1</a:t>
            </a: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  <a:ea typeface="楷体_GB2312" pitchFamily="1" charset="-122"/>
              </a:rPr>
              <a:t>，</a:t>
            </a:r>
            <a:r>
              <a:rPr lang="en-US" altLang="zh-CN" sz="2400" dirty="0">
                <a:solidFill>
                  <a:srgbClr val="0000FF"/>
                </a:solidFill>
                <a:latin typeface="Times New Roman" pitchFamily="18" charset="0"/>
                <a:ea typeface="楷体_GB2312" pitchFamily="1" charset="-122"/>
              </a:rPr>
              <a:t>7</a:t>
            </a: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  <a:ea typeface="楷体_GB2312" pitchFamily="1" charset="-122"/>
              </a:rPr>
              <a:t>，</a:t>
            </a:r>
            <a:r>
              <a:rPr lang="en-US" altLang="zh-CN" sz="2400" dirty="0">
                <a:solidFill>
                  <a:srgbClr val="0000FF"/>
                </a:solidFill>
                <a:latin typeface="Times New Roman" pitchFamily="18" charset="0"/>
                <a:ea typeface="楷体_GB2312" pitchFamily="1" charset="-122"/>
              </a:rPr>
              <a:t>0</a:t>
            </a: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  <a:ea typeface="楷体_GB2312" pitchFamily="1" charset="-122"/>
              </a:rPr>
              <a:t>，</a:t>
            </a:r>
            <a:r>
              <a:rPr lang="en-US" altLang="zh-CN" sz="2400" dirty="0">
                <a:solidFill>
                  <a:srgbClr val="0000FF"/>
                </a:solidFill>
                <a:latin typeface="Times New Roman" pitchFamily="18" charset="0"/>
                <a:ea typeface="楷体_GB2312" pitchFamily="1" charset="-122"/>
              </a:rPr>
              <a:t>1</a:t>
            </a: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  <a:ea typeface="楷体_GB2312" pitchFamily="1" charset="-122"/>
              </a:rPr>
              <a:t>。采用</a:t>
            </a:r>
            <a:r>
              <a:rPr lang="en-US" altLang="zh-CN" sz="2400" dirty="0">
                <a:solidFill>
                  <a:srgbClr val="0000FF"/>
                </a:solidFill>
                <a:latin typeface="Times New Roman" pitchFamily="18" charset="0"/>
                <a:ea typeface="楷体_GB2312" pitchFamily="1" charset="-122"/>
              </a:rPr>
              <a:t>Clock</a:t>
            </a: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  <a:ea typeface="楷体_GB2312" pitchFamily="1" charset="-122"/>
              </a:rPr>
              <a:t>置换算法，计算其页面置换次数。</a:t>
            </a:r>
          </a:p>
        </p:txBody>
      </p:sp>
      <p:grpSp>
        <p:nvGrpSpPr>
          <p:cNvPr id="6" name="Group 104"/>
          <p:cNvGrpSpPr>
            <a:grpSpLocks/>
          </p:cNvGrpSpPr>
          <p:nvPr/>
        </p:nvGrpSpPr>
        <p:grpSpPr bwMode="auto">
          <a:xfrm>
            <a:off x="6553200" y="4559300"/>
            <a:ext cx="2489200" cy="1638300"/>
            <a:chOff x="0" y="0"/>
            <a:chExt cx="1568" cy="1032"/>
          </a:xfrm>
        </p:grpSpPr>
        <p:sp>
          <p:nvSpPr>
            <p:cNvPr id="91235" name="Rectangle 102"/>
            <p:cNvSpPr>
              <a:spLocks noChangeArrowheads="1"/>
            </p:cNvSpPr>
            <p:nvPr/>
          </p:nvSpPr>
          <p:spPr bwMode="auto">
            <a:xfrm>
              <a:off x="0" y="536"/>
              <a:ext cx="1568" cy="49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0"/>
                </a:spcBef>
              </a:pPr>
              <a:r>
                <a:rPr lang="zh-CN" altLang="en-US" sz="2400" dirty="0" smtClean="0">
                  <a:solidFill>
                    <a:srgbClr val="0000FF"/>
                  </a:solidFill>
                  <a:ea typeface="楷体_GB2312" pitchFamily="1" charset="-122"/>
                </a:rPr>
                <a:t>蓝</a:t>
              </a:r>
              <a:r>
                <a:rPr lang="zh-CN" altLang="zh-CN" sz="2400" dirty="0" smtClean="0">
                  <a:solidFill>
                    <a:srgbClr val="0000FF"/>
                  </a:solidFill>
                  <a:ea typeface="楷体_GB2312" pitchFamily="1" charset="-122"/>
                </a:rPr>
                <a:t>色</a:t>
              </a:r>
              <a:r>
                <a:rPr lang="zh-CN" altLang="zh-CN" sz="2400" dirty="0">
                  <a:solidFill>
                    <a:srgbClr val="0000FF"/>
                  </a:solidFill>
                  <a:ea typeface="楷体_GB2312" pitchFamily="1" charset="-122"/>
                </a:rPr>
                <a:t>为指针位置，*为访问标志</a:t>
              </a:r>
            </a:p>
          </p:txBody>
        </p:sp>
        <p:sp>
          <p:nvSpPr>
            <p:cNvPr id="91236" name="Freeform 103"/>
            <p:cNvSpPr>
              <a:spLocks noChangeArrowheads="1"/>
            </p:cNvSpPr>
            <p:nvPr/>
          </p:nvSpPr>
          <p:spPr bwMode="auto">
            <a:xfrm>
              <a:off x="688" y="0"/>
              <a:ext cx="243" cy="528"/>
            </a:xfrm>
            <a:custGeom>
              <a:avLst/>
              <a:gdLst>
                <a:gd name="T0" fmla="*/ 208 w 243"/>
                <a:gd name="T1" fmla="*/ 528 h 528"/>
                <a:gd name="T2" fmla="*/ 208 w 243"/>
                <a:gd name="T3" fmla="*/ 288 h 528"/>
                <a:gd name="T4" fmla="*/ 0 w 243"/>
                <a:gd name="T5" fmla="*/ 0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3" h="528">
                  <a:moveTo>
                    <a:pt x="208" y="528"/>
                  </a:moveTo>
                  <a:cubicBezTo>
                    <a:pt x="225" y="452"/>
                    <a:pt x="243" y="376"/>
                    <a:pt x="208" y="288"/>
                  </a:cubicBezTo>
                  <a:cubicBezTo>
                    <a:pt x="173" y="200"/>
                    <a:pt x="32" y="35"/>
                    <a:pt x="0" y="0"/>
                  </a:cubicBezTo>
                </a:path>
              </a:pathLst>
            </a:cu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页脚占位符 4"/>
          <p:cNvSpPr txBox="1">
            <a:spLocks noGrp="1" noChangeArrowheads="1"/>
          </p:cNvSpPr>
          <p:nvPr/>
        </p:nvSpPr>
        <p:spPr bwMode="auto">
          <a:xfrm>
            <a:off x="3352800" y="6540500"/>
            <a:ext cx="2895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</a:pPr>
            <a:r>
              <a:rPr lang="zh-CN" altLang="zh-CN" sz="1400">
                <a:solidFill>
                  <a:srgbClr val="CC3300"/>
                </a:solidFill>
              </a:rPr>
              <a:t>计算机操作系统</a:t>
            </a:r>
          </a:p>
        </p:txBody>
      </p:sp>
      <p:sp>
        <p:nvSpPr>
          <p:cNvPr id="92162" name="灯片编号占位符 5"/>
          <p:cNvSpPr txBox="1">
            <a:spLocks noGrp="1" noChangeArrowheads="1"/>
          </p:cNvSpPr>
          <p:nvPr/>
        </p:nvSpPr>
        <p:spPr bwMode="auto">
          <a:xfrm>
            <a:off x="6781800" y="6604000"/>
            <a:ext cx="19050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r">
              <a:spcBef>
                <a:spcPct val="0"/>
              </a:spcBef>
              <a:buClrTx/>
              <a:buSzTx/>
            </a:pPr>
            <a:fld id="{149B4DAE-323E-4CD6-89AF-4D30EE5D4762}" type="slidenum">
              <a:rPr lang="en-US" altLang="zh-CN" sz="1400">
                <a:solidFill>
                  <a:srgbClr val="0000FF"/>
                </a:solidFill>
              </a:rPr>
              <a:pPr algn="r">
                <a:spcBef>
                  <a:spcPct val="0"/>
                </a:spcBef>
                <a:buClrTx/>
                <a:buSzTx/>
              </a:pPr>
              <a:t>26</a:t>
            </a:fld>
            <a:endParaRPr lang="en-US" altLang="zh-CN" sz="1400">
              <a:solidFill>
                <a:srgbClr val="0000FF"/>
              </a:solidFill>
            </a:endParaRPr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改进型</a:t>
            </a:r>
            <a:r>
              <a:rPr lang="en-US" altLang="zh-CN" smtClean="0"/>
              <a:t>Clock</a:t>
            </a:r>
            <a:r>
              <a:rPr lang="zh-CN" altLang="en-US" smtClean="0"/>
              <a:t>置换算法</a:t>
            </a:r>
            <a:r>
              <a:rPr lang="en-US" altLang="zh-CN" sz="2400" smtClean="0">
                <a:solidFill>
                  <a:schemeClr val="hlink"/>
                </a:solidFill>
                <a:latin typeface="Times New Roman" pitchFamily="18" charset="0"/>
              </a:rPr>
              <a:t>(UNIX SVR4</a:t>
            </a:r>
            <a:r>
              <a:rPr lang="zh-CN" altLang="en-US" sz="2400" smtClean="0">
                <a:solidFill>
                  <a:schemeClr val="hlink"/>
                </a:solidFill>
                <a:latin typeface="Times New Roman" pitchFamily="18" charset="0"/>
                <a:ea typeface="楷体_GB2312" pitchFamily="1" charset="-122"/>
              </a:rPr>
              <a:t>采用此算法</a:t>
            </a:r>
            <a:r>
              <a:rPr lang="en-US" altLang="zh-CN" sz="2400" smtClean="0">
                <a:solidFill>
                  <a:schemeClr val="hlink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9114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812800"/>
            <a:ext cx="8281988" cy="2792413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smtClean="0">
                <a:ea typeface="黑体" pitchFamily="49" charset="-122"/>
              </a:rPr>
              <a:t>    </a:t>
            </a:r>
            <a:r>
              <a:rPr lang="zh-CN" altLang="en-US" sz="2400" smtClean="0">
                <a:solidFill>
                  <a:srgbClr val="000066"/>
                </a:solidFill>
                <a:latin typeface="Times New Roman" pitchFamily="18" charset="0"/>
                <a:ea typeface="楷体_GB2312" pitchFamily="1" charset="-122"/>
              </a:rPr>
              <a:t>淘汰被修改过的页面时，需将其写回磁盘</a:t>
            </a:r>
            <a:r>
              <a:rPr lang="en-US" altLang="zh-CN" sz="2400" smtClean="0">
                <a:solidFill>
                  <a:srgbClr val="000066"/>
                </a:solidFill>
                <a:latin typeface="Times New Roman" pitchFamily="18" charset="0"/>
                <a:ea typeface="楷体_GB2312" pitchFamily="1" charset="-122"/>
              </a:rPr>
              <a:t>(</a:t>
            </a:r>
            <a:r>
              <a:rPr lang="zh-CN" altLang="en-US" sz="2400" smtClean="0">
                <a:solidFill>
                  <a:srgbClr val="000066"/>
                </a:solidFill>
                <a:latin typeface="Times New Roman" pitchFamily="18" charset="0"/>
                <a:ea typeface="楷体_GB2312" pitchFamily="1" charset="-122"/>
              </a:rPr>
              <a:t>置换代价高</a:t>
            </a:r>
            <a:r>
              <a:rPr lang="en-US" altLang="zh-CN" sz="2400" smtClean="0">
                <a:solidFill>
                  <a:srgbClr val="000066"/>
                </a:solidFill>
                <a:latin typeface="Times New Roman" pitchFamily="18" charset="0"/>
                <a:ea typeface="楷体_GB2312" pitchFamily="1" charset="-122"/>
              </a:rPr>
              <a:t>)</a:t>
            </a:r>
            <a:r>
              <a:rPr lang="zh-CN" altLang="en-US" sz="2400" smtClean="0">
                <a:solidFill>
                  <a:srgbClr val="000066"/>
                </a:solidFill>
                <a:latin typeface="Times New Roman" pitchFamily="18" charset="0"/>
                <a:ea typeface="楷体_GB2312" pitchFamily="1" charset="-122"/>
              </a:rPr>
              <a:t>，因此应淘汰既未被访问又未被修改的页面。为此，每个页面除了有</a:t>
            </a:r>
            <a:r>
              <a:rPr lang="zh-CN" altLang="en-US" sz="2400" smtClean="0">
                <a:solidFill>
                  <a:schemeClr val="hlink"/>
                </a:solidFill>
                <a:latin typeface="Times New Roman" pitchFamily="18" charset="0"/>
                <a:ea typeface="黑体" pitchFamily="49" charset="-122"/>
              </a:rPr>
              <a:t>访问位</a:t>
            </a:r>
            <a:r>
              <a:rPr lang="en-US" altLang="zh-CN" sz="2400" smtClean="0">
                <a:solidFill>
                  <a:schemeClr val="hlink"/>
                </a:solidFill>
                <a:latin typeface="Times New Roman" pitchFamily="18" charset="0"/>
                <a:ea typeface="楷体_GB2312" pitchFamily="1" charset="-122"/>
              </a:rPr>
              <a:t>A</a:t>
            </a:r>
            <a:r>
              <a:rPr lang="zh-CN" altLang="en-US" sz="2400" smtClean="0">
                <a:solidFill>
                  <a:srgbClr val="000066"/>
                </a:solidFill>
                <a:latin typeface="Times New Roman" pitchFamily="18" charset="0"/>
                <a:ea typeface="楷体_GB2312" pitchFamily="1" charset="-122"/>
              </a:rPr>
              <a:t>外，还增加一个</a:t>
            </a:r>
            <a:r>
              <a:rPr lang="zh-CN" altLang="en-US" sz="2400" smtClean="0">
                <a:solidFill>
                  <a:schemeClr val="hlink"/>
                </a:solidFill>
                <a:latin typeface="Times New Roman" pitchFamily="18" charset="0"/>
                <a:ea typeface="黑体" pitchFamily="49" charset="-122"/>
              </a:rPr>
              <a:t>修改位</a:t>
            </a:r>
            <a:r>
              <a:rPr lang="en-US" altLang="zh-CN" sz="2400" smtClean="0">
                <a:solidFill>
                  <a:schemeClr val="hlink"/>
                </a:solidFill>
                <a:latin typeface="Times New Roman" pitchFamily="18" charset="0"/>
                <a:ea typeface="楷体_GB2312" pitchFamily="1" charset="-122"/>
              </a:rPr>
              <a:t>M</a:t>
            </a:r>
            <a:r>
              <a:rPr lang="zh-CN" altLang="en-US" sz="2400" smtClean="0">
                <a:solidFill>
                  <a:srgbClr val="000066"/>
                </a:solidFill>
                <a:latin typeface="Times New Roman" pitchFamily="18" charset="0"/>
                <a:ea typeface="楷体_GB2312" pitchFamily="1" charset="-122"/>
              </a:rPr>
              <a:t>。由访问位</a:t>
            </a:r>
            <a:r>
              <a:rPr lang="en-US" altLang="zh-CN" sz="2400" smtClean="0">
                <a:solidFill>
                  <a:srgbClr val="000066"/>
                </a:solidFill>
                <a:latin typeface="Times New Roman" pitchFamily="18" charset="0"/>
                <a:ea typeface="楷体_GB2312" pitchFamily="1" charset="-122"/>
              </a:rPr>
              <a:t>A</a:t>
            </a:r>
            <a:r>
              <a:rPr lang="zh-CN" altLang="en-US" sz="2400" smtClean="0">
                <a:solidFill>
                  <a:srgbClr val="000066"/>
                </a:solidFill>
                <a:latin typeface="Times New Roman" pitchFamily="18" charset="0"/>
                <a:ea typeface="楷体_GB2312" pitchFamily="1" charset="-122"/>
              </a:rPr>
              <a:t>与修改位</a:t>
            </a:r>
            <a:r>
              <a:rPr lang="en-US" altLang="zh-CN" sz="2400" smtClean="0">
                <a:solidFill>
                  <a:srgbClr val="000066"/>
                </a:solidFill>
                <a:latin typeface="Times New Roman" pitchFamily="18" charset="0"/>
                <a:ea typeface="楷体_GB2312" pitchFamily="1" charset="-122"/>
              </a:rPr>
              <a:t>M</a:t>
            </a:r>
            <a:r>
              <a:rPr lang="zh-CN" altLang="en-US" sz="2400" smtClean="0">
                <a:solidFill>
                  <a:srgbClr val="000066"/>
                </a:solidFill>
                <a:latin typeface="Times New Roman" pitchFamily="18" charset="0"/>
                <a:ea typeface="楷体_GB2312" pitchFamily="1" charset="-122"/>
              </a:rPr>
              <a:t>可以组成下面</a:t>
            </a:r>
            <a:r>
              <a:rPr lang="en-US" altLang="zh-CN" sz="2400" smtClean="0">
                <a:solidFill>
                  <a:srgbClr val="000066"/>
                </a:solidFill>
                <a:latin typeface="Times New Roman" pitchFamily="18" charset="0"/>
                <a:ea typeface="楷体_GB2312" pitchFamily="1" charset="-122"/>
              </a:rPr>
              <a:t>4</a:t>
            </a:r>
            <a:r>
              <a:rPr lang="zh-CN" altLang="en-US" sz="2400" smtClean="0">
                <a:solidFill>
                  <a:srgbClr val="000066"/>
                </a:solidFill>
                <a:latin typeface="Times New Roman" pitchFamily="18" charset="0"/>
                <a:ea typeface="楷体_GB2312" pitchFamily="1" charset="-122"/>
              </a:rPr>
              <a:t>种类型的页面：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000" smtClean="0">
                <a:ea typeface="黑体" pitchFamily="49" charset="-122"/>
              </a:rPr>
              <a:t>1</a:t>
            </a:r>
            <a:r>
              <a:rPr lang="zh-CN" altLang="en-US" sz="2000" smtClean="0">
                <a:ea typeface="黑体" pitchFamily="49" charset="-122"/>
              </a:rPr>
              <a:t>类</a:t>
            </a:r>
            <a:r>
              <a:rPr lang="en-US" altLang="zh-CN" sz="2000" smtClean="0">
                <a:ea typeface="黑体" pitchFamily="49" charset="-122"/>
              </a:rPr>
              <a:t>(A=0,M=0)</a:t>
            </a:r>
            <a:r>
              <a:rPr lang="zh-CN" altLang="en-US" sz="2000" smtClean="0">
                <a:ea typeface="黑体" pitchFamily="49" charset="-122"/>
              </a:rPr>
              <a:t>，是最佳淘汰页；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000" smtClean="0">
                <a:ea typeface="黑体" pitchFamily="49" charset="-122"/>
              </a:rPr>
              <a:t>2</a:t>
            </a:r>
            <a:r>
              <a:rPr lang="zh-CN" altLang="en-US" sz="2000" smtClean="0">
                <a:ea typeface="黑体" pitchFamily="49" charset="-122"/>
              </a:rPr>
              <a:t>类</a:t>
            </a:r>
            <a:r>
              <a:rPr lang="en-US" altLang="zh-CN" sz="2000" smtClean="0">
                <a:ea typeface="黑体" pitchFamily="49" charset="-122"/>
              </a:rPr>
              <a:t>(A=0,M=1) </a:t>
            </a:r>
            <a:r>
              <a:rPr lang="zh-CN" altLang="en-US" sz="2000" smtClean="0">
                <a:ea typeface="黑体" pitchFamily="49" charset="-122"/>
              </a:rPr>
              <a:t>；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000" smtClean="0">
                <a:ea typeface="黑体" pitchFamily="49" charset="-122"/>
              </a:rPr>
              <a:t>3</a:t>
            </a:r>
            <a:r>
              <a:rPr lang="zh-CN" altLang="en-US" sz="2000" smtClean="0">
                <a:ea typeface="黑体" pitchFamily="49" charset="-122"/>
              </a:rPr>
              <a:t>类</a:t>
            </a:r>
            <a:r>
              <a:rPr lang="en-US" altLang="zh-CN" sz="2000" smtClean="0">
                <a:ea typeface="黑体" pitchFamily="49" charset="-122"/>
              </a:rPr>
              <a:t>(A=1,M=0) </a:t>
            </a:r>
            <a:r>
              <a:rPr lang="zh-CN" altLang="en-US" sz="2000" smtClean="0">
                <a:ea typeface="黑体" pitchFamily="49" charset="-122"/>
              </a:rPr>
              <a:t>；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000" smtClean="0">
                <a:ea typeface="黑体" pitchFamily="49" charset="-122"/>
              </a:rPr>
              <a:t>4</a:t>
            </a:r>
            <a:r>
              <a:rPr lang="zh-CN" altLang="en-US" sz="2000" smtClean="0">
                <a:ea typeface="黑体" pitchFamily="49" charset="-122"/>
              </a:rPr>
              <a:t>类</a:t>
            </a:r>
            <a:r>
              <a:rPr lang="en-US" altLang="zh-CN" sz="2000" smtClean="0">
                <a:ea typeface="黑体" pitchFamily="49" charset="-122"/>
              </a:rPr>
              <a:t>(A=1,M=1) </a:t>
            </a:r>
            <a:r>
              <a:rPr lang="zh-CN" altLang="en-US" sz="2000" smtClean="0">
                <a:ea typeface="黑体" pitchFamily="49" charset="-122"/>
              </a:rPr>
              <a:t>，最近被访问且被修改过的页，最不应该淘汰。</a:t>
            </a:r>
          </a:p>
        </p:txBody>
      </p:sp>
      <p:sp>
        <p:nvSpPr>
          <p:cNvPr id="91142" name="Text Box 4"/>
          <p:cNvSpPr txBox="1">
            <a:spLocks noChangeArrowheads="1"/>
          </p:cNvSpPr>
          <p:nvPr/>
        </p:nvSpPr>
        <p:spPr bwMode="auto">
          <a:xfrm>
            <a:off x="520700" y="3657600"/>
            <a:ext cx="81661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400">
                <a:solidFill>
                  <a:srgbClr val="663300"/>
                </a:solidFill>
                <a:latin typeface="Times New Roman" pitchFamily="18" charset="0"/>
                <a:ea typeface="仿宋_GB2312" pitchFamily="1" charset="-122"/>
              </a:rPr>
              <a:t>(1)</a:t>
            </a:r>
            <a:r>
              <a:rPr lang="zh-CN" altLang="en-US" sz="2400">
                <a:solidFill>
                  <a:srgbClr val="663300"/>
                </a:solidFill>
                <a:latin typeface="Times New Roman" pitchFamily="18" charset="0"/>
                <a:ea typeface="仿宋_GB2312" pitchFamily="1" charset="-122"/>
              </a:rPr>
              <a:t>从指针当前位置开始，扫描循环队列，寻找</a:t>
            </a:r>
            <a:r>
              <a:rPr lang="en-US" altLang="zh-CN" sz="2400">
                <a:solidFill>
                  <a:srgbClr val="663300"/>
                </a:solidFill>
                <a:latin typeface="Times New Roman" pitchFamily="18" charset="0"/>
                <a:ea typeface="仿宋_GB2312" pitchFamily="1" charset="-122"/>
              </a:rPr>
              <a:t>A=0</a:t>
            </a:r>
            <a:r>
              <a:rPr lang="zh-CN" altLang="en-US" sz="2400">
                <a:solidFill>
                  <a:srgbClr val="663300"/>
                </a:solidFill>
                <a:latin typeface="Times New Roman" pitchFamily="18" charset="0"/>
                <a:ea typeface="仿宋_GB2312" pitchFamily="1" charset="-122"/>
              </a:rPr>
              <a:t>且</a:t>
            </a:r>
            <a:r>
              <a:rPr lang="en-US" altLang="zh-CN" sz="2400">
                <a:solidFill>
                  <a:srgbClr val="663300"/>
                </a:solidFill>
                <a:latin typeface="Times New Roman" pitchFamily="18" charset="0"/>
                <a:ea typeface="仿宋_GB2312" pitchFamily="1" charset="-122"/>
              </a:rPr>
              <a:t>M=0</a:t>
            </a:r>
            <a:r>
              <a:rPr lang="zh-CN" altLang="en-US" sz="2400">
                <a:solidFill>
                  <a:srgbClr val="663300"/>
                </a:solidFill>
                <a:latin typeface="Times New Roman" pitchFamily="18" charset="0"/>
                <a:ea typeface="仿宋_GB2312" pitchFamily="1" charset="-122"/>
              </a:rPr>
              <a:t>的第</a:t>
            </a:r>
            <a:r>
              <a:rPr lang="en-US" altLang="zh-CN" sz="2400">
                <a:solidFill>
                  <a:srgbClr val="663300"/>
                </a:solidFill>
                <a:latin typeface="Times New Roman" pitchFamily="18" charset="0"/>
                <a:ea typeface="仿宋_GB2312" pitchFamily="1" charset="-122"/>
              </a:rPr>
              <a:t>1</a:t>
            </a:r>
            <a:r>
              <a:rPr lang="zh-CN" altLang="en-US" sz="2400">
                <a:solidFill>
                  <a:srgbClr val="663300"/>
                </a:solidFill>
                <a:latin typeface="Times New Roman" pitchFamily="18" charset="0"/>
                <a:ea typeface="仿宋_GB2312" pitchFamily="1" charset="-122"/>
              </a:rPr>
              <a:t>类页面，将所遇到的第一个页面淘汰。</a:t>
            </a:r>
          </a:p>
          <a:p>
            <a:pPr>
              <a:spcBef>
                <a:spcPct val="0"/>
              </a:spcBef>
            </a:pPr>
            <a:r>
              <a:rPr lang="en-US" altLang="zh-CN" sz="2400">
                <a:solidFill>
                  <a:srgbClr val="663300"/>
                </a:solidFill>
                <a:latin typeface="Times New Roman" pitchFamily="18" charset="0"/>
                <a:ea typeface="仿宋_GB2312" pitchFamily="1" charset="-122"/>
              </a:rPr>
              <a:t>(2)</a:t>
            </a:r>
            <a:r>
              <a:rPr lang="zh-CN" altLang="en-US" sz="2400">
                <a:solidFill>
                  <a:srgbClr val="663300"/>
                </a:solidFill>
                <a:latin typeface="Times New Roman" pitchFamily="18" charset="0"/>
                <a:ea typeface="仿宋_GB2312" pitchFamily="1" charset="-122"/>
              </a:rPr>
              <a:t>若第</a:t>
            </a:r>
            <a:r>
              <a:rPr lang="en-US" altLang="zh-CN" sz="2400">
                <a:solidFill>
                  <a:srgbClr val="663300"/>
                </a:solidFill>
                <a:latin typeface="Times New Roman" pitchFamily="18" charset="0"/>
                <a:ea typeface="仿宋_GB2312" pitchFamily="1" charset="-122"/>
              </a:rPr>
              <a:t>1</a:t>
            </a:r>
            <a:r>
              <a:rPr lang="zh-CN" altLang="en-US" sz="2400">
                <a:solidFill>
                  <a:srgbClr val="663300"/>
                </a:solidFill>
                <a:latin typeface="Times New Roman" pitchFamily="18" charset="0"/>
                <a:ea typeface="仿宋_GB2312" pitchFamily="1" charset="-122"/>
              </a:rPr>
              <a:t>步查找一周后未遇到第</a:t>
            </a:r>
            <a:r>
              <a:rPr lang="en-US" altLang="zh-CN" sz="2400">
                <a:solidFill>
                  <a:srgbClr val="663300"/>
                </a:solidFill>
                <a:latin typeface="Times New Roman" pitchFamily="18" charset="0"/>
                <a:ea typeface="仿宋_GB2312" pitchFamily="1" charset="-122"/>
              </a:rPr>
              <a:t>1</a:t>
            </a:r>
            <a:r>
              <a:rPr lang="zh-CN" altLang="en-US" sz="2400">
                <a:solidFill>
                  <a:srgbClr val="663300"/>
                </a:solidFill>
                <a:latin typeface="Times New Roman" pitchFamily="18" charset="0"/>
                <a:ea typeface="仿宋_GB2312" pitchFamily="1" charset="-122"/>
              </a:rPr>
              <a:t>类页面，则寻找</a:t>
            </a:r>
            <a:r>
              <a:rPr lang="en-US" altLang="zh-CN" sz="2400">
                <a:solidFill>
                  <a:srgbClr val="663300"/>
                </a:solidFill>
                <a:latin typeface="Times New Roman" pitchFamily="18" charset="0"/>
                <a:ea typeface="仿宋_GB2312" pitchFamily="1" charset="-122"/>
              </a:rPr>
              <a:t>A=0</a:t>
            </a:r>
            <a:r>
              <a:rPr lang="zh-CN" altLang="en-US" sz="2400">
                <a:solidFill>
                  <a:srgbClr val="663300"/>
                </a:solidFill>
                <a:latin typeface="Times New Roman" pitchFamily="18" charset="0"/>
                <a:ea typeface="仿宋_GB2312" pitchFamily="1" charset="-122"/>
              </a:rPr>
              <a:t>且</a:t>
            </a:r>
            <a:r>
              <a:rPr lang="en-US" altLang="zh-CN" sz="2400">
                <a:solidFill>
                  <a:srgbClr val="663300"/>
                </a:solidFill>
                <a:latin typeface="Times New Roman" pitchFamily="18" charset="0"/>
                <a:ea typeface="仿宋_GB2312" pitchFamily="1" charset="-122"/>
              </a:rPr>
              <a:t>M=1</a:t>
            </a:r>
            <a:r>
              <a:rPr lang="zh-CN" altLang="en-US" sz="2400">
                <a:solidFill>
                  <a:srgbClr val="663300"/>
                </a:solidFill>
                <a:latin typeface="Times New Roman" pitchFamily="18" charset="0"/>
                <a:ea typeface="仿宋_GB2312" pitchFamily="1" charset="-122"/>
              </a:rPr>
              <a:t>的第</a:t>
            </a:r>
            <a:r>
              <a:rPr lang="en-US" altLang="zh-CN" sz="2400">
                <a:solidFill>
                  <a:srgbClr val="663300"/>
                </a:solidFill>
                <a:latin typeface="Times New Roman" pitchFamily="18" charset="0"/>
                <a:ea typeface="仿宋_GB2312" pitchFamily="1" charset="-122"/>
              </a:rPr>
              <a:t>2</a:t>
            </a:r>
            <a:r>
              <a:rPr lang="zh-CN" altLang="en-US" sz="2400">
                <a:solidFill>
                  <a:srgbClr val="663300"/>
                </a:solidFill>
                <a:latin typeface="Times New Roman" pitchFamily="18" charset="0"/>
                <a:ea typeface="仿宋_GB2312" pitchFamily="1" charset="-122"/>
              </a:rPr>
              <a:t>类页面</a:t>
            </a:r>
            <a:r>
              <a:rPr lang="zh-CN" altLang="en-US" sz="2400" smtClean="0">
                <a:solidFill>
                  <a:srgbClr val="663300"/>
                </a:solidFill>
                <a:latin typeface="Times New Roman" pitchFamily="18" charset="0"/>
                <a:ea typeface="仿宋_GB2312" pitchFamily="1" charset="-122"/>
              </a:rPr>
              <a:t>，将</a:t>
            </a:r>
            <a:r>
              <a:rPr lang="zh-CN" altLang="en-US" sz="2400">
                <a:solidFill>
                  <a:srgbClr val="663300"/>
                </a:solidFill>
                <a:latin typeface="Times New Roman" pitchFamily="18" charset="0"/>
                <a:ea typeface="仿宋_GB2312" pitchFamily="1" charset="-122"/>
              </a:rPr>
              <a:t>所遇到的第一个页面淘汰。第</a:t>
            </a:r>
            <a:r>
              <a:rPr lang="en-US" altLang="zh-CN" sz="2400">
                <a:solidFill>
                  <a:srgbClr val="663300"/>
                </a:solidFill>
                <a:latin typeface="Times New Roman" pitchFamily="18" charset="0"/>
                <a:ea typeface="仿宋_GB2312" pitchFamily="1" charset="-122"/>
              </a:rPr>
              <a:t>2</a:t>
            </a:r>
            <a:r>
              <a:rPr lang="zh-CN" altLang="en-US" sz="2400">
                <a:solidFill>
                  <a:srgbClr val="663300"/>
                </a:solidFill>
                <a:latin typeface="Times New Roman" pitchFamily="18" charset="0"/>
                <a:ea typeface="仿宋_GB2312" pitchFamily="1" charset="-122"/>
              </a:rPr>
              <a:t>轮扫描中将所有扫描过的页面的访问位</a:t>
            </a:r>
            <a:r>
              <a:rPr lang="en-US" altLang="zh-CN" sz="2400">
                <a:solidFill>
                  <a:srgbClr val="663300"/>
                </a:solidFill>
                <a:latin typeface="Times New Roman" pitchFamily="18" charset="0"/>
                <a:ea typeface="仿宋_GB2312" pitchFamily="1" charset="-122"/>
              </a:rPr>
              <a:t>A</a:t>
            </a:r>
            <a:r>
              <a:rPr lang="zh-CN" altLang="en-US" sz="2400">
                <a:solidFill>
                  <a:srgbClr val="663300"/>
                </a:solidFill>
                <a:latin typeface="Times New Roman" pitchFamily="18" charset="0"/>
                <a:ea typeface="仿宋_GB2312" pitchFamily="1" charset="-122"/>
              </a:rPr>
              <a:t>清</a:t>
            </a:r>
            <a:r>
              <a:rPr lang="en-US" altLang="zh-CN" sz="2400">
                <a:solidFill>
                  <a:srgbClr val="663300"/>
                </a:solidFill>
                <a:latin typeface="Times New Roman" pitchFamily="18" charset="0"/>
                <a:ea typeface="仿宋_GB2312" pitchFamily="1" charset="-122"/>
              </a:rPr>
              <a:t>0</a:t>
            </a:r>
            <a:r>
              <a:rPr lang="zh-CN" altLang="en-US" sz="2400">
                <a:solidFill>
                  <a:srgbClr val="663300"/>
                </a:solidFill>
                <a:latin typeface="Times New Roman" pitchFamily="18" charset="0"/>
                <a:ea typeface="仿宋_GB2312" pitchFamily="1" charset="-122"/>
              </a:rPr>
              <a:t>。</a:t>
            </a:r>
          </a:p>
          <a:p>
            <a:pPr>
              <a:spcBef>
                <a:spcPct val="0"/>
              </a:spcBef>
            </a:pPr>
            <a:r>
              <a:rPr lang="en-US" altLang="zh-CN" sz="2400">
                <a:solidFill>
                  <a:srgbClr val="663300"/>
                </a:solidFill>
                <a:latin typeface="Times New Roman" pitchFamily="18" charset="0"/>
                <a:ea typeface="仿宋_GB2312" pitchFamily="1" charset="-122"/>
              </a:rPr>
              <a:t>(3)</a:t>
            </a:r>
            <a:r>
              <a:rPr lang="zh-CN" altLang="en-US" sz="2400">
                <a:solidFill>
                  <a:srgbClr val="663300"/>
                </a:solidFill>
                <a:latin typeface="Times New Roman" pitchFamily="18" charset="0"/>
                <a:ea typeface="仿宋_GB2312" pitchFamily="1" charset="-122"/>
              </a:rPr>
              <a:t>若第</a:t>
            </a:r>
            <a:r>
              <a:rPr lang="en-US" altLang="zh-CN" sz="2400">
                <a:solidFill>
                  <a:srgbClr val="663300"/>
                </a:solidFill>
                <a:latin typeface="Times New Roman" pitchFamily="18" charset="0"/>
                <a:ea typeface="仿宋_GB2312" pitchFamily="1" charset="-122"/>
              </a:rPr>
              <a:t>2</a:t>
            </a:r>
            <a:r>
              <a:rPr lang="zh-CN" altLang="en-US" sz="2400">
                <a:solidFill>
                  <a:srgbClr val="663300"/>
                </a:solidFill>
                <a:latin typeface="Times New Roman" pitchFamily="18" charset="0"/>
                <a:ea typeface="仿宋_GB2312" pitchFamily="1" charset="-122"/>
              </a:rPr>
              <a:t>轮扫描失败，则返回</a:t>
            </a:r>
            <a:r>
              <a:rPr lang="en-US" altLang="zh-CN" sz="2400">
                <a:solidFill>
                  <a:srgbClr val="663300"/>
                </a:solidFill>
                <a:latin typeface="Times New Roman" pitchFamily="18" charset="0"/>
                <a:ea typeface="仿宋_GB2312" pitchFamily="1" charset="-122"/>
              </a:rPr>
              <a:t>(1)</a:t>
            </a:r>
            <a:r>
              <a:rPr lang="zh-CN" altLang="en-US" sz="2400">
                <a:solidFill>
                  <a:srgbClr val="663300"/>
                </a:solidFill>
                <a:latin typeface="Times New Roman" pitchFamily="18" charset="0"/>
                <a:ea typeface="仿宋_GB2312" pitchFamily="1" charset="-122"/>
              </a:rPr>
              <a:t>，若仍失败，再重复第</a:t>
            </a:r>
            <a:r>
              <a:rPr lang="en-US" altLang="zh-CN" sz="2400">
                <a:solidFill>
                  <a:srgbClr val="663300"/>
                </a:solidFill>
                <a:latin typeface="Times New Roman" pitchFamily="18" charset="0"/>
                <a:ea typeface="仿宋_GB2312" pitchFamily="1" charset="-122"/>
              </a:rPr>
              <a:t>(2)</a:t>
            </a:r>
            <a:r>
              <a:rPr lang="zh-CN" altLang="en-US" sz="2400">
                <a:solidFill>
                  <a:srgbClr val="663300"/>
                </a:solidFill>
                <a:latin typeface="Times New Roman" pitchFamily="18" charset="0"/>
                <a:ea typeface="仿宋_GB2312" pitchFamily="1" charset="-122"/>
              </a:rPr>
              <a:t>步，此时就一定能找到被淘汰的页。</a:t>
            </a:r>
          </a:p>
        </p:txBody>
      </p:sp>
      <p:sp>
        <p:nvSpPr>
          <p:cNvPr id="91143" name="AutoShape 5"/>
          <p:cNvSpPr>
            <a:spLocks noChangeArrowheads="1"/>
          </p:cNvSpPr>
          <p:nvPr/>
        </p:nvSpPr>
        <p:spPr bwMode="auto">
          <a:xfrm>
            <a:off x="5041900" y="6096000"/>
            <a:ext cx="1574800" cy="406400"/>
          </a:xfrm>
          <a:prstGeom prst="wedgeRectCallout">
            <a:avLst>
              <a:gd name="adj1" fmla="val -61031"/>
              <a:gd name="adj2" fmla="val -97490"/>
            </a:avLst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r>
              <a:rPr lang="zh-CN" altLang="en-US"/>
              <a:t>淘汰原</a:t>
            </a:r>
            <a:r>
              <a:rPr lang="en-US" altLang="zh-CN"/>
              <a:t>3</a:t>
            </a:r>
            <a:r>
              <a:rPr lang="zh-CN" altLang="en-US"/>
              <a:t>类页</a:t>
            </a:r>
          </a:p>
        </p:txBody>
      </p:sp>
      <p:sp>
        <p:nvSpPr>
          <p:cNvPr id="91144" name="AutoShape 6"/>
          <p:cNvSpPr>
            <a:spLocks noChangeArrowheads="1"/>
          </p:cNvSpPr>
          <p:nvPr/>
        </p:nvSpPr>
        <p:spPr bwMode="auto">
          <a:xfrm>
            <a:off x="6807200" y="6096000"/>
            <a:ext cx="1574800" cy="406400"/>
          </a:xfrm>
          <a:prstGeom prst="wedgeRectCallout">
            <a:avLst>
              <a:gd name="adj1" fmla="val 29521"/>
              <a:gd name="adj2" fmla="val -95704"/>
            </a:avLst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r>
              <a:rPr lang="zh-CN" altLang="en-US"/>
              <a:t>淘汰原</a:t>
            </a:r>
            <a:r>
              <a:rPr lang="en-US" altLang="zh-CN"/>
              <a:t>4</a:t>
            </a:r>
            <a:r>
              <a:rPr lang="zh-CN" altLang="en-US"/>
              <a:t>类页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1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1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1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1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1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1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1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91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1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1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1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1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1" grpId="0" build="p"/>
      <p:bldP spid="91142" grpId="0" build="p"/>
      <p:bldP spid="91143" grpId="0" animBg="1"/>
      <p:bldP spid="9114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页脚占位符 4"/>
          <p:cNvSpPr txBox="1">
            <a:spLocks noGrp="1" noChangeArrowheads="1"/>
          </p:cNvSpPr>
          <p:nvPr/>
        </p:nvSpPr>
        <p:spPr bwMode="auto">
          <a:xfrm>
            <a:off x="3352800" y="6540500"/>
            <a:ext cx="2895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</a:pPr>
            <a:r>
              <a:rPr lang="zh-CN" altLang="zh-CN" sz="1400">
                <a:solidFill>
                  <a:srgbClr val="CC3300"/>
                </a:solidFill>
              </a:rPr>
              <a:t>计算机操作系统</a:t>
            </a:r>
          </a:p>
        </p:txBody>
      </p:sp>
      <p:sp>
        <p:nvSpPr>
          <p:cNvPr id="102402" name="灯片编号占位符 5"/>
          <p:cNvSpPr txBox="1">
            <a:spLocks noGrp="1" noChangeArrowheads="1"/>
          </p:cNvSpPr>
          <p:nvPr/>
        </p:nvSpPr>
        <p:spPr bwMode="auto">
          <a:xfrm>
            <a:off x="6781800" y="6604000"/>
            <a:ext cx="19050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r">
              <a:spcBef>
                <a:spcPct val="0"/>
              </a:spcBef>
              <a:buClrTx/>
              <a:buSzTx/>
            </a:pPr>
            <a:fld id="{4E8A4E25-F38B-49B2-B342-4755DE05EC2F}" type="slidenum">
              <a:rPr lang="en-US" altLang="zh-CN" sz="1400">
                <a:solidFill>
                  <a:srgbClr val="0000FF"/>
                </a:solidFill>
              </a:rPr>
              <a:pPr algn="r">
                <a:spcBef>
                  <a:spcPct val="0"/>
                </a:spcBef>
                <a:buClrTx/>
                <a:buSzTx/>
              </a:pPr>
              <a:t>27</a:t>
            </a:fld>
            <a:endParaRPr lang="en-US" altLang="zh-CN" sz="1400">
              <a:solidFill>
                <a:srgbClr val="0000FF"/>
              </a:solidFill>
            </a:endParaRPr>
          </a:p>
        </p:txBody>
      </p:sp>
      <p:pic>
        <p:nvPicPr>
          <p:cNvPr id="9113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7" b="9303"/>
          <a:stretch/>
        </p:blipFill>
        <p:spPr bwMode="auto">
          <a:xfrm>
            <a:off x="192316" y="449944"/>
            <a:ext cx="8824686" cy="5945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9003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页脚占位符 4"/>
          <p:cNvSpPr txBox="1">
            <a:spLocks noGrp="1" noChangeArrowheads="1"/>
          </p:cNvSpPr>
          <p:nvPr/>
        </p:nvSpPr>
        <p:spPr bwMode="auto">
          <a:xfrm>
            <a:off x="3352800" y="6540500"/>
            <a:ext cx="2895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</a:pPr>
            <a:r>
              <a:rPr lang="zh-CN" altLang="zh-CN" sz="1400">
                <a:solidFill>
                  <a:srgbClr val="CC3300"/>
                </a:solidFill>
              </a:rPr>
              <a:t>计算机操作系统</a:t>
            </a:r>
          </a:p>
        </p:txBody>
      </p:sp>
      <p:sp>
        <p:nvSpPr>
          <p:cNvPr id="102402" name="灯片编号占位符 5"/>
          <p:cNvSpPr txBox="1">
            <a:spLocks noGrp="1" noChangeArrowheads="1"/>
          </p:cNvSpPr>
          <p:nvPr/>
        </p:nvSpPr>
        <p:spPr bwMode="auto">
          <a:xfrm>
            <a:off x="6781800" y="6604000"/>
            <a:ext cx="19050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r">
              <a:spcBef>
                <a:spcPct val="0"/>
              </a:spcBef>
              <a:buClrTx/>
              <a:buSzTx/>
            </a:pPr>
            <a:fld id="{4E8A4E25-F38B-49B2-B342-4755DE05EC2F}" type="slidenum">
              <a:rPr lang="en-US" altLang="zh-CN" sz="1400">
                <a:solidFill>
                  <a:srgbClr val="0000FF"/>
                </a:solidFill>
              </a:rPr>
              <a:pPr algn="r">
                <a:spcBef>
                  <a:spcPct val="0"/>
                </a:spcBef>
                <a:buClrTx/>
                <a:buSzTx/>
              </a:pPr>
              <a:t>28</a:t>
            </a:fld>
            <a:endParaRPr lang="en-US" altLang="zh-CN" sz="1400">
              <a:solidFill>
                <a:srgbClr val="0000FF"/>
              </a:solidFill>
            </a:endParaRPr>
          </a:p>
        </p:txBody>
      </p:sp>
      <p:sp>
        <p:nvSpPr>
          <p:cNvPr id="10240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5.5</a:t>
            </a:r>
            <a:r>
              <a:rPr lang="en-US" altLang="zh-CN" smtClean="0"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mtClean="0">
                <a:latin typeface="黑体" pitchFamily="49" charset="-122"/>
              </a:rPr>
              <a:t>请求分段存储管理方式</a:t>
            </a:r>
            <a:r>
              <a:rPr lang="zh-CN" altLang="en-US" smtClean="0"/>
              <a:t> </a:t>
            </a:r>
          </a:p>
        </p:txBody>
      </p:sp>
      <p:sp>
        <p:nvSpPr>
          <p:cNvPr id="9318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smtClean="0">
                <a:latin typeface="Times New Roman" pitchFamily="18" charset="0"/>
                <a:cs typeface="Times New Roman" pitchFamily="18" charset="0"/>
              </a:rPr>
              <a:t>在请求分段系统中，程序运行之前，只需调入若干分段（不必调入所有分段），便可启动运行。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800" smtClean="0">
                <a:latin typeface="Times New Roman" pitchFamily="18" charset="0"/>
                <a:cs typeface="Times New Roman" pitchFamily="18" charset="0"/>
              </a:rPr>
              <a:t>当所访问的段不在内存时，可请求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OS</a:t>
            </a:r>
            <a:r>
              <a:rPr lang="zh-CN" altLang="en-US" sz="2800" smtClean="0">
                <a:latin typeface="Times New Roman" pitchFamily="18" charset="0"/>
                <a:cs typeface="Times New Roman" pitchFamily="18" charset="0"/>
              </a:rPr>
              <a:t>将所缺的段调入内存。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800" smtClean="0">
                <a:latin typeface="Times New Roman" pitchFamily="18" charset="0"/>
                <a:cs typeface="Times New Roman" pitchFamily="18" charset="0"/>
              </a:rPr>
              <a:t>像请求分页系统一样，为实现请求分段存储管理功能，同样需要一定的硬件支持和相应的软件。</a:t>
            </a:r>
          </a:p>
        </p:txBody>
      </p:sp>
    </p:spTree>
    <p:extLst>
      <p:ext uri="{BB962C8B-B14F-4D97-AF65-F5344CB8AC3E}">
        <p14:creationId xmlns:p14="http://schemas.microsoft.com/office/powerpoint/2010/main" val="591181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3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3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3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9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页脚占位符 4"/>
          <p:cNvSpPr txBox="1">
            <a:spLocks noGrp="1" noChangeArrowheads="1"/>
          </p:cNvSpPr>
          <p:nvPr/>
        </p:nvSpPr>
        <p:spPr bwMode="auto">
          <a:xfrm>
            <a:off x="3352800" y="6540500"/>
            <a:ext cx="2895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</a:pPr>
            <a:r>
              <a:rPr lang="zh-CN" altLang="zh-CN" sz="1400">
                <a:solidFill>
                  <a:srgbClr val="CC3300"/>
                </a:solidFill>
              </a:rPr>
              <a:t>计算机操作系统</a:t>
            </a:r>
          </a:p>
        </p:txBody>
      </p:sp>
      <p:sp>
        <p:nvSpPr>
          <p:cNvPr id="103426" name="灯片编号占位符 5"/>
          <p:cNvSpPr txBox="1">
            <a:spLocks noGrp="1" noChangeArrowheads="1"/>
          </p:cNvSpPr>
          <p:nvPr/>
        </p:nvSpPr>
        <p:spPr bwMode="auto">
          <a:xfrm>
            <a:off x="6781800" y="6604000"/>
            <a:ext cx="19050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r">
              <a:spcBef>
                <a:spcPct val="0"/>
              </a:spcBef>
              <a:buClrTx/>
              <a:buSzTx/>
            </a:pPr>
            <a:fld id="{D540A9B9-2D71-49B0-971C-1A137911BA26}" type="slidenum">
              <a:rPr lang="en-US" altLang="zh-CN" sz="1400">
                <a:solidFill>
                  <a:srgbClr val="0000FF"/>
                </a:solidFill>
              </a:rPr>
              <a:pPr algn="r">
                <a:spcBef>
                  <a:spcPct val="0"/>
                </a:spcBef>
                <a:buClrTx/>
                <a:buSzTx/>
              </a:pPr>
              <a:t>29</a:t>
            </a:fld>
            <a:endParaRPr lang="en-US" altLang="zh-CN" sz="1400">
              <a:solidFill>
                <a:srgbClr val="0000FF"/>
              </a:solidFill>
            </a:endParaRPr>
          </a:p>
        </p:txBody>
      </p:sp>
      <p:sp>
        <p:nvSpPr>
          <p:cNvPr id="10342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5.5.1  </a:t>
            </a:r>
            <a:r>
              <a:rPr lang="zh-CN" altLang="en-US" smtClean="0"/>
              <a:t>请求分段中的硬件支持</a:t>
            </a:r>
          </a:p>
        </p:txBody>
      </p:sp>
      <p:sp>
        <p:nvSpPr>
          <p:cNvPr id="94213" name="Text Box 4"/>
          <p:cNvSpPr txBox="1">
            <a:spLocks noChangeArrowheads="1"/>
          </p:cNvSpPr>
          <p:nvPr/>
        </p:nvSpPr>
        <p:spPr bwMode="auto">
          <a:xfrm>
            <a:off x="381000" y="914400"/>
            <a:ext cx="4114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3200"/>
              <a:t>1.  </a:t>
            </a:r>
            <a:r>
              <a:rPr lang="zh-CN" altLang="en-US" sz="3200">
                <a:ea typeface="楷体_GB2312" pitchFamily="1" charset="-122"/>
              </a:rPr>
              <a:t>段表机制</a:t>
            </a:r>
          </a:p>
        </p:txBody>
      </p:sp>
      <p:sp>
        <p:nvSpPr>
          <p:cNvPr id="94214" name="Text Box 5"/>
          <p:cNvSpPr txBox="1">
            <a:spLocks noChangeArrowheads="1"/>
          </p:cNvSpPr>
          <p:nvPr/>
        </p:nvSpPr>
        <p:spPr bwMode="auto">
          <a:xfrm>
            <a:off x="457200" y="1752600"/>
            <a:ext cx="8229600" cy="129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15000"/>
              </a:spcBef>
              <a:buSzTx/>
              <a:buFont typeface="Wingdings" pitchFamily="2" charset="2"/>
              <a:buChar char="v"/>
            </a:pPr>
            <a:r>
              <a:rPr lang="zh-CN" altLang="zh-CN" sz="2400"/>
              <a:t>请求分段式管理中，所需的最主要数据结构是</a:t>
            </a:r>
            <a:r>
              <a:rPr lang="zh-CN" altLang="zh-CN" sz="2400">
                <a:solidFill>
                  <a:srgbClr val="0000FF"/>
                </a:solidFill>
                <a:ea typeface="黑体" pitchFamily="49" charset="-122"/>
              </a:rPr>
              <a:t>段表</a:t>
            </a:r>
            <a:r>
              <a:rPr lang="zh-CN" altLang="zh-CN" sz="2400"/>
              <a:t>。</a:t>
            </a:r>
          </a:p>
          <a:p>
            <a:pPr>
              <a:spcBef>
                <a:spcPct val="15000"/>
              </a:spcBef>
              <a:buSzTx/>
              <a:buFont typeface="Wingdings" pitchFamily="2" charset="2"/>
              <a:buChar char="v"/>
            </a:pPr>
            <a:r>
              <a:rPr lang="zh-CN" altLang="zh-CN" sz="2400"/>
              <a:t>由于应用程序的段，只有一部分装入内存，故需在</a:t>
            </a:r>
            <a:r>
              <a:rPr lang="zh-CN" altLang="zh-CN" sz="2400" smtClean="0"/>
              <a:t>段表中</a:t>
            </a:r>
            <a:r>
              <a:rPr lang="zh-CN" altLang="zh-CN" sz="2400"/>
              <a:t>增加若干项，以供程序在调进、调出时参考。</a:t>
            </a: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5" y="3675285"/>
            <a:ext cx="9025845" cy="717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4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4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3" grpId="0"/>
      <p:bldP spid="9421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页脚占位符 4"/>
          <p:cNvSpPr txBox="1">
            <a:spLocks noGrp="1" noChangeArrowheads="1"/>
          </p:cNvSpPr>
          <p:nvPr/>
        </p:nvSpPr>
        <p:spPr bwMode="auto">
          <a:xfrm>
            <a:off x="3352800" y="6540500"/>
            <a:ext cx="2895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</a:pPr>
            <a:r>
              <a:rPr lang="zh-CN" altLang="zh-CN" sz="1400">
                <a:solidFill>
                  <a:srgbClr val="CC3300"/>
                </a:solidFill>
              </a:rPr>
              <a:t>计算机操作系统</a:t>
            </a:r>
          </a:p>
        </p:txBody>
      </p:sp>
      <p:sp>
        <p:nvSpPr>
          <p:cNvPr id="77826" name="灯片编号占位符 5"/>
          <p:cNvSpPr txBox="1">
            <a:spLocks noGrp="1" noChangeArrowheads="1"/>
          </p:cNvSpPr>
          <p:nvPr/>
        </p:nvSpPr>
        <p:spPr bwMode="auto">
          <a:xfrm>
            <a:off x="6781800" y="6604000"/>
            <a:ext cx="19050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r">
              <a:spcBef>
                <a:spcPct val="0"/>
              </a:spcBef>
              <a:buClrTx/>
              <a:buSzTx/>
            </a:pPr>
            <a:fld id="{8DA6AD83-C0B9-41B5-9706-310B4D6D9784}" type="slidenum">
              <a:rPr lang="en-US" altLang="zh-CN" sz="1400">
                <a:solidFill>
                  <a:srgbClr val="0000FF"/>
                </a:solidFill>
              </a:rPr>
              <a:pPr algn="r">
                <a:spcBef>
                  <a:spcPct val="0"/>
                </a:spcBef>
                <a:buClrTx/>
                <a:buSzTx/>
              </a:pPr>
              <a:t>3</a:t>
            </a:fld>
            <a:endParaRPr lang="en-US" altLang="zh-CN" sz="1400">
              <a:solidFill>
                <a:srgbClr val="0000FF"/>
              </a:solidFill>
            </a:endParaRPr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5.1.1  </a:t>
            </a:r>
            <a:r>
              <a:rPr lang="zh-CN" altLang="en-US" smtClean="0"/>
              <a:t>虚拟存储器的引入 </a:t>
            </a:r>
          </a:p>
        </p:txBody>
      </p:sp>
      <p:sp>
        <p:nvSpPr>
          <p:cNvPr id="7373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066800"/>
            <a:ext cx="8574088" cy="1624013"/>
          </a:xfrm>
        </p:spPr>
        <p:txBody>
          <a:bodyPr/>
          <a:lstStyle/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mtClean="0">
                <a:solidFill>
                  <a:schemeClr val="hlink"/>
                </a:solidFill>
                <a:latin typeface="Times New Roman" pitchFamily="18" charset="0"/>
                <a:ea typeface="黑体" pitchFamily="49" charset="-122"/>
              </a:rPr>
              <a:t>1</a:t>
            </a:r>
            <a:r>
              <a:rPr lang="zh-CN" altLang="en-US" smtClean="0">
                <a:solidFill>
                  <a:schemeClr val="hlink"/>
                </a:solidFill>
                <a:latin typeface="Times New Roman" pitchFamily="18" charset="0"/>
                <a:ea typeface="黑体" pitchFamily="49" charset="-122"/>
              </a:rPr>
              <a:t>．传统存储器管理方式的特征</a:t>
            </a:r>
            <a:r>
              <a:rPr lang="zh-CN" altLang="en-US" smtClean="0"/>
              <a:t> </a:t>
            </a:r>
          </a:p>
          <a:p>
            <a:pPr lvl="1" eaLnBrk="1" hangingPunct="1">
              <a:spcBef>
                <a:spcPct val="10000"/>
              </a:spcBef>
            </a:pPr>
            <a:r>
              <a:rPr lang="zh-CN" altLang="en-US" smtClean="0">
                <a:latin typeface="宋体" pitchFamily="2" charset="-122"/>
              </a:rPr>
              <a:t>一次性</a:t>
            </a:r>
            <a:r>
              <a:rPr lang="zh-CN" altLang="en-US" smtClean="0"/>
              <a:t> </a:t>
            </a:r>
          </a:p>
          <a:p>
            <a:pPr lvl="1" eaLnBrk="1" hangingPunct="1">
              <a:spcBef>
                <a:spcPct val="10000"/>
              </a:spcBef>
            </a:pPr>
            <a:r>
              <a:rPr lang="zh-CN" altLang="en-US" smtClean="0">
                <a:latin typeface="宋体" pitchFamily="2" charset="-122"/>
              </a:rPr>
              <a:t>驻留性</a:t>
            </a:r>
            <a:endParaRPr lang="zh-CN" altLang="en-US" smtClean="0"/>
          </a:p>
        </p:txBody>
      </p:sp>
      <p:sp>
        <p:nvSpPr>
          <p:cNvPr id="73734" name="Text Box 4"/>
          <p:cNvSpPr txBox="1">
            <a:spLocks noChangeArrowheads="1"/>
          </p:cNvSpPr>
          <p:nvPr/>
        </p:nvSpPr>
        <p:spPr bwMode="auto">
          <a:xfrm>
            <a:off x="2514600" y="1689100"/>
            <a:ext cx="6324600" cy="831850"/>
          </a:xfrm>
          <a:prstGeom prst="rect">
            <a:avLst/>
          </a:prstGeom>
          <a:solidFill>
            <a:srgbClr val="FFFFFF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 eaLnBrk="0" hangingPunct="0">
              <a:spcBef>
                <a:spcPct val="0"/>
              </a:spcBef>
              <a:buClrTx/>
              <a:buSzTx/>
            </a:pPr>
            <a:r>
              <a:rPr lang="zh-CN" altLang="zh-CN" sz="2400" dirty="0" smtClean="0">
                <a:solidFill>
                  <a:srgbClr val="0000FF"/>
                </a:solidFill>
                <a:latin typeface="Times New Roman" pitchFamily="18" charset="0"/>
                <a:ea typeface="楷体_GB2312" pitchFamily="1" charset="-122"/>
              </a:rPr>
              <a:t>不用</a:t>
            </a:r>
            <a:r>
              <a:rPr lang="zh-CN" altLang="zh-CN" sz="2400" dirty="0">
                <a:solidFill>
                  <a:srgbClr val="0000FF"/>
                </a:solidFill>
                <a:latin typeface="Times New Roman" pitchFamily="18" charset="0"/>
                <a:ea typeface="楷体_GB2312" pitchFamily="1" charset="-122"/>
              </a:rPr>
              <a:t>或暂不用的程序（数据）占据了大量内存空间，使得需要运行的作业无法装入运行。</a:t>
            </a:r>
          </a:p>
        </p:txBody>
      </p:sp>
      <p:sp>
        <p:nvSpPr>
          <p:cNvPr id="73735" name="Rectangle 5"/>
          <p:cNvSpPr>
            <a:spLocks noChangeArrowheads="1"/>
          </p:cNvSpPr>
          <p:nvPr/>
        </p:nvSpPr>
        <p:spPr bwMode="auto">
          <a:xfrm>
            <a:off x="406400" y="2706688"/>
            <a:ext cx="8574088" cy="383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10000"/>
              </a:spcBef>
            </a:pPr>
            <a:r>
              <a:rPr lang="en-US" altLang="zh-CN" sz="2800">
                <a:solidFill>
                  <a:schemeClr val="hlink"/>
                </a:solidFill>
                <a:latin typeface="Times New Roman" pitchFamily="18" charset="0"/>
                <a:ea typeface="黑体" pitchFamily="49" charset="-122"/>
              </a:rPr>
              <a:t>2</a:t>
            </a:r>
            <a:r>
              <a:rPr lang="zh-CN" altLang="en-US" sz="2800">
                <a:solidFill>
                  <a:schemeClr val="hlink"/>
                </a:solidFill>
                <a:latin typeface="Times New Roman" pitchFamily="18" charset="0"/>
                <a:ea typeface="黑体" pitchFamily="49" charset="-122"/>
              </a:rPr>
              <a:t>．局部性原理</a:t>
            </a:r>
            <a:r>
              <a:rPr lang="zh-CN" altLang="en-US" sz="2800"/>
              <a:t> </a:t>
            </a:r>
          </a:p>
          <a:p>
            <a:pPr marL="742950" lvl="1" indent="-285750">
              <a:spcBef>
                <a:spcPct val="1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zh-CN" altLang="en-US" sz="2400">
                <a:latin typeface="宋体" pitchFamily="2" charset="-122"/>
              </a:rPr>
              <a:t>程序在执行时将呈现局部性规律，即在一较短的时间内，程序的执行仅局限于某个部分；相应地，它所访问的存储空间也局限于某个区域。</a:t>
            </a:r>
          </a:p>
          <a:p>
            <a:pPr marL="1257300" lvl="2" indent="-342900">
              <a:spcBef>
                <a:spcPct val="10000"/>
              </a:spcBef>
              <a:buClr>
                <a:schemeClr val="hlink"/>
              </a:buClr>
              <a:buSzPct val="55000"/>
              <a:buFont typeface="Wingdings" pitchFamily="2" charset="2"/>
              <a:buChar char="p"/>
            </a:pPr>
            <a:r>
              <a:rPr lang="zh-CN" altLang="en-US" sz="2400">
                <a:latin typeface="宋体" pitchFamily="2" charset="-122"/>
              </a:rPr>
              <a:t>时间局部性</a:t>
            </a:r>
            <a:r>
              <a:rPr lang="en-US" altLang="zh-CN" sz="2400">
                <a:latin typeface="Times New Roman" pitchFamily="18" charset="0"/>
              </a:rPr>
              <a:t>——</a:t>
            </a:r>
            <a:r>
              <a:rPr lang="zh-CN" altLang="en-US" sz="2400">
                <a:latin typeface="宋体" pitchFamily="2" charset="-122"/>
              </a:rPr>
              <a:t>某指令一旦执行，则不久后该指令可能再次被执行（数据亦然）。</a:t>
            </a:r>
            <a:r>
              <a:rPr lang="zh-CN" altLang="en-US" sz="2400">
                <a:solidFill>
                  <a:schemeClr val="hlink"/>
                </a:solidFill>
                <a:latin typeface="黑体" pitchFamily="49" charset="-122"/>
                <a:ea typeface="黑体" pitchFamily="49" charset="-122"/>
              </a:rPr>
              <a:t>循环</a:t>
            </a:r>
          </a:p>
          <a:p>
            <a:pPr marL="1257300" lvl="2" indent="-342900">
              <a:spcBef>
                <a:spcPct val="10000"/>
              </a:spcBef>
              <a:buClr>
                <a:schemeClr val="hlink"/>
              </a:buClr>
              <a:buSzPct val="55000"/>
              <a:buFont typeface="Wingdings" pitchFamily="2" charset="2"/>
              <a:buChar char="p"/>
            </a:pPr>
            <a:r>
              <a:rPr lang="zh-CN" altLang="en-US" sz="2400">
                <a:latin typeface="宋体" pitchFamily="2" charset="-122"/>
              </a:rPr>
              <a:t>空间局部性</a:t>
            </a:r>
            <a:r>
              <a:rPr lang="en-US" altLang="zh-CN" sz="2400">
                <a:latin typeface="Times New Roman" pitchFamily="18" charset="0"/>
              </a:rPr>
              <a:t>——</a:t>
            </a:r>
            <a:r>
              <a:rPr lang="zh-CN" altLang="en-US" sz="2400">
                <a:latin typeface="宋体" pitchFamily="2" charset="-122"/>
              </a:rPr>
              <a:t>程序一旦访问了某个存储单元，不久后，附近的存储单元也将被访问。</a:t>
            </a:r>
            <a:r>
              <a:rPr lang="zh-CN" altLang="en-US" sz="2400">
                <a:solidFill>
                  <a:schemeClr val="hlink"/>
                </a:solidFill>
                <a:latin typeface="黑体" pitchFamily="49" charset="-122"/>
                <a:ea typeface="黑体" pitchFamily="49" charset="-122"/>
              </a:rPr>
              <a:t>顺序执行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3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37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37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3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3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37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37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37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37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3" grpId="0" build="p" bldLvl="2"/>
      <p:bldP spid="73734" grpId="0" animBg="1"/>
      <p:bldP spid="73735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页脚占位符 2"/>
          <p:cNvSpPr txBox="1">
            <a:spLocks noGrp="1" noChangeArrowheads="1"/>
          </p:cNvSpPr>
          <p:nvPr/>
        </p:nvSpPr>
        <p:spPr bwMode="auto">
          <a:xfrm>
            <a:off x="3352800" y="6540500"/>
            <a:ext cx="2895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</a:pPr>
            <a:r>
              <a:rPr lang="zh-CN" altLang="zh-CN" sz="1400">
                <a:solidFill>
                  <a:srgbClr val="CC3300"/>
                </a:solidFill>
              </a:rPr>
              <a:t>计算机操作系统</a:t>
            </a:r>
          </a:p>
        </p:txBody>
      </p:sp>
      <p:sp>
        <p:nvSpPr>
          <p:cNvPr id="104450" name="灯片编号占位符 3"/>
          <p:cNvSpPr txBox="1">
            <a:spLocks noGrp="1" noChangeArrowheads="1"/>
          </p:cNvSpPr>
          <p:nvPr/>
        </p:nvSpPr>
        <p:spPr bwMode="auto">
          <a:xfrm>
            <a:off x="6781800" y="6604000"/>
            <a:ext cx="19050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r">
              <a:spcBef>
                <a:spcPct val="0"/>
              </a:spcBef>
              <a:buClrTx/>
              <a:buSzTx/>
            </a:pPr>
            <a:fld id="{AA895795-B30B-429D-AB6A-958854F11ACB}" type="slidenum">
              <a:rPr lang="en-US" altLang="zh-CN" sz="1400">
                <a:solidFill>
                  <a:srgbClr val="0000FF"/>
                </a:solidFill>
              </a:rPr>
              <a:pPr algn="r">
                <a:spcBef>
                  <a:spcPct val="0"/>
                </a:spcBef>
                <a:buClrTx/>
                <a:buSzTx/>
              </a:pPr>
              <a:t>30</a:t>
            </a:fld>
            <a:endParaRPr lang="en-US" altLang="zh-CN" sz="1400">
              <a:solidFill>
                <a:srgbClr val="0000FF"/>
              </a:solidFill>
            </a:endParaRPr>
          </a:p>
        </p:txBody>
      </p:sp>
      <p:sp>
        <p:nvSpPr>
          <p:cNvPr id="8" name="Text Box 40"/>
          <p:cNvSpPr txBox="1">
            <a:spLocks noChangeArrowheads="1"/>
          </p:cNvSpPr>
          <p:nvPr/>
        </p:nvSpPr>
        <p:spPr bwMode="auto">
          <a:xfrm>
            <a:off x="325438" y="1849886"/>
            <a:ext cx="8516937" cy="4191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sz="2400">
                <a:solidFill>
                  <a:schemeClr val="tx2"/>
                </a:solidFill>
                <a:ea typeface="黑体" pitchFamily="49" charset="-122"/>
              </a:rPr>
              <a:t>增加了以下诸项：</a:t>
            </a:r>
          </a:p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存取方式</a:t>
            </a:r>
            <a:r>
              <a:rPr lang="zh-CN" altLang="en-US" sz="2400"/>
              <a:t>：用于标识本分段的存取属性是执行、只读、读</a:t>
            </a:r>
            <a:r>
              <a:rPr lang="en-US" altLang="zh-CN" sz="2400"/>
              <a:t>/</a:t>
            </a:r>
            <a:r>
              <a:rPr lang="zh-CN" altLang="en-US" sz="2400"/>
              <a:t>写</a:t>
            </a:r>
          </a:p>
          <a:p>
            <a:pPr>
              <a:lnSpc>
                <a:spcPct val="130000"/>
              </a:lnSpc>
              <a:spcBef>
                <a:spcPct val="10000"/>
              </a:spcBef>
            </a:pPr>
            <a:r>
              <a:rPr lang="zh-CN" altLang="en-US" sz="2400">
                <a:solidFill>
                  <a:srgbClr val="0000FF"/>
                </a:solidFill>
              </a:rPr>
              <a:t>访问字段</a:t>
            </a:r>
            <a:r>
              <a:rPr lang="en-US" altLang="zh-CN" sz="2400">
                <a:solidFill>
                  <a:srgbClr val="0000FF"/>
                </a:solidFill>
              </a:rPr>
              <a:t>A</a:t>
            </a:r>
            <a:r>
              <a:rPr lang="zh-CN" altLang="en-US" sz="2400"/>
              <a:t>：用于记录该分段被访问的频繁</a:t>
            </a:r>
            <a:r>
              <a:rPr lang="zh-CN" altLang="en-US" sz="2400" smtClean="0"/>
              <a:t>程度</a:t>
            </a:r>
            <a:endParaRPr lang="en-US" altLang="zh-CN" sz="2400" smtClean="0"/>
          </a:p>
          <a:p>
            <a:pPr>
              <a:lnSpc>
                <a:spcPct val="130000"/>
              </a:lnSpc>
              <a:spcBef>
                <a:spcPct val="10000"/>
              </a:spcBef>
            </a:pPr>
            <a:r>
              <a:rPr lang="zh-CN" altLang="en-US" sz="2400">
                <a:solidFill>
                  <a:srgbClr val="0000FF"/>
                </a:solidFill>
              </a:rPr>
              <a:t>修改位</a:t>
            </a:r>
            <a:r>
              <a:rPr lang="en-US" altLang="zh-CN" sz="2400">
                <a:solidFill>
                  <a:srgbClr val="0000FF"/>
                </a:solidFill>
              </a:rPr>
              <a:t>M</a:t>
            </a:r>
            <a:r>
              <a:rPr lang="zh-CN" altLang="en-US" sz="2400"/>
              <a:t>：用于表示该段进入内存后是否被修改，供分段</a:t>
            </a:r>
            <a:br>
              <a:rPr lang="zh-CN" altLang="en-US" sz="2400"/>
            </a:br>
            <a:r>
              <a:rPr lang="zh-CN" altLang="en-US" sz="2400"/>
              <a:t>                 置换时参考</a:t>
            </a:r>
          </a:p>
          <a:p>
            <a:pPr>
              <a:lnSpc>
                <a:spcPct val="130000"/>
              </a:lnSpc>
              <a:spcBef>
                <a:spcPct val="10000"/>
              </a:spcBef>
            </a:pPr>
            <a:r>
              <a:rPr lang="zh-CN" altLang="en-US" sz="2400">
                <a:solidFill>
                  <a:srgbClr val="0000FF"/>
                </a:solidFill>
              </a:rPr>
              <a:t>存在位</a:t>
            </a:r>
            <a:r>
              <a:rPr lang="en-US" altLang="zh-CN" sz="2400">
                <a:solidFill>
                  <a:srgbClr val="0000FF"/>
                </a:solidFill>
              </a:rPr>
              <a:t>P</a:t>
            </a:r>
            <a:r>
              <a:rPr lang="zh-CN" altLang="en-US" sz="2400"/>
              <a:t>：指示本段是否已调入内存，供程序访问时参考</a:t>
            </a:r>
          </a:p>
          <a:p>
            <a:pPr>
              <a:lnSpc>
                <a:spcPct val="130000"/>
              </a:lnSpc>
              <a:spcBef>
                <a:spcPct val="10000"/>
              </a:spcBef>
            </a:pPr>
            <a:r>
              <a:rPr lang="zh-CN" altLang="en-US" sz="2400">
                <a:solidFill>
                  <a:srgbClr val="0000FF"/>
                </a:solidFill>
              </a:rPr>
              <a:t>增补位</a:t>
            </a:r>
            <a:r>
              <a:rPr lang="zh-CN" altLang="en-US" sz="2400"/>
              <a:t>：用于表示该段进入内存后是否做过动态增长</a:t>
            </a:r>
          </a:p>
          <a:p>
            <a:pPr>
              <a:lnSpc>
                <a:spcPct val="130000"/>
              </a:lnSpc>
              <a:spcBef>
                <a:spcPct val="10000"/>
              </a:spcBef>
            </a:pPr>
            <a:r>
              <a:rPr lang="zh-CN" altLang="en-US" sz="2400">
                <a:solidFill>
                  <a:srgbClr val="0000FF"/>
                </a:solidFill>
              </a:rPr>
              <a:t>外存始址</a:t>
            </a:r>
            <a:r>
              <a:rPr lang="zh-CN" altLang="en-US" sz="2400"/>
              <a:t>：指示本段在外存中的起始地址，即起始盘块</a:t>
            </a:r>
            <a:r>
              <a:rPr lang="zh-CN" altLang="en-US" sz="2400" smtClean="0"/>
              <a:t>号</a:t>
            </a:r>
            <a:endParaRPr lang="zh-CN" altLang="en-US" sz="240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5" y="990138"/>
            <a:ext cx="9025845" cy="717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页脚占位符 2"/>
          <p:cNvSpPr txBox="1">
            <a:spLocks noGrp="1" noChangeArrowheads="1"/>
          </p:cNvSpPr>
          <p:nvPr/>
        </p:nvSpPr>
        <p:spPr bwMode="auto">
          <a:xfrm>
            <a:off x="3352800" y="6540500"/>
            <a:ext cx="2895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</a:pPr>
            <a:r>
              <a:rPr lang="zh-CN" altLang="zh-CN" sz="1400">
                <a:solidFill>
                  <a:srgbClr val="CC3300"/>
                </a:solidFill>
              </a:rPr>
              <a:t>计算机操作系统</a:t>
            </a:r>
          </a:p>
        </p:txBody>
      </p:sp>
      <p:sp>
        <p:nvSpPr>
          <p:cNvPr id="104450" name="灯片编号占位符 3"/>
          <p:cNvSpPr txBox="1">
            <a:spLocks noGrp="1" noChangeArrowheads="1"/>
          </p:cNvSpPr>
          <p:nvPr/>
        </p:nvSpPr>
        <p:spPr bwMode="auto">
          <a:xfrm>
            <a:off x="6781800" y="6604000"/>
            <a:ext cx="19050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r">
              <a:spcBef>
                <a:spcPct val="0"/>
              </a:spcBef>
              <a:buClrTx/>
              <a:buSzTx/>
            </a:pPr>
            <a:fld id="{AA895795-B30B-429D-AB6A-958854F11ACB}" type="slidenum">
              <a:rPr lang="en-US" altLang="zh-CN" sz="1400">
                <a:solidFill>
                  <a:srgbClr val="0000FF"/>
                </a:solidFill>
              </a:rPr>
              <a:pPr algn="r">
                <a:spcBef>
                  <a:spcPct val="0"/>
                </a:spcBef>
                <a:buClrTx/>
                <a:buSzTx/>
              </a:pPr>
              <a:t>31</a:t>
            </a:fld>
            <a:endParaRPr lang="en-US" altLang="zh-CN" sz="1400">
              <a:solidFill>
                <a:srgbClr val="0000FF"/>
              </a:solidFill>
            </a:endParaRPr>
          </a:p>
        </p:txBody>
      </p:sp>
      <p:sp>
        <p:nvSpPr>
          <p:cNvPr id="95237" name="Text Box 3"/>
          <p:cNvSpPr txBox="1">
            <a:spLocks noChangeArrowheads="1"/>
          </p:cNvSpPr>
          <p:nvPr/>
        </p:nvSpPr>
        <p:spPr bwMode="auto">
          <a:xfrm>
            <a:off x="514350" y="729343"/>
            <a:ext cx="53482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3200"/>
              <a:t>2.  </a:t>
            </a:r>
            <a:r>
              <a:rPr lang="zh-CN" altLang="en-US" sz="3200">
                <a:ea typeface="楷体_GB2312" pitchFamily="1" charset="-122"/>
              </a:rPr>
              <a:t>缺段中断机构</a:t>
            </a:r>
          </a:p>
        </p:txBody>
      </p:sp>
      <p:sp>
        <p:nvSpPr>
          <p:cNvPr id="95238" name="Text Box 4"/>
          <p:cNvSpPr txBox="1">
            <a:spLocks noChangeArrowheads="1"/>
          </p:cNvSpPr>
          <p:nvPr/>
        </p:nvSpPr>
        <p:spPr bwMode="auto">
          <a:xfrm>
            <a:off x="663575" y="1472746"/>
            <a:ext cx="8016875" cy="3412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>
              <a:lnSpc>
                <a:spcPct val="150000"/>
              </a:lnSpc>
              <a:spcBef>
                <a:spcPct val="10000"/>
              </a:spcBef>
              <a:buFont typeface="Wingdings" pitchFamily="2" charset="2"/>
              <a:buChar char="n"/>
            </a:pPr>
            <a:r>
              <a:rPr lang="en-US" altLang="zh-CN" sz="2400" b="0"/>
              <a:t> </a:t>
            </a:r>
            <a:r>
              <a:rPr lang="zh-CN" altLang="en-US" sz="2400" b="0"/>
              <a:t>在请求分段系统中，每当发现运行进程所要访问的段不</a:t>
            </a:r>
            <a:br>
              <a:rPr lang="zh-CN" altLang="en-US" sz="2400" b="0"/>
            </a:br>
            <a:r>
              <a:rPr lang="zh-CN" altLang="en-US" sz="2400" b="0"/>
              <a:t>   在内存时，便由缺段中断机构产生一缺段中断信号，进</a:t>
            </a:r>
            <a:br>
              <a:rPr lang="zh-CN" altLang="en-US" sz="2400" b="0"/>
            </a:br>
            <a:r>
              <a:rPr lang="zh-CN" altLang="en-US" sz="2400" b="0"/>
              <a:t>   入</a:t>
            </a:r>
            <a:r>
              <a:rPr lang="en-US" altLang="zh-CN" sz="2400" b="0"/>
              <a:t>OS</a:t>
            </a:r>
            <a:r>
              <a:rPr lang="zh-CN" altLang="en-US" sz="2400" b="0"/>
              <a:t>后由缺段中断处理程序将所需的段调入内存。</a:t>
            </a:r>
          </a:p>
          <a:p>
            <a:pPr algn="just">
              <a:lnSpc>
                <a:spcPct val="150000"/>
              </a:lnSpc>
              <a:spcBef>
                <a:spcPct val="10000"/>
              </a:spcBef>
              <a:buFont typeface="Wingdings" pitchFamily="2" charset="2"/>
              <a:buChar char="n"/>
            </a:pPr>
            <a:r>
              <a:rPr lang="zh-CN" altLang="en-US" sz="2400" b="0"/>
              <a:t> 同样需要在一条指令的执行期间，产生和处理中断（一</a:t>
            </a:r>
            <a:br>
              <a:rPr lang="zh-CN" altLang="en-US" sz="2400" b="0"/>
            </a:br>
            <a:r>
              <a:rPr lang="zh-CN" altLang="en-US" sz="2400" b="0"/>
              <a:t>   条指令执行期间可能产生多次缺段中断）</a:t>
            </a:r>
          </a:p>
          <a:p>
            <a:pPr algn="just">
              <a:lnSpc>
                <a:spcPct val="150000"/>
              </a:lnSpc>
              <a:spcBef>
                <a:spcPct val="10000"/>
              </a:spcBef>
              <a:buFont typeface="Wingdings" pitchFamily="2" charset="2"/>
              <a:buChar char="n"/>
            </a:pPr>
            <a:r>
              <a:rPr lang="zh-CN" altLang="en-US" sz="2400" b="0"/>
              <a:t> 缺段中断的处理比缺页中断复杂（段不是定长）</a:t>
            </a:r>
          </a:p>
        </p:txBody>
      </p:sp>
      <p:sp>
        <p:nvSpPr>
          <p:cNvPr id="95239" name="Text Box 5"/>
          <p:cNvSpPr txBox="1">
            <a:spLocks noChangeArrowheads="1"/>
          </p:cNvSpPr>
          <p:nvPr/>
        </p:nvSpPr>
        <p:spPr bwMode="auto">
          <a:xfrm>
            <a:off x="788988" y="5218114"/>
            <a:ext cx="5637212" cy="466725"/>
          </a:xfrm>
          <a:prstGeom prst="rect">
            <a:avLst/>
          </a:prstGeom>
          <a:solidFill>
            <a:srgbClr val="00FF99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2400"/>
              <a:t>缺段中断的处理过程如</a:t>
            </a:r>
            <a:r>
              <a:rPr lang="zh-CN" altLang="en-US" sz="2400" smtClean="0"/>
              <a:t>图</a:t>
            </a:r>
            <a:r>
              <a:rPr lang="en-US" altLang="zh-CN" sz="2400" smtClean="0"/>
              <a:t>5-12</a:t>
            </a:r>
            <a:r>
              <a:rPr lang="zh-CN" altLang="en-US" sz="2400" smtClean="0"/>
              <a:t>所</a:t>
            </a:r>
            <a:r>
              <a:rPr lang="zh-CN" altLang="en-US" sz="2400"/>
              <a:t>示。</a:t>
            </a:r>
          </a:p>
        </p:txBody>
      </p:sp>
    </p:spTree>
    <p:extLst>
      <p:ext uri="{BB962C8B-B14F-4D97-AF65-F5344CB8AC3E}">
        <p14:creationId xmlns:p14="http://schemas.microsoft.com/office/powerpoint/2010/main" val="1768580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5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52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52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5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5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8" grpId="0" build="p"/>
      <p:bldP spid="9523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页脚占位符 2"/>
          <p:cNvSpPr txBox="1">
            <a:spLocks noGrp="1" noChangeArrowheads="1"/>
          </p:cNvSpPr>
          <p:nvPr/>
        </p:nvSpPr>
        <p:spPr bwMode="auto">
          <a:xfrm>
            <a:off x="3352800" y="6540500"/>
            <a:ext cx="2895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</a:pPr>
            <a:r>
              <a:rPr lang="zh-CN" altLang="zh-CN" sz="1400">
                <a:solidFill>
                  <a:srgbClr val="CC3300"/>
                </a:solidFill>
              </a:rPr>
              <a:t>计算机操作系统</a:t>
            </a:r>
          </a:p>
        </p:txBody>
      </p:sp>
      <p:sp>
        <p:nvSpPr>
          <p:cNvPr id="105474" name="灯片编号占位符 3"/>
          <p:cNvSpPr txBox="1">
            <a:spLocks noGrp="1" noChangeArrowheads="1"/>
          </p:cNvSpPr>
          <p:nvPr/>
        </p:nvSpPr>
        <p:spPr bwMode="auto">
          <a:xfrm>
            <a:off x="6781800" y="6604000"/>
            <a:ext cx="19050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r">
              <a:spcBef>
                <a:spcPct val="0"/>
              </a:spcBef>
              <a:buClrTx/>
              <a:buSzTx/>
            </a:pPr>
            <a:fld id="{E0B6E062-F67E-41A1-BDA1-8971FCDD309A}" type="slidenum">
              <a:rPr lang="en-US" altLang="zh-CN" sz="1400">
                <a:solidFill>
                  <a:srgbClr val="0000FF"/>
                </a:solidFill>
              </a:rPr>
              <a:pPr algn="r">
                <a:spcBef>
                  <a:spcPct val="0"/>
                </a:spcBef>
                <a:buClrTx/>
                <a:buSzTx/>
              </a:pPr>
              <a:t>32</a:t>
            </a:fld>
            <a:endParaRPr lang="en-US" altLang="zh-CN" sz="1400">
              <a:solidFill>
                <a:srgbClr val="0000FF"/>
              </a:solidFill>
            </a:endParaRPr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685800" y="488950"/>
            <a:ext cx="8088313" cy="5545138"/>
            <a:chOff x="0" y="0"/>
            <a:chExt cx="5095" cy="3493"/>
          </a:xfrm>
        </p:grpSpPr>
        <p:sp>
          <p:nvSpPr>
            <p:cNvPr id="105476" name="AutoShape 2"/>
            <p:cNvSpPr>
              <a:spLocks noChangeArrowheads="1"/>
            </p:cNvSpPr>
            <p:nvPr/>
          </p:nvSpPr>
          <p:spPr bwMode="auto">
            <a:xfrm>
              <a:off x="396" y="0"/>
              <a:ext cx="1232" cy="260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45791" dir="2021404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zh-CN" altLang="en-US" sz="2000"/>
                <a:t>虚段</a:t>
              </a:r>
              <a:r>
                <a:rPr lang="en-US" altLang="zh-CN" sz="2000"/>
                <a:t>S</a:t>
              </a:r>
              <a:r>
                <a:rPr lang="zh-CN" altLang="en-US" sz="2000"/>
                <a:t>不在内存</a:t>
              </a:r>
            </a:p>
          </p:txBody>
        </p:sp>
        <p:sp>
          <p:nvSpPr>
            <p:cNvPr id="105477" name="AutoShape 3"/>
            <p:cNvSpPr>
              <a:spLocks noChangeArrowheads="1"/>
            </p:cNvSpPr>
            <p:nvPr/>
          </p:nvSpPr>
          <p:spPr bwMode="auto">
            <a:xfrm>
              <a:off x="135" y="442"/>
              <a:ext cx="1705" cy="276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45791" dir="2021404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zh-CN" altLang="zh-CN" sz="2000"/>
                <a:t>阻塞请求进程</a:t>
              </a:r>
            </a:p>
          </p:txBody>
        </p:sp>
        <p:sp>
          <p:nvSpPr>
            <p:cNvPr id="105478" name="AutoShape 4"/>
            <p:cNvSpPr>
              <a:spLocks noChangeArrowheads="1"/>
            </p:cNvSpPr>
            <p:nvPr/>
          </p:nvSpPr>
          <p:spPr bwMode="auto">
            <a:xfrm>
              <a:off x="174" y="868"/>
              <a:ext cx="1641" cy="576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45791" dir="2021404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105479" name="Text Box 5"/>
            <p:cNvSpPr txBox="1">
              <a:spLocks noChangeArrowheads="1"/>
            </p:cNvSpPr>
            <p:nvPr/>
          </p:nvSpPr>
          <p:spPr bwMode="auto">
            <a:xfrm>
              <a:off x="530" y="978"/>
              <a:ext cx="987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0800" rIns="0" bIns="1080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zh-CN"/>
                <a:t>内存中有合适的空闲区吗？</a:t>
              </a:r>
            </a:p>
          </p:txBody>
        </p:sp>
        <p:sp>
          <p:nvSpPr>
            <p:cNvPr id="105480" name="AutoShape 6"/>
            <p:cNvSpPr>
              <a:spLocks noChangeArrowheads="1"/>
            </p:cNvSpPr>
            <p:nvPr/>
          </p:nvSpPr>
          <p:spPr bwMode="auto">
            <a:xfrm>
              <a:off x="404" y="1601"/>
              <a:ext cx="1302" cy="245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6796" dir="1593903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zh-CN" altLang="en-US" sz="2000"/>
                <a:t>从外存读入段</a:t>
              </a:r>
              <a:r>
                <a:rPr lang="en-US" altLang="zh-CN" sz="2000"/>
                <a:t>S</a:t>
              </a:r>
            </a:p>
          </p:txBody>
        </p:sp>
        <p:sp>
          <p:nvSpPr>
            <p:cNvPr id="105481" name="AutoShape 7"/>
            <p:cNvSpPr>
              <a:spLocks noChangeArrowheads="1"/>
            </p:cNvSpPr>
            <p:nvPr/>
          </p:nvSpPr>
          <p:spPr bwMode="auto">
            <a:xfrm>
              <a:off x="0" y="2019"/>
              <a:ext cx="1988" cy="269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45791" dir="2021404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zh-CN" altLang="zh-CN" sz="2000"/>
                <a:t>修改段表及内存空闲区链</a:t>
              </a:r>
            </a:p>
          </p:txBody>
        </p:sp>
        <p:sp>
          <p:nvSpPr>
            <p:cNvPr id="105482" name="AutoShape 8"/>
            <p:cNvSpPr>
              <a:spLocks noChangeArrowheads="1"/>
            </p:cNvSpPr>
            <p:nvPr/>
          </p:nvSpPr>
          <p:spPr bwMode="auto">
            <a:xfrm>
              <a:off x="166" y="2462"/>
              <a:ext cx="1633" cy="236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45791" dir="2021404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zh-CN" altLang="zh-CN" sz="2000"/>
                <a:t>唤醒请求进程</a:t>
              </a:r>
            </a:p>
          </p:txBody>
        </p:sp>
        <p:sp>
          <p:nvSpPr>
            <p:cNvPr id="105483" name="AutoShape 9"/>
            <p:cNvSpPr>
              <a:spLocks noChangeArrowheads="1"/>
            </p:cNvSpPr>
            <p:nvPr/>
          </p:nvSpPr>
          <p:spPr bwMode="auto">
            <a:xfrm>
              <a:off x="506" y="2909"/>
              <a:ext cx="979" cy="230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45791" dir="2021404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zh-CN" altLang="zh-CN" sz="2000"/>
                <a:t>返回</a:t>
              </a:r>
            </a:p>
          </p:txBody>
        </p:sp>
        <p:sp>
          <p:nvSpPr>
            <p:cNvPr id="105484" name="AutoShape 10"/>
            <p:cNvSpPr>
              <a:spLocks noChangeArrowheads="1"/>
            </p:cNvSpPr>
            <p:nvPr/>
          </p:nvSpPr>
          <p:spPr bwMode="auto">
            <a:xfrm>
              <a:off x="2270" y="348"/>
              <a:ext cx="1641" cy="576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45791" dir="2021404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105485" name="Text Box 11"/>
            <p:cNvSpPr txBox="1">
              <a:spLocks noChangeArrowheads="1"/>
            </p:cNvSpPr>
            <p:nvPr/>
          </p:nvSpPr>
          <p:spPr bwMode="auto">
            <a:xfrm>
              <a:off x="2626" y="458"/>
              <a:ext cx="987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0800" rIns="0" bIns="1080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zh-CN"/>
                <a:t>空区容量总和能否满足？</a:t>
              </a:r>
            </a:p>
          </p:txBody>
        </p:sp>
        <p:sp>
          <p:nvSpPr>
            <p:cNvPr id="105486" name="AutoShape 12"/>
            <p:cNvSpPr>
              <a:spLocks noChangeArrowheads="1"/>
            </p:cNvSpPr>
            <p:nvPr/>
          </p:nvSpPr>
          <p:spPr bwMode="auto">
            <a:xfrm>
              <a:off x="2353" y="1137"/>
              <a:ext cx="1318" cy="448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45791" dir="2021404" algn="ctr" rotWithShape="0">
                <a:schemeClr val="bg2"/>
              </a:outerShdw>
            </a:effectLst>
          </p:spPr>
          <p:txBody>
            <a:bodyPr anchor="ctr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zh-CN" altLang="zh-CN" sz="2000"/>
                <a:t>空区拼接形成一个合适的空区</a:t>
              </a:r>
            </a:p>
          </p:txBody>
        </p:sp>
        <p:sp>
          <p:nvSpPr>
            <p:cNvPr id="105487" name="AutoShape 13"/>
            <p:cNvSpPr>
              <a:spLocks noChangeArrowheads="1"/>
            </p:cNvSpPr>
            <p:nvPr/>
          </p:nvSpPr>
          <p:spPr bwMode="auto">
            <a:xfrm>
              <a:off x="3777" y="1041"/>
              <a:ext cx="1318" cy="640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45791" dir="2021404" algn="ctr" rotWithShape="0">
                <a:schemeClr val="bg2"/>
              </a:outerShdw>
            </a:effectLst>
          </p:spPr>
          <p:txBody>
            <a:bodyPr anchor="ctr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zh-CN" altLang="zh-CN" sz="2000"/>
                <a:t>淘汰一个或几个实段，以形成一个合适的空区</a:t>
              </a:r>
            </a:p>
          </p:txBody>
        </p:sp>
        <p:sp>
          <p:nvSpPr>
            <p:cNvPr id="105488" name="Line 14"/>
            <p:cNvSpPr>
              <a:spLocks noChangeShapeType="1"/>
            </p:cNvSpPr>
            <p:nvPr/>
          </p:nvSpPr>
          <p:spPr bwMode="auto">
            <a:xfrm>
              <a:off x="988" y="260"/>
              <a:ext cx="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89" name="Line 15"/>
            <p:cNvSpPr>
              <a:spLocks noChangeShapeType="1"/>
            </p:cNvSpPr>
            <p:nvPr/>
          </p:nvSpPr>
          <p:spPr bwMode="auto">
            <a:xfrm>
              <a:off x="996" y="726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90" name="Line 16"/>
            <p:cNvSpPr>
              <a:spLocks noChangeShapeType="1"/>
            </p:cNvSpPr>
            <p:nvPr/>
          </p:nvSpPr>
          <p:spPr bwMode="auto">
            <a:xfrm>
              <a:off x="988" y="1452"/>
              <a:ext cx="0" cy="14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91" name="Line 17"/>
            <p:cNvSpPr>
              <a:spLocks noChangeShapeType="1"/>
            </p:cNvSpPr>
            <p:nvPr/>
          </p:nvSpPr>
          <p:spPr bwMode="auto">
            <a:xfrm>
              <a:off x="988" y="1854"/>
              <a:ext cx="0" cy="1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92" name="Line 18"/>
            <p:cNvSpPr>
              <a:spLocks noChangeShapeType="1"/>
            </p:cNvSpPr>
            <p:nvPr/>
          </p:nvSpPr>
          <p:spPr bwMode="auto">
            <a:xfrm>
              <a:off x="988" y="2296"/>
              <a:ext cx="0" cy="1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93" name="Line 19"/>
            <p:cNvSpPr>
              <a:spLocks noChangeShapeType="1"/>
            </p:cNvSpPr>
            <p:nvPr/>
          </p:nvSpPr>
          <p:spPr bwMode="auto">
            <a:xfrm>
              <a:off x="988" y="2714"/>
              <a:ext cx="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94" name="Line 20"/>
            <p:cNvSpPr>
              <a:spLocks noChangeShapeType="1"/>
            </p:cNvSpPr>
            <p:nvPr/>
          </p:nvSpPr>
          <p:spPr bwMode="auto">
            <a:xfrm>
              <a:off x="1801" y="1168"/>
              <a:ext cx="3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95" name="Line 21"/>
            <p:cNvSpPr>
              <a:spLocks noChangeShapeType="1"/>
            </p:cNvSpPr>
            <p:nvPr/>
          </p:nvSpPr>
          <p:spPr bwMode="auto">
            <a:xfrm flipV="1">
              <a:off x="2109" y="631"/>
              <a:ext cx="0" cy="5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96" name="Line 22"/>
            <p:cNvSpPr>
              <a:spLocks noChangeShapeType="1"/>
            </p:cNvSpPr>
            <p:nvPr/>
          </p:nvSpPr>
          <p:spPr bwMode="auto">
            <a:xfrm>
              <a:off x="2109" y="631"/>
              <a:ext cx="15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97" name="Line 23"/>
            <p:cNvSpPr>
              <a:spLocks noChangeShapeType="1"/>
            </p:cNvSpPr>
            <p:nvPr/>
          </p:nvSpPr>
          <p:spPr bwMode="auto">
            <a:xfrm>
              <a:off x="3087" y="931"/>
              <a:ext cx="0" cy="1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98" name="Line 24"/>
            <p:cNvSpPr>
              <a:spLocks noChangeShapeType="1"/>
            </p:cNvSpPr>
            <p:nvPr/>
          </p:nvSpPr>
          <p:spPr bwMode="auto">
            <a:xfrm>
              <a:off x="3892" y="647"/>
              <a:ext cx="5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99" name="Line 25"/>
            <p:cNvSpPr>
              <a:spLocks noChangeShapeType="1"/>
            </p:cNvSpPr>
            <p:nvPr/>
          </p:nvSpPr>
          <p:spPr bwMode="auto">
            <a:xfrm>
              <a:off x="4452" y="647"/>
              <a:ext cx="0" cy="3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00" name="Line 26"/>
            <p:cNvSpPr>
              <a:spLocks noChangeShapeType="1"/>
            </p:cNvSpPr>
            <p:nvPr/>
          </p:nvSpPr>
          <p:spPr bwMode="auto">
            <a:xfrm>
              <a:off x="4460" y="1696"/>
              <a:ext cx="0" cy="2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01" name="Line 27"/>
            <p:cNvSpPr>
              <a:spLocks noChangeShapeType="1"/>
            </p:cNvSpPr>
            <p:nvPr/>
          </p:nvSpPr>
          <p:spPr bwMode="auto">
            <a:xfrm flipH="1">
              <a:off x="2132" y="1972"/>
              <a:ext cx="2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02" name="Line 28"/>
            <p:cNvSpPr>
              <a:spLocks noChangeShapeType="1"/>
            </p:cNvSpPr>
            <p:nvPr/>
          </p:nvSpPr>
          <p:spPr bwMode="auto">
            <a:xfrm flipV="1">
              <a:off x="2132" y="1507"/>
              <a:ext cx="0" cy="46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03" name="Line 29"/>
            <p:cNvSpPr>
              <a:spLocks noChangeShapeType="1"/>
            </p:cNvSpPr>
            <p:nvPr/>
          </p:nvSpPr>
          <p:spPr bwMode="auto">
            <a:xfrm flipH="1">
              <a:off x="1004" y="1507"/>
              <a:ext cx="11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04" name="Line 30"/>
            <p:cNvSpPr>
              <a:spLocks noChangeShapeType="1"/>
            </p:cNvSpPr>
            <p:nvPr/>
          </p:nvSpPr>
          <p:spPr bwMode="auto">
            <a:xfrm>
              <a:off x="3079" y="1586"/>
              <a:ext cx="0" cy="3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05" name="Text Box 31"/>
            <p:cNvSpPr txBox="1">
              <a:spLocks noChangeArrowheads="1"/>
            </p:cNvSpPr>
            <p:nvPr/>
          </p:nvSpPr>
          <p:spPr bwMode="auto">
            <a:xfrm>
              <a:off x="1722" y="946"/>
              <a:ext cx="45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zh-CN" sz="2000"/>
                <a:t>否</a:t>
              </a:r>
            </a:p>
          </p:txBody>
        </p:sp>
        <p:sp>
          <p:nvSpPr>
            <p:cNvPr id="105506" name="Text Box 32"/>
            <p:cNvSpPr txBox="1">
              <a:spLocks noChangeArrowheads="1"/>
            </p:cNvSpPr>
            <p:nvPr/>
          </p:nvSpPr>
          <p:spPr bwMode="auto">
            <a:xfrm>
              <a:off x="3940" y="418"/>
              <a:ext cx="45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zh-CN" sz="2000"/>
                <a:t>否</a:t>
              </a:r>
            </a:p>
          </p:txBody>
        </p:sp>
        <p:sp>
          <p:nvSpPr>
            <p:cNvPr id="105507" name="Text Box 33"/>
            <p:cNvSpPr txBox="1">
              <a:spLocks noChangeArrowheads="1"/>
            </p:cNvSpPr>
            <p:nvPr/>
          </p:nvSpPr>
          <p:spPr bwMode="auto">
            <a:xfrm>
              <a:off x="2726" y="876"/>
              <a:ext cx="45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zh-CN" sz="2000"/>
                <a:t>是</a:t>
              </a:r>
            </a:p>
          </p:txBody>
        </p:sp>
        <p:sp>
          <p:nvSpPr>
            <p:cNvPr id="105508" name="Text Box 34"/>
            <p:cNvSpPr txBox="1">
              <a:spLocks noChangeArrowheads="1"/>
            </p:cNvSpPr>
            <p:nvPr/>
          </p:nvSpPr>
          <p:spPr bwMode="auto">
            <a:xfrm>
              <a:off x="612" y="1367"/>
              <a:ext cx="45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zh-CN" sz="2000"/>
                <a:t>是</a:t>
              </a:r>
            </a:p>
          </p:txBody>
        </p:sp>
        <p:sp>
          <p:nvSpPr>
            <p:cNvPr id="105509" name="Text Box 35"/>
            <p:cNvSpPr txBox="1">
              <a:spLocks noChangeArrowheads="1"/>
            </p:cNvSpPr>
            <p:nvPr/>
          </p:nvSpPr>
          <p:spPr bwMode="auto">
            <a:xfrm>
              <a:off x="1028" y="3243"/>
              <a:ext cx="34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fontAlgn="base"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2000" smtClean="0">
                  <a:solidFill>
                    <a:srgbClr val="0000FF"/>
                  </a:solidFill>
                  <a:ea typeface="黑体" pitchFamily="49" charset="-122"/>
                </a:rPr>
                <a:t>图</a:t>
              </a:r>
              <a:r>
                <a:rPr lang="en-US" altLang="zh-CN" sz="2000" smtClean="0">
                  <a:solidFill>
                    <a:srgbClr val="0000FF"/>
                  </a:solidFill>
                </a:rPr>
                <a:t>5-12  </a:t>
              </a:r>
              <a:r>
                <a:rPr lang="zh-CN" altLang="en-US" sz="2000">
                  <a:solidFill>
                    <a:srgbClr val="0000FF"/>
                  </a:solidFill>
                  <a:ea typeface="黑体" pitchFamily="49" charset="-122"/>
                </a:rPr>
                <a:t>请求分段系统中的中断处理过程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页脚占位符 2"/>
          <p:cNvSpPr txBox="1">
            <a:spLocks noGrp="1" noChangeArrowheads="1"/>
          </p:cNvSpPr>
          <p:nvPr/>
        </p:nvSpPr>
        <p:spPr bwMode="auto">
          <a:xfrm>
            <a:off x="3352800" y="6540500"/>
            <a:ext cx="2895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</a:pPr>
            <a:r>
              <a:rPr lang="zh-CN" altLang="zh-CN" sz="1400">
                <a:solidFill>
                  <a:srgbClr val="CC3300"/>
                </a:solidFill>
              </a:rPr>
              <a:t>计算机操作系统</a:t>
            </a:r>
          </a:p>
        </p:txBody>
      </p:sp>
      <p:sp>
        <p:nvSpPr>
          <p:cNvPr id="106498" name="灯片编号占位符 3"/>
          <p:cNvSpPr txBox="1">
            <a:spLocks noGrp="1" noChangeArrowheads="1"/>
          </p:cNvSpPr>
          <p:nvPr/>
        </p:nvSpPr>
        <p:spPr bwMode="auto">
          <a:xfrm>
            <a:off x="6781800" y="6604000"/>
            <a:ext cx="19050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r">
              <a:spcBef>
                <a:spcPct val="0"/>
              </a:spcBef>
              <a:buClrTx/>
              <a:buSzTx/>
            </a:pPr>
            <a:fld id="{D08225B9-A7A1-44E5-9726-8203BAE62F25}" type="slidenum">
              <a:rPr lang="en-US" altLang="zh-CN" sz="1400">
                <a:solidFill>
                  <a:srgbClr val="0000FF"/>
                </a:solidFill>
              </a:rPr>
              <a:pPr algn="r">
                <a:spcBef>
                  <a:spcPct val="0"/>
                </a:spcBef>
                <a:buClrTx/>
                <a:buSzTx/>
              </a:pPr>
              <a:t>33</a:t>
            </a:fld>
            <a:endParaRPr lang="en-US" altLang="zh-CN" sz="1400">
              <a:solidFill>
                <a:srgbClr val="0000FF"/>
              </a:solidFill>
            </a:endParaRPr>
          </a:p>
        </p:txBody>
      </p:sp>
      <p:sp>
        <p:nvSpPr>
          <p:cNvPr id="106499" name="Text Box 2"/>
          <p:cNvSpPr txBox="1">
            <a:spLocks noChangeArrowheads="1"/>
          </p:cNvSpPr>
          <p:nvPr/>
        </p:nvSpPr>
        <p:spPr bwMode="auto">
          <a:xfrm>
            <a:off x="450850" y="250825"/>
            <a:ext cx="40465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3200"/>
              <a:t>3.  </a:t>
            </a:r>
            <a:r>
              <a:rPr lang="zh-CN" altLang="en-US" sz="3200">
                <a:ea typeface="楷体_GB2312" pitchFamily="1" charset="-122"/>
              </a:rPr>
              <a:t>地址变换机构</a:t>
            </a:r>
          </a:p>
        </p:txBody>
      </p:sp>
      <p:sp>
        <p:nvSpPr>
          <p:cNvPr id="97285" name="Text Box 3"/>
          <p:cNvSpPr txBox="1">
            <a:spLocks noChangeArrowheads="1"/>
          </p:cNvSpPr>
          <p:nvPr/>
        </p:nvSpPr>
        <p:spPr bwMode="auto">
          <a:xfrm>
            <a:off x="387350" y="1034824"/>
            <a:ext cx="8393113" cy="461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b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zh-CN" altLang="en-US" sz="2800" b="0">
                <a:latin typeface="Times New Roman" pitchFamily="18" charset="0"/>
                <a:cs typeface="Times New Roman" pitchFamily="18" charset="0"/>
              </a:rPr>
              <a:t>请求分段系统的地址变换机构，是在分段系统的地址变换机构的基础上形成的。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800" b="0">
                <a:latin typeface="Times New Roman" pitchFamily="18" charset="0"/>
                <a:cs typeface="Times New Roman" pitchFamily="18" charset="0"/>
              </a:rPr>
              <a:t>    因为在地址变换时，若发现所要访问的段不在内存，必须先将所缺的段调入内存，并修改段表，然后才能利用段表进行地址变换。因此在地址变换机构中</a:t>
            </a:r>
            <a:r>
              <a:rPr lang="zh-CN" altLang="en-US" sz="2800" b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增加</a:t>
            </a:r>
            <a:r>
              <a:rPr lang="zh-CN" altLang="en-US" sz="2800" b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了缺段中断</a:t>
            </a:r>
            <a:r>
              <a:rPr lang="zh-CN" altLang="en-US" sz="2800" b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的请求和处理</a:t>
            </a:r>
            <a:r>
              <a:rPr lang="zh-CN" altLang="en-US" sz="2800" b="0">
                <a:latin typeface="Times New Roman" pitchFamily="18" charset="0"/>
                <a:cs typeface="Times New Roman" pitchFamily="18" charset="0"/>
              </a:rPr>
              <a:t>等功能。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800" b="0">
                <a:latin typeface="Times New Roman" pitchFamily="18" charset="0"/>
                <a:cs typeface="Times New Roman" pitchFamily="18" charset="0"/>
              </a:rPr>
              <a:t>    请求分段系统的地址变换过程如</a:t>
            </a:r>
            <a:r>
              <a:rPr lang="zh-CN" altLang="en-US" sz="2800" b="0" smtClean="0">
                <a:latin typeface="Times New Roman" pitchFamily="18" charset="0"/>
                <a:cs typeface="Times New Roman" pitchFamily="18" charset="0"/>
              </a:rPr>
              <a:t>图</a:t>
            </a:r>
            <a:r>
              <a:rPr lang="en-US" altLang="zh-CN" sz="2800" b="0" smtClean="0">
                <a:latin typeface="Times New Roman" pitchFamily="18" charset="0"/>
                <a:cs typeface="Times New Roman" pitchFamily="18" charset="0"/>
              </a:rPr>
              <a:t>5-13</a:t>
            </a:r>
            <a:r>
              <a:rPr lang="zh-CN" altLang="en-US" sz="2800" b="0" smtClean="0">
                <a:latin typeface="Times New Roman" pitchFamily="18" charset="0"/>
                <a:cs typeface="Times New Roman" pitchFamily="18" charset="0"/>
              </a:rPr>
              <a:t>所</a:t>
            </a:r>
            <a:r>
              <a:rPr lang="zh-CN" altLang="en-US" sz="2800" b="0">
                <a:latin typeface="Times New Roman" pitchFamily="18" charset="0"/>
                <a:cs typeface="Times New Roman" pitchFamily="18" charset="0"/>
              </a:rPr>
              <a:t>示。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7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7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7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页脚占位符 2"/>
          <p:cNvSpPr txBox="1">
            <a:spLocks noGrp="1" noChangeArrowheads="1"/>
          </p:cNvSpPr>
          <p:nvPr/>
        </p:nvSpPr>
        <p:spPr bwMode="auto">
          <a:xfrm>
            <a:off x="3352800" y="6540500"/>
            <a:ext cx="2895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</a:pPr>
            <a:r>
              <a:rPr lang="zh-CN" altLang="zh-CN" sz="1400">
                <a:solidFill>
                  <a:srgbClr val="CC3300"/>
                </a:solidFill>
              </a:rPr>
              <a:t>计算机操作系统</a:t>
            </a:r>
          </a:p>
        </p:txBody>
      </p:sp>
      <p:sp>
        <p:nvSpPr>
          <p:cNvPr id="107522" name="灯片编号占位符 3"/>
          <p:cNvSpPr txBox="1">
            <a:spLocks noGrp="1" noChangeArrowheads="1"/>
          </p:cNvSpPr>
          <p:nvPr/>
        </p:nvSpPr>
        <p:spPr bwMode="auto">
          <a:xfrm>
            <a:off x="6781800" y="6604000"/>
            <a:ext cx="19050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r">
              <a:spcBef>
                <a:spcPct val="0"/>
              </a:spcBef>
              <a:buClrTx/>
              <a:buSzTx/>
            </a:pPr>
            <a:fld id="{B890689B-BC03-4F3B-A926-72C936D40D53}" type="slidenum">
              <a:rPr lang="en-US" altLang="zh-CN" sz="1400">
                <a:solidFill>
                  <a:srgbClr val="0000FF"/>
                </a:solidFill>
              </a:rPr>
              <a:pPr algn="r">
                <a:spcBef>
                  <a:spcPct val="0"/>
                </a:spcBef>
                <a:buClrTx/>
                <a:buSzTx/>
              </a:pPr>
              <a:t>34</a:t>
            </a:fld>
            <a:endParaRPr lang="en-US" altLang="zh-CN" sz="1400">
              <a:solidFill>
                <a:srgbClr val="0000FF"/>
              </a:solidFill>
            </a:endParaRPr>
          </a:p>
        </p:txBody>
      </p:sp>
      <p:sp>
        <p:nvSpPr>
          <p:cNvPr id="107523" name="AutoShape 2"/>
          <p:cNvSpPr>
            <a:spLocks noChangeArrowheads="1"/>
          </p:cNvSpPr>
          <p:nvPr/>
        </p:nvSpPr>
        <p:spPr bwMode="auto">
          <a:xfrm>
            <a:off x="2555875" y="122238"/>
            <a:ext cx="2316163" cy="425450"/>
          </a:xfrm>
          <a:prstGeom prst="flowChartAlternateProcess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rgbClr val="CC3300">
                <a:alpha val="50000"/>
              </a:srgbClr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zh-CN" altLang="en-US" sz="2000">
                <a:latin typeface="Times New Roman" pitchFamily="18" charset="0"/>
                <a:cs typeface="Times New Roman" pitchFamily="18" charset="0"/>
              </a:rPr>
              <a:t>访问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[S][W]</a:t>
            </a:r>
          </a:p>
        </p:txBody>
      </p:sp>
      <p:sp>
        <p:nvSpPr>
          <p:cNvPr id="107524" name="AutoShape 3"/>
          <p:cNvSpPr>
            <a:spLocks noChangeArrowheads="1"/>
          </p:cNvSpPr>
          <p:nvPr/>
        </p:nvSpPr>
        <p:spPr bwMode="auto">
          <a:xfrm>
            <a:off x="2430463" y="708025"/>
            <a:ext cx="2541587" cy="550863"/>
          </a:xfrm>
          <a:prstGeom prst="flowChartDecision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rgbClr val="CC3300">
                <a:alpha val="50000"/>
              </a:srgbClr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W≤</a:t>
            </a:r>
            <a:r>
              <a:rPr lang="zh-CN" altLang="en-US" sz="2000">
                <a:latin typeface="Times New Roman" pitchFamily="18" charset="0"/>
                <a:cs typeface="Times New Roman" pitchFamily="18" charset="0"/>
              </a:rPr>
              <a:t>段长</a:t>
            </a:r>
          </a:p>
        </p:txBody>
      </p:sp>
      <p:sp>
        <p:nvSpPr>
          <p:cNvPr id="107525" name="AutoShape 4"/>
          <p:cNvSpPr>
            <a:spLocks noChangeArrowheads="1"/>
          </p:cNvSpPr>
          <p:nvPr/>
        </p:nvSpPr>
        <p:spPr bwMode="auto">
          <a:xfrm>
            <a:off x="2293938" y="1573213"/>
            <a:ext cx="2779712" cy="588962"/>
          </a:xfrm>
          <a:prstGeom prst="flowChartDecision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56796" dir="3806097" algn="ctr" rotWithShape="0">
              <a:srgbClr val="663300">
                <a:alpha val="50000"/>
              </a:srgbClr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zh-CN" altLang="zh-CN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7526" name="Text Box 5"/>
          <p:cNvSpPr txBox="1">
            <a:spLocks noChangeArrowheads="1"/>
          </p:cNvSpPr>
          <p:nvPr/>
        </p:nvSpPr>
        <p:spPr bwMode="auto">
          <a:xfrm>
            <a:off x="2368550" y="1649413"/>
            <a:ext cx="27193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zh-CN" sz="2000">
                <a:latin typeface="Times New Roman" pitchFamily="18" charset="0"/>
                <a:cs typeface="Times New Roman" pitchFamily="18" charset="0"/>
              </a:rPr>
              <a:t>符合存取方式？</a:t>
            </a:r>
          </a:p>
        </p:txBody>
      </p:sp>
      <p:sp>
        <p:nvSpPr>
          <p:cNvPr id="107527" name="Line 6"/>
          <p:cNvSpPr>
            <a:spLocks noChangeShapeType="1"/>
          </p:cNvSpPr>
          <p:nvPr/>
        </p:nvSpPr>
        <p:spPr bwMode="auto">
          <a:xfrm>
            <a:off x="3683000" y="2176463"/>
            <a:ext cx="0" cy="263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7528" name="Line 7"/>
          <p:cNvSpPr>
            <a:spLocks noChangeShapeType="1"/>
          </p:cNvSpPr>
          <p:nvPr/>
        </p:nvSpPr>
        <p:spPr bwMode="auto">
          <a:xfrm>
            <a:off x="5073650" y="1876425"/>
            <a:ext cx="7254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7529" name="Text Box 8"/>
          <p:cNvSpPr txBox="1">
            <a:spLocks noChangeArrowheads="1"/>
          </p:cNvSpPr>
          <p:nvPr/>
        </p:nvSpPr>
        <p:spPr bwMode="auto">
          <a:xfrm>
            <a:off x="3133725" y="2076450"/>
            <a:ext cx="650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zh-CN" sz="2000">
                <a:latin typeface="Times New Roman" pitchFamily="18" charset="0"/>
                <a:cs typeface="Times New Roman" pitchFamily="18" charset="0"/>
              </a:rPr>
              <a:t>是</a:t>
            </a:r>
          </a:p>
        </p:txBody>
      </p:sp>
      <p:sp>
        <p:nvSpPr>
          <p:cNvPr id="107530" name="Text Box 9"/>
          <p:cNvSpPr txBox="1">
            <a:spLocks noChangeArrowheads="1"/>
          </p:cNvSpPr>
          <p:nvPr/>
        </p:nvSpPr>
        <p:spPr bwMode="auto">
          <a:xfrm>
            <a:off x="4940300" y="1501775"/>
            <a:ext cx="650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zh-CN" sz="2000">
                <a:latin typeface="Times New Roman" pitchFamily="18" charset="0"/>
                <a:cs typeface="Times New Roman" pitchFamily="18" charset="0"/>
              </a:rPr>
              <a:t>否</a:t>
            </a:r>
          </a:p>
        </p:txBody>
      </p:sp>
      <p:sp>
        <p:nvSpPr>
          <p:cNvPr id="107531" name="AutoShape 10"/>
          <p:cNvSpPr>
            <a:spLocks noChangeArrowheads="1"/>
          </p:cNvSpPr>
          <p:nvPr/>
        </p:nvSpPr>
        <p:spPr bwMode="auto">
          <a:xfrm>
            <a:off x="2293938" y="2436813"/>
            <a:ext cx="2779712" cy="588962"/>
          </a:xfrm>
          <a:prstGeom prst="flowChartDecision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56796" dir="3806097" algn="ctr" rotWithShape="0">
              <a:srgbClr val="CC3300">
                <a:alpha val="50000"/>
              </a:srgbClr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zh-CN" altLang="zh-CN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7532" name="Text Box 11"/>
          <p:cNvSpPr txBox="1">
            <a:spLocks noChangeArrowheads="1"/>
          </p:cNvSpPr>
          <p:nvPr/>
        </p:nvSpPr>
        <p:spPr bwMode="auto">
          <a:xfrm>
            <a:off x="2770188" y="2513013"/>
            <a:ext cx="1968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2000">
                <a:latin typeface="Times New Roman" pitchFamily="18" charset="0"/>
                <a:cs typeface="Times New Roman" pitchFamily="18" charset="0"/>
              </a:rPr>
              <a:t>段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en-US" sz="2000">
                <a:latin typeface="Times New Roman" pitchFamily="18" charset="0"/>
                <a:cs typeface="Times New Roman" pitchFamily="18" charset="0"/>
              </a:rPr>
              <a:t>在主存？</a:t>
            </a:r>
          </a:p>
        </p:txBody>
      </p:sp>
      <p:sp>
        <p:nvSpPr>
          <p:cNvPr id="107533" name="Line 12"/>
          <p:cNvSpPr>
            <a:spLocks noChangeShapeType="1"/>
          </p:cNvSpPr>
          <p:nvPr/>
        </p:nvSpPr>
        <p:spPr bwMode="auto">
          <a:xfrm>
            <a:off x="3683000" y="3040063"/>
            <a:ext cx="0" cy="31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7534" name="Line 13"/>
          <p:cNvSpPr>
            <a:spLocks noChangeShapeType="1"/>
          </p:cNvSpPr>
          <p:nvPr/>
        </p:nvSpPr>
        <p:spPr bwMode="auto">
          <a:xfrm>
            <a:off x="5073650" y="2740025"/>
            <a:ext cx="6873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7535" name="Text Box 14"/>
          <p:cNvSpPr txBox="1">
            <a:spLocks noChangeArrowheads="1"/>
          </p:cNvSpPr>
          <p:nvPr/>
        </p:nvSpPr>
        <p:spPr bwMode="auto">
          <a:xfrm>
            <a:off x="3133725" y="2940050"/>
            <a:ext cx="650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zh-CN" sz="2000">
                <a:latin typeface="Times New Roman" pitchFamily="18" charset="0"/>
                <a:cs typeface="Times New Roman" pitchFamily="18" charset="0"/>
              </a:rPr>
              <a:t>是</a:t>
            </a:r>
          </a:p>
        </p:txBody>
      </p:sp>
      <p:sp>
        <p:nvSpPr>
          <p:cNvPr id="107536" name="Text Box 15"/>
          <p:cNvSpPr txBox="1">
            <a:spLocks noChangeArrowheads="1"/>
          </p:cNvSpPr>
          <p:nvPr/>
        </p:nvSpPr>
        <p:spPr bwMode="auto">
          <a:xfrm>
            <a:off x="4940300" y="2365375"/>
            <a:ext cx="650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zh-CN" sz="2000">
                <a:latin typeface="Times New Roman" pitchFamily="18" charset="0"/>
                <a:cs typeface="Times New Roman" pitchFamily="18" charset="0"/>
              </a:rPr>
              <a:t>否</a:t>
            </a:r>
          </a:p>
        </p:txBody>
      </p:sp>
      <p:sp>
        <p:nvSpPr>
          <p:cNvPr id="107537" name="Line 16"/>
          <p:cNvSpPr>
            <a:spLocks noChangeShapeType="1"/>
          </p:cNvSpPr>
          <p:nvPr/>
        </p:nvSpPr>
        <p:spPr bwMode="auto">
          <a:xfrm>
            <a:off x="3695700" y="1262063"/>
            <a:ext cx="0" cy="301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7538" name="Text Box 17"/>
          <p:cNvSpPr txBox="1">
            <a:spLocks noChangeArrowheads="1"/>
          </p:cNvSpPr>
          <p:nvPr/>
        </p:nvSpPr>
        <p:spPr bwMode="auto">
          <a:xfrm>
            <a:off x="3187700" y="1176338"/>
            <a:ext cx="650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zh-CN" sz="2000">
                <a:latin typeface="Times New Roman" pitchFamily="18" charset="0"/>
                <a:cs typeface="Times New Roman" pitchFamily="18" charset="0"/>
              </a:rPr>
              <a:t>是</a:t>
            </a:r>
          </a:p>
        </p:txBody>
      </p:sp>
      <p:sp>
        <p:nvSpPr>
          <p:cNvPr id="107539" name="Text Box 18"/>
          <p:cNvSpPr txBox="1">
            <a:spLocks noChangeArrowheads="1"/>
          </p:cNvSpPr>
          <p:nvPr/>
        </p:nvSpPr>
        <p:spPr bwMode="auto">
          <a:xfrm>
            <a:off x="4954588" y="627063"/>
            <a:ext cx="650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zh-CN" sz="2000">
                <a:latin typeface="Times New Roman" pitchFamily="18" charset="0"/>
                <a:cs typeface="Times New Roman" pitchFamily="18" charset="0"/>
              </a:rPr>
              <a:t>否</a:t>
            </a:r>
          </a:p>
        </p:txBody>
      </p:sp>
      <p:sp>
        <p:nvSpPr>
          <p:cNvPr id="107540" name="Line 20"/>
          <p:cNvSpPr>
            <a:spLocks noChangeShapeType="1"/>
          </p:cNvSpPr>
          <p:nvPr/>
        </p:nvSpPr>
        <p:spPr bwMode="auto">
          <a:xfrm>
            <a:off x="3706813" y="560388"/>
            <a:ext cx="0" cy="138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7541" name="AutoShape 22"/>
          <p:cNvSpPr>
            <a:spLocks noChangeArrowheads="1"/>
          </p:cNvSpPr>
          <p:nvPr/>
        </p:nvSpPr>
        <p:spPr bwMode="auto">
          <a:xfrm>
            <a:off x="5786438" y="665163"/>
            <a:ext cx="1252537" cy="649287"/>
          </a:xfrm>
          <a:prstGeom prst="flowChartProcess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rgbClr val="CC3300">
                <a:alpha val="50000"/>
              </a:srgbClr>
            </a:outerShdw>
          </a:effectLst>
        </p:spPr>
        <p:txBody>
          <a:bodyPr anchor="ctr"/>
          <a:lstStyle/>
          <a:p>
            <a:pPr algn="ctr">
              <a:spcBef>
                <a:spcPct val="20000"/>
              </a:spcBef>
            </a:pPr>
            <a:r>
              <a:rPr lang="zh-CN" altLang="zh-CN" sz="2000">
                <a:latin typeface="Times New Roman" pitchFamily="18" charset="0"/>
                <a:cs typeface="Times New Roman" pitchFamily="18" charset="0"/>
              </a:rPr>
              <a:t>分段越界中断处理</a:t>
            </a:r>
          </a:p>
        </p:txBody>
      </p:sp>
      <p:sp>
        <p:nvSpPr>
          <p:cNvPr id="107542" name="AutoShape 23"/>
          <p:cNvSpPr>
            <a:spLocks noChangeArrowheads="1"/>
          </p:cNvSpPr>
          <p:nvPr/>
        </p:nvSpPr>
        <p:spPr bwMode="auto">
          <a:xfrm>
            <a:off x="5799138" y="1566863"/>
            <a:ext cx="1252537" cy="649287"/>
          </a:xfrm>
          <a:prstGeom prst="flowChartProcess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rgbClr val="CC3300">
                <a:alpha val="50000"/>
              </a:srgbClr>
            </a:outerShdw>
          </a:effectLst>
        </p:spPr>
        <p:txBody>
          <a:bodyPr anchor="ctr"/>
          <a:lstStyle/>
          <a:p>
            <a:pPr algn="ctr">
              <a:spcBef>
                <a:spcPct val="20000"/>
              </a:spcBef>
            </a:pPr>
            <a:r>
              <a:rPr lang="zh-CN" altLang="zh-CN" sz="2000">
                <a:latin typeface="Times New Roman" pitchFamily="18" charset="0"/>
                <a:cs typeface="Times New Roman" pitchFamily="18" charset="0"/>
              </a:rPr>
              <a:t>分段保护中断处理</a:t>
            </a:r>
          </a:p>
        </p:txBody>
      </p:sp>
      <p:sp>
        <p:nvSpPr>
          <p:cNvPr id="107543" name="AutoShape 24"/>
          <p:cNvSpPr>
            <a:spLocks noChangeArrowheads="1"/>
          </p:cNvSpPr>
          <p:nvPr/>
        </p:nvSpPr>
        <p:spPr bwMode="auto">
          <a:xfrm>
            <a:off x="5799138" y="2443163"/>
            <a:ext cx="1252537" cy="649287"/>
          </a:xfrm>
          <a:prstGeom prst="flowChartProcess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rgbClr val="CC3300">
                <a:alpha val="50000"/>
              </a:srgbClr>
            </a:outerShdw>
          </a:effectLst>
        </p:spPr>
        <p:txBody>
          <a:bodyPr anchor="ctr"/>
          <a:lstStyle/>
          <a:p>
            <a:pPr algn="ctr">
              <a:spcBef>
                <a:spcPct val="20000"/>
              </a:spcBef>
            </a:pPr>
            <a:r>
              <a:rPr lang="zh-CN" altLang="zh-CN" sz="2000">
                <a:latin typeface="Times New Roman" pitchFamily="18" charset="0"/>
                <a:cs typeface="Times New Roman" pitchFamily="18" charset="0"/>
              </a:rPr>
              <a:t>缺段中断处理</a:t>
            </a:r>
          </a:p>
        </p:txBody>
      </p:sp>
      <p:sp>
        <p:nvSpPr>
          <p:cNvPr id="107544" name="Line 25"/>
          <p:cNvSpPr>
            <a:spLocks noChangeShapeType="1"/>
          </p:cNvSpPr>
          <p:nvPr/>
        </p:nvSpPr>
        <p:spPr bwMode="auto">
          <a:xfrm>
            <a:off x="4984750" y="987425"/>
            <a:ext cx="7889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7545" name="AutoShape 26"/>
          <p:cNvSpPr>
            <a:spLocks noChangeArrowheads="1"/>
          </p:cNvSpPr>
          <p:nvPr/>
        </p:nvSpPr>
        <p:spPr bwMode="auto">
          <a:xfrm>
            <a:off x="2368550" y="3379788"/>
            <a:ext cx="2630488" cy="625475"/>
          </a:xfrm>
          <a:prstGeom prst="flowChartProcess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rgbClr val="CC3300">
                <a:alpha val="50000"/>
              </a:srgbClr>
            </a:outerShdw>
          </a:effectLst>
        </p:spPr>
        <p:txBody>
          <a:bodyPr anchor="ctr"/>
          <a:lstStyle/>
          <a:p>
            <a:pPr algn="ctr">
              <a:spcBef>
                <a:spcPct val="20000"/>
              </a:spcBef>
            </a:pPr>
            <a:r>
              <a:rPr lang="zh-CN" altLang="en-US" sz="2000">
                <a:latin typeface="Times New Roman" pitchFamily="18" charset="0"/>
                <a:cs typeface="Times New Roman" pitchFamily="18" charset="0"/>
              </a:rPr>
              <a:t>修改访问字段，如写访问，置修改位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=1</a:t>
            </a:r>
          </a:p>
        </p:txBody>
      </p:sp>
      <p:sp>
        <p:nvSpPr>
          <p:cNvPr id="107546" name="AutoShape 27"/>
          <p:cNvSpPr>
            <a:spLocks noChangeArrowheads="1"/>
          </p:cNvSpPr>
          <p:nvPr/>
        </p:nvSpPr>
        <p:spPr bwMode="auto">
          <a:xfrm>
            <a:off x="1924050" y="4279900"/>
            <a:ext cx="3506788" cy="725488"/>
          </a:xfrm>
          <a:prstGeom prst="flowChartProcess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rgbClr val="CC3300">
                <a:alpha val="50000"/>
              </a:srgbClr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zh-CN" altLang="en-US" sz="2000">
                <a:latin typeface="Times New Roman" pitchFamily="18" charset="0"/>
                <a:cs typeface="Times New Roman" pitchFamily="18" charset="0"/>
              </a:rPr>
              <a:t>形成访问主存地址</a:t>
            </a:r>
          </a:p>
          <a:p>
            <a:pPr algn="ctr">
              <a:spcBef>
                <a:spcPct val="20000"/>
              </a:spcBef>
            </a:pP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(A)=(</a:t>
            </a:r>
            <a:r>
              <a:rPr lang="zh-CN" altLang="en-US" sz="2000">
                <a:latin typeface="Times New Roman" pitchFamily="18" charset="0"/>
                <a:cs typeface="Times New Roman" pitchFamily="18" charset="0"/>
              </a:rPr>
              <a:t>主存始址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)+(</a:t>
            </a:r>
            <a:r>
              <a:rPr lang="zh-CN" altLang="en-US" sz="2000">
                <a:latin typeface="Times New Roman" pitchFamily="18" charset="0"/>
                <a:cs typeface="Times New Roman" pitchFamily="18" charset="0"/>
              </a:rPr>
              <a:t>位移量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W)</a:t>
            </a:r>
          </a:p>
        </p:txBody>
      </p:sp>
      <p:sp>
        <p:nvSpPr>
          <p:cNvPr id="107547" name="AutoShape 28"/>
          <p:cNvSpPr>
            <a:spLocks noChangeArrowheads="1"/>
          </p:cNvSpPr>
          <p:nvPr/>
        </p:nvSpPr>
        <p:spPr bwMode="auto">
          <a:xfrm>
            <a:off x="2781300" y="5305425"/>
            <a:ext cx="1690688" cy="414338"/>
          </a:xfrm>
          <a:prstGeom prst="flowChartAlternateProcess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rgbClr val="CC3300">
                <a:alpha val="50000"/>
              </a:srgbClr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zh-CN" altLang="zh-CN" sz="2000">
                <a:latin typeface="Times New Roman" pitchFamily="18" charset="0"/>
                <a:cs typeface="Times New Roman" pitchFamily="18" charset="0"/>
              </a:rPr>
              <a:t>返回</a:t>
            </a:r>
          </a:p>
        </p:txBody>
      </p:sp>
      <p:sp>
        <p:nvSpPr>
          <p:cNvPr id="107548" name="Line 29"/>
          <p:cNvSpPr>
            <a:spLocks noChangeShapeType="1"/>
          </p:cNvSpPr>
          <p:nvPr/>
        </p:nvSpPr>
        <p:spPr bwMode="auto">
          <a:xfrm>
            <a:off x="3670300" y="4017963"/>
            <a:ext cx="0" cy="263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7549" name="Line 30"/>
          <p:cNvSpPr>
            <a:spLocks noChangeShapeType="1"/>
          </p:cNvSpPr>
          <p:nvPr/>
        </p:nvSpPr>
        <p:spPr bwMode="auto">
          <a:xfrm>
            <a:off x="3632200" y="5019675"/>
            <a:ext cx="0" cy="276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7550" name="Text Box 31"/>
          <p:cNvSpPr txBox="1">
            <a:spLocks noChangeArrowheads="1"/>
          </p:cNvSpPr>
          <p:nvPr/>
        </p:nvSpPr>
        <p:spPr bwMode="auto">
          <a:xfrm>
            <a:off x="2343150" y="5937250"/>
            <a:ext cx="4733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2000" smtClean="0">
                <a:solidFill>
                  <a:srgbClr val="0000FF"/>
                </a:solidFill>
                <a:ea typeface="黑体" pitchFamily="49" charset="-122"/>
              </a:rPr>
              <a:t>图</a:t>
            </a:r>
            <a:r>
              <a:rPr lang="en-US" altLang="zh-CN" sz="2000" smtClean="0">
                <a:solidFill>
                  <a:srgbClr val="0000FF"/>
                </a:solidFill>
              </a:rPr>
              <a:t>5-13  </a:t>
            </a:r>
            <a:r>
              <a:rPr lang="zh-CN" altLang="en-US" sz="2000">
                <a:solidFill>
                  <a:srgbClr val="0000FF"/>
                </a:solidFill>
                <a:ea typeface="黑体" pitchFamily="49" charset="-122"/>
              </a:rPr>
              <a:t>请求分段系统的地址变换过程</a:t>
            </a:r>
          </a:p>
        </p:txBody>
      </p: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337329" y="288640"/>
            <a:ext cx="1883342" cy="1015663"/>
          </a:xfrm>
          <a:prstGeom prst="rect">
            <a:avLst/>
          </a:prstGeom>
          <a:solidFill>
            <a:srgbClr val="00FF99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en-US" sz="2400" smtClean="0">
                <a:latin typeface="Times New Roman" pitchFamily="18" charset="0"/>
                <a:cs typeface="Times New Roman" pitchFamily="18" charset="0"/>
              </a:rPr>
              <a:t>：  段号</a:t>
            </a:r>
            <a:endParaRPr lang="en-US" altLang="zh-CN" sz="240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zh-CN" altLang="en-US" sz="2400" smtClean="0">
                <a:latin typeface="Times New Roman" pitchFamily="18" charset="0"/>
                <a:cs typeface="Times New Roman" pitchFamily="18" charset="0"/>
              </a:rPr>
              <a:t>：位移量</a:t>
            </a:r>
            <a:endParaRPr lang="zh-CN" altLang="en-US" sz="2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页脚占位符 4"/>
          <p:cNvSpPr txBox="1">
            <a:spLocks noGrp="1" noChangeArrowheads="1"/>
          </p:cNvSpPr>
          <p:nvPr/>
        </p:nvSpPr>
        <p:spPr bwMode="auto">
          <a:xfrm>
            <a:off x="3352800" y="6540500"/>
            <a:ext cx="2895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</a:pPr>
            <a:r>
              <a:rPr lang="zh-CN" altLang="zh-CN" sz="1400">
                <a:solidFill>
                  <a:srgbClr val="CC3300"/>
                </a:solidFill>
              </a:rPr>
              <a:t>计算机操作系统</a:t>
            </a:r>
          </a:p>
        </p:txBody>
      </p:sp>
      <p:sp>
        <p:nvSpPr>
          <p:cNvPr id="78850" name="灯片编号占位符 5"/>
          <p:cNvSpPr txBox="1">
            <a:spLocks noGrp="1" noChangeArrowheads="1"/>
          </p:cNvSpPr>
          <p:nvPr/>
        </p:nvSpPr>
        <p:spPr bwMode="auto">
          <a:xfrm>
            <a:off x="6781800" y="6604000"/>
            <a:ext cx="19050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r">
              <a:spcBef>
                <a:spcPct val="0"/>
              </a:spcBef>
              <a:buClrTx/>
              <a:buSzTx/>
            </a:pPr>
            <a:fld id="{96F392DA-5501-44B6-B5B2-EADE789151CC}" type="slidenum">
              <a:rPr lang="en-US" altLang="zh-CN" sz="1400">
                <a:solidFill>
                  <a:srgbClr val="0000FF"/>
                </a:solidFill>
              </a:rPr>
              <a:pPr algn="r">
                <a:spcBef>
                  <a:spcPct val="0"/>
                </a:spcBef>
                <a:buClrTx/>
                <a:buSzTx/>
              </a:pPr>
              <a:t>4</a:t>
            </a:fld>
            <a:endParaRPr lang="en-US" altLang="zh-CN" sz="1400">
              <a:solidFill>
                <a:srgbClr val="0000FF"/>
              </a:solidFill>
            </a:endParaRPr>
          </a:p>
        </p:txBody>
      </p:sp>
      <p:sp>
        <p:nvSpPr>
          <p:cNvPr id="7475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066800"/>
            <a:ext cx="8574088" cy="1433513"/>
          </a:xfrm>
        </p:spPr>
        <p:txBody>
          <a:bodyPr/>
          <a:lstStyle/>
          <a:p>
            <a:pPr eaLnBrk="1" hangingPunct="1"/>
            <a:r>
              <a:rPr lang="zh-CN" altLang="zh-CN" sz="2800" smtClean="0">
                <a:latin typeface="Times New Roman" pitchFamily="18" charset="0"/>
                <a:ea typeface="仿宋_GB2312" pitchFamily="1" charset="-122"/>
              </a:rPr>
              <a:t>所谓虚拟存储器，是指具有请求调入功能和置换功能，能从逻辑上对内存容量加以扩充的一种存储系统</a:t>
            </a:r>
            <a:r>
              <a:rPr lang="zh-CN" altLang="zh-CN" sz="2800" smtClean="0">
                <a:latin typeface="宋体" pitchFamily="2" charset="-122"/>
              </a:rPr>
              <a:t>。</a:t>
            </a:r>
            <a:endParaRPr lang="zh-CN" altLang="zh-CN" sz="2800" smtClean="0">
              <a:solidFill>
                <a:schemeClr val="hlink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74758" name="Text Box 5"/>
          <p:cNvSpPr txBox="1">
            <a:spLocks noChangeArrowheads="1"/>
          </p:cNvSpPr>
          <p:nvPr/>
        </p:nvSpPr>
        <p:spPr bwMode="auto">
          <a:xfrm>
            <a:off x="152400" y="2794000"/>
            <a:ext cx="1041400" cy="854075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0" rIns="18000" bIns="0">
            <a:spAutoFit/>
          </a:bodyPr>
          <a:lstStyle>
            <a:lvl1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zh-CN" sz="280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部分装入</a:t>
            </a:r>
          </a:p>
        </p:txBody>
      </p:sp>
      <p:sp>
        <p:nvSpPr>
          <p:cNvPr id="74759" name="Text Box 6"/>
          <p:cNvSpPr txBox="1">
            <a:spLocks noChangeArrowheads="1"/>
          </p:cNvSpPr>
          <p:nvPr/>
        </p:nvSpPr>
        <p:spPr bwMode="auto">
          <a:xfrm>
            <a:off x="152400" y="3987800"/>
            <a:ext cx="990600" cy="854075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0" rIns="18000" bIns="0">
            <a:spAutoFit/>
          </a:bodyPr>
          <a:lstStyle>
            <a:lvl1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zh-CN" sz="280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请求调页</a:t>
            </a:r>
          </a:p>
        </p:txBody>
      </p:sp>
      <p:sp>
        <p:nvSpPr>
          <p:cNvPr id="74760" name="Text Box 8"/>
          <p:cNvSpPr txBox="1">
            <a:spLocks noChangeArrowheads="1"/>
          </p:cNvSpPr>
          <p:nvPr/>
        </p:nvSpPr>
        <p:spPr bwMode="auto">
          <a:xfrm>
            <a:off x="177800" y="5130800"/>
            <a:ext cx="965200" cy="854075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0" rIns="18000" bIns="0">
            <a:spAutoFit/>
          </a:bodyPr>
          <a:lstStyle>
            <a:lvl1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zh-CN" sz="280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页面置换</a:t>
            </a:r>
          </a:p>
        </p:txBody>
      </p:sp>
      <p:sp>
        <p:nvSpPr>
          <p:cNvPr id="74761" name="Rectangle 9"/>
          <p:cNvSpPr>
            <a:spLocks noChangeArrowheads="1"/>
          </p:cNvSpPr>
          <p:nvPr/>
        </p:nvSpPr>
        <p:spPr bwMode="auto">
          <a:xfrm>
            <a:off x="825500" y="2628900"/>
            <a:ext cx="8066088" cy="365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zh-CN" altLang="en-US" sz="2400" dirty="0">
                <a:solidFill>
                  <a:srgbClr val="663300"/>
                </a:solidFill>
                <a:latin typeface="楷体_GB2312" pitchFamily="1" charset="-122"/>
                <a:ea typeface="楷体_GB2312" pitchFamily="1" charset="-122"/>
              </a:rPr>
              <a:t>应用程序在运行前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，没有必要全部装入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(</a:t>
            </a:r>
            <a:r>
              <a:rPr lang="zh-CN" altLang="en-US" sz="2400" dirty="0">
                <a:solidFill>
                  <a:srgbClr val="663300"/>
                </a:solidFill>
                <a:latin typeface="楷体_GB2312" pitchFamily="1" charset="-122"/>
                <a:ea typeface="楷体_GB2312" pitchFamily="1" charset="-122"/>
              </a:rPr>
              <a:t>局部性原理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)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，仅将那些当前要运行的页面或段先装入内存便可以运行，其余部分暂留在磁盘上。</a:t>
            </a:r>
            <a:endParaRPr lang="zh-CN" altLang="en-US" sz="2400" dirty="0">
              <a:solidFill>
                <a:srgbClr val="0000CC"/>
              </a:solidFill>
              <a:latin typeface="黑体" pitchFamily="49" charset="-122"/>
              <a:ea typeface="黑体" pitchFamily="49" charset="-122"/>
            </a:endParaRP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zh-CN" altLang="en-US" sz="2400" dirty="0">
                <a:solidFill>
                  <a:srgbClr val="663300"/>
                </a:solidFill>
                <a:latin typeface="楷体_GB2312" pitchFamily="1" charset="-122"/>
                <a:ea typeface="楷体_GB2312" pitchFamily="1" charset="-122"/>
              </a:rPr>
              <a:t>程序在运行时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，如果所要访问的页（段）</a:t>
            </a:r>
            <a:r>
              <a:rPr lang="zh-CN" altLang="en-US" sz="240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已调入内存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，便可继续执行下去；否则，应利用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OS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所提供的</a:t>
            </a:r>
            <a:r>
              <a:rPr lang="zh-CN" altLang="en-US" sz="2400" dirty="0">
                <a:solidFill>
                  <a:srgbClr val="663300"/>
                </a:solidFill>
                <a:latin typeface="楷体_GB2312" pitchFamily="1" charset="-122"/>
                <a:ea typeface="楷体_GB2312" pitchFamily="1" charset="-122"/>
              </a:rPr>
              <a:t>请求调页（段）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功能，将它们调入内存，以便继续运行。</a:t>
            </a:r>
            <a:endParaRPr lang="zh-CN" altLang="en-US" sz="2400" dirty="0">
              <a:solidFill>
                <a:srgbClr val="0000CC"/>
              </a:solidFill>
              <a:latin typeface="黑体" pitchFamily="49" charset="-122"/>
              <a:ea typeface="黑体" pitchFamily="49" charset="-122"/>
            </a:endParaRP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如果此时</a:t>
            </a:r>
            <a:r>
              <a:rPr lang="zh-CN" altLang="en-US" sz="2400" dirty="0">
                <a:solidFill>
                  <a:srgbClr val="663300"/>
                </a:solidFill>
                <a:latin typeface="楷体_GB2312" pitchFamily="1" charset="-122"/>
                <a:ea typeface="楷体_GB2312" pitchFamily="1" charset="-122"/>
              </a:rPr>
              <a:t>内存已满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，则需利用</a:t>
            </a:r>
            <a:r>
              <a:rPr lang="zh-CN" altLang="en-US" sz="2400" dirty="0">
                <a:solidFill>
                  <a:srgbClr val="663300"/>
                </a:solidFill>
                <a:latin typeface="楷体_GB2312" pitchFamily="1" charset="-122"/>
                <a:ea typeface="楷体_GB2312" pitchFamily="1" charset="-122"/>
              </a:rPr>
              <a:t>页（段）置换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功能，将内存中暂不用的页（段）调到磁盘</a:t>
            </a:r>
            <a:r>
              <a:rPr lang="zh-CN" altLang="en-US" sz="2400" dirty="0" smtClean="0">
                <a:latin typeface="楷体_GB2312" pitchFamily="1" charset="-122"/>
                <a:ea typeface="楷体_GB2312" pitchFamily="1" charset="-122"/>
              </a:rPr>
              <a:t>上，再将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访问的页（段）调入内存，使程序继续运行下去。</a:t>
            </a:r>
            <a:endParaRPr lang="zh-CN" altLang="en-US" sz="2400" dirty="0"/>
          </a:p>
        </p:txBody>
      </p:sp>
      <p:sp>
        <p:nvSpPr>
          <p:cNvPr id="74762" name="Text Box 10"/>
          <p:cNvSpPr txBox="1">
            <a:spLocks noChangeArrowheads="1"/>
          </p:cNvSpPr>
          <p:nvPr/>
        </p:nvSpPr>
        <p:spPr bwMode="auto">
          <a:xfrm>
            <a:off x="1524000" y="1943100"/>
            <a:ext cx="454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zh-CN" sz="2800">
                <a:solidFill>
                  <a:schemeClr val="hlink"/>
                </a:solidFill>
                <a:latin typeface="Times New Roman" pitchFamily="18" charset="0"/>
                <a:ea typeface="黑体" pitchFamily="49" charset="-122"/>
              </a:rPr>
              <a:t>虚拟存储器基本原理如下：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533400" y="304800"/>
            <a:ext cx="8534400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mtClean="0"/>
              <a:t>5.1.2  </a:t>
            </a:r>
            <a:r>
              <a:rPr lang="zh-CN" altLang="en-US" smtClean="0"/>
              <a:t>虚拟存储器的定义和特征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47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4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4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4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4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4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4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4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47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47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47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7" grpId="0" build="p" bldLvl="2"/>
      <p:bldP spid="74758" grpId="0" animBg="1"/>
      <p:bldP spid="74759" grpId="0" animBg="1"/>
      <p:bldP spid="74760" grpId="0" animBg="1"/>
      <p:bldP spid="74761" grpId="0" build="p" bldLvl="2"/>
      <p:bldP spid="7476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页脚占位符 4"/>
          <p:cNvSpPr txBox="1">
            <a:spLocks noGrp="1" noChangeArrowheads="1"/>
          </p:cNvSpPr>
          <p:nvPr/>
        </p:nvSpPr>
        <p:spPr bwMode="auto">
          <a:xfrm>
            <a:off x="3352800" y="6540500"/>
            <a:ext cx="2895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</a:pPr>
            <a:r>
              <a:rPr lang="zh-CN" altLang="zh-CN" sz="1400">
                <a:solidFill>
                  <a:srgbClr val="CC3300"/>
                </a:solidFill>
              </a:rPr>
              <a:t>计算机操作系统</a:t>
            </a:r>
          </a:p>
        </p:txBody>
      </p:sp>
      <p:sp>
        <p:nvSpPr>
          <p:cNvPr id="78850" name="灯片编号占位符 5"/>
          <p:cNvSpPr txBox="1">
            <a:spLocks noGrp="1" noChangeArrowheads="1"/>
          </p:cNvSpPr>
          <p:nvPr/>
        </p:nvSpPr>
        <p:spPr bwMode="auto">
          <a:xfrm>
            <a:off x="6781800" y="6604000"/>
            <a:ext cx="19050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r">
              <a:spcBef>
                <a:spcPct val="0"/>
              </a:spcBef>
              <a:buClrTx/>
              <a:buSzTx/>
            </a:pPr>
            <a:fld id="{96F392DA-5501-44B6-B5B2-EADE789151CC}" type="slidenum">
              <a:rPr lang="en-US" altLang="zh-CN" sz="1400">
                <a:solidFill>
                  <a:srgbClr val="0000FF"/>
                </a:solidFill>
              </a:rPr>
              <a:pPr algn="r">
                <a:spcBef>
                  <a:spcPct val="0"/>
                </a:spcBef>
                <a:buClrTx/>
                <a:buSzTx/>
              </a:pPr>
              <a:t>5</a:t>
            </a:fld>
            <a:endParaRPr lang="en-US" altLang="zh-CN" sz="1400">
              <a:solidFill>
                <a:srgbClr val="0000FF"/>
              </a:solidFill>
            </a:endParaRPr>
          </a:p>
        </p:txBody>
      </p:sp>
      <p:sp>
        <p:nvSpPr>
          <p:cNvPr id="7475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066800"/>
            <a:ext cx="8574088" cy="1433513"/>
          </a:xfrm>
        </p:spPr>
        <p:txBody>
          <a:bodyPr/>
          <a:lstStyle/>
          <a:p>
            <a:pPr eaLnBrk="1" hangingPunct="1"/>
            <a:r>
              <a:rPr lang="zh-CN" altLang="zh-CN" sz="2800" dirty="0" smtClean="0">
                <a:latin typeface="Times New Roman" pitchFamily="18" charset="0"/>
                <a:ea typeface="仿宋_GB2312" pitchFamily="1" charset="-122"/>
              </a:rPr>
              <a:t>所谓虚拟存储器，是指具有请求调入功能和置换功能，能从逻辑上对内存容量加以扩充的一种存储系统</a:t>
            </a:r>
            <a:r>
              <a:rPr lang="zh-CN" altLang="zh-CN" sz="2800" dirty="0" smtClean="0">
                <a:latin typeface="宋体" pitchFamily="2" charset="-122"/>
              </a:rPr>
              <a:t>。</a:t>
            </a:r>
            <a:endParaRPr lang="zh-CN" altLang="zh-CN" sz="2800" dirty="0" smtClean="0">
              <a:solidFill>
                <a:schemeClr val="hlink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74758" name="Text Box 5"/>
          <p:cNvSpPr txBox="1">
            <a:spLocks noChangeArrowheads="1"/>
          </p:cNvSpPr>
          <p:nvPr/>
        </p:nvSpPr>
        <p:spPr bwMode="auto">
          <a:xfrm>
            <a:off x="152400" y="2794000"/>
            <a:ext cx="1041400" cy="854075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0" rIns="18000" bIns="0">
            <a:spAutoFit/>
          </a:bodyPr>
          <a:lstStyle>
            <a:lvl1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zh-CN" sz="280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部分装入</a:t>
            </a:r>
          </a:p>
        </p:txBody>
      </p:sp>
      <p:sp>
        <p:nvSpPr>
          <p:cNvPr id="74759" name="Text Box 6"/>
          <p:cNvSpPr txBox="1">
            <a:spLocks noChangeArrowheads="1"/>
          </p:cNvSpPr>
          <p:nvPr/>
        </p:nvSpPr>
        <p:spPr bwMode="auto">
          <a:xfrm>
            <a:off x="152400" y="3987800"/>
            <a:ext cx="990600" cy="854075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0" rIns="18000" bIns="0">
            <a:spAutoFit/>
          </a:bodyPr>
          <a:lstStyle>
            <a:lvl1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zh-CN" sz="280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请求调页</a:t>
            </a:r>
          </a:p>
        </p:txBody>
      </p:sp>
      <p:sp>
        <p:nvSpPr>
          <p:cNvPr id="74760" name="Text Box 8"/>
          <p:cNvSpPr txBox="1">
            <a:spLocks noChangeArrowheads="1"/>
          </p:cNvSpPr>
          <p:nvPr/>
        </p:nvSpPr>
        <p:spPr bwMode="auto">
          <a:xfrm>
            <a:off x="177800" y="5130800"/>
            <a:ext cx="965200" cy="854075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0" rIns="18000" bIns="0">
            <a:spAutoFit/>
          </a:bodyPr>
          <a:lstStyle>
            <a:lvl1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zh-CN" sz="280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页面置换</a:t>
            </a:r>
          </a:p>
        </p:txBody>
      </p:sp>
      <p:sp>
        <p:nvSpPr>
          <p:cNvPr id="74761" name="Rectangle 9"/>
          <p:cNvSpPr>
            <a:spLocks noChangeArrowheads="1"/>
          </p:cNvSpPr>
          <p:nvPr/>
        </p:nvSpPr>
        <p:spPr bwMode="auto">
          <a:xfrm>
            <a:off x="825500" y="2628900"/>
            <a:ext cx="8066088" cy="365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zh-CN" altLang="en-US" sz="2400">
                <a:solidFill>
                  <a:srgbClr val="663300"/>
                </a:solidFill>
                <a:latin typeface="楷体_GB2312" pitchFamily="1" charset="-122"/>
                <a:ea typeface="楷体_GB2312" pitchFamily="1" charset="-122"/>
              </a:rPr>
              <a:t>应用程序在运行前</a:t>
            </a:r>
            <a:r>
              <a:rPr lang="zh-CN" altLang="en-US" sz="2400">
                <a:latin typeface="楷体_GB2312" pitchFamily="1" charset="-122"/>
                <a:ea typeface="楷体_GB2312" pitchFamily="1" charset="-122"/>
              </a:rPr>
              <a:t>，没有必要全部装入</a:t>
            </a:r>
            <a:r>
              <a:rPr lang="en-US" altLang="zh-CN" sz="2400">
                <a:latin typeface="楷体_GB2312" pitchFamily="1" charset="-122"/>
                <a:ea typeface="楷体_GB2312" pitchFamily="1" charset="-122"/>
              </a:rPr>
              <a:t>(</a:t>
            </a:r>
            <a:r>
              <a:rPr lang="zh-CN" altLang="en-US" sz="2400">
                <a:solidFill>
                  <a:srgbClr val="663300"/>
                </a:solidFill>
                <a:latin typeface="楷体_GB2312" pitchFamily="1" charset="-122"/>
                <a:ea typeface="楷体_GB2312" pitchFamily="1" charset="-122"/>
              </a:rPr>
              <a:t>局部性原理</a:t>
            </a:r>
            <a:r>
              <a:rPr lang="en-US" altLang="zh-CN" sz="2400">
                <a:latin typeface="楷体_GB2312" pitchFamily="1" charset="-122"/>
                <a:ea typeface="楷体_GB2312" pitchFamily="1" charset="-122"/>
              </a:rPr>
              <a:t>)</a:t>
            </a:r>
            <a:r>
              <a:rPr lang="zh-CN" altLang="en-US" sz="2400">
                <a:latin typeface="楷体_GB2312" pitchFamily="1" charset="-122"/>
                <a:ea typeface="楷体_GB2312" pitchFamily="1" charset="-122"/>
              </a:rPr>
              <a:t>，仅将那些当前要运行的页面或段先装入内存便可以运行，其余部分暂留在磁盘上。</a:t>
            </a:r>
            <a:endParaRPr lang="zh-CN" altLang="en-US" sz="2400">
              <a:solidFill>
                <a:srgbClr val="0000CC"/>
              </a:solidFill>
              <a:latin typeface="黑体" pitchFamily="49" charset="-122"/>
              <a:ea typeface="黑体" pitchFamily="49" charset="-122"/>
            </a:endParaRP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zh-CN" altLang="en-US" sz="2400">
                <a:solidFill>
                  <a:srgbClr val="663300"/>
                </a:solidFill>
                <a:latin typeface="楷体_GB2312" pitchFamily="1" charset="-122"/>
                <a:ea typeface="楷体_GB2312" pitchFamily="1" charset="-122"/>
              </a:rPr>
              <a:t>程序在运行时</a:t>
            </a:r>
            <a:r>
              <a:rPr lang="zh-CN" altLang="en-US" sz="2400">
                <a:latin typeface="楷体_GB2312" pitchFamily="1" charset="-122"/>
                <a:ea typeface="楷体_GB2312" pitchFamily="1" charset="-122"/>
              </a:rPr>
              <a:t>，如果所要访问的页（段）</a:t>
            </a:r>
            <a:r>
              <a:rPr lang="zh-CN" altLang="en-US" sz="240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已调入内存</a:t>
            </a:r>
            <a:r>
              <a:rPr lang="zh-CN" altLang="en-US" sz="2400">
                <a:latin typeface="楷体_GB2312" pitchFamily="1" charset="-122"/>
                <a:ea typeface="楷体_GB2312" pitchFamily="1" charset="-122"/>
              </a:rPr>
              <a:t>，便可继续执行下去；否则，应利用</a:t>
            </a:r>
            <a:r>
              <a:rPr lang="en-US" altLang="zh-CN" sz="2400">
                <a:latin typeface="楷体_GB2312" pitchFamily="1" charset="-122"/>
                <a:ea typeface="楷体_GB2312" pitchFamily="1" charset="-122"/>
              </a:rPr>
              <a:t>OS</a:t>
            </a:r>
            <a:r>
              <a:rPr lang="zh-CN" altLang="en-US" sz="2400">
                <a:latin typeface="楷体_GB2312" pitchFamily="1" charset="-122"/>
                <a:ea typeface="楷体_GB2312" pitchFamily="1" charset="-122"/>
              </a:rPr>
              <a:t>所提供的</a:t>
            </a:r>
            <a:r>
              <a:rPr lang="zh-CN" altLang="en-US" sz="2400">
                <a:solidFill>
                  <a:srgbClr val="663300"/>
                </a:solidFill>
                <a:latin typeface="楷体_GB2312" pitchFamily="1" charset="-122"/>
                <a:ea typeface="楷体_GB2312" pitchFamily="1" charset="-122"/>
              </a:rPr>
              <a:t>请求调页（段）</a:t>
            </a:r>
            <a:r>
              <a:rPr lang="zh-CN" altLang="en-US" sz="2400">
                <a:latin typeface="楷体_GB2312" pitchFamily="1" charset="-122"/>
                <a:ea typeface="楷体_GB2312" pitchFamily="1" charset="-122"/>
              </a:rPr>
              <a:t>功能，将它们调入内存，以便继续运行。</a:t>
            </a:r>
            <a:endParaRPr lang="zh-CN" altLang="en-US" sz="2400">
              <a:solidFill>
                <a:srgbClr val="0000CC"/>
              </a:solidFill>
              <a:latin typeface="黑体" pitchFamily="49" charset="-122"/>
              <a:ea typeface="黑体" pitchFamily="49" charset="-122"/>
            </a:endParaRP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zh-CN" altLang="en-US" sz="2400">
                <a:latin typeface="楷体_GB2312" pitchFamily="1" charset="-122"/>
                <a:ea typeface="楷体_GB2312" pitchFamily="1" charset="-122"/>
              </a:rPr>
              <a:t>如果此时</a:t>
            </a:r>
            <a:r>
              <a:rPr lang="zh-CN" altLang="en-US" sz="2400">
                <a:solidFill>
                  <a:srgbClr val="663300"/>
                </a:solidFill>
                <a:latin typeface="楷体_GB2312" pitchFamily="1" charset="-122"/>
                <a:ea typeface="楷体_GB2312" pitchFamily="1" charset="-122"/>
              </a:rPr>
              <a:t>内存已满</a:t>
            </a:r>
            <a:r>
              <a:rPr lang="zh-CN" altLang="en-US" sz="2400">
                <a:latin typeface="楷体_GB2312" pitchFamily="1" charset="-122"/>
                <a:ea typeface="楷体_GB2312" pitchFamily="1" charset="-122"/>
              </a:rPr>
              <a:t>，则需利用</a:t>
            </a:r>
            <a:r>
              <a:rPr lang="zh-CN" altLang="en-US" sz="2400">
                <a:solidFill>
                  <a:srgbClr val="663300"/>
                </a:solidFill>
                <a:latin typeface="楷体_GB2312" pitchFamily="1" charset="-122"/>
                <a:ea typeface="楷体_GB2312" pitchFamily="1" charset="-122"/>
              </a:rPr>
              <a:t>页（段）置换</a:t>
            </a:r>
            <a:r>
              <a:rPr lang="zh-CN" altLang="en-US" sz="2400">
                <a:latin typeface="楷体_GB2312" pitchFamily="1" charset="-122"/>
                <a:ea typeface="楷体_GB2312" pitchFamily="1" charset="-122"/>
              </a:rPr>
              <a:t>功能，将内存中暂不用的页（段）调到磁盘</a:t>
            </a:r>
            <a:r>
              <a:rPr lang="zh-CN" altLang="en-US" sz="2400" smtClean="0">
                <a:latin typeface="楷体_GB2312" pitchFamily="1" charset="-122"/>
                <a:ea typeface="楷体_GB2312" pitchFamily="1" charset="-122"/>
              </a:rPr>
              <a:t>上，再将</a:t>
            </a:r>
            <a:r>
              <a:rPr lang="zh-CN" altLang="en-US" sz="2400">
                <a:latin typeface="楷体_GB2312" pitchFamily="1" charset="-122"/>
                <a:ea typeface="楷体_GB2312" pitchFamily="1" charset="-122"/>
              </a:rPr>
              <a:t>访问的页（段）调入内存，使程序继续运行下去。</a:t>
            </a:r>
            <a:endParaRPr lang="zh-CN" altLang="en-US" sz="2400"/>
          </a:p>
        </p:txBody>
      </p:sp>
      <p:sp>
        <p:nvSpPr>
          <p:cNvPr id="74762" name="Text Box 10"/>
          <p:cNvSpPr txBox="1">
            <a:spLocks noChangeArrowheads="1"/>
          </p:cNvSpPr>
          <p:nvPr/>
        </p:nvSpPr>
        <p:spPr bwMode="auto">
          <a:xfrm>
            <a:off x="1524000" y="1943100"/>
            <a:ext cx="454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zh-CN" sz="2800">
                <a:solidFill>
                  <a:schemeClr val="hlink"/>
                </a:solidFill>
                <a:latin typeface="Times New Roman" pitchFamily="18" charset="0"/>
                <a:ea typeface="黑体" pitchFamily="49" charset="-122"/>
              </a:rPr>
              <a:t>虚拟存储器基本原理如下：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533400" y="304800"/>
            <a:ext cx="8534400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mtClean="0"/>
              <a:t>5.1.2  </a:t>
            </a:r>
            <a:r>
              <a:rPr lang="zh-CN" altLang="en-US" smtClean="0"/>
              <a:t>虚拟存储器的定义和特征 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101596" y="1981210"/>
            <a:ext cx="8914406" cy="42037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2pPr>
            <a:lvl3pPr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3pPr>
            <a:lvl4pPr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4pPr>
            <a:lvl5pPr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5pPr>
            <a:lvl6pPr marL="457200"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6pPr>
            <a:lvl7pPr marL="914400"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7pPr>
            <a:lvl8pPr marL="1371600"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8pPr>
            <a:lvl9pPr marL="1828800"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endParaRPr lang="en-US" altLang="zh-CN" b="1" smtClean="0">
              <a:solidFill>
                <a:schemeClr val="bg1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467544" y="2336800"/>
            <a:ext cx="8207375" cy="1756229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2pPr>
            <a:lvl3pPr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3pPr>
            <a:lvl4pPr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4pPr>
            <a:lvl5pPr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5pPr>
            <a:lvl6pPr marL="457200"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6pPr>
            <a:lvl7pPr marL="914400"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7pPr>
            <a:lvl8pPr marL="1371600"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8pPr>
            <a:lvl9pPr marL="1828800"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zh-CN" altLang="en-US" b="1" dirty="0" smtClean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虚拟存储器的逻辑容量由内存容量和外存容量之和所决定。</a:t>
            </a:r>
            <a:endParaRPr lang="en-US" altLang="zh-CN" b="1" dirty="0" smtClean="0">
              <a:solidFill>
                <a:schemeClr val="bg1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endParaRPr lang="en-US" altLang="zh-CN" dirty="0">
              <a:solidFill>
                <a:schemeClr val="bg1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r>
              <a:rPr lang="zh-CN" altLang="en-US" b="1" dirty="0" smtClean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运行速度接近于内存</a:t>
            </a:r>
            <a:r>
              <a:rPr lang="zh-CN" altLang="en-US" dirty="0" smtClean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，每位的成本接近于外存。</a:t>
            </a:r>
            <a:endParaRPr lang="en-US" altLang="zh-CN" b="1" dirty="0" smtClean="0">
              <a:solidFill>
                <a:schemeClr val="bg1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13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页脚占位符 4"/>
          <p:cNvSpPr txBox="1">
            <a:spLocks noGrp="1" noChangeArrowheads="1"/>
          </p:cNvSpPr>
          <p:nvPr/>
        </p:nvSpPr>
        <p:spPr bwMode="auto">
          <a:xfrm>
            <a:off x="3352800" y="6540500"/>
            <a:ext cx="2895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</a:pPr>
            <a:r>
              <a:rPr lang="zh-CN" altLang="zh-CN" sz="1400">
                <a:solidFill>
                  <a:srgbClr val="CC3300"/>
                </a:solidFill>
              </a:rPr>
              <a:t>计算机操作系统</a:t>
            </a:r>
          </a:p>
        </p:txBody>
      </p:sp>
      <p:sp>
        <p:nvSpPr>
          <p:cNvPr id="80898" name="灯片编号占位符 5"/>
          <p:cNvSpPr txBox="1">
            <a:spLocks noGrp="1" noChangeArrowheads="1"/>
          </p:cNvSpPr>
          <p:nvPr/>
        </p:nvSpPr>
        <p:spPr bwMode="auto">
          <a:xfrm>
            <a:off x="6781800" y="6604000"/>
            <a:ext cx="19050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r">
              <a:spcBef>
                <a:spcPct val="0"/>
              </a:spcBef>
              <a:buClrTx/>
              <a:buSzTx/>
            </a:pPr>
            <a:fld id="{81FD72DE-72A7-4A23-8EA1-E895E820B203}" type="slidenum">
              <a:rPr lang="en-US" altLang="zh-CN" sz="1400">
                <a:solidFill>
                  <a:srgbClr val="0000FF"/>
                </a:solidFill>
              </a:rPr>
              <a:pPr algn="r">
                <a:spcBef>
                  <a:spcPct val="0"/>
                </a:spcBef>
                <a:buClrTx/>
                <a:buSzTx/>
              </a:pPr>
              <a:t>6</a:t>
            </a:fld>
            <a:endParaRPr lang="en-US" altLang="zh-CN" sz="1400">
              <a:solidFill>
                <a:srgbClr val="0000FF"/>
              </a:solidFill>
            </a:endParaRPr>
          </a:p>
        </p:txBody>
      </p:sp>
      <p:sp>
        <p:nvSpPr>
          <p:cNvPr id="7680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456288"/>
            <a:ext cx="8574088" cy="6062663"/>
          </a:xfrm>
        </p:spPr>
        <p:txBody>
          <a:bodyPr/>
          <a:lstStyle/>
          <a:p>
            <a:pPr marL="514350" indent="-514350" eaLnBrk="1" hangingPunct="1">
              <a:spcBef>
                <a:spcPct val="10000"/>
              </a:spcBef>
              <a:buFont typeface="Wingdings" pitchFamily="2" charset="2"/>
              <a:buAutoNum type="arabicPeriod" startAt="2"/>
            </a:pPr>
            <a:r>
              <a:rPr lang="zh-CN" altLang="en-US" sz="2800" kern="1200" dirty="0" smtClean="0">
                <a:solidFill>
                  <a:schemeClr val="hlink"/>
                </a:solidFill>
                <a:latin typeface="Times New Roman" pitchFamily="18" charset="0"/>
                <a:ea typeface="黑体" pitchFamily="49" charset="-122"/>
              </a:rPr>
              <a:t>特征</a:t>
            </a:r>
            <a:endParaRPr lang="en-US" altLang="zh-CN" sz="2800" kern="1200" dirty="0" smtClean="0">
              <a:solidFill>
                <a:schemeClr val="hlink"/>
              </a:solidFill>
              <a:latin typeface="Times New Roman" pitchFamily="18" charset="0"/>
              <a:ea typeface="黑体" pitchFamily="49" charset="-122"/>
            </a:endParaRPr>
          </a:p>
          <a:p>
            <a:pPr marL="514350" indent="-514350" eaLnBrk="1" hangingPunct="1">
              <a:spcBef>
                <a:spcPct val="10000"/>
              </a:spcBef>
              <a:buFont typeface="Wingdings" pitchFamily="2" charset="2"/>
              <a:buAutoNum type="arabicPeriod" startAt="2"/>
            </a:pPr>
            <a:endParaRPr lang="zh-CN" altLang="en-US" sz="1200" kern="1200" dirty="0">
              <a:solidFill>
                <a:schemeClr val="hlink"/>
              </a:solidFill>
              <a:latin typeface="Times New Roman" pitchFamily="18" charset="0"/>
              <a:ea typeface="黑体" pitchFamily="49" charset="-122"/>
            </a:endParaRPr>
          </a:p>
          <a:p>
            <a:pPr lvl="1"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sz="2400" dirty="0" smtClean="0">
                <a:solidFill>
                  <a:schemeClr val="hlink"/>
                </a:solidFill>
                <a:latin typeface="黑体" pitchFamily="49" charset="-122"/>
                <a:ea typeface="黑体" pitchFamily="49" charset="-122"/>
              </a:rPr>
              <a:t>多次性</a:t>
            </a:r>
            <a:r>
              <a:rPr lang="zh-CN" altLang="en-US" sz="2400" dirty="0" smtClean="0">
                <a:latin typeface="宋体" pitchFamily="2" charset="-122"/>
              </a:rPr>
              <a:t>：一个作业被分成多次调入内存运行</a:t>
            </a:r>
            <a:r>
              <a:rPr lang="en-US" altLang="zh-CN" sz="2400" dirty="0" smtClean="0">
                <a:latin typeface="宋体" pitchFamily="2" charset="-122"/>
              </a:rPr>
              <a:t>(</a:t>
            </a:r>
            <a:r>
              <a:rPr lang="zh-CN" altLang="en-US" sz="2400" dirty="0" smtClean="0">
                <a:latin typeface="宋体" pitchFamily="2" charset="-122"/>
              </a:rPr>
              <a:t>部分装入</a:t>
            </a:r>
            <a:r>
              <a:rPr lang="en-US" altLang="zh-CN" sz="2400" dirty="0" smtClean="0">
                <a:latin typeface="宋体" pitchFamily="2" charset="-122"/>
              </a:rPr>
              <a:t>)</a:t>
            </a:r>
            <a:r>
              <a:rPr lang="zh-CN" altLang="en-US" sz="2400" dirty="0" smtClean="0">
                <a:latin typeface="宋体" pitchFamily="2" charset="-122"/>
              </a:rPr>
              <a:t>；</a:t>
            </a:r>
            <a:r>
              <a:rPr lang="zh-CN" altLang="en-US" sz="2400" dirty="0" smtClean="0"/>
              <a:t> </a:t>
            </a:r>
          </a:p>
          <a:p>
            <a:pPr lvl="1"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sz="2400" dirty="0" smtClean="0">
                <a:solidFill>
                  <a:schemeClr val="hlink"/>
                </a:solidFill>
                <a:latin typeface="黑体" pitchFamily="49" charset="-122"/>
                <a:ea typeface="黑体" pitchFamily="49" charset="-122"/>
              </a:rPr>
              <a:t>对换性</a:t>
            </a:r>
            <a:r>
              <a:rPr lang="zh-CN" altLang="en-US" sz="2400" dirty="0" smtClean="0">
                <a:latin typeface="宋体" pitchFamily="2" charset="-122"/>
              </a:rPr>
              <a:t>：作业在运行过程中进行换进、换出，不需要常驻内存；</a:t>
            </a:r>
            <a:r>
              <a:rPr lang="zh-CN" altLang="en-US" sz="2400" dirty="0" smtClean="0"/>
              <a:t> </a:t>
            </a:r>
          </a:p>
          <a:p>
            <a:pPr lvl="1"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sz="2400" dirty="0" smtClean="0">
                <a:solidFill>
                  <a:schemeClr val="hlink"/>
                </a:solidFill>
                <a:latin typeface="黑体" pitchFamily="49" charset="-122"/>
                <a:ea typeface="黑体" pitchFamily="49" charset="-122"/>
              </a:rPr>
              <a:t>虚拟性</a:t>
            </a:r>
            <a:r>
              <a:rPr lang="zh-CN" altLang="en-US" sz="2400" dirty="0" smtClean="0">
                <a:latin typeface="宋体" pitchFamily="2" charset="-122"/>
              </a:rPr>
              <a:t>：从逻辑上扩充内存，使用户看到的内存容量大于实际内存容量。这是虚拟存储器所表现的</a:t>
            </a:r>
            <a:r>
              <a:rPr lang="zh-CN" altLang="en-US" sz="2400" dirty="0" smtClean="0">
                <a:solidFill>
                  <a:srgbClr val="FF0000"/>
                </a:solidFill>
                <a:latin typeface="宋体" pitchFamily="2" charset="-122"/>
              </a:rPr>
              <a:t>最重要的特征</a:t>
            </a:r>
            <a:r>
              <a:rPr lang="zh-CN" altLang="en-US" sz="2400" dirty="0" smtClean="0">
                <a:latin typeface="宋体" pitchFamily="2" charset="-122"/>
              </a:rPr>
              <a:t>，也是实现虚拟存储器的</a:t>
            </a:r>
            <a:r>
              <a:rPr lang="zh-CN" altLang="en-US" sz="2400" dirty="0" smtClean="0">
                <a:solidFill>
                  <a:srgbClr val="FF0000"/>
                </a:solidFill>
                <a:latin typeface="宋体" pitchFamily="2" charset="-122"/>
              </a:rPr>
              <a:t>最重要的目标</a:t>
            </a:r>
            <a:r>
              <a:rPr lang="zh-CN" altLang="en-US" sz="2400" dirty="0" smtClean="0">
                <a:latin typeface="宋体" pitchFamily="2" charset="-122"/>
              </a:rPr>
              <a:t>。</a:t>
            </a:r>
            <a:r>
              <a:rPr lang="zh-CN" altLang="en-US" sz="2400" dirty="0" smtClean="0"/>
              <a:t> </a:t>
            </a:r>
          </a:p>
        </p:txBody>
      </p:sp>
      <p:sp>
        <p:nvSpPr>
          <p:cNvPr id="5" name="Text Box 101"/>
          <p:cNvSpPr txBox="1">
            <a:spLocks noChangeArrowheads="1"/>
          </p:cNvSpPr>
          <p:nvPr/>
        </p:nvSpPr>
        <p:spPr bwMode="auto">
          <a:xfrm>
            <a:off x="566057" y="4211875"/>
            <a:ext cx="7997372" cy="1200329"/>
          </a:xfrm>
          <a:prstGeom prst="rect">
            <a:avLst/>
          </a:prstGeom>
          <a:solidFill>
            <a:srgbClr val="0000FF"/>
          </a:solidFill>
          <a:ln w="28575">
            <a:solidFill>
              <a:srgbClr val="0099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sz="2400" smtClean="0">
                <a:solidFill>
                  <a:srgbClr val="FFFF00"/>
                </a:solidFill>
                <a:latin typeface="楷体_GB2312" pitchFamily="1" charset="-122"/>
                <a:ea typeface="楷体_GB2312" pitchFamily="1" charset="-122"/>
              </a:rPr>
              <a:t>虚拟性是以多次性和对换性为基础的，仅当系统允许将作业分多次调入内存，并能将内存中暂时不运行的程序和数据换至磁盘上时，才有可能</a:t>
            </a:r>
            <a:r>
              <a:rPr lang="zh-CN" altLang="en-US" sz="2400">
                <a:solidFill>
                  <a:srgbClr val="FFFF00"/>
                </a:solidFill>
                <a:latin typeface="楷体_GB2312" pitchFamily="1" charset="-122"/>
                <a:ea typeface="楷体_GB2312" pitchFamily="1" charset="-122"/>
              </a:rPr>
              <a:t>实现</a:t>
            </a:r>
            <a:r>
              <a:rPr lang="zh-CN" altLang="en-US" sz="2400" smtClean="0">
                <a:solidFill>
                  <a:srgbClr val="FFFF00"/>
                </a:solidFill>
                <a:latin typeface="楷体_GB2312" pitchFamily="1" charset="-122"/>
                <a:ea typeface="楷体_GB2312" pitchFamily="1" charset="-122"/>
              </a:rPr>
              <a:t>虚拟存储器。</a:t>
            </a:r>
            <a:endParaRPr lang="zh-CN" altLang="en-US" sz="2400">
              <a:solidFill>
                <a:srgbClr val="FFFF00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6" name="Text Box 101"/>
          <p:cNvSpPr txBox="1">
            <a:spLocks noChangeArrowheads="1"/>
          </p:cNvSpPr>
          <p:nvPr/>
        </p:nvSpPr>
        <p:spPr bwMode="auto">
          <a:xfrm>
            <a:off x="558803" y="5630208"/>
            <a:ext cx="7997372" cy="461665"/>
          </a:xfrm>
          <a:prstGeom prst="rect">
            <a:avLst/>
          </a:prstGeom>
          <a:solidFill>
            <a:srgbClr val="0000FF"/>
          </a:solidFill>
          <a:ln w="28575">
            <a:solidFill>
              <a:srgbClr val="0099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sz="2400" smtClean="0">
                <a:solidFill>
                  <a:srgbClr val="FFFF00"/>
                </a:solidFill>
                <a:latin typeface="楷体_GB2312" pitchFamily="1" charset="-122"/>
                <a:ea typeface="楷体_GB2312" pitchFamily="1" charset="-122"/>
              </a:rPr>
              <a:t>多次性和对换性又必须建立在离散分配的基础上。</a:t>
            </a:r>
            <a:endParaRPr lang="zh-CN" altLang="en-US" sz="2400">
              <a:solidFill>
                <a:srgbClr val="FFFF00"/>
              </a:solidFill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6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68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68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68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4" grpId="0" uiExpand="1" build="p" bldLvl="3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页脚占位符 4"/>
          <p:cNvSpPr txBox="1">
            <a:spLocks noGrp="1" noChangeArrowheads="1"/>
          </p:cNvSpPr>
          <p:nvPr/>
        </p:nvSpPr>
        <p:spPr bwMode="auto">
          <a:xfrm>
            <a:off x="3352800" y="6540500"/>
            <a:ext cx="2895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</a:pPr>
            <a:r>
              <a:rPr lang="zh-CN" altLang="zh-CN" sz="1400">
                <a:solidFill>
                  <a:srgbClr val="CC3300"/>
                </a:solidFill>
              </a:rPr>
              <a:t>计算机操作系统</a:t>
            </a:r>
          </a:p>
        </p:txBody>
      </p:sp>
      <p:sp>
        <p:nvSpPr>
          <p:cNvPr id="79874" name="灯片编号占位符 5"/>
          <p:cNvSpPr txBox="1">
            <a:spLocks noGrp="1" noChangeArrowheads="1"/>
          </p:cNvSpPr>
          <p:nvPr/>
        </p:nvSpPr>
        <p:spPr bwMode="auto">
          <a:xfrm>
            <a:off x="6781800" y="6604000"/>
            <a:ext cx="19050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r">
              <a:spcBef>
                <a:spcPct val="0"/>
              </a:spcBef>
              <a:buClrTx/>
              <a:buSzTx/>
            </a:pPr>
            <a:fld id="{8F06CD09-8E84-4FB3-8247-599878F39643}" type="slidenum">
              <a:rPr lang="en-US" altLang="zh-CN" sz="1400">
                <a:solidFill>
                  <a:srgbClr val="0000FF"/>
                </a:solidFill>
              </a:rPr>
              <a:pPr algn="r">
                <a:spcBef>
                  <a:spcPct val="0"/>
                </a:spcBef>
                <a:buClrTx/>
                <a:buSzTx/>
              </a:pPr>
              <a:t>7</a:t>
            </a:fld>
            <a:endParaRPr lang="en-US" altLang="zh-CN" sz="1400">
              <a:solidFill>
                <a:srgbClr val="0000FF"/>
              </a:solidFill>
            </a:endParaRPr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5.1.3  </a:t>
            </a:r>
            <a:r>
              <a:rPr lang="zh-CN" altLang="en-US" smtClean="0"/>
              <a:t>虚拟存储器的实现方法 </a:t>
            </a:r>
          </a:p>
        </p:txBody>
      </p:sp>
      <p:sp>
        <p:nvSpPr>
          <p:cNvPr id="7578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838200"/>
            <a:ext cx="8574088" cy="5294313"/>
          </a:xfrm>
        </p:spPr>
        <p:txBody>
          <a:bodyPr/>
          <a:lstStyle/>
          <a:p>
            <a:pPr marL="514350" indent="-514350" eaLnBrk="1" hangingPunct="1">
              <a:buSzPct val="100000"/>
              <a:buFont typeface="+mj-lt"/>
              <a:buAutoNum type="arabicPeriod"/>
            </a:pPr>
            <a:r>
              <a:rPr lang="zh-CN" altLang="en-US" sz="2800" smtClean="0">
                <a:latin typeface="+mn-ea"/>
              </a:rPr>
              <a:t>分页请求系统 </a:t>
            </a:r>
          </a:p>
          <a:p>
            <a:pPr lvl="1" eaLnBrk="1" hangingPunct="1"/>
            <a:r>
              <a:rPr lang="zh-CN" altLang="en-US" sz="2400" smtClean="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在分页系统基础上，增加了请求调页功能和页面置换功能所形成的页式虚拟存储系统</a:t>
            </a:r>
            <a:r>
              <a:rPr lang="zh-CN" altLang="en-US" sz="2400" smtClean="0">
                <a:latin typeface="宋体" pitchFamily="2" charset="-122"/>
              </a:rPr>
              <a:t>。</a:t>
            </a:r>
            <a:r>
              <a:rPr lang="zh-CN" altLang="en-US" sz="2400" smtClean="0"/>
              <a:t> </a:t>
            </a:r>
          </a:p>
          <a:p>
            <a:pPr lvl="1" eaLnBrk="1" hangingPunct="1"/>
            <a:r>
              <a:rPr lang="zh-CN" altLang="en-US" sz="2400" smtClean="0">
                <a:latin typeface="宋体" pitchFamily="2" charset="-122"/>
              </a:rPr>
              <a:t>必须提供硬件支持和相应的软件：</a:t>
            </a:r>
            <a:r>
              <a:rPr lang="zh-CN" altLang="en-US" sz="2400" smtClean="0"/>
              <a:t> </a:t>
            </a:r>
          </a:p>
          <a:p>
            <a:pPr lvl="2" eaLnBrk="1" hangingPunct="1"/>
            <a:r>
              <a:rPr lang="zh-CN" altLang="en-US" smtClean="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硬件支持</a:t>
            </a:r>
            <a:r>
              <a:rPr lang="zh-CN" altLang="en-US" smtClean="0"/>
              <a:t> </a:t>
            </a:r>
          </a:p>
          <a:p>
            <a:pPr marL="1074738" lvl="3" indent="296863" eaLnBrk="1" hangingPunct="1"/>
            <a:r>
              <a:rPr lang="zh-CN" altLang="en-US" sz="2400" smtClean="0">
                <a:latin typeface="宋体" pitchFamily="2" charset="-122"/>
              </a:rPr>
              <a:t>请求分页的页表机制</a:t>
            </a:r>
            <a:r>
              <a:rPr lang="zh-CN" altLang="en-US" sz="2400" smtClean="0"/>
              <a:t>：在纯分页的页表机制上增加若干项而形成，作为请求分页的数据结构。</a:t>
            </a:r>
          </a:p>
          <a:p>
            <a:pPr marL="1074738" lvl="3" indent="296863" eaLnBrk="1" hangingPunct="1"/>
            <a:r>
              <a:rPr lang="zh-CN" altLang="en-US" sz="2400">
                <a:latin typeface="宋体" pitchFamily="2" charset="-122"/>
              </a:rPr>
              <a:t>缺页中断机构：每当用户程序要访问的页面尚未调入内存时，便产生一缺页中断，请求</a:t>
            </a:r>
            <a:r>
              <a:rPr lang="en-US" altLang="zh-CN" sz="2400">
                <a:latin typeface="宋体" pitchFamily="2" charset="-122"/>
              </a:rPr>
              <a:t>OS</a:t>
            </a:r>
            <a:r>
              <a:rPr lang="zh-CN" altLang="en-US" sz="2400">
                <a:latin typeface="宋体" pitchFamily="2" charset="-122"/>
              </a:rPr>
              <a:t>将所缺的页调入</a:t>
            </a:r>
            <a:r>
              <a:rPr lang="zh-CN" altLang="en-US" sz="2400" smtClean="0">
                <a:latin typeface="宋体" pitchFamily="2" charset="-122"/>
              </a:rPr>
              <a:t>内存。</a:t>
            </a:r>
            <a:endParaRPr lang="zh-CN" altLang="en-US" sz="2400">
              <a:latin typeface="宋体" pitchFamily="2" charset="-122"/>
            </a:endParaRPr>
          </a:p>
          <a:p>
            <a:pPr marL="1074738" lvl="3" indent="296863" eaLnBrk="1" hangingPunct="1"/>
            <a:r>
              <a:rPr lang="zh-CN" altLang="en-US" sz="2400">
                <a:latin typeface="宋体" pitchFamily="2" charset="-122"/>
              </a:rPr>
              <a:t>地址变换</a:t>
            </a:r>
            <a:r>
              <a:rPr lang="zh-CN" altLang="en-US" sz="2400" smtClean="0">
                <a:latin typeface="宋体" pitchFamily="2" charset="-122"/>
              </a:rPr>
              <a:t>机构</a:t>
            </a:r>
            <a:endParaRPr lang="zh-CN" altLang="en-US" sz="2400">
              <a:latin typeface="宋体" pitchFamily="2" charset="-122"/>
            </a:endParaRPr>
          </a:p>
          <a:p>
            <a:pPr lvl="2" eaLnBrk="1" hangingPunct="1"/>
            <a:r>
              <a:rPr lang="zh-CN" altLang="en-US" smtClean="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实现请求分页的软件</a:t>
            </a:r>
            <a:r>
              <a:rPr lang="en-US" altLang="zh-CN" smtClean="0">
                <a:latin typeface="Times New Roman" pitchFamily="18" charset="0"/>
              </a:rPr>
              <a:t>——</a:t>
            </a:r>
            <a:r>
              <a:rPr lang="zh-CN" altLang="en-US" smtClean="0">
                <a:latin typeface="宋体" pitchFamily="2" charset="-122"/>
              </a:rPr>
              <a:t>请求调页、实现页面置换的软件</a:t>
            </a:r>
            <a:r>
              <a:rPr lang="zh-CN" altLang="en-US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5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57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57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57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57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57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57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57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1" grpId="0" build="p" bldLvl="4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页脚占位符 4"/>
          <p:cNvSpPr txBox="1">
            <a:spLocks noGrp="1" noChangeArrowheads="1"/>
          </p:cNvSpPr>
          <p:nvPr/>
        </p:nvSpPr>
        <p:spPr bwMode="auto">
          <a:xfrm>
            <a:off x="3352800" y="6540500"/>
            <a:ext cx="2895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</a:pPr>
            <a:r>
              <a:rPr lang="zh-CN" altLang="zh-CN" sz="1400">
                <a:solidFill>
                  <a:srgbClr val="CC3300"/>
                </a:solidFill>
              </a:rPr>
              <a:t>计算机操作系统</a:t>
            </a:r>
          </a:p>
        </p:txBody>
      </p:sp>
      <p:sp>
        <p:nvSpPr>
          <p:cNvPr id="80898" name="灯片编号占位符 5"/>
          <p:cNvSpPr txBox="1">
            <a:spLocks noGrp="1" noChangeArrowheads="1"/>
          </p:cNvSpPr>
          <p:nvPr/>
        </p:nvSpPr>
        <p:spPr bwMode="auto">
          <a:xfrm>
            <a:off x="6781800" y="6604000"/>
            <a:ext cx="19050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r">
              <a:spcBef>
                <a:spcPct val="0"/>
              </a:spcBef>
              <a:buClrTx/>
              <a:buSzTx/>
            </a:pPr>
            <a:fld id="{81FD72DE-72A7-4A23-8EA1-E895E820B203}" type="slidenum">
              <a:rPr lang="en-US" altLang="zh-CN" sz="1400">
                <a:solidFill>
                  <a:srgbClr val="0000FF"/>
                </a:solidFill>
              </a:rPr>
              <a:pPr algn="r">
                <a:spcBef>
                  <a:spcPct val="0"/>
                </a:spcBef>
                <a:buClrTx/>
                <a:buSzTx/>
              </a:pPr>
              <a:t>8</a:t>
            </a:fld>
            <a:endParaRPr lang="en-US" altLang="zh-CN" sz="1400">
              <a:solidFill>
                <a:srgbClr val="0000FF"/>
              </a:solidFill>
            </a:endParaRPr>
          </a:p>
        </p:txBody>
      </p:sp>
      <p:sp>
        <p:nvSpPr>
          <p:cNvPr id="7680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209550"/>
            <a:ext cx="8574088" cy="6062663"/>
          </a:xfrm>
        </p:spPr>
        <p:txBody>
          <a:bodyPr/>
          <a:lstStyle/>
          <a:p>
            <a:pPr marL="514350" indent="-514350" eaLnBrk="1" hangingPunct="1">
              <a:spcBef>
                <a:spcPct val="5000"/>
              </a:spcBef>
              <a:buSzPct val="100000"/>
              <a:buFont typeface="+mj-lt"/>
              <a:buAutoNum type="arabicPeriod" startAt="2"/>
            </a:pPr>
            <a:r>
              <a:rPr lang="zh-CN" altLang="en-US">
                <a:latin typeface="+mn-ea"/>
              </a:rPr>
              <a:t>请求分段系统</a:t>
            </a:r>
          </a:p>
          <a:p>
            <a:pPr lvl="1" eaLnBrk="1" hangingPunct="1">
              <a:spcBef>
                <a:spcPct val="5000"/>
              </a:spcBef>
            </a:pPr>
            <a:endParaRPr lang="en-US" altLang="zh-CN" sz="2400" smtClean="0">
              <a:solidFill>
                <a:srgbClr val="000066"/>
              </a:solidFill>
              <a:latin typeface="黑体" pitchFamily="49" charset="-122"/>
              <a:ea typeface="黑体" pitchFamily="49" charset="-122"/>
            </a:endParaRPr>
          </a:p>
          <a:p>
            <a:pPr lvl="1" eaLnBrk="1" hangingPunct="1">
              <a:spcBef>
                <a:spcPct val="5000"/>
              </a:spcBef>
            </a:pPr>
            <a:r>
              <a:rPr lang="zh-CN" altLang="en-US" sz="2400" smtClean="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在分段系统基础上，增加了</a:t>
            </a:r>
            <a:r>
              <a:rPr lang="zh-CN" altLang="en-US" sz="2400" smtClean="0">
                <a:solidFill>
                  <a:schemeClr val="hlink"/>
                </a:solidFill>
                <a:latin typeface="黑体" pitchFamily="49" charset="-122"/>
                <a:ea typeface="黑体" pitchFamily="49" charset="-122"/>
              </a:rPr>
              <a:t>请求调段功能</a:t>
            </a:r>
            <a:r>
              <a:rPr lang="zh-CN" altLang="en-US" sz="2400" smtClean="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和</a:t>
            </a:r>
            <a:r>
              <a:rPr lang="zh-CN" altLang="en-US" sz="2400" smtClean="0">
                <a:solidFill>
                  <a:schemeClr val="hlink"/>
                </a:solidFill>
                <a:latin typeface="黑体" pitchFamily="49" charset="-122"/>
                <a:ea typeface="黑体" pitchFamily="49" charset="-122"/>
              </a:rPr>
              <a:t>分段置换功能</a:t>
            </a:r>
            <a:r>
              <a:rPr lang="zh-CN" altLang="en-US" sz="2400" smtClean="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所形成的段式虚拟存储系统</a:t>
            </a:r>
            <a:r>
              <a:rPr lang="zh-CN" altLang="en-US" sz="2400" smtClean="0">
                <a:latin typeface="宋体" pitchFamily="2" charset="-122"/>
              </a:rPr>
              <a:t>。</a:t>
            </a:r>
          </a:p>
          <a:p>
            <a:pPr lvl="1" eaLnBrk="1" hangingPunct="1">
              <a:spcBef>
                <a:spcPct val="5000"/>
              </a:spcBef>
            </a:pPr>
            <a:r>
              <a:rPr lang="zh-CN" altLang="en-US" sz="2400" smtClean="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硬件支持</a:t>
            </a:r>
          </a:p>
          <a:p>
            <a:pPr lvl="2" eaLnBrk="1" hangingPunct="1">
              <a:spcBef>
                <a:spcPct val="5000"/>
              </a:spcBef>
            </a:pPr>
            <a:r>
              <a:rPr lang="zh-CN" altLang="en-US" smtClean="0">
                <a:latin typeface="宋体" pitchFamily="2" charset="-122"/>
              </a:rPr>
              <a:t>请求分段的段表机制</a:t>
            </a:r>
            <a:r>
              <a:rPr lang="zh-CN" altLang="en-US" smtClean="0"/>
              <a:t> </a:t>
            </a:r>
          </a:p>
          <a:p>
            <a:pPr lvl="2" eaLnBrk="1" hangingPunct="1">
              <a:spcBef>
                <a:spcPct val="5000"/>
              </a:spcBef>
            </a:pPr>
            <a:r>
              <a:rPr lang="zh-CN" altLang="en-US" smtClean="0">
                <a:latin typeface="宋体" pitchFamily="2" charset="-122"/>
              </a:rPr>
              <a:t>缺段中断机构</a:t>
            </a:r>
            <a:r>
              <a:rPr lang="zh-CN" altLang="en-US" smtClean="0"/>
              <a:t> </a:t>
            </a:r>
          </a:p>
          <a:p>
            <a:pPr lvl="2" eaLnBrk="1" hangingPunct="1">
              <a:spcBef>
                <a:spcPct val="5000"/>
              </a:spcBef>
            </a:pPr>
            <a:r>
              <a:rPr lang="zh-CN" altLang="en-US" smtClean="0">
                <a:latin typeface="宋体" pitchFamily="2" charset="-122"/>
              </a:rPr>
              <a:t>地址变换机构</a:t>
            </a:r>
          </a:p>
          <a:p>
            <a:pPr lvl="1" eaLnBrk="1" hangingPunct="1">
              <a:spcBef>
                <a:spcPct val="5000"/>
              </a:spcBef>
            </a:pPr>
            <a:r>
              <a:rPr lang="zh-CN" altLang="en-US" sz="2400" smtClean="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实现请求分段的软件</a:t>
            </a:r>
            <a:r>
              <a:rPr lang="en-US" altLang="zh-CN" sz="2400" smtClean="0">
                <a:latin typeface="Times New Roman" pitchFamily="18" charset="0"/>
              </a:rPr>
              <a:t>——</a:t>
            </a:r>
            <a:r>
              <a:rPr lang="zh-CN" altLang="en-US" sz="2400" smtClean="0">
                <a:latin typeface="宋体" pitchFamily="2" charset="-122"/>
              </a:rPr>
              <a:t>请求调段、实现段置换的软件</a:t>
            </a:r>
            <a:endParaRPr lang="zh-CN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32479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6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68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68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68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68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68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68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4" grpId="0" uiExpand="1" build="p" bldLvl="3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页脚占位符 4"/>
          <p:cNvSpPr txBox="1">
            <a:spLocks noGrp="1" noChangeArrowheads="1"/>
          </p:cNvSpPr>
          <p:nvPr/>
        </p:nvSpPr>
        <p:spPr bwMode="auto">
          <a:xfrm>
            <a:off x="3352800" y="6540500"/>
            <a:ext cx="2895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</a:pPr>
            <a:r>
              <a:rPr lang="zh-CN" altLang="zh-CN" sz="1400">
                <a:solidFill>
                  <a:srgbClr val="CC3300"/>
                </a:solidFill>
              </a:rPr>
              <a:t>计算机操作系统</a:t>
            </a:r>
          </a:p>
        </p:txBody>
      </p:sp>
      <p:sp>
        <p:nvSpPr>
          <p:cNvPr id="81922" name="灯片编号占位符 5"/>
          <p:cNvSpPr txBox="1">
            <a:spLocks noGrp="1" noChangeArrowheads="1"/>
          </p:cNvSpPr>
          <p:nvPr/>
        </p:nvSpPr>
        <p:spPr bwMode="auto">
          <a:xfrm>
            <a:off x="6781800" y="6604000"/>
            <a:ext cx="19050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r">
              <a:spcBef>
                <a:spcPct val="0"/>
              </a:spcBef>
              <a:buClrTx/>
              <a:buSzTx/>
            </a:pPr>
            <a:fld id="{B23EE4FF-774E-4019-9137-2EE6F4FCB724}" type="slidenum">
              <a:rPr lang="en-US" altLang="zh-CN" sz="1400">
                <a:solidFill>
                  <a:srgbClr val="0000FF"/>
                </a:solidFill>
              </a:rPr>
              <a:pPr algn="r">
                <a:spcBef>
                  <a:spcPct val="0"/>
                </a:spcBef>
                <a:buClrTx/>
                <a:buSzTx/>
              </a:pPr>
              <a:t>9</a:t>
            </a:fld>
            <a:endParaRPr lang="en-US" altLang="zh-CN" sz="1400">
              <a:solidFill>
                <a:srgbClr val="0000FF"/>
              </a:solidFill>
            </a:endParaRPr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5.2  </a:t>
            </a:r>
            <a:r>
              <a:rPr lang="zh-CN" altLang="en-US" sz="4000" smtClean="0"/>
              <a:t>请求分页存储管理方式 </a:t>
            </a:r>
          </a:p>
        </p:txBody>
      </p:sp>
      <p:sp>
        <p:nvSpPr>
          <p:cNvPr id="77829" name="Text Box 4"/>
          <p:cNvSpPr txBox="1">
            <a:spLocks noChangeArrowheads="1"/>
          </p:cNvSpPr>
          <p:nvPr/>
        </p:nvSpPr>
        <p:spPr bwMode="auto">
          <a:xfrm>
            <a:off x="457200" y="952500"/>
            <a:ext cx="6781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3200" smtClean="0"/>
              <a:t>5.2.1  </a:t>
            </a:r>
            <a:r>
              <a:rPr lang="zh-CN" altLang="en-US" sz="3200">
                <a:latin typeface="宋体" pitchFamily="2" charset="-122"/>
              </a:rPr>
              <a:t>请求分页中的硬件支持</a:t>
            </a:r>
            <a:r>
              <a:rPr lang="zh-CN" altLang="en-US" sz="3200"/>
              <a:t> </a:t>
            </a:r>
          </a:p>
        </p:txBody>
      </p:sp>
      <p:sp>
        <p:nvSpPr>
          <p:cNvPr id="77830" name="Text Box 5"/>
          <p:cNvSpPr txBox="1">
            <a:spLocks noChangeArrowheads="1"/>
          </p:cNvSpPr>
          <p:nvPr/>
        </p:nvSpPr>
        <p:spPr bwMode="auto">
          <a:xfrm>
            <a:off x="381000" y="1676400"/>
            <a:ext cx="3352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3200">
                <a:solidFill>
                  <a:srgbClr val="009900"/>
                </a:solidFill>
                <a:latin typeface="仿宋_GB2312" pitchFamily="1" charset="-122"/>
                <a:ea typeface="仿宋_GB2312" pitchFamily="1" charset="-122"/>
              </a:rPr>
              <a:t>1</a:t>
            </a:r>
            <a:r>
              <a:rPr lang="zh-CN" altLang="en-US" sz="3200">
                <a:solidFill>
                  <a:srgbClr val="009900"/>
                </a:solidFill>
                <a:latin typeface="仿宋_GB2312" pitchFamily="1" charset="-122"/>
                <a:ea typeface="仿宋_GB2312" pitchFamily="1" charset="-122"/>
              </a:rPr>
              <a:t>．页表机制 </a:t>
            </a:r>
          </a:p>
        </p:txBody>
      </p:sp>
      <p:sp>
        <p:nvSpPr>
          <p:cNvPr id="77831" name="Text Box 6"/>
          <p:cNvSpPr txBox="1">
            <a:spLocks noChangeArrowheads="1"/>
          </p:cNvSpPr>
          <p:nvPr/>
        </p:nvSpPr>
        <p:spPr bwMode="auto">
          <a:xfrm>
            <a:off x="609600" y="2489200"/>
            <a:ext cx="378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zh-CN" sz="2400">
                <a:latin typeface="黑体" pitchFamily="49" charset="-122"/>
                <a:ea typeface="黑体" pitchFamily="49" charset="-122"/>
              </a:rPr>
              <a:t>每个页表表项如下所示： </a:t>
            </a:r>
          </a:p>
        </p:txBody>
      </p:sp>
      <p:sp>
        <p:nvSpPr>
          <p:cNvPr id="77848" name="Rectangle 67"/>
          <p:cNvSpPr>
            <a:spLocks noGrp="1" noChangeArrowheads="1"/>
          </p:cNvSpPr>
          <p:nvPr>
            <p:ph type="body" idx="4294967295"/>
          </p:nvPr>
        </p:nvSpPr>
        <p:spPr>
          <a:xfrm>
            <a:off x="254002" y="3746500"/>
            <a:ext cx="8788400" cy="2449513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 smtClean="0">
                <a:solidFill>
                  <a:srgbClr val="000066"/>
                </a:solidFill>
                <a:latin typeface="Times New Roman" pitchFamily="18" charset="0"/>
                <a:ea typeface="黑体" pitchFamily="49" charset="-122"/>
              </a:rPr>
              <a:t>状态位</a:t>
            </a:r>
            <a:r>
              <a:rPr lang="en-US" altLang="zh-CN" sz="2400" dirty="0" smtClean="0">
                <a:solidFill>
                  <a:srgbClr val="000066"/>
                </a:solidFill>
                <a:latin typeface="Times New Roman" pitchFamily="18" charset="0"/>
                <a:ea typeface="楷体_GB2312" pitchFamily="1" charset="-122"/>
              </a:rPr>
              <a:t>P</a:t>
            </a:r>
            <a:r>
              <a:rPr lang="zh-CN" altLang="en-US" sz="2400" dirty="0" smtClean="0">
                <a:solidFill>
                  <a:srgbClr val="000066"/>
                </a:solidFill>
                <a:latin typeface="Times New Roman" pitchFamily="18" charset="0"/>
                <a:ea typeface="楷体_GB2312" pitchFamily="1" charset="-122"/>
              </a:rPr>
              <a:t>：</a:t>
            </a:r>
            <a:r>
              <a:rPr lang="zh-CN" altLang="en-US" sz="2000" dirty="0" smtClean="0">
                <a:solidFill>
                  <a:srgbClr val="000066"/>
                </a:solidFill>
                <a:latin typeface="Times New Roman" pitchFamily="18" charset="0"/>
                <a:ea typeface="楷体_GB2312" pitchFamily="1" charset="-122"/>
              </a:rPr>
              <a:t>指示该页是否已调入内存；只有一位，也称为位字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 smtClean="0">
                <a:solidFill>
                  <a:srgbClr val="000066"/>
                </a:solidFill>
                <a:latin typeface="Times New Roman" pitchFamily="18" charset="0"/>
                <a:ea typeface="黑体" pitchFamily="49" charset="-122"/>
              </a:rPr>
              <a:t>访问字段</a:t>
            </a:r>
            <a:r>
              <a:rPr lang="en-US" altLang="zh-CN" sz="2400" dirty="0" smtClean="0">
                <a:solidFill>
                  <a:srgbClr val="000066"/>
                </a:solidFill>
                <a:latin typeface="Times New Roman" pitchFamily="18" charset="0"/>
                <a:ea typeface="楷体_GB2312" pitchFamily="1" charset="-122"/>
              </a:rPr>
              <a:t>A</a:t>
            </a:r>
            <a:r>
              <a:rPr lang="zh-CN" altLang="en-US" sz="2400" dirty="0" smtClean="0">
                <a:solidFill>
                  <a:srgbClr val="000066"/>
                </a:solidFill>
                <a:latin typeface="Times New Roman" pitchFamily="18" charset="0"/>
                <a:ea typeface="楷体_GB2312" pitchFamily="1" charset="-122"/>
              </a:rPr>
              <a:t>：</a:t>
            </a:r>
            <a:r>
              <a:rPr lang="zh-CN" altLang="en-US" sz="2000" dirty="0" smtClean="0">
                <a:solidFill>
                  <a:srgbClr val="000066"/>
                </a:solidFill>
                <a:latin typeface="Times New Roman" pitchFamily="18" charset="0"/>
                <a:ea typeface="楷体_GB2312" pitchFamily="1" charset="-122"/>
              </a:rPr>
              <a:t>记录本页在一段时间内被访问的次数，或记录本页最近已有多长时间未被访问，提供给置换算法在选择换出页面时参考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 smtClean="0">
                <a:solidFill>
                  <a:srgbClr val="000066"/>
                </a:solidFill>
                <a:latin typeface="Times New Roman" pitchFamily="18" charset="0"/>
                <a:ea typeface="黑体" pitchFamily="49" charset="-122"/>
              </a:rPr>
              <a:t>修改位</a:t>
            </a:r>
            <a:r>
              <a:rPr lang="en-US" altLang="zh-CN" sz="2400" dirty="0" smtClean="0">
                <a:solidFill>
                  <a:srgbClr val="000066"/>
                </a:solidFill>
                <a:latin typeface="Times New Roman" pitchFamily="18" charset="0"/>
                <a:ea typeface="楷体_GB2312" pitchFamily="1" charset="-122"/>
              </a:rPr>
              <a:t>M</a:t>
            </a:r>
            <a:r>
              <a:rPr lang="zh-CN" altLang="en-US" sz="2400" dirty="0" smtClean="0">
                <a:solidFill>
                  <a:srgbClr val="000066"/>
                </a:solidFill>
                <a:latin typeface="Times New Roman" pitchFamily="18" charset="0"/>
                <a:ea typeface="楷体_GB2312" pitchFamily="1" charset="-122"/>
              </a:rPr>
              <a:t>：</a:t>
            </a:r>
            <a:r>
              <a:rPr lang="zh-CN" altLang="en-US" sz="2000" dirty="0" smtClean="0">
                <a:solidFill>
                  <a:srgbClr val="000066"/>
                </a:solidFill>
                <a:latin typeface="Times New Roman" pitchFamily="18" charset="0"/>
                <a:ea typeface="楷体_GB2312" pitchFamily="1" charset="-122"/>
              </a:rPr>
              <a:t>表示该页被调入内存后是否被修改过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 smtClean="0">
                <a:solidFill>
                  <a:srgbClr val="000066"/>
                </a:solidFill>
                <a:latin typeface="Times New Roman" pitchFamily="18" charset="0"/>
                <a:ea typeface="黑体" pitchFamily="49" charset="-122"/>
              </a:rPr>
              <a:t>外存地址</a:t>
            </a:r>
            <a:r>
              <a:rPr lang="zh-CN" altLang="en-US" sz="2400" dirty="0" smtClean="0">
                <a:solidFill>
                  <a:srgbClr val="000066"/>
                </a:solidFill>
                <a:latin typeface="Times New Roman" pitchFamily="18" charset="0"/>
                <a:ea typeface="楷体_GB2312" pitchFamily="1" charset="-122"/>
              </a:rPr>
              <a:t>：</a:t>
            </a:r>
            <a:r>
              <a:rPr lang="zh-CN" altLang="en-US" sz="2000" dirty="0" smtClean="0">
                <a:solidFill>
                  <a:srgbClr val="000066"/>
                </a:solidFill>
                <a:latin typeface="Times New Roman" pitchFamily="18" charset="0"/>
                <a:ea typeface="楷体_GB2312" pitchFamily="1" charset="-122"/>
              </a:rPr>
              <a:t>指出该页在外存的地址，通常是磁盘物理块号。</a:t>
            </a:r>
            <a:endParaRPr lang="zh-CN" altLang="en-US" sz="2000" dirty="0" smtClean="0">
              <a:solidFill>
                <a:srgbClr val="0000FF"/>
              </a:solidFill>
              <a:latin typeface="Times New Roman" pitchFamily="18" charset="0"/>
              <a:ea typeface="楷体_GB2312" pitchFamily="1" charset="-122"/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3065" y="3075668"/>
            <a:ext cx="9552208" cy="683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7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7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7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78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778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78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778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9" grpId="0"/>
      <p:bldP spid="77830" grpId="0"/>
      <p:bldP spid="77831" grpId="0"/>
      <p:bldP spid="77848" grpId="0" build="p"/>
    </p:bldLst>
  </p:timing>
</p:sld>
</file>

<file path=ppt/theme/theme1.xml><?xml version="1.0" encoding="utf-8"?>
<a:theme xmlns:a="http://schemas.openxmlformats.org/drawingml/2006/main" name="Blends">
  <a:themeElements>
    <a:clrScheme name="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0000FF"/>
      </a:hlink>
      <a:folHlink>
        <a:srgbClr val="CC3300"/>
      </a:folHlink>
    </a:clrScheme>
    <a:fontScheme name="Blends">
      <a:majorFont>
        <a:latin typeface="Tahoma"/>
        <a:ea typeface="黑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folHlink"/>
          </a:buClr>
          <a:buSzPct val="60000"/>
          <a:buFont typeface="Wingdings" panose="05000000000000000000" pitchFamily="2" charset="2"/>
          <a:buNone/>
          <a:defRPr kumimoji="0" lang="zh-CN" alt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folHlink"/>
          </a:buClr>
          <a:buSzPct val="60000"/>
          <a:buFont typeface="Wingdings" panose="05000000000000000000" pitchFamily="2" charset="2"/>
          <a:buNone/>
          <a:defRPr kumimoji="0" lang="zh-CN" alt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默认设计模板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C44892"/>
      </a:hlink>
      <a:folHlink>
        <a:srgbClr val="0066FF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  <a:ea typeface="宋体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FF6600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C44892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默认设计模板">
  <a:themeElements>
    <a:clrScheme name="默认设计模板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C44892"/>
      </a:hlink>
      <a:folHlink>
        <a:srgbClr val="0066FF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  <a:ea typeface="宋体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FF6600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C44892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Designs\Blends.pot</Template>
  <TotalTime>752</TotalTime>
  <Pages>0</Pages>
  <Words>4239</Words>
  <Characters>0</Characters>
  <Application>Microsoft Office PowerPoint</Application>
  <DocSecurity>0</DocSecurity>
  <PresentationFormat>全屏显示(4:3)</PresentationFormat>
  <Lines>0</Lines>
  <Paragraphs>643</Paragraphs>
  <Slides>34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8" baseType="lpstr">
      <vt:lpstr>Blends</vt:lpstr>
      <vt:lpstr>默认设计模板</vt:lpstr>
      <vt:lpstr>1_默认设计模板</vt:lpstr>
      <vt:lpstr>Visio.Drawing.6</vt:lpstr>
      <vt:lpstr>PowerPoint 演示文稿</vt:lpstr>
      <vt:lpstr>5.1  虚拟存储器的基本概念 </vt:lpstr>
      <vt:lpstr>5.1.1  虚拟存储器的引入 </vt:lpstr>
      <vt:lpstr>PowerPoint 演示文稿</vt:lpstr>
      <vt:lpstr>PowerPoint 演示文稿</vt:lpstr>
      <vt:lpstr>PowerPoint 演示文稿</vt:lpstr>
      <vt:lpstr>5.1.3  虚拟存储器的实现方法 </vt:lpstr>
      <vt:lpstr>PowerPoint 演示文稿</vt:lpstr>
      <vt:lpstr>5.2  请求分页存储管理方式 </vt:lpstr>
      <vt:lpstr>PowerPoint 演示文稿</vt:lpstr>
      <vt:lpstr>PowerPoint 演示文稿</vt:lpstr>
      <vt:lpstr>PowerPoint 演示文稿</vt:lpstr>
      <vt:lpstr>5.2.2  内存分配策略和分配算法 </vt:lpstr>
      <vt:lpstr>5.2.3  页面调入策略 </vt:lpstr>
      <vt:lpstr>5.3  页面置换算法 </vt:lpstr>
      <vt:lpstr>5.3  页面置换算法 </vt:lpstr>
      <vt:lpstr>5.3  页面置换算法 </vt:lpstr>
      <vt:lpstr>PowerPoint 演示文稿</vt:lpstr>
      <vt:lpstr>PowerPoint 演示文稿</vt:lpstr>
      <vt:lpstr>5.3.2  最近最久未使用（LRU）置换算法 </vt:lpstr>
      <vt:lpstr>　　2. LRU置换算法的硬件支持 　　1) 寄存器 　　为了记录某进程在内存中各页的使用情况，须为每个在内存中的页面配置一个移位寄存器，可表示为 　　　　　　R = Rn-1Rn-2Rn-3 … R2R1R0</vt:lpstr>
      <vt:lpstr>　　当进程访问某物理块时，要将相应寄存器的Rn-1位置成1。此时，定时信号将每隔一定时间(例如100 ms)将寄存器右移一位。如果我们把n位寄存器的数看作是一个整数，那么，具有最小数值的寄存器所对应的页面，就是最近最久未使用的页面。 </vt:lpstr>
      <vt:lpstr>　　2) 栈 　　可利用一个特殊的栈保存当前使用的各个页面的页面号。每当进程访问某页面时，便将该页面的页面号从栈中移出，将它压入栈顶。因此，栈顶始终是最新被访问页面的编号，而栈底则是最近最久未使用页面的页面号。假定现有一进程，它分有五个物理块，所访问的页面的页面号序列为： 　　　　4，7，0，7，1，0，1，2，1，2，6</vt:lpstr>
      <vt:lpstr>5.3.3  Clock置换算法</vt:lpstr>
      <vt:lpstr>Clock置换算法举例</vt:lpstr>
      <vt:lpstr>改进型Clock置换算法(UNIX SVR4采用此算法)</vt:lpstr>
      <vt:lpstr>PowerPoint 演示文稿</vt:lpstr>
      <vt:lpstr>5.5  请求分段存储管理方式 </vt:lpstr>
      <vt:lpstr>5.5.1  请求分段中的硬件支持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Nanjing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第四章  存储器管理 </dc:title>
  <dc:creator>Qian</dc:creator>
  <cp:lastModifiedBy>yxzhao</cp:lastModifiedBy>
  <cp:revision>367</cp:revision>
  <dcterms:created xsi:type="dcterms:W3CDTF">2005-10-22T09:31:46Z</dcterms:created>
  <dcterms:modified xsi:type="dcterms:W3CDTF">2022-12-07T14:28:33Z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</Properties>
</file>