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01" r:id="rId1"/>
    <p:sldMasterId id="2147483848" r:id="rId2"/>
  </p:sldMasterIdLst>
  <p:notesMasterIdLst>
    <p:notesMasterId r:id="rId46"/>
  </p:notesMasterIdLst>
  <p:sldIdLst>
    <p:sldId id="466" r:id="rId3"/>
    <p:sldId id="406" r:id="rId4"/>
    <p:sldId id="408" r:id="rId5"/>
    <p:sldId id="409" r:id="rId6"/>
    <p:sldId id="688" r:id="rId7"/>
    <p:sldId id="693" r:id="rId8"/>
    <p:sldId id="411" r:id="rId9"/>
    <p:sldId id="418" r:id="rId10"/>
    <p:sldId id="690" r:id="rId11"/>
    <p:sldId id="683" r:id="rId12"/>
    <p:sldId id="682" r:id="rId13"/>
    <p:sldId id="419" r:id="rId14"/>
    <p:sldId id="420" r:id="rId15"/>
    <p:sldId id="421" r:id="rId16"/>
    <p:sldId id="422" r:id="rId17"/>
    <p:sldId id="423" r:id="rId18"/>
    <p:sldId id="424" r:id="rId19"/>
    <p:sldId id="425" r:id="rId20"/>
    <p:sldId id="427" r:id="rId21"/>
    <p:sldId id="428" r:id="rId22"/>
    <p:sldId id="429" r:id="rId23"/>
    <p:sldId id="430" r:id="rId24"/>
    <p:sldId id="431" r:id="rId25"/>
    <p:sldId id="432" r:id="rId26"/>
    <p:sldId id="433" r:id="rId27"/>
    <p:sldId id="435" r:id="rId28"/>
    <p:sldId id="436" r:id="rId29"/>
    <p:sldId id="437" r:id="rId30"/>
    <p:sldId id="438" r:id="rId31"/>
    <p:sldId id="439" r:id="rId32"/>
    <p:sldId id="440" r:id="rId33"/>
    <p:sldId id="691" r:id="rId34"/>
    <p:sldId id="441" r:id="rId35"/>
    <p:sldId id="443" r:id="rId36"/>
    <p:sldId id="444" r:id="rId37"/>
    <p:sldId id="446" r:id="rId38"/>
    <p:sldId id="695" r:id="rId39"/>
    <p:sldId id="694" r:id="rId40"/>
    <p:sldId id="445" r:id="rId41"/>
    <p:sldId id="447" r:id="rId42"/>
    <p:sldId id="448" r:id="rId43"/>
    <p:sldId id="686" r:id="rId44"/>
    <p:sldId id="402" r:id="rId45"/>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3">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528D"/>
    <a:srgbClr val="1C528D"/>
    <a:srgbClr val="3333FF"/>
    <a:srgbClr val="FFFF99"/>
    <a:srgbClr val="FF9966"/>
    <a:srgbClr val="0033CC"/>
    <a:srgbClr val="FF33CC"/>
    <a:srgbClr val="CC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427" autoAdjust="0"/>
  </p:normalViewPr>
  <p:slideViewPr>
    <p:cSldViewPr>
      <p:cViewPr varScale="1">
        <p:scale>
          <a:sx n="77" d="100"/>
          <a:sy n="77" d="100"/>
        </p:scale>
        <p:origin x="1618" y="58"/>
      </p:cViewPr>
      <p:guideLst>
        <p:guide orient="horz" pos="2163"/>
        <p:guide pos="2880"/>
      </p:guideLst>
    </p:cSldViewPr>
  </p:slideViewPr>
  <p:notesTextViewPr>
    <p:cViewPr>
      <p:scale>
        <a:sx n="100" d="100"/>
        <a:sy n="100" d="100"/>
      </p:scale>
      <p:origin x="0" y="0"/>
    </p:cViewPr>
  </p:notesTextViewPr>
  <p:sorterViewPr>
    <p:cViewPr>
      <p:scale>
        <a:sx n="200" d="100"/>
        <a:sy n="200" d="100"/>
      </p:scale>
      <p:origin x="0" y="71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a:defRPr/>
            </a:pPr>
            <a:endParaRPr lang="en-US"/>
          </a:p>
        </p:txBody>
      </p:sp>
      <p:sp>
        <p:nvSpPr>
          <p:cNvPr id="6148"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a:defRPr sz="1200"/>
            </a:lvl1pPr>
          </a:lstStyle>
          <a:p>
            <a:fld id="{4D17AA93-DC21-473B-996A-4CA9B7F0CD51}" type="slidenum">
              <a:rPr lang="en-US" altLang="zh-CN"/>
              <a:pPr/>
              <a:t>‹#›</a:t>
            </a:fld>
            <a:endParaRPr lang="en-US" altLang="zh-CN"/>
          </a:p>
        </p:txBody>
      </p:sp>
    </p:spTree>
    <p:extLst>
      <p:ext uri="{BB962C8B-B14F-4D97-AF65-F5344CB8AC3E}">
        <p14:creationId xmlns:p14="http://schemas.microsoft.com/office/powerpoint/2010/main" val="2387002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面向过程：</a:t>
            </a:r>
            <a:r>
              <a:rPr lang="zh-CN" altLang="en-US" sz="1200" b="0" i="0" kern="1200">
                <a:solidFill>
                  <a:schemeClr val="tx1"/>
                </a:solidFill>
                <a:effectLst/>
                <a:latin typeface="Arial" panose="020B0604020202020204" pitchFamily="34" charset="0"/>
                <a:ea typeface="宋体" panose="02010600030101010101" pitchFamily="2" charset="-122"/>
                <a:cs typeface="+mn-cs"/>
              </a:rPr>
              <a:t>就是分析出解决问题所需要的步骤，然后用函数把这些步骤一步一步实现，使用的时候一个一个依次调用就可以了。以公共汽车为例，“面向过程”就是汽车启动是一个事件，汽车到站是另一个事件。在编程序的时候我们关心的是某一个事件。而不是汽车本身。我们分别对启动和到站编写程序。</a:t>
            </a:r>
            <a:endParaRPr lang="zh-CN" altLang="en-US"/>
          </a:p>
        </p:txBody>
      </p:sp>
      <p:sp>
        <p:nvSpPr>
          <p:cNvPr id="4" name="灯片编号占位符 3"/>
          <p:cNvSpPr>
            <a:spLocks noGrp="1"/>
          </p:cNvSpPr>
          <p:nvPr>
            <p:ph type="sldNum" sz="quarter" idx="10"/>
          </p:nvPr>
        </p:nvSpPr>
        <p:spPr/>
        <p:txBody>
          <a:bodyPr/>
          <a:lstStyle/>
          <a:p>
            <a:fld id="{4D17AA93-DC21-473B-996A-4CA9B7F0CD51}" type="slidenum">
              <a:rPr lang="en-US" altLang="zh-CN" smtClean="0"/>
              <a:pPr/>
              <a:t>28</a:t>
            </a:fld>
            <a:endParaRPr lang="en-US" altLang="zh-CN"/>
          </a:p>
        </p:txBody>
      </p:sp>
    </p:spTree>
    <p:extLst>
      <p:ext uri="{BB962C8B-B14F-4D97-AF65-F5344CB8AC3E}">
        <p14:creationId xmlns:p14="http://schemas.microsoft.com/office/powerpoint/2010/main" val="336569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0E4AF7A0-72D4-4CF3-90F3-DE60E018F366}" type="slidenum">
              <a:rPr lang="en-US" altLang="zh-CN"/>
              <a:pPr/>
              <a:t>‹#›</a:t>
            </a:fld>
            <a:endParaRPr lang="en-US" altLang="zh-CN"/>
          </a:p>
        </p:txBody>
      </p:sp>
    </p:spTree>
    <p:extLst>
      <p:ext uri="{BB962C8B-B14F-4D97-AF65-F5344CB8AC3E}">
        <p14:creationId xmlns:p14="http://schemas.microsoft.com/office/powerpoint/2010/main" val="391482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0E42E345-D352-495C-AC4A-3442FB093344}" type="slidenum">
              <a:rPr lang="en-US" altLang="zh-CN"/>
              <a:pPr/>
              <a:t>‹#›</a:t>
            </a:fld>
            <a:endParaRPr lang="en-US" altLang="zh-CN"/>
          </a:p>
        </p:txBody>
      </p:sp>
    </p:spTree>
    <p:extLst>
      <p:ext uri="{BB962C8B-B14F-4D97-AF65-F5344CB8AC3E}">
        <p14:creationId xmlns:p14="http://schemas.microsoft.com/office/powerpoint/2010/main" val="327664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6172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152400"/>
            <a:ext cx="6019800" cy="6172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817C4EF1-F75A-46B0-8599-FB91C27BD2E3}" type="slidenum">
              <a:rPr lang="en-US" altLang="zh-CN"/>
              <a:pPr/>
              <a:t>‹#›</a:t>
            </a:fld>
            <a:endParaRPr lang="en-US" altLang="zh-CN"/>
          </a:p>
        </p:txBody>
      </p:sp>
    </p:spTree>
    <p:extLst>
      <p:ext uri="{BB962C8B-B14F-4D97-AF65-F5344CB8AC3E}">
        <p14:creationId xmlns:p14="http://schemas.microsoft.com/office/powerpoint/2010/main" val="328407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C095752B-67D3-4CF7-A679-29B43EF1C1BA}" type="slidenum">
              <a:rPr lang="en-US" altLang="zh-CN"/>
              <a:pPr/>
              <a:t>‹#›</a:t>
            </a:fld>
            <a:endParaRPr lang="en-US" altLang="zh-CN"/>
          </a:p>
        </p:txBody>
      </p:sp>
    </p:spTree>
    <p:extLst>
      <p:ext uri="{BB962C8B-B14F-4D97-AF65-F5344CB8AC3E}">
        <p14:creationId xmlns:p14="http://schemas.microsoft.com/office/powerpoint/2010/main" val="1759942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9083A2EE-4113-4311-BC3A-0B395C158B1D}" type="slidenum">
              <a:rPr lang="en-US" altLang="zh-CN"/>
              <a:pPr/>
              <a:t>‹#›</a:t>
            </a:fld>
            <a:endParaRPr lang="en-US" altLang="zh-CN"/>
          </a:p>
        </p:txBody>
      </p:sp>
    </p:spTree>
    <p:extLst>
      <p:ext uri="{BB962C8B-B14F-4D97-AF65-F5344CB8AC3E}">
        <p14:creationId xmlns:p14="http://schemas.microsoft.com/office/powerpoint/2010/main" val="3600126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962CCCEE-FC51-43F4-B732-789CF0290BF4}" type="slidenum">
              <a:rPr lang="en-US" altLang="zh-CN"/>
              <a:pPr/>
              <a:t>‹#›</a:t>
            </a:fld>
            <a:endParaRPr lang="en-US" altLang="zh-CN"/>
          </a:p>
        </p:txBody>
      </p:sp>
    </p:spTree>
    <p:extLst>
      <p:ext uri="{BB962C8B-B14F-4D97-AF65-F5344CB8AC3E}">
        <p14:creationId xmlns:p14="http://schemas.microsoft.com/office/powerpoint/2010/main" val="15152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6" name="灯片编号占位符 5"/>
          <p:cNvSpPr>
            <a:spLocks noGrp="1" noChangeArrowheads="1"/>
          </p:cNvSpPr>
          <p:nvPr>
            <p:ph type="sldNum" sz="quarter" idx="11"/>
          </p:nvPr>
        </p:nvSpPr>
        <p:spPr>
          <a:ln/>
        </p:spPr>
        <p:txBody>
          <a:bodyPr/>
          <a:lstStyle>
            <a:lvl1pPr>
              <a:defRPr/>
            </a:lvl1pPr>
          </a:lstStyle>
          <a:p>
            <a:fld id="{627990F7-3D07-4BB5-A090-A2D64FA4360E}" type="slidenum">
              <a:rPr lang="en-US" altLang="zh-CN"/>
              <a:pPr/>
              <a:t>‹#›</a:t>
            </a:fld>
            <a:endParaRPr lang="en-US" altLang="zh-CN"/>
          </a:p>
        </p:txBody>
      </p:sp>
    </p:spTree>
    <p:extLst>
      <p:ext uri="{BB962C8B-B14F-4D97-AF65-F5344CB8AC3E}">
        <p14:creationId xmlns:p14="http://schemas.microsoft.com/office/powerpoint/2010/main" val="324667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8" name="灯片编号占位符 5"/>
          <p:cNvSpPr>
            <a:spLocks noGrp="1" noChangeArrowheads="1"/>
          </p:cNvSpPr>
          <p:nvPr>
            <p:ph type="sldNum" sz="quarter" idx="11"/>
          </p:nvPr>
        </p:nvSpPr>
        <p:spPr>
          <a:ln/>
        </p:spPr>
        <p:txBody>
          <a:bodyPr/>
          <a:lstStyle>
            <a:lvl1pPr>
              <a:defRPr/>
            </a:lvl1pPr>
          </a:lstStyle>
          <a:p>
            <a:fld id="{05BFD968-01B1-4DFD-B2C6-0D118C5919AC}" type="slidenum">
              <a:rPr lang="en-US" altLang="zh-CN"/>
              <a:pPr/>
              <a:t>‹#›</a:t>
            </a:fld>
            <a:endParaRPr lang="en-US" altLang="zh-CN"/>
          </a:p>
        </p:txBody>
      </p:sp>
    </p:spTree>
    <p:extLst>
      <p:ext uri="{BB962C8B-B14F-4D97-AF65-F5344CB8AC3E}">
        <p14:creationId xmlns:p14="http://schemas.microsoft.com/office/powerpoint/2010/main" val="2488225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4" name="灯片编号占位符 5"/>
          <p:cNvSpPr>
            <a:spLocks noGrp="1" noChangeArrowheads="1"/>
          </p:cNvSpPr>
          <p:nvPr>
            <p:ph type="sldNum" sz="quarter" idx="11"/>
          </p:nvPr>
        </p:nvSpPr>
        <p:spPr>
          <a:ln/>
        </p:spPr>
        <p:txBody>
          <a:bodyPr/>
          <a:lstStyle>
            <a:lvl1pPr>
              <a:defRPr/>
            </a:lvl1pPr>
          </a:lstStyle>
          <a:p>
            <a:fld id="{6962E1B9-C969-4B8C-9F06-DA588D8A684C}" type="slidenum">
              <a:rPr lang="en-US" altLang="zh-CN"/>
              <a:pPr/>
              <a:t>‹#›</a:t>
            </a:fld>
            <a:endParaRPr lang="en-US" altLang="zh-CN"/>
          </a:p>
        </p:txBody>
      </p:sp>
    </p:spTree>
    <p:extLst>
      <p:ext uri="{BB962C8B-B14F-4D97-AF65-F5344CB8AC3E}">
        <p14:creationId xmlns:p14="http://schemas.microsoft.com/office/powerpoint/2010/main" val="1864027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3" name="灯片编号占位符 5"/>
          <p:cNvSpPr>
            <a:spLocks noGrp="1" noChangeArrowheads="1"/>
          </p:cNvSpPr>
          <p:nvPr>
            <p:ph type="sldNum" sz="quarter" idx="11"/>
          </p:nvPr>
        </p:nvSpPr>
        <p:spPr>
          <a:ln/>
        </p:spPr>
        <p:txBody>
          <a:bodyPr/>
          <a:lstStyle>
            <a:lvl1pPr>
              <a:defRPr/>
            </a:lvl1pPr>
          </a:lstStyle>
          <a:p>
            <a:fld id="{400793E3-EFC7-455E-9B4B-EA2A8325DAE4}" type="slidenum">
              <a:rPr lang="en-US" altLang="zh-CN"/>
              <a:pPr/>
              <a:t>‹#›</a:t>
            </a:fld>
            <a:endParaRPr lang="en-US" altLang="zh-CN"/>
          </a:p>
        </p:txBody>
      </p:sp>
    </p:spTree>
    <p:extLst>
      <p:ext uri="{BB962C8B-B14F-4D97-AF65-F5344CB8AC3E}">
        <p14:creationId xmlns:p14="http://schemas.microsoft.com/office/powerpoint/2010/main" val="2953926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6" name="灯片编号占位符 5"/>
          <p:cNvSpPr>
            <a:spLocks noGrp="1" noChangeArrowheads="1"/>
          </p:cNvSpPr>
          <p:nvPr>
            <p:ph type="sldNum" sz="quarter" idx="11"/>
          </p:nvPr>
        </p:nvSpPr>
        <p:spPr>
          <a:ln/>
        </p:spPr>
        <p:txBody>
          <a:bodyPr/>
          <a:lstStyle>
            <a:lvl1pPr>
              <a:defRPr/>
            </a:lvl1pPr>
          </a:lstStyle>
          <a:p>
            <a:fld id="{94952E81-3AE9-4E04-9FC9-DB1BF8DE56FB}" type="slidenum">
              <a:rPr lang="en-US" altLang="zh-CN"/>
              <a:pPr/>
              <a:t>‹#›</a:t>
            </a:fld>
            <a:endParaRPr lang="en-US" altLang="zh-CN"/>
          </a:p>
        </p:txBody>
      </p:sp>
    </p:spTree>
    <p:extLst>
      <p:ext uri="{BB962C8B-B14F-4D97-AF65-F5344CB8AC3E}">
        <p14:creationId xmlns:p14="http://schemas.microsoft.com/office/powerpoint/2010/main" val="244178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22353557-D6C0-4909-BE02-E008E0F17FB4}" type="slidenum">
              <a:rPr lang="en-US" altLang="zh-CN"/>
              <a:pPr/>
              <a:t>‹#›</a:t>
            </a:fld>
            <a:endParaRPr lang="en-US" altLang="zh-CN"/>
          </a:p>
        </p:txBody>
      </p:sp>
    </p:spTree>
    <p:extLst>
      <p:ext uri="{BB962C8B-B14F-4D97-AF65-F5344CB8AC3E}">
        <p14:creationId xmlns:p14="http://schemas.microsoft.com/office/powerpoint/2010/main" val="2680030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6" name="灯片编号占位符 5"/>
          <p:cNvSpPr>
            <a:spLocks noGrp="1" noChangeArrowheads="1"/>
          </p:cNvSpPr>
          <p:nvPr>
            <p:ph type="sldNum" sz="quarter" idx="11"/>
          </p:nvPr>
        </p:nvSpPr>
        <p:spPr>
          <a:ln/>
        </p:spPr>
        <p:txBody>
          <a:bodyPr/>
          <a:lstStyle>
            <a:lvl1pPr>
              <a:defRPr/>
            </a:lvl1pPr>
          </a:lstStyle>
          <a:p>
            <a:fld id="{398F1CEB-EA63-49F8-B7E9-716D960A307C}" type="slidenum">
              <a:rPr lang="en-US" altLang="zh-CN"/>
              <a:pPr/>
              <a:t>‹#›</a:t>
            </a:fld>
            <a:endParaRPr lang="en-US" altLang="zh-CN"/>
          </a:p>
        </p:txBody>
      </p:sp>
    </p:spTree>
    <p:extLst>
      <p:ext uri="{BB962C8B-B14F-4D97-AF65-F5344CB8AC3E}">
        <p14:creationId xmlns:p14="http://schemas.microsoft.com/office/powerpoint/2010/main" val="3625794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4CA4E3AA-F5AD-4D64-B444-5C208DACF212}" type="slidenum">
              <a:rPr lang="en-US" altLang="zh-CN"/>
              <a:pPr/>
              <a:t>‹#›</a:t>
            </a:fld>
            <a:endParaRPr lang="en-US" altLang="zh-CN"/>
          </a:p>
        </p:txBody>
      </p:sp>
    </p:spTree>
    <p:extLst>
      <p:ext uri="{BB962C8B-B14F-4D97-AF65-F5344CB8AC3E}">
        <p14:creationId xmlns:p14="http://schemas.microsoft.com/office/powerpoint/2010/main" val="2580767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6172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152400"/>
            <a:ext cx="6019800" cy="6172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3D497A9B-9D92-45F2-AB2C-1729EA7EAE92}" type="slidenum">
              <a:rPr lang="en-US" altLang="zh-CN"/>
              <a:pPr/>
              <a:t>‹#›</a:t>
            </a:fld>
            <a:endParaRPr lang="en-US" altLang="zh-CN"/>
          </a:p>
        </p:txBody>
      </p:sp>
    </p:spTree>
    <p:extLst>
      <p:ext uri="{BB962C8B-B14F-4D97-AF65-F5344CB8AC3E}">
        <p14:creationId xmlns:p14="http://schemas.microsoft.com/office/powerpoint/2010/main" val="428391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5" name="灯片编号占位符 5"/>
          <p:cNvSpPr>
            <a:spLocks noGrp="1" noChangeArrowheads="1"/>
          </p:cNvSpPr>
          <p:nvPr>
            <p:ph type="sldNum" sz="quarter" idx="11"/>
          </p:nvPr>
        </p:nvSpPr>
        <p:spPr>
          <a:ln/>
        </p:spPr>
        <p:txBody>
          <a:bodyPr/>
          <a:lstStyle>
            <a:lvl1pPr>
              <a:defRPr/>
            </a:lvl1pPr>
          </a:lstStyle>
          <a:p>
            <a:fld id="{41D0C573-BB6C-4DF4-95D6-2FE5547120C5}" type="slidenum">
              <a:rPr lang="en-US" altLang="zh-CN"/>
              <a:pPr/>
              <a:t>‹#›</a:t>
            </a:fld>
            <a:endParaRPr lang="en-US" altLang="zh-CN"/>
          </a:p>
        </p:txBody>
      </p:sp>
    </p:spTree>
    <p:extLst>
      <p:ext uri="{BB962C8B-B14F-4D97-AF65-F5344CB8AC3E}">
        <p14:creationId xmlns:p14="http://schemas.microsoft.com/office/powerpoint/2010/main" val="350765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6" name="灯片编号占位符 5"/>
          <p:cNvSpPr>
            <a:spLocks noGrp="1" noChangeArrowheads="1"/>
          </p:cNvSpPr>
          <p:nvPr>
            <p:ph type="sldNum" sz="quarter" idx="11"/>
          </p:nvPr>
        </p:nvSpPr>
        <p:spPr>
          <a:ln/>
        </p:spPr>
        <p:txBody>
          <a:bodyPr/>
          <a:lstStyle>
            <a:lvl1pPr>
              <a:defRPr/>
            </a:lvl1pPr>
          </a:lstStyle>
          <a:p>
            <a:fld id="{AF271B66-BE95-4CDB-9971-0973D075A6A6}" type="slidenum">
              <a:rPr lang="en-US" altLang="zh-CN"/>
              <a:pPr/>
              <a:t>‹#›</a:t>
            </a:fld>
            <a:endParaRPr lang="en-US" altLang="zh-CN"/>
          </a:p>
        </p:txBody>
      </p:sp>
    </p:spTree>
    <p:extLst>
      <p:ext uri="{BB962C8B-B14F-4D97-AF65-F5344CB8AC3E}">
        <p14:creationId xmlns:p14="http://schemas.microsoft.com/office/powerpoint/2010/main" val="245980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8" name="灯片编号占位符 5"/>
          <p:cNvSpPr>
            <a:spLocks noGrp="1" noChangeArrowheads="1"/>
          </p:cNvSpPr>
          <p:nvPr>
            <p:ph type="sldNum" sz="quarter" idx="11"/>
          </p:nvPr>
        </p:nvSpPr>
        <p:spPr>
          <a:ln/>
        </p:spPr>
        <p:txBody>
          <a:bodyPr/>
          <a:lstStyle>
            <a:lvl1pPr>
              <a:defRPr/>
            </a:lvl1pPr>
          </a:lstStyle>
          <a:p>
            <a:fld id="{8D74B924-3D1B-40BF-9361-7A0B7827DF65}" type="slidenum">
              <a:rPr lang="en-US" altLang="zh-CN"/>
              <a:pPr/>
              <a:t>‹#›</a:t>
            </a:fld>
            <a:endParaRPr lang="en-US" altLang="zh-CN"/>
          </a:p>
        </p:txBody>
      </p:sp>
    </p:spTree>
    <p:extLst>
      <p:ext uri="{BB962C8B-B14F-4D97-AF65-F5344CB8AC3E}">
        <p14:creationId xmlns:p14="http://schemas.microsoft.com/office/powerpoint/2010/main" val="420103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4" name="灯片编号占位符 5"/>
          <p:cNvSpPr>
            <a:spLocks noGrp="1" noChangeArrowheads="1"/>
          </p:cNvSpPr>
          <p:nvPr>
            <p:ph type="sldNum" sz="quarter" idx="11"/>
          </p:nvPr>
        </p:nvSpPr>
        <p:spPr>
          <a:ln/>
        </p:spPr>
        <p:txBody>
          <a:bodyPr/>
          <a:lstStyle>
            <a:lvl1pPr>
              <a:defRPr/>
            </a:lvl1pPr>
          </a:lstStyle>
          <a:p>
            <a:fld id="{7FB8C418-56BE-4AFA-BDC0-F7B307F8CF92}" type="slidenum">
              <a:rPr lang="en-US" altLang="zh-CN"/>
              <a:pPr/>
              <a:t>‹#›</a:t>
            </a:fld>
            <a:endParaRPr lang="en-US" altLang="zh-CN"/>
          </a:p>
        </p:txBody>
      </p:sp>
    </p:spTree>
    <p:extLst>
      <p:ext uri="{BB962C8B-B14F-4D97-AF65-F5344CB8AC3E}">
        <p14:creationId xmlns:p14="http://schemas.microsoft.com/office/powerpoint/2010/main" val="93737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3" name="灯片编号占位符 5"/>
          <p:cNvSpPr>
            <a:spLocks noGrp="1" noChangeArrowheads="1"/>
          </p:cNvSpPr>
          <p:nvPr>
            <p:ph type="sldNum" sz="quarter" idx="11"/>
          </p:nvPr>
        </p:nvSpPr>
        <p:spPr>
          <a:ln/>
        </p:spPr>
        <p:txBody>
          <a:bodyPr/>
          <a:lstStyle>
            <a:lvl1pPr>
              <a:defRPr/>
            </a:lvl1pPr>
          </a:lstStyle>
          <a:p>
            <a:fld id="{61CC9AB9-B52D-48A7-8248-F69B51DF2F19}" type="slidenum">
              <a:rPr lang="en-US" altLang="zh-CN"/>
              <a:pPr/>
              <a:t>‹#›</a:t>
            </a:fld>
            <a:endParaRPr lang="en-US" altLang="zh-CN"/>
          </a:p>
        </p:txBody>
      </p:sp>
    </p:spTree>
    <p:extLst>
      <p:ext uri="{BB962C8B-B14F-4D97-AF65-F5344CB8AC3E}">
        <p14:creationId xmlns:p14="http://schemas.microsoft.com/office/powerpoint/2010/main" val="142902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6" name="灯片编号占位符 5"/>
          <p:cNvSpPr>
            <a:spLocks noGrp="1" noChangeArrowheads="1"/>
          </p:cNvSpPr>
          <p:nvPr>
            <p:ph type="sldNum" sz="quarter" idx="11"/>
          </p:nvPr>
        </p:nvSpPr>
        <p:spPr>
          <a:ln/>
        </p:spPr>
        <p:txBody>
          <a:bodyPr/>
          <a:lstStyle>
            <a:lvl1pPr>
              <a:defRPr/>
            </a:lvl1pPr>
          </a:lstStyle>
          <a:p>
            <a:fld id="{8A4D89BC-F1A5-4A43-B3D4-57EE2B771BBE}" type="slidenum">
              <a:rPr lang="en-US" altLang="zh-CN"/>
              <a:pPr/>
              <a:t>‹#›</a:t>
            </a:fld>
            <a:endParaRPr lang="en-US" altLang="zh-CN"/>
          </a:p>
        </p:txBody>
      </p:sp>
    </p:spTree>
    <p:extLst>
      <p:ext uri="{BB962C8B-B14F-4D97-AF65-F5344CB8AC3E}">
        <p14:creationId xmlns:p14="http://schemas.microsoft.com/office/powerpoint/2010/main" val="100755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页脚占位符 4"/>
          <p:cNvSpPr>
            <a:spLocks noGrp="1" noChangeArrowheads="1"/>
          </p:cNvSpPr>
          <p:nvPr>
            <p:ph type="ftr" sz="quarter" idx="10"/>
          </p:nvPr>
        </p:nvSpPr>
        <p:spPr>
          <a:ln/>
        </p:spPr>
        <p:txBody>
          <a:bodyPr/>
          <a:lstStyle>
            <a:lvl1pPr>
              <a:defRPr/>
            </a:lvl1pPr>
          </a:lstStyle>
          <a:p>
            <a:pPr>
              <a:defRPr/>
            </a:pPr>
            <a:r>
              <a:rPr lang="zh-CN" altLang="en-US"/>
              <a:t>第一章 操作系统引论</a:t>
            </a:r>
          </a:p>
        </p:txBody>
      </p:sp>
      <p:sp>
        <p:nvSpPr>
          <p:cNvPr id="6" name="灯片编号占位符 5"/>
          <p:cNvSpPr>
            <a:spLocks noGrp="1" noChangeArrowheads="1"/>
          </p:cNvSpPr>
          <p:nvPr>
            <p:ph type="sldNum" sz="quarter" idx="11"/>
          </p:nvPr>
        </p:nvSpPr>
        <p:spPr>
          <a:ln/>
        </p:spPr>
        <p:txBody>
          <a:bodyPr/>
          <a:lstStyle>
            <a:lvl1pPr>
              <a:defRPr/>
            </a:lvl1pPr>
          </a:lstStyle>
          <a:p>
            <a:fld id="{7315F96D-5047-4270-8177-692227687D5C}" type="slidenum">
              <a:rPr lang="en-US" altLang="zh-CN"/>
              <a:pPr/>
              <a:t>‹#›</a:t>
            </a:fld>
            <a:endParaRPr lang="en-US" altLang="zh-CN"/>
          </a:p>
        </p:txBody>
      </p:sp>
    </p:spTree>
    <p:extLst>
      <p:ext uri="{BB962C8B-B14F-4D97-AF65-F5344CB8AC3E}">
        <p14:creationId xmlns:p14="http://schemas.microsoft.com/office/powerpoint/2010/main" val="27298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oleObject" Target="../embeddings/oleObject2.bin"/><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23813"/>
          <a:ext cx="9144000" cy="931863"/>
        </p:xfrm>
        <a:graphic>
          <a:graphicData uri="http://schemas.openxmlformats.org/presentationml/2006/ole">
            <mc:AlternateContent xmlns:mc="http://schemas.openxmlformats.org/markup-compatibility/2006">
              <mc:Choice xmlns:v="urn:schemas-microsoft-com:vml" Requires="v">
                <p:oleObj r:id="rId13" imgW="6450794" imgH="952045" progId="">
                  <p:embed/>
                </p:oleObj>
              </mc:Choice>
              <mc:Fallback>
                <p:oleObj r:id="rId13" imgW="6450794" imgH="952045" progId="">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3813"/>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1" name="Rectangle 3"/>
          <p:cNvSpPr>
            <a:spLocks noGrp="1" noChangeArrowheads="1"/>
          </p:cNvSpPr>
          <p:nvPr>
            <p:ph type="body" idx="4294967295"/>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2052" name="Rectangle 7"/>
          <p:cNvSpPr>
            <a:spLocks noGrp="1" noChangeArrowheads="1"/>
          </p:cNvSpPr>
          <p:nvPr>
            <p:ph type="title" idx="4294967295"/>
          </p:nvPr>
        </p:nvSpPr>
        <p:spPr bwMode="auto">
          <a:xfrm>
            <a:off x="457200" y="1524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课程简介</a:t>
            </a:r>
          </a:p>
        </p:txBody>
      </p:sp>
      <p:sp>
        <p:nvSpPr>
          <p:cNvPr id="2" name="页脚占位符 4"/>
          <p:cNvSpPr>
            <a:spLocks noGrp="1" noChangeArrowheads="1"/>
          </p:cNvSpPr>
          <p:nvPr>
            <p:ph type="ftr" sz="quarter" idx="3"/>
          </p:nvPr>
        </p:nvSpPr>
        <p:spPr bwMode="auto">
          <a:xfrm>
            <a:off x="5867400" y="6443663"/>
            <a:ext cx="2895600" cy="290512"/>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600" b="1">
                <a:solidFill>
                  <a:srgbClr val="FF0000"/>
                </a:solidFill>
                <a:latin typeface="+mn-lt"/>
              </a:defRPr>
            </a:lvl1pPr>
          </a:lstStyle>
          <a:p>
            <a:pPr>
              <a:defRPr/>
            </a:pPr>
            <a:r>
              <a:rPr lang="zh-CN" altLang="en-US"/>
              <a:t>第一章 操作系统引论</a:t>
            </a:r>
          </a:p>
        </p:txBody>
      </p:sp>
      <p:sp>
        <p:nvSpPr>
          <p:cNvPr id="2054" name="灯片编号占位符 5"/>
          <p:cNvSpPr>
            <a:spLocks noGrp="1" noChangeArrowheads="1"/>
          </p:cNvSpPr>
          <p:nvPr>
            <p:ph type="sldNum" sz="quarter" idx="4"/>
          </p:nvPr>
        </p:nvSpPr>
        <p:spPr bwMode="auto">
          <a:xfrm>
            <a:off x="3429000" y="6446838"/>
            <a:ext cx="2133600" cy="258762"/>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ctr">
              <a:defRPr sz="1000" b="1">
                <a:solidFill>
                  <a:schemeClr val="tx2"/>
                </a:solidFill>
                <a:latin typeface="Verdana" pitchFamily="34" charset="0"/>
              </a:defRPr>
            </a:lvl1pPr>
          </a:lstStyle>
          <a:p>
            <a:fld id="{666795A7-8BE1-4F42-8D5E-D46331D0FA6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71" r:id="rId1"/>
    <p:sldLayoutId id="2147483970" r:id="rId2"/>
    <p:sldLayoutId id="2147483969" r:id="rId3"/>
    <p:sldLayoutId id="2147483968" r:id="rId4"/>
    <p:sldLayoutId id="2147483967" r:id="rId5"/>
    <p:sldLayoutId id="2147483966" r:id="rId6"/>
    <p:sldLayoutId id="2147483965" r:id="rId7"/>
    <p:sldLayoutId id="2147483964" r:id="rId8"/>
    <p:sldLayoutId id="2147483963" r:id="rId9"/>
    <p:sldLayoutId id="2147483962" r:id="rId10"/>
    <p:sldLayoutId id="2147483961" r:id="rId11"/>
  </p:sldLayoutIdLst>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2pPr>
      <a:lvl3pPr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3pPr>
      <a:lvl4pPr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4pPr>
      <a:lvl5pPr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5pPr>
      <a:lvl6pPr marL="457200"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6pPr>
      <a:lvl7pPr marL="914400"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7pPr>
      <a:lvl8pPr marL="1371600"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8pPr>
      <a:lvl9pPr marL="1828800"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0" y="-23813"/>
          <a:ext cx="9144000" cy="931863"/>
        </p:xfrm>
        <a:graphic>
          <a:graphicData uri="http://schemas.openxmlformats.org/presentationml/2006/ole">
            <mc:AlternateContent xmlns:mc="http://schemas.openxmlformats.org/markup-compatibility/2006">
              <mc:Choice xmlns:v="urn:schemas-microsoft-com:vml" Requires="v">
                <p:oleObj r:id="rId13" imgW="6450794" imgH="952045" progId="">
                  <p:embed/>
                </p:oleObj>
              </mc:Choice>
              <mc:Fallback>
                <p:oleObj r:id="rId13" imgW="6450794" imgH="952045" progId="">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3813"/>
                        <a:ext cx="91440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Rectangle 3"/>
          <p:cNvSpPr>
            <a:spLocks noGrp="1" noChangeArrowheads="1"/>
          </p:cNvSpPr>
          <p:nvPr>
            <p:ph type="body" idx="4294967295"/>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3076" name="Rectangle 7"/>
          <p:cNvSpPr>
            <a:spLocks noGrp="1" noChangeArrowheads="1"/>
          </p:cNvSpPr>
          <p:nvPr>
            <p:ph type="title" idx="4294967295"/>
          </p:nvPr>
        </p:nvSpPr>
        <p:spPr bwMode="auto">
          <a:xfrm>
            <a:off x="457200" y="1524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课程简介</a:t>
            </a:r>
          </a:p>
        </p:txBody>
      </p:sp>
      <p:sp>
        <p:nvSpPr>
          <p:cNvPr id="2" name="页脚占位符 4"/>
          <p:cNvSpPr>
            <a:spLocks noGrp="1" noChangeArrowheads="1"/>
          </p:cNvSpPr>
          <p:nvPr>
            <p:ph type="ftr" sz="quarter" idx="3"/>
          </p:nvPr>
        </p:nvSpPr>
        <p:spPr bwMode="auto">
          <a:xfrm>
            <a:off x="5867400" y="6443663"/>
            <a:ext cx="2895600" cy="290512"/>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600" b="1">
                <a:solidFill>
                  <a:srgbClr val="FF0000"/>
                </a:solidFill>
                <a:latin typeface="+mn-lt"/>
              </a:defRPr>
            </a:lvl1pPr>
          </a:lstStyle>
          <a:p>
            <a:pPr>
              <a:defRPr/>
            </a:pPr>
            <a:r>
              <a:rPr lang="zh-CN" altLang="en-US"/>
              <a:t>第一章 操作系统引论</a:t>
            </a:r>
          </a:p>
        </p:txBody>
      </p:sp>
      <p:sp>
        <p:nvSpPr>
          <p:cNvPr id="2054" name="灯片编号占位符 5"/>
          <p:cNvSpPr>
            <a:spLocks noGrp="1" noChangeArrowheads="1"/>
          </p:cNvSpPr>
          <p:nvPr>
            <p:ph type="sldNum" sz="quarter" idx="4"/>
          </p:nvPr>
        </p:nvSpPr>
        <p:spPr bwMode="auto">
          <a:xfrm>
            <a:off x="3429000" y="6446838"/>
            <a:ext cx="2133600" cy="258762"/>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ctr">
              <a:defRPr sz="1000" b="1">
                <a:solidFill>
                  <a:schemeClr val="tx2"/>
                </a:solidFill>
                <a:latin typeface="Verdana" pitchFamily="34" charset="0"/>
              </a:defRPr>
            </a:lvl1pPr>
          </a:lstStyle>
          <a:p>
            <a:fld id="{29ADBAB8-FC7A-4BA0-94CF-52487036D73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82" r:id="rId1"/>
    <p:sldLayoutId id="2147483981" r:id="rId2"/>
    <p:sldLayoutId id="2147483980" r:id="rId3"/>
    <p:sldLayoutId id="2147483979" r:id="rId4"/>
    <p:sldLayoutId id="2147483978" r:id="rId5"/>
    <p:sldLayoutId id="2147483977" r:id="rId6"/>
    <p:sldLayoutId id="2147483976" r:id="rId7"/>
    <p:sldLayoutId id="2147483975" r:id="rId8"/>
    <p:sldLayoutId id="2147483974" r:id="rId9"/>
    <p:sldLayoutId id="2147483973" r:id="rId10"/>
    <p:sldLayoutId id="2147483972" r:id="rId11"/>
  </p:sldLayoutIdLst>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2pPr>
      <a:lvl3pPr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3pPr>
      <a:lvl4pPr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4pPr>
      <a:lvl5pPr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5pPr>
      <a:lvl6pPr marL="457200"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6pPr>
      <a:lvl7pPr marL="914400"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7pPr>
      <a:lvl8pPr marL="1371600"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8pPr>
      <a:lvl9pPr marL="1828800" algn="ctr" rtl="0" eaLnBrk="0" fontAlgn="base" hangingPunct="0">
        <a:spcBef>
          <a:spcPct val="0"/>
        </a:spcBef>
        <a:spcAft>
          <a:spcPct val="0"/>
        </a:spcAft>
        <a:defRPr sz="4000">
          <a:solidFill>
            <a:schemeClr val="tx1"/>
          </a:solidFill>
          <a:latin typeface="Verdana" panose="020B060403050404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tmp"/><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76649" y="2720338"/>
            <a:ext cx="6791325" cy="706756"/>
          </a:xfrm>
          <a:prstGeom prst="rect">
            <a:avLst/>
          </a:prstGeom>
          <a:noFill/>
        </p:spPr>
        <p:txBody>
          <a:bodyPr>
            <a:spAutoFit/>
            <a:scene3d>
              <a:camera prst="orthographicFront"/>
              <a:lightRig rig="soft" dir="t">
                <a:rot lat="0" lon="0" rev="15600000"/>
              </a:lightRig>
            </a:scene3d>
            <a:sp3d extrusionH="57150" prstMaterial="softEdge">
              <a:bevelT w="25400" h="38100"/>
            </a:sp3d>
          </a:bodyPr>
          <a:lstStyle/>
          <a:p>
            <a:pPr algn="ctr"/>
            <a:r>
              <a:rPr lang="zh-CN" altLang="en-US" sz="4000" b="1" noProof="1">
                <a:solidFill>
                  <a:schemeClr val="accent4"/>
                </a:solidFill>
              </a:rPr>
              <a:t>计算机操作系统</a:t>
            </a:r>
          </a:p>
        </p:txBody>
      </p:sp>
      <p:sp>
        <p:nvSpPr>
          <p:cNvPr id="3" name="文本框 3"/>
          <p:cNvSpPr txBox="1"/>
          <p:nvPr/>
        </p:nvSpPr>
        <p:spPr>
          <a:xfrm>
            <a:off x="1176648" y="4149080"/>
            <a:ext cx="6791325" cy="584775"/>
          </a:xfrm>
          <a:prstGeom prst="rect">
            <a:avLst/>
          </a:prstGeom>
          <a:noFill/>
        </p:spPr>
        <p:txBody>
          <a:bodyPr>
            <a:spAutoFit/>
            <a:scene3d>
              <a:camera prst="orthographicFront"/>
              <a:lightRig rig="soft" dir="t">
                <a:rot lat="0" lon="0" rev="15600000"/>
              </a:lightRig>
            </a:scene3d>
            <a:sp3d extrusionH="57150" prstMaterial="softEdge">
              <a:bevelT w="25400" h="38100"/>
            </a:sp3d>
          </a:bodyPr>
          <a:lstStyle/>
          <a:p>
            <a:pPr algn="ctr"/>
            <a:r>
              <a:rPr lang="zh-CN" altLang="en-US" sz="3200" b="1" noProof="1">
                <a:solidFill>
                  <a:schemeClr val="accent4"/>
                </a:solidFill>
                <a:latin typeface="Times New Roman" pitchFamily="18" charset="0"/>
                <a:cs typeface="Times New Roman" pitchFamily="18" charset="0"/>
              </a:rPr>
              <a:t>第</a:t>
            </a:r>
            <a:r>
              <a:rPr lang="en-US" altLang="zh-CN" sz="3200" b="1" noProof="1">
                <a:solidFill>
                  <a:schemeClr val="accent4"/>
                </a:solidFill>
                <a:latin typeface="Times New Roman" pitchFamily="18" charset="0"/>
                <a:cs typeface="Times New Roman" pitchFamily="18" charset="0"/>
              </a:rPr>
              <a:t>2</a:t>
            </a:r>
            <a:r>
              <a:rPr lang="zh-CN" altLang="en-US" sz="3200" b="1" noProof="1">
                <a:solidFill>
                  <a:schemeClr val="accent4"/>
                </a:solidFill>
                <a:latin typeface="Times New Roman" pitchFamily="18" charset="0"/>
                <a:cs typeface="Times New Roman" pitchFamily="18" charset="0"/>
              </a:rPr>
              <a:t>课</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1"/>
          <p:cNvSpPr txBox="1">
            <a:spLocks noChangeArrowheads="1"/>
          </p:cNvSpPr>
          <p:nvPr/>
        </p:nvSpPr>
        <p:spPr bwMode="auto">
          <a:xfrm>
            <a:off x="469900" y="908720"/>
            <a:ext cx="83693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b="1" dirty="0"/>
              <a:t>                                                   </a:t>
            </a:r>
            <a:r>
              <a:rPr lang="zh-CN" altLang="en-US" sz="2800" b="1" dirty="0"/>
              <a:t>复习</a:t>
            </a:r>
          </a:p>
          <a:p>
            <a:r>
              <a:rPr lang="en-US" altLang="zh-CN" sz="2400" b="1" dirty="0"/>
              <a:t>1</a:t>
            </a:r>
            <a:r>
              <a:rPr lang="zh-CN" altLang="en-US" sz="2400" b="1" dirty="0"/>
              <a:t>、</a:t>
            </a:r>
            <a:r>
              <a:rPr lang="en-US" altLang="zh-CN" sz="2400" b="1" dirty="0"/>
              <a:t>__________</a:t>
            </a:r>
            <a:r>
              <a:rPr lang="en-US" altLang="zh-CN" sz="2400" b="1" dirty="0" err="1"/>
              <a:t>系统不允许用户随时干预自己程序的运行</a:t>
            </a:r>
            <a:r>
              <a:rPr lang="en-US" altLang="zh-CN" sz="2400" b="1" dirty="0"/>
              <a:t>。</a:t>
            </a:r>
            <a:endParaRPr lang="zh-CN" altLang="en-US" sz="2400" b="1" dirty="0"/>
          </a:p>
          <a:p>
            <a:r>
              <a:rPr lang="en-US" altLang="zh-CN" sz="2400" b="1" dirty="0"/>
              <a:t>2</a:t>
            </a:r>
            <a:r>
              <a:rPr lang="zh-CN" altLang="en-US" sz="2400" b="1" dirty="0"/>
              <a:t>、如果分时操作系统的时间片一定，那么_______，则响应时间越长。 </a:t>
            </a:r>
          </a:p>
          <a:p>
            <a:r>
              <a:rPr lang="zh-CN" altLang="en-US" sz="2400" b="1" dirty="0"/>
              <a:t>   A．用户数越少    	B．用户数越多 </a:t>
            </a:r>
          </a:p>
          <a:p>
            <a:r>
              <a:rPr lang="zh-CN" altLang="en-US" sz="2400" b="1" dirty="0"/>
              <a:t>   C．内存越少         D.   内存越多 </a:t>
            </a:r>
          </a:p>
          <a:p>
            <a:r>
              <a:rPr lang="en-US" altLang="zh-CN" sz="2400" b="1" dirty="0"/>
              <a:t>3</a:t>
            </a:r>
            <a:r>
              <a:rPr lang="zh-CN" altLang="en-US" sz="2400" b="1" dirty="0"/>
              <a:t>、分时操作系统通常采用_______策略为用户服务。 </a:t>
            </a:r>
          </a:p>
          <a:p>
            <a:r>
              <a:rPr lang="zh-CN" altLang="en-US" sz="2400" b="1" dirty="0"/>
              <a:t>   A．可靠性和灵活性    B．时间片轮转 </a:t>
            </a:r>
          </a:p>
          <a:p>
            <a:r>
              <a:rPr lang="zh-CN" altLang="en-US" sz="2400" b="1" dirty="0"/>
              <a:t>   C．时间片加权分配    D，短作业优先 </a:t>
            </a:r>
            <a:endParaRPr lang="zh-CN" altLang="en-US" sz="2800" b="1" dirty="0"/>
          </a:p>
        </p:txBody>
      </p:sp>
      <p:sp>
        <p:nvSpPr>
          <p:cNvPr id="3" name="页脚占位符 2"/>
          <p:cNvSpPr txBox="1">
            <a:spLocks noGrp="1" noChangeArrowheads="1"/>
          </p:cNvSpPr>
          <p:nvPr/>
        </p:nvSpPr>
        <p:spPr bwMode="auto">
          <a:xfrm>
            <a:off x="1259632" y="1368064"/>
            <a:ext cx="1224136"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批处理</a:t>
            </a:r>
          </a:p>
        </p:txBody>
      </p:sp>
      <p:sp>
        <p:nvSpPr>
          <p:cNvPr id="4" name="页脚占位符 2"/>
          <p:cNvSpPr txBox="1">
            <a:spLocks noGrp="1" noChangeArrowheads="1"/>
          </p:cNvSpPr>
          <p:nvPr/>
        </p:nvSpPr>
        <p:spPr bwMode="auto">
          <a:xfrm>
            <a:off x="6228184" y="1741752"/>
            <a:ext cx="1224136"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B</a:t>
            </a:r>
            <a:endParaRPr lang="zh-CN" altLang="en-US" sz="2400">
              <a:solidFill>
                <a:srgbClr val="FF0000"/>
              </a:solidFill>
              <a:latin typeface="Verdana" pitchFamily="34" charset="0"/>
            </a:endParaRPr>
          </a:p>
        </p:txBody>
      </p:sp>
      <p:sp>
        <p:nvSpPr>
          <p:cNvPr id="5" name="页脚占位符 2"/>
          <p:cNvSpPr txBox="1">
            <a:spLocks noGrp="1" noChangeArrowheads="1"/>
          </p:cNvSpPr>
          <p:nvPr/>
        </p:nvSpPr>
        <p:spPr bwMode="auto">
          <a:xfrm>
            <a:off x="4097074" y="3212976"/>
            <a:ext cx="1224136"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B</a:t>
            </a:r>
            <a:endParaRPr lang="zh-CN" altLang="en-US" sz="2400">
              <a:solidFill>
                <a:srgbClr val="FF0000"/>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文本框 1"/>
          <p:cNvSpPr txBox="1">
            <a:spLocks noChangeArrowheads="1"/>
          </p:cNvSpPr>
          <p:nvPr/>
        </p:nvSpPr>
        <p:spPr bwMode="auto">
          <a:xfrm>
            <a:off x="596900" y="908720"/>
            <a:ext cx="800735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3600">
                <a:latin typeface="Verdana" pitchFamily="34" charset="0"/>
                <a:ea typeface="隶书" pitchFamily="49" charset="-122"/>
              </a:rPr>
              <a:t>习题</a:t>
            </a:r>
          </a:p>
          <a:p>
            <a:r>
              <a:rPr lang="zh-CN" altLang="en-US" sz="2400" b="1">
                <a:latin typeface="Franklin Gothic Book" pitchFamily="34" charset="0"/>
                <a:ea typeface="华文楷体" pitchFamily="2" charset="-122"/>
              </a:rPr>
              <a:t>1、如果操作系统具有很强的交互性，可同时供多个用户使用，但时间响应不太及时，则属于</a:t>
            </a:r>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类型；如果操作系统可靠，时间响应及时但仅有简单的交互能力则属于</a:t>
            </a:r>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类型；如果操作系统在用户提交作业后，不提供交互能力，它所追求的是计算机资源的高利用率，大吞吐量和作业流程的自动化，则属于</a:t>
            </a:r>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类型。 </a:t>
            </a:r>
          </a:p>
          <a:p>
            <a:r>
              <a:rPr lang="zh-CN" altLang="en-US" sz="2400" b="1">
                <a:latin typeface="Franklin Gothic Book" pitchFamily="34" charset="0"/>
                <a:ea typeface="华文楷体" pitchFamily="2" charset="-122"/>
              </a:rPr>
              <a:t>2、按内存中同时运行程序的数目可以将批处理系统分为两类：</a:t>
            </a:r>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和</a:t>
            </a:r>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 </a:t>
            </a:r>
          </a:p>
          <a:p>
            <a:r>
              <a:rPr lang="en-US" altLang="zh-CN" sz="2400" b="1">
                <a:latin typeface="Franklin Gothic Book" pitchFamily="34" charset="0"/>
                <a:ea typeface="华文楷体" pitchFamily="2" charset="-122"/>
              </a:rPr>
              <a:t>3</a:t>
            </a:r>
            <a:r>
              <a:rPr lang="zh-CN" altLang="en-US" sz="2400" b="1">
                <a:latin typeface="Franklin Gothic Book" pitchFamily="34" charset="0"/>
                <a:ea typeface="华文楷体" pitchFamily="2" charset="-122"/>
              </a:rPr>
              <a:t>、设计实时操作系统时，首先应考虑系统的</a:t>
            </a:r>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 </a:t>
            </a:r>
          </a:p>
          <a:p>
            <a:r>
              <a:rPr lang="zh-CN" altLang="en-US" sz="2400" b="1">
                <a:latin typeface="Franklin Gothic Book" pitchFamily="34" charset="0"/>
                <a:ea typeface="华文楷体" pitchFamily="2" charset="-122"/>
              </a:rPr>
              <a:t>   A. 可靠性和灵活性    	B．实时性和可靠性 </a:t>
            </a:r>
          </a:p>
          <a:p>
            <a:r>
              <a:rPr lang="zh-CN" altLang="en-US" sz="2400" b="1">
                <a:latin typeface="Franklin Gothic Book" pitchFamily="34" charset="0"/>
                <a:ea typeface="华文楷体" pitchFamily="2" charset="-122"/>
              </a:rPr>
              <a:t>   C. 灵活性和分配性    	D．优良性和分配性 </a:t>
            </a:r>
          </a:p>
          <a:p>
            <a:r>
              <a:rPr lang="en-US" altLang="zh-CN" sz="2400" b="1">
                <a:latin typeface="Franklin Gothic Book" pitchFamily="34" charset="0"/>
                <a:ea typeface="华文楷体" pitchFamily="2" charset="-122"/>
              </a:rPr>
              <a:t>4</a:t>
            </a:r>
            <a:r>
              <a:rPr lang="zh-CN" altLang="en-US" sz="2400" b="1">
                <a:latin typeface="Franklin Gothic Book" pitchFamily="34" charset="0"/>
                <a:ea typeface="华文楷体" pitchFamily="2" charset="-122"/>
              </a:rPr>
              <a:t>、分时操作系统的主要特征有四个，即</a:t>
            </a:r>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a:t>
            </a:r>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a:t>
            </a:r>
            <a:endParaRPr lang="en-US" altLang="zh-CN" sz="2400" b="1">
              <a:latin typeface="Franklin Gothic Book" pitchFamily="34" charset="0"/>
              <a:ea typeface="华文楷体" pitchFamily="2" charset="-122"/>
            </a:endParaRPr>
          </a:p>
          <a:p>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和</a:t>
            </a:r>
            <a:r>
              <a:rPr lang="zh-CN" altLang="en-US" sz="2400" b="1" u="sng">
                <a:latin typeface="Franklin Gothic Book" pitchFamily="34" charset="0"/>
                <a:ea typeface="华文楷体" pitchFamily="2" charset="-122"/>
              </a:rPr>
              <a:t>                </a:t>
            </a:r>
            <a:r>
              <a:rPr lang="zh-CN" altLang="en-US" sz="2400" b="1">
                <a:latin typeface="Franklin Gothic Book" pitchFamily="34" charset="0"/>
                <a:ea typeface="华文楷体" pitchFamily="2" charset="-122"/>
              </a:rPr>
              <a:t>。 </a:t>
            </a:r>
          </a:p>
        </p:txBody>
      </p:sp>
      <p:sp>
        <p:nvSpPr>
          <p:cNvPr id="3" name="页脚占位符 2"/>
          <p:cNvSpPr txBox="1">
            <a:spLocks noGrp="1" noChangeArrowheads="1"/>
          </p:cNvSpPr>
          <p:nvPr/>
        </p:nvSpPr>
        <p:spPr bwMode="auto">
          <a:xfrm>
            <a:off x="5292080" y="1844824"/>
            <a:ext cx="1656184" cy="328976"/>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分时系统</a:t>
            </a:r>
          </a:p>
        </p:txBody>
      </p:sp>
      <p:sp>
        <p:nvSpPr>
          <p:cNvPr id="6" name="页脚占位符 2"/>
          <p:cNvSpPr txBox="1">
            <a:spLocks noGrp="1" noChangeArrowheads="1"/>
          </p:cNvSpPr>
          <p:nvPr/>
        </p:nvSpPr>
        <p:spPr bwMode="auto">
          <a:xfrm>
            <a:off x="1269512" y="2551256"/>
            <a:ext cx="1656184" cy="328976"/>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实时系统</a:t>
            </a:r>
          </a:p>
        </p:txBody>
      </p:sp>
      <p:sp>
        <p:nvSpPr>
          <p:cNvPr id="7" name="页脚占位符 2"/>
          <p:cNvSpPr txBox="1">
            <a:spLocks noGrp="1" noChangeArrowheads="1"/>
          </p:cNvSpPr>
          <p:nvPr/>
        </p:nvSpPr>
        <p:spPr bwMode="auto">
          <a:xfrm>
            <a:off x="5796136" y="3312280"/>
            <a:ext cx="1944216" cy="328976"/>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多道批处理</a:t>
            </a:r>
          </a:p>
        </p:txBody>
      </p:sp>
      <p:sp>
        <p:nvSpPr>
          <p:cNvPr id="8" name="页脚占位符 2"/>
          <p:cNvSpPr txBox="1">
            <a:spLocks noGrp="1" noChangeArrowheads="1"/>
          </p:cNvSpPr>
          <p:nvPr/>
        </p:nvSpPr>
        <p:spPr bwMode="auto">
          <a:xfrm>
            <a:off x="1269512" y="4077072"/>
            <a:ext cx="2438392" cy="328976"/>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单道批处理系统</a:t>
            </a:r>
          </a:p>
        </p:txBody>
      </p:sp>
      <p:sp>
        <p:nvSpPr>
          <p:cNvPr id="9" name="页脚占位符 2"/>
          <p:cNvSpPr txBox="1">
            <a:spLocks noGrp="1" noChangeArrowheads="1"/>
          </p:cNvSpPr>
          <p:nvPr/>
        </p:nvSpPr>
        <p:spPr bwMode="auto">
          <a:xfrm>
            <a:off x="4072884" y="4077072"/>
            <a:ext cx="2438392" cy="328976"/>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多道批处理系统</a:t>
            </a:r>
          </a:p>
        </p:txBody>
      </p:sp>
      <p:sp>
        <p:nvSpPr>
          <p:cNvPr id="10" name="页脚占位符 2"/>
          <p:cNvSpPr txBox="1">
            <a:spLocks noGrp="1" noChangeArrowheads="1"/>
          </p:cNvSpPr>
          <p:nvPr/>
        </p:nvSpPr>
        <p:spPr bwMode="auto">
          <a:xfrm>
            <a:off x="6934999" y="4393960"/>
            <a:ext cx="725020" cy="328976"/>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B</a:t>
            </a:r>
            <a:endParaRPr lang="zh-CN" altLang="en-US" sz="2400">
              <a:solidFill>
                <a:srgbClr val="FF0000"/>
              </a:solidFill>
              <a:latin typeface="Verdana" pitchFamily="34" charset="0"/>
            </a:endParaRPr>
          </a:p>
        </p:txBody>
      </p:sp>
      <p:sp>
        <p:nvSpPr>
          <p:cNvPr id="11" name="页脚占位符 2"/>
          <p:cNvSpPr txBox="1">
            <a:spLocks noGrp="1" noChangeArrowheads="1"/>
          </p:cNvSpPr>
          <p:nvPr/>
        </p:nvSpPr>
        <p:spPr bwMode="auto">
          <a:xfrm>
            <a:off x="5972388" y="5484672"/>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多路性</a:t>
            </a:r>
          </a:p>
        </p:txBody>
      </p:sp>
      <p:sp>
        <p:nvSpPr>
          <p:cNvPr id="12" name="页脚占位符 2"/>
          <p:cNvSpPr txBox="1">
            <a:spLocks noGrp="1" noChangeArrowheads="1"/>
          </p:cNvSpPr>
          <p:nvPr/>
        </p:nvSpPr>
        <p:spPr bwMode="auto">
          <a:xfrm>
            <a:off x="7357956" y="5484672"/>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独立性</a:t>
            </a:r>
          </a:p>
        </p:txBody>
      </p:sp>
      <p:sp>
        <p:nvSpPr>
          <p:cNvPr id="13" name="页脚占位符 2"/>
          <p:cNvSpPr txBox="1">
            <a:spLocks noGrp="1" noChangeArrowheads="1"/>
          </p:cNvSpPr>
          <p:nvPr/>
        </p:nvSpPr>
        <p:spPr bwMode="auto">
          <a:xfrm>
            <a:off x="659914" y="5839800"/>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及时性</a:t>
            </a:r>
          </a:p>
        </p:txBody>
      </p:sp>
      <p:sp>
        <p:nvSpPr>
          <p:cNvPr id="14" name="页脚占位符 2"/>
          <p:cNvSpPr txBox="1">
            <a:spLocks noGrp="1" noChangeArrowheads="1"/>
          </p:cNvSpPr>
          <p:nvPr/>
        </p:nvSpPr>
        <p:spPr bwMode="auto">
          <a:xfrm>
            <a:off x="2254096" y="5860688"/>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交互性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noChangeArrowheads="1"/>
          </p:cNvSpPr>
          <p:nvPr>
            <p:ph idx="4294967295"/>
          </p:nvPr>
        </p:nvSpPr>
        <p:spPr>
          <a:xfrm>
            <a:off x="1476375" y="1724447"/>
            <a:ext cx="6686550" cy="3360737"/>
          </a:xfrm>
        </p:spPr>
        <p:txBody>
          <a:bodyPr/>
          <a:lstStyle/>
          <a:p>
            <a:pPr eaLnBrk="1" hangingPunct="1"/>
            <a:r>
              <a:rPr lang="zh-CN" altLang="en-US" sz="3700" b="1" dirty="0">
                <a:latin typeface="隶书" pitchFamily="49" charset="-122"/>
                <a:ea typeface="隶书" pitchFamily="49" charset="-122"/>
              </a:rPr>
              <a:t>1.1 操作系统的目标和作用</a:t>
            </a:r>
          </a:p>
          <a:p>
            <a:pPr eaLnBrk="1" hangingPunct="1"/>
            <a:r>
              <a:rPr lang="zh-CN" altLang="en-US" sz="3700" b="1" dirty="0">
                <a:latin typeface="隶书" pitchFamily="49" charset="-122"/>
                <a:ea typeface="隶书" pitchFamily="49" charset="-122"/>
              </a:rPr>
              <a:t>1.2 操作系统的发展过程</a:t>
            </a:r>
          </a:p>
          <a:p>
            <a:pPr eaLnBrk="1" hangingPunct="1"/>
            <a:r>
              <a:rPr lang="zh-CN" altLang="en-US" sz="3700" b="1" dirty="0">
                <a:latin typeface="隶书" pitchFamily="49" charset="-122"/>
                <a:ea typeface="隶书" pitchFamily="49" charset="-122"/>
              </a:rPr>
              <a:t>1.3 操作系统的基本特性</a:t>
            </a:r>
          </a:p>
          <a:p>
            <a:pPr eaLnBrk="1" hangingPunct="1"/>
            <a:r>
              <a:rPr lang="zh-CN" altLang="en-US" sz="3700" b="1" dirty="0">
                <a:latin typeface="隶书" pitchFamily="49" charset="-122"/>
                <a:ea typeface="隶书" pitchFamily="49" charset="-122"/>
              </a:rPr>
              <a:t>1.4 操作系统的主要功能</a:t>
            </a:r>
          </a:p>
          <a:p>
            <a:pPr eaLnBrk="1" hangingPunct="1"/>
            <a:r>
              <a:rPr lang="zh-CN" altLang="en-US" sz="3700" b="1" dirty="0">
                <a:latin typeface="隶书" pitchFamily="49" charset="-122"/>
                <a:ea typeface="隶书" pitchFamily="49" charset="-122"/>
              </a:rPr>
              <a:t>1.5 OS结构设计</a:t>
            </a:r>
          </a:p>
        </p:txBody>
      </p:sp>
      <p:sp>
        <p:nvSpPr>
          <p:cNvPr id="73731" name="标题 3"/>
          <p:cNvSpPr>
            <a:spLocks noGrp="1" noChangeArrowheads="1"/>
          </p:cNvSpPr>
          <p:nvPr>
            <p:ph type="title" idx="4294967295"/>
          </p:nvPr>
        </p:nvSpPr>
        <p:spPr>
          <a:xfrm>
            <a:off x="457200" y="188640"/>
            <a:ext cx="8229600" cy="563563"/>
          </a:xfrm>
        </p:spPr>
        <p:txBody>
          <a:bodyPr lIns="0" rIns="0" bIns="0" anchor="b"/>
          <a:lstStyle/>
          <a:p>
            <a:pPr eaLnBrk="1" hangingPunct="1"/>
            <a:r>
              <a:rPr lang="zh-CN" altLang="zh-CN">
                <a:latin typeface="隶书" pitchFamily="49" charset="-122"/>
              </a:rPr>
              <a:t>第一章   操作系统引论</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2560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p:cNvGrpSpPr>
            <a:grpSpLocks/>
          </p:cNvGrpSpPr>
          <p:nvPr/>
        </p:nvGrpSpPr>
        <p:grpSpPr bwMode="auto">
          <a:xfrm>
            <a:off x="2743200" y="1295400"/>
            <a:ext cx="2419350" cy="2420938"/>
            <a:chOff x="0" y="0"/>
            <a:chExt cx="1956" cy="1957"/>
          </a:xfrm>
        </p:grpSpPr>
        <p:sp>
          <p:nvSpPr>
            <p:cNvPr id="74755" name="Freeform 3"/>
            <p:cNvSpPr>
              <a:spLocks noChangeArrowheads="1"/>
            </p:cNvSpPr>
            <p:nvPr/>
          </p:nvSpPr>
          <p:spPr bwMode="auto">
            <a:xfrm>
              <a:off x="0" y="0"/>
              <a:ext cx="1956" cy="1957"/>
            </a:xfrm>
            <a:custGeom>
              <a:avLst/>
              <a:gdLst>
                <a:gd name="T0" fmla="*/ 1956 w 1956"/>
                <a:gd name="T1" fmla="*/ 923 h 1957"/>
                <a:gd name="T2" fmla="*/ 1808 w 1956"/>
                <a:gd name="T3" fmla="*/ 869 h 1957"/>
                <a:gd name="T4" fmla="*/ 1937 w 1956"/>
                <a:gd name="T5" fmla="*/ 778 h 1957"/>
                <a:gd name="T6" fmla="*/ 1767 w 1956"/>
                <a:gd name="T7" fmla="*/ 700 h 1957"/>
                <a:gd name="T8" fmla="*/ 1732 w 1956"/>
                <a:gd name="T9" fmla="*/ 616 h 1957"/>
                <a:gd name="T10" fmla="*/ 1798 w 1956"/>
                <a:gd name="T11" fmla="*/ 441 h 1957"/>
                <a:gd name="T12" fmla="*/ 1642 w 1956"/>
                <a:gd name="T13" fmla="*/ 469 h 1957"/>
                <a:gd name="T14" fmla="*/ 1709 w 1956"/>
                <a:gd name="T15" fmla="*/ 325 h 1957"/>
                <a:gd name="T16" fmla="*/ 1522 w 1956"/>
                <a:gd name="T17" fmla="*/ 344 h 1957"/>
                <a:gd name="T18" fmla="*/ 1450 w 1956"/>
                <a:gd name="T19" fmla="*/ 287 h 1957"/>
                <a:gd name="T20" fmla="*/ 1419 w 1956"/>
                <a:gd name="T21" fmla="*/ 103 h 1957"/>
                <a:gd name="T22" fmla="*/ 1298 w 1956"/>
                <a:gd name="T23" fmla="*/ 205 h 1957"/>
                <a:gd name="T24" fmla="*/ 1285 w 1956"/>
                <a:gd name="T25" fmla="*/ 47 h 1957"/>
                <a:gd name="T26" fmla="*/ 1132 w 1956"/>
                <a:gd name="T27" fmla="*/ 156 h 1957"/>
                <a:gd name="T28" fmla="*/ 1041 w 1956"/>
                <a:gd name="T29" fmla="*/ 144 h 1957"/>
                <a:gd name="T30" fmla="*/ 923 w 1956"/>
                <a:gd name="T31" fmla="*/ 0 h 1957"/>
                <a:gd name="T32" fmla="*/ 869 w 1956"/>
                <a:gd name="T33" fmla="*/ 148 h 1957"/>
                <a:gd name="T34" fmla="*/ 779 w 1956"/>
                <a:gd name="T35" fmla="*/ 19 h 1957"/>
                <a:gd name="T36" fmla="*/ 700 w 1956"/>
                <a:gd name="T37" fmla="*/ 189 h 1957"/>
                <a:gd name="T38" fmla="*/ 616 w 1956"/>
                <a:gd name="T39" fmla="*/ 224 h 1957"/>
                <a:gd name="T40" fmla="*/ 441 w 1956"/>
                <a:gd name="T41" fmla="*/ 159 h 1957"/>
                <a:gd name="T42" fmla="*/ 469 w 1956"/>
                <a:gd name="T43" fmla="*/ 314 h 1957"/>
                <a:gd name="T44" fmla="*/ 326 w 1956"/>
                <a:gd name="T45" fmla="*/ 246 h 1957"/>
                <a:gd name="T46" fmla="*/ 343 w 1956"/>
                <a:gd name="T47" fmla="*/ 434 h 1957"/>
                <a:gd name="T48" fmla="*/ 288 w 1956"/>
                <a:gd name="T49" fmla="*/ 507 h 1957"/>
                <a:gd name="T50" fmla="*/ 103 w 1956"/>
                <a:gd name="T51" fmla="*/ 536 h 1957"/>
                <a:gd name="T52" fmla="*/ 205 w 1956"/>
                <a:gd name="T53" fmla="*/ 658 h 1957"/>
                <a:gd name="T54" fmla="*/ 48 w 1956"/>
                <a:gd name="T55" fmla="*/ 671 h 1957"/>
                <a:gd name="T56" fmla="*/ 156 w 1956"/>
                <a:gd name="T57" fmla="*/ 824 h 1957"/>
                <a:gd name="T58" fmla="*/ 144 w 1956"/>
                <a:gd name="T59" fmla="*/ 914 h 1957"/>
                <a:gd name="T60" fmla="*/ 0 w 1956"/>
                <a:gd name="T61" fmla="*/ 1034 h 1957"/>
                <a:gd name="T62" fmla="*/ 148 w 1956"/>
                <a:gd name="T63" fmla="*/ 1088 h 1957"/>
                <a:gd name="T64" fmla="*/ 19 w 1956"/>
                <a:gd name="T65" fmla="*/ 1178 h 1957"/>
                <a:gd name="T66" fmla="*/ 189 w 1956"/>
                <a:gd name="T67" fmla="*/ 1255 h 1957"/>
                <a:gd name="T68" fmla="*/ 224 w 1956"/>
                <a:gd name="T69" fmla="*/ 1341 h 1957"/>
                <a:gd name="T70" fmla="*/ 159 w 1956"/>
                <a:gd name="T71" fmla="*/ 1514 h 1957"/>
                <a:gd name="T72" fmla="*/ 314 w 1956"/>
                <a:gd name="T73" fmla="*/ 1488 h 1957"/>
                <a:gd name="T74" fmla="*/ 247 w 1956"/>
                <a:gd name="T75" fmla="*/ 1631 h 1957"/>
                <a:gd name="T76" fmla="*/ 434 w 1956"/>
                <a:gd name="T77" fmla="*/ 1613 h 1957"/>
                <a:gd name="T78" fmla="*/ 506 w 1956"/>
                <a:gd name="T79" fmla="*/ 1670 h 1957"/>
                <a:gd name="T80" fmla="*/ 537 w 1956"/>
                <a:gd name="T81" fmla="*/ 1854 h 1957"/>
                <a:gd name="T82" fmla="*/ 658 w 1956"/>
                <a:gd name="T83" fmla="*/ 1752 h 1957"/>
                <a:gd name="T84" fmla="*/ 671 w 1956"/>
                <a:gd name="T85" fmla="*/ 1909 h 1957"/>
                <a:gd name="T86" fmla="*/ 824 w 1956"/>
                <a:gd name="T87" fmla="*/ 1801 h 1957"/>
                <a:gd name="T88" fmla="*/ 914 w 1956"/>
                <a:gd name="T89" fmla="*/ 1813 h 1957"/>
                <a:gd name="T90" fmla="*/ 1033 w 1956"/>
                <a:gd name="T91" fmla="*/ 1957 h 1957"/>
                <a:gd name="T92" fmla="*/ 1087 w 1956"/>
                <a:gd name="T93" fmla="*/ 1809 h 1957"/>
                <a:gd name="T94" fmla="*/ 1178 w 1956"/>
                <a:gd name="T95" fmla="*/ 1937 h 1957"/>
                <a:gd name="T96" fmla="*/ 1255 w 1956"/>
                <a:gd name="T97" fmla="*/ 1769 h 1957"/>
                <a:gd name="T98" fmla="*/ 1341 w 1956"/>
                <a:gd name="T99" fmla="*/ 1733 h 1957"/>
                <a:gd name="T100" fmla="*/ 1515 w 1956"/>
                <a:gd name="T101" fmla="*/ 1798 h 1957"/>
                <a:gd name="T102" fmla="*/ 1488 w 1956"/>
                <a:gd name="T103" fmla="*/ 1643 h 1957"/>
                <a:gd name="T104" fmla="*/ 1630 w 1956"/>
                <a:gd name="T105" fmla="*/ 1710 h 1957"/>
                <a:gd name="T106" fmla="*/ 1613 w 1956"/>
                <a:gd name="T107" fmla="*/ 1523 h 1957"/>
                <a:gd name="T108" fmla="*/ 1670 w 1956"/>
                <a:gd name="T109" fmla="*/ 1450 h 1957"/>
                <a:gd name="T110" fmla="*/ 1853 w 1956"/>
                <a:gd name="T111" fmla="*/ 1420 h 1957"/>
                <a:gd name="T112" fmla="*/ 1751 w 1956"/>
                <a:gd name="T113" fmla="*/ 1299 h 1957"/>
                <a:gd name="T114" fmla="*/ 1908 w 1956"/>
                <a:gd name="T115" fmla="*/ 1284 h 1957"/>
                <a:gd name="T116" fmla="*/ 1801 w 1956"/>
                <a:gd name="T117" fmla="*/ 1133 h 1957"/>
                <a:gd name="T118" fmla="*/ 1812 w 1956"/>
                <a:gd name="T119" fmla="*/ 1041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6" h="1957">
                  <a:moveTo>
                    <a:pt x="1956" y="1034"/>
                  </a:moveTo>
                  <a:lnTo>
                    <a:pt x="1956" y="923"/>
                  </a:lnTo>
                  <a:lnTo>
                    <a:pt x="1812" y="914"/>
                  </a:lnTo>
                  <a:lnTo>
                    <a:pt x="1808" y="869"/>
                  </a:lnTo>
                  <a:lnTo>
                    <a:pt x="1801" y="824"/>
                  </a:lnTo>
                  <a:lnTo>
                    <a:pt x="1937" y="778"/>
                  </a:lnTo>
                  <a:lnTo>
                    <a:pt x="1908" y="671"/>
                  </a:lnTo>
                  <a:lnTo>
                    <a:pt x="1767" y="700"/>
                  </a:lnTo>
                  <a:lnTo>
                    <a:pt x="1751" y="658"/>
                  </a:lnTo>
                  <a:lnTo>
                    <a:pt x="1732" y="616"/>
                  </a:lnTo>
                  <a:lnTo>
                    <a:pt x="1853" y="536"/>
                  </a:lnTo>
                  <a:lnTo>
                    <a:pt x="1798" y="441"/>
                  </a:lnTo>
                  <a:lnTo>
                    <a:pt x="1670" y="507"/>
                  </a:lnTo>
                  <a:lnTo>
                    <a:pt x="1642" y="469"/>
                  </a:lnTo>
                  <a:lnTo>
                    <a:pt x="1613" y="434"/>
                  </a:lnTo>
                  <a:lnTo>
                    <a:pt x="1709" y="325"/>
                  </a:lnTo>
                  <a:lnTo>
                    <a:pt x="1630" y="246"/>
                  </a:lnTo>
                  <a:lnTo>
                    <a:pt x="1522" y="344"/>
                  </a:lnTo>
                  <a:lnTo>
                    <a:pt x="1488" y="314"/>
                  </a:lnTo>
                  <a:lnTo>
                    <a:pt x="1450" y="287"/>
                  </a:lnTo>
                  <a:lnTo>
                    <a:pt x="1515" y="159"/>
                  </a:lnTo>
                  <a:lnTo>
                    <a:pt x="1419" y="103"/>
                  </a:lnTo>
                  <a:lnTo>
                    <a:pt x="1341" y="224"/>
                  </a:lnTo>
                  <a:lnTo>
                    <a:pt x="1298" y="205"/>
                  </a:lnTo>
                  <a:lnTo>
                    <a:pt x="1256" y="189"/>
                  </a:lnTo>
                  <a:lnTo>
                    <a:pt x="1285" y="47"/>
                  </a:lnTo>
                  <a:lnTo>
                    <a:pt x="1178" y="19"/>
                  </a:lnTo>
                  <a:lnTo>
                    <a:pt x="1132" y="156"/>
                  </a:lnTo>
                  <a:lnTo>
                    <a:pt x="1087" y="148"/>
                  </a:lnTo>
                  <a:lnTo>
                    <a:pt x="1041" y="144"/>
                  </a:lnTo>
                  <a:lnTo>
                    <a:pt x="1033" y="0"/>
                  </a:lnTo>
                  <a:lnTo>
                    <a:pt x="923" y="0"/>
                  </a:lnTo>
                  <a:lnTo>
                    <a:pt x="914" y="144"/>
                  </a:lnTo>
                  <a:lnTo>
                    <a:pt x="869" y="148"/>
                  </a:lnTo>
                  <a:lnTo>
                    <a:pt x="824" y="156"/>
                  </a:lnTo>
                  <a:lnTo>
                    <a:pt x="779" y="19"/>
                  </a:lnTo>
                  <a:lnTo>
                    <a:pt x="671" y="47"/>
                  </a:lnTo>
                  <a:lnTo>
                    <a:pt x="700" y="189"/>
                  </a:lnTo>
                  <a:lnTo>
                    <a:pt x="658" y="205"/>
                  </a:lnTo>
                  <a:lnTo>
                    <a:pt x="616" y="224"/>
                  </a:lnTo>
                  <a:lnTo>
                    <a:pt x="537" y="103"/>
                  </a:lnTo>
                  <a:lnTo>
                    <a:pt x="441" y="159"/>
                  </a:lnTo>
                  <a:lnTo>
                    <a:pt x="506" y="287"/>
                  </a:lnTo>
                  <a:lnTo>
                    <a:pt x="469" y="314"/>
                  </a:lnTo>
                  <a:lnTo>
                    <a:pt x="434" y="344"/>
                  </a:lnTo>
                  <a:lnTo>
                    <a:pt x="326" y="246"/>
                  </a:lnTo>
                  <a:lnTo>
                    <a:pt x="247" y="325"/>
                  </a:lnTo>
                  <a:lnTo>
                    <a:pt x="343" y="434"/>
                  </a:lnTo>
                  <a:lnTo>
                    <a:pt x="314" y="469"/>
                  </a:lnTo>
                  <a:lnTo>
                    <a:pt x="288" y="507"/>
                  </a:lnTo>
                  <a:lnTo>
                    <a:pt x="159" y="441"/>
                  </a:lnTo>
                  <a:lnTo>
                    <a:pt x="103" y="536"/>
                  </a:lnTo>
                  <a:lnTo>
                    <a:pt x="224" y="616"/>
                  </a:lnTo>
                  <a:lnTo>
                    <a:pt x="205" y="658"/>
                  </a:lnTo>
                  <a:lnTo>
                    <a:pt x="189" y="700"/>
                  </a:lnTo>
                  <a:lnTo>
                    <a:pt x="48" y="671"/>
                  </a:lnTo>
                  <a:lnTo>
                    <a:pt x="19" y="778"/>
                  </a:lnTo>
                  <a:lnTo>
                    <a:pt x="156" y="824"/>
                  </a:lnTo>
                  <a:lnTo>
                    <a:pt x="148" y="869"/>
                  </a:lnTo>
                  <a:lnTo>
                    <a:pt x="144" y="914"/>
                  </a:lnTo>
                  <a:lnTo>
                    <a:pt x="0" y="923"/>
                  </a:lnTo>
                  <a:lnTo>
                    <a:pt x="0" y="1034"/>
                  </a:lnTo>
                  <a:lnTo>
                    <a:pt x="144" y="1041"/>
                  </a:lnTo>
                  <a:lnTo>
                    <a:pt x="148" y="1088"/>
                  </a:lnTo>
                  <a:lnTo>
                    <a:pt x="156" y="1133"/>
                  </a:lnTo>
                  <a:lnTo>
                    <a:pt x="19" y="1178"/>
                  </a:lnTo>
                  <a:lnTo>
                    <a:pt x="48" y="1284"/>
                  </a:lnTo>
                  <a:lnTo>
                    <a:pt x="189" y="1255"/>
                  </a:lnTo>
                  <a:lnTo>
                    <a:pt x="205" y="1299"/>
                  </a:lnTo>
                  <a:lnTo>
                    <a:pt x="224" y="1341"/>
                  </a:lnTo>
                  <a:lnTo>
                    <a:pt x="103" y="1420"/>
                  </a:lnTo>
                  <a:lnTo>
                    <a:pt x="159" y="1514"/>
                  </a:lnTo>
                  <a:lnTo>
                    <a:pt x="287" y="1450"/>
                  </a:lnTo>
                  <a:lnTo>
                    <a:pt x="314" y="1488"/>
                  </a:lnTo>
                  <a:lnTo>
                    <a:pt x="343" y="1523"/>
                  </a:lnTo>
                  <a:lnTo>
                    <a:pt x="247" y="1631"/>
                  </a:lnTo>
                  <a:lnTo>
                    <a:pt x="326" y="1710"/>
                  </a:lnTo>
                  <a:lnTo>
                    <a:pt x="434" y="1613"/>
                  </a:lnTo>
                  <a:lnTo>
                    <a:pt x="469" y="1643"/>
                  </a:lnTo>
                  <a:lnTo>
                    <a:pt x="506" y="1670"/>
                  </a:lnTo>
                  <a:lnTo>
                    <a:pt x="441" y="1798"/>
                  </a:lnTo>
                  <a:lnTo>
                    <a:pt x="537" y="1854"/>
                  </a:lnTo>
                  <a:lnTo>
                    <a:pt x="616" y="1733"/>
                  </a:lnTo>
                  <a:lnTo>
                    <a:pt x="658" y="1752"/>
                  </a:lnTo>
                  <a:lnTo>
                    <a:pt x="702" y="1768"/>
                  </a:lnTo>
                  <a:lnTo>
                    <a:pt x="671" y="1909"/>
                  </a:lnTo>
                  <a:lnTo>
                    <a:pt x="779" y="1937"/>
                  </a:lnTo>
                  <a:lnTo>
                    <a:pt x="824" y="1801"/>
                  </a:lnTo>
                  <a:lnTo>
                    <a:pt x="869" y="1809"/>
                  </a:lnTo>
                  <a:lnTo>
                    <a:pt x="914" y="1813"/>
                  </a:lnTo>
                  <a:lnTo>
                    <a:pt x="923" y="1957"/>
                  </a:lnTo>
                  <a:lnTo>
                    <a:pt x="1033" y="1957"/>
                  </a:lnTo>
                  <a:lnTo>
                    <a:pt x="1041" y="1813"/>
                  </a:lnTo>
                  <a:lnTo>
                    <a:pt x="1087" y="1809"/>
                  </a:lnTo>
                  <a:lnTo>
                    <a:pt x="1132" y="1801"/>
                  </a:lnTo>
                  <a:lnTo>
                    <a:pt x="1178" y="1937"/>
                  </a:lnTo>
                  <a:lnTo>
                    <a:pt x="1285" y="1909"/>
                  </a:lnTo>
                  <a:lnTo>
                    <a:pt x="1255" y="1769"/>
                  </a:lnTo>
                  <a:lnTo>
                    <a:pt x="1298" y="1752"/>
                  </a:lnTo>
                  <a:lnTo>
                    <a:pt x="1341" y="1733"/>
                  </a:lnTo>
                  <a:lnTo>
                    <a:pt x="1419" y="1854"/>
                  </a:lnTo>
                  <a:lnTo>
                    <a:pt x="1515" y="1798"/>
                  </a:lnTo>
                  <a:lnTo>
                    <a:pt x="1450" y="1670"/>
                  </a:lnTo>
                  <a:lnTo>
                    <a:pt x="1488" y="1643"/>
                  </a:lnTo>
                  <a:lnTo>
                    <a:pt x="1524" y="1613"/>
                  </a:lnTo>
                  <a:lnTo>
                    <a:pt x="1630" y="1710"/>
                  </a:lnTo>
                  <a:lnTo>
                    <a:pt x="1709" y="1631"/>
                  </a:lnTo>
                  <a:lnTo>
                    <a:pt x="1613" y="1523"/>
                  </a:lnTo>
                  <a:lnTo>
                    <a:pt x="1642" y="1488"/>
                  </a:lnTo>
                  <a:lnTo>
                    <a:pt x="1670" y="1450"/>
                  </a:lnTo>
                  <a:lnTo>
                    <a:pt x="1798" y="1514"/>
                  </a:lnTo>
                  <a:lnTo>
                    <a:pt x="1853" y="1420"/>
                  </a:lnTo>
                  <a:lnTo>
                    <a:pt x="1732" y="1341"/>
                  </a:lnTo>
                  <a:lnTo>
                    <a:pt x="1751" y="1299"/>
                  </a:lnTo>
                  <a:lnTo>
                    <a:pt x="1768" y="1255"/>
                  </a:lnTo>
                  <a:lnTo>
                    <a:pt x="1908" y="1284"/>
                  </a:lnTo>
                  <a:lnTo>
                    <a:pt x="1937" y="1178"/>
                  </a:lnTo>
                  <a:lnTo>
                    <a:pt x="1801" y="1133"/>
                  </a:lnTo>
                  <a:lnTo>
                    <a:pt x="1808" y="1088"/>
                  </a:lnTo>
                  <a:lnTo>
                    <a:pt x="1812" y="1041"/>
                  </a:lnTo>
                  <a:lnTo>
                    <a:pt x="1956" y="1034"/>
                  </a:lnTo>
                </a:path>
              </a:pathLst>
            </a:custGeom>
            <a:gradFill rotWithShape="1">
              <a:gsLst>
                <a:gs pos="0">
                  <a:srgbClr val="005D46"/>
                </a:gs>
                <a:gs pos="100000">
                  <a:srgbClr val="00CC99"/>
                </a:gs>
              </a:gsLst>
              <a:lin ang="18900000" scaled="1"/>
            </a:gradFill>
            <a:ln>
              <a:noFill/>
            </a:ln>
            <a:scene3d>
              <a:camera prst="legacyPerspectiveFront">
                <a:rot lat="20099999" lon="1500000" rev="0"/>
              </a:camera>
              <a:lightRig rig="legacyFlat4" dir="b"/>
            </a:scene3d>
            <a:sp3d extrusionH="608000" prstMaterial="legacyMatte">
              <a:bevelT w="13500" h="13500" prst="angle"/>
              <a:bevelB w="13500" h="13500" prst="angle"/>
              <a:extrusionClr>
                <a:srgbClr val="00CC99"/>
              </a:extrusionClr>
            </a:sp3d>
            <a:extLst>
              <a:ext uri="{91240B29-F687-4F45-9708-019B960494DF}">
                <a14:hiddenLine xmlns:a14="http://schemas.microsoft.com/office/drawing/2010/main" w="9525">
                  <a:noFill/>
                  <a:round/>
                  <a:headEnd/>
                  <a:tailEnd/>
                </a14:hiddenLine>
              </a:ext>
            </a:extLst>
          </p:spPr>
          <p:txBody>
            <a:bodyPr>
              <a:flatTx/>
            </a:bodyPr>
            <a:lstStyle/>
            <a:p>
              <a:endParaRPr lang="zh-CN" altLang="en-US"/>
            </a:p>
          </p:txBody>
        </p:sp>
        <p:sp>
          <p:nvSpPr>
            <p:cNvPr id="74756" name="Oval 4"/>
            <p:cNvSpPr>
              <a:spLocks noChangeArrowheads="1"/>
            </p:cNvSpPr>
            <p:nvPr/>
          </p:nvSpPr>
          <p:spPr bwMode="auto">
            <a:xfrm rot="2506802">
              <a:off x="491" y="399"/>
              <a:ext cx="1008" cy="1248"/>
            </a:xfrm>
            <a:prstGeom prst="ellipse">
              <a:avLst/>
            </a:prstGeom>
            <a:gradFill rotWithShape="1">
              <a:gsLst>
                <a:gs pos="0">
                  <a:srgbClr val="525252"/>
                </a:gs>
                <a:gs pos="50000">
                  <a:srgbClr val="B2B2B2"/>
                </a:gs>
                <a:gs pos="100000">
                  <a:srgbClr val="52525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800" b="1">
                <a:latin typeface="Franklin Gothic Book" pitchFamily="34" charset="0"/>
                <a:ea typeface="华文楷体" pitchFamily="2" charset="-122"/>
              </a:endParaRPr>
            </a:p>
          </p:txBody>
        </p:sp>
        <p:sp>
          <p:nvSpPr>
            <p:cNvPr id="74757" name="Oval 5"/>
            <p:cNvSpPr>
              <a:spLocks noChangeArrowheads="1"/>
            </p:cNvSpPr>
            <p:nvPr/>
          </p:nvSpPr>
          <p:spPr bwMode="auto">
            <a:xfrm rot="2506802">
              <a:off x="665" y="521"/>
              <a:ext cx="797" cy="11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800" b="1">
                <a:latin typeface="Franklin Gothic Book" pitchFamily="34" charset="0"/>
                <a:ea typeface="华文楷体" pitchFamily="2" charset="-122"/>
              </a:endParaRPr>
            </a:p>
          </p:txBody>
        </p:sp>
      </p:grpSp>
      <p:grpSp>
        <p:nvGrpSpPr>
          <p:cNvPr id="74758" name="Group 7"/>
          <p:cNvGrpSpPr>
            <a:grpSpLocks/>
          </p:cNvGrpSpPr>
          <p:nvPr/>
        </p:nvGrpSpPr>
        <p:grpSpPr bwMode="auto">
          <a:xfrm>
            <a:off x="533401" y="2971802"/>
            <a:ext cx="3105151" cy="3106739"/>
            <a:chOff x="0" y="0"/>
            <a:chExt cx="1956" cy="1957"/>
          </a:xfrm>
        </p:grpSpPr>
        <p:sp>
          <p:nvSpPr>
            <p:cNvPr id="74759" name="Freeform 8"/>
            <p:cNvSpPr>
              <a:spLocks noChangeArrowheads="1"/>
            </p:cNvSpPr>
            <p:nvPr/>
          </p:nvSpPr>
          <p:spPr bwMode="auto">
            <a:xfrm>
              <a:off x="0" y="0"/>
              <a:ext cx="1956" cy="1957"/>
            </a:xfrm>
            <a:custGeom>
              <a:avLst/>
              <a:gdLst>
                <a:gd name="T0" fmla="*/ 1956 w 1956"/>
                <a:gd name="T1" fmla="*/ 923 h 1957"/>
                <a:gd name="T2" fmla="*/ 1808 w 1956"/>
                <a:gd name="T3" fmla="*/ 869 h 1957"/>
                <a:gd name="T4" fmla="*/ 1937 w 1956"/>
                <a:gd name="T5" fmla="*/ 778 h 1957"/>
                <a:gd name="T6" fmla="*/ 1767 w 1956"/>
                <a:gd name="T7" fmla="*/ 700 h 1957"/>
                <a:gd name="T8" fmla="*/ 1732 w 1956"/>
                <a:gd name="T9" fmla="*/ 616 h 1957"/>
                <a:gd name="T10" fmla="*/ 1798 w 1956"/>
                <a:gd name="T11" fmla="*/ 441 h 1957"/>
                <a:gd name="T12" fmla="*/ 1642 w 1956"/>
                <a:gd name="T13" fmla="*/ 469 h 1957"/>
                <a:gd name="T14" fmla="*/ 1709 w 1956"/>
                <a:gd name="T15" fmla="*/ 325 h 1957"/>
                <a:gd name="T16" fmla="*/ 1522 w 1956"/>
                <a:gd name="T17" fmla="*/ 344 h 1957"/>
                <a:gd name="T18" fmla="*/ 1450 w 1956"/>
                <a:gd name="T19" fmla="*/ 287 h 1957"/>
                <a:gd name="T20" fmla="*/ 1419 w 1956"/>
                <a:gd name="T21" fmla="*/ 103 h 1957"/>
                <a:gd name="T22" fmla="*/ 1298 w 1956"/>
                <a:gd name="T23" fmla="*/ 205 h 1957"/>
                <a:gd name="T24" fmla="*/ 1285 w 1956"/>
                <a:gd name="T25" fmla="*/ 47 h 1957"/>
                <a:gd name="T26" fmla="*/ 1132 w 1956"/>
                <a:gd name="T27" fmla="*/ 156 h 1957"/>
                <a:gd name="T28" fmla="*/ 1041 w 1956"/>
                <a:gd name="T29" fmla="*/ 144 h 1957"/>
                <a:gd name="T30" fmla="*/ 923 w 1956"/>
                <a:gd name="T31" fmla="*/ 0 h 1957"/>
                <a:gd name="T32" fmla="*/ 869 w 1956"/>
                <a:gd name="T33" fmla="*/ 148 h 1957"/>
                <a:gd name="T34" fmla="*/ 779 w 1956"/>
                <a:gd name="T35" fmla="*/ 19 h 1957"/>
                <a:gd name="T36" fmla="*/ 700 w 1956"/>
                <a:gd name="T37" fmla="*/ 189 h 1957"/>
                <a:gd name="T38" fmla="*/ 616 w 1956"/>
                <a:gd name="T39" fmla="*/ 224 h 1957"/>
                <a:gd name="T40" fmla="*/ 441 w 1956"/>
                <a:gd name="T41" fmla="*/ 159 h 1957"/>
                <a:gd name="T42" fmla="*/ 469 w 1956"/>
                <a:gd name="T43" fmla="*/ 314 h 1957"/>
                <a:gd name="T44" fmla="*/ 326 w 1956"/>
                <a:gd name="T45" fmla="*/ 246 h 1957"/>
                <a:gd name="T46" fmla="*/ 343 w 1956"/>
                <a:gd name="T47" fmla="*/ 434 h 1957"/>
                <a:gd name="T48" fmla="*/ 288 w 1956"/>
                <a:gd name="T49" fmla="*/ 507 h 1957"/>
                <a:gd name="T50" fmla="*/ 103 w 1956"/>
                <a:gd name="T51" fmla="*/ 536 h 1957"/>
                <a:gd name="T52" fmla="*/ 205 w 1956"/>
                <a:gd name="T53" fmla="*/ 658 h 1957"/>
                <a:gd name="T54" fmla="*/ 48 w 1956"/>
                <a:gd name="T55" fmla="*/ 671 h 1957"/>
                <a:gd name="T56" fmla="*/ 156 w 1956"/>
                <a:gd name="T57" fmla="*/ 824 h 1957"/>
                <a:gd name="T58" fmla="*/ 144 w 1956"/>
                <a:gd name="T59" fmla="*/ 914 h 1957"/>
                <a:gd name="T60" fmla="*/ 0 w 1956"/>
                <a:gd name="T61" fmla="*/ 1034 h 1957"/>
                <a:gd name="T62" fmla="*/ 148 w 1956"/>
                <a:gd name="T63" fmla="*/ 1088 h 1957"/>
                <a:gd name="T64" fmla="*/ 19 w 1956"/>
                <a:gd name="T65" fmla="*/ 1178 h 1957"/>
                <a:gd name="T66" fmla="*/ 189 w 1956"/>
                <a:gd name="T67" fmla="*/ 1255 h 1957"/>
                <a:gd name="T68" fmla="*/ 224 w 1956"/>
                <a:gd name="T69" fmla="*/ 1341 h 1957"/>
                <a:gd name="T70" fmla="*/ 159 w 1956"/>
                <a:gd name="T71" fmla="*/ 1514 h 1957"/>
                <a:gd name="T72" fmla="*/ 314 w 1956"/>
                <a:gd name="T73" fmla="*/ 1488 h 1957"/>
                <a:gd name="T74" fmla="*/ 247 w 1956"/>
                <a:gd name="T75" fmla="*/ 1631 h 1957"/>
                <a:gd name="T76" fmla="*/ 434 w 1956"/>
                <a:gd name="T77" fmla="*/ 1613 h 1957"/>
                <a:gd name="T78" fmla="*/ 506 w 1956"/>
                <a:gd name="T79" fmla="*/ 1670 h 1957"/>
                <a:gd name="T80" fmla="*/ 537 w 1956"/>
                <a:gd name="T81" fmla="*/ 1854 h 1957"/>
                <a:gd name="T82" fmla="*/ 658 w 1956"/>
                <a:gd name="T83" fmla="*/ 1752 h 1957"/>
                <a:gd name="T84" fmla="*/ 671 w 1956"/>
                <a:gd name="T85" fmla="*/ 1909 h 1957"/>
                <a:gd name="T86" fmla="*/ 824 w 1956"/>
                <a:gd name="T87" fmla="*/ 1801 h 1957"/>
                <a:gd name="T88" fmla="*/ 914 w 1956"/>
                <a:gd name="T89" fmla="*/ 1813 h 1957"/>
                <a:gd name="T90" fmla="*/ 1033 w 1956"/>
                <a:gd name="T91" fmla="*/ 1957 h 1957"/>
                <a:gd name="T92" fmla="*/ 1087 w 1956"/>
                <a:gd name="T93" fmla="*/ 1809 h 1957"/>
                <a:gd name="T94" fmla="*/ 1178 w 1956"/>
                <a:gd name="T95" fmla="*/ 1937 h 1957"/>
                <a:gd name="T96" fmla="*/ 1255 w 1956"/>
                <a:gd name="T97" fmla="*/ 1769 h 1957"/>
                <a:gd name="T98" fmla="*/ 1341 w 1956"/>
                <a:gd name="T99" fmla="*/ 1733 h 1957"/>
                <a:gd name="T100" fmla="*/ 1515 w 1956"/>
                <a:gd name="T101" fmla="*/ 1798 h 1957"/>
                <a:gd name="T102" fmla="*/ 1488 w 1956"/>
                <a:gd name="T103" fmla="*/ 1643 h 1957"/>
                <a:gd name="T104" fmla="*/ 1630 w 1956"/>
                <a:gd name="T105" fmla="*/ 1710 h 1957"/>
                <a:gd name="T106" fmla="*/ 1613 w 1956"/>
                <a:gd name="T107" fmla="*/ 1523 h 1957"/>
                <a:gd name="T108" fmla="*/ 1670 w 1956"/>
                <a:gd name="T109" fmla="*/ 1450 h 1957"/>
                <a:gd name="T110" fmla="*/ 1853 w 1956"/>
                <a:gd name="T111" fmla="*/ 1420 h 1957"/>
                <a:gd name="T112" fmla="*/ 1751 w 1956"/>
                <a:gd name="T113" fmla="*/ 1299 h 1957"/>
                <a:gd name="T114" fmla="*/ 1908 w 1956"/>
                <a:gd name="T115" fmla="*/ 1284 h 1957"/>
                <a:gd name="T116" fmla="*/ 1801 w 1956"/>
                <a:gd name="T117" fmla="*/ 1133 h 1957"/>
                <a:gd name="T118" fmla="*/ 1812 w 1956"/>
                <a:gd name="T119" fmla="*/ 1041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6" h="1957">
                  <a:moveTo>
                    <a:pt x="1956" y="1034"/>
                  </a:moveTo>
                  <a:lnTo>
                    <a:pt x="1956" y="923"/>
                  </a:lnTo>
                  <a:lnTo>
                    <a:pt x="1812" y="914"/>
                  </a:lnTo>
                  <a:lnTo>
                    <a:pt x="1808" y="869"/>
                  </a:lnTo>
                  <a:lnTo>
                    <a:pt x="1801" y="824"/>
                  </a:lnTo>
                  <a:lnTo>
                    <a:pt x="1937" y="778"/>
                  </a:lnTo>
                  <a:lnTo>
                    <a:pt x="1908" y="671"/>
                  </a:lnTo>
                  <a:lnTo>
                    <a:pt x="1767" y="700"/>
                  </a:lnTo>
                  <a:lnTo>
                    <a:pt x="1751" y="658"/>
                  </a:lnTo>
                  <a:lnTo>
                    <a:pt x="1732" y="616"/>
                  </a:lnTo>
                  <a:lnTo>
                    <a:pt x="1853" y="536"/>
                  </a:lnTo>
                  <a:lnTo>
                    <a:pt x="1798" y="441"/>
                  </a:lnTo>
                  <a:lnTo>
                    <a:pt x="1670" y="507"/>
                  </a:lnTo>
                  <a:lnTo>
                    <a:pt x="1642" y="469"/>
                  </a:lnTo>
                  <a:lnTo>
                    <a:pt x="1613" y="434"/>
                  </a:lnTo>
                  <a:lnTo>
                    <a:pt x="1709" y="325"/>
                  </a:lnTo>
                  <a:lnTo>
                    <a:pt x="1630" y="246"/>
                  </a:lnTo>
                  <a:lnTo>
                    <a:pt x="1522" y="344"/>
                  </a:lnTo>
                  <a:lnTo>
                    <a:pt x="1488" y="314"/>
                  </a:lnTo>
                  <a:lnTo>
                    <a:pt x="1450" y="287"/>
                  </a:lnTo>
                  <a:lnTo>
                    <a:pt x="1515" y="159"/>
                  </a:lnTo>
                  <a:lnTo>
                    <a:pt x="1419" y="103"/>
                  </a:lnTo>
                  <a:lnTo>
                    <a:pt x="1341" y="224"/>
                  </a:lnTo>
                  <a:lnTo>
                    <a:pt x="1298" y="205"/>
                  </a:lnTo>
                  <a:lnTo>
                    <a:pt x="1256" y="189"/>
                  </a:lnTo>
                  <a:lnTo>
                    <a:pt x="1285" y="47"/>
                  </a:lnTo>
                  <a:lnTo>
                    <a:pt x="1178" y="19"/>
                  </a:lnTo>
                  <a:lnTo>
                    <a:pt x="1132" y="156"/>
                  </a:lnTo>
                  <a:lnTo>
                    <a:pt x="1087" y="148"/>
                  </a:lnTo>
                  <a:lnTo>
                    <a:pt x="1041" y="144"/>
                  </a:lnTo>
                  <a:lnTo>
                    <a:pt x="1033" y="0"/>
                  </a:lnTo>
                  <a:lnTo>
                    <a:pt x="923" y="0"/>
                  </a:lnTo>
                  <a:lnTo>
                    <a:pt x="914" y="144"/>
                  </a:lnTo>
                  <a:lnTo>
                    <a:pt x="869" y="148"/>
                  </a:lnTo>
                  <a:lnTo>
                    <a:pt x="824" y="156"/>
                  </a:lnTo>
                  <a:lnTo>
                    <a:pt x="779" y="19"/>
                  </a:lnTo>
                  <a:lnTo>
                    <a:pt x="671" y="47"/>
                  </a:lnTo>
                  <a:lnTo>
                    <a:pt x="700" y="189"/>
                  </a:lnTo>
                  <a:lnTo>
                    <a:pt x="658" y="205"/>
                  </a:lnTo>
                  <a:lnTo>
                    <a:pt x="616" y="224"/>
                  </a:lnTo>
                  <a:lnTo>
                    <a:pt x="537" y="103"/>
                  </a:lnTo>
                  <a:lnTo>
                    <a:pt x="441" y="159"/>
                  </a:lnTo>
                  <a:lnTo>
                    <a:pt x="506" y="287"/>
                  </a:lnTo>
                  <a:lnTo>
                    <a:pt x="469" y="314"/>
                  </a:lnTo>
                  <a:lnTo>
                    <a:pt x="434" y="344"/>
                  </a:lnTo>
                  <a:lnTo>
                    <a:pt x="326" y="246"/>
                  </a:lnTo>
                  <a:lnTo>
                    <a:pt x="247" y="325"/>
                  </a:lnTo>
                  <a:lnTo>
                    <a:pt x="343" y="434"/>
                  </a:lnTo>
                  <a:lnTo>
                    <a:pt x="314" y="469"/>
                  </a:lnTo>
                  <a:lnTo>
                    <a:pt x="288" y="507"/>
                  </a:lnTo>
                  <a:lnTo>
                    <a:pt x="159" y="441"/>
                  </a:lnTo>
                  <a:lnTo>
                    <a:pt x="103" y="536"/>
                  </a:lnTo>
                  <a:lnTo>
                    <a:pt x="224" y="616"/>
                  </a:lnTo>
                  <a:lnTo>
                    <a:pt x="205" y="658"/>
                  </a:lnTo>
                  <a:lnTo>
                    <a:pt x="189" y="700"/>
                  </a:lnTo>
                  <a:lnTo>
                    <a:pt x="48" y="671"/>
                  </a:lnTo>
                  <a:lnTo>
                    <a:pt x="19" y="778"/>
                  </a:lnTo>
                  <a:lnTo>
                    <a:pt x="156" y="824"/>
                  </a:lnTo>
                  <a:lnTo>
                    <a:pt x="148" y="869"/>
                  </a:lnTo>
                  <a:lnTo>
                    <a:pt x="144" y="914"/>
                  </a:lnTo>
                  <a:lnTo>
                    <a:pt x="0" y="923"/>
                  </a:lnTo>
                  <a:lnTo>
                    <a:pt x="0" y="1034"/>
                  </a:lnTo>
                  <a:lnTo>
                    <a:pt x="144" y="1041"/>
                  </a:lnTo>
                  <a:lnTo>
                    <a:pt x="148" y="1088"/>
                  </a:lnTo>
                  <a:lnTo>
                    <a:pt x="156" y="1133"/>
                  </a:lnTo>
                  <a:lnTo>
                    <a:pt x="19" y="1178"/>
                  </a:lnTo>
                  <a:lnTo>
                    <a:pt x="48" y="1284"/>
                  </a:lnTo>
                  <a:lnTo>
                    <a:pt x="189" y="1255"/>
                  </a:lnTo>
                  <a:lnTo>
                    <a:pt x="205" y="1299"/>
                  </a:lnTo>
                  <a:lnTo>
                    <a:pt x="224" y="1341"/>
                  </a:lnTo>
                  <a:lnTo>
                    <a:pt x="103" y="1420"/>
                  </a:lnTo>
                  <a:lnTo>
                    <a:pt x="159" y="1514"/>
                  </a:lnTo>
                  <a:lnTo>
                    <a:pt x="287" y="1450"/>
                  </a:lnTo>
                  <a:lnTo>
                    <a:pt x="314" y="1488"/>
                  </a:lnTo>
                  <a:lnTo>
                    <a:pt x="343" y="1523"/>
                  </a:lnTo>
                  <a:lnTo>
                    <a:pt x="247" y="1631"/>
                  </a:lnTo>
                  <a:lnTo>
                    <a:pt x="326" y="1710"/>
                  </a:lnTo>
                  <a:lnTo>
                    <a:pt x="434" y="1613"/>
                  </a:lnTo>
                  <a:lnTo>
                    <a:pt x="469" y="1643"/>
                  </a:lnTo>
                  <a:lnTo>
                    <a:pt x="506" y="1670"/>
                  </a:lnTo>
                  <a:lnTo>
                    <a:pt x="441" y="1798"/>
                  </a:lnTo>
                  <a:lnTo>
                    <a:pt x="537" y="1854"/>
                  </a:lnTo>
                  <a:lnTo>
                    <a:pt x="616" y="1733"/>
                  </a:lnTo>
                  <a:lnTo>
                    <a:pt x="658" y="1752"/>
                  </a:lnTo>
                  <a:lnTo>
                    <a:pt x="702" y="1768"/>
                  </a:lnTo>
                  <a:lnTo>
                    <a:pt x="671" y="1909"/>
                  </a:lnTo>
                  <a:lnTo>
                    <a:pt x="779" y="1937"/>
                  </a:lnTo>
                  <a:lnTo>
                    <a:pt x="824" y="1801"/>
                  </a:lnTo>
                  <a:lnTo>
                    <a:pt x="869" y="1809"/>
                  </a:lnTo>
                  <a:lnTo>
                    <a:pt x="914" y="1813"/>
                  </a:lnTo>
                  <a:lnTo>
                    <a:pt x="923" y="1957"/>
                  </a:lnTo>
                  <a:lnTo>
                    <a:pt x="1033" y="1957"/>
                  </a:lnTo>
                  <a:lnTo>
                    <a:pt x="1041" y="1813"/>
                  </a:lnTo>
                  <a:lnTo>
                    <a:pt x="1087" y="1809"/>
                  </a:lnTo>
                  <a:lnTo>
                    <a:pt x="1132" y="1801"/>
                  </a:lnTo>
                  <a:lnTo>
                    <a:pt x="1178" y="1937"/>
                  </a:lnTo>
                  <a:lnTo>
                    <a:pt x="1285" y="1909"/>
                  </a:lnTo>
                  <a:lnTo>
                    <a:pt x="1255" y="1769"/>
                  </a:lnTo>
                  <a:lnTo>
                    <a:pt x="1298" y="1752"/>
                  </a:lnTo>
                  <a:lnTo>
                    <a:pt x="1341" y="1733"/>
                  </a:lnTo>
                  <a:lnTo>
                    <a:pt x="1419" y="1854"/>
                  </a:lnTo>
                  <a:lnTo>
                    <a:pt x="1515" y="1798"/>
                  </a:lnTo>
                  <a:lnTo>
                    <a:pt x="1450" y="1670"/>
                  </a:lnTo>
                  <a:lnTo>
                    <a:pt x="1488" y="1643"/>
                  </a:lnTo>
                  <a:lnTo>
                    <a:pt x="1524" y="1613"/>
                  </a:lnTo>
                  <a:lnTo>
                    <a:pt x="1630" y="1710"/>
                  </a:lnTo>
                  <a:lnTo>
                    <a:pt x="1709" y="1631"/>
                  </a:lnTo>
                  <a:lnTo>
                    <a:pt x="1613" y="1523"/>
                  </a:lnTo>
                  <a:lnTo>
                    <a:pt x="1642" y="1488"/>
                  </a:lnTo>
                  <a:lnTo>
                    <a:pt x="1670" y="1450"/>
                  </a:lnTo>
                  <a:lnTo>
                    <a:pt x="1798" y="1514"/>
                  </a:lnTo>
                  <a:lnTo>
                    <a:pt x="1853" y="1420"/>
                  </a:lnTo>
                  <a:lnTo>
                    <a:pt x="1732" y="1341"/>
                  </a:lnTo>
                  <a:lnTo>
                    <a:pt x="1751" y="1299"/>
                  </a:lnTo>
                  <a:lnTo>
                    <a:pt x="1768" y="1255"/>
                  </a:lnTo>
                  <a:lnTo>
                    <a:pt x="1908" y="1284"/>
                  </a:lnTo>
                  <a:lnTo>
                    <a:pt x="1937" y="1178"/>
                  </a:lnTo>
                  <a:lnTo>
                    <a:pt x="1801" y="1133"/>
                  </a:lnTo>
                  <a:lnTo>
                    <a:pt x="1808" y="1088"/>
                  </a:lnTo>
                  <a:lnTo>
                    <a:pt x="1812" y="1041"/>
                  </a:lnTo>
                  <a:lnTo>
                    <a:pt x="1956" y="1034"/>
                  </a:lnTo>
                </a:path>
              </a:pathLst>
            </a:custGeom>
            <a:gradFill rotWithShape="1">
              <a:gsLst>
                <a:gs pos="0">
                  <a:srgbClr val="675935"/>
                </a:gs>
                <a:gs pos="100000">
                  <a:srgbClr val="B29B5C"/>
                </a:gs>
              </a:gsLst>
              <a:lin ang="18900000" scaled="1"/>
            </a:gradFill>
            <a:ln>
              <a:noFill/>
            </a:ln>
            <a:scene3d>
              <a:camera prst="legacyPerspectiveFront">
                <a:rot lat="20099999" lon="1500000" rev="0"/>
              </a:camera>
              <a:lightRig rig="legacyFlat4" dir="b"/>
            </a:scene3d>
            <a:sp3d extrusionH="608000" prstMaterial="legacyMatte">
              <a:bevelT w="13500" h="13500" prst="angle"/>
              <a:bevelB w="13500" h="13500" prst="angle"/>
              <a:extrusionClr>
                <a:srgbClr val="B29B5C"/>
              </a:extrusionClr>
            </a:sp3d>
            <a:extLst>
              <a:ext uri="{91240B29-F687-4F45-9708-019B960494DF}">
                <a14:hiddenLine xmlns:a14="http://schemas.microsoft.com/office/drawing/2010/main" w="9525">
                  <a:noFill/>
                  <a:round/>
                  <a:headEnd/>
                  <a:tailEnd/>
                </a14:hiddenLine>
              </a:ext>
            </a:extLst>
          </p:spPr>
          <p:txBody>
            <a:bodyPr>
              <a:flatTx/>
            </a:bodyPr>
            <a:lstStyle/>
            <a:p>
              <a:endParaRPr lang="zh-CN" altLang="en-US"/>
            </a:p>
          </p:txBody>
        </p:sp>
        <p:sp>
          <p:nvSpPr>
            <p:cNvPr id="74760" name="Oval 9"/>
            <p:cNvSpPr>
              <a:spLocks noChangeArrowheads="1"/>
            </p:cNvSpPr>
            <p:nvPr/>
          </p:nvSpPr>
          <p:spPr bwMode="auto">
            <a:xfrm rot="2506802">
              <a:off x="491" y="399"/>
              <a:ext cx="1008" cy="1248"/>
            </a:xfrm>
            <a:prstGeom prst="ellipse">
              <a:avLst/>
            </a:prstGeom>
            <a:gradFill rotWithShape="1">
              <a:gsLst>
                <a:gs pos="0">
                  <a:srgbClr val="525252"/>
                </a:gs>
                <a:gs pos="50000">
                  <a:srgbClr val="B2B2B2"/>
                </a:gs>
                <a:gs pos="100000">
                  <a:srgbClr val="52525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800" b="1">
                <a:latin typeface="Franklin Gothic Book" pitchFamily="34" charset="0"/>
                <a:ea typeface="华文楷体" pitchFamily="2" charset="-122"/>
              </a:endParaRPr>
            </a:p>
          </p:txBody>
        </p:sp>
        <p:sp>
          <p:nvSpPr>
            <p:cNvPr id="74761" name="Oval 10"/>
            <p:cNvSpPr>
              <a:spLocks noChangeArrowheads="1"/>
            </p:cNvSpPr>
            <p:nvPr/>
          </p:nvSpPr>
          <p:spPr bwMode="auto">
            <a:xfrm rot="2506802">
              <a:off x="665" y="521"/>
              <a:ext cx="797" cy="11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800" b="1">
                <a:latin typeface="Franklin Gothic Book" pitchFamily="34" charset="0"/>
                <a:ea typeface="华文楷体" pitchFamily="2" charset="-122"/>
              </a:endParaRPr>
            </a:p>
          </p:txBody>
        </p:sp>
      </p:grpSp>
      <p:sp>
        <p:nvSpPr>
          <p:cNvPr id="26635" name="Text Box 11"/>
          <p:cNvSpPr txBox="1">
            <a:spLocks noChangeArrowheads="1"/>
          </p:cNvSpPr>
          <p:nvPr/>
        </p:nvSpPr>
        <p:spPr bwMode="auto">
          <a:xfrm>
            <a:off x="1728788" y="4319588"/>
            <a:ext cx="1187450" cy="579437"/>
          </a:xfrm>
          <a:prstGeom prst="rect">
            <a:avLst/>
          </a:prstGeom>
          <a:noFill/>
          <a:ln w="9525">
            <a:noFill/>
            <a:miter lim="800000"/>
          </a:ln>
        </p:spPr>
        <p:txBody>
          <a:bodyPr>
            <a:spAutoFit/>
          </a:bodyPr>
          <a:lstStyle/>
          <a:p>
            <a:pPr algn="ctr" hangingPunct="0">
              <a:buFont typeface="Wingdings 2" panose="05020102010507070707" pitchFamily="18" charset="2"/>
              <a:buNone/>
              <a:defRPr/>
            </a:pPr>
            <a:r>
              <a:rPr lang="zh-CN" altLang="en-US" sz="3200">
                <a:solidFill>
                  <a:srgbClr val="000000"/>
                </a:solidFill>
                <a:effectLst>
                  <a:outerShdw blurRad="38100" dist="38100" dir="2700000" algn="tl">
                    <a:srgbClr val="C0C0C0"/>
                  </a:outerShdw>
                </a:effectLst>
              </a:rPr>
              <a:t>共享</a:t>
            </a:r>
          </a:p>
        </p:txBody>
      </p:sp>
      <p:grpSp>
        <p:nvGrpSpPr>
          <p:cNvPr id="74763" name="Group 12"/>
          <p:cNvGrpSpPr>
            <a:grpSpLocks/>
          </p:cNvGrpSpPr>
          <p:nvPr/>
        </p:nvGrpSpPr>
        <p:grpSpPr bwMode="auto">
          <a:xfrm>
            <a:off x="6248400" y="1981200"/>
            <a:ext cx="1885950" cy="1887538"/>
            <a:chOff x="0" y="0"/>
            <a:chExt cx="1956" cy="1957"/>
          </a:xfrm>
        </p:grpSpPr>
        <p:sp>
          <p:nvSpPr>
            <p:cNvPr id="74764" name="Freeform 13"/>
            <p:cNvSpPr>
              <a:spLocks noChangeArrowheads="1"/>
            </p:cNvSpPr>
            <p:nvPr/>
          </p:nvSpPr>
          <p:spPr bwMode="auto">
            <a:xfrm>
              <a:off x="0" y="0"/>
              <a:ext cx="1956" cy="1957"/>
            </a:xfrm>
            <a:custGeom>
              <a:avLst/>
              <a:gdLst>
                <a:gd name="T0" fmla="*/ 1956 w 1956"/>
                <a:gd name="T1" fmla="*/ 923 h 1957"/>
                <a:gd name="T2" fmla="*/ 1808 w 1956"/>
                <a:gd name="T3" fmla="*/ 869 h 1957"/>
                <a:gd name="T4" fmla="*/ 1937 w 1956"/>
                <a:gd name="T5" fmla="*/ 778 h 1957"/>
                <a:gd name="T6" fmla="*/ 1767 w 1956"/>
                <a:gd name="T7" fmla="*/ 700 h 1957"/>
                <a:gd name="T8" fmla="*/ 1732 w 1956"/>
                <a:gd name="T9" fmla="*/ 616 h 1957"/>
                <a:gd name="T10" fmla="*/ 1798 w 1956"/>
                <a:gd name="T11" fmla="*/ 441 h 1957"/>
                <a:gd name="T12" fmla="*/ 1642 w 1956"/>
                <a:gd name="T13" fmla="*/ 469 h 1957"/>
                <a:gd name="T14" fmla="*/ 1709 w 1956"/>
                <a:gd name="T15" fmla="*/ 325 h 1957"/>
                <a:gd name="T16" fmla="*/ 1522 w 1956"/>
                <a:gd name="T17" fmla="*/ 344 h 1957"/>
                <a:gd name="T18" fmla="*/ 1450 w 1956"/>
                <a:gd name="T19" fmla="*/ 287 h 1957"/>
                <a:gd name="T20" fmla="*/ 1419 w 1956"/>
                <a:gd name="T21" fmla="*/ 103 h 1957"/>
                <a:gd name="T22" fmla="*/ 1298 w 1956"/>
                <a:gd name="T23" fmla="*/ 205 h 1957"/>
                <a:gd name="T24" fmla="*/ 1285 w 1956"/>
                <a:gd name="T25" fmla="*/ 47 h 1957"/>
                <a:gd name="T26" fmla="*/ 1132 w 1956"/>
                <a:gd name="T27" fmla="*/ 156 h 1957"/>
                <a:gd name="T28" fmla="*/ 1041 w 1956"/>
                <a:gd name="T29" fmla="*/ 144 h 1957"/>
                <a:gd name="T30" fmla="*/ 923 w 1956"/>
                <a:gd name="T31" fmla="*/ 0 h 1957"/>
                <a:gd name="T32" fmla="*/ 869 w 1956"/>
                <a:gd name="T33" fmla="*/ 148 h 1957"/>
                <a:gd name="T34" fmla="*/ 779 w 1956"/>
                <a:gd name="T35" fmla="*/ 19 h 1957"/>
                <a:gd name="T36" fmla="*/ 700 w 1956"/>
                <a:gd name="T37" fmla="*/ 189 h 1957"/>
                <a:gd name="T38" fmla="*/ 616 w 1956"/>
                <a:gd name="T39" fmla="*/ 224 h 1957"/>
                <a:gd name="T40" fmla="*/ 441 w 1956"/>
                <a:gd name="T41" fmla="*/ 159 h 1957"/>
                <a:gd name="T42" fmla="*/ 469 w 1956"/>
                <a:gd name="T43" fmla="*/ 314 h 1957"/>
                <a:gd name="T44" fmla="*/ 326 w 1956"/>
                <a:gd name="T45" fmla="*/ 246 h 1957"/>
                <a:gd name="T46" fmla="*/ 343 w 1956"/>
                <a:gd name="T47" fmla="*/ 434 h 1957"/>
                <a:gd name="T48" fmla="*/ 288 w 1956"/>
                <a:gd name="T49" fmla="*/ 507 h 1957"/>
                <a:gd name="T50" fmla="*/ 103 w 1956"/>
                <a:gd name="T51" fmla="*/ 536 h 1957"/>
                <a:gd name="T52" fmla="*/ 205 w 1956"/>
                <a:gd name="T53" fmla="*/ 658 h 1957"/>
                <a:gd name="T54" fmla="*/ 48 w 1956"/>
                <a:gd name="T55" fmla="*/ 671 h 1957"/>
                <a:gd name="T56" fmla="*/ 156 w 1956"/>
                <a:gd name="T57" fmla="*/ 824 h 1957"/>
                <a:gd name="T58" fmla="*/ 144 w 1956"/>
                <a:gd name="T59" fmla="*/ 914 h 1957"/>
                <a:gd name="T60" fmla="*/ 0 w 1956"/>
                <a:gd name="T61" fmla="*/ 1034 h 1957"/>
                <a:gd name="T62" fmla="*/ 148 w 1956"/>
                <a:gd name="T63" fmla="*/ 1088 h 1957"/>
                <a:gd name="T64" fmla="*/ 19 w 1956"/>
                <a:gd name="T65" fmla="*/ 1178 h 1957"/>
                <a:gd name="T66" fmla="*/ 189 w 1956"/>
                <a:gd name="T67" fmla="*/ 1255 h 1957"/>
                <a:gd name="T68" fmla="*/ 224 w 1956"/>
                <a:gd name="T69" fmla="*/ 1341 h 1957"/>
                <a:gd name="T70" fmla="*/ 159 w 1956"/>
                <a:gd name="T71" fmla="*/ 1514 h 1957"/>
                <a:gd name="T72" fmla="*/ 314 w 1956"/>
                <a:gd name="T73" fmla="*/ 1488 h 1957"/>
                <a:gd name="T74" fmla="*/ 247 w 1956"/>
                <a:gd name="T75" fmla="*/ 1631 h 1957"/>
                <a:gd name="T76" fmla="*/ 434 w 1956"/>
                <a:gd name="T77" fmla="*/ 1613 h 1957"/>
                <a:gd name="T78" fmla="*/ 506 w 1956"/>
                <a:gd name="T79" fmla="*/ 1670 h 1957"/>
                <a:gd name="T80" fmla="*/ 537 w 1956"/>
                <a:gd name="T81" fmla="*/ 1854 h 1957"/>
                <a:gd name="T82" fmla="*/ 658 w 1956"/>
                <a:gd name="T83" fmla="*/ 1752 h 1957"/>
                <a:gd name="T84" fmla="*/ 671 w 1956"/>
                <a:gd name="T85" fmla="*/ 1909 h 1957"/>
                <a:gd name="T86" fmla="*/ 824 w 1956"/>
                <a:gd name="T87" fmla="*/ 1801 h 1957"/>
                <a:gd name="T88" fmla="*/ 914 w 1956"/>
                <a:gd name="T89" fmla="*/ 1813 h 1957"/>
                <a:gd name="T90" fmla="*/ 1033 w 1956"/>
                <a:gd name="T91" fmla="*/ 1957 h 1957"/>
                <a:gd name="T92" fmla="*/ 1087 w 1956"/>
                <a:gd name="T93" fmla="*/ 1809 h 1957"/>
                <a:gd name="T94" fmla="*/ 1178 w 1956"/>
                <a:gd name="T95" fmla="*/ 1937 h 1957"/>
                <a:gd name="T96" fmla="*/ 1255 w 1956"/>
                <a:gd name="T97" fmla="*/ 1769 h 1957"/>
                <a:gd name="T98" fmla="*/ 1341 w 1956"/>
                <a:gd name="T99" fmla="*/ 1733 h 1957"/>
                <a:gd name="T100" fmla="*/ 1515 w 1956"/>
                <a:gd name="T101" fmla="*/ 1798 h 1957"/>
                <a:gd name="T102" fmla="*/ 1488 w 1956"/>
                <a:gd name="T103" fmla="*/ 1643 h 1957"/>
                <a:gd name="T104" fmla="*/ 1630 w 1956"/>
                <a:gd name="T105" fmla="*/ 1710 h 1957"/>
                <a:gd name="T106" fmla="*/ 1613 w 1956"/>
                <a:gd name="T107" fmla="*/ 1523 h 1957"/>
                <a:gd name="T108" fmla="*/ 1670 w 1956"/>
                <a:gd name="T109" fmla="*/ 1450 h 1957"/>
                <a:gd name="T110" fmla="*/ 1853 w 1956"/>
                <a:gd name="T111" fmla="*/ 1420 h 1957"/>
                <a:gd name="T112" fmla="*/ 1751 w 1956"/>
                <a:gd name="T113" fmla="*/ 1299 h 1957"/>
                <a:gd name="T114" fmla="*/ 1908 w 1956"/>
                <a:gd name="T115" fmla="*/ 1284 h 1957"/>
                <a:gd name="T116" fmla="*/ 1801 w 1956"/>
                <a:gd name="T117" fmla="*/ 1133 h 1957"/>
                <a:gd name="T118" fmla="*/ 1812 w 1956"/>
                <a:gd name="T119" fmla="*/ 1041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6" h="1957">
                  <a:moveTo>
                    <a:pt x="1956" y="1034"/>
                  </a:moveTo>
                  <a:lnTo>
                    <a:pt x="1956" y="923"/>
                  </a:lnTo>
                  <a:lnTo>
                    <a:pt x="1812" y="914"/>
                  </a:lnTo>
                  <a:lnTo>
                    <a:pt x="1808" y="869"/>
                  </a:lnTo>
                  <a:lnTo>
                    <a:pt x="1801" y="824"/>
                  </a:lnTo>
                  <a:lnTo>
                    <a:pt x="1937" y="778"/>
                  </a:lnTo>
                  <a:lnTo>
                    <a:pt x="1908" y="671"/>
                  </a:lnTo>
                  <a:lnTo>
                    <a:pt x="1767" y="700"/>
                  </a:lnTo>
                  <a:lnTo>
                    <a:pt x="1751" y="658"/>
                  </a:lnTo>
                  <a:lnTo>
                    <a:pt x="1732" y="616"/>
                  </a:lnTo>
                  <a:lnTo>
                    <a:pt x="1853" y="536"/>
                  </a:lnTo>
                  <a:lnTo>
                    <a:pt x="1798" y="441"/>
                  </a:lnTo>
                  <a:lnTo>
                    <a:pt x="1670" y="507"/>
                  </a:lnTo>
                  <a:lnTo>
                    <a:pt x="1642" y="469"/>
                  </a:lnTo>
                  <a:lnTo>
                    <a:pt x="1613" y="434"/>
                  </a:lnTo>
                  <a:lnTo>
                    <a:pt x="1709" y="325"/>
                  </a:lnTo>
                  <a:lnTo>
                    <a:pt x="1630" y="246"/>
                  </a:lnTo>
                  <a:lnTo>
                    <a:pt x="1522" y="344"/>
                  </a:lnTo>
                  <a:lnTo>
                    <a:pt x="1488" y="314"/>
                  </a:lnTo>
                  <a:lnTo>
                    <a:pt x="1450" y="287"/>
                  </a:lnTo>
                  <a:lnTo>
                    <a:pt x="1515" y="159"/>
                  </a:lnTo>
                  <a:lnTo>
                    <a:pt x="1419" y="103"/>
                  </a:lnTo>
                  <a:lnTo>
                    <a:pt x="1341" y="224"/>
                  </a:lnTo>
                  <a:lnTo>
                    <a:pt x="1298" y="205"/>
                  </a:lnTo>
                  <a:lnTo>
                    <a:pt x="1256" y="189"/>
                  </a:lnTo>
                  <a:lnTo>
                    <a:pt x="1285" y="47"/>
                  </a:lnTo>
                  <a:lnTo>
                    <a:pt x="1178" y="19"/>
                  </a:lnTo>
                  <a:lnTo>
                    <a:pt x="1132" y="156"/>
                  </a:lnTo>
                  <a:lnTo>
                    <a:pt x="1087" y="148"/>
                  </a:lnTo>
                  <a:lnTo>
                    <a:pt x="1041" y="144"/>
                  </a:lnTo>
                  <a:lnTo>
                    <a:pt x="1033" y="0"/>
                  </a:lnTo>
                  <a:lnTo>
                    <a:pt x="923" y="0"/>
                  </a:lnTo>
                  <a:lnTo>
                    <a:pt x="914" y="144"/>
                  </a:lnTo>
                  <a:lnTo>
                    <a:pt x="869" y="148"/>
                  </a:lnTo>
                  <a:lnTo>
                    <a:pt x="824" y="156"/>
                  </a:lnTo>
                  <a:lnTo>
                    <a:pt x="779" y="19"/>
                  </a:lnTo>
                  <a:lnTo>
                    <a:pt x="671" y="47"/>
                  </a:lnTo>
                  <a:lnTo>
                    <a:pt x="700" y="189"/>
                  </a:lnTo>
                  <a:lnTo>
                    <a:pt x="658" y="205"/>
                  </a:lnTo>
                  <a:lnTo>
                    <a:pt x="616" y="224"/>
                  </a:lnTo>
                  <a:lnTo>
                    <a:pt x="537" y="103"/>
                  </a:lnTo>
                  <a:lnTo>
                    <a:pt x="441" y="159"/>
                  </a:lnTo>
                  <a:lnTo>
                    <a:pt x="506" y="287"/>
                  </a:lnTo>
                  <a:lnTo>
                    <a:pt x="469" y="314"/>
                  </a:lnTo>
                  <a:lnTo>
                    <a:pt x="434" y="344"/>
                  </a:lnTo>
                  <a:lnTo>
                    <a:pt x="326" y="246"/>
                  </a:lnTo>
                  <a:lnTo>
                    <a:pt x="247" y="325"/>
                  </a:lnTo>
                  <a:lnTo>
                    <a:pt x="343" y="434"/>
                  </a:lnTo>
                  <a:lnTo>
                    <a:pt x="314" y="469"/>
                  </a:lnTo>
                  <a:lnTo>
                    <a:pt x="288" y="507"/>
                  </a:lnTo>
                  <a:lnTo>
                    <a:pt x="159" y="441"/>
                  </a:lnTo>
                  <a:lnTo>
                    <a:pt x="103" y="536"/>
                  </a:lnTo>
                  <a:lnTo>
                    <a:pt x="224" y="616"/>
                  </a:lnTo>
                  <a:lnTo>
                    <a:pt x="205" y="658"/>
                  </a:lnTo>
                  <a:lnTo>
                    <a:pt x="189" y="700"/>
                  </a:lnTo>
                  <a:lnTo>
                    <a:pt x="48" y="671"/>
                  </a:lnTo>
                  <a:lnTo>
                    <a:pt x="19" y="778"/>
                  </a:lnTo>
                  <a:lnTo>
                    <a:pt x="156" y="824"/>
                  </a:lnTo>
                  <a:lnTo>
                    <a:pt x="148" y="869"/>
                  </a:lnTo>
                  <a:lnTo>
                    <a:pt x="144" y="914"/>
                  </a:lnTo>
                  <a:lnTo>
                    <a:pt x="0" y="923"/>
                  </a:lnTo>
                  <a:lnTo>
                    <a:pt x="0" y="1034"/>
                  </a:lnTo>
                  <a:lnTo>
                    <a:pt x="144" y="1041"/>
                  </a:lnTo>
                  <a:lnTo>
                    <a:pt x="148" y="1088"/>
                  </a:lnTo>
                  <a:lnTo>
                    <a:pt x="156" y="1133"/>
                  </a:lnTo>
                  <a:lnTo>
                    <a:pt x="19" y="1178"/>
                  </a:lnTo>
                  <a:lnTo>
                    <a:pt x="48" y="1284"/>
                  </a:lnTo>
                  <a:lnTo>
                    <a:pt x="189" y="1255"/>
                  </a:lnTo>
                  <a:lnTo>
                    <a:pt x="205" y="1299"/>
                  </a:lnTo>
                  <a:lnTo>
                    <a:pt x="224" y="1341"/>
                  </a:lnTo>
                  <a:lnTo>
                    <a:pt x="103" y="1420"/>
                  </a:lnTo>
                  <a:lnTo>
                    <a:pt x="159" y="1514"/>
                  </a:lnTo>
                  <a:lnTo>
                    <a:pt x="287" y="1450"/>
                  </a:lnTo>
                  <a:lnTo>
                    <a:pt x="314" y="1488"/>
                  </a:lnTo>
                  <a:lnTo>
                    <a:pt x="343" y="1523"/>
                  </a:lnTo>
                  <a:lnTo>
                    <a:pt x="247" y="1631"/>
                  </a:lnTo>
                  <a:lnTo>
                    <a:pt x="326" y="1710"/>
                  </a:lnTo>
                  <a:lnTo>
                    <a:pt x="434" y="1613"/>
                  </a:lnTo>
                  <a:lnTo>
                    <a:pt x="469" y="1643"/>
                  </a:lnTo>
                  <a:lnTo>
                    <a:pt x="506" y="1670"/>
                  </a:lnTo>
                  <a:lnTo>
                    <a:pt x="441" y="1798"/>
                  </a:lnTo>
                  <a:lnTo>
                    <a:pt x="537" y="1854"/>
                  </a:lnTo>
                  <a:lnTo>
                    <a:pt x="616" y="1733"/>
                  </a:lnTo>
                  <a:lnTo>
                    <a:pt x="658" y="1752"/>
                  </a:lnTo>
                  <a:lnTo>
                    <a:pt x="702" y="1768"/>
                  </a:lnTo>
                  <a:lnTo>
                    <a:pt x="671" y="1909"/>
                  </a:lnTo>
                  <a:lnTo>
                    <a:pt x="779" y="1937"/>
                  </a:lnTo>
                  <a:lnTo>
                    <a:pt x="824" y="1801"/>
                  </a:lnTo>
                  <a:lnTo>
                    <a:pt x="869" y="1809"/>
                  </a:lnTo>
                  <a:lnTo>
                    <a:pt x="914" y="1813"/>
                  </a:lnTo>
                  <a:lnTo>
                    <a:pt x="923" y="1957"/>
                  </a:lnTo>
                  <a:lnTo>
                    <a:pt x="1033" y="1957"/>
                  </a:lnTo>
                  <a:lnTo>
                    <a:pt x="1041" y="1813"/>
                  </a:lnTo>
                  <a:lnTo>
                    <a:pt x="1087" y="1809"/>
                  </a:lnTo>
                  <a:lnTo>
                    <a:pt x="1132" y="1801"/>
                  </a:lnTo>
                  <a:lnTo>
                    <a:pt x="1178" y="1937"/>
                  </a:lnTo>
                  <a:lnTo>
                    <a:pt x="1285" y="1909"/>
                  </a:lnTo>
                  <a:lnTo>
                    <a:pt x="1255" y="1769"/>
                  </a:lnTo>
                  <a:lnTo>
                    <a:pt x="1298" y="1752"/>
                  </a:lnTo>
                  <a:lnTo>
                    <a:pt x="1341" y="1733"/>
                  </a:lnTo>
                  <a:lnTo>
                    <a:pt x="1419" y="1854"/>
                  </a:lnTo>
                  <a:lnTo>
                    <a:pt x="1515" y="1798"/>
                  </a:lnTo>
                  <a:lnTo>
                    <a:pt x="1450" y="1670"/>
                  </a:lnTo>
                  <a:lnTo>
                    <a:pt x="1488" y="1643"/>
                  </a:lnTo>
                  <a:lnTo>
                    <a:pt x="1524" y="1613"/>
                  </a:lnTo>
                  <a:lnTo>
                    <a:pt x="1630" y="1710"/>
                  </a:lnTo>
                  <a:lnTo>
                    <a:pt x="1709" y="1631"/>
                  </a:lnTo>
                  <a:lnTo>
                    <a:pt x="1613" y="1523"/>
                  </a:lnTo>
                  <a:lnTo>
                    <a:pt x="1642" y="1488"/>
                  </a:lnTo>
                  <a:lnTo>
                    <a:pt x="1670" y="1450"/>
                  </a:lnTo>
                  <a:lnTo>
                    <a:pt x="1798" y="1514"/>
                  </a:lnTo>
                  <a:lnTo>
                    <a:pt x="1853" y="1420"/>
                  </a:lnTo>
                  <a:lnTo>
                    <a:pt x="1732" y="1341"/>
                  </a:lnTo>
                  <a:lnTo>
                    <a:pt x="1751" y="1299"/>
                  </a:lnTo>
                  <a:lnTo>
                    <a:pt x="1768" y="1255"/>
                  </a:lnTo>
                  <a:lnTo>
                    <a:pt x="1908" y="1284"/>
                  </a:lnTo>
                  <a:lnTo>
                    <a:pt x="1937" y="1178"/>
                  </a:lnTo>
                  <a:lnTo>
                    <a:pt x="1801" y="1133"/>
                  </a:lnTo>
                  <a:lnTo>
                    <a:pt x="1808" y="1088"/>
                  </a:lnTo>
                  <a:lnTo>
                    <a:pt x="1812" y="1041"/>
                  </a:lnTo>
                  <a:lnTo>
                    <a:pt x="1956" y="1034"/>
                  </a:lnTo>
                </a:path>
              </a:pathLst>
            </a:custGeom>
            <a:gradFill rotWithShape="1">
              <a:gsLst>
                <a:gs pos="0">
                  <a:srgbClr val="48527D"/>
                </a:gs>
                <a:gs pos="100000">
                  <a:srgbClr val="8497E6"/>
                </a:gs>
              </a:gsLst>
              <a:lin ang="18900000" scaled="1"/>
            </a:gradFill>
            <a:ln>
              <a:noFill/>
            </a:ln>
            <a:scene3d>
              <a:camera prst="legacyPerspectiveFront">
                <a:rot lat="20099999" lon="1500000" rev="0"/>
              </a:camera>
              <a:lightRig rig="legacyFlat4" dir="b"/>
            </a:scene3d>
            <a:sp3d extrusionH="608000" prstMaterial="legacyMatte">
              <a:bevelT w="13500" h="13500" prst="angle"/>
              <a:bevelB w="13500" h="13500" prst="angle"/>
              <a:extrusionClr>
                <a:srgbClr val="8497E6"/>
              </a:extrusionClr>
            </a:sp3d>
            <a:extLst>
              <a:ext uri="{91240B29-F687-4F45-9708-019B960494DF}">
                <a14:hiddenLine xmlns:a14="http://schemas.microsoft.com/office/drawing/2010/main" w="9525">
                  <a:noFill/>
                  <a:round/>
                  <a:headEnd/>
                  <a:tailEnd/>
                </a14:hiddenLine>
              </a:ext>
            </a:extLst>
          </p:spPr>
          <p:txBody>
            <a:bodyPr>
              <a:flatTx/>
            </a:bodyPr>
            <a:lstStyle/>
            <a:p>
              <a:endParaRPr lang="zh-CN" altLang="en-US"/>
            </a:p>
          </p:txBody>
        </p:sp>
        <p:sp>
          <p:nvSpPr>
            <p:cNvPr id="74765" name="Oval 14"/>
            <p:cNvSpPr>
              <a:spLocks noChangeArrowheads="1"/>
            </p:cNvSpPr>
            <p:nvPr/>
          </p:nvSpPr>
          <p:spPr bwMode="auto">
            <a:xfrm rot="2506802">
              <a:off x="491" y="399"/>
              <a:ext cx="1008" cy="1248"/>
            </a:xfrm>
            <a:prstGeom prst="ellipse">
              <a:avLst/>
            </a:prstGeom>
            <a:gradFill rotWithShape="1">
              <a:gsLst>
                <a:gs pos="0">
                  <a:srgbClr val="525252"/>
                </a:gs>
                <a:gs pos="50000">
                  <a:srgbClr val="B2B2B2"/>
                </a:gs>
                <a:gs pos="100000">
                  <a:srgbClr val="52525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800" b="1">
                <a:latin typeface="Franklin Gothic Book" pitchFamily="34" charset="0"/>
                <a:ea typeface="华文楷体" pitchFamily="2" charset="-122"/>
              </a:endParaRPr>
            </a:p>
          </p:txBody>
        </p:sp>
        <p:sp>
          <p:nvSpPr>
            <p:cNvPr id="74766" name="Oval 15"/>
            <p:cNvSpPr>
              <a:spLocks noChangeArrowheads="1"/>
            </p:cNvSpPr>
            <p:nvPr/>
          </p:nvSpPr>
          <p:spPr bwMode="auto">
            <a:xfrm rot="2506802">
              <a:off x="665" y="521"/>
              <a:ext cx="797" cy="11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800" b="1">
                <a:latin typeface="Franklin Gothic Book" pitchFamily="34" charset="0"/>
                <a:ea typeface="华文楷体" pitchFamily="2" charset="-122"/>
              </a:endParaRPr>
            </a:p>
          </p:txBody>
        </p:sp>
      </p:grpSp>
      <p:sp>
        <p:nvSpPr>
          <p:cNvPr id="26640" name="Text Box 16"/>
          <p:cNvSpPr txBox="1">
            <a:spLocks noChangeArrowheads="1"/>
          </p:cNvSpPr>
          <p:nvPr/>
        </p:nvSpPr>
        <p:spPr bwMode="auto">
          <a:xfrm>
            <a:off x="3659188" y="2443163"/>
            <a:ext cx="912812" cy="457200"/>
          </a:xfrm>
          <a:prstGeom prst="rect">
            <a:avLst/>
          </a:prstGeom>
          <a:noFill/>
          <a:ln w="9525">
            <a:noFill/>
            <a:miter lim="800000"/>
          </a:ln>
        </p:spPr>
        <p:txBody>
          <a:bodyPr>
            <a:spAutoFit/>
          </a:bodyPr>
          <a:lstStyle/>
          <a:p>
            <a:pPr algn="ctr" hangingPunct="0">
              <a:buFont typeface="Wingdings 2" panose="05020102010507070707" pitchFamily="18" charset="2"/>
              <a:buNone/>
              <a:defRPr/>
            </a:pPr>
            <a:r>
              <a:rPr lang="zh-CN" altLang="en-US" sz="2400" dirty="0">
                <a:solidFill>
                  <a:srgbClr val="000000"/>
                </a:solidFill>
                <a:effectLst>
                  <a:outerShdw blurRad="38100" dist="38100" dir="2700000" algn="tl">
                    <a:srgbClr val="C0C0C0"/>
                  </a:outerShdw>
                </a:effectLst>
              </a:rPr>
              <a:t>并发</a:t>
            </a:r>
          </a:p>
        </p:txBody>
      </p:sp>
      <p:sp>
        <p:nvSpPr>
          <p:cNvPr id="26641" name="Text Box 17"/>
          <p:cNvSpPr txBox="1">
            <a:spLocks noChangeArrowheads="1"/>
          </p:cNvSpPr>
          <p:nvPr/>
        </p:nvSpPr>
        <p:spPr bwMode="auto">
          <a:xfrm>
            <a:off x="6989763" y="2805113"/>
            <a:ext cx="822325" cy="366712"/>
          </a:xfrm>
          <a:prstGeom prst="rect">
            <a:avLst/>
          </a:prstGeom>
          <a:noFill/>
          <a:ln w="9525">
            <a:noFill/>
            <a:miter lim="800000"/>
          </a:ln>
        </p:spPr>
        <p:txBody>
          <a:bodyPr>
            <a:spAutoFit/>
          </a:bodyPr>
          <a:lstStyle/>
          <a:p>
            <a:pPr algn="ctr" hangingPunct="0">
              <a:buFont typeface="Wingdings 2" panose="05020102010507070707" pitchFamily="18" charset="2"/>
              <a:buNone/>
              <a:defRPr/>
            </a:pPr>
            <a:r>
              <a:rPr lang="zh-CN" altLang="en-US">
                <a:solidFill>
                  <a:srgbClr val="000000"/>
                </a:solidFill>
                <a:effectLst>
                  <a:outerShdw blurRad="38100" dist="38100" dir="2700000" algn="tl">
                    <a:srgbClr val="C0C0C0"/>
                  </a:outerShdw>
                </a:effectLst>
              </a:rPr>
              <a:t>异步</a:t>
            </a:r>
          </a:p>
        </p:txBody>
      </p:sp>
      <p:grpSp>
        <p:nvGrpSpPr>
          <p:cNvPr id="74769" name="Group 18"/>
          <p:cNvGrpSpPr>
            <a:grpSpLocks/>
          </p:cNvGrpSpPr>
          <p:nvPr/>
        </p:nvGrpSpPr>
        <p:grpSpPr bwMode="auto">
          <a:xfrm>
            <a:off x="4191000" y="2684463"/>
            <a:ext cx="2419350" cy="2420937"/>
            <a:chOff x="0" y="0"/>
            <a:chExt cx="1956" cy="1957"/>
          </a:xfrm>
        </p:grpSpPr>
        <p:sp>
          <p:nvSpPr>
            <p:cNvPr id="74770" name="Freeform 19"/>
            <p:cNvSpPr>
              <a:spLocks noChangeArrowheads="1"/>
            </p:cNvSpPr>
            <p:nvPr/>
          </p:nvSpPr>
          <p:spPr bwMode="auto">
            <a:xfrm>
              <a:off x="0" y="0"/>
              <a:ext cx="1956" cy="1957"/>
            </a:xfrm>
            <a:custGeom>
              <a:avLst/>
              <a:gdLst>
                <a:gd name="T0" fmla="*/ 1956 w 1956"/>
                <a:gd name="T1" fmla="*/ 923 h 1957"/>
                <a:gd name="T2" fmla="*/ 1808 w 1956"/>
                <a:gd name="T3" fmla="*/ 869 h 1957"/>
                <a:gd name="T4" fmla="*/ 1937 w 1956"/>
                <a:gd name="T5" fmla="*/ 778 h 1957"/>
                <a:gd name="T6" fmla="*/ 1767 w 1956"/>
                <a:gd name="T7" fmla="*/ 700 h 1957"/>
                <a:gd name="T8" fmla="*/ 1732 w 1956"/>
                <a:gd name="T9" fmla="*/ 616 h 1957"/>
                <a:gd name="T10" fmla="*/ 1798 w 1956"/>
                <a:gd name="T11" fmla="*/ 441 h 1957"/>
                <a:gd name="T12" fmla="*/ 1642 w 1956"/>
                <a:gd name="T13" fmla="*/ 469 h 1957"/>
                <a:gd name="T14" fmla="*/ 1709 w 1956"/>
                <a:gd name="T15" fmla="*/ 325 h 1957"/>
                <a:gd name="T16" fmla="*/ 1522 w 1956"/>
                <a:gd name="T17" fmla="*/ 344 h 1957"/>
                <a:gd name="T18" fmla="*/ 1450 w 1956"/>
                <a:gd name="T19" fmla="*/ 287 h 1957"/>
                <a:gd name="T20" fmla="*/ 1419 w 1956"/>
                <a:gd name="T21" fmla="*/ 103 h 1957"/>
                <a:gd name="T22" fmla="*/ 1298 w 1956"/>
                <a:gd name="T23" fmla="*/ 205 h 1957"/>
                <a:gd name="T24" fmla="*/ 1285 w 1956"/>
                <a:gd name="T25" fmla="*/ 47 h 1957"/>
                <a:gd name="T26" fmla="*/ 1132 w 1956"/>
                <a:gd name="T27" fmla="*/ 156 h 1957"/>
                <a:gd name="T28" fmla="*/ 1041 w 1956"/>
                <a:gd name="T29" fmla="*/ 144 h 1957"/>
                <a:gd name="T30" fmla="*/ 923 w 1956"/>
                <a:gd name="T31" fmla="*/ 0 h 1957"/>
                <a:gd name="T32" fmla="*/ 869 w 1956"/>
                <a:gd name="T33" fmla="*/ 148 h 1957"/>
                <a:gd name="T34" fmla="*/ 779 w 1956"/>
                <a:gd name="T35" fmla="*/ 19 h 1957"/>
                <a:gd name="T36" fmla="*/ 700 w 1956"/>
                <a:gd name="T37" fmla="*/ 189 h 1957"/>
                <a:gd name="T38" fmla="*/ 616 w 1956"/>
                <a:gd name="T39" fmla="*/ 224 h 1957"/>
                <a:gd name="T40" fmla="*/ 441 w 1956"/>
                <a:gd name="T41" fmla="*/ 159 h 1957"/>
                <a:gd name="T42" fmla="*/ 469 w 1956"/>
                <a:gd name="T43" fmla="*/ 314 h 1957"/>
                <a:gd name="T44" fmla="*/ 326 w 1956"/>
                <a:gd name="T45" fmla="*/ 246 h 1957"/>
                <a:gd name="T46" fmla="*/ 343 w 1956"/>
                <a:gd name="T47" fmla="*/ 434 h 1957"/>
                <a:gd name="T48" fmla="*/ 288 w 1956"/>
                <a:gd name="T49" fmla="*/ 507 h 1957"/>
                <a:gd name="T50" fmla="*/ 103 w 1956"/>
                <a:gd name="T51" fmla="*/ 536 h 1957"/>
                <a:gd name="T52" fmla="*/ 205 w 1956"/>
                <a:gd name="T53" fmla="*/ 658 h 1957"/>
                <a:gd name="T54" fmla="*/ 48 w 1956"/>
                <a:gd name="T55" fmla="*/ 671 h 1957"/>
                <a:gd name="T56" fmla="*/ 156 w 1956"/>
                <a:gd name="T57" fmla="*/ 824 h 1957"/>
                <a:gd name="T58" fmla="*/ 144 w 1956"/>
                <a:gd name="T59" fmla="*/ 914 h 1957"/>
                <a:gd name="T60" fmla="*/ 0 w 1956"/>
                <a:gd name="T61" fmla="*/ 1034 h 1957"/>
                <a:gd name="T62" fmla="*/ 148 w 1956"/>
                <a:gd name="T63" fmla="*/ 1088 h 1957"/>
                <a:gd name="T64" fmla="*/ 19 w 1956"/>
                <a:gd name="T65" fmla="*/ 1178 h 1957"/>
                <a:gd name="T66" fmla="*/ 189 w 1956"/>
                <a:gd name="T67" fmla="*/ 1255 h 1957"/>
                <a:gd name="T68" fmla="*/ 224 w 1956"/>
                <a:gd name="T69" fmla="*/ 1341 h 1957"/>
                <a:gd name="T70" fmla="*/ 159 w 1956"/>
                <a:gd name="T71" fmla="*/ 1514 h 1957"/>
                <a:gd name="T72" fmla="*/ 314 w 1956"/>
                <a:gd name="T73" fmla="*/ 1488 h 1957"/>
                <a:gd name="T74" fmla="*/ 247 w 1956"/>
                <a:gd name="T75" fmla="*/ 1631 h 1957"/>
                <a:gd name="T76" fmla="*/ 434 w 1956"/>
                <a:gd name="T77" fmla="*/ 1613 h 1957"/>
                <a:gd name="T78" fmla="*/ 506 w 1956"/>
                <a:gd name="T79" fmla="*/ 1670 h 1957"/>
                <a:gd name="T80" fmla="*/ 537 w 1956"/>
                <a:gd name="T81" fmla="*/ 1854 h 1957"/>
                <a:gd name="T82" fmla="*/ 658 w 1956"/>
                <a:gd name="T83" fmla="*/ 1752 h 1957"/>
                <a:gd name="T84" fmla="*/ 671 w 1956"/>
                <a:gd name="T85" fmla="*/ 1909 h 1957"/>
                <a:gd name="T86" fmla="*/ 824 w 1956"/>
                <a:gd name="T87" fmla="*/ 1801 h 1957"/>
                <a:gd name="T88" fmla="*/ 914 w 1956"/>
                <a:gd name="T89" fmla="*/ 1813 h 1957"/>
                <a:gd name="T90" fmla="*/ 1033 w 1956"/>
                <a:gd name="T91" fmla="*/ 1957 h 1957"/>
                <a:gd name="T92" fmla="*/ 1087 w 1956"/>
                <a:gd name="T93" fmla="*/ 1809 h 1957"/>
                <a:gd name="T94" fmla="*/ 1178 w 1956"/>
                <a:gd name="T95" fmla="*/ 1937 h 1957"/>
                <a:gd name="T96" fmla="*/ 1255 w 1956"/>
                <a:gd name="T97" fmla="*/ 1769 h 1957"/>
                <a:gd name="T98" fmla="*/ 1341 w 1956"/>
                <a:gd name="T99" fmla="*/ 1733 h 1957"/>
                <a:gd name="T100" fmla="*/ 1515 w 1956"/>
                <a:gd name="T101" fmla="*/ 1798 h 1957"/>
                <a:gd name="T102" fmla="*/ 1488 w 1956"/>
                <a:gd name="T103" fmla="*/ 1643 h 1957"/>
                <a:gd name="T104" fmla="*/ 1630 w 1956"/>
                <a:gd name="T105" fmla="*/ 1710 h 1957"/>
                <a:gd name="T106" fmla="*/ 1613 w 1956"/>
                <a:gd name="T107" fmla="*/ 1523 h 1957"/>
                <a:gd name="T108" fmla="*/ 1670 w 1956"/>
                <a:gd name="T109" fmla="*/ 1450 h 1957"/>
                <a:gd name="T110" fmla="*/ 1853 w 1956"/>
                <a:gd name="T111" fmla="*/ 1420 h 1957"/>
                <a:gd name="T112" fmla="*/ 1751 w 1956"/>
                <a:gd name="T113" fmla="*/ 1299 h 1957"/>
                <a:gd name="T114" fmla="*/ 1908 w 1956"/>
                <a:gd name="T115" fmla="*/ 1284 h 1957"/>
                <a:gd name="T116" fmla="*/ 1801 w 1956"/>
                <a:gd name="T117" fmla="*/ 1133 h 1957"/>
                <a:gd name="T118" fmla="*/ 1812 w 1956"/>
                <a:gd name="T119" fmla="*/ 1041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6" h="1957">
                  <a:moveTo>
                    <a:pt x="1956" y="1034"/>
                  </a:moveTo>
                  <a:lnTo>
                    <a:pt x="1956" y="923"/>
                  </a:lnTo>
                  <a:lnTo>
                    <a:pt x="1812" y="914"/>
                  </a:lnTo>
                  <a:lnTo>
                    <a:pt x="1808" y="869"/>
                  </a:lnTo>
                  <a:lnTo>
                    <a:pt x="1801" y="824"/>
                  </a:lnTo>
                  <a:lnTo>
                    <a:pt x="1937" y="778"/>
                  </a:lnTo>
                  <a:lnTo>
                    <a:pt x="1908" y="671"/>
                  </a:lnTo>
                  <a:lnTo>
                    <a:pt x="1767" y="700"/>
                  </a:lnTo>
                  <a:lnTo>
                    <a:pt x="1751" y="658"/>
                  </a:lnTo>
                  <a:lnTo>
                    <a:pt x="1732" y="616"/>
                  </a:lnTo>
                  <a:lnTo>
                    <a:pt x="1853" y="536"/>
                  </a:lnTo>
                  <a:lnTo>
                    <a:pt x="1798" y="441"/>
                  </a:lnTo>
                  <a:lnTo>
                    <a:pt x="1670" y="507"/>
                  </a:lnTo>
                  <a:lnTo>
                    <a:pt x="1642" y="469"/>
                  </a:lnTo>
                  <a:lnTo>
                    <a:pt x="1613" y="434"/>
                  </a:lnTo>
                  <a:lnTo>
                    <a:pt x="1709" y="325"/>
                  </a:lnTo>
                  <a:lnTo>
                    <a:pt x="1630" y="246"/>
                  </a:lnTo>
                  <a:lnTo>
                    <a:pt x="1522" y="344"/>
                  </a:lnTo>
                  <a:lnTo>
                    <a:pt x="1488" y="314"/>
                  </a:lnTo>
                  <a:lnTo>
                    <a:pt x="1450" y="287"/>
                  </a:lnTo>
                  <a:lnTo>
                    <a:pt x="1515" y="159"/>
                  </a:lnTo>
                  <a:lnTo>
                    <a:pt x="1419" y="103"/>
                  </a:lnTo>
                  <a:lnTo>
                    <a:pt x="1341" y="224"/>
                  </a:lnTo>
                  <a:lnTo>
                    <a:pt x="1298" y="205"/>
                  </a:lnTo>
                  <a:lnTo>
                    <a:pt x="1256" y="189"/>
                  </a:lnTo>
                  <a:lnTo>
                    <a:pt x="1285" y="47"/>
                  </a:lnTo>
                  <a:lnTo>
                    <a:pt x="1178" y="19"/>
                  </a:lnTo>
                  <a:lnTo>
                    <a:pt x="1132" y="156"/>
                  </a:lnTo>
                  <a:lnTo>
                    <a:pt x="1087" y="148"/>
                  </a:lnTo>
                  <a:lnTo>
                    <a:pt x="1041" y="144"/>
                  </a:lnTo>
                  <a:lnTo>
                    <a:pt x="1033" y="0"/>
                  </a:lnTo>
                  <a:lnTo>
                    <a:pt x="923" y="0"/>
                  </a:lnTo>
                  <a:lnTo>
                    <a:pt x="914" y="144"/>
                  </a:lnTo>
                  <a:lnTo>
                    <a:pt x="869" y="148"/>
                  </a:lnTo>
                  <a:lnTo>
                    <a:pt x="824" y="156"/>
                  </a:lnTo>
                  <a:lnTo>
                    <a:pt x="779" y="19"/>
                  </a:lnTo>
                  <a:lnTo>
                    <a:pt x="671" y="47"/>
                  </a:lnTo>
                  <a:lnTo>
                    <a:pt x="700" y="189"/>
                  </a:lnTo>
                  <a:lnTo>
                    <a:pt x="658" y="205"/>
                  </a:lnTo>
                  <a:lnTo>
                    <a:pt x="616" y="224"/>
                  </a:lnTo>
                  <a:lnTo>
                    <a:pt x="537" y="103"/>
                  </a:lnTo>
                  <a:lnTo>
                    <a:pt x="441" y="159"/>
                  </a:lnTo>
                  <a:lnTo>
                    <a:pt x="506" y="287"/>
                  </a:lnTo>
                  <a:lnTo>
                    <a:pt x="469" y="314"/>
                  </a:lnTo>
                  <a:lnTo>
                    <a:pt x="434" y="344"/>
                  </a:lnTo>
                  <a:lnTo>
                    <a:pt x="326" y="246"/>
                  </a:lnTo>
                  <a:lnTo>
                    <a:pt x="247" y="325"/>
                  </a:lnTo>
                  <a:lnTo>
                    <a:pt x="343" y="434"/>
                  </a:lnTo>
                  <a:lnTo>
                    <a:pt x="314" y="469"/>
                  </a:lnTo>
                  <a:lnTo>
                    <a:pt x="288" y="507"/>
                  </a:lnTo>
                  <a:lnTo>
                    <a:pt x="159" y="441"/>
                  </a:lnTo>
                  <a:lnTo>
                    <a:pt x="103" y="536"/>
                  </a:lnTo>
                  <a:lnTo>
                    <a:pt x="224" y="616"/>
                  </a:lnTo>
                  <a:lnTo>
                    <a:pt x="205" y="658"/>
                  </a:lnTo>
                  <a:lnTo>
                    <a:pt x="189" y="700"/>
                  </a:lnTo>
                  <a:lnTo>
                    <a:pt x="48" y="671"/>
                  </a:lnTo>
                  <a:lnTo>
                    <a:pt x="19" y="778"/>
                  </a:lnTo>
                  <a:lnTo>
                    <a:pt x="156" y="824"/>
                  </a:lnTo>
                  <a:lnTo>
                    <a:pt x="148" y="869"/>
                  </a:lnTo>
                  <a:lnTo>
                    <a:pt x="144" y="914"/>
                  </a:lnTo>
                  <a:lnTo>
                    <a:pt x="0" y="923"/>
                  </a:lnTo>
                  <a:lnTo>
                    <a:pt x="0" y="1034"/>
                  </a:lnTo>
                  <a:lnTo>
                    <a:pt x="144" y="1041"/>
                  </a:lnTo>
                  <a:lnTo>
                    <a:pt x="148" y="1088"/>
                  </a:lnTo>
                  <a:lnTo>
                    <a:pt x="156" y="1133"/>
                  </a:lnTo>
                  <a:lnTo>
                    <a:pt x="19" y="1178"/>
                  </a:lnTo>
                  <a:lnTo>
                    <a:pt x="48" y="1284"/>
                  </a:lnTo>
                  <a:lnTo>
                    <a:pt x="189" y="1255"/>
                  </a:lnTo>
                  <a:lnTo>
                    <a:pt x="205" y="1299"/>
                  </a:lnTo>
                  <a:lnTo>
                    <a:pt x="224" y="1341"/>
                  </a:lnTo>
                  <a:lnTo>
                    <a:pt x="103" y="1420"/>
                  </a:lnTo>
                  <a:lnTo>
                    <a:pt x="159" y="1514"/>
                  </a:lnTo>
                  <a:lnTo>
                    <a:pt x="287" y="1450"/>
                  </a:lnTo>
                  <a:lnTo>
                    <a:pt x="314" y="1488"/>
                  </a:lnTo>
                  <a:lnTo>
                    <a:pt x="343" y="1523"/>
                  </a:lnTo>
                  <a:lnTo>
                    <a:pt x="247" y="1631"/>
                  </a:lnTo>
                  <a:lnTo>
                    <a:pt x="326" y="1710"/>
                  </a:lnTo>
                  <a:lnTo>
                    <a:pt x="434" y="1613"/>
                  </a:lnTo>
                  <a:lnTo>
                    <a:pt x="469" y="1643"/>
                  </a:lnTo>
                  <a:lnTo>
                    <a:pt x="506" y="1670"/>
                  </a:lnTo>
                  <a:lnTo>
                    <a:pt x="441" y="1798"/>
                  </a:lnTo>
                  <a:lnTo>
                    <a:pt x="537" y="1854"/>
                  </a:lnTo>
                  <a:lnTo>
                    <a:pt x="616" y="1733"/>
                  </a:lnTo>
                  <a:lnTo>
                    <a:pt x="658" y="1752"/>
                  </a:lnTo>
                  <a:lnTo>
                    <a:pt x="702" y="1768"/>
                  </a:lnTo>
                  <a:lnTo>
                    <a:pt x="671" y="1909"/>
                  </a:lnTo>
                  <a:lnTo>
                    <a:pt x="779" y="1937"/>
                  </a:lnTo>
                  <a:lnTo>
                    <a:pt x="824" y="1801"/>
                  </a:lnTo>
                  <a:lnTo>
                    <a:pt x="869" y="1809"/>
                  </a:lnTo>
                  <a:lnTo>
                    <a:pt x="914" y="1813"/>
                  </a:lnTo>
                  <a:lnTo>
                    <a:pt x="923" y="1957"/>
                  </a:lnTo>
                  <a:lnTo>
                    <a:pt x="1033" y="1957"/>
                  </a:lnTo>
                  <a:lnTo>
                    <a:pt x="1041" y="1813"/>
                  </a:lnTo>
                  <a:lnTo>
                    <a:pt x="1087" y="1809"/>
                  </a:lnTo>
                  <a:lnTo>
                    <a:pt x="1132" y="1801"/>
                  </a:lnTo>
                  <a:lnTo>
                    <a:pt x="1178" y="1937"/>
                  </a:lnTo>
                  <a:lnTo>
                    <a:pt x="1285" y="1909"/>
                  </a:lnTo>
                  <a:lnTo>
                    <a:pt x="1255" y="1769"/>
                  </a:lnTo>
                  <a:lnTo>
                    <a:pt x="1298" y="1752"/>
                  </a:lnTo>
                  <a:lnTo>
                    <a:pt x="1341" y="1733"/>
                  </a:lnTo>
                  <a:lnTo>
                    <a:pt x="1419" y="1854"/>
                  </a:lnTo>
                  <a:lnTo>
                    <a:pt x="1515" y="1798"/>
                  </a:lnTo>
                  <a:lnTo>
                    <a:pt x="1450" y="1670"/>
                  </a:lnTo>
                  <a:lnTo>
                    <a:pt x="1488" y="1643"/>
                  </a:lnTo>
                  <a:lnTo>
                    <a:pt x="1524" y="1613"/>
                  </a:lnTo>
                  <a:lnTo>
                    <a:pt x="1630" y="1710"/>
                  </a:lnTo>
                  <a:lnTo>
                    <a:pt x="1709" y="1631"/>
                  </a:lnTo>
                  <a:lnTo>
                    <a:pt x="1613" y="1523"/>
                  </a:lnTo>
                  <a:lnTo>
                    <a:pt x="1642" y="1488"/>
                  </a:lnTo>
                  <a:lnTo>
                    <a:pt x="1670" y="1450"/>
                  </a:lnTo>
                  <a:lnTo>
                    <a:pt x="1798" y="1514"/>
                  </a:lnTo>
                  <a:lnTo>
                    <a:pt x="1853" y="1420"/>
                  </a:lnTo>
                  <a:lnTo>
                    <a:pt x="1732" y="1341"/>
                  </a:lnTo>
                  <a:lnTo>
                    <a:pt x="1751" y="1299"/>
                  </a:lnTo>
                  <a:lnTo>
                    <a:pt x="1768" y="1255"/>
                  </a:lnTo>
                  <a:lnTo>
                    <a:pt x="1908" y="1284"/>
                  </a:lnTo>
                  <a:lnTo>
                    <a:pt x="1937" y="1178"/>
                  </a:lnTo>
                  <a:lnTo>
                    <a:pt x="1801" y="1133"/>
                  </a:lnTo>
                  <a:lnTo>
                    <a:pt x="1808" y="1088"/>
                  </a:lnTo>
                  <a:lnTo>
                    <a:pt x="1812" y="1041"/>
                  </a:lnTo>
                  <a:lnTo>
                    <a:pt x="1956" y="1034"/>
                  </a:lnTo>
                </a:path>
              </a:pathLst>
            </a:custGeom>
            <a:gradFill rotWithShape="1">
              <a:gsLst>
                <a:gs pos="0">
                  <a:srgbClr val="2B2B41"/>
                </a:gs>
                <a:gs pos="100000">
                  <a:srgbClr val="666699"/>
                </a:gs>
              </a:gsLst>
              <a:lin ang="18900000" scaled="1"/>
            </a:gradFill>
            <a:ln>
              <a:noFill/>
            </a:ln>
            <a:scene3d>
              <a:camera prst="legacyPerspectiveFront">
                <a:rot lat="20099999" lon="1500000" rev="0"/>
              </a:camera>
              <a:lightRig rig="legacyFlat4" dir="b"/>
            </a:scene3d>
            <a:sp3d extrusionH="608000" prstMaterial="legacyMatte">
              <a:bevelT w="13500" h="13500" prst="angle"/>
              <a:bevelB w="13500" h="13500" prst="angle"/>
              <a:extrusionClr>
                <a:srgbClr val="666699"/>
              </a:extrusionClr>
            </a:sp3d>
            <a:extLst>
              <a:ext uri="{91240B29-F687-4F45-9708-019B960494DF}">
                <a14:hiddenLine xmlns:a14="http://schemas.microsoft.com/office/drawing/2010/main" w="9525">
                  <a:noFill/>
                  <a:round/>
                  <a:headEnd/>
                  <a:tailEnd/>
                </a14:hiddenLine>
              </a:ext>
            </a:extLst>
          </p:spPr>
          <p:txBody>
            <a:bodyPr>
              <a:flatTx/>
            </a:bodyPr>
            <a:lstStyle/>
            <a:p>
              <a:endParaRPr lang="zh-CN" altLang="en-US"/>
            </a:p>
          </p:txBody>
        </p:sp>
        <p:sp>
          <p:nvSpPr>
            <p:cNvPr id="74771" name="Oval 20"/>
            <p:cNvSpPr>
              <a:spLocks noChangeArrowheads="1"/>
            </p:cNvSpPr>
            <p:nvPr/>
          </p:nvSpPr>
          <p:spPr bwMode="auto">
            <a:xfrm rot="2506802">
              <a:off x="491" y="399"/>
              <a:ext cx="1008" cy="1248"/>
            </a:xfrm>
            <a:prstGeom prst="ellipse">
              <a:avLst/>
            </a:prstGeom>
            <a:gradFill rotWithShape="1">
              <a:gsLst>
                <a:gs pos="0">
                  <a:srgbClr val="525252"/>
                </a:gs>
                <a:gs pos="50000">
                  <a:srgbClr val="B2B2B2"/>
                </a:gs>
                <a:gs pos="100000">
                  <a:srgbClr val="52525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800" b="1">
                <a:latin typeface="Franklin Gothic Book" pitchFamily="34" charset="0"/>
                <a:ea typeface="华文楷体" pitchFamily="2" charset="-122"/>
              </a:endParaRPr>
            </a:p>
          </p:txBody>
        </p:sp>
        <p:sp>
          <p:nvSpPr>
            <p:cNvPr id="74772" name="Oval 21"/>
            <p:cNvSpPr>
              <a:spLocks noChangeArrowheads="1"/>
            </p:cNvSpPr>
            <p:nvPr/>
          </p:nvSpPr>
          <p:spPr bwMode="auto">
            <a:xfrm rot="2506802">
              <a:off x="665" y="521"/>
              <a:ext cx="797" cy="11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800" b="1">
                <a:latin typeface="Franklin Gothic Book" pitchFamily="34" charset="0"/>
                <a:ea typeface="华文楷体" pitchFamily="2" charset="-122"/>
              </a:endParaRPr>
            </a:p>
          </p:txBody>
        </p:sp>
      </p:grpSp>
      <p:sp>
        <p:nvSpPr>
          <p:cNvPr id="26646" name="Text Box 22"/>
          <p:cNvSpPr txBox="1">
            <a:spLocks noChangeArrowheads="1"/>
          </p:cNvSpPr>
          <p:nvPr/>
        </p:nvSpPr>
        <p:spPr bwMode="auto">
          <a:xfrm>
            <a:off x="5106988" y="3814763"/>
            <a:ext cx="1049337" cy="457200"/>
          </a:xfrm>
          <a:prstGeom prst="rect">
            <a:avLst/>
          </a:prstGeom>
          <a:noFill/>
          <a:ln w="9525">
            <a:noFill/>
            <a:miter lim="800000"/>
          </a:ln>
        </p:spPr>
        <p:txBody>
          <a:bodyPr>
            <a:spAutoFit/>
          </a:bodyPr>
          <a:lstStyle/>
          <a:p>
            <a:pPr algn="ctr" hangingPunct="0">
              <a:buFont typeface="Wingdings 2" panose="05020102010507070707" pitchFamily="18" charset="2"/>
              <a:buNone/>
              <a:defRPr/>
            </a:pPr>
            <a:r>
              <a:rPr lang="zh-CN" altLang="en-US" sz="2400">
                <a:solidFill>
                  <a:srgbClr val="000000"/>
                </a:solidFill>
                <a:effectLst>
                  <a:outerShdw blurRad="38100" dist="38100" dir="2700000" algn="tl">
                    <a:srgbClr val="C0C0C0"/>
                  </a:outerShdw>
                </a:effectLst>
              </a:rPr>
              <a:t>虚拟</a:t>
            </a:r>
          </a:p>
        </p:txBody>
      </p:sp>
      <p:sp>
        <p:nvSpPr>
          <p:cNvPr id="74774" name="Rectangle 2"/>
          <p:cNvSpPr>
            <a:spLocks noChangeArrowheads="1"/>
          </p:cNvSpPr>
          <p:nvPr/>
        </p:nvSpPr>
        <p:spPr bwMode="auto">
          <a:xfrm>
            <a:off x="457200" y="1524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p>
            <a:pPr algn="ctr"/>
            <a:r>
              <a:rPr lang="zh-CN" altLang="en-US" sz="4000" b="1" dirty="0">
                <a:latin typeface="Verdana" pitchFamily="34" charset="0"/>
                <a:ea typeface="隶书" pitchFamily="49" charset="-122"/>
              </a:rPr>
              <a:t>操作系统的基本特性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4294967295"/>
          </p:nvPr>
        </p:nvSpPr>
        <p:spPr>
          <a:xfrm>
            <a:off x="395288" y="1268413"/>
            <a:ext cx="8497887" cy="4321175"/>
          </a:xfrm>
        </p:spPr>
        <p:txBody>
          <a:bodyPr/>
          <a:lstStyle/>
          <a:p>
            <a:pPr marL="0" indent="0" eaLnBrk="1" hangingPunct="1">
              <a:buFont typeface="Wingdings" pitchFamily="2" charset="2"/>
              <a:buNone/>
            </a:pPr>
            <a:r>
              <a:rPr lang="zh-CN" altLang="en-US" b="1" dirty="0">
                <a:solidFill>
                  <a:srgbClr val="FF0000"/>
                </a:solidFill>
                <a:latin typeface="楷体_GB2312" pitchFamily="1" charset="-122"/>
                <a:ea typeface="楷体_GB2312" pitchFamily="1" charset="-122"/>
              </a:rPr>
              <a:t>1）并发性(concurrence)</a:t>
            </a:r>
          </a:p>
          <a:p>
            <a:pPr eaLnBrk="1" hangingPunct="1">
              <a:spcBef>
                <a:spcPct val="0"/>
              </a:spcBef>
              <a:buClrTx/>
              <a:buFont typeface="Wingdings" pitchFamily="2" charset="2"/>
              <a:buChar char="l"/>
            </a:pPr>
            <a:r>
              <a:rPr lang="zh-CN" altLang="en-US" sz="2400" b="1" dirty="0">
                <a:latin typeface="楷体_GB2312" pitchFamily="1" charset="-122"/>
                <a:ea typeface="楷体_GB2312" pitchFamily="1" charset="-122"/>
              </a:rPr>
              <a:t>两个或多个事件在同一时间间隔内发生。</a:t>
            </a:r>
            <a:endParaRPr lang="en-US" altLang="zh-CN" sz="2400" b="1" dirty="0">
              <a:latin typeface="楷体_GB2312" pitchFamily="1" charset="-122"/>
              <a:ea typeface="楷体_GB2312" pitchFamily="1" charset="-122"/>
            </a:endParaRPr>
          </a:p>
          <a:p>
            <a:pPr eaLnBrk="1" hangingPunct="1">
              <a:spcBef>
                <a:spcPct val="0"/>
              </a:spcBef>
              <a:buClrTx/>
              <a:buFont typeface="Wingdings" pitchFamily="2" charset="2"/>
              <a:buChar char="l"/>
            </a:pPr>
            <a:r>
              <a:rPr lang="zh-CN" altLang="en-US" sz="2400" b="1" dirty="0">
                <a:latin typeface="楷体_GB2312" pitchFamily="1" charset="-122"/>
                <a:ea typeface="楷体_GB2312" pitchFamily="1" charset="-122"/>
              </a:rPr>
              <a:t>与并行(parallel)不同，并行是指两个或多个事件在同一时刻发生。</a:t>
            </a:r>
          </a:p>
          <a:p>
            <a:pPr marL="179388" lvl="1" indent="363538" eaLnBrk="1" hangingPunct="1">
              <a:buClrTx/>
              <a:buFont typeface="Wingdings" pitchFamily="2" charset="2"/>
              <a:buNone/>
            </a:pPr>
            <a:r>
              <a:rPr lang="zh-CN" altLang="en-US" sz="2400" b="1" dirty="0">
                <a:latin typeface="楷体_GB2312" pitchFamily="1" charset="-122"/>
                <a:ea typeface="楷体_GB2312" pitchFamily="1" charset="-122"/>
              </a:rPr>
              <a:t>在</a:t>
            </a:r>
            <a:r>
              <a:rPr lang="zh-CN" altLang="en-US" sz="2400" b="1" dirty="0">
                <a:solidFill>
                  <a:srgbClr val="0000FF"/>
                </a:solidFill>
                <a:latin typeface="楷体_GB2312" pitchFamily="1" charset="-122"/>
                <a:ea typeface="楷体_GB2312" pitchFamily="1" charset="-122"/>
              </a:rPr>
              <a:t>多道程序环境下，并发性是指在一段时间内宏观上有多个程序在同时运行并发，微观上交替执行</a:t>
            </a:r>
            <a:r>
              <a:rPr lang="zh-CN" altLang="en-US" sz="2400" b="1" dirty="0">
                <a:latin typeface="楷体_GB2312" pitchFamily="1" charset="-122"/>
                <a:ea typeface="楷体_GB2312" pitchFamily="1" charset="-122"/>
              </a:rPr>
              <a:t>（在单处理器情况下） 。</a:t>
            </a:r>
            <a:endParaRPr lang="en-US" altLang="zh-CN" sz="2400" b="1" dirty="0">
              <a:latin typeface="楷体_GB2312" pitchFamily="1" charset="-122"/>
              <a:ea typeface="楷体_GB2312" pitchFamily="1" charset="-122"/>
            </a:endParaRPr>
          </a:p>
          <a:p>
            <a:pPr marL="179388" lvl="1" indent="363538" eaLnBrk="1" hangingPunct="1">
              <a:buClrTx/>
              <a:buFont typeface="Wingdings" pitchFamily="2" charset="2"/>
              <a:buNone/>
            </a:pPr>
            <a:r>
              <a:rPr lang="zh-CN" altLang="en-US" sz="2400" b="1" dirty="0">
                <a:latin typeface="楷体_GB2312" pitchFamily="1" charset="-122"/>
                <a:ea typeface="楷体_GB2312" pitchFamily="1" charset="-122"/>
              </a:rPr>
              <a:t>如果系统中有多个处理机，则这些可以并发执行的程序便可被分配到多个处理机上，实现并行执行，即利用每个处理机来处理一个可并发执行的程序，这样，多个程序便可同时执行。</a:t>
            </a:r>
          </a:p>
          <a:p>
            <a:pPr marL="179388" lvl="1" indent="363538" eaLnBrk="1" hangingPunct="1">
              <a:buClrTx/>
              <a:buFont typeface="Wingdings" pitchFamily="2" charset="2"/>
              <a:buNone/>
            </a:pPr>
            <a:r>
              <a:rPr lang="zh-CN" altLang="en-US" sz="2400" b="1" dirty="0">
                <a:latin typeface="楷体_GB2312" pitchFamily="1" charset="-122"/>
                <a:ea typeface="楷体_GB2312" pitchFamily="1" charset="-122"/>
              </a:rPr>
              <a:t>程序的静态实体是可执行文件，而动态实体是进程（或称作任务），</a:t>
            </a:r>
            <a:r>
              <a:rPr lang="zh-CN" altLang="en-US" sz="2400" b="1" dirty="0">
                <a:solidFill>
                  <a:srgbClr val="0000FF"/>
                </a:solidFill>
                <a:latin typeface="楷体_GB2312" pitchFamily="1" charset="-122"/>
                <a:ea typeface="楷体_GB2312" pitchFamily="1" charset="-122"/>
              </a:rPr>
              <a:t>并发指的是进程的并发</a:t>
            </a:r>
            <a:r>
              <a:rPr lang="zh-CN" altLang="en-US" sz="2400" b="1" dirty="0">
                <a:latin typeface="楷体_GB2312" pitchFamily="1" charset="-122"/>
                <a:ea typeface="楷体_GB2312" pitchFamily="1" charset="-122"/>
              </a:rPr>
              <a:t>。</a:t>
            </a:r>
            <a:endParaRPr lang="zh-CN" altLang="en-US" sz="2400" dirty="0"/>
          </a:p>
        </p:txBody>
      </p:sp>
      <p:sp>
        <p:nvSpPr>
          <p:cNvPr id="5" name="TextBox 4"/>
          <p:cNvSpPr txBox="1"/>
          <p:nvPr/>
        </p:nvSpPr>
        <p:spPr>
          <a:xfrm>
            <a:off x="1115616" y="2780928"/>
            <a:ext cx="7056784" cy="1175500"/>
          </a:xfrm>
          <a:prstGeom prst="rect">
            <a:avLst/>
          </a:prstGeom>
          <a:solidFill>
            <a:srgbClr val="FF0000"/>
          </a:solidFill>
        </p:spPr>
        <p:txBody>
          <a:bodyPr wrap="square" rtlCol="0" anchor="ctr">
            <a:noAutofit/>
          </a:bodyPr>
          <a:lstStyle/>
          <a:p>
            <a:pPr algn="ctr"/>
            <a:r>
              <a:rPr lang="zh-CN" altLang="en-US" sz="3200" dirty="0">
                <a:solidFill>
                  <a:schemeClr val="bg1"/>
                </a:solidFill>
                <a:latin typeface="黑体" pitchFamily="49" charset="-122"/>
                <a:ea typeface="黑体" pitchFamily="49" charset="-122"/>
              </a:rPr>
              <a:t>进程：在系统中能独立运行并作为资源分配的基本单位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anim calcmode="lin" valueType="num">
                                      <p:cBhvr>
                                        <p:cTn id="7" dur="1000" fill="hold"/>
                                        <p:tgtEl>
                                          <p:spTgt spid="27652">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27652">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2765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7652">
                                            <p:txEl>
                                              <p:pRg st="2" end="2"/>
                                            </p:txEl>
                                          </p:spTgt>
                                        </p:tgtEl>
                                        <p:attrNameLst>
                                          <p:attrName>style.visibility</p:attrName>
                                        </p:attrNameLst>
                                      </p:cBhvr>
                                      <p:to>
                                        <p:strVal val="visible"/>
                                      </p:to>
                                    </p:set>
                                    <p:anim calcmode="lin" valueType="num">
                                      <p:cBhvr>
                                        <p:cTn id="14" dur="1000" fill="hold"/>
                                        <p:tgtEl>
                                          <p:spTgt spid="27652">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27652">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27652">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nodeType="clickEffect">
                                  <p:stCondLst>
                                    <p:cond delay="0"/>
                                  </p:stCondLst>
                                  <p:childTnLst>
                                    <p:set>
                                      <p:cBhvr>
                                        <p:cTn id="20" dur="1" fill="hold">
                                          <p:stCondLst>
                                            <p:cond delay="0"/>
                                          </p:stCondLst>
                                        </p:cTn>
                                        <p:tgtEl>
                                          <p:spTgt spid="27652">
                                            <p:txEl>
                                              <p:pRg st="3" end="3"/>
                                            </p:txEl>
                                          </p:spTgt>
                                        </p:tgtEl>
                                        <p:attrNameLst>
                                          <p:attrName>style.visibility</p:attrName>
                                        </p:attrNameLst>
                                      </p:cBhvr>
                                      <p:to>
                                        <p:strVal val="visible"/>
                                      </p:to>
                                    </p:set>
                                    <p:animEffect transition="in" filter="barn(inHorizontal)">
                                      <p:cBhvr>
                                        <p:cTn id="21" dur="500"/>
                                        <p:tgtEl>
                                          <p:spTgt spid="2765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nodeType="clickEffect">
                                  <p:stCondLst>
                                    <p:cond delay="0"/>
                                  </p:stCondLst>
                                  <p:childTnLst>
                                    <p:set>
                                      <p:cBhvr>
                                        <p:cTn id="25" dur="1" fill="hold">
                                          <p:stCondLst>
                                            <p:cond delay="0"/>
                                          </p:stCondLst>
                                        </p:cTn>
                                        <p:tgtEl>
                                          <p:spTgt spid="27652">
                                            <p:txEl>
                                              <p:pRg st="4" end="4"/>
                                            </p:txEl>
                                          </p:spTgt>
                                        </p:tgtEl>
                                        <p:attrNameLst>
                                          <p:attrName>style.visibility</p:attrName>
                                        </p:attrNameLst>
                                      </p:cBhvr>
                                      <p:to>
                                        <p:strVal val="visible"/>
                                      </p:to>
                                    </p:set>
                                    <p:animEffect transition="in" filter="barn(inHorizontal)">
                                      <p:cBhvr>
                                        <p:cTn id="26" dur="500"/>
                                        <p:tgtEl>
                                          <p:spTgt spid="27652">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6" fill="hold" nodeType="clickEffect">
                                  <p:stCondLst>
                                    <p:cond delay="0"/>
                                  </p:stCondLst>
                                  <p:childTnLst>
                                    <p:set>
                                      <p:cBhvr>
                                        <p:cTn id="30" dur="1" fill="hold">
                                          <p:stCondLst>
                                            <p:cond delay="0"/>
                                          </p:stCondLst>
                                        </p:cTn>
                                        <p:tgtEl>
                                          <p:spTgt spid="27652">
                                            <p:txEl>
                                              <p:pRg st="5" end="5"/>
                                            </p:txEl>
                                          </p:spTgt>
                                        </p:tgtEl>
                                        <p:attrNameLst>
                                          <p:attrName>style.visibility</p:attrName>
                                        </p:attrNameLst>
                                      </p:cBhvr>
                                      <p:to>
                                        <p:strVal val="visible"/>
                                      </p:to>
                                    </p:set>
                                    <p:animEffect transition="in" filter="barn(inHorizontal)">
                                      <p:cBhvr>
                                        <p:cTn id="31" dur="500"/>
                                        <p:tgtEl>
                                          <p:spTgt spid="2765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up)">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4294967295"/>
          </p:nvPr>
        </p:nvSpPr>
        <p:spPr/>
        <p:txBody>
          <a:bodyPr/>
          <a:lstStyle/>
          <a:p>
            <a:pPr eaLnBrk="1" hangingPunct="1">
              <a:buFont typeface="Wingdings" pitchFamily="2" charset="2"/>
              <a:buNone/>
            </a:pPr>
            <a:r>
              <a:rPr lang="zh-CN" altLang="en-US" b="1" dirty="0">
                <a:solidFill>
                  <a:srgbClr val="FF0000"/>
                </a:solidFill>
                <a:latin typeface="楷体_GB2312" pitchFamily="1" charset="-122"/>
                <a:ea typeface="楷体_GB2312" pitchFamily="1" charset="-122"/>
              </a:rPr>
              <a:t>2）共享性(sharing)</a:t>
            </a:r>
          </a:p>
          <a:p>
            <a:pPr eaLnBrk="1" hangingPunct="1">
              <a:spcBef>
                <a:spcPct val="0"/>
              </a:spcBef>
              <a:buClrTx/>
              <a:buFont typeface="Wingdings" pitchFamily="2" charset="2"/>
              <a:buNone/>
            </a:pPr>
            <a:endParaRPr lang="en-US" altLang="zh-CN" sz="2400" dirty="0">
              <a:latin typeface="楷体_GB2312" pitchFamily="1" charset="-122"/>
              <a:ea typeface="楷体_GB2312" pitchFamily="1" charset="-122"/>
            </a:endParaRPr>
          </a:p>
          <a:p>
            <a:pPr eaLnBrk="1" hangingPunct="1">
              <a:spcBef>
                <a:spcPct val="0"/>
              </a:spcBef>
              <a:buClrTx/>
              <a:buFont typeface="Wingdings" pitchFamily="2" charset="2"/>
              <a:buNone/>
            </a:pPr>
            <a:r>
              <a:rPr lang="zh-CN" altLang="en-US" sz="2400"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多个进程共享有限的计算机系统资源。操作系统要对系统资源进行合理分配和使用。资源在一个时间段内交替被多个进程所用。</a:t>
            </a:r>
          </a:p>
          <a:p>
            <a:pPr lvl="1" eaLnBrk="1" hangingPunct="1">
              <a:buClrTx/>
              <a:buFont typeface="Wingdings" pitchFamily="2" charset="2"/>
              <a:buChar char="l"/>
            </a:pPr>
            <a:r>
              <a:rPr lang="zh-CN" altLang="en-US" sz="2400" b="1" dirty="0">
                <a:solidFill>
                  <a:srgbClr val="0000FF"/>
                </a:solidFill>
                <a:latin typeface="楷体_GB2312" pitchFamily="1" charset="-122"/>
                <a:ea typeface="楷体_GB2312" pitchFamily="1" charset="-122"/>
              </a:rPr>
              <a:t>互斥共享方式</a:t>
            </a:r>
            <a:r>
              <a:rPr lang="zh-CN" altLang="en-US" sz="2400" b="1" dirty="0">
                <a:latin typeface="楷体_GB2312" pitchFamily="1" charset="-122"/>
                <a:ea typeface="楷体_GB2312" pitchFamily="1" charset="-122"/>
              </a:rPr>
              <a:t>（如打印机），资源分配后到释放前，不能被其他进程所用。</a:t>
            </a:r>
          </a:p>
          <a:p>
            <a:pPr lvl="1" eaLnBrk="1" hangingPunct="1">
              <a:buClrTx/>
              <a:buFont typeface="Wingdings" pitchFamily="2" charset="2"/>
              <a:buChar char="l"/>
            </a:pPr>
            <a:r>
              <a:rPr lang="zh-CN" altLang="en-US" sz="2400" b="1" dirty="0">
                <a:solidFill>
                  <a:srgbClr val="0000FF"/>
                </a:solidFill>
                <a:latin typeface="楷体_GB2312" pitchFamily="1" charset="-122"/>
                <a:ea typeface="楷体_GB2312" pitchFamily="1" charset="-122"/>
              </a:rPr>
              <a:t>同时访问方式</a:t>
            </a:r>
            <a:r>
              <a:rPr lang="zh-CN" altLang="en-US" sz="2400" b="1" dirty="0">
                <a:latin typeface="楷体_GB2312" pitchFamily="1" charset="-122"/>
                <a:ea typeface="楷体_GB2312" pitchFamily="1" charset="-122"/>
              </a:rPr>
              <a:t>（如可重入代码，磁盘文件）。</a:t>
            </a:r>
          </a:p>
        </p:txBody>
      </p:sp>
      <p:sp>
        <p:nvSpPr>
          <p:cNvPr id="5" name="文本框 3"/>
          <p:cNvSpPr txBox="1"/>
          <p:nvPr/>
        </p:nvSpPr>
        <p:spPr>
          <a:xfrm>
            <a:off x="719409" y="4923165"/>
            <a:ext cx="7957047" cy="954107"/>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zh-CN" altLang="en-US" sz="2800" noProof="1">
                <a:solidFill>
                  <a:srgbClr val="0000FF"/>
                </a:solidFill>
                <a:latin typeface="楷体_GB2312" pitchFamily="1" charset="-122"/>
                <a:ea typeface="楷体_GB2312" pitchFamily="1" charset="-122"/>
              </a:rPr>
              <a:t>并发和共享是多用户（多任务）操作系统的两个</a:t>
            </a:r>
            <a:r>
              <a:rPr lang="zh-CN" altLang="en-US" sz="2800" b="1" noProof="1">
                <a:solidFill>
                  <a:srgbClr val="FF0000"/>
                </a:solidFill>
                <a:latin typeface="楷体_GB2312" pitchFamily="1" charset="-122"/>
                <a:ea typeface="楷体_GB2312" pitchFamily="1" charset="-122"/>
              </a:rPr>
              <a:t>最基本特征</a:t>
            </a:r>
            <a:r>
              <a:rPr lang="zh-CN" altLang="en-US" sz="2800" b="1" noProof="1">
                <a:latin typeface="楷体_GB2312" pitchFamily="1" charset="-122"/>
                <a:ea typeface="楷体_GB2312" pitchFamily="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724">
                                            <p:txEl>
                                              <p:pRg st="2" end="2"/>
                                            </p:txEl>
                                          </p:spTgt>
                                        </p:tgtEl>
                                        <p:attrNameLst>
                                          <p:attrName>style.visibility</p:attrName>
                                        </p:attrNameLst>
                                      </p:cBhvr>
                                      <p:to>
                                        <p:strVal val="visible"/>
                                      </p:to>
                                    </p:set>
                                    <p:anim calcmode="lin" valueType="num">
                                      <p:cBhvr>
                                        <p:cTn id="7" dur="500" fill="hold"/>
                                        <p:tgtEl>
                                          <p:spTgt spid="30724">
                                            <p:txEl>
                                              <p:pRg st="2" end="2"/>
                                            </p:txEl>
                                          </p:spTgt>
                                        </p:tgtEl>
                                        <p:attrNameLst>
                                          <p:attrName>ppt_w</p:attrName>
                                        </p:attrNameLst>
                                      </p:cBhvr>
                                      <p:tavLst>
                                        <p:tav tm="0">
                                          <p:val>
                                            <p:strVal val="#ppt_w*0.70"/>
                                          </p:val>
                                        </p:tav>
                                        <p:tav tm="100000">
                                          <p:val>
                                            <p:strVal val="#ppt_w"/>
                                          </p:val>
                                        </p:tav>
                                      </p:tavLst>
                                    </p:anim>
                                    <p:anim calcmode="lin" valueType="num">
                                      <p:cBhvr>
                                        <p:cTn id="8" dur="500" fill="hold"/>
                                        <p:tgtEl>
                                          <p:spTgt spid="30724">
                                            <p:txEl>
                                              <p:pRg st="2" end="2"/>
                                            </p:txEl>
                                          </p:spTgt>
                                        </p:tgtEl>
                                        <p:attrNameLst>
                                          <p:attrName>ppt_h</p:attrName>
                                        </p:attrNameLst>
                                      </p:cBhvr>
                                      <p:tavLst>
                                        <p:tav tm="0">
                                          <p:val>
                                            <p:strVal val="#ppt_h"/>
                                          </p:val>
                                        </p:tav>
                                        <p:tav tm="100000">
                                          <p:val>
                                            <p:strVal val="#ppt_h"/>
                                          </p:val>
                                        </p:tav>
                                      </p:tavLst>
                                    </p:anim>
                                    <p:animEffect transition="in" filter="fade">
                                      <p:cBhvr>
                                        <p:cTn id="9" dur="500"/>
                                        <p:tgtEl>
                                          <p:spTgt spid="30724">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6" fill="hold" nodeType="clickEffect">
                                  <p:stCondLst>
                                    <p:cond delay="0"/>
                                  </p:stCondLst>
                                  <p:childTnLst>
                                    <p:set>
                                      <p:cBhvr>
                                        <p:cTn id="13" dur="1" fill="hold">
                                          <p:stCondLst>
                                            <p:cond delay="0"/>
                                          </p:stCondLst>
                                        </p:cTn>
                                        <p:tgtEl>
                                          <p:spTgt spid="30724">
                                            <p:txEl>
                                              <p:pRg st="3" end="3"/>
                                            </p:txEl>
                                          </p:spTgt>
                                        </p:tgtEl>
                                        <p:attrNameLst>
                                          <p:attrName>style.visibility</p:attrName>
                                        </p:attrNameLst>
                                      </p:cBhvr>
                                      <p:to>
                                        <p:strVal val="visible"/>
                                      </p:to>
                                    </p:set>
                                    <p:animEffect transition="in" filter="barn(inHorizontal)">
                                      <p:cBhvr>
                                        <p:cTn id="14" dur="500"/>
                                        <p:tgtEl>
                                          <p:spTgt spid="30724">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nodeType="clickEffect">
                                  <p:stCondLst>
                                    <p:cond delay="0"/>
                                  </p:stCondLst>
                                  <p:childTnLst>
                                    <p:set>
                                      <p:cBhvr>
                                        <p:cTn id="18" dur="1" fill="hold">
                                          <p:stCondLst>
                                            <p:cond delay="0"/>
                                          </p:stCondLst>
                                        </p:cTn>
                                        <p:tgtEl>
                                          <p:spTgt spid="30724">
                                            <p:txEl>
                                              <p:pRg st="4" end="4"/>
                                            </p:txEl>
                                          </p:spTgt>
                                        </p:tgtEl>
                                        <p:attrNameLst>
                                          <p:attrName>style.visibility</p:attrName>
                                        </p:attrNameLst>
                                      </p:cBhvr>
                                      <p:to>
                                        <p:strVal val="visible"/>
                                      </p:to>
                                    </p:set>
                                    <p:animEffect transition="in" filter="barn(inHorizontal)">
                                      <p:cBhvr>
                                        <p:cTn id="19" dur="500"/>
                                        <p:tgtEl>
                                          <p:spTgt spid="3072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4294967295"/>
          </p:nvPr>
        </p:nvSpPr>
        <p:spPr/>
        <p:txBody>
          <a:bodyPr/>
          <a:lstStyle/>
          <a:p>
            <a:pPr eaLnBrk="1" hangingPunct="1">
              <a:buNone/>
            </a:pPr>
            <a:r>
              <a:rPr lang="zh-CN" altLang="en-US" b="1" dirty="0">
                <a:solidFill>
                  <a:srgbClr val="FF0000"/>
                </a:solidFill>
                <a:latin typeface="楷体_GB2312" pitchFamily="1" charset="-122"/>
                <a:ea typeface="楷体_GB2312" pitchFamily="1" charset="-122"/>
              </a:rPr>
              <a:t>3）虚拟性(virtual)</a:t>
            </a:r>
          </a:p>
          <a:p>
            <a:pPr eaLnBrk="1" hangingPunct="1">
              <a:spcBef>
                <a:spcPct val="0"/>
              </a:spcBef>
              <a:buClrTx/>
              <a:buFont typeface="Wingdings" pitchFamily="2" charset="2"/>
              <a:buNone/>
            </a:pPr>
            <a:r>
              <a:rPr lang="zh-CN" altLang="en-US" sz="2200" b="1" dirty="0">
                <a:latin typeface="楷体_GB2312" pitchFamily="1" charset="-122"/>
                <a:ea typeface="楷体_GB2312" pitchFamily="1" charset="-122"/>
              </a:rPr>
              <a:t>     一个物理实体映射为若干个对应的逻辑实体（分时或分空间）。</a:t>
            </a:r>
            <a:r>
              <a:rPr lang="zh-CN" altLang="en-US" sz="2200" b="1" dirty="0">
                <a:solidFill>
                  <a:srgbClr val="0000FF"/>
                </a:solidFill>
                <a:latin typeface="楷体_GB2312" pitchFamily="1" charset="-122"/>
                <a:ea typeface="楷体_GB2312" pitchFamily="1" charset="-122"/>
              </a:rPr>
              <a:t>虚拟是操作系统管理系统资源的重要手段，可提高资源利用率</a:t>
            </a:r>
            <a:r>
              <a:rPr lang="zh-CN" altLang="en-US" sz="2200" b="1" dirty="0">
                <a:latin typeface="楷体_GB2312" pitchFamily="1" charset="-122"/>
                <a:ea typeface="楷体_GB2312" pitchFamily="1" charset="-122"/>
              </a:rPr>
              <a:t>。 </a:t>
            </a:r>
          </a:p>
          <a:p>
            <a:pPr eaLnBrk="1" hangingPunct="1">
              <a:spcBef>
                <a:spcPct val="0"/>
              </a:spcBef>
              <a:buClrTx/>
              <a:buFont typeface="Wingdings" pitchFamily="2" charset="2"/>
              <a:buNone/>
            </a:pPr>
            <a:r>
              <a:rPr lang="zh-CN" altLang="en-US" sz="2200" b="1" dirty="0">
                <a:latin typeface="楷体_GB2312" pitchFamily="1" charset="-122"/>
                <a:ea typeface="楷体_GB2312" pitchFamily="1" charset="-122"/>
              </a:rPr>
              <a:t>  </a:t>
            </a:r>
            <a:r>
              <a:rPr lang="zh-CN" altLang="en-US" sz="2200" b="1" dirty="0">
                <a:solidFill>
                  <a:srgbClr val="FF0000"/>
                </a:solidFill>
                <a:latin typeface="楷体_GB2312" pitchFamily="1" charset="-122"/>
                <a:ea typeface="楷体_GB2312" pitchFamily="1" charset="-122"/>
              </a:rPr>
              <a:t>时分复用技术</a:t>
            </a:r>
          </a:p>
          <a:p>
            <a:pPr lvl="1" eaLnBrk="1" hangingPunct="1">
              <a:buClrTx/>
              <a:buFont typeface="Wingdings" pitchFamily="2" charset="2"/>
              <a:buChar char="l"/>
            </a:pPr>
            <a:r>
              <a:rPr lang="zh-CN" altLang="en-US" sz="2400" b="1" dirty="0">
                <a:latin typeface="楷体_GB2312" pitchFamily="1" charset="-122"/>
                <a:ea typeface="楷体_GB2312" pitchFamily="1" charset="-122"/>
              </a:rPr>
              <a:t>虚拟处理机技术</a:t>
            </a:r>
            <a:r>
              <a:rPr lang="zh-CN" altLang="en-US" sz="2400" b="1" dirty="0">
                <a:ea typeface="楷体_GB2312" pitchFamily="1" charset="-122"/>
              </a:rPr>
              <a:t>——</a:t>
            </a:r>
            <a:r>
              <a:rPr lang="zh-CN" altLang="en-US" sz="2400" b="1" dirty="0">
                <a:latin typeface="楷体_GB2312" pitchFamily="1" charset="-122"/>
                <a:ea typeface="楷体_GB2312" pitchFamily="1" charset="-122"/>
              </a:rPr>
              <a:t>每个用户（进程）都认为有一台</a:t>
            </a:r>
            <a:r>
              <a:rPr lang="zh-CN" altLang="en-US" sz="2400" b="1" dirty="0">
                <a:ea typeface="楷体_GB2312" pitchFamily="1" charset="-122"/>
              </a:rPr>
              <a:t>“</a:t>
            </a:r>
            <a:r>
              <a:rPr lang="zh-CN" altLang="en-US" sz="2400" b="1" dirty="0">
                <a:latin typeface="楷体_GB2312" pitchFamily="1" charset="-122"/>
                <a:ea typeface="楷体_GB2312" pitchFamily="1" charset="-122"/>
              </a:rPr>
              <a:t>虚处理机</a:t>
            </a:r>
            <a:r>
              <a:rPr lang="zh-CN" altLang="en-US" sz="2400" b="1" dirty="0">
                <a:ea typeface="楷体_GB2312" pitchFamily="1" charset="-122"/>
              </a:rPr>
              <a:t>”为其服务</a:t>
            </a:r>
            <a:r>
              <a:rPr lang="zh-CN" altLang="en-US" sz="2400" b="1" dirty="0">
                <a:latin typeface="楷体_GB2312" pitchFamily="1" charset="-122"/>
                <a:ea typeface="楷体_GB2312" pitchFamily="1" charset="-122"/>
              </a:rPr>
              <a:t>。</a:t>
            </a:r>
          </a:p>
          <a:p>
            <a:pPr lvl="1" eaLnBrk="1" hangingPunct="1">
              <a:buClrTx/>
              <a:buFont typeface="Wingdings" pitchFamily="2" charset="2"/>
              <a:buChar char="l"/>
            </a:pPr>
            <a:r>
              <a:rPr lang="zh-CN" altLang="en-US" sz="2400" b="1" dirty="0">
                <a:latin typeface="楷体_GB2312" pitchFamily="1" charset="-122"/>
                <a:ea typeface="楷体_GB2312" pitchFamily="1" charset="-122"/>
              </a:rPr>
              <a:t>虚拟设备技术</a:t>
            </a:r>
            <a:r>
              <a:rPr lang="zh-CN" altLang="en-US" sz="2400" b="1" dirty="0">
                <a:ea typeface="楷体_GB2312" pitchFamily="1" charset="-122"/>
              </a:rPr>
              <a:t>——</a:t>
            </a:r>
            <a:r>
              <a:rPr lang="zh-CN" altLang="en-US" sz="2400" b="1" dirty="0">
                <a:latin typeface="楷体_GB2312" pitchFamily="1" charset="-122"/>
                <a:ea typeface="楷体_GB2312" pitchFamily="1" charset="-122"/>
              </a:rPr>
              <a:t>将一台物理I/O设备虚拟为多台逻辑上的I/O设备。如虚拟为多台逻辑上的打印机。</a:t>
            </a:r>
            <a:endParaRPr lang="en-US" altLang="zh-CN" sz="2400" b="1" dirty="0">
              <a:latin typeface="楷体_GB2312" pitchFamily="1" charset="-122"/>
              <a:ea typeface="楷体_GB2312" pitchFamily="1" charset="-122"/>
            </a:endParaRPr>
          </a:p>
          <a:p>
            <a:pPr lvl="1" eaLnBrk="1" hangingPunct="1">
              <a:buClrTx/>
              <a:buFont typeface="Wingdings" pitchFamily="2" charset="2"/>
              <a:buChar char="l"/>
            </a:pPr>
            <a:endParaRPr lang="zh-CN" altLang="en-US" sz="2400" b="1" dirty="0">
              <a:latin typeface="楷体_GB2312" pitchFamily="1" charset="-122"/>
              <a:ea typeface="楷体_GB2312" pitchFamily="1" charset="-122"/>
            </a:endParaRPr>
          </a:p>
          <a:p>
            <a:pPr eaLnBrk="1" hangingPunct="1">
              <a:spcBef>
                <a:spcPct val="0"/>
              </a:spcBef>
              <a:buClrTx/>
              <a:buFont typeface="Wingdings" pitchFamily="2" charset="2"/>
              <a:buNone/>
            </a:pPr>
            <a:r>
              <a:rPr lang="zh-CN" altLang="en-US" sz="2200" b="1" dirty="0">
                <a:solidFill>
                  <a:srgbClr val="FF0000"/>
                </a:solidFill>
                <a:latin typeface="楷体_GB2312" pitchFamily="1" charset="-122"/>
                <a:ea typeface="楷体_GB2312" pitchFamily="1" charset="-122"/>
              </a:rPr>
              <a:t>  空分复用技术</a:t>
            </a:r>
          </a:p>
          <a:p>
            <a:pPr lvl="1" eaLnBrk="1" hangingPunct="1">
              <a:buClrTx/>
              <a:buFont typeface="Wingdings" pitchFamily="2" charset="2"/>
              <a:buChar char="l"/>
            </a:pPr>
            <a:r>
              <a:rPr lang="zh-CN" altLang="en-US" sz="2400" b="1" dirty="0">
                <a:latin typeface="楷体_GB2312" pitchFamily="1" charset="-122"/>
                <a:ea typeface="楷体_GB2312" pitchFamily="1" charset="-122"/>
              </a:rPr>
              <a:t>虚拟存储技术</a:t>
            </a:r>
            <a:r>
              <a:rPr lang="zh-CN" altLang="en-US" sz="2400" b="1" dirty="0">
                <a:ea typeface="楷体_GB2312" pitchFamily="1" charset="-122"/>
              </a:rPr>
              <a:t>——</a:t>
            </a:r>
            <a:r>
              <a:rPr lang="zh-CN" altLang="en-US" sz="2400" b="1" dirty="0">
                <a:latin typeface="楷体_GB2312" pitchFamily="1" charset="-122"/>
                <a:ea typeface="楷体_GB2312" pitchFamily="1" charset="-122"/>
              </a:rPr>
              <a:t>请求调入或置换功能，可以使得一个100MB的应用程序运行在20MB的内存空间。</a:t>
            </a:r>
          </a:p>
        </p:txBody>
      </p:sp>
      <p:sp>
        <p:nvSpPr>
          <p:cNvPr id="5" name="TextBox 4"/>
          <p:cNvSpPr txBox="1"/>
          <p:nvPr/>
        </p:nvSpPr>
        <p:spPr>
          <a:xfrm>
            <a:off x="827584" y="4725144"/>
            <a:ext cx="7776864" cy="1008112"/>
          </a:xfrm>
          <a:prstGeom prst="rect">
            <a:avLst/>
          </a:prstGeom>
          <a:solidFill>
            <a:srgbClr val="FF0000"/>
          </a:solidFill>
        </p:spPr>
        <p:txBody>
          <a:bodyPr wrap="square" rtlCol="0" anchor="ctr">
            <a:noAutofit/>
          </a:bodyPr>
          <a:lstStyle/>
          <a:p>
            <a:r>
              <a:rPr lang="zh-CN" altLang="en-US" sz="2400" b="1">
                <a:solidFill>
                  <a:schemeClr val="bg1"/>
                </a:solidFill>
                <a:latin typeface="+mn-ea"/>
                <a:ea typeface="+mn-ea"/>
              </a:rPr>
              <a:t>时分复用：利用处理机的空闲时间运行其他程序，提高处理机的利用率</a:t>
            </a:r>
          </a:p>
        </p:txBody>
      </p:sp>
      <p:sp>
        <p:nvSpPr>
          <p:cNvPr id="6" name="TextBox 5"/>
          <p:cNvSpPr txBox="1"/>
          <p:nvPr/>
        </p:nvSpPr>
        <p:spPr>
          <a:xfrm>
            <a:off x="827584" y="2276872"/>
            <a:ext cx="7776864" cy="2520280"/>
          </a:xfrm>
          <a:prstGeom prst="rect">
            <a:avLst/>
          </a:prstGeom>
          <a:solidFill>
            <a:srgbClr val="FF0000"/>
          </a:solidFill>
        </p:spPr>
        <p:txBody>
          <a:bodyPr wrap="square" rtlCol="0" anchor="ctr">
            <a:noAutofit/>
          </a:bodyPr>
          <a:lstStyle/>
          <a:p>
            <a:r>
              <a:rPr lang="zh-CN" altLang="en-US" sz="2400" b="1" dirty="0">
                <a:solidFill>
                  <a:schemeClr val="bg1"/>
                </a:solidFill>
                <a:latin typeface="+mn-ea"/>
                <a:ea typeface="+mn-ea"/>
              </a:rPr>
              <a:t>单纯的空分复用存储器能提高内存的利用率，如果要实现在逻辑上扩大存储器容量的功能，还需要引入虚拟存储技术。</a:t>
            </a:r>
            <a:endParaRPr lang="en-US" altLang="zh-CN" sz="2400" b="1" dirty="0">
              <a:solidFill>
                <a:schemeClr val="bg1"/>
              </a:solidFill>
              <a:latin typeface="+mn-ea"/>
              <a:ea typeface="+mn-ea"/>
            </a:endParaRPr>
          </a:p>
          <a:p>
            <a:r>
              <a:rPr lang="zh-CN" altLang="en-US" sz="2400" b="1" dirty="0">
                <a:solidFill>
                  <a:schemeClr val="bg1"/>
                </a:solidFill>
                <a:latin typeface="+mn-ea"/>
                <a:ea typeface="+mn-ea"/>
              </a:rPr>
              <a:t>虚拟存储技术：本质上是实现内存的分时复用，通过分时复用内存的方式，使一道程序仅在远小于它的内存空间中运行。</a:t>
            </a:r>
          </a:p>
        </p:txBody>
      </p:sp>
      <p:sp>
        <p:nvSpPr>
          <p:cNvPr id="7" name="TextBox 6"/>
          <p:cNvSpPr txBox="1"/>
          <p:nvPr/>
        </p:nvSpPr>
        <p:spPr>
          <a:xfrm>
            <a:off x="827584" y="1101414"/>
            <a:ext cx="7776864" cy="1103450"/>
          </a:xfrm>
          <a:prstGeom prst="rect">
            <a:avLst/>
          </a:prstGeom>
          <a:solidFill>
            <a:srgbClr val="FF0000"/>
          </a:solidFill>
        </p:spPr>
        <p:txBody>
          <a:bodyPr wrap="square" rtlCol="0" anchor="ctr">
            <a:noAutofit/>
          </a:bodyPr>
          <a:lstStyle/>
          <a:p>
            <a:r>
              <a:rPr lang="zh-CN" altLang="en-US" sz="2400" b="1" dirty="0">
                <a:solidFill>
                  <a:schemeClr val="bg1"/>
                </a:solidFill>
                <a:latin typeface="+mn-ea"/>
                <a:ea typeface="+mn-ea"/>
              </a:rPr>
              <a:t>空分复用：利用存储器的空闲空间分区域地存放和运行其他的多道程序，来提高内存的利用率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Effect transition="in" filter="wipe(up)">
                                      <p:cBhvr>
                                        <p:cTn id="7" dur="500"/>
                                        <p:tgtEl>
                                          <p:spTgt spid="77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7827">
                                            <p:txEl>
                                              <p:pRg st="2" end="2"/>
                                            </p:txEl>
                                          </p:spTgt>
                                        </p:tgtEl>
                                        <p:attrNameLst>
                                          <p:attrName>style.visibility</p:attrName>
                                        </p:attrNameLst>
                                      </p:cBhvr>
                                      <p:to>
                                        <p:strVal val="visible"/>
                                      </p:to>
                                    </p:set>
                                    <p:animEffect transition="in" filter="wipe(up)">
                                      <p:cBhvr>
                                        <p:cTn id="12" dur="500"/>
                                        <p:tgtEl>
                                          <p:spTgt spid="77827">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77827">
                                            <p:txEl>
                                              <p:pRg st="3" end="3"/>
                                            </p:txEl>
                                          </p:spTgt>
                                        </p:tgtEl>
                                        <p:attrNameLst>
                                          <p:attrName>style.visibility</p:attrName>
                                        </p:attrNameLst>
                                      </p:cBhvr>
                                      <p:to>
                                        <p:strVal val="visible"/>
                                      </p:to>
                                    </p:set>
                                    <p:animEffect transition="in" filter="wipe(up)">
                                      <p:cBhvr>
                                        <p:cTn id="15" dur="500"/>
                                        <p:tgtEl>
                                          <p:spTgt spid="77827">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77827">
                                            <p:txEl>
                                              <p:pRg st="4" end="4"/>
                                            </p:txEl>
                                          </p:spTgt>
                                        </p:tgtEl>
                                        <p:attrNameLst>
                                          <p:attrName>style.visibility</p:attrName>
                                        </p:attrNameLst>
                                      </p:cBhvr>
                                      <p:to>
                                        <p:strVal val="visible"/>
                                      </p:to>
                                    </p:set>
                                    <p:animEffect transition="in" filter="wipe(up)">
                                      <p:cBhvr>
                                        <p:cTn id="18" dur="500"/>
                                        <p:tgtEl>
                                          <p:spTgt spid="7782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77827">
                                            <p:txEl>
                                              <p:pRg st="6" end="6"/>
                                            </p:txEl>
                                          </p:spTgt>
                                        </p:tgtEl>
                                        <p:attrNameLst>
                                          <p:attrName>style.visibility</p:attrName>
                                        </p:attrNameLst>
                                      </p:cBhvr>
                                      <p:to>
                                        <p:strVal val="visible"/>
                                      </p:to>
                                    </p:set>
                                    <p:animEffect transition="in" filter="wipe(up)">
                                      <p:cBhvr>
                                        <p:cTn id="38" dur="500"/>
                                        <p:tgtEl>
                                          <p:spTgt spid="77827">
                                            <p:txEl>
                                              <p:pRg st="6" end="6"/>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77827">
                                            <p:txEl>
                                              <p:pRg st="7" end="7"/>
                                            </p:txEl>
                                          </p:spTgt>
                                        </p:tgtEl>
                                        <p:attrNameLst>
                                          <p:attrName>style.visibility</p:attrName>
                                        </p:attrNameLst>
                                      </p:cBhvr>
                                      <p:to>
                                        <p:strVal val="visible"/>
                                      </p:to>
                                    </p:set>
                                    <p:animEffect transition="in" filter="wipe(up)">
                                      <p:cBhvr>
                                        <p:cTn id="41" dur="5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457200" y="1076325"/>
            <a:ext cx="8229600" cy="2568575"/>
          </a:xfrm>
        </p:spPr>
        <p:txBody>
          <a:bodyPr/>
          <a:lstStyle/>
          <a:p>
            <a:pPr marL="0" indent="0" eaLnBrk="1" hangingPunct="1">
              <a:buFont typeface="Wingdings" pitchFamily="2" charset="2"/>
              <a:buNone/>
            </a:pPr>
            <a:r>
              <a:rPr lang="zh-CN" altLang="en-US" b="1" dirty="0">
                <a:latin typeface="楷体_GB2312" pitchFamily="1" charset="-122"/>
                <a:ea typeface="楷体_GB2312" pitchFamily="1" charset="-122"/>
              </a:rPr>
              <a:t>设N是某物理设备所对应的虚拟的逻辑设备数，则：</a:t>
            </a:r>
          </a:p>
          <a:p>
            <a:pPr marL="0" indent="0" eaLnBrk="1" hangingPunct="1">
              <a:buFont typeface="Wingdings" pitchFamily="2" charset="2"/>
              <a:buNone/>
            </a:pPr>
            <a:r>
              <a:rPr lang="zh-CN" altLang="en-US" b="1" dirty="0">
                <a:latin typeface="楷体_GB2312" pitchFamily="1" charset="-122"/>
                <a:ea typeface="楷体_GB2312" pitchFamily="1" charset="-122"/>
              </a:rPr>
              <a:t>采用</a:t>
            </a:r>
            <a:r>
              <a:rPr lang="zh-CN" altLang="en-US" b="1" dirty="0">
                <a:solidFill>
                  <a:srgbClr val="FF0000"/>
                </a:solidFill>
                <a:latin typeface="楷体_GB2312" pitchFamily="1" charset="-122"/>
                <a:ea typeface="楷体_GB2312" pitchFamily="1" charset="-122"/>
              </a:rPr>
              <a:t>时分复用</a:t>
            </a:r>
            <a:r>
              <a:rPr lang="zh-CN" altLang="en-US" b="1" dirty="0">
                <a:latin typeface="楷体_GB2312" pitchFamily="1" charset="-122"/>
                <a:ea typeface="楷体_GB2312" pitchFamily="1" charset="-122"/>
              </a:rPr>
              <a:t>时，每台虚拟设备的平均速度必然</a:t>
            </a:r>
            <a:r>
              <a:rPr lang="zh-CN" altLang="en-US" b="1" dirty="0">
                <a:solidFill>
                  <a:srgbClr val="FF0000"/>
                </a:solidFill>
                <a:latin typeface="楷体_GB2312" pitchFamily="1" charset="-122"/>
                <a:ea typeface="楷体_GB2312" pitchFamily="1" charset="-122"/>
              </a:rPr>
              <a:t>等于或低于</a:t>
            </a:r>
            <a:r>
              <a:rPr lang="zh-CN" altLang="en-US" b="1" dirty="0">
                <a:latin typeface="楷体_GB2312" pitchFamily="1" charset="-122"/>
                <a:ea typeface="楷体_GB2312" pitchFamily="1" charset="-122"/>
              </a:rPr>
              <a:t>物理设备速度的</a:t>
            </a:r>
            <a:r>
              <a:rPr lang="zh-CN" altLang="en-US" b="1" dirty="0">
                <a:solidFill>
                  <a:srgbClr val="FF0000"/>
                </a:solidFill>
                <a:latin typeface="楷体_GB2312" pitchFamily="1" charset="-122"/>
                <a:ea typeface="楷体_GB2312" pitchFamily="1" charset="-122"/>
              </a:rPr>
              <a:t>1/N</a:t>
            </a:r>
            <a:r>
              <a:rPr lang="zh-CN" altLang="en-US" b="1" dirty="0">
                <a:latin typeface="楷体_GB2312" pitchFamily="1" charset="-122"/>
                <a:ea typeface="楷体_GB2312" pitchFamily="1" charset="-122"/>
              </a:rPr>
              <a:t>。</a:t>
            </a:r>
          </a:p>
          <a:p>
            <a:pPr marL="0" indent="0" eaLnBrk="1" hangingPunct="1">
              <a:buFont typeface="Wingdings" pitchFamily="2" charset="2"/>
              <a:buNone/>
            </a:pPr>
            <a:r>
              <a:rPr lang="zh-CN" altLang="en-US" b="1" dirty="0">
                <a:latin typeface="楷体_GB2312" pitchFamily="1" charset="-122"/>
                <a:ea typeface="楷体_GB2312" pitchFamily="1" charset="-122"/>
              </a:rPr>
              <a:t>采用</a:t>
            </a:r>
            <a:r>
              <a:rPr lang="zh-CN" altLang="en-US" b="1" dirty="0">
                <a:solidFill>
                  <a:srgbClr val="FF0000"/>
                </a:solidFill>
                <a:latin typeface="楷体_GB2312" pitchFamily="1" charset="-122"/>
                <a:ea typeface="楷体_GB2312" pitchFamily="1" charset="-122"/>
              </a:rPr>
              <a:t>空分复用</a:t>
            </a:r>
            <a:r>
              <a:rPr lang="zh-CN" altLang="en-US" b="1" dirty="0">
                <a:latin typeface="楷体_GB2312" pitchFamily="1" charset="-122"/>
                <a:ea typeface="楷体_GB2312" pitchFamily="1" charset="-122"/>
              </a:rPr>
              <a:t>时，每台虚拟设备平均占用的空间必然也</a:t>
            </a:r>
            <a:r>
              <a:rPr lang="zh-CN" altLang="en-US" b="1" dirty="0">
                <a:solidFill>
                  <a:srgbClr val="FF0000"/>
                </a:solidFill>
                <a:latin typeface="楷体_GB2312" pitchFamily="1" charset="-122"/>
                <a:ea typeface="楷体_GB2312" pitchFamily="1" charset="-122"/>
              </a:rPr>
              <a:t>等于或低于</a:t>
            </a:r>
            <a:r>
              <a:rPr lang="zh-CN" altLang="en-US" b="1" dirty="0">
                <a:latin typeface="楷体_GB2312" pitchFamily="1" charset="-122"/>
                <a:ea typeface="楷体_GB2312" pitchFamily="1" charset="-122"/>
              </a:rPr>
              <a:t>物理设备所拥有空间的</a:t>
            </a:r>
            <a:r>
              <a:rPr lang="zh-CN" altLang="en-US" b="1" dirty="0">
                <a:solidFill>
                  <a:srgbClr val="FF0000"/>
                </a:solidFill>
                <a:latin typeface="楷体_GB2312" pitchFamily="1" charset="-122"/>
                <a:ea typeface="楷体_GB2312" pitchFamily="1" charset="-122"/>
              </a:rPr>
              <a:t>1/N</a:t>
            </a:r>
            <a:r>
              <a:rPr lang="zh-CN" altLang="en-US" b="1" dirty="0">
                <a:latin typeface="楷体_GB2312" pitchFamily="1" charset="-122"/>
                <a:ea typeface="楷体_GB2312" pitchFamily="1"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4294967295"/>
          </p:nvPr>
        </p:nvSpPr>
        <p:spPr/>
        <p:txBody>
          <a:bodyPr/>
          <a:lstStyle/>
          <a:p>
            <a:pPr eaLnBrk="1" hangingPunct="1">
              <a:buNone/>
            </a:pPr>
            <a:r>
              <a:rPr lang="zh-CN" altLang="en-US" b="1" dirty="0">
                <a:solidFill>
                  <a:srgbClr val="FF0000"/>
                </a:solidFill>
                <a:latin typeface="楷体_GB2312" pitchFamily="1" charset="-122"/>
                <a:ea typeface="楷体_GB2312" pitchFamily="1" charset="-122"/>
              </a:rPr>
              <a:t>4）异步性(asynchronism)</a:t>
            </a:r>
          </a:p>
          <a:p>
            <a:pPr eaLnBrk="1" hangingPunct="1">
              <a:spcBef>
                <a:spcPct val="0"/>
              </a:spcBef>
              <a:buClrTx/>
              <a:buFont typeface="Wingdings" pitchFamily="2" charset="2"/>
              <a:buNone/>
            </a:pPr>
            <a:endParaRPr lang="en-US" altLang="zh-CN" sz="2400" b="1" dirty="0">
              <a:latin typeface="楷体_GB2312" pitchFamily="1" charset="-122"/>
              <a:ea typeface="楷体_GB2312" pitchFamily="1" charset="-122"/>
            </a:endParaRPr>
          </a:p>
          <a:p>
            <a:pPr eaLnBrk="1" hangingPunct="1">
              <a:spcBef>
                <a:spcPct val="0"/>
              </a:spcBef>
              <a:buClrTx/>
              <a:buFont typeface="Wingdings" pitchFamily="2" charset="2"/>
              <a:buNone/>
            </a:pPr>
            <a:r>
              <a:rPr lang="zh-CN" altLang="en-US" sz="2400" b="1" dirty="0">
                <a:latin typeface="楷体_GB2312" pitchFamily="1" charset="-122"/>
                <a:ea typeface="楷体_GB2312" pitchFamily="1" charset="-122"/>
              </a:rPr>
              <a:t>     </a:t>
            </a:r>
            <a:r>
              <a:rPr lang="zh-CN" altLang="en-US" sz="2400" b="1" dirty="0">
                <a:solidFill>
                  <a:srgbClr val="0000FF"/>
                </a:solidFill>
                <a:latin typeface="楷体_GB2312" pitchFamily="1" charset="-122"/>
                <a:ea typeface="楷体_GB2312" pitchFamily="1" charset="-122"/>
              </a:rPr>
              <a:t>异步性也称不确定性</a:t>
            </a:r>
            <a:r>
              <a:rPr lang="zh-CN" altLang="en-US" sz="2400" b="1" dirty="0">
                <a:latin typeface="楷体_GB2312" pitchFamily="1" charset="-122"/>
                <a:ea typeface="楷体_GB2312" pitchFamily="1" charset="-122"/>
              </a:rPr>
              <a:t>，指进程的执行顺序和执行时间的不确定性。</a:t>
            </a:r>
          </a:p>
          <a:p>
            <a:pPr lvl="1" eaLnBrk="1" hangingPunct="1">
              <a:buClrTx/>
              <a:buFont typeface="Wingdings" pitchFamily="2" charset="2"/>
              <a:buChar char="l"/>
            </a:pPr>
            <a:r>
              <a:rPr lang="zh-CN" altLang="en-US" sz="2400" b="1" dirty="0">
                <a:solidFill>
                  <a:srgbClr val="0000FF"/>
                </a:solidFill>
                <a:latin typeface="楷体_GB2312" pitchFamily="1" charset="-122"/>
                <a:ea typeface="楷体_GB2312" pitchFamily="1" charset="-122"/>
              </a:rPr>
              <a:t>多道程序设计环境下，程序按异步方式运行</a:t>
            </a:r>
            <a:r>
              <a:rPr lang="zh-CN" altLang="en-US" sz="2400" b="1" dirty="0">
                <a:latin typeface="楷体_GB2312" pitchFamily="1" charset="-122"/>
                <a:ea typeface="楷体_GB2312" pitchFamily="1" charset="-122"/>
              </a:rPr>
              <a:t>。多个进程并发执行，</a:t>
            </a:r>
            <a:r>
              <a:rPr lang="zh-CN" altLang="en-US" sz="2400" b="1" dirty="0">
                <a:ea typeface="楷体_GB2312" pitchFamily="1" charset="-122"/>
              </a:rPr>
              <a:t>“</a:t>
            </a:r>
            <a:r>
              <a:rPr lang="zh-CN" altLang="en-US" sz="2400" b="1" dirty="0">
                <a:latin typeface="楷体_GB2312" pitchFamily="1" charset="-122"/>
                <a:ea typeface="楷体_GB2312" pitchFamily="1" charset="-122"/>
              </a:rPr>
              <a:t>时走时停</a:t>
            </a:r>
            <a:r>
              <a:rPr lang="zh-CN" altLang="en-US" sz="2400" b="1" dirty="0">
                <a:ea typeface="楷体_GB2312" pitchFamily="1" charset="-122"/>
              </a:rPr>
              <a:t>”</a:t>
            </a:r>
            <a:r>
              <a:rPr lang="zh-CN" altLang="en-US" sz="2400" b="1" dirty="0">
                <a:latin typeface="楷体_GB2312" pitchFamily="1" charset="-122"/>
                <a:ea typeface="楷体_GB2312" pitchFamily="1" charset="-122"/>
              </a:rPr>
              <a:t>，不可预知每个进程的运行推进快慢，引发执行顺序与时间的不确定。</a:t>
            </a:r>
          </a:p>
          <a:p>
            <a:pPr lvl="1" eaLnBrk="1" hangingPunct="1">
              <a:buClrTx/>
              <a:buFont typeface="Wingdings" pitchFamily="2" charset="2"/>
              <a:buChar char="l"/>
            </a:pPr>
            <a:r>
              <a:rPr lang="zh-CN" altLang="en-US" sz="2400" b="1" dirty="0">
                <a:solidFill>
                  <a:srgbClr val="0000FF"/>
                </a:solidFill>
                <a:latin typeface="楷体_GB2312" pitchFamily="1" charset="-122"/>
                <a:ea typeface="楷体_GB2312" pitchFamily="1" charset="-122"/>
              </a:rPr>
              <a:t>如果没有很好的同步机制，可能会导致程序执行结果不确定，不可再现</a:t>
            </a:r>
            <a:r>
              <a:rPr lang="zh-CN" altLang="en-US" sz="2400" b="1" dirty="0">
                <a:latin typeface="楷体_GB2312" pitchFamily="1" charset="-122"/>
                <a:ea typeface="楷体_GB2312" pitchFamily="1" charset="-122"/>
              </a:rPr>
              <a:t>。相同输入与环境下多次运行结果不同。</a:t>
            </a:r>
            <a:r>
              <a:rPr lang="zh-CN" altLang="en-US" b="1" dirty="0">
                <a:latin typeface="楷体_GB2312" pitchFamily="1" charset="-122"/>
                <a:ea typeface="楷体_GB2312" pitchFamily="1" charset="-122"/>
              </a:rPr>
              <a:t>（</a:t>
            </a:r>
            <a:r>
              <a:rPr lang="zh-CN" altLang="en-US" sz="2400" b="1" dirty="0">
                <a:latin typeface="楷体_GB2312" pitchFamily="1" charset="-122"/>
                <a:ea typeface="楷体_GB2312" pitchFamily="1" charset="-122"/>
              </a:rPr>
              <a:t>当前操作系统中，都配置有很好的同步机制，保证程序多次运行的结果相同</a:t>
            </a:r>
            <a:r>
              <a:rPr lang="zh-CN" altLang="en-US" b="1" dirty="0">
                <a:latin typeface="楷体_GB2312" pitchFamily="1" charset="-122"/>
                <a:ea typeface="楷体_GB2312" pitchFamily="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875">
                                            <p:txEl>
                                              <p:pRg st="2" end="2"/>
                                            </p:txEl>
                                          </p:spTgt>
                                        </p:tgtEl>
                                        <p:attrNameLst>
                                          <p:attrName>style.visibility</p:attrName>
                                        </p:attrNameLst>
                                      </p:cBhvr>
                                      <p:to>
                                        <p:strVal val="visible"/>
                                      </p:to>
                                    </p:set>
                                    <p:animEffect transition="in" filter="randombar(horizontal)">
                                      <p:cBhvr>
                                        <p:cTn id="7" dur="500"/>
                                        <p:tgtEl>
                                          <p:spTgt spid="798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9875">
                                            <p:txEl>
                                              <p:pRg st="3" end="3"/>
                                            </p:txEl>
                                          </p:spTgt>
                                        </p:tgtEl>
                                        <p:attrNameLst>
                                          <p:attrName>style.visibility</p:attrName>
                                        </p:attrNameLst>
                                      </p:cBhvr>
                                      <p:to>
                                        <p:strVal val="visible"/>
                                      </p:to>
                                    </p:set>
                                    <p:animEffect transition="in" filter="randombar(horizontal)">
                                      <p:cBhvr>
                                        <p:cTn id="12" dur="500"/>
                                        <p:tgtEl>
                                          <p:spTgt spid="7987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9875">
                                            <p:txEl>
                                              <p:pRg st="4" end="4"/>
                                            </p:txEl>
                                          </p:spTgt>
                                        </p:tgtEl>
                                        <p:attrNameLst>
                                          <p:attrName>style.visibility</p:attrName>
                                        </p:attrNameLst>
                                      </p:cBhvr>
                                      <p:to>
                                        <p:strVal val="visible"/>
                                      </p:to>
                                    </p:set>
                                    <p:animEffect transition="in" filter="randombar(horizontal)">
                                      <p:cBhvr>
                                        <p:cTn id="17" dur="500"/>
                                        <p:tgtEl>
                                          <p:spTgt spid="79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noChangeArrowheads="1"/>
          </p:cNvSpPr>
          <p:nvPr>
            <p:ph idx="4294967295"/>
          </p:nvPr>
        </p:nvSpPr>
        <p:spPr>
          <a:xfrm>
            <a:off x="1476375" y="1436688"/>
            <a:ext cx="6686550" cy="3360737"/>
          </a:xfrm>
        </p:spPr>
        <p:txBody>
          <a:bodyPr/>
          <a:lstStyle/>
          <a:p>
            <a:pPr eaLnBrk="1" hangingPunct="1"/>
            <a:r>
              <a:rPr lang="zh-CN" altLang="en-US" sz="3700" b="1">
                <a:latin typeface="隶书" pitchFamily="49" charset="-122"/>
                <a:ea typeface="隶书" pitchFamily="49" charset="-122"/>
              </a:rPr>
              <a:t>1.1 操作系统的目标和作用</a:t>
            </a:r>
          </a:p>
          <a:p>
            <a:pPr eaLnBrk="1" hangingPunct="1"/>
            <a:r>
              <a:rPr lang="zh-CN" altLang="en-US" sz="3700" b="1">
                <a:latin typeface="隶书" pitchFamily="49" charset="-122"/>
                <a:ea typeface="隶书" pitchFamily="49" charset="-122"/>
              </a:rPr>
              <a:t>1.2 操作系统的发展过程</a:t>
            </a:r>
          </a:p>
          <a:p>
            <a:pPr eaLnBrk="1" hangingPunct="1"/>
            <a:r>
              <a:rPr lang="zh-CN" altLang="en-US" sz="3700" b="1">
                <a:latin typeface="隶书" pitchFamily="49" charset="-122"/>
                <a:ea typeface="隶书" pitchFamily="49" charset="-122"/>
              </a:rPr>
              <a:t>1.3 操作系统的基本特性</a:t>
            </a:r>
          </a:p>
          <a:p>
            <a:pPr eaLnBrk="1" hangingPunct="1"/>
            <a:r>
              <a:rPr lang="zh-CN" altLang="en-US" sz="3700" b="1">
                <a:latin typeface="隶书" pitchFamily="49" charset="-122"/>
                <a:ea typeface="隶书" pitchFamily="49" charset="-122"/>
              </a:rPr>
              <a:t>1.4 操作系统的主要功能</a:t>
            </a:r>
          </a:p>
          <a:p>
            <a:pPr eaLnBrk="1" hangingPunct="1"/>
            <a:r>
              <a:rPr lang="zh-CN" altLang="en-US" sz="3700" b="1">
                <a:latin typeface="隶书" pitchFamily="49" charset="-122"/>
                <a:ea typeface="隶书" pitchFamily="49" charset="-122"/>
              </a:rPr>
              <a:t>1.5 OS结构设计</a:t>
            </a:r>
          </a:p>
        </p:txBody>
      </p:sp>
      <p:sp>
        <p:nvSpPr>
          <p:cNvPr id="81923" name="标题 3"/>
          <p:cNvSpPr>
            <a:spLocks noGrp="1" noChangeArrowheads="1"/>
          </p:cNvSpPr>
          <p:nvPr>
            <p:ph type="title" idx="4294967295"/>
          </p:nvPr>
        </p:nvSpPr>
        <p:spPr/>
        <p:txBody>
          <a:bodyPr lIns="0" rIns="0" bIns="0" anchor="b"/>
          <a:lstStyle/>
          <a:p>
            <a:pPr eaLnBrk="1" hangingPunct="1"/>
            <a:r>
              <a:rPr lang="zh-CN" altLang="zh-CN">
                <a:latin typeface="隶书" pitchFamily="49" charset="-122"/>
              </a:rPr>
              <a:t>第一章   操作系统引论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35843">
                                            <p:txEl>
                                              <p:pRg st="3" end="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2824163" y="304800"/>
            <a:ext cx="563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4000" b="1">
                <a:latin typeface="隶书" pitchFamily="49" charset="-122"/>
                <a:ea typeface="隶书" pitchFamily="49" charset="-122"/>
              </a:rPr>
              <a:t>分时系统</a:t>
            </a:r>
          </a:p>
        </p:txBody>
      </p:sp>
      <p:sp>
        <p:nvSpPr>
          <p:cNvPr id="59395" name="Rectangle 5"/>
          <p:cNvSpPr>
            <a:spLocks noGrp="1" noChangeArrowheads="1"/>
          </p:cNvSpPr>
          <p:nvPr>
            <p:ph type="body" idx="4294967295"/>
          </p:nvPr>
        </p:nvSpPr>
        <p:spPr>
          <a:xfrm>
            <a:off x="685800" y="1111250"/>
            <a:ext cx="8134350" cy="5486400"/>
          </a:xfrm>
        </p:spPr>
        <p:txBody>
          <a:bodyPr/>
          <a:lstStyle/>
          <a:p>
            <a:pPr marL="0" indent="0" eaLnBrk="1" hangingPunct="1">
              <a:buFont typeface="Wingdings" pitchFamily="2" charset="2"/>
              <a:buNone/>
            </a:pPr>
            <a:r>
              <a:rPr lang="zh-CN" altLang="en-US" b="1" dirty="0">
                <a:latin typeface="Times New Roman" pitchFamily="18" charset="0"/>
                <a:ea typeface="华文楷体" pitchFamily="2" charset="-122"/>
              </a:rPr>
              <a:t>分时系统（time-sharing system）是指，在一台主机上连接了多个带有显示器和键盘的终端，同时允许多个用户通过自己的终端，以交互方式使用计算机，共享主机中的资源。</a:t>
            </a:r>
          </a:p>
          <a:p>
            <a:pPr marL="0" indent="0" eaLnBrk="1" hangingPunct="1">
              <a:buFont typeface="Wingdings" pitchFamily="2" charset="2"/>
              <a:buNone/>
            </a:pPr>
            <a:r>
              <a:rPr lang="zh-CN" altLang="en-US" sz="2400" b="1" dirty="0">
                <a:solidFill>
                  <a:srgbClr val="FF0000"/>
                </a:solidFill>
                <a:latin typeface="华文楷体" pitchFamily="2" charset="-122"/>
                <a:ea typeface="华文楷体" pitchFamily="2" charset="-122"/>
              </a:rPr>
              <a:t>工作方式:</a:t>
            </a:r>
          </a:p>
          <a:p>
            <a:pPr marL="823913" lvl="1" eaLnBrk="1" hangingPunct="1"/>
            <a:r>
              <a:rPr lang="zh-CN" altLang="en-US" sz="2400" b="1" dirty="0">
                <a:latin typeface="华文楷体" pitchFamily="2" charset="-122"/>
                <a:ea typeface="华文楷体" pitchFamily="2" charset="-122"/>
              </a:rPr>
              <a:t>一台主机连接了若干个终端</a:t>
            </a:r>
          </a:p>
          <a:p>
            <a:pPr marL="823913" lvl="1" eaLnBrk="1" hangingPunct="1"/>
            <a:r>
              <a:rPr lang="zh-CN" altLang="en-US" sz="2400" b="1" dirty="0">
                <a:latin typeface="华文楷体" pitchFamily="2" charset="-122"/>
                <a:ea typeface="华文楷体" pitchFamily="2" charset="-122"/>
              </a:rPr>
              <a:t>每个终端有一个用户在使用</a:t>
            </a:r>
          </a:p>
          <a:p>
            <a:pPr marL="823913" lvl="1" eaLnBrk="1" hangingPunct="1"/>
            <a:r>
              <a:rPr lang="zh-CN" altLang="en-US" sz="2400" b="1" dirty="0">
                <a:latin typeface="华文楷体" pitchFamily="2" charset="-122"/>
                <a:ea typeface="华文楷体" pitchFamily="2" charset="-122"/>
              </a:rPr>
              <a:t>交互式的向系统提出命令请求</a:t>
            </a:r>
          </a:p>
          <a:p>
            <a:pPr marL="823913" lvl="1" eaLnBrk="1" hangingPunct="1"/>
            <a:r>
              <a:rPr lang="zh-CN" altLang="en-US" sz="2400" b="1" dirty="0">
                <a:latin typeface="华文楷体" pitchFamily="2" charset="-122"/>
                <a:ea typeface="华文楷体" pitchFamily="2" charset="-122"/>
              </a:rPr>
              <a:t>系统接受每个用户的命令</a:t>
            </a:r>
          </a:p>
          <a:p>
            <a:pPr marL="823913" lvl="1" eaLnBrk="1" hangingPunct="1"/>
            <a:r>
              <a:rPr lang="zh-CN" altLang="en-US" sz="2400" b="1" dirty="0">
                <a:latin typeface="华文楷体" pitchFamily="2" charset="-122"/>
                <a:ea typeface="华文楷体" pitchFamily="2" charset="-122"/>
              </a:rPr>
              <a:t>采用时间片轮转方式处理服务请求</a:t>
            </a:r>
          </a:p>
          <a:p>
            <a:pPr marL="823913" lvl="1" eaLnBrk="1" hangingPunct="1"/>
            <a:r>
              <a:rPr lang="zh-CN" altLang="en-US" sz="2400" b="1" dirty="0">
                <a:latin typeface="华文楷体" pitchFamily="2" charset="-122"/>
                <a:ea typeface="华文楷体" pitchFamily="2" charset="-122"/>
              </a:rPr>
              <a:t>并通过交互方式在终端上向用户显示结果</a:t>
            </a:r>
          </a:p>
          <a:p>
            <a:pPr marL="823913" lvl="1" eaLnBrk="1" hangingPunct="1"/>
            <a:r>
              <a:rPr lang="zh-CN" altLang="en-US" sz="2400" b="1" dirty="0">
                <a:latin typeface="华文楷体" pitchFamily="2" charset="-122"/>
                <a:ea typeface="华文楷体" pitchFamily="2" charset="-122"/>
              </a:rPr>
              <a:t>用户根据上步结果发出下道命令</a:t>
            </a:r>
          </a:p>
        </p:txBody>
      </p:sp>
      <p:graphicFrame>
        <p:nvGraphicFramePr>
          <p:cNvPr id="59396" name="对象 1"/>
          <p:cNvGraphicFramePr>
            <a:graphicFrameLocks noChangeAspect="1"/>
          </p:cNvGraphicFramePr>
          <p:nvPr/>
        </p:nvGraphicFramePr>
        <p:xfrm>
          <a:off x="5613400" y="2924175"/>
          <a:ext cx="3471863" cy="1873250"/>
        </p:xfrm>
        <a:graphic>
          <a:graphicData uri="http://schemas.openxmlformats.org/presentationml/2006/ole">
            <mc:AlternateContent xmlns:mc="http://schemas.openxmlformats.org/markup-compatibility/2006">
              <mc:Choice xmlns:v="urn:schemas-microsoft-com:vml" Requires="v">
                <p:oleObj r:id="rId2" imgW="3277057" imgH="2381582" progId="PBrush">
                  <p:embed/>
                </p:oleObj>
              </mc:Choice>
              <mc:Fallback>
                <p:oleObj r:id="rId2" imgW="3277057" imgH="2381582" progId="PBrush">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00" y="2924175"/>
                        <a:ext cx="3471863"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TextBox 1"/>
          <p:cNvSpPr txBox="1"/>
          <p:nvPr/>
        </p:nvSpPr>
        <p:spPr>
          <a:xfrm>
            <a:off x="515010" y="1557738"/>
            <a:ext cx="8161446" cy="864000"/>
          </a:xfrm>
          <a:prstGeom prst="rect">
            <a:avLst/>
          </a:prstGeom>
          <a:solidFill>
            <a:srgbClr val="FF0000"/>
          </a:solidFill>
        </p:spPr>
        <p:txBody>
          <a:bodyPr wrap="square" rtlCol="0" anchor="ctr">
            <a:noAutofit/>
          </a:bodyPr>
          <a:lstStyle/>
          <a:p>
            <a:pPr algn="ctr"/>
            <a:r>
              <a:rPr lang="zh-CN" altLang="en-US" sz="3200" dirty="0">
                <a:solidFill>
                  <a:schemeClr val="bg1"/>
                </a:solidFill>
                <a:latin typeface="黑体" pitchFamily="49" charset="-122"/>
                <a:ea typeface="黑体" pitchFamily="49" charset="-122"/>
              </a:rPr>
              <a:t>推动多道批处理系统形成和发展的主要动力：</a:t>
            </a:r>
          </a:p>
        </p:txBody>
      </p:sp>
      <p:sp>
        <p:nvSpPr>
          <p:cNvPr id="7" name="TextBox 6"/>
          <p:cNvSpPr txBox="1"/>
          <p:nvPr/>
        </p:nvSpPr>
        <p:spPr>
          <a:xfrm>
            <a:off x="515010" y="3669342"/>
            <a:ext cx="8161445" cy="864000"/>
          </a:xfrm>
          <a:prstGeom prst="rect">
            <a:avLst/>
          </a:prstGeom>
          <a:solidFill>
            <a:srgbClr val="FF0000"/>
          </a:solidFill>
        </p:spPr>
        <p:txBody>
          <a:bodyPr wrap="square" rtlCol="0" anchor="ctr">
            <a:noAutofit/>
          </a:bodyPr>
          <a:lstStyle/>
          <a:p>
            <a:pPr algn="ctr"/>
            <a:r>
              <a:rPr lang="zh-CN" altLang="en-US" sz="3200">
                <a:solidFill>
                  <a:schemeClr val="bg1"/>
                </a:solidFill>
                <a:latin typeface="黑体" pitchFamily="49" charset="-122"/>
                <a:ea typeface="黑体" pitchFamily="49" charset="-122"/>
              </a:rPr>
              <a:t>推动分时系统形成和发展的主要动力：</a:t>
            </a:r>
          </a:p>
        </p:txBody>
      </p:sp>
      <p:sp>
        <p:nvSpPr>
          <p:cNvPr id="8" name="TextBox 7"/>
          <p:cNvSpPr txBox="1"/>
          <p:nvPr/>
        </p:nvSpPr>
        <p:spPr>
          <a:xfrm>
            <a:off x="1187624" y="2613540"/>
            <a:ext cx="7056784" cy="864000"/>
          </a:xfrm>
          <a:prstGeom prst="rect">
            <a:avLst/>
          </a:prstGeom>
          <a:solidFill>
            <a:srgbClr val="FF0000"/>
          </a:solidFill>
        </p:spPr>
        <p:txBody>
          <a:bodyPr wrap="square" rtlCol="0" anchor="ctr">
            <a:noAutofit/>
          </a:bodyPr>
          <a:lstStyle/>
          <a:p>
            <a:pPr algn="ctr"/>
            <a:r>
              <a:rPr lang="zh-CN" altLang="en-US" sz="3200">
                <a:solidFill>
                  <a:schemeClr val="bg1"/>
                </a:solidFill>
                <a:latin typeface="黑体" pitchFamily="49" charset="-122"/>
                <a:ea typeface="黑体" pitchFamily="49" charset="-122"/>
              </a:rPr>
              <a:t>提高资源利用率和吞吐量</a:t>
            </a:r>
          </a:p>
        </p:txBody>
      </p:sp>
      <p:sp>
        <p:nvSpPr>
          <p:cNvPr id="10" name="TextBox 9"/>
          <p:cNvSpPr txBox="1"/>
          <p:nvPr/>
        </p:nvSpPr>
        <p:spPr>
          <a:xfrm>
            <a:off x="1187624" y="4725144"/>
            <a:ext cx="7056784" cy="864000"/>
          </a:xfrm>
          <a:prstGeom prst="rect">
            <a:avLst/>
          </a:prstGeom>
          <a:solidFill>
            <a:srgbClr val="FF0000"/>
          </a:solidFill>
        </p:spPr>
        <p:txBody>
          <a:bodyPr wrap="square" rtlCol="0" anchor="ctr">
            <a:noAutofit/>
          </a:bodyPr>
          <a:lstStyle/>
          <a:p>
            <a:pPr algn="ctr"/>
            <a:r>
              <a:rPr lang="zh-CN" altLang="en-US" sz="3200">
                <a:solidFill>
                  <a:schemeClr val="bg1"/>
                </a:solidFill>
                <a:latin typeface="黑体" pitchFamily="49" charset="-122"/>
                <a:ea typeface="黑体" pitchFamily="49" charset="-122"/>
              </a:rPr>
              <a:t>满足用户对人</a:t>
            </a:r>
            <a:r>
              <a:rPr lang="en-US" altLang="zh-CN" sz="3200">
                <a:solidFill>
                  <a:schemeClr val="bg1"/>
                </a:solidFill>
                <a:latin typeface="黑体" pitchFamily="49" charset="-122"/>
                <a:ea typeface="黑体" pitchFamily="49" charset="-122"/>
              </a:rPr>
              <a:t>-</a:t>
            </a:r>
            <a:r>
              <a:rPr lang="zh-CN" altLang="en-US" sz="3200">
                <a:solidFill>
                  <a:schemeClr val="bg1"/>
                </a:solidFill>
                <a:latin typeface="黑体" pitchFamily="49" charset="-122"/>
                <a:ea typeface="黑体" pitchFamily="49" charset="-122"/>
              </a:rPr>
              <a:t>机交互的需求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lIns="0" rIns="0" bIns="0" anchor="b"/>
          <a:lstStyle/>
          <a:p>
            <a:pPr eaLnBrk="1" hangingPunct="1"/>
            <a:r>
              <a:rPr lang="zh-CN" altLang="zh-CN"/>
              <a:t>操作系统的主要功能</a:t>
            </a:r>
          </a:p>
        </p:txBody>
      </p:sp>
      <p:sp>
        <p:nvSpPr>
          <p:cNvPr id="36868" name="Rectangle 3"/>
          <p:cNvSpPr>
            <a:spLocks noGrp="1" noChangeArrowheads="1"/>
          </p:cNvSpPr>
          <p:nvPr>
            <p:ph type="body" idx="4294967295"/>
          </p:nvPr>
        </p:nvSpPr>
        <p:spPr>
          <a:xfrm>
            <a:off x="457200" y="1772816"/>
            <a:ext cx="8229600" cy="3504803"/>
          </a:xfrm>
        </p:spPr>
        <p:txBody>
          <a:bodyPr/>
          <a:lstStyle/>
          <a:p>
            <a:pPr lvl="2" algn="just" eaLnBrk="1" hangingPunct="1">
              <a:buClrTx/>
              <a:buFont typeface="Wingdings" pitchFamily="2" charset="2"/>
              <a:buNone/>
            </a:pPr>
            <a:r>
              <a:rPr lang="zh-CN" altLang="en-US" sz="3200" dirty="0">
                <a:solidFill>
                  <a:srgbClr val="1D528D"/>
                </a:solidFill>
                <a:latin typeface="楷体_GB2312" pitchFamily="1" charset="-122"/>
                <a:ea typeface="楷体_GB2312" pitchFamily="1" charset="-122"/>
              </a:rPr>
              <a:t>  </a:t>
            </a:r>
            <a:r>
              <a:rPr lang="zh-CN" altLang="en-US" sz="3400" b="1" dirty="0">
                <a:solidFill>
                  <a:srgbClr val="1D528D"/>
                </a:solidFill>
                <a:latin typeface="隶书" pitchFamily="49" charset="-122"/>
                <a:ea typeface="隶书" pitchFamily="49" charset="-122"/>
              </a:rPr>
              <a:t>1）处理机管理</a:t>
            </a:r>
            <a:r>
              <a:rPr lang="zh-CN" altLang="en-US" sz="3400" b="1" dirty="0">
                <a:solidFill>
                  <a:srgbClr val="1D528D"/>
                </a:solidFill>
                <a:ea typeface="隶书" pitchFamily="49" charset="-122"/>
              </a:rPr>
              <a:t>——</a:t>
            </a:r>
            <a:r>
              <a:rPr lang="zh-CN" altLang="en-US" sz="3400" b="1" dirty="0">
                <a:solidFill>
                  <a:srgbClr val="1D528D"/>
                </a:solidFill>
                <a:latin typeface="隶书" pitchFamily="49" charset="-122"/>
                <a:ea typeface="隶书" pitchFamily="49" charset="-122"/>
              </a:rPr>
              <a:t>Ch2,Ch3</a:t>
            </a:r>
          </a:p>
          <a:p>
            <a:pPr lvl="2" algn="just" eaLnBrk="1" hangingPunct="1">
              <a:buClrTx/>
              <a:buFont typeface="Wingdings" pitchFamily="2" charset="2"/>
              <a:buNone/>
            </a:pPr>
            <a:r>
              <a:rPr lang="zh-CN" altLang="en-US" sz="3400" b="1" dirty="0">
                <a:solidFill>
                  <a:srgbClr val="1D528D"/>
                </a:solidFill>
                <a:latin typeface="隶书" pitchFamily="49" charset="-122"/>
                <a:ea typeface="隶书" pitchFamily="49" charset="-122"/>
              </a:rPr>
              <a:t>  2）存储器管理</a:t>
            </a:r>
            <a:r>
              <a:rPr lang="zh-CN" altLang="en-US" sz="3400" b="1" dirty="0">
                <a:solidFill>
                  <a:srgbClr val="1D528D"/>
                </a:solidFill>
                <a:ea typeface="隶书" pitchFamily="49" charset="-122"/>
              </a:rPr>
              <a:t>——</a:t>
            </a:r>
            <a:r>
              <a:rPr lang="zh-CN" altLang="en-US" sz="3400" b="1" dirty="0">
                <a:solidFill>
                  <a:srgbClr val="1D528D"/>
                </a:solidFill>
                <a:latin typeface="隶书" pitchFamily="49" charset="-122"/>
                <a:ea typeface="隶书" pitchFamily="49" charset="-122"/>
              </a:rPr>
              <a:t>Ch4</a:t>
            </a:r>
            <a:r>
              <a:rPr lang="en-US" altLang="zh-CN" sz="3400" b="1" dirty="0">
                <a:solidFill>
                  <a:srgbClr val="1D528D"/>
                </a:solidFill>
                <a:latin typeface="隶书" pitchFamily="49" charset="-122"/>
                <a:ea typeface="隶书" pitchFamily="49" charset="-122"/>
              </a:rPr>
              <a:t>,</a:t>
            </a:r>
            <a:r>
              <a:rPr lang="zh-CN" altLang="en-US" sz="3400" b="1" dirty="0">
                <a:solidFill>
                  <a:srgbClr val="1D528D"/>
                </a:solidFill>
                <a:latin typeface="隶书" pitchFamily="49" charset="-122"/>
                <a:ea typeface="隶书" pitchFamily="49" charset="-122"/>
              </a:rPr>
              <a:t>Ch5</a:t>
            </a:r>
          </a:p>
          <a:p>
            <a:pPr lvl="2" algn="just" eaLnBrk="1" hangingPunct="1">
              <a:buClrTx/>
              <a:buFont typeface="Wingdings" pitchFamily="2" charset="2"/>
              <a:buNone/>
            </a:pPr>
            <a:r>
              <a:rPr lang="zh-CN" altLang="en-US" sz="3400" b="1" dirty="0">
                <a:solidFill>
                  <a:srgbClr val="1D528D"/>
                </a:solidFill>
                <a:latin typeface="隶书" pitchFamily="49" charset="-122"/>
                <a:ea typeface="隶书" pitchFamily="49" charset="-122"/>
              </a:rPr>
              <a:t>  3）设备管理</a:t>
            </a:r>
            <a:r>
              <a:rPr lang="zh-CN" altLang="en-US" sz="3400" b="1" dirty="0">
                <a:solidFill>
                  <a:srgbClr val="1D528D"/>
                </a:solidFill>
                <a:ea typeface="隶书" pitchFamily="49" charset="-122"/>
              </a:rPr>
              <a:t>——</a:t>
            </a:r>
            <a:r>
              <a:rPr lang="zh-CN" altLang="en-US" sz="3400" b="1" dirty="0">
                <a:solidFill>
                  <a:srgbClr val="1D528D"/>
                </a:solidFill>
                <a:latin typeface="隶书" pitchFamily="49" charset="-122"/>
                <a:ea typeface="隶书" pitchFamily="49" charset="-122"/>
              </a:rPr>
              <a:t>Ch</a:t>
            </a:r>
            <a:r>
              <a:rPr lang="en-US" altLang="zh-CN" sz="3400" b="1" dirty="0">
                <a:solidFill>
                  <a:srgbClr val="1D528D"/>
                </a:solidFill>
                <a:latin typeface="隶书" pitchFamily="49" charset="-122"/>
                <a:ea typeface="隶书" pitchFamily="49" charset="-122"/>
              </a:rPr>
              <a:t>6</a:t>
            </a:r>
            <a:endParaRPr lang="zh-CN" altLang="en-US" sz="3400" b="1" dirty="0">
              <a:solidFill>
                <a:srgbClr val="1D528D"/>
              </a:solidFill>
              <a:latin typeface="隶书" pitchFamily="49" charset="-122"/>
              <a:ea typeface="隶书" pitchFamily="49" charset="-122"/>
            </a:endParaRPr>
          </a:p>
          <a:p>
            <a:pPr lvl="2" algn="just" eaLnBrk="1" hangingPunct="1">
              <a:buClrTx/>
              <a:buFont typeface="Wingdings" pitchFamily="2" charset="2"/>
              <a:buNone/>
            </a:pPr>
            <a:r>
              <a:rPr lang="zh-CN" altLang="en-US" sz="3400" b="1" dirty="0">
                <a:solidFill>
                  <a:srgbClr val="1D528D"/>
                </a:solidFill>
                <a:latin typeface="隶书" pitchFamily="49" charset="-122"/>
                <a:ea typeface="隶书" pitchFamily="49" charset="-122"/>
              </a:rPr>
              <a:t>  4）文件管理</a:t>
            </a:r>
            <a:r>
              <a:rPr lang="zh-CN" altLang="en-US" sz="3400" b="1" dirty="0">
                <a:solidFill>
                  <a:srgbClr val="1D528D"/>
                </a:solidFill>
                <a:ea typeface="隶书" pitchFamily="49" charset="-122"/>
              </a:rPr>
              <a:t>——</a:t>
            </a:r>
            <a:r>
              <a:rPr lang="zh-CN" altLang="en-US" sz="3400" b="1" dirty="0">
                <a:solidFill>
                  <a:srgbClr val="1D528D"/>
                </a:solidFill>
                <a:latin typeface="隶书" pitchFamily="49" charset="-122"/>
                <a:ea typeface="隶书" pitchFamily="49" charset="-122"/>
              </a:rPr>
              <a:t>Ch</a:t>
            </a:r>
            <a:r>
              <a:rPr lang="en-US" altLang="zh-CN" sz="3400" b="1" dirty="0">
                <a:solidFill>
                  <a:srgbClr val="1D528D"/>
                </a:solidFill>
                <a:latin typeface="隶书" pitchFamily="49" charset="-122"/>
                <a:ea typeface="隶书" pitchFamily="49" charset="-122"/>
              </a:rPr>
              <a:t>7,</a:t>
            </a:r>
            <a:r>
              <a:rPr lang="zh-CN" altLang="en-US" sz="3400" b="1" dirty="0">
                <a:solidFill>
                  <a:srgbClr val="1D528D"/>
                </a:solidFill>
                <a:latin typeface="隶书" pitchFamily="49" charset="-122"/>
                <a:ea typeface="隶书" pitchFamily="49" charset="-122"/>
              </a:rPr>
              <a:t> Ch</a:t>
            </a:r>
            <a:r>
              <a:rPr lang="en-US" altLang="zh-CN" sz="3400" b="1" dirty="0">
                <a:solidFill>
                  <a:srgbClr val="1D528D"/>
                </a:solidFill>
                <a:latin typeface="隶书" pitchFamily="49" charset="-122"/>
                <a:ea typeface="隶书" pitchFamily="49" charset="-122"/>
              </a:rPr>
              <a:t>8</a:t>
            </a:r>
            <a:endParaRPr lang="zh-CN" altLang="en-US" sz="3400" b="1" dirty="0">
              <a:solidFill>
                <a:srgbClr val="1D528D"/>
              </a:solidFill>
              <a:latin typeface="隶书" pitchFamily="49" charset="-122"/>
              <a:ea typeface="隶书" pitchFamily="49" charset="-122"/>
            </a:endParaRPr>
          </a:p>
          <a:p>
            <a:pPr lvl="2" algn="just" eaLnBrk="1" hangingPunct="1">
              <a:buClrTx/>
              <a:buFont typeface="Wingdings" pitchFamily="2" charset="2"/>
              <a:buNone/>
            </a:pPr>
            <a:r>
              <a:rPr lang="zh-CN" altLang="en-US" sz="3400" b="1" dirty="0">
                <a:solidFill>
                  <a:srgbClr val="1D528D"/>
                </a:solidFill>
                <a:latin typeface="隶书" pitchFamily="49" charset="-122"/>
                <a:ea typeface="隶书" pitchFamily="49" charset="-122"/>
              </a:rPr>
              <a:t>  5）用户接口</a:t>
            </a:r>
            <a:r>
              <a:rPr lang="zh-CN" altLang="en-US" sz="3400" b="1" dirty="0">
                <a:solidFill>
                  <a:srgbClr val="1D528D"/>
                </a:solidFill>
                <a:ea typeface="隶书" pitchFamily="49" charset="-122"/>
              </a:rPr>
              <a:t>——</a:t>
            </a:r>
            <a:r>
              <a:rPr lang="zh-CN" altLang="en-US" sz="3400" b="1" dirty="0">
                <a:solidFill>
                  <a:srgbClr val="1D528D"/>
                </a:solidFill>
                <a:latin typeface="隶书" pitchFamily="49" charset="-122"/>
                <a:ea typeface="隶书" pitchFamily="49" charset="-122"/>
              </a:rPr>
              <a:t>Ch</a:t>
            </a:r>
            <a:r>
              <a:rPr lang="en-US" altLang="zh-CN" sz="3400" b="1" dirty="0">
                <a:solidFill>
                  <a:srgbClr val="1D528D"/>
                </a:solidFill>
                <a:latin typeface="隶书" pitchFamily="49" charset="-122"/>
                <a:ea typeface="隶书" pitchFamily="49" charset="-122"/>
              </a:rPr>
              <a:t>9</a:t>
            </a:r>
            <a:endParaRPr lang="zh-CN" altLang="en-US" sz="3400" b="1" dirty="0">
              <a:solidFill>
                <a:srgbClr val="1D528D"/>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wipe(left)">
                                      <p:cBhvr>
                                        <p:cTn id="7" dur="500"/>
                                        <p:tgtEl>
                                          <p:spTgt spid="36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wipe(left)">
                                      <p:cBhvr>
                                        <p:cTn id="12" dur="500"/>
                                        <p:tgtEl>
                                          <p:spTgt spid="368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wipe(left)">
                                      <p:cBhvr>
                                        <p:cTn id="17" dur="500"/>
                                        <p:tgtEl>
                                          <p:spTgt spid="368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868">
                                            <p:txEl>
                                              <p:pRg st="3" end="3"/>
                                            </p:txEl>
                                          </p:spTgt>
                                        </p:tgtEl>
                                        <p:attrNameLst>
                                          <p:attrName>style.visibility</p:attrName>
                                        </p:attrNameLst>
                                      </p:cBhvr>
                                      <p:to>
                                        <p:strVal val="visible"/>
                                      </p:to>
                                    </p:set>
                                    <p:animEffect transition="in" filter="wipe(left)">
                                      <p:cBhvr>
                                        <p:cTn id="22" dur="500"/>
                                        <p:tgtEl>
                                          <p:spTgt spid="368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868">
                                            <p:txEl>
                                              <p:pRg st="4" end="4"/>
                                            </p:txEl>
                                          </p:spTgt>
                                        </p:tgtEl>
                                        <p:attrNameLst>
                                          <p:attrName>style.visibility</p:attrName>
                                        </p:attrNameLst>
                                      </p:cBhvr>
                                      <p:to>
                                        <p:strVal val="visible"/>
                                      </p:to>
                                    </p:set>
                                    <p:animEffect transition="in" filter="wipe(left)">
                                      <p:cBhvr>
                                        <p:cTn id="27" dur="500"/>
                                        <p:tgtEl>
                                          <p:spTgt spid="368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lIns="0" rIns="0" bIns="0" anchor="b"/>
          <a:lstStyle/>
          <a:p>
            <a:pPr eaLnBrk="1" hangingPunct="1"/>
            <a:r>
              <a:rPr lang="zh-CN" altLang="zh-CN"/>
              <a:t>处理机管理</a:t>
            </a:r>
          </a:p>
        </p:txBody>
      </p:sp>
      <p:sp>
        <p:nvSpPr>
          <p:cNvPr id="37892" name="Rectangle 3"/>
          <p:cNvSpPr>
            <a:spLocks noGrp="1" noChangeArrowheads="1"/>
          </p:cNvSpPr>
          <p:nvPr>
            <p:ph type="body" idx="4294967295"/>
          </p:nvPr>
        </p:nvSpPr>
        <p:spPr/>
        <p:txBody>
          <a:bodyPr/>
          <a:lstStyle/>
          <a:p>
            <a:pPr marL="0" indent="0" eaLnBrk="1" hangingPunct="1">
              <a:lnSpc>
                <a:spcPct val="90000"/>
              </a:lnSpc>
              <a:buFont typeface="Wingdings" pitchFamily="2" charset="2"/>
              <a:buNone/>
            </a:pPr>
            <a:r>
              <a:rPr lang="zh-CN" altLang="en-US" sz="2400" b="1">
                <a:latin typeface="楷体_GB2312" pitchFamily="1" charset="-122"/>
                <a:ea typeface="楷体_GB2312" pitchFamily="1" charset="-122"/>
              </a:rPr>
              <a:t>处理机管理可归结为进程管理；在引入了线程的OS中，也包括对线程的管理。包括以下方面：</a:t>
            </a:r>
            <a:r>
              <a:rPr lang="zh-CN" altLang="en-US" sz="2400">
                <a:solidFill>
                  <a:schemeClr val="hlink"/>
                </a:solidFill>
                <a:latin typeface="楷体_GB2312" pitchFamily="1" charset="-122"/>
                <a:ea typeface="楷体_GB2312" pitchFamily="1" charset="-122"/>
              </a:rPr>
              <a:t> </a:t>
            </a:r>
          </a:p>
          <a:p>
            <a:pPr lvl="1" eaLnBrk="1" hangingPunct="1">
              <a:lnSpc>
                <a:spcPct val="90000"/>
              </a:lnSpc>
              <a:buClrTx/>
              <a:buFont typeface="Wingdings" pitchFamily="2" charset="2"/>
              <a:buChar char="l"/>
            </a:pPr>
            <a:r>
              <a:rPr lang="zh-CN" altLang="en-US" sz="2400" b="1">
                <a:solidFill>
                  <a:srgbClr val="0000FF"/>
                </a:solidFill>
                <a:latin typeface="楷体_GB2312" pitchFamily="1" charset="-122"/>
                <a:ea typeface="楷体_GB2312" pitchFamily="1" charset="-122"/>
              </a:rPr>
              <a:t>进程控制。</a:t>
            </a:r>
            <a:r>
              <a:rPr lang="zh-CN" altLang="en-US" sz="2400" b="1">
                <a:latin typeface="楷体_GB2312" pitchFamily="1" charset="-122"/>
                <a:ea typeface="楷体_GB2312" pitchFamily="1" charset="-122"/>
              </a:rPr>
              <a:t>创建进程，撤销进程，控制进程的运行状态（就绪、运行、阻塞）转换。</a:t>
            </a:r>
          </a:p>
          <a:p>
            <a:pPr lvl="1" eaLnBrk="1" hangingPunct="1">
              <a:lnSpc>
                <a:spcPct val="90000"/>
              </a:lnSpc>
              <a:buClrTx/>
              <a:buFont typeface="Wingdings" pitchFamily="2" charset="2"/>
              <a:buChar char="l"/>
            </a:pPr>
            <a:r>
              <a:rPr lang="zh-CN" altLang="en-US" sz="2400" b="1">
                <a:solidFill>
                  <a:srgbClr val="0000FF"/>
                </a:solidFill>
                <a:latin typeface="楷体_GB2312" pitchFamily="1" charset="-122"/>
                <a:ea typeface="楷体_GB2312" pitchFamily="1" charset="-122"/>
              </a:rPr>
              <a:t>进程同步。</a:t>
            </a:r>
            <a:r>
              <a:rPr lang="zh-CN" altLang="en-US" sz="2400" b="1">
                <a:latin typeface="楷体_GB2312" pitchFamily="1" charset="-122"/>
                <a:ea typeface="楷体_GB2312" pitchFamily="1" charset="-122"/>
              </a:rPr>
              <a:t>设置进程同步信息，以协调系统中各进程的运行。最常用工具为信号量机制。</a:t>
            </a:r>
          </a:p>
          <a:p>
            <a:pPr lvl="1" eaLnBrk="1" hangingPunct="1">
              <a:lnSpc>
                <a:spcPct val="90000"/>
              </a:lnSpc>
              <a:buClrTx/>
              <a:buFont typeface="Wingdings" pitchFamily="2" charset="2"/>
              <a:buChar char="l"/>
            </a:pPr>
            <a:r>
              <a:rPr lang="zh-CN" altLang="en-US" sz="2400" b="1">
                <a:solidFill>
                  <a:srgbClr val="0000FF"/>
                </a:solidFill>
                <a:latin typeface="楷体_GB2312" pitchFamily="1" charset="-122"/>
                <a:ea typeface="楷体_GB2312" pitchFamily="1" charset="-122"/>
              </a:rPr>
              <a:t>进程通信。</a:t>
            </a:r>
            <a:r>
              <a:rPr lang="zh-CN" altLang="en-US" sz="2400" b="1">
                <a:latin typeface="楷体_GB2312" pitchFamily="1" charset="-122"/>
                <a:ea typeface="楷体_GB2312" pitchFamily="1" charset="-122"/>
              </a:rPr>
              <a:t>负责进程间的信息交换。</a:t>
            </a:r>
          </a:p>
          <a:p>
            <a:pPr lvl="1" eaLnBrk="1" hangingPunct="1">
              <a:lnSpc>
                <a:spcPct val="90000"/>
              </a:lnSpc>
              <a:buClrTx/>
              <a:buFont typeface="Wingdings" pitchFamily="2" charset="2"/>
              <a:buChar char="l"/>
            </a:pPr>
            <a:r>
              <a:rPr lang="zh-CN" altLang="en-US" sz="2400" b="1">
                <a:solidFill>
                  <a:srgbClr val="0000FF"/>
                </a:solidFill>
                <a:latin typeface="楷体_GB2312" pitchFamily="1" charset="-122"/>
                <a:ea typeface="楷体_GB2312" pitchFamily="1" charset="-122"/>
              </a:rPr>
              <a:t>调度。</a:t>
            </a:r>
          </a:p>
          <a:p>
            <a:pPr marL="450850" lvl="1" indent="354013" eaLnBrk="1" hangingPunct="1">
              <a:lnSpc>
                <a:spcPct val="90000"/>
              </a:lnSpc>
              <a:buClrTx/>
              <a:buFont typeface="Wingdings" pitchFamily="2" charset="2"/>
              <a:buNone/>
            </a:pPr>
            <a:r>
              <a:rPr lang="zh-CN" altLang="en-US" sz="2000" b="1">
                <a:solidFill>
                  <a:srgbClr val="0000FF"/>
                </a:solidFill>
                <a:latin typeface="楷体_GB2312" pitchFamily="1" charset="-122"/>
                <a:ea typeface="楷体_GB2312" pitchFamily="1" charset="-122"/>
              </a:rPr>
              <a:t>作业调度</a:t>
            </a:r>
            <a:r>
              <a:rPr lang="zh-CN" altLang="en-US" sz="2000" b="1">
                <a:latin typeface="楷体_GB2312" pitchFamily="1" charset="-122"/>
                <a:ea typeface="楷体_GB2312" pitchFamily="1" charset="-122"/>
              </a:rPr>
              <a:t>：从后备队列中选择若干作业，分配所需资源。调入内存后，建立进程并将其插入就绪队列。</a:t>
            </a:r>
          </a:p>
          <a:p>
            <a:pPr marL="450850" lvl="1" indent="354013" eaLnBrk="1" hangingPunct="1">
              <a:lnSpc>
                <a:spcPct val="90000"/>
              </a:lnSpc>
              <a:buClrTx/>
              <a:buFont typeface="Wingdings" pitchFamily="2" charset="2"/>
              <a:buNone/>
            </a:pPr>
            <a:r>
              <a:rPr lang="zh-CN" altLang="en-US" sz="2000" b="1">
                <a:solidFill>
                  <a:srgbClr val="0000FF"/>
                </a:solidFill>
                <a:latin typeface="楷体_GB2312" pitchFamily="1" charset="-122"/>
                <a:ea typeface="楷体_GB2312" pitchFamily="1" charset="-122"/>
              </a:rPr>
              <a:t>进程调度</a:t>
            </a:r>
            <a:r>
              <a:rPr lang="zh-CN" altLang="en-US" sz="2000" b="1">
                <a:latin typeface="楷体_GB2312" pitchFamily="1" charset="-122"/>
                <a:ea typeface="楷体_GB2312" pitchFamily="1" charset="-122"/>
              </a:rPr>
              <a:t>：从进程的就绪队列中，按一定的算法选出一个进程，把处理机分配给它，并为其设置运行现场，使进程投入执行。若是多线程OS，则是从就绪线程队列中选出一线程，并将处理机分配给它。</a:t>
            </a:r>
          </a:p>
        </p:txBody>
      </p:sp>
      <p:sp>
        <p:nvSpPr>
          <p:cNvPr id="5" name="TextBox 4"/>
          <p:cNvSpPr txBox="1"/>
          <p:nvPr/>
        </p:nvSpPr>
        <p:spPr>
          <a:xfrm>
            <a:off x="251520" y="2613540"/>
            <a:ext cx="8568952" cy="1175500"/>
          </a:xfrm>
          <a:prstGeom prst="rect">
            <a:avLst/>
          </a:prstGeom>
          <a:solidFill>
            <a:srgbClr val="FF0000"/>
          </a:solidFill>
        </p:spPr>
        <p:txBody>
          <a:bodyPr wrap="square" rtlCol="0" anchor="ctr">
            <a:noAutofit/>
          </a:bodyPr>
          <a:lstStyle/>
          <a:p>
            <a:pPr algn="ctr"/>
            <a:r>
              <a:rPr lang="zh-CN" altLang="en-US" sz="3200" dirty="0">
                <a:solidFill>
                  <a:schemeClr val="bg1"/>
                </a:solidFill>
                <a:latin typeface="黑体" pitchFamily="49" charset="-122"/>
                <a:ea typeface="黑体" pitchFamily="49" charset="-122"/>
              </a:rPr>
              <a:t>小提示：进程是处理机进行分配和运行的</a:t>
            </a:r>
            <a:endParaRPr lang="en-US" altLang="zh-CN" sz="3200" dirty="0">
              <a:solidFill>
                <a:schemeClr val="bg1"/>
              </a:solidFill>
              <a:latin typeface="黑体" pitchFamily="49" charset="-122"/>
              <a:ea typeface="黑体" pitchFamily="49" charset="-122"/>
            </a:endParaRPr>
          </a:p>
          <a:p>
            <a:pPr algn="ctr"/>
            <a:r>
              <a:rPr lang="en-US" altLang="zh-CN" sz="3200" u="sng"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单位？</a:t>
            </a:r>
          </a:p>
        </p:txBody>
      </p:sp>
      <p:sp>
        <p:nvSpPr>
          <p:cNvPr id="6" name="TextBox 5"/>
          <p:cNvSpPr txBox="1"/>
          <p:nvPr/>
        </p:nvSpPr>
        <p:spPr>
          <a:xfrm>
            <a:off x="3320244" y="3021594"/>
            <a:ext cx="1215752" cy="740150"/>
          </a:xfrm>
          <a:prstGeom prst="rect">
            <a:avLst/>
          </a:prstGeom>
          <a:noFill/>
        </p:spPr>
        <p:txBody>
          <a:bodyPr wrap="square" rtlCol="0" anchor="ctr">
            <a:noAutofit/>
          </a:bodyPr>
          <a:lstStyle/>
          <a:p>
            <a:pPr algn="ctr"/>
            <a:r>
              <a:rPr lang="zh-CN" altLang="en-US" sz="3200">
                <a:solidFill>
                  <a:schemeClr val="bg1"/>
                </a:solidFill>
                <a:latin typeface="黑体" pitchFamily="49" charset="-122"/>
                <a:ea typeface="黑体" pitchFamily="49" charset="-122"/>
              </a:rPr>
              <a:t>基本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animEffect transition="in" filter="randombar(horizontal)">
                                      <p:cBhvr>
                                        <p:cTn id="7" dur="500"/>
                                        <p:tgtEl>
                                          <p:spTgt spid="3789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7892">
                                            <p:txEl>
                                              <p:pRg st="2" end="2"/>
                                            </p:txEl>
                                          </p:spTgt>
                                        </p:tgtEl>
                                        <p:attrNameLst>
                                          <p:attrName>style.visibility</p:attrName>
                                        </p:attrNameLst>
                                      </p:cBhvr>
                                      <p:to>
                                        <p:strVal val="visible"/>
                                      </p:to>
                                    </p:set>
                                    <p:animEffect transition="in" filter="randombar(horizontal)">
                                      <p:cBhvr>
                                        <p:cTn id="10" dur="500"/>
                                        <p:tgtEl>
                                          <p:spTgt spid="3789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7892">
                                            <p:txEl>
                                              <p:pRg st="3" end="3"/>
                                            </p:txEl>
                                          </p:spTgt>
                                        </p:tgtEl>
                                        <p:attrNameLst>
                                          <p:attrName>style.visibility</p:attrName>
                                        </p:attrNameLst>
                                      </p:cBhvr>
                                      <p:to>
                                        <p:strVal val="visible"/>
                                      </p:to>
                                    </p:set>
                                    <p:animEffect transition="in" filter="randombar(horizontal)">
                                      <p:cBhvr>
                                        <p:cTn id="13" dur="500"/>
                                        <p:tgtEl>
                                          <p:spTgt spid="3789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7892">
                                            <p:txEl>
                                              <p:pRg st="4" end="4"/>
                                            </p:txEl>
                                          </p:spTgt>
                                        </p:tgtEl>
                                        <p:attrNameLst>
                                          <p:attrName>style.visibility</p:attrName>
                                        </p:attrNameLst>
                                      </p:cBhvr>
                                      <p:to>
                                        <p:strVal val="visible"/>
                                      </p:to>
                                    </p:set>
                                    <p:animEffect transition="in" filter="randombar(horizontal)">
                                      <p:cBhvr>
                                        <p:cTn id="16" dur="500"/>
                                        <p:tgtEl>
                                          <p:spTgt spid="3789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7892">
                                            <p:txEl>
                                              <p:pRg st="5" end="5"/>
                                            </p:txEl>
                                          </p:spTgt>
                                        </p:tgtEl>
                                        <p:attrNameLst>
                                          <p:attrName>style.visibility</p:attrName>
                                        </p:attrNameLst>
                                      </p:cBhvr>
                                      <p:to>
                                        <p:strVal val="visible"/>
                                      </p:to>
                                    </p:set>
                                    <p:animEffect transition="in" filter="randombar(horizontal)">
                                      <p:cBhvr>
                                        <p:cTn id="21" dur="500"/>
                                        <p:tgtEl>
                                          <p:spTgt spid="37892">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7892">
                                            <p:txEl>
                                              <p:pRg st="6" end="6"/>
                                            </p:txEl>
                                          </p:spTgt>
                                        </p:tgtEl>
                                        <p:attrNameLst>
                                          <p:attrName>style.visibility</p:attrName>
                                        </p:attrNameLst>
                                      </p:cBhvr>
                                      <p:to>
                                        <p:strVal val="visible"/>
                                      </p:to>
                                    </p:set>
                                    <p:animEffect transition="in" filter="randombar(horizontal)">
                                      <p:cBhvr>
                                        <p:cTn id="24" dur="500"/>
                                        <p:tgtEl>
                                          <p:spTgt spid="3789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lIns="0" rIns="0" bIns="0" anchor="b"/>
          <a:lstStyle/>
          <a:p>
            <a:pPr eaLnBrk="1" hangingPunct="1"/>
            <a:r>
              <a:rPr lang="zh-CN" altLang="zh-CN"/>
              <a:t>存储器管理</a:t>
            </a:r>
          </a:p>
        </p:txBody>
      </p:sp>
      <p:sp>
        <p:nvSpPr>
          <p:cNvPr id="38916" name="Rectangle 3"/>
          <p:cNvSpPr>
            <a:spLocks noGrp="1" noChangeArrowheads="1"/>
          </p:cNvSpPr>
          <p:nvPr>
            <p:ph type="body" idx="4294967295"/>
          </p:nvPr>
        </p:nvSpPr>
        <p:spPr>
          <a:xfrm>
            <a:off x="323850" y="1125538"/>
            <a:ext cx="8435975" cy="4967287"/>
          </a:xfrm>
        </p:spPr>
        <p:txBody>
          <a:bodyPr/>
          <a:lstStyle/>
          <a:p>
            <a:pPr marL="0" indent="0" eaLnBrk="1" hangingPunct="1">
              <a:lnSpc>
                <a:spcPct val="90000"/>
              </a:lnSpc>
              <a:buFont typeface="Wingdings" pitchFamily="2" charset="2"/>
              <a:buNone/>
            </a:pPr>
            <a:r>
              <a:rPr lang="zh-CN" altLang="en-US" sz="2400" b="1">
                <a:latin typeface="楷体_GB2312" pitchFamily="1" charset="-122"/>
                <a:ea typeface="楷体_GB2312" pitchFamily="1" charset="-122"/>
              </a:rPr>
              <a:t>存储器管理的主要任务，是为多道程序的运行提供良好的环境，并提高利用率，包括以下方面：</a:t>
            </a:r>
          </a:p>
          <a:p>
            <a:pPr marL="795338" lvl="1" indent="-342900" eaLnBrk="1" hangingPunct="1">
              <a:lnSpc>
                <a:spcPct val="90000"/>
              </a:lnSpc>
              <a:buClrTx/>
              <a:buFont typeface="Wingdings" pitchFamily="2" charset="2"/>
              <a:buChar char="l"/>
            </a:pPr>
            <a:r>
              <a:rPr lang="zh-CN" altLang="en-US" sz="2400" b="1">
                <a:solidFill>
                  <a:srgbClr val="0000FF"/>
                </a:solidFill>
                <a:latin typeface="楷体_GB2312" pitchFamily="1" charset="-122"/>
                <a:ea typeface="楷体_GB2312" pitchFamily="1" charset="-122"/>
              </a:rPr>
              <a:t>内存分配。</a:t>
            </a:r>
            <a:r>
              <a:rPr lang="zh-CN" altLang="en-US" sz="2400" b="1">
                <a:latin typeface="楷体_GB2312" pitchFamily="1" charset="-122"/>
                <a:ea typeface="楷体_GB2312" pitchFamily="1" charset="-122"/>
              </a:rPr>
              <a:t>为每道程序分配内存空间，并在作业结束后收回其所占用内存。进一步可分为静态分配和动态分配。</a:t>
            </a:r>
          </a:p>
          <a:p>
            <a:pPr marL="795338" lvl="1" indent="-342900" eaLnBrk="1" hangingPunct="1">
              <a:lnSpc>
                <a:spcPct val="90000"/>
              </a:lnSpc>
              <a:buClrTx/>
              <a:buFont typeface="Wingdings" pitchFamily="2" charset="2"/>
              <a:buChar char="l"/>
            </a:pPr>
            <a:r>
              <a:rPr lang="zh-CN" altLang="en-US" sz="2400" b="1">
                <a:solidFill>
                  <a:srgbClr val="0000FF"/>
                </a:solidFill>
                <a:latin typeface="楷体_GB2312" pitchFamily="1" charset="-122"/>
                <a:ea typeface="楷体_GB2312" pitchFamily="1" charset="-122"/>
              </a:rPr>
              <a:t>内存保护。</a:t>
            </a:r>
            <a:r>
              <a:rPr lang="zh-CN" altLang="en-US" sz="2400" b="1">
                <a:latin typeface="楷体_GB2312" pitchFamily="1" charset="-122"/>
                <a:ea typeface="楷体_GB2312" pitchFamily="1" charset="-122"/>
              </a:rPr>
              <a:t>确保每道用户程序都仅在自己的内存空间内运行，彼此互不干扰；决不允许用户程序访问操作系统的程序和数据。</a:t>
            </a:r>
          </a:p>
          <a:p>
            <a:pPr marL="795338" lvl="1" indent="-342900" eaLnBrk="1" hangingPunct="1">
              <a:lnSpc>
                <a:spcPct val="90000"/>
              </a:lnSpc>
              <a:buClrTx/>
              <a:buFont typeface="Wingdings" pitchFamily="2" charset="2"/>
              <a:buChar char="l"/>
            </a:pPr>
            <a:r>
              <a:rPr lang="zh-CN" altLang="en-US" sz="2400" b="1">
                <a:solidFill>
                  <a:srgbClr val="0000FF"/>
                </a:solidFill>
                <a:latin typeface="楷体_GB2312" pitchFamily="1" charset="-122"/>
                <a:ea typeface="楷体_GB2312" pitchFamily="1" charset="-122"/>
              </a:rPr>
              <a:t>地址映射。</a:t>
            </a:r>
            <a:r>
              <a:rPr lang="zh-CN" altLang="en-US" sz="2400" b="1">
                <a:latin typeface="楷体_GB2312" pitchFamily="1" charset="-122"/>
                <a:ea typeface="楷体_GB2312" pitchFamily="1" charset="-122"/>
              </a:rPr>
              <a:t>实现逻辑地址到物理地址的转换。</a:t>
            </a:r>
          </a:p>
          <a:p>
            <a:pPr marL="795338" lvl="1" indent="-342900" eaLnBrk="1" hangingPunct="1">
              <a:lnSpc>
                <a:spcPct val="90000"/>
              </a:lnSpc>
              <a:buClrTx/>
              <a:buFont typeface="Wingdings" pitchFamily="2" charset="2"/>
              <a:buChar char="l"/>
            </a:pPr>
            <a:r>
              <a:rPr lang="zh-CN" altLang="en-US" sz="2400" b="1">
                <a:solidFill>
                  <a:srgbClr val="0000FF"/>
                </a:solidFill>
                <a:latin typeface="楷体_GB2312" pitchFamily="1" charset="-122"/>
                <a:ea typeface="楷体_GB2312" pitchFamily="1" charset="-122"/>
              </a:rPr>
              <a:t>内存扩充。</a:t>
            </a:r>
            <a:r>
              <a:rPr lang="zh-CN" altLang="en-US" sz="2400" b="1">
                <a:latin typeface="楷体_GB2312" pitchFamily="1" charset="-122"/>
                <a:ea typeface="楷体_GB2312" pitchFamily="1" charset="-122"/>
              </a:rPr>
              <a:t>通过建立虚拟存储系统来实现内存逻辑上的扩充。常用请求调入功能和置换功能来实现。</a:t>
            </a:r>
          </a:p>
        </p:txBody>
      </p:sp>
      <p:sp>
        <p:nvSpPr>
          <p:cNvPr id="5" name="TextBox 4"/>
          <p:cNvSpPr txBox="1"/>
          <p:nvPr/>
        </p:nvSpPr>
        <p:spPr>
          <a:xfrm>
            <a:off x="827584" y="2636912"/>
            <a:ext cx="7776864" cy="2736304"/>
          </a:xfrm>
          <a:prstGeom prst="rect">
            <a:avLst/>
          </a:prstGeom>
          <a:solidFill>
            <a:srgbClr val="FF0000"/>
          </a:solidFill>
        </p:spPr>
        <p:txBody>
          <a:bodyPr wrap="square" rtlCol="0" anchor="ctr">
            <a:noAutofit/>
          </a:bodyPr>
          <a:lstStyle/>
          <a:p>
            <a:r>
              <a:rPr lang="zh-CN" altLang="en-US" sz="2400" b="1">
                <a:solidFill>
                  <a:schemeClr val="bg1"/>
                </a:solidFill>
                <a:latin typeface="+mn-ea"/>
                <a:ea typeface="+mn-ea"/>
              </a:rPr>
              <a:t>静态分配：每个作业的内存空间是在作业装入时确定的，在作业装入后的整个运行期间不允许该作业再申请新的内存空间，也不允许作业在内存中“移动”。</a:t>
            </a:r>
            <a:endParaRPr lang="en-US" altLang="zh-CN" sz="2400" b="1">
              <a:solidFill>
                <a:schemeClr val="bg1"/>
              </a:solidFill>
              <a:latin typeface="+mn-ea"/>
              <a:ea typeface="+mn-ea"/>
            </a:endParaRPr>
          </a:p>
          <a:p>
            <a:r>
              <a:rPr lang="zh-CN" altLang="en-US" sz="2400" b="1">
                <a:solidFill>
                  <a:schemeClr val="bg1"/>
                </a:solidFill>
                <a:latin typeface="+mn-ea"/>
                <a:ea typeface="+mn-ea"/>
              </a:rPr>
              <a:t>动态分配：每个作业所要求的基本内存空间虽然也是在装入时确定的，但允许作业在运行过程中继续申请新的附加内存空间，以适应程序和数据的动态增长，也允许作业在内存中“移动”</a:t>
            </a:r>
          </a:p>
        </p:txBody>
      </p:sp>
      <p:sp>
        <p:nvSpPr>
          <p:cNvPr id="6" name="TextBox 5"/>
          <p:cNvSpPr txBox="1"/>
          <p:nvPr/>
        </p:nvSpPr>
        <p:spPr>
          <a:xfrm>
            <a:off x="831352" y="3717032"/>
            <a:ext cx="7776864" cy="1584176"/>
          </a:xfrm>
          <a:prstGeom prst="rect">
            <a:avLst/>
          </a:prstGeom>
          <a:solidFill>
            <a:srgbClr val="FF0000"/>
          </a:solidFill>
        </p:spPr>
        <p:txBody>
          <a:bodyPr wrap="square" rtlCol="0" anchor="ctr">
            <a:noAutofit/>
          </a:bodyPr>
          <a:lstStyle/>
          <a:p>
            <a:r>
              <a:rPr lang="zh-CN" altLang="en-US" sz="2400" b="1">
                <a:solidFill>
                  <a:schemeClr val="bg1"/>
                </a:solidFill>
                <a:latin typeface="+mn-ea"/>
                <a:ea typeface="+mn-ea"/>
              </a:rPr>
              <a:t>简单的内存保护机制：设置两个界限寄存器，分别存放正在执行程序的上界和下界。程序运行时，系统对每条指令所要访问的地址进行检查，如果发生越界，便发出越界中断请求，以停止该程序的执行。</a:t>
            </a:r>
          </a:p>
        </p:txBody>
      </p:sp>
      <p:sp>
        <p:nvSpPr>
          <p:cNvPr id="7" name="TextBox 6"/>
          <p:cNvSpPr txBox="1"/>
          <p:nvPr/>
        </p:nvSpPr>
        <p:spPr>
          <a:xfrm>
            <a:off x="827584" y="4149080"/>
            <a:ext cx="7776864" cy="1584176"/>
          </a:xfrm>
          <a:prstGeom prst="rect">
            <a:avLst/>
          </a:prstGeom>
          <a:solidFill>
            <a:srgbClr val="FF0000"/>
          </a:solidFill>
        </p:spPr>
        <p:txBody>
          <a:bodyPr wrap="square" rtlCol="0" anchor="ctr">
            <a:noAutofit/>
          </a:bodyPr>
          <a:lstStyle/>
          <a:p>
            <a:r>
              <a:rPr lang="zh-CN" altLang="en-US" sz="2400" b="1" dirty="0">
                <a:solidFill>
                  <a:schemeClr val="bg1"/>
                </a:solidFill>
                <a:latin typeface="+mn-ea"/>
                <a:ea typeface="+mn-ea"/>
              </a:rPr>
              <a:t>每道程序经过编译和链接后所形成的可装入程序，其地址都是从</a:t>
            </a:r>
            <a:r>
              <a:rPr lang="en-US" altLang="zh-CN" sz="2400" b="1" dirty="0">
                <a:solidFill>
                  <a:schemeClr val="bg1"/>
                </a:solidFill>
                <a:latin typeface="+mn-ea"/>
                <a:ea typeface="+mn-ea"/>
              </a:rPr>
              <a:t>0</a:t>
            </a:r>
            <a:r>
              <a:rPr lang="zh-CN" altLang="en-US" sz="2400" b="1" dirty="0">
                <a:solidFill>
                  <a:schemeClr val="bg1"/>
                </a:solidFill>
                <a:latin typeface="+mn-ea"/>
                <a:ea typeface="+mn-ea"/>
              </a:rPr>
              <a:t>开始的，但不可能将它们从“</a:t>
            </a:r>
            <a:r>
              <a:rPr lang="en-US" altLang="zh-CN" sz="2400" b="1" dirty="0">
                <a:solidFill>
                  <a:schemeClr val="bg1"/>
                </a:solidFill>
                <a:latin typeface="+mn-ea"/>
                <a:ea typeface="+mn-ea"/>
              </a:rPr>
              <a:t>0</a:t>
            </a:r>
            <a:r>
              <a:rPr lang="zh-CN" altLang="en-US" sz="2400" b="1" dirty="0">
                <a:solidFill>
                  <a:schemeClr val="bg1"/>
                </a:solidFill>
                <a:latin typeface="+mn-ea"/>
                <a:ea typeface="+mn-ea"/>
              </a:rPr>
              <a:t>”物理地址开始装入内存，因此必须要将地址空间中的逻辑地址转换为内存空间中对应的物理地址。</a:t>
            </a:r>
          </a:p>
        </p:txBody>
      </p:sp>
      <p:sp>
        <p:nvSpPr>
          <p:cNvPr id="8" name="TextBox 7"/>
          <p:cNvSpPr txBox="1"/>
          <p:nvPr/>
        </p:nvSpPr>
        <p:spPr>
          <a:xfrm>
            <a:off x="861506" y="1493218"/>
            <a:ext cx="7776864" cy="2583854"/>
          </a:xfrm>
          <a:prstGeom prst="rect">
            <a:avLst/>
          </a:prstGeom>
          <a:solidFill>
            <a:srgbClr val="FF0000"/>
          </a:solidFill>
        </p:spPr>
        <p:txBody>
          <a:bodyPr wrap="square" rtlCol="0" anchor="ctr">
            <a:noAutofit/>
          </a:bodyPr>
          <a:lstStyle/>
          <a:p>
            <a:r>
              <a:rPr lang="zh-CN" altLang="en-US" sz="2400" b="1" dirty="0">
                <a:solidFill>
                  <a:schemeClr val="bg1"/>
                </a:solidFill>
                <a:latin typeface="+mn-ea"/>
                <a:ea typeface="+mn-ea"/>
              </a:rPr>
              <a:t>请求调入：系统允许仅装入部分用户程序和数据的情况下就能启动该程序运行，如果继续运行时所需要的程序和数据尚未装入内存，可向</a:t>
            </a:r>
            <a:r>
              <a:rPr lang="en-US" altLang="zh-CN" sz="2400" b="1" dirty="0">
                <a:solidFill>
                  <a:schemeClr val="bg1"/>
                </a:solidFill>
                <a:latin typeface="+mn-ea"/>
                <a:ea typeface="+mn-ea"/>
              </a:rPr>
              <a:t>OS</a:t>
            </a:r>
            <a:r>
              <a:rPr lang="zh-CN" altLang="en-US" sz="2400" b="1" dirty="0">
                <a:solidFill>
                  <a:schemeClr val="bg1"/>
                </a:solidFill>
                <a:latin typeface="+mn-ea"/>
                <a:ea typeface="+mn-ea"/>
              </a:rPr>
              <a:t>发出请求，</a:t>
            </a:r>
            <a:r>
              <a:rPr lang="en-US" altLang="zh-CN" sz="2400" b="1" dirty="0">
                <a:solidFill>
                  <a:schemeClr val="bg1"/>
                </a:solidFill>
                <a:latin typeface="+mn-ea"/>
                <a:ea typeface="+mn-ea"/>
              </a:rPr>
              <a:t>OS</a:t>
            </a:r>
            <a:r>
              <a:rPr lang="zh-CN" altLang="en-US" sz="2400" b="1" dirty="0">
                <a:solidFill>
                  <a:schemeClr val="bg1"/>
                </a:solidFill>
                <a:latin typeface="+mn-ea"/>
                <a:ea typeface="+mn-ea"/>
              </a:rPr>
              <a:t>从磁盘中将所需部分调入内存，继续运行。</a:t>
            </a:r>
            <a:endParaRPr lang="en-US" altLang="zh-CN" sz="2400" b="1" dirty="0">
              <a:solidFill>
                <a:schemeClr val="bg1"/>
              </a:solidFill>
              <a:latin typeface="+mn-ea"/>
              <a:ea typeface="+mn-ea"/>
            </a:endParaRPr>
          </a:p>
          <a:p>
            <a:r>
              <a:rPr lang="zh-CN" altLang="en-US" sz="2400" b="1" dirty="0">
                <a:solidFill>
                  <a:schemeClr val="bg1"/>
                </a:solidFill>
                <a:latin typeface="+mn-ea"/>
                <a:ea typeface="+mn-ea"/>
              </a:rPr>
              <a:t>置换功能：若内存中已无足够的空间来装入需要调入的程序和数据，系统能将内存中暂时不用的程序和数据调至硬盘上，以腾出足够的空间。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 calcmode="lin" valueType="num">
                                      <p:cBhvr>
                                        <p:cTn id="7" dur="500" fill="hold"/>
                                        <p:tgtEl>
                                          <p:spTgt spid="38916">
                                            <p:txEl>
                                              <p:pRg st="1" end="1"/>
                                            </p:txEl>
                                          </p:spTgt>
                                        </p:tgtEl>
                                        <p:attrNameLst>
                                          <p:attrName>ppt_w</p:attrName>
                                        </p:attrNameLst>
                                      </p:cBhvr>
                                      <p:tavLst>
                                        <p:tav tm="0">
                                          <p:val>
                                            <p:strVal val="#ppt_w*0.70"/>
                                          </p:val>
                                        </p:tav>
                                        <p:tav tm="100000">
                                          <p:val>
                                            <p:strVal val="#ppt_w"/>
                                          </p:val>
                                        </p:tav>
                                      </p:tavLst>
                                    </p:anim>
                                    <p:anim calcmode="lin" valueType="num">
                                      <p:cBhvr>
                                        <p:cTn id="8" dur="500" fill="hold"/>
                                        <p:tgtEl>
                                          <p:spTgt spid="38916">
                                            <p:txEl>
                                              <p:pRg st="1" end="1"/>
                                            </p:txEl>
                                          </p:spTgt>
                                        </p:tgtEl>
                                        <p:attrNameLst>
                                          <p:attrName>ppt_h</p:attrName>
                                        </p:attrNameLst>
                                      </p:cBhvr>
                                      <p:tavLst>
                                        <p:tav tm="0">
                                          <p:val>
                                            <p:strVal val="#ppt_h"/>
                                          </p:val>
                                        </p:tav>
                                        <p:tav tm="100000">
                                          <p:val>
                                            <p:strVal val="#ppt_h"/>
                                          </p:val>
                                        </p:tav>
                                      </p:tavLst>
                                    </p:anim>
                                    <p:animEffect transition="in" filter="fade">
                                      <p:cBhvr>
                                        <p:cTn id="9" dur="500"/>
                                        <p:tgtEl>
                                          <p:spTgt spid="3891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8916">
                                            <p:txEl>
                                              <p:pRg st="2" end="2"/>
                                            </p:txEl>
                                          </p:spTgt>
                                        </p:tgtEl>
                                        <p:attrNameLst>
                                          <p:attrName>style.visibility</p:attrName>
                                        </p:attrNameLst>
                                      </p:cBhvr>
                                      <p:to>
                                        <p:strVal val="visible"/>
                                      </p:to>
                                    </p:set>
                                    <p:animEffect transition="in" filter="box(in)">
                                      <p:cBhvr>
                                        <p:cTn id="19" dur="500"/>
                                        <p:tgtEl>
                                          <p:spTgt spid="3891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38916">
                                            <p:txEl>
                                              <p:pRg st="3" end="3"/>
                                            </p:txEl>
                                          </p:spTgt>
                                        </p:tgtEl>
                                        <p:attrNameLst>
                                          <p:attrName>style.visibility</p:attrName>
                                        </p:attrNameLst>
                                      </p:cBhvr>
                                      <p:to>
                                        <p:strVal val="visible"/>
                                      </p:to>
                                    </p:set>
                                    <p:animEffect transition="in" filter="box(in)">
                                      <p:cBhvr>
                                        <p:cTn id="29" dur="500"/>
                                        <p:tgtEl>
                                          <p:spTgt spid="3891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38916">
                                            <p:txEl>
                                              <p:pRg st="4" end="4"/>
                                            </p:txEl>
                                          </p:spTgt>
                                        </p:tgtEl>
                                        <p:attrNameLst>
                                          <p:attrName>style.visibility</p:attrName>
                                        </p:attrNameLst>
                                      </p:cBhvr>
                                      <p:to>
                                        <p:strVal val="visible"/>
                                      </p:to>
                                    </p:set>
                                    <p:animEffect transition="in" filter="box(in)">
                                      <p:cBhvr>
                                        <p:cTn id="39" dur="500"/>
                                        <p:tgtEl>
                                          <p:spTgt spid="3891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lIns="0" rIns="0" bIns="0" anchor="b"/>
          <a:lstStyle/>
          <a:p>
            <a:pPr eaLnBrk="1" hangingPunct="1"/>
            <a:r>
              <a:rPr lang="zh-CN" altLang="zh-CN"/>
              <a:t>设备管理</a:t>
            </a:r>
          </a:p>
        </p:txBody>
      </p:sp>
      <p:sp>
        <p:nvSpPr>
          <p:cNvPr id="39940" name="Rectangle 3"/>
          <p:cNvSpPr>
            <a:spLocks noGrp="1" noChangeArrowheads="1"/>
          </p:cNvSpPr>
          <p:nvPr>
            <p:ph type="body" idx="4294967295"/>
          </p:nvPr>
        </p:nvSpPr>
        <p:spPr>
          <a:xfrm>
            <a:off x="0" y="1052513"/>
            <a:ext cx="9144000" cy="4176712"/>
          </a:xfrm>
        </p:spPr>
        <p:txBody>
          <a:bodyPr/>
          <a:lstStyle/>
          <a:p>
            <a:pPr marL="0" indent="0" eaLnBrk="1" hangingPunct="1">
              <a:buFont typeface="Wingdings" pitchFamily="2" charset="2"/>
              <a:buNone/>
            </a:pPr>
            <a:r>
              <a:rPr lang="zh-CN" altLang="en-US" sz="2400" b="1" dirty="0">
                <a:latin typeface="华文楷体" pitchFamily="2" charset="-122"/>
                <a:ea typeface="华文楷体" pitchFamily="2" charset="-122"/>
              </a:rPr>
              <a:t>设备管理的主要任务是：完成用户进程提出的</a:t>
            </a:r>
            <a:r>
              <a:rPr lang="zh-CN" altLang="en-US" sz="2400" b="1" dirty="0">
                <a:solidFill>
                  <a:srgbClr val="0000FF"/>
                </a:solidFill>
                <a:latin typeface="华文楷体" pitchFamily="2" charset="-122"/>
                <a:ea typeface="华文楷体" pitchFamily="2" charset="-122"/>
              </a:rPr>
              <a:t>I/O请求；为用户分配其所需的I/O设备；提高CPU与I/O设备利用率；</a:t>
            </a:r>
            <a:r>
              <a:rPr lang="zh-CN" altLang="en-US" sz="2400" b="1" dirty="0">
                <a:latin typeface="华文楷体" pitchFamily="2" charset="-122"/>
                <a:ea typeface="华文楷体" pitchFamily="2" charset="-122"/>
              </a:rPr>
              <a:t>提高</a:t>
            </a:r>
            <a:r>
              <a:rPr lang="zh-CN" altLang="en-US" sz="2400" b="1" dirty="0">
                <a:solidFill>
                  <a:srgbClr val="0000FF"/>
                </a:solidFill>
                <a:latin typeface="华文楷体" pitchFamily="2" charset="-122"/>
                <a:ea typeface="华文楷体" pitchFamily="2" charset="-122"/>
              </a:rPr>
              <a:t>I/O速度；方便用户使用I/O设备</a:t>
            </a:r>
            <a:r>
              <a:rPr lang="zh-CN" altLang="en-US" sz="2400" b="1" dirty="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a:p>
            <a:pPr marL="0" indent="0" eaLnBrk="1" hangingPunct="1">
              <a:buFont typeface="Wingdings" pitchFamily="2" charset="2"/>
              <a:buNone/>
            </a:pPr>
            <a:endParaRPr lang="en-US" altLang="zh-CN" sz="2400" b="1" dirty="0">
              <a:latin typeface="华文楷体" pitchFamily="2" charset="-122"/>
              <a:ea typeface="华文楷体" pitchFamily="2" charset="-122"/>
            </a:endParaRPr>
          </a:p>
          <a:p>
            <a:pPr marL="0" indent="0" eaLnBrk="1" hangingPunct="1">
              <a:buFont typeface="Wingdings" pitchFamily="2" charset="2"/>
              <a:buNone/>
            </a:pPr>
            <a:r>
              <a:rPr lang="zh-CN" altLang="en-US" sz="2400" b="1" dirty="0">
                <a:latin typeface="华文楷体" pitchFamily="2" charset="-122"/>
                <a:ea typeface="华文楷体" pitchFamily="2" charset="-122"/>
              </a:rPr>
              <a:t>功能主要包括：</a:t>
            </a:r>
          </a:p>
          <a:p>
            <a:pPr marL="784225" lvl="1" indent="-342900" eaLnBrk="1" hangingPunct="1">
              <a:buClrTx/>
              <a:buFont typeface="Wingdings" pitchFamily="2" charset="2"/>
              <a:buChar char="l"/>
            </a:pPr>
            <a:r>
              <a:rPr lang="zh-CN" altLang="en-US" sz="2400" b="1" dirty="0">
                <a:solidFill>
                  <a:srgbClr val="0000FF"/>
                </a:solidFill>
                <a:latin typeface="华文楷体" pitchFamily="2" charset="-122"/>
                <a:ea typeface="华文楷体" pitchFamily="2" charset="-122"/>
              </a:rPr>
              <a:t>缓冲管理：</a:t>
            </a:r>
            <a:r>
              <a:rPr lang="zh-CN" altLang="en-US" sz="2400" b="1" dirty="0">
                <a:latin typeface="华文楷体" pitchFamily="2" charset="-122"/>
                <a:ea typeface="华文楷体" pitchFamily="2" charset="-122"/>
              </a:rPr>
              <a:t>设立I/O缓冲区，并对缓冲区进行有效管理。</a:t>
            </a:r>
            <a:endParaRPr lang="en-US" altLang="zh-CN" sz="2400" b="1" dirty="0">
              <a:latin typeface="华文楷体" pitchFamily="2" charset="-122"/>
              <a:ea typeface="华文楷体" pitchFamily="2" charset="-122"/>
            </a:endParaRPr>
          </a:p>
          <a:p>
            <a:pPr marL="441325" lvl="1" indent="0" eaLnBrk="1" hangingPunct="1">
              <a:buClrTx/>
              <a:buNone/>
            </a:pP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可有效缓和</a:t>
            </a:r>
            <a:r>
              <a:rPr lang="en-US" altLang="zh-CN" sz="2400" b="1" dirty="0">
                <a:latin typeface="华文楷体" pitchFamily="2" charset="-122"/>
                <a:ea typeface="华文楷体" pitchFamily="2" charset="-122"/>
              </a:rPr>
              <a:t>CPU</a:t>
            </a:r>
            <a:r>
              <a:rPr lang="zh-CN" altLang="en-US" sz="2400" b="1" dirty="0">
                <a:latin typeface="华文楷体" pitchFamily="2" charset="-122"/>
                <a:ea typeface="华文楷体" pitchFamily="2" charset="-122"/>
              </a:rPr>
              <a:t>和</a:t>
            </a:r>
            <a:r>
              <a:rPr lang="en-US" altLang="zh-CN" sz="2400" b="1" dirty="0">
                <a:latin typeface="华文楷体" pitchFamily="2" charset="-122"/>
                <a:ea typeface="华文楷体" pitchFamily="2" charset="-122"/>
              </a:rPr>
              <a:t>I/O</a:t>
            </a:r>
            <a:r>
              <a:rPr lang="zh-CN" altLang="en-US" sz="2400" b="1" dirty="0">
                <a:latin typeface="华文楷体" pitchFamily="2" charset="-122"/>
                <a:ea typeface="华文楷体" pitchFamily="2" charset="-122"/>
              </a:rPr>
              <a:t>设备速度不匹配的矛盾，提高</a:t>
            </a:r>
            <a:r>
              <a:rPr lang="en-US" altLang="zh-CN" sz="2400" b="1" dirty="0">
                <a:latin typeface="华文楷体" pitchFamily="2" charset="-122"/>
                <a:ea typeface="华文楷体" pitchFamily="2" charset="-122"/>
              </a:rPr>
              <a:t>CPU</a:t>
            </a:r>
            <a:r>
              <a:rPr lang="zh-CN" altLang="en-US" sz="2400" b="1" dirty="0">
                <a:latin typeface="华文楷体" pitchFamily="2" charset="-122"/>
                <a:ea typeface="华文楷体" pitchFamily="2" charset="-122"/>
              </a:rPr>
              <a:t>的利用率和系统吞吐量。</a:t>
            </a:r>
          </a:p>
          <a:p>
            <a:pPr marL="784225" lvl="1" indent="-342900" eaLnBrk="1" hangingPunct="1">
              <a:buClrTx/>
              <a:buFont typeface="Wingdings" pitchFamily="2" charset="2"/>
              <a:buChar char="l"/>
            </a:pPr>
            <a:r>
              <a:rPr lang="zh-CN" altLang="en-US" sz="2400" b="1" dirty="0">
                <a:solidFill>
                  <a:srgbClr val="0000FF"/>
                </a:solidFill>
                <a:latin typeface="华文楷体" pitchFamily="2" charset="-122"/>
                <a:ea typeface="华文楷体" pitchFamily="2" charset="-122"/>
              </a:rPr>
              <a:t>设备分配：</a:t>
            </a:r>
            <a:r>
              <a:rPr lang="zh-CN" altLang="en-US" sz="2400" b="1" dirty="0">
                <a:latin typeface="华文楷体" pitchFamily="2" charset="-122"/>
                <a:ea typeface="华文楷体" pitchFamily="2" charset="-122"/>
              </a:rPr>
              <a:t>按一定策略和设备使用情况，分配并回收设备。</a:t>
            </a:r>
          </a:p>
          <a:p>
            <a:pPr marL="784225" lvl="1" indent="-342900" eaLnBrk="1" hangingPunct="1">
              <a:buClrTx/>
              <a:buFont typeface="Wingdings" pitchFamily="2" charset="2"/>
              <a:buChar char="l"/>
            </a:pPr>
            <a:r>
              <a:rPr lang="zh-CN" altLang="en-US" sz="2400" b="1" dirty="0">
                <a:solidFill>
                  <a:srgbClr val="0000FF"/>
                </a:solidFill>
                <a:latin typeface="华文楷体" pitchFamily="2" charset="-122"/>
                <a:ea typeface="华文楷体" pitchFamily="2" charset="-122"/>
              </a:rPr>
              <a:t>设备处理：</a:t>
            </a:r>
            <a:r>
              <a:rPr lang="zh-CN" altLang="en-US" sz="2400" b="1" dirty="0">
                <a:latin typeface="华文楷体" pitchFamily="2" charset="-122"/>
                <a:ea typeface="华文楷体" pitchFamily="2" charset="-122"/>
              </a:rPr>
              <a:t>即设备驱动程序，实现CPU和设备控制器之间的通讯等。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p:cTn id="7" dur="500" fill="hold"/>
                                        <p:tgtEl>
                                          <p:spTgt spid="39940">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39940">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994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9940">
                                            <p:txEl>
                                              <p:pRg st="2" end="2"/>
                                            </p:txEl>
                                          </p:spTgt>
                                        </p:tgtEl>
                                        <p:attrNameLst>
                                          <p:attrName>style.visibility</p:attrName>
                                        </p:attrNameLst>
                                      </p:cBhvr>
                                      <p:to>
                                        <p:strVal val="visible"/>
                                      </p:to>
                                    </p:set>
                                    <p:anim calcmode="lin" valueType="num">
                                      <p:cBhvr>
                                        <p:cTn id="14" dur="500" fill="hold"/>
                                        <p:tgtEl>
                                          <p:spTgt spid="39940">
                                            <p:txEl>
                                              <p:pRg st="2" end="2"/>
                                            </p:txEl>
                                          </p:spTgt>
                                        </p:tgtEl>
                                        <p:attrNameLst>
                                          <p:attrName>ppt_w</p:attrName>
                                        </p:attrNameLst>
                                      </p:cBhvr>
                                      <p:tavLst>
                                        <p:tav tm="0">
                                          <p:val>
                                            <p:strVal val="#ppt_w*0.70"/>
                                          </p:val>
                                        </p:tav>
                                        <p:tav tm="100000">
                                          <p:val>
                                            <p:strVal val="#ppt_w"/>
                                          </p:val>
                                        </p:tav>
                                      </p:tavLst>
                                    </p:anim>
                                    <p:anim calcmode="lin" valueType="num">
                                      <p:cBhvr>
                                        <p:cTn id="15" dur="500" fill="hold"/>
                                        <p:tgtEl>
                                          <p:spTgt spid="39940">
                                            <p:txEl>
                                              <p:pRg st="2" end="2"/>
                                            </p:txEl>
                                          </p:spTgt>
                                        </p:tgtEl>
                                        <p:attrNameLst>
                                          <p:attrName>ppt_h</p:attrName>
                                        </p:attrNameLst>
                                      </p:cBhvr>
                                      <p:tavLst>
                                        <p:tav tm="0">
                                          <p:val>
                                            <p:strVal val="#ppt_h"/>
                                          </p:val>
                                        </p:tav>
                                        <p:tav tm="100000">
                                          <p:val>
                                            <p:strVal val="#ppt_h"/>
                                          </p:val>
                                        </p:tav>
                                      </p:tavLst>
                                    </p:anim>
                                    <p:animEffect transition="in" filter="fade">
                                      <p:cBhvr>
                                        <p:cTn id="16" dur="500"/>
                                        <p:tgtEl>
                                          <p:spTgt spid="39940">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39940">
                                            <p:txEl>
                                              <p:pRg st="3" end="3"/>
                                            </p:txEl>
                                          </p:spTgt>
                                        </p:tgtEl>
                                        <p:attrNameLst>
                                          <p:attrName>style.visibility</p:attrName>
                                        </p:attrNameLst>
                                      </p:cBhvr>
                                      <p:to>
                                        <p:strVal val="visible"/>
                                      </p:to>
                                    </p:set>
                                    <p:anim calcmode="lin" valueType="num">
                                      <p:cBhvr>
                                        <p:cTn id="21" dur="500" fill="hold"/>
                                        <p:tgtEl>
                                          <p:spTgt spid="39940">
                                            <p:txEl>
                                              <p:pRg st="3" end="3"/>
                                            </p:txEl>
                                          </p:spTgt>
                                        </p:tgtEl>
                                        <p:attrNameLst>
                                          <p:attrName>ppt_w</p:attrName>
                                        </p:attrNameLst>
                                      </p:cBhvr>
                                      <p:tavLst>
                                        <p:tav tm="0">
                                          <p:val>
                                            <p:strVal val="#ppt_w*0.70"/>
                                          </p:val>
                                        </p:tav>
                                        <p:tav tm="100000">
                                          <p:val>
                                            <p:strVal val="#ppt_w"/>
                                          </p:val>
                                        </p:tav>
                                      </p:tavLst>
                                    </p:anim>
                                    <p:anim calcmode="lin" valueType="num">
                                      <p:cBhvr>
                                        <p:cTn id="22" dur="500" fill="hold"/>
                                        <p:tgtEl>
                                          <p:spTgt spid="39940">
                                            <p:txEl>
                                              <p:pRg st="3" end="3"/>
                                            </p:txEl>
                                          </p:spTgt>
                                        </p:tgtEl>
                                        <p:attrNameLst>
                                          <p:attrName>ppt_h</p:attrName>
                                        </p:attrNameLst>
                                      </p:cBhvr>
                                      <p:tavLst>
                                        <p:tav tm="0">
                                          <p:val>
                                            <p:strVal val="#ppt_h"/>
                                          </p:val>
                                        </p:tav>
                                        <p:tav tm="100000">
                                          <p:val>
                                            <p:strVal val="#ppt_h"/>
                                          </p:val>
                                        </p:tav>
                                      </p:tavLst>
                                    </p:anim>
                                    <p:animEffect transition="in" filter="fade">
                                      <p:cBhvr>
                                        <p:cTn id="23" dur="500"/>
                                        <p:tgtEl>
                                          <p:spTgt spid="39940">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9940">
                                            <p:txEl>
                                              <p:pRg st="4" end="4"/>
                                            </p:txEl>
                                          </p:spTgt>
                                        </p:tgtEl>
                                        <p:attrNameLst>
                                          <p:attrName>style.visibility</p:attrName>
                                        </p:attrNameLst>
                                      </p:cBhvr>
                                      <p:to>
                                        <p:strVal val="visible"/>
                                      </p:to>
                                    </p:set>
                                    <p:animEffect transition="in" filter="randombar(horizontal)">
                                      <p:cBhvr>
                                        <p:cTn id="28" dur="500"/>
                                        <p:tgtEl>
                                          <p:spTgt spid="39940">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nodeType="clickEffect">
                                  <p:stCondLst>
                                    <p:cond delay="0"/>
                                  </p:stCondLst>
                                  <p:childTnLst>
                                    <p:set>
                                      <p:cBhvr>
                                        <p:cTn id="32" dur="1" fill="hold">
                                          <p:stCondLst>
                                            <p:cond delay="0"/>
                                          </p:stCondLst>
                                        </p:cTn>
                                        <p:tgtEl>
                                          <p:spTgt spid="39940">
                                            <p:txEl>
                                              <p:pRg st="5" end="5"/>
                                            </p:txEl>
                                          </p:spTgt>
                                        </p:tgtEl>
                                        <p:attrNameLst>
                                          <p:attrName>style.visibility</p:attrName>
                                        </p:attrNameLst>
                                      </p:cBhvr>
                                      <p:to>
                                        <p:strVal val="visible"/>
                                      </p:to>
                                    </p:set>
                                    <p:anim calcmode="lin" valueType="num">
                                      <p:cBhvr>
                                        <p:cTn id="33" dur="500" fill="hold"/>
                                        <p:tgtEl>
                                          <p:spTgt spid="39940">
                                            <p:txEl>
                                              <p:pRg st="5" end="5"/>
                                            </p:txEl>
                                          </p:spTgt>
                                        </p:tgtEl>
                                        <p:attrNameLst>
                                          <p:attrName>ppt_w</p:attrName>
                                        </p:attrNameLst>
                                      </p:cBhvr>
                                      <p:tavLst>
                                        <p:tav tm="0">
                                          <p:val>
                                            <p:strVal val="#ppt_w*0.70"/>
                                          </p:val>
                                        </p:tav>
                                        <p:tav tm="100000">
                                          <p:val>
                                            <p:strVal val="#ppt_w"/>
                                          </p:val>
                                        </p:tav>
                                      </p:tavLst>
                                    </p:anim>
                                    <p:anim calcmode="lin" valueType="num">
                                      <p:cBhvr>
                                        <p:cTn id="34" dur="500" fill="hold"/>
                                        <p:tgtEl>
                                          <p:spTgt spid="39940">
                                            <p:txEl>
                                              <p:pRg st="5" end="5"/>
                                            </p:txEl>
                                          </p:spTgt>
                                        </p:tgtEl>
                                        <p:attrNameLst>
                                          <p:attrName>ppt_h</p:attrName>
                                        </p:attrNameLst>
                                      </p:cBhvr>
                                      <p:tavLst>
                                        <p:tav tm="0">
                                          <p:val>
                                            <p:strVal val="#ppt_h"/>
                                          </p:val>
                                        </p:tav>
                                        <p:tav tm="100000">
                                          <p:val>
                                            <p:strVal val="#ppt_h"/>
                                          </p:val>
                                        </p:tav>
                                      </p:tavLst>
                                    </p:anim>
                                    <p:animEffect transition="in" filter="fade">
                                      <p:cBhvr>
                                        <p:cTn id="35" dur="500"/>
                                        <p:tgtEl>
                                          <p:spTgt spid="39940">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5" presetClass="entr" presetSubtype="0" fill="hold" nodeType="clickEffect">
                                  <p:stCondLst>
                                    <p:cond delay="0"/>
                                  </p:stCondLst>
                                  <p:childTnLst>
                                    <p:set>
                                      <p:cBhvr>
                                        <p:cTn id="39" dur="1" fill="hold">
                                          <p:stCondLst>
                                            <p:cond delay="0"/>
                                          </p:stCondLst>
                                        </p:cTn>
                                        <p:tgtEl>
                                          <p:spTgt spid="39940">
                                            <p:txEl>
                                              <p:pRg st="6" end="6"/>
                                            </p:txEl>
                                          </p:spTgt>
                                        </p:tgtEl>
                                        <p:attrNameLst>
                                          <p:attrName>style.visibility</p:attrName>
                                        </p:attrNameLst>
                                      </p:cBhvr>
                                      <p:to>
                                        <p:strVal val="visible"/>
                                      </p:to>
                                    </p:set>
                                    <p:anim calcmode="lin" valueType="num">
                                      <p:cBhvr>
                                        <p:cTn id="40" dur="500" fill="hold"/>
                                        <p:tgtEl>
                                          <p:spTgt spid="39940">
                                            <p:txEl>
                                              <p:pRg st="6" end="6"/>
                                            </p:txEl>
                                          </p:spTgt>
                                        </p:tgtEl>
                                        <p:attrNameLst>
                                          <p:attrName>ppt_w</p:attrName>
                                        </p:attrNameLst>
                                      </p:cBhvr>
                                      <p:tavLst>
                                        <p:tav tm="0">
                                          <p:val>
                                            <p:strVal val="#ppt_w*0.70"/>
                                          </p:val>
                                        </p:tav>
                                        <p:tav tm="100000">
                                          <p:val>
                                            <p:strVal val="#ppt_w"/>
                                          </p:val>
                                        </p:tav>
                                      </p:tavLst>
                                    </p:anim>
                                    <p:anim calcmode="lin" valueType="num">
                                      <p:cBhvr>
                                        <p:cTn id="41" dur="500" fill="hold"/>
                                        <p:tgtEl>
                                          <p:spTgt spid="39940">
                                            <p:txEl>
                                              <p:pRg st="6" end="6"/>
                                            </p:txEl>
                                          </p:spTgt>
                                        </p:tgtEl>
                                        <p:attrNameLst>
                                          <p:attrName>ppt_h</p:attrName>
                                        </p:attrNameLst>
                                      </p:cBhvr>
                                      <p:tavLst>
                                        <p:tav tm="0">
                                          <p:val>
                                            <p:strVal val="#ppt_h"/>
                                          </p:val>
                                        </p:tav>
                                        <p:tav tm="100000">
                                          <p:val>
                                            <p:strVal val="#ppt_h"/>
                                          </p:val>
                                        </p:tav>
                                      </p:tavLst>
                                    </p:anim>
                                    <p:animEffect transition="in" filter="fade">
                                      <p:cBhvr>
                                        <p:cTn id="42" dur="500"/>
                                        <p:tgtEl>
                                          <p:spTgt spid="399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lIns="0" rIns="0" bIns="0" anchor="b"/>
          <a:lstStyle/>
          <a:p>
            <a:pPr eaLnBrk="1" hangingPunct="1"/>
            <a:r>
              <a:rPr lang="zh-CN" altLang="zh-CN"/>
              <a:t>文件管理</a:t>
            </a:r>
          </a:p>
        </p:txBody>
      </p:sp>
      <p:sp>
        <p:nvSpPr>
          <p:cNvPr id="40964" name="Rectangle 3"/>
          <p:cNvSpPr>
            <a:spLocks noGrp="1" noChangeArrowheads="1"/>
          </p:cNvSpPr>
          <p:nvPr>
            <p:ph type="body" idx="4294967295"/>
          </p:nvPr>
        </p:nvSpPr>
        <p:spPr/>
        <p:txBody>
          <a:bodyPr/>
          <a:lstStyle/>
          <a:p>
            <a:pPr marL="0" indent="0" eaLnBrk="1" hangingPunct="1">
              <a:buFont typeface="Wingdings" pitchFamily="2" charset="2"/>
              <a:buNone/>
            </a:pPr>
            <a:r>
              <a:rPr lang="zh-CN" altLang="en-US" sz="2600" b="1" dirty="0">
                <a:latin typeface="楷体_GB2312" pitchFamily="1" charset="-122"/>
                <a:ea typeface="楷体_GB2312" pitchFamily="1" charset="-122"/>
              </a:rPr>
              <a:t>对用户文件和系统文件进行管理，解决文件资源的存储、共享、保密和保护。包括以下方面：</a:t>
            </a:r>
          </a:p>
          <a:p>
            <a:pPr marL="898525" lvl="1" indent="-457200" eaLnBrk="1" hangingPunct="1">
              <a:buClrTx/>
              <a:buFont typeface="Wingdings" pitchFamily="2" charset="2"/>
              <a:buChar char="l"/>
            </a:pPr>
            <a:r>
              <a:rPr lang="zh-CN" altLang="en-US" sz="2400" b="1" dirty="0">
                <a:solidFill>
                  <a:srgbClr val="0000FF"/>
                </a:solidFill>
                <a:latin typeface="楷体_GB2312" pitchFamily="1" charset="-122"/>
                <a:ea typeface="楷体_GB2312" pitchFamily="1" charset="-122"/>
              </a:rPr>
              <a:t>文件存储空间管理：</a:t>
            </a:r>
            <a:r>
              <a:rPr lang="zh-CN" altLang="en-US" sz="2400" b="1" dirty="0">
                <a:latin typeface="楷体_GB2312" pitchFamily="1" charset="-122"/>
                <a:ea typeface="楷体_GB2312" pitchFamily="1" charset="-122"/>
              </a:rPr>
              <a:t>解决如何存放信息，以提高空间利用率和读写性能。</a:t>
            </a:r>
          </a:p>
          <a:p>
            <a:pPr marL="898525" lvl="1" indent="-457200" eaLnBrk="1" hangingPunct="1">
              <a:buClrTx/>
              <a:buFont typeface="Wingdings" pitchFamily="2" charset="2"/>
              <a:buChar char="l"/>
            </a:pPr>
            <a:r>
              <a:rPr lang="zh-CN" altLang="en-US" sz="2400" b="1" dirty="0">
                <a:solidFill>
                  <a:srgbClr val="0000FF"/>
                </a:solidFill>
                <a:latin typeface="楷体_GB2312" pitchFamily="1" charset="-122"/>
                <a:ea typeface="楷体_GB2312" pitchFamily="1" charset="-122"/>
              </a:rPr>
              <a:t>目录管理</a:t>
            </a:r>
            <a:r>
              <a:rPr lang="zh-CN" altLang="en-US" sz="2400" b="1" dirty="0">
                <a:latin typeface="楷体_GB2312" pitchFamily="1" charset="-122"/>
                <a:ea typeface="楷体_GB2312" pitchFamily="1" charset="-122"/>
              </a:rPr>
              <a:t>：为每一文件建立目录项，并对目录实施有效的组织与管理。</a:t>
            </a:r>
          </a:p>
          <a:p>
            <a:pPr marL="898525" lvl="1" indent="-457200" eaLnBrk="1" hangingPunct="1">
              <a:buClrTx/>
              <a:buFont typeface="Wingdings" pitchFamily="2" charset="2"/>
              <a:buChar char="l"/>
            </a:pPr>
            <a:r>
              <a:rPr lang="zh-CN" altLang="en-US" sz="2400" b="1" dirty="0">
                <a:solidFill>
                  <a:srgbClr val="0000FF"/>
                </a:solidFill>
                <a:latin typeface="楷体_GB2312" pitchFamily="1" charset="-122"/>
                <a:ea typeface="楷体_GB2312" pitchFamily="1" charset="-122"/>
              </a:rPr>
              <a:t>文件的读写管理和保护：</a:t>
            </a:r>
            <a:r>
              <a:rPr lang="zh-CN" altLang="en-US" sz="2400" b="1" dirty="0">
                <a:latin typeface="楷体_GB2312" pitchFamily="1" charset="-122"/>
                <a:ea typeface="楷体_GB2312" pitchFamily="1" charset="-122"/>
              </a:rPr>
              <a:t>根据用户请求，从外存中读取数据，或将数据写入外存。</a:t>
            </a:r>
            <a:endParaRPr lang="en-US" altLang="zh-CN" sz="2400" b="1" dirty="0">
              <a:latin typeface="楷体_GB2312" pitchFamily="1" charset="-122"/>
              <a:ea typeface="楷体_GB2312" pitchFamily="1" charset="-122"/>
            </a:endParaRPr>
          </a:p>
          <a:p>
            <a:pPr marL="898525" lvl="1" indent="-457200" eaLnBrk="1" hangingPunct="1">
              <a:buClrTx/>
              <a:buFont typeface="Wingdings" pitchFamily="2" charset="2"/>
              <a:buChar char="l"/>
            </a:pPr>
            <a:r>
              <a:rPr lang="zh-CN" altLang="en-US" sz="2400" b="1" dirty="0">
                <a:solidFill>
                  <a:srgbClr val="0000FF"/>
                </a:solidFill>
                <a:latin typeface="楷体_GB2312" pitchFamily="1" charset="-122"/>
                <a:ea typeface="楷体_GB2312" pitchFamily="1" charset="-122"/>
              </a:rPr>
              <a:t>文件保护：</a:t>
            </a:r>
            <a:r>
              <a:rPr lang="zh-CN" altLang="en-US" sz="2400" b="1" dirty="0">
                <a:latin typeface="楷体_GB2312" pitchFamily="1" charset="-122"/>
                <a:ea typeface="楷体_GB2312" pitchFamily="1" charset="-122"/>
              </a:rPr>
              <a:t>防止未经核准的用户存取文件；防止冒名顶替存取文件；防止以不正确的方式使用文件。</a:t>
            </a:r>
          </a:p>
          <a:p>
            <a:pPr marL="500063" lvl="1" indent="-58738" eaLnBrk="1" hangingPunct="1">
              <a:buClrTx/>
              <a:buFont typeface="Wingdings" pitchFamily="2" charset="2"/>
              <a:buChar char="–"/>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box(in)">
                                      <p:cBhvr>
                                        <p:cTn id="7" dur="500"/>
                                        <p:tgtEl>
                                          <p:spTgt spid="409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40964">
                                            <p:txEl>
                                              <p:pRg st="1" end="1"/>
                                            </p:txEl>
                                          </p:spTgt>
                                        </p:tgtEl>
                                        <p:attrNameLst>
                                          <p:attrName>style.visibility</p:attrName>
                                        </p:attrNameLst>
                                      </p:cBhvr>
                                      <p:to>
                                        <p:strVal val="visible"/>
                                      </p:to>
                                    </p:set>
                                    <p:anim calcmode="lin" valueType="num">
                                      <p:cBhvr>
                                        <p:cTn id="12" dur="500" fill="hold"/>
                                        <p:tgtEl>
                                          <p:spTgt spid="40964">
                                            <p:txEl>
                                              <p:pRg st="1" end="1"/>
                                            </p:txEl>
                                          </p:spTgt>
                                        </p:tgtEl>
                                        <p:attrNameLst>
                                          <p:attrName>ppt_w</p:attrName>
                                        </p:attrNameLst>
                                      </p:cBhvr>
                                      <p:tavLst>
                                        <p:tav tm="0">
                                          <p:val>
                                            <p:strVal val="#ppt_w*0.70"/>
                                          </p:val>
                                        </p:tav>
                                        <p:tav tm="100000">
                                          <p:val>
                                            <p:strVal val="#ppt_w"/>
                                          </p:val>
                                        </p:tav>
                                      </p:tavLst>
                                    </p:anim>
                                    <p:anim calcmode="lin" valueType="num">
                                      <p:cBhvr>
                                        <p:cTn id="13" dur="500" fill="hold"/>
                                        <p:tgtEl>
                                          <p:spTgt spid="40964">
                                            <p:txEl>
                                              <p:pRg st="1" end="1"/>
                                            </p:txEl>
                                          </p:spTgt>
                                        </p:tgtEl>
                                        <p:attrNameLst>
                                          <p:attrName>ppt_h</p:attrName>
                                        </p:attrNameLst>
                                      </p:cBhvr>
                                      <p:tavLst>
                                        <p:tav tm="0">
                                          <p:val>
                                            <p:strVal val="#ppt_h"/>
                                          </p:val>
                                        </p:tav>
                                        <p:tav tm="100000">
                                          <p:val>
                                            <p:strVal val="#ppt_h"/>
                                          </p:val>
                                        </p:tav>
                                      </p:tavLst>
                                    </p:anim>
                                    <p:animEffect transition="in" filter="fade">
                                      <p:cBhvr>
                                        <p:cTn id="14" dur="500"/>
                                        <p:tgtEl>
                                          <p:spTgt spid="40964">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40964">
                                            <p:txEl>
                                              <p:pRg st="2" end="2"/>
                                            </p:txEl>
                                          </p:spTgt>
                                        </p:tgtEl>
                                        <p:attrNameLst>
                                          <p:attrName>style.visibility</p:attrName>
                                        </p:attrNameLst>
                                      </p:cBhvr>
                                      <p:to>
                                        <p:strVal val="visible"/>
                                      </p:to>
                                    </p:set>
                                    <p:anim calcmode="lin" valueType="num">
                                      <p:cBhvr>
                                        <p:cTn id="19" dur="500" fill="hold"/>
                                        <p:tgtEl>
                                          <p:spTgt spid="40964">
                                            <p:txEl>
                                              <p:pRg st="2" end="2"/>
                                            </p:txEl>
                                          </p:spTgt>
                                        </p:tgtEl>
                                        <p:attrNameLst>
                                          <p:attrName>ppt_w</p:attrName>
                                        </p:attrNameLst>
                                      </p:cBhvr>
                                      <p:tavLst>
                                        <p:tav tm="0">
                                          <p:val>
                                            <p:strVal val="#ppt_w*0.70"/>
                                          </p:val>
                                        </p:tav>
                                        <p:tav tm="100000">
                                          <p:val>
                                            <p:strVal val="#ppt_w"/>
                                          </p:val>
                                        </p:tav>
                                      </p:tavLst>
                                    </p:anim>
                                    <p:anim calcmode="lin" valueType="num">
                                      <p:cBhvr>
                                        <p:cTn id="20" dur="500" fill="hold"/>
                                        <p:tgtEl>
                                          <p:spTgt spid="40964">
                                            <p:txEl>
                                              <p:pRg st="2" end="2"/>
                                            </p:txEl>
                                          </p:spTgt>
                                        </p:tgtEl>
                                        <p:attrNameLst>
                                          <p:attrName>ppt_h</p:attrName>
                                        </p:attrNameLst>
                                      </p:cBhvr>
                                      <p:tavLst>
                                        <p:tav tm="0">
                                          <p:val>
                                            <p:strVal val="#ppt_h"/>
                                          </p:val>
                                        </p:tav>
                                        <p:tav tm="100000">
                                          <p:val>
                                            <p:strVal val="#ppt_h"/>
                                          </p:val>
                                        </p:tav>
                                      </p:tavLst>
                                    </p:anim>
                                    <p:animEffect transition="in" filter="fade">
                                      <p:cBhvr>
                                        <p:cTn id="21" dur="500"/>
                                        <p:tgtEl>
                                          <p:spTgt spid="40964">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40964">
                                            <p:txEl>
                                              <p:pRg st="3" end="3"/>
                                            </p:txEl>
                                          </p:spTgt>
                                        </p:tgtEl>
                                        <p:attrNameLst>
                                          <p:attrName>style.visibility</p:attrName>
                                        </p:attrNameLst>
                                      </p:cBhvr>
                                      <p:to>
                                        <p:strVal val="visible"/>
                                      </p:to>
                                    </p:set>
                                    <p:animEffect transition="in" filter="box(in)">
                                      <p:cBhvr>
                                        <p:cTn id="26" dur="500"/>
                                        <p:tgtEl>
                                          <p:spTgt spid="4096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40964">
                                            <p:txEl>
                                              <p:pRg st="4" end="4"/>
                                            </p:txEl>
                                          </p:spTgt>
                                        </p:tgtEl>
                                        <p:attrNameLst>
                                          <p:attrName>style.visibility</p:attrName>
                                        </p:attrNameLst>
                                      </p:cBhvr>
                                      <p:to>
                                        <p:strVal val="visible"/>
                                      </p:to>
                                    </p:set>
                                    <p:animEffect transition="in" filter="box(in)">
                                      <p:cBhvr>
                                        <p:cTn id="31" dur="500"/>
                                        <p:tgtEl>
                                          <p:spTgt spid="409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lIns="0" rIns="0" bIns="0" anchor="b"/>
          <a:lstStyle/>
          <a:p>
            <a:pPr eaLnBrk="1" hangingPunct="1"/>
            <a:r>
              <a:rPr lang="zh-CN" altLang="zh-CN"/>
              <a:t>操作系统与用户之间的接口</a:t>
            </a:r>
          </a:p>
        </p:txBody>
      </p:sp>
      <p:sp>
        <p:nvSpPr>
          <p:cNvPr id="41988" name="Rectangle 3"/>
          <p:cNvSpPr>
            <a:spLocks noGrp="1" noChangeArrowheads="1"/>
          </p:cNvSpPr>
          <p:nvPr>
            <p:ph type="body" idx="4294967295"/>
          </p:nvPr>
        </p:nvSpPr>
        <p:spPr/>
        <p:txBody>
          <a:bodyPr/>
          <a:lstStyle/>
          <a:p>
            <a:pPr marL="0" indent="0" eaLnBrk="1" hangingPunct="1">
              <a:buFont typeface="Wingdings" pitchFamily="2" charset="2"/>
              <a:buNone/>
            </a:pPr>
            <a:r>
              <a:rPr lang="zh-CN" altLang="en-US" b="1" dirty="0">
                <a:latin typeface="华文楷体" pitchFamily="2" charset="-122"/>
                <a:ea typeface="华文楷体" pitchFamily="2" charset="-122"/>
              </a:rPr>
              <a:t>用户接口：提供用户使用的接口。</a:t>
            </a:r>
          </a:p>
          <a:p>
            <a:pPr marL="0" indent="0" eaLnBrk="1" hangingPunct="1">
              <a:lnSpc>
                <a:spcPct val="150000"/>
              </a:lnSpc>
            </a:pPr>
            <a:r>
              <a:rPr lang="zh-CN" altLang="en-US" sz="2400" b="1" dirty="0">
                <a:latin typeface="华文楷体" pitchFamily="2" charset="-122"/>
                <a:ea typeface="华文楷体" pitchFamily="2" charset="-122"/>
              </a:rPr>
              <a:t>联机用户接口：为联机用户提供，由一组键盘操作命令和命令解释程序组成。</a:t>
            </a:r>
          </a:p>
          <a:p>
            <a:pPr marL="0" indent="0" eaLnBrk="1" hangingPunct="1">
              <a:lnSpc>
                <a:spcPct val="150000"/>
              </a:lnSpc>
            </a:pPr>
            <a:r>
              <a:rPr lang="zh-CN" altLang="en-US" sz="2400" b="1" dirty="0">
                <a:latin typeface="华文楷体" pitchFamily="2" charset="-122"/>
                <a:ea typeface="华文楷体" pitchFamily="2" charset="-122"/>
              </a:rPr>
              <a:t>脱机用户接口：为批处理作业用户提供。有一组作业控制语言（</a:t>
            </a:r>
            <a:r>
              <a:rPr lang="en-US" altLang="zh-CN" sz="2400" b="1" dirty="0">
                <a:latin typeface="华文楷体" pitchFamily="2" charset="-122"/>
                <a:ea typeface="华文楷体" pitchFamily="2" charset="-122"/>
              </a:rPr>
              <a:t>JCL</a:t>
            </a:r>
            <a:r>
              <a:rPr lang="zh-CN" altLang="en-US" sz="2400" b="1" dirty="0">
                <a:latin typeface="华文楷体" pitchFamily="2" charset="-122"/>
                <a:ea typeface="华文楷体" pitchFamily="2" charset="-122"/>
              </a:rPr>
              <a:t>）组成，委托系统代替用户对作业进行控制和干预。</a:t>
            </a:r>
          </a:p>
          <a:p>
            <a:pPr marL="0" indent="0" eaLnBrk="1" hangingPunct="1">
              <a:lnSpc>
                <a:spcPct val="150000"/>
              </a:lnSpc>
            </a:pPr>
            <a:r>
              <a:rPr lang="zh-CN" altLang="en-US" sz="2400" b="1" dirty="0">
                <a:latin typeface="华文楷体" pitchFamily="2" charset="-122"/>
                <a:ea typeface="华文楷体" pitchFamily="2" charset="-122"/>
              </a:rPr>
              <a:t>图形用户接口：图形化的操作界面。</a:t>
            </a:r>
          </a:p>
          <a:p>
            <a:pPr marL="0" indent="0" eaLnBrk="1" hangingPunct="1">
              <a:buFont typeface="Wingdings" pitchFamily="2" charset="2"/>
              <a:buNone/>
            </a:pPr>
            <a:endParaRPr lang="zh-CN" altLang="en-US" sz="2000" b="1" dirty="0">
              <a:latin typeface="华文楷体" pitchFamily="2" charset="-122"/>
              <a:ea typeface="华文楷体" pitchFamily="2" charset="-122"/>
            </a:endParaRPr>
          </a:p>
          <a:p>
            <a:pPr marL="0" indent="0" eaLnBrk="1" hangingPunct="1">
              <a:buFont typeface="Wingdings" pitchFamily="2" charset="2"/>
              <a:buNone/>
            </a:pPr>
            <a:r>
              <a:rPr lang="zh-CN" altLang="en-US" b="1" dirty="0">
                <a:latin typeface="华文楷体" pitchFamily="2" charset="-122"/>
                <a:ea typeface="华文楷体" pitchFamily="2" charset="-122"/>
              </a:rPr>
              <a:t>程序接口：提供给程序员在编程时使用的接口。</a:t>
            </a:r>
          </a:p>
          <a:p>
            <a:pPr marL="0" indent="0" eaLnBrk="1" hangingPunct="1">
              <a:buFont typeface="Wingdings" pitchFamily="2" charset="2"/>
              <a:buNone/>
            </a:pPr>
            <a:endParaRPr lang="zh-CN" altLang="en-US" b="1" dirty="0">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p:cTn id="7" dur="500" fill="hold"/>
                                        <p:tgtEl>
                                          <p:spTgt spid="41988">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41988">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41988">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1988">
                                            <p:txEl>
                                              <p:pRg st="1" end="1"/>
                                            </p:txEl>
                                          </p:spTgt>
                                        </p:tgtEl>
                                        <p:attrNameLst>
                                          <p:attrName>style.visibility</p:attrName>
                                        </p:attrNameLst>
                                      </p:cBhvr>
                                      <p:to>
                                        <p:strVal val="visible"/>
                                      </p:to>
                                    </p:set>
                                    <p:anim calcmode="lin" valueType="num">
                                      <p:cBhvr>
                                        <p:cTn id="14" dur="500" fill="hold"/>
                                        <p:tgtEl>
                                          <p:spTgt spid="41988">
                                            <p:txEl>
                                              <p:pRg st="1" end="1"/>
                                            </p:txEl>
                                          </p:spTgt>
                                        </p:tgtEl>
                                        <p:attrNameLst>
                                          <p:attrName>ppt_w</p:attrName>
                                        </p:attrNameLst>
                                      </p:cBhvr>
                                      <p:tavLst>
                                        <p:tav tm="0">
                                          <p:val>
                                            <p:strVal val="#ppt_w*0.70"/>
                                          </p:val>
                                        </p:tav>
                                        <p:tav tm="100000">
                                          <p:val>
                                            <p:strVal val="#ppt_w"/>
                                          </p:val>
                                        </p:tav>
                                      </p:tavLst>
                                    </p:anim>
                                    <p:anim calcmode="lin" valueType="num">
                                      <p:cBhvr>
                                        <p:cTn id="15" dur="500" fill="hold"/>
                                        <p:tgtEl>
                                          <p:spTgt spid="41988">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4198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1988">
                                            <p:txEl>
                                              <p:pRg st="2" end="2"/>
                                            </p:txEl>
                                          </p:spTgt>
                                        </p:tgtEl>
                                        <p:attrNameLst>
                                          <p:attrName>style.visibility</p:attrName>
                                        </p:attrNameLst>
                                      </p:cBhvr>
                                      <p:to>
                                        <p:strVal val="visible"/>
                                      </p:to>
                                    </p:set>
                                    <p:anim calcmode="lin" valueType="num">
                                      <p:cBhvr>
                                        <p:cTn id="21" dur="500" fill="hold"/>
                                        <p:tgtEl>
                                          <p:spTgt spid="41988">
                                            <p:txEl>
                                              <p:pRg st="2" end="2"/>
                                            </p:txEl>
                                          </p:spTgt>
                                        </p:tgtEl>
                                        <p:attrNameLst>
                                          <p:attrName>ppt_w</p:attrName>
                                        </p:attrNameLst>
                                      </p:cBhvr>
                                      <p:tavLst>
                                        <p:tav tm="0">
                                          <p:val>
                                            <p:strVal val="#ppt_w*0.70"/>
                                          </p:val>
                                        </p:tav>
                                        <p:tav tm="100000">
                                          <p:val>
                                            <p:strVal val="#ppt_w"/>
                                          </p:val>
                                        </p:tav>
                                      </p:tavLst>
                                    </p:anim>
                                    <p:anim calcmode="lin" valueType="num">
                                      <p:cBhvr>
                                        <p:cTn id="22" dur="500" fill="hold"/>
                                        <p:tgtEl>
                                          <p:spTgt spid="41988">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4198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1988">
                                            <p:txEl>
                                              <p:pRg st="3" end="3"/>
                                            </p:txEl>
                                          </p:spTgt>
                                        </p:tgtEl>
                                        <p:attrNameLst>
                                          <p:attrName>style.visibility</p:attrName>
                                        </p:attrNameLst>
                                      </p:cBhvr>
                                      <p:to>
                                        <p:strVal val="visible"/>
                                      </p:to>
                                    </p:set>
                                    <p:anim calcmode="lin" valueType="num">
                                      <p:cBhvr>
                                        <p:cTn id="28" dur="500" fill="hold"/>
                                        <p:tgtEl>
                                          <p:spTgt spid="41988">
                                            <p:txEl>
                                              <p:pRg st="3" end="3"/>
                                            </p:txEl>
                                          </p:spTgt>
                                        </p:tgtEl>
                                        <p:attrNameLst>
                                          <p:attrName>ppt_w</p:attrName>
                                        </p:attrNameLst>
                                      </p:cBhvr>
                                      <p:tavLst>
                                        <p:tav tm="0">
                                          <p:val>
                                            <p:strVal val="#ppt_w*0.70"/>
                                          </p:val>
                                        </p:tav>
                                        <p:tav tm="100000">
                                          <p:val>
                                            <p:strVal val="#ppt_w"/>
                                          </p:val>
                                        </p:tav>
                                      </p:tavLst>
                                    </p:anim>
                                    <p:anim calcmode="lin" valueType="num">
                                      <p:cBhvr>
                                        <p:cTn id="29" dur="500" fill="hold"/>
                                        <p:tgtEl>
                                          <p:spTgt spid="41988">
                                            <p:txEl>
                                              <p:pRg st="3" end="3"/>
                                            </p:txEl>
                                          </p:spTgt>
                                        </p:tgtEl>
                                        <p:attrNameLst>
                                          <p:attrName>ppt_h</p:attrName>
                                        </p:attrNameLst>
                                      </p:cBhvr>
                                      <p:tavLst>
                                        <p:tav tm="0">
                                          <p:val>
                                            <p:strVal val="#ppt_h"/>
                                          </p:val>
                                        </p:tav>
                                        <p:tav tm="100000">
                                          <p:val>
                                            <p:strVal val="#ppt_h"/>
                                          </p:val>
                                        </p:tav>
                                      </p:tavLst>
                                    </p:anim>
                                    <p:animEffect transition="in" filter="fade">
                                      <p:cBhvr>
                                        <p:cTn id="30" dur="500"/>
                                        <p:tgtEl>
                                          <p:spTgt spid="41988">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41988">
                                            <p:txEl>
                                              <p:pRg st="5" end="5"/>
                                            </p:txEl>
                                          </p:spTgt>
                                        </p:tgtEl>
                                        <p:attrNameLst>
                                          <p:attrName>style.visibility</p:attrName>
                                        </p:attrNameLst>
                                      </p:cBhvr>
                                      <p:to>
                                        <p:strVal val="visible"/>
                                      </p:to>
                                    </p:set>
                                    <p:anim calcmode="lin" valueType="num">
                                      <p:cBhvr>
                                        <p:cTn id="35" dur="500" fill="hold"/>
                                        <p:tgtEl>
                                          <p:spTgt spid="41988">
                                            <p:txEl>
                                              <p:pRg st="5" end="5"/>
                                            </p:txEl>
                                          </p:spTgt>
                                        </p:tgtEl>
                                        <p:attrNameLst>
                                          <p:attrName>ppt_w</p:attrName>
                                        </p:attrNameLst>
                                      </p:cBhvr>
                                      <p:tavLst>
                                        <p:tav tm="0">
                                          <p:val>
                                            <p:strVal val="#ppt_w*0.70"/>
                                          </p:val>
                                        </p:tav>
                                        <p:tav tm="100000">
                                          <p:val>
                                            <p:strVal val="#ppt_w"/>
                                          </p:val>
                                        </p:tav>
                                      </p:tavLst>
                                    </p:anim>
                                    <p:anim calcmode="lin" valueType="num">
                                      <p:cBhvr>
                                        <p:cTn id="36" dur="500" fill="hold"/>
                                        <p:tgtEl>
                                          <p:spTgt spid="41988">
                                            <p:txEl>
                                              <p:pRg st="5" end="5"/>
                                            </p:txEl>
                                          </p:spTgt>
                                        </p:tgtEl>
                                        <p:attrNameLst>
                                          <p:attrName>ppt_h</p:attrName>
                                        </p:attrNameLst>
                                      </p:cBhvr>
                                      <p:tavLst>
                                        <p:tav tm="0">
                                          <p:val>
                                            <p:strVal val="#ppt_h"/>
                                          </p:val>
                                        </p:tav>
                                        <p:tav tm="100000">
                                          <p:val>
                                            <p:strVal val="#ppt_h"/>
                                          </p:val>
                                        </p:tav>
                                      </p:tavLst>
                                    </p:anim>
                                    <p:animEffect transition="in" filter="fade">
                                      <p:cBhvr>
                                        <p:cTn id="37" dur="500"/>
                                        <p:tgtEl>
                                          <p:spTgt spid="419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noChangeArrowheads="1"/>
          </p:cNvSpPr>
          <p:nvPr>
            <p:ph idx="4294967295"/>
          </p:nvPr>
        </p:nvSpPr>
        <p:spPr>
          <a:xfrm>
            <a:off x="1476375" y="1652439"/>
            <a:ext cx="6686550" cy="3360737"/>
          </a:xfrm>
        </p:spPr>
        <p:txBody>
          <a:bodyPr/>
          <a:lstStyle/>
          <a:p>
            <a:pPr eaLnBrk="1" hangingPunct="1"/>
            <a:r>
              <a:rPr lang="zh-CN" altLang="en-US" sz="3700" b="1" dirty="0">
                <a:latin typeface="隶书" pitchFamily="49" charset="-122"/>
                <a:ea typeface="隶书" pitchFamily="49" charset="-122"/>
              </a:rPr>
              <a:t>1.1 操作系统的目标和作用</a:t>
            </a:r>
          </a:p>
          <a:p>
            <a:pPr eaLnBrk="1" hangingPunct="1"/>
            <a:r>
              <a:rPr lang="zh-CN" altLang="en-US" sz="3700" b="1" dirty="0">
                <a:latin typeface="隶书" pitchFamily="49" charset="-122"/>
                <a:ea typeface="隶书" pitchFamily="49" charset="-122"/>
              </a:rPr>
              <a:t>1.2 操作系统的发展过程</a:t>
            </a:r>
          </a:p>
          <a:p>
            <a:pPr eaLnBrk="1" hangingPunct="1"/>
            <a:r>
              <a:rPr lang="zh-CN" altLang="en-US" sz="3700" b="1" dirty="0">
                <a:latin typeface="隶书" pitchFamily="49" charset="-122"/>
                <a:ea typeface="隶书" pitchFamily="49" charset="-122"/>
              </a:rPr>
              <a:t>1.3 操作系统的基本特性</a:t>
            </a:r>
          </a:p>
          <a:p>
            <a:pPr eaLnBrk="1" hangingPunct="1"/>
            <a:r>
              <a:rPr lang="zh-CN" altLang="en-US" sz="3700" b="1" dirty="0">
                <a:latin typeface="隶书" pitchFamily="49" charset="-122"/>
                <a:ea typeface="隶书" pitchFamily="49" charset="-122"/>
              </a:rPr>
              <a:t>1.4 操作系统的主要功能</a:t>
            </a:r>
          </a:p>
          <a:p>
            <a:pPr eaLnBrk="1" hangingPunct="1"/>
            <a:r>
              <a:rPr lang="zh-CN" altLang="en-US" sz="3700" b="1" dirty="0">
                <a:latin typeface="隶书" pitchFamily="49" charset="-122"/>
                <a:ea typeface="隶书" pitchFamily="49" charset="-122"/>
              </a:rPr>
              <a:t>1.5 OS结构设计</a:t>
            </a:r>
          </a:p>
        </p:txBody>
      </p:sp>
      <p:sp>
        <p:nvSpPr>
          <p:cNvPr id="90115" name="标题 3"/>
          <p:cNvSpPr>
            <a:spLocks noGrp="1" noChangeArrowheads="1"/>
          </p:cNvSpPr>
          <p:nvPr>
            <p:ph type="title" idx="4294967295"/>
          </p:nvPr>
        </p:nvSpPr>
        <p:spPr/>
        <p:txBody>
          <a:bodyPr lIns="0" rIns="0" bIns="0" anchor="b"/>
          <a:lstStyle/>
          <a:p>
            <a:pPr eaLnBrk="1" hangingPunct="1"/>
            <a:r>
              <a:rPr lang="zh-CN" altLang="zh-CN">
                <a:latin typeface="隶书" pitchFamily="49" charset="-122"/>
              </a:rPr>
              <a:t>第一章   操作系统引论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44035">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lIns="0" rIns="0" bIns="0" anchor="b"/>
          <a:lstStyle/>
          <a:p>
            <a:pPr eaLnBrk="1" hangingPunct="1"/>
            <a:r>
              <a:rPr lang="zh-CN" altLang="zh-CN"/>
              <a:t>操作系统的结构设计</a:t>
            </a:r>
          </a:p>
        </p:txBody>
      </p:sp>
      <p:sp>
        <p:nvSpPr>
          <p:cNvPr id="91139" name="Text Box 4"/>
          <p:cNvSpPr txBox="1">
            <a:spLocks noChangeArrowheads="1"/>
          </p:cNvSpPr>
          <p:nvPr/>
        </p:nvSpPr>
        <p:spPr bwMode="auto">
          <a:xfrm>
            <a:off x="250825" y="1052513"/>
            <a:ext cx="87137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zh-CN" altLang="en-US" sz="2400" b="1" dirty="0">
                <a:latin typeface="华文楷体" pitchFamily="2" charset="-122"/>
                <a:ea typeface="华文楷体" pitchFamily="2" charset="-122"/>
              </a:rPr>
              <a:t>操作系统是一个大型的系统软件，其结构经历了四代变革。早期的无结构</a:t>
            </a:r>
            <a:r>
              <a:rPr lang="en-US" altLang="zh-CN" sz="2400" b="1" dirty="0">
                <a:latin typeface="华文楷体" pitchFamily="2" charset="-122"/>
                <a:ea typeface="华文楷体" pitchFamily="2" charset="-122"/>
              </a:rPr>
              <a:t>OS</a:t>
            </a:r>
            <a:r>
              <a:rPr lang="zh-CN" altLang="en-US" sz="2400" b="1" dirty="0">
                <a:latin typeface="华文楷体" pitchFamily="2" charset="-122"/>
                <a:ea typeface="华文楷体" pitchFamily="2" charset="-122"/>
              </a:rPr>
              <a:t>（第一代）、模块化结构的</a:t>
            </a:r>
            <a:r>
              <a:rPr lang="en-US" altLang="zh-CN" sz="2400" b="1" dirty="0">
                <a:latin typeface="华文楷体" pitchFamily="2" charset="-122"/>
                <a:ea typeface="华文楷体" pitchFamily="2" charset="-122"/>
              </a:rPr>
              <a:t>OS</a:t>
            </a:r>
            <a:r>
              <a:rPr lang="zh-CN" altLang="en-US" sz="2400" b="1" dirty="0">
                <a:latin typeface="华文楷体" pitchFamily="2" charset="-122"/>
                <a:ea typeface="华文楷体" pitchFamily="2" charset="-122"/>
              </a:rPr>
              <a:t>（第二代）和分层式结构的</a:t>
            </a:r>
            <a:r>
              <a:rPr lang="en-US" altLang="zh-CN" sz="2400" b="1" dirty="0">
                <a:latin typeface="华文楷体" pitchFamily="2" charset="-122"/>
                <a:ea typeface="华文楷体" pitchFamily="2" charset="-122"/>
              </a:rPr>
              <a:t>OS</a:t>
            </a:r>
            <a:r>
              <a:rPr lang="zh-CN" altLang="en-US" sz="2400" b="1" dirty="0">
                <a:latin typeface="华文楷体" pitchFamily="2" charset="-122"/>
                <a:ea typeface="华文楷体" pitchFamily="2" charset="-122"/>
              </a:rPr>
              <a:t>（第三代），都称为传统结构的</a:t>
            </a:r>
            <a:r>
              <a:rPr lang="en-US" altLang="zh-CN" sz="2400" b="1" dirty="0">
                <a:latin typeface="华文楷体" pitchFamily="2" charset="-122"/>
                <a:ea typeface="华文楷体" pitchFamily="2" charset="-122"/>
              </a:rPr>
              <a:t>OS</a:t>
            </a:r>
            <a:r>
              <a:rPr lang="zh-CN" altLang="en-US" sz="2400" b="1" dirty="0">
                <a:latin typeface="华文楷体" pitchFamily="2" charset="-122"/>
                <a:ea typeface="华文楷体" pitchFamily="2" charset="-122"/>
              </a:rPr>
              <a:t>，而把微内核结构的</a:t>
            </a:r>
            <a:r>
              <a:rPr lang="en-US" altLang="zh-CN" sz="2400" b="1" dirty="0">
                <a:latin typeface="华文楷体" pitchFamily="2" charset="-122"/>
                <a:ea typeface="华文楷体" pitchFamily="2" charset="-122"/>
              </a:rPr>
              <a:t>OS</a:t>
            </a:r>
            <a:r>
              <a:rPr lang="zh-CN" altLang="en-US" sz="2400" b="1" dirty="0">
                <a:latin typeface="华文楷体" pitchFamily="2" charset="-122"/>
                <a:ea typeface="华文楷体" pitchFamily="2" charset="-122"/>
              </a:rPr>
              <a:t>称为现代结构的</a:t>
            </a:r>
            <a:r>
              <a:rPr lang="en-US" altLang="zh-CN" sz="2400" b="1" dirty="0">
                <a:latin typeface="华文楷体" pitchFamily="2" charset="-122"/>
                <a:ea typeface="华文楷体" pitchFamily="2" charset="-122"/>
              </a:rPr>
              <a:t>OS</a:t>
            </a:r>
            <a:r>
              <a:rPr lang="zh-CN" altLang="en-US" sz="2400" b="1" dirty="0">
                <a:latin typeface="华文楷体" pitchFamily="2" charset="-122"/>
                <a:ea typeface="华文楷体" pitchFamily="2" charset="-122"/>
              </a:rPr>
              <a:t>。</a:t>
            </a:r>
          </a:p>
        </p:txBody>
      </p:sp>
      <p:sp>
        <p:nvSpPr>
          <p:cNvPr id="91140" name="AutoShape 11"/>
          <p:cNvSpPr>
            <a:spLocks noChangeArrowheads="1"/>
          </p:cNvSpPr>
          <p:nvPr/>
        </p:nvSpPr>
        <p:spPr bwMode="auto">
          <a:xfrm>
            <a:off x="3924300" y="2717800"/>
            <a:ext cx="2447925" cy="2736850"/>
          </a:xfrm>
          <a:prstGeom prst="chevron">
            <a:avLst>
              <a:gd name="adj" fmla="val 17347"/>
            </a:avLst>
          </a:prstGeom>
          <a:gradFill rotWithShape="1">
            <a:gsLst>
              <a:gs pos="0">
                <a:srgbClr val="EC6636"/>
              </a:gs>
              <a:gs pos="50000">
                <a:srgbClr val="6D2F19"/>
              </a:gs>
              <a:gs pos="100000">
                <a:srgbClr val="EC6636"/>
              </a:gs>
            </a:gsLst>
            <a:lin ang="1890000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sz="2800" b="1">
              <a:latin typeface="Franklin Gothic Book" pitchFamily="34" charset="0"/>
              <a:ea typeface="华文楷体" pitchFamily="2" charset="-122"/>
            </a:endParaRPr>
          </a:p>
        </p:txBody>
      </p:sp>
      <p:sp>
        <p:nvSpPr>
          <p:cNvPr id="45062" name="AutoShape 12"/>
          <p:cNvSpPr>
            <a:spLocks noChangeArrowheads="1"/>
          </p:cNvSpPr>
          <p:nvPr/>
        </p:nvSpPr>
        <p:spPr bwMode="auto">
          <a:xfrm>
            <a:off x="2047875" y="2708275"/>
            <a:ext cx="2257425" cy="2746375"/>
          </a:xfrm>
          <a:prstGeom prst="chevron">
            <a:avLst>
              <a:gd name="adj" fmla="val 16468"/>
            </a:avLst>
          </a:prstGeom>
          <a:gradFill rotWithShape="1">
            <a:gsLst>
              <a:gs pos="0">
                <a:schemeClr val="folHlink"/>
              </a:gs>
              <a:gs pos="50000">
                <a:srgbClr val="454545"/>
              </a:gs>
              <a:gs pos="100000">
                <a:schemeClr val="folHlink"/>
              </a:gs>
            </a:gsLst>
            <a:lin ang="18900000" scaled="1"/>
          </a:gradFill>
          <a:ln w="38100" cmpd="sng">
            <a:solidFill>
              <a:srgbClr val="EAEAEA"/>
            </a:solidFill>
            <a:miter lim="800000"/>
          </a:ln>
          <a:effectLst>
            <a:outerShdw dist="109250" dir="3267739" algn="ctr" rotWithShape="0">
              <a:srgbClr val="333333">
                <a:alpha val="50000"/>
              </a:srgbClr>
            </a:outerShdw>
          </a:effectLst>
        </p:spPr>
        <p:txBody>
          <a:bodyPr anchor="ctr">
            <a:spAutoFit/>
          </a:bodyPr>
          <a:lstStyle/>
          <a:p>
            <a:pPr>
              <a:buFont typeface="Wingdings 2" panose="05020102010507070707" pitchFamily="18" charset="2"/>
              <a:buNone/>
              <a:defRPr/>
            </a:pPr>
            <a:endParaRPr lang="zh-CN" altLang="en-US">
              <a:latin typeface="Franklin Gothic Book" panose="020B0503020102020204" pitchFamily="34" charset="0"/>
            </a:endParaRPr>
          </a:p>
        </p:txBody>
      </p:sp>
      <p:sp>
        <p:nvSpPr>
          <p:cNvPr id="91142" name="Text Box 13"/>
          <p:cNvSpPr txBox="1">
            <a:spLocks noChangeArrowheads="1"/>
          </p:cNvSpPr>
          <p:nvPr/>
        </p:nvSpPr>
        <p:spPr bwMode="auto">
          <a:xfrm>
            <a:off x="2376488" y="3789363"/>
            <a:ext cx="2051050" cy="396875"/>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000" b="1">
                <a:solidFill>
                  <a:schemeClr val="bg1"/>
                </a:solidFill>
              </a:rPr>
              <a:t>模块化的</a:t>
            </a:r>
            <a:r>
              <a:rPr lang="en-US" altLang="zh-CN" sz="2000" b="1">
                <a:solidFill>
                  <a:schemeClr val="bg1"/>
                </a:solidFill>
              </a:rPr>
              <a:t>OS</a:t>
            </a:r>
          </a:p>
        </p:txBody>
      </p:sp>
      <p:sp>
        <p:nvSpPr>
          <p:cNvPr id="91143" name="Text Box 14"/>
          <p:cNvSpPr txBox="1">
            <a:spLocks noChangeArrowheads="1"/>
          </p:cNvSpPr>
          <p:nvPr/>
        </p:nvSpPr>
        <p:spPr bwMode="auto">
          <a:xfrm>
            <a:off x="4356100" y="3789363"/>
            <a:ext cx="2051050" cy="396875"/>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000" b="1">
                <a:solidFill>
                  <a:schemeClr val="bg1"/>
                </a:solidFill>
              </a:rPr>
              <a:t>分层式</a:t>
            </a:r>
            <a:r>
              <a:rPr lang="en-US" altLang="zh-CN" sz="2000" b="1">
                <a:solidFill>
                  <a:schemeClr val="bg1"/>
                </a:solidFill>
              </a:rPr>
              <a:t>OS</a:t>
            </a:r>
          </a:p>
        </p:txBody>
      </p:sp>
      <p:sp>
        <p:nvSpPr>
          <p:cNvPr id="91144" name="AutoShape 15"/>
          <p:cNvSpPr>
            <a:spLocks noChangeArrowheads="1"/>
          </p:cNvSpPr>
          <p:nvPr/>
        </p:nvSpPr>
        <p:spPr bwMode="auto">
          <a:xfrm>
            <a:off x="250825" y="2719388"/>
            <a:ext cx="2233613" cy="2735262"/>
          </a:xfrm>
          <a:prstGeom prst="chevron">
            <a:avLst>
              <a:gd name="adj" fmla="val 17347"/>
            </a:avLst>
          </a:prstGeom>
          <a:gradFill rotWithShape="1">
            <a:gsLst>
              <a:gs pos="0">
                <a:srgbClr val="006666"/>
              </a:gs>
              <a:gs pos="50000">
                <a:srgbClr val="002F2F"/>
              </a:gs>
              <a:gs pos="100000">
                <a:srgbClr val="006666"/>
              </a:gs>
            </a:gsLst>
            <a:lin ang="1890000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sz="2800" b="1">
              <a:latin typeface="Franklin Gothic Book" pitchFamily="34" charset="0"/>
              <a:ea typeface="华文楷体" pitchFamily="2" charset="-122"/>
            </a:endParaRPr>
          </a:p>
        </p:txBody>
      </p:sp>
      <p:sp>
        <p:nvSpPr>
          <p:cNvPr id="91145" name="Text Box 16"/>
          <p:cNvSpPr txBox="1">
            <a:spLocks noChangeArrowheads="1"/>
          </p:cNvSpPr>
          <p:nvPr/>
        </p:nvSpPr>
        <p:spPr bwMode="auto">
          <a:xfrm>
            <a:off x="539750" y="3789363"/>
            <a:ext cx="2051050" cy="396875"/>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000" b="1">
                <a:solidFill>
                  <a:schemeClr val="bg1"/>
                </a:solidFill>
              </a:rPr>
              <a:t>无结构</a:t>
            </a:r>
            <a:r>
              <a:rPr lang="en-US" altLang="zh-CN" sz="2000" b="1">
                <a:solidFill>
                  <a:schemeClr val="bg1"/>
                </a:solidFill>
              </a:rPr>
              <a:t>OS</a:t>
            </a:r>
          </a:p>
        </p:txBody>
      </p:sp>
      <p:sp>
        <p:nvSpPr>
          <p:cNvPr id="91146" name="AutoShape 17"/>
          <p:cNvSpPr>
            <a:spLocks noChangeArrowheads="1"/>
          </p:cNvSpPr>
          <p:nvPr/>
        </p:nvSpPr>
        <p:spPr bwMode="auto">
          <a:xfrm>
            <a:off x="5940425" y="2717800"/>
            <a:ext cx="2447925" cy="2736850"/>
          </a:xfrm>
          <a:prstGeom prst="chevron">
            <a:avLst>
              <a:gd name="adj" fmla="val 17347"/>
            </a:avLst>
          </a:prstGeom>
          <a:gradFill rotWithShape="1">
            <a:gsLst>
              <a:gs pos="0">
                <a:srgbClr val="990000"/>
              </a:gs>
              <a:gs pos="50000">
                <a:srgbClr val="470000"/>
              </a:gs>
              <a:gs pos="100000">
                <a:srgbClr val="990000"/>
              </a:gs>
            </a:gsLst>
            <a:lin ang="1890000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sz="2800" b="1">
              <a:latin typeface="Franklin Gothic Book" pitchFamily="34" charset="0"/>
              <a:ea typeface="华文楷体" pitchFamily="2" charset="-122"/>
            </a:endParaRPr>
          </a:p>
        </p:txBody>
      </p:sp>
      <p:sp>
        <p:nvSpPr>
          <p:cNvPr id="91147" name="Text Box 18"/>
          <p:cNvSpPr txBox="1">
            <a:spLocks noChangeArrowheads="1"/>
          </p:cNvSpPr>
          <p:nvPr/>
        </p:nvSpPr>
        <p:spPr bwMode="auto">
          <a:xfrm>
            <a:off x="6372225" y="3789363"/>
            <a:ext cx="2051050" cy="396875"/>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000" b="1">
                <a:solidFill>
                  <a:schemeClr val="bg1"/>
                </a:solidFill>
              </a:rPr>
              <a:t>现代结构</a:t>
            </a:r>
            <a:r>
              <a:rPr lang="en-US" altLang="zh-CN" sz="2000" b="1">
                <a:solidFill>
                  <a:schemeClr val="bg1"/>
                </a:solidFill>
              </a:rPr>
              <a:t>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lIns="0" rIns="0" bIns="0" anchor="b"/>
          <a:lstStyle/>
          <a:p>
            <a:pPr eaLnBrk="1" hangingPunct="1"/>
            <a:r>
              <a:rPr lang="zh-CN" altLang="en-US"/>
              <a:t>无结构的</a:t>
            </a:r>
            <a:r>
              <a:rPr lang="en-US" altLang="zh-CN"/>
              <a:t>OS</a:t>
            </a:r>
          </a:p>
        </p:txBody>
      </p:sp>
      <p:sp>
        <p:nvSpPr>
          <p:cNvPr id="46084" name="Rectangle 3"/>
          <p:cNvSpPr>
            <a:spLocks noGrp="1" noChangeArrowheads="1"/>
          </p:cNvSpPr>
          <p:nvPr>
            <p:ph type="body" idx="4294967295"/>
          </p:nvPr>
        </p:nvSpPr>
        <p:spPr/>
        <p:txBody>
          <a:bodyPr/>
          <a:lstStyle/>
          <a:p>
            <a:pPr marL="495300" indent="-495300" eaLnBrk="1" hangingPunct="1">
              <a:spcBef>
                <a:spcPts val="3000"/>
              </a:spcBef>
            </a:pPr>
            <a:r>
              <a:rPr lang="zh-CN" altLang="en-US" b="1" dirty="0">
                <a:latin typeface="华文楷体" pitchFamily="2" charset="-122"/>
                <a:ea typeface="华文楷体" pitchFamily="2" charset="-122"/>
              </a:rPr>
              <a:t>设计者的注意力只在功能的实现和获得高的效率上，缺乏首尾一致的设计思想；</a:t>
            </a:r>
          </a:p>
          <a:p>
            <a:pPr marL="495300" indent="-495300" eaLnBrk="1" hangingPunct="1">
              <a:spcBef>
                <a:spcPts val="3000"/>
              </a:spcBef>
            </a:pPr>
            <a:r>
              <a:rPr lang="zh-CN" altLang="en-US" b="1" dirty="0">
                <a:latin typeface="华文楷体" pitchFamily="2" charset="-122"/>
                <a:ea typeface="华文楷体" pitchFamily="2" charset="-122"/>
              </a:rPr>
              <a:t>此类OS是为数众多的一组过程的集合，每个过程可以任意地相互调用其他过程，整个操作系统庞大又杂乱，缺乏清晰的程序结构；</a:t>
            </a:r>
          </a:p>
          <a:p>
            <a:pPr marL="495300" indent="-495300" eaLnBrk="1" hangingPunct="1">
              <a:spcBef>
                <a:spcPts val="3000"/>
              </a:spcBef>
            </a:pPr>
            <a:r>
              <a:rPr lang="zh-CN" altLang="en-US" b="1" dirty="0">
                <a:latin typeface="华文楷体" pitchFamily="2" charset="-122"/>
                <a:ea typeface="华文楷体" pitchFamily="2" charset="-122"/>
              </a:rPr>
              <a:t>程序错误很多，给调试带来很大麻烦</a:t>
            </a:r>
          </a:p>
          <a:p>
            <a:pPr marL="495300" indent="-495300" eaLnBrk="1" hangingPunct="1">
              <a:spcBef>
                <a:spcPts val="3000"/>
              </a:spcBef>
            </a:pPr>
            <a:r>
              <a:rPr lang="zh-CN" altLang="en-US" b="1" dirty="0">
                <a:latin typeface="华文楷体" pitchFamily="2" charset="-122"/>
                <a:ea typeface="华文楷体" pitchFamily="2" charset="-122"/>
              </a:rPr>
              <a:t>程序难以阅读和理解，维护困难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strips(upRight)">
                                      <p:cBhvr>
                                        <p:cTn id="7" dur="500"/>
                                        <p:tgtEl>
                                          <p:spTgt spid="460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6084">
                                            <p:txEl>
                                              <p:pRg st="1" end="1"/>
                                            </p:txEl>
                                          </p:spTgt>
                                        </p:tgtEl>
                                        <p:attrNameLst>
                                          <p:attrName>style.visibility</p:attrName>
                                        </p:attrNameLst>
                                      </p:cBhvr>
                                      <p:to>
                                        <p:strVal val="visible"/>
                                      </p:to>
                                    </p:set>
                                    <p:animEffect transition="in" filter="strips(upRight)">
                                      <p:cBhvr>
                                        <p:cTn id="12" dur="500"/>
                                        <p:tgtEl>
                                          <p:spTgt spid="460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46084">
                                            <p:txEl>
                                              <p:pRg st="2" end="2"/>
                                            </p:txEl>
                                          </p:spTgt>
                                        </p:tgtEl>
                                        <p:attrNameLst>
                                          <p:attrName>style.visibility</p:attrName>
                                        </p:attrNameLst>
                                      </p:cBhvr>
                                      <p:to>
                                        <p:strVal val="visible"/>
                                      </p:to>
                                    </p:set>
                                    <p:animEffect transition="in" filter="strips(upRight)">
                                      <p:cBhvr>
                                        <p:cTn id="17" dur="500"/>
                                        <p:tgtEl>
                                          <p:spTgt spid="460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46084">
                                            <p:txEl>
                                              <p:pRg st="3" end="3"/>
                                            </p:txEl>
                                          </p:spTgt>
                                        </p:tgtEl>
                                        <p:attrNameLst>
                                          <p:attrName>style.visibility</p:attrName>
                                        </p:attrNameLst>
                                      </p:cBhvr>
                                      <p:to>
                                        <p:strVal val="visible"/>
                                      </p:to>
                                    </p:set>
                                    <p:animEffect transition="in" filter="strips(upRight)">
                                      <p:cBhvr>
                                        <p:cTn id="22" dur="500"/>
                                        <p:tgtEl>
                                          <p:spTgt spid="460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eaLnBrk="1" hangingPunct="1"/>
            <a:r>
              <a:rPr lang="zh-CN" altLang="en-US" sz="3600"/>
              <a:t>模块化</a:t>
            </a:r>
            <a:r>
              <a:rPr lang="en-US" altLang="zh-CN" sz="3600"/>
              <a:t>OS</a:t>
            </a:r>
          </a:p>
        </p:txBody>
      </p:sp>
      <p:sp>
        <p:nvSpPr>
          <p:cNvPr id="93187" name="Rectangle 3"/>
          <p:cNvSpPr>
            <a:spLocks noGrp="1" noChangeArrowheads="1"/>
          </p:cNvSpPr>
          <p:nvPr>
            <p:ph type="body" idx="4294967295"/>
          </p:nvPr>
        </p:nvSpPr>
        <p:spPr>
          <a:xfrm>
            <a:off x="457200" y="1076325"/>
            <a:ext cx="8229600" cy="4296891"/>
          </a:xfrm>
        </p:spPr>
        <p:txBody>
          <a:bodyPr/>
          <a:lstStyle/>
          <a:p>
            <a:pPr eaLnBrk="1" hangingPunct="1">
              <a:spcBef>
                <a:spcPts val="2400"/>
              </a:spcBef>
            </a:pPr>
            <a:r>
              <a:rPr lang="zh-CN" altLang="en-US" b="1" dirty="0">
                <a:latin typeface="华文楷体" pitchFamily="2" charset="-122"/>
                <a:ea typeface="华文楷体" pitchFamily="2" charset="-122"/>
              </a:rPr>
              <a:t> 基于“分解”和“模块化”原则控制大型软件的复杂度</a:t>
            </a:r>
          </a:p>
          <a:p>
            <a:pPr eaLnBrk="1" hangingPunct="1">
              <a:spcBef>
                <a:spcPts val="2400"/>
              </a:spcBef>
            </a:pPr>
            <a:r>
              <a:rPr lang="zh-CN" altLang="en-US" b="1" dirty="0">
                <a:latin typeface="华文楷体" pitchFamily="2" charset="-122"/>
                <a:ea typeface="华文楷体" pitchFamily="2" charset="-122"/>
              </a:rPr>
              <a:t> OS将被划分为多个功能模块，每个模块具有某方面的管理功能，如进程管理模块、存储器管理模块、</a:t>
            </a:r>
            <a:r>
              <a:rPr lang="en-US" altLang="zh-CN" b="1" dirty="0">
                <a:latin typeface="华文楷体" pitchFamily="2" charset="-122"/>
                <a:ea typeface="华文楷体" pitchFamily="2" charset="-122"/>
              </a:rPr>
              <a:t>I/O</a:t>
            </a:r>
            <a:r>
              <a:rPr lang="zh-CN" altLang="en-US" b="1" dirty="0">
                <a:latin typeface="华文楷体" pitchFamily="2" charset="-122"/>
                <a:ea typeface="华文楷体" pitchFamily="2" charset="-122"/>
              </a:rPr>
              <a:t>设备管理模块等等。各模块细分为若干个具有一定功能的子模块，如进程管理模块又分为进程控制、进程同步等子模块。若子模块较大，可以进一步细分。</a:t>
            </a:r>
            <a:endParaRPr lang="en-US" altLang="zh-CN" b="1" dirty="0">
              <a:latin typeface="华文楷体" pitchFamily="2" charset="-122"/>
              <a:ea typeface="华文楷体" pitchFamily="2" charset="-122"/>
            </a:endParaRPr>
          </a:p>
          <a:p>
            <a:pPr eaLnBrk="1" hangingPunct="1">
              <a:spcBef>
                <a:spcPts val="2400"/>
              </a:spcBef>
            </a:pPr>
            <a:r>
              <a:rPr lang="zh-CN" altLang="en-US" b="1" dirty="0">
                <a:latin typeface="华文楷体" pitchFamily="2" charset="-122"/>
                <a:ea typeface="华文楷体" pitchFamily="2" charset="-122"/>
              </a:rPr>
              <a:t> 各模块间通过预定义好的接口通信</a:t>
            </a:r>
          </a:p>
        </p:txBody>
      </p:sp>
      <p:sp>
        <p:nvSpPr>
          <p:cNvPr id="5" name="Rectangle 3"/>
          <p:cNvSpPr txBox="1">
            <a:spLocks noChangeArrowheads="1"/>
          </p:cNvSpPr>
          <p:nvPr/>
        </p:nvSpPr>
        <p:spPr bwMode="auto">
          <a:xfrm>
            <a:off x="2771800" y="5790472"/>
            <a:ext cx="3818384"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a:lstStyle>
          <a:p>
            <a:pPr marL="0" indent="0" algn="ctr" eaLnBrk="1" hangingPunct="1">
              <a:buNone/>
            </a:pPr>
            <a:r>
              <a:rPr lang="zh-CN" altLang="en-US" b="1" dirty="0">
                <a:latin typeface="华文楷体" pitchFamily="2" charset="-122"/>
                <a:ea typeface="华文楷体" pitchFamily="2" charset="-122"/>
              </a:rPr>
              <a:t>模块</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接口法</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randombar(horizontal)">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randombar(horizontal)">
                                      <p:cBhvr>
                                        <p:cTn id="12" dur="500"/>
                                        <p:tgtEl>
                                          <p:spTgt spid="93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randombar(horizontal)">
                                      <p:cBhvr>
                                        <p:cTn id="17" dur="500"/>
                                        <p:tgtEl>
                                          <p:spTgt spid="93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up)">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250825" y="908050"/>
            <a:ext cx="8229600" cy="2174875"/>
          </a:xfrm>
        </p:spPr>
        <p:txBody>
          <a:bodyPr/>
          <a:lstStyle/>
          <a:p>
            <a:pPr eaLnBrk="1" hangingPunct="1"/>
            <a:r>
              <a:rPr lang="zh-CN" altLang="en-US" b="1">
                <a:latin typeface="华文楷体" pitchFamily="2" charset="-122"/>
                <a:ea typeface="华文楷体" pitchFamily="2" charset="-122"/>
              </a:rPr>
              <a:t> 分时OS的产生起因于用户需求</a:t>
            </a:r>
          </a:p>
          <a:p>
            <a:pPr lvl="1" eaLnBrk="1" hangingPunct="1"/>
            <a:r>
              <a:rPr lang="zh-CN" altLang="en-US" b="1">
                <a:latin typeface="华文楷体" pitchFamily="2" charset="-122"/>
                <a:ea typeface="华文楷体" pitchFamily="2" charset="-122"/>
              </a:rPr>
              <a:t> 人机交互</a:t>
            </a:r>
          </a:p>
          <a:p>
            <a:pPr lvl="1" eaLnBrk="1" hangingPunct="1"/>
            <a:r>
              <a:rPr lang="zh-CN" altLang="en-US" b="1">
                <a:latin typeface="华文楷体" pitchFamily="2" charset="-122"/>
                <a:ea typeface="华文楷体" pitchFamily="2" charset="-122"/>
              </a:rPr>
              <a:t> 共享主机</a:t>
            </a:r>
          </a:p>
          <a:p>
            <a:pPr lvl="1" eaLnBrk="1" hangingPunct="1"/>
            <a:r>
              <a:rPr lang="zh-CN" altLang="en-US" b="1">
                <a:latin typeface="华文楷体" pitchFamily="2" charset="-122"/>
                <a:ea typeface="华文楷体" pitchFamily="2" charset="-122"/>
              </a:rPr>
              <a:t> 方便用户</a:t>
            </a:r>
          </a:p>
        </p:txBody>
      </p:sp>
      <p:sp>
        <p:nvSpPr>
          <p:cNvPr id="60419" name="Rectangle 4"/>
          <p:cNvSpPr>
            <a:spLocks noChangeArrowheads="1"/>
          </p:cNvSpPr>
          <p:nvPr/>
        </p:nvSpPr>
        <p:spPr bwMode="auto">
          <a:xfrm>
            <a:off x="539750" y="3068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600" b="1" dirty="0">
                <a:latin typeface="Verdana" pitchFamily="34" charset="0"/>
                <a:ea typeface="隶书" pitchFamily="49" charset="-122"/>
              </a:rPr>
              <a:t>分时</a:t>
            </a:r>
            <a:r>
              <a:rPr lang="en-US" altLang="zh-CN" sz="3600" b="1" dirty="0">
                <a:latin typeface="Verdana" pitchFamily="34" charset="0"/>
                <a:ea typeface="隶书" pitchFamily="49" charset="-122"/>
              </a:rPr>
              <a:t>OS</a:t>
            </a:r>
            <a:r>
              <a:rPr lang="zh-CN" altLang="en-US" sz="3600" b="1" dirty="0">
                <a:latin typeface="Verdana" pitchFamily="34" charset="0"/>
                <a:ea typeface="隶书" pitchFamily="49" charset="-122"/>
              </a:rPr>
              <a:t>实现中的关键问题</a:t>
            </a:r>
          </a:p>
        </p:txBody>
      </p:sp>
      <p:sp>
        <p:nvSpPr>
          <p:cNvPr id="60420" name="Rectangle 5"/>
          <p:cNvSpPr>
            <a:spLocks noChangeArrowheads="1"/>
          </p:cNvSpPr>
          <p:nvPr/>
        </p:nvSpPr>
        <p:spPr bwMode="auto">
          <a:xfrm>
            <a:off x="323850" y="3645025"/>
            <a:ext cx="8229600"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hlink"/>
              </a:buClr>
              <a:buFont typeface="Wingdings" pitchFamily="2" charset="2"/>
              <a:buChar char="v"/>
            </a:pPr>
            <a:r>
              <a:rPr lang="en-US" altLang="zh-CN" sz="2800" b="1" dirty="0">
                <a:latin typeface="华文楷体" pitchFamily="2" charset="-122"/>
                <a:ea typeface="华文楷体" pitchFamily="2" charset="-122"/>
              </a:rPr>
              <a:t> </a:t>
            </a:r>
            <a:r>
              <a:rPr lang="zh-CN" altLang="en-US" sz="2000" b="1" dirty="0">
                <a:latin typeface="华文楷体" pitchFamily="2" charset="-122"/>
                <a:ea typeface="华文楷体" pitchFamily="2" charset="-122"/>
              </a:rPr>
              <a:t>及时接收</a:t>
            </a:r>
          </a:p>
          <a:p>
            <a:pPr marL="742950" lvl="1" indent="-285750">
              <a:buClr>
                <a:schemeClr val="accent1"/>
              </a:buClr>
              <a:buFont typeface="Wingdings" pitchFamily="2" charset="2"/>
              <a:buChar char="§"/>
            </a:pPr>
            <a:r>
              <a:rPr lang="zh-CN" altLang="en-US" sz="2000" b="1" dirty="0">
                <a:latin typeface="华文楷体" pitchFamily="2" charset="-122"/>
                <a:ea typeface="华文楷体" pitchFamily="2" charset="-122"/>
              </a:rPr>
              <a:t> 利用多路卡，根据输入速度等因素同时接收多个终端的数据并暂存在缓冲区</a:t>
            </a:r>
          </a:p>
          <a:p>
            <a:pPr marL="342900" indent="-342900">
              <a:buClr>
                <a:schemeClr val="hlink"/>
              </a:buClr>
              <a:buFont typeface="Wingdings" pitchFamily="2" charset="2"/>
              <a:buChar char="v"/>
            </a:pPr>
            <a:r>
              <a:rPr lang="zh-CN" altLang="en-US" sz="2000" b="1" dirty="0">
                <a:latin typeface="华文楷体" pitchFamily="2" charset="-122"/>
                <a:ea typeface="华文楷体" pitchFamily="2" charset="-122"/>
              </a:rPr>
              <a:t> 及时处理</a:t>
            </a:r>
          </a:p>
          <a:p>
            <a:pPr marL="742950" lvl="1" indent="-285750">
              <a:buClr>
                <a:schemeClr val="accent1"/>
              </a:buClr>
              <a:buFont typeface="Wingdings" pitchFamily="2" charset="2"/>
              <a:buChar char="§"/>
            </a:pPr>
            <a:r>
              <a:rPr lang="zh-CN" altLang="en-US" sz="2000" b="1" dirty="0">
                <a:latin typeface="华文楷体" pitchFamily="2" charset="-122"/>
                <a:ea typeface="华文楷体" pitchFamily="2" charset="-122"/>
              </a:rPr>
              <a:t> 各个用户的作业都必须驻留在内存中、采用轮转运行方式</a:t>
            </a:r>
          </a:p>
        </p:txBody>
      </p:sp>
      <p:sp>
        <p:nvSpPr>
          <p:cNvPr id="60421" name="Rectangle 8"/>
          <p:cNvSpPr>
            <a:spLocks noGrp="1" noChangeArrowheads="1"/>
          </p:cNvSpPr>
          <p:nvPr>
            <p:ph type="title" idx="4294967295"/>
          </p:nvPr>
        </p:nvSpPr>
        <p:spPr>
          <a:xfrm>
            <a:off x="1763713" y="115888"/>
            <a:ext cx="6934200" cy="563562"/>
          </a:xfrm>
        </p:spPr>
        <p:txBody>
          <a:bodyPr/>
          <a:lstStyle/>
          <a:p>
            <a:pPr eaLnBrk="1" hangingPunct="1"/>
            <a:r>
              <a:rPr lang="zh-CN" altLang="en-US" sz="3600"/>
              <a:t>分时</a:t>
            </a:r>
            <a:r>
              <a:rPr lang="en-US" altLang="zh-CN" sz="3600"/>
              <a:t>OS</a:t>
            </a:r>
            <a:r>
              <a:rPr lang="zh-CN" altLang="en-US" sz="3600"/>
              <a:t>（</a:t>
            </a:r>
            <a:r>
              <a:rPr lang="en-US" altLang="zh-CN" sz="2800"/>
              <a:t>Time Sharing System</a:t>
            </a:r>
            <a:r>
              <a:rPr lang="zh-CN" altLang="en-US" sz="3600"/>
              <a:t>）</a:t>
            </a:r>
          </a:p>
        </p:txBody>
      </p:sp>
      <p:sp>
        <p:nvSpPr>
          <p:cNvPr id="7" name="文本框 3"/>
          <p:cNvSpPr txBox="1"/>
          <p:nvPr/>
        </p:nvSpPr>
        <p:spPr>
          <a:xfrm>
            <a:off x="611560" y="5445224"/>
            <a:ext cx="7957047" cy="830997"/>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zh-CN" altLang="en-US" sz="2400" b="1" noProof="1">
                <a:solidFill>
                  <a:srgbClr val="FF0000"/>
                </a:solidFill>
                <a:latin typeface="华文楷体" pitchFamily="2" charset="-122"/>
                <a:ea typeface="华文楷体" pitchFamily="2" charset="-122"/>
              </a:rPr>
              <a:t>系统规定，每个作业每次只能运行一个时间片，然后暂停该作业的运行，立即调度下一个作业运行。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randombar(horizontal)">
                                      <p:cBhvr>
                                        <p:cTn id="7" dur="50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randombar(horizontal)">
                                      <p:cBhvr>
                                        <p:cTn id="12" dur="500"/>
                                        <p:tgtEl>
                                          <p:spTgt spid="604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420"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lIns="0" rIns="0" bIns="0" anchor="b"/>
          <a:lstStyle/>
          <a:p>
            <a:pPr eaLnBrk="1" hangingPunct="1"/>
            <a:r>
              <a:rPr lang="zh-CN" altLang="en-US"/>
              <a:t>模块化的</a:t>
            </a:r>
            <a:r>
              <a:rPr lang="en-US" altLang="zh-CN"/>
              <a:t>OS</a:t>
            </a:r>
          </a:p>
        </p:txBody>
      </p:sp>
      <p:grpSp>
        <p:nvGrpSpPr>
          <p:cNvPr id="2" name="Rectangle 4"/>
          <p:cNvGrpSpPr>
            <a:grpSpLocks/>
          </p:cNvGrpSpPr>
          <p:nvPr/>
        </p:nvGrpSpPr>
        <p:grpSpPr bwMode="auto">
          <a:xfrm>
            <a:off x="3694113" y="1974850"/>
            <a:ext cx="1884362" cy="457200"/>
            <a:chOff x="0" y="0"/>
            <a:chExt cx="1187" cy="288"/>
          </a:xfrm>
        </p:grpSpPr>
        <p:pic>
          <p:nvPicPr>
            <p:cNvPr id="94212" name="Rectangl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Text Box 6"/>
            <p:cNvSpPr txBox="1">
              <a:spLocks noChangeArrowheads="1"/>
            </p:cNvSpPr>
            <p:nvPr/>
          </p:nvSpPr>
          <p:spPr bwMode="auto">
            <a:xfrm>
              <a:off x="9" y="9"/>
              <a:ext cx="117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b="1">
                  <a:solidFill>
                    <a:schemeClr val="bg1"/>
                  </a:solidFill>
                </a:rPr>
                <a:t>操作系统</a:t>
              </a:r>
              <a:endParaRPr lang="en-US" altLang="zh-CN" b="1">
                <a:solidFill>
                  <a:schemeClr val="bg1"/>
                </a:solidFill>
              </a:endParaRPr>
            </a:p>
          </p:txBody>
        </p:sp>
      </p:grpSp>
      <p:sp>
        <p:nvSpPr>
          <p:cNvPr id="48135" name="Rectangle 8"/>
          <p:cNvSpPr>
            <a:spLocks noChangeArrowheads="1"/>
          </p:cNvSpPr>
          <p:nvPr/>
        </p:nvSpPr>
        <p:spPr bwMode="auto">
          <a:xfrm>
            <a:off x="755650" y="3500438"/>
            <a:ext cx="1944688" cy="431800"/>
          </a:xfrm>
          <a:prstGeom prst="rect">
            <a:avLst/>
          </a:prstGeom>
          <a:gradFill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a:gradFill>
          <a:ln w="9525">
            <a:solidFill>
              <a:schemeClr val="tx1"/>
            </a:solidFill>
            <a:miter lim="800000"/>
            <a:headEnd/>
            <a:tailEnd/>
          </a:ln>
        </p:spPr>
        <p:txBody>
          <a:bodyPr wrap="none" anchor="ctr"/>
          <a:lstStyle/>
          <a:p>
            <a:pPr algn="ctr"/>
            <a:r>
              <a:rPr lang="zh-CN" altLang="en-US" b="1" dirty="0">
                <a:solidFill>
                  <a:schemeClr val="bg1"/>
                </a:solidFill>
              </a:rPr>
              <a:t>进程管理</a:t>
            </a:r>
          </a:p>
        </p:txBody>
      </p:sp>
      <p:sp>
        <p:nvSpPr>
          <p:cNvPr id="48136" name="Rectangle 9"/>
          <p:cNvSpPr>
            <a:spLocks noChangeArrowheads="1"/>
          </p:cNvSpPr>
          <p:nvPr/>
        </p:nvSpPr>
        <p:spPr bwMode="auto">
          <a:xfrm>
            <a:off x="3708400" y="3500438"/>
            <a:ext cx="1871663" cy="431800"/>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5400000"/>
          </a:gradFill>
          <a:ln w="9525">
            <a:solidFill>
              <a:schemeClr val="tx1"/>
            </a:solidFill>
            <a:miter lim="800000"/>
            <a:headEnd/>
            <a:tailEnd/>
          </a:ln>
        </p:spPr>
        <p:txBody>
          <a:bodyPr wrap="none" anchor="ctr"/>
          <a:lstStyle/>
          <a:p>
            <a:pPr algn="ctr"/>
            <a:r>
              <a:rPr lang="zh-CN" altLang="en-US" b="1">
                <a:solidFill>
                  <a:schemeClr val="bg1"/>
                </a:solidFill>
              </a:rPr>
              <a:t>存储器管理</a:t>
            </a:r>
          </a:p>
        </p:txBody>
      </p:sp>
      <p:sp>
        <p:nvSpPr>
          <p:cNvPr id="48137" name="Rectangle 10"/>
          <p:cNvSpPr>
            <a:spLocks noChangeArrowheads="1"/>
          </p:cNvSpPr>
          <p:nvPr/>
        </p:nvSpPr>
        <p:spPr bwMode="auto">
          <a:xfrm>
            <a:off x="6300788" y="3500438"/>
            <a:ext cx="2016125" cy="431800"/>
          </a:xfrm>
          <a:prstGeom prst="rect">
            <a:avLst/>
          </a:prstGeom>
          <a:gradFill rotWithShape="1">
            <a:gsLst>
              <a:gs pos="0">
                <a:srgbClr val="DCEBF5"/>
              </a:gs>
              <a:gs pos="8000">
                <a:srgbClr val="83A7C3"/>
              </a:gs>
              <a:gs pos="13000">
                <a:srgbClr val="768FB9"/>
              </a:gs>
              <a:gs pos="21001">
                <a:srgbClr val="83A7C3"/>
              </a:gs>
              <a:gs pos="52000">
                <a:srgbClr val="FFFFFF"/>
              </a:gs>
              <a:gs pos="56000">
                <a:srgbClr val="9C6563"/>
              </a:gs>
              <a:gs pos="58000">
                <a:srgbClr val="5B97D4"/>
              </a:gs>
              <a:gs pos="71001">
                <a:srgbClr val="C0524E"/>
              </a:gs>
              <a:gs pos="94000">
                <a:srgbClr val="EBDAD4"/>
              </a:gs>
              <a:gs pos="100000">
                <a:srgbClr val="55261C"/>
              </a:gs>
            </a:gsLst>
            <a:path path="rect">
              <a:fillToRect l="50000" t="50000" r="50000" b="50000"/>
            </a:path>
          </a:gradFill>
          <a:ln w="9525">
            <a:solidFill>
              <a:schemeClr val="tx1"/>
            </a:solidFill>
            <a:miter lim="800000"/>
            <a:headEnd/>
            <a:tailEnd/>
          </a:ln>
        </p:spPr>
        <p:txBody>
          <a:bodyPr wrap="none" anchor="ctr"/>
          <a:lstStyle/>
          <a:p>
            <a:pPr algn="ctr"/>
            <a:r>
              <a:rPr lang="zh-CN" altLang="en-US" b="1">
                <a:solidFill>
                  <a:schemeClr val="bg1"/>
                </a:solidFill>
              </a:rPr>
              <a:t>文件管理</a:t>
            </a:r>
            <a:endParaRPr lang="en-US" altLang="zh-CN" b="1">
              <a:solidFill>
                <a:schemeClr val="bg1"/>
              </a:solidFill>
            </a:endParaRPr>
          </a:p>
        </p:txBody>
      </p:sp>
      <p:grpSp>
        <p:nvGrpSpPr>
          <p:cNvPr id="3" name="Rectangle 17"/>
          <p:cNvGrpSpPr>
            <a:grpSpLocks/>
          </p:cNvGrpSpPr>
          <p:nvPr/>
        </p:nvGrpSpPr>
        <p:grpSpPr bwMode="auto">
          <a:xfrm>
            <a:off x="165100" y="4711700"/>
            <a:ext cx="1309688" cy="530225"/>
            <a:chOff x="0" y="0"/>
            <a:chExt cx="825" cy="334"/>
          </a:xfrm>
        </p:grpSpPr>
        <p:pic>
          <p:nvPicPr>
            <p:cNvPr id="94218" name="Rectangl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2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9" name="Text Box 12"/>
            <p:cNvSpPr txBox="1">
              <a:spLocks noChangeArrowheads="1"/>
            </p:cNvSpPr>
            <p:nvPr/>
          </p:nvSpPr>
          <p:spPr bwMode="auto">
            <a:xfrm>
              <a:off x="9" y="8"/>
              <a:ext cx="80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b="1">
                  <a:solidFill>
                    <a:schemeClr val="bg1"/>
                  </a:solidFill>
                </a:rPr>
                <a:t>进程控制</a:t>
              </a:r>
            </a:p>
          </p:txBody>
        </p:sp>
      </p:grpSp>
      <p:sp>
        <p:nvSpPr>
          <p:cNvPr id="48141" name="Rectangle 18"/>
          <p:cNvSpPr>
            <a:spLocks noChangeArrowheads="1"/>
          </p:cNvSpPr>
          <p:nvPr/>
        </p:nvSpPr>
        <p:spPr bwMode="auto">
          <a:xfrm>
            <a:off x="1979613" y="4724400"/>
            <a:ext cx="1296987" cy="504825"/>
          </a:xfrm>
          <a:prstGeom prst="rect">
            <a:avLst/>
          </a:prstGeom>
          <a:gradFill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1"/>
          </a:gradFill>
          <a:ln w="9525">
            <a:solidFill>
              <a:schemeClr val="tx1"/>
            </a:solidFill>
            <a:miter lim="800000"/>
            <a:headEnd/>
            <a:tailEnd/>
          </a:ln>
        </p:spPr>
        <p:txBody>
          <a:bodyPr wrap="none" anchor="ctr"/>
          <a:lstStyle/>
          <a:p>
            <a:pPr algn="ctr"/>
            <a:r>
              <a:rPr lang="zh-CN" altLang="en-US" b="1">
                <a:solidFill>
                  <a:schemeClr val="bg1"/>
                </a:solidFill>
              </a:rPr>
              <a:t>进程调度</a:t>
            </a:r>
          </a:p>
        </p:txBody>
      </p:sp>
      <p:sp>
        <p:nvSpPr>
          <p:cNvPr id="48142" name="Rectangle 19"/>
          <p:cNvSpPr>
            <a:spLocks noChangeArrowheads="1"/>
          </p:cNvSpPr>
          <p:nvPr/>
        </p:nvSpPr>
        <p:spPr bwMode="auto">
          <a:xfrm>
            <a:off x="3348038" y="4724400"/>
            <a:ext cx="1295400" cy="504825"/>
          </a:xfrm>
          <a:prstGeom prst="rect">
            <a:avLst/>
          </a:prstGeom>
          <a:gradFill rotWithShape="1">
            <a:gsLst>
              <a:gs pos="0">
                <a:srgbClr val="E6DCAC"/>
              </a:gs>
              <a:gs pos="12000">
                <a:srgbClr val="E6D78A"/>
              </a:gs>
              <a:gs pos="30000">
                <a:srgbClr val="C7AC4C"/>
              </a:gs>
              <a:gs pos="45000">
                <a:srgbClr val="E6D78A"/>
              </a:gs>
              <a:gs pos="77000">
                <a:srgbClr val="C7AC4C"/>
              </a:gs>
              <a:gs pos="100000">
                <a:srgbClr val="E6DCAC"/>
              </a:gs>
            </a:gsLst>
            <a:lin ang="18900000" scaled="1"/>
          </a:gradFill>
          <a:ln w="9525">
            <a:solidFill>
              <a:schemeClr val="tx1"/>
            </a:solidFill>
            <a:miter lim="800000"/>
            <a:headEnd/>
            <a:tailEnd/>
          </a:ln>
        </p:spPr>
        <p:txBody>
          <a:bodyPr wrap="none" anchor="ctr"/>
          <a:lstStyle/>
          <a:p>
            <a:pPr algn="ctr"/>
            <a:r>
              <a:rPr lang="zh-CN" altLang="en-US" b="1">
                <a:solidFill>
                  <a:schemeClr val="bg1"/>
                </a:solidFill>
              </a:rPr>
              <a:t>内存分配</a:t>
            </a:r>
          </a:p>
        </p:txBody>
      </p:sp>
      <p:grpSp>
        <p:nvGrpSpPr>
          <p:cNvPr id="4" name="Rectangle 20"/>
          <p:cNvGrpSpPr>
            <a:grpSpLocks/>
          </p:cNvGrpSpPr>
          <p:nvPr/>
        </p:nvGrpSpPr>
        <p:grpSpPr bwMode="auto">
          <a:xfrm>
            <a:off x="4779963" y="4711700"/>
            <a:ext cx="1376362" cy="530225"/>
            <a:chOff x="0" y="0"/>
            <a:chExt cx="867" cy="334"/>
          </a:xfrm>
        </p:grpSpPr>
        <p:pic>
          <p:nvPicPr>
            <p:cNvPr id="94223" name="Rectangl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6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4" name="Text Box 17"/>
            <p:cNvSpPr txBox="1">
              <a:spLocks noChangeArrowheads="1"/>
            </p:cNvSpPr>
            <p:nvPr/>
          </p:nvSpPr>
          <p:spPr bwMode="auto">
            <a:xfrm>
              <a:off x="6" y="8"/>
              <a:ext cx="85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b="1">
                  <a:solidFill>
                    <a:schemeClr val="bg1"/>
                  </a:solidFill>
                </a:rPr>
                <a:t>内存保护</a:t>
              </a:r>
            </a:p>
          </p:txBody>
        </p:sp>
      </p:grpSp>
      <p:sp>
        <p:nvSpPr>
          <p:cNvPr id="48146" name="Rectangle 21"/>
          <p:cNvSpPr>
            <a:spLocks noChangeArrowheads="1"/>
          </p:cNvSpPr>
          <p:nvPr/>
        </p:nvSpPr>
        <p:spPr bwMode="auto">
          <a:xfrm>
            <a:off x="6227763" y="4724400"/>
            <a:ext cx="1368425" cy="504825"/>
          </a:xfrm>
          <a:prstGeom prst="rect">
            <a:avLst/>
          </a:prstGeom>
          <a:gradFill rotWithShape="1">
            <a:gsLst>
              <a:gs pos="0">
                <a:srgbClr val="DCEBF5"/>
              </a:gs>
              <a:gs pos="8000">
                <a:srgbClr val="83A7C3"/>
              </a:gs>
              <a:gs pos="13000">
                <a:srgbClr val="768FB9"/>
              </a:gs>
              <a:gs pos="21001">
                <a:srgbClr val="83A7C3"/>
              </a:gs>
              <a:gs pos="52000">
                <a:srgbClr val="FFFFFF"/>
              </a:gs>
              <a:gs pos="56000">
                <a:srgbClr val="9C6563"/>
              </a:gs>
              <a:gs pos="58000">
                <a:srgbClr val="5B97D4"/>
              </a:gs>
              <a:gs pos="71001">
                <a:srgbClr val="C0524E"/>
              </a:gs>
              <a:gs pos="94000">
                <a:srgbClr val="EBDAD4"/>
              </a:gs>
              <a:gs pos="100000">
                <a:srgbClr val="55261C"/>
              </a:gs>
            </a:gsLst>
            <a:lin ang="18900000" scaled="1"/>
          </a:gradFill>
          <a:ln w="9525">
            <a:solidFill>
              <a:schemeClr val="tx1"/>
            </a:solidFill>
            <a:miter lim="800000"/>
            <a:headEnd/>
            <a:tailEnd/>
          </a:ln>
        </p:spPr>
        <p:txBody>
          <a:bodyPr wrap="none" anchor="ctr"/>
          <a:lstStyle/>
          <a:p>
            <a:pPr algn="ctr"/>
            <a:r>
              <a:rPr lang="zh-CN" altLang="en-US" b="1">
                <a:solidFill>
                  <a:schemeClr val="bg1"/>
                </a:solidFill>
              </a:rPr>
              <a:t>磁盘管理</a:t>
            </a:r>
          </a:p>
        </p:txBody>
      </p:sp>
      <p:sp>
        <p:nvSpPr>
          <p:cNvPr id="48147" name="Rectangle 22"/>
          <p:cNvSpPr>
            <a:spLocks noChangeArrowheads="1"/>
          </p:cNvSpPr>
          <p:nvPr/>
        </p:nvSpPr>
        <p:spPr bwMode="auto">
          <a:xfrm>
            <a:off x="7740650" y="4724400"/>
            <a:ext cx="1223963" cy="504825"/>
          </a:xfrm>
          <a:prstGeom prst="rect">
            <a:avLst/>
          </a:prstGeom>
          <a:gradFill rotWithShape="1">
            <a:gsLst>
              <a:gs pos="0">
                <a:srgbClr val="DCEBF5"/>
              </a:gs>
              <a:gs pos="8000">
                <a:srgbClr val="83A7C3"/>
              </a:gs>
              <a:gs pos="13000">
                <a:srgbClr val="768FB9"/>
              </a:gs>
              <a:gs pos="21001">
                <a:srgbClr val="83A7C3"/>
              </a:gs>
              <a:gs pos="52000">
                <a:srgbClr val="FFFFFF"/>
              </a:gs>
              <a:gs pos="56000">
                <a:srgbClr val="9C6563"/>
              </a:gs>
              <a:gs pos="58000">
                <a:srgbClr val="5B97D4"/>
              </a:gs>
              <a:gs pos="71001">
                <a:srgbClr val="C0524E"/>
              </a:gs>
              <a:gs pos="94000">
                <a:srgbClr val="EBDAD4"/>
              </a:gs>
              <a:gs pos="100000">
                <a:srgbClr val="55261C"/>
              </a:gs>
            </a:gsLst>
            <a:lin ang="0" scaled="1"/>
          </a:gradFill>
          <a:ln w="9525">
            <a:solidFill>
              <a:schemeClr val="tx1"/>
            </a:solidFill>
            <a:miter lim="800000"/>
            <a:headEnd/>
            <a:tailEnd/>
          </a:ln>
        </p:spPr>
        <p:txBody>
          <a:bodyPr wrap="none" anchor="ctr"/>
          <a:lstStyle/>
          <a:p>
            <a:pPr algn="ctr"/>
            <a:r>
              <a:rPr lang="zh-CN" altLang="en-US" b="1">
                <a:solidFill>
                  <a:schemeClr val="bg1"/>
                </a:solidFill>
              </a:rPr>
              <a:t>目录管理</a:t>
            </a:r>
          </a:p>
        </p:txBody>
      </p:sp>
      <p:cxnSp>
        <p:nvCxnSpPr>
          <p:cNvPr id="48148" name="AutoShape 24"/>
          <p:cNvCxnSpPr>
            <a:cxnSpLocks noChangeShapeType="1"/>
            <a:endCxn id="48136" idx="0"/>
          </p:cNvCxnSpPr>
          <p:nvPr/>
        </p:nvCxnSpPr>
        <p:spPr bwMode="auto">
          <a:xfrm>
            <a:off x="4645025" y="2420938"/>
            <a:ext cx="0" cy="10795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8149" name="Line 27"/>
          <p:cNvSpPr>
            <a:spLocks noChangeShapeType="1"/>
          </p:cNvSpPr>
          <p:nvPr/>
        </p:nvSpPr>
        <p:spPr bwMode="auto">
          <a:xfrm flipH="1">
            <a:off x="1619250" y="2420938"/>
            <a:ext cx="2447925" cy="1079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0" name="Line 28"/>
          <p:cNvSpPr>
            <a:spLocks noChangeShapeType="1"/>
          </p:cNvSpPr>
          <p:nvPr/>
        </p:nvSpPr>
        <p:spPr bwMode="auto">
          <a:xfrm>
            <a:off x="5148263" y="2420938"/>
            <a:ext cx="2303462" cy="1079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Line 29"/>
          <p:cNvSpPr>
            <a:spLocks noChangeShapeType="1"/>
          </p:cNvSpPr>
          <p:nvPr/>
        </p:nvSpPr>
        <p:spPr bwMode="auto">
          <a:xfrm flipH="1">
            <a:off x="611188" y="3933825"/>
            <a:ext cx="647700" cy="790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2" name="Line 30"/>
          <p:cNvSpPr>
            <a:spLocks noChangeShapeType="1"/>
          </p:cNvSpPr>
          <p:nvPr/>
        </p:nvSpPr>
        <p:spPr bwMode="auto">
          <a:xfrm>
            <a:off x="1835150" y="3933825"/>
            <a:ext cx="576263" cy="790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Line 31"/>
          <p:cNvSpPr>
            <a:spLocks noChangeShapeType="1"/>
          </p:cNvSpPr>
          <p:nvPr/>
        </p:nvSpPr>
        <p:spPr bwMode="auto">
          <a:xfrm flipH="1">
            <a:off x="3851275" y="3933825"/>
            <a:ext cx="360363" cy="790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4" name="Line 32"/>
          <p:cNvSpPr>
            <a:spLocks noChangeShapeType="1"/>
          </p:cNvSpPr>
          <p:nvPr/>
        </p:nvSpPr>
        <p:spPr bwMode="auto">
          <a:xfrm>
            <a:off x="5003800" y="3933825"/>
            <a:ext cx="504825" cy="790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Text Box 33"/>
          <p:cNvSpPr txBox="1">
            <a:spLocks noChangeArrowheads="1"/>
          </p:cNvSpPr>
          <p:nvPr/>
        </p:nvSpPr>
        <p:spPr bwMode="auto">
          <a:xfrm>
            <a:off x="1476375" y="4868863"/>
            <a:ext cx="503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spcBef>
                <a:spcPct val="50000"/>
              </a:spcBef>
            </a:pPr>
            <a:r>
              <a:rPr lang="en-US" altLang="zh-CN" b="1"/>
              <a:t>…</a:t>
            </a:r>
          </a:p>
        </p:txBody>
      </p:sp>
      <p:sp>
        <p:nvSpPr>
          <p:cNvPr id="48156" name="Text Box 34"/>
          <p:cNvSpPr txBox="1">
            <a:spLocks noChangeArrowheads="1"/>
          </p:cNvSpPr>
          <p:nvPr/>
        </p:nvSpPr>
        <p:spPr bwMode="auto">
          <a:xfrm>
            <a:off x="755650" y="3068638"/>
            <a:ext cx="792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spcBef>
                <a:spcPct val="50000"/>
              </a:spcBef>
            </a:pPr>
            <a:r>
              <a:rPr lang="zh-CN" altLang="en-US" b="1"/>
              <a:t>模块</a:t>
            </a:r>
          </a:p>
        </p:txBody>
      </p:sp>
      <p:sp>
        <p:nvSpPr>
          <p:cNvPr id="48157" name="Text Box 35"/>
          <p:cNvSpPr txBox="1">
            <a:spLocks noChangeArrowheads="1"/>
          </p:cNvSpPr>
          <p:nvPr/>
        </p:nvSpPr>
        <p:spPr bwMode="auto">
          <a:xfrm>
            <a:off x="0" y="4292600"/>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spcBef>
                <a:spcPct val="50000"/>
              </a:spcBef>
            </a:pPr>
            <a:r>
              <a:rPr lang="zh-CN" altLang="en-US" b="1"/>
              <a:t>子模块</a:t>
            </a:r>
          </a:p>
        </p:txBody>
      </p:sp>
      <p:sp>
        <p:nvSpPr>
          <p:cNvPr id="48158" name="Line 36"/>
          <p:cNvSpPr>
            <a:spLocks noChangeShapeType="1"/>
          </p:cNvSpPr>
          <p:nvPr/>
        </p:nvSpPr>
        <p:spPr bwMode="auto">
          <a:xfrm flipH="1">
            <a:off x="6588125" y="3933825"/>
            <a:ext cx="215900" cy="790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Line 37"/>
          <p:cNvSpPr>
            <a:spLocks noChangeShapeType="1"/>
          </p:cNvSpPr>
          <p:nvPr/>
        </p:nvSpPr>
        <p:spPr bwMode="auto">
          <a:xfrm>
            <a:off x="7596188" y="3933825"/>
            <a:ext cx="360362" cy="790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8149"/>
                                        </p:tgtEl>
                                        <p:attrNameLst>
                                          <p:attrName>style.visibility</p:attrName>
                                        </p:attrNameLst>
                                      </p:cBhvr>
                                      <p:to>
                                        <p:strVal val="visible"/>
                                      </p:to>
                                    </p:set>
                                    <p:animEffect transition="in" filter="wipe(up)">
                                      <p:cBhvr>
                                        <p:cTn id="11" dur="500"/>
                                        <p:tgtEl>
                                          <p:spTgt spid="48149"/>
                                        </p:tgtEl>
                                      </p:cBhvr>
                                    </p:animEffect>
                                  </p:childTnLst>
                                </p:cTn>
                              </p:par>
                              <p:par>
                                <p:cTn id="12" presetID="22" presetClass="entr" presetSubtype="1" fill="hold" nodeType="withEffect">
                                  <p:stCondLst>
                                    <p:cond delay="0"/>
                                  </p:stCondLst>
                                  <p:childTnLst>
                                    <p:set>
                                      <p:cBhvr>
                                        <p:cTn id="13" dur="1" fill="hold">
                                          <p:stCondLst>
                                            <p:cond delay="0"/>
                                          </p:stCondLst>
                                        </p:cTn>
                                        <p:tgtEl>
                                          <p:spTgt spid="48148"/>
                                        </p:tgtEl>
                                        <p:attrNameLst>
                                          <p:attrName>style.visibility</p:attrName>
                                        </p:attrNameLst>
                                      </p:cBhvr>
                                      <p:to>
                                        <p:strVal val="visible"/>
                                      </p:to>
                                    </p:set>
                                    <p:animEffect transition="in" filter="wipe(up)">
                                      <p:cBhvr>
                                        <p:cTn id="14" dur="500"/>
                                        <p:tgtEl>
                                          <p:spTgt spid="4814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8150"/>
                                        </p:tgtEl>
                                        <p:attrNameLst>
                                          <p:attrName>style.visibility</p:attrName>
                                        </p:attrNameLst>
                                      </p:cBhvr>
                                      <p:to>
                                        <p:strVal val="visible"/>
                                      </p:to>
                                    </p:set>
                                    <p:animEffect transition="in" filter="wipe(up)">
                                      <p:cBhvr>
                                        <p:cTn id="17" dur="500"/>
                                        <p:tgtEl>
                                          <p:spTgt spid="48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15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13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813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813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8151"/>
                                        </p:tgtEl>
                                        <p:attrNameLst>
                                          <p:attrName>style.visibility</p:attrName>
                                        </p:attrNameLst>
                                      </p:cBhvr>
                                      <p:to>
                                        <p:strVal val="visible"/>
                                      </p:to>
                                    </p:set>
                                    <p:animEffect transition="in" filter="wipe(up)">
                                      <p:cBhvr>
                                        <p:cTn id="38" dur="500"/>
                                        <p:tgtEl>
                                          <p:spTgt spid="481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15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8152"/>
                                        </p:tgtEl>
                                        <p:attrNameLst>
                                          <p:attrName>style.visibility</p:attrName>
                                        </p:attrNameLst>
                                      </p:cBhvr>
                                      <p:to>
                                        <p:strVal val="visible"/>
                                      </p:to>
                                    </p:set>
                                    <p:animEffect transition="in" filter="wipe(up)">
                                      <p:cBhvr>
                                        <p:cTn id="51" dur="500"/>
                                        <p:tgtEl>
                                          <p:spTgt spid="481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815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8141"/>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48153"/>
                                        </p:tgtEl>
                                        <p:attrNameLst>
                                          <p:attrName>style.visibility</p:attrName>
                                        </p:attrNameLst>
                                      </p:cBhvr>
                                      <p:to>
                                        <p:strVal val="visible"/>
                                      </p:to>
                                    </p:set>
                                    <p:animEffect transition="in" filter="wipe(up)">
                                      <p:cBhvr>
                                        <p:cTn id="62" dur="500"/>
                                        <p:tgtEl>
                                          <p:spTgt spid="4815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814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48154"/>
                                        </p:tgtEl>
                                        <p:attrNameLst>
                                          <p:attrName>style.visibility</p:attrName>
                                        </p:attrNameLst>
                                      </p:cBhvr>
                                      <p:to>
                                        <p:strVal val="visible"/>
                                      </p:to>
                                    </p:set>
                                    <p:animEffect transition="in" filter="wipe(up)">
                                      <p:cBhvr>
                                        <p:cTn id="71" dur="500"/>
                                        <p:tgtEl>
                                          <p:spTgt spid="4815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4"/>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48158"/>
                                        </p:tgtEl>
                                        <p:attrNameLst>
                                          <p:attrName>style.visibility</p:attrName>
                                        </p:attrNameLst>
                                      </p:cBhvr>
                                      <p:to>
                                        <p:strVal val="visible"/>
                                      </p:to>
                                    </p:set>
                                    <p:animEffect transition="in" filter="wipe(up)">
                                      <p:cBhvr>
                                        <p:cTn id="80" dur="500"/>
                                        <p:tgtEl>
                                          <p:spTgt spid="4815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146"/>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48159"/>
                                        </p:tgtEl>
                                        <p:attrNameLst>
                                          <p:attrName>style.visibility</p:attrName>
                                        </p:attrNameLst>
                                      </p:cBhvr>
                                      <p:to>
                                        <p:strVal val="visible"/>
                                      </p:to>
                                    </p:set>
                                    <p:animEffect transition="in" filter="wipe(up)">
                                      <p:cBhvr>
                                        <p:cTn id="89" dur="500"/>
                                        <p:tgtEl>
                                          <p:spTgt spid="4815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8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6" grpId="0" animBg="1"/>
      <p:bldP spid="48137" grpId="0" animBg="1"/>
      <p:bldP spid="48141" grpId="0" animBg="1"/>
      <p:bldP spid="48142" grpId="0" animBg="1"/>
      <p:bldP spid="48146" grpId="0" animBg="1"/>
      <p:bldP spid="48147" grpId="0" animBg="1"/>
      <p:bldP spid="48149" grpId="0" animBg="1"/>
      <p:bldP spid="48150" grpId="0" animBg="1"/>
      <p:bldP spid="48151" grpId="0" animBg="1"/>
      <p:bldP spid="48152" grpId="0" animBg="1"/>
      <p:bldP spid="48153" grpId="0" animBg="1"/>
      <p:bldP spid="48154" grpId="0" animBg="1"/>
      <p:bldP spid="48155" grpId="0"/>
      <p:bldP spid="48156" grpId="0"/>
      <p:bldP spid="48157" grpId="0"/>
      <p:bldP spid="48158" grpId="0" animBg="1"/>
      <p:bldP spid="4815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pPr eaLnBrk="1" hangingPunct="1"/>
            <a:r>
              <a:rPr lang="zh-CN" altLang="en-US" sz="3600"/>
              <a:t>模块化</a:t>
            </a:r>
            <a:r>
              <a:rPr lang="en-US" altLang="zh-CN" sz="3600"/>
              <a:t>OS</a:t>
            </a:r>
            <a:r>
              <a:rPr lang="zh-CN" altLang="en-US" sz="3600"/>
              <a:t>的优缺点</a:t>
            </a:r>
          </a:p>
        </p:txBody>
      </p:sp>
      <p:sp>
        <p:nvSpPr>
          <p:cNvPr id="95235" name="Rectangle 3"/>
          <p:cNvSpPr>
            <a:spLocks noGrp="1" noChangeArrowheads="1"/>
          </p:cNvSpPr>
          <p:nvPr>
            <p:ph type="body" idx="4294967295"/>
          </p:nvPr>
        </p:nvSpPr>
        <p:spPr/>
        <p:txBody>
          <a:bodyPr/>
          <a:lstStyle/>
          <a:p>
            <a:pPr eaLnBrk="1" hangingPunct="1"/>
            <a:r>
              <a:rPr lang="zh-CN" altLang="en-US" sz="2400" b="1">
                <a:latin typeface="华文楷体" pitchFamily="2" charset="-122"/>
                <a:ea typeface="华文楷体" pitchFamily="2" charset="-122"/>
              </a:rPr>
              <a:t> 优点</a:t>
            </a:r>
          </a:p>
          <a:p>
            <a:pPr lvl="1" eaLnBrk="1" hangingPunct="1"/>
            <a:r>
              <a:rPr lang="zh-CN" altLang="en-US" sz="2400" b="1">
                <a:latin typeface="华文楷体" pitchFamily="2" charset="-122"/>
                <a:ea typeface="华文楷体" pitchFamily="2" charset="-122"/>
              </a:rPr>
              <a:t> 提高OS设计的正确性、可理解性、可维护性</a:t>
            </a:r>
          </a:p>
          <a:p>
            <a:pPr lvl="1" eaLnBrk="1" hangingPunct="1"/>
            <a:r>
              <a:rPr lang="zh-CN" altLang="en-US" sz="2400" b="1">
                <a:latin typeface="华文楷体" pitchFamily="2" charset="-122"/>
                <a:ea typeface="华文楷体" pitchFamily="2" charset="-122"/>
              </a:rPr>
              <a:t> 增强OS的可适应性</a:t>
            </a:r>
          </a:p>
          <a:p>
            <a:pPr lvl="1" eaLnBrk="1" hangingPunct="1"/>
            <a:r>
              <a:rPr lang="zh-CN" altLang="en-US" sz="2400" b="1">
                <a:latin typeface="华文楷体" pitchFamily="2" charset="-122"/>
                <a:ea typeface="华文楷体" pitchFamily="2" charset="-122"/>
              </a:rPr>
              <a:t> 加速OS开发过程</a:t>
            </a:r>
          </a:p>
          <a:p>
            <a:pPr eaLnBrk="1" hangingPunct="1"/>
            <a:r>
              <a:rPr lang="zh-CN" altLang="en-US" sz="2400" b="1">
                <a:latin typeface="华文楷体" pitchFamily="2" charset="-122"/>
                <a:ea typeface="华文楷体" pitchFamily="2" charset="-122"/>
              </a:rPr>
              <a:t> 缺点</a:t>
            </a:r>
          </a:p>
          <a:p>
            <a:pPr lvl="1" eaLnBrk="1" hangingPunct="1"/>
            <a:r>
              <a:rPr lang="zh-CN" altLang="en-US" sz="2400" b="1">
                <a:latin typeface="华文楷体" pitchFamily="2" charset="-122"/>
                <a:ea typeface="华文楷体" pitchFamily="2" charset="-122"/>
              </a:rPr>
              <a:t> 在</a:t>
            </a:r>
            <a:r>
              <a:rPr lang="en-US" altLang="zh-CN" sz="2400" b="1">
                <a:latin typeface="华文楷体" pitchFamily="2" charset="-122"/>
                <a:ea typeface="华文楷体" pitchFamily="2" charset="-122"/>
              </a:rPr>
              <a:t>OS</a:t>
            </a:r>
            <a:r>
              <a:rPr lang="zh-CN" altLang="en-US" sz="2400" b="1">
                <a:latin typeface="华文楷体" pitchFamily="2" charset="-122"/>
                <a:ea typeface="华文楷体" pitchFamily="2" charset="-122"/>
              </a:rPr>
              <a:t>设计时，对各模块间的接口规定很难满足在模块设计完成后对接口的实际需求。</a:t>
            </a:r>
          </a:p>
          <a:p>
            <a:pPr lvl="1" eaLnBrk="1" hangingPunct="1"/>
            <a:r>
              <a:rPr lang="zh-CN" altLang="en-US" sz="2400" b="1">
                <a:latin typeface="华文楷体" pitchFamily="2" charset="-122"/>
                <a:ea typeface="华文楷体" pitchFamily="2" charset="-122"/>
              </a:rPr>
              <a:t> 在</a:t>
            </a:r>
            <a:r>
              <a:rPr lang="en-US" altLang="zh-CN" sz="2400" b="1">
                <a:latin typeface="华文楷体" pitchFamily="2" charset="-122"/>
                <a:ea typeface="华文楷体" pitchFamily="2" charset="-122"/>
              </a:rPr>
              <a:t>OS</a:t>
            </a:r>
            <a:r>
              <a:rPr lang="zh-CN" altLang="en-US" sz="2400" b="1">
                <a:latin typeface="华文楷体" pitchFamily="2" charset="-122"/>
                <a:ea typeface="华文楷体" pitchFamily="2" charset="-122"/>
              </a:rPr>
              <a:t>设计阶段，设计者必须做出一系列决定（决策），每一个决定必须建立在上一个决定的基础上。但模块化结构设计中，各模块的设计齐头并进，无法寻找一个可靠的决定顺序，造成各种决定的“无序性”，很难做到“设计中每一步决定都建立在可靠的基础上”。</a:t>
            </a:r>
          </a:p>
        </p:txBody>
      </p:sp>
      <p:sp>
        <p:nvSpPr>
          <p:cNvPr id="6" name="Rectangle 3"/>
          <p:cNvSpPr txBox="1">
            <a:spLocks noChangeArrowheads="1"/>
          </p:cNvSpPr>
          <p:nvPr/>
        </p:nvSpPr>
        <p:spPr bwMode="auto">
          <a:xfrm>
            <a:off x="1763688" y="4541774"/>
            <a:ext cx="5797624" cy="576064"/>
          </a:xfrm>
          <a:prstGeom prst="rect">
            <a:avLst/>
          </a:prstGeom>
          <a:solidFill>
            <a:srgbClr val="FF0000"/>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a:lstStyle>
          <a:p>
            <a:pPr marL="0" indent="0" algn="ctr" eaLnBrk="1" hangingPunct="1">
              <a:buNone/>
            </a:pPr>
            <a:r>
              <a:rPr lang="zh-CN" altLang="en-US" b="1">
                <a:solidFill>
                  <a:schemeClr val="bg1"/>
                </a:solidFill>
                <a:latin typeface="华文楷体" pitchFamily="2" charset="-122"/>
                <a:ea typeface="华文楷体" pitchFamily="2" charset="-122"/>
              </a:rPr>
              <a:t>模块</a:t>
            </a:r>
            <a:r>
              <a:rPr lang="en-US" altLang="zh-CN" b="1">
                <a:solidFill>
                  <a:schemeClr val="bg1"/>
                </a:solidFill>
                <a:latin typeface="华文楷体" pitchFamily="2" charset="-122"/>
                <a:ea typeface="华文楷体" pitchFamily="2" charset="-122"/>
              </a:rPr>
              <a:t>-</a:t>
            </a:r>
            <a:r>
              <a:rPr lang="zh-CN" altLang="en-US" b="1">
                <a:solidFill>
                  <a:schemeClr val="bg1"/>
                </a:solidFill>
                <a:latin typeface="华文楷体" pitchFamily="2" charset="-122"/>
                <a:ea typeface="华文楷体" pitchFamily="2" charset="-122"/>
              </a:rPr>
              <a:t>接口法  →  无序模块法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5235">
                                            <p:txEl>
                                              <p:pRg st="4" end="4"/>
                                            </p:txEl>
                                          </p:spTgt>
                                        </p:tgtEl>
                                        <p:attrNameLst>
                                          <p:attrName>style.visibility</p:attrName>
                                        </p:attrNameLst>
                                      </p:cBhvr>
                                      <p:to>
                                        <p:strVal val="visible"/>
                                      </p:to>
                                    </p:set>
                                    <p:animEffect transition="in" filter="randombar(horizontal)">
                                      <p:cBhvr>
                                        <p:cTn id="7" dur="500"/>
                                        <p:tgtEl>
                                          <p:spTgt spid="95235">
                                            <p:txEl>
                                              <p:pRg st="4" end="4"/>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5235">
                                            <p:txEl>
                                              <p:pRg st="5" end="5"/>
                                            </p:txEl>
                                          </p:spTgt>
                                        </p:tgtEl>
                                        <p:attrNameLst>
                                          <p:attrName>style.visibility</p:attrName>
                                        </p:attrNameLst>
                                      </p:cBhvr>
                                      <p:to>
                                        <p:strVal val="visible"/>
                                      </p:to>
                                    </p:set>
                                    <p:animEffect transition="in" filter="randombar(horizontal)">
                                      <p:cBhvr>
                                        <p:cTn id="11" dur="500"/>
                                        <p:tgtEl>
                                          <p:spTgt spid="95235">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95235">
                                            <p:txEl>
                                              <p:pRg st="6" end="6"/>
                                            </p:txEl>
                                          </p:spTgt>
                                        </p:tgtEl>
                                        <p:attrNameLst>
                                          <p:attrName>style.visibility</p:attrName>
                                        </p:attrNameLst>
                                      </p:cBhvr>
                                      <p:to>
                                        <p:strVal val="visible"/>
                                      </p:to>
                                    </p:set>
                                    <p:animEffect transition="in" filter="randombar(horizontal)">
                                      <p:cBhvr>
                                        <p:cTn id="16" dur="500"/>
                                        <p:tgtEl>
                                          <p:spTgt spid="9523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lIns="0" rIns="0" bIns="0" anchor="b"/>
          <a:lstStyle/>
          <a:p>
            <a:pPr eaLnBrk="1" hangingPunct="1"/>
            <a:r>
              <a:rPr lang="zh-CN" altLang="en-US"/>
              <a:t>分层结构的</a:t>
            </a:r>
            <a:r>
              <a:rPr lang="en-US" altLang="zh-CN"/>
              <a:t>OS</a:t>
            </a:r>
          </a:p>
        </p:txBody>
      </p:sp>
      <p:sp>
        <p:nvSpPr>
          <p:cNvPr id="50180" name="Rectangle 3"/>
          <p:cNvSpPr>
            <a:spLocks noGrp="1" noChangeArrowheads="1"/>
          </p:cNvSpPr>
          <p:nvPr>
            <p:ph type="body" idx="4294967295"/>
          </p:nvPr>
        </p:nvSpPr>
        <p:spPr>
          <a:xfrm>
            <a:off x="285750" y="1196752"/>
            <a:ext cx="8643938" cy="5040312"/>
          </a:xfrm>
        </p:spPr>
        <p:txBody>
          <a:bodyPr/>
          <a:lstStyle/>
          <a:p>
            <a:pPr marL="0" indent="0" eaLnBrk="1" hangingPunct="1">
              <a:buFont typeface="Wingdings" pitchFamily="2" charset="2"/>
              <a:buNone/>
            </a:pPr>
            <a:r>
              <a:rPr lang="zh-CN" altLang="en-US" sz="2400" b="1">
                <a:latin typeface="Times New Roman" pitchFamily="18" charset="0"/>
                <a:cs typeface="Times New Roman" pitchFamily="18" charset="0"/>
              </a:rPr>
              <a:t>设计任务：在目标系统</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n</a:t>
            </a:r>
            <a:r>
              <a:rPr lang="zh-CN" altLang="en-US" sz="2400" b="1">
                <a:latin typeface="Times New Roman" pitchFamily="18" charset="0"/>
                <a:cs typeface="Times New Roman" pitchFamily="18" charset="0"/>
              </a:rPr>
              <a:t>和裸机系统（宿主机系统）</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0</a:t>
            </a:r>
            <a:r>
              <a:rPr lang="zh-CN" altLang="en-US" sz="2400" b="1">
                <a:latin typeface="Times New Roman" pitchFamily="18" charset="0"/>
                <a:cs typeface="Times New Roman" pitchFamily="18" charset="0"/>
              </a:rPr>
              <a:t>之间，铺设若干个层次的软件</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1</a:t>
            </a:r>
            <a:r>
              <a:rPr lang="zh-CN" altLang="en-US" sz="2400" b="1">
                <a:latin typeface="Times New Roman" pitchFamily="18" charset="0"/>
                <a:cs typeface="Times New Roman" pitchFamily="18" charset="0"/>
              </a:rPr>
              <a:t>、</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2</a:t>
            </a:r>
            <a:r>
              <a:rPr lang="zh-CN" altLang="en-US" sz="2400" b="1">
                <a:latin typeface="Times New Roman" pitchFamily="18" charset="0"/>
                <a:cs typeface="Times New Roman" pitchFamily="18" charset="0"/>
              </a:rPr>
              <a:t>、</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3</a:t>
            </a:r>
            <a:r>
              <a:rPr lang="zh-CN" altLang="en-US" sz="2400" b="1">
                <a:latin typeface="Times New Roman" pitchFamily="18" charset="0"/>
                <a:cs typeface="Times New Roman" pitchFamily="18" charset="0"/>
              </a:rPr>
              <a:t>、</a:t>
            </a:r>
            <a:r>
              <a:rPr lang="en-US" altLang="zh-CN" sz="2400" b="1">
                <a:latin typeface="Times New Roman" pitchFamily="18" charset="0"/>
                <a:ea typeface="Tahoma" pitchFamily="34" charset="0"/>
                <a:cs typeface="Times New Roman" pitchFamily="18" charset="0"/>
              </a:rPr>
              <a:t>……</a:t>
            </a:r>
            <a:r>
              <a:rPr lang="zh-CN" altLang="en-US" sz="2400" b="1">
                <a:latin typeface="Times New Roman" pitchFamily="18" charset="0"/>
                <a:cs typeface="Times New Roman" pitchFamily="18" charset="0"/>
              </a:rPr>
              <a:t>、</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n-1</a:t>
            </a:r>
            <a:r>
              <a:rPr lang="zh-CN" altLang="en-US" sz="2400" b="1">
                <a:latin typeface="Times New Roman" pitchFamily="18" charset="0"/>
                <a:cs typeface="Times New Roman" pitchFamily="18" charset="0"/>
              </a:rPr>
              <a:t>，使</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n</a:t>
            </a:r>
            <a:r>
              <a:rPr lang="zh-CN" altLang="en-US" sz="2400" b="1">
                <a:latin typeface="Times New Roman" pitchFamily="18" charset="0"/>
                <a:cs typeface="Times New Roman" pitchFamily="18" charset="0"/>
              </a:rPr>
              <a:t>通过</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n-1</a:t>
            </a:r>
            <a:r>
              <a:rPr lang="zh-CN" altLang="en-US" sz="2400" b="1">
                <a:latin typeface="Times New Roman" pitchFamily="18" charset="0"/>
                <a:cs typeface="Times New Roman" pitchFamily="18" charset="0"/>
              </a:rPr>
              <a:t>、</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n-2</a:t>
            </a:r>
            <a:r>
              <a:rPr lang="zh-CN" altLang="en-US" sz="2400" b="1">
                <a:latin typeface="Times New Roman" pitchFamily="18" charset="0"/>
                <a:cs typeface="Times New Roman" pitchFamily="18" charset="0"/>
              </a:rPr>
              <a:t>、</a:t>
            </a:r>
            <a:r>
              <a:rPr lang="en-US" altLang="zh-CN" sz="2400" b="1">
                <a:latin typeface="Times New Roman" pitchFamily="18" charset="0"/>
                <a:ea typeface="Tahoma" pitchFamily="34" charset="0"/>
                <a:cs typeface="Times New Roman" pitchFamily="18" charset="0"/>
              </a:rPr>
              <a:t>……</a:t>
            </a:r>
            <a:r>
              <a:rPr lang="zh-CN" altLang="en-US" sz="2400" b="1">
                <a:latin typeface="Times New Roman" pitchFamily="18" charset="0"/>
                <a:cs typeface="Times New Roman" pitchFamily="18" charset="0"/>
              </a:rPr>
              <a:t>、</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2</a:t>
            </a:r>
            <a:r>
              <a:rPr lang="zh-CN" altLang="en-US" sz="2400" b="1">
                <a:latin typeface="Times New Roman" pitchFamily="18" charset="0"/>
                <a:cs typeface="Times New Roman" pitchFamily="18" charset="0"/>
              </a:rPr>
              <a:t>、</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1</a:t>
            </a:r>
            <a:r>
              <a:rPr lang="zh-CN" altLang="en-US" sz="2400" b="1">
                <a:latin typeface="Times New Roman" pitchFamily="18" charset="0"/>
                <a:cs typeface="Times New Roman" pitchFamily="18" charset="0"/>
              </a:rPr>
              <a:t>层，最终能在</a:t>
            </a:r>
            <a:r>
              <a:rPr lang="en-US" altLang="zh-CN" sz="2400" b="1">
                <a:latin typeface="Times New Roman" pitchFamily="18" charset="0"/>
                <a:ea typeface="Tahoma" pitchFamily="34" charset="0"/>
                <a:cs typeface="Times New Roman" pitchFamily="18" charset="0"/>
              </a:rPr>
              <a:t>A</a:t>
            </a:r>
            <a:r>
              <a:rPr lang="en-US" altLang="zh-CN" sz="2400" b="1" baseline="-25000">
                <a:latin typeface="Times New Roman" pitchFamily="18" charset="0"/>
                <a:ea typeface="Tahoma" pitchFamily="34" charset="0"/>
                <a:cs typeface="Times New Roman" pitchFamily="18" charset="0"/>
              </a:rPr>
              <a:t>0</a:t>
            </a:r>
            <a:r>
              <a:rPr lang="zh-CN" altLang="en-US" sz="2400" b="1">
                <a:latin typeface="Times New Roman" pitchFamily="18" charset="0"/>
                <a:cs typeface="Times New Roman" pitchFamily="18" charset="0"/>
              </a:rPr>
              <a:t>上运行。</a:t>
            </a:r>
            <a:endParaRPr lang="en-US" altLang="zh-CN" sz="2400" b="1">
              <a:latin typeface="Times New Roman" pitchFamily="18" charset="0"/>
              <a:cs typeface="Times New Roman" pitchFamily="18" charset="0"/>
            </a:endParaRPr>
          </a:p>
          <a:p>
            <a:pPr marL="0" indent="0" eaLnBrk="1" hangingPunct="1">
              <a:buFont typeface="Wingdings" pitchFamily="2" charset="2"/>
              <a:buNone/>
            </a:pPr>
            <a:endParaRPr lang="en-US" altLang="zh-CN" sz="2400" b="1">
              <a:latin typeface="Times New Roman" pitchFamily="18" charset="0"/>
              <a:cs typeface="Times New Roman" pitchFamily="18" charset="0"/>
            </a:endParaRPr>
          </a:p>
          <a:p>
            <a:pPr marL="0" indent="0" eaLnBrk="1" hangingPunct="1">
              <a:buFont typeface="Wingdings" pitchFamily="2" charset="2"/>
              <a:buNone/>
            </a:pPr>
            <a:r>
              <a:rPr lang="zh-CN" altLang="en-US" sz="2400" b="1">
                <a:latin typeface="Times New Roman" pitchFamily="18" charset="0"/>
                <a:cs typeface="Times New Roman" pitchFamily="18" charset="0"/>
              </a:rPr>
              <a:t>设计原则：每一步设计都建立在可靠的基础上，每一层仅能使用其底层所提供的功能和服务。</a:t>
            </a:r>
            <a:endParaRPr lang="en-US" altLang="zh-CN" sz="2400" b="1">
              <a:latin typeface="Times New Roman" pitchFamily="18" charset="0"/>
              <a:cs typeface="Times New Roman" pitchFamily="18" charset="0"/>
            </a:endParaRPr>
          </a:p>
          <a:p>
            <a:pPr marL="0" indent="0" eaLnBrk="1" hangingPunct="1">
              <a:buFont typeface="Wingdings" pitchFamily="2" charset="2"/>
              <a:buNone/>
            </a:pPr>
            <a:endParaRPr lang="en-US" altLang="zh-CN" sz="2400" b="1">
              <a:latin typeface="Times New Roman" pitchFamily="18" charset="0"/>
              <a:cs typeface="Times New Roman" pitchFamily="18" charset="0"/>
            </a:endParaRPr>
          </a:p>
          <a:p>
            <a:pPr marL="0" indent="0" eaLnBrk="1" hangingPunct="1">
              <a:buFont typeface="Wingdings" pitchFamily="2" charset="2"/>
              <a:buNone/>
            </a:pPr>
            <a:r>
              <a:rPr lang="zh-CN" altLang="en-US" sz="2400" b="1">
                <a:latin typeface="Times New Roman" pitchFamily="18" charset="0"/>
                <a:cs typeface="Times New Roman" pitchFamily="18" charset="0"/>
              </a:rPr>
              <a:t>将操作系统分为若干个层次，每层又由若干个模块组成，各层之间只存在着单向的依赖关系，即高层仅依赖于紧邻它的低层。</a:t>
            </a:r>
          </a:p>
        </p:txBody>
      </p:sp>
      <p:sp>
        <p:nvSpPr>
          <p:cNvPr id="5" name="Rectangle 3"/>
          <p:cNvSpPr txBox="1">
            <a:spLocks noChangeArrowheads="1"/>
          </p:cNvSpPr>
          <p:nvPr/>
        </p:nvSpPr>
        <p:spPr bwMode="auto">
          <a:xfrm>
            <a:off x="755576" y="5301208"/>
            <a:ext cx="7503368" cy="576064"/>
          </a:xfrm>
          <a:prstGeom prst="rect">
            <a:avLst/>
          </a:prstGeom>
          <a:solidFill>
            <a:srgbClr val="FF0000"/>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a:lstStyle>
          <a:p>
            <a:pPr marL="0" indent="0" algn="ctr" eaLnBrk="1" hangingPunct="1">
              <a:buNone/>
            </a:pPr>
            <a:r>
              <a:rPr lang="zh-CN" altLang="en-US" b="1">
                <a:solidFill>
                  <a:schemeClr val="bg1"/>
                </a:solidFill>
                <a:latin typeface="华文楷体" pitchFamily="2" charset="-122"/>
                <a:ea typeface="华文楷体" pitchFamily="2" charset="-122"/>
              </a:rPr>
              <a:t>将模块</a:t>
            </a:r>
            <a:r>
              <a:rPr lang="en-US" altLang="zh-CN" b="1">
                <a:solidFill>
                  <a:schemeClr val="bg1"/>
                </a:solidFill>
                <a:latin typeface="华文楷体" pitchFamily="2" charset="-122"/>
                <a:ea typeface="华文楷体" pitchFamily="2" charset="-122"/>
              </a:rPr>
              <a:t>-</a:t>
            </a:r>
            <a:r>
              <a:rPr lang="zh-CN" altLang="en-US" b="1">
                <a:solidFill>
                  <a:schemeClr val="bg1"/>
                </a:solidFill>
                <a:latin typeface="华文楷体" pitchFamily="2" charset="-122"/>
                <a:ea typeface="华文楷体" pitchFamily="2" charset="-122"/>
              </a:rPr>
              <a:t>接口法的无序性决定顺序变为有序性</a:t>
            </a:r>
          </a:p>
        </p:txBody>
      </p:sp>
    </p:spTree>
    <p:extLst>
      <p:ext uri="{BB962C8B-B14F-4D97-AF65-F5344CB8AC3E}">
        <p14:creationId xmlns:p14="http://schemas.microsoft.com/office/powerpoint/2010/main" val="3950407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barn(inHorizontal)">
                                      <p:cBhvr>
                                        <p:cTn id="7" dur="500"/>
                                        <p:tgtEl>
                                          <p:spTgt spid="50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0180">
                                            <p:txEl>
                                              <p:pRg st="2" end="2"/>
                                            </p:txEl>
                                          </p:spTgt>
                                        </p:tgtEl>
                                        <p:attrNameLst>
                                          <p:attrName>style.visibility</p:attrName>
                                        </p:attrNameLst>
                                      </p:cBhvr>
                                      <p:to>
                                        <p:strVal val="visible"/>
                                      </p:to>
                                    </p:set>
                                    <p:animEffect transition="in" filter="barn(inHorizontal)">
                                      <p:cBhvr>
                                        <p:cTn id="12" dur="500"/>
                                        <p:tgtEl>
                                          <p:spTgt spid="501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0180">
                                            <p:txEl>
                                              <p:pRg st="4" end="4"/>
                                            </p:txEl>
                                          </p:spTgt>
                                        </p:tgtEl>
                                        <p:attrNameLst>
                                          <p:attrName>style.visibility</p:attrName>
                                        </p:attrNameLst>
                                      </p:cBhvr>
                                      <p:to>
                                        <p:strVal val="visible"/>
                                      </p:to>
                                    </p:set>
                                    <p:animEffect transition="in" filter="barn(inHorizontal)">
                                      <p:cBhvr>
                                        <p:cTn id="17" dur="500"/>
                                        <p:tgtEl>
                                          <p:spTgt spid="5018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lIns="0" rIns="0" bIns="0" anchor="b"/>
          <a:lstStyle/>
          <a:p>
            <a:pPr eaLnBrk="1" hangingPunct="1"/>
            <a:r>
              <a:rPr lang="zh-CN" altLang="en-US"/>
              <a:t>分层结构的</a:t>
            </a:r>
            <a:r>
              <a:rPr lang="en-US" altLang="zh-CN"/>
              <a:t>OS</a:t>
            </a:r>
          </a:p>
        </p:txBody>
      </p:sp>
      <p:sp>
        <p:nvSpPr>
          <p:cNvPr id="50180" name="Rectangle 3"/>
          <p:cNvSpPr>
            <a:spLocks noGrp="1" noChangeArrowheads="1"/>
          </p:cNvSpPr>
          <p:nvPr>
            <p:ph type="body" idx="4294967295"/>
          </p:nvPr>
        </p:nvSpPr>
        <p:spPr>
          <a:xfrm>
            <a:off x="285750" y="1341438"/>
            <a:ext cx="8643938" cy="5040312"/>
          </a:xfrm>
        </p:spPr>
        <p:txBody>
          <a:bodyPr/>
          <a:lstStyle/>
          <a:p>
            <a:pPr marL="0" indent="0" eaLnBrk="1" hangingPunct="1">
              <a:spcBef>
                <a:spcPct val="0"/>
              </a:spcBef>
              <a:buClrTx/>
              <a:buFont typeface="Wingdings" pitchFamily="2" charset="2"/>
              <a:buNone/>
            </a:pPr>
            <a:r>
              <a:rPr lang="zh-CN" altLang="en-US" b="1" dirty="0">
                <a:solidFill>
                  <a:srgbClr val="0000FF"/>
                </a:solidFill>
                <a:latin typeface="楷体_GB2312" pitchFamily="1" charset="-122"/>
                <a:ea typeface="楷体_GB2312" pitchFamily="1" charset="-122"/>
              </a:rPr>
              <a:t>【优点】：</a:t>
            </a:r>
          </a:p>
          <a:p>
            <a:pPr lvl="1" eaLnBrk="1" hangingPunct="1">
              <a:spcBef>
                <a:spcPct val="15000"/>
              </a:spcBef>
              <a:buClrTx/>
              <a:buFont typeface="Wingdings" pitchFamily="2" charset="2"/>
              <a:buChar char="l"/>
            </a:pPr>
            <a:r>
              <a:rPr lang="zh-CN" altLang="en-US" b="1" dirty="0">
                <a:latin typeface="楷体_GB2312" pitchFamily="1" charset="-122"/>
                <a:ea typeface="楷体_GB2312" pitchFamily="1" charset="-122"/>
              </a:rPr>
              <a:t>易保证系统的正确性。</a:t>
            </a:r>
          </a:p>
          <a:p>
            <a:pPr lvl="1" eaLnBrk="1" hangingPunct="1">
              <a:spcBef>
                <a:spcPct val="15000"/>
              </a:spcBef>
              <a:buClrTx/>
              <a:buFont typeface="Wingdings" pitchFamily="2" charset="2"/>
              <a:buChar char="l"/>
            </a:pPr>
            <a:r>
              <a:rPr lang="zh-CN" altLang="en-US" b="1" dirty="0">
                <a:latin typeface="楷体_GB2312" pitchFamily="1" charset="-122"/>
                <a:ea typeface="楷体_GB2312" pitchFamily="1" charset="-122"/>
              </a:rPr>
              <a:t>易扩充和易维护性。</a:t>
            </a:r>
            <a:endParaRPr lang="en-US" altLang="zh-CN" b="1" dirty="0">
              <a:latin typeface="楷体_GB2312" pitchFamily="1" charset="-122"/>
              <a:ea typeface="楷体_GB2312" pitchFamily="1" charset="-122"/>
            </a:endParaRPr>
          </a:p>
          <a:p>
            <a:pPr lvl="1" eaLnBrk="1" hangingPunct="1">
              <a:spcBef>
                <a:spcPct val="15000"/>
              </a:spcBef>
              <a:buClrTx/>
              <a:buFont typeface="Wingdings" pitchFamily="2" charset="2"/>
              <a:buChar char="l"/>
            </a:pPr>
            <a:endParaRPr lang="zh-CN" altLang="en-US" b="1" dirty="0">
              <a:latin typeface="楷体_GB2312" pitchFamily="1" charset="-122"/>
              <a:ea typeface="楷体_GB2312" pitchFamily="1" charset="-122"/>
            </a:endParaRPr>
          </a:p>
          <a:p>
            <a:pPr marL="0" indent="0" eaLnBrk="1" hangingPunct="1">
              <a:spcBef>
                <a:spcPct val="15000"/>
              </a:spcBef>
              <a:buClrTx/>
              <a:buFont typeface="Wingdings" pitchFamily="2" charset="2"/>
              <a:buNone/>
            </a:pPr>
            <a:r>
              <a:rPr lang="zh-CN" altLang="en-US" b="1" dirty="0">
                <a:solidFill>
                  <a:srgbClr val="0000FF"/>
                </a:solidFill>
                <a:latin typeface="楷体_GB2312" pitchFamily="1" charset="-122"/>
                <a:ea typeface="楷体_GB2312" pitchFamily="1" charset="-122"/>
              </a:rPr>
              <a:t>【缺点】：</a:t>
            </a:r>
            <a:r>
              <a:rPr lang="zh-CN" altLang="en-US" b="1" dirty="0">
                <a:latin typeface="楷体_GB2312" pitchFamily="1" charset="-122"/>
                <a:ea typeface="楷体_GB2312" pitchFamily="1" charset="-122"/>
              </a:rPr>
              <a:t>系统效率低</a:t>
            </a:r>
            <a:r>
              <a:rPr lang="zh-CN" altLang="en-US" b="1" dirty="0">
                <a:solidFill>
                  <a:srgbClr val="0000FF"/>
                </a:solidFill>
                <a:latin typeface="楷体_GB2312" pitchFamily="1" charset="-122"/>
                <a:ea typeface="楷体_GB2312" pitchFamily="1" charset="-122"/>
              </a:rPr>
              <a:t>。</a:t>
            </a:r>
            <a:endParaRPr lang="en-US" altLang="zh-CN" b="1" dirty="0">
              <a:solidFill>
                <a:srgbClr val="0000FF"/>
              </a:solidFill>
              <a:latin typeface="楷体_GB2312" pitchFamily="1" charset="-122"/>
              <a:ea typeface="楷体_GB2312" pitchFamily="1" charset="-122"/>
            </a:endParaRPr>
          </a:p>
          <a:p>
            <a:pPr marL="0" indent="0" eaLnBrk="1" hangingPunct="1">
              <a:spcBef>
                <a:spcPct val="15000"/>
              </a:spcBef>
              <a:buClrTx/>
              <a:buFont typeface="Wingdings" pitchFamily="2" charset="2"/>
              <a:buNone/>
            </a:pPr>
            <a:r>
              <a:rPr lang="en-US" altLang="zh-CN" b="1" dirty="0">
                <a:solidFill>
                  <a:srgbClr val="0000FF"/>
                </a:solidFill>
                <a:latin typeface="楷体_GB2312" pitchFamily="1" charset="-122"/>
                <a:ea typeface="楷体_GB2312" pitchFamily="1" charset="-122"/>
              </a:rPr>
              <a:t>	</a:t>
            </a:r>
            <a:r>
              <a:rPr lang="zh-CN" altLang="en-US" sz="2600" b="1" dirty="0">
                <a:latin typeface="楷体_GB2312" pitchFamily="1" charset="-122"/>
                <a:ea typeface="楷体_GB2312" pitchFamily="1" charset="-122"/>
              </a:rPr>
              <a:t>层次结构是分层单向依赖，必须在每层之间建立层次间的通信机制，</a:t>
            </a:r>
            <a:r>
              <a:rPr lang="en-US" altLang="zh-CN" sz="2600" b="1" dirty="0">
                <a:latin typeface="楷体_GB2312" pitchFamily="1" charset="-122"/>
                <a:ea typeface="楷体_GB2312" pitchFamily="1" charset="-122"/>
              </a:rPr>
              <a:t>OS</a:t>
            </a:r>
            <a:r>
              <a:rPr lang="zh-CN" altLang="en-US" sz="2600" b="1" dirty="0">
                <a:latin typeface="楷体_GB2312" pitchFamily="1" charset="-122"/>
                <a:ea typeface="楷体_GB2312" pitchFamily="1" charset="-122"/>
              </a:rPr>
              <a:t>每执行一个功能，通常要自上而下地穿越多个层次，会增加系统的通信开销，降低系统效率。</a:t>
            </a:r>
          </a:p>
          <a:p>
            <a:pPr marL="0" indent="0" eaLnBrk="1" hangingPunct="1">
              <a:buFont typeface="Wingdings" pitchFamily="2" charset="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par>
                          <p:cTn id="7" fill="hold">
                            <p:stCondLst>
                              <p:cond delay="0"/>
                            </p:stCondLst>
                            <p:childTnLst>
                              <p:par>
                                <p:cTn id="8" presetID="16" presetClass="entr" presetSubtype="26" fill="hold" nodeType="afterEffect">
                                  <p:stCondLst>
                                    <p:cond delay="0"/>
                                  </p:stCondLst>
                                  <p:childTnLst>
                                    <p:set>
                                      <p:cBhvr>
                                        <p:cTn id="9" dur="1" fill="hold">
                                          <p:stCondLst>
                                            <p:cond delay="0"/>
                                          </p:stCondLst>
                                        </p:cTn>
                                        <p:tgtEl>
                                          <p:spTgt spid="50180">
                                            <p:txEl>
                                              <p:pRg st="1" end="1"/>
                                            </p:txEl>
                                          </p:spTgt>
                                        </p:tgtEl>
                                        <p:attrNameLst>
                                          <p:attrName>style.visibility</p:attrName>
                                        </p:attrNameLst>
                                      </p:cBhvr>
                                      <p:to>
                                        <p:strVal val="visible"/>
                                      </p:to>
                                    </p:set>
                                    <p:animEffect transition="in" filter="barn(inHorizontal)">
                                      <p:cBhvr>
                                        <p:cTn id="10" dur="500"/>
                                        <p:tgtEl>
                                          <p:spTgt spid="50180">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50180">
                                            <p:txEl>
                                              <p:pRg st="2" end="2"/>
                                            </p:txEl>
                                          </p:spTgt>
                                        </p:tgtEl>
                                        <p:attrNameLst>
                                          <p:attrName>style.visibility</p:attrName>
                                        </p:attrNameLst>
                                      </p:cBhvr>
                                      <p:to>
                                        <p:strVal val="visible"/>
                                      </p:to>
                                    </p:set>
                                    <p:animEffect transition="in" filter="barn(inHorizontal)">
                                      <p:cBhvr>
                                        <p:cTn id="13" dur="500"/>
                                        <p:tgtEl>
                                          <p:spTgt spid="5018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nodeType="clickEffect">
                                  <p:stCondLst>
                                    <p:cond delay="0"/>
                                  </p:stCondLst>
                                  <p:childTnLst>
                                    <p:set>
                                      <p:cBhvr>
                                        <p:cTn id="17" dur="1" fill="hold">
                                          <p:stCondLst>
                                            <p:cond delay="0"/>
                                          </p:stCondLst>
                                        </p:cTn>
                                        <p:tgtEl>
                                          <p:spTgt spid="50180">
                                            <p:txEl>
                                              <p:pRg st="4" end="4"/>
                                            </p:txEl>
                                          </p:spTgt>
                                        </p:tgtEl>
                                        <p:attrNameLst>
                                          <p:attrName>style.visibility</p:attrName>
                                        </p:attrNameLst>
                                      </p:cBhvr>
                                      <p:to>
                                        <p:strVal val="visible"/>
                                      </p:to>
                                    </p:set>
                                    <p:animEffect transition="in" filter="barn(inHorizontal)">
                                      <p:cBhvr>
                                        <p:cTn id="18" dur="500"/>
                                        <p:tgtEl>
                                          <p:spTgt spid="5018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50180">
                                            <p:txEl>
                                              <p:pRg st="5" end="5"/>
                                            </p:txEl>
                                          </p:spTgt>
                                        </p:tgtEl>
                                        <p:attrNameLst>
                                          <p:attrName>style.visibility</p:attrName>
                                        </p:attrNameLst>
                                      </p:cBhvr>
                                      <p:to>
                                        <p:strVal val="visible"/>
                                      </p:to>
                                    </p:set>
                                    <p:animEffect transition="in" filter="barn(inHorizontal)">
                                      <p:cBhvr>
                                        <p:cTn id="23" dur="500"/>
                                        <p:tgtEl>
                                          <p:spTgt spid="501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pPr eaLnBrk="1" hangingPunct="1"/>
            <a:r>
              <a:rPr lang="zh-CN" altLang="zh-CN" sz="3600"/>
              <a:t>常见操作系统层次结构</a:t>
            </a:r>
          </a:p>
        </p:txBody>
      </p:sp>
      <p:grpSp>
        <p:nvGrpSpPr>
          <p:cNvPr id="98307" name="Group 3"/>
          <p:cNvGrpSpPr>
            <a:grpSpLocks/>
          </p:cNvGrpSpPr>
          <p:nvPr/>
        </p:nvGrpSpPr>
        <p:grpSpPr bwMode="auto">
          <a:xfrm>
            <a:off x="381000" y="990600"/>
            <a:ext cx="7924800" cy="5867400"/>
            <a:chOff x="0" y="0"/>
            <a:chExt cx="4992" cy="3696"/>
          </a:xfrm>
        </p:grpSpPr>
        <p:sp>
          <p:nvSpPr>
            <p:cNvPr id="98308" name="Rectangle 4"/>
            <p:cNvSpPr>
              <a:spLocks noChangeArrowheads="1"/>
            </p:cNvSpPr>
            <p:nvPr/>
          </p:nvSpPr>
          <p:spPr bwMode="auto">
            <a:xfrm>
              <a:off x="1432" y="3394"/>
              <a:ext cx="2381"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寄存器</a:t>
              </a:r>
            </a:p>
          </p:txBody>
        </p:sp>
        <p:sp>
          <p:nvSpPr>
            <p:cNvPr id="98309" name="Rectangle 5"/>
            <p:cNvSpPr>
              <a:spLocks noChangeArrowheads="1"/>
            </p:cNvSpPr>
            <p:nvPr/>
          </p:nvSpPr>
          <p:spPr bwMode="auto">
            <a:xfrm>
              <a:off x="370" y="3394"/>
              <a:ext cx="1062"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电路</a:t>
              </a:r>
            </a:p>
          </p:txBody>
        </p:sp>
        <p:sp>
          <p:nvSpPr>
            <p:cNvPr id="98310" name="Rectangle 6"/>
            <p:cNvSpPr>
              <a:spLocks noChangeArrowheads="1"/>
            </p:cNvSpPr>
            <p:nvPr/>
          </p:nvSpPr>
          <p:spPr bwMode="auto">
            <a:xfrm>
              <a:off x="0" y="3394"/>
              <a:ext cx="370"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1</a:t>
              </a:r>
            </a:p>
          </p:txBody>
        </p:sp>
        <p:sp>
          <p:nvSpPr>
            <p:cNvPr id="98311" name="Rectangle 7"/>
            <p:cNvSpPr>
              <a:spLocks noChangeArrowheads="1"/>
            </p:cNvSpPr>
            <p:nvPr/>
          </p:nvSpPr>
          <p:spPr bwMode="auto">
            <a:xfrm>
              <a:off x="1432" y="3133"/>
              <a:ext cx="2381"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计算栈、微程序解释器</a:t>
              </a:r>
            </a:p>
          </p:txBody>
        </p:sp>
        <p:sp>
          <p:nvSpPr>
            <p:cNvPr id="98312" name="Rectangle 8"/>
            <p:cNvSpPr>
              <a:spLocks noChangeArrowheads="1"/>
            </p:cNvSpPr>
            <p:nvPr/>
          </p:nvSpPr>
          <p:spPr bwMode="auto">
            <a:xfrm>
              <a:off x="370" y="3133"/>
              <a:ext cx="1062"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指令集</a:t>
              </a:r>
            </a:p>
          </p:txBody>
        </p:sp>
        <p:sp>
          <p:nvSpPr>
            <p:cNvPr id="98313" name="Rectangle 9"/>
            <p:cNvSpPr>
              <a:spLocks noChangeArrowheads="1"/>
            </p:cNvSpPr>
            <p:nvPr/>
          </p:nvSpPr>
          <p:spPr bwMode="auto">
            <a:xfrm>
              <a:off x="0" y="3133"/>
              <a:ext cx="370"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2</a:t>
              </a:r>
            </a:p>
          </p:txBody>
        </p:sp>
        <p:sp>
          <p:nvSpPr>
            <p:cNvPr id="98314" name="Rectangle 10"/>
            <p:cNvSpPr>
              <a:spLocks noChangeArrowheads="1"/>
            </p:cNvSpPr>
            <p:nvPr/>
          </p:nvSpPr>
          <p:spPr bwMode="auto">
            <a:xfrm>
              <a:off x="1432" y="2872"/>
              <a:ext cx="2381"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过程、调用栈、显示</a:t>
              </a:r>
            </a:p>
          </p:txBody>
        </p:sp>
        <p:sp>
          <p:nvSpPr>
            <p:cNvPr id="98315" name="Rectangle 11"/>
            <p:cNvSpPr>
              <a:spLocks noChangeArrowheads="1"/>
            </p:cNvSpPr>
            <p:nvPr/>
          </p:nvSpPr>
          <p:spPr bwMode="auto">
            <a:xfrm>
              <a:off x="370" y="2872"/>
              <a:ext cx="1062"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过程</a:t>
              </a:r>
            </a:p>
          </p:txBody>
        </p:sp>
        <p:sp>
          <p:nvSpPr>
            <p:cNvPr id="98316" name="Rectangle 12"/>
            <p:cNvSpPr>
              <a:spLocks noChangeArrowheads="1"/>
            </p:cNvSpPr>
            <p:nvPr/>
          </p:nvSpPr>
          <p:spPr bwMode="auto">
            <a:xfrm>
              <a:off x="0" y="2872"/>
              <a:ext cx="370"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3</a:t>
              </a:r>
            </a:p>
          </p:txBody>
        </p:sp>
        <p:sp>
          <p:nvSpPr>
            <p:cNvPr id="98317" name="Rectangle 13"/>
            <p:cNvSpPr>
              <a:spLocks noChangeArrowheads="1"/>
            </p:cNvSpPr>
            <p:nvPr/>
          </p:nvSpPr>
          <p:spPr bwMode="auto">
            <a:xfrm>
              <a:off x="3813" y="2611"/>
              <a:ext cx="1178" cy="1056"/>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nchor="ctr"/>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处理器硬件</a:t>
              </a:r>
            </a:p>
          </p:txBody>
        </p:sp>
        <p:sp>
          <p:nvSpPr>
            <p:cNvPr id="98318" name="Rectangle 14"/>
            <p:cNvSpPr>
              <a:spLocks noChangeArrowheads="1"/>
            </p:cNvSpPr>
            <p:nvPr/>
          </p:nvSpPr>
          <p:spPr bwMode="auto">
            <a:xfrm>
              <a:off x="1432" y="2611"/>
              <a:ext cx="2381"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中断处理程序</a:t>
              </a:r>
            </a:p>
          </p:txBody>
        </p:sp>
        <p:sp>
          <p:nvSpPr>
            <p:cNvPr id="98319" name="Rectangle 15"/>
            <p:cNvSpPr>
              <a:spLocks noChangeArrowheads="1"/>
            </p:cNvSpPr>
            <p:nvPr/>
          </p:nvSpPr>
          <p:spPr bwMode="auto">
            <a:xfrm>
              <a:off x="370" y="2611"/>
              <a:ext cx="1062"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中断</a:t>
              </a:r>
            </a:p>
          </p:txBody>
        </p:sp>
        <p:sp>
          <p:nvSpPr>
            <p:cNvPr id="98320" name="Rectangle 16"/>
            <p:cNvSpPr>
              <a:spLocks noChangeArrowheads="1"/>
            </p:cNvSpPr>
            <p:nvPr/>
          </p:nvSpPr>
          <p:spPr bwMode="auto">
            <a:xfrm>
              <a:off x="0" y="2611"/>
              <a:ext cx="370" cy="264"/>
            </a:xfrm>
            <a:prstGeom prst="rect">
              <a:avLst/>
            </a:prstGeom>
            <a:solidFill>
              <a:srgbClr val="32B0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4</a:t>
              </a:r>
            </a:p>
          </p:txBody>
        </p:sp>
        <p:sp>
          <p:nvSpPr>
            <p:cNvPr id="98321" name="Rectangle 17"/>
            <p:cNvSpPr>
              <a:spLocks noChangeArrowheads="1"/>
            </p:cNvSpPr>
            <p:nvPr/>
          </p:nvSpPr>
          <p:spPr bwMode="auto">
            <a:xfrm>
              <a:off x="1432" y="2350"/>
              <a:ext cx="2456" cy="264"/>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进程原语、信号量、就绪队列</a:t>
              </a:r>
            </a:p>
          </p:txBody>
        </p:sp>
        <p:sp>
          <p:nvSpPr>
            <p:cNvPr id="98322" name="Rectangle 18"/>
            <p:cNvSpPr>
              <a:spLocks noChangeArrowheads="1"/>
            </p:cNvSpPr>
            <p:nvPr/>
          </p:nvSpPr>
          <p:spPr bwMode="auto">
            <a:xfrm>
              <a:off x="370" y="2350"/>
              <a:ext cx="1062" cy="264"/>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进程原语</a:t>
              </a:r>
            </a:p>
          </p:txBody>
        </p:sp>
        <p:sp>
          <p:nvSpPr>
            <p:cNvPr id="98323" name="Rectangle 19"/>
            <p:cNvSpPr>
              <a:spLocks noChangeArrowheads="1"/>
            </p:cNvSpPr>
            <p:nvPr/>
          </p:nvSpPr>
          <p:spPr bwMode="auto">
            <a:xfrm>
              <a:off x="0" y="2350"/>
              <a:ext cx="370" cy="264"/>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5</a:t>
              </a:r>
            </a:p>
          </p:txBody>
        </p:sp>
        <p:sp>
          <p:nvSpPr>
            <p:cNvPr id="98324" name="Rectangle 20"/>
            <p:cNvSpPr>
              <a:spLocks noChangeArrowheads="1"/>
            </p:cNvSpPr>
            <p:nvPr/>
          </p:nvSpPr>
          <p:spPr bwMode="auto">
            <a:xfrm>
              <a:off x="1432" y="2088"/>
              <a:ext cx="2381" cy="265"/>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数据块、设备通道</a:t>
              </a:r>
            </a:p>
          </p:txBody>
        </p:sp>
        <p:sp>
          <p:nvSpPr>
            <p:cNvPr id="98325" name="Rectangle 21"/>
            <p:cNvSpPr>
              <a:spLocks noChangeArrowheads="1"/>
            </p:cNvSpPr>
            <p:nvPr/>
          </p:nvSpPr>
          <p:spPr bwMode="auto">
            <a:xfrm>
              <a:off x="370" y="2088"/>
              <a:ext cx="1062" cy="265"/>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本地辅存</a:t>
              </a:r>
            </a:p>
          </p:txBody>
        </p:sp>
        <p:sp>
          <p:nvSpPr>
            <p:cNvPr id="98326" name="Rectangle 22"/>
            <p:cNvSpPr>
              <a:spLocks noChangeArrowheads="1"/>
            </p:cNvSpPr>
            <p:nvPr/>
          </p:nvSpPr>
          <p:spPr bwMode="auto">
            <a:xfrm>
              <a:off x="0" y="2088"/>
              <a:ext cx="370" cy="265"/>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6</a:t>
              </a:r>
            </a:p>
          </p:txBody>
        </p:sp>
        <p:sp>
          <p:nvSpPr>
            <p:cNvPr id="98327" name="Rectangle 23"/>
            <p:cNvSpPr>
              <a:spLocks noChangeArrowheads="1"/>
            </p:cNvSpPr>
            <p:nvPr/>
          </p:nvSpPr>
          <p:spPr bwMode="auto">
            <a:xfrm>
              <a:off x="3813" y="1827"/>
              <a:ext cx="1178" cy="793"/>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nchor="ctr"/>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单处理器资源</a:t>
              </a:r>
            </a:p>
          </p:txBody>
        </p:sp>
        <p:sp>
          <p:nvSpPr>
            <p:cNvPr id="98328" name="Rectangle 24"/>
            <p:cNvSpPr>
              <a:spLocks noChangeArrowheads="1"/>
            </p:cNvSpPr>
            <p:nvPr/>
          </p:nvSpPr>
          <p:spPr bwMode="auto">
            <a:xfrm>
              <a:off x="1432" y="1827"/>
              <a:ext cx="2381" cy="265"/>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段、页</a:t>
              </a:r>
            </a:p>
          </p:txBody>
        </p:sp>
        <p:sp>
          <p:nvSpPr>
            <p:cNvPr id="98329" name="Rectangle 25"/>
            <p:cNvSpPr>
              <a:spLocks noChangeArrowheads="1"/>
            </p:cNvSpPr>
            <p:nvPr/>
          </p:nvSpPr>
          <p:spPr bwMode="auto">
            <a:xfrm>
              <a:off x="370" y="1827"/>
              <a:ext cx="1062" cy="265"/>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虚拟存储器</a:t>
              </a:r>
            </a:p>
          </p:txBody>
        </p:sp>
        <p:sp>
          <p:nvSpPr>
            <p:cNvPr id="98330" name="Rectangle 26"/>
            <p:cNvSpPr>
              <a:spLocks noChangeArrowheads="1"/>
            </p:cNvSpPr>
            <p:nvPr/>
          </p:nvSpPr>
          <p:spPr bwMode="auto">
            <a:xfrm>
              <a:off x="0" y="1827"/>
              <a:ext cx="370" cy="265"/>
            </a:xfrm>
            <a:prstGeom prst="rect">
              <a:avLst/>
            </a:prstGeom>
            <a:solidFill>
              <a:srgbClr val="567B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7</a:t>
              </a:r>
            </a:p>
          </p:txBody>
        </p:sp>
        <p:sp>
          <p:nvSpPr>
            <p:cNvPr id="98331" name="Rectangle 27"/>
            <p:cNvSpPr>
              <a:spLocks noChangeArrowheads="1"/>
            </p:cNvSpPr>
            <p:nvPr/>
          </p:nvSpPr>
          <p:spPr bwMode="auto">
            <a:xfrm>
              <a:off x="1432" y="1566"/>
              <a:ext cx="2381"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管道</a:t>
              </a:r>
            </a:p>
          </p:txBody>
        </p:sp>
        <p:sp>
          <p:nvSpPr>
            <p:cNvPr id="98332" name="Rectangle 28"/>
            <p:cNvSpPr>
              <a:spLocks noChangeArrowheads="1"/>
            </p:cNvSpPr>
            <p:nvPr/>
          </p:nvSpPr>
          <p:spPr bwMode="auto">
            <a:xfrm>
              <a:off x="370" y="1566"/>
              <a:ext cx="1062"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通信</a:t>
              </a:r>
            </a:p>
          </p:txBody>
        </p:sp>
        <p:sp>
          <p:nvSpPr>
            <p:cNvPr id="98333" name="Rectangle 29"/>
            <p:cNvSpPr>
              <a:spLocks noChangeArrowheads="1"/>
            </p:cNvSpPr>
            <p:nvPr/>
          </p:nvSpPr>
          <p:spPr bwMode="auto">
            <a:xfrm>
              <a:off x="0" y="1566"/>
              <a:ext cx="370"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8</a:t>
              </a:r>
            </a:p>
          </p:txBody>
        </p:sp>
        <p:sp>
          <p:nvSpPr>
            <p:cNvPr id="98334" name="Rectangle 30"/>
            <p:cNvSpPr>
              <a:spLocks noChangeArrowheads="1"/>
            </p:cNvSpPr>
            <p:nvPr/>
          </p:nvSpPr>
          <p:spPr bwMode="auto">
            <a:xfrm>
              <a:off x="1432" y="1305"/>
              <a:ext cx="2381"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文件</a:t>
              </a:r>
            </a:p>
          </p:txBody>
        </p:sp>
        <p:sp>
          <p:nvSpPr>
            <p:cNvPr id="98335" name="Rectangle 31"/>
            <p:cNvSpPr>
              <a:spLocks noChangeArrowheads="1"/>
            </p:cNvSpPr>
            <p:nvPr/>
          </p:nvSpPr>
          <p:spPr bwMode="auto">
            <a:xfrm>
              <a:off x="370" y="1305"/>
              <a:ext cx="1062"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文件系统</a:t>
              </a:r>
            </a:p>
          </p:txBody>
        </p:sp>
        <p:sp>
          <p:nvSpPr>
            <p:cNvPr id="98336" name="Rectangle 32"/>
            <p:cNvSpPr>
              <a:spLocks noChangeArrowheads="1"/>
            </p:cNvSpPr>
            <p:nvPr/>
          </p:nvSpPr>
          <p:spPr bwMode="auto">
            <a:xfrm>
              <a:off x="0" y="1305"/>
              <a:ext cx="370"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9</a:t>
              </a:r>
            </a:p>
          </p:txBody>
        </p:sp>
        <p:sp>
          <p:nvSpPr>
            <p:cNvPr id="98337" name="Rectangle 33"/>
            <p:cNvSpPr>
              <a:spLocks noChangeArrowheads="1"/>
            </p:cNvSpPr>
            <p:nvPr/>
          </p:nvSpPr>
          <p:spPr bwMode="auto">
            <a:xfrm>
              <a:off x="1432" y="1044"/>
              <a:ext cx="2381"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外设</a:t>
              </a:r>
            </a:p>
          </p:txBody>
        </p:sp>
        <p:sp>
          <p:nvSpPr>
            <p:cNvPr id="98338" name="Rectangle 34"/>
            <p:cNvSpPr>
              <a:spLocks noChangeArrowheads="1"/>
            </p:cNvSpPr>
            <p:nvPr/>
          </p:nvSpPr>
          <p:spPr bwMode="auto">
            <a:xfrm>
              <a:off x="370" y="1044"/>
              <a:ext cx="1062"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设备</a:t>
              </a:r>
            </a:p>
          </p:txBody>
        </p:sp>
        <p:sp>
          <p:nvSpPr>
            <p:cNvPr id="98339" name="Rectangle 35"/>
            <p:cNvSpPr>
              <a:spLocks noChangeArrowheads="1"/>
            </p:cNvSpPr>
            <p:nvPr/>
          </p:nvSpPr>
          <p:spPr bwMode="auto">
            <a:xfrm>
              <a:off x="0" y="1044"/>
              <a:ext cx="370"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10</a:t>
              </a:r>
            </a:p>
          </p:txBody>
        </p:sp>
        <p:sp>
          <p:nvSpPr>
            <p:cNvPr id="98340" name="Rectangle 36"/>
            <p:cNvSpPr>
              <a:spLocks noChangeArrowheads="1"/>
            </p:cNvSpPr>
            <p:nvPr/>
          </p:nvSpPr>
          <p:spPr bwMode="auto">
            <a:xfrm>
              <a:off x="1432" y="783"/>
              <a:ext cx="2381"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目录</a:t>
              </a:r>
            </a:p>
          </p:txBody>
        </p:sp>
        <p:sp>
          <p:nvSpPr>
            <p:cNvPr id="98341" name="Rectangle 37"/>
            <p:cNvSpPr>
              <a:spLocks noChangeArrowheads="1"/>
            </p:cNvSpPr>
            <p:nvPr/>
          </p:nvSpPr>
          <p:spPr bwMode="auto">
            <a:xfrm>
              <a:off x="370" y="783"/>
              <a:ext cx="1062"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目录</a:t>
              </a:r>
            </a:p>
          </p:txBody>
        </p:sp>
        <p:sp>
          <p:nvSpPr>
            <p:cNvPr id="98342" name="Rectangle 38"/>
            <p:cNvSpPr>
              <a:spLocks noChangeArrowheads="1"/>
            </p:cNvSpPr>
            <p:nvPr/>
          </p:nvSpPr>
          <p:spPr bwMode="auto">
            <a:xfrm>
              <a:off x="0" y="783"/>
              <a:ext cx="370"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11</a:t>
              </a:r>
            </a:p>
          </p:txBody>
        </p:sp>
        <p:sp>
          <p:nvSpPr>
            <p:cNvPr id="98343" name="Rectangle 39"/>
            <p:cNvSpPr>
              <a:spLocks noChangeArrowheads="1"/>
            </p:cNvSpPr>
            <p:nvPr/>
          </p:nvSpPr>
          <p:spPr bwMode="auto">
            <a:xfrm>
              <a:off x="1432" y="522"/>
              <a:ext cx="2381"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用户进程</a:t>
              </a:r>
            </a:p>
          </p:txBody>
        </p:sp>
        <p:sp>
          <p:nvSpPr>
            <p:cNvPr id="98344" name="Rectangle 40"/>
            <p:cNvSpPr>
              <a:spLocks noChangeArrowheads="1"/>
            </p:cNvSpPr>
            <p:nvPr/>
          </p:nvSpPr>
          <p:spPr bwMode="auto">
            <a:xfrm>
              <a:off x="370" y="522"/>
              <a:ext cx="1062"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用户进程</a:t>
              </a:r>
            </a:p>
          </p:txBody>
        </p:sp>
        <p:sp>
          <p:nvSpPr>
            <p:cNvPr id="98345" name="Rectangle 41"/>
            <p:cNvSpPr>
              <a:spLocks noChangeArrowheads="1"/>
            </p:cNvSpPr>
            <p:nvPr/>
          </p:nvSpPr>
          <p:spPr bwMode="auto">
            <a:xfrm>
              <a:off x="0" y="522"/>
              <a:ext cx="370" cy="265"/>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12</a:t>
              </a:r>
            </a:p>
          </p:txBody>
        </p:sp>
        <p:sp>
          <p:nvSpPr>
            <p:cNvPr id="98346" name="Rectangle 42"/>
            <p:cNvSpPr>
              <a:spLocks noChangeArrowheads="1"/>
            </p:cNvSpPr>
            <p:nvPr/>
          </p:nvSpPr>
          <p:spPr bwMode="auto">
            <a:xfrm>
              <a:off x="3813" y="261"/>
              <a:ext cx="1178" cy="1584"/>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nchor="ctr"/>
            <a:lstStyle/>
            <a:p>
              <a:pPr>
                <a:buClr>
                  <a:schemeClr val="hlink"/>
                </a:buClr>
                <a:buFont typeface="Wingdings" pitchFamily="2" charset="2"/>
                <a:buNone/>
              </a:pPr>
              <a:r>
                <a:rPr lang="zh-CN" altLang="en-US" sz="2000" b="1" dirty="0">
                  <a:solidFill>
                    <a:srgbClr val="000099"/>
                  </a:solidFill>
                  <a:latin typeface="华文楷体" pitchFamily="2" charset="-122"/>
                  <a:ea typeface="华文楷体" pitchFamily="2" charset="-122"/>
                </a:rPr>
                <a:t>外部对象</a:t>
              </a:r>
            </a:p>
          </p:txBody>
        </p:sp>
        <p:sp>
          <p:nvSpPr>
            <p:cNvPr id="98347" name="Rectangle 43"/>
            <p:cNvSpPr>
              <a:spLocks noChangeArrowheads="1"/>
            </p:cNvSpPr>
            <p:nvPr/>
          </p:nvSpPr>
          <p:spPr bwMode="auto">
            <a:xfrm>
              <a:off x="1432" y="261"/>
              <a:ext cx="2381" cy="264"/>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solidFill>
                    <a:srgbClr val="000099"/>
                  </a:solidFill>
                  <a:latin typeface="华文楷体" pitchFamily="2" charset="-122"/>
                  <a:ea typeface="华文楷体" pitchFamily="2" charset="-122"/>
                </a:rPr>
                <a:t>用户程序设计环境</a:t>
              </a:r>
            </a:p>
          </p:txBody>
        </p:sp>
        <p:sp>
          <p:nvSpPr>
            <p:cNvPr id="98348" name="Rectangle 44"/>
            <p:cNvSpPr>
              <a:spLocks noChangeArrowheads="1"/>
            </p:cNvSpPr>
            <p:nvPr/>
          </p:nvSpPr>
          <p:spPr bwMode="auto">
            <a:xfrm>
              <a:off x="370" y="261"/>
              <a:ext cx="1062" cy="264"/>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shell</a:t>
              </a:r>
            </a:p>
          </p:txBody>
        </p:sp>
        <p:sp>
          <p:nvSpPr>
            <p:cNvPr id="98349" name="Rectangle 45"/>
            <p:cNvSpPr>
              <a:spLocks noChangeArrowheads="1"/>
            </p:cNvSpPr>
            <p:nvPr/>
          </p:nvSpPr>
          <p:spPr bwMode="auto">
            <a:xfrm>
              <a:off x="0" y="261"/>
              <a:ext cx="370" cy="264"/>
            </a:xfrm>
            <a:prstGeom prst="rect">
              <a:avLst/>
            </a:prstGeom>
            <a:solidFill>
              <a:srgbClr val="AB947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en-US" altLang="zh-CN" sz="2000" b="1">
                  <a:solidFill>
                    <a:srgbClr val="000099"/>
                  </a:solidFill>
                  <a:latin typeface="华文楷体" pitchFamily="2" charset="-122"/>
                  <a:ea typeface="华文楷体" pitchFamily="2" charset="-122"/>
                </a:rPr>
                <a:t>13</a:t>
              </a:r>
            </a:p>
          </p:txBody>
        </p:sp>
        <p:sp>
          <p:nvSpPr>
            <p:cNvPr id="98350" name="Rectangle 46"/>
            <p:cNvSpPr>
              <a:spLocks noChangeArrowheads="1"/>
            </p:cNvSpPr>
            <p:nvPr/>
          </p:nvSpPr>
          <p:spPr bwMode="auto">
            <a:xfrm>
              <a:off x="3813" y="0"/>
              <a:ext cx="1178" cy="26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latin typeface="华文楷体" pitchFamily="2" charset="-122"/>
                  <a:ea typeface="华文楷体" pitchFamily="2" charset="-122"/>
                </a:rPr>
                <a:t>功能范围</a:t>
              </a:r>
            </a:p>
          </p:txBody>
        </p:sp>
        <p:sp>
          <p:nvSpPr>
            <p:cNvPr id="98351" name="Rectangle 47"/>
            <p:cNvSpPr>
              <a:spLocks noChangeArrowheads="1"/>
            </p:cNvSpPr>
            <p:nvPr/>
          </p:nvSpPr>
          <p:spPr bwMode="auto">
            <a:xfrm>
              <a:off x="1432" y="0"/>
              <a:ext cx="2381" cy="26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latin typeface="华文楷体" pitchFamily="2" charset="-122"/>
                  <a:ea typeface="华文楷体" pitchFamily="2" charset="-122"/>
                </a:rPr>
                <a:t>对象</a:t>
              </a:r>
            </a:p>
          </p:txBody>
        </p:sp>
        <p:sp>
          <p:nvSpPr>
            <p:cNvPr id="98352" name="Rectangle 48"/>
            <p:cNvSpPr>
              <a:spLocks noChangeArrowheads="1"/>
            </p:cNvSpPr>
            <p:nvPr/>
          </p:nvSpPr>
          <p:spPr bwMode="auto">
            <a:xfrm>
              <a:off x="370" y="0"/>
              <a:ext cx="1062" cy="26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buClr>
                  <a:schemeClr val="hlink"/>
                </a:buClr>
                <a:buFont typeface="Wingdings" pitchFamily="2" charset="2"/>
                <a:buNone/>
              </a:pPr>
              <a:r>
                <a:rPr lang="zh-CN" altLang="en-US" sz="2000" b="1">
                  <a:latin typeface="华文楷体" pitchFamily="2" charset="-122"/>
                  <a:ea typeface="华文楷体" pitchFamily="2" charset="-122"/>
                </a:rPr>
                <a:t>名称</a:t>
              </a:r>
            </a:p>
          </p:txBody>
        </p:sp>
        <p:sp>
          <p:nvSpPr>
            <p:cNvPr id="98353" name="Rectangle 49"/>
            <p:cNvSpPr>
              <a:spLocks noChangeArrowheads="1"/>
            </p:cNvSpPr>
            <p:nvPr/>
          </p:nvSpPr>
          <p:spPr bwMode="auto">
            <a:xfrm>
              <a:off x="0" y="0"/>
              <a:ext cx="370" cy="26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991" tIns="46795" rIns="89991" bIns="46795"/>
            <a:lstStyle/>
            <a:p>
              <a:pPr algn="r">
                <a:buClr>
                  <a:schemeClr val="hlink"/>
                </a:buClr>
                <a:buFont typeface="Wingdings" pitchFamily="2" charset="2"/>
                <a:buNone/>
              </a:pPr>
              <a:r>
                <a:rPr lang="zh-CN" altLang="en-US" sz="2000" b="1">
                  <a:latin typeface="华文楷体" pitchFamily="2" charset="-122"/>
                  <a:ea typeface="华文楷体" pitchFamily="2" charset="-122"/>
                </a:rPr>
                <a:t>层</a:t>
              </a:r>
            </a:p>
          </p:txBody>
        </p:sp>
        <p:sp>
          <p:nvSpPr>
            <p:cNvPr id="98354" name="Line 50"/>
            <p:cNvSpPr>
              <a:spLocks noChangeShapeType="1"/>
            </p:cNvSpPr>
            <p:nvPr/>
          </p:nvSpPr>
          <p:spPr bwMode="auto">
            <a:xfrm>
              <a:off x="0" y="0"/>
              <a:ext cx="4991" cy="1"/>
            </a:xfrm>
            <a:prstGeom prst="line">
              <a:avLst/>
            </a:prstGeom>
            <a:noFill/>
            <a:ln w="12700"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5" name="Line 51"/>
            <p:cNvSpPr>
              <a:spLocks noChangeShapeType="1"/>
            </p:cNvSpPr>
            <p:nvPr/>
          </p:nvSpPr>
          <p:spPr bwMode="auto">
            <a:xfrm>
              <a:off x="0" y="261"/>
              <a:ext cx="4991"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6" name="Line 52"/>
            <p:cNvSpPr>
              <a:spLocks noChangeShapeType="1"/>
            </p:cNvSpPr>
            <p:nvPr/>
          </p:nvSpPr>
          <p:spPr bwMode="auto">
            <a:xfrm>
              <a:off x="0" y="522"/>
              <a:ext cx="3813"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7" name="Line 53"/>
            <p:cNvSpPr>
              <a:spLocks noChangeShapeType="1"/>
            </p:cNvSpPr>
            <p:nvPr/>
          </p:nvSpPr>
          <p:spPr bwMode="auto">
            <a:xfrm>
              <a:off x="0" y="783"/>
              <a:ext cx="3813"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8" name="Line 54"/>
            <p:cNvSpPr>
              <a:spLocks noChangeShapeType="1"/>
            </p:cNvSpPr>
            <p:nvPr/>
          </p:nvSpPr>
          <p:spPr bwMode="auto">
            <a:xfrm>
              <a:off x="0" y="1044"/>
              <a:ext cx="3813"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9" name="Line 55"/>
            <p:cNvSpPr>
              <a:spLocks noChangeShapeType="1"/>
            </p:cNvSpPr>
            <p:nvPr/>
          </p:nvSpPr>
          <p:spPr bwMode="auto">
            <a:xfrm>
              <a:off x="0" y="1305"/>
              <a:ext cx="3813"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0" name="Line 56"/>
            <p:cNvSpPr>
              <a:spLocks noChangeShapeType="1"/>
            </p:cNvSpPr>
            <p:nvPr/>
          </p:nvSpPr>
          <p:spPr bwMode="auto">
            <a:xfrm>
              <a:off x="0" y="1566"/>
              <a:ext cx="3813"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1" name="Line 57"/>
            <p:cNvSpPr>
              <a:spLocks noChangeShapeType="1"/>
            </p:cNvSpPr>
            <p:nvPr/>
          </p:nvSpPr>
          <p:spPr bwMode="auto">
            <a:xfrm>
              <a:off x="0" y="1827"/>
              <a:ext cx="4991"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2" name="Line 58"/>
            <p:cNvSpPr>
              <a:spLocks noChangeShapeType="1"/>
            </p:cNvSpPr>
            <p:nvPr/>
          </p:nvSpPr>
          <p:spPr bwMode="auto">
            <a:xfrm>
              <a:off x="0" y="2088"/>
              <a:ext cx="3813"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3" name="Line 59"/>
            <p:cNvSpPr>
              <a:spLocks noChangeShapeType="1"/>
            </p:cNvSpPr>
            <p:nvPr/>
          </p:nvSpPr>
          <p:spPr bwMode="auto">
            <a:xfrm>
              <a:off x="0" y="2350"/>
              <a:ext cx="3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4" name="Line 60"/>
            <p:cNvSpPr>
              <a:spLocks noChangeShapeType="1"/>
            </p:cNvSpPr>
            <p:nvPr/>
          </p:nvSpPr>
          <p:spPr bwMode="auto">
            <a:xfrm>
              <a:off x="0" y="2611"/>
              <a:ext cx="499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5" name="Line 61"/>
            <p:cNvSpPr>
              <a:spLocks noChangeShapeType="1"/>
            </p:cNvSpPr>
            <p:nvPr/>
          </p:nvSpPr>
          <p:spPr bwMode="auto">
            <a:xfrm>
              <a:off x="0" y="2872"/>
              <a:ext cx="3813"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6" name="Line 62"/>
            <p:cNvSpPr>
              <a:spLocks noChangeShapeType="1"/>
            </p:cNvSpPr>
            <p:nvPr/>
          </p:nvSpPr>
          <p:spPr bwMode="auto">
            <a:xfrm>
              <a:off x="0" y="3133"/>
              <a:ext cx="3813"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7" name="Line 63"/>
            <p:cNvSpPr>
              <a:spLocks noChangeShapeType="1"/>
            </p:cNvSpPr>
            <p:nvPr/>
          </p:nvSpPr>
          <p:spPr bwMode="auto">
            <a:xfrm>
              <a:off x="0" y="3394"/>
              <a:ext cx="3813"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8" name="Line 64"/>
            <p:cNvSpPr>
              <a:spLocks noChangeShapeType="1"/>
            </p:cNvSpPr>
            <p:nvPr/>
          </p:nvSpPr>
          <p:spPr bwMode="auto">
            <a:xfrm>
              <a:off x="0" y="0"/>
              <a:ext cx="1" cy="3696"/>
            </a:xfrm>
            <a:prstGeom prst="line">
              <a:avLst/>
            </a:prstGeom>
            <a:noFill/>
            <a:ln w="12700"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9" name="Line 65"/>
            <p:cNvSpPr>
              <a:spLocks noChangeShapeType="1"/>
            </p:cNvSpPr>
            <p:nvPr/>
          </p:nvSpPr>
          <p:spPr bwMode="auto">
            <a:xfrm>
              <a:off x="370" y="0"/>
              <a:ext cx="1" cy="36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70" name="Line 66"/>
            <p:cNvSpPr>
              <a:spLocks noChangeShapeType="1"/>
            </p:cNvSpPr>
            <p:nvPr/>
          </p:nvSpPr>
          <p:spPr bwMode="auto">
            <a:xfrm>
              <a:off x="1432" y="0"/>
              <a:ext cx="1" cy="36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71" name="Line 67"/>
            <p:cNvSpPr>
              <a:spLocks noChangeShapeType="1"/>
            </p:cNvSpPr>
            <p:nvPr/>
          </p:nvSpPr>
          <p:spPr bwMode="auto">
            <a:xfrm>
              <a:off x="3813" y="0"/>
              <a:ext cx="1" cy="36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72" name="Line 68"/>
            <p:cNvSpPr>
              <a:spLocks noChangeShapeType="1"/>
            </p:cNvSpPr>
            <p:nvPr/>
          </p:nvSpPr>
          <p:spPr bwMode="auto">
            <a:xfrm>
              <a:off x="4991" y="0"/>
              <a:ext cx="1" cy="3696"/>
            </a:xfrm>
            <a:prstGeom prst="line">
              <a:avLst/>
            </a:prstGeom>
            <a:noFill/>
            <a:ln w="12700"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73" name="Line 69"/>
            <p:cNvSpPr>
              <a:spLocks noChangeShapeType="1"/>
            </p:cNvSpPr>
            <p:nvPr/>
          </p:nvSpPr>
          <p:spPr bwMode="auto">
            <a:xfrm>
              <a:off x="0" y="3655"/>
              <a:ext cx="4991" cy="1"/>
            </a:xfrm>
            <a:prstGeom prst="line">
              <a:avLst/>
            </a:prstGeom>
            <a:noFill/>
            <a:ln w="12700"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lIns="0" rIns="0" bIns="0" anchor="b"/>
          <a:lstStyle/>
          <a:p>
            <a:pPr eaLnBrk="1" hangingPunct="1"/>
            <a:r>
              <a:rPr lang="zh-CN" altLang="en-US"/>
              <a:t>第</a:t>
            </a:r>
            <a:r>
              <a:rPr lang="en-US" altLang="zh-CN"/>
              <a:t>4</a:t>
            </a:r>
            <a:r>
              <a:rPr lang="zh-CN" altLang="en-US"/>
              <a:t>代</a:t>
            </a:r>
            <a:r>
              <a:rPr lang="en-US" altLang="zh-CN"/>
              <a:t>OS</a:t>
            </a:r>
          </a:p>
        </p:txBody>
      </p:sp>
      <p:sp>
        <p:nvSpPr>
          <p:cNvPr id="53252" name="Rectangle 3"/>
          <p:cNvSpPr>
            <a:spLocks noGrp="1" noChangeArrowheads="1"/>
          </p:cNvSpPr>
          <p:nvPr>
            <p:ph type="body" idx="4294967295"/>
          </p:nvPr>
        </p:nvSpPr>
        <p:spPr>
          <a:xfrm>
            <a:off x="1835150" y="1398588"/>
            <a:ext cx="6265863" cy="2384425"/>
          </a:xfrm>
        </p:spPr>
        <p:txBody>
          <a:bodyPr/>
          <a:lstStyle/>
          <a:p>
            <a:pPr eaLnBrk="1" hangingPunct="1"/>
            <a:r>
              <a:rPr lang="zh-CN" altLang="en-US" sz="3700" b="1" dirty="0">
                <a:latin typeface="华文楷体" pitchFamily="2" charset="-122"/>
                <a:ea typeface="华文楷体" pitchFamily="2" charset="-122"/>
              </a:rPr>
              <a:t>客户/服务器模式</a:t>
            </a:r>
          </a:p>
          <a:p>
            <a:pPr eaLnBrk="1" hangingPunct="1"/>
            <a:r>
              <a:rPr lang="zh-CN" altLang="en-US" sz="3700" b="1" dirty="0">
                <a:latin typeface="华文楷体" pitchFamily="2" charset="-122"/>
                <a:ea typeface="华文楷体" pitchFamily="2" charset="-122"/>
              </a:rPr>
              <a:t>面向对象的程序设计技术</a:t>
            </a:r>
          </a:p>
          <a:p>
            <a:pPr eaLnBrk="1" hangingPunct="1"/>
            <a:r>
              <a:rPr lang="zh-CN" altLang="en-US" sz="3700" b="1" dirty="0">
                <a:latin typeface="华文楷体" pitchFamily="2" charset="-122"/>
                <a:ea typeface="华文楷体" pitchFamily="2" charset="-122"/>
              </a:rPr>
              <a:t>微内核OS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lIns="0" rIns="0" bIns="0" anchor="b"/>
          <a:lstStyle/>
          <a:p>
            <a:pPr eaLnBrk="1" hangingPunct="1"/>
            <a:r>
              <a:rPr lang="zh-CN" altLang="en-US" dirty="0"/>
              <a:t>客户</a:t>
            </a:r>
            <a:r>
              <a:rPr lang="en-US" altLang="zh-CN" dirty="0"/>
              <a:t>/</a:t>
            </a:r>
            <a:r>
              <a:rPr lang="zh-CN" altLang="en-US" dirty="0"/>
              <a:t>服务器模式</a:t>
            </a:r>
            <a:endParaRPr lang="en-US" altLang="zh-CN" dirty="0"/>
          </a:p>
        </p:txBody>
      </p:sp>
      <p:sp>
        <p:nvSpPr>
          <p:cNvPr id="55300" name="Rectangle 3"/>
          <p:cNvSpPr>
            <a:spLocks noGrp="1" noChangeArrowheads="1"/>
          </p:cNvSpPr>
          <p:nvPr>
            <p:ph type="body" idx="4294967295"/>
          </p:nvPr>
        </p:nvSpPr>
        <p:spPr>
          <a:xfrm>
            <a:off x="467544" y="1415826"/>
            <a:ext cx="8295829" cy="4389438"/>
          </a:xfrm>
        </p:spPr>
        <p:txBody>
          <a:bodyPr/>
          <a:lstStyle/>
          <a:p>
            <a:pPr marL="0" indent="0" eaLnBrk="1" fontAlgn="t" hangingPunct="1">
              <a:buFont typeface="Wingdings" pitchFamily="2" charset="2"/>
              <a:buNone/>
            </a:pPr>
            <a:r>
              <a:rPr lang="zh-CN" altLang="en-US" sz="3000" b="1" dirty="0">
                <a:latin typeface="华文楷体" pitchFamily="2" charset="-122"/>
                <a:ea typeface="华文楷体" pitchFamily="2" charset="-122"/>
              </a:rPr>
              <a:t>客户</a:t>
            </a:r>
            <a:r>
              <a:rPr lang="en-US" altLang="zh-CN" sz="3000" b="1" dirty="0">
                <a:latin typeface="华文楷体" pitchFamily="2" charset="-122"/>
                <a:ea typeface="华文楷体" pitchFamily="2" charset="-122"/>
              </a:rPr>
              <a:t>/</a:t>
            </a:r>
            <a:r>
              <a:rPr lang="zh-CN" altLang="en-US" sz="3000" b="1" dirty="0">
                <a:latin typeface="华文楷体" pitchFamily="2" charset="-122"/>
                <a:ea typeface="华文楷体" pitchFamily="2" charset="-122"/>
              </a:rPr>
              <a:t>服务器模式的优点：</a:t>
            </a:r>
            <a:endParaRPr lang="en-US" altLang="zh-CN" sz="3000" b="1" dirty="0">
              <a:latin typeface="华文楷体" pitchFamily="2" charset="-122"/>
              <a:ea typeface="华文楷体" pitchFamily="2" charset="-122"/>
            </a:endParaRPr>
          </a:p>
          <a:p>
            <a:pPr marL="914400" lvl="1" indent="-514350" eaLnBrk="1" fontAlgn="t" hangingPunct="1">
              <a:buFont typeface="+mj-lt"/>
              <a:buAutoNum type="arabicPeriod"/>
            </a:pPr>
            <a:r>
              <a:rPr lang="zh-CN" altLang="en-US" sz="3000" b="1" dirty="0">
                <a:latin typeface="华文楷体" pitchFamily="2" charset="-122"/>
                <a:ea typeface="华文楷体" pitchFamily="2" charset="-122"/>
              </a:rPr>
              <a:t>数据的分布处理和存储</a:t>
            </a:r>
            <a:endParaRPr lang="en-US" altLang="zh-CN" sz="3000" b="1" dirty="0">
              <a:latin typeface="华文楷体" pitchFamily="2" charset="-122"/>
              <a:ea typeface="华文楷体" pitchFamily="2" charset="-122"/>
            </a:endParaRPr>
          </a:p>
          <a:p>
            <a:pPr marL="914400" lvl="1" indent="-514350" eaLnBrk="1" fontAlgn="t" hangingPunct="1">
              <a:buFont typeface="+mj-lt"/>
              <a:buAutoNum type="arabicPeriod"/>
            </a:pPr>
            <a:r>
              <a:rPr lang="zh-CN" altLang="en-US" sz="3000" b="1" dirty="0">
                <a:latin typeface="华文楷体" pitchFamily="2" charset="-122"/>
                <a:ea typeface="华文楷体" pitchFamily="2" charset="-122"/>
              </a:rPr>
              <a:t>便于集中管理</a:t>
            </a:r>
            <a:endParaRPr lang="en-US" altLang="zh-CN" sz="3000" b="1" dirty="0">
              <a:latin typeface="华文楷体" pitchFamily="2" charset="-122"/>
              <a:ea typeface="华文楷体" pitchFamily="2" charset="-122"/>
            </a:endParaRPr>
          </a:p>
          <a:p>
            <a:pPr marL="914400" lvl="1" indent="-514350" eaLnBrk="1" fontAlgn="t" hangingPunct="1">
              <a:buFont typeface="+mj-lt"/>
              <a:buAutoNum type="arabicPeriod"/>
            </a:pPr>
            <a:r>
              <a:rPr lang="zh-CN" altLang="en-US" sz="3000" b="1" dirty="0">
                <a:latin typeface="华文楷体" pitchFamily="2" charset="-122"/>
                <a:ea typeface="华文楷体" pitchFamily="2" charset="-122"/>
              </a:rPr>
              <a:t>灵活性和可扩充性</a:t>
            </a:r>
            <a:endParaRPr lang="en-US" altLang="zh-CN" sz="3000" b="1" dirty="0">
              <a:latin typeface="华文楷体" pitchFamily="2" charset="-122"/>
              <a:ea typeface="华文楷体" pitchFamily="2" charset="-122"/>
            </a:endParaRPr>
          </a:p>
          <a:p>
            <a:pPr marL="914400" lvl="1" indent="-514350" eaLnBrk="1" fontAlgn="t" hangingPunct="1">
              <a:buFont typeface="+mj-lt"/>
              <a:buAutoNum type="arabicPeriod"/>
            </a:pPr>
            <a:r>
              <a:rPr lang="zh-CN" altLang="en-US" sz="3000" b="1" dirty="0">
                <a:latin typeface="华文楷体" pitchFamily="2" charset="-122"/>
                <a:ea typeface="华文楷体" pitchFamily="2" charset="-122"/>
              </a:rPr>
              <a:t>易于改编应用软件</a:t>
            </a:r>
            <a:endParaRPr lang="en-US" altLang="zh-CN" sz="3000" b="1" dirty="0">
              <a:latin typeface="华文楷体" pitchFamily="2" charset="-122"/>
              <a:ea typeface="华文楷体" pitchFamily="2" charset="-122"/>
            </a:endParaRPr>
          </a:p>
          <a:p>
            <a:pPr marL="914400" lvl="1" indent="-514350" eaLnBrk="1" fontAlgn="t" hangingPunct="1">
              <a:buFont typeface="+mj-lt"/>
              <a:buAutoNum type="arabicPeriod"/>
            </a:pPr>
            <a:endParaRPr lang="en-US" altLang="zh-CN" sz="3000" b="1" dirty="0">
              <a:latin typeface="华文楷体" pitchFamily="2" charset="-122"/>
              <a:ea typeface="华文楷体" pitchFamily="2" charset="-122"/>
            </a:endParaRPr>
          </a:p>
          <a:p>
            <a:pPr marL="0" lvl="1" indent="0" eaLnBrk="1" fontAlgn="t" hangingPunct="1">
              <a:buClr>
                <a:schemeClr val="hlink"/>
              </a:buClr>
              <a:buNone/>
            </a:pPr>
            <a:r>
              <a:rPr lang="zh-CN" altLang="en-US" sz="3000" b="1" dirty="0">
                <a:latin typeface="华文楷体" pitchFamily="2" charset="-122"/>
                <a:ea typeface="华文楷体" pitchFamily="2" charset="-122"/>
                <a:cs typeface="+mn-cs"/>
              </a:rPr>
              <a:t>缺点：</a:t>
            </a:r>
            <a:endParaRPr lang="en-US" altLang="zh-CN" sz="3000" b="1" dirty="0">
              <a:latin typeface="华文楷体" pitchFamily="2" charset="-122"/>
              <a:ea typeface="华文楷体" pitchFamily="2" charset="-122"/>
              <a:cs typeface="+mn-cs"/>
            </a:endParaRPr>
          </a:p>
          <a:p>
            <a:pPr marL="400050" lvl="1" indent="0" eaLnBrk="1" fontAlgn="t" hangingPunct="1">
              <a:buNone/>
            </a:pPr>
            <a:r>
              <a:rPr lang="zh-CN" altLang="en-US" sz="3000" b="1" dirty="0">
                <a:latin typeface="华文楷体" pitchFamily="2" charset="-122"/>
                <a:ea typeface="华文楷体" pitchFamily="2" charset="-122"/>
              </a:rPr>
              <a:t>不可靠性和瓶颈问题</a:t>
            </a:r>
            <a:endParaRPr lang="en-US" altLang="zh-CN" sz="3000" b="1" dirty="0">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randombar(horizontal)">
                                      <p:cBhvr>
                                        <p:cTn id="7" dur="500"/>
                                        <p:tgtEl>
                                          <p:spTgt spid="55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300">
                                            <p:txEl>
                                              <p:pRg st="1" end="1"/>
                                            </p:txEl>
                                          </p:spTgt>
                                        </p:tgtEl>
                                        <p:attrNameLst>
                                          <p:attrName>style.visibility</p:attrName>
                                        </p:attrNameLst>
                                      </p:cBhvr>
                                      <p:to>
                                        <p:strVal val="visible"/>
                                      </p:to>
                                    </p:set>
                                    <p:animEffect transition="in" filter="randombar(horizontal)">
                                      <p:cBhvr>
                                        <p:cTn id="12" dur="500"/>
                                        <p:tgtEl>
                                          <p:spTgt spid="553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5300">
                                            <p:txEl>
                                              <p:pRg st="2" end="2"/>
                                            </p:txEl>
                                          </p:spTgt>
                                        </p:tgtEl>
                                        <p:attrNameLst>
                                          <p:attrName>style.visibility</p:attrName>
                                        </p:attrNameLst>
                                      </p:cBhvr>
                                      <p:to>
                                        <p:strVal val="visible"/>
                                      </p:to>
                                    </p:set>
                                    <p:animEffect transition="in" filter="randombar(horizontal)">
                                      <p:cBhvr>
                                        <p:cTn id="17" dur="500"/>
                                        <p:tgtEl>
                                          <p:spTgt spid="553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5300">
                                            <p:txEl>
                                              <p:pRg st="3" end="3"/>
                                            </p:txEl>
                                          </p:spTgt>
                                        </p:tgtEl>
                                        <p:attrNameLst>
                                          <p:attrName>style.visibility</p:attrName>
                                        </p:attrNameLst>
                                      </p:cBhvr>
                                      <p:to>
                                        <p:strVal val="visible"/>
                                      </p:to>
                                    </p:set>
                                    <p:animEffect transition="in" filter="randombar(horizontal)">
                                      <p:cBhvr>
                                        <p:cTn id="22" dur="500"/>
                                        <p:tgtEl>
                                          <p:spTgt spid="553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5300">
                                            <p:txEl>
                                              <p:pRg st="4" end="4"/>
                                            </p:txEl>
                                          </p:spTgt>
                                        </p:tgtEl>
                                        <p:attrNameLst>
                                          <p:attrName>style.visibility</p:attrName>
                                        </p:attrNameLst>
                                      </p:cBhvr>
                                      <p:to>
                                        <p:strVal val="visible"/>
                                      </p:to>
                                    </p:set>
                                    <p:animEffect transition="in" filter="randombar(horizontal)">
                                      <p:cBhvr>
                                        <p:cTn id="27" dur="500"/>
                                        <p:tgtEl>
                                          <p:spTgt spid="553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5300">
                                            <p:txEl>
                                              <p:pRg st="6" end="6"/>
                                            </p:txEl>
                                          </p:spTgt>
                                        </p:tgtEl>
                                        <p:attrNameLst>
                                          <p:attrName>style.visibility</p:attrName>
                                        </p:attrNameLst>
                                      </p:cBhvr>
                                      <p:to>
                                        <p:strVal val="visible"/>
                                      </p:to>
                                    </p:set>
                                    <p:animEffect transition="in" filter="randombar(horizontal)">
                                      <p:cBhvr>
                                        <p:cTn id="32" dur="500"/>
                                        <p:tgtEl>
                                          <p:spTgt spid="5530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5300">
                                            <p:txEl>
                                              <p:pRg st="7" end="7"/>
                                            </p:txEl>
                                          </p:spTgt>
                                        </p:tgtEl>
                                        <p:attrNameLst>
                                          <p:attrName>style.visibility</p:attrName>
                                        </p:attrNameLst>
                                      </p:cBhvr>
                                      <p:to>
                                        <p:strVal val="visible"/>
                                      </p:to>
                                    </p:set>
                                    <p:animEffect transition="in" filter="randombar(horizontal)">
                                      <p:cBhvr>
                                        <p:cTn id="37" dur="500"/>
                                        <p:tgtEl>
                                          <p:spTgt spid="553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lIns="0" rIns="0" bIns="0" anchor="b"/>
          <a:lstStyle/>
          <a:p>
            <a:pPr eaLnBrk="1" hangingPunct="1"/>
            <a:r>
              <a:rPr lang="zh-CN" altLang="en-US" dirty="0"/>
              <a:t>面向对象的程序设计技术</a:t>
            </a:r>
          </a:p>
        </p:txBody>
      </p:sp>
      <p:sp>
        <p:nvSpPr>
          <p:cNvPr id="55300" name="Rectangle 3"/>
          <p:cNvSpPr>
            <a:spLocks noGrp="1" noChangeArrowheads="1"/>
          </p:cNvSpPr>
          <p:nvPr>
            <p:ph type="body" idx="4294967295"/>
          </p:nvPr>
        </p:nvSpPr>
        <p:spPr>
          <a:xfrm>
            <a:off x="467544" y="1415826"/>
            <a:ext cx="8295829" cy="4389438"/>
          </a:xfrm>
        </p:spPr>
        <p:txBody>
          <a:bodyPr/>
          <a:lstStyle/>
          <a:p>
            <a:pPr marL="0" indent="0" eaLnBrk="1" fontAlgn="t" hangingPunct="1">
              <a:buNone/>
            </a:pPr>
            <a:r>
              <a:rPr lang="zh-CN" altLang="en-US" sz="2400" b="1" dirty="0">
                <a:latin typeface="华文楷体" pitchFamily="2" charset="-122"/>
                <a:ea typeface="华文楷体" pitchFamily="2" charset="-122"/>
              </a:rPr>
              <a:t>面向对象的技术，是利用被封装的数据结构（变量）和一组对他进行操作的过程（方法）来表示系统中的某个对象。</a:t>
            </a:r>
            <a:endParaRPr lang="en-US" altLang="zh-CN" sz="2400" b="1" dirty="0">
              <a:latin typeface="华文楷体" pitchFamily="2" charset="-122"/>
              <a:ea typeface="华文楷体" pitchFamily="2" charset="-122"/>
            </a:endParaRPr>
          </a:p>
          <a:p>
            <a:pPr marL="0" indent="0" eaLnBrk="1" fontAlgn="t" hangingPunct="1">
              <a:buNone/>
            </a:pPr>
            <a:endParaRPr lang="en-US" altLang="zh-CN" sz="2400" b="1" dirty="0">
              <a:latin typeface="华文楷体" pitchFamily="2" charset="-122"/>
              <a:ea typeface="华文楷体" pitchFamily="2" charset="-122"/>
            </a:endParaRPr>
          </a:p>
          <a:p>
            <a:pPr marL="0" indent="0" eaLnBrk="1" fontAlgn="t" hangingPunct="1">
              <a:buNone/>
            </a:pP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例如</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可以把一个文件作为一个对象</a:t>
            </a:r>
            <a:endParaRPr lang="en-US" altLang="zh-CN" sz="2400" dirty="0">
              <a:latin typeface="华文楷体" pitchFamily="2" charset="-122"/>
              <a:ea typeface="华文楷体" pitchFamily="2" charset="-122"/>
            </a:endParaRPr>
          </a:p>
          <a:p>
            <a:pPr lvl="1" eaLnBrk="1" fontAlgn="t" hangingPunct="1">
              <a:buFont typeface="Wingdings" pitchFamily="2" charset="2"/>
              <a:buChar char="l"/>
            </a:pPr>
            <a:r>
              <a:rPr lang="zh-CN" altLang="en-US" sz="2400" dirty="0">
                <a:latin typeface="华文楷体" pitchFamily="2" charset="-122"/>
                <a:ea typeface="华文楷体" pitchFamily="2" charset="-122"/>
              </a:rPr>
              <a:t>该对象的变量就是文件类型、文件大小、文件的创建者等等属性；</a:t>
            </a:r>
            <a:endParaRPr lang="en-US" altLang="zh-CN" sz="2400" dirty="0">
              <a:latin typeface="华文楷体" pitchFamily="2" charset="-122"/>
              <a:ea typeface="华文楷体" pitchFamily="2" charset="-122"/>
            </a:endParaRPr>
          </a:p>
          <a:p>
            <a:pPr lvl="1" eaLnBrk="1" fontAlgn="t" hangingPunct="1">
              <a:buFont typeface="Wingdings" pitchFamily="2" charset="2"/>
              <a:buChar char="l"/>
            </a:pPr>
            <a:r>
              <a:rPr lang="zh-CN" altLang="en-US" sz="2400" dirty="0">
                <a:latin typeface="华文楷体" pitchFamily="2" charset="-122"/>
                <a:ea typeface="华文楷体" pitchFamily="2" charset="-122"/>
              </a:rPr>
              <a:t>对象的方法包含对文件的操作，如创建文件、打开文件、读文件、写文件、关闭文件等等。</a:t>
            </a:r>
            <a:endParaRPr lang="en-US" altLang="zh-CN" sz="2400" dirty="0">
              <a:latin typeface="华文楷体" pitchFamily="2" charset="-122"/>
              <a:ea typeface="华文楷体" pitchFamily="2" charset="-122"/>
            </a:endParaRPr>
          </a:p>
          <a:p>
            <a:pPr lvl="1" eaLnBrk="1" fontAlgn="t" hangingPunct="1">
              <a:buFont typeface="Wingdings" pitchFamily="2" charset="2"/>
              <a:buChar char="l"/>
            </a:pPr>
            <a:endParaRPr lang="en-US" altLang="zh-CN" sz="2400" dirty="0">
              <a:latin typeface="华文楷体" pitchFamily="2" charset="-122"/>
              <a:ea typeface="华文楷体" pitchFamily="2" charset="-122"/>
            </a:endParaRPr>
          </a:p>
          <a:p>
            <a:pPr marL="0" lvl="1" indent="0" eaLnBrk="1" fontAlgn="t" hangingPunct="1">
              <a:buClr>
                <a:schemeClr val="hlink"/>
              </a:buClr>
              <a:buNone/>
            </a:pPr>
            <a:r>
              <a:rPr lang="zh-CN" altLang="zh-CN" sz="2400" b="1" dirty="0">
                <a:latin typeface="华文楷体" pitchFamily="2" charset="-122"/>
                <a:ea typeface="华文楷体" pitchFamily="2" charset="-122"/>
                <a:cs typeface="+mn-cs"/>
              </a:rPr>
              <a:t>对象中的变量（数据）对外是隐蔽的，因而外界不能对它直接进行访问，必须通过该对象中的一组方法（操作函数）对它进行访问</a:t>
            </a:r>
            <a:endParaRPr lang="en-US" altLang="zh-CN" sz="2400" b="1" dirty="0">
              <a:latin typeface="华文楷体" pitchFamily="2" charset="-122"/>
              <a:ea typeface="华文楷体" pitchFamily="2" charset="-122"/>
              <a:cs typeface="+mn-cs"/>
            </a:endParaRPr>
          </a:p>
        </p:txBody>
      </p:sp>
    </p:spTree>
    <p:extLst>
      <p:ext uri="{BB962C8B-B14F-4D97-AF65-F5344CB8AC3E}">
        <p14:creationId xmlns:p14="http://schemas.microsoft.com/office/powerpoint/2010/main" val="343624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randombar(horizontal)">
                                      <p:cBhvr>
                                        <p:cTn id="7" dur="500"/>
                                        <p:tgtEl>
                                          <p:spTgt spid="55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300">
                                            <p:txEl>
                                              <p:pRg st="2" end="2"/>
                                            </p:txEl>
                                          </p:spTgt>
                                        </p:tgtEl>
                                        <p:attrNameLst>
                                          <p:attrName>style.visibility</p:attrName>
                                        </p:attrNameLst>
                                      </p:cBhvr>
                                      <p:to>
                                        <p:strVal val="visible"/>
                                      </p:to>
                                    </p:set>
                                    <p:animEffect transition="in" filter="randombar(horizontal)">
                                      <p:cBhvr>
                                        <p:cTn id="12" dur="500"/>
                                        <p:tgtEl>
                                          <p:spTgt spid="5530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5300">
                                            <p:txEl>
                                              <p:pRg st="3" end="3"/>
                                            </p:txEl>
                                          </p:spTgt>
                                        </p:tgtEl>
                                        <p:attrNameLst>
                                          <p:attrName>style.visibility</p:attrName>
                                        </p:attrNameLst>
                                      </p:cBhvr>
                                      <p:to>
                                        <p:strVal val="visible"/>
                                      </p:to>
                                    </p:set>
                                    <p:animEffect transition="in" filter="randombar(horizontal)">
                                      <p:cBhvr>
                                        <p:cTn id="17" dur="500"/>
                                        <p:tgtEl>
                                          <p:spTgt spid="5530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5300">
                                            <p:txEl>
                                              <p:pRg st="4" end="4"/>
                                            </p:txEl>
                                          </p:spTgt>
                                        </p:tgtEl>
                                        <p:attrNameLst>
                                          <p:attrName>style.visibility</p:attrName>
                                        </p:attrNameLst>
                                      </p:cBhvr>
                                      <p:to>
                                        <p:strVal val="visible"/>
                                      </p:to>
                                    </p:set>
                                    <p:animEffect transition="in" filter="randombar(horizontal)">
                                      <p:cBhvr>
                                        <p:cTn id="22" dur="500"/>
                                        <p:tgtEl>
                                          <p:spTgt spid="5530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5300">
                                            <p:txEl>
                                              <p:pRg st="6" end="6"/>
                                            </p:txEl>
                                          </p:spTgt>
                                        </p:tgtEl>
                                        <p:attrNameLst>
                                          <p:attrName>style.visibility</p:attrName>
                                        </p:attrNameLst>
                                      </p:cBhvr>
                                      <p:to>
                                        <p:strVal val="visible"/>
                                      </p:to>
                                    </p:set>
                                    <p:animEffect transition="in" filter="randombar(horizontal)">
                                      <p:cBhvr>
                                        <p:cTn id="27" dur="500"/>
                                        <p:tgtEl>
                                          <p:spTgt spid="553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lIns="0" rIns="0" bIns="0" anchor="b"/>
          <a:lstStyle/>
          <a:p>
            <a:pPr eaLnBrk="1" hangingPunct="1"/>
            <a:r>
              <a:rPr lang="zh-CN" altLang="en-US"/>
              <a:t>微内核</a:t>
            </a:r>
            <a:r>
              <a:rPr lang="en-US" altLang="zh-CN"/>
              <a:t>OS</a:t>
            </a:r>
          </a:p>
        </p:txBody>
      </p:sp>
      <p:sp>
        <p:nvSpPr>
          <p:cNvPr id="55300" name="Rectangle 3"/>
          <p:cNvSpPr>
            <a:spLocks noGrp="1" noChangeArrowheads="1"/>
          </p:cNvSpPr>
          <p:nvPr>
            <p:ph type="body" idx="4294967295"/>
          </p:nvPr>
        </p:nvSpPr>
        <p:spPr>
          <a:xfrm>
            <a:off x="467544" y="1415826"/>
            <a:ext cx="8295829" cy="4389438"/>
          </a:xfrm>
        </p:spPr>
        <p:txBody>
          <a:bodyPr/>
          <a:lstStyle/>
          <a:p>
            <a:pPr marL="0" indent="0" eaLnBrk="1" fontAlgn="t" hangingPunct="1">
              <a:buFont typeface="Wingdings" pitchFamily="2" charset="2"/>
              <a:buNone/>
            </a:pPr>
            <a:r>
              <a:rPr lang="zh-CN" altLang="en-US" sz="3000" b="1">
                <a:latin typeface="华文楷体" pitchFamily="2" charset="-122"/>
                <a:ea typeface="华文楷体" pitchFamily="2" charset="-122"/>
              </a:rPr>
              <a:t>微内核（Micro Kernel）操作系统结构，是20世纪80年代后期发展起来的。</a:t>
            </a:r>
            <a:r>
              <a:rPr lang="en-US" altLang="zh-CN" sz="3000" b="1">
                <a:latin typeface="华文楷体" pitchFamily="2" charset="-122"/>
                <a:ea typeface="华文楷体" pitchFamily="2" charset="-122"/>
              </a:rPr>
              <a:t>Minix</a:t>
            </a:r>
            <a:r>
              <a:rPr lang="zh-CN" altLang="en-US" sz="3000" b="1">
                <a:latin typeface="华文楷体" pitchFamily="2" charset="-122"/>
                <a:ea typeface="华文楷体" pitchFamily="2" charset="-122"/>
              </a:rPr>
              <a:t>、Windows 2000/XP、</a:t>
            </a:r>
            <a:r>
              <a:rPr lang="en-US" altLang="zh-CN" sz="3000" b="1">
                <a:latin typeface="华文楷体" pitchFamily="2" charset="-122"/>
                <a:ea typeface="华文楷体" pitchFamily="2" charset="-122"/>
              </a:rPr>
              <a:t>Win7</a:t>
            </a:r>
            <a:r>
              <a:rPr lang="zh-CN" altLang="en-US" sz="3000" b="1">
                <a:latin typeface="华文楷体" pitchFamily="2" charset="-122"/>
                <a:ea typeface="华文楷体" pitchFamily="2" charset="-122"/>
              </a:rPr>
              <a:t>、</a:t>
            </a:r>
            <a:r>
              <a:rPr lang="en-US" altLang="zh-CN" sz="3000" b="1">
                <a:latin typeface="华文楷体" pitchFamily="2" charset="-122"/>
                <a:ea typeface="华文楷体" pitchFamily="2" charset="-122"/>
              </a:rPr>
              <a:t>Win10</a:t>
            </a:r>
            <a:r>
              <a:rPr lang="zh-CN" altLang="en-US" sz="3000" b="1">
                <a:latin typeface="华文楷体" pitchFamily="2" charset="-122"/>
                <a:ea typeface="华文楷体" pitchFamily="2" charset="-122"/>
              </a:rPr>
              <a:t>等操作系统，都采用了微内核结构。</a:t>
            </a:r>
            <a:endParaRPr lang="en-US" altLang="zh-CN" sz="3000" b="1">
              <a:latin typeface="华文楷体" pitchFamily="2" charset="-122"/>
              <a:ea typeface="华文楷体" pitchFamily="2" charset="-122"/>
            </a:endParaRPr>
          </a:p>
          <a:p>
            <a:pPr marL="0" indent="0" eaLnBrk="1" fontAlgn="t" hangingPunct="1">
              <a:buFont typeface="Wingdings" pitchFamily="2" charset="2"/>
              <a:buNone/>
            </a:pPr>
            <a:r>
              <a:rPr lang="zh-CN" altLang="en-US" sz="3000" b="1">
                <a:latin typeface="华文楷体" pitchFamily="2" charset="-122"/>
                <a:ea typeface="华文楷体" pitchFamily="2" charset="-122"/>
              </a:rPr>
              <a:t>微内核操作系统一般有：</a:t>
            </a:r>
          </a:p>
          <a:p>
            <a:pPr marL="0" indent="0" eaLnBrk="1" fontAlgn="t" hangingPunct="1"/>
            <a:r>
              <a:rPr lang="zh-CN" altLang="en-US" sz="3000" b="1">
                <a:latin typeface="华文楷体" pitchFamily="2" charset="-122"/>
                <a:ea typeface="华文楷体" pitchFamily="2" charset="-122"/>
              </a:rPr>
              <a:t>足够小的内核；</a:t>
            </a:r>
          </a:p>
          <a:p>
            <a:pPr marL="0" indent="0" eaLnBrk="1" fontAlgn="t" hangingPunct="1"/>
            <a:r>
              <a:rPr lang="zh-CN" altLang="en-US" sz="3000" b="1">
                <a:latin typeface="华文楷体" pitchFamily="2" charset="-122"/>
                <a:ea typeface="华文楷体" pitchFamily="2" charset="-122"/>
              </a:rPr>
              <a:t>基于客户/服务器模式；</a:t>
            </a:r>
          </a:p>
          <a:p>
            <a:pPr marL="0" indent="0" eaLnBrk="1" fontAlgn="t" hangingPunct="1"/>
            <a:r>
              <a:rPr lang="zh-CN" altLang="en-US" sz="3000" b="1">
                <a:latin typeface="华文楷体" pitchFamily="2" charset="-122"/>
                <a:ea typeface="华文楷体" pitchFamily="2" charset="-122"/>
              </a:rPr>
              <a:t>应用“机制与策略分离”原理</a:t>
            </a:r>
          </a:p>
          <a:p>
            <a:pPr marL="0" indent="0" eaLnBrk="1" fontAlgn="t" hangingPunct="1"/>
            <a:r>
              <a:rPr lang="zh-CN" altLang="en-US" sz="3000" b="1">
                <a:latin typeface="华文楷体" pitchFamily="2" charset="-122"/>
                <a:ea typeface="华文楷体" pitchFamily="2" charset="-122"/>
              </a:rPr>
              <a:t>采用面向对象技术</a:t>
            </a:r>
          </a:p>
        </p:txBody>
      </p:sp>
      <p:sp>
        <p:nvSpPr>
          <p:cNvPr id="5" name="Rectangle 3"/>
          <p:cNvSpPr txBox="1">
            <a:spLocks noChangeArrowheads="1"/>
          </p:cNvSpPr>
          <p:nvPr/>
        </p:nvSpPr>
        <p:spPr bwMode="auto">
          <a:xfrm>
            <a:off x="539552" y="3356992"/>
            <a:ext cx="8150400" cy="1368152"/>
          </a:xfrm>
          <a:prstGeom prst="rect">
            <a:avLst/>
          </a:prstGeom>
          <a:solidFill>
            <a:srgbClr val="FF0000"/>
          </a:solidFill>
          <a:ln>
            <a:noFill/>
          </a:ln>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a:lstStyle>
          <a:p>
            <a:pPr marL="0" indent="0" eaLnBrk="1" hangingPunct="1">
              <a:buNone/>
            </a:pPr>
            <a:r>
              <a:rPr lang="zh-CN" altLang="en-US" b="1">
                <a:solidFill>
                  <a:schemeClr val="bg1"/>
                </a:solidFill>
                <a:latin typeface="华文楷体" pitchFamily="2" charset="-122"/>
                <a:ea typeface="华文楷体" pitchFamily="2" charset="-122"/>
              </a:rPr>
              <a:t>理论上说，</a:t>
            </a:r>
            <a:r>
              <a:rPr lang="en-US" altLang="zh-CN" b="1">
                <a:solidFill>
                  <a:schemeClr val="bg1"/>
                </a:solidFill>
                <a:latin typeface="华文楷体" pitchFamily="2" charset="-122"/>
                <a:ea typeface="华文楷体" pitchFamily="2" charset="-122"/>
              </a:rPr>
              <a:t>Windows</a:t>
            </a:r>
            <a:r>
              <a:rPr lang="zh-CN" altLang="en-US" b="1">
                <a:solidFill>
                  <a:schemeClr val="bg1"/>
                </a:solidFill>
                <a:latin typeface="华文楷体" pitchFamily="2" charset="-122"/>
                <a:ea typeface="华文楷体" pitchFamily="2" charset="-122"/>
              </a:rPr>
              <a:t>的并行处理能力比</a:t>
            </a:r>
            <a:r>
              <a:rPr lang="en-US" altLang="zh-CN" b="1">
                <a:solidFill>
                  <a:schemeClr val="bg1"/>
                </a:solidFill>
                <a:latin typeface="华文楷体" pitchFamily="2" charset="-122"/>
                <a:ea typeface="华文楷体" pitchFamily="2" charset="-122"/>
              </a:rPr>
              <a:t>Linux</a:t>
            </a:r>
            <a:r>
              <a:rPr lang="zh-CN" altLang="en-US" b="1">
                <a:solidFill>
                  <a:schemeClr val="bg1"/>
                </a:solidFill>
                <a:latin typeface="华文楷体" pitchFamily="2" charset="-122"/>
                <a:ea typeface="华文楷体" pitchFamily="2" charset="-122"/>
              </a:rPr>
              <a:t>要强；</a:t>
            </a:r>
            <a:r>
              <a:rPr lang="en-US" altLang="zh-CN" b="1">
                <a:solidFill>
                  <a:schemeClr val="bg1"/>
                </a:solidFill>
                <a:latin typeface="华文楷体" pitchFamily="2" charset="-122"/>
                <a:ea typeface="华文楷体" pitchFamily="2" charset="-122"/>
              </a:rPr>
              <a:t>Windows</a:t>
            </a:r>
            <a:r>
              <a:rPr lang="zh-CN" altLang="en-US" b="1">
                <a:solidFill>
                  <a:schemeClr val="bg1"/>
                </a:solidFill>
                <a:latin typeface="华文楷体" pitchFamily="2" charset="-122"/>
                <a:ea typeface="华文楷体" pitchFamily="2" charset="-122"/>
              </a:rPr>
              <a:t>比</a:t>
            </a:r>
            <a:r>
              <a:rPr lang="en-US" altLang="zh-CN" b="1">
                <a:solidFill>
                  <a:schemeClr val="bg1"/>
                </a:solidFill>
                <a:latin typeface="华文楷体" pitchFamily="2" charset="-122"/>
                <a:ea typeface="华文楷体" pitchFamily="2" charset="-122"/>
              </a:rPr>
              <a:t>Linux</a:t>
            </a:r>
            <a:r>
              <a:rPr lang="zh-CN" altLang="en-US" b="1">
                <a:solidFill>
                  <a:schemeClr val="bg1"/>
                </a:solidFill>
                <a:latin typeface="华文楷体" pitchFamily="2" charset="-122"/>
                <a:ea typeface="华文楷体" pitchFamily="2" charset="-122"/>
              </a:rPr>
              <a:t>稳定性差的主要原因可能是图形界面的问题</a:t>
            </a:r>
            <a:endParaRPr lang="en-US" altLang="zh-CN" b="1">
              <a:solidFill>
                <a:schemeClr val="bg1"/>
              </a:solidFill>
              <a:latin typeface="华文楷体" pitchFamily="2" charset="-122"/>
              <a:ea typeface="华文楷体" pitchFamily="2" charset="-122"/>
            </a:endParaRPr>
          </a:p>
        </p:txBody>
      </p:sp>
      <p:sp>
        <p:nvSpPr>
          <p:cNvPr id="6" name="Rectangle 3"/>
          <p:cNvSpPr txBox="1">
            <a:spLocks noChangeArrowheads="1"/>
          </p:cNvSpPr>
          <p:nvPr/>
        </p:nvSpPr>
        <p:spPr bwMode="auto">
          <a:xfrm>
            <a:off x="539552" y="1440073"/>
            <a:ext cx="8150400" cy="2376264"/>
          </a:xfrm>
          <a:prstGeom prst="rect">
            <a:avLst/>
          </a:prstGeom>
          <a:solidFill>
            <a:srgbClr val="FF0000"/>
          </a:solidFill>
          <a:ln>
            <a:noFill/>
          </a:ln>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a:lstStyle>
          <a:p>
            <a:pPr marL="0" indent="0" eaLnBrk="1" hangingPunct="1">
              <a:buNone/>
            </a:pPr>
            <a:r>
              <a:rPr lang="zh-CN" altLang="en-US" b="1">
                <a:solidFill>
                  <a:schemeClr val="bg1"/>
                </a:solidFill>
                <a:latin typeface="华文楷体" pitchFamily="2" charset="-122"/>
                <a:ea typeface="华文楷体" pitchFamily="2" charset="-122"/>
              </a:rPr>
              <a:t>微内核并非一个完整的</a:t>
            </a:r>
            <a:r>
              <a:rPr lang="en-US" altLang="zh-CN" b="1">
                <a:solidFill>
                  <a:schemeClr val="bg1"/>
                </a:solidFill>
                <a:latin typeface="华文楷体" pitchFamily="2" charset="-122"/>
                <a:ea typeface="华文楷体" pitchFamily="2" charset="-122"/>
              </a:rPr>
              <a:t>OS</a:t>
            </a:r>
            <a:r>
              <a:rPr lang="zh-CN" altLang="en-US" b="1">
                <a:solidFill>
                  <a:schemeClr val="bg1"/>
                </a:solidFill>
                <a:latin typeface="华文楷体" pitchFamily="2" charset="-122"/>
                <a:ea typeface="华文楷体" pitchFamily="2" charset="-122"/>
              </a:rPr>
              <a:t>，只是将操作系统中最基本的部分放入微内核，包括①与硬件处理紧密相关的部分；②一些较基本的部分；③客户和服务器之间的通信。这些最基本的部分值为构建通用</a:t>
            </a:r>
            <a:r>
              <a:rPr lang="en-US" altLang="zh-CN" b="1">
                <a:solidFill>
                  <a:schemeClr val="bg1"/>
                </a:solidFill>
                <a:latin typeface="华文楷体" pitchFamily="2" charset="-122"/>
                <a:ea typeface="华文楷体" pitchFamily="2" charset="-122"/>
              </a:rPr>
              <a:t>OS</a:t>
            </a:r>
            <a:r>
              <a:rPr lang="zh-CN" altLang="en-US" b="1">
                <a:solidFill>
                  <a:schemeClr val="bg1"/>
                </a:solidFill>
                <a:latin typeface="华文楷体" pitchFamily="2" charset="-122"/>
                <a:ea typeface="华文楷体" pitchFamily="2" charset="-122"/>
              </a:rPr>
              <a:t>提供一个重要基础，确保可以把内核做的很小。</a:t>
            </a:r>
            <a:endParaRPr lang="en-US" altLang="zh-CN" b="1">
              <a:solidFill>
                <a:schemeClr val="bg1"/>
              </a:solidFill>
              <a:latin typeface="华文楷体" pitchFamily="2" charset="-122"/>
              <a:ea typeface="华文楷体" pitchFamily="2" charset="-122"/>
            </a:endParaRPr>
          </a:p>
        </p:txBody>
      </p:sp>
      <p:sp>
        <p:nvSpPr>
          <p:cNvPr id="7" name="Rectangle 3"/>
          <p:cNvSpPr txBox="1">
            <a:spLocks noChangeArrowheads="1"/>
          </p:cNvSpPr>
          <p:nvPr/>
        </p:nvSpPr>
        <p:spPr bwMode="auto">
          <a:xfrm>
            <a:off x="539552" y="1772816"/>
            <a:ext cx="8150400" cy="2655863"/>
          </a:xfrm>
          <a:prstGeom prst="rect">
            <a:avLst/>
          </a:prstGeom>
          <a:solidFill>
            <a:srgbClr val="FF0000"/>
          </a:solidFill>
          <a:ln>
            <a:noFill/>
          </a:ln>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a:lstStyle>
          <a:p>
            <a:pPr marL="0" indent="0" eaLnBrk="1" hangingPunct="1">
              <a:buNone/>
            </a:pPr>
            <a:r>
              <a:rPr lang="zh-CN" altLang="en-US" b="1">
                <a:solidFill>
                  <a:schemeClr val="bg1"/>
                </a:solidFill>
                <a:latin typeface="华文楷体" pitchFamily="2" charset="-122"/>
                <a:ea typeface="华文楷体" pitchFamily="2" charset="-122"/>
              </a:rPr>
              <a:t>将操作系统最基本的部分放入内核中，而把绝大部分功能都放在微内核外面的一组服务器（进程）中实现，如用于提供对进程管理的进程管理服务器等，它们被作为进程来实现，运行在用户态，客户与服务器之间借助微内核提供的消息传递机制来实现信息交互。</a:t>
            </a:r>
            <a:endParaRPr lang="en-US" altLang="zh-CN" b="1">
              <a:solidFill>
                <a:schemeClr val="bg1"/>
              </a:solidFill>
              <a:latin typeface="华文楷体" pitchFamily="2" charset="-122"/>
              <a:ea typeface="华文楷体" pitchFamily="2" charset="-122"/>
            </a:endParaRPr>
          </a:p>
        </p:txBody>
      </p:sp>
      <p:sp>
        <p:nvSpPr>
          <p:cNvPr id="9" name="Rectangle 3"/>
          <p:cNvSpPr txBox="1">
            <a:spLocks noChangeArrowheads="1"/>
          </p:cNvSpPr>
          <p:nvPr/>
        </p:nvSpPr>
        <p:spPr bwMode="auto">
          <a:xfrm>
            <a:off x="539552" y="3356992"/>
            <a:ext cx="8150400" cy="1647751"/>
          </a:xfrm>
          <a:prstGeom prst="rect">
            <a:avLst/>
          </a:prstGeom>
          <a:solidFill>
            <a:srgbClr val="FF0000"/>
          </a:solidFill>
          <a:ln>
            <a:noFill/>
          </a:ln>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a:lstStyle>
          <a:p>
            <a:pPr marL="0" indent="0" eaLnBrk="1" hangingPunct="1">
              <a:buNone/>
            </a:pPr>
            <a:r>
              <a:rPr lang="zh-CN" altLang="en-US" b="1">
                <a:solidFill>
                  <a:schemeClr val="bg1"/>
                </a:solidFill>
                <a:latin typeface="华文楷体" pitchFamily="2" charset="-122"/>
                <a:ea typeface="华文楷体" pitchFamily="2" charset="-122"/>
              </a:rPr>
              <a:t>机制：实现某一功能的具体执行机构；</a:t>
            </a:r>
            <a:endParaRPr lang="en-US" altLang="zh-CN" b="1">
              <a:solidFill>
                <a:schemeClr val="bg1"/>
              </a:solidFill>
              <a:latin typeface="华文楷体" pitchFamily="2" charset="-122"/>
              <a:ea typeface="华文楷体" pitchFamily="2" charset="-122"/>
            </a:endParaRPr>
          </a:p>
          <a:p>
            <a:pPr marL="0" indent="0" eaLnBrk="1" hangingPunct="1">
              <a:buNone/>
            </a:pPr>
            <a:r>
              <a:rPr lang="zh-CN" altLang="en-US" b="1">
                <a:solidFill>
                  <a:schemeClr val="bg1"/>
                </a:solidFill>
                <a:latin typeface="华文楷体" pitchFamily="2" charset="-122"/>
                <a:ea typeface="华文楷体" pitchFamily="2" charset="-122"/>
              </a:rPr>
              <a:t>策略：在机制的基础上借助于某些参数和算法来实现该功能的优化，或达到不同的功能目标。</a:t>
            </a:r>
            <a:endParaRPr lang="en-US" altLang="zh-CN" b="1">
              <a:solidFill>
                <a:schemeClr val="bg1"/>
              </a:solidFill>
              <a:latin typeface="华文楷体" pitchFamily="2" charset="-122"/>
              <a:ea typeface="华文楷体" pitchFamily="2" charset="-122"/>
            </a:endParaRPr>
          </a:p>
        </p:txBody>
      </p:sp>
      <p:sp>
        <p:nvSpPr>
          <p:cNvPr id="10" name="Rectangle 3"/>
          <p:cNvSpPr txBox="1">
            <a:spLocks noChangeArrowheads="1"/>
          </p:cNvSpPr>
          <p:nvPr/>
        </p:nvSpPr>
        <p:spPr bwMode="auto">
          <a:xfrm>
            <a:off x="539552" y="3212976"/>
            <a:ext cx="8150400" cy="2304256"/>
          </a:xfrm>
          <a:prstGeom prst="rect">
            <a:avLst/>
          </a:prstGeom>
          <a:solidFill>
            <a:srgbClr val="FF0000"/>
          </a:solidFill>
          <a:ln>
            <a:noFill/>
          </a:ln>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a:lstStyle>
          <a:p>
            <a:pPr marL="0" indent="0" eaLnBrk="1" hangingPunct="1">
              <a:buNone/>
            </a:pPr>
            <a:r>
              <a:rPr lang="zh-CN" altLang="en-US" b="1" dirty="0">
                <a:solidFill>
                  <a:schemeClr val="bg1"/>
                </a:solidFill>
                <a:latin typeface="华文楷体" pitchFamily="2" charset="-122"/>
                <a:ea typeface="华文楷体" pitchFamily="2" charset="-122"/>
              </a:rPr>
              <a:t>微内核</a:t>
            </a:r>
            <a:r>
              <a:rPr lang="en-US" altLang="zh-CN" b="1" dirty="0">
                <a:solidFill>
                  <a:schemeClr val="bg1"/>
                </a:solidFill>
                <a:latin typeface="华文楷体" pitchFamily="2" charset="-122"/>
                <a:ea typeface="华文楷体" pitchFamily="2" charset="-122"/>
              </a:rPr>
              <a:t>OS</a:t>
            </a:r>
            <a:r>
              <a:rPr lang="zh-CN" altLang="en-US" b="1" dirty="0">
                <a:solidFill>
                  <a:schemeClr val="bg1"/>
                </a:solidFill>
                <a:latin typeface="华文楷体" pitchFamily="2" charset="-122"/>
                <a:ea typeface="华文楷体" pitchFamily="2" charset="-122"/>
              </a:rPr>
              <a:t>可基于面向对象技术中的“抽象”和“隐蔽”原则控制系统的复杂性，利用“对象”、“封装”和“继承”等概念来确保操作系统的“正确性”、“可靠性”、“易修改性”和“易扩展性”等，并提高操作系统的设计速度。</a:t>
            </a:r>
            <a:endParaRPr lang="en-US" altLang="zh-CN" b="1" dirty="0">
              <a:solidFill>
                <a:schemeClr val="bg1"/>
              </a:solidFill>
              <a:latin typeface="华文楷体" pitchFamily="2" charset="-122"/>
              <a:ea typeface="华文楷体" pitchFamily="2" charset="-122"/>
            </a:endParaRPr>
          </a:p>
        </p:txBody>
      </p:sp>
      <p:sp>
        <p:nvSpPr>
          <p:cNvPr id="11" name="Rectangle 3"/>
          <p:cNvSpPr txBox="1">
            <a:spLocks noChangeArrowheads="1"/>
          </p:cNvSpPr>
          <p:nvPr/>
        </p:nvSpPr>
        <p:spPr bwMode="auto">
          <a:xfrm>
            <a:off x="539552" y="1340768"/>
            <a:ext cx="8150400" cy="1800200"/>
          </a:xfrm>
          <a:prstGeom prst="rect">
            <a:avLst/>
          </a:prstGeom>
          <a:solidFill>
            <a:srgbClr val="FF0000"/>
          </a:solidFill>
          <a:ln>
            <a:noFill/>
          </a:ln>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Arial" panose="020B0604020202020204" pitchFamily="34" charset="0"/>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mn-ea"/>
              </a:defRPr>
            </a:lvl9pPr>
          </a:lstStyle>
          <a:p>
            <a:pPr marL="0" indent="0" eaLnBrk="1" hangingPunct="1">
              <a:buNone/>
            </a:pPr>
            <a:r>
              <a:rPr lang="zh-CN" altLang="en-US" b="1" dirty="0">
                <a:solidFill>
                  <a:schemeClr val="bg1"/>
                </a:solidFill>
                <a:latin typeface="华文楷体" pitchFamily="2" charset="-122"/>
                <a:ea typeface="华文楷体" pitchFamily="2" charset="-122"/>
              </a:rPr>
              <a:t>对象：现实世界中具有相同属性、服从相同规则的一系列事物（可以是一个物理实体、一个概念或一个软件模型等）的抽象，而其中的具体事物被称为对象的实例。</a:t>
            </a:r>
            <a:endParaRPr lang="en-US" altLang="zh-CN" b="1" dirty="0">
              <a:solidFill>
                <a:schemeClr val="bg1"/>
              </a:solidFill>
              <a:latin typeface="华文楷体" pitchFamily="2" charset="-122"/>
              <a:ea typeface="华文楷体" pitchFamily="2" charset="-122"/>
            </a:endParaRPr>
          </a:p>
        </p:txBody>
      </p:sp>
    </p:spTree>
    <p:extLst>
      <p:ext uri="{BB962C8B-B14F-4D97-AF65-F5344CB8AC3E}">
        <p14:creationId xmlns:p14="http://schemas.microsoft.com/office/powerpoint/2010/main" val="866022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strips(downLeft)">
                                      <p:cBhvr>
                                        <p:cTn id="7" dur="500"/>
                                        <p:tgtEl>
                                          <p:spTgt spid="55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5300">
                                            <p:txEl>
                                              <p:pRg st="1" end="1"/>
                                            </p:txEl>
                                          </p:spTgt>
                                        </p:tgtEl>
                                        <p:attrNameLst>
                                          <p:attrName>style.visibility</p:attrName>
                                        </p:attrNameLst>
                                      </p:cBhvr>
                                      <p:to>
                                        <p:strVal val="visible"/>
                                      </p:to>
                                    </p:set>
                                    <p:animEffect transition="in" filter="strips(downLeft)">
                                      <p:cBhvr>
                                        <p:cTn id="17" dur="500"/>
                                        <p:tgtEl>
                                          <p:spTgt spid="5530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55300">
                                            <p:txEl>
                                              <p:pRg st="2" end="2"/>
                                            </p:txEl>
                                          </p:spTgt>
                                        </p:tgtEl>
                                        <p:attrNameLst>
                                          <p:attrName>style.visibility</p:attrName>
                                        </p:attrNameLst>
                                      </p:cBhvr>
                                      <p:to>
                                        <p:strVal val="visible"/>
                                      </p:to>
                                    </p:set>
                                    <p:animEffect transition="in" filter="strips(downLeft)">
                                      <p:cBhvr>
                                        <p:cTn id="22" dur="500"/>
                                        <p:tgtEl>
                                          <p:spTgt spid="5530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55300">
                                            <p:txEl>
                                              <p:pRg st="3" end="3"/>
                                            </p:txEl>
                                          </p:spTgt>
                                        </p:tgtEl>
                                        <p:attrNameLst>
                                          <p:attrName>style.visibility</p:attrName>
                                        </p:attrNameLst>
                                      </p:cBhvr>
                                      <p:to>
                                        <p:strVal val="visible"/>
                                      </p:to>
                                    </p:set>
                                    <p:animEffect transition="in" filter="strips(downLeft)">
                                      <p:cBhvr>
                                        <p:cTn id="32" dur="500"/>
                                        <p:tgtEl>
                                          <p:spTgt spid="5530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55300">
                                            <p:txEl>
                                              <p:pRg st="4" end="4"/>
                                            </p:txEl>
                                          </p:spTgt>
                                        </p:tgtEl>
                                        <p:attrNameLst>
                                          <p:attrName>style.visibility</p:attrName>
                                        </p:attrNameLst>
                                      </p:cBhvr>
                                      <p:to>
                                        <p:strVal val="visible"/>
                                      </p:to>
                                    </p:set>
                                    <p:animEffect transition="in" filter="strips(downLeft)">
                                      <p:cBhvr>
                                        <p:cTn id="42" dur="500"/>
                                        <p:tgtEl>
                                          <p:spTgt spid="55300">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55300">
                                            <p:txEl>
                                              <p:pRg st="5" end="5"/>
                                            </p:txEl>
                                          </p:spTgt>
                                        </p:tgtEl>
                                        <p:attrNameLst>
                                          <p:attrName>style.visibility</p:attrName>
                                        </p:attrNameLst>
                                      </p:cBhvr>
                                      <p:to>
                                        <p:strVal val="visible"/>
                                      </p:to>
                                    </p:set>
                                    <p:animEffect transition="in" filter="strips(downLeft)">
                                      <p:cBhvr>
                                        <p:cTn id="52" dur="500"/>
                                        <p:tgtEl>
                                          <p:spTgt spid="55300">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P spid="5" grpId="0" animBg="1"/>
      <p:bldP spid="6" grpId="0" animBg="1"/>
      <p:bldP spid="7" grpId="0" animBg="1"/>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eaLnBrk="1" hangingPunct="1"/>
            <a:r>
              <a:rPr lang="en-US" altLang="zh-CN" sz="3600"/>
              <a:t>C/S</a:t>
            </a:r>
            <a:r>
              <a:rPr lang="zh-CN" altLang="en-US" sz="3600"/>
              <a:t>模式</a:t>
            </a:r>
          </a:p>
        </p:txBody>
      </p:sp>
      <p:sp>
        <p:nvSpPr>
          <p:cNvPr id="101379" name="Rectangle 3"/>
          <p:cNvSpPr>
            <a:spLocks noGrp="1" noChangeArrowheads="1"/>
          </p:cNvSpPr>
          <p:nvPr>
            <p:ph type="body" idx="4294967295"/>
          </p:nvPr>
        </p:nvSpPr>
        <p:spPr>
          <a:xfrm>
            <a:off x="468313" y="1125538"/>
            <a:ext cx="8229600" cy="2857500"/>
          </a:xfrm>
        </p:spPr>
        <p:txBody>
          <a:bodyPr/>
          <a:lstStyle/>
          <a:p>
            <a:pPr eaLnBrk="1" hangingPunct="1"/>
            <a:r>
              <a:rPr lang="zh-CN" altLang="en-US" b="1" dirty="0">
                <a:latin typeface="华文楷体" pitchFamily="2" charset="-122"/>
                <a:ea typeface="华文楷体" pitchFamily="2" charset="-122"/>
              </a:rPr>
              <a:t> 用户态：用来提供各种服务的服务器（进程）所在的层次</a:t>
            </a:r>
          </a:p>
          <a:p>
            <a:pPr eaLnBrk="1" hangingPunct="1"/>
            <a:r>
              <a:rPr lang="zh-CN" altLang="en-US" b="1" dirty="0">
                <a:latin typeface="华文楷体" pitchFamily="2" charset="-122"/>
                <a:ea typeface="华文楷体" pitchFamily="2" charset="-122"/>
              </a:rPr>
              <a:t> 内核态：处理用户和服务器间的通信，实现与硬件紧密相关的和较基本功能的进程所在的层次</a:t>
            </a:r>
          </a:p>
          <a:p>
            <a:pPr eaLnBrk="1" hangingPunct="1"/>
            <a:r>
              <a:rPr lang="zh-CN" altLang="en-US" b="1" dirty="0">
                <a:latin typeface="华文楷体" pitchFamily="2" charset="-122"/>
                <a:ea typeface="华文楷体" pitchFamily="2" charset="-122"/>
              </a:rPr>
              <a:t> 内核接收用户请求，启动相应服务器，接着接收服务器的应答，回送给发送请求的用户</a:t>
            </a:r>
            <a:endParaRPr lang="en-US" altLang="zh-CN" b="1" dirty="0">
              <a:latin typeface="华文楷体" pitchFamily="2" charset="-122"/>
              <a:ea typeface="华文楷体" pitchFamily="2" charset="-122"/>
            </a:endParaRPr>
          </a:p>
          <a:p>
            <a:pPr eaLnBrk="1" hangingPunct="1"/>
            <a:endParaRPr lang="en-US" altLang="zh-CN" b="1" dirty="0">
              <a:latin typeface="华文楷体" pitchFamily="2" charset="-122"/>
              <a:ea typeface="华文楷体"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lIns="0" rIns="0" bIns="0" anchor="b"/>
          <a:lstStyle/>
          <a:p>
            <a:pPr eaLnBrk="1" hangingPunct="1"/>
            <a:r>
              <a:rPr lang="zh-CN" altLang="zh-CN"/>
              <a:t>分时系统</a:t>
            </a:r>
          </a:p>
        </p:txBody>
      </p:sp>
      <p:sp>
        <p:nvSpPr>
          <p:cNvPr id="13316" name="Rectangle 3"/>
          <p:cNvSpPr>
            <a:spLocks noGrp="1" noChangeArrowheads="1"/>
          </p:cNvSpPr>
          <p:nvPr>
            <p:ph type="body" idx="4294967295"/>
          </p:nvPr>
        </p:nvSpPr>
        <p:spPr>
          <a:xfrm>
            <a:off x="250825" y="1125538"/>
            <a:ext cx="8713788" cy="3240087"/>
          </a:xfrm>
        </p:spPr>
        <p:txBody>
          <a:bodyPr/>
          <a:lstStyle/>
          <a:p>
            <a:pPr algn="just" eaLnBrk="1" hangingPunct="1">
              <a:buClrTx/>
              <a:buFont typeface="Wingdings" pitchFamily="2" charset="2"/>
              <a:buNone/>
            </a:pPr>
            <a:r>
              <a:rPr lang="zh-CN" altLang="en-US" sz="3000" b="1">
                <a:solidFill>
                  <a:srgbClr val="FF6600"/>
                </a:solidFill>
                <a:latin typeface="楷体_GB2312" pitchFamily="1" charset="-122"/>
                <a:ea typeface="楷体_GB2312" pitchFamily="1" charset="-122"/>
              </a:rPr>
              <a:t>分时系统的特点：</a:t>
            </a:r>
          </a:p>
          <a:p>
            <a:pPr lvl="1" eaLnBrk="1" hangingPunct="1">
              <a:buFont typeface="Wingdings" pitchFamily="2" charset="2"/>
              <a:buChar char="l"/>
            </a:pPr>
            <a:r>
              <a:rPr lang="zh-CN" altLang="en-US" b="1">
                <a:solidFill>
                  <a:srgbClr val="0000FF"/>
                </a:solidFill>
                <a:latin typeface="楷体_GB2312" pitchFamily="1" charset="-122"/>
                <a:ea typeface="楷体_GB2312" pitchFamily="1" charset="-122"/>
              </a:rPr>
              <a:t>多路性：</a:t>
            </a:r>
            <a:r>
              <a:rPr lang="zh-CN" altLang="en-US" b="1">
                <a:latin typeface="楷体_GB2312" pitchFamily="1" charset="-122"/>
                <a:ea typeface="楷体_GB2312" pitchFamily="1" charset="-122"/>
              </a:rPr>
              <a:t>多用户同时操作、使用计算机</a:t>
            </a:r>
          </a:p>
          <a:p>
            <a:pPr lvl="1" eaLnBrk="1" hangingPunct="1">
              <a:buFont typeface="Wingdings" pitchFamily="2" charset="2"/>
              <a:buChar char="l"/>
            </a:pPr>
            <a:r>
              <a:rPr lang="zh-CN" altLang="en-US" b="1">
                <a:solidFill>
                  <a:srgbClr val="0000FF"/>
                </a:solidFill>
                <a:latin typeface="楷体_GB2312" pitchFamily="1" charset="-122"/>
                <a:ea typeface="楷体_GB2312" pitchFamily="1" charset="-122"/>
              </a:rPr>
              <a:t>独立性：</a:t>
            </a:r>
            <a:r>
              <a:rPr lang="zh-CN" altLang="en-US" b="1">
                <a:latin typeface="楷体_GB2312" pitchFamily="1" charset="-122"/>
                <a:ea typeface="楷体_GB2312" pitchFamily="1" charset="-122"/>
              </a:rPr>
              <a:t>各终端用户感觉到自己独占了计算机；</a:t>
            </a:r>
          </a:p>
          <a:p>
            <a:pPr lvl="1" eaLnBrk="1" hangingPunct="1">
              <a:buFont typeface="Wingdings" pitchFamily="2" charset="2"/>
              <a:buChar char="l"/>
            </a:pPr>
            <a:r>
              <a:rPr lang="zh-CN" altLang="en-US" b="1">
                <a:solidFill>
                  <a:srgbClr val="0000FF"/>
                </a:solidFill>
                <a:latin typeface="楷体_GB2312" pitchFamily="1" charset="-122"/>
                <a:ea typeface="楷体_GB2312" pitchFamily="1" charset="-122"/>
              </a:rPr>
              <a:t>及时性：</a:t>
            </a:r>
            <a:r>
              <a:rPr lang="zh-CN" altLang="en-US" b="1">
                <a:latin typeface="楷体_GB2312" pitchFamily="1" charset="-122"/>
                <a:ea typeface="楷体_GB2312" pitchFamily="1" charset="-122"/>
              </a:rPr>
              <a:t>用户的请求能在较短时间内响应；</a:t>
            </a:r>
          </a:p>
          <a:p>
            <a:pPr lvl="1" eaLnBrk="1" hangingPunct="1">
              <a:buFont typeface="Wingdings" pitchFamily="2" charset="2"/>
              <a:buChar char="l"/>
            </a:pPr>
            <a:r>
              <a:rPr lang="zh-CN" altLang="en-US" b="1">
                <a:solidFill>
                  <a:srgbClr val="0000FF"/>
                </a:solidFill>
                <a:latin typeface="楷体_GB2312" pitchFamily="1" charset="-122"/>
                <a:ea typeface="楷体_GB2312" pitchFamily="1" charset="-122"/>
              </a:rPr>
              <a:t>交互性：</a:t>
            </a:r>
            <a:r>
              <a:rPr lang="zh-CN" altLang="en-US" b="1">
                <a:latin typeface="楷体_GB2312" pitchFamily="1" charset="-122"/>
                <a:ea typeface="楷体_GB2312" pitchFamily="1" charset="-122"/>
              </a:rPr>
              <a:t>用户能与计算机进行广泛的人</a:t>
            </a:r>
            <a:r>
              <a:rPr lang="en-US" altLang="zh-CN" b="1">
                <a:latin typeface="楷体_GB2312" pitchFamily="1" charset="-122"/>
                <a:ea typeface="楷体_GB2312" pitchFamily="1" charset="-122"/>
              </a:rPr>
              <a:t>-</a:t>
            </a:r>
            <a:r>
              <a:rPr lang="zh-CN" altLang="en-US" b="1">
                <a:latin typeface="楷体_GB2312" pitchFamily="1" charset="-122"/>
                <a:ea typeface="楷体_GB2312" pitchFamily="1" charset="-122"/>
              </a:rPr>
              <a:t>机对话。</a:t>
            </a:r>
          </a:p>
        </p:txBody>
      </p:sp>
      <p:sp>
        <p:nvSpPr>
          <p:cNvPr id="5" name="文本框 3"/>
          <p:cNvSpPr txBox="1"/>
          <p:nvPr/>
        </p:nvSpPr>
        <p:spPr>
          <a:xfrm>
            <a:off x="719409" y="4077072"/>
            <a:ext cx="7957047" cy="1384995"/>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zh-CN" altLang="en-US" sz="2800" b="1" noProof="1">
                <a:solidFill>
                  <a:srgbClr val="1C528D"/>
                </a:solidFill>
                <a:latin typeface="楷体" pitchFamily="49" charset="-122"/>
                <a:ea typeface="楷体" pitchFamily="49" charset="-122"/>
              </a:rPr>
              <a:t>广泛：用户可以请求系统提供多方面的服务，如进行文件编辑和数据处理，访问系统中的文件系统和数据库系统，请求提供打印服务等等。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 calcmode="lin" valueType="num">
                                      <p:cBhvr additive="base">
                                        <p:cTn id="7" dur="500" fill="hold"/>
                                        <p:tgtEl>
                                          <p:spTgt spid="133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anim calcmode="lin" valueType="num">
                                      <p:cBhvr additive="base">
                                        <p:cTn id="11" dur="500" fill="hold"/>
                                        <p:tgtEl>
                                          <p:spTgt spid="1331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31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anim calcmode="lin" valueType="num">
                                      <p:cBhvr additive="base">
                                        <p:cTn id="15" dur="500" fill="hold"/>
                                        <p:tgtEl>
                                          <p:spTgt spid="1331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31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anim calcmode="lin" valueType="num">
                                      <p:cBhvr additive="base">
                                        <p:cTn id="19" dur="500" fill="hold"/>
                                        <p:tgtEl>
                                          <p:spTgt spid="1331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316">
                                            <p:txEl>
                                              <p:pRg st="4" end="4"/>
                                            </p:txEl>
                                          </p:spTgt>
                                        </p:tgtEl>
                                        <p:attrNameLst>
                                          <p:attrName>style.visibility</p:attrName>
                                        </p:attrNameLst>
                                      </p:cBhvr>
                                      <p:to>
                                        <p:strVal val="visible"/>
                                      </p:to>
                                    </p:set>
                                    <p:anim calcmode="lin" valueType="num">
                                      <p:cBhvr additive="base">
                                        <p:cTn id="23" dur="500" fill="hold"/>
                                        <p:tgtEl>
                                          <p:spTgt spid="1331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3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250825" y="1073299"/>
            <a:ext cx="86868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hlink"/>
              </a:buClr>
              <a:buFont typeface="Wingdings" pitchFamily="2" charset="2"/>
              <a:buNone/>
            </a:pPr>
            <a:r>
              <a:rPr lang="zh-CN" altLang="en-US" sz="2400" b="1">
                <a:latin typeface="华文楷体" pitchFamily="2" charset="-122"/>
                <a:ea typeface="华文楷体" pitchFamily="2" charset="-122"/>
              </a:rPr>
              <a:t>该种模式中，将</a:t>
            </a:r>
            <a:r>
              <a:rPr lang="en-US" altLang="zh-CN" sz="2400" b="1">
                <a:latin typeface="华文楷体" pitchFamily="2" charset="-122"/>
                <a:ea typeface="华文楷体" pitchFamily="2" charset="-122"/>
              </a:rPr>
              <a:t>OS</a:t>
            </a:r>
            <a:r>
              <a:rPr lang="zh-CN" altLang="en-US" sz="2400" b="1">
                <a:latin typeface="华文楷体" pitchFamily="2" charset="-122"/>
                <a:ea typeface="华文楷体" pitchFamily="2" charset="-122"/>
              </a:rPr>
              <a:t>分为两部分，一部分是内核，另一部分是提供各种服务的一组服务器。其运行模式如下图所示：</a:t>
            </a:r>
          </a:p>
        </p:txBody>
      </p:sp>
      <p:sp>
        <p:nvSpPr>
          <p:cNvPr id="102403" name="Text Box 26"/>
          <p:cNvSpPr txBox="1">
            <a:spLocks noChangeArrowheads="1"/>
          </p:cNvSpPr>
          <p:nvPr/>
        </p:nvSpPr>
        <p:spPr bwMode="auto">
          <a:xfrm>
            <a:off x="323850" y="2081361"/>
            <a:ext cx="1766888" cy="1023938"/>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客户</a:t>
            </a:r>
          </a:p>
          <a:p>
            <a:pPr algn="ctr" hangingPunct="0"/>
            <a:r>
              <a:rPr lang="zh-CN" altLang="en-US" sz="2800" b="1">
                <a:latin typeface="Times New Roman" pitchFamily="18" charset="0"/>
                <a:ea typeface="楷体_GB2312" pitchFamily="1" charset="-122"/>
              </a:rPr>
              <a:t>应用程序</a:t>
            </a:r>
          </a:p>
        </p:txBody>
      </p:sp>
      <p:sp>
        <p:nvSpPr>
          <p:cNvPr id="102404" name="Text Box 27"/>
          <p:cNvSpPr txBox="1">
            <a:spLocks noChangeArrowheads="1"/>
          </p:cNvSpPr>
          <p:nvPr/>
        </p:nvSpPr>
        <p:spPr bwMode="auto">
          <a:xfrm>
            <a:off x="2859088" y="2081361"/>
            <a:ext cx="1414462" cy="1023938"/>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内存</a:t>
            </a:r>
          </a:p>
          <a:p>
            <a:pPr algn="ctr" hangingPunct="0"/>
            <a:r>
              <a:rPr lang="zh-CN" altLang="en-US" sz="2800" b="1">
                <a:latin typeface="Times New Roman" pitchFamily="18" charset="0"/>
                <a:ea typeface="楷体_GB2312" pitchFamily="1" charset="-122"/>
              </a:rPr>
              <a:t>服务器</a:t>
            </a:r>
          </a:p>
        </p:txBody>
      </p:sp>
      <p:sp>
        <p:nvSpPr>
          <p:cNvPr id="102405" name="Text Box 28"/>
          <p:cNvSpPr txBox="1">
            <a:spLocks noChangeArrowheads="1"/>
          </p:cNvSpPr>
          <p:nvPr/>
        </p:nvSpPr>
        <p:spPr bwMode="auto">
          <a:xfrm>
            <a:off x="4832350" y="2081361"/>
            <a:ext cx="1414463" cy="1023938"/>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网络</a:t>
            </a:r>
          </a:p>
          <a:p>
            <a:pPr algn="ctr" hangingPunct="0"/>
            <a:r>
              <a:rPr lang="zh-CN" altLang="en-US" sz="2800" b="1">
                <a:latin typeface="Times New Roman" pitchFamily="18" charset="0"/>
                <a:ea typeface="楷体_GB2312" pitchFamily="1" charset="-122"/>
              </a:rPr>
              <a:t>服务器</a:t>
            </a:r>
          </a:p>
        </p:txBody>
      </p:sp>
      <p:sp>
        <p:nvSpPr>
          <p:cNvPr id="102406" name="Text Box 29"/>
          <p:cNvSpPr txBox="1">
            <a:spLocks noChangeArrowheads="1"/>
          </p:cNvSpPr>
          <p:nvPr/>
        </p:nvSpPr>
        <p:spPr bwMode="auto">
          <a:xfrm>
            <a:off x="1450975" y="3251349"/>
            <a:ext cx="1414463" cy="1025525"/>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进程</a:t>
            </a:r>
          </a:p>
          <a:p>
            <a:pPr algn="ctr" hangingPunct="0"/>
            <a:r>
              <a:rPr lang="zh-CN" altLang="en-US" sz="2800" b="1">
                <a:latin typeface="Times New Roman" pitchFamily="18" charset="0"/>
                <a:ea typeface="楷体_GB2312" pitchFamily="1" charset="-122"/>
              </a:rPr>
              <a:t>服务器</a:t>
            </a:r>
          </a:p>
        </p:txBody>
      </p:sp>
      <p:sp>
        <p:nvSpPr>
          <p:cNvPr id="102407" name="Text Box 30"/>
          <p:cNvSpPr txBox="1">
            <a:spLocks noChangeArrowheads="1"/>
          </p:cNvSpPr>
          <p:nvPr/>
        </p:nvSpPr>
        <p:spPr bwMode="auto">
          <a:xfrm>
            <a:off x="3705225" y="3251349"/>
            <a:ext cx="1414463" cy="1025525"/>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文件</a:t>
            </a:r>
          </a:p>
          <a:p>
            <a:pPr algn="ctr" hangingPunct="0"/>
            <a:r>
              <a:rPr lang="zh-CN" altLang="en-US" sz="2800" b="1">
                <a:latin typeface="Times New Roman" pitchFamily="18" charset="0"/>
                <a:ea typeface="楷体_GB2312" pitchFamily="1" charset="-122"/>
              </a:rPr>
              <a:t>服务器</a:t>
            </a:r>
          </a:p>
        </p:txBody>
      </p:sp>
      <p:sp>
        <p:nvSpPr>
          <p:cNvPr id="102408" name="Text Box 31"/>
          <p:cNvSpPr txBox="1">
            <a:spLocks noChangeArrowheads="1"/>
          </p:cNvSpPr>
          <p:nvPr/>
        </p:nvSpPr>
        <p:spPr bwMode="auto">
          <a:xfrm>
            <a:off x="5818188" y="3251349"/>
            <a:ext cx="1414462" cy="1025525"/>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显示</a:t>
            </a:r>
          </a:p>
          <a:p>
            <a:pPr algn="ctr" hangingPunct="0"/>
            <a:r>
              <a:rPr lang="zh-CN" altLang="en-US" sz="2800" b="1">
                <a:latin typeface="Times New Roman" pitchFamily="18" charset="0"/>
                <a:ea typeface="楷体_GB2312" pitchFamily="1" charset="-122"/>
              </a:rPr>
              <a:t>服务器</a:t>
            </a:r>
          </a:p>
        </p:txBody>
      </p:sp>
      <p:sp>
        <p:nvSpPr>
          <p:cNvPr id="56330" name="Line 32"/>
          <p:cNvSpPr>
            <a:spLocks noChangeShapeType="1"/>
          </p:cNvSpPr>
          <p:nvPr/>
        </p:nvSpPr>
        <p:spPr bwMode="auto">
          <a:xfrm flipV="1">
            <a:off x="476250" y="4502299"/>
            <a:ext cx="8229600" cy="30162"/>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0" name="Text Box 33"/>
          <p:cNvSpPr txBox="1">
            <a:spLocks noChangeArrowheads="1"/>
          </p:cNvSpPr>
          <p:nvPr/>
        </p:nvSpPr>
        <p:spPr bwMode="auto">
          <a:xfrm>
            <a:off x="2859088" y="4788049"/>
            <a:ext cx="2122487" cy="639762"/>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内核</a:t>
            </a:r>
          </a:p>
        </p:txBody>
      </p:sp>
      <p:sp>
        <p:nvSpPr>
          <p:cNvPr id="102411" name="Text Box 34"/>
          <p:cNvSpPr txBox="1">
            <a:spLocks noChangeArrowheads="1"/>
          </p:cNvSpPr>
          <p:nvPr/>
        </p:nvSpPr>
        <p:spPr bwMode="auto">
          <a:xfrm>
            <a:off x="2859088" y="5811986"/>
            <a:ext cx="2122487" cy="641350"/>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硬件</a:t>
            </a:r>
          </a:p>
        </p:txBody>
      </p:sp>
      <p:sp>
        <p:nvSpPr>
          <p:cNvPr id="102412" name="Line 35"/>
          <p:cNvSpPr>
            <a:spLocks noChangeShapeType="1"/>
          </p:cNvSpPr>
          <p:nvPr/>
        </p:nvSpPr>
        <p:spPr bwMode="auto">
          <a:xfrm>
            <a:off x="3705225" y="5427811"/>
            <a:ext cx="0" cy="3841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4" name="Freeform 36"/>
          <p:cNvSpPr>
            <a:spLocks noChangeArrowheads="1"/>
          </p:cNvSpPr>
          <p:nvPr/>
        </p:nvSpPr>
        <p:spPr bwMode="auto">
          <a:xfrm rot="-73792">
            <a:off x="1033463" y="3060849"/>
            <a:ext cx="1784350" cy="1927225"/>
          </a:xfrm>
          <a:custGeom>
            <a:avLst/>
            <a:gdLst>
              <a:gd name="T0" fmla="*/ 120 w 2460"/>
              <a:gd name="T1" fmla="*/ 0 h 2964"/>
              <a:gd name="T2" fmla="*/ 120 w 2460"/>
              <a:gd name="T3" fmla="*/ 2028 h 2964"/>
              <a:gd name="T4" fmla="*/ 840 w 2460"/>
              <a:gd name="T5" fmla="*/ 2808 h 2964"/>
              <a:gd name="T6" fmla="*/ 2460 w 2460"/>
              <a:gd name="T7" fmla="*/ 2964 h 2964"/>
            </a:gdLst>
            <a:ahLst/>
            <a:cxnLst>
              <a:cxn ang="0">
                <a:pos x="T0" y="T1"/>
              </a:cxn>
              <a:cxn ang="0">
                <a:pos x="T2" y="T3"/>
              </a:cxn>
              <a:cxn ang="0">
                <a:pos x="T4" y="T5"/>
              </a:cxn>
              <a:cxn ang="0">
                <a:pos x="T6" y="T7"/>
              </a:cxn>
            </a:cxnLst>
            <a:rect l="0" t="0" r="r" b="b"/>
            <a:pathLst>
              <a:path w="2460" h="2964">
                <a:moveTo>
                  <a:pt x="120" y="0"/>
                </a:moveTo>
                <a:cubicBezTo>
                  <a:pt x="60" y="780"/>
                  <a:pt x="0" y="1560"/>
                  <a:pt x="120" y="2028"/>
                </a:cubicBezTo>
                <a:cubicBezTo>
                  <a:pt x="240" y="2496"/>
                  <a:pt x="450" y="2652"/>
                  <a:pt x="840" y="2808"/>
                </a:cubicBezTo>
                <a:cubicBezTo>
                  <a:pt x="1230" y="2964"/>
                  <a:pt x="1845" y="2964"/>
                  <a:pt x="2460" y="2964"/>
                </a:cubicBezTo>
              </a:path>
            </a:pathLst>
          </a:custGeom>
          <a:noFill/>
          <a:ln w="28575">
            <a:solidFill>
              <a:srgbClr val="00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5" name="Freeform 37"/>
          <p:cNvSpPr>
            <a:spLocks noChangeArrowheads="1"/>
          </p:cNvSpPr>
          <p:nvPr/>
        </p:nvSpPr>
        <p:spPr bwMode="auto">
          <a:xfrm rot="-5490721">
            <a:off x="5329238" y="3911749"/>
            <a:ext cx="714375" cy="1425575"/>
          </a:xfrm>
          <a:custGeom>
            <a:avLst/>
            <a:gdLst>
              <a:gd name="T0" fmla="*/ 120 w 2460"/>
              <a:gd name="T1" fmla="*/ 0 h 2964"/>
              <a:gd name="T2" fmla="*/ 120 w 2460"/>
              <a:gd name="T3" fmla="*/ 2028 h 2964"/>
              <a:gd name="T4" fmla="*/ 840 w 2460"/>
              <a:gd name="T5" fmla="*/ 2808 h 2964"/>
              <a:gd name="T6" fmla="*/ 2460 w 2460"/>
              <a:gd name="T7" fmla="*/ 2964 h 2964"/>
            </a:gdLst>
            <a:ahLst/>
            <a:cxnLst>
              <a:cxn ang="0">
                <a:pos x="T0" y="T1"/>
              </a:cxn>
              <a:cxn ang="0">
                <a:pos x="T2" y="T3"/>
              </a:cxn>
              <a:cxn ang="0">
                <a:pos x="T4" y="T5"/>
              </a:cxn>
              <a:cxn ang="0">
                <a:pos x="T6" y="T7"/>
              </a:cxn>
            </a:cxnLst>
            <a:rect l="0" t="0" r="r" b="b"/>
            <a:pathLst>
              <a:path w="2460" h="2964">
                <a:moveTo>
                  <a:pt x="120" y="0"/>
                </a:moveTo>
                <a:cubicBezTo>
                  <a:pt x="60" y="780"/>
                  <a:pt x="0" y="1560"/>
                  <a:pt x="120" y="2028"/>
                </a:cubicBezTo>
                <a:cubicBezTo>
                  <a:pt x="240" y="2496"/>
                  <a:pt x="450" y="2652"/>
                  <a:pt x="840" y="2808"/>
                </a:cubicBezTo>
                <a:cubicBezTo>
                  <a:pt x="1230" y="2964"/>
                  <a:pt x="1845" y="2964"/>
                  <a:pt x="2460" y="2964"/>
                </a:cubicBezTo>
              </a:path>
            </a:pathLst>
          </a:custGeom>
          <a:noFill/>
          <a:ln w="28575">
            <a:solidFill>
              <a:srgbClr val="00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6" name="Freeform 38"/>
          <p:cNvSpPr>
            <a:spLocks noChangeArrowheads="1"/>
          </p:cNvSpPr>
          <p:nvPr/>
        </p:nvSpPr>
        <p:spPr bwMode="auto">
          <a:xfrm rot="-5490721">
            <a:off x="5313363" y="3929211"/>
            <a:ext cx="927100" cy="1616075"/>
          </a:xfrm>
          <a:custGeom>
            <a:avLst/>
            <a:gdLst>
              <a:gd name="T0" fmla="*/ 120 w 2460"/>
              <a:gd name="T1" fmla="*/ 0 h 2964"/>
              <a:gd name="T2" fmla="*/ 120 w 2460"/>
              <a:gd name="T3" fmla="*/ 2028 h 2964"/>
              <a:gd name="T4" fmla="*/ 840 w 2460"/>
              <a:gd name="T5" fmla="*/ 2808 h 2964"/>
              <a:gd name="T6" fmla="*/ 2460 w 2460"/>
              <a:gd name="T7" fmla="*/ 2964 h 2964"/>
            </a:gdLst>
            <a:ahLst/>
            <a:cxnLst>
              <a:cxn ang="0">
                <a:pos x="T0" y="T1"/>
              </a:cxn>
              <a:cxn ang="0">
                <a:pos x="T2" y="T3"/>
              </a:cxn>
              <a:cxn ang="0">
                <a:pos x="T4" y="T5"/>
              </a:cxn>
              <a:cxn ang="0">
                <a:pos x="T6" y="T7"/>
              </a:cxn>
            </a:cxnLst>
            <a:rect l="0" t="0" r="r" b="b"/>
            <a:pathLst>
              <a:path w="2460" h="2964">
                <a:moveTo>
                  <a:pt x="120" y="0"/>
                </a:moveTo>
                <a:cubicBezTo>
                  <a:pt x="60" y="780"/>
                  <a:pt x="0" y="1560"/>
                  <a:pt x="120" y="2028"/>
                </a:cubicBezTo>
                <a:cubicBezTo>
                  <a:pt x="240" y="2496"/>
                  <a:pt x="450" y="2652"/>
                  <a:pt x="840" y="2808"/>
                </a:cubicBezTo>
                <a:cubicBezTo>
                  <a:pt x="1230" y="2964"/>
                  <a:pt x="1845" y="2964"/>
                  <a:pt x="2460" y="2964"/>
                </a:cubicBezTo>
              </a:path>
            </a:pathLst>
          </a:custGeom>
          <a:noFill/>
          <a:ln w="28575">
            <a:solidFill>
              <a:srgbClr val="000000"/>
            </a:solidFill>
            <a:prstDash val="dash"/>
            <a:miter lim="800000"/>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7" name="Freeform 39"/>
          <p:cNvSpPr>
            <a:spLocks noChangeArrowheads="1"/>
          </p:cNvSpPr>
          <p:nvPr/>
        </p:nvSpPr>
        <p:spPr bwMode="auto">
          <a:xfrm rot="-73792">
            <a:off x="703263" y="3056086"/>
            <a:ext cx="2112962" cy="2116138"/>
          </a:xfrm>
          <a:custGeom>
            <a:avLst/>
            <a:gdLst>
              <a:gd name="T0" fmla="*/ 120 w 2460"/>
              <a:gd name="T1" fmla="*/ 0 h 2964"/>
              <a:gd name="T2" fmla="*/ 120 w 2460"/>
              <a:gd name="T3" fmla="*/ 2028 h 2964"/>
              <a:gd name="T4" fmla="*/ 840 w 2460"/>
              <a:gd name="T5" fmla="*/ 2808 h 2964"/>
              <a:gd name="T6" fmla="*/ 2460 w 2460"/>
              <a:gd name="T7" fmla="*/ 2964 h 2964"/>
            </a:gdLst>
            <a:ahLst/>
            <a:cxnLst>
              <a:cxn ang="0">
                <a:pos x="T0" y="T1"/>
              </a:cxn>
              <a:cxn ang="0">
                <a:pos x="T2" y="T3"/>
              </a:cxn>
              <a:cxn ang="0">
                <a:pos x="T4" y="T5"/>
              </a:cxn>
              <a:cxn ang="0">
                <a:pos x="T6" y="T7"/>
              </a:cxn>
            </a:cxnLst>
            <a:rect l="0" t="0" r="r" b="b"/>
            <a:pathLst>
              <a:path w="2460" h="2964">
                <a:moveTo>
                  <a:pt x="120" y="0"/>
                </a:moveTo>
                <a:cubicBezTo>
                  <a:pt x="60" y="780"/>
                  <a:pt x="0" y="1560"/>
                  <a:pt x="120" y="2028"/>
                </a:cubicBezTo>
                <a:cubicBezTo>
                  <a:pt x="240" y="2496"/>
                  <a:pt x="450" y="2652"/>
                  <a:pt x="840" y="2808"/>
                </a:cubicBezTo>
                <a:cubicBezTo>
                  <a:pt x="1230" y="2964"/>
                  <a:pt x="1845" y="2964"/>
                  <a:pt x="2460" y="2964"/>
                </a:cubicBezTo>
              </a:path>
            </a:pathLst>
          </a:custGeom>
          <a:noFill/>
          <a:ln w="28575">
            <a:solidFill>
              <a:srgbClr val="000000"/>
            </a:solidFill>
            <a:prstDash val="dash"/>
            <a:miter lim="800000"/>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8" name="Text Box 40"/>
          <p:cNvSpPr txBox="1">
            <a:spLocks noChangeArrowheads="1"/>
          </p:cNvSpPr>
          <p:nvPr/>
        </p:nvSpPr>
        <p:spPr bwMode="auto">
          <a:xfrm>
            <a:off x="7367588" y="4019699"/>
            <a:ext cx="14144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用户态</a:t>
            </a:r>
          </a:p>
        </p:txBody>
      </p:sp>
      <p:sp>
        <p:nvSpPr>
          <p:cNvPr id="56339" name="Text Box 41"/>
          <p:cNvSpPr txBox="1">
            <a:spLocks noChangeArrowheads="1"/>
          </p:cNvSpPr>
          <p:nvPr/>
        </p:nvSpPr>
        <p:spPr bwMode="auto">
          <a:xfrm>
            <a:off x="7367588" y="4473724"/>
            <a:ext cx="141446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核心态</a:t>
            </a:r>
          </a:p>
        </p:txBody>
      </p:sp>
      <p:sp>
        <p:nvSpPr>
          <p:cNvPr id="56340" name="Line 42"/>
          <p:cNvSpPr>
            <a:spLocks noChangeShapeType="1"/>
          </p:cNvSpPr>
          <p:nvPr/>
        </p:nvSpPr>
        <p:spPr bwMode="auto">
          <a:xfrm>
            <a:off x="6816725" y="5448449"/>
            <a:ext cx="1127125"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1" name="Line 43"/>
          <p:cNvSpPr>
            <a:spLocks noChangeShapeType="1"/>
          </p:cNvSpPr>
          <p:nvPr/>
        </p:nvSpPr>
        <p:spPr bwMode="auto">
          <a:xfrm>
            <a:off x="6816725" y="5959624"/>
            <a:ext cx="1127125" cy="0"/>
          </a:xfrm>
          <a:prstGeom prst="line">
            <a:avLst/>
          </a:prstGeom>
          <a:noFill/>
          <a:ln w="2857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6342" name="Text Box 44"/>
          <p:cNvSpPr txBox="1">
            <a:spLocks noChangeArrowheads="1"/>
          </p:cNvSpPr>
          <p:nvPr/>
        </p:nvSpPr>
        <p:spPr bwMode="auto">
          <a:xfrm>
            <a:off x="5694363" y="5172224"/>
            <a:ext cx="14144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发送</a:t>
            </a:r>
          </a:p>
        </p:txBody>
      </p:sp>
      <p:sp>
        <p:nvSpPr>
          <p:cNvPr id="56343" name="Text Box 45"/>
          <p:cNvSpPr txBox="1">
            <a:spLocks noChangeArrowheads="1"/>
          </p:cNvSpPr>
          <p:nvPr/>
        </p:nvSpPr>
        <p:spPr bwMode="auto">
          <a:xfrm>
            <a:off x="5694363" y="5626249"/>
            <a:ext cx="141446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hangingPunct="0"/>
            <a:r>
              <a:rPr lang="zh-CN" altLang="en-US" sz="2800" b="1">
                <a:latin typeface="Times New Roman" pitchFamily="18" charset="0"/>
                <a:ea typeface="楷体_GB2312" pitchFamily="1" charset="-122"/>
              </a:rPr>
              <a:t>接收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30"/>
                                        </p:tgtEl>
                                        <p:attrNameLst>
                                          <p:attrName>style.visibility</p:attrName>
                                        </p:attrNameLst>
                                      </p:cBhvr>
                                      <p:to>
                                        <p:strVal val="visible"/>
                                      </p:to>
                                    </p:set>
                                    <p:animEffect transition="in" filter="wipe(left)">
                                      <p:cBhvr>
                                        <p:cTn id="7" dur="500"/>
                                        <p:tgtEl>
                                          <p:spTgt spid="56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633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33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634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634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634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634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6334"/>
                                        </p:tgtEl>
                                        <p:attrNameLst>
                                          <p:attrName>style.visibility</p:attrName>
                                        </p:attrNameLst>
                                      </p:cBhvr>
                                      <p:to>
                                        <p:strVal val="visible"/>
                                      </p:to>
                                    </p:set>
                                    <p:animEffect transition="in" filter="wipe(up)">
                                      <p:cBhvr>
                                        <p:cTn id="32" dur="500"/>
                                        <p:tgtEl>
                                          <p:spTgt spid="563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6335"/>
                                        </p:tgtEl>
                                        <p:attrNameLst>
                                          <p:attrName>style.visibility</p:attrName>
                                        </p:attrNameLst>
                                      </p:cBhvr>
                                      <p:to>
                                        <p:strVal val="visible"/>
                                      </p:to>
                                    </p:set>
                                    <p:animEffect transition="in" filter="wipe(down)">
                                      <p:cBhvr>
                                        <p:cTn id="37" dur="500"/>
                                        <p:tgtEl>
                                          <p:spTgt spid="563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6336"/>
                                        </p:tgtEl>
                                        <p:attrNameLst>
                                          <p:attrName>style.visibility</p:attrName>
                                        </p:attrNameLst>
                                      </p:cBhvr>
                                      <p:to>
                                        <p:strVal val="visible"/>
                                      </p:to>
                                    </p:set>
                                    <p:animEffect transition="in" filter="wipe(up)">
                                      <p:cBhvr>
                                        <p:cTn id="42" dur="500"/>
                                        <p:tgtEl>
                                          <p:spTgt spid="563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6337"/>
                                        </p:tgtEl>
                                        <p:attrNameLst>
                                          <p:attrName>style.visibility</p:attrName>
                                        </p:attrNameLst>
                                      </p:cBhvr>
                                      <p:to>
                                        <p:strVal val="visible"/>
                                      </p:to>
                                    </p:set>
                                    <p:animEffect transition="in" filter="wipe(down)">
                                      <p:cBhvr>
                                        <p:cTn id="47" dur="500"/>
                                        <p:tgtEl>
                                          <p:spTgt spid="56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0" grpId="0" animBg="1"/>
      <p:bldP spid="56338" grpId="0"/>
      <p:bldP spid="56339" grpId="0"/>
      <p:bldP spid="56340" grpId="0" animBg="1"/>
      <p:bldP spid="56341" grpId="0" animBg="1"/>
      <p:bldP spid="56342" grpId="0"/>
      <p:bldP spid="563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457200" y="53975"/>
            <a:ext cx="8229600" cy="711200"/>
          </a:xfrm>
        </p:spPr>
        <p:txBody>
          <a:bodyPr lIns="0" rIns="0" bIns="0" anchor="b"/>
          <a:lstStyle/>
          <a:p>
            <a:pPr eaLnBrk="1" hangingPunct="1"/>
            <a:r>
              <a:rPr lang="zh-CN" altLang="zh-CN"/>
              <a:t>本章小结</a:t>
            </a:r>
          </a:p>
        </p:txBody>
      </p:sp>
      <p:sp>
        <p:nvSpPr>
          <p:cNvPr id="57348" name="Rectangle 3"/>
          <p:cNvSpPr>
            <a:spLocks noGrp="1" noChangeArrowheads="1"/>
          </p:cNvSpPr>
          <p:nvPr>
            <p:ph type="body" idx="4294967295"/>
          </p:nvPr>
        </p:nvSpPr>
        <p:spPr>
          <a:xfrm>
            <a:off x="179388" y="1341438"/>
            <a:ext cx="8785225" cy="5040312"/>
          </a:xfrm>
        </p:spPr>
        <p:txBody>
          <a:bodyPr/>
          <a:lstStyle/>
          <a:p>
            <a:pPr eaLnBrk="1" hangingPunct="1">
              <a:lnSpc>
                <a:spcPct val="90000"/>
              </a:lnSpc>
            </a:pPr>
            <a:r>
              <a:rPr lang="zh-CN" altLang="en-US" sz="3000" b="1">
                <a:latin typeface="华文楷体" pitchFamily="2" charset="-122"/>
                <a:ea typeface="华文楷体" pitchFamily="2" charset="-122"/>
              </a:rPr>
              <a:t>什么是操作系统</a:t>
            </a:r>
          </a:p>
          <a:p>
            <a:pPr eaLnBrk="1" hangingPunct="1">
              <a:lnSpc>
                <a:spcPct val="90000"/>
              </a:lnSpc>
            </a:pPr>
            <a:r>
              <a:rPr lang="zh-CN" altLang="en-US" sz="3000" b="1">
                <a:latin typeface="华文楷体" pitchFamily="2" charset="-122"/>
                <a:ea typeface="华文楷体" pitchFamily="2" charset="-122"/>
              </a:rPr>
              <a:t>操作系统的3个重要作用：用户与硬件的接口；资源的管理者和扩充机器（计算机资源的抽象）</a:t>
            </a:r>
          </a:p>
          <a:p>
            <a:pPr eaLnBrk="1" hangingPunct="1">
              <a:lnSpc>
                <a:spcPct val="90000"/>
              </a:lnSpc>
            </a:pPr>
            <a:r>
              <a:rPr lang="zh-CN" altLang="en-US" sz="3000" b="1">
                <a:latin typeface="华文楷体" pitchFamily="2" charset="-122"/>
                <a:ea typeface="华文楷体" pitchFamily="2" charset="-122"/>
              </a:rPr>
              <a:t>多道程序设计技术的概念，批处理系统、分时系统及实时系统三种操作系统的特点</a:t>
            </a:r>
          </a:p>
          <a:p>
            <a:pPr eaLnBrk="1" hangingPunct="1">
              <a:lnSpc>
                <a:spcPct val="90000"/>
              </a:lnSpc>
            </a:pPr>
            <a:r>
              <a:rPr lang="zh-CN" altLang="en-US" sz="3000" b="1">
                <a:latin typeface="华文楷体" pitchFamily="2" charset="-122"/>
                <a:ea typeface="华文楷体" pitchFamily="2" charset="-122"/>
              </a:rPr>
              <a:t>操作系统的四大特征：并发、虚拟、共享和异步。</a:t>
            </a:r>
          </a:p>
          <a:p>
            <a:pPr eaLnBrk="1" hangingPunct="1">
              <a:lnSpc>
                <a:spcPct val="90000"/>
              </a:lnSpc>
            </a:pPr>
            <a:r>
              <a:rPr lang="zh-CN" altLang="en-US" sz="3000" b="1">
                <a:latin typeface="华文楷体" pitchFamily="2" charset="-122"/>
                <a:ea typeface="华文楷体" pitchFamily="2" charset="-122"/>
              </a:rPr>
              <a:t>操作系统所具有的五大功能：处理机管理、存储器管理、设备管理、文件管理和用户接口。</a:t>
            </a:r>
          </a:p>
          <a:p>
            <a:pPr eaLnBrk="1" hangingPunct="1">
              <a:lnSpc>
                <a:spcPct val="90000"/>
              </a:lnSpc>
            </a:pPr>
            <a:r>
              <a:rPr lang="zh-CN" altLang="en-US" sz="3000" b="1">
                <a:latin typeface="华文楷体" pitchFamily="2" charset="-122"/>
                <a:ea typeface="华文楷体" pitchFamily="2" charset="-122"/>
              </a:rPr>
              <a:t>操作系统的4种结构设计方法：无结构、模块化、分层和第4代。</a:t>
            </a:r>
            <a:endParaRPr lang="zh-CN" altLang="en-US">
              <a:latin typeface="华文楷体" pitchFamily="2" charset="-122"/>
              <a:ea typeface="华文楷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animEffect transition="in" filter="checkerboard(across)">
                                      <p:cBhvr>
                                        <p:cTn id="7" dur="500"/>
                                        <p:tgtEl>
                                          <p:spTgt spid="573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7348">
                                            <p:txEl>
                                              <p:pRg st="1" end="1"/>
                                            </p:txEl>
                                          </p:spTgt>
                                        </p:tgtEl>
                                        <p:attrNameLst>
                                          <p:attrName>style.visibility</p:attrName>
                                        </p:attrNameLst>
                                      </p:cBhvr>
                                      <p:to>
                                        <p:strVal val="visible"/>
                                      </p:to>
                                    </p:set>
                                    <p:animEffect transition="in" filter="checkerboard(across)">
                                      <p:cBhvr>
                                        <p:cTn id="12" dur="500"/>
                                        <p:tgtEl>
                                          <p:spTgt spid="573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7348">
                                            <p:txEl>
                                              <p:pRg st="2" end="2"/>
                                            </p:txEl>
                                          </p:spTgt>
                                        </p:tgtEl>
                                        <p:attrNameLst>
                                          <p:attrName>style.visibility</p:attrName>
                                        </p:attrNameLst>
                                      </p:cBhvr>
                                      <p:to>
                                        <p:strVal val="visible"/>
                                      </p:to>
                                    </p:set>
                                    <p:animEffect transition="in" filter="checkerboard(across)">
                                      <p:cBhvr>
                                        <p:cTn id="17" dur="500"/>
                                        <p:tgtEl>
                                          <p:spTgt spid="573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7348">
                                            <p:txEl>
                                              <p:pRg st="3" end="3"/>
                                            </p:txEl>
                                          </p:spTgt>
                                        </p:tgtEl>
                                        <p:attrNameLst>
                                          <p:attrName>style.visibility</p:attrName>
                                        </p:attrNameLst>
                                      </p:cBhvr>
                                      <p:to>
                                        <p:strVal val="visible"/>
                                      </p:to>
                                    </p:set>
                                    <p:animEffect transition="in" filter="checkerboard(across)">
                                      <p:cBhvr>
                                        <p:cTn id="22" dur="500"/>
                                        <p:tgtEl>
                                          <p:spTgt spid="573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7348">
                                            <p:txEl>
                                              <p:pRg st="4" end="4"/>
                                            </p:txEl>
                                          </p:spTgt>
                                        </p:tgtEl>
                                        <p:attrNameLst>
                                          <p:attrName>style.visibility</p:attrName>
                                        </p:attrNameLst>
                                      </p:cBhvr>
                                      <p:to>
                                        <p:strVal val="visible"/>
                                      </p:to>
                                    </p:set>
                                    <p:animEffect transition="in" filter="checkerboard(across)">
                                      <p:cBhvr>
                                        <p:cTn id="27" dur="500"/>
                                        <p:tgtEl>
                                          <p:spTgt spid="5734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7348">
                                            <p:txEl>
                                              <p:pRg st="5" end="5"/>
                                            </p:txEl>
                                          </p:spTgt>
                                        </p:tgtEl>
                                        <p:attrNameLst>
                                          <p:attrName>style.visibility</p:attrName>
                                        </p:attrNameLst>
                                      </p:cBhvr>
                                      <p:to>
                                        <p:strVal val="visible"/>
                                      </p:to>
                                    </p:set>
                                    <p:animEffect transition="in" filter="checkerboard(across)">
                                      <p:cBhvr>
                                        <p:cTn id="32" dur="500"/>
                                        <p:tgtEl>
                                          <p:spTgt spid="573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文本框 1"/>
          <p:cNvSpPr txBox="1">
            <a:spLocks noChangeArrowheads="1"/>
          </p:cNvSpPr>
          <p:nvPr/>
        </p:nvSpPr>
        <p:spPr bwMode="auto">
          <a:xfrm>
            <a:off x="638175" y="912589"/>
            <a:ext cx="80391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2400" b="1" dirty="0">
                <a:latin typeface="+mn-ea"/>
                <a:ea typeface="+mn-ea"/>
              </a:rPr>
              <a:t>1</a:t>
            </a:r>
            <a:r>
              <a:rPr lang="zh-CN" altLang="en-US" sz="2400" b="1" dirty="0">
                <a:latin typeface="+mn-ea"/>
                <a:ea typeface="+mn-ea"/>
              </a:rPr>
              <a:t>、</a:t>
            </a:r>
            <a:r>
              <a:rPr lang="zh-CN" altLang="en-US" sz="2400" b="1" dirty="0">
                <a:latin typeface="+mn-ea"/>
                <a:ea typeface="+mn-ea"/>
                <a:sym typeface="宋体" pitchFamily="2" charset="-122"/>
              </a:rPr>
              <a:t>在_______操作系统控制下，计算机系统能及时处理由过程控制反馈的数据并作出响应。 </a:t>
            </a:r>
            <a:endParaRPr lang="zh-CN" altLang="en-US" sz="2400" b="1" dirty="0">
              <a:latin typeface="+mn-ea"/>
              <a:ea typeface="+mn-ea"/>
            </a:endParaRPr>
          </a:p>
          <a:p>
            <a:r>
              <a:rPr lang="zh-CN" altLang="en-US" sz="2400" b="1" dirty="0">
                <a:latin typeface="+mn-ea"/>
                <a:ea typeface="+mn-ea"/>
                <a:sym typeface="宋体" pitchFamily="2" charset="-122"/>
              </a:rPr>
              <a:t>   A．实时    B．分时    C. 分布式    D．单用户                   </a:t>
            </a:r>
          </a:p>
          <a:p>
            <a:r>
              <a:rPr lang="en-US" altLang="zh-CN" sz="2400" b="1" dirty="0">
                <a:latin typeface="+mn-ea"/>
                <a:ea typeface="+mn-ea"/>
              </a:rPr>
              <a:t>2</a:t>
            </a:r>
            <a:r>
              <a:rPr lang="zh-CN" altLang="en-US" sz="2400" b="1" dirty="0">
                <a:latin typeface="+mn-ea"/>
                <a:ea typeface="+mn-ea"/>
              </a:rPr>
              <a:t>、</a:t>
            </a:r>
            <a:r>
              <a:rPr lang="zh-CN" altLang="en-US" sz="2400" b="1" dirty="0">
                <a:latin typeface="+mn-ea"/>
                <a:ea typeface="+mn-ea"/>
                <a:sym typeface="宋体" pitchFamily="2" charset="-122"/>
              </a:rPr>
              <a:t>_______操作系统允许在一台主机上同时连接多台终端，多个用户可以通过各自的终端同时交互地使用计算机。 </a:t>
            </a:r>
          </a:p>
          <a:p>
            <a:r>
              <a:rPr lang="zh-CN" altLang="en-US" sz="2400" b="1" dirty="0">
                <a:latin typeface="+mn-ea"/>
                <a:ea typeface="+mn-ea"/>
                <a:sym typeface="宋体" pitchFamily="2" charset="-122"/>
              </a:rPr>
              <a:t>   A．网络    D．分布式     C．分时    D．实时 </a:t>
            </a:r>
          </a:p>
          <a:p>
            <a:r>
              <a:rPr lang="en-US" altLang="zh-CN" sz="2400" b="1" dirty="0">
                <a:latin typeface="+mn-ea"/>
                <a:ea typeface="+mn-ea"/>
              </a:rPr>
              <a:t>3</a:t>
            </a:r>
            <a:r>
              <a:rPr lang="zh-CN" altLang="en-US" sz="2400" b="1" dirty="0">
                <a:latin typeface="+mn-ea"/>
                <a:ea typeface="+mn-ea"/>
              </a:rPr>
              <a:t>、并发和______是操作系统的两个最基本的特征，两者之间互为存在条件。 </a:t>
            </a:r>
          </a:p>
          <a:p>
            <a:r>
              <a:rPr lang="en-US" altLang="zh-CN" sz="2400" b="1" dirty="0">
                <a:latin typeface="+mn-ea"/>
                <a:ea typeface="+mn-ea"/>
              </a:rPr>
              <a:t>4</a:t>
            </a:r>
            <a:r>
              <a:rPr lang="zh-CN" altLang="en-US" sz="2400" b="1" dirty="0">
                <a:latin typeface="+mn-ea"/>
                <a:ea typeface="+mn-ea"/>
              </a:rPr>
              <a:t>、操作系统的功能是进行处理机管理、_______管理、设备管理、文件管理和用户接口。 </a:t>
            </a:r>
          </a:p>
          <a:p>
            <a:r>
              <a:rPr lang="zh-CN" altLang="en-US" sz="2400" b="1" dirty="0">
                <a:latin typeface="+mn-ea"/>
                <a:ea typeface="+mn-ea"/>
              </a:rPr>
              <a:t>   A．进程    B．存储器    C．硬件    D．软件 </a:t>
            </a:r>
          </a:p>
          <a:p>
            <a:r>
              <a:rPr lang="en-US" altLang="zh-CN" sz="2400" b="1" dirty="0">
                <a:latin typeface="+mn-ea"/>
                <a:ea typeface="+mn-ea"/>
              </a:rPr>
              <a:t>5</a:t>
            </a:r>
            <a:r>
              <a:rPr lang="zh-CN" altLang="en-US" sz="2400" b="1" dirty="0">
                <a:latin typeface="+mn-ea"/>
                <a:ea typeface="+mn-ea"/>
              </a:rPr>
              <a:t>、操作系统的__________管理部分负责对进程进行调度。A．主存储器   B．控制器    C．运算器   D．处理机 </a:t>
            </a:r>
            <a:endParaRPr lang="en-US" altLang="zh-CN" sz="2400" b="1" dirty="0">
              <a:latin typeface="+mn-ea"/>
              <a:ea typeface="+mn-ea"/>
            </a:endParaRPr>
          </a:p>
          <a:p>
            <a:r>
              <a:rPr lang="en-US" altLang="zh-CN" sz="2400" b="1" dirty="0">
                <a:latin typeface="+mn-ea"/>
                <a:ea typeface="+mn-ea"/>
              </a:rPr>
              <a:t>6．进程的并发执行是指若干个进程_________。    </a:t>
            </a:r>
          </a:p>
          <a:p>
            <a:pPr lvl="1"/>
            <a:r>
              <a:rPr lang="en-US" altLang="zh-CN" sz="2400" b="1" dirty="0">
                <a:latin typeface="+mn-ea"/>
                <a:ea typeface="+mn-ea"/>
              </a:rPr>
              <a:t> </a:t>
            </a:r>
            <a:r>
              <a:rPr lang="en-US" altLang="zh-CN" sz="2400" b="1" dirty="0" err="1">
                <a:latin typeface="+mn-ea"/>
                <a:ea typeface="+mn-ea"/>
              </a:rPr>
              <a:t>A．同时执行</a:t>
            </a:r>
            <a:r>
              <a:rPr lang="en-US" altLang="zh-CN" sz="2400" b="1" dirty="0">
                <a:latin typeface="+mn-ea"/>
                <a:ea typeface="+mn-ea"/>
              </a:rPr>
              <a:t>     </a:t>
            </a:r>
            <a:r>
              <a:rPr lang="en-US" altLang="zh-CN" sz="2400" b="1" dirty="0" err="1">
                <a:latin typeface="+mn-ea"/>
                <a:ea typeface="+mn-ea"/>
              </a:rPr>
              <a:t>B．在执行的时间上是重叠的</a:t>
            </a:r>
            <a:r>
              <a:rPr lang="en-US" altLang="zh-CN" sz="2400" b="1" dirty="0">
                <a:latin typeface="+mn-ea"/>
                <a:ea typeface="+mn-ea"/>
              </a:rPr>
              <a:t> </a:t>
            </a:r>
          </a:p>
          <a:p>
            <a:pPr lvl="1"/>
            <a:r>
              <a:rPr lang="en-US" altLang="zh-CN" sz="2400" b="1" dirty="0">
                <a:latin typeface="+mn-ea"/>
                <a:ea typeface="+mn-ea"/>
              </a:rPr>
              <a:t> </a:t>
            </a:r>
            <a:r>
              <a:rPr lang="en-US" altLang="zh-CN" sz="2400" b="1" dirty="0" err="1">
                <a:latin typeface="+mn-ea"/>
                <a:ea typeface="+mn-ea"/>
              </a:rPr>
              <a:t>C．在执行的时间上是不可重叠的</a:t>
            </a:r>
            <a:r>
              <a:rPr lang="en-US" altLang="zh-CN" sz="2400" b="1" dirty="0">
                <a:latin typeface="+mn-ea"/>
                <a:ea typeface="+mn-ea"/>
              </a:rPr>
              <a:t> </a:t>
            </a:r>
            <a:r>
              <a:rPr lang="en-US" altLang="zh-CN" sz="2400" b="1" dirty="0" err="1">
                <a:latin typeface="+mn-ea"/>
                <a:ea typeface="+mn-ea"/>
              </a:rPr>
              <a:t>D．共享系统资源</a:t>
            </a:r>
            <a:endParaRPr lang="zh-CN" altLang="en-US" sz="2400" b="1" dirty="0">
              <a:latin typeface="+mn-ea"/>
              <a:ea typeface="+mn-ea"/>
            </a:endParaRPr>
          </a:p>
        </p:txBody>
      </p:sp>
      <p:sp>
        <p:nvSpPr>
          <p:cNvPr id="104450" name="文本框 2"/>
          <p:cNvSpPr txBox="1">
            <a:spLocks noChangeArrowheads="1"/>
          </p:cNvSpPr>
          <p:nvPr/>
        </p:nvSpPr>
        <p:spPr bwMode="auto">
          <a:xfrm>
            <a:off x="2071688" y="187325"/>
            <a:ext cx="38687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800" b="1"/>
              <a:t>复习</a:t>
            </a:r>
          </a:p>
        </p:txBody>
      </p:sp>
      <p:sp>
        <p:nvSpPr>
          <p:cNvPr id="4" name="页脚占位符 2"/>
          <p:cNvSpPr txBox="1">
            <a:spLocks noGrp="1" noChangeArrowheads="1"/>
          </p:cNvSpPr>
          <p:nvPr/>
        </p:nvSpPr>
        <p:spPr bwMode="auto">
          <a:xfrm>
            <a:off x="1480596" y="912589"/>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A</a:t>
            </a:r>
            <a:endParaRPr lang="zh-CN" altLang="en-US" sz="2400">
              <a:solidFill>
                <a:srgbClr val="FF0000"/>
              </a:solidFill>
              <a:latin typeface="Verdana" pitchFamily="34" charset="0"/>
            </a:endParaRPr>
          </a:p>
        </p:txBody>
      </p:sp>
      <p:sp>
        <p:nvSpPr>
          <p:cNvPr id="5" name="页脚占位符 2"/>
          <p:cNvSpPr txBox="1">
            <a:spLocks noGrp="1" noChangeArrowheads="1"/>
          </p:cNvSpPr>
          <p:nvPr/>
        </p:nvSpPr>
        <p:spPr bwMode="auto">
          <a:xfrm>
            <a:off x="1187624" y="2036365"/>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C</a:t>
            </a:r>
            <a:endParaRPr lang="zh-CN" altLang="en-US" sz="2400">
              <a:solidFill>
                <a:srgbClr val="FF0000"/>
              </a:solidFill>
              <a:latin typeface="Verdana" pitchFamily="34" charset="0"/>
            </a:endParaRPr>
          </a:p>
        </p:txBody>
      </p:sp>
      <p:sp>
        <p:nvSpPr>
          <p:cNvPr id="6" name="页脚占位符 2"/>
          <p:cNvSpPr txBox="1">
            <a:spLocks noGrp="1" noChangeArrowheads="1"/>
          </p:cNvSpPr>
          <p:nvPr/>
        </p:nvSpPr>
        <p:spPr bwMode="auto">
          <a:xfrm>
            <a:off x="2003448" y="3140968"/>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共享</a:t>
            </a:r>
          </a:p>
        </p:txBody>
      </p:sp>
      <p:sp>
        <p:nvSpPr>
          <p:cNvPr id="7" name="页脚占位符 2"/>
          <p:cNvSpPr txBox="1">
            <a:spLocks noGrp="1" noChangeArrowheads="1"/>
          </p:cNvSpPr>
          <p:nvPr/>
        </p:nvSpPr>
        <p:spPr bwMode="auto">
          <a:xfrm>
            <a:off x="6084168" y="3861048"/>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a:solidFill>
                  <a:srgbClr val="FF0000"/>
                </a:solidFill>
                <a:latin typeface="Verdana" pitchFamily="34" charset="0"/>
              </a:rPr>
              <a:t>存储器</a:t>
            </a:r>
          </a:p>
        </p:txBody>
      </p:sp>
      <p:sp>
        <p:nvSpPr>
          <p:cNvPr id="8" name="页脚占位符 2"/>
          <p:cNvSpPr txBox="1">
            <a:spLocks noGrp="1" noChangeArrowheads="1"/>
          </p:cNvSpPr>
          <p:nvPr/>
        </p:nvSpPr>
        <p:spPr bwMode="auto">
          <a:xfrm>
            <a:off x="2915816" y="4988693"/>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D</a:t>
            </a:r>
            <a:endParaRPr lang="zh-CN" altLang="en-US" sz="2400">
              <a:solidFill>
                <a:srgbClr val="FF0000"/>
              </a:solidFill>
              <a:latin typeface="Verdana" pitchFamily="34" charset="0"/>
            </a:endParaRPr>
          </a:p>
        </p:txBody>
      </p:sp>
      <p:sp>
        <p:nvSpPr>
          <p:cNvPr id="9" name="页脚占位符 2"/>
          <p:cNvSpPr txBox="1">
            <a:spLocks noGrp="1" noChangeArrowheads="1"/>
          </p:cNvSpPr>
          <p:nvPr/>
        </p:nvSpPr>
        <p:spPr bwMode="auto">
          <a:xfrm>
            <a:off x="5580112" y="5733256"/>
            <a:ext cx="1219196" cy="320592"/>
          </a:xfrm>
          <a:prstGeom prst="rect">
            <a:avLst/>
          </a:prstGeom>
          <a:noFill/>
          <a:ln>
            <a:noFill/>
          </a:ln>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B</a:t>
            </a:r>
            <a:endParaRPr lang="zh-CN" altLang="en-US" sz="2400">
              <a:solidFill>
                <a:srgbClr val="FF0000"/>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Rectangle 2" descr="新闻纸"/>
          <p:cNvPicPr>
            <a:picLocks noGrp="1" noChangeArrowheads="1"/>
          </p:cNvPicPr>
          <p:nvPr>
            <p:ph type="ctrTitle" idx="4294967295"/>
          </p:nvPr>
        </p:nvPicPr>
        <p:blipFill>
          <a:blip r:embed="rId2">
            <a:extLst>
              <a:ext uri="{28A0092B-C50C-407E-A947-70E740481C1C}">
                <a14:useLocalDpi xmlns:a14="http://schemas.microsoft.com/office/drawing/2010/main" val="0"/>
              </a:ext>
            </a:extLst>
          </a:blip>
          <a:srcRect/>
          <a:stretch>
            <a:fillRect/>
          </a:stretch>
        </p:blipFill>
        <p:spPr>
          <a:xfrm>
            <a:off x="523875" y="1358900"/>
            <a:ext cx="7900988" cy="1890713"/>
          </a:xfrm>
        </p:spPr>
      </p:pic>
      <p:pic>
        <p:nvPicPr>
          <p:cNvPr id="106499" name="Picture 3" descr="j01494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075" y="4076700"/>
            <a:ext cx="2144713"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4" descr="j01863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788" y="4292600"/>
            <a:ext cx="12890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lIns="0" rIns="0" bIns="0" anchor="b"/>
          <a:lstStyle/>
          <a:p>
            <a:pPr eaLnBrk="1" hangingPunct="1"/>
            <a:r>
              <a:rPr lang="zh-CN" altLang="zh-CN"/>
              <a:t>实时系统</a:t>
            </a:r>
          </a:p>
        </p:txBody>
      </p:sp>
      <p:sp>
        <p:nvSpPr>
          <p:cNvPr id="14340" name="Rectangle 3"/>
          <p:cNvSpPr>
            <a:spLocks noGrp="1" noChangeArrowheads="1"/>
          </p:cNvSpPr>
          <p:nvPr>
            <p:ph type="body" idx="4294967295"/>
          </p:nvPr>
        </p:nvSpPr>
        <p:spPr/>
        <p:txBody>
          <a:bodyPr/>
          <a:lstStyle/>
          <a:p>
            <a:pPr marL="0" indent="0" eaLnBrk="1" hangingPunct="1">
              <a:buFont typeface="Wingdings" pitchFamily="2" charset="2"/>
              <a:buNone/>
            </a:pPr>
            <a:r>
              <a:rPr lang="zh-CN" altLang="en-US" b="1" dirty="0">
                <a:latin typeface="Times New Roman" pitchFamily="18" charset="0"/>
                <a:ea typeface="楷体_GB2312" pitchFamily="1" charset="-122"/>
              </a:rPr>
              <a:t>实时操作系统（Real Time System）是指当外界事件或数据产生时，能够接受并以足够快的速度予以处理，其处理的结果又能在规定的时间之内来控制生产过程或对处理系统作出快速响应，并控制所有实时任务协调一致运行的操作系统。</a:t>
            </a:r>
            <a:endParaRPr lang="en-US" altLang="zh-CN" b="1" dirty="0">
              <a:latin typeface="Times New Roman" pitchFamily="18" charset="0"/>
              <a:ea typeface="楷体_GB2312" pitchFamily="1" charset="-122"/>
            </a:endParaRPr>
          </a:p>
          <a:p>
            <a:pPr marL="0" indent="0" eaLnBrk="1" hangingPunct="1">
              <a:buFont typeface="Wingdings" pitchFamily="2" charset="2"/>
              <a:buNone/>
            </a:pPr>
            <a:endParaRPr lang="en-US" altLang="zh-CN" sz="2400" b="1" dirty="0">
              <a:latin typeface="Times New Roman" pitchFamily="18" charset="0"/>
              <a:ea typeface="楷体_GB2312" pitchFamily="1" charset="-122"/>
            </a:endParaRPr>
          </a:p>
          <a:p>
            <a:pPr eaLnBrk="1" hangingPunct="1">
              <a:buFont typeface="Wingdings" pitchFamily="2" charset="2"/>
              <a:buChar char="l"/>
            </a:pPr>
            <a:r>
              <a:rPr lang="zh-CN" altLang="en-US" sz="2400" b="1" dirty="0">
                <a:latin typeface="Times New Roman" pitchFamily="18" charset="0"/>
                <a:ea typeface="楷体_GB2312" pitchFamily="1" charset="-122"/>
              </a:rPr>
              <a:t>实时操作系统的特点是及时响应和高可靠性。</a:t>
            </a:r>
            <a:endParaRPr lang="en-US" altLang="zh-CN" sz="2400" b="1" dirty="0">
              <a:latin typeface="Times New Roman" pitchFamily="18" charset="0"/>
              <a:ea typeface="楷体_GB2312" pitchFamily="1" charset="-122"/>
            </a:endParaRPr>
          </a:p>
          <a:p>
            <a:pPr eaLnBrk="1" hangingPunct="1">
              <a:buFont typeface="Wingdings" pitchFamily="2" charset="2"/>
              <a:buChar char="l"/>
            </a:pPr>
            <a:r>
              <a:rPr lang="zh-CN" altLang="en-US" sz="2400" b="1" dirty="0">
                <a:latin typeface="Times New Roman" pitchFamily="18" charset="0"/>
                <a:ea typeface="楷体_GB2312" pitchFamily="1" charset="-122"/>
              </a:rPr>
              <a:t>实时系统又分为</a:t>
            </a:r>
            <a:r>
              <a:rPr lang="zh-CN" altLang="en-US" sz="2400" b="1" dirty="0">
                <a:solidFill>
                  <a:srgbClr val="FF0000"/>
                </a:solidFill>
                <a:latin typeface="Times New Roman" pitchFamily="18" charset="0"/>
                <a:ea typeface="楷体_GB2312" pitchFamily="1" charset="-122"/>
              </a:rPr>
              <a:t>硬实时系统</a:t>
            </a:r>
            <a:r>
              <a:rPr lang="zh-CN" altLang="en-US" sz="2400" b="1" dirty="0">
                <a:latin typeface="Times New Roman" pitchFamily="18" charset="0"/>
                <a:ea typeface="楷体_GB2312" pitchFamily="1" charset="-122"/>
              </a:rPr>
              <a:t>和</a:t>
            </a:r>
            <a:r>
              <a:rPr lang="zh-CN" altLang="en-US" sz="2400" b="1" dirty="0">
                <a:solidFill>
                  <a:srgbClr val="FF0000"/>
                </a:solidFill>
                <a:latin typeface="Times New Roman" pitchFamily="18" charset="0"/>
                <a:ea typeface="楷体_GB2312" pitchFamily="1" charset="-122"/>
              </a:rPr>
              <a:t>软实时系统</a:t>
            </a:r>
            <a:r>
              <a:rPr lang="zh-CN" altLang="en-US" sz="2400" b="1" dirty="0">
                <a:latin typeface="Times New Roman" pitchFamily="18" charset="0"/>
                <a:ea typeface="楷体_GB2312" pitchFamily="1" charset="-122"/>
              </a:rPr>
              <a:t>，硬实时系统要求在规定的时间内必须完成操作，这是在操作系统设计时保证的，如航空航天、军事、核工业等领域；软实时则只要按照任务的优先级，尽可能快地完成操作即可，如信息采集系统、视频点播系统等等。</a:t>
            </a:r>
          </a:p>
          <a:p>
            <a:pPr marL="0" indent="0" eaLnBrk="1" hangingPunct="1">
              <a:buFont typeface="Wingdings" pitchFamily="2" charset="2"/>
              <a:buNone/>
            </a:pPr>
            <a:endParaRPr lang="zh-CN" altLang="en-US" sz="1400" b="1" dirty="0">
              <a:solidFill>
                <a:srgbClr val="0000FF"/>
              </a:solidFill>
              <a:latin typeface="楷体_GB2312" pitchFamily="1" charset="-122"/>
              <a:ea typeface="楷体_GB2312" pitchFamily="1" charset="-122"/>
            </a:endParaRPr>
          </a:p>
        </p:txBody>
      </p:sp>
    </p:spTree>
    <p:extLst>
      <p:ext uri="{BB962C8B-B14F-4D97-AF65-F5344CB8AC3E}">
        <p14:creationId xmlns:p14="http://schemas.microsoft.com/office/powerpoint/2010/main" val="21617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40">
                                            <p:txEl>
                                              <p:pRg st="2" end="2"/>
                                            </p:txEl>
                                          </p:spTgt>
                                        </p:tgtEl>
                                        <p:attrNameLst>
                                          <p:attrName>style.visibility</p:attrName>
                                        </p:attrNameLst>
                                      </p:cBhvr>
                                      <p:to>
                                        <p:strVal val="visible"/>
                                      </p:to>
                                    </p:set>
                                    <p:anim calcmode="lin" valueType="num">
                                      <p:cBhvr additive="base">
                                        <p:cTn id="7" dur="500" fill="hold"/>
                                        <p:tgtEl>
                                          <p:spTgt spid="14340">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340">
                                            <p:txEl>
                                              <p:pRg st="3" end="3"/>
                                            </p:txEl>
                                          </p:spTgt>
                                        </p:tgtEl>
                                        <p:attrNameLst>
                                          <p:attrName>style.visibility</p:attrName>
                                        </p:attrNameLst>
                                      </p:cBhvr>
                                      <p:to>
                                        <p:strVal val="visible"/>
                                      </p:to>
                                    </p:set>
                                    <p:anim calcmode="lin" valueType="num">
                                      <p:cBhvr additive="base">
                                        <p:cTn id="13" dur="500" fill="hold"/>
                                        <p:tgtEl>
                                          <p:spTgt spid="14340">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4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你认为分时系统和实时系统的区别在哪里？</a:t>
            </a:r>
          </a:p>
        </p:txBody>
      </p:sp>
      <p:sp>
        <p:nvSpPr>
          <p:cNvPr id="4" name="圆角矩形 3" hidden="1"/>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Microsoft Yahei"/>
                <a:ea typeface="Microsoft Yahei"/>
                <a:sym typeface="Microsoft Yahei"/>
              </a:rPr>
              <a:t>作答</a:t>
            </a:r>
          </a:p>
        </p:txBody>
      </p:sp>
      <p:grpSp>
        <p:nvGrpSpPr>
          <p:cNvPr id="9" name="组合 8"/>
          <p:cNvGrpSpPr/>
          <p:nvPr>
            <p:custDataLst>
              <p:tags r:id="rId4"/>
            </p:custDataLst>
          </p:nvPr>
        </p:nvGrpSpPr>
        <p:grpSpPr>
          <a:xfrm>
            <a:off x="0" y="0"/>
            <a:ext cx="9144000" cy="635000"/>
            <a:chOff x="0" y="0"/>
            <a:chExt cx="9144000" cy="635000"/>
          </a:xfrm>
        </p:grpSpPr>
        <p:sp>
          <p:nvSpPr>
            <p:cNvPr id="5" name="TitleBackground"/>
            <p:cNvSpPr/>
            <p:nvPr>
              <p:custDataLst>
                <p:tags r:id="rId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ColorBlock"/>
            <p:cNvSpPr/>
            <p:nvPr>
              <p:custDataLst>
                <p:tags r:id="rId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主观题</a:t>
              </a:r>
            </a:p>
          </p:txBody>
        </p:sp>
        <p:sp>
          <p:nvSpPr>
            <p:cNvPr id="8"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10</a:t>
              </a:r>
              <a:r>
                <a:rPr lang="zh-CN" altLang="en-US" sz="2000">
                  <a:solidFill>
                    <a:srgbClr val="808080"/>
                  </a:solidFill>
                  <a:latin typeface="Microsoft Yahei"/>
                  <a:ea typeface="Microsoft Yahei"/>
                  <a:sym typeface="Microsoft Yahei"/>
                </a:rPr>
                <a:t>分</a:t>
              </a:r>
            </a:p>
          </p:txBody>
        </p:sp>
      </p:grpSp>
      <p:pic>
        <p:nvPicPr>
          <p:cNvPr id="2" name="图片 1" hidden="1"/>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8256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r>
              <a:rPr lang="zh-CN" altLang="en-US" b="1">
                <a:latin typeface="隶书" pitchFamily="49" charset="-122"/>
              </a:rPr>
              <a:t>实时</a:t>
            </a:r>
            <a:r>
              <a:rPr lang="en-US" altLang="zh-CN" b="1">
                <a:latin typeface="隶书" pitchFamily="49" charset="-122"/>
              </a:rPr>
              <a:t>OS</a:t>
            </a:r>
            <a:r>
              <a:rPr lang="zh-CN" altLang="en-US" b="1">
                <a:latin typeface="隶书" pitchFamily="49" charset="-122"/>
              </a:rPr>
              <a:t>与分时</a:t>
            </a:r>
            <a:r>
              <a:rPr lang="en-US" altLang="zh-CN" b="1">
                <a:latin typeface="隶书" pitchFamily="49" charset="-122"/>
              </a:rPr>
              <a:t>OS</a:t>
            </a:r>
            <a:r>
              <a:rPr lang="zh-CN" altLang="en-US" b="1">
                <a:latin typeface="隶书" pitchFamily="49" charset="-122"/>
              </a:rPr>
              <a:t>的异同</a:t>
            </a:r>
          </a:p>
        </p:txBody>
      </p:sp>
      <p:graphicFrame>
        <p:nvGraphicFramePr>
          <p:cNvPr id="15364" name="Group 4"/>
          <p:cNvGraphicFramePr>
            <a:graphicFrameLocks noGrp="1"/>
          </p:cNvGraphicFramePr>
          <p:nvPr>
            <p:ph idx="4294967295"/>
            <p:extLst>
              <p:ext uri="{D42A27DB-BD31-4B8C-83A1-F6EECF244321}">
                <p14:modId xmlns:p14="http://schemas.microsoft.com/office/powerpoint/2010/main" val="476892298"/>
              </p:ext>
            </p:extLst>
          </p:nvPr>
        </p:nvGraphicFramePr>
        <p:xfrm>
          <a:off x="228600" y="1752600"/>
          <a:ext cx="8763000" cy="3505201"/>
        </p:xfrm>
        <a:graphic>
          <a:graphicData uri="http://schemas.openxmlformats.org/drawingml/2006/table">
            <a:tbl>
              <a:tblPr/>
              <a:tblGrid>
                <a:gridCol w="1252538">
                  <a:extLst>
                    <a:ext uri="{9D8B030D-6E8A-4147-A177-3AD203B41FA5}">
                      <a16:colId xmlns:a16="http://schemas.microsoft.com/office/drawing/2014/main" val="20000"/>
                    </a:ext>
                  </a:extLst>
                </a:gridCol>
                <a:gridCol w="3709987">
                  <a:extLst>
                    <a:ext uri="{9D8B030D-6E8A-4147-A177-3AD203B41FA5}">
                      <a16:colId xmlns:a16="http://schemas.microsoft.com/office/drawing/2014/main" val="20001"/>
                    </a:ext>
                  </a:extLst>
                </a:gridCol>
                <a:gridCol w="3800475">
                  <a:extLst>
                    <a:ext uri="{9D8B030D-6E8A-4147-A177-3AD203B41FA5}">
                      <a16:colId xmlns:a16="http://schemas.microsoft.com/office/drawing/2014/main" val="20002"/>
                    </a:ext>
                  </a:extLst>
                </a:gridCol>
              </a:tblGrid>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a:ln>
                          <a:noFill/>
                        </a:ln>
                        <a:solidFill>
                          <a:schemeClr val="bg1"/>
                        </a:solidFill>
                        <a:effectLst/>
                        <a:latin typeface="华文楷体" panose="02010600040101010101" pitchFamily="2" charset="-122"/>
                        <a:ea typeface="宋体" panose="02010600030101010101" pitchFamily="2" charset="-122"/>
                      </a:endParaRPr>
                    </a:p>
                  </a:txBody>
                  <a:tcPr anchor="ctr" horzOverflow="overflow">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实时OS</a:t>
                      </a:r>
                      <a:endParaRPr kumimoji="0" lang="zh-CN" altLang="en-US" sz="1800" b="0" i="0" u="none" strike="noStrike" cap="none" normalizeH="0" baseline="0">
                        <a:ln>
                          <a:noFill/>
                        </a:ln>
                        <a:solidFill>
                          <a:schemeClr val="bg1"/>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分时OS</a:t>
                      </a:r>
                      <a:endParaRPr kumimoji="0" lang="zh-CN" altLang="en-US" sz="1800" b="0" i="0" u="none" strike="noStrike" cap="none" normalizeH="0" baseline="0">
                        <a:ln>
                          <a:noFill/>
                        </a:ln>
                        <a:solidFill>
                          <a:schemeClr val="bg1"/>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tx1">
                        <a:alpha val="70000"/>
                      </a:schemeClr>
                    </a:solidFill>
                  </a:tcPr>
                </a:tc>
                <a:extLst>
                  <a:ext uri="{0D108BD9-81ED-4DB2-BD59-A6C34878D82A}">
                    <a16:rowId xmlns:a16="http://schemas.microsoft.com/office/drawing/2014/main" val="10000"/>
                  </a:ext>
                </a:extLst>
              </a:tr>
              <a:tr h="6000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多路性</a:t>
                      </a:r>
                      <a:endParaRPr kumimoji="0" lang="zh-CN" altLang="en-US" sz="1800" b="0" i="0" u="none" strike="noStrike" cap="none" normalizeH="0" baseline="0">
                        <a:ln>
                          <a:noFill/>
                        </a:ln>
                        <a:solidFill>
                          <a:schemeClr val="bg1"/>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对多路现场进行采样与控制</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按分时原则为多个终端用户服务</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81999"/>
                      </a:schemeClr>
                    </a:solidFill>
                  </a:tcPr>
                </a:tc>
                <a:extLst>
                  <a:ext uri="{0D108BD9-81ED-4DB2-BD59-A6C34878D82A}">
                    <a16:rowId xmlns:a16="http://schemas.microsoft.com/office/drawing/2014/main" val="10001"/>
                  </a:ext>
                </a:extLst>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独立性</a:t>
                      </a:r>
                      <a:endParaRPr kumimoji="0" lang="zh-CN" altLang="en-US" sz="1800" b="0" i="0" u="none" strike="noStrike" cap="none" normalizeH="0" baseline="0">
                        <a:ln>
                          <a:noFill/>
                        </a:ln>
                        <a:solidFill>
                          <a:schemeClr val="bg1"/>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1">
                        <a:alpha val="7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独立采集信息与控制对象</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48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各用户独立操作，互不干扰</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2"/>
                  </a:ext>
                </a:extLst>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及时性</a:t>
                      </a:r>
                      <a:endParaRPr kumimoji="0" lang="zh-CN" altLang="en-US" sz="1800" b="0" i="0" u="none" strike="noStrike" cap="none" normalizeH="0" baseline="0">
                        <a:ln>
                          <a:noFill/>
                        </a:ln>
                        <a:solidFill>
                          <a:schemeClr val="bg1"/>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以被控对象的可接受时间为准</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以人可接受时间为准</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81999"/>
                      </a:schemeClr>
                    </a:solidFill>
                  </a:tcPr>
                </a:tc>
                <a:extLst>
                  <a:ext uri="{0D108BD9-81ED-4DB2-BD59-A6C34878D82A}">
                    <a16:rowId xmlns:a16="http://schemas.microsoft.com/office/drawing/2014/main" val="10003"/>
                  </a:ext>
                </a:extLst>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交互性</a:t>
                      </a:r>
                      <a:endParaRPr kumimoji="0" lang="zh-CN" altLang="en-US" sz="1800" b="0" i="0" u="none" strike="noStrike" cap="none" normalizeH="0" baseline="0">
                        <a:ln>
                          <a:noFill/>
                        </a:ln>
                        <a:solidFill>
                          <a:schemeClr val="bg1"/>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1">
                        <a:alpha val="7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仅与特定服务程序交互</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48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与人类用户进行全方位交互</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可靠性</a:t>
                      </a:r>
                      <a:endParaRPr kumimoji="0" lang="zh-CN" altLang="en-US" sz="1800" b="0" i="0" u="none" strike="noStrike" cap="none" normalizeH="0" baseline="0">
                        <a:ln>
                          <a:noFill/>
                        </a:ln>
                        <a:solidFill>
                          <a:schemeClr val="bg1"/>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高度可靠性</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2"/>
                          </a:solidFill>
                          <a:effectLst/>
                          <a:latin typeface="华文楷体" panose="02010600040101010101" pitchFamily="2" charset="-122"/>
                          <a:ea typeface="华文楷体" panose="02010600040101010101" pitchFamily="2" charset="-122"/>
                        </a:rPr>
                        <a:t>在人类可容忍的误差范围内可靠</a:t>
                      </a:r>
                      <a:endParaRPr kumimoji="0" lang="zh-CN" altLang="en-US" sz="1800" b="0" i="0" u="none" strike="noStrike" cap="none" normalizeH="0" baseline="0">
                        <a:ln>
                          <a:noFill/>
                        </a:ln>
                        <a:solidFill>
                          <a:schemeClr val="tx2"/>
                        </a:solidFill>
                        <a:effectLst/>
                        <a:latin typeface="华文楷体" panose="02010600040101010101" pitchFamily="2" charset="-122"/>
                        <a:ea typeface="宋体" panose="02010600030101010101" pitchFamily="2" charset="-122"/>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alpha val="81999"/>
                      </a:schemeClr>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lIns="0" rIns="0" bIns="0" anchor="b"/>
          <a:lstStyle/>
          <a:p>
            <a:pPr eaLnBrk="1" hangingPunct="1"/>
            <a:r>
              <a:rPr lang="zh-CN" altLang="zh-CN" sz="4200"/>
              <a:t>微机操作系统的发展</a:t>
            </a:r>
          </a:p>
        </p:txBody>
      </p:sp>
      <p:sp>
        <p:nvSpPr>
          <p:cNvPr id="70659" name="Text Box 4"/>
          <p:cNvSpPr txBox="1">
            <a:spLocks noChangeArrowheads="1"/>
          </p:cNvSpPr>
          <p:nvPr/>
        </p:nvSpPr>
        <p:spPr bwMode="auto">
          <a:xfrm>
            <a:off x="250825" y="1125538"/>
            <a:ext cx="864235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spcBef>
                <a:spcPct val="50000"/>
              </a:spcBef>
            </a:pPr>
            <a:r>
              <a:rPr lang="en-US" altLang="zh-CN" sz="3600" b="1">
                <a:latin typeface="华文楷体" pitchFamily="2" charset="-122"/>
                <a:ea typeface="华文楷体" pitchFamily="2" charset="-122"/>
              </a:rPr>
              <a:t>1.</a:t>
            </a:r>
            <a:r>
              <a:rPr lang="zh-CN" altLang="en-US" sz="3600" b="1">
                <a:latin typeface="华文楷体" pitchFamily="2" charset="-122"/>
                <a:ea typeface="华文楷体" pitchFamily="2" charset="-122"/>
              </a:rPr>
              <a:t>单用户单任务操作系统</a:t>
            </a:r>
          </a:p>
          <a:p>
            <a:pPr>
              <a:spcBef>
                <a:spcPct val="50000"/>
              </a:spcBef>
            </a:pPr>
            <a:r>
              <a:rPr lang="zh-CN" altLang="en-US" sz="2000" b="1">
                <a:solidFill>
                  <a:srgbClr val="FF0000"/>
                </a:solidFill>
                <a:latin typeface="华文楷体" pitchFamily="2" charset="-122"/>
                <a:ea typeface="华文楷体" pitchFamily="2" charset="-122"/>
              </a:rPr>
              <a:t>只允许一个用户上机，且只允许用户程序作为一个任务运行。如</a:t>
            </a:r>
            <a:r>
              <a:rPr lang="en-US" altLang="zh-CN" sz="2000" b="1">
                <a:solidFill>
                  <a:srgbClr val="FF0000"/>
                </a:solidFill>
                <a:latin typeface="华文楷体" pitchFamily="2" charset="-122"/>
                <a:ea typeface="华文楷体" pitchFamily="2" charset="-122"/>
              </a:rPr>
              <a:t>DOS</a:t>
            </a:r>
            <a:r>
              <a:rPr lang="zh-CN" altLang="en-US" sz="2000" b="1">
                <a:solidFill>
                  <a:srgbClr val="FF0000"/>
                </a:solidFill>
                <a:latin typeface="华文楷体" pitchFamily="2" charset="-122"/>
                <a:ea typeface="华文楷体" pitchFamily="2" charset="-122"/>
              </a:rPr>
              <a:t>。</a:t>
            </a:r>
          </a:p>
          <a:p>
            <a:pPr>
              <a:spcBef>
                <a:spcPct val="50000"/>
              </a:spcBef>
            </a:pPr>
            <a:r>
              <a:rPr lang="en-US" altLang="zh-CN" sz="3600" b="1">
                <a:latin typeface="华文楷体" pitchFamily="2" charset="-122"/>
                <a:ea typeface="华文楷体" pitchFamily="2" charset="-122"/>
              </a:rPr>
              <a:t>2.</a:t>
            </a:r>
            <a:r>
              <a:rPr lang="zh-CN" altLang="en-US" sz="3600" b="1">
                <a:latin typeface="华文楷体" pitchFamily="2" charset="-122"/>
                <a:ea typeface="华文楷体" pitchFamily="2" charset="-122"/>
              </a:rPr>
              <a:t>单用户多任务操作系统</a:t>
            </a:r>
          </a:p>
          <a:p>
            <a:pPr>
              <a:spcBef>
                <a:spcPct val="50000"/>
              </a:spcBef>
            </a:pPr>
            <a:r>
              <a:rPr lang="zh-CN" altLang="en-US" sz="2000" b="1">
                <a:solidFill>
                  <a:srgbClr val="FF0000"/>
                </a:solidFill>
                <a:latin typeface="华文楷体" pitchFamily="2" charset="-122"/>
                <a:ea typeface="华文楷体" pitchFamily="2" charset="-122"/>
              </a:rPr>
              <a:t>只允许一个用户上机，但允许用户把程序分为若干个任务，使它们并发执行，从而有效地改善系统的性能。如</a:t>
            </a:r>
            <a:r>
              <a:rPr lang="en-US" altLang="zh-CN" sz="2000" b="1">
                <a:solidFill>
                  <a:srgbClr val="FF0000"/>
                </a:solidFill>
                <a:latin typeface="华文楷体" pitchFamily="2" charset="-122"/>
                <a:ea typeface="华文楷体" pitchFamily="2" charset="-122"/>
              </a:rPr>
              <a:t>Windows XP</a:t>
            </a:r>
            <a:r>
              <a:rPr lang="zh-CN" altLang="en-US" sz="2000" b="1">
                <a:solidFill>
                  <a:srgbClr val="FF0000"/>
                </a:solidFill>
                <a:latin typeface="华文楷体" pitchFamily="2" charset="-122"/>
                <a:ea typeface="华文楷体" pitchFamily="2" charset="-122"/>
              </a:rPr>
              <a:t>、</a:t>
            </a:r>
            <a:r>
              <a:rPr lang="en-US" altLang="zh-CN" sz="2000" b="1">
                <a:solidFill>
                  <a:srgbClr val="FF0000"/>
                </a:solidFill>
                <a:latin typeface="华文楷体" pitchFamily="2" charset="-122"/>
                <a:ea typeface="华文楷体" pitchFamily="2" charset="-122"/>
              </a:rPr>
              <a:t>Win7</a:t>
            </a:r>
            <a:r>
              <a:rPr lang="zh-CN" altLang="en-US" sz="2000" b="1">
                <a:solidFill>
                  <a:srgbClr val="FF0000"/>
                </a:solidFill>
                <a:latin typeface="华文楷体" pitchFamily="2" charset="-122"/>
                <a:ea typeface="华文楷体" pitchFamily="2" charset="-122"/>
              </a:rPr>
              <a:t>、</a:t>
            </a:r>
            <a:r>
              <a:rPr lang="en-US" altLang="zh-CN" sz="2000" b="1">
                <a:solidFill>
                  <a:srgbClr val="FF0000"/>
                </a:solidFill>
                <a:latin typeface="华文楷体" pitchFamily="2" charset="-122"/>
                <a:ea typeface="华文楷体" pitchFamily="2" charset="-122"/>
              </a:rPr>
              <a:t>Win10</a:t>
            </a:r>
            <a:r>
              <a:rPr lang="zh-CN" altLang="en-US" sz="2000" b="1">
                <a:solidFill>
                  <a:srgbClr val="FF0000"/>
                </a:solidFill>
                <a:latin typeface="华文楷体" pitchFamily="2" charset="-122"/>
                <a:ea typeface="华文楷体" pitchFamily="2" charset="-122"/>
              </a:rPr>
              <a:t>等。</a:t>
            </a:r>
          </a:p>
          <a:p>
            <a:pPr>
              <a:spcBef>
                <a:spcPct val="50000"/>
              </a:spcBef>
            </a:pPr>
            <a:r>
              <a:rPr lang="en-US" altLang="zh-CN" sz="3600" b="1">
                <a:latin typeface="华文楷体" pitchFamily="2" charset="-122"/>
                <a:ea typeface="华文楷体" pitchFamily="2" charset="-122"/>
              </a:rPr>
              <a:t>3.</a:t>
            </a:r>
            <a:r>
              <a:rPr lang="zh-CN" altLang="en-US" sz="3600" b="1">
                <a:latin typeface="华文楷体" pitchFamily="2" charset="-122"/>
                <a:ea typeface="华文楷体" pitchFamily="2" charset="-122"/>
              </a:rPr>
              <a:t>多用户多任务操作系统</a:t>
            </a:r>
          </a:p>
          <a:p>
            <a:pPr>
              <a:spcBef>
                <a:spcPct val="50000"/>
              </a:spcBef>
            </a:pPr>
            <a:r>
              <a:rPr lang="zh-CN" altLang="en-US" sz="2000" b="1">
                <a:solidFill>
                  <a:srgbClr val="FF0000"/>
                </a:solidFill>
                <a:latin typeface="华文楷体" pitchFamily="2" charset="-122"/>
                <a:ea typeface="华文楷体" pitchFamily="2" charset="-122"/>
              </a:rPr>
              <a:t>允许多个用户通过各自的终端使用同一台机器，共享主机系统中的各种资源，而每个用户程序又可进一步分为几个任务，使它们能并发执行，从而提高资源利用率和系统吞吐量。如</a:t>
            </a:r>
            <a:r>
              <a:rPr lang="en-US" altLang="zh-CN" sz="2000" b="1">
                <a:solidFill>
                  <a:srgbClr val="FF0000"/>
                </a:solidFill>
                <a:latin typeface="华文楷体" pitchFamily="2" charset="-122"/>
                <a:ea typeface="华文楷体" pitchFamily="2" charset="-122"/>
              </a:rPr>
              <a:t>Linux</a:t>
            </a:r>
            <a:r>
              <a:rPr lang="zh-CN" altLang="en-US" sz="2000" b="1">
                <a:solidFill>
                  <a:srgbClr val="FF0000"/>
                </a:solidFill>
                <a:latin typeface="华文楷体" pitchFamily="2" charset="-122"/>
                <a:ea typeface="华文楷体" pitchFamily="2" charset="-122"/>
              </a:rPr>
              <a:t>、</a:t>
            </a:r>
            <a:r>
              <a:rPr lang="en-US" altLang="zh-CN" sz="2000" b="1">
                <a:solidFill>
                  <a:srgbClr val="FF0000"/>
                </a:solidFill>
                <a:latin typeface="华文楷体" pitchFamily="2" charset="-122"/>
                <a:ea typeface="华文楷体" pitchFamily="2" charset="-122"/>
              </a:rPr>
              <a:t>Unix</a:t>
            </a:r>
            <a:r>
              <a:rPr lang="zh-CN" altLang="en-US" sz="2000" b="1">
                <a:solidFill>
                  <a:srgbClr val="FF0000"/>
                </a:solidFill>
                <a:latin typeface="华文楷体" pitchFamily="2" charset="-122"/>
                <a:ea typeface="华文楷体" pitchFamily="2" charset="-122"/>
              </a:rPr>
              <a:t>、</a:t>
            </a:r>
            <a:r>
              <a:rPr lang="en-US" altLang="zh-CN" sz="2000" b="1">
                <a:solidFill>
                  <a:srgbClr val="FF0000"/>
                </a:solidFill>
                <a:latin typeface="华文楷体" pitchFamily="2" charset="-122"/>
                <a:ea typeface="华文楷体" pitchFamily="2" charset="-122"/>
              </a:rPr>
              <a:t>Windows server 2008</a:t>
            </a:r>
            <a:r>
              <a:rPr lang="zh-CN" altLang="en-US" sz="2000" b="1">
                <a:solidFill>
                  <a:srgbClr val="FF0000"/>
                </a:solidFill>
                <a:latin typeface="华文楷体" pitchFamily="2" charset="-122"/>
                <a:ea typeface="华文楷体" pitchFamily="2" charset="-122"/>
              </a:rPr>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animEffect transition="in" filter="fade">
                                      <p:cBhvr>
                                        <p:cTn id="7" dur="500"/>
                                        <p:tgtEl>
                                          <p:spTgt spid="70659">
                                            <p:txEl>
                                              <p:pRg st="2" end="2"/>
                                            </p:txEl>
                                          </p:spTgt>
                                        </p:tgtEl>
                                      </p:cBhvr>
                                    </p:animEffect>
                                    <p:anim calcmode="lin" valueType="num">
                                      <p:cBhvr>
                                        <p:cTn id="8"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70659">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animEffect transition="in" filter="fade">
                                      <p:cBhvr>
                                        <p:cTn id="13" dur="500"/>
                                        <p:tgtEl>
                                          <p:spTgt spid="70659">
                                            <p:txEl>
                                              <p:pRg st="3" end="3"/>
                                            </p:txEl>
                                          </p:spTgt>
                                        </p:tgtEl>
                                      </p:cBhvr>
                                    </p:animEffect>
                                    <p:anim calcmode="lin" valueType="num">
                                      <p:cBhvr>
                                        <p:cTn id="14"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p:cTn id="15" dur="500" fill="hold"/>
                                        <p:tgtEl>
                                          <p:spTgt spid="706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0659">
                                            <p:txEl>
                                              <p:pRg st="4" end="4"/>
                                            </p:txEl>
                                          </p:spTgt>
                                        </p:tgtEl>
                                        <p:attrNameLst>
                                          <p:attrName>style.visibility</p:attrName>
                                        </p:attrNameLst>
                                      </p:cBhvr>
                                      <p:to>
                                        <p:strVal val="visible"/>
                                      </p:to>
                                    </p:set>
                                    <p:animEffect transition="in" filter="fade">
                                      <p:cBhvr>
                                        <p:cTn id="20" dur="500"/>
                                        <p:tgtEl>
                                          <p:spTgt spid="70659">
                                            <p:txEl>
                                              <p:pRg st="4" end="4"/>
                                            </p:txEl>
                                          </p:spTgt>
                                        </p:tgtEl>
                                      </p:cBhvr>
                                    </p:animEffect>
                                    <p:anim calcmode="lin" valueType="num">
                                      <p:cBhvr>
                                        <p:cTn id="21"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p:cTn id="22" dur="500" fill="hold"/>
                                        <p:tgtEl>
                                          <p:spTgt spid="70659">
                                            <p:txEl>
                                              <p:pRg st="4" end="4"/>
                                            </p:txEl>
                                          </p:spTgt>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70659">
                                            <p:txEl>
                                              <p:pRg st="5" end="5"/>
                                            </p:txEl>
                                          </p:spTgt>
                                        </p:tgtEl>
                                        <p:attrNameLst>
                                          <p:attrName>style.visibility</p:attrName>
                                        </p:attrNameLst>
                                      </p:cBhvr>
                                      <p:to>
                                        <p:strVal val="visible"/>
                                      </p:to>
                                    </p:set>
                                    <p:animEffect transition="in" filter="fade">
                                      <p:cBhvr>
                                        <p:cTn id="26" dur="500"/>
                                        <p:tgtEl>
                                          <p:spTgt spid="70659">
                                            <p:txEl>
                                              <p:pRg st="5" end="5"/>
                                            </p:txEl>
                                          </p:spTgt>
                                        </p:tgtEl>
                                      </p:cBhvr>
                                    </p:animEffect>
                                    <p:anim calcmode="lin" valueType="num">
                                      <p:cBhvr>
                                        <p:cTn id="27"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p:cTn id="28" dur="500" fill="hold"/>
                                        <p:tgtEl>
                                          <p:spTgt spid="706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框 1"/>
          <p:cNvSpPr txBox="1">
            <a:spLocks noChangeArrowheads="1"/>
          </p:cNvSpPr>
          <p:nvPr/>
        </p:nvSpPr>
        <p:spPr bwMode="auto">
          <a:xfrm>
            <a:off x="511175" y="433388"/>
            <a:ext cx="812165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2400" b="1" dirty="0"/>
              <a:t>复习</a:t>
            </a:r>
          </a:p>
          <a:p>
            <a:r>
              <a:rPr lang="en-US" altLang="zh-CN" sz="2400" b="1" dirty="0">
                <a:latin typeface="宋体" pitchFamily="2" charset="-122"/>
              </a:rPr>
              <a:t>1</a:t>
            </a:r>
            <a:r>
              <a:rPr lang="zh-CN" altLang="en-US" sz="2400" b="1" dirty="0">
                <a:latin typeface="宋体" pitchFamily="2" charset="-122"/>
              </a:rPr>
              <a:t>、引入多道程序技术的前提条件之一是系统具有（   ）。</a:t>
            </a:r>
            <a:endParaRPr lang="en-US" altLang="zh-CN" sz="2400" b="1" dirty="0">
              <a:latin typeface="宋体" pitchFamily="2" charset="-122"/>
            </a:endParaRPr>
          </a:p>
          <a:p>
            <a:pPr lvl="1"/>
            <a:r>
              <a:rPr lang="en-US" altLang="zh-CN" sz="2400" b="1" dirty="0">
                <a:latin typeface="宋体" pitchFamily="2" charset="-122"/>
              </a:rPr>
              <a:t>A</a:t>
            </a:r>
            <a:r>
              <a:rPr lang="zh-CN" altLang="en-US" sz="2400" b="1" dirty="0">
                <a:latin typeface="宋体" pitchFamily="2" charset="-122"/>
              </a:rPr>
              <a:t>  多个</a:t>
            </a:r>
            <a:r>
              <a:rPr lang="en-US" altLang="zh-CN" sz="2400" b="1" dirty="0">
                <a:latin typeface="宋体" pitchFamily="2" charset="-122"/>
              </a:rPr>
              <a:t>CPU    B  </a:t>
            </a:r>
            <a:r>
              <a:rPr lang="zh-CN" altLang="en-US" sz="2400" b="1" dirty="0">
                <a:latin typeface="宋体" pitchFamily="2" charset="-122"/>
              </a:rPr>
              <a:t>多个终端     </a:t>
            </a:r>
            <a:r>
              <a:rPr lang="en-US" altLang="zh-CN" sz="2400" b="1" dirty="0">
                <a:latin typeface="宋体" pitchFamily="2" charset="-122"/>
              </a:rPr>
              <a:t>C  </a:t>
            </a:r>
            <a:r>
              <a:rPr lang="zh-CN" altLang="en-US" sz="2400" b="1" dirty="0">
                <a:latin typeface="宋体" pitchFamily="2" charset="-122"/>
              </a:rPr>
              <a:t>中断功能   </a:t>
            </a:r>
          </a:p>
          <a:p>
            <a:pPr lvl="1"/>
            <a:r>
              <a:rPr lang="en-US" altLang="zh-CN" sz="2400" b="1" dirty="0">
                <a:latin typeface="宋体" pitchFamily="2" charset="-122"/>
              </a:rPr>
              <a:t>D  </a:t>
            </a:r>
            <a:r>
              <a:rPr lang="zh-CN" altLang="en-US" sz="2400" b="1" dirty="0">
                <a:latin typeface="宋体" pitchFamily="2" charset="-122"/>
              </a:rPr>
              <a:t>分时功能</a:t>
            </a:r>
          </a:p>
          <a:p>
            <a:r>
              <a:rPr lang="en-US" altLang="zh-CN" sz="2400" b="1" dirty="0">
                <a:latin typeface="宋体" pitchFamily="2" charset="-122"/>
              </a:rPr>
              <a:t>2</a:t>
            </a:r>
            <a:r>
              <a:rPr lang="zh-CN" altLang="en-US" sz="2400" b="1" dirty="0">
                <a:latin typeface="宋体" pitchFamily="2" charset="-122"/>
              </a:rPr>
              <a:t>、批处理系统的主要缺点是（   ）。</a:t>
            </a:r>
            <a:endParaRPr lang="en-US" altLang="zh-CN" sz="2400" b="1" dirty="0">
              <a:latin typeface="宋体" pitchFamily="2" charset="-122"/>
            </a:endParaRPr>
          </a:p>
          <a:p>
            <a:pPr lvl="1"/>
            <a:r>
              <a:rPr lang="en-US" altLang="zh-CN" sz="2400" b="1" dirty="0">
                <a:latin typeface="宋体" pitchFamily="2" charset="-122"/>
              </a:rPr>
              <a:t>A</a:t>
            </a:r>
            <a:r>
              <a:rPr lang="zh-CN" altLang="en-US" sz="2400" b="1" dirty="0">
                <a:latin typeface="宋体" pitchFamily="2" charset="-122"/>
              </a:rPr>
              <a:t>  </a:t>
            </a:r>
            <a:r>
              <a:rPr lang="en-US" altLang="zh-CN" sz="2400" b="1" dirty="0">
                <a:latin typeface="宋体" pitchFamily="2" charset="-122"/>
              </a:rPr>
              <a:t>CPU</a:t>
            </a:r>
            <a:r>
              <a:rPr lang="zh-CN" altLang="en-US" sz="2400" b="1" dirty="0">
                <a:latin typeface="宋体" pitchFamily="2" charset="-122"/>
              </a:rPr>
              <a:t>利用率低</a:t>
            </a:r>
            <a:r>
              <a:rPr lang="en-US" altLang="zh-CN" sz="2400" b="1" dirty="0">
                <a:latin typeface="宋体" pitchFamily="2" charset="-122"/>
              </a:rPr>
              <a:t>    B  </a:t>
            </a:r>
            <a:r>
              <a:rPr lang="zh-CN" altLang="en-US" sz="2400" b="1" dirty="0">
                <a:latin typeface="宋体" pitchFamily="2" charset="-122"/>
              </a:rPr>
              <a:t>不能并发执行  </a:t>
            </a:r>
            <a:r>
              <a:rPr lang="en-US" altLang="zh-CN" sz="2400" b="1" dirty="0">
                <a:latin typeface="宋体" pitchFamily="2" charset="-122"/>
              </a:rPr>
              <a:t>C  </a:t>
            </a:r>
            <a:r>
              <a:rPr lang="zh-CN" altLang="en-US" sz="2400" b="1" dirty="0">
                <a:latin typeface="宋体" pitchFamily="2" charset="-122"/>
              </a:rPr>
              <a:t>缺乏交互性   </a:t>
            </a:r>
            <a:r>
              <a:rPr lang="en-US" altLang="zh-CN" sz="2400" b="1" dirty="0">
                <a:latin typeface="宋体" pitchFamily="2" charset="-122"/>
              </a:rPr>
              <a:t>D  </a:t>
            </a:r>
            <a:r>
              <a:rPr lang="zh-CN" altLang="en-US" sz="2400" b="1" dirty="0">
                <a:latin typeface="宋体" pitchFamily="2" charset="-122"/>
              </a:rPr>
              <a:t>以上都不是</a:t>
            </a:r>
          </a:p>
          <a:p>
            <a:r>
              <a:rPr lang="en-US" altLang="zh-CN" sz="2400" b="1" dirty="0">
                <a:latin typeface="宋体" pitchFamily="2" charset="-122"/>
              </a:rPr>
              <a:t>3</a:t>
            </a:r>
            <a:r>
              <a:rPr lang="zh-CN" altLang="en-US" sz="2400" b="1" dirty="0">
                <a:latin typeface="宋体" pitchFamily="2" charset="-122"/>
              </a:rPr>
              <a:t>、多道程序设计是指（   ）。</a:t>
            </a:r>
            <a:endParaRPr lang="en-US" altLang="zh-CN" sz="2400" b="1" dirty="0">
              <a:latin typeface="宋体" pitchFamily="2" charset="-122"/>
            </a:endParaRPr>
          </a:p>
          <a:p>
            <a:pPr lvl="1"/>
            <a:r>
              <a:rPr lang="en-US" altLang="zh-CN" sz="2400" b="1" dirty="0">
                <a:latin typeface="宋体" pitchFamily="2" charset="-122"/>
              </a:rPr>
              <a:t>A</a:t>
            </a:r>
            <a:r>
              <a:rPr lang="zh-CN" altLang="en-US" sz="2400" b="1" dirty="0">
                <a:latin typeface="宋体" pitchFamily="2" charset="-122"/>
              </a:rPr>
              <a:t>  在实时系统中并发运行多个程序   </a:t>
            </a:r>
            <a:endParaRPr lang="en-US" altLang="zh-CN" sz="2400" b="1" dirty="0">
              <a:latin typeface="宋体" pitchFamily="2" charset="-122"/>
            </a:endParaRPr>
          </a:p>
          <a:p>
            <a:pPr lvl="1"/>
            <a:r>
              <a:rPr lang="en-US" altLang="zh-CN" sz="2400" b="1" dirty="0">
                <a:latin typeface="宋体" pitchFamily="2" charset="-122"/>
              </a:rPr>
              <a:t>B  </a:t>
            </a:r>
            <a:r>
              <a:rPr lang="zh-CN" altLang="en-US" sz="2400" b="1" dirty="0">
                <a:latin typeface="宋体" pitchFamily="2" charset="-122"/>
              </a:rPr>
              <a:t>在分布系统中同一时刻运行多个程序    </a:t>
            </a:r>
            <a:endParaRPr lang="en-US" altLang="zh-CN" sz="2400" b="1" dirty="0">
              <a:latin typeface="宋体" pitchFamily="2" charset="-122"/>
            </a:endParaRPr>
          </a:p>
          <a:p>
            <a:pPr lvl="1"/>
            <a:r>
              <a:rPr lang="en-US" altLang="zh-CN" sz="2400" b="1" dirty="0">
                <a:latin typeface="宋体" pitchFamily="2" charset="-122"/>
              </a:rPr>
              <a:t>C  </a:t>
            </a:r>
            <a:r>
              <a:rPr lang="zh-CN" altLang="en-US" sz="2400" b="1" dirty="0">
                <a:latin typeface="宋体" pitchFamily="2" charset="-122"/>
              </a:rPr>
              <a:t>在一台处理机上同一时刻运行多个程序 </a:t>
            </a:r>
            <a:endParaRPr lang="en-US" altLang="zh-CN" sz="2400" b="1" dirty="0">
              <a:latin typeface="宋体" pitchFamily="2" charset="-122"/>
            </a:endParaRPr>
          </a:p>
          <a:p>
            <a:pPr lvl="1"/>
            <a:r>
              <a:rPr lang="en-US" altLang="zh-CN" sz="2400" b="1" dirty="0">
                <a:latin typeface="宋体" pitchFamily="2" charset="-122"/>
              </a:rPr>
              <a:t>D  </a:t>
            </a:r>
            <a:r>
              <a:rPr lang="zh-CN" altLang="en-US" sz="2400" b="1" dirty="0">
                <a:latin typeface="宋体" pitchFamily="2" charset="-122"/>
              </a:rPr>
              <a:t>在一台处理机上并发运行多个程序</a:t>
            </a:r>
          </a:p>
          <a:p>
            <a:r>
              <a:rPr lang="en-US" altLang="zh-CN" sz="2400" b="1" dirty="0">
                <a:latin typeface="宋体" pitchFamily="2" charset="-122"/>
              </a:rPr>
              <a:t>4</a:t>
            </a:r>
            <a:r>
              <a:rPr lang="zh-CN" altLang="en-US" sz="2400" b="1" dirty="0">
                <a:latin typeface="宋体" pitchFamily="2" charset="-122"/>
              </a:rPr>
              <a:t>、操作系统的基本类型主要有（   ）。 </a:t>
            </a:r>
          </a:p>
          <a:p>
            <a:r>
              <a:rPr lang="zh-CN" altLang="en-US" sz="2400" b="1" dirty="0">
                <a:latin typeface="宋体" pitchFamily="2" charset="-122"/>
              </a:rPr>
              <a:t>   A．批处理系统、分时系统及多任务系统 </a:t>
            </a:r>
          </a:p>
          <a:p>
            <a:r>
              <a:rPr lang="zh-CN" altLang="en-US" sz="2400" b="1" dirty="0">
                <a:latin typeface="宋体" pitchFamily="2" charset="-122"/>
              </a:rPr>
              <a:t>   B．实时操作系统、批处理操作系统及分时操作系统 </a:t>
            </a:r>
          </a:p>
          <a:p>
            <a:r>
              <a:rPr lang="zh-CN" altLang="en-US" sz="2400" b="1" dirty="0">
                <a:latin typeface="宋体" pitchFamily="2" charset="-122"/>
              </a:rPr>
              <a:t>   C．单用户系统、多用户系统及批处理系统 </a:t>
            </a:r>
          </a:p>
          <a:p>
            <a:r>
              <a:rPr lang="zh-CN" altLang="en-US" sz="2400" b="1" dirty="0">
                <a:latin typeface="宋体" pitchFamily="2" charset="-122"/>
              </a:rPr>
              <a:t>   D．实时系统、分时系统和多用户系统</a:t>
            </a:r>
            <a:endParaRPr lang="zh-CN" altLang="en-US" dirty="0"/>
          </a:p>
        </p:txBody>
      </p:sp>
      <p:sp>
        <p:nvSpPr>
          <p:cNvPr id="3" name="页脚占位符 2"/>
          <p:cNvSpPr txBox="1">
            <a:spLocks noGrp="1" noChangeArrowheads="1"/>
          </p:cNvSpPr>
          <p:nvPr/>
        </p:nvSpPr>
        <p:spPr bwMode="auto">
          <a:xfrm>
            <a:off x="7335600" y="895072"/>
            <a:ext cx="7920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D</a:t>
            </a:r>
            <a:endParaRPr lang="zh-CN" altLang="en-US" sz="2400">
              <a:solidFill>
                <a:srgbClr val="FF0000"/>
              </a:solidFill>
              <a:latin typeface="Verdana" pitchFamily="34" charset="0"/>
            </a:endParaRPr>
          </a:p>
        </p:txBody>
      </p:sp>
      <p:sp>
        <p:nvSpPr>
          <p:cNvPr id="5" name="页脚占位符 2"/>
          <p:cNvSpPr txBox="1">
            <a:spLocks noGrp="1" noChangeArrowheads="1"/>
          </p:cNvSpPr>
          <p:nvPr/>
        </p:nvSpPr>
        <p:spPr bwMode="auto">
          <a:xfrm>
            <a:off x="4572000" y="1988840"/>
            <a:ext cx="7920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C</a:t>
            </a:r>
            <a:endParaRPr lang="zh-CN" altLang="en-US" sz="2400">
              <a:solidFill>
                <a:srgbClr val="FF0000"/>
              </a:solidFill>
              <a:latin typeface="Verdana" pitchFamily="34" charset="0"/>
            </a:endParaRPr>
          </a:p>
        </p:txBody>
      </p:sp>
      <p:sp>
        <p:nvSpPr>
          <p:cNvPr id="6" name="页脚占位符 2"/>
          <p:cNvSpPr txBox="1">
            <a:spLocks noGrp="1" noChangeArrowheads="1"/>
          </p:cNvSpPr>
          <p:nvPr/>
        </p:nvSpPr>
        <p:spPr bwMode="auto">
          <a:xfrm>
            <a:off x="3676840" y="3082608"/>
            <a:ext cx="7920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D</a:t>
            </a:r>
            <a:endParaRPr lang="zh-CN" altLang="en-US" sz="2400">
              <a:solidFill>
                <a:srgbClr val="FF0000"/>
              </a:solidFill>
              <a:latin typeface="Verdana" pitchFamily="34" charset="0"/>
            </a:endParaRPr>
          </a:p>
        </p:txBody>
      </p:sp>
      <p:sp>
        <p:nvSpPr>
          <p:cNvPr id="7" name="页脚占位符 2"/>
          <p:cNvSpPr txBox="1">
            <a:spLocks noGrp="1" noChangeArrowheads="1"/>
          </p:cNvSpPr>
          <p:nvPr/>
        </p:nvSpPr>
        <p:spPr bwMode="auto">
          <a:xfrm>
            <a:off x="4907075" y="4923752"/>
            <a:ext cx="7920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2400">
                <a:solidFill>
                  <a:srgbClr val="FF0000"/>
                </a:solidFill>
                <a:latin typeface="Verdana" pitchFamily="34" charset="0"/>
              </a:rPr>
              <a:t>B</a:t>
            </a:r>
            <a:endParaRPr lang="zh-CN" altLang="en-US" sz="2400">
              <a:solidFill>
                <a:srgbClr val="FF0000"/>
              </a:solidFill>
              <a:latin typeface="Verdana" pitchFamily="34" charset="0"/>
            </a:endParaRPr>
          </a:p>
        </p:txBody>
      </p:sp>
    </p:spTree>
    <p:extLst>
      <p:ext uri="{BB962C8B-B14F-4D97-AF65-F5344CB8AC3E}">
        <p14:creationId xmlns:p14="http://schemas.microsoft.com/office/powerpoint/2010/main" val="292656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3_sample">
  <a:themeElements>
    <a:clrScheme name="3_sample 1">
      <a:dk1>
        <a:srgbClr val="1D528D"/>
      </a:dk1>
      <a:lt1>
        <a:srgbClr val="FFFFFF"/>
      </a:lt1>
      <a:dk2>
        <a:srgbClr val="000000"/>
      </a:dk2>
      <a:lt2>
        <a:srgbClr val="C0C0C0"/>
      </a:lt2>
      <a:accent1>
        <a:srgbClr val="1B9AD9"/>
      </a:accent1>
      <a:accent2>
        <a:srgbClr val="1DB3AC"/>
      </a:accent2>
      <a:accent3>
        <a:srgbClr val="FFFFFF"/>
      </a:accent3>
      <a:accent4>
        <a:srgbClr val="174578"/>
      </a:accent4>
      <a:accent5>
        <a:srgbClr val="ABCAE9"/>
      </a:accent5>
      <a:accent6>
        <a:srgbClr val="19A29B"/>
      </a:accent6>
      <a:hlink>
        <a:srgbClr val="9999FF"/>
      </a:hlink>
      <a:folHlink>
        <a:srgbClr val="969696"/>
      </a:folHlink>
    </a:clrScheme>
    <a:fontScheme name="3_sample">
      <a:majorFont>
        <a:latin typeface="Verdana"/>
        <a:ea typeface="隶书"/>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sample 1">
        <a:dk1>
          <a:srgbClr val="1D528D"/>
        </a:dk1>
        <a:lt1>
          <a:srgbClr val="FFFFFF"/>
        </a:lt1>
        <a:dk2>
          <a:srgbClr val="000000"/>
        </a:dk2>
        <a:lt2>
          <a:srgbClr val="C0C0C0"/>
        </a:lt2>
        <a:accent1>
          <a:srgbClr val="1B9AD9"/>
        </a:accent1>
        <a:accent2>
          <a:srgbClr val="1DB3AC"/>
        </a:accent2>
        <a:accent3>
          <a:srgbClr val="FFFFFF"/>
        </a:accent3>
        <a:accent4>
          <a:srgbClr val="174578"/>
        </a:accent4>
        <a:accent5>
          <a:srgbClr val="ABCAE9"/>
        </a:accent5>
        <a:accent6>
          <a:srgbClr val="19A29B"/>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3_sample 2">
        <a:dk1>
          <a:srgbClr val="003366"/>
        </a:dk1>
        <a:lt1>
          <a:srgbClr val="FFFFFF"/>
        </a:lt1>
        <a:dk2>
          <a:srgbClr val="000000"/>
        </a:dk2>
        <a:lt2>
          <a:srgbClr val="C0C0C0"/>
        </a:lt2>
        <a:accent1>
          <a:srgbClr val="3556A7"/>
        </a:accent1>
        <a:accent2>
          <a:srgbClr val="C78DD7"/>
        </a:accent2>
        <a:accent3>
          <a:srgbClr val="FFFFFF"/>
        </a:accent3>
        <a:accent4>
          <a:srgbClr val="002A56"/>
        </a:accent4>
        <a:accent5>
          <a:srgbClr val="AEB4D0"/>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3_sample 3">
        <a:dk1>
          <a:srgbClr val="1D528D"/>
        </a:dk1>
        <a:lt1>
          <a:srgbClr val="FFFFFF"/>
        </a:lt1>
        <a:dk2>
          <a:srgbClr val="000000"/>
        </a:dk2>
        <a:lt2>
          <a:srgbClr val="C0C0C0"/>
        </a:lt2>
        <a:accent1>
          <a:srgbClr val="399D72"/>
        </a:accent1>
        <a:accent2>
          <a:srgbClr val="FF9900"/>
        </a:accent2>
        <a:accent3>
          <a:srgbClr val="FFFFFF"/>
        </a:accent3>
        <a:accent4>
          <a:srgbClr val="174578"/>
        </a:accent4>
        <a:accent5>
          <a:srgbClr val="AECCBC"/>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sample">
  <a:themeElements>
    <a:clrScheme name="3_sample 1">
      <a:dk1>
        <a:srgbClr val="1D528D"/>
      </a:dk1>
      <a:lt1>
        <a:srgbClr val="FFFFFF"/>
      </a:lt1>
      <a:dk2>
        <a:srgbClr val="000000"/>
      </a:dk2>
      <a:lt2>
        <a:srgbClr val="C0C0C0"/>
      </a:lt2>
      <a:accent1>
        <a:srgbClr val="1B9AD9"/>
      </a:accent1>
      <a:accent2>
        <a:srgbClr val="1DB3AC"/>
      </a:accent2>
      <a:accent3>
        <a:srgbClr val="FFFFFF"/>
      </a:accent3>
      <a:accent4>
        <a:srgbClr val="174578"/>
      </a:accent4>
      <a:accent5>
        <a:srgbClr val="ABCAE9"/>
      </a:accent5>
      <a:accent6>
        <a:srgbClr val="19A29B"/>
      </a:accent6>
      <a:hlink>
        <a:srgbClr val="9999FF"/>
      </a:hlink>
      <a:folHlink>
        <a:srgbClr val="969696"/>
      </a:folHlink>
    </a:clrScheme>
    <a:fontScheme name="3_sample">
      <a:majorFont>
        <a:latin typeface="Verdana"/>
        <a:ea typeface="隶书"/>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sample 1">
        <a:dk1>
          <a:srgbClr val="1D528D"/>
        </a:dk1>
        <a:lt1>
          <a:srgbClr val="FFFFFF"/>
        </a:lt1>
        <a:dk2>
          <a:srgbClr val="000000"/>
        </a:dk2>
        <a:lt2>
          <a:srgbClr val="C0C0C0"/>
        </a:lt2>
        <a:accent1>
          <a:srgbClr val="1B9AD9"/>
        </a:accent1>
        <a:accent2>
          <a:srgbClr val="1DB3AC"/>
        </a:accent2>
        <a:accent3>
          <a:srgbClr val="FFFFFF"/>
        </a:accent3>
        <a:accent4>
          <a:srgbClr val="174578"/>
        </a:accent4>
        <a:accent5>
          <a:srgbClr val="ABCAE9"/>
        </a:accent5>
        <a:accent6>
          <a:srgbClr val="19A29B"/>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3_sample 2">
        <a:dk1>
          <a:srgbClr val="003366"/>
        </a:dk1>
        <a:lt1>
          <a:srgbClr val="FFFFFF"/>
        </a:lt1>
        <a:dk2>
          <a:srgbClr val="000000"/>
        </a:dk2>
        <a:lt2>
          <a:srgbClr val="C0C0C0"/>
        </a:lt2>
        <a:accent1>
          <a:srgbClr val="3556A7"/>
        </a:accent1>
        <a:accent2>
          <a:srgbClr val="C78DD7"/>
        </a:accent2>
        <a:accent3>
          <a:srgbClr val="FFFFFF"/>
        </a:accent3>
        <a:accent4>
          <a:srgbClr val="002A56"/>
        </a:accent4>
        <a:accent5>
          <a:srgbClr val="AEB4D0"/>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3_sample 3">
        <a:dk1>
          <a:srgbClr val="1D528D"/>
        </a:dk1>
        <a:lt1>
          <a:srgbClr val="FFFFFF"/>
        </a:lt1>
        <a:dk2>
          <a:srgbClr val="000000"/>
        </a:dk2>
        <a:lt2>
          <a:srgbClr val="C0C0C0"/>
        </a:lt2>
        <a:accent1>
          <a:srgbClr val="399D72"/>
        </a:accent1>
        <a:accent2>
          <a:srgbClr val="FF9900"/>
        </a:accent2>
        <a:accent3>
          <a:srgbClr val="FFFFFF"/>
        </a:accent3>
        <a:accent4>
          <a:srgbClr val="174578"/>
        </a:accent4>
        <a:accent5>
          <a:srgbClr val="AECCBC"/>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3936</TotalTime>
  <Pages>0</Pages>
  <Words>4612</Words>
  <Characters>0</Characters>
  <Application>Microsoft Office PowerPoint</Application>
  <DocSecurity>0</DocSecurity>
  <PresentationFormat>全屏显示(4:3)</PresentationFormat>
  <Lines>0</Lines>
  <Paragraphs>408</Paragraphs>
  <Slides>43</Slides>
  <Notes>1</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43</vt:i4>
      </vt:variant>
    </vt:vector>
  </HeadingPairs>
  <TitlesOfParts>
    <vt:vector size="59" baseType="lpstr">
      <vt:lpstr>黑体</vt:lpstr>
      <vt:lpstr>华文楷体</vt:lpstr>
      <vt:lpstr>楷体</vt:lpstr>
      <vt:lpstr>楷体_GB2312</vt:lpstr>
      <vt:lpstr>隶书</vt:lpstr>
      <vt:lpstr>宋体</vt:lpstr>
      <vt:lpstr>Microsoft Yahei</vt:lpstr>
      <vt:lpstr>Arial</vt:lpstr>
      <vt:lpstr>Franklin Gothic Book</vt:lpstr>
      <vt:lpstr>Times New Roman</vt:lpstr>
      <vt:lpstr>Verdana</vt:lpstr>
      <vt:lpstr>Wingdings</vt:lpstr>
      <vt:lpstr>Wingdings 2</vt:lpstr>
      <vt:lpstr>3_sample</vt:lpstr>
      <vt:lpstr>4_sample</vt:lpstr>
      <vt:lpstr>PBrush</vt:lpstr>
      <vt:lpstr>PowerPoint 演示文稿</vt:lpstr>
      <vt:lpstr>PowerPoint 演示文稿</vt:lpstr>
      <vt:lpstr>分时OS（Time Sharing System）</vt:lpstr>
      <vt:lpstr>分时系统</vt:lpstr>
      <vt:lpstr>实时系统</vt:lpstr>
      <vt:lpstr>PowerPoint 演示文稿</vt:lpstr>
      <vt:lpstr>实时OS与分时OS的异同</vt:lpstr>
      <vt:lpstr>微机操作系统的发展</vt:lpstr>
      <vt:lpstr>PowerPoint 演示文稿</vt:lpstr>
      <vt:lpstr>PowerPoint 演示文稿</vt:lpstr>
      <vt:lpstr>PowerPoint 演示文稿</vt:lpstr>
      <vt:lpstr>第一章   操作系统引论</vt:lpstr>
      <vt:lpstr>PowerPoint 演示文稿</vt:lpstr>
      <vt:lpstr>PowerPoint 演示文稿</vt:lpstr>
      <vt:lpstr>PowerPoint 演示文稿</vt:lpstr>
      <vt:lpstr>PowerPoint 演示文稿</vt:lpstr>
      <vt:lpstr>PowerPoint 演示文稿</vt:lpstr>
      <vt:lpstr>PowerPoint 演示文稿</vt:lpstr>
      <vt:lpstr>第一章   操作系统引论</vt:lpstr>
      <vt:lpstr>操作系统的主要功能</vt:lpstr>
      <vt:lpstr>处理机管理</vt:lpstr>
      <vt:lpstr>存储器管理</vt:lpstr>
      <vt:lpstr>设备管理</vt:lpstr>
      <vt:lpstr>文件管理</vt:lpstr>
      <vt:lpstr>操作系统与用户之间的接口</vt:lpstr>
      <vt:lpstr>第一章   操作系统引论</vt:lpstr>
      <vt:lpstr>操作系统的结构设计</vt:lpstr>
      <vt:lpstr>无结构的OS</vt:lpstr>
      <vt:lpstr>模块化OS</vt:lpstr>
      <vt:lpstr>模块化的OS</vt:lpstr>
      <vt:lpstr>模块化OS的优缺点</vt:lpstr>
      <vt:lpstr>分层结构的OS</vt:lpstr>
      <vt:lpstr>分层结构的OS</vt:lpstr>
      <vt:lpstr>常见操作系统层次结构</vt:lpstr>
      <vt:lpstr>第4代OS</vt:lpstr>
      <vt:lpstr>客户/服务器模式</vt:lpstr>
      <vt:lpstr>面向对象的程序设计技术</vt:lpstr>
      <vt:lpstr>微内核OS</vt:lpstr>
      <vt:lpstr>C/S模式</vt:lpstr>
      <vt:lpstr>PowerPoint 演示文稿</vt:lpstr>
      <vt:lpstr>本章小结</vt:lpstr>
      <vt:lpstr>PowerPoint 演示文稿</vt:lpstr>
      <vt:lpstr>PowerPoint 演示文稿</vt:lpstr>
    </vt:vector>
  </TitlesOfParts>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SoftDev</dc:creator>
  <cp:lastModifiedBy>李 柯剑</cp:lastModifiedBy>
  <cp:revision>421</cp:revision>
  <dcterms:created xsi:type="dcterms:W3CDTF">2007-03-13T02:22:35Z</dcterms:created>
  <dcterms:modified xsi:type="dcterms:W3CDTF">2022-12-12T09:37:22Z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