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93" r:id="rId2"/>
    <p:sldMasterId id="2147483794" r:id="rId3"/>
    <p:sldMasterId id="2147483795" r:id="rId4"/>
    <p:sldMasterId id="2147483796" r:id="rId5"/>
    <p:sldMasterId id="2147483797" r:id="rId6"/>
    <p:sldMasterId id="2147483798" r:id="rId7"/>
    <p:sldMasterId id="2147483800" r:id="rId8"/>
    <p:sldMasterId id="2147483801" r:id="rId9"/>
    <p:sldMasterId id="2147483802" r:id="rId10"/>
    <p:sldMasterId id="2147483803" r:id="rId11"/>
  </p:sldMasterIdLst>
  <p:notesMasterIdLst>
    <p:notesMasterId r:id="rId47"/>
  </p:notesMasterIdLst>
  <p:sldIdLst>
    <p:sldId id="257" r:id="rId12"/>
    <p:sldId id="836" r:id="rId13"/>
    <p:sldId id="834" r:id="rId14"/>
    <p:sldId id="838" r:id="rId15"/>
    <p:sldId id="324" r:id="rId16"/>
    <p:sldId id="258" r:id="rId17"/>
    <p:sldId id="839" r:id="rId18"/>
    <p:sldId id="260" r:id="rId19"/>
    <p:sldId id="261" r:id="rId20"/>
    <p:sldId id="840" r:id="rId21"/>
    <p:sldId id="262" r:id="rId22"/>
    <p:sldId id="263" r:id="rId23"/>
    <p:sldId id="264" r:id="rId24"/>
    <p:sldId id="265" r:id="rId25"/>
    <p:sldId id="842" r:id="rId26"/>
    <p:sldId id="843" r:id="rId27"/>
    <p:sldId id="844" r:id="rId28"/>
    <p:sldId id="266" r:id="rId29"/>
    <p:sldId id="846" r:id="rId30"/>
    <p:sldId id="845" r:id="rId31"/>
    <p:sldId id="267" r:id="rId32"/>
    <p:sldId id="847" r:id="rId33"/>
    <p:sldId id="848" r:id="rId34"/>
    <p:sldId id="849" r:id="rId35"/>
    <p:sldId id="850" r:id="rId36"/>
    <p:sldId id="851" r:id="rId37"/>
    <p:sldId id="852" r:id="rId38"/>
    <p:sldId id="268" r:id="rId39"/>
    <p:sldId id="586" r:id="rId40"/>
    <p:sldId id="854" r:id="rId41"/>
    <p:sldId id="269" r:id="rId42"/>
    <p:sldId id="270" r:id="rId43"/>
    <p:sldId id="271" r:id="rId44"/>
    <p:sldId id="272" r:id="rId45"/>
    <p:sldId id="273" r:id="rId4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98" autoAdjust="0"/>
  </p:normalViewPr>
  <p:slideViewPr>
    <p:cSldViewPr snapToGrid="0">
      <p:cViewPr varScale="1">
        <p:scale>
          <a:sx n="86" d="100"/>
          <a:sy n="86" d="100"/>
        </p:scale>
        <p:origin x="-1008" y="-78"/>
      </p:cViewPr>
      <p:guideLst>
        <p:guide orient="horz" pos="217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slide" Target="slides/slide3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9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19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29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39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13147FF-B490-40BB-B1FD-E7205F075E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1046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偏序：集合内只有部分元素之间在这个关系下是可以比较的</a:t>
            </a:r>
            <a:endParaRPr lang="zh-CN" altLang="en-US" b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147FF-B490-40BB-B1FD-E7205F075EBD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2233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偏序：集合内只有部分元素之间在这个关系下是可以比较的</a:t>
            </a:r>
            <a:endParaRPr lang="zh-CN" altLang="en-US" b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147FF-B490-40BB-B1FD-E7205F075EBD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2233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第一代至第三代操作系统结构（无结构、模块化、层次化）成为传统操作系统结构；第四代（微内核）操作系统结构为现代操作系统结构。传统和现代的最大区别在于现代操作系统增加了多线程。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147FF-B490-40BB-B1FD-E7205F075EBD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9584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3DAD6-8837-443B-9FFF-5E8C0A0FAA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48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61FB3-904E-45B0-8A5A-C1969360C2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176384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3AAAC-714B-490C-9181-4BFF34F3B8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65197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EF08D-4A6F-44C8-B45E-0AB6A72B37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894962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33039-91B1-4F5F-B57E-163E175964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40709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AD235-B05A-4E39-8799-2429E9CA3D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91463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5F7C5-4B98-4462-966B-1C8FAE7AEF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92850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98F2F-2F50-4D88-A31F-D86EF000BD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747865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F9D1D-E724-441F-9B0B-B37303E0AC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428672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633FB-2FF4-4E2C-97FD-0E932FAF68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515078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0E4D3-072B-420D-A91F-166C5D1B30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140165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877CD6-B1BE-45FC-AD99-AD1FE4FB02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156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31605-4A45-48B2-A221-0FE56C13E0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1157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12DBC-D815-4CFD-8431-1D9A05AC21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20747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0C786-9D58-4E45-910E-7CEC0FBBA3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010019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BC3ED-2117-489E-8EA3-75BAEDB5B3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272526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1A714-73DA-414C-9EE3-D54DAAB147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545538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75E61-B9DF-478E-83D7-F3A02F4CE2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872106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A64E4-7795-4A2A-8236-9E6D0519D8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607679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A69A3-ED06-414E-A58D-25985FB652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43056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19D46-87D3-4667-AABF-9924CD3889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904048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B6746-BEAE-4E98-ABDE-34B575940E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751610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E3A30-7524-4DCD-A6D4-026AF5F53F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4276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E821F-61BC-4F58-B4DE-F0670F8F1E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38259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77EE5-E274-4958-AB61-22403A2146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310389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7DE1A-D4E0-4CC3-9339-6D9A1453A5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170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817EA-AEC9-4A56-AF9D-7498F8ED30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0279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ECC53-25A3-4D46-AF0F-911E3DFC48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119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06361-182D-4EBD-BE29-E757888EA2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595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BB0FB-2455-4EA8-98D8-57A96CEDB7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724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7C17B-162B-4A9D-BCDC-CAA1ABBB50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49419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14AAE-9A50-42C7-B497-0EEA2CA35E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2351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0A75E0-5271-4AD0-9545-D4006CC51F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65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D14FB-C2F7-4B18-B978-4EF10055CA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306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B13CB-0EA0-4A9D-95EA-9CA07F592C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8741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D6CCF-0EE3-4A89-93B1-B7B67D2D2F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95406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E9726-35FF-4B7D-83C3-23D4782388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1307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4FD63-E3DA-411E-AE99-2649227ED0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74854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D9D8F-9582-471B-8F1C-A86DBE7A32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66010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08093-72DC-4461-B00B-A1A829F13C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785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CC61D-4F3E-4ABF-A9CE-2DCC6B20BD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70707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F4F3B-3367-4CEE-9119-CE38AB445A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20673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D85F2-3C8E-4FD2-8B66-915971DE7F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67355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6BAB0-297E-4E23-94C2-587DEFB20F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222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346E9-B6A1-4371-A642-862F50CC96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05035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153A6F-ED66-470B-B124-6E92767C13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77465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6A3B0-B701-4E86-8050-94BD32F687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22308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B6D651-F85F-4B68-AE62-C4CB9F72AC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1430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19570-C1D6-4C47-9606-EC7B1CBC9F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20580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062D42-79A7-4162-8214-1FE42141D7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46704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7EDFF-00BF-4AB0-A1E6-02E32D35E6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84490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0E840-AC63-4BEF-9F66-F1B5D088A9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0733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9BE86-99C0-470F-B80D-14DC7B752D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58027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CF504-E2FE-4F29-8C4A-6972B0A977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99893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0D3D3-998C-4EAE-A442-B0963E5166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744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8C316-0DF5-4AFD-BDA9-619E6904B3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64056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0B2B2-2849-4607-B0F7-35B61461E7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23252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FF52C-E0C6-4F2D-B69A-19C5A66941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70297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EBE17-1BA3-435C-8E49-9F20AB51A1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04214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8942AA-65D8-4D0A-ADE9-92A4F4470A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80082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C1439-5501-4565-8BAF-6AD60A559B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64854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8C29C-8231-4479-9C21-332E72D20E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06094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9A9CD-9624-40B3-A739-76E736657E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08739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A6539-440D-4E6B-974C-340E5309D2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329471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53FE7-912E-483C-BF38-8FE3B03B7E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01470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8E4FC-28B2-42E6-845D-67A24A67EC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3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46D45-7F33-4DDB-92A4-0E67E9BF3B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508538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1E76C-F5A9-4655-87D8-87ED7E4968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8672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1051-604D-4F61-99EC-79987DE0C2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19727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A4AF7-B27F-4659-A1C4-C0CCEEAC74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94068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4161E-5959-4B45-8406-CB7B625921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92769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AE85C-57C6-4D9D-A465-1651E17D1C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25278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D1B6F-0FDD-4C9D-AFB2-930783F856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912987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C4897-8EE9-4A08-9A75-FFB8950EC9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8395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69EE9-A072-4FC5-AFD4-D2270534F5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22511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A17D8-BD1B-4BF0-BACA-7A340C84C5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056118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6242E-4474-495C-BFE7-9628703068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74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E6AFA-5663-4286-B4F1-2899155425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749600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2AC5D-D69C-40F3-B284-DE9A2AEA20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07128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D1465-FF55-4FAF-A12F-830EEF5EC9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160563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4B0D1-B21C-4B15-894A-7897BF7DF1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645624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BB5B6-AA98-4D6E-A32E-EDBF95CA29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124689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2C236-AFB5-4CF0-9817-95783A10BC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245154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DA7DF-EA30-42C4-B5A5-4C4499B2B4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387914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BCCA5-FD24-4B1C-9695-3AA77D735E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344611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A01B4-3D8B-4881-8591-A0D45D3358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7652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8F39D-9D08-4ABE-BCDF-D062E07491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857289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B6AAE-B206-4F2F-B34A-DD1FDC59E9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3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E001A-9327-41E6-BB51-C330D4D048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36583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2B050-4572-430B-825C-AEA313F46B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040239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35087-6E20-4ED8-A637-9956E3BB73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512616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E3FA8-8A60-4FD1-82C1-8504ACF5C4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024674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EF37B-1528-416A-B9F5-59826F304A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714583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4DDDE-07C4-4069-93AC-8E249D7CED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57695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57A41-84E1-4164-B74A-D6C2F30727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994773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0742F-7087-41C6-8289-FF796A8DAE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866172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4388C-AF0E-4271-9CCB-EEC1933FA8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380350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4AF66-CD2B-4B9F-A818-F30C7E3B80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40871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5703C-6E6A-4BE1-8C16-307997522C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718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77F9B-7C81-4798-B9DC-7E2B894F44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056217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4236B-A612-47AC-AF03-83F093B869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173057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3ED33-1726-448A-A6A8-0CE428F52A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134865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3965D-64BA-439C-A075-350598956F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246878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3192B-200B-4E63-8D5F-449C23001B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420213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4E689-96D5-4E8F-89F5-E1EDE6AAB4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26514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824CE-1E44-4EB2-B5F2-12AE5CFF56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984239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1B72A-C25A-4756-B9F5-63E67160FA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061685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2DCCB-8B64-4174-905A-54AEB7E414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033297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3A4B0-ED71-45F9-A6C9-548509A98B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74655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FF40A-4B8F-4CEE-877A-6042D03807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115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7972C-4110-45A7-A7B7-14A9206C78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494508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3587F-9068-41F6-8EEF-B8A1C0324B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79011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C9CE4-B2CC-45DD-B51C-6C829A54C4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568727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9FD358-E673-40B8-974B-D186BCBF32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75656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AF769-10F7-456C-978A-FFC9CF3F00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117383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1609F-EE30-4113-8965-2D8A7E24DA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31535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4EB144-D03A-4B02-82A2-30E8BD12F6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389653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FB9C0-4671-4092-BAB1-14D1A1AA35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5141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39C84-3D49-4741-8576-9DA579886C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75218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9C0B9-EC39-4FA0-8B1B-ED8CDB88C3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66046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92FF3-3425-4882-BB45-E4FA294119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551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11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ftr" sz="quarter" idx="9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ctr">
              <a:spcBef>
                <a:spcPct val="0"/>
              </a:spcBef>
              <a:defRPr sz="1400"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1030" name="Rectangle 13"/>
          <p:cNvSpPr>
            <a:spLocks noGrp="1" noChangeArrowheads="1"/>
          </p:cNvSpPr>
          <p:nvPr>
            <p:ph type="sldNum" sz="quarter" idx="19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fld id="{ADF96B6C-5B47-4832-8B6E-E56DBE2F87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14" descr="xz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8575"/>
            <a:ext cx="1511300" cy="352425"/>
          </a:xfrm>
          <a:prstGeom prst="rect">
            <a:avLst/>
          </a:prstGeom>
          <a:solidFill>
            <a:srgbClr val="66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43" name="Rectangle 1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1268" name="日期占位符 3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9" name="页脚占位符 4"/>
          <p:cNvSpPr>
            <a:spLocks noGrp="1" noChangeArrowheads="1"/>
          </p:cNvSpPr>
          <p:nvPr>
            <p:ph type="ftr" sz="quarter" idx="9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ctr">
              <a:spcBef>
                <a:spcPct val="0"/>
              </a:spcBef>
              <a:defRPr sz="1400"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11270" name="灯片编号占位符 5"/>
          <p:cNvSpPr>
            <a:spLocks noGrp="1" noChangeArrowheads="1"/>
          </p:cNvSpPr>
          <p:nvPr>
            <p:ph type="sldNum" sz="quarter" idx="19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fld id="{7C252EA1-872C-47A0-A9A7-FEF6028FDA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1267" name="Rectangle 1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2292" name="日期占位符 3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页脚占位符 4"/>
          <p:cNvSpPr>
            <a:spLocks noGrp="1" noChangeArrowheads="1"/>
          </p:cNvSpPr>
          <p:nvPr>
            <p:ph type="ftr" sz="quarter" idx="9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ctr">
              <a:spcBef>
                <a:spcPct val="0"/>
              </a:spcBef>
              <a:defRPr sz="1400"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12294" name="灯片编号占位符 5"/>
          <p:cNvSpPr>
            <a:spLocks noGrp="1" noChangeArrowheads="1"/>
          </p:cNvSpPr>
          <p:nvPr>
            <p:ph type="sldNum" sz="quarter" idx="19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fld id="{A5D2A12D-BF21-47CE-A2D3-01327F9AA9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0"/>
            <a:chExt cx="5675" cy="663"/>
          </a:xfrm>
        </p:grpSpPr>
        <p:grpSp>
          <p:nvGrpSpPr>
            <p:cNvPr id="2056" name="Group 3"/>
            <p:cNvGrpSpPr>
              <a:grpSpLocks/>
            </p:cNvGrpSpPr>
            <p:nvPr/>
          </p:nvGrpSpPr>
          <p:grpSpPr bwMode="auto">
            <a:xfrm>
              <a:off x="185" y="68"/>
              <a:ext cx="449" cy="299"/>
              <a:chOff x="0" y="0"/>
              <a:chExt cx="624" cy="432"/>
            </a:xfrm>
          </p:grpSpPr>
          <p:sp>
            <p:nvSpPr>
              <p:cNvPr id="2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 algn="ctr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algn="ctr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algn="ctr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algn="ctr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algn="ctr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algn="ctr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algn="ctr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algn="ctr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algn="ctr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 smtClean="0"/>
              </a:p>
            </p:txBody>
          </p:sp>
          <p:sp>
            <p:nvSpPr>
              <p:cNvPr id="2053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algn="ctr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algn="ctr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algn="ctr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algn="ctr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algn="ctr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algn="ctr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algn="ctr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algn="ctr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2057" name="Group 6"/>
            <p:cNvGrpSpPr>
              <a:grpSpLocks/>
            </p:cNvGrpSpPr>
            <p:nvPr/>
          </p:nvGrpSpPr>
          <p:grpSpPr bwMode="auto">
            <a:xfrm>
              <a:off x="263" y="334"/>
              <a:ext cx="466" cy="299"/>
              <a:chOff x="0" y="0"/>
              <a:chExt cx="672" cy="432"/>
            </a:xfrm>
          </p:grpSpPr>
          <p:sp>
            <p:nvSpPr>
              <p:cNvPr id="2055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 algn="ctr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algn="ctr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algn="ctr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algn="ctr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algn="ctr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algn="ctr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algn="ctr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algn="ctr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algn="ctr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 smtClean="0"/>
              </a:p>
            </p:txBody>
          </p:sp>
          <p:sp>
            <p:nvSpPr>
              <p:cNvPr id="3" name="Rectangle 8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algn="ctr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algn="ctr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algn="ctr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algn="ctr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algn="ctr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algn="ctr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algn="ctr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algn="ctr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 smtClean="0"/>
              </a:p>
            </p:txBody>
          </p:sp>
        </p:grpSp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 algn="ctr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algn="ctr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algn="ctr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algn="ctr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algn="ctr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algn="ctr"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algn="ctr"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algn="ctr"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algn="ctr"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 algn="ctr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algn="ctr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algn="ctr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algn="ctr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algn="ctr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algn="ctr"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algn="ctr"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algn="ctr"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algn="ctr"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2059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algn="ctr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algn="ctr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algn="ctr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algn="ctr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algn="ctr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algn="ctr"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algn="ctr"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algn="ctr"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algn="ctr"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</p:grpSp>
      <p:sp>
        <p:nvSpPr>
          <p:cNvPr id="2051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ftr" sz="quarter" idx="9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ctr">
              <a:spcBef>
                <a:spcPct val="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 sz="quarter" idx="19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0962D7F-1964-4AFC-A7BF-51064B40E2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3075" name="Rectangle 1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3076" name="日期占位符 3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页脚占位符 4"/>
          <p:cNvSpPr>
            <a:spLocks noGrp="1" noChangeArrowheads="1"/>
          </p:cNvSpPr>
          <p:nvPr>
            <p:ph type="ftr" sz="quarter" idx="9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ctr">
              <a:spcBef>
                <a:spcPct val="0"/>
              </a:spcBef>
              <a:defRPr sz="1400"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3078" name="灯片编号占位符 5"/>
          <p:cNvSpPr>
            <a:spLocks noGrp="1" noChangeArrowheads="1"/>
          </p:cNvSpPr>
          <p:nvPr>
            <p:ph type="sldNum" sz="quarter" idx="19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fld id="{AC640A1D-118F-4BE2-97DF-D3DE265F56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4100" name="日期占位符 3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页脚占位符 4"/>
          <p:cNvSpPr>
            <a:spLocks noGrp="1" noChangeArrowheads="1"/>
          </p:cNvSpPr>
          <p:nvPr>
            <p:ph type="ftr" sz="quarter" idx="9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ctr">
              <a:spcBef>
                <a:spcPct val="0"/>
              </a:spcBef>
              <a:defRPr sz="1400"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4102" name="灯片编号占位符 5"/>
          <p:cNvSpPr>
            <a:spLocks noGrp="1" noChangeArrowheads="1"/>
          </p:cNvSpPr>
          <p:nvPr>
            <p:ph type="sldNum" sz="quarter" idx="19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fld id="{8BAA8EB3-B098-4CEC-AB9E-E8974FECA0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5123" name="Rectangle 1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5124" name="日期占位符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页脚占位符 5"/>
          <p:cNvSpPr>
            <a:spLocks noGrp="1" noChangeArrowheads="1"/>
          </p:cNvSpPr>
          <p:nvPr>
            <p:ph type="ftr" sz="quarter" idx="9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ctr">
              <a:spcBef>
                <a:spcPct val="0"/>
              </a:spcBef>
              <a:defRPr sz="1400"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5126" name="灯片编号占位符 6"/>
          <p:cNvSpPr>
            <a:spLocks noGrp="1" noChangeArrowheads="1"/>
          </p:cNvSpPr>
          <p:nvPr>
            <p:ph type="sldNum" sz="quarter" idx="19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fld id="{9FF4A9D7-FA94-471E-8AC1-EFA3F15EFC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6147" name="Rectangle 1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6148" name="日期占位符 6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页脚占位符 7"/>
          <p:cNvSpPr>
            <a:spLocks noGrp="1" noChangeArrowheads="1"/>
          </p:cNvSpPr>
          <p:nvPr>
            <p:ph type="ftr" sz="quarter" idx="9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ctr">
              <a:spcBef>
                <a:spcPct val="0"/>
              </a:spcBef>
              <a:defRPr sz="1400"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6150" name="灯片编号占位符 8"/>
          <p:cNvSpPr>
            <a:spLocks noGrp="1" noChangeArrowheads="1"/>
          </p:cNvSpPr>
          <p:nvPr>
            <p:ph type="sldNum" sz="quarter" idx="19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fld id="{25520C40-DA5D-4A81-AE71-E701FD2002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7171" name="Rectangle 1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7172" name="日期占位符 2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3" name="页脚占位符 3"/>
          <p:cNvSpPr>
            <a:spLocks noGrp="1" noChangeArrowheads="1"/>
          </p:cNvSpPr>
          <p:nvPr>
            <p:ph type="ftr" sz="quarter" idx="9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ctr">
              <a:spcBef>
                <a:spcPct val="0"/>
              </a:spcBef>
              <a:defRPr sz="1400"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7174" name="灯片编号占位符 4"/>
          <p:cNvSpPr>
            <a:spLocks noGrp="1" noChangeArrowheads="1"/>
          </p:cNvSpPr>
          <p:nvPr>
            <p:ph type="sldNum" sz="quarter" idx="19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fld id="{7C6E7641-C1F8-4AD7-91C7-A2C67DA487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8195" name="Rectangle 1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9220" name="日期占位符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1" name="页脚占位符 5"/>
          <p:cNvSpPr>
            <a:spLocks noGrp="1" noChangeArrowheads="1"/>
          </p:cNvSpPr>
          <p:nvPr>
            <p:ph type="ftr" sz="quarter" idx="9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ctr">
              <a:spcBef>
                <a:spcPct val="0"/>
              </a:spcBef>
              <a:defRPr sz="1400"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9222" name="灯片编号占位符 6"/>
          <p:cNvSpPr>
            <a:spLocks noGrp="1" noChangeArrowheads="1"/>
          </p:cNvSpPr>
          <p:nvPr>
            <p:ph type="sldNum" sz="quarter" idx="19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fld id="{8DB6FA0E-4AC8-4626-AF46-7EE821E76F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9219" name="Rectangle 1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44" name="日期占位符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5" name="页脚占位符 5"/>
          <p:cNvSpPr>
            <a:spLocks noGrp="1" noChangeArrowheads="1"/>
          </p:cNvSpPr>
          <p:nvPr>
            <p:ph type="ftr" sz="quarter" idx="9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ctr">
              <a:spcBef>
                <a:spcPct val="0"/>
              </a:spcBef>
              <a:defRPr sz="1400"/>
            </a:lvl1pPr>
          </a:lstStyle>
          <a:p>
            <a:pPr>
              <a:defRPr/>
            </a:pPr>
            <a:r>
              <a:rPr lang="en-US" altLang="zh-CN"/>
              <a:t>操作系统原理</a:t>
            </a:r>
          </a:p>
        </p:txBody>
      </p:sp>
      <p:sp>
        <p:nvSpPr>
          <p:cNvPr id="10246" name="灯片编号占位符 6"/>
          <p:cNvSpPr>
            <a:spLocks noGrp="1" noChangeArrowheads="1"/>
          </p:cNvSpPr>
          <p:nvPr>
            <p:ph type="sldNum" sz="quarter" idx="19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fld id="{99AFAC13-2B7E-4976-A31A-89ABECFC43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4.tmp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image" Target="../media/image4.tmp"/><Relationship Id="rId2" Type="http://schemas.openxmlformats.org/officeDocument/2006/relationships/tags" Target="../tags/tag17.xml"/><Relationship Id="rId16" Type="http://schemas.openxmlformats.org/officeDocument/2006/relationships/slideLayout" Target="../slideLayouts/slideLayout29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image" Target="../media/image4.tmp"/><Relationship Id="rId2" Type="http://schemas.openxmlformats.org/officeDocument/2006/relationships/tags" Target="../tags/tag32.xml"/><Relationship Id="rId16" Type="http://schemas.openxmlformats.org/officeDocument/2006/relationships/slideLayout" Target="../slideLayouts/slideLayout29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18" Type="http://schemas.openxmlformats.org/officeDocument/2006/relationships/slideLayout" Target="../slideLayouts/slideLayout29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tags" Target="../tags/tag62.xml"/><Relationship Id="rId2" Type="http://schemas.openxmlformats.org/officeDocument/2006/relationships/tags" Target="../tags/tag47.xml"/><Relationship Id="rId16" Type="http://schemas.openxmlformats.org/officeDocument/2006/relationships/tags" Target="../tags/tag61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10" Type="http://schemas.openxmlformats.org/officeDocument/2006/relationships/tags" Target="../tags/tag55.xml"/><Relationship Id="rId19" Type="http://schemas.openxmlformats.org/officeDocument/2006/relationships/image" Target="../media/image4.tmp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tags" Target="../tags/tag75.xml"/><Relationship Id="rId18" Type="http://schemas.openxmlformats.org/officeDocument/2006/relationships/slideLayout" Target="../slideLayouts/slideLayout29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tags" Target="../tags/tag74.xml"/><Relationship Id="rId17" Type="http://schemas.openxmlformats.org/officeDocument/2006/relationships/tags" Target="../tags/tag79.xml"/><Relationship Id="rId2" Type="http://schemas.openxmlformats.org/officeDocument/2006/relationships/tags" Target="../tags/tag64.xml"/><Relationship Id="rId16" Type="http://schemas.openxmlformats.org/officeDocument/2006/relationships/tags" Target="../tags/tag78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tags" Target="../tags/tag73.xml"/><Relationship Id="rId5" Type="http://schemas.openxmlformats.org/officeDocument/2006/relationships/tags" Target="../tags/tag67.xml"/><Relationship Id="rId15" Type="http://schemas.openxmlformats.org/officeDocument/2006/relationships/tags" Target="../tags/tag77.xml"/><Relationship Id="rId10" Type="http://schemas.openxmlformats.org/officeDocument/2006/relationships/tags" Target="../tags/tag72.xml"/><Relationship Id="rId19" Type="http://schemas.openxmlformats.org/officeDocument/2006/relationships/image" Target="../media/image4.tmp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tags" Target="../tags/tag7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13" Type="http://schemas.openxmlformats.org/officeDocument/2006/relationships/tags" Target="../tags/tag92.xml"/><Relationship Id="rId18" Type="http://schemas.openxmlformats.org/officeDocument/2006/relationships/slideLayout" Target="../slideLayouts/slideLayout29.xml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12" Type="http://schemas.openxmlformats.org/officeDocument/2006/relationships/tags" Target="../tags/tag91.xml"/><Relationship Id="rId17" Type="http://schemas.openxmlformats.org/officeDocument/2006/relationships/tags" Target="../tags/tag96.xml"/><Relationship Id="rId2" Type="http://schemas.openxmlformats.org/officeDocument/2006/relationships/tags" Target="../tags/tag81.xml"/><Relationship Id="rId16" Type="http://schemas.openxmlformats.org/officeDocument/2006/relationships/tags" Target="../tags/tag95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tags" Target="../tags/tag90.xml"/><Relationship Id="rId5" Type="http://schemas.openxmlformats.org/officeDocument/2006/relationships/tags" Target="../tags/tag84.xml"/><Relationship Id="rId15" Type="http://schemas.openxmlformats.org/officeDocument/2006/relationships/tags" Target="../tags/tag94.xml"/><Relationship Id="rId10" Type="http://schemas.openxmlformats.org/officeDocument/2006/relationships/tags" Target="../tags/tag89.xml"/><Relationship Id="rId19" Type="http://schemas.openxmlformats.org/officeDocument/2006/relationships/image" Target="../media/image4.tmp"/><Relationship Id="rId4" Type="http://schemas.openxmlformats.org/officeDocument/2006/relationships/tags" Target="../tags/tag83.xml"/><Relationship Id="rId9" Type="http://schemas.openxmlformats.org/officeDocument/2006/relationships/tags" Target="../tags/tag88.xml"/><Relationship Id="rId14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13" Type="http://schemas.openxmlformats.org/officeDocument/2006/relationships/tags" Target="../tags/tag109.xml"/><Relationship Id="rId18" Type="http://schemas.openxmlformats.org/officeDocument/2006/relationships/slideLayout" Target="../slideLayouts/slideLayout29.xml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12" Type="http://schemas.openxmlformats.org/officeDocument/2006/relationships/tags" Target="../tags/tag108.xml"/><Relationship Id="rId17" Type="http://schemas.openxmlformats.org/officeDocument/2006/relationships/tags" Target="../tags/tag113.xml"/><Relationship Id="rId2" Type="http://schemas.openxmlformats.org/officeDocument/2006/relationships/tags" Target="../tags/tag98.xml"/><Relationship Id="rId16" Type="http://schemas.openxmlformats.org/officeDocument/2006/relationships/tags" Target="../tags/tag112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tags" Target="../tags/tag107.xml"/><Relationship Id="rId5" Type="http://schemas.openxmlformats.org/officeDocument/2006/relationships/tags" Target="../tags/tag101.xml"/><Relationship Id="rId15" Type="http://schemas.openxmlformats.org/officeDocument/2006/relationships/tags" Target="../tags/tag111.xml"/><Relationship Id="rId10" Type="http://schemas.openxmlformats.org/officeDocument/2006/relationships/tags" Target="../tags/tag106.xml"/><Relationship Id="rId19" Type="http://schemas.openxmlformats.org/officeDocument/2006/relationships/image" Target="../media/image4.tmp"/><Relationship Id="rId4" Type="http://schemas.openxmlformats.org/officeDocument/2006/relationships/tags" Target="../tags/tag100.xml"/><Relationship Id="rId9" Type="http://schemas.openxmlformats.org/officeDocument/2006/relationships/tags" Target="../tags/tag105.xml"/><Relationship Id="rId14" Type="http://schemas.openxmlformats.org/officeDocument/2006/relationships/tags" Target="../tags/tag11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tags" Target="../tags/tag126.xml"/><Relationship Id="rId18" Type="http://schemas.openxmlformats.org/officeDocument/2006/relationships/slideLayout" Target="../slideLayouts/slideLayout29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17" Type="http://schemas.openxmlformats.org/officeDocument/2006/relationships/tags" Target="../tags/tag130.xml"/><Relationship Id="rId2" Type="http://schemas.openxmlformats.org/officeDocument/2006/relationships/tags" Target="../tags/tag115.xml"/><Relationship Id="rId16" Type="http://schemas.openxmlformats.org/officeDocument/2006/relationships/tags" Target="../tags/tag129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5" Type="http://schemas.openxmlformats.org/officeDocument/2006/relationships/tags" Target="../tags/tag118.xml"/><Relationship Id="rId15" Type="http://schemas.openxmlformats.org/officeDocument/2006/relationships/tags" Target="../tags/tag128.xml"/><Relationship Id="rId10" Type="http://schemas.openxmlformats.org/officeDocument/2006/relationships/tags" Target="../tags/tag123.xml"/><Relationship Id="rId19" Type="http://schemas.openxmlformats.org/officeDocument/2006/relationships/image" Target="../media/image4.tmp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tags" Target="../tags/tag12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13" Type="http://schemas.openxmlformats.org/officeDocument/2006/relationships/tags" Target="../tags/tag143.xml"/><Relationship Id="rId18" Type="http://schemas.openxmlformats.org/officeDocument/2006/relationships/slideLayout" Target="../slideLayouts/slideLayout29.xml"/><Relationship Id="rId3" Type="http://schemas.openxmlformats.org/officeDocument/2006/relationships/tags" Target="../tags/tag133.xml"/><Relationship Id="rId7" Type="http://schemas.openxmlformats.org/officeDocument/2006/relationships/tags" Target="../tags/tag137.xml"/><Relationship Id="rId12" Type="http://schemas.openxmlformats.org/officeDocument/2006/relationships/tags" Target="../tags/tag142.xml"/><Relationship Id="rId17" Type="http://schemas.openxmlformats.org/officeDocument/2006/relationships/tags" Target="../tags/tag147.xml"/><Relationship Id="rId2" Type="http://schemas.openxmlformats.org/officeDocument/2006/relationships/tags" Target="../tags/tag132.xml"/><Relationship Id="rId16" Type="http://schemas.openxmlformats.org/officeDocument/2006/relationships/tags" Target="../tags/tag146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tags" Target="../tags/tag141.xml"/><Relationship Id="rId5" Type="http://schemas.openxmlformats.org/officeDocument/2006/relationships/tags" Target="../tags/tag135.xml"/><Relationship Id="rId15" Type="http://schemas.openxmlformats.org/officeDocument/2006/relationships/tags" Target="../tags/tag145.xml"/><Relationship Id="rId10" Type="http://schemas.openxmlformats.org/officeDocument/2006/relationships/tags" Target="../tags/tag140.xml"/><Relationship Id="rId19" Type="http://schemas.openxmlformats.org/officeDocument/2006/relationships/image" Target="../media/image4.tmp"/><Relationship Id="rId4" Type="http://schemas.openxmlformats.org/officeDocument/2006/relationships/tags" Target="../tags/tag134.xml"/><Relationship Id="rId9" Type="http://schemas.openxmlformats.org/officeDocument/2006/relationships/tags" Target="../tags/tag139.xml"/><Relationship Id="rId14" Type="http://schemas.openxmlformats.org/officeDocument/2006/relationships/tags" Target="../tags/tag14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44065" y="762000"/>
            <a:ext cx="7502769" cy="693738"/>
          </a:xfrm>
        </p:spPr>
        <p:txBody>
          <a:bodyPr/>
          <a:lstStyle/>
          <a:p>
            <a:pPr algn="ctr" eaLnBrk="1" hangingPunct="1"/>
            <a:r>
              <a:rPr lang="zh-CN" altLang="zh-CN" b="1" smtClean="0">
                <a:latin typeface="黑体" pitchFamily="49" charset="-122"/>
                <a:ea typeface="黑体" pitchFamily="49" charset="-122"/>
              </a:rPr>
              <a:t>第二章  进程</a:t>
            </a:r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的描述与控制</a:t>
            </a:r>
            <a:endParaRPr lang="zh-CN" altLang="zh-CN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92213" y="1899138"/>
            <a:ext cx="5146431" cy="4044461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sz="2800" dirty="0" smtClean="0">
                <a:solidFill>
                  <a:schemeClr val="folHlink"/>
                </a:solidFill>
                <a:latin typeface="Arial Black" pitchFamily="34" charset="0"/>
                <a:ea typeface="黑体" pitchFamily="49" charset="-122"/>
              </a:rPr>
              <a:t>2.1 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  <a:hlinkClick r:id="rId2" action="ppaction://hlinksldjump"/>
              </a:rPr>
              <a:t>前趋图和程序执行</a:t>
            </a:r>
            <a:endParaRPr lang="en-US" altLang="zh-CN" sz="2800" b="1" dirty="0">
              <a:latin typeface="黑体" pitchFamily="49" charset="-122"/>
              <a:ea typeface="黑体" pitchFamily="49" charset="-122"/>
              <a:hlinkClick r:id="rId2" action="ppaction://hlinksldjump"/>
            </a:endParaRPr>
          </a:p>
          <a:p>
            <a:pPr eaLnBrk="1" hangingPunct="1">
              <a:buNone/>
            </a:pPr>
            <a:r>
              <a:rPr lang="en-US" altLang="zh-CN" sz="2800" dirty="0" smtClean="0">
                <a:solidFill>
                  <a:schemeClr val="folHlink"/>
                </a:solidFill>
                <a:latin typeface="Arial Black" pitchFamily="34" charset="0"/>
                <a:ea typeface="黑体" pitchFamily="49" charset="-122"/>
              </a:rPr>
              <a:t>2.2 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进程的描述</a:t>
            </a:r>
            <a:endParaRPr lang="en-US" altLang="zh-CN" sz="28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>
                <a:solidFill>
                  <a:schemeClr val="folHlink"/>
                </a:solidFill>
                <a:latin typeface="Arial Black" pitchFamily="34" charset="0"/>
                <a:ea typeface="黑体" pitchFamily="49" charset="-122"/>
              </a:rPr>
              <a:t>2.3 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  <a:hlinkClick r:id="rId3" action="ppaction://hlinksldjump"/>
              </a:rPr>
              <a:t>进程控制</a:t>
            </a:r>
            <a:endParaRPr lang="zh-CN" altLang="en-US" sz="2800" b="1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>
                <a:solidFill>
                  <a:schemeClr val="folHlink"/>
                </a:solidFill>
                <a:latin typeface="Arial Black" pitchFamily="34" charset="0"/>
                <a:ea typeface="黑体" pitchFamily="49" charset="-122"/>
              </a:rPr>
              <a:t>2.4</a:t>
            </a:r>
            <a:r>
              <a:rPr lang="zh-CN" altLang="en-US" sz="2800" dirty="0" smtClean="0">
                <a:solidFill>
                  <a:schemeClr val="folHlink"/>
                </a:solidFill>
                <a:latin typeface="Arial Black" pitchFamily="34" charset="0"/>
                <a:ea typeface="黑体" pitchFamily="49" charset="-122"/>
              </a:rPr>
              <a:t> 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  <a:hlinkClick r:id="" action="ppaction://noaction"/>
              </a:rPr>
              <a:t>进程同步</a:t>
            </a:r>
            <a:endParaRPr lang="zh-CN" altLang="en-US" sz="2800" b="1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>
                <a:solidFill>
                  <a:schemeClr val="folHlink"/>
                </a:solidFill>
                <a:latin typeface="Arial Black" pitchFamily="34" charset="0"/>
                <a:ea typeface="黑体" pitchFamily="49" charset="-122"/>
              </a:rPr>
              <a:t>2.5</a:t>
            </a:r>
            <a:r>
              <a:rPr lang="zh-CN" altLang="en-US" sz="2800" dirty="0" smtClean="0">
                <a:solidFill>
                  <a:schemeClr val="folHlink"/>
                </a:solidFill>
                <a:latin typeface="Arial Black" pitchFamily="34" charset="0"/>
                <a:ea typeface="黑体" pitchFamily="49" charset="-122"/>
              </a:rPr>
              <a:t> 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  <a:hlinkClick r:id="" action="ppaction://noaction"/>
              </a:rPr>
              <a:t>经典进程的同步问题</a:t>
            </a:r>
            <a:endParaRPr lang="zh-CN" altLang="en-US" sz="2800" b="1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>
                <a:solidFill>
                  <a:schemeClr val="folHlink"/>
                </a:solidFill>
                <a:latin typeface="Arial Black" pitchFamily="34" charset="0"/>
                <a:ea typeface="黑体" pitchFamily="49" charset="-122"/>
              </a:rPr>
              <a:t>2.6</a:t>
            </a:r>
            <a:r>
              <a:rPr lang="zh-CN" altLang="en-US" sz="2800" dirty="0" smtClean="0">
                <a:solidFill>
                  <a:schemeClr val="folHlink"/>
                </a:solidFill>
                <a:latin typeface="Arial Black" pitchFamily="34" charset="0"/>
                <a:ea typeface="黑体" pitchFamily="49" charset="-122"/>
              </a:rPr>
              <a:t> 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  <a:hlinkClick r:id="" action="ppaction://noaction"/>
              </a:rPr>
              <a:t>进程通信</a:t>
            </a:r>
            <a:endParaRPr lang="zh-CN" altLang="en-US" sz="2800" b="1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>
                <a:solidFill>
                  <a:schemeClr val="folHlink"/>
                </a:solidFill>
                <a:latin typeface="Arial Black" pitchFamily="34" charset="0"/>
                <a:ea typeface="黑体" pitchFamily="49" charset="-122"/>
              </a:rPr>
              <a:t>2.7</a:t>
            </a:r>
            <a:r>
              <a:rPr lang="zh-CN" altLang="en-US" sz="2800" dirty="0" smtClean="0">
                <a:solidFill>
                  <a:schemeClr val="folHlink"/>
                </a:solidFill>
                <a:latin typeface="Arial Black" pitchFamily="34" charset="0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hlinkClick r:id="" action="ppaction://noaction"/>
              </a:rPr>
              <a:t>线程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的基本概念</a:t>
            </a:r>
            <a:endParaRPr lang="en-US" altLang="zh-CN" sz="28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None/>
            </a:pPr>
            <a:r>
              <a:rPr lang="en-US" altLang="zh-CN" sz="2800" dirty="0" smtClean="0">
                <a:solidFill>
                  <a:schemeClr val="folHlink"/>
                </a:solidFill>
                <a:latin typeface="Arial Black" pitchFamily="34" charset="0"/>
                <a:ea typeface="黑体" pitchFamily="49" charset="-122"/>
              </a:rPr>
              <a:t>2.8 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线程的实现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47700" y="736600"/>
            <a:ext cx="78359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zh-CN" altLang="en-US" dirty="0" smtClean="0">
                <a:latin typeface="宋体" pitchFamily="2" charset="-122"/>
              </a:rPr>
              <a:t>多道程序环境下，程序的执行属于并发执行，此时它们将失去其封闭性，并具有间断性和运行结果的不可再现性特征。</a:t>
            </a:r>
            <a:endParaRPr lang="en-US" altLang="zh-CN" dirty="0" smtClean="0">
              <a:latin typeface="宋体" pitchFamily="2" charset="-122"/>
            </a:endParaRPr>
          </a:p>
          <a:p>
            <a:pPr marL="0" indent="0" eaLnBrk="1" hangingPunct="1">
              <a:spcBef>
                <a:spcPts val="1800"/>
              </a:spcBef>
              <a:buNone/>
            </a:pPr>
            <a:r>
              <a:rPr lang="zh-CN" altLang="en-US" dirty="0" smtClean="0">
                <a:latin typeface="宋体" pitchFamily="2" charset="-122"/>
              </a:rPr>
              <a:t>此时，通常的程序是不能参与并发执行的，否则，程序的运行也就失去了意义。</a:t>
            </a:r>
            <a:endParaRPr lang="en-US" altLang="zh-CN" dirty="0" smtClean="0">
              <a:latin typeface="宋体" pitchFamily="2" charset="-122"/>
            </a:endParaRPr>
          </a:p>
          <a:p>
            <a:pPr marL="0" indent="0" eaLnBrk="1" hangingPunct="1">
              <a:spcBef>
                <a:spcPts val="1800"/>
              </a:spcBef>
              <a:buNone/>
            </a:pPr>
            <a:r>
              <a:rPr lang="zh-CN" altLang="en-US" dirty="0" smtClean="0">
                <a:latin typeface="宋体" pitchFamily="2" charset="-122"/>
              </a:rPr>
              <a:t>为了能使程序并发执行，并且可以对并发执行的程序加以描述和控制，引入了“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进程</a:t>
            </a:r>
            <a:r>
              <a:rPr lang="zh-CN" altLang="en-US" dirty="0" smtClean="0">
                <a:latin typeface="宋体" pitchFamily="2" charset="-122"/>
              </a:rPr>
              <a:t>”的概念</a:t>
            </a:r>
            <a:endParaRPr lang="zh-CN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703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04800" y="533400"/>
            <a:ext cx="8382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 smtClean="0">
                <a:latin typeface="Arial Black" pitchFamily="34" charset="0"/>
                <a:ea typeface="黑体" pitchFamily="49" charset="-122"/>
              </a:rPr>
              <a:t>2.2</a:t>
            </a:r>
            <a:r>
              <a:rPr lang="en-US" altLang="zh-CN" sz="3600" b="1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进程的描述</a:t>
            </a:r>
            <a:endParaRPr lang="en-US" altLang="zh-CN" sz="3600" b="1" dirty="0" smtClean="0"/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762000" y="1551751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tx2"/>
                </a:solidFill>
                <a:latin typeface="Arial Black" pitchFamily="34" charset="0"/>
                <a:ea typeface="黑体" pitchFamily="49" charset="-122"/>
                <a:cs typeface="+mj-cs"/>
              </a:rPr>
              <a:t>2.2.1  </a:t>
            </a:r>
            <a:r>
              <a:rPr lang="zh-CN" altLang="en-US" sz="3200" dirty="0">
                <a:solidFill>
                  <a:schemeClr val="tx2"/>
                </a:solidFill>
                <a:latin typeface="Arial Black" pitchFamily="34" charset="0"/>
                <a:ea typeface="黑体" pitchFamily="49" charset="-122"/>
                <a:cs typeface="+mj-cs"/>
              </a:rPr>
              <a:t>进程的定义和特征 </a:t>
            </a:r>
          </a:p>
        </p:txBody>
      </p:sp>
      <p:sp>
        <p:nvSpPr>
          <p:cNvPr id="20485" name="Text Box 7"/>
          <p:cNvSpPr txBox="1">
            <a:spLocks noChangeArrowheads="1"/>
          </p:cNvSpPr>
          <p:nvPr/>
        </p:nvSpPr>
        <p:spPr bwMode="auto">
          <a:xfrm>
            <a:off x="808892" y="2339970"/>
            <a:ext cx="7391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宋体" pitchFamily="2" charset="-122"/>
              </a:rPr>
              <a:t>进程是程序在一个数据集上的运行过程，是系统进行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资源分配</a:t>
            </a:r>
            <a:r>
              <a:rPr lang="zh-CN" altLang="en-US" dirty="0">
                <a:latin typeface="宋体" pitchFamily="2" charset="-122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调度</a:t>
            </a:r>
            <a:r>
              <a:rPr lang="zh-CN" altLang="en-US" dirty="0">
                <a:latin typeface="宋体" pitchFamily="2" charset="-122"/>
              </a:rPr>
              <a:t>的一个独立单位</a:t>
            </a:r>
            <a:r>
              <a:rPr lang="zh-CN" altLang="en-US" dirty="0" smtClean="0">
                <a:latin typeface="宋体" pitchFamily="2" charset="-122"/>
              </a:rPr>
              <a:t>。（传统操作系统）</a:t>
            </a:r>
            <a:endParaRPr lang="en-US" altLang="zh-CN" dirty="0"/>
          </a:p>
        </p:txBody>
      </p:sp>
      <p:sp>
        <p:nvSpPr>
          <p:cNvPr id="20486" name="Text Box 8"/>
          <p:cNvSpPr txBox="1">
            <a:spLocks noChangeArrowheads="1"/>
          </p:cNvSpPr>
          <p:nvPr/>
        </p:nvSpPr>
        <p:spPr bwMode="auto">
          <a:xfrm>
            <a:off x="228600" y="2509055"/>
            <a:ext cx="457200" cy="83185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663300"/>
                </a:solidFill>
                <a:ea typeface="黑体" pitchFamily="49" charset="-122"/>
              </a:rPr>
              <a:t>定义</a:t>
            </a:r>
          </a:p>
        </p:txBody>
      </p:sp>
      <p:sp>
        <p:nvSpPr>
          <p:cNvPr id="20487" name="Text Box 10"/>
          <p:cNvSpPr txBox="1">
            <a:spLocks noChangeArrowheads="1"/>
          </p:cNvSpPr>
          <p:nvPr/>
        </p:nvSpPr>
        <p:spPr bwMode="auto">
          <a:xfrm>
            <a:off x="773724" y="3729887"/>
            <a:ext cx="2209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宋体" pitchFamily="2" charset="-122"/>
              </a:rPr>
              <a:t>结构组成：</a:t>
            </a:r>
            <a:r>
              <a:rPr lang="zh-CN" altLang="en-US"/>
              <a:t> </a:t>
            </a:r>
          </a:p>
        </p:txBody>
      </p:sp>
      <p:sp>
        <p:nvSpPr>
          <p:cNvPr id="20489" name="Text Box 12"/>
          <p:cNvSpPr txBox="1">
            <a:spLocks noChangeArrowheads="1"/>
          </p:cNvSpPr>
          <p:nvPr/>
        </p:nvSpPr>
        <p:spPr bwMode="auto">
          <a:xfrm>
            <a:off x="2357437" y="3739412"/>
            <a:ext cx="61769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宋体" pitchFamily="2" charset="-122"/>
              </a:rPr>
              <a:t>程序段、相关的数据段</a:t>
            </a:r>
            <a:r>
              <a:rPr lang="zh-CN" altLang="en-US" dirty="0" smtClean="0">
                <a:latin typeface="宋体" pitchFamily="2" charset="-122"/>
              </a:rPr>
              <a:t>、进程控制块（</a:t>
            </a:r>
            <a:r>
              <a:rPr lang="en-US" altLang="zh-CN" dirty="0" smtClean="0"/>
              <a:t>PCB</a:t>
            </a:r>
            <a:r>
              <a:rPr lang="zh-CN" altLang="en-US" dirty="0">
                <a:latin typeface="宋体" pitchFamily="2" charset="-122"/>
              </a:rPr>
              <a:t>）三部分构成了</a:t>
            </a:r>
            <a:r>
              <a:rPr lang="zh-CN" altLang="en-US" dirty="0">
                <a:solidFill>
                  <a:srgbClr val="CC6600"/>
                </a:solidFill>
                <a:latin typeface="黑体" pitchFamily="49" charset="-122"/>
                <a:ea typeface="黑体" pitchFamily="49" charset="-122"/>
              </a:rPr>
              <a:t>进程实体</a:t>
            </a:r>
            <a:r>
              <a:rPr lang="zh-CN" altLang="en-US" dirty="0">
                <a:latin typeface="宋体" pitchFamily="2" charset="-122"/>
              </a:rPr>
              <a:t>。</a:t>
            </a:r>
            <a:r>
              <a:rPr lang="zh-CN" altLang="en-US" dirty="0"/>
              <a:t> </a:t>
            </a:r>
          </a:p>
        </p:txBody>
      </p:sp>
      <p:sp>
        <p:nvSpPr>
          <p:cNvPr id="20490" name="AutoShape 13"/>
          <p:cNvSpPr>
            <a:spLocks noChangeArrowheads="1"/>
          </p:cNvSpPr>
          <p:nvPr/>
        </p:nvSpPr>
        <p:spPr bwMode="auto">
          <a:xfrm>
            <a:off x="4572000" y="1330565"/>
            <a:ext cx="4114800" cy="1752600"/>
          </a:xfrm>
          <a:prstGeom prst="wedgeRoundRectCallout">
            <a:avLst>
              <a:gd name="adj1" fmla="val 3125"/>
              <a:gd name="adj2" fmla="val 91213"/>
              <a:gd name="adj3" fmla="val 16667"/>
            </a:avLst>
          </a:prstGeom>
          <a:solidFill>
            <a:schemeClr val="folHlink"/>
          </a:solidFill>
          <a:ln w="38100">
            <a:solidFill>
              <a:srgbClr val="CC99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b="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通常的程序是不能并发执行的，为使程序（含数据）能独立运行，应为之配置一进程控制块</a:t>
            </a:r>
            <a:r>
              <a:rPr lang="zh-CN" altLang="en-US" b="0" dirty="0">
                <a:solidFill>
                  <a:schemeClr val="bg1"/>
                </a:solidFill>
                <a:latin typeface="宋体" pitchFamily="2" charset="-122"/>
              </a:rPr>
              <a:t>（</a:t>
            </a:r>
            <a:r>
              <a:rPr lang="zh-CN" altLang="en-US" b="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即</a:t>
            </a:r>
            <a:r>
              <a:rPr lang="en-US" altLang="zh-CN" b="0" dirty="0">
                <a:solidFill>
                  <a:schemeClr val="bg1"/>
                </a:solidFill>
              </a:rPr>
              <a:t>PCB</a:t>
            </a:r>
            <a:r>
              <a:rPr lang="zh-CN" altLang="en-US" b="0" dirty="0">
                <a:solidFill>
                  <a:schemeClr val="bg1"/>
                </a:solidFill>
                <a:latin typeface="宋体" pitchFamily="2" charset="-122"/>
              </a:rPr>
              <a:t>）。</a:t>
            </a:r>
            <a:r>
              <a:rPr lang="zh-CN" altLang="en-US" b="0" dirty="0"/>
              <a:t> </a:t>
            </a:r>
          </a:p>
        </p:txBody>
      </p:sp>
      <p:sp>
        <p:nvSpPr>
          <p:cNvPr id="20491" name="AutoShape 14"/>
          <p:cNvSpPr>
            <a:spLocks noChangeArrowheads="1"/>
          </p:cNvSpPr>
          <p:nvPr/>
        </p:nvSpPr>
        <p:spPr bwMode="auto">
          <a:xfrm>
            <a:off x="2514600" y="4923687"/>
            <a:ext cx="6019800" cy="914400"/>
          </a:xfrm>
          <a:prstGeom prst="wedgeRectCallout">
            <a:avLst>
              <a:gd name="adj1" fmla="val 394"/>
              <a:gd name="adj2" fmla="val -85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宋体" pitchFamily="2" charset="-122"/>
              </a:rPr>
              <a:t>在许多情况下所说的进程，实际上是指进程实体。如</a:t>
            </a:r>
            <a:r>
              <a:rPr lang="zh-CN" altLang="en-US" dirty="0" smtClean="0">
                <a:latin typeface="宋体" pitchFamily="2" charset="-122"/>
              </a:rPr>
              <a:t>，创建</a:t>
            </a:r>
            <a:r>
              <a:rPr lang="zh-CN" altLang="en-US" dirty="0">
                <a:latin typeface="宋体" pitchFamily="2" charset="-122"/>
              </a:rPr>
              <a:t>进程，</a:t>
            </a:r>
            <a:r>
              <a:rPr lang="en-US" altLang="zh-CN" dirty="0">
                <a:latin typeface="Times New Roman" pitchFamily="18" charset="0"/>
              </a:rPr>
              <a:t>……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85" grpId="0"/>
      <p:bldP spid="20486" grpId="0" animBg="1"/>
      <p:bldP spid="20487" grpId="0"/>
      <p:bldP spid="20489" grpId="0"/>
      <p:bldP spid="20490" grpId="0" animBg="1"/>
      <p:bldP spid="2049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470633" y="3536427"/>
            <a:ext cx="21394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2060"/>
                </a:solidFill>
              </a:rPr>
              <a:t>（</a:t>
            </a:r>
            <a:r>
              <a:rPr lang="en-US" altLang="zh-CN">
                <a:solidFill>
                  <a:srgbClr val="002060"/>
                </a:solidFill>
              </a:rPr>
              <a:t>3</a:t>
            </a:r>
            <a:r>
              <a:rPr lang="zh-CN" altLang="en-US">
                <a:solidFill>
                  <a:srgbClr val="002060"/>
                </a:solidFill>
                <a:latin typeface="Times New Roman" pitchFamily="18" charset="0"/>
              </a:rPr>
              <a:t>）独立性</a:t>
            </a:r>
            <a:r>
              <a:rPr lang="zh-CN" altLang="en-US">
                <a:solidFill>
                  <a:srgbClr val="002060"/>
                </a:solidFill>
              </a:rPr>
              <a:t> ：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614246" y="3536427"/>
            <a:ext cx="5943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dirty="0">
                <a:latin typeface="Times New Roman" pitchFamily="18" charset="0"/>
              </a:rPr>
              <a:t>在传统的</a:t>
            </a:r>
            <a:r>
              <a:rPr lang="en-US" altLang="zh-CN" dirty="0"/>
              <a:t>OS</a:t>
            </a:r>
            <a:r>
              <a:rPr lang="zh-CN" altLang="en-US" dirty="0">
                <a:latin typeface="Times New Roman" pitchFamily="18" charset="0"/>
              </a:rPr>
              <a:t>中，独立性是指进程实体是一个能独立运行、独立分配资源和独立接受调度的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基本单位</a:t>
            </a:r>
            <a:r>
              <a:rPr lang="zh-CN" altLang="en-US" dirty="0">
                <a:latin typeface="Times New Roman" pitchFamily="18" charset="0"/>
              </a:rPr>
              <a:t>。</a:t>
            </a:r>
            <a:r>
              <a:rPr lang="zh-CN" altLang="en-US" dirty="0"/>
              <a:t> 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470633" y="4877537"/>
            <a:ext cx="21394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2060"/>
                </a:solidFill>
              </a:rPr>
              <a:t>（</a:t>
            </a:r>
            <a:r>
              <a:rPr lang="en-US" altLang="zh-CN">
                <a:solidFill>
                  <a:srgbClr val="002060"/>
                </a:solidFill>
              </a:rPr>
              <a:t>4</a:t>
            </a:r>
            <a:r>
              <a:rPr lang="zh-CN" altLang="en-US">
                <a:solidFill>
                  <a:srgbClr val="002060"/>
                </a:solidFill>
                <a:latin typeface="Times New Roman" pitchFamily="18" charset="0"/>
              </a:rPr>
              <a:t>）异步性</a:t>
            </a:r>
            <a:r>
              <a:rPr lang="zh-CN" altLang="en-US">
                <a:solidFill>
                  <a:srgbClr val="002060"/>
                </a:solidFill>
              </a:rPr>
              <a:t> ：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2614246" y="4877537"/>
            <a:ext cx="5943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itchFamily="18" charset="0"/>
              </a:rPr>
              <a:t>是指进程按各自独立的、不可预知的速度向前推进，或说进程实体按异步方式运行。</a:t>
            </a:r>
            <a:r>
              <a:rPr lang="zh-CN" altLang="en-US"/>
              <a:t> 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79901" y="806604"/>
            <a:ext cx="2139462" cy="46166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CC6600"/>
                </a:solidFill>
                <a:latin typeface="黑体" pitchFamily="49" charset="-122"/>
                <a:ea typeface="黑体" pitchFamily="49" charset="-122"/>
              </a:rPr>
              <a:t>进程的特征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470633" y="1594338"/>
            <a:ext cx="1981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2060"/>
                </a:solidFill>
              </a:rPr>
              <a:t>（</a:t>
            </a:r>
            <a:r>
              <a:rPr lang="en-US" altLang="zh-CN">
                <a:solidFill>
                  <a:srgbClr val="002060"/>
                </a:solidFill>
              </a:rPr>
              <a:t>1</a:t>
            </a:r>
            <a:r>
              <a:rPr lang="zh-CN" altLang="en-US">
                <a:solidFill>
                  <a:srgbClr val="002060"/>
                </a:solidFill>
                <a:latin typeface="宋体" pitchFamily="2" charset="-122"/>
              </a:rPr>
              <a:t>）动态性：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2614246" y="1610213"/>
            <a:ext cx="5943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宋体" pitchFamily="2" charset="-122"/>
              </a:rPr>
              <a:t>进程的实质是进程实体的一次执行过程，故动态性是进程的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最基本特征</a:t>
            </a:r>
            <a:r>
              <a:rPr lang="zh-CN" altLang="en-US" dirty="0">
                <a:latin typeface="宋体" pitchFamily="2" charset="-122"/>
              </a:rPr>
              <a:t>。</a:t>
            </a:r>
            <a:r>
              <a:rPr lang="zh-CN" altLang="en-US" dirty="0"/>
              <a:t> </a:t>
            </a: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470633" y="2573320"/>
            <a:ext cx="1981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2060"/>
                </a:solidFill>
              </a:rPr>
              <a:t>（</a:t>
            </a:r>
            <a:r>
              <a:rPr lang="en-US" altLang="zh-CN">
                <a:solidFill>
                  <a:srgbClr val="002060"/>
                </a:solidFill>
              </a:rPr>
              <a:t>2</a:t>
            </a:r>
            <a:r>
              <a:rPr lang="zh-CN" altLang="en-US">
                <a:solidFill>
                  <a:srgbClr val="002060"/>
                </a:solidFill>
                <a:latin typeface="宋体" pitchFamily="2" charset="-122"/>
              </a:rPr>
              <a:t>）并发性：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2614246" y="2573320"/>
            <a:ext cx="594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宋体" pitchFamily="2" charset="-122"/>
              </a:rPr>
              <a:t>这是指多个进程实体同存于内存中，且能在一段时间内同时运行。</a:t>
            </a:r>
            <a:r>
              <a:rPr lang="zh-CN" altLang="en-US"/>
              <a:t> 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621324" y="2379784"/>
            <a:ext cx="7936523" cy="1950775"/>
          </a:xfrm>
          <a:prstGeom prst="wedgeRoundRectCallout">
            <a:avLst>
              <a:gd name="adj1" fmla="val 1500"/>
              <a:gd name="adj2" fmla="val 82799"/>
              <a:gd name="adj3" fmla="val 16667"/>
            </a:avLst>
          </a:prstGeom>
          <a:solidFill>
            <a:srgbClr val="00B0F0"/>
          </a:solidFill>
          <a:ln w="38100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zh-CN" altLang="en-US" dirty="0" smtClean="0">
                <a:solidFill>
                  <a:schemeClr val="bg1"/>
                </a:solidFill>
              </a:rPr>
              <a:t>正因为异步性，才导致传统意义上的程序在参与并发执行时，会产生其结果的不可再现性。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solidFill>
                  <a:schemeClr val="bg1"/>
                </a:solidFill>
              </a:rPr>
              <a:t>为了</a:t>
            </a:r>
            <a:r>
              <a:rPr lang="zh-CN" altLang="en-US" dirty="0" smtClean="0">
                <a:solidFill>
                  <a:schemeClr val="bg1"/>
                </a:solidFill>
              </a:rPr>
              <a:t>使进程在并发运行时虽具有异步性，但仍能保证进程并发执行的结果是可再现的，在</a:t>
            </a:r>
            <a:r>
              <a:rPr lang="en-US" altLang="zh-CN" dirty="0" smtClean="0">
                <a:solidFill>
                  <a:schemeClr val="bg1"/>
                </a:solidFill>
              </a:rPr>
              <a:t>OS</a:t>
            </a:r>
            <a:r>
              <a:rPr lang="zh-CN" altLang="en-US" dirty="0" smtClean="0">
                <a:solidFill>
                  <a:schemeClr val="bg1"/>
                </a:solidFill>
              </a:rPr>
              <a:t>中引入进程概念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</a:rPr>
              <a:t>同时，配置相应的进程同步机制。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21510" grpId="0"/>
      <p:bldP spid="21511" grpId="0"/>
      <p:bldP spid="21512" grpId="0"/>
      <p:bldP spid="11" grpId="0"/>
      <p:bldP spid="12" grpId="0"/>
      <p:bldP spid="13" grpId="0"/>
      <p:bldP spid="14" grpId="0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09600" y="1342720"/>
            <a:ext cx="457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hlink"/>
                </a:solidFill>
                <a:latin typeface="宋体" pitchFamily="2" charset="-122"/>
              </a:rPr>
              <a:t>1. </a:t>
            </a:r>
            <a:r>
              <a:rPr lang="zh-CN" altLang="en-US" sz="3200" dirty="0" smtClean="0">
                <a:solidFill>
                  <a:schemeClr val="hlink"/>
                </a:solidFill>
                <a:latin typeface="宋体" pitchFamily="2" charset="-122"/>
              </a:rPr>
              <a:t>进程</a:t>
            </a:r>
            <a:r>
              <a:rPr lang="zh-CN" altLang="en-US" sz="3200" dirty="0">
                <a:solidFill>
                  <a:schemeClr val="hlink"/>
                </a:solidFill>
                <a:latin typeface="宋体" pitchFamily="2" charset="-122"/>
              </a:rPr>
              <a:t>的三种基本状态：</a:t>
            </a:r>
            <a:r>
              <a:rPr lang="zh-CN" altLang="en-US" sz="3200" dirty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422031" y="2098433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  <a:r>
              <a:rPr lang="zh-CN" altLang="en-US">
                <a:latin typeface="宋体" pitchFamily="2" charset="-122"/>
              </a:rPr>
              <a:t>）就绪（</a:t>
            </a:r>
            <a:r>
              <a:rPr lang="en-US" altLang="zh-CN"/>
              <a:t>Ready</a:t>
            </a:r>
            <a:r>
              <a:rPr lang="zh-CN" altLang="en-US" smtClean="0">
                <a:latin typeface="宋体" pitchFamily="2" charset="-122"/>
              </a:rPr>
              <a:t>）状态</a:t>
            </a:r>
            <a:r>
              <a:rPr lang="zh-CN" altLang="en-US">
                <a:latin typeface="宋体" pitchFamily="2" charset="-122"/>
              </a:rPr>
              <a:t>：</a:t>
            </a:r>
            <a:r>
              <a:rPr lang="zh-CN" altLang="en-US"/>
              <a:t> 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308231" y="2098433"/>
            <a:ext cx="4572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宋体" pitchFamily="2" charset="-122"/>
              </a:rPr>
              <a:t>当进程已分配到除</a:t>
            </a:r>
            <a:r>
              <a:rPr lang="en-US" altLang="zh-CN"/>
              <a:t>CPU</a:t>
            </a:r>
            <a:r>
              <a:rPr lang="zh-CN" altLang="en-US">
                <a:latin typeface="宋体" pitchFamily="2" charset="-122"/>
              </a:rPr>
              <a:t>以外的所有资源后，只要再获得</a:t>
            </a:r>
            <a:r>
              <a:rPr lang="en-US" altLang="zh-CN"/>
              <a:t>CPU</a:t>
            </a:r>
            <a:r>
              <a:rPr lang="zh-CN" altLang="en-US">
                <a:latin typeface="宋体" pitchFamily="2" charset="-122"/>
              </a:rPr>
              <a:t>，便可立即执行，进程这时的状态称为就绪状态。</a:t>
            </a:r>
            <a:r>
              <a:rPr lang="zh-CN" altLang="en-US"/>
              <a:t> 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422031" y="3716218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  <a:r>
              <a:rPr lang="zh-CN" altLang="en-US">
                <a:latin typeface="宋体" pitchFamily="2" charset="-122"/>
              </a:rPr>
              <a:t>）执行（</a:t>
            </a:r>
            <a:r>
              <a:rPr lang="en-US" altLang="zh-CN"/>
              <a:t>Running</a:t>
            </a:r>
            <a:r>
              <a:rPr lang="zh-CN" altLang="en-US" smtClean="0">
                <a:latin typeface="宋体" pitchFamily="2" charset="-122"/>
              </a:rPr>
              <a:t>）状态</a:t>
            </a:r>
            <a:r>
              <a:rPr lang="en-US" altLang="zh-CN">
                <a:latin typeface="宋体" pitchFamily="2" charset="-122"/>
              </a:rPr>
              <a:t>:</a:t>
            </a:r>
            <a:r>
              <a:rPr lang="en-US" altLang="zh-CN"/>
              <a:t> 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4232031" y="3716218"/>
            <a:ext cx="487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宋体" pitchFamily="2" charset="-122"/>
              </a:rPr>
              <a:t>进程已获得</a:t>
            </a:r>
            <a:r>
              <a:rPr lang="en-US" altLang="zh-CN"/>
              <a:t>CPU</a:t>
            </a:r>
            <a:r>
              <a:rPr lang="zh-CN" altLang="en-US">
                <a:latin typeface="宋体" pitchFamily="2" charset="-122"/>
              </a:rPr>
              <a:t>，其程序正在执行。</a:t>
            </a:r>
            <a:r>
              <a:rPr lang="zh-CN" altLang="en-US"/>
              <a:t> 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422031" y="4232034"/>
            <a:ext cx="3968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3</a:t>
            </a:r>
            <a:r>
              <a:rPr lang="zh-CN" altLang="en-US">
                <a:latin typeface="宋体" pitchFamily="2" charset="-122"/>
              </a:rPr>
              <a:t>）阻塞（</a:t>
            </a:r>
            <a:r>
              <a:rPr lang="en-US" altLang="zh-CN"/>
              <a:t>Blocked</a:t>
            </a:r>
            <a:r>
              <a:rPr lang="zh-CN" altLang="en-US">
                <a:latin typeface="宋体" pitchFamily="2" charset="-122"/>
              </a:rPr>
              <a:t>）状态</a:t>
            </a:r>
            <a:r>
              <a:rPr lang="en-US" altLang="zh-CN">
                <a:latin typeface="宋体" pitchFamily="2" charset="-122"/>
              </a:rPr>
              <a:t>:</a:t>
            </a:r>
            <a:r>
              <a:rPr lang="en-US" altLang="zh-CN"/>
              <a:t> 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4232031" y="4232034"/>
            <a:ext cx="4876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宋体" pitchFamily="2" charset="-122"/>
              </a:rPr>
              <a:t>正在执行的进程由于发生某事件而暂时无法继续执行时，便放弃处理机而处于暂停状态</a:t>
            </a:r>
            <a:r>
              <a:rPr lang="zh-CN" altLang="en-US" dirty="0" smtClean="0">
                <a:latin typeface="宋体" pitchFamily="2" charset="-122"/>
              </a:rPr>
              <a:t>，即</a:t>
            </a:r>
            <a:r>
              <a:rPr lang="zh-CN" altLang="en-US" dirty="0">
                <a:latin typeface="宋体" pitchFamily="2" charset="-122"/>
              </a:rPr>
              <a:t>进程的执行受到阻塞</a:t>
            </a:r>
            <a:r>
              <a:rPr lang="zh-CN" altLang="en-US" dirty="0" smtClean="0">
                <a:latin typeface="宋体" pitchFamily="2" charset="-122"/>
              </a:rPr>
              <a:t>，也称为等待状态。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22540" name="AutoShape 12"/>
          <p:cNvSpPr>
            <a:spLocks noChangeArrowheads="1"/>
          </p:cNvSpPr>
          <p:nvPr/>
        </p:nvSpPr>
        <p:spPr bwMode="auto">
          <a:xfrm>
            <a:off x="316522" y="4894388"/>
            <a:ext cx="3815864" cy="1255346"/>
          </a:xfrm>
          <a:prstGeom prst="wedgeRoundRectCallout">
            <a:avLst>
              <a:gd name="adj1" fmla="val 39699"/>
              <a:gd name="adj2" fmla="val -7596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/>
          <a:lstStyle/>
          <a:p>
            <a:pPr>
              <a:spcBef>
                <a:spcPct val="0"/>
              </a:spcBef>
            </a:pPr>
            <a:r>
              <a:rPr lang="zh-CN" altLang="en-US">
                <a:latin typeface="宋体" pitchFamily="2" charset="-122"/>
              </a:rPr>
              <a:t>使进程阻塞的典型事件：请求</a:t>
            </a:r>
            <a:r>
              <a:rPr lang="en-US" altLang="zh-CN" smtClean="0"/>
              <a:t>I/O</a:t>
            </a:r>
            <a:r>
              <a:rPr lang="zh-CN" altLang="en-US" smtClean="0"/>
              <a:t>、访问临界资源失败</a:t>
            </a:r>
            <a:r>
              <a:rPr lang="zh-CN" altLang="en-US" smtClean="0">
                <a:latin typeface="宋体" pitchFamily="2" charset="-122"/>
              </a:rPr>
              <a:t>等等。</a:t>
            </a:r>
            <a:r>
              <a:rPr lang="zh-CN" altLang="en-US" smtClean="0"/>
              <a:t> </a:t>
            </a:r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3540373" y="2297360"/>
            <a:ext cx="5310554" cy="1295400"/>
          </a:xfrm>
          <a:prstGeom prst="wedgeRoundRectCallout">
            <a:avLst>
              <a:gd name="adj1" fmla="val -51565"/>
              <a:gd name="adj2" fmla="val 6911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/>
              <a:t>任一</a:t>
            </a:r>
            <a:r>
              <a:rPr lang="zh-CN" altLang="en-US" smtClean="0"/>
              <a:t>时刻，单处理器系统中，只有一个进程处于执行状态，而多处理器系统中可以有多个进程处于执行状态</a:t>
            </a:r>
            <a:endParaRPr lang="zh-CN" alt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304800" y="533400"/>
            <a:ext cx="8382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Arial Black" pitchFamily="34" charset="0"/>
                <a:ea typeface="黑体" pitchFamily="49" charset="-122"/>
              </a:rPr>
              <a:t>2.2.2 </a:t>
            </a:r>
            <a:r>
              <a:rPr lang="zh-CN" altLang="en-US" sz="3200" dirty="0" smtClean="0">
                <a:latin typeface="Arial Black" pitchFamily="34" charset="0"/>
                <a:ea typeface="黑体" pitchFamily="49" charset="-122"/>
              </a:rPr>
              <a:t>进程的基本状态及转换</a:t>
            </a:r>
            <a:endParaRPr lang="en-US" altLang="zh-CN" sz="3200" b="1" dirty="0" smtClean="0"/>
          </a:p>
        </p:txBody>
      </p:sp>
      <p:sp>
        <p:nvSpPr>
          <p:cNvPr id="22535" name="AutoShape 7"/>
          <p:cNvSpPr>
            <a:spLocks noChangeArrowheads="1"/>
          </p:cNvSpPr>
          <p:nvPr/>
        </p:nvSpPr>
        <p:spPr bwMode="auto">
          <a:xfrm>
            <a:off x="4079631" y="726833"/>
            <a:ext cx="4572000" cy="1295400"/>
          </a:xfrm>
          <a:prstGeom prst="wedgeRoundRectCallout">
            <a:avLst>
              <a:gd name="adj1" fmla="val -51565"/>
              <a:gd name="adj2" fmla="val 6911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宋体" pitchFamily="2" charset="-122"/>
              </a:rPr>
              <a:t>系统中处于就绪状态的进程可能有多个，通常将它们排成一个队列，称为就绪队列。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  <p:bldP spid="22534" grpId="0"/>
      <p:bldP spid="22536" grpId="0"/>
      <p:bldP spid="22537" grpId="0"/>
      <p:bldP spid="22538" grpId="0"/>
      <p:bldP spid="22539" grpId="0"/>
      <p:bldP spid="22540" grpId="0" animBg="1"/>
      <p:bldP spid="14" grpId="0" animBg="1"/>
      <p:bldP spid="225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57200" y="791312"/>
            <a:ext cx="57677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hlink"/>
                </a:solidFill>
                <a:latin typeface="宋体" pitchFamily="2" charset="-122"/>
              </a:rPr>
              <a:t>2. </a:t>
            </a:r>
            <a:r>
              <a:rPr lang="zh-CN" altLang="en-US" sz="3200" dirty="0" smtClean="0">
                <a:solidFill>
                  <a:schemeClr val="hlink"/>
                </a:solidFill>
                <a:latin typeface="宋体" pitchFamily="2" charset="-122"/>
              </a:rPr>
              <a:t>进程</a:t>
            </a:r>
            <a:r>
              <a:rPr lang="zh-CN" altLang="en-US" sz="3200" dirty="0">
                <a:solidFill>
                  <a:schemeClr val="hlink"/>
                </a:solidFill>
                <a:latin typeface="宋体" pitchFamily="2" charset="-122"/>
              </a:rPr>
              <a:t>的三种基本状态的转换：</a:t>
            </a:r>
          </a:p>
        </p:txBody>
      </p:sp>
      <p:pic>
        <p:nvPicPr>
          <p:cNvPr id="23557" name="Picture 5" descr="OS图2-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12"/>
          <a:stretch/>
        </p:blipFill>
        <p:spPr bwMode="auto">
          <a:xfrm>
            <a:off x="4876800" y="2327030"/>
            <a:ext cx="3905250" cy="298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609600" y="2788265"/>
            <a:ext cx="4114800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itchFamily="18" charset="0"/>
                <a:ea typeface="黑体" pitchFamily="49" charset="-122"/>
              </a:rPr>
              <a:t>进程调度</a:t>
            </a:r>
            <a:r>
              <a:rPr lang="zh-CN" altLang="en-US">
                <a:latin typeface="Times New Roman" pitchFamily="18" charset="0"/>
              </a:rPr>
              <a:t>：就绪态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</a:t>
            </a:r>
            <a:r>
              <a:rPr lang="zh-CN" altLang="en-US">
                <a:latin typeface="Times New Roman" pitchFamily="18" charset="0"/>
              </a:rPr>
              <a:t>执行态</a:t>
            </a:r>
          </a:p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时间片完</a:t>
            </a:r>
            <a:r>
              <a:rPr lang="zh-CN" altLang="en-US">
                <a:latin typeface="宋体" pitchFamily="2" charset="-122"/>
              </a:rPr>
              <a:t>：执行态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</a:t>
            </a:r>
            <a:r>
              <a:rPr lang="zh-CN" altLang="en-US">
                <a:latin typeface="宋体" pitchFamily="2" charset="-122"/>
              </a:rPr>
              <a:t>就绪态</a:t>
            </a:r>
            <a:r>
              <a:rPr lang="zh-CN" altLang="en-US">
                <a:latin typeface="Times New Roman" pitchFamily="18" charset="0"/>
              </a:rPr>
              <a:t> </a:t>
            </a:r>
          </a:p>
          <a:p>
            <a:pPr eaLnBrk="1" hangingPunct="1"/>
            <a:r>
              <a:rPr lang="zh-CN" altLang="en-US">
                <a:latin typeface="Times New Roman" pitchFamily="18" charset="0"/>
                <a:ea typeface="黑体" pitchFamily="49" charset="-122"/>
              </a:rPr>
              <a:t>请求</a:t>
            </a:r>
            <a:r>
              <a:rPr lang="en-US" altLang="zh-CN">
                <a:latin typeface="Times New Roman" pitchFamily="18" charset="0"/>
                <a:ea typeface="黑体" pitchFamily="49" charset="-122"/>
              </a:rPr>
              <a:t>I/O</a:t>
            </a:r>
            <a:r>
              <a:rPr lang="zh-CN" altLang="en-US">
                <a:latin typeface="宋体" pitchFamily="2" charset="-122"/>
              </a:rPr>
              <a:t>：执行态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</a:t>
            </a:r>
            <a:r>
              <a:rPr lang="zh-CN" altLang="en-US">
                <a:latin typeface="宋体" pitchFamily="2" charset="-122"/>
              </a:rPr>
              <a:t>阻塞态</a:t>
            </a:r>
            <a:r>
              <a:rPr lang="zh-CN" altLang="en-US">
                <a:latin typeface="Times New Roman" pitchFamily="18" charset="0"/>
              </a:rPr>
              <a:t> </a:t>
            </a:r>
          </a:p>
          <a:p>
            <a:pPr eaLnBrk="1" hangingPunct="1"/>
            <a:r>
              <a:rPr lang="en-US" altLang="zh-CN">
                <a:latin typeface="Times New Roman" pitchFamily="18" charset="0"/>
              </a:rPr>
              <a:t>I/O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完成</a:t>
            </a:r>
            <a:r>
              <a:rPr lang="zh-CN" altLang="en-US">
                <a:latin typeface="宋体" pitchFamily="2" charset="-122"/>
              </a:rPr>
              <a:t>：阻塞态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</a:t>
            </a:r>
            <a:r>
              <a:rPr lang="zh-CN" altLang="en-US">
                <a:latin typeface="宋体" pitchFamily="2" charset="-122"/>
              </a:rPr>
              <a:t>就绪态</a:t>
            </a:r>
            <a:r>
              <a:rPr lang="zh-CN" altLang="en-US">
                <a:latin typeface="Times New Roman" pitchFamily="18" charset="0"/>
              </a:rPr>
              <a:t> </a:t>
            </a:r>
            <a:r>
              <a:rPr lang="zh-CN" altLang="en-US"/>
              <a:t> 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52400" y="2069127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</a:rPr>
              <a:t>引起进程状态转换的典型事件：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build="p"/>
      <p:bldP spid="235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998414"/>
            <a:ext cx="7573108" cy="3620476"/>
          </a:xfrm>
          <a:prstGeom prst="rect">
            <a:avLst/>
          </a:prstGeom>
          <a:noFill/>
        </p:spPr>
        <p:txBody>
          <a:bodyPr vert="horz" wrap="square" rtlCol="0" anchor="t" anchorCtr="0">
            <a:noAutofit/>
          </a:bodyPr>
          <a:lstStyle/>
          <a:p>
            <a:r>
              <a:rPr lang="zh-CN" altLang="en-US" sz="2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张三正在抄作业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——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张三是处理机，“抄作业”操作是一个进程。</a:t>
            </a:r>
          </a:p>
          <a:p>
            <a:r>
              <a:rPr lang="zh-CN" altLang="en-US" sz="2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当前“抄作业”</a:t>
            </a:r>
            <a:r>
              <a:rPr lang="zh-CN" altLang="en-US" sz="20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进程处于什么状态？</a:t>
            </a:r>
            <a:r>
              <a:rPr lang="zh-CN" altLang="en-US" sz="2000" dirty="0">
                <a:solidFill>
                  <a:srgbClr val="FF0000"/>
                </a:solidFill>
                <a:latin typeface="Microsoft Yahei"/>
                <a:ea typeface="Microsoft Yahei"/>
                <a:sym typeface="Microsoft Yahei"/>
              </a:rPr>
              <a:t>就绪</a:t>
            </a:r>
            <a:r>
              <a:rPr lang="en-US" altLang="zh-CN" sz="2000" dirty="0">
                <a:solidFill>
                  <a:srgbClr val="FF0000"/>
                </a:solidFill>
                <a:latin typeface="Microsoft Yahei"/>
                <a:ea typeface="Microsoft Yahei"/>
                <a:sym typeface="Microsoft Yahei"/>
              </a:rPr>
              <a:t>or</a:t>
            </a:r>
            <a:r>
              <a:rPr lang="zh-CN" altLang="en-US" sz="2000" dirty="0">
                <a:solidFill>
                  <a:srgbClr val="FF0000"/>
                </a:solidFill>
                <a:latin typeface="Microsoft Yahei"/>
                <a:ea typeface="Microsoft Yahei"/>
                <a:sym typeface="Microsoft Yahei"/>
              </a:rPr>
              <a:t>执行</a:t>
            </a:r>
            <a:r>
              <a:rPr lang="en-US" altLang="zh-CN" sz="2000" dirty="0">
                <a:solidFill>
                  <a:srgbClr val="FF0000"/>
                </a:solidFill>
                <a:latin typeface="Microsoft Yahei"/>
                <a:ea typeface="Microsoft Yahei"/>
                <a:sym typeface="Microsoft Yahei"/>
              </a:rPr>
              <a:t>or</a:t>
            </a:r>
            <a:r>
              <a:rPr lang="zh-CN" altLang="en-US" sz="2000" dirty="0">
                <a:solidFill>
                  <a:srgbClr val="FF0000"/>
                </a:solidFill>
                <a:latin typeface="Microsoft Yahei"/>
                <a:ea typeface="Microsoft Yahei"/>
                <a:sym typeface="Microsoft Yahei"/>
              </a:rPr>
              <a:t>阻塞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？</a:t>
            </a: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2074984" y="4935704"/>
            <a:ext cx="1148862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就绪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4437888" y="4935706"/>
            <a:ext cx="1148862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执行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6740769" y="4935703"/>
            <a:ext cx="1148862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阻塞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360609" y="4999997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3723513" y="4999999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6026394" y="499999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9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999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998414"/>
            <a:ext cx="7391400" cy="3620476"/>
          </a:xfrm>
          <a:prstGeom prst="rect">
            <a:avLst/>
          </a:prstGeom>
          <a:noFill/>
        </p:spPr>
        <p:txBody>
          <a:bodyPr vert="horz" wrap="square" rtlCol="0" anchor="t" anchorCtr="0">
            <a:no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张三正在抄作业</a:t>
            </a:r>
            <a:r>
              <a:rPr lang="en-US" altLang="zh-CN" sz="20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——</a:t>
            </a:r>
            <a:r>
              <a:rPr lang="zh-CN" altLang="en-US" sz="20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张三是处理机，“抄作业”操作是一个进程。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当前“抄作业”进程处于什么状态？</a:t>
            </a:r>
            <a:r>
              <a:rPr lang="zh-CN" altLang="en-US" sz="2000" dirty="0" smtClean="0">
                <a:latin typeface="Microsoft Yahei"/>
                <a:ea typeface="Microsoft Yahei"/>
                <a:sym typeface="Microsoft Yahei"/>
              </a:rPr>
              <a:t>就绪</a:t>
            </a:r>
            <a:r>
              <a:rPr lang="en-US" altLang="zh-CN" sz="2000" dirty="0" smtClean="0">
                <a:latin typeface="Microsoft Yahei"/>
                <a:ea typeface="Microsoft Yahei"/>
                <a:sym typeface="Microsoft Yahei"/>
              </a:rPr>
              <a:t>or</a:t>
            </a:r>
            <a:r>
              <a:rPr lang="zh-CN" altLang="en-US" sz="2000" dirty="0" smtClean="0">
                <a:latin typeface="Microsoft Yahei"/>
                <a:ea typeface="Microsoft Yahei"/>
                <a:sym typeface="Microsoft Yahei"/>
              </a:rPr>
              <a:t>执行</a:t>
            </a:r>
            <a:r>
              <a:rPr lang="en-US" altLang="zh-CN" sz="2000" dirty="0" smtClean="0">
                <a:latin typeface="Microsoft Yahei"/>
                <a:ea typeface="Microsoft Yahei"/>
                <a:sym typeface="Microsoft Yahei"/>
              </a:rPr>
              <a:t>or</a:t>
            </a:r>
            <a:r>
              <a:rPr lang="zh-CN" altLang="en-US" sz="2000" dirty="0" smtClean="0">
                <a:latin typeface="Microsoft Yahei"/>
                <a:ea typeface="Microsoft Yahei"/>
                <a:sym typeface="Microsoft Yahei"/>
              </a:rPr>
              <a:t>阻塞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？</a:t>
            </a:r>
          </a:p>
          <a:p>
            <a:r>
              <a:rPr lang="zh-CN" altLang="en-US" sz="2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忽然通知做核酸，需要张三立即去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——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张三要暂停抄作业，转去执行“核酸检测”进程。</a:t>
            </a:r>
          </a:p>
          <a:p>
            <a:r>
              <a:rPr lang="zh-CN" altLang="en-US" sz="2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此时“抄作业”进程处于什么状态？</a:t>
            </a:r>
            <a:r>
              <a:rPr lang="zh-CN" altLang="en-US" sz="2000" dirty="0">
                <a:solidFill>
                  <a:srgbClr val="FF0000"/>
                </a:solidFill>
                <a:latin typeface="Microsoft Yahei"/>
                <a:ea typeface="Microsoft Yahei"/>
                <a:sym typeface="Microsoft Yahei"/>
              </a:rPr>
              <a:t>就绪</a:t>
            </a:r>
            <a:r>
              <a:rPr lang="en-US" altLang="zh-CN" sz="2000" dirty="0">
                <a:solidFill>
                  <a:srgbClr val="FF0000"/>
                </a:solidFill>
                <a:latin typeface="Microsoft Yahei"/>
                <a:ea typeface="Microsoft Yahei"/>
                <a:sym typeface="Microsoft Yahei"/>
              </a:rPr>
              <a:t>or</a:t>
            </a:r>
            <a:r>
              <a:rPr lang="zh-CN" altLang="en-US" sz="2000" dirty="0">
                <a:solidFill>
                  <a:srgbClr val="FF0000"/>
                </a:solidFill>
                <a:latin typeface="Microsoft Yahei"/>
                <a:ea typeface="Microsoft Yahei"/>
                <a:sym typeface="Microsoft Yahei"/>
              </a:rPr>
              <a:t>执行</a:t>
            </a:r>
            <a:r>
              <a:rPr lang="en-US" altLang="zh-CN" sz="2000" dirty="0">
                <a:solidFill>
                  <a:srgbClr val="FF0000"/>
                </a:solidFill>
                <a:latin typeface="Microsoft Yahei"/>
                <a:ea typeface="Microsoft Yahei"/>
                <a:sym typeface="Microsoft Yahei"/>
              </a:rPr>
              <a:t>or</a:t>
            </a:r>
            <a:r>
              <a:rPr lang="zh-CN" altLang="en-US" sz="2000" dirty="0">
                <a:solidFill>
                  <a:srgbClr val="FF0000"/>
                </a:solidFill>
                <a:latin typeface="Microsoft Yahei"/>
                <a:ea typeface="Microsoft Yahei"/>
                <a:sym typeface="Microsoft Yahei"/>
              </a:rPr>
              <a:t>阻塞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？</a:t>
            </a:r>
          </a:p>
        </p:txBody>
      </p:sp>
      <p:sp>
        <p:nvSpPr>
          <p:cNvPr id="12" name="圆角矩形 11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sp>
        <p:nvSpPr>
          <p:cNvPr id="18" name="TextBox 17"/>
          <p:cNvSpPr txBox="1"/>
          <p:nvPr>
            <p:custDataLst>
              <p:tags r:id="rId4"/>
            </p:custDataLst>
          </p:nvPr>
        </p:nvSpPr>
        <p:spPr>
          <a:xfrm>
            <a:off x="2074984" y="4935704"/>
            <a:ext cx="1148862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就绪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9" name="TextBox 18"/>
          <p:cNvSpPr txBox="1"/>
          <p:nvPr>
            <p:custDataLst>
              <p:tags r:id="rId5"/>
            </p:custDataLst>
          </p:nvPr>
        </p:nvSpPr>
        <p:spPr>
          <a:xfrm>
            <a:off x="4437888" y="4935706"/>
            <a:ext cx="1148862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执行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0" name="TextBox 19"/>
          <p:cNvSpPr txBox="1"/>
          <p:nvPr>
            <p:custDataLst>
              <p:tags r:id="rId6"/>
            </p:custDataLst>
          </p:nvPr>
        </p:nvSpPr>
        <p:spPr>
          <a:xfrm>
            <a:off x="6740769" y="4935703"/>
            <a:ext cx="1148862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阻塞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1" name="椭圆 20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360609" y="4999997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2" name="椭圆 21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3723513" y="4999999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3" name="椭圆 22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6026394" y="499999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540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998414"/>
            <a:ext cx="7391400" cy="3620476"/>
          </a:xfrm>
          <a:prstGeom prst="rect">
            <a:avLst/>
          </a:prstGeom>
          <a:noFill/>
        </p:spPr>
        <p:txBody>
          <a:bodyPr vert="horz" wrap="square" rtlCol="0" anchor="t" anchorCtr="0">
            <a:no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张三正在抄作业</a:t>
            </a:r>
            <a:r>
              <a:rPr lang="en-US" altLang="zh-CN" sz="20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——</a:t>
            </a:r>
            <a:r>
              <a:rPr lang="zh-CN" altLang="en-US" sz="20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张三是处理机，“抄作业”操作是一个进程。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当前“抄作业”进程处于什么状态？</a:t>
            </a:r>
            <a:r>
              <a:rPr lang="zh-CN" altLang="en-US" sz="2000" dirty="0">
                <a:latin typeface="Microsoft Yahei"/>
                <a:ea typeface="Microsoft Yahei"/>
                <a:sym typeface="Microsoft Yahei"/>
              </a:rPr>
              <a:t>就绪</a:t>
            </a:r>
            <a:r>
              <a:rPr lang="en-US" altLang="zh-CN" sz="2000" dirty="0">
                <a:latin typeface="Microsoft Yahei"/>
                <a:ea typeface="Microsoft Yahei"/>
                <a:sym typeface="Microsoft Yahei"/>
              </a:rPr>
              <a:t>or</a:t>
            </a:r>
            <a:r>
              <a:rPr lang="zh-CN" altLang="en-US" sz="2000" dirty="0">
                <a:latin typeface="Microsoft Yahei"/>
                <a:ea typeface="Microsoft Yahei"/>
                <a:sym typeface="Microsoft Yahei"/>
              </a:rPr>
              <a:t>执行</a:t>
            </a:r>
            <a:r>
              <a:rPr lang="en-US" altLang="zh-CN" sz="2000" dirty="0">
                <a:latin typeface="Microsoft Yahei"/>
                <a:ea typeface="Microsoft Yahei"/>
                <a:sym typeface="Microsoft Yahei"/>
              </a:rPr>
              <a:t>or</a:t>
            </a:r>
            <a:r>
              <a:rPr lang="zh-CN" altLang="en-US" sz="2000" dirty="0">
                <a:latin typeface="Microsoft Yahei"/>
                <a:ea typeface="Microsoft Yahei"/>
                <a:sym typeface="Microsoft Yahei"/>
              </a:rPr>
              <a:t>阻塞</a:t>
            </a:r>
            <a:r>
              <a:rPr lang="zh-CN" altLang="en-US" sz="20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？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忽然通知做核酸，需要张三立即去</a:t>
            </a:r>
            <a:r>
              <a:rPr lang="en-US" altLang="zh-CN" sz="20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——</a:t>
            </a:r>
            <a:r>
              <a:rPr lang="zh-CN" altLang="en-US" sz="20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张三要暂停抄作业，转去执行“核酸检测”进程。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此时“抄作业”进程处于什么状态？就绪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or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执行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or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阻塞？</a:t>
            </a:r>
          </a:p>
          <a:p>
            <a:r>
              <a:rPr lang="zh-CN" altLang="en-US" sz="2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张三做完核酸检测，继续回去抄作业；抄了一半，发现有部分作业李四还没有抄完，张三只能等李四抄完再继续，这个时候张三可以去做别的事情，此时“抄作业”进程处于什么状态？</a:t>
            </a:r>
            <a:r>
              <a:rPr lang="zh-CN" altLang="en-US" sz="2000" dirty="0">
                <a:solidFill>
                  <a:srgbClr val="FF0000"/>
                </a:solidFill>
                <a:latin typeface="Microsoft Yahei"/>
                <a:ea typeface="Microsoft Yahei"/>
                <a:sym typeface="Microsoft Yahei"/>
              </a:rPr>
              <a:t>就绪</a:t>
            </a:r>
            <a:r>
              <a:rPr lang="en-US" altLang="zh-CN" sz="2000" dirty="0">
                <a:solidFill>
                  <a:srgbClr val="FF0000"/>
                </a:solidFill>
                <a:latin typeface="Microsoft Yahei"/>
                <a:ea typeface="Microsoft Yahei"/>
                <a:sym typeface="Microsoft Yahei"/>
              </a:rPr>
              <a:t>or</a:t>
            </a:r>
            <a:r>
              <a:rPr lang="zh-CN" altLang="en-US" sz="2000" dirty="0">
                <a:solidFill>
                  <a:srgbClr val="FF0000"/>
                </a:solidFill>
                <a:latin typeface="Microsoft Yahei"/>
                <a:ea typeface="Microsoft Yahei"/>
                <a:sym typeface="Microsoft Yahei"/>
              </a:rPr>
              <a:t>执行</a:t>
            </a:r>
            <a:r>
              <a:rPr lang="en-US" altLang="zh-CN" sz="2000" dirty="0">
                <a:solidFill>
                  <a:srgbClr val="FF0000"/>
                </a:solidFill>
                <a:latin typeface="Microsoft Yahei"/>
                <a:ea typeface="Microsoft Yahei"/>
                <a:sym typeface="Microsoft Yahei"/>
              </a:rPr>
              <a:t>or</a:t>
            </a:r>
            <a:r>
              <a:rPr lang="zh-CN" altLang="en-US" sz="2000" dirty="0">
                <a:solidFill>
                  <a:srgbClr val="FF0000"/>
                </a:solidFill>
                <a:latin typeface="Microsoft Yahei"/>
                <a:ea typeface="Microsoft Yahei"/>
                <a:sym typeface="Microsoft Yahei"/>
              </a:rPr>
              <a:t>阻塞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？</a:t>
            </a:r>
            <a:endParaRPr lang="zh-CN" altLang="en-US" sz="20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sp>
        <p:nvSpPr>
          <p:cNvPr id="18" name="TextBox 17"/>
          <p:cNvSpPr txBox="1"/>
          <p:nvPr>
            <p:custDataLst>
              <p:tags r:id="rId4"/>
            </p:custDataLst>
          </p:nvPr>
        </p:nvSpPr>
        <p:spPr>
          <a:xfrm>
            <a:off x="2074984" y="4935704"/>
            <a:ext cx="1148862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就绪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9" name="TextBox 18"/>
          <p:cNvSpPr txBox="1"/>
          <p:nvPr>
            <p:custDataLst>
              <p:tags r:id="rId5"/>
            </p:custDataLst>
          </p:nvPr>
        </p:nvSpPr>
        <p:spPr>
          <a:xfrm>
            <a:off x="4437888" y="4935706"/>
            <a:ext cx="1148862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执行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0" name="TextBox 19"/>
          <p:cNvSpPr txBox="1"/>
          <p:nvPr>
            <p:custDataLst>
              <p:tags r:id="rId6"/>
            </p:custDataLst>
          </p:nvPr>
        </p:nvSpPr>
        <p:spPr>
          <a:xfrm>
            <a:off x="6740769" y="4935703"/>
            <a:ext cx="1148862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阻塞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1" name="椭圆 20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360609" y="4999997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2" name="椭圆 21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3723513" y="4999999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3" name="椭圆 22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6026394" y="499999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9584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457200" y="1176462"/>
            <a:ext cx="38051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hlink"/>
                </a:solidFill>
                <a:latin typeface="Times New Roman" pitchFamily="18" charset="0"/>
              </a:rPr>
              <a:t>创建进程的过程</a:t>
            </a:r>
            <a:endParaRPr lang="zh-CN" altLang="en-US" sz="2800" dirty="0">
              <a:solidFill>
                <a:schemeClr val="hlink"/>
              </a:solidFill>
              <a:latin typeface="宋体" pitchFamily="2" charset="-122"/>
            </a:endParaRPr>
          </a:p>
        </p:txBody>
      </p:sp>
      <p:sp>
        <p:nvSpPr>
          <p:cNvPr id="24583" name="Text Box 9"/>
          <p:cNvSpPr txBox="1">
            <a:spLocks noChangeArrowheads="1"/>
          </p:cNvSpPr>
          <p:nvPr/>
        </p:nvSpPr>
        <p:spPr bwMode="auto">
          <a:xfrm>
            <a:off x="627185" y="1850541"/>
            <a:ext cx="7918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宋体" pitchFamily="2" charset="-122"/>
              </a:rPr>
              <a:t>（</a:t>
            </a:r>
            <a:r>
              <a:rPr lang="en-US" altLang="zh-CN" dirty="0" smtClean="0"/>
              <a:t>1</a:t>
            </a:r>
            <a:r>
              <a:rPr lang="zh-CN" altLang="en-US" dirty="0" smtClean="0">
                <a:latin typeface="宋体" pitchFamily="2" charset="-122"/>
              </a:rPr>
              <a:t>）进程申请一个空白</a:t>
            </a:r>
            <a:r>
              <a:rPr lang="en-US" altLang="zh-CN" dirty="0" smtClean="0">
                <a:latin typeface="宋体" pitchFamily="2" charset="-122"/>
              </a:rPr>
              <a:t>PCB</a:t>
            </a:r>
            <a:endParaRPr lang="zh-CN" altLang="en-US" dirty="0"/>
          </a:p>
        </p:txBody>
      </p:sp>
      <p:sp>
        <p:nvSpPr>
          <p:cNvPr id="24584" name="Text Box 10"/>
          <p:cNvSpPr txBox="1">
            <a:spLocks noChangeArrowheads="1"/>
          </p:cNvSpPr>
          <p:nvPr/>
        </p:nvSpPr>
        <p:spPr bwMode="auto">
          <a:xfrm>
            <a:off x="627185" y="2379299"/>
            <a:ext cx="79189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宋体" pitchFamily="2" charset="-122"/>
              </a:rPr>
              <a:t>（</a:t>
            </a:r>
            <a:r>
              <a:rPr lang="en-US" altLang="zh-CN" dirty="0"/>
              <a:t>2</a:t>
            </a:r>
            <a:r>
              <a:rPr lang="zh-CN" altLang="en-US" dirty="0" smtClean="0">
                <a:latin typeface="宋体" pitchFamily="2" charset="-122"/>
              </a:rPr>
              <a:t>）向</a:t>
            </a:r>
            <a:r>
              <a:rPr lang="en-US" altLang="zh-CN" dirty="0" smtClean="0">
                <a:latin typeface="宋体" pitchFamily="2" charset="-122"/>
              </a:rPr>
              <a:t>PCB</a:t>
            </a:r>
            <a:r>
              <a:rPr lang="zh-CN" altLang="en-US" dirty="0" smtClean="0">
                <a:latin typeface="宋体" pitchFamily="2" charset="-122"/>
              </a:rPr>
              <a:t>中填写用于控制和管理进程的信息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24585" name="Text Box 11"/>
          <p:cNvSpPr txBox="1">
            <a:spLocks noChangeArrowheads="1"/>
          </p:cNvSpPr>
          <p:nvPr/>
        </p:nvSpPr>
        <p:spPr bwMode="auto">
          <a:xfrm>
            <a:off x="627185" y="2912522"/>
            <a:ext cx="7918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宋体" pitchFamily="2" charset="-122"/>
              </a:rPr>
              <a:t>（</a:t>
            </a:r>
            <a:r>
              <a:rPr lang="en-US" altLang="zh-CN" dirty="0"/>
              <a:t>3</a:t>
            </a:r>
            <a:r>
              <a:rPr lang="zh-CN" altLang="en-US" dirty="0" smtClean="0">
                <a:latin typeface="宋体" pitchFamily="2" charset="-122"/>
              </a:rPr>
              <a:t>）为该进程分配运行时所必须的资源</a:t>
            </a:r>
            <a:endParaRPr lang="zh-CN" altLang="en-US" dirty="0"/>
          </a:p>
        </p:txBody>
      </p:sp>
      <p:sp>
        <p:nvSpPr>
          <p:cNvPr id="24586" name="Text Box 12"/>
          <p:cNvSpPr txBox="1">
            <a:spLocks noChangeArrowheads="1"/>
          </p:cNvSpPr>
          <p:nvPr/>
        </p:nvSpPr>
        <p:spPr bwMode="auto">
          <a:xfrm>
            <a:off x="627185" y="3441280"/>
            <a:ext cx="7918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宋体" pitchFamily="2" charset="-122"/>
              </a:rPr>
              <a:t>（</a:t>
            </a:r>
            <a:r>
              <a:rPr lang="en-US" altLang="zh-CN" dirty="0"/>
              <a:t>4</a:t>
            </a:r>
            <a:r>
              <a:rPr lang="zh-CN" altLang="en-US" dirty="0" smtClean="0">
                <a:latin typeface="宋体" pitchFamily="2" charset="-122"/>
              </a:rPr>
              <a:t>）把进程转入就绪状态并插入就绪管理队列中</a:t>
            </a:r>
            <a:endParaRPr lang="zh-CN" altLang="en-US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57200" y="446004"/>
            <a:ext cx="57677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hlink"/>
                </a:solidFill>
                <a:latin typeface="宋体" pitchFamily="2" charset="-122"/>
              </a:rPr>
              <a:t>3. </a:t>
            </a:r>
            <a:r>
              <a:rPr lang="zh-CN" altLang="en-US" sz="3200" dirty="0" smtClean="0">
                <a:solidFill>
                  <a:schemeClr val="hlink"/>
                </a:solidFill>
                <a:latin typeface="宋体" pitchFamily="2" charset="-122"/>
              </a:rPr>
              <a:t>创建状态和终止状态</a:t>
            </a:r>
            <a:endParaRPr lang="zh-CN" altLang="en-US" sz="3200" dirty="0">
              <a:solidFill>
                <a:schemeClr val="hlink"/>
              </a:solidFill>
              <a:latin typeface="宋体" pitchFamily="2" charset="-122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2479435" y="4725705"/>
            <a:ext cx="1658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chemeClr val="hlink"/>
                </a:solidFill>
                <a:latin typeface="Times New Roman" pitchFamily="18" charset="0"/>
              </a:rPr>
              <a:t>创建状态</a:t>
            </a:r>
            <a:endParaRPr lang="zh-CN" altLang="en-US" dirty="0">
              <a:solidFill>
                <a:schemeClr val="hlink"/>
              </a:solidFill>
              <a:latin typeface="宋体" pitchFamily="2" charset="-122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630624" y="3970038"/>
            <a:ext cx="79189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/>
              <a:t>5</a:t>
            </a:r>
            <a:r>
              <a:rPr lang="zh-CN" altLang="en-US" dirty="0" smtClean="0">
                <a:latin typeface="宋体" pitchFamily="2" charset="-122"/>
              </a:rPr>
              <a:t>）若进程所需的资源无法得到满足，如内存不足，此时创建工作尚未完成，进程不能被调度运行，此时进程所处的状态就是</a:t>
            </a:r>
            <a:endParaRPr lang="zh-CN" altLang="en-US" dirty="0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627185" y="5322767"/>
            <a:ext cx="79189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/>
              <a:t>处于创建状态的进程获取所需的资源并完成</a:t>
            </a:r>
            <a:r>
              <a:rPr lang="en-US" altLang="zh-CN" dirty="0" smtClean="0"/>
              <a:t>PCB</a:t>
            </a:r>
            <a:r>
              <a:rPr lang="zh-CN" altLang="en-US" dirty="0" smtClean="0"/>
              <a:t>的初始化工作后，由创建状态转入就绪状态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3" grpId="0"/>
      <p:bldP spid="24584" grpId="0"/>
      <p:bldP spid="24585" grpId="0"/>
      <p:bldP spid="24586" grpId="0"/>
      <p:bldP spid="15" grpId="0"/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457200" y="653242"/>
            <a:ext cx="38051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hlink"/>
                </a:solidFill>
                <a:latin typeface="宋体" pitchFamily="2" charset="-122"/>
              </a:rPr>
              <a:t>终结状态</a:t>
            </a:r>
          </a:p>
        </p:txBody>
      </p:sp>
      <p:sp>
        <p:nvSpPr>
          <p:cNvPr id="24583" name="Text Box 9"/>
          <p:cNvSpPr txBox="1">
            <a:spLocks noChangeArrowheads="1"/>
          </p:cNvSpPr>
          <p:nvPr/>
        </p:nvSpPr>
        <p:spPr bwMode="auto">
          <a:xfrm>
            <a:off x="627185" y="1363725"/>
            <a:ext cx="7918938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indent="620713" eaLnBrk="1" hangingPunct="1">
              <a:lnSpc>
                <a:spcPct val="120000"/>
              </a:lnSpc>
            </a:pPr>
            <a:r>
              <a:rPr lang="zh-CN" altLang="en-US" dirty="0" smtClean="0"/>
              <a:t>当一个进程到达了自然结束点，或是出现了无法克服的错误，或是被操作系统所终结，或是被其他有终止权的进程所终结，它将进入</a:t>
            </a:r>
            <a:r>
              <a:rPr lang="zh-CN" altLang="en-US" dirty="0" smtClean="0">
                <a:solidFill>
                  <a:srgbClr val="FF0000"/>
                </a:solidFill>
              </a:rPr>
              <a:t>终止状态</a:t>
            </a:r>
            <a:endParaRPr lang="zh-CN" altLang="en-US" dirty="0"/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630624" y="2961853"/>
            <a:ext cx="7918938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终止状态：</a:t>
            </a:r>
            <a:endParaRPr lang="en-US" altLang="zh-CN" dirty="0" smtClean="0"/>
          </a:p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en-US" dirty="0" smtClean="0"/>
              <a:t>终止状态的进程不能再执行；</a:t>
            </a:r>
            <a:endParaRPr lang="en-US" altLang="zh-CN" dirty="0" smtClean="0"/>
          </a:p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en-US" dirty="0" smtClean="0"/>
              <a:t>在操作系统中依然保留一个记录，其中保存状态码和一些计时统计数据，供其他进程收集；</a:t>
            </a:r>
            <a:endParaRPr lang="en-US" altLang="zh-CN" dirty="0" smtClean="0"/>
          </a:p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en-US" dirty="0" smtClean="0"/>
              <a:t>一旦其他进程按成了对其信息的提取后，操作系统将删除该进程，将其</a:t>
            </a:r>
            <a:r>
              <a:rPr lang="en-US" altLang="zh-CN" dirty="0" smtClean="0"/>
              <a:t>PCB</a:t>
            </a:r>
            <a:r>
              <a:rPr lang="zh-CN" altLang="en-US" dirty="0" smtClean="0"/>
              <a:t>清零，并将该空白</a:t>
            </a:r>
            <a:r>
              <a:rPr lang="en-US" altLang="zh-CN" dirty="0" smtClean="0"/>
              <a:t>PCB</a:t>
            </a:r>
            <a:r>
              <a:rPr lang="zh-CN" altLang="en-US" dirty="0" smtClean="0"/>
              <a:t>返还系统。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903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47700" y="736600"/>
            <a:ext cx="7835900" cy="527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zh-CN" altLang="en-US" sz="2800" dirty="0" smtClean="0">
                <a:latin typeface="宋体" pitchFamily="2" charset="-122"/>
              </a:rPr>
              <a:t>未配置</a:t>
            </a:r>
            <a:r>
              <a:rPr lang="en-US" altLang="zh-CN" sz="2800" dirty="0" smtClean="0">
                <a:latin typeface="宋体" pitchFamily="2" charset="-122"/>
              </a:rPr>
              <a:t>OS</a:t>
            </a:r>
            <a:r>
              <a:rPr lang="zh-CN" altLang="en-US" sz="2800" dirty="0" smtClean="0">
                <a:latin typeface="宋体" pitchFamily="2" charset="-122"/>
              </a:rPr>
              <a:t>的系统和单道批处理系统：</a:t>
            </a:r>
            <a:r>
              <a:rPr lang="zh-CN" altLang="en-US" sz="2800" b="0" dirty="0" smtClean="0">
                <a:latin typeface="宋体" pitchFamily="2" charset="-122"/>
              </a:rPr>
              <a:t>程序执行方式是顺序执行，在内存中仅装入一道用户程序，由它独占系统中的所有资源，只有在一个用户程序执行完成后，才允许装入另一个程序并执行。这种方式浪费资源、系统运行效率很低。</a:t>
            </a:r>
            <a:endParaRPr lang="en-US" altLang="zh-CN" sz="2800" b="0" dirty="0" smtClean="0">
              <a:latin typeface="宋体" pitchFamily="2" charset="-122"/>
            </a:endParaRPr>
          </a:p>
          <a:p>
            <a:pPr marL="0" indent="0" eaLnBrk="1" hangingPunct="1">
              <a:spcBef>
                <a:spcPts val="1800"/>
              </a:spcBef>
              <a:buNone/>
            </a:pPr>
            <a:r>
              <a:rPr lang="zh-CN" altLang="en-US" sz="2800" dirty="0" smtClean="0">
                <a:latin typeface="宋体" pitchFamily="2" charset="-122"/>
              </a:rPr>
              <a:t>多道程序系统：</a:t>
            </a:r>
            <a:r>
              <a:rPr lang="zh-CN" altLang="en-US" sz="2800" b="0" dirty="0" smtClean="0">
                <a:latin typeface="宋体" pitchFamily="2" charset="-122"/>
              </a:rPr>
              <a:t>内存中可以同时装入多个程序，使它们共享系统资源，并发执行，可以克服上述缺点。</a:t>
            </a:r>
            <a:endParaRPr lang="en-US" altLang="zh-CN" sz="2800" b="0" dirty="0" smtClean="0">
              <a:latin typeface="宋体" pitchFamily="2" charset="-122"/>
            </a:endParaRPr>
          </a:p>
          <a:p>
            <a:pPr marL="0" indent="0" eaLnBrk="1" hangingPunct="1">
              <a:spcBef>
                <a:spcPts val="1800"/>
              </a:spcBef>
              <a:buNone/>
            </a:pPr>
            <a:r>
              <a:rPr lang="zh-CN" altLang="en-US" sz="2800" b="0" dirty="0" smtClean="0">
                <a:latin typeface="宋体" pitchFamily="2" charset="-122"/>
              </a:rPr>
              <a:t>但程序的这两种执行方式间有有着显著的不同，尤其考虑到程序并发执行时的特征，才导致在操作系统中引入</a:t>
            </a: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</a:rPr>
              <a:t>进程</a:t>
            </a:r>
            <a:r>
              <a:rPr lang="zh-CN" altLang="en-US" sz="2800" b="0" dirty="0" smtClean="0">
                <a:latin typeface="宋体" pitchFamily="2" charset="-122"/>
              </a:rPr>
              <a:t>的概念。</a:t>
            </a:r>
            <a:endParaRPr lang="zh-CN" altLang="zh-CN" sz="2800" b="0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74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457200" y="1517284"/>
            <a:ext cx="2133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hlink"/>
                </a:solidFill>
                <a:latin typeface="Times New Roman" pitchFamily="18" charset="0"/>
              </a:rPr>
              <a:t>挂起状态</a:t>
            </a:r>
            <a:r>
              <a:rPr lang="zh-CN" altLang="en-US" sz="3200">
                <a:solidFill>
                  <a:schemeClr val="hlink"/>
                </a:solidFill>
                <a:latin typeface="宋体" pitchFamily="2" charset="-122"/>
              </a:rPr>
              <a:t>：</a:t>
            </a:r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3757246" y="1317991"/>
            <a:ext cx="3886200" cy="838200"/>
          </a:xfrm>
          <a:prstGeom prst="wedgeRectCallout">
            <a:avLst>
              <a:gd name="adj1" fmla="val -84578"/>
              <a:gd name="adj2" fmla="val 154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>
                <a:ea typeface="楷体_GB2312" pitchFamily="1" charset="-122"/>
              </a:rPr>
              <a:t>有些系统除了进程的三种基本状态外，还有挂起状态</a:t>
            </a:r>
            <a:r>
              <a:rPr lang="zh-CN" altLang="en-US"/>
              <a:t>。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381000" y="2203084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1</a:t>
            </a:r>
            <a:r>
              <a:rPr lang="zh-CN" altLang="en-US" sz="2800">
                <a:latin typeface="宋体" pitchFamily="2" charset="-122"/>
              </a:rPr>
              <a:t>）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引入挂起状态的原因</a:t>
            </a:r>
            <a:r>
              <a:rPr lang="zh-CN" altLang="en-US" sz="2800">
                <a:latin typeface="宋体" pitchFamily="2" charset="-122"/>
              </a:rPr>
              <a:t>：</a:t>
            </a:r>
            <a:r>
              <a:rPr lang="zh-CN" altLang="en-US" sz="2800"/>
              <a:t> </a:t>
            </a:r>
          </a:p>
        </p:txBody>
      </p:sp>
      <p:sp>
        <p:nvSpPr>
          <p:cNvPr id="24583" name="Text Box 9"/>
          <p:cNvSpPr txBox="1">
            <a:spLocks noChangeArrowheads="1"/>
          </p:cNvSpPr>
          <p:nvPr/>
        </p:nvSpPr>
        <p:spPr bwMode="auto">
          <a:xfrm>
            <a:off x="228600" y="2736484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宋体" pitchFamily="2" charset="-122"/>
              </a:rPr>
              <a:t>（</a:t>
            </a:r>
            <a:r>
              <a:rPr lang="en-US" altLang="zh-CN"/>
              <a:t>1</a:t>
            </a:r>
            <a:r>
              <a:rPr lang="zh-CN" altLang="en-US">
                <a:latin typeface="宋体" pitchFamily="2" charset="-122"/>
              </a:rPr>
              <a:t>）终端用户的请求：</a:t>
            </a:r>
            <a:r>
              <a:rPr lang="zh-CN" altLang="en-US"/>
              <a:t> </a:t>
            </a:r>
          </a:p>
        </p:txBody>
      </p:sp>
      <p:sp>
        <p:nvSpPr>
          <p:cNvPr id="24584" name="Text Box 10"/>
          <p:cNvSpPr txBox="1">
            <a:spLocks noChangeArrowheads="1"/>
          </p:cNvSpPr>
          <p:nvPr/>
        </p:nvSpPr>
        <p:spPr bwMode="auto">
          <a:xfrm>
            <a:off x="228600" y="3650884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宋体" pitchFamily="2" charset="-122"/>
              </a:rPr>
              <a:t>（</a:t>
            </a:r>
            <a:r>
              <a:rPr lang="en-US" altLang="zh-CN"/>
              <a:t>2</a:t>
            </a:r>
            <a:r>
              <a:rPr lang="zh-CN" altLang="en-US">
                <a:latin typeface="宋体" pitchFamily="2" charset="-122"/>
              </a:rPr>
              <a:t>）父进程请求：</a:t>
            </a:r>
          </a:p>
        </p:txBody>
      </p:sp>
      <p:sp>
        <p:nvSpPr>
          <p:cNvPr id="24585" name="Text Box 11"/>
          <p:cNvSpPr txBox="1">
            <a:spLocks noChangeArrowheads="1"/>
          </p:cNvSpPr>
          <p:nvPr/>
        </p:nvSpPr>
        <p:spPr bwMode="auto">
          <a:xfrm>
            <a:off x="228600" y="4489084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宋体" pitchFamily="2" charset="-122"/>
              </a:rPr>
              <a:t>（</a:t>
            </a:r>
            <a:r>
              <a:rPr lang="en-US" altLang="zh-CN"/>
              <a:t>3</a:t>
            </a:r>
            <a:r>
              <a:rPr lang="zh-CN" altLang="en-US">
                <a:latin typeface="宋体" pitchFamily="2" charset="-122"/>
              </a:rPr>
              <a:t>）负荷调节的需要</a:t>
            </a:r>
            <a:r>
              <a:rPr lang="zh-CN" altLang="en-US"/>
              <a:t> </a:t>
            </a:r>
            <a:r>
              <a:rPr lang="zh-CN" altLang="en-US">
                <a:latin typeface="宋体" pitchFamily="2" charset="-122"/>
              </a:rPr>
              <a:t>：</a:t>
            </a:r>
            <a:r>
              <a:rPr lang="zh-CN" altLang="en-US"/>
              <a:t> </a:t>
            </a:r>
          </a:p>
        </p:txBody>
      </p:sp>
      <p:sp>
        <p:nvSpPr>
          <p:cNvPr id="24586" name="Text Box 12"/>
          <p:cNvSpPr txBox="1">
            <a:spLocks noChangeArrowheads="1"/>
          </p:cNvSpPr>
          <p:nvPr/>
        </p:nvSpPr>
        <p:spPr bwMode="auto">
          <a:xfrm>
            <a:off x="228600" y="5327284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宋体" pitchFamily="2" charset="-122"/>
              </a:rPr>
              <a:t>（</a:t>
            </a:r>
            <a:r>
              <a:rPr lang="en-US" altLang="zh-CN"/>
              <a:t>4</a:t>
            </a:r>
            <a:r>
              <a:rPr lang="zh-CN" altLang="en-US">
                <a:latin typeface="宋体" pitchFamily="2" charset="-122"/>
              </a:rPr>
              <a:t>）操作系统的需要</a:t>
            </a:r>
            <a:r>
              <a:rPr lang="zh-CN" altLang="en-US"/>
              <a:t> </a:t>
            </a:r>
            <a:r>
              <a:rPr lang="zh-CN" altLang="en-US">
                <a:latin typeface="宋体" pitchFamily="2" charset="-122"/>
              </a:rPr>
              <a:t>：</a:t>
            </a:r>
            <a:r>
              <a:rPr lang="zh-CN" altLang="en-US"/>
              <a:t> </a:t>
            </a:r>
          </a:p>
        </p:txBody>
      </p:sp>
      <p:sp>
        <p:nvSpPr>
          <p:cNvPr id="24587" name="Text Box 13"/>
          <p:cNvSpPr txBox="1">
            <a:spLocks noChangeArrowheads="1"/>
          </p:cNvSpPr>
          <p:nvPr/>
        </p:nvSpPr>
        <p:spPr bwMode="auto">
          <a:xfrm>
            <a:off x="3505200" y="2736484"/>
            <a:ext cx="5029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当</a:t>
            </a:r>
            <a:r>
              <a:rPr lang="zh-CN" altLang="en-US">
                <a:latin typeface="宋体" pitchFamily="2" charset="-122"/>
              </a:rPr>
              <a:t>终端用户在自己的程序运行期间发现有可疑问题时，希望暂停执行。</a:t>
            </a:r>
          </a:p>
        </p:txBody>
      </p:sp>
      <p:sp>
        <p:nvSpPr>
          <p:cNvPr id="24588" name="Text Box 14"/>
          <p:cNvSpPr txBox="1">
            <a:spLocks noChangeArrowheads="1"/>
          </p:cNvSpPr>
          <p:nvPr/>
        </p:nvSpPr>
        <p:spPr bwMode="auto">
          <a:xfrm>
            <a:off x="2895600" y="3650884"/>
            <a:ext cx="5562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/>
              <a:t>希望考察和修改子进程，或协调各子进程间的活动时</a:t>
            </a:r>
          </a:p>
        </p:txBody>
      </p:sp>
      <p:sp>
        <p:nvSpPr>
          <p:cNvPr id="24589" name="Text Box 15"/>
          <p:cNvSpPr txBox="1">
            <a:spLocks noChangeArrowheads="1"/>
          </p:cNvSpPr>
          <p:nvPr/>
        </p:nvSpPr>
        <p:spPr bwMode="auto">
          <a:xfrm>
            <a:off x="3657600" y="4504959"/>
            <a:ext cx="487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实时系统中工作负荷较重时，系统可把一些不重要的进程挂起。</a:t>
            </a:r>
          </a:p>
        </p:txBody>
      </p:sp>
      <p:sp>
        <p:nvSpPr>
          <p:cNvPr id="24590" name="Text Box 16"/>
          <p:cNvSpPr txBox="1">
            <a:spLocks noChangeArrowheads="1"/>
          </p:cNvSpPr>
          <p:nvPr/>
        </p:nvSpPr>
        <p:spPr bwMode="auto">
          <a:xfrm>
            <a:off x="3657600" y="5327284"/>
            <a:ext cx="4876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/>
              <a:t>操作系统有时希望挂起某些进程，以便检查运行中的资源使用情况或进行记账。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04800" y="533400"/>
            <a:ext cx="8382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Arial Black" pitchFamily="34" charset="0"/>
                <a:ea typeface="黑体" pitchFamily="49" charset="-122"/>
              </a:rPr>
              <a:t>2.2.3 </a:t>
            </a:r>
            <a:r>
              <a:rPr lang="zh-CN" altLang="en-US" sz="3200" dirty="0" smtClean="0">
                <a:latin typeface="Arial Black" pitchFamily="34" charset="0"/>
                <a:ea typeface="黑体" pitchFamily="49" charset="-122"/>
              </a:rPr>
              <a:t>挂起操作和进程状态的转换</a:t>
            </a:r>
            <a:endParaRPr lang="en-US" altLang="zh-CN" sz="3200" b="1" dirty="0" smtClean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57200" y="2277085"/>
            <a:ext cx="7971691" cy="1228114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square" anchor="ctr">
            <a:no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bg1"/>
                </a:solidFill>
              </a:rPr>
              <a:t>挂起：把暂时不能运行的进程调至外存等待，此时进程的状态称为就绪驻外存状态（或挂起状态）</a:t>
            </a:r>
            <a:r>
              <a:rPr lang="en-US" altLang="zh-CN" dirty="0" smtClean="0">
                <a:solidFill>
                  <a:schemeClr val="bg1"/>
                </a:solidFill>
              </a:rPr>
              <a:t>——P93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75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1" grpId="0" animBg="1"/>
      <p:bldP spid="24582" grpId="0"/>
      <p:bldP spid="24583" grpId="0"/>
      <p:bldP spid="24584" grpId="0"/>
      <p:bldP spid="24585" grpId="0"/>
      <p:bldP spid="24586" grpId="0"/>
      <p:bldP spid="24587" grpId="0"/>
      <p:bldP spid="24588" grpId="0"/>
      <p:bldP spid="24589" grpId="0"/>
      <p:bldP spid="24590" grpId="0"/>
      <p:bldP spid="14" grpId="0" animBg="1"/>
      <p:bldP spid="14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533400" y="838202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）进程状态的转换 </a:t>
            </a:r>
          </a:p>
        </p:txBody>
      </p:sp>
      <p:pic>
        <p:nvPicPr>
          <p:cNvPr id="25606" name="Picture 6" descr="OS图2-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70"/>
          <a:stretch/>
        </p:blipFill>
        <p:spPr bwMode="auto">
          <a:xfrm>
            <a:off x="3886200" y="1447802"/>
            <a:ext cx="4703763" cy="4132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81000" y="2743202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folHlink"/>
                </a:solidFill>
                <a:latin typeface="宋体" pitchFamily="2" charset="-122"/>
              </a:rPr>
              <a:t>●</a:t>
            </a:r>
            <a:r>
              <a:rPr lang="zh-CN" altLang="en-US">
                <a:latin typeface="宋体" pitchFamily="2" charset="-122"/>
              </a:rPr>
              <a:t>活动就绪→静止就绪</a:t>
            </a:r>
            <a:r>
              <a:rPr lang="zh-CN" altLang="en-US"/>
              <a:t> 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381000" y="3276602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folHlink"/>
                </a:solidFill>
                <a:latin typeface="宋体" pitchFamily="2" charset="-122"/>
              </a:rPr>
              <a:t>●</a:t>
            </a:r>
            <a:r>
              <a:rPr lang="zh-CN" altLang="en-US">
                <a:latin typeface="宋体" pitchFamily="2" charset="-122"/>
              </a:rPr>
              <a:t>活动阻塞→静止阻塞 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381000" y="3886202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folHlink"/>
                </a:solidFill>
                <a:latin typeface="宋体" pitchFamily="2" charset="-122"/>
              </a:rPr>
              <a:t>●</a:t>
            </a:r>
            <a:r>
              <a:rPr lang="zh-CN" altLang="en-US">
                <a:latin typeface="宋体" pitchFamily="2" charset="-122"/>
              </a:rPr>
              <a:t>静止就绪→活动就绪 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381000" y="4495802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folHlink"/>
                </a:solidFill>
                <a:latin typeface="宋体" pitchFamily="2" charset="-122"/>
              </a:rPr>
              <a:t>●</a:t>
            </a:r>
            <a:r>
              <a:rPr lang="zh-CN" altLang="en-US">
                <a:latin typeface="宋体" pitchFamily="2" charset="-122"/>
              </a:rPr>
              <a:t>静止阻塞→活动阻塞</a:t>
            </a:r>
            <a:endParaRPr lang="zh-CN" altLang="en-US"/>
          </a:p>
        </p:txBody>
      </p:sp>
      <p:sp>
        <p:nvSpPr>
          <p:cNvPr id="25611" name="AutoShape 11"/>
          <p:cNvSpPr>
            <a:spLocks noChangeArrowheads="1"/>
          </p:cNvSpPr>
          <p:nvPr/>
        </p:nvSpPr>
        <p:spPr bwMode="auto">
          <a:xfrm>
            <a:off x="4064977" y="515816"/>
            <a:ext cx="3581400" cy="867510"/>
          </a:xfrm>
          <a:prstGeom prst="wedgeRectCallout">
            <a:avLst>
              <a:gd name="adj1" fmla="val -65120"/>
              <a:gd name="adj2" fmla="val 214153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zh-CN" altLang="en-US" sz="2200" b="0" dirty="0">
                <a:ea typeface="黑体" pitchFamily="49" charset="-122"/>
              </a:rPr>
              <a:t>挂起原语</a:t>
            </a:r>
            <a:r>
              <a:rPr lang="en-US" altLang="zh-CN" sz="2200" b="0" dirty="0" smtClean="0">
                <a:ea typeface="黑体" pitchFamily="49" charset="-122"/>
              </a:rPr>
              <a:t>Suspend</a:t>
            </a:r>
            <a:r>
              <a:rPr lang="zh-CN" altLang="en-US" sz="2200" b="0" dirty="0" smtClean="0">
                <a:ea typeface="黑体" pitchFamily="49" charset="-122"/>
              </a:rPr>
              <a:t>：</a:t>
            </a:r>
            <a:endParaRPr lang="en-US" altLang="zh-CN" sz="2200" b="0" dirty="0" smtClean="0">
              <a:ea typeface="黑体" pitchFamily="49" charset="-122"/>
            </a:endParaRPr>
          </a:p>
          <a:p>
            <a:pPr algn="ctr">
              <a:spcBef>
                <a:spcPct val="0"/>
              </a:spcBef>
            </a:pPr>
            <a:r>
              <a:rPr lang="zh-CN" altLang="en-US" sz="2200" b="0" dirty="0" smtClean="0">
                <a:ea typeface="黑体" pitchFamily="49" charset="-122"/>
              </a:rPr>
              <a:t>内存→外存</a:t>
            </a:r>
            <a:endParaRPr lang="en-US" altLang="zh-CN" sz="2200" b="0" dirty="0">
              <a:ea typeface="黑体" pitchFamily="49" charset="-122"/>
            </a:endParaRPr>
          </a:p>
        </p:txBody>
      </p:sp>
      <p:sp>
        <p:nvSpPr>
          <p:cNvPr id="25612" name="AutoShape 12"/>
          <p:cNvSpPr>
            <a:spLocks noChangeArrowheads="1"/>
          </p:cNvSpPr>
          <p:nvPr/>
        </p:nvSpPr>
        <p:spPr bwMode="auto">
          <a:xfrm>
            <a:off x="4009292" y="5580185"/>
            <a:ext cx="3581400" cy="867507"/>
          </a:xfrm>
          <a:prstGeom prst="wedgeRectCallout">
            <a:avLst>
              <a:gd name="adj1" fmla="val -66662"/>
              <a:gd name="adj2" fmla="val -199796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zh-CN" altLang="en-US" sz="2200" b="0" dirty="0">
                <a:ea typeface="黑体" pitchFamily="49" charset="-122"/>
              </a:rPr>
              <a:t>激活原语</a:t>
            </a:r>
            <a:r>
              <a:rPr lang="en-US" altLang="zh-CN" sz="2200" b="0" dirty="0" smtClean="0">
                <a:ea typeface="黑体" pitchFamily="49" charset="-122"/>
              </a:rPr>
              <a:t>Active</a:t>
            </a:r>
            <a:r>
              <a:rPr lang="zh-CN" altLang="en-US" sz="2200" b="0" dirty="0" smtClean="0">
                <a:ea typeface="黑体" pitchFamily="49" charset="-122"/>
              </a:rPr>
              <a:t>：</a:t>
            </a:r>
            <a:endParaRPr lang="en-US" altLang="zh-CN" sz="2200" b="0" dirty="0" smtClean="0">
              <a:ea typeface="黑体" pitchFamily="49" charset="-122"/>
            </a:endParaRPr>
          </a:p>
          <a:p>
            <a:pPr algn="ctr">
              <a:spcBef>
                <a:spcPct val="0"/>
              </a:spcBef>
            </a:pPr>
            <a:r>
              <a:rPr lang="zh-CN" altLang="en-US" sz="2200" b="0" dirty="0" smtClean="0">
                <a:ea typeface="黑体" pitchFamily="49" charset="-122"/>
              </a:rPr>
              <a:t>外存→内存</a:t>
            </a:r>
            <a:endParaRPr lang="en-US" altLang="zh-CN" sz="2200" b="0" dirty="0"/>
          </a:p>
        </p:txBody>
      </p:sp>
      <p:sp>
        <p:nvSpPr>
          <p:cNvPr id="2" name="椭圆 1"/>
          <p:cNvSpPr/>
          <p:nvPr/>
        </p:nvSpPr>
        <p:spPr bwMode="auto">
          <a:xfrm>
            <a:off x="5029200" y="2281669"/>
            <a:ext cx="3595932" cy="3595932"/>
          </a:xfrm>
          <a:prstGeom prst="ellips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/>
      <p:bldP spid="25608" grpId="0"/>
      <p:bldP spid="25609" grpId="0"/>
      <p:bldP spid="25610" grpId="0"/>
      <p:bldP spid="25611" grpId="0" animBg="1"/>
      <p:bldP spid="25612" grpId="0" animBg="1"/>
      <p:bldP spid="2" grpId="0" animBg="1"/>
      <p:bldP spid="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在进程管理中，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当（  ）时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，进程从阻塞状态变为就绪状态</a:t>
            </a: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进程被进程调度程序选中</a:t>
            </a: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等待某一事件 </a:t>
            </a: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等待的事件已发生</a:t>
            </a: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时间片用完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6176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分配到必要的资源并获得处理机时的状态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是（  ）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就绪状态</a:t>
            </a: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执行状态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阻塞状态 </a:t>
            </a: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撤消状态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2642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进程的三个基本状态在一定条件下可以相互转化，进程由就绪状态变为运行状态的条件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是（  ）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时间片用完 </a:t>
            </a: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等待某事件发生 </a:t>
            </a: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等待的某事件已发生</a:t>
            </a: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被进程调度程序选中 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501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进程的三个基本状态在一定条件下可以相互转化，进程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由由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运行状态变为阻塞状态的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条件是（  ）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时间片用完 </a:t>
            </a: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等待某事件发生 </a:t>
            </a: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等待的某事件已发生</a:t>
            </a: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被进程调度程序选中 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08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666892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下列的进程状态变化中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，（  ）变化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是不可能发生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运行→就绪 </a:t>
            </a: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运行→等待 </a:t>
            </a: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等待→运行 </a:t>
            </a: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等待→就绪 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3896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一个运行的进程用完了分配给它的时间片后，它的状态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变为（  ）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就绪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等待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运行</a:t>
            </a: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由用户自己确定 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704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565027"/>
            <a:ext cx="4648200" cy="6858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进程控制块（</a:t>
            </a:r>
            <a:r>
              <a:rPr lang="en-US" altLang="zh-CN" b="1" dirty="0" smtClean="0">
                <a:ea typeface="黑体" pitchFamily="49" charset="-122"/>
              </a:rPr>
              <a:t>PCB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dirty="0" smtClean="0"/>
              <a:t>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04800" y="2338751"/>
            <a:ext cx="8458200" cy="26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15000"/>
              </a:spcBef>
            </a:pPr>
            <a:r>
              <a:rPr lang="zh-CN" altLang="en-US" sz="2800" dirty="0">
                <a:latin typeface="楷体_GB2312" pitchFamily="1" charset="-122"/>
                <a:ea typeface="楷体_GB2312" pitchFamily="1" charset="-122"/>
              </a:rPr>
              <a:t>为了描述和控制进程的运行，系统为每个进程定义了一个数据结构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——</a:t>
            </a:r>
            <a:r>
              <a:rPr lang="zh-CN" altLang="en-US" sz="2800" dirty="0">
                <a:latin typeface="楷体_GB2312" pitchFamily="1" charset="-122"/>
                <a:ea typeface="楷体_GB2312" pitchFamily="1" charset="-122"/>
              </a:rPr>
              <a:t>进程控制块。</a:t>
            </a:r>
          </a:p>
          <a:p>
            <a:pPr eaLnBrk="1" hangingPunct="1">
              <a:lnSpc>
                <a:spcPct val="150000"/>
              </a:lnSpc>
              <a:spcBef>
                <a:spcPct val="15000"/>
              </a:spcBef>
            </a:pPr>
            <a:r>
              <a:rPr lang="zh-CN" altLang="en-US" sz="2800" dirty="0">
                <a:latin typeface="楷体_GB2312" pitchFamily="1" charset="-122"/>
                <a:ea typeface="楷体_GB2312" pitchFamily="1" charset="-122"/>
              </a:rPr>
              <a:t>进程控制块是进程实体的一部分，是操作系统中最重要的记录型数据结构。  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04800" y="533400"/>
            <a:ext cx="8382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Arial Black" pitchFamily="34" charset="0"/>
                <a:ea typeface="黑体" pitchFamily="49" charset="-122"/>
              </a:rPr>
              <a:t>2.2</a:t>
            </a:r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进程管理中的数据结构</a:t>
            </a:r>
            <a:endParaRPr lang="en-US" altLang="zh-CN" sz="3200" b="1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  <p:bldP spid="2662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57200" y="404445"/>
            <a:ext cx="2667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CC9900"/>
                </a:solidFill>
              </a:rPr>
              <a:t>1.  PCB</a:t>
            </a:r>
            <a:r>
              <a:rPr lang="zh-CN" altLang="en-US" sz="3200" dirty="0" smtClean="0">
                <a:solidFill>
                  <a:srgbClr val="CC9900"/>
                </a:solidFill>
                <a:latin typeface="宋体" pitchFamily="2" charset="-122"/>
              </a:rPr>
              <a:t>作用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3400" y="937845"/>
            <a:ext cx="8077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zh-CN" altLang="en-US" dirty="0">
                <a:latin typeface="宋体" pitchFamily="2" charset="-122"/>
              </a:rPr>
              <a:t>使一个在多道程序环境下不能独立运行的程序（含数据），成为一个能独立运行的基本单位，一个能与其它进程并发执行的进程</a:t>
            </a:r>
            <a:r>
              <a:rPr lang="zh-CN" altLang="en-US" dirty="0" smtClean="0">
                <a:latin typeface="宋体" pitchFamily="2" charset="-122"/>
              </a:rPr>
              <a:t>。</a:t>
            </a:r>
            <a:endParaRPr lang="en-US" altLang="zh-CN" dirty="0" smtClean="0">
              <a:latin typeface="宋体" pitchFamily="2" charset="-122"/>
            </a:endParaRPr>
          </a:p>
          <a:p>
            <a:pPr eaLnBrk="1" hangingPunct="1">
              <a:spcBef>
                <a:spcPts val="0"/>
              </a:spcBef>
            </a:pPr>
            <a:r>
              <a:rPr lang="zh-CN" altLang="en-US" dirty="0" smtClean="0">
                <a:latin typeface="宋体" pitchFamily="2" charset="-122"/>
              </a:rPr>
              <a:t>或者</a:t>
            </a:r>
            <a:r>
              <a:rPr lang="zh-CN" altLang="en-US" dirty="0">
                <a:latin typeface="宋体" pitchFamily="2" charset="-122"/>
              </a:rPr>
              <a:t>说，</a:t>
            </a:r>
            <a:r>
              <a:rPr lang="en-US" altLang="zh-CN" dirty="0"/>
              <a:t>OS</a:t>
            </a:r>
            <a:r>
              <a:rPr lang="zh-CN" altLang="en-US" dirty="0">
                <a:latin typeface="宋体" pitchFamily="2" charset="-122"/>
              </a:rPr>
              <a:t>是根据</a:t>
            </a:r>
            <a:r>
              <a:rPr lang="en-US" altLang="zh-CN" dirty="0"/>
              <a:t>PCB</a:t>
            </a:r>
            <a:r>
              <a:rPr lang="zh-CN" altLang="en-US" dirty="0">
                <a:latin typeface="宋体" pitchFamily="2" charset="-122"/>
              </a:rPr>
              <a:t>来对并发进程进行控制和管理的。</a:t>
            </a:r>
            <a:r>
              <a:rPr lang="zh-CN" altLang="en-US" dirty="0"/>
              <a:t> </a:t>
            </a: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3962400" y="252045"/>
            <a:ext cx="4724400" cy="609600"/>
          </a:xfrm>
          <a:prstGeom prst="wedgeRectCallout">
            <a:avLst>
              <a:gd name="adj1" fmla="val -70866"/>
              <a:gd name="adj2" fmla="val 351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altLang="zh-CN" sz="2800"/>
              <a:t>PCB</a:t>
            </a:r>
            <a:r>
              <a:rPr lang="zh-CN" altLang="en-US" sz="2800"/>
              <a:t>是进程存在的唯一标志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33400" y="2754926"/>
            <a:ext cx="80772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zh-CN" altLang="en-US" sz="2200" b="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当</a:t>
            </a:r>
            <a:r>
              <a:rPr lang="en-US" altLang="zh-CN" sz="2200" b="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OS</a:t>
            </a:r>
            <a:r>
              <a:rPr lang="zh-CN" altLang="en-US" sz="2200" b="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要调度某进程执行时，要从该进程的</a:t>
            </a:r>
            <a:r>
              <a:rPr lang="en-US" altLang="zh-CN" sz="2200" b="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PCB</a:t>
            </a:r>
            <a:r>
              <a:rPr lang="zh-CN" altLang="en-US" sz="2200" b="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中</a:t>
            </a:r>
            <a:r>
              <a:rPr lang="zh-CN" altLang="en-US" sz="2200" b="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查出其现行状态及优先级；在调度到某进程后，要根据其</a:t>
            </a:r>
            <a:r>
              <a:rPr lang="en-US" altLang="zh-CN" sz="2200" b="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PCB </a:t>
            </a:r>
            <a:r>
              <a:rPr lang="zh-CN" altLang="en-US" sz="2200" b="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中所保存的处理机状态</a:t>
            </a:r>
            <a:r>
              <a:rPr lang="zh-CN" altLang="en-US" sz="2200" b="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信息</a:t>
            </a:r>
            <a:r>
              <a:rPr lang="zh-CN" altLang="en-US" sz="2200" b="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，设置该进程恢复运行的现场，并根据其</a:t>
            </a:r>
            <a:r>
              <a:rPr lang="en-US" altLang="zh-CN" sz="2200" b="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PCB </a:t>
            </a:r>
            <a:r>
              <a:rPr lang="zh-CN" altLang="en-US" sz="2200" b="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中的程序和数据的内存始址，找到其</a:t>
            </a:r>
            <a:r>
              <a:rPr lang="zh-CN" altLang="en-US" sz="2200" b="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程序和</a:t>
            </a:r>
            <a:r>
              <a:rPr lang="zh-CN" altLang="en-US" sz="2200" b="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数据；进程在执行过程中，当需要和与之合作的进程实现</a:t>
            </a:r>
            <a:r>
              <a:rPr lang="zh-CN" altLang="en-US" sz="2200" b="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同步、</a:t>
            </a:r>
            <a:r>
              <a:rPr lang="zh-CN" altLang="en-US" sz="2200" b="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通信或访问文件时，</a:t>
            </a:r>
            <a:r>
              <a:rPr lang="zh-CN" altLang="en-US" sz="2200" b="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也都</a:t>
            </a:r>
            <a:r>
              <a:rPr lang="zh-CN" altLang="en-US" sz="2200" b="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需要访问</a:t>
            </a:r>
            <a:r>
              <a:rPr lang="en-US" altLang="zh-CN" sz="2200" b="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PCB</a:t>
            </a:r>
            <a:r>
              <a:rPr lang="zh-CN" altLang="en-US" sz="2200" b="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；当进程由于某种原因而暂停执行时，又须将其断点的处理机环境保存</a:t>
            </a:r>
            <a:r>
              <a:rPr lang="zh-CN" altLang="en-US" sz="2200" b="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在</a:t>
            </a:r>
            <a:r>
              <a:rPr lang="en-US" altLang="zh-CN" sz="2200" b="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PCB</a:t>
            </a:r>
            <a:r>
              <a:rPr lang="zh-CN" altLang="en-US" sz="2200" b="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中</a:t>
            </a:r>
            <a:r>
              <a:rPr lang="zh-CN" altLang="en-US" sz="2200" b="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。</a:t>
            </a:r>
            <a:endParaRPr lang="en-US" altLang="zh-CN" sz="2200" b="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>
              <a:spcBef>
                <a:spcPts val="1800"/>
              </a:spcBef>
            </a:pPr>
            <a:r>
              <a:rPr lang="en-US" altLang="zh-CN" sz="2200" b="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2200" b="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在进程的整个生命期中，系统总是通过</a:t>
            </a:r>
            <a:r>
              <a:rPr lang="en-US" altLang="zh-CN" sz="2200" b="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PCB</a:t>
            </a:r>
            <a:r>
              <a:rPr lang="zh-CN" altLang="en-US" sz="2200" b="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对进程进行控制的</a:t>
            </a:r>
            <a:r>
              <a:rPr lang="zh-CN" altLang="en-US" sz="2200" b="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，即系统</a:t>
            </a:r>
            <a:r>
              <a:rPr lang="zh-CN" altLang="en-US" sz="2200" b="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是根据进程的</a:t>
            </a:r>
            <a:r>
              <a:rPr lang="en-US" altLang="zh-CN" sz="2200" b="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PCB</a:t>
            </a:r>
            <a:r>
              <a:rPr lang="zh-CN" altLang="en-US" sz="2200" b="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而不是任何别的什么而感知到该进程的存在的</a:t>
            </a:r>
            <a:r>
              <a:rPr lang="zh-CN" altLang="en-US" sz="2200" b="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。</a:t>
            </a:r>
            <a:endParaRPr lang="zh-CN" altLang="en-US" sz="2200" b="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81000" y="1549400"/>
            <a:ext cx="80518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800" b="0" dirty="0" smtClean="0">
                <a:latin typeface="Times New Roman" pitchFamily="18" charset="0"/>
                <a:cs typeface="Times New Roman" pitchFamily="18" charset="0"/>
              </a:rPr>
              <a:t>前趋图：一个有</a:t>
            </a:r>
            <a:r>
              <a:rPr lang="zh-CN" altLang="en-US" sz="2800" b="0" dirty="0">
                <a:latin typeface="Times New Roman" pitchFamily="18" charset="0"/>
                <a:cs typeface="Times New Roman" pitchFamily="18" charset="0"/>
              </a:rPr>
              <a:t>向无</a:t>
            </a:r>
            <a:r>
              <a:rPr lang="zh-CN" altLang="en-US" sz="2800" b="0" dirty="0" smtClean="0">
                <a:latin typeface="Times New Roman" pitchFamily="18" charset="0"/>
                <a:cs typeface="Times New Roman" pitchFamily="18" charset="0"/>
              </a:rPr>
              <a:t>循环图，可记为</a:t>
            </a: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DAG</a:t>
            </a:r>
            <a:r>
              <a:rPr lang="zh-CN" altLang="en-US" sz="2800" b="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Directed Acyclic Graph</a:t>
            </a:r>
            <a:r>
              <a:rPr lang="zh-CN" altLang="en-US" sz="2800" b="0" dirty="0" smtClean="0">
                <a:latin typeface="Times New Roman" pitchFamily="18" charset="0"/>
                <a:cs typeface="Times New Roman" pitchFamily="18" charset="0"/>
              </a:rPr>
              <a:t>），用于描述进程之间执行的先后顺序。</a:t>
            </a:r>
            <a:endParaRPr lang="en-US" altLang="zh-CN" sz="2800" b="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s://bkimg.cdn.bcebos.com/pic/f31fbe096b63f6246b60986b1d0cfcf81a4c510f0508?x-bce-process=image/watermark,image_d2F0ZXIvYmFpa2U4MA==,g_7,xp_5,yp_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46400"/>
            <a:ext cx="3600000" cy="1875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16400" y="2950450"/>
            <a:ext cx="4470400" cy="165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400" b="0" dirty="0" smtClean="0">
                <a:latin typeface="Times New Roman" pitchFamily="18" charset="0"/>
                <a:cs typeface="Times New Roman" pitchFamily="18" charset="0"/>
              </a:rPr>
              <a:t>每个结点用来表示一个进程或程序段，乃至一条语句。结点间有向边则表示两个结点之间的偏序或前驱关系。</a:t>
            </a:r>
            <a:endParaRPr lang="en-US" altLang="zh-CN" sz="2400" b="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22300" y="4897600"/>
            <a:ext cx="6934200" cy="165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400" b="0" smtClean="0">
                <a:latin typeface="Times New Roman" pitchFamily="18" charset="0"/>
                <a:cs typeface="Times New Roman" pitchFamily="18" charset="0"/>
              </a:rPr>
              <a:t>前驱关系：→</a:t>
            </a:r>
            <a:endParaRPr lang="en-US" altLang="zh-CN" sz="2400" b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b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2400" b="0" smtClean="0">
                <a:latin typeface="Times New Roman" pitchFamily="18" charset="0"/>
                <a:cs typeface="Times New Roman" pitchFamily="18" charset="0"/>
              </a:rPr>
              <a:t>存在着前驱关系：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(P</a:t>
            </a:r>
            <a:r>
              <a:rPr lang="en-US" altLang="zh-CN" sz="2400" b="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b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0" smtClean="0">
                <a:latin typeface="Times New Roman" pitchFamily="18" charset="0"/>
                <a:cs typeface="Times New Roman" pitchFamily="18" charset="0"/>
              </a:rPr>
              <a:t>∈→或者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b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0" baseline="-25000" smtClean="0">
                <a:latin typeface="Times New Roman" pitchFamily="18" charset="0"/>
                <a:cs typeface="Times New Roman" pitchFamily="18" charset="0"/>
              </a:rPr>
              <a:t>j</a:t>
            </a:r>
          </a:p>
          <a:p>
            <a:pPr eaLnBrk="1" hangingPunct="1"/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b="0" smtClean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2400" b="0" smtClean="0">
                <a:latin typeface="Times New Roman" pitchFamily="18" charset="0"/>
                <a:cs typeface="Times New Roman" pitchFamily="18" charset="0"/>
              </a:rPr>
              <a:t>的直接前驱，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2400" b="0" smtClean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b="0" smtClean="0">
                <a:latin typeface="Times New Roman" pitchFamily="18" charset="0"/>
                <a:cs typeface="Times New Roman" pitchFamily="18" charset="0"/>
              </a:rPr>
              <a:t>的直接后继。</a:t>
            </a:r>
            <a:endParaRPr lang="en-US" altLang="zh-CN" sz="2400" b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04800" y="533400"/>
            <a:ext cx="8382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 smtClean="0">
                <a:latin typeface="Arial Black" pitchFamily="34" charset="0"/>
                <a:ea typeface="黑体" pitchFamily="49" charset="-122"/>
              </a:rPr>
              <a:t>2.1</a:t>
            </a:r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前趋图和程序执行</a:t>
            </a:r>
            <a:endParaRPr lang="en-US" altLang="zh-CN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56017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ext Box 6"/>
          <p:cNvSpPr txBox="1">
            <a:spLocks noChangeArrowheads="1"/>
          </p:cNvSpPr>
          <p:nvPr/>
        </p:nvSpPr>
        <p:spPr bwMode="auto">
          <a:xfrm>
            <a:off x="253023" y="2848705"/>
            <a:ext cx="8832361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200" dirty="0">
                <a:solidFill>
                  <a:srgbClr val="262673"/>
                </a:solidFill>
              </a:rPr>
              <a:t>作为独立运行基本单位的标志：</a:t>
            </a:r>
            <a:r>
              <a:rPr lang="en-US" altLang="zh-CN" sz="2200" dirty="0"/>
              <a:t>PCB</a:t>
            </a:r>
            <a:r>
              <a:rPr lang="zh-CN" altLang="en-US" sz="2200" dirty="0"/>
              <a:t>是进程存在于系统的唯一标志。</a:t>
            </a: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200" dirty="0">
                <a:solidFill>
                  <a:srgbClr val="262673"/>
                </a:solidFill>
              </a:rPr>
              <a:t>能实现间断性运行方式：</a:t>
            </a:r>
            <a:r>
              <a:rPr lang="zh-CN" altLang="en-US" sz="2200" dirty="0"/>
              <a:t>可以将</a:t>
            </a:r>
            <a:r>
              <a:rPr lang="en-US" altLang="zh-CN" sz="2200" dirty="0"/>
              <a:t>CPU</a:t>
            </a:r>
            <a:r>
              <a:rPr lang="zh-CN" altLang="en-US" sz="2200" dirty="0"/>
              <a:t>现场信息保存在</a:t>
            </a:r>
            <a:r>
              <a:rPr lang="en-US" altLang="zh-CN" sz="2200" dirty="0"/>
              <a:t>PCB</a:t>
            </a:r>
            <a:r>
              <a:rPr lang="zh-CN" altLang="en-US" sz="2200" dirty="0"/>
              <a:t>中</a:t>
            </a: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200" dirty="0">
                <a:solidFill>
                  <a:srgbClr val="262673"/>
                </a:solidFill>
              </a:rPr>
              <a:t>提供进程管理所需要的信息：</a:t>
            </a:r>
            <a:r>
              <a:rPr lang="zh-CN" altLang="en-US" sz="2200" dirty="0"/>
              <a:t>程序、数据和文件的地址信息等</a:t>
            </a: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200" dirty="0">
                <a:solidFill>
                  <a:srgbClr val="262673"/>
                </a:solidFill>
              </a:rPr>
              <a:t>提供进程调度所需要的</a:t>
            </a:r>
            <a:r>
              <a:rPr lang="zh-CN" altLang="en-US" sz="2200" dirty="0" smtClean="0">
                <a:solidFill>
                  <a:srgbClr val="262673"/>
                </a:solidFill>
              </a:rPr>
              <a:t>信息</a:t>
            </a:r>
            <a:r>
              <a:rPr lang="zh-CN" altLang="en-US" sz="2200" dirty="0">
                <a:solidFill>
                  <a:srgbClr val="262673"/>
                </a:solidFill>
              </a:rPr>
              <a:t>：</a:t>
            </a:r>
            <a:r>
              <a:rPr lang="zh-CN" altLang="en-US" sz="2200" dirty="0" smtClean="0"/>
              <a:t>进程</a:t>
            </a:r>
            <a:r>
              <a:rPr lang="zh-CN" altLang="en-US" sz="2200" dirty="0"/>
              <a:t>的状态和优先级等</a:t>
            </a: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200" dirty="0">
                <a:solidFill>
                  <a:srgbClr val="262673"/>
                </a:solidFill>
              </a:rPr>
              <a:t>实现与其他进程的同步与通信：</a:t>
            </a:r>
            <a:r>
              <a:rPr lang="zh-CN" altLang="en-US" sz="2200" dirty="0"/>
              <a:t>信号量及通信队列指针</a:t>
            </a:r>
            <a:r>
              <a:rPr lang="zh-CN" altLang="en-US" sz="2200" dirty="0" smtClean="0"/>
              <a:t>等</a:t>
            </a:r>
            <a:endParaRPr lang="zh-CN" altLang="en-US" sz="2200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3400" y="937845"/>
            <a:ext cx="807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zh-CN" dirty="0" smtClean="0"/>
              <a:t>OS</a:t>
            </a:r>
            <a:r>
              <a:rPr lang="zh-CN" altLang="en-US" dirty="0">
                <a:latin typeface="宋体" pitchFamily="2" charset="-122"/>
              </a:rPr>
              <a:t>是根据</a:t>
            </a:r>
            <a:r>
              <a:rPr lang="en-US" altLang="zh-CN" dirty="0"/>
              <a:t>PCB</a:t>
            </a:r>
            <a:r>
              <a:rPr lang="zh-CN" altLang="en-US" dirty="0">
                <a:latin typeface="宋体" pitchFamily="2" charset="-122"/>
              </a:rPr>
              <a:t>来对并发进程进行控制和管理的。</a:t>
            </a:r>
            <a:r>
              <a:rPr lang="zh-CN" altLang="en-US" dirty="0"/>
              <a:t> 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85800" y="1753331"/>
            <a:ext cx="7467600" cy="48577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例如：进程调度；现场保护和恢复；进程同步和通信。</a:t>
            </a:r>
          </a:p>
        </p:txBody>
      </p:sp>
    </p:spTree>
    <p:extLst>
      <p:ext uri="{BB962C8B-B14F-4D97-AF65-F5344CB8AC3E}">
        <p14:creationId xmlns:p14="http://schemas.microsoft.com/office/powerpoint/2010/main" val="279121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04800" y="524240"/>
            <a:ext cx="472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CC9900"/>
                </a:solidFill>
              </a:rPr>
              <a:t>2</a:t>
            </a:r>
            <a:r>
              <a:rPr lang="zh-CN" altLang="en-US" sz="3200" dirty="0">
                <a:solidFill>
                  <a:srgbClr val="CC9900"/>
                </a:solidFill>
                <a:latin typeface="Times New Roman" pitchFamily="18" charset="0"/>
              </a:rPr>
              <a:t>．进程控制块中的信息</a:t>
            </a:r>
            <a:r>
              <a:rPr lang="zh-CN" altLang="en-US" sz="3200" dirty="0">
                <a:solidFill>
                  <a:srgbClr val="CC9900"/>
                </a:solidFill>
              </a:rPr>
              <a:t>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57200" y="1378316"/>
            <a:ext cx="838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PCB</a:t>
            </a:r>
            <a:r>
              <a:rPr lang="zh-CN" altLang="en-US">
                <a:latin typeface="宋体" pitchFamily="2" charset="-122"/>
              </a:rPr>
              <a:t>中记录了操作系统所需的、用于描述进程当前情况以及控制进程运行的全部信息。具体包括下述四方面的信息：</a:t>
            </a:r>
            <a:r>
              <a:rPr lang="zh-CN" altLang="en-US"/>
              <a:t> 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457200" y="2386502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  <a:r>
              <a:rPr lang="zh-CN" altLang="en-US">
                <a:latin typeface="宋体" pitchFamily="2" charset="-122"/>
              </a:rPr>
              <a:t>）进程标识符：</a:t>
            </a:r>
            <a:r>
              <a:rPr lang="zh-CN" altLang="en-US"/>
              <a:t> 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2895600" y="2386502"/>
            <a:ext cx="607218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dirty="0">
                <a:latin typeface="宋体" pitchFamily="2" charset="-122"/>
              </a:rPr>
              <a:t>内部标识符</a:t>
            </a:r>
            <a:r>
              <a:rPr lang="en-US" altLang="zh-CN" dirty="0">
                <a:latin typeface="宋体" pitchFamily="2" charset="-122"/>
              </a:rPr>
              <a:t>(</a:t>
            </a:r>
            <a:r>
              <a:rPr lang="zh-CN" altLang="en-US" dirty="0">
                <a:latin typeface="宋体" pitchFamily="2" charset="-122"/>
              </a:rPr>
              <a:t>进程号</a:t>
            </a:r>
            <a:r>
              <a:rPr lang="en-US" altLang="zh-CN" dirty="0">
                <a:latin typeface="宋体" pitchFamily="2" charset="-122"/>
              </a:rPr>
              <a:t>)</a:t>
            </a:r>
            <a:r>
              <a:rPr lang="zh-CN" altLang="en-US" dirty="0"/>
              <a:t>；</a:t>
            </a:r>
            <a:r>
              <a:rPr lang="zh-CN" altLang="en-US" dirty="0">
                <a:latin typeface="宋体" pitchFamily="2" charset="-122"/>
              </a:rPr>
              <a:t>外部标识符</a:t>
            </a:r>
            <a:r>
              <a:rPr lang="en-US" altLang="zh-CN" dirty="0">
                <a:latin typeface="宋体" pitchFamily="2" charset="-122"/>
              </a:rPr>
              <a:t>(</a:t>
            </a:r>
            <a:r>
              <a:rPr lang="zh-CN" altLang="en-US" dirty="0">
                <a:latin typeface="宋体" pitchFamily="2" charset="-122"/>
              </a:rPr>
              <a:t>名</a:t>
            </a:r>
            <a:r>
              <a:rPr lang="en-US" altLang="zh-CN" dirty="0">
                <a:latin typeface="宋体" pitchFamily="2" charset="-122"/>
              </a:rPr>
              <a:t>)</a:t>
            </a:r>
            <a:r>
              <a:rPr lang="zh-CN" altLang="en-US" dirty="0">
                <a:latin typeface="宋体" pitchFamily="2" charset="-122"/>
              </a:rPr>
              <a:t>；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>
                <a:latin typeface="宋体" pitchFamily="2" charset="-122"/>
              </a:rPr>
              <a:t>父进程标识及子进程标识；用户标识 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457200" y="3300902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  <a:r>
              <a:rPr lang="zh-CN" altLang="en-US">
                <a:latin typeface="宋体" pitchFamily="2" charset="-122"/>
              </a:rPr>
              <a:t>）处理机状态：</a:t>
            </a:r>
            <a:endParaRPr lang="zh-CN" altLang="en-US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2819400" y="3300902"/>
            <a:ext cx="5791200" cy="200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zh-CN" altLang="en-US" dirty="0">
                <a:latin typeface="宋体" pitchFamily="2" charset="-122"/>
              </a:rPr>
              <a:t>处理机状态信息主要由处理机的各种寄存器中的内容组成的</a:t>
            </a:r>
            <a:r>
              <a:rPr lang="zh-CN" altLang="en-US" dirty="0" smtClean="0">
                <a:latin typeface="宋体" pitchFamily="2" charset="-122"/>
              </a:rPr>
              <a:t>。</a:t>
            </a:r>
            <a:endParaRPr lang="en-US" altLang="zh-CN" dirty="0" smtClean="0">
              <a:latin typeface="宋体" pitchFamily="2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dirty="0" smtClean="0">
                <a:latin typeface="宋体" pitchFamily="2" charset="-122"/>
              </a:rPr>
              <a:t>寄存器</a:t>
            </a:r>
            <a:r>
              <a:rPr lang="zh-CN" altLang="en-US" dirty="0">
                <a:latin typeface="宋体" pitchFamily="2" charset="-122"/>
              </a:rPr>
              <a:t>包括：通用寄存器、指令计数器、程序状态字（</a:t>
            </a:r>
            <a:r>
              <a:rPr lang="en-US" altLang="zh-CN" dirty="0">
                <a:latin typeface="宋体" pitchFamily="2" charset="-122"/>
              </a:rPr>
              <a:t>PSW</a:t>
            </a:r>
            <a:r>
              <a:rPr lang="zh-CN" altLang="en-US" dirty="0">
                <a:latin typeface="宋体" pitchFamily="2" charset="-122"/>
              </a:rPr>
              <a:t>）寄存器、用户栈指针。</a:t>
            </a:r>
            <a:r>
              <a:rPr lang="en-US" altLang="zh-CN" dirty="0">
                <a:latin typeface="宋体" pitchFamily="2" charset="-122"/>
              </a:rPr>
              <a:t>(</a:t>
            </a:r>
            <a:r>
              <a:rPr lang="zh-CN" altLang="en-US" dirty="0">
                <a:latin typeface="宋体" pitchFamily="2" charset="-122"/>
              </a:rPr>
              <a:t>保护、恢复现场</a:t>
            </a:r>
            <a:r>
              <a:rPr lang="en-US" altLang="zh-CN" dirty="0">
                <a:latin typeface="宋体" pitchFamily="2" charset="-122"/>
              </a:rPr>
              <a:t>)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228600" y="5442314"/>
            <a:ext cx="8763000" cy="83185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宋体" pitchFamily="2" charset="-122"/>
              </a:rPr>
              <a:t>当处理机被中断时，这些信息都必须保存到</a:t>
            </a:r>
            <a:r>
              <a:rPr lang="en-US" altLang="zh-CN" dirty="0"/>
              <a:t>PCB</a:t>
            </a:r>
            <a:r>
              <a:rPr lang="zh-CN" altLang="en-US" dirty="0">
                <a:latin typeface="宋体" pitchFamily="2" charset="-122"/>
              </a:rPr>
              <a:t>中，以便该进程重新执行时，能从断点继续执行。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  <p:bldP spid="28678" grpId="0"/>
      <p:bldP spid="28679" grpId="0"/>
      <p:bldP spid="28680" grpId="0"/>
      <p:bldP spid="28681" grpId="0"/>
      <p:bldP spid="2868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381000" y="709246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3</a:t>
            </a:r>
            <a:r>
              <a:rPr lang="zh-CN" altLang="en-US">
                <a:latin typeface="宋体" pitchFamily="2" charset="-122"/>
              </a:rPr>
              <a:t>）进程调度信息</a:t>
            </a:r>
            <a:r>
              <a:rPr lang="zh-CN" altLang="en-US"/>
              <a:t>：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381000" y="1441938"/>
            <a:ext cx="853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宋体" pitchFamily="2" charset="-122"/>
              </a:rPr>
              <a:t>在</a:t>
            </a:r>
            <a:r>
              <a:rPr lang="en-US" altLang="zh-CN" dirty="0"/>
              <a:t>PCB</a:t>
            </a:r>
            <a:r>
              <a:rPr lang="zh-CN" altLang="en-US" dirty="0">
                <a:latin typeface="宋体" pitchFamily="2" charset="-122"/>
              </a:rPr>
              <a:t>中还存放一些与</a:t>
            </a:r>
            <a:r>
              <a:rPr lang="zh-CN" altLang="en-US" dirty="0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进程调度</a:t>
            </a:r>
            <a:r>
              <a:rPr lang="zh-CN" altLang="en-US" dirty="0">
                <a:latin typeface="宋体" pitchFamily="2" charset="-122"/>
              </a:rPr>
              <a:t>和进程对换有关的信息。包括：</a:t>
            </a:r>
            <a:r>
              <a:rPr lang="zh-CN" altLang="en-US" dirty="0"/>
              <a:t> 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457200" y="2080845"/>
            <a:ext cx="83058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folHlink"/>
                </a:solidFill>
                <a:latin typeface="宋体" pitchFamily="2" charset="-122"/>
              </a:rPr>
              <a:t>★</a:t>
            </a:r>
            <a:r>
              <a:rPr lang="zh-CN" altLang="en-US" dirty="0">
                <a:latin typeface="宋体" pitchFamily="2" charset="-122"/>
              </a:rPr>
              <a:t>进程状态</a:t>
            </a:r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>
                <a:latin typeface="宋体" pitchFamily="2" charset="-122"/>
              </a:rPr>
              <a:t>作为调度和对换时的依据。</a:t>
            </a:r>
            <a:r>
              <a:rPr lang="zh-CN" altLang="en-US" dirty="0"/>
              <a:t>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</a:rPr>
              <a:t>★</a:t>
            </a:r>
            <a:r>
              <a:rPr lang="zh-CN" altLang="en-US" dirty="0">
                <a:latin typeface="宋体" pitchFamily="2" charset="-122"/>
              </a:rPr>
              <a:t>进程优先级</a:t>
            </a:r>
            <a:r>
              <a:rPr lang="en-US" altLang="zh-CN" dirty="0" smtClean="0">
                <a:latin typeface="Times New Roman" pitchFamily="18" charset="0"/>
              </a:rPr>
              <a:t>——</a:t>
            </a:r>
            <a:r>
              <a:rPr lang="zh-CN" altLang="en-US" dirty="0">
                <a:latin typeface="宋体" pitchFamily="2" charset="-122"/>
              </a:rPr>
              <a:t>用</a:t>
            </a:r>
            <a:r>
              <a:rPr lang="zh-CN" altLang="en-US" dirty="0" smtClean="0">
                <a:latin typeface="宋体" pitchFamily="2" charset="-122"/>
              </a:rPr>
              <a:t>于</a:t>
            </a:r>
            <a:r>
              <a:rPr lang="zh-CN" altLang="en-US" dirty="0">
                <a:latin typeface="宋体" pitchFamily="2" charset="-122"/>
              </a:rPr>
              <a:t>描述进程使用处理机的优先级别的一个整数，优先级高的进程优先获得处理机。</a:t>
            </a:r>
            <a:r>
              <a:rPr lang="zh-CN" altLang="en-US" dirty="0"/>
              <a:t>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</a:rPr>
              <a:t>★</a:t>
            </a:r>
            <a:r>
              <a:rPr lang="zh-CN" altLang="en-US" dirty="0">
                <a:latin typeface="宋体" pitchFamily="2" charset="-122"/>
              </a:rPr>
              <a:t>进程调度所需的其它信息</a:t>
            </a:r>
            <a:r>
              <a:rPr lang="en-US" altLang="zh-CN" dirty="0" smtClean="0">
                <a:latin typeface="Times New Roman" pitchFamily="18" charset="0"/>
              </a:rPr>
              <a:t>——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zh-CN" altLang="en-US" dirty="0">
                <a:latin typeface="宋体" pitchFamily="2" charset="-122"/>
              </a:rPr>
              <a:t>所采用的进程调度算法</a:t>
            </a:r>
            <a:r>
              <a:rPr lang="zh-CN" altLang="en-US" dirty="0" smtClean="0">
                <a:latin typeface="宋体" pitchFamily="2" charset="-122"/>
              </a:rPr>
              <a:t>有关，如进程已等待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的时间总和等</a:t>
            </a:r>
            <a:endParaRPr lang="en-US" altLang="zh-CN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folHlink"/>
                </a:solidFill>
                <a:latin typeface="宋体" pitchFamily="2" charset="-122"/>
              </a:rPr>
              <a:t>★</a:t>
            </a:r>
            <a:r>
              <a:rPr lang="zh-CN" altLang="en-US" dirty="0">
                <a:latin typeface="宋体" pitchFamily="2" charset="-122"/>
              </a:rPr>
              <a:t>事件</a:t>
            </a:r>
            <a:r>
              <a:rPr lang="en-US" altLang="zh-CN" dirty="0" smtClean="0">
                <a:latin typeface="Times New Roman" pitchFamily="18" charset="0"/>
              </a:rPr>
              <a:t>——</a:t>
            </a:r>
            <a:r>
              <a:rPr lang="zh-CN" altLang="en-US" dirty="0" smtClean="0">
                <a:latin typeface="Times New Roman" pitchFamily="18" charset="0"/>
              </a:rPr>
              <a:t>进程由执行状态转变为阻塞状态所等待发生的事件，</a:t>
            </a:r>
            <a:r>
              <a:rPr lang="zh-CN" altLang="en-US" dirty="0" smtClean="0">
                <a:latin typeface="宋体" pitchFamily="2" charset="-122"/>
              </a:rPr>
              <a:t>即</a:t>
            </a:r>
            <a:r>
              <a:rPr lang="zh-CN" altLang="en-US" dirty="0">
                <a:latin typeface="宋体" pitchFamily="2" charset="-122"/>
              </a:rPr>
              <a:t>阻塞原因。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/>
      <p:bldP spid="2970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457200" y="762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/>
              <a:t>4</a:t>
            </a:r>
            <a:r>
              <a:rPr lang="zh-CN" altLang="en-US" dirty="0">
                <a:latin typeface="宋体" pitchFamily="2" charset="-122"/>
              </a:rPr>
              <a:t>）进程控制信息：</a:t>
            </a:r>
            <a:r>
              <a:rPr lang="zh-CN" altLang="en-US" dirty="0"/>
              <a:t> </a:t>
            </a:r>
          </a:p>
        </p:txBody>
      </p:sp>
      <p:sp>
        <p:nvSpPr>
          <p:cNvPr id="30726" name="Text Box 7"/>
          <p:cNvSpPr txBox="1">
            <a:spLocks noChangeArrowheads="1"/>
          </p:cNvSpPr>
          <p:nvPr/>
        </p:nvSpPr>
        <p:spPr bwMode="auto">
          <a:xfrm>
            <a:off x="533400" y="1488831"/>
            <a:ext cx="8153400" cy="4447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folHlink"/>
                </a:solidFill>
                <a:latin typeface="宋体" pitchFamily="2" charset="-122"/>
              </a:rPr>
              <a:t>▲</a:t>
            </a:r>
            <a:r>
              <a:rPr lang="zh-CN" altLang="en-US" dirty="0">
                <a:latin typeface="宋体" pitchFamily="2" charset="-122"/>
              </a:rPr>
              <a:t>程序和数据的地址</a:t>
            </a:r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>
                <a:latin typeface="宋体" pitchFamily="2" charset="-122"/>
              </a:rPr>
              <a:t>指程序和数据所在的内存或外存首地址；</a:t>
            </a:r>
            <a:r>
              <a:rPr lang="zh-CN" altLang="en-US" dirty="0"/>
              <a:t>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</a:rPr>
              <a:t>▲</a:t>
            </a:r>
            <a:r>
              <a:rPr lang="zh-CN" altLang="en-US" dirty="0">
                <a:latin typeface="宋体" pitchFamily="2" charset="-122"/>
              </a:rPr>
              <a:t>进程同步和通信机制</a:t>
            </a:r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>
                <a:latin typeface="宋体" pitchFamily="2" charset="-122"/>
              </a:rPr>
              <a:t>如信号量、消息队列指针等，它们可能全部或部分地存放在</a:t>
            </a:r>
            <a:r>
              <a:rPr lang="en-US" altLang="zh-CN" dirty="0"/>
              <a:t>PCB</a:t>
            </a:r>
            <a:r>
              <a:rPr lang="zh-CN" altLang="en-US" dirty="0">
                <a:latin typeface="宋体" pitchFamily="2" charset="-122"/>
              </a:rPr>
              <a:t>中；</a:t>
            </a:r>
            <a:r>
              <a:rPr lang="zh-CN" altLang="en-US" dirty="0"/>
              <a:t>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</a:rPr>
              <a:t>▲</a:t>
            </a:r>
            <a:r>
              <a:rPr lang="zh-CN" altLang="en-US" dirty="0">
                <a:latin typeface="宋体" pitchFamily="2" charset="-122"/>
              </a:rPr>
              <a:t>资源清单</a:t>
            </a:r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>
                <a:latin typeface="宋体" pitchFamily="2" charset="-122"/>
              </a:rPr>
              <a:t>是一张列出了除</a:t>
            </a:r>
            <a:r>
              <a:rPr lang="en-US" altLang="zh-CN" dirty="0"/>
              <a:t>CPU</a:t>
            </a:r>
            <a:r>
              <a:rPr lang="zh-CN" altLang="en-US" dirty="0">
                <a:latin typeface="宋体" pitchFamily="2" charset="-122"/>
              </a:rPr>
              <a:t>外的、进程所需的全部资源及已经分配到该进程的资源的清单；</a:t>
            </a:r>
            <a:r>
              <a:rPr lang="zh-CN" altLang="en-US" dirty="0"/>
              <a:t>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</a:rPr>
              <a:t>▲</a:t>
            </a:r>
            <a:r>
              <a:rPr lang="zh-CN" altLang="en-US" dirty="0">
                <a:latin typeface="宋体" pitchFamily="2" charset="-122"/>
              </a:rPr>
              <a:t>链接指针</a:t>
            </a:r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>
                <a:latin typeface="宋体" pitchFamily="2" charset="-122"/>
              </a:rPr>
              <a:t>它给出本进程（</a:t>
            </a:r>
            <a:r>
              <a:rPr lang="en-US" altLang="zh-CN" dirty="0"/>
              <a:t>PCB</a:t>
            </a:r>
            <a:r>
              <a:rPr lang="zh-CN" altLang="en-US" dirty="0">
                <a:latin typeface="宋体" pitchFamily="2" charset="-122"/>
              </a:rPr>
              <a:t>）所在队列中下一个进程的</a:t>
            </a:r>
            <a:r>
              <a:rPr lang="en-US" altLang="zh-CN" dirty="0"/>
              <a:t>PCB</a:t>
            </a:r>
            <a:r>
              <a:rPr lang="zh-CN" altLang="en-US" dirty="0">
                <a:latin typeface="宋体" pitchFamily="2" charset="-122"/>
              </a:rPr>
              <a:t>的首址。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304800" y="681588"/>
            <a:ext cx="563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CC9900"/>
                </a:solidFill>
              </a:rPr>
              <a:t>3</a:t>
            </a:r>
            <a:r>
              <a:rPr lang="zh-CN" altLang="en-US" sz="3200" dirty="0">
                <a:solidFill>
                  <a:srgbClr val="CC9900"/>
                </a:solidFill>
                <a:latin typeface="宋体" pitchFamily="2" charset="-122"/>
              </a:rPr>
              <a:t>．进程控制块的组织</a:t>
            </a:r>
            <a:r>
              <a:rPr lang="zh-CN" altLang="en-US" sz="3200" dirty="0" smtClean="0">
                <a:solidFill>
                  <a:srgbClr val="CC9900"/>
                </a:solidFill>
                <a:latin typeface="宋体" pitchFamily="2" charset="-122"/>
              </a:rPr>
              <a:t>方式</a:t>
            </a:r>
            <a:endParaRPr lang="en-US" altLang="zh-CN" sz="3200" dirty="0">
              <a:solidFill>
                <a:srgbClr val="CC9900"/>
              </a:solidFill>
            </a:endParaRPr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457200" y="1570038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宋体" pitchFamily="2" charset="-122"/>
              </a:rPr>
              <a:t>常用的组织方式有两种：</a:t>
            </a:r>
            <a:r>
              <a:rPr lang="zh-CN" altLang="en-US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链接方式</a:t>
            </a:r>
            <a:r>
              <a:rPr lang="zh-CN" altLang="en-US">
                <a:latin typeface="宋体" pitchFamily="2" charset="-122"/>
              </a:rPr>
              <a:t>和</a:t>
            </a:r>
            <a:r>
              <a:rPr lang="zh-CN" altLang="en-US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索引方式</a:t>
            </a:r>
            <a:r>
              <a:rPr lang="zh-CN" altLang="en-US">
                <a:latin typeface="宋体" pitchFamily="2" charset="-122"/>
              </a:rPr>
              <a:t>。</a:t>
            </a:r>
            <a:r>
              <a:rPr lang="zh-CN" altLang="en-US"/>
              <a:t> </a:t>
            </a:r>
          </a:p>
        </p:txBody>
      </p: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533400" y="2279283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/>
              <a:t>1</a:t>
            </a:r>
            <a:r>
              <a:rPr lang="zh-CN" altLang="en-US" dirty="0">
                <a:latin typeface="宋体" pitchFamily="2" charset="-122"/>
              </a:rPr>
              <a:t>）链接方式</a:t>
            </a:r>
            <a:r>
              <a:rPr lang="zh-CN" altLang="en-US" dirty="0"/>
              <a:t> </a:t>
            </a:r>
          </a:p>
        </p:txBody>
      </p:sp>
      <p:sp>
        <p:nvSpPr>
          <p:cNvPr id="31751" name="Text Box 8"/>
          <p:cNvSpPr txBox="1">
            <a:spLocks noChangeArrowheads="1"/>
          </p:cNvSpPr>
          <p:nvPr/>
        </p:nvSpPr>
        <p:spPr bwMode="auto">
          <a:xfrm>
            <a:off x="457200" y="2806823"/>
            <a:ext cx="28194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宋体" pitchFamily="2" charset="-122"/>
              </a:rPr>
              <a:t>把具有同一状态的</a:t>
            </a:r>
            <a:r>
              <a:rPr lang="en-US" altLang="zh-CN" dirty="0"/>
              <a:t>PCB</a:t>
            </a:r>
            <a:r>
              <a:rPr lang="zh-CN" altLang="en-US" dirty="0">
                <a:latin typeface="宋体" pitchFamily="2" charset="-122"/>
              </a:rPr>
              <a:t>，用其中的链接字链接成一个队列。</a:t>
            </a:r>
            <a:r>
              <a:rPr lang="zh-CN" altLang="en-US" dirty="0" smtClean="0">
                <a:latin typeface="宋体" pitchFamily="2" charset="-122"/>
              </a:rPr>
              <a:t>形成</a:t>
            </a:r>
            <a:r>
              <a:rPr lang="zh-CN" altLang="en-US" dirty="0" smtClean="0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就绪</a:t>
            </a:r>
            <a:r>
              <a:rPr lang="zh-CN" altLang="en-US" dirty="0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队列</a:t>
            </a:r>
            <a:r>
              <a:rPr lang="zh-CN" altLang="en-US" dirty="0">
                <a:latin typeface="宋体" pitchFamily="2" charset="-122"/>
              </a:rPr>
              <a:t>、</a:t>
            </a:r>
            <a:r>
              <a:rPr lang="zh-CN" altLang="en-US" dirty="0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阻塞队列</a:t>
            </a:r>
            <a:r>
              <a:rPr lang="zh-CN" altLang="en-US" dirty="0">
                <a:latin typeface="宋体" pitchFamily="2" charset="-122"/>
              </a:rPr>
              <a:t>、</a:t>
            </a:r>
            <a:r>
              <a:rPr lang="zh-CN" altLang="en-US" dirty="0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空白队列</a:t>
            </a:r>
            <a:r>
              <a:rPr lang="zh-CN" altLang="en-US" dirty="0">
                <a:latin typeface="宋体" pitchFamily="2" charset="-122"/>
              </a:rPr>
              <a:t>等 </a:t>
            </a:r>
          </a:p>
        </p:txBody>
      </p:sp>
      <p:pic>
        <p:nvPicPr>
          <p:cNvPr id="31752" name="Picture 9" descr="OS图2-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10"/>
          <a:stretch/>
        </p:blipFill>
        <p:spPr bwMode="auto">
          <a:xfrm>
            <a:off x="3810000" y="2460990"/>
            <a:ext cx="4505325" cy="293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/>
      <p:bldP spid="31750" grpId="0"/>
      <p:bldP spid="3175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533400" y="826601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/>
              <a:t>2</a:t>
            </a:r>
            <a:r>
              <a:rPr lang="zh-CN" altLang="en-US" dirty="0">
                <a:latin typeface="宋体" pitchFamily="2" charset="-122"/>
              </a:rPr>
              <a:t>）索引方式</a:t>
            </a:r>
            <a:r>
              <a:rPr lang="en-US" altLang="zh-CN" dirty="0">
                <a:latin typeface="宋体" pitchFamily="2" charset="-122"/>
              </a:rPr>
              <a:t>:</a:t>
            </a:r>
            <a:r>
              <a:rPr lang="en-US" altLang="zh-CN" dirty="0"/>
              <a:t> </a:t>
            </a:r>
          </a:p>
        </p:txBody>
      </p:sp>
      <p:sp>
        <p:nvSpPr>
          <p:cNvPr id="32774" name="Text Box 7"/>
          <p:cNvSpPr txBox="1">
            <a:spLocks noChangeArrowheads="1"/>
          </p:cNvSpPr>
          <p:nvPr/>
        </p:nvSpPr>
        <p:spPr bwMode="auto">
          <a:xfrm>
            <a:off x="498231" y="1559295"/>
            <a:ext cx="3429000" cy="188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宋体" pitchFamily="2" charset="-122"/>
              </a:rPr>
              <a:t>系统根据所有进程的状态建立几张索引表。如，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dirty="0">
                <a:latin typeface="宋体" pitchFamily="2" charset="-122"/>
              </a:rPr>
              <a:t>  </a:t>
            </a:r>
            <a:r>
              <a:rPr lang="zh-CN" altLang="en-US" sz="1800" dirty="0">
                <a:solidFill>
                  <a:schemeClr val="folHlink"/>
                </a:solidFill>
                <a:latin typeface="宋体" pitchFamily="2" charset="-122"/>
              </a:rPr>
              <a:t>● </a:t>
            </a:r>
            <a:r>
              <a:rPr lang="zh-CN" altLang="en-US" dirty="0">
                <a:latin typeface="宋体" pitchFamily="2" charset="-122"/>
              </a:rPr>
              <a:t>就绪索引表 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dirty="0">
                <a:latin typeface="宋体" pitchFamily="2" charset="-122"/>
              </a:rPr>
              <a:t>  </a:t>
            </a:r>
            <a:r>
              <a:rPr lang="zh-CN" altLang="en-US" sz="1800" dirty="0">
                <a:solidFill>
                  <a:schemeClr val="folHlink"/>
                </a:solidFill>
                <a:latin typeface="宋体" pitchFamily="2" charset="-122"/>
              </a:rPr>
              <a:t>● </a:t>
            </a:r>
            <a:r>
              <a:rPr lang="zh-CN" altLang="en-US" dirty="0">
                <a:latin typeface="宋体" pitchFamily="2" charset="-122"/>
              </a:rPr>
              <a:t>阻塞索引表等 </a:t>
            </a:r>
            <a:r>
              <a:rPr lang="zh-CN" altLang="en-US" dirty="0"/>
              <a:t> </a:t>
            </a:r>
          </a:p>
        </p:txBody>
      </p:sp>
      <p:sp>
        <p:nvSpPr>
          <p:cNvPr id="32775" name="Text Box 8"/>
          <p:cNvSpPr txBox="1">
            <a:spLocks noChangeArrowheads="1"/>
          </p:cNvSpPr>
          <p:nvPr/>
        </p:nvSpPr>
        <p:spPr bwMode="auto">
          <a:xfrm>
            <a:off x="427892" y="3722201"/>
            <a:ext cx="3276600" cy="2345257"/>
          </a:xfrm>
          <a:prstGeom prst="rect">
            <a:avLst/>
          </a:prstGeom>
          <a:noFill/>
          <a:ln w="28575">
            <a:solidFill>
              <a:srgbClr val="CC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CC"/>
                </a:solidFill>
                <a:latin typeface="宋体" pitchFamily="2" charset="-122"/>
              </a:rPr>
              <a:t>▲</a:t>
            </a:r>
            <a:r>
              <a:rPr lang="zh-CN" altLang="en-US" dirty="0">
                <a:solidFill>
                  <a:srgbClr val="0000CC"/>
                </a:solidFill>
                <a:latin typeface="宋体" pitchFamily="2" charset="-122"/>
              </a:rPr>
              <a:t>索引表的首址记录在专用单元中；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dirty="0">
                <a:solidFill>
                  <a:srgbClr val="0000CC"/>
                </a:solidFill>
                <a:latin typeface="宋体" pitchFamily="2" charset="-122"/>
              </a:rPr>
              <a:t>▲每个索引表的表目中，记录具有相应状态的某个</a:t>
            </a:r>
            <a:r>
              <a:rPr lang="en-US" altLang="zh-CN" dirty="0" smtClean="0">
                <a:solidFill>
                  <a:srgbClr val="0000CC"/>
                </a:solidFill>
                <a:latin typeface="宋体" pitchFamily="2" charset="-122"/>
              </a:rPr>
              <a:t>PCB</a:t>
            </a:r>
            <a:r>
              <a:rPr lang="zh-CN" altLang="en-US" dirty="0" smtClean="0">
                <a:solidFill>
                  <a:srgbClr val="0000CC"/>
                </a:solidFill>
                <a:latin typeface="宋体" pitchFamily="2" charset="-122"/>
              </a:rPr>
              <a:t>在</a:t>
            </a:r>
            <a:r>
              <a:rPr lang="en-US" altLang="zh-CN" dirty="0" smtClean="0">
                <a:solidFill>
                  <a:srgbClr val="0000CC"/>
                </a:solidFill>
                <a:latin typeface="宋体" pitchFamily="2" charset="-122"/>
              </a:rPr>
              <a:t>PCB</a:t>
            </a:r>
            <a:r>
              <a:rPr lang="zh-CN" altLang="en-US" dirty="0" smtClean="0">
                <a:solidFill>
                  <a:srgbClr val="0000CC"/>
                </a:solidFill>
                <a:latin typeface="宋体" pitchFamily="2" charset="-122"/>
              </a:rPr>
              <a:t>表中的地址。 </a:t>
            </a:r>
            <a:r>
              <a:rPr lang="zh-CN" altLang="en-US" dirty="0" smtClean="0">
                <a:solidFill>
                  <a:srgbClr val="0000CC"/>
                </a:solidFill>
              </a:rPr>
              <a:t> 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32776" name="Picture 9" descr="OS图2-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12"/>
          <a:stretch/>
        </p:blipFill>
        <p:spPr bwMode="auto">
          <a:xfrm>
            <a:off x="3962400" y="1905121"/>
            <a:ext cx="5027613" cy="251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7" name="AutoShape 12"/>
          <p:cNvSpPr>
            <a:spLocks noChangeArrowheads="1"/>
          </p:cNvSpPr>
          <p:nvPr/>
        </p:nvSpPr>
        <p:spPr bwMode="auto">
          <a:xfrm rot="-1500000">
            <a:off x="3962400" y="4636601"/>
            <a:ext cx="1752600" cy="609600"/>
          </a:xfrm>
          <a:prstGeom prst="curvedUpArrow">
            <a:avLst>
              <a:gd name="adj1" fmla="val 57500"/>
              <a:gd name="adj2" fmla="val 115000"/>
              <a:gd name="adj3" fmla="val 332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2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/>
      <p:bldP spid="32774" grpId="0" build="p"/>
      <p:bldP spid="32775" grpId="0" build="p" animBg="1"/>
      <p:bldP spid="327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bkimg.cdn.bcebos.com/pic/f31fbe096b63f6246b60986b1d0cfcf81a4c510f0508?x-bce-process=image/watermark,image_d2F0ZXIvYmFpa2U4MA==,g_7,xp_5,yp_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32965"/>
            <a:ext cx="3600000" cy="1875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406900" y="932965"/>
            <a:ext cx="4305300" cy="165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400" b="0" smtClean="0">
                <a:latin typeface="Times New Roman" pitchFamily="18" charset="0"/>
                <a:cs typeface="Times New Roman" pitchFamily="18" charset="0"/>
              </a:rPr>
              <a:t>初始结点：没有前驱的结点</a:t>
            </a:r>
            <a:endParaRPr lang="en-US" altLang="zh-CN" sz="2400" b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2400" b="0">
                <a:latin typeface="Times New Roman" pitchFamily="18" charset="0"/>
                <a:cs typeface="Times New Roman" pitchFamily="18" charset="0"/>
              </a:rPr>
              <a:t>终止</a:t>
            </a:r>
            <a:r>
              <a:rPr lang="zh-CN" altLang="en-US" sz="2400" b="0" smtClean="0">
                <a:latin typeface="Times New Roman" pitchFamily="18" charset="0"/>
                <a:cs typeface="Times New Roman" pitchFamily="18" charset="0"/>
              </a:rPr>
              <a:t>结点：没有后继的结点</a:t>
            </a:r>
            <a:endParaRPr lang="en-US" altLang="zh-CN" sz="2400" b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2400" b="0" smtClean="0">
                <a:latin typeface="Times New Roman" pitchFamily="18" charset="0"/>
                <a:cs typeface="Times New Roman" pitchFamily="18" charset="0"/>
              </a:rPr>
              <a:t>重量：每个节点所含有的程序量或程序的执行时间</a:t>
            </a:r>
            <a:endParaRPr lang="en-US" altLang="zh-CN" sz="2400" b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47700" y="2971805"/>
            <a:ext cx="8064500" cy="2139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altLang="zh-CN" sz="2400" b="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0" baseline="-250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0" baseline="-2500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altLang="zh-CN" sz="2400" b="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0" baseline="-2500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400" b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altLang="zh-CN" sz="2400" b="0" baseline="-250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0" baseline="-2500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400" b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altLang="zh-CN" sz="2400" b="0" baseline="-2500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0" baseline="-2500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2400" b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altLang="zh-CN" sz="2400" b="0" baseline="-2500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400" b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0" baseline="-2500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sz="2400" b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altLang="zh-CN" sz="2400" b="0" baseline="-2500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2400" b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0" baseline="-2500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altLang="zh-CN" sz="2400" b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P={P</a:t>
            </a:r>
            <a:r>
              <a:rPr lang="en-US" altLang="zh-CN" sz="2400" b="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0" baseline="-250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altLang="zh-CN" sz="2400" b="0" baseline="-2500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altLang="zh-CN" sz="2400" b="0" baseline="-2500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400" b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altLang="zh-CN" sz="2400" b="0" baseline="-2500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2400" b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altLang="zh-CN" sz="2400" b="0" baseline="-2500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 eaLnBrk="1" hangingPunct="1">
              <a:buNone/>
            </a:pPr>
            <a:r>
              <a:rPr lang="en-US" altLang="zh-CN" sz="2400" b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      ={(P</a:t>
            </a:r>
            <a:r>
              <a:rPr lang="en-US" altLang="zh-CN" sz="2400" b="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0" baseline="-250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0" baseline="-2500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(P</a:t>
            </a:r>
            <a:r>
              <a:rPr lang="en-US" altLang="zh-CN" sz="2400" b="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0" baseline="-2500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400" b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(P</a:t>
            </a:r>
            <a:r>
              <a:rPr lang="en-US" altLang="zh-CN" sz="2400" b="0" baseline="-250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0" baseline="-2500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(P</a:t>
            </a:r>
            <a:r>
              <a:rPr lang="en-US" altLang="zh-CN" sz="2400" b="0" baseline="-2500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0" baseline="-2500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(P</a:t>
            </a:r>
            <a:r>
              <a:rPr lang="en-US" altLang="zh-CN" sz="2400" b="0" baseline="-2500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400" b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0" baseline="-2500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(P</a:t>
            </a:r>
            <a:r>
              <a:rPr lang="en-US" altLang="zh-CN" sz="2400" b="0" baseline="-2500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2400" b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0" baseline="-2500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2400" b="0" smtClean="0">
                <a:latin typeface="Times New Roman" pitchFamily="18" charset="0"/>
                <a:cs typeface="Times New Roman" pitchFamily="18" charset="0"/>
              </a:rPr>
              <a:t>)}</a:t>
            </a:r>
            <a:endParaRPr lang="en-US" altLang="zh-CN" sz="2400" b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9385" y="5249011"/>
            <a:ext cx="8343900" cy="545123"/>
          </a:xfrm>
          <a:prstGeom prst="rect">
            <a:avLst/>
          </a:prstGeom>
          <a:solidFill>
            <a:srgbClr val="FF0000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buNone/>
            </a:pPr>
            <a:r>
              <a:rPr lang="zh-CN" altLang="en-US" sz="24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前趋图中不允许有循环，否则会产生不可能实现的前驱关系</a:t>
            </a:r>
            <a:endParaRPr lang="en-US" altLang="zh-CN" sz="24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24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10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515824"/>
            <a:ext cx="6172200" cy="725488"/>
          </a:xfrm>
        </p:spPr>
        <p:txBody>
          <a:bodyPr/>
          <a:lstStyle/>
          <a:p>
            <a:pPr eaLnBrk="1" hangingPunct="1"/>
            <a:r>
              <a:rPr lang="zh-CN" altLang="zh-CN" b="1" dirty="0" smtClean="0">
                <a:latin typeface="宋体" pitchFamily="2" charset="-122"/>
              </a:rPr>
              <a:t>程序的顺序执行及其特征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998006" y="3398781"/>
            <a:ext cx="7403123" cy="265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latin typeface="宋体" pitchFamily="2" charset="-122"/>
              </a:rPr>
              <a:t>顺序执行包含两层含义：</a:t>
            </a:r>
            <a:r>
              <a:rPr lang="zh-CN" altLang="en-US" dirty="0"/>
              <a:t> 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latin typeface="宋体" pitchFamily="2" charset="-122"/>
              </a:rPr>
              <a:t>●外部顺序</a:t>
            </a:r>
            <a:r>
              <a:rPr lang="zh-CN" altLang="en-US" dirty="0" smtClean="0">
                <a:latin typeface="宋体" pitchFamily="2" charset="-122"/>
              </a:rPr>
              <a:t>性：对于</a:t>
            </a:r>
            <a:r>
              <a:rPr lang="zh-CN" altLang="en-US" dirty="0">
                <a:latin typeface="宋体" pitchFamily="2" charset="-122"/>
              </a:rPr>
              <a:t>多个用户程序来说，所有程序是依次执行的</a:t>
            </a:r>
            <a:r>
              <a:rPr lang="zh-CN" altLang="en-US" dirty="0" smtClean="0">
                <a:latin typeface="宋体" pitchFamily="2" charset="-122"/>
              </a:rPr>
              <a:t>。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latin typeface="宋体" pitchFamily="2" charset="-122"/>
              </a:rPr>
              <a:t>●内部顺序</a:t>
            </a:r>
            <a:r>
              <a:rPr lang="zh-CN" altLang="en-US" dirty="0" smtClean="0">
                <a:latin typeface="宋体" pitchFamily="2" charset="-122"/>
              </a:rPr>
              <a:t>性：对于</a:t>
            </a:r>
            <a:r>
              <a:rPr lang="zh-CN" altLang="en-US" dirty="0">
                <a:latin typeface="宋体" pitchFamily="2" charset="-122"/>
              </a:rPr>
              <a:t>一个程序来说，它的所有指令是按序执行的</a:t>
            </a:r>
            <a:r>
              <a:rPr lang="zh-CN" altLang="en-US" dirty="0" smtClean="0">
                <a:latin typeface="宋体" pitchFamily="2" charset="-122"/>
              </a:rPr>
              <a:t>。</a:t>
            </a:r>
            <a:endParaRPr lang="zh-CN" altLang="en-US" dirty="0"/>
          </a:p>
        </p:txBody>
      </p:sp>
      <p:grpSp>
        <p:nvGrpSpPr>
          <p:cNvPr id="17" name="组合 16"/>
          <p:cNvGrpSpPr>
            <a:grpSpLocks noChangeAspect="1"/>
          </p:cNvGrpSpPr>
          <p:nvPr/>
        </p:nvGrpSpPr>
        <p:grpSpPr>
          <a:xfrm>
            <a:off x="1878306" y="1341704"/>
            <a:ext cx="4969049" cy="549814"/>
            <a:chOff x="1324707" y="2602521"/>
            <a:chExt cx="7098641" cy="785448"/>
          </a:xfrm>
        </p:grpSpPr>
        <p:sp>
          <p:nvSpPr>
            <p:cNvPr id="2" name="椭圆 1"/>
            <p:cNvSpPr/>
            <p:nvPr/>
          </p:nvSpPr>
          <p:spPr bwMode="auto">
            <a:xfrm>
              <a:off x="1324707" y="2602522"/>
              <a:ext cx="785445" cy="785445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kumimoji="0" lang="en-US" altLang="zh-CN" sz="16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0" lang="zh-CN" altLang="en-US" sz="16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" name="直接箭头连接符 3"/>
            <p:cNvCxnSpPr>
              <a:stCxn id="2" idx="6"/>
              <a:endCxn id="10" idx="2"/>
            </p:cNvCxnSpPr>
            <p:nvPr/>
          </p:nvCxnSpPr>
          <p:spPr bwMode="auto">
            <a:xfrm flipV="1">
              <a:off x="2110152" y="2995244"/>
              <a:ext cx="474229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</p:spPr>
        </p:cxnSp>
        <p:sp>
          <p:nvSpPr>
            <p:cNvPr id="10" name="椭圆 9"/>
            <p:cNvSpPr/>
            <p:nvPr/>
          </p:nvSpPr>
          <p:spPr bwMode="auto">
            <a:xfrm>
              <a:off x="2584382" y="2602521"/>
              <a:ext cx="785445" cy="785445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lang="en-US" altLang="zh-CN" sz="1600" b="0" smtClean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CN" sz="1600" b="0" baseline="-2500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1600" b="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" name="直接箭头连接符 10"/>
            <p:cNvCxnSpPr>
              <a:stCxn id="10" idx="6"/>
              <a:endCxn id="13" idx="2"/>
            </p:cNvCxnSpPr>
            <p:nvPr/>
          </p:nvCxnSpPr>
          <p:spPr bwMode="auto">
            <a:xfrm>
              <a:off x="3369827" y="2995244"/>
              <a:ext cx="489049" cy="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</p:spPr>
        </p:cxnSp>
        <p:sp>
          <p:nvSpPr>
            <p:cNvPr id="13" name="椭圆 12"/>
            <p:cNvSpPr/>
            <p:nvPr/>
          </p:nvSpPr>
          <p:spPr bwMode="auto">
            <a:xfrm>
              <a:off x="3858876" y="2602524"/>
              <a:ext cx="785445" cy="785445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lang="en-US" altLang="zh-CN" sz="1600" b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1600" b="0" baseline="-2500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1600" b="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" name="直接箭头连接符 13"/>
            <p:cNvCxnSpPr>
              <a:stCxn id="13" idx="6"/>
              <a:endCxn id="15" idx="2"/>
            </p:cNvCxnSpPr>
            <p:nvPr/>
          </p:nvCxnSpPr>
          <p:spPr bwMode="auto">
            <a:xfrm flipV="1">
              <a:off x="4644322" y="2995246"/>
              <a:ext cx="474229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</p:spPr>
        </p:cxnSp>
        <p:sp>
          <p:nvSpPr>
            <p:cNvPr id="15" name="椭圆 14"/>
            <p:cNvSpPr/>
            <p:nvPr/>
          </p:nvSpPr>
          <p:spPr bwMode="auto">
            <a:xfrm>
              <a:off x="5118551" y="2602522"/>
              <a:ext cx="785445" cy="785445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lang="en-US" altLang="zh-CN" sz="1600" b="0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1600" b="0" baseline="-2500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6" name="直接箭头连接符 15"/>
            <p:cNvCxnSpPr>
              <a:stCxn id="15" idx="6"/>
              <a:endCxn id="18" idx="2"/>
            </p:cNvCxnSpPr>
            <p:nvPr/>
          </p:nvCxnSpPr>
          <p:spPr bwMode="auto">
            <a:xfrm>
              <a:off x="5903997" y="2995246"/>
              <a:ext cx="47423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</p:spPr>
        </p:cxnSp>
        <p:sp>
          <p:nvSpPr>
            <p:cNvPr id="18" name="椭圆 17"/>
            <p:cNvSpPr/>
            <p:nvPr/>
          </p:nvSpPr>
          <p:spPr bwMode="auto">
            <a:xfrm>
              <a:off x="6378228" y="2602522"/>
              <a:ext cx="785445" cy="785445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lang="en-US" altLang="zh-CN" sz="1600" b="0" smtClean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CN" sz="1600" b="0" baseline="-2500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9" name="直接箭头连接符 18"/>
            <p:cNvCxnSpPr>
              <a:stCxn id="18" idx="6"/>
              <a:endCxn id="20" idx="2"/>
            </p:cNvCxnSpPr>
            <p:nvPr/>
          </p:nvCxnSpPr>
          <p:spPr bwMode="auto">
            <a:xfrm flipV="1">
              <a:off x="7163673" y="2995244"/>
              <a:ext cx="474229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</p:spPr>
        </p:cxnSp>
        <p:sp>
          <p:nvSpPr>
            <p:cNvPr id="20" name="椭圆 19"/>
            <p:cNvSpPr/>
            <p:nvPr/>
          </p:nvSpPr>
          <p:spPr bwMode="auto">
            <a:xfrm>
              <a:off x="7637903" y="2602521"/>
              <a:ext cx="785445" cy="785445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lang="en-US" altLang="zh-CN" sz="1600" b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1600" b="0" baseline="-2500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22" name="组合 21"/>
          <p:cNvGrpSpPr>
            <a:grpSpLocks noChangeAspect="1"/>
          </p:cNvGrpSpPr>
          <p:nvPr/>
        </p:nvGrpSpPr>
        <p:grpSpPr>
          <a:xfrm>
            <a:off x="4285746" y="2332892"/>
            <a:ext cx="2323730" cy="549814"/>
            <a:chOff x="2810056" y="3950672"/>
            <a:chExt cx="3319614" cy="785448"/>
          </a:xfrm>
        </p:grpSpPr>
        <p:sp>
          <p:nvSpPr>
            <p:cNvPr id="26" name="椭圆 25"/>
            <p:cNvSpPr/>
            <p:nvPr/>
          </p:nvSpPr>
          <p:spPr bwMode="auto">
            <a:xfrm>
              <a:off x="2810056" y="3950673"/>
              <a:ext cx="785445" cy="785445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 b="0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0" lang="en-US" altLang="zh-CN" sz="16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0" lang="zh-CN" altLang="en-US" sz="16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" name="直接箭头连接符 26"/>
            <p:cNvCxnSpPr>
              <a:stCxn id="26" idx="6"/>
              <a:endCxn id="28" idx="2"/>
            </p:cNvCxnSpPr>
            <p:nvPr/>
          </p:nvCxnSpPr>
          <p:spPr bwMode="auto">
            <a:xfrm flipV="1">
              <a:off x="3595501" y="4343395"/>
              <a:ext cx="474229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</p:spPr>
        </p:cxnSp>
        <p:sp>
          <p:nvSpPr>
            <p:cNvPr id="28" name="椭圆 27"/>
            <p:cNvSpPr/>
            <p:nvPr/>
          </p:nvSpPr>
          <p:spPr bwMode="auto">
            <a:xfrm>
              <a:off x="4069731" y="3950672"/>
              <a:ext cx="785445" cy="785445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lang="en-US" altLang="zh-CN" sz="1600" b="0" smtClean="0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1600" b="0" baseline="-2500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1600" b="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" name="直接箭头连接符 28"/>
            <p:cNvCxnSpPr>
              <a:stCxn id="28" idx="6"/>
              <a:endCxn id="30" idx="2"/>
            </p:cNvCxnSpPr>
            <p:nvPr/>
          </p:nvCxnSpPr>
          <p:spPr bwMode="auto">
            <a:xfrm>
              <a:off x="4855176" y="4343395"/>
              <a:ext cx="489049" cy="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</p:spPr>
        </p:cxnSp>
        <p:sp>
          <p:nvSpPr>
            <p:cNvPr id="30" name="椭圆 29"/>
            <p:cNvSpPr/>
            <p:nvPr/>
          </p:nvSpPr>
          <p:spPr bwMode="auto">
            <a:xfrm>
              <a:off x="5344225" y="3950675"/>
              <a:ext cx="785445" cy="785445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lang="en-US" altLang="zh-CN" sz="1600" b="0" smtClean="0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1600" b="0" baseline="-2500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1600" b="0" baseline="-25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1866788" y="2136935"/>
            <a:ext cx="168530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0"/>
              </a:spcBef>
            </a:pPr>
            <a:r>
              <a:rPr lang="en-US" altLang="zh-CN" sz="2000" smtClean="0">
                <a:latin typeface="Times New Roman" pitchFamily="18" charset="0"/>
              </a:rPr>
              <a:t>S1</a:t>
            </a:r>
            <a:r>
              <a:rPr lang="zh-CN" altLang="en-US" sz="2000" smtClean="0">
                <a:latin typeface="Times New Roman" pitchFamily="18" charset="0"/>
              </a:rPr>
              <a:t>：</a:t>
            </a:r>
            <a:r>
              <a:rPr lang="en-US" altLang="zh-CN" sz="2000" smtClean="0">
                <a:latin typeface="Times New Roman" pitchFamily="18" charset="0"/>
              </a:rPr>
              <a:t>a=x+y</a:t>
            </a:r>
          </a:p>
          <a:p>
            <a:pPr algn="just" eaLnBrk="1" hangingPunct="1">
              <a:spcBef>
                <a:spcPts val="0"/>
              </a:spcBef>
            </a:pPr>
            <a:r>
              <a:rPr lang="en-US" altLang="zh-CN" sz="2000" smtClean="0">
                <a:latin typeface="Times New Roman" pitchFamily="18" charset="0"/>
              </a:rPr>
              <a:t>S2</a:t>
            </a:r>
            <a:r>
              <a:rPr lang="zh-CN" altLang="en-US" sz="2000" smtClean="0">
                <a:latin typeface="Times New Roman" pitchFamily="18" charset="0"/>
              </a:rPr>
              <a:t>：</a:t>
            </a:r>
            <a:r>
              <a:rPr lang="en-US" altLang="zh-CN" sz="2000" smtClean="0">
                <a:latin typeface="Times New Roman" pitchFamily="18" charset="0"/>
              </a:rPr>
              <a:t>b=a-5</a:t>
            </a:r>
            <a:endParaRPr lang="en-US" altLang="zh-CN" sz="2000"/>
          </a:p>
          <a:p>
            <a:pPr algn="just" eaLnBrk="1" hangingPunct="1">
              <a:spcBef>
                <a:spcPts val="0"/>
              </a:spcBef>
            </a:pPr>
            <a:r>
              <a:rPr lang="en-US" altLang="zh-CN" sz="2000" smtClean="0">
                <a:latin typeface="Times New Roman" pitchFamily="18" charset="0"/>
              </a:rPr>
              <a:t>S3</a:t>
            </a:r>
            <a:r>
              <a:rPr lang="zh-CN" altLang="en-US" sz="2000" smtClean="0">
                <a:latin typeface="Times New Roman" pitchFamily="18" charset="0"/>
              </a:rPr>
              <a:t>：</a:t>
            </a:r>
            <a:r>
              <a:rPr lang="en-US" altLang="zh-CN" sz="2000" smtClean="0">
                <a:latin typeface="Times New Roman" pitchFamily="18" charset="0"/>
              </a:rPr>
              <a:t>c=b+1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4" grpId="0" build="p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779585"/>
            <a:ext cx="4379912" cy="725488"/>
          </a:xfrm>
        </p:spPr>
        <p:txBody>
          <a:bodyPr/>
          <a:lstStyle/>
          <a:p>
            <a:pPr eaLnBrk="1" hangingPunct="1"/>
            <a:r>
              <a:rPr lang="zh-CN" altLang="zh-CN" b="1" smtClean="0">
                <a:latin typeface="黑体" pitchFamily="49" charset="-122"/>
                <a:ea typeface="黑体" pitchFamily="49" charset="-122"/>
              </a:rPr>
              <a:t>程序顺序执行的特征</a:t>
            </a:r>
            <a:r>
              <a:rPr lang="zh-CN" altLang="zh-CN" smtClean="0"/>
              <a:t> 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0" y="17526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）顺序性： 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133600" y="1752600"/>
            <a:ext cx="6705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宋体" pitchFamily="2" charset="-122"/>
              </a:rPr>
              <a:t>处理机的操作严格按照程序所规定的顺序执行，即每一操作必须在下一操作开始之前结束（或者说下一操作必须在当前操作结束后才能开始）。</a:t>
            </a:r>
            <a:r>
              <a:rPr lang="zh-CN" altLang="en-US"/>
              <a:t> 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0" y="3126526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）封闭性： 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2133600" y="3126526"/>
            <a:ext cx="6705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宋体" pitchFamily="2" charset="-122"/>
              </a:rPr>
              <a:t>程序是在封闭的环境下执行的。即</a:t>
            </a:r>
          </a:p>
          <a:p>
            <a:pPr eaLnBrk="1" hangingPunct="1">
              <a:spcBef>
                <a:spcPts val="0"/>
              </a:spcBef>
            </a:pPr>
            <a:r>
              <a:rPr lang="zh-CN" altLang="en-US">
                <a:solidFill>
                  <a:schemeClr val="folHlink"/>
                </a:solidFill>
                <a:latin typeface="宋体" pitchFamily="2" charset="-122"/>
              </a:rPr>
              <a:t>●</a:t>
            </a:r>
            <a:r>
              <a:rPr lang="zh-CN" altLang="en-US">
                <a:latin typeface="宋体" pitchFamily="2" charset="-122"/>
              </a:rPr>
              <a:t>程序运行时独占全机资源，资源的状态（除初始态外）只有本程序才能改变它。</a:t>
            </a:r>
          </a:p>
          <a:p>
            <a:pPr eaLnBrk="1" hangingPunct="1">
              <a:spcBef>
                <a:spcPts val="0"/>
              </a:spcBef>
            </a:pPr>
            <a:r>
              <a:rPr lang="zh-CN" altLang="en-US">
                <a:solidFill>
                  <a:schemeClr val="folHlink"/>
                </a:solidFill>
                <a:latin typeface="宋体" pitchFamily="2" charset="-122"/>
              </a:rPr>
              <a:t>●</a:t>
            </a:r>
            <a:r>
              <a:rPr lang="zh-CN" altLang="en-US">
                <a:latin typeface="宋体" pitchFamily="2" charset="-122"/>
              </a:rPr>
              <a:t>程序一旦开始执行，其执行结果不受外界影响。 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0" y="4882662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）可再现性： 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2133600" y="4882662"/>
            <a:ext cx="6553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宋体" pitchFamily="2" charset="-122"/>
              </a:rPr>
              <a:t>只要程序执行时的环境和初始条件相同，当程序重复执行时，都将获得相同的结果。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6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6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89" grpId="0" build="p"/>
      <p:bldP spid="16390" grpId="0"/>
      <p:bldP spid="16391" grpId="0" build="p"/>
      <p:bldP spid="16392" grpId="0"/>
      <p:bldP spid="1639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493720"/>
            <a:ext cx="5867400" cy="649287"/>
          </a:xfrm>
        </p:spPr>
        <p:txBody>
          <a:bodyPr/>
          <a:lstStyle/>
          <a:p>
            <a:pPr eaLnBrk="1" hangingPunct="1"/>
            <a:r>
              <a:rPr lang="zh-CN" altLang="zh-CN" sz="3600" b="1" dirty="0" smtClean="0">
                <a:latin typeface="黑体" pitchFamily="49" charset="-122"/>
                <a:ea typeface="黑体" pitchFamily="49" charset="-122"/>
              </a:rPr>
              <a:t>程序的并发执行及其特征</a:t>
            </a:r>
            <a:r>
              <a:rPr lang="zh-CN" altLang="zh-CN" sz="2800" dirty="0" smtClean="0"/>
              <a:t> </a:t>
            </a:r>
          </a:p>
        </p:txBody>
      </p:sp>
      <p:grpSp>
        <p:nvGrpSpPr>
          <p:cNvPr id="15360" name="组合 15359"/>
          <p:cNvGrpSpPr/>
          <p:nvPr/>
        </p:nvGrpSpPr>
        <p:grpSpPr>
          <a:xfrm>
            <a:off x="5535880" y="3366563"/>
            <a:ext cx="2567354" cy="1460033"/>
            <a:chOff x="2501439" y="2209796"/>
            <a:chExt cx="3600969" cy="2047841"/>
          </a:xfrm>
        </p:grpSpPr>
        <p:sp>
          <p:nvSpPr>
            <p:cNvPr id="7" name="椭圆 6"/>
            <p:cNvSpPr/>
            <p:nvPr/>
          </p:nvSpPr>
          <p:spPr bwMode="auto">
            <a:xfrm>
              <a:off x="2501441" y="2209796"/>
              <a:ext cx="785445" cy="785445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 dirty="0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0" lang="en-US" altLang="zh-CN" sz="18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0" lang="zh-CN" alt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直接箭头连接符 7"/>
            <p:cNvCxnSpPr>
              <a:stCxn id="7" idx="6"/>
              <a:endCxn id="9" idx="1"/>
            </p:cNvCxnSpPr>
            <p:nvPr/>
          </p:nvCxnSpPr>
          <p:spPr bwMode="auto">
            <a:xfrm>
              <a:off x="3286886" y="2602519"/>
              <a:ext cx="870609" cy="33774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</p:spPr>
        </p:cxnSp>
        <p:sp>
          <p:nvSpPr>
            <p:cNvPr id="9" name="椭圆 8"/>
            <p:cNvSpPr/>
            <p:nvPr/>
          </p:nvSpPr>
          <p:spPr bwMode="auto">
            <a:xfrm>
              <a:off x="4042469" y="2825240"/>
              <a:ext cx="785445" cy="785445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lang="en-US" altLang="zh-CN" sz="1800" b="0" smtClean="0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1800" b="0" baseline="-2500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1800" b="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" name="直接箭头连接符 9"/>
            <p:cNvCxnSpPr>
              <a:stCxn id="9" idx="6"/>
              <a:endCxn id="11" idx="2"/>
            </p:cNvCxnSpPr>
            <p:nvPr/>
          </p:nvCxnSpPr>
          <p:spPr bwMode="auto">
            <a:xfrm>
              <a:off x="4827914" y="3217963"/>
              <a:ext cx="489049" cy="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</p:spPr>
        </p:cxnSp>
        <p:sp>
          <p:nvSpPr>
            <p:cNvPr id="11" name="椭圆 10"/>
            <p:cNvSpPr/>
            <p:nvPr/>
          </p:nvSpPr>
          <p:spPr bwMode="auto">
            <a:xfrm>
              <a:off x="5316963" y="2825243"/>
              <a:ext cx="785445" cy="785445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lang="en-US" altLang="zh-CN" sz="1800" b="0" smtClean="0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1800" b="0" baseline="-2500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1800" b="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" name="直接箭头连接符 11"/>
            <p:cNvCxnSpPr>
              <a:stCxn id="13" idx="6"/>
              <a:endCxn id="9" idx="3"/>
            </p:cNvCxnSpPr>
            <p:nvPr/>
          </p:nvCxnSpPr>
          <p:spPr bwMode="auto">
            <a:xfrm flipV="1">
              <a:off x="3286884" y="3495659"/>
              <a:ext cx="870611" cy="36925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</p:spPr>
        </p:cxnSp>
        <p:sp>
          <p:nvSpPr>
            <p:cNvPr id="13" name="椭圆 12"/>
            <p:cNvSpPr/>
            <p:nvPr/>
          </p:nvSpPr>
          <p:spPr bwMode="auto">
            <a:xfrm>
              <a:off x="2501439" y="3472193"/>
              <a:ext cx="785445" cy="785444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lang="en-US" altLang="zh-CN" sz="1800" b="0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1800" b="0" baseline="-2500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6100180" y="1472994"/>
            <a:ext cx="168530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0"/>
              </a:spcBef>
            </a:pPr>
            <a:r>
              <a:rPr lang="en-US" altLang="zh-CN" sz="2000" dirty="0" smtClean="0">
                <a:latin typeface="Times New Roman" pitchFamily="18" charset="0"/>
              </a:rPr>
              <a:t>S1</a:t>
            </a:r>
            <a:r>
              <a:rPr lang="zh-CN" altLang="en-US" sz="2000" dirty="0" smtClean="0">
                <a:latin typeface="Times New Roman" pitchFamily="18" charset="0"/>
              </a:rPr>
              <a:t>：</a:t>
            </a:r>
            <a:r>
              <a:rPr lang="en-US" altLang="zh-CN" sz="2000" dirty="0" smtClean="0">
                <a:latin typeface="Times New Roman" pitchFamily="18" charset="0"/>
              </a:rPr>
              <a:t>a=x+2</a:t>
            </a:r>
          </a:p>
          <a:p>
            <a:pPr algn="just" eaLnBrk="1" hangingPunct="1">
              <a:spcBef>
                <a:spcPts val="0"/>
              </a:spcBef>
            </a:pPr>
            <a:r>
              <a:rPr lang="en-US" altLang="zh-CN" sz="2000" dirty="0" smtClean="0">
                <a:latin typeface="Times New Roman" pitchFamily="18" charset="0"/>
              </a:rPr>
              <a:t>S2</a:t>
            </a:r>
            <a:r>
              <a:rPr lang="zh-CN" altLang="en-US" sz="2000" dirty="0" smtClean="0">
                <a:latin typeface="Times New Roman" pitchFamily="18" charset="0"/>
              </a:rPr>
              <a:t>：</a:t>
            </a:r>
            <a:r>
              <a:rPr lang="en-US" altLang="zh-CN" sz="2000" dirty="0" smtClean="0">
                <a:latin typeface="Times New Roman" pitchFamily="18" charset="0"/>
              </a:rPr>
              <a:t>b=y+4</a:t>
            </a:r>
            <a:endParaRPr lang="en-US" altLang="zh-CN" sz="2000" dirty="0"/>
          </a:p>
          <a:p>
            <a:pPr algn="just" eaLnBrk="1" hangingPunct="1">
              <a:spcBef>
                <a:spcPts val="0"/>
              </a:spcBef>
            </a:pPr>
            <a:r>
              <a:rPr lang="en-US" altLang="zh-CN" sz="2000" dirty="0" smtClean="0">
                <a:latin typeface="Times New Roman" pitchFamily="18" charset="0"/>
              </a:rPr>
              <a:t>S3</a:t>
            </a:r>
            <a:r>
              <a:rPr lang="zh-CN" altLang="en-US" sz="2000" dirty="0" smtClean="0">
                <a:latin typeface="Times New Roman" pitchFamily="18" charset="0"/>
              </a:rPr>
              <a:t>：</a:t>
            </a:r>
            <a:r>
              <a:rPr lang="en-US" altLang="zh-CN" sz="2000" dirty="0" smtClean="0">
                <a:latin typeface="Times New Roman" pitchFamily="18" charset="0"/>
              </a:rPr>
              <a:t>c=</a:t>
            </a:r>
            <a:r>
              <a:rPr lang="en-US" altLang="zh-CN" sz="2000" dirty="0" err="1" smtClean="0">
                <a:latin typeface="Times New Roman" pitchFamily="18" charset="0"/>
              </a:rPr>
              <a:t>a+b</a:t>
            </a:r>
            <a:endParaRPr lang="en-US" altLang="zh-CN" sz="2000" dirty="0" smtClean="0">
              <a:latin typeface="Times New Roman" pitchFamily="18" charset="0"/>
            </a:endParaRPr>
          </a:p>
          <a:p>
            <a:pPr algn="just" eaLnBrk="1" hangingPunct="1">
              <a:spcBef>
                <a:spcPts val="0"/>
              </a:spcBef>
            </a:pPr>
            <a:r>
              <a:rPr lang="en-US" altLang="zh-CN" sz="2000" dirty="0" smtClean="0">
                <a:latin typeface="Times New Roman" pitchFamily="18" charset="0"/>
              </a:rPr>
              <a:t>S4</a:t>
            </a:r>
            <a:r>
              <a:rPr lang="zh-CN" altLang="en-US" sz="2000" dirty="0" smtClean="0">
                <a:latin typeface="Times New Roman" pitchFamily="18" charset="0"/>
              </a:rPr>
              <a:t>：</a:t>
            </a:r>
            <a:r>
              <a:rPr lang="en-US" altLang="zh-CN" sz="2000" dirty="0" smtClean="0">
                <a:latin typeface="Times New Roman" pitchFamily="18" charset="0"/>
              </a:rPr>
              <a:t>d=</a:t>
            </a:r>
            <a:r>
              <a:rPr lang="en-US" altLang="zh-CN" sz="2000" dirty="0" err="1" smtClean="0">
                <a:latin typeface="Times New Roman" pitchFamily="18" charset="0"/>
              </a:rPr>
              <a:t>c+b</a:t>
            </a:r>
            <a:endParaRPr lang="en-US" altLang="zh-CN" sz="2000" dirty="0" smtClean="0">
              <a:latin typeface="Times New Roman" pitchFamily="18" charset="0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843446" y="1474262"/>
            <a:ext cx="3726010" cy="2261383"/>
            <a:chOff x="3917633" y="2266651"/>
            <a:chExt cx="3726010" cy="2261383"/>
          </a:xfrm>
        </p:grpSpPr>
        <p:sp>
          <p:nvSpPr>
            <p:cNvPr id="24" name="椭圆 23"/>
            <p:cNvSpPr/>
            <p:nvPr/>
          </p:nvSpPr>
          <p:spPr bwMode="auto">
            <a:xfrm>
              <a:off x="3917633" y="2266652"/>
              <a:ext cx="549812" cy="549812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kumimoji="0" lang="en-US" altLang="zh-CN" sz="16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0" lang="zh-CN" altLang="en-US" sz="16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" name="直接箭头连接符 24"/>
            <p:cNvCxnSpPr>
              <a:stCxn id="24" idx="6"/>
              <a:endCxn id="26" idx="2"/>
            </p:cNvCxnSpPr>
            <p:nvPr/>
          </p:nvCxnSpPr>
          <p:spPr bwMode="auto">
            <a:xfrm flipV="1">
              <a:off x="4467445" y="2541557"/>
              <a:ext cx="331960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</p:spPr>
        </p:cxnSp>
        <p:sp>
          <p:nvSpPr>
            <p:cNvPr id="26" name="椭圆 25"/>
            <p:cNvSpPr/>
            <p:nvPr/>
          </p:nvSpPr>
          <p:spPr bwMode="auto">
            <a:xfrm>
              <a:off x="4799406" y="2266651"/>
              <a:ext cx="549812" cy="549812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lang="en-US" altLang="zh-CN" sz="1600" b="0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1600" b="0" baseline="-2500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1600" b="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" name="直接箭头连接符 26"/>
            <p:cNvCxnSpPr>
              <a:stCxn id="26" idx="6"/>
              <a:endCxn id="28" idx="2"/>
            </p:cNvCxnSpPr>
            <p:nvPr/>
          </p:nvCxnSpPr>
          <p:spPr bwMode="auto">
            <a:xfrm>
              <a:off x="5349217" y="2541557"/>
              <a:ext cx="342334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</p:spPr>
        </p:cxnSp>
        <p:sp>
          <p:nvSpPr>
            <p:cNvPr id="28" name="椭圆 27"/>
            <p:cNvSpPr/>
            <p:nvPr/>
          </p:nvSpPr>
          <p:spPr bwMode="auto">
            <a:xfrm>
              <a:off x="5691551" y="2266653"/>
              <a:ext cx="549812" cy="549812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lang="en-US" altLang="zh-CN" sz="1600" b="0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1600" b="0" baseline="-2500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1600" b="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" name="直接箭头连接符 28"/>
            <p:cNvCxnSpPr>
              <a:stCxn id="24" idx="4"/>
              <a:endCxn id="30" idx="1"/>
            </p:cNvCxnSpPr>
            <p:nvPr/>
          </p:nvCxnSpPr>
          <p:spPr bwMode="auto">
            <a:xfrm>
              <a:off x="4192539" y="2816464"/>
              <a:ext cx="240557" cy="4216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</p:spPr>
        </p:cxnSp>
        <p:sp>
          <p:nvSpPr>
            <p:cNvPr id="30" name="椭圆 29"/>
            <p:cNvSpPr/>
            <p:nvPr/>
          </p:nvSpPr>
          <p:spPr bwMode="auto">
            <a:xfrm>
              <a:off x="4352578" y="3157606"/>
              <a:ext cx="549812" cy="549812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lang="en-US" altLang="zh-CN" sz="1600" b="0" smtClean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CN" sz="1600" b="0" baseline="-2500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31" name="直接箭头连接符 30"/>
            <p:cNvCxnSpPr>
              <a:stCxn id="30" idx="6"/>
              <a:endCxn id="32" idx="2"/>
            </p:cNvCxnSpPr>
            <p:nvPr/>
          </p:nvCxnSpPr>
          <p:spPr bwMode="auto">
            <a:xfrm>
              <a:off x="4902390" y="3432513"/>
              <a:ext cx="33196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</p:spPr>
        </p:cxnSp>
        <p:sp>
          <p:nvSpPr>
            <p:cNvPr id="32" name="椭圆 31"/>
            <p:cNvSpPr/>
            <p:nvPr/>
          </p:nvSpPr>
          <p:spPr bwMode="auto">
            <a:xfrm>
              <a:off x="5234352" y="3157606"/>
              <a:ext cx="549812" cy="549812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lang="en-US" altLang="zh-CN" sz="1600" b="0" smtClean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CN" sz="1600" b="0" baseline="-2500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33" name="直接箭头连接符 32"/>
            <p:cNvCxnSpPr>
              <a:stCxn id="32" idx="6"/>
              <a:endCxn id="34" idx="2"/>
            </p:cNvCxnSpPr>
            <p:nvPr/>
          </p:nvCxnSpPr>
          <p:spPr bwMode="auto">
            <a:xfrm flipV="1">
              <a:off x="5784163" y="3432511"/>
              <a:ext cx="331960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</p:spPr>
        </p:cxnSp>
        <p:sp>
          <p:nvSpPr>
            <p:cNvPr id="34" name="椭圆 33"/>
            <p:cNvSpPr/>
            <p:nvPr/>
          </p:nvSpPr>
          <p:spPr bwMode="auto">
            <a:xfrm>
              <a:off x="6116124" y="3157605"/>
              <a:ext cx="549812" cy="549812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lang="en-US" altLang="zh-CN" sz="1600" b="0" smtClean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CN" sz="1600" b="0" baseline="-2500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6" name="椭圆 35"/>
            <p:cNvSpPr/>
            <p:nvPr/>
          </p:nvSpPr>
          <p:spPr bwMode="auto">
            <a:xfrm>
              <a:off x="4766598" y="3978222"/>
              <a:ext cx="549812" cy="549812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lang="en-US" altLang="zh-CN" sz="1600" b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1600" b="0" baseline="-2500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37" name="直接箭头连接符 36"/>
            <p:cNvCxnSpPr>
              <a:stCxn id="36" idx="6"/>
              <a:endCxn id="39" idx="2"/>
            </p:cNvCxnSpPr>
            <p:nvPr/>
          </p:nvCxnSpPr>
          <p:spPr bwMode="auto">
            <a:xfrm>
              <a:off x="5316410" y="4253129"/>
              <a:ext cx="33196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</p:spPr>
        </p:cxnSp>
        <p:sp>
          <p:nvSpPr>
            <p:cNvPr id="39" name="椭圆 38"/>
            <p:cNvSpPr/>
            <p:nvPr/>
          </p:nvSpPr>
          <p:spPr bwMode="auto">
            <a:xfrm>
              <a:off x="5648372" y="3978222"/>
              <a:ext cx="549812" cy="549812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lang="en-US" altLang="zh-CN" sz="1600" b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1600" b="0" baseline="-2500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40" name="直接箭头连接符 39"/>
            <p:cNvCxnSpPr>
              <a:stCxn id="39" idx="6"/>
              <a:endCxn id="41" idx="2"/>
            </p:cNvCxnSpPr>
            <p:nvPr/>
          </p:nvCxnSpPr>
          <p:spPr bwMode="auto">
            <a:xfrm flipV="1">
              <a:off x="6198183" y="4253127"/>
              <a:ext cx="331960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</p:spPr>
        </p:cxnSp>
        <p:sp>
          <p:nvSpPr>
            <p:cNvPr id="41" name="椭圆 40"/>
            <p:cNvSpPr/>
            <p:nvPr/>
          </p:nvSpPr>
          <p:spPr bwMode="auto">
            <a:xfrm>
              <a:off x="6530144" y="3978221"/>
              <a:ext cx="549812" cy="549812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lang="en-US" altLang="zh-CN" sz="1600" b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1600" b="0" baseline="-2500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43" name="直接箭头连接符 42"/>
            <p:cNvCxnSpPr>
              <a:stCxn id="26" idx="4"/>
              <a:endCxn id="32" idx="1"/>
            </p:cNvCxnSpPr>
            <p:nvPr/>
          </p:nvCxnSpPr>
          <p:spPr bwMode="auto">
            <a:xfrm>
              <a:off x="5074312" y="2816463"/>
              <a:ext cx="240558" cy="42166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</p:spPr>
        </p:cxnSp>
        <p:cxnSp>
          <p:nvCxnSpPr>
            <p:cNvPr id="46" name="直接箭头连接符 45"/>
            <p:cNvCxnSpPr>
              <a:stCxn id="28" idx="4"/>
              <a:endCxn id="34" idx="1"/>
            </p:cNvCxnSpPr>
            <p:nvPr/>
          </p:nvCxnSpPr>
          <p:spPr bwMode="auto">
            <a:xfrm>
              <a:off x="5966457" y="2816465"/>
              <a:ext cx="230185" cy="4216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</p:spPr>
        </p:cxnSp>
        <p:cxnSp>
          <p:nvCxnSpPr>
            <p:cNvPr id="49" name="直接箭头连接符 48"/>
            <p:cNvCxnSpPr>
              <a:stCxn id="30" idx="4"/>
              <a:endCxn id="36" idx="1"/>
            </p:cNvCxnSpPr>
            <p:nvPr/>
          </p:nvCxnSpPr>
          <p:spPr bwMode="auto">
            <a:xfrm>
              <a:off x="4627484" y="3707418"/>
              <a:ext cx="219632" cy="35132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</p:spPr>
        </p:cxnSp>
        <p:cxnSp>
          <p:nvCxnSpPr>
            <p:cNvPr id="53" name="直接箭头连接符 52"/>
            <p:cNvCxnSpPr>
              <a:stCxn id="32" idx="4"/>
              <a:endCxn id="39" idx="1"/>
            </p:cNvCxnSpPr>
            <p:nvPr/>
          </p:nvCxnSpPr>
          <p:spPr bwMode="auto">
            <a:xfrm>
              <a:off x="5509258" y="3707418"/>
              <a:ext cx="219632" cy="35132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</p:spPr>
        </p:cxnSp>
        <p:cxnSp>
          <p:nvCxnSpPr>
            <p:cNvPr id="56" name="直接箭头连接符 55"/>
            <p:cNvCxnSpPr>
              <a:stCxn id="34" idx="4"/>
              <a:endCxn id="41" idx="1"/>
            </p:cNvCxnSpPr>
            <p:nvPr/>
          </p:nvCxnSpPr>
          <p:spPr bwMode="auto">
            <a:xfrm>
              <a:off x="6391030" y="3707417"/>
              <a:ext cx="219632" cy="35132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</p:spPr>
        </p:cxnSp>
        <p:cxnSp>
          <p:nvCxnSpPr>
            <p:cNvPr id="59" name="直接箭头连接符 58"/>
            <p:cNvCxnSpPr>
              <a:stCxn id="28" idx="6"/>
            </p:cNvCxnSpPr>
            <p:nvPr/>
          </p:nvCxnSpPr>
          <p:spPr bwMode="auto">
            <a:xfrm>
              <a:off x="6241363" y="2541559"/>
              <a:ext cx="56368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</p:spPr>
        </p:cxnSp>
        <p:cxnSp>
          <p:nvCxnSpPr>
            <p:cNvPr id="62" name="直接箭头连接符 61"/>
            <p:cNvCxnSpPr>
              <a:stCxn id="34" idx="6"/>
            </p:cNvCxnSpPr>
            <p:nvPr/>
          </p:nvCxnSpPr>
          <p:spPr bwMode="auto">
            <a:xfrm>
              <a:off x="6665936" y="3432511"/>
              <a:ext cx="579905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</p:spPr>
        </p:cxnSp>
        <p:cxnSp>
          <p:nvCxnSpPr>
            <p:cNvPr id="64" name="直接箭头连接符 63"/>
            <p:cNvCxnSpPr>
              <a:stCxn id="41" idx="6"/>
            </p:cNvCxnSpPr>
            <p:nvPr/>
          </p:nvCxnSpPr>
          <p:spPr bwMode="auto">
            <a:xfrm>
              <a:off x="7079956" y="4253127"/>
              <a:ext cx="563687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</p:spPr>
        </p:cxnSp>
      </p:grpSp>
      <p:sp>
        <p:nvSpPr>
          <p:cNvPr id="63" name="下箭头 62"/>
          <p:cNvSpPr/>
          <p:nvPr/>
        </p:nvSpPr>
        <p:spPr bwMode="auto">
          <a:xfrm>
            <a:off x="6709049" y="2883915"/>
            <a:ext cx="253914" cy="651073"/>
          </a:xfrm>
          <a:prstGeom prst="down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0" name="Text Box 5"/>
          <p:cNvSpPr txBox="1">
            <a:spLocks noChangeArrowheads="1"/>
          </p:cNvSpPr>
          <p:nvPr/>
        </p:nvSpPr>
        <p:spPr bwMode="auto">
          <a:xfrm>
            <a:off x="691660" y="3935047"/>
            <a:ext cx="7737231" cy="2000548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程序</a:t>
            </a:r>
            <a:r>
              <a:rPr lang="zh-CN" altLang="en-US" sz="2800" dirty="0">
                <a:solidFill>
                  <a:schemeClr val="bg1"/>
                </a:solidFill>
                <a:latin typeface="Times New Roman" pitchFamily="18" charset="0"/>
              </a:rPr>
              <a:t>的并发执行</a:t>
            </a:r>
            <a:r>
              <a:rPr lang="zh-CN" altLang="en-US" sz="2800" dirty="0">
                <a:solidFill>
                  <a:schemeClr val="bg1"/>
                </a:solidFill>
                <a:latin typeface="宋体" pitchFamily="2" charset="-122"/>
              </a:rPr>
              <a:t>包括两层含义：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</a:p>
          <a:p>
            <a:pPr eaLnBrk="1" hangingPunct="1">
              <a:spcBef>
                <a:spcPts val="0"/>
              </a:spcBef>
            </a:pPr>
            <a:r>
              <a:rPr lang="zh-CN" altLang="en-US" dirty="0" smtClean="0">
                <a:solidFill>
                  <a:schemeClr val="bg1"/>
                </a:solidFill>
                <a:latin typeface="宋体" pitchFamily="2" charset="-122"/>
              </a:rPr>
              <a:t>●</a:t>
            </a:r>
            <a:r>
              <a:rPr lang="zh-CN" altLang="en-US" dirty="0">
                <a:solidFill>
                  <a:schemeClr val="bg1"/>
                </a:solidFill>
                <a:latin typeface="宋体" pitchFamily="2" charset="-122"/>
              </a:rPr>
              <a:t>对于多个程序（进程）来说，所有进程是交叉执行的。（外部并发性）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dirty="0">
                <a:solidFill>
                  <a:schemeClr val="bg1"/>
                </a:solidFill>
                <a:latin typeface="宋体" pitchFamily="2" charset="-122"/>
              </a:rPr>
              <a:t>●</a:t>
            </a:r>
            <a:r>
              <a:rPr lang="zh-CN" altLang="en-US" dirty="0">
                <a:solidFill>
                  <a:schemeClr val="bg1"/>
                </a:solidFill>
                <a:latin typeface="宋体" pitchFamily="2" charset="-122"/>
              </a:rPr>
              <a:t>对于一个程序来说，它的所有指令是按序执行的。（内部顺序性）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942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63" grpId="0" animBg="1"/>
      <p:bldP spid="7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515817"/>
            <a:ext cx="5141913" cy="649288"/>
          </a:xfrm>
        </p:spPr>
        <p:txBody>
          <a:bodyPr/>
          <a:lstStyle/>
          <a:p>
            <a:pPr eaLnBrk="1" hangingPunct="1"/>
            <a:r>
              <a:rPr lang="zh-CN" altLang="zh-CN" sz="3600" b="1" dirty="0" smtClean="0">
                <a:latin typeface="黑体" pitchFamily="49" charset="-122"/>
                <a:ea typeface="黑体" pitchFamily="49" charset="-122"/>
              </a:rPr>
              <a:t>程序并发执行时的特征</a:t>
            </a:r>
            <a:r>
              <a:rPr lang="zh-CN" altLang="zh-CN" dirty="0" smtClean="0"/>
              <a:t> 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33400" y="1349329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/>
              <a:t>1</a:t>
            </a:r>
            <a:r>
              <a:rPr lang="zh-CN" altLang="en-US" dirty="0">
                <a:latin typeface="宋体" pitchFamily="2" charset="-122"/>
              </a:rPr>
              <a:t>）间断性</a:t>
            </a:r>
            <a:r>
              <a:rPr lang="en-US" altLang="zh-CN" dirty="0">
                <a:latin typeface="宋体" pitchFamily="2" charset="-122"/>
              </a:rPr>
              <a:t>:</a:t>
            </a:r>
            <a:r>
              <a:rPr lang="en-US" altLang="zh-CN" dirty="0"/>
              <a:t> 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614246" y="1349329"/>
            <a:ext cx="614875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latin typeface="宋体" pitchFamily="2" charset="-122"/>
              </a:rPr>
              <a:t>程序在并发执行时，由于它们共享系统资源，以及为完成同一任务而相互合作，致使这些并发执行的程序之间形成了相互制约的关系。（互斥关系、同步关系）</a:t>
            </a:r>
            <a:r>
              <a:rPr lang="zh-CN" altLang="en-US" sz="2200" dirty="0"/>
              <a:t> 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533400" y="2868202"/>
            <a:ext cx="8153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Times New Roman" pitchFamily="18" charset="0"/>
                <a:ea typeface="楷体_GB2312" pitchFamily="1" charset="-122"/>
              </a:rPr>
              <a:t>相互制约导致并发执行的程序具有“执行</a:t>
            </a:r>
            <a:r>
              <a:rPr lang="en-US" altLang="zh-CN" sz="2000" dirty="0">
                <a:latin typeface="Times New Roman" pitchFamily="18" charset="0"/>
                <a:ea typeface="楷体_GB2312" pitchFamily="1" charset="-122"/>
              </a:rPr>
              <a:t>——</a:t>
            </a:r>
            <a:r>
              <a:rPr lang="zh-CN" altLang="en-US" sz="2000" dirty="0">
                <a:latin typeface="Times New Roman" pitchFamily="18" charset="0"/>
                <a:ea typeface="楷体_GB2312" pitchFamily="1" charset="-122"/>
              </a:rPr>
              <a:t>暂停</a:t>
            </a:r>
            <a:r>
              <a:rPr lang="en-US" altLang="zh-CN" sz="2000" dirty="0">
                <a:latin typeface="Times New Roman" pitchFamily="18" charset="0"/>
                <a:ea typeface="楷体_GB2312" pitchFamily="1" charset="-122"/>
              </a:rPr>
              <a:t>——</a:t>
            </a:r>
            <a:r>
              <a:rPr lang="zh-CN" altLang="en-US" sz="2000" dirty="0">
                <a:latin typeface="Times New Roman" pitchFamily="18" charset="0"/>
                <a:ea typeface="楷体_GB2312" pitchFamily="1" charset="-122"/>
              </a:rPr>
              <a:t>执行”这种间断性活动规律。</a:t>
            </a:r>
            <a:r>
              <a:rPr lang="zh-CN" altLang="en-US" sz="2000" dirty="0"/>
              <a:t> 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533400" y="3776007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/>
              <a:t>2</a:t>
            </a:r>
            <a:r>
              <a:rPr lang="zh-CN" altLang="en-US" dirty="0">
                <a:latin typeface="宋体" pitchFamily="2" charset="-122"/>
              </a:rPr>
              <a:t>）失去封闭性：</a:t>
            </a:r>
            <a:r>
              <a:rPr lang="zh-CN" altLang="en-US" dirty="0"/>
              <a:t> 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465990" y="4298419"/>
            <a:ext cx="4398667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latin typeface="宋体" pitchFamily="2" charset="-122"/>
              </a:rPr>
              <a:t>程序在并发执行时，由于多个程序共享系统资源，因而这些资源的状态将由多个程序来改变，致使程序的运行已失去了封闭性。</a:t>
            </a:r>
            <a:r>
              <a:rPr lang="zh-CN" altLang="en-US" sz="2200" dirty="0"/>
              <a:t> 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547630" y="6009080"/>
            <a:ext cx="6130793" cy="461665"/>
          </a:xfrm>
          <a:prstGeom prst="rect">
            <a:avLst/>
          </a:prstGeom>
          <a:solidFill>
            <a:schemeClr val="folHlink"/>
          </a:solidFill>
          <a:ln w="38100">
            <a:solidFill>
              <a:srgbClr val="99FF33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accent2"/>
                </a:solidFill>
                <a:latin typeface="宋体" pitchFamily="2" charset="-122"/>
              </a:rPr>
              <a:t>某程序的执行时，会受到其他程序的影响。</a:t>
            </a:r>
            <a:r>
              <a:rPr lang="zh-CN" alt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8442" name="AutoShape 10"/>
          <p:cNvSpPr>
            <a:spLocks noChangeArrowheads="1"/>
          </p:cNvSpPr>
          <p:nvPr/>
        </p:nvSpPr>
        <p:spPr bwMode="auto">
          <a:xfrm rot="16200000">
            <a:off x="3982912" y="5519963"/>
            <a:ext cx="381000" cy="38100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899827" y="3395741"/>
            <a:ext cx="3726010" cy="2261383"/>
            <a:chOff x="3917633" y="2266651"/>
            <a:chExt cx="3726010" cy="2261383"/>
          </a:xfrm>
        </p:grpSpPr>
        <p:sp>
          <p:nvSpPr>
            <p:cNvPr id="12" name="椭圆 11"/>
            <p:cNvSpPr/>
            <p:nvPr/>
          </p:nvSpPr>
          <p:spPr bwMode="auto">
            <a:xfrm>
              <a:off x="3917633" y="2266652"/>
              <a:ext cx="549812" cy="549812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kumimoji="0" lang="en-US" altLang="zh-CN" sz="16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0" lang="zh-CN" altLang="en-US" sz="16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直接箭头连接符 12"/>
            <p:cNvCxnSpPr>
              <a:stCxn id="12" idx="6"/>
              <a:endCxn id="14" idx="2"/>
            </p:cNvCxnSpPr>
            <p:nvPr/>
          </p:nvCxnSpPr>
          <p:spPr bwMode="auto">
            <a:xfrm flipV="1">
              <a:off x="4467445" y="2541557"/>
              <a:ext cx="331960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</p:spPr>
        </p:cxnSp>
        <p:sp>
          <p:nvSpPr>
            <p:cNvPr id="14" name="椭圆 13"/>
            <p:cNvSpPr/>
            <p:nvPr/>
          </p:nvSpPr>
          <p:spPr bwMode="auto">
            <a:xfrm>
              <a:off x="4799406" y="2266651"/>
              <a:ext cx="549812" cy="549812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lang="en-US" altLang="zh-CN" sz="1600" b="0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1600" b="0" baseline="-2500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1600" b="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" name="直接箭头连接符 14"/>
            <p:cNvCxnSpPr>
              <a:stCxn id="14" idx="6"/>
              <a:endCxn id="16" idx="2"/>
            </p:cNvCxnSpPr>
            <p:nvPr/>
          </p:nvCxnSpPr>
          <p:spPr bwMode="auto">
            <a:xfrm>
              <a:off x="5349217" y="2541557"/>
              <a:ext cx="342334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</p:spPr>
        </p:cxnSp>
        <p:sp>
          <p:nvSpPr>
            <p:cNvPr id="16" name="椭圆 15"/>
            <p:cNvSpPr/>
            <p:nvPr/>
          </p:nvSpPr>
          <p:spPr bwMode="auto">
            <a:xfrm>
              <a:off x="5691551" y="2266653"/>
              <a:ext cx="549812" cy="549812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lang="en-US" altLang="zh-CN" sz="1600" b="0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1600" b="0" baseline="-25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1600" b="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直接箭头连接符 16"/>
            <p:cNvCxnSpPr>
              <a:stCxn id="12" idx="4"/>
              <a:endCxn id="18" idx="1"/>
            </p:cNvCxnSpPr>
            <p:nvPr/>
          </p:nvCxnSpPr>
          <p:spPr bwMode="auto">
            <a:xfrm>
              <a:off x="4192539" y="2816464"/>
              <a:ext cx="240557" cy="4216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</p:spPr>
        </p:cxnSp>
        <p:sp>
          <p:nvSpPr>
            <p:cNvPr id="18" name="椭圆 17"/>
            <p:cNvSpPr/>
            <p:nvPr/>
          </p:nvSpPr>
          <p:spPr bwMode="auto">
            <a:xfrm>
              <a:off x="4352578" y="3157606"/>
              <a:ext cx="549812" cy="549812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lang="en-US" altLang="zh-CN" sz="1600" b="0" smtClean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CN" sz="1600" b="0" baseline="-2500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9" name="直接箭头连接符 18"/>
            <p:cNvCxnSpPr>
              <a:stCxn id="18" idx="6"/>
              <a:endCxn id="20" idx="2"/>
            </p:cNvCxnSpPr>
            <p:nvPr/>
          </p:nvCxnSpPr>
          <p:spPr bwMode="auto">
            <a:xfrm>
              <a:off x="4902390" y="3432513"/>
              <a:ext cx="33196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</p:spPr>
        </p:cxnSp>
        <p:sp>
          <p:nvSpPr>
            <p:cNvPr id="20" name="椭圆 19"/>
            <p:cNvSpPr/>
            <p:nvPr/>
          </p:nvSpPr>
          <p:spPr bwMode="auto">
            <a:xfrm>
              <a:off x="5234352" y="3157606"/>
              <a:ext cx="549812" cy="549812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lang="en-US" altLang="zh-CN" sz="1600" b="0" smtClean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CN" sz="1600" b="0" baseline="-2500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1" name="直接箭头连接符 20"/>
            <p:cNvCxnSpPr>
              <a:stCxn id="20" idx="6"/>
              <a:endCxn id="22" idx="2"/>
            </p:cNvCxnSpPr>
            <p:nvPr/>
          </p:nvCxnSpPr>
          <p:spPr bwMode="auto">
            <a:xfrm flipV="1">
              <a:off x="5784163" y="3432511"/>
              <a:ext cx="331960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</p:spPr>
        </p:cxnSp>
        <p:sp>
          <p:nvSpPr>
            <p:cNvPr id="22" name="椭圆 21"/>
            <p:cNvSpPr/>
            <p:nvPr/>
          </p:nvSpPr>
          <p:spPr bwMode="auto">
            <a:xfrm>
              <a:off x="6116124" y="3157605"/>
              <a:ext cx="549812" cy="549812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lang="en-US" altLang="zh-CN" sz="1600" b="0" smtClean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CN" sz="1600" b="0" baseline="-2500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4766598" y="3978222"/>
              <a:ext cx="549812" cy="549812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lang="en-US" altLang="zh-CN" sz="1600" b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1600" b="0" baseline="-2500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4" name="直接箭头连接符 23"/>
            <p:cNvCxnSpPr>
              <a:stCxn id="23" idx="6"/>
              <a:endCxn id="25" idx="2"/>
            </p:cNvCxnSpPr>
            <p:nvPr/>
          </p:nvCxnSpPr>
          <p:spPr bwMode="auto">
            <a:xfrm>
              <a:off x="5316410" y="4253129"/>
              <a:ext cx="33196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</p:spPr>
        </p:cxnSp>
        <p:sp>
          <p:nvSpPr>
            <p:cNvPr id="25" name="椭圆 24"/>
            <p:cNvSpPr/>
            <p:nvPr/>
          </p:nvSpPr>
          <p:spPr bwMode="auto">
            <a:xfrm>
              <a:off x="5648372" y="3978222"/>
              <a:ext cx="549812" cy="549812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lang="en-US" altLang="zh-CN" sz="1600" b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1600" b="0" baseline="-2500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6" name="直接箭头连接符 25"/>
            <p:cNvCxnSpPr>
              <a:stCxn id="25" idx="6"/>
              <a:endCxn id="27" idx="2"/>
            </p:cNvCxnSpPr>
            <p:nvPr/>
          </p:nvCxnSpPr>
          <p:spPr bwMode="auto">
            <a:xfrm flipV="1">
              <a:off x="6198183" y="4253127"/>
              <a:ext cx="331960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</p:spPr>
        </p:cxnSp>
        <p:sp>
          <p:nvSpPr>
            <p:cNvPr id="27" name="椭圆 26"/>
            <p:cNvSpPr/>
            <p:nvPr/>
          </p:nvSpPr>
          <p:spPr bwMode="auto">
            <a:xfrm>
              <a:off x="6530144" y="3978221"/>
              <a:ext cx="549812" cy="549812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lang="en-US" altLang="zh-CN" sz="1600" b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1600" b="0" baseline="-2500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8" name="直接箭头连接符 27"/>
            <p:cNvCxnSpPr>
              <a:stCxn id="14" idx="4"/>
              <a:endCxn id="20" idx="1"/>
            </p:cNvCxnSpPr>
            <p:nvPr/>
          </p:nvCxnSpPr>
          <p:spPr bwMode="auto">
            <a:xfrm>
              <a:off x="5074312" y="2816463"/>
              <a:ext cx="240558" cy="42166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</p:spPr>
        </p:cxnSp>
        <p:cxnSp>
          <p:nvCxnSpPr>
            <p:cNvPr id="29" name="直接箭头连接符 28"/>
            <p:cNvCxnSpPr>
              <a:stCxn id="16" idx="4"/>
              <a:endCxn id="22" idx="1"/>
            </p:cNvCxnSpPr>
            <p:nvPr/>
          </p:nvCxnSpPr>
          <p:spPr bwMode="auto">
            <a:xfrm>
              <a:off x="5966457" y="2816465"/>
              <a:ext cx="230185" cy="4216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</p:spPr>
        </p:cxnSp>
        <p:cxnSp>
          <p:nvCxnSpPr>
            <p:cNvPr id="30" name="直接箭头连接符 29"/>
            <p:cNvCxnSpPr>
              <a:stCxn id="18" idx="4"/>
              <a:endCxn id="23" idx="1"/>
            </p:cNvCxnSpPr>
            <p:nvPr/>
          </p:nvCxnSpPr>
          <p:spPr bwMode="auto">
            <a:xfrm>
              <a:off x="4627484" y="3707418"/>
              <a:ext cx="219632" cy="35132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</p:spPr>
        </p:cxnSp>
        <p:cxnSp>
          <p:nvCxnSpPr>
            <p:cNvPr id="31" name="直接箭头连接符 30"/>
            <p:cNvCxnSpPr>
              <a:stCxn id="20" idx="4"/>
              <a:endCxn id="25" idx="1"/>
            </p:cNvCxnSpPr>
            <p:nvPr/>
          </p:nvCxnSpPr>
          <p:spPr bwMode="auto">
            <a:xfrm>
              <a:off x="5509258" y="3707418"/>
              <a:ext cx="219632" cy="35132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</p:spPr>
        </p:cxnSp>
        <p:cxnSp>
          <p:nvCxnSpPr>
            <p:cNvPr id="32" name="直接箭头连接符 31"/>
            <p:cNvCxnSpPr>
              <a:stCxn id="22" idx="4"/>
              <a:endCxn id="27" idx="1"/>
            </p:cNvCxnSpPr>
            <p:nvPr/>
          </p:nvCxnSpPr>
          <p:spPr bwMode="auto">
            <a:xfrm>
              <a:off x="6391030" y="3707417"/>
              <a:ext cx="219632" cy="35132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</p:spPr>
        </p:cxnSp>
        <p:cxnSp>
          <p:nvCxnSpPr>
            <p:cNvPr id="33" name="直接箭头连接符 32"/>
            <p:cNvCxnSpPr>
              <a:stCxn id="16" idx="6"/>
            </p:cNvCxnSpPr>
            <p:nvPr/>
          </p:nvCxnSpPr>
          <p:spPr bwMode="auto">
            <a:xfrm>
              <a:off x="6241363" y="2541559"/>
              <a:ext cx="56368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</p:spPr>
        </p:cxnSp>
        <p:cxnSp>
          <p:nvCxnSpPr>
            <p:cNvPr id="34" name="直接箭头连接符 33"/>
            <p:cNvCxnSpPr>
              <a:stCxn id="22" idx="6"/>
            </p:cNvCxnSpPr>
            <p:nvPr/>
          </p:nvCxnSpPr>
          <p:spPr bwMode="auto">
            <a:xfrm>
              <a:off x="6665936" y="3432511"/>
              <a:ext cx="579905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</p:spPr>
        </p:cxnSp>
        <p:cxnSp>
          <p:nvCxnSpPr>
            <p:cNvPr id="35" name="直接箭头连接符 34"/>
            <p:cNvCxnSpPr>
              <a:stCxn id="27" idx="6"/>
            </p:cNvCxnSpPr>
            <p:nvPr/>
          </p:nvCxnSpPr>
          <p:spPr bwMode="auto">
            <a:xfrm>
              <a:off x="7079956" y="4253127"/>
              <a:ext cx="563687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7" grpId="0"/>
      <p:bldP spid="18438" grpId="0"/>
      <p:bldP spid="18439" grpId="0"/>
      <p:bldP spid="18440" grpId="0"/>
      <p:bldP spid="18441" grpId="0" animBg="1"/>
      <p:bldP spid="184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6" name="Text Box 13"/>
          <p:cNvSpPr txBox="1">
            <a:spLocks noChangeArrowheads="1"/>
          </p:cNvSpPr>
          <p:nvPr/>
        </p:nvSpPr>
        <p:spPr bwMode="auto">
          <a:xfrm>
            <a:off x="381000" y="3962404"/>
            <a:ext cx="845820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"/>
              </a:spcBef>
            </a:pPr>
            <a:r>
              <a:rPr lang="zh-CN" altLang="en-US" sz="2000" dirty="0">
                <a:latin typeface="宋体" pitchFamily="2" charset="-122"/>
              </a:rPr>
              <a:t>程序</a:t>
            </a:r>
            <a:r>
              <a:rPr lang="en-US" altLang="zh-CN" sz="2000" dirty="0"/>
              <a:t>A</a:t>
            </a:r>
            <a:r>
              <a:rPr lang="zh-CN" altLang="en-US" sz="2000" dirty="0">
                <a:latin typeface="宋体" pitchFamily="2" charset="-122"/>
              </a:rPr>
              <a:t>和</a:t>
            </a:r>
            <a:r>
              <a:rPr lang="en-US" altLang="zh-CN" sz="2000" dirty="0"/>
              <a:t>B</a:t>
            </a:r>
            <a:r>
              <a:rPr lang="zh-CN" altLang="en-US" sz="2000" dirty="0">
                <a:latin typeface="宋体" pitchFamily="2" charset="-122"/>
              </a:rPr>
              <a:t>并发执行时，可能出现下述三种情况（设某时刻</a:t>
            </a:r>
            <a:r>
              <a:rPr lang="en-US" altLang="zh-CN" sz="2000" dirty="0"/>
              <a:t>N</a:t>
            </a:r>
            <a:r>
              <a:rPr lang="zh-CN" altLang="en-US" sz="2000" dirty="0">
                <a:latin typeface="宋体" pitchFamily="2" charset="-122"/>
              </a:rPr>
              <a:t>的值为</a:t>
            </a:r>
            <a:r>
              <a:rPr lang="en-US" altLang="zh-CN" sz="2000" dirty="0"/>
              <a:t>10</a:t>
            </a:r>
            <a:r>
              <a:rPr lang="zh-CN" altLang="en-US" sz="2000" dirty="0">
                <a:latin typeface="宋体" pitchFamily="2" charset="-122"/>
              </a:rPr>
              <a:t>）：</a:t>
            </a:r>
          </a:p>
          <a:p>
            <a:pPr algn="just" eaLnBrk="1" hangingPunct="1">
              <a:lnSpc>
                <a:spcPct val="120000"/>
              </a:lnSpc>
              <a:spcBef>
                <a:spcPct val="5000"/>
              </a:spcBef>
            </a:pPr>
            <a:r>
              <a:rPr lang="zh-CN" altLang="en-US" sz="2000" dirty="0">
                <a:latin typeface="Times New Roman" pitchFamily="18" charset="0"/>
              </a:rPr>
              <a:t>（</a:t>
            </a:r>
            <a:r>
              <a:rPr lang="en-US" altLang="zh-CN" sz="2000" dirty="0">
                <a:latin typeface="宋体" pitchFamily="2" charset="-122"/>
              </a:rPr>
              <a:t>1</a:t>
            </a:r>
            <a:r>
              <a:rPr lang="zh-CN" altLang="en-US" sz="2000" dirty="0">
                <a:latin typeface="Times New Roman" pitchFamily="18" charset="0"/>
              </a:rPr>
              <a:t>）</a:t>
            </a:r>
            <a:r>
              <a:rPr lang="en-US" altLang="zh-CN" sz="2000" dirty="0">
                <a:latin typeface="宋体" pitchFamily="2" charset="-122"/>
              </a:rPr>
              <a:t>N=N+1</a:t>
            </a:r>
            <a:r>
              <a:rPr lang="zh-CN" altLang="en-US" sz="2000" dirty="0">
                <a:latin typeface="Times New Roman" pitchFamily="18" charset="0"/>
              </a:rPr>
              <a:t>在</a:t>
            </a:r>
            <a:r>
              <a:rPr lang="en-US" altLang="zh-CN" sz="2000" dirty="0">
                <a:latin typeface="宋体" pitchFamily="2" charset="-122"/>
              </a:rPr>
              <a:t>print(N)</a:t>
            </a:r>
            <a:r>
              <a:rPr lang="zh-CN" altLang="en-US" sz="2000" dirty="0">
                <a:latin typeface="Times New Roman" pitchFamily="18" charset="0"/>
              </a:rPr>
              <a:t>和</a:t>
            </a:r>
            <a:r>
              <a:rPr lang="en-US" altLang="zh-CN" sz="2000" dirty="0">
                <a:latin typeface="宋体" pitchFamily="2" charset="-122"/>
              </a:rPr>
              <a:t>N=0</a:t>
            </a:r>
            <a:r>
              <a:rPr lang="zh-CN" altLang="en-US" sz="2000" dirty="0">
                <a:latin typeface="Times New Roman" pitchFamily="18" charset="0"/>
              </a:rPr>
              <a:t>之前，此时得到的</a:t>
            </a:r>
            <a:r>
              <a:rPr lang="en-US" altLang="zh-CN" sz="2000" dirty="0">
                <a:latin typeface="宋体" pitchFamily="2" charset="-122"/>
              </a:rPr>
              <a:t>N</a:t>
            </a:r>
            <a:r>
              <a:rPr lang="zh-CN" altLang="en-US" sz="2000" dirty="0">
                <a:latin typeface="Times New Roman" pitchFamily="18" charset="0"/>
              </a:rPr>
              <a:t>值分别</a:t>
            </a:r>
            <a:r>
              <a:rPr lang="zh-CN" altLang="en-US" sz="2000" dirty="0" smtClean="0">
                <a:latin typeface="Times New Roman" pitchFamily="18" charset="0"/>
              </a:rPr>
              <a:t>为</a:t>
            </a:r>
            <a:endParaRPr lang="zh-CN" altLang="en-US" sz="2000" dirty="0">
              <a:latin typeface="宋体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5000"/>
              </a:spcBef>
            </a:pPr>
            <a:r>
              <a:rPr lang="zh-CN" altLang="en-US" sz="2000" dirty="0">
                <a:latin typeface="Times New Roman" pitchFamily="18" charset="0"/>
              </a:rPr>
              <a:t>（</a:t>
            </a:r>
            <a:r>
              <a:rPr lang="en-US" altLang="zh-CN" sz="2000" dirty="0">
                <a:latin typeface="宋体" pitchFamily="2" charset="-122"/>
              </a:rPr>
              <a:t>2</a:t>
            </a:r>
            <a:r>
              <a:rPr lang="zh-CN" altLang="en-US" sz="2000" dirty="0">
                <a:latin typeface="Times New Roman" pitchFamily="18" charset="0"/>
              </a:rPr>
              <a:t>）</a:t>
            </a:r>
            <a:r>
              <a:rPr lang="en-US" altLang="zh-CN" sz="2000" dirty="0">
                <a:latin typeface="宋体" pitchFamily="2" charset="-122"/>
              </a:rPr>
              <a:t>N=N+1</a:t>
            </a:r>
            <a:r>
              <a:rPr lang="zh-CN" altLang="en-US" sz="2000" dirty="0">
                <a:latin typeface="Times New Roman" pitchFamily="18" charset="0"/>
              </a:rPr>
              <a:t>在</a:t>
            </a:r>
            <a:r>
              <a:rPr lang="en-US" altLang="zh-CN" sz="2000" dirty="0">
                <a:latin typeface="宋体" pitchFamily="2" charset="-122"/>
              </a:rPr>
              <a:t>print(N)</a:t>
            </a:r>
            <a:r>
              <a:rPr lang="zh-CN" altLang="en-US" sz="2000" dirty="0">
                <a:latin typeface="Times New Roman" pitchFamily="18" charset="0"/>
              </a:rPr>
              <a:t>和</a:t>
            </a:r>
            <a:r>
              <a:rPr lang="en-US" altLang="zh-CN" sz="2000" dirty="0">
                <a:latin typeface="宋体" pitchFamily="2" charset="-122"/>
              </a:rPr>
              <a:t>N=0</a:t>
            </a:r>
            <a:r>
              <a:rPr lang="zh-CN" altLang="en-US" sz="2000" dirty="0">
                <a:latin typeface="Times New Roman" pitchFamily="18" charset="0"/>
              </a:rPr>
              <a:t>之后，此时得到的</a:t>
            </a:r>
            <a:r>
              <a:rPr lang="en-US" altLang="zh-CN" sz="2000" dirty="0">
                <a:latin typeface="宋体" pitchFamily="2" charset="-122"/>
              </a:rPr>
              <a:t>N</a:t>
            </a:r>
            <a:r>
              <a:rPr lang="zh-CN" altLang="en-US" sz="2000" dirty="0">
                <a:latin typeface="Times New Roman" pitchFamily="18" charset="0"/>
              </a:rPr>
              <a:t>值分别</a:t>
            </a:r>
            <a:r>
              <a:rPr lang="zh-CN" altLang="en-US" sz="2000" dirty="0" smtClean="0">
                <a:latin typeface="Times New Roman" pitchFamily="18" charset="0"/>
              </a:rPr>
              <a:t>为</a:t>
            </a:r>
            <a:endParaRPr lang="zh-CN" altLang="en-US" sz="2000" dirty="0">
              <a:latin typeface="宋体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5000"/>
              </a:spcBef>
            </a:pPr>
            <a:r>
              <a:rPr lang="zh-CN" altLang="en-US" sz="2000" dirty="0">
                <a:latin typeface="宋体" pitchFamily="2" charset="-122"/>
              </a:rPr>
              <a:t>（</a:t>
            </a:r>
            <a:r>
              <a:rPr lang="en-US" altLang="zh-CN" sz="2000" dirty="0">
                <a:latin typeface="宋体" pitchFamily="2" charset="-122"/>
              </a:rPr>
              <a:t>3</a:t>
            </a:r>
            <a:r>
              <a:rPr lang="zh-CN" altLang="en-US" sz="2000" dirty="0">
                <a:latin typeface="宋体" pitchFamily="2" charset="-122"/>
              </a:rPr>
              <a:t>）</a:t>
            </a:r>
            <a:r>
              <a:rPr lang="en-US" altLang="zh-CN" sz="2000" dirty="0">
                <a:latin typeface="宋体" pitchFamily="2" charset="-122"/>
              </a:rPr>
              <a:t>N=N+1</a:t>
            </a:r>
            <a:r>
              <a:rPr lang="zh-CN" altLang="en-US" sz="2000" dirty="0">
                <a:latin typeface="宋体" pitchFamily="2" charset="-122"/>
              </a:rPr>
              <a:t>在</a:t>
            </a:r>
            <a:r>
              <a:rPr lang="en-US" altLang="zh-CN" sz="2000" dirty="0">
                <a:latin typeface="宋体" pitchFamily="2" charset="-122"/>
              </a:rPr>
              <a:t>print(N)</a:t>
            </a:r>
            <a:r>
              <a:rPr lang="zh-CN" altLang="en-US" sz="2000" dirty="0">
                <a:latin typeface="宋体" pitchFamily="2" charset="-122"/>
              </a:rPr>
              <a:t>和</a:t>
            </a:r>
            <a:r>
              <a:rPr lang="en-US" altLang="zh-CN" sz="2000" dirty="0">
                <a:latin typeface="宋体" pitchFamily="2" charset="-122"/>
              </a:rPr>
              <a:t>N=0</a:t>
            </a:r>
            <a:r>
              <a:rPr lang="zh-CN" altLang="en-US" sz="2000" dirty="0">
                <a:latin typeface="宋体" pitchFamily="2" charset="-122"/>
              </a:rPr>
              <a:t>之间，此时得到的</a:t>
            </a:r>
            <a:r>
              <a:rPr lang="en-US" altLang="zh-CN" sz="2000" dirty="0">
                <a:latin typeface="宋体" pitchFamily="2" charset="-122"/>
              </a:rPr>
              <a:t>N</a:t>
            </a:r>
            <a:r>
              <a:rPr lang="zh-CN" altLang="en-US" sz="2000" dirty="0">
                <a:latin typeface="宋体" pitchFamily="2" charset="-122"/>
              </a:rPr>
              <a:t>值分别</a:t>
            </a:r>
            <a:r>
              <a:rPr lang="zh-CN" altLang="en-US" sz="2000" dirty="0" smtClean="0">
                <a:latin typeface="宋体" pitchFamily="2" charset="-122"/>
              </a:rPr>
              <a:t>为           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81000" y="3962404"/>
            <a:ext cx="845820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"/>
              </a:spcBef>
            </a:pPr>
            <a:r>
              <a:rPr lang="zh-CN" altLang="en-US" sz="2000" dirty="0">
                <a:latin typeface="宋体" pitchFamily="2" charset="-122"/>
              </a:rPr>
              <a:t>程序</a:t>
            </a:r>
            <a:r>
              <a:rPr lang="en-US" altLang="zh-CN" sz="2000" dirty="0"/>
              <a:t>A</a:t>
            </a:r>
            <a:r>
              <a:rPr lang="zh-CN" altLang="en-US" sz="2000" dirty="0">
                <a:latin typeface="宋体" pitchFamily="2" charset="-122"/>
              </a:rPr>
              <a:t>和</a:t>
            </a:r>
            <a:r>
              <a:rPr lang="en-US" altLang="zh-CN" sz="2000" dirty="0"/>
              <a:t>B</a:t>
            </a:r>
            <a:r>
              <a:rPr lang="zh-CN" altLang="en-US" sz="2000" dirty="0">
                <a:latin typeface="宋体" pitchFamily="2" charset="-122"/>
              </a:rPr>
              <a:t>并发执行时，可能出现下述三种情况（设某时刻</a:t>
            </a:r>
            <a:r>
              <a:rPr lang="en-US" altLang="zh-CN" sz="2000" dirty="0"/>
              <a:t>N</a:t>
            </a:r>
            <a:r>
              <a:rPr lang="zh-CN" altLang="en-US" sz="2000" dirty="0">
                <a:latin typeface="宋体" pitchFamily="2" charset="-122"/>
              </a:rPr>
              <a:t>的值为</a:t>
            </a:r>
            <a:r>
              <a:rPr lang="en-US" altLang="zh-CN" sz="2000" dirty="0"/>
              <a:t>10</a:t>
            </a:r>
            <a:r>
              <a:rPr lang="zh-CN" altLang="en-US" sz="2000" dirty="0">
                <a:latin typeface="宋体" pitchFamily="2" charset="-122"/>
              </a:rPr>
              <a:t>）：</a:t>
            </a:r>
          </a:p>
          <a:p>
            <a:pPr algn="just" eaLnBrk="1" hangingPunct="1">
              <a:lnSpc>
                <a:spcPct val="120000"/>
              </a:lnSpc>
              <a:spcBef>
                <a:spcPct val="5000"/>
              </a:spcBef>
            </a:pPr>
            <a:r>
              <a:rPr lang="zh-CN" altLang="en-US" sz="2000" dirty="0">
                <a:latin typeface="Times New Roman" pitchFamily="18" charset="0"/>
              </a:rPr>
              <a:t>（</a:t>
            </a:r>
            <a:r>
              <a:rPr lang="en-US" altLang="zh-CN" sz="2000" dirty="0">
                <a:latin typeface="宋体" pitchFamily="2" charset="-122"/>
              </a:rPr>
              <a:t>1</a:t>
            </a:r>
            <a:r>
              <a:rPr lang="zh-CN" altLang="en-US" sz="2000" dirty="0">
                <a:latin typeface="Times New Roman" pitchFamily="18" charset="0"/>
              </a:rPr>
              <a:t>）</a:t>
            </a:r>
            <a:r>
              <a:rPr lang="en-US" altLang="zh-CN" sz="2000" dirty="0">
                <a:latin typeface="宋体" pitchFamily="2" charset="-122"/>
              </a:rPr>
              <a:t>N=N+1</a:t>
            </a:r>
            <a:r>
              <a:rPr lang="zh-CN" altLang="en-US" sz="2000" dirty="0">
                <a:latin typeface="Times New Roman" pitchFamily="18" charset="0"/>
              </a:rPr>
              <a:t>在</a:t>
            </a:r>
            <a:r>
              <a:rPr lang="en-US" altLang="zh-CN" sz="2000" dirty="0">
                <a:latin typeface="宋体" pitchFamily="2" charset="-122"/>
              </a:rPr>
              <a:t>print(N)</a:t>
            </a:r>
            <a:r>
              <a:rPr lang="zh-CN" altLang="en-US" sz="2000" dirty="0">
                <a:latin typeface="Times New Roman" pitchFamily="18" charset="0"/>
              </a:rPr>
              <a:t>和</a:t>
            </a:r>
            <a:r>
              <a:rPr lang="en-US" altLang="zh-CN" sz="2000" dirty="0">
                <a:latin typeface="宋体" pitchFamily="2" charset="-122"/>
              </a:rPr>
              <a:t>N=0</a:t>
            </a:r>
            <a:r>
              <a:rPr lang="zh-CN" altLang="en-US" sz="2000" dirty="0">
                <a:latin typeface="Times New Roman" pitchFamily="18" charset="0"/>
              </a:rPr>
              <a:t>之前，此时得到的</a:t>
            </a:r>
            <a:r>
              <a:rPr lang="en-US" altLang="zh-CN" sz="2000" dirty="0">
                <a:latin typeface="宋体" pitchFamily="2" charset="-122"/>
              </a:rPr>
              <a:t>N</a:t>
            </a:r>
            <a:r>
              <a:rPr lang="zh-CN" altLang="en-US" sz="2000" dirty="0">
                <a:latin typeface="Times New Roman" pitchFamily="18" charset="0"/>
              </a:rPr>
              <a:t>值分别为</a:t>
            </a:r>
            <a:r>
              <a:rPr lang="en-US" altLang="zh-CN" sz="2000" dirty="0">
                <a:solidFill>
                  <a:srgbClr val="FF0000"/>
                </a:solidFill>
                <a:latin typeface="宋体" pitchFamily="2" charset="-122"/>
              </a:rPr>
              <a:t>11</a:t>
            </a:r>
            <a:r>
              <a:rPr lang="zh-CN" altLang="en-US" sz="2000" dirty="0">
                <a:latin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00B0F0"/>
                </a:solidFill>
                <a:latin typeface="宋体" pitchFamily="2" charset="-122"/>
              </a:rPr>
              <a:t>11</a:t>
            </a:r>
            <a:r>
              <a:rPr lang="zh-CN" altLang="en-US" sz="2000" dirty="0">
                <a:latin typeface="Times New Roman" pitchFamily="18" charset="0"/>
              </a:rPr>
              <a:t>，</a:t>
            </a:r>
            <a:r>
              <a:rPr lang="en-US" altLang="zh-CN" sz="2000" dirty="0" smtClean="0">
                <a:latin typeface="宋体" pitchFamily="2" charset="-122"/>
              </a:rPr>
              <a:t>0</a:t>
            </a:r>
            <a:endParaRPr lang="zh-CN" altLang="en-US" sz="2000" dirty="0">
              <a:latin typeface="宋体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5000"/>
              </a:spcBef>
            </a:pPr>
            <a:r>
              <a:rPr lang="zh-CN" altLang="en-US" sz="2000" dirty="0">
                <a:latin typeface="Times New Roman" pitchFamily="18" charset="0"/>
              </a:rPr>
              <a:t>（</a:t>
            </a:r>
            <a:r>
              <a:rPr lang="en-US" altLang="zh-CN" sz="2000" dirty="0">
                <a:latin typeface="宋体" pitchFamily="2" charset="-122"/>
              </a:rPr>
              <a:t>2</a:t>
            </a:r>
            <a:r>
              <a:rPr lang="zh-CN" altLang="en-US" sz="2000" dirty="0">
                <a:latin typeface="Times New Roman" pitchFamily="18" charset="0"/>
              </a:rPr>
              <a:t>）</a:t>
            </a:r>
            <a:r>
              <a:rPr lang="en-US" altLang="zh-CN" sz="2000" dirty="0">
                <a:latin typeface="宋体" pitchFamily="2" charset="-122"/>
              </a:rPr>
              <a:t>N=N+1</a:t>
            </a:r>
            <a:r>
              <a:rPr lang="zh-CN" altLang="en-US" sz="2000" dirty="0">
                <a:latin typeface="Times New Roman" pitchFamily="18" charset="0"/>
              </a:rPr>
              <a:t>在</a:t>
            </a:r>
            <a:r>
              <a:rPr lang="en-US" altLang="zh-CN" sz="2000" dirty="0">
                <a:latin typeface="宋体" pitchFamily="2" charset="-122"/>
              </a:rPr>
              <a:t>print(N)</a:t>
            </a:r>
            <a:r>
              <a:rPr lang="zh-CN" altLang="en-US" sz="2000" dirty="0">
                <a:latin typeface="Times New Roman" pitchFamily="18" charset="0"/>
              </a:rPr>
              <a:t>和</a:t>
            </a:r>
            <a:r>
              <a:rPr lang="en-US" altLang="zh-CN" sz="2000" dirty="0">
                <a:latin typeface="宋体" pitchFamily="2" charset="-122"/>
              </a:rPr>
              <a:t>N=0</a:t>
            </a:r>
            <a:r>
              <a:rPr lang="zh-CN" altLang="en-US" sz="2000" dirty="0">
                <a:latin typeface="Times New Roman" pitchFamily="18" charset="0"/>
              </a:rPr>
              <a:t>之后，此时得到的</a:t>
            </a:r>
            <a:r>
              <a:rPr lang="en-US" altLang="zh-CN" sz="2000" dirty="0">
                <a:latin typeface="宋体" pitchFamily="2" charset="-122"/>
              </a:rPr>
              <a:t>N</a:t>
            </a:r>
            <a:r>
              <a:rPr lang="zh-CN" altLang="en-US" sz="2000" dirty="0">
                <a:latin typeface="Times New Roman" pitchFamily="18" charset="0"/>
              </a:rPr>
              <a:t>值分别为</a:t>
            </a:r>
            <a:r>
              <a:rPr lang="en-US" altLang="zh-CN" sz="2000" dirty="0">
                <a:solidFill>
                  <a:srgbClr val="00B0F0"/>
                </a:solidFill>
                <a:latin typeface="宋体" pitchFamily="2" charset="-122"/>
              </a:rPr>
              <a:t>10</a:t>
            </a:r>
            <a:r>
              <a:rPr lang="zh-CN" altLang="en-US" sz="2000" dirty="0">
                <a:latin typeface="Times New Roman" pitchFamily="18" charset="0"/>
              </a:rPr>
              <a:t>，</a:t>
            </a:r>
            <a:r>
              <a:rPr lang="en-US" altLang="zh-CN" sz="2000" dirty="0">
                <a:latin typeface="宋体" pitchFamily="2" charset="-122"/>
              </a:rPr>
              <a:t>0</a:t>
            </a:r>
            <a:r>
              <a:rPr lang="zh-CN" altLang="en-US" sz="2000" dirty="0">
                <a:latin typeface="Times New Roman" pitchFamily="18" charset="0"/>
              </a:rPr>
              <a:t>，</a:t>
            </a:r>
            <a:r>
              <a:rPr lang="en-US" altLang="zh-CN" sz="2000" dirty="0" smtClean="0">
                <a:solidFill>
                  <a:srgbClr val="FF0000"/>
                </a:solidFill>
                <a:latin typeface="宋体" pitchFamily="2" charset="-122"/>
              </a:rPr>
              <a:t>1</a:t>
            </a:r>
            <a:endParaRPr lang="zh-CN" altLang="en-US" sz="2000" dirty="0">
              <a:latin typeface="宋体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5000"/>
              </a:spcBef>
            </a:pPr>
            <a:r>
              <a:rPr lang="zh-CN" altLang="en-US" sz="2000" dirty="0">
                <a:latin typeface="宋体" pitchFamily="2" charset="-122"/>
              </a:rPr>
              <a:t>（</a:t>
            </a:r>
            <a:r>
              <a:rPr lang="en-US" altLang="zh-CN" sz="2000" dirty="0">
                <a:latin typeface="宋体" pitchFamily="2" charset="-122"/>
              </a:rPr>
              <a:t>3</a:t>
            </a:r>
            <a:r>
              <a:rPr lang="zh-CN" altLang="en-US" sz="2000" dirty="0">
                <a:latin typeface="宋体" pitchFamily="2" charset="-122"/>
              </a:rPr>
              <a:t>）</a:t>
            </a:r>
            <a:r>
              <a:rPr lang="en-US" altLang="zh-CN" sz="2000" dirty="0">
                <a:latin typeface="宋体" pitchFamily="2" charset="-122"/>
              </a:rPr>
              <a:t>N=N+1</a:t>
            </a:r>
            <a:r>
              <a:rPr lang="zh-CN" altLang="en-US" sz="2000" dirty="0">
                <a:latin typeface="宋体" pitchFamily="2" charset="-122"/>
              </a:rPr>
              <a:t>在</a:t>
            </a:r>
            <a:r>
              <a:rPr lang="en-US" altLang="zh-CN" sz="2000" dirty="0">
                <a:latin typeface="宋体" pitchFamily="2" charset="-122"/>
              </a:rPr>
              <a:t>print(N)</a:t>
            </a:r>
            <a:r>
              <a:rPr lang="zh-CN" altLang="en-US" sz="2000" dirty="0">
                <a:latin typeface="宋体" pitchFamily="2" charset="-122"/>
              </a:rPr>
              <a:t>和</a:t>
            </a:r>
            <a:r>
              <a:rPr lang="en-US" altLang="zh-CN" sz="2000" dirty="0">
                <a:latin typeface="宋体" pitchFamily="2" charset="-122"/>
              </a:rPr>
              <a:t>N=0</a:t>
            </a:r>
            <a:r>
              <a:rPr lang="zh-CN" altLang="en-US" sz="2000" dirty="0">
                <a:latin typeface="宋体" pitchFamily="2" charset="-122"/>
              </a:rPr>
              <a:t>之间，此时得到的</a:t>
            </a:r>
            <a:r>
              <a:rPr lang="en-US" altLang="zh-CN" sz="2000" dirty="0">
                <a:latin typeface="宋体" pitchFamily="2" charset="-122"/>
              </a:rPr>
              <a:t>N</a:t>
            </a:r>
            <a:r>
              <a:rPr lang="zh-CN" altLang="en-US" sz="2000" dirty="0">
                <a:latin typeface="宋体" pitchFamily="2" charset="-122"/>
              </a:rPr>
              <a:t>值分别</a:t>
            </a:r>
            <a:r>
              <a:rPr lang="zh-CN" altLang="en-US" sz="2000" dirty="0" smtClean="0">
                <a:latin typeface="宋体" pitchFamily="2" charset="-122"/>
              </a:rPr>
              <a:t>为</a:t>
            </a:r>
            <a:r>
              <a:rPr lang="en-US" altLang="zh-CN" sz="2000" dirty="0" smtClean="0">
                <a:solidFill>
                  <a:srgbClr val="00B0F0"/>
                </a:solidFill>
                <a:latin typeface="宋体" pitchFamily="2" charset="-122"/>
              </a:rPr>
              <a:t>10</a:t>
            </a:r>
            <a:r>
              <a:rPr lang="zh-CN" altLang="en-US" sz="2000" dirty="0">
                <a:latin typeface="宋体" pitchFamily="2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宋体" pitchFamily="2" charset="-122"/>
              </a:rPr>
              <a:t>11</a:t>
            </a:r>
            <a:r>
              <a:rPr lang="zh-CN" altLang="en-US" sz="2000" dirty="0">
                <a:latin typeface="宋体" pitchFamily="2" charset="-122"/>
              </a:rPr>
              <a:t>，</a:t>
            </a:r>
            <a:r>
              <a:rPr lang="en-US" altLang="zh-CN" sz="2000" dirty="0" smtClean="0">
                <a:latin typeface="宋体" pitchFamily="2" charset="-122"/>
              </a:rPr>
              <a:t>0</a:t>
            </a:r>
            <a:r>
              <a:rPr lang="zh-CN" altLang="en-US" sz="2000" dirty="0" smtClean="0">
                <a:latin typeface="宋体" pitchFamily="2" charset="-122"/>
              </a:rPr>
              <a:t> 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609600" y="832343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3</a:t>
            </a:r>
            <a:r>
              <a:rPr lang="zh-CN" altLang="en-US">
                <a:latin typeface="宋体" pitchFamily="2" charset="-122"/>
              </a:rPr>
              <a:t>）不可再现性</a:t>
            </a:r>
            <a:r>
              <a:rPr lang="en-US" altLang="zh-CN">
                <a:latin typeface="Times New Roman" pitchFamily="18" charset="0"/>
              </a:rPr>
              <a:t>——</a:t>
            </a:r>
            <a:r>
              <a:rPr lang="zh-CN" altLang="en-US">
                <a:latin typeface="宋体" pitchFamily="2" charset="-122"/>
              </a:rPr>
              <a:t>与时间有关的错误 </a:t>
            </a:r>
            <a:r>
              <a:rPr lang="zh-CN" altLang="en-US"/>
              <a:t> </a:t>
            </a:r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533400" y="1365743"/>
            <a:ext cx="815340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宋体" pitchFamily="2" charset="-122"/>
              </a:rPr>
              <a:t>程序在并发执行时，由于失去了封闭性，也将导致其再失去可再现性。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>
                <a:solidFill>
                  <a:srgbClr val="CC9900"/>
                </a:solidFill>
                <a:latin typeface="黑体" pitchFamily="49" charset="-122"/>
                <a:ea typeface="黑体" pitchFamily="49" charset="-122"/>
              </a:rPr>
              <a:t>例如</a:t>
            </a:r>
            <a:r>
              <a:rPr lang="zh-CN" altLang="en-US">
                <a:latin typeface="宋体" pitchFamily="2" charset="-122"/>
              </a:rPr>
              <a:t>：有两个循环程序</a:t>
            </a:r>
            <a:r>
              <a:rPr lang="en-US" altLang="zh-CN">
                <a:latin typeface="宋体" pitchFamily="2" charset="-122"/>
              </a:rPr>
              <a:t>A</a:t>
            </a:r>
            <a:r>
              <a:rPr lang="zh-CN" altLang="en-US">
                <a:latin typeface="宋体" pitchFamily="2" charset="-122"/>
              </a:rPr>
              <a:t>和</a:t>
            </a:r>
            <a:r>
              <a:rPr lang="en-US" altLang="zh-CN">
                <a:latin typeface="宋体" pitchFamily="2" charset="-122"/>
              </a:rPr>
              <a:t>B</a:t>
            </a:r>
            <a:r>
              <a:rPr lang="zh-CN" altLang="en-US">
                <a:latin typeface="宋体" pitchFamily="2" charset="-122"/>
              </a:rPr>
              <a:t>，它们共享一个变量</a:t>
            </a:r>
            <a:r>
              <a:rPr lang="en-US" altLang="zh-CN">
                <a:latin typeface="宋体" pitchFamily="2" charset="-122"/>
              </a:rPr>
              <a:t>N</a:t>
            </a:r>
            <a:r>
              <a:rPr lang="zh-CN" altLang="en-US">
                <a:latin typeface="宋体" pitchFamily="2" charset="-122"/>
              </a:rPr>
              <a:t>。</a:t>
            </a:r>
          </a:p>
        </p:txBody>
      </p:sp>
      <p:sp>
        <p:nvSpPr>
          <p:cNvPr id="19462" name="Text Box 7"/>
          <p:cNvSpPr txBox="1">
            <a:spLocks noChangeArrowheads="1"/>
          </p:cNvSpPr>
          <p:nvPr/>
        </p:nvSpPr>
        <p:spPr bwMode="auto">
          <a:xfrm>
            <a:off x="1752600" y="2813543"/>
            <a:ext cx="294957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L1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N = N+1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； 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goto  L1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； </a:t>
            </a:r>
          </a:p>
        </p:txBody>
      </p:sp>
      <p:sp>
        <p:nvSpPr>
          <p:cNvPr id="19463" name="Text Box 8"/>
          <p:cNvSpPr txBox="1">
            <a:spLocks noChangeArrowheads="1"/>
          </p:cNvSpPr>
          <p:nvPr/>
        </p:nvSpPr>
        <p:spPr bwMode="auto">
          <a:xfrm>
            <a:off x="5797063" y="2661143"/>
            <a:ext cx="2973388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itchFamily="18" charset="0"/>
                <a:cs typeface="Times New Roman" pitchFamily="18" charset="0"/>
              </a:rPr>
              <a:t>L2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print (N )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N = 0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； 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goto  L2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；  </a:t>
            </a:r>
          </a:p>
        </p:txBody>
      </p:sp>
      <p:sp>
        <p:nvSpPr>
          <p:cNvPr id="19464" name="Text Box 11"/>
          <p:cNvSpPr txBox="1">
            <a:spLocks noChangeArrowheads="1"/>
          </p:cNvSpPr>
          <p:nvPr/>
        </p:nvSpPr>
        <p:spPr bwMode="auto">
          <a:xfrm>
            <a:off x="914400" y="2661143"/>
            <a:ext cx="533400" cy="1225550"/>
          </a:xfrm>
          <a:prstGeom prst="rect">
            <a:avLst/>
          </a:prstGeom>
          <a:solidFill>
            <a:schemeClr val="folHlink"/>
          </a:solidFill>
          <a:ln w="38100">
            <a:solidFill>
              <a:srgbClr val="99FF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程序</a:t>
            </a:r>
            <a:r>
              <a:rPr lang="en-US" altLang="zh-CN">
                <a:solidFill>
                  <a:srgbClr val="FFFF00"/>
                </a:solidFill>
                <a:latin typeface="Arial Black" pitchFamily="34" charset="0"/>
              </a:rPr>
              <a:t>A</a:t>
            </a:r>
          </a:p>
        </p:txBody>
      </p:sp>
      <p:sp>
        <p:nvSpPr>
          <p:cNvPr id="19465" name="Text Box 12"/>
          <p:cNvSpPr txBox="1">
            <a:spLocks noChangeArrowheads="1"/>
          </p:cNvSpPr>
          <p:nvPr/>
        </p:nvSpPr>
        <p:spPr bwMode="auto">
          <a:xfrm>
            <a:off x="4935418" y="2654793"/>
            <a:ext cx="533400" cy="1225550"/>
          </a:xfrm>
          <a:prstGeom prst="rect">
            <a:avLst/>
          </a:prstGeom>
          <a:solidFill>
            <a:schemeClr val="folHlink"/>
          </a:solidFill>
          <a:ln w="38100">
            <a:solidFill>
              <a:srgbClr val="99FF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程序</a:t>
            </a:r>
            <a:r>
              <a:rPr lang="en-US" altLang="zh-CN">
                <a:solidFill>
                  <a:srgbClr val="FFFF00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19467" name="Text Box 14"/>
          <p:cNvSpPr txBox="1">
            <a:spLocks noChangeArrowheads="1"/>
          </p:cNvSpPr>
          <p:nvPr/>
        </p:nvSpPr>
        <p:spPr bwMode="auto">
          <a:xfrm>
            <a:off x="304800" y="5679833"/>
            <a:ext cx="8610600" cy="466725"/>
          </a:xfrm>
          <a:prstGeom prst="rect">
            <a:avLst/>
          </a:prstGeom>
          <a:solidFill>
            <a:srgbClr val="FF0000"/>
          </a:solidFill>
          <a:ln w="9525">
            <a:solidFill>
              <a:schemeClr val="folHlink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宋体" pitchFamily="2" charset="-122"/>
              </a:rPr>
              <a:t>计算结果已与并发程序的执行速度有关，从而使程序执行失去了可再现性。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9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9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9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6" grpId="0" uiExpand="1" build="p"/>
      <p:bldP spid="11" grpId="0" uiExpand="1" build="p"/>
      <p:bldP spid="19461" grpId="0" build="p"/>
      <p:bldP spid="19462" grpId="0"/>
      <p:bldP spid="19463" grpId="0"/>
      <p:bldP spid="19464" grpId="0" animBg="1"/>
      <p:bldP spid="19465" grpId="0" animBg="1"/>
      <p:bldP spid="1946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0_Blends">
  <a:themeElements>
    <a:clrScheme name="10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0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1_Blends">
  <a:themeElements>
    <a:clrScheme name="1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Blends">
  <a:themeElements>
    <a:clrScheme name="2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2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Blends">
  <a:themeElements>
    <a:clrScheme name="3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3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Blends">
  <a:themeElements>
    <a:clrScheme name="4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4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Blends">
  <a:themeElements>
    <a:clrScheme name="5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5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Blends">
  <a:themeElements>
    <a:clrScheme name="6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6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8_Blends">
  <a:themeElements>
    <a:clrScheme name="8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8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8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9_Blends">
  <a:themeElements>
    <a:clrScheme name="9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9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1571</TotalTime>
  <Pages>0</Pages>
  <Words>3569</Words>
  <Characters>0</Characters>
  <Application>Microsoft Office PowerPoint</Application>
  <DocSecurity>0</DocSecurity>
  <PresentationFormat>全屏显示(4:3)</PresentationFormat>
  <Lines>0</Lines>
  <Paragraphs>345</Paragraphs>
  <Slides>35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11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Blends</vt:lpstr>
      <vt:lpstr>1_Blends</vt:lpstr>
      <vt:lpstr>2_Blends</vt:lpstr>
      <vt:lpstr>3_Blends</vt:lpstr>
      <vt:lpstr>4_Blends</vt:lpstr>
      <vt:lpstr>5_Blends</vt:lpstr>
      <vt:lpstr>6_Blends</vt:lpstr>
      <vt:lpstr>8_Blends</vt:lpstr>
      <vt:lpstr>9_Blends</vt:lpstr>
      <vt:lpstr>10_Blends</vt:lpstr>
      <vt:lpstr>11_Blends</vt:lpstr>
      <vt:lpstr>第二章  进程的描述与控制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Nanjing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计算机操作系统</dc:title>
  <dc:creator>Qian</dc:creator>
  <cp:lastModifiedBy>yxzhao</cp:lastModifiedBy>
  <cp:revision>371</cp:revision>
  <dcterms:created xsi:type="dcterms:W3CDTF">2005-08-30T11:43:43Z</dcterms:created>
  <dcterms:modified xsi:type="dcterms:W3CDTF">2022-09-14T12:08:21Z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