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404" r:id="rId2"/>
    <p:sldId id="501" r:id="rId3"/>
    <p:sldId id="405" r:id="rId4"/>
    <p:sldId id="406" r:id="rId5"/>
    <p:sldId id="407" r:id="rId6"/>
    <p:sldId id="503" r:id="rId7"/>
    <p:sldId id="504" r:id="rId8"/>
    <p:sldId id="408" r:id="rId9"/>
    <p:sldId id="410" r:id="rId10"/>
    <p:sldId id="411" r:id="rId11"/>
    <p:sldId id="412" r:id="rId12"/>
    <p:sldId id="413" r:id="rId13"/>
    <p:sldId id="414" r:id="rId14"/>
    <p:sldId id="415" r:id="rId15"/>
    <p:sldId id="416" r:id="rId16"/>
    <p:sldId id="417" r:id="rId17"/>
    <p:sldId id="418" r:id="rId18"/>
    <p:sldId id="505" r:id="rId19"/>
    <p:sldId id="520" r:id="rId20"/>
    <p:sldId id="521" r:id="rId21"/>
    <p:sldId id="522" r:id="rId22"/>
    <p:sldId id="527" r:id="rId23"/>
    <p:sldId id="419" r:id="rId24"/>
    <p:sldId id="420" r:id="rId25"/>
    <p:sldId id="421" r:id="rId26"/>
    <p:sldId id="508" r:id="rId27"/>
    <p:sldId id="509" r:id="rId28"/>
    <p:sldId id="510" r:id="rId29"/>
    <p:sldId id="511" r:id="rId30"/>
    <p:sldId id="528" r:id="rId31"/>
    <p:sldId id="513" r:id="rId32"/>
    <p:sldId id="514" r:id="rId33"/>
    <p:sldId id="515" r:id="rId34"/>
    <p:sldId id="516" r:id="rId35"/>
    <p:sldId id="517" r:id="rId36"/>
    <p:sldId id="518" r:id="rId37"/>
    <p:sldId id="524" r:id="rId38"/>
    <p:sldId id="525" r:id="rId39"/>
    <p:sldId id="526" r:id="rId40"/>
  </p:sldIdLst>
  <p:sldSz cx="9144000" cy="6858000" type="screen4x3"/>
  <p:notesSz cx="6858000" cy="9144000"/>
  <p:defaultTextStyle>
    <a:defPPr>
      <a:defRPr lang="zh-CN"/>
    </a:defPPr>
    <a:lvl1pPr algn="ctr" rtl="0" fontAlgn="base">
      <a:spcBef>
        <a:spcPct val="0"/>
      </a:spcBef>
      <a:spcAft>
        <a:spcPct val="0"/>
      </a:spcAft>
      <a:defRPr sz="3600" kern="1200">
        <a:solidFill>
          <a:schemeClr val="tx2"/>
        </a:solidFill>
        <a:latin typeface="Times New Roman" pitchFamily="18" charset="0"/>
        <a:ea typeface="宋体" charset="-122"/>
        <a:cs typeface="+mn-cs"/>
      </a:defRPr>
    </a:lvl1pPr>
    <a:lvl2pPr marL="457200" algn="ctr" rtl="0" fontAlgn="base">
      <a:spcBef>
        <a:spcPct val="0"/>
      </a:spcBef>
      <a:spcAft>
        <a:spcPct val="0"/>
      </a:spcAft>
      <a:defRPr sz="3600" kern="1200">
        <a:solidFill>
          <a:schemeClr val="tx2"/>
        </a:solidFill>
        <a:latin typeface="Times New Roman" pitchFamily="18" charset="0"/>
        <a:ea typeface="宋体" charset="-122"/>
        <a:cs typeface="+mn-cs"/>
      </a:defRPr>
    </a:lvl2pPr>
    <a:lvl3pPr marL="914400" algn="ctr" rtl="0" fontAlgn="base">
      <a:spcBef>
        <a:spcPct val="0"/>
      </a:spcBef>
      <a:spcAft>
        <a:spcPct val="0"/>
      </a:spcAft>
      <a:defRPr sz="3600" kern="1200">
        <a:solidFill>
          <a:schemeClr val="tx2"/>
        </a:solidFill>
        <a:latin typeface="Times New Roman" pitchFamily="18" charset="0"/>
        <a:ea typeface="宋体" charset="-122"/>
        <a:cs typeface="+mn-cs"/>
      </a:defRPr>
    </a:lvl3pPr>
    <a:lvl4pPr marL="1371600" algn="ctr" rtl="0" fontAlgn="base">
      <a:spcBef>
        <a:spcPct val="0"/>
      </a:spcBef>
      <a:spcAft>
        <a:spcPct val="0"/>
      </a:spcAft>
      <a:defRPr sz="3600" kern="1200">
        <a:solidFill>
          <a:schemeClr val="tx2"/>
        </a:solidFill>
        <a:latin typeface="Times New Roman" pitchFamily="18" charset="0"/>
        <a:ea typeface="宋体" charset="-122"/>
        <a:cs typeface="+mn-cs"/>
      </a:defRPr>
    </a:lvl4pPr>
    <a:lvl5pPr marL="1828800" algn="ctr" rtl="0" fontAlgn="base">
      <a:spcBef>
        <a:spcPct val="0"/>
      </a:spcBef>
      <a:spcAft>
        <a:spcPct val="0"/>
      </a:spcAft>
      <a:defRPr sz="3600" kern="1200">
        <a:solidFill>
          <a:schemeClr val="tx2"/>
        </a:solidFill>
        <a:latin typeface="Times New Roman" pitchFamily="18" charset="0"/>
        <a:ea typeface="宋体" charset="-122"/>
        <a:cs typeface="+mn-cs"/>
      </a:defRPr>
    </a:lvl5pPr>
    <a:lvl6pPr marL="2286000" algn="l" defTabSz="914400" rtl="0" eaLnBrk="1" latinLnBrk="0" hangingPunct="1">
      <a:defRPr sz="3600" kern="1200">
        <a:solidFill>
          <a:schemeClr val="tx2"/>
        </a:solidFill>
        <a:latin typeface="Times New Roman" pitchFamily="18" charset="0"/>
        <a:ea typeface="宋体" charset="-122"/>
        <a:cs typeface="+mn-cs"/>
      </a:defRPr>
    </a:lvl6pPr>
    <a:lvl7pPr marL="2743200" algn="l" defTabSz="914400" rtl="0" eaLnBrk="1" latinLnBrk="0" hangingPunct="1">
      <a:defRPr sz="3600" kern="1200">
        <a:solidFill>
          <a:schemeClr val="tx2"/>
        </a:solidFill>
        <a:latin typeface="Times New Roman" pitchFamily="18" charset="0"/>
        <a:ea typeface="宋体" charset="-122"/>
        <a:cs typeface="+mn-cs"/>
      </a:defRPr>
    </a:lvl7pPr>
    <a:lvl8pPr marL="3200400" algn="l" defTabSz="914400" rtl="0" eaLnBrk="1" latinLnBrk="0" hangingPunct="1">
      <a:defRPr sz="3600" kern="1200">
        <a:solidFill>
          <a:schemeClr val="tx2"/>
        </a:solidFill>
        <a:latin typeface="Times New Roman" pitchFamily="18" charset="0"/>
        <a:ea typeface="宋体" charset="-122"/>
        <a:cs typeface="+mn-cs"/>
      </a:defRPr>
    </a:lvl8pPr>
    <a:lvl9pPr marL="3657600" algn="l" defTabSz="914400" rtl="0" eaLnBrk="1" latinLnBrk="0" hangingPunct="1">
      <a:defRPr sz="3600" kern="1200">
        <a:solidFill>
          <a:schemeClr val="tx2"/>
        </a:solidFill>
        <a:latin typeface="Times New Roman" pitchFamily="18"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241"/>
    <a:srgbClr val="B05800"/>
    <a:srgbClr val="864300"/>
    <a:srgbClr val="663300"/>
    <a:srgbClr val="CCCC99"/>
    <a:srgbClr val="990000"/>
    <a:srgbClr val="0033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04" autoAdjust="0"/>
  </p:normalViewPr>
  <p:slideViewPr>
    <p:cSldViewPr>
      <p:cViewPr>
        <p:scale>
          <a:sx n="75" d="100"/>
          <a:sy n="75" d="100"/>
        </p:scale>
        <p:origin x="-1188"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2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B3EFBC-ECBE-4FD4-922F-AEF47A5D83E3}" type="datetimeFigureOut">
              <a:rPr lang="zh-CN" altLang="en-US" smtClean="0"/>
              <a:t>2022/9/21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383286-9A51-4D7E-9C8C-592FF9072924}" type="slidenum">
              <a:rPr lang="zh-CN" altLang="en-US" smtClean="0"/>
              <a:t>‹#›</a:t>
            </a:fld>
            <a:endParaRPr lang="zh-CN" altLang="en-US"/>
          </a:p>
        </p:txBody>
      </p:sp>
    </p:spTree>
    <p:extLst>
      <p:ext uri="{BB962C8B-B14F-4D97-AF65-F5344CB8AC3E}">
        <p14:creationId xmlns:p14="http://schemas.microsoft.com/office/powerpoint/2010/main" val="228007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383286-9A51-4D7E-9C8C-592FF9072924}" type="slidenum">
              <a:rPr lang="zh-CN" altLang="en-US" smtClean="0"/>
              <a:t>30</a:t>
            </a:fld>
            <a:endParaRPr lang="zh-CN" altLang="en-US"/>
          </a:p>
        </p:txBody>
      </p:sp>
    </p:spTree>
    <p:extLst>
      <p:ext uri="{BB962C8B-B14F-4D97-AF65-F5344CB8AC3E}">
        <p14:creationId xmlns:p14="http://schemas.microsoft.com/office/powerpoint/2010/main" val="137729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383286-9A51-4D7E-9C8C-592FF9072924}" type="slidenum">
              <a:rPr lang="zh-CN" altLang="en-US" smtClean="0"/>
              <a:t>31</a:t>
            </a:fld>
            <a:endParaRPr lang="zh-CN" altLang="en-US"/>
          </a:p>
        </p:txBody>
      </p:sp>
    </p:spTree>
    <p:extLst>
      <p:ext uri="{BB962C8B-B14F-4D97-AF65-F5344CB8AC3E}">
        <p14:creationId xmlns:p14="http://schemas.microsoft.com/office/powerpoint/2010/main" val="1377296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264029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3321307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92150"/>
            <a:ext cx="2286000" cy="5545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692150"/>
            <a:ext cx="6705600" cy="5545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368946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293500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21642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5761038"/>
            <a:ext cx="4495800" cy="47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5761038"/>
            <a:ext cx="4495800" cy="47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321592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29066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2306912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370842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567843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2642842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66" name="Picture 842" descr="图片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50" y="-6350"/>
            <a:ext cx="9156700" cy="68707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0" y="5761038"/>
            <a:ext cx="914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latin typeface="Arial" charset="0"/>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defRPr>
            </a:lvl1pPr>
          </a:lstStyle>
          <a:p>
            <a:endParaRPr lang="en-US" altLang="zh-CN"/>
          </a:p>
        </p:txBody>
      </p:sp>
      <p:sp>
        <p:nvSpPr>
          <p:cNvPr id="1648" name="Oval 624"/>
          <p:cNvSpPr>
            <a:spLocks noChangeArrowheads="1"/>
          </p:cNvSpPr>
          <p:nvPr userDrawn="1"/>
        </p:nvSpPr>
        <p:spPr bwMode="auto">
          <a:xfrm>
            <a:off x="4211638" y="6353175"/>
            <a:ext cx="579437" cy="388938"/>
          </a:xfrm>
          <a:prstGeom prst="ellipse">
            <a:avLst/>
          </a:prstGeom>
          <a:solidFill>
            <a:srgbClr val="FFEFD1"/>
          </a:solidFill>
          <a:ln>
            <a:noFill/>
          </a:ln>
          <a:effectLst>
            <a:prstShdw prst="shdw17" dist="17961" dir="2700000">
              <a:srgbClr val="FFEFD1">
                <a:gamma/>
                <a:shade val="60000"/>
                <a:invGamma/>
              </a:srgbClr>
            </a:prstShdw>
          </a:effectLst>
          <a:extLst>
            <a:ext uri="{91240B29-F687-4F45-9708-019B960494DF}">
              <a14:hiddenLine xmlns:a14="http://schemas.microsoft.com/office/drawing/2010/main" w="9525" algn="ctr">
                <a:solidFill>
                  <a:schemeClr val="tx1"/>
                </a:solidFill>
                <a:round/>
                <a:headEnd/>
                <a:tailEnd/>
              </a14:hiddenLine>
            </a:ext>
          </a:extLst>
        </p:spPr>
        <p:txBody>
          <a:bodyPr lIns="0" tIns="0" rIns="0" bIns="0" anchor="ctr">
            <a:spAutoFit/>
          </a:bodyPr>
          <a:lstStyle/>
          <a:p>
            <a:fld id="{491CCE7C-8CD6-4AE8-B9B8-43AB77F37E10}" type="slidenum">
              <a:rPr lang="en-US" altLang="zh-CN" sz="1800" b="1">
                <a:solidFill>
                  <a:srgbClr val="C75399"/>
                </a:solidFill>
                <a:latin typeface="华文行楷" pitchFamily="2" charset="-122"/>
                <a:ea typeface="华文行楷" pitchFamily="2" charset="-122"/>
              </a:rPr>
              <a:pPr/>
              <a:t>‹#›</a:t>
            </a:fld>
            <a:endParaRPr lang="en-US" altLang="zh-CN" sz="1800" b="1">
              <a:solidFill>
                <a:srgbClr val="C75399"/>
              </a:solidFill>
              <a:latin typeface="华文行楷" pitchFamily="2" charset="-122"/>
              <a:ea typeface="华文行楷" pitchFamily="2" charset="-122"/>
            </a:endParaRPr>
          </a:p>
        </p:txBody>
      </p:sp>
      <p:sp>
        <p:nvSpPr>
          <p:cNvPr id="1370" name="Rectangle 346"/>
          <p:cNvSpPr>
            <a:spLocks noChangeArrowheads="1"/>
          </p:cNvSpPr>
          <p:nvPr userDrawn="1"/>
        </p:nvSpPr>
        <p:spPr bwMode="auto">
          <a:xfrm>
            <a:off x="-12700" y="0"/>
            <a:ext cx="9144000" cy="6858000"/>
          </a:xfrm>
          <a:prstGeom prst="rect">
            <a:avLst/>
          </a:prstGeom>
          <a:noFill/>
          <a:ln w="28575" algn="ctr">
            <a:solidFill>
              <a:srgbClr val="8ADBFF"/>
            </a:solidFill>
            <a:miter lim="800000"/>
            <a:headEnd/>
            <a:tailEnd/>
          </a:ln>
          <a:effectLst>
            <a:prstShdw prst="shdw17" dist="17961" dir="2700000">
              <a:srgbClr val="8ADBFF">
                <a:gamma/>
                <a:shade val="60000"/>
                <a:invGamma/>
              </a:srgbClr>
            </a:prstShdw>
          </a:effectLst>
          <a:extLst>
            <a:ext uri="{909E8E84-426E-40DD-AFC4-6F175D3DCCD1}">
              <a14:hiddenFill xmlns:a14="http://schemas.microsoft.com/office/drawing/2010/main">
                <a:solidFill>
                  <a:schemeClr val="accent1"/>
                </a:solidFill>
              </a14:hiddenFill>
            </a:ext>
          </a:extLst>
        </p:spPr>
        <p:txBody>
          <a:bodyPr wrap="none" anchor="ctr">
            <a:spAutoFit/>
          </a:bodyPr>
          <a:lstStyle/>
          <a:p>
            <a:endParaRPr lang="zh-CN" altLang="en-US"/>
          </a:p>
        </p:txBody>
      </p:sp>
      <p:sp>
        <p:nvSpPr>
          <p:cNvPr id="1867" name="Text Box 843"/>
          <p:cNvSpPr txBox="1">
            <a:spLocks noChangeArrowheads="1"/>
          </p:cNvSpPr>
          <p:nvPr userDrawn="1"/>
        </p:nvSpPr>
        <p:spPr bwMode="auto">
          <a:xfrm>
            <a:off x="1900238" y="206375"/>
            <a:ext cx="511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solidFill>
                  <a:srgbClr val="990000"/>
                </a:solidFill>
                <a:latin typeface="方正姚体简体" pitchFamily="65" charset="-122"/>
                <a:ea typeface="方正姚体简体" pitchFamily="65" charset="-122"/>
              </a:rPr>
              <a:t>第二章    进程的描述与控制</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p:titleStyle>
    <p:body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3.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3.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1.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3.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22.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3.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imgsrc.baidu.com/baike/pic/item/72ccb7779413f508b051b932.jpg"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3.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38.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7.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19" Type="http://schemas.openxmlformats.org/officeDocument/2006/relationships/image" Target="../media/image3.tmp"/><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39.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image" Target="../media/image3.tmp"/><Relationship Id="rId10" Type="http://schemas.openxmlformats.org/officeDocument/2006/relationships/tags" Target="../tags/tag112.xm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pPr>
              <a:lnSpc>
                <a:spcPct val="140000"/>
              </a:lnSpc>
            </a:pPr>
            <a:r>
              <a:rPr lang="en-US" altLang="zh-CN" sz="3200" dirty="0">
                <a:latin typeface="黑体" pitchFamily="2" charset="-122"/>
                <a:ea typeface="黑体" pitchFamily="2" charset="-122"/>
              </a:rPr>
              <a:t> </a:t>
            </a:r>
            <a:r>
              <a:rPr lang="zh-CN" altLang="en-US" sz="3200" dirty="0">
                <a:latin typeface="黑体" pitchFamily="2" charset="-122"/>
                <a:ea typeface="黑体" pitchFamily="2" charset="-122"/>
              </a:rPr>
              <a:t>　　　　　</a:t>
            </a:r>
            <a:r>
              <a:rPr lang="en-US" altLang="zh-CN" sz="3200" dirty="0">
                <a:latin typeface="黑体" pitchFamily="2" charset="-122"/>
                <a:ea typeface="黑体" pitchFamily="2" charset="-122"/>
              </a:rPr>
              <a:t>2.3  </a:t>
            </a:r>
            <a:r>
              <a:rPr lang="zh-CN" altLang="en-US" sz="3200" dirty="0">
                <a:latin typeface="黑体" pitchFamily="2" charset="-122"/>
                <a:ea typeface="黑体" pitchFamily="2" charset="-122"/>
              </a:rPr>
              <a:t>进 程 控 制</a:t>
            </a:r>
            <a:br>
              <a:rPr lang="zh-CN" altLang="en-US" sz="3200" dirty="0">
                <a:latin typeface="黑体" pitchFamily="2" charset="-122"/>
                <a:ea typeface="黑体" pitchFamily="2" charset="-122"/>
              </a:rPr>
            </a:br>
            <a:endParaRPr lang="zh-CN" altLang="en-US" dirty="0"/>
          </a:p>
        </p:txBody>
      </p:sp>
      <p:sp>
        <p:nvSpPr>
          <p:cNvPr id="754691" name="Rectangle 3"/>
          <p:cNvSpPr>
            <a:spLocks noGrp="1" noChangeArrowheads="1"/>
          </p:cNvSpPr>
          <p:nvPr>
            <p:ph type="body" idx="1"/>
          </p:nvPr>
        </p:nvSpPr>
        <p:spPr/>
        <p:txBody>
          <a:bodyPr/>
          <a:lstStyle/>
          <a:p>
            <a:endParaRPr lang="zh-CN" altLang="zh-CN"/>
          </a:p>
        </p:txBody>
      </p:sp>
      <p:sp>
        <p:nvSpPr>
          <p:cNvPr id="6" name="Text Box 4"/>
          <p:cNvSpPr txBox="1">
            <a:spLocks noChangeArrowheads="1"/>
          </p:cNvSpPr>
          <p:nvPr/>
        </p:nvSpPr>
        <p:spPr bwMode="auto">
          <a:xfrm>
            <a:off x="1295400" y="1566025"/>
            <a:ext cx="6444952" cy="227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10000"/>
              </a:lnSpc>
              <a:buClr>
                <a:schemeClr val="folHlink"/>
              </a:buClr>
              <a:buFont typeface="Wingdings" pitchFamily="2" charset="2"/>
              <a:buChar char="v"/>
            </a:pPr>
            <a:r>
              <a:rPr lang="zh-CN" altLang="en-US" dirty="0">
                <a:latin typeface="+mj-lt"/>
              </a:rPr>
              <a:t>进程控制是进程管理中</a:t>
            </a:r>
            <a:r>
              <a:rPr lang="zh-CN" altLang="en-US" dirty="0">
                <a:solidFill>
                  <a:srgbClr val="FF0000"/>
                </a:solidFill>
                <a:latin typeface="+mj-lt"/>
              </a:rPr>
              <a:t>最基本</a:t>
            </a:r>
            <a:r>
              <a:rPr lang="zh-CN" altLang="en-US" dirty="0">
                <a:latin typeface="+mj-lt"/>
              </a:rPr>
              <a:t>的功能。 </a:t>
            </a:r>
          </a:p>
          <a:p>
            <a:pPr algn="l">
              <a:lnSpc>
                <a:spcPct val="110000"/>
              </a:lnSpc>
              <a:buClr>
                <a:schemeClr val="folHlink"/>
              </a:buClr>
              <a:buFont typeface="Wingdings" pitchFamily="2" charset="2"/>
              <a:buChar char="v"/>
            </a:pPr>
            <a:r>
              <a:rPr lang="zh-CN" altLang="en-US" dirty="0">
                <a:latin typeface="+mj-lt"/>
              </a:rPr>
              <a:t>进程控制包括： </a:t>
            </a:r>
          </a:p>
          <a:p>
            <a:pPr algn="l">
              <a:lnSpc>
                <a:spcPct val="110000"/>
              </a:lnSpc>
            </a:pPr>
            <a:r>
              <a:rPr lang="zh-CN" altLang="en-US" dirty="0">
                <a:latin typeface="+mj-lt"/>
              </a:rPr>
              <a:t>    </a:t>
            </a:r>
            <a:r>
              <a:rPr lang="zh-CN" altLang="en-US" dirty="0">
                <a:solidFill>
                  <a:srgbClr val="0000CC"/>
                </a:solidFill>
                <a:latin typeface="+mj-lt"/>
              </a:rPr>
              <a:t>◆</a:t>
            </a:r>
            <a:r>
              <a:rPr lang="zh-CN" altLang="en-US" dirty="0">
                <a:solidFill>
                  <a:srgbClr val="CC9900"/>
                </a:solidFill>
                <a:latin typeface="+mj-lt"/>
                <a:ea typeface="黑体" pitchFamily="49" charset="-122"/>
              </a:rPr>
              <a:t>创建进程</a:t>
            </a:r>
            <a:r>
              <a:rPr lang="zh-CN" altLang="en-US" dirty="0">
                <a:latin typeface="+mj-lt"/>
              </a:rPr>
              <a:t> </a:t>
            </a:r>
          </a:p>
          <a:p>
            <a:pPr algn="l">
              <a:lnSpc>
                <a:spcPct val="110000"/>
              </a:lnSpc>
              <a:spcBef>
                <a:spcPct val="20000"/>
              </a:spcBef>
            </a:pPr>
            <a:r>
              <a:rPr lang="zh-CN" altLang="en-US" dirty="0">
                <a:latin typeface="+mj-lt"/>
              </a:rPr>
              <a:t>    </a:t>
            </a:r>
            <a:r>
              <a:rPr lang="zh-CN" altLang="en-US" dirty="0">
                <a:solidFill>
                  <a:srgbClr val="0000CC"/>
                </a:solidFill>
                <a:latin typeface="+mj-lt"/>
              </a:rPr>
              <a:t>◆</a:t>
            </a:r>
            <a:r>
              <a:rPr lang="zh-CN" altLang="en-US" dirty="0">
                <a:solidFill>
                  <a:srgbClr val="CC9900"/>
                </a:solidFill>
                <a:latin typeface="+mj-lt"/>
                <a:ea typeface="黑体" pitchFamily="49" charset="-122"/>
              </a:rPr>
              <a:t>终止进程</a:t>
            </a:r>
            <a:r>
              <a:rPr lang="zh-CN" altLang="en-US" dirty="0">
                <a:latin typeface="+mj-lt"/>
              </a:rPr>
              <a:t> </a:t>
            </a:r>
          </a:p>
          <a:p>
            <a:pPr algn="l">
              <a:lnSpc>
                <a:spcPct val="110000"/>
              </a:lnSpc>
              <a:spcBef>
                <a:spcPct val="20000"/>
              </a:spcBef>
            </a:pPr>
            <a:r>
              <a:rPr lang="zh-CN" altLang="en-US" dirty="0">
                <a:latin typeface="+mj-lt"/>
              </a:rPr>
              <a:t>    </a:t>
            </a:r>
            <a:r>
              <a:rPr lang="zh-CN" altLang="en-US" dirty="0">
                <a:solidFill>
                  <a:srgbClr val="0000CC"/>
                </a:solidFill>
                <a:latin typeface="+mj-lt"/>
              </a:rPr>
              <a:t>◆</a:t>
            </a:r>
            <a:r>
              <a:rPr lang="zh-CN" altLang="en-US" dirty="0">
                <a:solidFill>
                  <a:srgbClr val="CC9900"/>
                </a:solidFill>
                <a:latin typeface="+mj-lt"/>
                <a:ea typeface="黑体" pitchFamily="49" charset="-122"/>
              </a:rPr>
              <a:t>进程状态转换</a:t>
            </a:r>
            <a:r>
              <a:rPr lang="zh-CN" altLang="en-US" dirty="0">
                <a:latin typeface="+mj-lt"/>
              </a:rPr>
              <a:t> </a:t>
            </a:r>
          </a:p>
        </p:txBody>
      </p:sp>
      <p:sp>
        <p:nvSpPr>
          <p:cNvPr id="7" name="Text Box 5"/>
          <p:cNvSpPr txBox="1">
            <a:spLocks noChangeArrowheads="1"/>
          </p:cNvSpPr>
          <p:nvPr/>
        </p:nvSpPr>
        <p:spPr bwMode="auto">
          <a:xfrm>
            <a:off x="1295400" y="3861048"/>
            <a:ext cx="6248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buClr>
                <a:schemeClr val="folHlink"/>
              </a:buClr>
              <a:buFont typeface="Wingdings" pitchFamily="2" charset="2"/>
              <a:buChar char="v"/>
            </a:pPr>
            <a:r>
              <a:rPr lang="zh-CN" altLang="en-US" dirty="0">
                <a:latin typeface="+mj-lt"/>
              </a:rPr>
              <a:t>进程控制是由</a:t>
            </a:r>
            <a:r>
              <a:rPr lang="en-US" altLang="zh-CN" dirty="0">
                <a:latin typeface="+mj-lt"/>
              </a:rPr>
              <a:t>OS</a:t>
            </a:r>
            <a:r>
              <a:rPr lang="zh-CN" altLang="en-US" dirty="0">
                <a:latin typeface="+mj-lt"/>
              </a:rPr>
              <a:t>的</a:t>
            </a:r>
            <a:r>
              <a:rPr lang="zh-CN" altLang="en-US" dirty="0">
                <a:solidFill>
                  <a:srgbClr val="FF0000"/>
                </a:solidFill>
                <a:latin typeface="+mj-lt"/>
              </a:rPr>
              <a:t>内核</a:t>
            </a:r>
            <a:r>
              <a:rPr lang="zh-CN" altLang="en-US" dirty="0">
                <a:latin typeface="+mj-lt"/>
              </a:rPr>
              <a:t>完成的。 </a:t>
            </a:r>
          </a:p>
        </p:txBody>
      </p:sp>
      <p:sp>
        <p:nvSpPr>
          <p:cNvPr id="8" name="Text Box 5"/>
          <p:cNvSpPr txBox="1">
            <a:spLocks noChangeArrowheads="1"/>
          </p:cNvSpPr>
          <p:nvPr/>
        </p:nvSpPr>
        <p:spPr bwMode="auto">
          <a:xfrm>
            <a:off x="1295400" y="4379428"/>
            <a:ext cx="68405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buClr>
                <a:schemeClr val="folHlink"/>
              </a:buClr>
              <a:buFont typeface="Wingdings" pitchFamily="2" charset="2"/>
              <a:buChar char="v"/>
            </a:pPr>
            <a:r>
              <a:rPr lang="zh-CN" altLang="en-US" dirty="0">
                <a:latin typeface="+mj-lt"/>
              </a:rPr>
              <a:t>进程</a:t>
            </a:r>
            <a:r>
              <a:rPr lang="zh-CN" altLang="en-US" dirty="0" smtClean="0">
                <a:latin typeface="+mj-lt"/>
              </a:rPr>
              <a:t>控制一般都是由</a:t>
            </a:r>
            <a:r>
              <a:rPr lang="en-US" altLang="zh-CN" dirty="0" smtClean="0">
                <a:latin typeface="+mj-lt"/>
              </a:rPr>
              <a:t>OS</a:t>
            </a:r>
            <a:r>
              <a:rPr lang="zh-CN" altLang="en-US" dirty="0" smtClean="0">
                <a:latin typeface="+mj-lt"/>
              </a:rPr>
              <a:t>内核中的</a:t>
            </a:r>
            <a:r>
              <a:rPr lang="zh-CN" altLang="en-US" dirty="0" smtClean="0">
                <a:solidFill>
                  <a:srgbClr val="FF0000"/>
                </a:solidFill>
                <a:latin typeface="+mj-lt"/>
              </a:rPr>
              <a:t>原语</a:t>
            </a:r>
            <a:r>
              <a:rPr lang="zh-CN" altLang="en-US" dirty="0" smtClean="0">
                <a:latin typeface="+mj-lt"/>
              </a:rPr>
              <a:t>来实现。</a:t>
            </a:r>
            <a:endParaRPr lang="zh-CN" altLang="en-US"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up)">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ppt_x</p:attrName>
                                        </p:attrNameLst>
                                      </p:cBhvr>
                                      <p:tavLst>
                                        <p:tav tm="0">
                                          <p:val>
                                            <p:strVal val="#ppt_x-#ppt_w/2"/>
                                          </p:val>
                                        </p:tav>
                                        <p:tav tm="100000">
                                          <p:val>
                                            <p:strVal val="#ppt_x"/>
                                          </p:val>
                                        </p:tav>
                                      </p:tavLst>
                                    </p:anim>
                                    <p:anim calcmode="lin" valueType="num">
                                      <p:cBhvr>
                                        <p:cTn id="33" dur="500" fill="hold"/>
                                        <p:tgtEl>
                                          <p:spTgt spid="7"/>
                                        </p:tgtEl>
                                        <p:attrNameLst>
                                          <p:attrName>ppt_y</p:attrName>
                                        </p:attrNameLst>
                                      </p:cBhvr>
                                      <p:tavLst>
                                        <p:tav tm="0">
                                          <p:val>
                                            <p:strVal val="#ppt_y"/>
                                          </p:val>
                                        </p:tav>
                                        <p:tav tm="100000">
                                          <p:val>
                                            <p:strVal val="#ppt_y"/>
                                          </p:val>
                                        </p:tav>
                                      </p:tavLst>
                                    </p:anim>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ppt_x</p:attrName>
                                        </p:attrNameLst>
                                      </p:cBhvr>
                                      <p:tavLst>
                                        <p:tav tm="0">
                                          <p:val>
                                            <p:strVal val="#ppt_x-#ppt_w/2"/>
                                          </p:val>
                                        </p:tav>
                                        <p:tav tm="100000">
                                          <p:val>
                                            <p:strVal val="#ppt_x"/>
                                          </p:val>
                                        </p:tav>
                                      </p:tavLst>
                                    </p:anim>
                                    <p:anim calcmode="lin" valueType="num">
                                      <p:cBhvr>
                                        <p:cTn id="41" dur="500" fill="hold"/>
                                        <p:tgtEl>
                                          <p:spTgt spid="8"/>
                                        </p:tgtEl>
                                        <p:attrNameLst>
                                          <p:attrName>ppt_y</p:attrName>
                                        </p:attrNameLst>
                                      </p:cBhvr>
                                      <p:tavLst>
                                        <p:tav tm="0">
                                          <p:val>
                                            <p:strVal val="#ppt_y"/>
                                          </p:val>
                                        </p:tav>
                                        <p:tav tm="100000">
                                          <p:val>
                                            <p:strVal val="#ppt_y"/>
                                          </p:val>
                                        </p:tav>
                                      </p:tavLst>
                                    </p:anim>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468313" y="692150"/>
            <a:ext cx="8207375" cy="1728738"/>
          </a:xfrm>
        </p:spPr>
        <p:txBody>
          <a:bodyPr/>
          <a:lstStyle/>
          <a:p>
            <a:pPr>
              <a:lnSpc>
                <a:spcPct val="140000"/>
              </a:lnSpc>
            </a:pPr>
            <a:r>
              <a:rPr lang="zh-CN" altLang="en-US" dirty="0"/>
              <a:t>　　</a:t>
            </a:r>
            <a:r>
              <a:rPr lang="en-US" altLang="zh-CN" dirty="0">
                <a:latin typeface="黑体" pitchFamily="2" charset="-122"/>
                <a:ea typeface="黑体" pitchFamily="2" charset="-122"/>
              </a:rPr>
              <a:t>4. </a:t>
            </a:r>
            <a:r>
              <a:rPr lang="zh-CN" altLang="en-US" dirty="0">
                <a:latin typeface="黑体" pitchFamily="2" charset="-122"/>
                <a:ea typeface="黑体" pitchFamily="2" charset="-122"/>
              </a:rPr>
              <a:t>进程的创建</a:t>
            </a:r>
            <a:r>
              <a:rPr lang="en-US" altLang="zh-CN" dirty="0">
                <a:latin typeface="黑体" pitchFamily="2" charset="-122"/>
                <a:ea typeface="黑体" pitchFamily="2" charset="-122"/>
              </a:rPr>
              <a:t>(Creation of Process)</a:t>
            </a:r>
            <a:r>
              <a:rPr lang="en-US" altLang="zh-CN" dirty="0"/>
              <a:t/>
            </a:r>
            <a:br>
              <a:rPr lang="en-US" altLang="zh-CN" dirty="0"/>
            </a:br>
            <a:r>
              <a:rPr lang="zh-CN" altLang="en-US" dirty="0"/>
              <a:t>　　</a:t>
            </a:r>
            <a:r>
              <a:rPr lang="zh-CN" altLang="en-US" dirty="0" smtClean="0"/>
              <a:t>每当系统中出现</a:t>
            </a:r>
            <a:r>
              <a:rPr lang="zh-CN" altLang="en-US" dirty="0"/>
              <a:t>了创建新进程的请求后，</a:t>
            </a:r>
            <a:r>
              <a:rPr lang="en-US" altLang="zh-CN" dirty="0"/>
              <a:t>OS</a:t>
            </a:r>
            <a:r>
              <a:rPr lang="zh-CN" altLang="en-US" dirty="0"/>
              <a:t>便调用进程创建原语</a:t>
            </a:r>
            <a:r>
              <a:rPr lang="en-US" altLang="zh-CN" dirty="0" err="1"/>
              <a:t>Creat</a:t>
            </a:r>
            <a:r>
              <a:rPr lang="zh-CN" altLang="en-US" dirty="0"/>
              <a:t>按下述步骤创建一个新进程</a:t>
            </a:r>
            <a:r>
              <a:rPr lang="zh-CN" altLang="en-US" dirty="0" smtClean="0"/>
              <a:t>：</a:t>
            </a:r>
            <a:endParaRPr lang="zh-CN" altLang="en-US" dirty="0"/>
          </a:p>
        </p:txBody>
      </p:sp>
      <p:sp>
        <p:nvSpPr>
          <p:cNvPr id="761859" name="Rectangle 3"/>
          <p:cNvSpPr>
            <a:spLocks noGrp="1" noChangeArrowheads="1"/>
          </p:cNvSpPr>
          <p:nvPr>
            <p:ph type="body" idx="1"/>
          </p:nvPr>
        </p:nvSpPr>
        <p:spPr/>
        <p:txBody>
          <a:bodyPr/>
          <a:lstStyle/>
          <a:p>
            <a:endParaRPr lang="zh-CN" altLang="zh-CN"/>
          </a:p>
        </p:txBody>
      </p:sp>
      <p:sp>
        <p:nvSpPr>
          <p:cNvPr id="7" name="Rectangle 2"/>
          <p:cNvSpPr txBox="1">
            <a:spLocks noChangeArrowheads="1"/>
          </p:cNvSpPr>
          <p:nvPr/>
        </p:nvSpPr>
        <p:spPr bwMode="auto">
          <a:xfrm>
            <a:off x="468313" y="2276326"/>
            <a:ext cx="8207375" cy="1152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a:lnSpc>
                <a:spcPct val="140000"/>
              </a:lnSpc>
            </a:pPr>
            <a:r>
              <a:rPr lang="zh-CN" altLang="en-US" smtClean="0"/>
              <a:t>　　</a:t>
            </a:r>
            <a:r>
              <a:rPr lang="en-US" altLang="zh-CN" smtClean="0"/>
              <a:t>(1) </a:t>
            </a:r>
            <a:r>
              <a:rPr lang="zh-CN" altLang="en-US" smtClean="0"/>
              <a:t>申请空白</a:t>
            </a:r>
            <a:r>
              <a:rPr lang="en-US" altLang="zh-CN" smtClean="0"/>
              <a:t>PCB</a:t>
            </a:r>
            <a:r>
              <a:rPr lang="zh-CN" altLang="en-US" smtClean="0"/>
              <a:t>，为新进程申请获得唯一的数字标识符，并从</a:t>
            </a:r>
            <a:r>
              <a:rPr lang="en-US" altLang="zh-CN" smtClean="0"/>
              <a:t>PCB</a:t>
            </a:r>
            <a:r>
              <a:rPr lang="zh-CN" altLang="en-US" smtClean="0"/>
              <a:t>集合中索取一个空白</a:t>
            </a:r>
            <a:r>
              <a:rPr lang="en-US" altLang="zh-CN" smtClean="0"/>
              <a:t>PCB</a:t>
            </a:r>
            <a:r>
              <a:rPr lang="zh-CN" altLang="en-US" smtClean="0"/>
              <a:t>。</a:t>
            </a:r>
            <a:endParaRPr lang="zh-CN" altLang="en-US"/>
          </a:p>
        </p:txBody>
      </p:sp>
      <p:sp>
        <p:nvSpPr>
          <p:cNvPr id="8" name="Rectangle 2"/>
          <p:cNvSpPr txBox="1">
            <a:spLocks noChangeArrowheads="1"/>
          </p:cNvSpPr>
          <p:nvPr/>
        </p:nvSpPr>
        <p:spPr bwMode="auto">
          <a:xfrm>
            <a:off x="468313" y="3260617"/>
            <a:ext cx="8207375" cy="1152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a:lnSpc>
                <a:spcPct val="140000"/>
              </a:lnSpc>
            </a:pPr>
            <a:r>
              <a:rPr lang="zh-CN" altLang="en-US" smtClean="0"/>
              <a:t>　　</a:t>
            </a:r>
            <a:r>
              <a:rPr lang="en-US" altLang="zh-CN" smtClean="0"/>
              <a:t>(2) </a:t>
            </a:r>
            <a:r>
              <a:rPr lang="zh-CN" altLang="en-US" smtClean="0"/>
              <a:t>为新进程分配其运行所需的资源，包括各种物理和逻辑资源，如内存、文件、</a:t>
            </a:r>
            <a:r>
              <a:rPr lang="en-US" altLang="zh-CN" smtClean="0"/>
              <a:t>I/O</a:t>
            </a:r>
            <a:r>
              <a:rPr lang="zh-CN" altLang="en-US" smtClean="0"/>
              <a:t>设备和</a:t>
            </a:r>
            <a:r>
              <a:rPr lang="en-US" altLang="zh-CN" smtClean="0"/>
              <a:t>CPU</a:t>
            </a:r>
            <a:r>
              <a:rPr lang="zh-CN" altLang="en-US" smtClean="0"/>
              <a:t>时间等。</a:t>
            </a:r>
            <a:endParaRPr lang="zh-CN" altLang="en-US"/>
          </a:p>
        </p:txBody>
      </p:sp>
      <p:sp>
        <p:nvSpPr>
          <p:cNvPr id="9" name="Rectangle 2"/>
          <p:cNvSpPr txBox="1">
            <a:spLocks noChangeArrowheads="1"/>
          </p:cNvSpPr>
          <p:nvPr/>
        </p:nvSpPr>
        <p:spPr bwMode="auto">
          <a:xfrm>
            <a:off x="468313" y="4244908"/>
            <a:ext cx="8207375" cy="648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a:lnSpc>
                <a:spcPct val="140000"/>
              </a:lnSpc>
            </a:pPr>
            <a:r>
              <a:rPr lang="zh-CN" altLang="en-US" smtClean="0"/>
              <a:t>　　</a:t>
            </a:r>
            <a:r>
              <a:rPr lang="en-US" altLang="zh-CN" smtClean="0"/>
              <a:t>(3) </a:t>
            </a:r>
            <a:r>
              <a:rPr lang="zh-CN" altLang="en-US" smtClean="0"/>
              <a:t>初始化进程控制块</a:t>
            </a:r>
            <a:r>
              <a:rPr lang="en-US" altLang="zh-CN" smtClean="0"/>
              <a:t>(PCB)</a:t>
            </a:r>
            <a:r>
              <a:rPr lang="zh-CN" altLang="en-US" smtClean="0"/>
              <a:t>。</a:t>
            </a:r>
            <a:endParaRPr lang="zh-CN" altLang="en-US"/>
          </a:p>
        </p:txBody>
      </p:sp>
      <p:sp>
        <p:nvSpPr>
          <p:cNvPr id="10" name="Rectangle 2"/>
          <p:cNvSpPr txBox="1">
            <a:spLocks noChangeArrowheads="1"/>
          </p:cNvSpPr>
          <p:nvPr/>
        </p:nvSpPr>
        <p:spPr bwMode="auto">
          <a:xfrm>
            <a:off x="468313" y="4725144"/>
            <a:ext cx="8207375"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a:lnSpc>
                <a:spcPct val="140000"/>
              </a:lnSpc>
            </a:pPr>
            <a:r>
              <a:rPr lang="zh-CN" altLang="en-US" smtClean="0"/>
              <a:t>　　</a:t>
            </a:r>
            <a:r>
              <a:rPr lang="en-US" altLang="zh-CN" smtClean="0"/>
              <a:t>(4) </a:t>
            </a:r>
            <a:r>
              <a:rPr lang="zh-CN" altLang="en-US" smtClean="0"/>
              <a:t>如果进程就绪队列能够接纳新进程，便将新进程插入就绪队列。</a:t>
            </a:r>
            <a:endParaRPr lang="zh-CN" altLang="en-US"/>
          </a:p>
        </p:txBody>
      </p:sp>
      <p:sp>
        <p:nvSpPr>
          <p:cNvPr id="11" name="Text Box 5"/>
          <p:cNvSpPr txBox="1">
            <a:spLocks noChangeArrowheads="1"/>
          </p:cNvSpPr>
          <p:nvPr/>
        </p:nvSpPr>
        <p:spPr bwMode="auto">
          <a:xfrm>
            <a:off x="468313" y="1268760"/>
            <a:ext cx="8207375" cy="3024336"/>
          </a:xfrm>
          <a:prstGeom prst="rect">
            <a:avLst/>
          </a:prstGeom>
          <a:solidFill>
            <a:srgbClr val="00B0F0"/>
          </a:solidFill>
          <a:ln>
            <a:noFill/>
          </a:ln>
          <a:extLst/>
        </p:spPr>
        <p:txBody>
          <a:bodyPr wrap="square">
            <a:no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marL="342900" indent="-342900" algn="l">
              <a:spcBef>
                <a:spcPct val="25000"/>
              </a:spcBef>
              <a:buFont typeface="Wingdings" pitchFamily="2" charset="2"/>
              <a:buChar char="l"/>
            </a:pPr>
            <a:r>
              <a:rPr lang="zh-CN" altLang="en-US" dirty="0" smtClean="0">
                <a:solidFill>
                  <a:schemeClr val="bg1"/>
                </a:solidFill>
                <a:latin typeface="+mj-lt"/>
              </a:rPr>
              <a:t>初始化标识信息：将系统分配的标识符和父进程标识符填入新</a:t>
            </a:r>
            <a:r>
              <a:rPr lang="en-US" altLang="zh-CN" dirty="0" smtClean="0">
                <a:solidFill>
                  <a:schemeClr val="bg1"/>
                </a:solidFill>
                <a:latin typeface="+mj-lt"/>
              </a:rPr>
              <a:t>PCB</a:t>
            </a:r>
            <a:r>
              <a:rPr lang="zh-CN" altLang="en-US" dirty="0" smtClean="0">
                <a:solidFill>
                  <a:schemeClr val="bg1"/>
                </a:solidFill>
                <a:latin typeface="+mj-lt"/>
              </a:rPr>
              <a:t>中；</a:t>
            </a:r>
            <a:endParaRPr lang="en-US" altLang="zh-CN" dirty="0" smtClean="0">
              <a:solidFill>
                <a:schemeClr val="bg1"/>
              </a:solidFill>
              <a:latin typeface="+mj-lt"/>
            </a:endParaRPr>
          </a:p>
          <a:p>
            <a:pPr marL="342900" indent="-342900" algn="l">
              <a:spcBef>
                <a:spcPct val="25000"/>
              </a:spcBef>
              <a:buFont typeface="Wingdings" pitchFamily="2" charset="2"/>
              <a:buChar char="l"/>
            </a:pPr>
            <a:r>
              <a:rPr lang="zh-CN" altLang="en-US" dirty="0" smtClean="0">
                <a:solidFill>
                  <a:schemeClr val="bg1"/>
                </a:solidFill>
                <a:latin typeface="+mj-lt"/>
              </a:rPr>
              <a:t>初始化处理机状态信息，使程序计数器指向程序的入口地址，使栈指针指向栈顶；</a:t>
            </a:r>
            <a:endParaRPr lang="en-US" altLang="zh-CN" dirty="0" smtClean="0">
              <a:solidFill>
                <a:schemeClr val="bg1"/>
              </a:solidFill>
              <a:latin typeface="+mj-lt"/>
            </a:endParaRPr>
          </a:p>
          <a:p>
            <a:pPr marL="342900" indent="-342900" algn="l">
              <a:spcBef>
                <a:spcPct val="25000"/>
              </a:spcBef>
              <a:buFont typeface="Wingdings" pitchFamily="2" charset="2"/>
              <a:buChar char="l"/>
            </a:pPr>
            <a:r>
              <a:rPr lang="zh-CN" altLang="en-US" dirty="0" smtClean="0">
                <a:solidFill>
                  <a:schemeClr val="bg1"/>
                </a:solidFill>
                <a:latin typeface="+mj-lt"/>
              </a:rPr>
              <a:t>初始化处理机控制信息，将进程的状态设置为就绪状态或静止就绪状态；一般把优先级设置为最低，除非用户显式方式提出高优先级要求。</a:t>
            </a:r>
            <a:endParaRPr lang="en-US" altLang="zh-CN" dirty="0" smtClean="0">
              <a:solidFill>
                <a:schemeClr val="bg1"/>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bg/>
                                          </p:spTgt>
                                        </p:tgtEl>
                                        <p:attrNameLst>
                                          <p:attrName>style.visibility</p:attrName>
                                        </p:attrNameLst>
                                      </p:cBhvr>
                                      <p:to>
                                        <p:strVal val="visible"/>
                                      </p:to>
                                    </p:set>
                                    <p:animEffect transition="in" filter="wipe(up)">
                                      <p:cBhvr>
                                        <p:cTn id="22" dur="200"/>
                                        <p:tgtEl>
                                          <p:spTgt spid="11">
                                            <p:bg/>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wipe(up)">
                                      <p:cBhvr>
                                        <p:cTn id="25" dur="200"/>
                                        <p:tgtEl>
                                          <p:spTgt spid="11">
                                            <p:txEl>
                                              <p:pRg st="0" end="0"/>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animEffect transition="in" filter="wipe(up)">
                                      <p:cBhvr>
                                        <p:cTn id="28" dur="200"/>
                                        <p:tgtEl>
                                          <p:spTgt spid="11">
                                            <p:txEl>
                                              <p:pRg st="1" end="1"/>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Effect transition="in" filter="wipe(up)">
                                      <p:cBhvr>
                                        <p:cTn id="31" dur="200"/>
                                        <p:tgtEl>
                                          <p:spTgt spid="11">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par>
                                <p:cTn id="37" presetID="10" presetClass="exit" presetSubtype="0" fill="hold" grpId="1" nodeType="withEffect">
                                  <p:stCondLst>
                                    <p:cond delay="0"/>
                                  </p:stCondLst>
                                  <p:childTnLst>
                                    <p:animEffect transition="out" filter="fade">
                                      <p:cBhvr>
                                        <p:cTn id="38" dur="500"/>
                                        <p:tgtEl>
                                          <p:spTgt spid="11">
                                            <p:txEl>
                                              <p:pRg st="0" end="0"/>
                                            </p:txEl>
                                          </p:spTgt>
                                        </p:tgtEl>
                                      </p:cBhvr>
                                    </p:animEffect>
                                    <p:set>
                                      <p:cBhvr>
                                        <p:cTn id="39" dur="1" fill="hold">
                                          <p:stCondLst>
                                            <p:cond delay="499"/>
                                          </p:stCondLst>
                                        </p:cTn>
                                        <p:tgtEl>
                                          <p:spTgt spid="11">
                                            <p:txEl>
                                              <p:pRg st="0" end="0"/>
                                            </p:txEl>
                                          </p:spTgt>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1">
                                            <p:txEl>
                                              <p:pRg st="1" end="1"/>
                                            </p:txEl>
                                          </p:spTgt>
                                        </p:tgtEl>
                                      </p:cBhvr>
                                    </p:animEffect>
                                    <p:set>
                                      <p:cBhvr>
                                        <p:cTn id="42" dur="1" fill="hold">
                                          <p:stCondLst>
                                            <p:cond delay="499"/>
                                          </p:stCondLst>
                                        </p:cTn>
                                        <p:tgtEl>
                                          <p:spTgt spid="11">
                                            <p:txEl>
                                              <p:pRg st="1" end="1"/>
                                            </p:txEl>
                                          </p:spTgt>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1">
                                            <p:txEl>
                                              <p:pRg st="2" end="2"/>
                                            </p:txEl>
                                          </p:spTgt>
                                        </p:tgtEl>
                                      </p:cBhvr>
                                    </p:animEffect>
                                    <p:set>
                                      <p:cBhvr>
                                        <p:cTn id="45" dur="1" fill="hold">
                                          <p:stCondLst>
                                            <p:cond delay="499"/>
                                          </p:stCondLst>
                                        </p:cTn>
                                        <p:tgtEl>
                                          <p:spTgt spid="11">
                                            <p:txEl>
                                              <p:pRg st="2" end="2"/>
                                            </p:txEl>
                                          </p:spTgt>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1">
                                            <p:bg/>
                                          </p:spTgt>
                                        </p:tgtEl>
                                      </p:cBhvr>
                                    </p:animEffect>
                                    <p:set>
                                      <p:cBhvr>
                                        <p:cTn id="48" dur="1" fill="hold">
                                          <p:stCondLst>
                                            <p:cond delay="499"/>
                                          </p:stCondLst>
                                        </p:cTn>
                                        <p:tgtEl>
                                          <p:spTgt spid="1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uiExpand="1" build="p" animBg="1"/>
      <p:bldP spid="11" grpId="1" uiExpand="1"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pPr>
              <a:lnSpc>
                <a:spcPct val="150000"/>
              </a:lnSpc>
            </a:pPr>
            <a:r>
              <a:rPr lang="en-US" altLang="zh-CN">
                <a:latin typeface="黑体" pitchFamily="2" charset="-122"/>
                <a:ea typeface="黑体" pitchFamily="2" charset="-122"/>
              </a:rPr>
              <a:t>2.3.3  </a:t>
            </a:r>
            <a:r>
              <a:rPr lang="zh-CN" altLang="en-US">
                <a:latin typeface="黑体" pitchFamily="2" charset="-122"/>
                <a:ea typeface="黑体" pitchFamily="2" charset="-122"/>
              </a:rPr>
              <a:t>进程的终止</a:t>
            </a:r>
            <a:br>
              <a:rPr lang="zh-CN" altLang="en-US">
                <a:latin typeface="黑体" pitchFamily="2" charset="-122"/>
                <a:ea typeface="黑体" pitchFamily="2" charset="-122"/>
              </a:rPr>
            </a:br>
            <a:r>
              <a:rPr lang="zh-CN" altLang="en-US">
                <a:latin typeface="黑体" pitchFamily="2" charset="-122"/>
                <a:ea typeface="黑体" pitchFamily="2" charset="-122"/>
              </a:rPr>
              <a:t>　　</a:t>
            </a:r>
            <a:r>
              <a:rPr lang="en-US" altLang="zh-CN">
                <a:latin typeface="黑体" pitchFamily="2" charset="-122"/>
                <a:ea typeface="黑体" pitchFamily="2" charset="-122"/>
              </a:rPr>
              <a:t>1. </a:t>
            </a:r>
            <a:r>
              <a:rPr lang="zh-CN" altLang="en-US">
                <a:latin typeface="黑体" pitchFamily="2" charset="-122"/>
                <a:ea typeface="黑体" pitchFamily="2" charset="-122"/>
              </a:rPr>
              <a:t>引起进程终止</a:t>
            </a:r>
            <a:r>
              <a:rPr lang="en-US" altLang="zh-CN">
                <a:latin typeface="黑体" pitchFamily="2" charset="-122"/>
                <a:ea typeface="黑体" pitchFamily="2" charset="-122"/>
              </a:rPr>
              <a:t>(Termination of Process)</a:t>
            </a:r>
            <a:r>
              <a:rPr lang="zh-CN" altLang="en-US">
                <a:latin typeface="黑体" pitchFamily="2" charset="-122"/>
                <a:ea typeface="黑体" pitchFamily="2" charset="-122"/>
              </a:rPr>
              <a:t>的事件</a:t>
            </a:r>
            <a:br>
              <a:rPr lang="zh-CN" altLang="en-US">
                <a:latin typeface="黑体" pitchFamily="2" charset="-122"/>
                <a:ea typeface="黑体" pitchFamily="2" charset="-122"/>
              </a:rPr>
            </a:br>
            <a:r>
              <a:rPr lang="zh-CN" altLang="en-US"/>
              <a:t>　　</a:t>
            </a:r>
            <a:r>
              <a:rPr lang="en-US" altLang="zh-CN"/>
              <a:t>(1) </a:t>
            </a:r>
            <a:r>
              <a:rPr lang="zh-CN" altLang="en-US"/>
              <a:t>正常结束</a:t>
            </a:r>
            <a:br>
              <a:rPr lang="zh-CN" altLang="en-US"/>
            </a:br>
            <a:r>
              <a:rPr lang="zh-CN" altLang="en-US"/>
              <a:t>　　</a:t>
            </a:r>
            <a:r>
              <a:rPr lang="en-US" altLang="zh-CN"/>
              <a:t>(2) </a:t>
            </a:r>
            <a:r>
              <a:rPr lang="zh-CN" altLang="en-US"/>
              <a:t>异常结束</a:t>
            </a:r>
            <a:br>
              <a:rPr lang="zh-CN" altLang="en-US"/>
            </a:br>
            <a:r>
              <a:rPr lang="zh-CN" altLang="en-US"/>
              <a:t>　　</a:t>
            </a:r>
            <a:r>
              <a:rPr lang="en-US" altLang="zh-CN"/>
              <a:t>(3) </a:t>
            </a:r>
            <a:r>
              <a:rPr lang="zh-CN" altLang="en-US"/>
              <a:t>外界干预 </a:t>
            </a:r>
          </a:p>
        </p:txBody>
      </p:sp>
      <p:sp>
        <p:nvSpPr>
          <p:cNvPr id="762883" name="Rectangle 3"/>
          <p:cNvSpPr>
            <a:spLocks noGrp="1" noChangeArrowheads="1"/>
          </p:cNvSpPr>
          <p:nvPr>
            <p:ph type="body" idx="1"/>
          </p:nvPr>
        </p:nvSpPr>
        <p:spPr/>
        <p:txBody>
          <a:bodyPr/>
          <a:lstStyle/>
          <a:p>
            <a:endParaRPr lang="zh-CN" altLang="zh-CN"/>
          </a:p>
        </p:txBody>
      </p:sp>
      <p:sp>
        <p:nvSpPr>
          <p:cNvPr id="4" name="AutoShape 6"/>
          <p:cNvSpPr>
            <a:spLocks noChangeArrowheads="1"/>
          </p:cNvSpPr>
          <p:nvPr/>
        </p:nvSpPr>
        <p:spPr bwMode="auto">
          <a:xfrm>
            <a:off x="4093468" y="1844824"/>
            <a:ext cx="4582988" cy="2232248"/>
          </a:xfrm>
          <a:prstGeom prst="wedgeRectCallout">
            <a:avLst>
              <a:gd name="adj1" fmla="val -74703"/>
              <a:gd name="adj2" fmla="val -37645"/>
            </a:avLst>
          </a:prstGeom>
          <a:noFill/>
          <a:ln w="9525">
            <a:solidFill>
              <a:schemeClr val="tx1"/>
            </a:solidFill>
            <a:miter lim="800000"/>
            <a:headEnd/>
            <a:tailEnd/>
          </a:ln>
        </p:spPr>
        <p:txBody>
          <a:bodyPr anchor="ctr"/>
          <a:lstStyle/>
          <a:p>
            <a:pPr marL="342900" indent="-342900" algn="l">
              <a:spcBef>
                <a:spcPct val="25000"/>
              </a:spcBef>
              <a:buFont typeface="Wingdings" pitchFamily="2" charset="2"/>
              <a:buChar char="n"/>
            </a:pPr>
            <a:r>
              <a:rPr lang="zh-CN" altLang="en-US" sz="2000" smtClean="0"/>
              <a:t>进程任务完成，准备退出运行</a:t>
            </a:r>
            <a:endParaRPr lang="en-US" altLang="zh-CN" sz="2000" smtClean="0"/>
          </a:p>
          <a:p>
            <a:pPr algn="l">
              <a:spcBef>
                <a:spcPct val="25000"/>
              </a:spcBef>
            </a:pPr>
            <a:r>
              <a:rPr lang="zh-CN" altLang="en-US" sz="2000" smtClean="0"/>
              <a:t>        系统中都有一个用于表示进程运行完成的指示，程序运行到该指令时会产生一个中断，通知</a:t>
            </a:r>
            <a:r>
              <a:rPr lang="en-US" altLang="zh-CN" sz="2000" smtClean="0"/>
              <a:t>OS</a:t>
            </a:r>
            <a:r>
              <a:rPr lang="zh-CN" altLang="en-US" sz="2000" smtClean="0"/>
              <a:t>已经运行完毕</a:t>
            </a:r>
            <a:endParaRPr lang="en-US" altLang="zh-CN" sz="2000"/>
          </a:p>
          <a:p>
            <a:pPr marL="800100" lvl="1" indent="-342900" algn="l">
              <a:spcBef>
                <a:spcPct val="25000"/>
              </a:spcBef>
              <a:buFont typeface="Arial" pitchFamily="34" charset="0"/>
              <a:buChar char="•"/>
            </a:pPr>
            <a:r>
              <a:rPr lang="zh-CN" altLang="en-US" sz="2000" smtClean="0"/>
              <a:t>批处理：</a:t>
            </a:r>
            <a:r>
              <a:rPr lang="en-US" altLang="zh-CN" sz="2000" smtClean="0"/>
              <a:t>halt</a:t>
            </a:r>
            <a:r>
              <a:rPr lang="zh-CN" altLang="en-US" sz="2000" smtClean="0"/>
              <a:t>指令</a:t>
            </a:r>
            <a:endParaRPr lang="en-US" altLang="zh-CN" sz="2000" smtClean="0"/>
          </a:p>
          <a:p>
            <a:pPr marL="800100" lvl="1" indent="-342900" algn="l">
              <a:spcBef>
                <a:spcPct val="25000"/>
              </a:spcBef>
              <a:buFont typeface="Arial" pitchFamily="34" charset="0"/>
              <a:buChar char="•"/>
            </a:pPr>
            <a:r>
              <a:rPr lang="zh-CN" altLang="en-US" sz="2000" smtClean="0"/>
              <a:t>分时系统：</a:t>
            </a:r>
            <a:r>
              <a:rPr lang="en-US" altLang="zh-CN" sz="2000" smtClean="0"/>
              <a:t>logs off</a:t>
            </a:r>
            <a:r>
              <a:rPr lang="zh-CN" altLang="en-US" sz="2000" smtClean="0"/>
              <a:t>指令</a:t>
            </a:r>
            <a:endParaRPr lang="en-US" altLang="zh-CN" sz="2000" smtClean="0"/>
          </a:p>
        </p:txBody>
      </p:sp>
      <p:sp>
        <p:nvSpPr>
          <p:cNvPr id="5" name="AutoShape 6"/>
          <p:cNvSpPr>
            <a:spLocks noChangeArrowheads="1"/>
          </p:cNvSpPr>
          <p:nvPr/>
        </p:nvSpPr>
        <p:spPr bwMode="auto">
          <a:xfrm>
            <a:off x="4093468" y="1779228"/>
            <a:ext cx="4582988" cy="4212468"/>
          </a:xfrm>
          <a:prstGeom prst="wedgeRectCallout">
            <a:avLst>
              <a:gd name="adj1" fmla="val -74980"/>
              <a:gd name="adj2" fmla="val -27093"/>
            </a:avLst>
          </a:prstGeom>
          <a:noFill/>
          <a:ln w="9525">
            <a:solidFill>
              <a:schemeClr val="tx1"/>
            </a:solidFill>
            <a:miter lim="800000"/>
            <a:headEnd/>
            <a:tailEnd/>
          </a:ln>
        </p:spPr>
        <p:txBody>
          <a:bodyPr anchor="ctr"/>
          <a:lstStyle/>
          <a:p>
            <a:pPr marL="342900" indent="-342900" algn="l">
              <a:spcBef>
                <a:spcPct val="25000"/>
              </a:spcBef>
              <a:buFont typeface="Wingdings" pitchFamily="2" charset="2"/>
              <a:buChar char="n"/>
            </a:pPr>
            <a:r>
              <a:rPr lang="zh-CN" altLang="en-US" sz="2000" smtClean="0"/>
              <a:t>进程在运行时发生了某种异常事件，使程序无法继续运行。</a:t>
            </a:r>
            <a:endParaRPr lang="en-US" altLang="zh-CN" sz="2000" smtClean="0"/>
          </a:p>
          <a:p>
            <a:pPr marL="342900" indent="-342900" algn="l">
              <a:spcBef>
                <a:spcPct val="25000"/>
              </a:spcBef>
              <a:buFont typeface="Wingdings" pitchFamily="2" charset="2"/>
              <a:buChar char="n"/>
            </a:pPr>
            <a:r>
              <a:rPr lang="zh-CN" altLang="en-US" sz="2000" smtClean="0"/>
              <a:t>常见的异常事件：</a:t>
            </a:r>
            <a:endParaRPr lang="en-US" altLang="zh-CN" sz="2000" smtClean="0"/>
          </a:p>
          <a:p>
            <a:pPr marL="800100" lvl="1" indent="-342900" algn="l">
              <a:spcBef>
                <a:spcPct val="25000"/>
              </a:spcBef>
              <a:buFont typeface="Arial" pitchFamily="34" charset="0"/>
              <a:buChar char="•"/>
            </a:pPr>
            <a:r>
              <a:rPr lang="zh-CN" altLang="en-US" sz="2000"/>
              <a:t>越界</a:t>
            </a:r>
            <a:r>
              <a:rPr lang="zh-CN" altLang="en-US" sz="2000" smtClean="0"/>
              <a:t>错</a:t>
            </a:r>
            <a:endParaRPr lang="en-US" altLang="zh-CN" sz="2000" smtClean="0"/>
          </a:p>
          <a:p>
            <a:pPr marL="800100" lvl="1" indent="-342900" algn="l">
              <a:spcBef>
                <a:spcPct val="25000"/>
              </a:spcBef>
              <a:buFont typeface="Arial" pitchFamily="34" charset="0"/>
              <a:buChar char="•"/>
            </a:pPr>
            <a:r>
              <a:rPr lang="zh-CN" altLang="en-US" sz="2000"/>
              <a:t>保护</a:t>
            </a:r>
            <a:r>
              <a:rPr lang="zh-CN" altLang="en-US" sz="2000" smtClean="0"/>
              <a:t>错</a:t>
            </a:r>
            <a:endParaRPr lang="en-US" altLang="zh-CN" sz="2000" smtClean="0"/>
          </a:p>
          <a:p>
            <a:pPr marL="800100" lvl="1" indent="-342900" algn="l">
              <a:spcBef>
                <a:spcPct val="25000"/>
              </a:spcBef>
              <a:buFont typeface="Arial" pitchFamily="34" charset="0"/>
              <a:buChar char="•"/>
            </a:pPr>
            <a:r>
              <a:rPr lang="zh-CN" altLang="en-US" sz="2000"/>
              <a:t>非法</a:t>
            </a:r>
            <a:r>
              <a:rPr lang="zh-CN" altLang="en-US" sz="2000" smtClean="0"/>
              <a:t>指令</a:t>
            </a:r>
            <a:endParaRPr lang="en-US" altLang="zh-CN" sz="2000" smtClean="0"/>
          </a:p>
          <a:p>
            <a:pPr marL="800100" lvl="1" indent="-342900" algn="l">
              <a:spcBef>
                <a:spcPct val="25000"/>
              </a:spcBef>
              <a:buFont typeface="Arial" pitchFamily="34" charset="0"/>
              <a:buChar char="•"/>
            </a:pPr>
            <a:r>
              <a:rPr lang="zh-CN" altLang="en-US" sz="2000"/>
              <a:t>特权指令</a:t>
            </a:r>
            <a:r>
              <a:rPr lang="zh-CN" altLang="en-US" sz="2000" smtClean="0"/>
              <a:t>错</a:t>
            </a:r>
            <a:endParaRPr lang="en-US" altLang="zh-CN" sz="2000" smtClean="0"/>
          </a:p>
          <a:p>
            <a:pPr marL="800100" lvl="1" indent="-342900" algn="l">
              <a:spcBef>
                <a:spcPct val="25000"/>
              </a:spcBef>
              <a:buFont typeface="Arial" pitchFamily="34" charset="0"/>
              <a:buChar char="•"/>
            </a:pPr>
            <a:r>
              <a:rPr lang="zh-CN" altLang="en-US" sz="2000" smtClean="0"/>
              <a:t>运行超时</a:t>
            </a:r>
            <a:endParaRPr lang="en-US" altLang="zh-CN" sz="2000" smtClean="0"/>
          </a:p>
          <a:p>
            <a:pPr marL="800100" lvl="1" indent="-342900" algn="l">
              <a:spcBef>
                <a:spcPct val="25000"/>
              </a:spcBef>
              <a:buFont typeface="Arial" pitchFamily="34" charset="0"/>
              <a:buChar char="•"/>
            </a:pPr>
            <a:r>
              <a:rPr lang="zh-CN" altLang="en-US" sz="2000" smtClean="0"/>
              <a:t>等待超时</a:t>
            </a:r>
            <a:endParaRPr lang="en-US" altLang="zh-CN" sz="2000" smtClean="0"/>
          </a:p>
          <a:p>
            <a:pPr marL="800100" lvl="1" indent="-342900" algn="l">
              <a:spcBef>
                <a:spcPct val="25000"/>
              </a:spcBef>
              <a:buFont typeface="Arial" pitchFamily="34" charset="0"/>
              <a:buChar char="•"/>
            </a:pPr>
            <a:r>
              <a:rPr lang="zh-CN" altLang="en-US" sz="2000"/>
              <a:t>算术运算</a:t>
            </a:r>
            <a:r>
              <a:rPr lang="zh-CN" altLang="en-US" sz="2000" smtClean="0"/>
              <a:t>错</a:t>
            </a:r>
            <a:endParaRPr lang="en-US" altLang="zh-CN" sz="2000" smtClean="0"/>
          </a:p>
          <a:p>
            <a:pPr marL="800100" lvl="1" indent="-342900" algn="l">
              <a:spcBef>
                <a:spcPct val="25000"/>
              </a:spcBef>
              <a:buFont typeface="Arial" pitchFamily="34" charset="0"/>
              <a:buChar char="•"/>
            </a:pPr>
            <a:r>
              <a:rPr lang="en-US" altLang="zh-CN" sz="2000" smtClean="0"/>
              <a:t>I/O</a:t>
            </a:r>
            <a:r>
              <a:rPr lang="zh-CN" altLang="en-US" sz="2000" smtClean="0"/>
              <a:t>故障</a:t>
            </a:r>
            <a:endParaRPr lang="en-US" altLang="zh-CN" sz="2000"/>
          </a:p>
        </p:txBody>
      </p:sp>
      <p:sp>
        <p:nvSpPr>
          <p:cNvPr id="6" name="AutoShape 6"/>
          <p:cNvSpPr>
            <a:spLocks noChangeArrowheads="1"/>
          </p:cNvSpPr>
          <p:nvPr/>
        </p:nvSpPr>
        <p:spPr bwMode="auto">
          <a:xfrm>
            <a:off x="4101976" y="2657872"/>
            <a:ext cx="4582988" cy="2761952"/>
          </a:xfrm>
          <a:prstGeom prst="wedgeRectCallout">
            <a:avLst>
              <a:gd name="adj1" fmla="val -74980"/>
              <a:gd name="adj2" fmla="val -27093"/>
            </a:avLst>
          </a:prstGeom>
          <a:noFill/>
          <a:ln w="9525">
            <a:solidFill>
              <a:schemeClr val="tx1"/>
            </a:solidFill>
            <a:miter lim="800000"/>
            <a:headEnd/>
            <a:tailEnd/>
          </a:ln>
        </p:spPr>
        <p:txBody>
          <a:bodyPr anchor="ctr"/>
          <a:lstStyle/>
          <a:p>
            <a:pPr marL="342900" indent="-342900" algn="l">
              <a:spcBef>
                <a:spcPct val="25000"/>
              </a:spcBef>
              <a:buFont typeface="Wingdings" pitchFamily="2" charset="2"/>
              <a:buChar char="n"/>
            </a:pPr>
            <a:r>
              <a:rPr lang="zh-CN" altLang="en-US" sz="2000" smtClean="0"/>
              <a:t>进程应外界的请求而终止运行</a:t>
            </a:r>
            <a:endParaRPr lang="en-US" altLang="zh-CN" sz="2000" smtClean="0"/>
          </a:p>
          <a:p>
            <a:pPr marL="800100" lvl="1" indent="-342900" algn="l">
              <a:spcBef>
                <a:spcPct val="25000"/>
              </a:spcBef>
              <a:buFont typeface="Arial" pitchFamily="34" charset="0"/>
              <a:buChar char="•"/>
            </a:pPr>
            <a:r>
              <a:rPr lang="zh-CN" altLang="en-US" sz="2000" smtClean="0"/>
              <a:t>操作员或操作系统干预，指操作系统中发生了某事件，如系统死锁</a:t>
            </a:r>
            <a:endParaRPr lang="en-US" altLang="zh-CN" sz="2000" smtClean="0"/>
          </a:p>
          <a:p>
            <a:pPr marL="800100" lvl="1" indent="-342900" algn="l">
              <a:spcBef>
                <a:spcPct val="25000"/>
              </a:spcBef>
              <a:buFont typeface="Arial" pitchFamily="34" charset="0"/>
              <a:buChar char="•"/>
            </a:pPr>
            <a:r>
              <a:rPr lang="zh-CN" altLang="en-US" sz="2000"/>
              <a:t>父进程</a:t>
            </a:r>
            <a:r>
              <a:rPr lang="zh-CN" altLang="en-US" sz="2000" smtClean="0"/>
              <a:t>请求，已完成父进程要求的任务，父进程可以提出请求结束该子进程</a:t>
            </a:r>
            <a:endParaRPr lang="en-US" altLang="zh-CN" sz="2000" smtClean="0"/>
          </a:p>
          <a:p>
            <a:pPr marL="800100" lvl="1" indent="-342900" algn="l">
              <a:spcBef>
                <a:spcPct val="25000"/>
              </a:spcBef>
              <a:buFont typeface="Arial" pitchFamily="34" charset="0"/>
              <a:buChar char="•"/>
            </a:pPr>
            <a:r>
              <a:rPr lang="zh-CN" altLang="en-US" sz="2000"/>
              <a:t>父</a:t>
            </a:r>
            <a:r>
              <a:rPr lang="zh-CN" altLang="en-US" sz="2000" smtClean="0"/>
              <a:t>进程终止</a:t>
            </a:r>
            <a:endParaRPr lang="en-US" altLang="zh-CN" sz="20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pPr>
              <a:lnSpc>
                <a:spcPct val="140000"/>
              </a:lnSpc>
            </a:pPr>
            <a:r>
              <a:rPr lang="zh-CN" altLang="en-US"/>
              <a:t>　　</a:t>
            </a:r>
            <a:r>
              <a:rPr lang="en-US" altLang="zh-CN">
                <a:latin typeface="黑体" pitchFamily="2" charset="-122"/>
                <a:ea typeface="黑体" pitchFamily="2" charset="-122"/>
              </a:rPr>
              <a:t>2. </a:t>
            </a:r>
            <a:r>
              <a:rPr lang="zh-CN" altLang="en-US">
                <a:latin typeface="黑体" pitchFamily="2" charset="-122"/>
                <a:ea typeface="黑体" pitchFamily="2" charset="-122"/>
              </a:rPr>
              <a:t>进程的终止过程</a:t>
            </a:r>
            <a:r>
              <a:rPr lang="zh-CN" altLang="en-US"/>
              <a:t/>
            </a:r>
            <a:br>
              <a:rPr lang="zh-CN" altLang="en-US"/>
            </a:br>
            <a:r>
              <a:rPr lang="zh-CN" altLang="en-US"/>
              <a:t>　　如果系统中发生了要求终止进程的某事件，</a:t>
            </a:r>
            <a:r>
              <a:rPr lang="en-US" altLang="zh-CN"/>
              <a:t>OS</a:t>
            </a:r>
            <a:r>
              <a:rPr lang="zh-CN" altLang="en-US"/>
              <a:t>便调用进程终止原语，按下述过程去终止指定的进程</a:t>
            </a:r>
            <a:r>
              <a:rPr lang="zh-CN" altLang="en-US" smtClean="0"/>
              <a:t>：</a:t>
            </a:r>
            <a:endParaRPr lang="zh-CN" altLang="en-US"/>
          </a:p>
        </p:txBody>
      </p:sp>
      <p:sp>
        <p:nvSpPr>
          <p:cNvPr id="763907" name="Rectangle 3"/>
          <p:cNvSpPr>
            <a:spLocks noGrp="1" noChangeArrowheads="1"/>
          </p:cNvSpPr>
          <p:nvPr>
            <p:ph type="body" idx="1"/>
          </p:nvPr>
        </p:nvSpPr>
        <p:spPr/>
        <p:txBody>
          <a:bodyPr/>
          <a:lstStyle/>
          <a:p>
            <a:endParaRPr lang="zh-CN" altLang="zh-CN" dirty="0"/>
          </a:p>
        </p:txBody>
      </p:sp>
      <p:sp>
        <p:nvSpPr>
          <p:cNvPr id="4" name="Rectangle 2"/>
          <p:cNvSpPr txBox="1">
            <a:spLocks noChangeArrowheads="1"/>
          </p:cNvSpPr>
          <p:nvPr/>
        </p:nvSpPr>
        <p:spPr bwMode="auto">
          <a:xfrm>
            <a:off x="469081" y="2420888"/>
            <a:ext cx="8207375"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a:lnSpc>
                <a:spcPct val="140000"/>
              </a:lnSpc>
            </a:pPr>
            <a:r>
              <a:rPr lang="zh-CN" altLang="en-US" smtClean="0"/>
              <a:t>　　</a:t>
            </a:r>
            <a:r>
              <a:rPr lang="en-US" altLang="zh-CN" smtClean="0"/>
              <a:t>(1) </a:t>
            </a:r>
            <a:r>
              <a:rPr lang="zh-CN" altLang="en-US" smtClean="0"/>
              <a:t>根据被终止进程的标识符，从</a:t>
            </a:r>
            <a:r>
              <a:rPr lang="en-US" altLang="zh-CN" smtClean="0"/>
              <a:t>PCB</a:t>
            </a:r>
            <a:r>
              <a:rPr lang="zh-CN" altLang="en-US" smtClean="0"/>
              <a:t>集合中检索出该进程的</a:t>
            </a:r>
            <a:r>
              <a:rPr lang="en-US" altLang="zh-CN" smtClean="0"/>
              <a:t>PCB</a:t>
            </a:r>
            <a:r>
              <a:rPr lang="zh-CN" altLang="en-US" smtClean="0"/>
              <a:t>，从中读出该进程的状态；</a:t>
            </a:r>
            <a:endParaRPr lang="zh-CN" altLang="en-US"/>
          </a:p>
        </p:txBody>
      </p:sp>
      <p:sp>
        <p:nvSpPr>
          <p:cNvPr id="5" name="Rectangle 2"/>
          <p:cNvSpPr txBox="1">
            <a:spLocks noChangeArrowheads="1"/>
          </p:cNvSpPr>
          <p:nvPr/>
        </p:nvSpPr>
        <p:spPr bwMode="auto">
          <a:xfrm>
            <a:off x="469081" y="3645024"/>
            <a:ext cx="8207375"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a:lnSpc>
                <a:spcPct val="140000"/>
              </a:lnSpc>
            </a:pPr>
            <a:r>
              <a:rPr lang="zh-CN" altLang="en-US" dirty="0" smtClean="0"/>
              <a:t>　　</a:t>
            </a:r>
            <a:r>
              <a:rPr lang="en-US" altLang="zh-CN" dirty="0" smtClean="0"/>
              <a:t>(2) </a:t>
            </a:r>
            <a:r>
              <a:rPr lang="zh-CN" altLang="en-US" dirty="0" smtClean="0"/>
              <a:t>若被终止进程正处于执行状态，应立即终止该进程的执行，并置调度标志为</a:t>
            </a:r>
            <a:r>
              <a:rPr lang="en-US" altLang="zh-CN" dirty="0" smtClean="0"/>
              <a:t>True</a:t>
            </a:r>
            <a:r>
              <a:rPr lang="zh-CN" altLang="en-US" dirty="0" smtClean="0"/>
              <a:t>，用于指示该进程被终止后应重新进行调度；</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468313" y="980182"/>
            <a:ext cx="8207375" cy="1126462"/>
          </a:xfrm>
        </p:spPr>
        <p:txBody>
          <a:bodyPr>
            <a:spAutoFit/>
          </a:bodyPr>
          <a:lstStyle/>
          <a:p>
            <a:pPr>
              <a:lnSpc>
                <a:spcPct val="140000"/>
              </a:lnSpc>
            </a:pPr>
            <a:r>
              <a:rPr lang="zh-CN" altLang="en-US" dirty="0"/>
              <a:t>　　</a:t>
            </a:r>
            <a:r>
              <a:rPr lang="en-US" altLang="zh-CN" dirty="0"/>
              <a:t>(3) </a:t>
            </a:r>
            <a:r>
              <a:rPr lang="zh-CN" altLang="en-US" dirty="0"/>
              <a:t>若该进程还有子孙进程，还应将其所有子孙进程也都予以终止</a:t>
            </a:r>
            <a:r>
              <a:rPr lang="zh-CN" altLang="en-US" dirty="0" smtClean="0"/>
              <a:t>，以防它们成为不可控的进程；</a:t>
            </a:r>
            <a:endParaRPr lang="zh-CN" altLang="en-US" dirty="0"/>
          </a:p>
        </p:txBody>
      </p:sp>
      <p:sp>
        <p:nvSpPr>
          <p:cNvPr id="764931" name="Rectangle 3"/>
          <p:cNvSpPr>
            <a:spLocks noGrp="1" noChangeArrowheads="1"/>
          </p:cNvSpPr>
          <p:nvPr>
            <p:ph type="body" idx="1"/>
          </p:nvPr>
        </p:nvSpPr>
        <p:spPr/>
        <p:txBody>
          <a:bodyPr/>
          <a:lstStyle/>
          <a:p>
            <a:endParaRPr lang="zh-CN" altLang="zh-CN"/>
          </a:p>
        </p:txBody>
      </p:sp>
      <p:sp>
        <p:nvSpPr>
          <p:cNvPr id="4" name="Rectangle 2"/>
          <p:cNvSpPr txBox="1">
            <a:spLocks noChangeArrowheads="1"/>
          </p:cNvSpPr>
          <p:nvPr/>
        </p:nvSpPr>
        <p:spPr bwMode="auto">
          <a:xfrm>
            <a:off x="468313" y="2240322"/>
            <a:ext cx="8207375"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a:lnSpc>
                <a:spcPct val="140000"/>
              </a:lnSpc>
            </a:pPr>
            <a:r>
              <a:rPr lang="zh-CN" altLang="en-US" dirty="0" smtClean="0"/>
              <a:t>　　</a:t>
            </a:r>
            <a:r>
              <a:rPr lang="en-US" altLang="zh-CN" dirty="0" smtClean="0"/>
              <a:t>(4) </a:t>
            </a:r>
            <a:r>
              <a:rPr lang="zh-CN" altLang="en-US" dirty="0" smtClean="0"/>
              <a:t>将被终止进程所拥有的全部资源归还给其父进程或者归还给系统；</a:t>
            </a:r>
            <a:endParaRPr lang="zh-CN" altLang="en-US" dirty="0"/>
          </a:p>
        </p:txBody>
      </p:sp>
      <p:sp>
        <p:nvSpPr>
          <p:cNvPr id="5" name="Rectangle 2"/>
          <p:cNvSpPr txBox="1">
            <a:spLocks noChangeArrowheads="1"/>
          </p:cNvSpPr>
          <p:nvPr/>
        </p:nvSpPr>
        <p:spPr bwMode="auto">
          <a:xfrm>
            <a:off x="468313" y="3500462"/>
            <a:ext cx="8207375" cy="1152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a:lnSpc>
                <a:spcPct val="140000"/>
              </a:lnSpc>
            </a:pPr>
            <a:r>
              <a:rPr lang="zh-CN" altLang="en-US" dirty="0" smtClean="0"/>
              <a:t>　　</a:t>
            </a:r>
            <a:r>
              <a:rPr lang="en-US" altLang="zh-CN" dirty="0" smtClean="0"/>
              <a:t>(5) </a:t>
            </a:r>
            <a:r>
              <a:rPr lang="zh-CN" altLang="en-US" dirty="0" smtClean="0"/>
              <a:t>将被终止进程</a:t>
            </a:r>
            <a:r>
              <a:rPr lang="zh-CN" altLang="en-US" dirty="0"/>
              <a:t>的</a:t>
            </a:r>
            <a:r>
              <a:rPr lang="en-US" altLang="zh-CN" dirty="0" smtClean="0"/>
              <a:t>PCB</a:t>
            </a:r>
            <a:r>
              <a:rPr lang="zh-CN" altLang="en-US" dirty="0" smtClean="0"/>
              <a:t>从所在队列（或链表）中移出，等待其它程序来搜集信息。</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pPr>
              <a:lnSpc>
                <a:spcPct val="140000"/>
              </a:lnSpc>
            </a:pPr>
            <a:r>
              <a:rPr lang="en-US" altLang="zh-CN">
                <a:latin typeface="黑体" pitchFamily="2" charset="-122"/>
                <a:ea typeface="黑体" pitchFamily="2" charset="-122"/>
              </a:rPr>
              <a:t>2.3.4  </a:t>
            </a:r>
            <a:r>
              <a:rPr lang="zh-CN" altLang="en-US">
                <a:latin typeface="黑体" pitchFamily="2" charset="-122"/>
                <a:ea typeface="黑体" pitchFamily="2" charset="-122"/>
              </a:rPr>
              <a:t>进程的阻塞与唤醒</a:t>
            </a:r>
            <a:br>
              <a:rPr lang="zh-CN" altLang="en-US">
                <a:latin typeface="黑体" pitchFamily="2" charset="-122"/>
                <a:ea typeface="黑体" pitchFamily="2" charset="-122"/>
              </a:rPr>
            </a:br>
            <a:r>
              <a:rPr lang="zh-CN" altLang="en-US">
                <a:latin typeface="黑体" pitchFamily="2" charset="-122"/>
                <a:ea typeface="黑体" pitchFamily="2" charset="-122"/>
              </a:rPr>
              <a:t>　　</a:t>
            </a:r>
            <a:r>
              <a:rPr lang="en-US" altLang="zh-CN">
                <a:latin typeface="黑体" pitchFamily="2" charset="-122"/>
                <a:ea typeface="黑体" pitchFamily="2" charset="-122"/>
              </a:rPr>
              <a:t>1. </a:t>
            </a:r>
            <a:r>
              <a:rPr lang="zh-CN" altLang="en-US">
                <a:latin typeface="黑体" pitchFamily="2" charset="-122"/>
                <a:ea typeface="黑体" pitchFamily="2" charset="-122"/>
              </a:rPr>
              <a:t>引起进程阻塞和唤醒的</a:t>
            </a:r>
            <a:r>
              <a:rPr lang="zh-CN" altLang="en-US" smtClean="0">
                <a:latin typeface="黑体" pitchFamily="2" charset="-122"/>
                <a:ea typeface="黑体" pitchFamily="2" charset="-122"/>
              </a:rPr>
              <a:t>事件</a:t>
            </a:r>
            <a:endParaRPr lang="zh-CN" altLang="en-US"/>
          </a:p>
        </p:txBody>
      </p:sp>
      <p:sp>
        <p:nvSpPr>
          <p:cNvPr id="765955" name="Rectangle 3"/>
          <p:cNvSpPr>
            <a:spLocks noGrp="1" noChangeArrowheads="1"/>
          </p:cNvSpPr>
          <p:nvPr>
            <p:ph type="body" idx="1"/>
          </p:nvPr>
        </p:nvSpPr>
        <p:spPr/>
        <p:txBody>
          <a:bodyPr/>
          <a:lstStyle/>
          <a:p>
            <a:endParaRPr lang="zh-CN" altLang="zh-CN"/>
          </a:p>
        </p:txBody>
      </p:sp>
      <p:sp>
        <p:nvSpPr>
          <p:cNvPr id="14" name="Text Box 5"/>
          <p:cNvSpPr txBox="1">
            <a:spLocks noChangeArrowheads="1"/>
          </p:cNvSpPr>
          <p:nvPr/>
        </p:nvSpPr>
        <p:spPr bwMode="auto">
          <a:xfrm>
            <a:off x="271522" y="1997720"/>
            <a:ext cx="28872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ct val="10000"/>
              </a:spcBef>
              <a:spcAft>
                <a:spcPts val="0"/>
              </a:spcAft>
              <a:buClrTx/>
              <a:buSzTx/>
              <a:buFontTx/>
              <a:buNone/>
              <a:tabLst/>
              <a:defRPr/>
            </a:pPr>
            <a:r>
              <a:rPr kumimoji="0" lang="en-US" altLang="zh-CN" b="1" i="0" u="none" strike="noStrike" kern="0" cap="none" spc="0" normalizeH="0" baseline="0" noProof="0" dirty="0">
                <a:ln>
                  <a:noFill/>
                </a:ln>
                <a:solidFill>
                  <a:srgbClr val="3333CC"/>
                </a:solidFill>
                <a:effectLst/>
                <a:uLnTx/>
                <a:uFillTx/>
                <a:latin typeface="宋体" pitchFamily="2" charset="-122"/>
                <a:ea typeface="宋体" pitchFamily="2" charset="-122"/>
              </a:rPr>
              <a:t>▲</a:t>
            </a:r>
            <a:r>
              <a:rPr kumimoji="0" lang="zh-CN" altLang="en-US" b="1" i="0" u="none" strike="noStrike" kern="0" cap="none" spc="0" normalizeH="0" baseline="0" noProof="0" dirty="0" smtClean="0">
                <a:ln>
                  <a:noFill/>
                </a:ln>
                <a:solidFill>
                  <a:srgbClr val="000000"/>
                </a:solidFill>
                <a:effectLst/>
                <a:uLnTx/>
                <a:uFillTx/>
                <a:latin typeface="宋体" pitchFamily="2" charset="-122"/>
                <a:ea typeface="宋体" pitchFamily="2" charset="-122"/>
              </a:rPr>
              <a:t>请求</a:t>
            </a:r>
            <a:r>
              <a:rPr lang="zh-CN" altLang="en-US" kern="0" dirty="0" smtClean="0">
                <a:solidFill>
                  <a:srgbClr val="000000"/>
                </a:solidFill>
                <a:latin typeface="宋体" pitchFamily="2" charset="-122"/>
              </a:rPr>
              <a:t>系统共享资源失败</a:t>
            </a:r>
            <a:endParaRPr kumimoji="0" lang="zh-CN" altLang="en-US" b="1" i="0" u="none" strike="noStrike" kern="0" cap="none" spc="0" normalizeH="0" baseline="0" noProof="0" dirty="0">
              <a:ln>
                <a:noFill/>
              </a:ln>
              <a:solidFill>
                <a:srgbClr val="000000"/>
              </a:solidFill>
              <a:effectLst/>
              <a:uLnTx/>
              <a:uFillTx/>
              <a:ea typeface="宋体" pitchFamily="2" charset="-122"/>
            </a:endParaRPr>
          </a:p>
        </p:txBody>
      </p:sp>
      <p:sp>
        <p:nvSpPr>
          <p:cNvPr id="15" name="Text Box 6"/>
          <p:cNvSpPr txBox="1">
            <a:spLocks noChangeArrowheads="1"/>
          </p:cNvSpPr>
          <p:nvPr/>
        </p:nvSpPr>
        <p:spPr bwMode="auto">
          <a:xfrm>
            <a:off x="267522" y="4438451"/>
            <a:ext cx="29674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dirty="0" smtClean="0">
                <a:ln>
                  <a:noFill/>
                </a:ln>
                <a:solidFill>
                  <a:srgbClr val="3333CC"/>
                </a:solidFill>
                <a:effectLst/>
                <a:uLnTx/>
                <a:uFillTx/>
                <a:latin typeface="宋体" pitchFamily="2" charset="-122"/>
                <a:ea typeface="宋体" pitchFamily="2" charset="-122"/>
              </a:rPr>
              <a:t>▲</a:t>
            </a:r>
            <a:r>
              <a:rPr kumimoji="0" lang="zh-CN" altLang="en-US" b="1" i="0" u="none" strike="noStrike" kern="0" cap="none" spc="0" normalizeH="0" baseline="0" noProof="0" dirty="0" smtClean="0">
                <a:ln>
                  <a:noFill/>
                </a:ln>
                <a:solidFill>
                  <a:srgbClr val="000000"/>
                </a:solidFill>
                <a:effectLst/>
                <a:uLnTx/>
                <a:uFillTx/>
                <a:latin typeface="宋体" pitchFamily="2" charset="-122"/>
                <a:ea typeface="宋体" pitchFamily="2" charset="-122"/>
              </a:rPr>
              <a:t>等待新任务的到达 </a:t>
            </a:r>
            <a:endParaRPr kumimoji="0" lang="zh-CN" altLang="en-US" b="1" i="0" u="none" strike="noStrike" kern="0" cap="none" spc="0" normalizeH="0" baseline="0" noProof="0" dirty="0">
              <a:ln>
                <a:noFill/>
              </a:ln>
              <a:solidFill>
                <a:srgbClr val="000000"/>
              </a:solidFill>
              <a:effectLst/>
              <a:uLnTx/>
              <a:uFillTx/>
              <a:latin typeface="宋体" pitchFamily="2" charset="-122"/>
              <a:ea typeface="宋体" pitchFamily="2" charset="-122"/>
            </a:endParaRPr>
          </a:p>
        </p:txBody>
      </p:sp>
      <p:sp>
        <p:nvSpPr>
          <p:cNvPr id="16" name="AutoShape 8"/>
          <p:cNvSpPr>
            <a:spLocks noChangeArrowheads="1"/>
          </p:cNvSpPr>
          <p:nvPr/>
        </p:nvSpPr>
        <p:spPr bwMode="auto">
          <a:xfrm>
            <a:off x="3494856" y="1915964"/>
            <a:ext cx="5181600" cy="1493838"/>
          </a:xfrm>
          <a:prstGeom prst="wedgeRectCallout">
            <a:avLst>
              <a:gd name="adj1" fmla="val -60110"/>
              <a:gd name="adj2" fmla="val -27121"/>
            </a:avLst>
          </a:prstGeom>
          <a:solidFill>
            <a:srgbClr val="00E4A8"/>
          </a:solidFill>
          <a:ln w="9525">
            <a:solidFill>
              <a:srgbClr val="000000"/>
            </a:solidFill>
            <a:miter lim="800000"/>
            <a:headEnd/>
            <a:tailEnd/>
          </a:ln>
        </p:spPr>
        <p:txBody>
          <a:bodyPr anchor="ct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zh-CN" altLang="en-US" sz="2200" b="0" i="0" u="none" strike="noStrike" kern="0" cap="none" spc="0" normalizeH="0" baseline="0" noProof="0" smtClean="0">
                <a:ln>
                  <a:noFill/>
                </a:ln>
                <a:solidFill>
                  <a:sysClr val="windowText" lastClr="000000"/>
                </a:solidFill>
                <a:effectLst/>
                <a:uLnTx/>
                <a:uFillTx/>
              </a:rPr>
              <a:t>当</a:t>
            </a:r>
            <a:r>
              <a:rPr kumimoji="0" lang="zh-CN" altLang="en-US" sz="2200" b="0" i="0" u="none" strike="noStrike" kern="0" cap="none" spc="0" normalizeH="0" baseline="0" noProof="0">
                <a:ln>
                  <a:noFill/>
                </a:ln>
                <a:solidFill>
                  <a:sysClr val="windowText" lastClr="000000"/>
                </a:solidFill>
                <a:effectLst/>
                <a:uLnTx/>
                <a:uFillTx/>
              </a:rPr>
              <a:t>执行进程请求</a:t>
            </a:r>
            <a:r>
              <a:rPr kumimoji="0" lang="en-US" altLang="zh-CN" sz="2200" b="0" i="0" u="none" strike="noStrike" kern="0" cap="none" spc="0" normalizeH="0" baseline="0" noProof="0">
                <a:ln>
                  <a:noFill/>
                </a:ln>
                <a:solidFill>
                  <a:sysClr val="windowText" lastClr="000000"/>
                </a:solidFill>
                <a:effectLst/>
                <a:uLnTx/>
                <a:uFillTx/>
              </a:rPr>
              <a:t>OS</a:t>
            </a:r>
            <a:r>
              <a:rPr kumimoji="0" lang="zh-CN" altLang="en-US" sz="2200" b="0" i="0" u="none" strike="noStrike" kern="0" cap="none" spc="0" normalizeH="0" baseline="0" noProof="0">
                <a:ln>
                  <a:noFill/>
                </a:ln>
                <a:solidFill>
                  <a:sysClr val="windowText" lastClr="000000"/>
                </a:solidFill>
                <a:effectLst/>
                <a:uLnTx/>
                <a:uFillTx/>
              </a:rPr>
              <a:t>服务时，由于某种原因，</a:t>
            </a:r>
            <a:r>
              <a:rPr kumimoji="0" lang="en-US" altLang="zh-CN" sz="2200" b="0" i="0" u="none" strike="noStrike" kern="0" cap="none" spc="0" normalizeH="0" baseline="0" noProof="0">
                <a:ln>
                  <a:noFill/>
                </a:ln>
                <a:solidFill>
                  <a:sysClr val="windowText" lastClr="000000"/>
                </a:solidFill>
                <a:effectLst/>
                <a:uLnTx/>
                <a:uFillTx/>
              </a:rPr>
              <a:t>OS</a:t>
            </a:r>
            <a:r>
              <a:rPr kumimoji="0" lang="zh-CN" altLang="en-US" sz="2200" b="0" i="0" u="none" strike="noStrike" kern="0" cap="none" spc="0" normalizeH="0" baseline="0" noProof="0">
                <a:ln>
                  <a:noFill/>
                </a:ln>
                <a:solidFill>
                  <a:sysClr val="windowText" lastClr="000000"/>
                </a:solidFill>
                <a:effectLst/>
                <a:uLnTx/>
                <a:uFillTx/>
              </a:rPr>
              <a:t>并不立即满足该进程的请求时，该进程只能转变为阻塞状态来等待。</a:t>
            </a:r>
          </a:p>
          <a:p>
            <a:pPr marL="0" marR="0" lvl="0" indent="0" algn="l" defTabSz="914400" eaLnBrk="1" fontAlgn="auto" latinLnBrk="0" hangingPunct="1">
              <a:lnSpc>
                <a:spcPct val="100000"/>
              </a:lnSpc>
              <a:spcBef>
                <a:spcPct val="0"/>
              </a:spcBef>
              <a:spcAft>
                <a:spcPts val="0"/>
              </a:spcAft>
              <a:buClrTx/>
              <a:buSzTx/>
              <a:buFontTx/>
              <a:buNone/>
              <a:tabLst/>
              <a:defRPr/>
            </a:pPr>
            <a:r>
              <a:rPr kumimoji="0" lang="zh-CN" altLang="en-US" sz="2200" b="0" i="0" u="none" strike="noStrike" kern="0" cap="none" spc="0" normalizeH="0" baseline="0" noProof="0">
                <a:ln>
                  <a:noFill/>
                </a:ln>
                <a:solidFill>
                  <a:sysClr val="windowText" lastClr="000000"/>
                </a:solidFill>
                <a:effectLst/>
                <a:uLnTx/>
                <a:uFillTx/>
                <a:latin typeface="宋体" pitchFamily="2" charset="-122"/>
              </a:rPr>
              <a:t>如，进程请求打印机，</a:t>
            </a:r>
            <a:r>
              <a:rPr kumimoji="0" lang="en-US" altLang="zh-CN" sz="2200" b="0" i="0" u="none" strike="noStrike" kern="0" cap="none" spc="0" normalizeH="0" baseline="0" noProof="0">
                <a:ln>
                  <a:noFill/>
                </a:ln>
                <a:solidFill>
                  <a:sysClr val="windowText" lastClr="000000"/>
                </a:solidFill>
                <a:effectLst/>
                <a:uLnTx/>
                <a:uFillTx/>
              </a:rPr>
              <a:t>…… </a:t>
            </a:r>
          </a:p>
        </p:txBody>
      </p:sp>
      <p:sp>
        <p:nvSpPr>
          <p:cNvPr id="17" name="AutoShape 9"/>
          <p:cNvSpPr>
            <a:spLocks noChangeArrowheads="1"/>
          </p:cNvSpPr>
          <p:nvPr/>
        </p:nvSpPr>
        <p:spPr bwMode="auto">
          <a:xfrm>
            <a:off x="3723456" y="4277072"/>
            <a:ext cx="4953000" cy="1528192"/>
          </a:xfrm>
          <a:prstGeom prst="wedgeRectCallout">
            <a:avLst>
              <a:gd name="adj1" fmla="val -60385"/>
              <a:gd name="adj2" fmla="val -23313"/>
            </a:avLst>
          </a:prstGeom>
          <a:solidFill>
            <a:srgbClr val="00E4A8"/>
          </a:solidFill>
          <a:ln w="9525">
            <a:solidFill>
              <a:srgbClr val="000000"/>
            </a:solidFill>
            <a:miter lim="800000"/>
            <a:headEnd/>
            <a:tailEnd/>
          </a:ln>
        </p:spPr>
        <p:txBody>
          <a:bodyPr anchor="ct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zh-CN" altLang="en-US" sz="2200" b="0" i="0" u="none" strike="noStrike" kern="0" cap="none" spc="0" normalizeH="0" baseline="0" noProof="0">
                <a:ln>
                  <a:noFill/>
                </a:ln>
                <a:solidFill>
                  <a:sysClr val="windowText" lastClr="000000"/>
                </a:solidFill>
                <a:effectLst/>
                <a:uLnTx/>
                <a:uFillTx/>
              </a:rPr>
              <a:t>系统往往设置一些具有特定功能的系统进程，每当这种进程完成任务后，便把自己阻塞起来以等待新任务到来。</a:t>
            </a:r>
          </a:p>
          <a:p>
            <a:pPr marL="0" marR="0" lvl="0" indent="0" algn="l" defTabSz="914400" eaLnBrk="1" fontAlgn="auto" latinLnBrk="0" hangingPunct="1">
              <a:lnSpc>
                <a:spcPct val="100000"/>
              </a:lnSpc>
              <a:spcBef>
                <a:spcPct val="0"/>
              </a:spcBef>
              <a:spcAft>
                <a:spcPts val="0"/>
              </a:spcAft>
              <a:buClrTx/>
              <a:buSzTx/>
              <a:buFontTx/>
              <a:buNone/>
              <a:tabLst/>
              <a:defRPr/>
            </a:pPr>
            <a:r>
              <a:rPr kumimoji="0" lang="zh-CN" altLang="en-US" sz="2200" b="0" i="0" u="none" strike="noStrike" kern="0" cap="none" spc="0" normalizeH="0" baseline="0" noProof="0">
                <a:ln>
                  <a:noFill/>
                </a:ln>
                <a:solidFill>
                  <a:sysClr val="windowText" lastClr="000000"/>
                </a:solidFill>
                <a:effectLst/>
                <a:uLnTx/>
                <a:uFillTx/>
                <a:latin typeface="宋体" pitchFamily="2" charset="-122"/>
              </a:rPr>
              <a:t>如，系统中发送数据的进程，</a:t>
            </a:r>
            <a:r>
              <a:rPr kumimoji="0" lang="en-US" altLang="zh-CN" sz="2200" b="0" i="0" u="none" strike="noStrike" kern="0" cap="none" spc="0" normalizeH="0" baseline="0" noProof="0">
                <a:ln>
                  <a:noFill/>
                </a:ln>
                <a:solidFill>
                  <a:sysClr val="windowText" lastClr="000000"/>
                </a:solidFill>
                <a:effectLst/>
                <a:uLnTx/>
                <a:uFillTx/>
              </a:rPr>
              <a:t>…… </a:t>
            </a:r>
          </a:p>
        </p:txBody>
      </p:sp>
      <p:sp>
        <p:nvSpPr>
          <p:cNvPr id="18" name="Text Box 10"/>
          <p:cNvSpPr txBox="1">
            <a:spLocks noChangeArrowheads="1"/>
          </p:cNvSpPr>
          <p:nvPr/>
        </p:nvSpPr>
        <p:spPr bwMode="auto">
          <a:xfrm>
            <a:off x="271522" y="3108126"/>
            <a:ext cx="29634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ct val="10000"/>
              </a:spcBef>
              <a:spcAft>
                <a:spcPts val="0"/>
              </a:spcAft>
              <a:buClrTx/>
              <a:buSzTx/>
              <a:buFontTx/>
              <a:buNone/>
              <a:tabLst/>
              <a:defRPr/>
            </a:pPr>
            <a:r>
              <a:rPr kumimoji="0" lang="en-US" altLang="zh-CN" b="1" i="0" u="none" strike="noStrike" kern="0" cap="none" spc="0" normalizeH="0" baseline="0" noProof="0" smtClean="0">
                <a:ln>
                  <a:noFill/>
                </a:ln>
                <a:solidFill>
                  <a:srgbClr val="3333CC"/>
                </a:solidFill>
                <a:effectLst/>
                <a:uLnTx/>
                <a:uFillTx/>
                <a:latin typeface="宋体" pitchFamily="2" charset="-122"/>
                <a:ea typeface="宋体" pitchFamily="2" charset="-122"/>
              </a:rPr>
              <a:t>▲</a:t>
            </a:r>
            <a:r>
              <a:rPr kumimoji="0" lang="zh-CN" altLang="en-US" b="1" i="0" u="none" strike="noStrike" kern="0" cap="none" spc="0" normalizeH="0" baseline="0" noProof="0" smtClean="0">
                <a:ln>
                  <a:noFill/>
                </a:ln>
                <a:solidFill>
                  <a:srgbClr val="000000"/>
                </a:solidFill>
                <a:effectLst/>
                <a:uLnTx/>
                <a:uFillTx/>
                <a:latin typeface="宋体" pitchFamily="2" charset="-122"/>
                <a:ea typeface="宋体" pitchFamily="2" charset="-122"/>
              </a:rPr>
              <a:t>等待某种操作完成</a:t>
            </a:r>
            <a:endParaRPr kumimoji="0" lang="zh-CN" altLang="en-US" b="1" i="0" u="none" strike="noStrike" kern="0" cap="none" spc="0" normalizeH="0" baseline="0" noProof="0">
              <a:ln>
                <a:noFill/>
              </a:ln>
              <a:solidFill>
                <a:srgbClr val="000000"/>
              </a:solidFill>
              <a:effectLst/>
              <a:uLnTx/>
              <a:uFillTx/>
              <a:latin typeface="宋体" pitchFamily="2" charset="-122"/>
              <a:ea typeface="宋体" pitchFamily="2" charset="-122"/>
            </a:endParaRPr>
          </a:p>
        </p:txBody>
      </p:sp>
      <p:sp>
        <p:nvSpPr>
          <p:cNvPr id="19" name="AutoShape 11"/>
          <p:cNvSpPr>
            <a:spLocks noChangeArrowheads="1"/>
          </p:cNvSpPr>
          <p:nvPr/>
        </p:nvSpPr>
        <p:spPr bwMode="auto">
          <a:xfrm>
            <a:off x="3635896" y="2686199"/>
            <a:ext cx="5181600" cy="1493838"/>
          </a:xfrm>
          <a:prstGeom prst="wedgeRectCallout">
            <a:avLst>
              <a:gd name="adj1" fmla="val -57903"/>
              <a:gd name="adj2" fmla="val -6088"/>
            </a:avLst>
          </a:prstGeom>
          <a:solidFill>
            <a:srgbClr val="00E4A8"/>
          </a:solidFill>
          <a:ln w="9525">
            <a:solidFill>
              <a:srgbClr val="000000"/>
            </a:solidFill>
            <a:miter lim="800000"/>
            <a:headEnd/>
            <a:tailEnd/>
          </a:ln>
        </p:spPr>
        <p:txBody>
          <a:bodyPr anchor="ct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zh-CN" altLang="en-US" sz="2200" b="0" i="0" u="none" strike="noStrike" kern="0" cap="none" spc="0" normalizeH="0" baseline="0" noProof="0">
                <a:ln>
                  <a:noFill/>
                </a:ln>
                <a:solidFill>
                  <a:sysClr val="windowText" lastClr="000000"/>
                </a:solidFill>
                <a:effectLst/>
                <a:uLnTx/>
                <a:uFillTx/>
              </a:rPr>
              <a:t>当进程启动某种操作后，如果该进程必须在该操作完成后才能继续执行，则必须先使该进程阻塞，以等待操作完成。</a:t>
            </a:r>
          </a:p>
          <a:p>
            <a:pPr marL="0" marR="0" lvl="0" indent="0" algn="l" defTabSz="914400" eaLnBrk="1" fontAlgn="auto" latinLnBrk="0" hangingPunct="1">
              <a:lnSpc>
                <a:spcPct val="100000"/>
              </a:lnSpc>
              <a:spcBef>
                <a:spcPct val="0"/>
              </a:spcBef>
              <a:spcAft>
                <a:spcPts val="0"/>
              </a:spcAft>
              <a:buClrTx/>
              <a:buSzTx/>
              <a:buFontTx/>
              <a:buNone/>
              <a:tabLst/>
              <a:defRPr/>
            </a:pPr>
            <a:r>
              <a:rPr kumimoji="0" lang="zh-CN" altLang="en-US" sz="2200" b="0" i="0" u="none" strike="noStrike" kern="0" cap="none" spc="0" normalizeH="0" baseline="0" noProof="0">
                <a:ln>
                  <a:noFill/>
                </a:ln>
                <a:solidFill>
                  <a:sysClr val="windowText" lastClr="000000"/>
                </a:solidFill>
                <a:effectLst/>
                <a:uLnTx/>
                <a:uFillTx/>
                <a:latin typeface="宋体" pitchFamily="2" charset="-122"/>
              </a:rPr>
              <a:t>如，启动了某</a:t>
            </a:r>
            <a:r>
              <a:rPr kumimoji="0" lang="en-US" altLang="zh-CN" sz="2200" b="0" i="0" u="none" strike="noStrike" kern="0" cap="none" spc="0" normalizeH="0" baseline="0" noProof="0">
                <a:ln>
                  <a:noFill/>
                </a:ln>
                <a:solidFill>
                  <a:sysClr val="windowText" lastClr="000000"/>
                </a:solidFill>
                <a:effectLst/>
                <a:uLnTx/>
                <a:uFillTx/>
              </a:rPr>
              <a:t>I/O</a:t>
            </a:r>
            <a:r>
              <a:rPr kumimoji="0" lang="zh-CN" altLang="en-US" sz="2200" b="0" i="0" u="none" strike="noStrike" kern="0" cap="none" spc="0" normalizeH="0" baseline="0" noProof="0">
                <a:ln>
                  <a:noFill/>
                </a:ln>
                <a:solidFill>
                  <a:sysClr val="windowText" lastClr="000000"/>
                </a:solidFill>
                <a:effectLst/>
                <a:uLnTx/>
                <a:uFillTx/>
                <a:latin typeface="宋体" pitchFamily="2" charset="-122"/>
              </a:rPr>
              <a:t>设备，</a:t>
            </a:r>
            <a:r>
              <a:rPr kumimoji="0" lang="en-US" altLang="zh-CN" sz="2200" b="0" i="0" u="none" strike="noStrike" kern="0" cap="none" spc="0" normalizeH="0" baseline="0" noProof="0">
                <a:ln>
                  <a:noFill/>
                </a:ln>
                <a:solidFill>
                  <a:sysClr val="windowText" lastClr="000000"/>
                </a:solidFill>
                <a:effectLst/>
                <a:uLnTx/>
                <a:uFillTx/>
              </a:rPr>
              <a:t>…… </a:t>
            </a:r>
          </a:p>
        </p:txBody>
      </p:sp>
      <p:sp>
        <p:nvSpPr>
          <p:cNvPr id="20" name="Text Box 12"/>
          <p:cNvSpPr txBox="1">
            <a:spLocks noChangeArrowheads="1"/>
          </p:cNvSpPr>
          <p:nvPr/>
        </p:nvSpPr>
        <p:spPr bwMode="auto">
          <a:xfrm>
            <a:off x="251520" y="3773289"/>
            <a:ext cx="3288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ct val="10000"/>
              </a:spcBef>
              <a:spcAft>
                <a:spcPts val="0"/>
              </a:spcAft>
              <a:buClrTx/>
              <a:buSzTx/>
              <a:buFontTx/>
              <a:buNone/>
              <a:tabLst/>
              <a:defRPr/>
            </a:pPr>
            <a:r>
              <a:rPr kumimoji="0" lang="en-US" altLang="zh-CN" b="1" i="0" u="none" strike="noStrike" kern="0" cap="none" spc="0" normalizeH="0" baseline="0" noProof="0" dirty="0">
                <a:ln>
                  <a:noFill/>
                </a:ln>
                <a:solidFill>
                  <a:srgbClr val="3333CC"/>
                </a:solidFill>
                <a:effectLst/>
                <a:uLnTx/>
                <a:uFillTx/>
                <a:latin typeface="宋体" pitchFamily="2" charset="-122"/>
                <a:ea typeface="宋体" pitchFamily="2" charset="-122"/>
              </a:rPr>
              <a:t>▲</a:t>
            </a:r>
            <a:r>
              <a:rPr kumimoji="0" lang="zh-CN" altLang="en-US" b="1" i="0" u="none" strike="noStrike" kern="0" cap="none" spc="0" normalizeH="0" baseline="0" noProof="0" dirty="0">
                <a:ln>
                  <a:noFill/>
                </a:ln>
                <a:solidFill>
                  <a:srgbClr val="000000"/>
                </a:solidFill>
                <a:effectLst/>
                <a:uLnTx/>
                <a:uFillTx/>
                <a:latin typeface="宋体" pitchFamily="2" charset="-122"/>
                <a:ea typeface="宋体" pitchFamily="2" charset="-122"/>
              </a:rPr>
              <a:t>新数据尚未到达 </a:t>
            </a:r>
          </a:p>
        </p:txBody>
      </p:sp>
      <p:sp>
        <p:nvSpPr>
          <p:cNvPr id="21" name="AutoShape 13"/>
          <p:cNvSpPr>
            <a:spLocks noChangeArrowheads="1"/>
          </p:cNvSpPr>
          <p:nvPr/>
        </p:nvSpPr>
        <p:spPr bwMode="auto">
          <a:xfrm>
            <a:off x="3659956" y="2772420"/>
            <a:ext cx="5094040" cy="1871464"/>
          </a:xfrm>
          <a:prstGeom prst="wedgeRectCallout">
            <a:avLst>
              <a:gd name="adj1" fmla="val -63880"/>
              <a:gd name="adj2" fmla="val 18812"/>
            </a:avLst>
          </a:prstGeom>
          <a:solidFill>
            <a:srgbClr val="00E4A8"/>
          </a:solidFill>
          <a:ln w="9525">
            <a:solidFill>
              <a:srgbClr val="000000"/>
            </a:solidFill>
            <a:miter lim="800000"/>
            <a:headEnd/>
            <a:tailEnd/>
          </a:ln>
        </p:spPr>
        <p:txBody>
          <a:bodyPr anchor="ct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zh-CN" altLang="en-US" sz="2200" b="0" i="0" u="none" strike="noStrike" kern="0" cap="none" spc="0" normalizeH="0" baseline="0" noProof="0">
                <a:ln>
                  <a:noFill/>
                </a:ln>
                <a:solidFill>
                  <a:sysClr val="windowText" lastClr="000000"/>
                </a:solidFill>
                <a:effectLst/>
                <a:uLnTx/>
                <a:uFillTx/>
              </a:rPr>
              <a:t>对于相互合作的进程，如果其中一个进程需要获得另一个（合作）进程提供的数据才能运行以对数据进行处理，则只要其所需数据尚未到达，该进程只有阻塞（等待）。</a:t>
            </a:r>
            <a:r>
              <a:rPr kumimoji="0" lang="zh-CN" altLang="en-US" sz="2200" b="0" i="0" u="none" strike="noStrike" kern="0" cap="none" spc="0" normalizeH="0" baseline="0" noProof="0" smtClean="0">
                <a:ln>
                  <a:noFill/>
                </a:ln>
                <a:solidFill>
                  <a:sysClr val="windowText" lastClr="000000"/>
                </a:solidFill>
                <a:effectLst/>
                <a:uLnTx/>
                <a:uFillTx/>
                <a:latin typeface="宋体" pitchFamily="2" charset="-122"/>
              </a:rPr>
              <a:t>如输入进程和计算进程</a:t>
            </a:r>
            <a:endParaRPr kumimoji="0" lang="en-US" altLang="zh-CN" sz="2200" b="0" i="0" u="none" strike="noStrike" kern="0" cap="none" spc="0" normalizeH="0" baseline="0" noProof="0">
              <a:ln>
                <a:noFill/>
              </a:ln>
              <a:solidFill>
                <a:sysClr val="windowText" lastClr="000000"/>
              </a:solidFill>
              <a:effectLst/>
              <a:uLnTx/>
              <a:uFillTx/>
            </a:endParaRPr>
          </a:p>
        </p:txBody>
      </p:sp>
      <p:sp>
        <p:nvSpPr>
          <p:cNvPr id="12" name="Text Box 5"/>
          <p:cNvSpPr txBox="1">
            <a:spLocks noChangeArrowheads="1"/>
          </p:cNvSpPr>
          <p:nvPr/>
        </p:nvSpPr>
        <p:spPr bwMode="auto">
          <a:xfrm>
            <a:off x="539552" y="1851783"/>
            <a:ext cx="7971691" cy="1856369"/>
          </a:xfrm>
          <a:prstGeom prst="rect">
            <a:avLst/>
          </a:prstGeom>
          <a:solidFill>
            <a:srgbClr val="92D050"/>
          </a:solidFill>
          <a:ln>
            <a:noFill/>
          </a:ln>
          <a:extLst/>
        </p:spPr>
        <p:txBody>
          <a:bodyPr wrap="square" anchor="ctr">
            <a:noAutofit/>
          </a:bodyPr>
          <a:lstStyle>
            <a:lvl1pPr eaLnBrk="0" hangingPunct="0">
              <a:defRPr sz="2400" b="1">
                <a:solidFill>
                  <a:schemeClr val="tx1"/>
                </a:solidFill>
                <a:latin typeface="Tahoma" pitchFamily="34" charset="0"/>
                <a:ea typeface="宋体" pitchFamily="2" charset="-122"/>
              </a:defRPr>
            </a:lvl1pPr>
            <a:lvl2pPr marL="742950" indent="-285750" eaLnBrk="0" hangingPunct="0">
              <a:defRPr sz="2400" b="1">
                <a:solidFill>
                  <a:schemeClr val="tx1"/>
                </a:solidFill>
                <a:latin typeface="Tahoma" pitchFamily="34" charset="0"/>
                <a:ea typeface="宋体" pitchFamily="2" charset="-122"/>
              </a:defRPr>
            </a:lvl2pPr>
            <a:lvl3pPr marL="1143000" indent="-228600" eaLnBrk="0" hangingPunct="0">
              <a:defRPr sz="2400" b="1">
                <a:solidFill>
                  <a:schemeClr val="tx1"/>
                </a:solidFill>
                <a:latin typeface="Tahoma" pitchFamily="34" charset="0"/>
                <a:ea typeface="宋体" pitchFamily="2" charset="-122"/>
              </a:defRPr>
            </a:lvl3pPr>
            <a:lvl4pPr marL="1600200" indent="-228600" eaLnBrk="0" hangingPunct="0">
              <a:defRPr sz="2400" b="1">
                <a:solidFill>
                  <a:schemeClr val="tx1"/>
                </a:solidFill>
                <a:latin typeface="Tahoma" pitchFamily="34" charset="0"/>
                <a:ea typeface="宋体" pitchFamily="2" charset="-122"/>
              </a:defRPr>
            </a:lvl4pPr>
            <a:lvl5pPr marL="2057400" indent="-228600" eaLnBrk="0" hangingPunct="0">
              <a:defRPr sz="2400" b="1">
                <a:solidFill>
                  <a:schemeClr val="tx1"/>
                </a:solidFill>
                <a:latin typeface="Tahoma" pitchFamily="34" charset="0"/>
                <a:ea typeface="宋体" pitchFamily="2" charset="-122"/>
              </a:defRPr>
            </a:lvl5pPr>
            <a:lvl6pPr marL="2514600" indent="-228600" eaLnBrk="0" fontAlgn="base" hangingPunct="0">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marL="2971800" indent="-228600" eaLnBrk="0" fontAlgn="base" hangingPunct="0">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marL="3429000" indent="-228600" eaLnBrk="0" fontAlgn="base" hangingPunct="0">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marL="3886200" indent="-228600" eaLnBrk="0" fontAlgn="base" hangingPunct="0">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eaLnBrk="1" hangingPunct="1">
              <a:lnSpc>
                <a:spcPct val="150000"/>
              </a:lnSpc>
              <a:spcBef>
                <a:spcPts val="0"/>
              </a:spcBef>
            </a:pPr>
            <a:r>
              <a:rPr lang="zh-CN" altLang="en-US" dirty="0" smtClean="0">
                <a:solidFill>
                  <a:schemeClr val="bg1"/>
                </a:solidFill>
              </a:rPr>
              <a:t>阻塞：正在</a:t>
            </a:r>
            <a:r>
              <a:rPr lang="zh-CN" altLang="en-US" dirty="0">
                <a:solidFill>
                  <a:schemeClr val="bg1"/>
                </a:solidFill>
              </a:rPr>
              <a:t>执行的进程由于发生某事件而暂时无法继续执行时，便放弃处理机而处于暂停状态，即进程的执行受到阻塞，也称为等待状态。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1" nodeType="clickEffect">
                                  <p:stCondLst>
                                    <p:cond delay="0"/>
                                  </p:stCondLst>
                                  <p:childTnLst>
                                    <p:animEffect transition="out" filter="randombar(horizont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up)">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wipe(up)">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wipe(up)">
                                      <p:cBhvr>
                                        <p:cTn id="27" dur="500"/>
                                        <p:tgtEl>
                                          <p:spTgt spid="2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outVertical)">
                                      <p:cBhvr>
                                        <p:cTn id="37"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arn(outVertical)">
                                      <p:cBhvr>
                                        <p:cTn id="4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arn(outVertical)">
                                      <p:cBhvr>
                                        <p:cTn id="47"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7"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p:bldP spid="16" grpId="0" animBg="1"/>
      <p:bldP spid="17" grpId="0" animBg="1"/>
      <p:bldP spid="18" grpId="0" build="p"/>
      <p:bldP spid="19" grpId="0" animBg="1"/>
      <p:bldP spid="20" grpId="0" build="p"/>
      <p:bldP spid="21" grpId="0" animBg="1"/>
      <p:bldP spid="12" grpId="0" animBg="1"/>
      <p:bldP spid="1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5"/>
          <p:cNvSpPr txBox="1">
            <a:spLocks noChangeArrowheads="1"/>
          </p:cNvSpPr>
          <p:nvPr/>
        </p:nvSpPr>
        <p:spPr bwMode="auto">
          <a:xfrm>
            <a:off x="743272" y="1445875"/>
            <a:ext cx="7696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10000"/>
              </a:spcBef>
            </a:pPr>
            <a:r>
              <a:rPr lang="zh-CN" altLang="en-US" dirty="0">
                <a:solidFill>
                  <a:schemeClr val="folHlink"/>
                </a:solidFill>
                <a:latin typeface="+mj-lt"/>
                <a:ea typeface="黑体" pitchFamily="49" charset="-122"/>
              </a:rPr>
              <a:t>调用阻塞原语</a:t>
            </a:r>
            <a:r>
              <a:rPr lang="en-US" altLang="zh-CN" dirty="0">
                <a:solidFill>
                  <a:schemeClr val="folHlink"/>
                </a:solidFill>
                <a:latin typeface="+mj-lt"/>
                <a:ea typeface="黑体" pitchFamily="49" charset="-122"/>
              </a:rPr>
              <a:t>block</a:t>
            </a:r>
            <a:r>
              <a:rPr lang="zh-CN" altLang="en-US" dirty="0">
                <a:solidFill>
                  <a:schemeClr val="folHlink"/>
                </a:solidFill>
                <a:latin typeface="+mj-lt"/>
                <a:ea typeface="黑体" pitchFamily="49" charset="-122"/>
              </a:rPr>
              <a:t>把自己</a:t>
            </a:r>
            <a:r>
              <a:rPr lang="zh-CN" altLang="en-US" dirty="0" smtClean="0">
                <a:solidFill>
                  <a:schemeClr val="folHlink"/>
                </a:solidFill>
                <a:latin typeface="+mj-lt"/>
                <a:ea typeface="黑体" pitchFamily="49" charset="-122"/>
              </a:rPr>
              <a:t>阻塞</a:t>
            </a:r>
            <a:r>
              <a:rPr lang="en-US" altLang="zh-CN" dirty="0" smtClean="0">
                <a:solidFill>
                  <a:schemeClr val="folHlink"/>
                </a:solidFill>
                <a:latin typeface="+mj-lt"/>
                <a:ea typeface="黑体" pitchFamily="49" charset="-122"/>
              </a:rPr>
              <a:t>——</a:t>
            </a:r>
            <a:r>
              <a:rPr lang="zh-CN" altLang="en-US" dirty="0" smtClean="0">
                <a:solidFill>
                  <a:srgbClr val="FF0000"/>
                </a:solidFill>
                <a:latin typeface="+mj-lt"/>
                <a:ea typeface="黑体" pitchFamily="49" charset="-122"/>
              </a:rPr>
              <a:t>主动行为</a:t>
            </a:r>
            <a:endParaRPr lang="zh-CN" altLang="en-US" dirty="0">
              <a:solidFill>
                <a:srgbClr val="FF0000"/>
              </a:solidFill>
              <a:latin typeface="+mj-lt"/>
              <a:ea typeface="黑体" pitchFamily="49" charset="-122"/>
            </a:endParaRPr>
          </a:p>
        </p:txBody>
      </p:sp>
      <p:sp>
        <p:nvSpPr>
          <p:cNvPr id="15" name="Text Box 9"/>
          <p:cNvSpPr txBox="1">
            <a:spLocks noChangeArrowheads="1"/>
          </p:cNvSpPr>
          <p:nvPr/>
        </p:nvSpPr>
        <p:spPr bwMode="auto">
          <a:xfrm>
            <a:off x="743272" y="1949931"/>
            <a:ext cx="426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10000"/>
              </a:spcBef>
            </a:pPr>
            <a:r>
              <a:rPr lang="zh-CN" altLang="en-US" smtClean="0">
                <a:solidFill>
                  <a:srgbClr val="CC9900"/>
                </a:solidFill>
                <a:latin typeface="+mj-lt"/>
              </a:rPr>
              <a:t>阻塞</a:t>
            </a:r>
            <a:r>
              <a:rPr lang="en-US" altLang="zh-CN" smtClean="0">
                <a:solidFill>
                  <a:srgbClr val="CC9900"/>
                </a:solidFill>
                <a:latin typeface="+mj-lt"/>
              </a:rPr>
              <a:t>block</a:t>
            </a:r>
            <a:r>
              <a:rPr lang="zh-CN" altLang="en-US" smtClean="0">
                <a:solidFill>
                  <a:srgbClr val="CC9900"/>
                </a:solidFill>
                <a:latin typeface="+mj-lt"/>
              </a:rPr>
              <a:t>（）过程</a:t>
            </a:r>
            <a:r>
              <a:rPr lang="zh-CN" altLang="en-US">
                <a:solidFill>
                  <a:srgbClr val="CC9900"/>
                </a:solidFill>
                <a:latin typeface="+mj-lt"/>
              </a:rPr>
              <a:t>：</a:t>
            </a:r>
            <a:r>
              <a:rPr lang="zh-CN" altLang="en-US">
                <a:latin typeface="+mj-lt"/>
              </a:rPr>
              <a:t> </a:t>
            </a:r>
          </a:p>
        </p:txBody>
      </p:sp>
      <p:sp>
        <p:nvSpPr>
          <p:cNvPr id="16" name="Text Box 11"/>
          <p:cNvSpPr txBox="1">
            <a:spLocks noChangeArrowheads="1"/>
          </p:cNvSpPr>
          <p:nvPr/>
        </p:nvSpPr>
        <p:spPr bwMode="auto">
          <a:xfrm>
            <a:off x="743272" y="2584760"/>
            <a:ext cx="7696200" cy="315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20000"/>
              </a:lnSpc>
              <a:spcBef>
                <a:spcPts val="0"/>
              </a:spcBef>
            </a:pPr>
            <a:r>
              <a:rPr lang="en-US" altLang="zh-CN" dirty="0">
                <a:solidFill>
                  <a:schemeClr val="folHlink"/>
                </a:solidFill>
                <a:latin typeface="+mj-lt"/>
              </a:rPr>
              <a:t>▲</a:t>
            </a:r>
            <a:r>
              <a:rPr lang="zh-CN" altLang="en-US" dirty="0">
                <a:latin typeface="+mj-lt"/>
              </a:rPr>
              <a:t>立即停止执行；</a:t>
            </a:r>
          </a:p>
          <a:p>
            <a:pPr algn="l">
              <a:lnSpc>
                <a:spcPct val="120000"/>
              </a:lnSpc>
              <a:spcBef>
                <a:spcPts val="0"/>
              </a:spcBef>
            </a:pPr>
            <a:r>
              <a:rPr lang="zh-CN" altLang="en-US" dirty="0">
                <a:solidFill>
                  <a:schemeClr val="folHlink"/>
                </a:solidFill>
                <a:latin typeface="+mj-lt"/>
              </a:rPr>
              <a:t>▲</a:t>
            </a:r>
            <a:r>
              <a:rPr lang="zh-CN" altLang="en-US" dirty="0">
                <a:latin typeface="+mj-lt"/>
              </a:rPr>
              <a:t>把</a:t>
            </a:r>
            <a:r>
              <a:rPr lang="en-US" altLang="zh-CN" dirty="0">
                <a:latin typeface="+mj-lt"/>
              </a:rPr>
              <a:t>PCB</a:t>
            </a:r>
            <a:r>
              <a:rPr lang="zh-CN" altLang="en-US" dirty="0">
                <a:latin typeface="+mj-lt"/>
              </a:rPr>
              <a:t>中进程状态由“执行”改为“阻塞”； </a:t>
            </a:r>
          </a:p>
          <a:p>
            <a:pPr algn="l">
              <a:lnSpc>
                <a:spcPct val="120000"/>
              </a:lnSpc>
              <a:spcBef>
                <a:spcPts val="0"/>
              </a:spcBef>
            </a:pPr>
            <a:r>
              <a:rPr lang="zh-CN" altLang="en-US" dirty="0">
                <a:solidFill>
                  <a:schemeClr val="folHlink"/>
                </a:solidFill>
                <a:latin typeface="+mj-lt"/>
              </a:rPr>
              <a:t>▲</a:t>
            </a:r>
            <a:r>
              <a:rPr lang="zh-CN" altLang="en-US" dirty="0">
                <a:latin typeface="+mj-lt"/>
              </a:rPr>
              <a:t>将</a:t>
            </a:r>
            <a:r>
              <a:rPr lang="en-US" altLang="zh-CN" dirty="0">
                <a:latin typeface="+mj-lt"/>
              </a:rPr>
              <a:t>PCB</a:t>
            </a:r>
            <a:r>
              <a:rPr lang="zh-CN" altLang="en-US" dirty="0">
                <a:latin typeface="+mj-lt"/>
              </a:rPr>
              <a:t>插入具有相同事件的阻塞队列； </a:t>
            </a:r>
          </a:p>
          <a:p>
            <a:pPr algn="l">
              <a:lnSpc>
                <a:spcPct val="120000"/>
              </a:lnSpc>
              <a:spcBef>
                <a:spcPts val="0"/>
              </a:spcBef>
            </a:pPr>
            <a:r>
              <a:rPr lang="zh-CN" altLang="en-US" dirty="0">
                <a:solidFill>
                  <a:schemeClr val="folHlink"/>
                </a:solidFill>
                <a:latin typeface="+mj-lt"/>
              </a:rPr>
              <a:t>▲</a:t>
            </a:r>
            <a:r>
              <a:rPr lang="zh-CN" altLang="en-US" dirty="0">
                <a:latin typeface="+mj-lt"/>
              </a:rPr>
              <a:t>转进程调度程序，将处理机分配给某个就绪进程，并进行进程切换</a:t>
            </a:r>
            <a:r>
              <a:rPr lang="en-US" altLang="zh-CN" dirty="0">
                <a:latin typeface="+mj-lt"/>
              </a:rPr>
              <a:t>——</a:t>
            </a:r>
            <a:r>
              <a:rPr lang="zh-CN" altLang="en-US" dirty="0">
                <a:latin typeface="+mj-lt"/>
              </a:rPr>
              <a:t>保留被阻塞进程的处理机状态（在</a:t>
            </a:r>
            <a:r>
              <a:rPr lang="en-US" altLang="zh-CN" dirty="0">
                <a:latin typeface="+mj-lt"/>
              </a:rPr>
              <a:t>PCB</a:t>
            </a:r>
            <a:r>
              <a:rPr lang="zh-CN" altLang="en-US" dirty="0">
                <a:latin typeface="+mj-lt"/>
              </a:rPr>
              <a:t>中），再按新进程的</a:t>
            </a:r>
            <a:r>
              <a:rPr lang="en-US" altLang="zh-CN" dirty="0">
                <a:latin typeface="+mj-lt"/>
              </a:rPr>
              <a:t>PCB</a:t>
            </a:r>
            <a:r>
              <a:rPr lang="zh-CN" altLang="en-US" dirty="0">
                <a:latin typeface="+mj-lt"/>
              </a:rPr>
              <a:t>中处理机状态设置</a:t>
            </a:r>
            <a:r>
              <a:rPr lang="en-US" altLang="zh-CN" dirty="0">
                <a:latin typeface="+mj-lt"/>
              </a:rPr>
              <a:t>CPU</a:t>
            </a:r>
            <a:r>
              <a:rPr lang="zh-CN" altLang="en-US" dirty="0">
                <a:latin typeface="+mj-lt"/>
              </a:rPr>
              <a:t>的环境。  </a:t>
            </a:r>
          </a:p>
        </p:txBody>
      </p:sp>
      <p:sp>
        <p:nvSpPr>
          <p:cNvPr id="17" name="Rectangle 2"/>
          <p:cNvSpPr>
            <a:spLocks noGrp="1" noChangeArrowheads="1"/>
          </p:cNvSpPr>
          <p:nvPr>
            <p:ph type="title"/>
          </p:nvPr>
        </p:nvSpPr>
        <p:spPr>
          <a:xfrm>
            <a:off x="468313" y="692150"/>
            <a:ext cx="8207375" cy="2736850"/>
          </a:xfrm>
        </p:spPr>
        <p:txBody>
          <a:bodyPr/>
          <a:lstStyle/>
          <a:p>
            <a:pPr>
              <a:lnSpc>
                <a:spcPct val="140000"/>
              </a:lnSpc>
            </a:pPr>
            <a:r>
              <a:rPr lang="zh-CN" altLang="en-US"/>
              <a:t>　　</a:t>
            </a:r>
            <a:r>
              <a:rPr lang="en-US" altLang="zh-CN" smtClean="0">
                <a:latin typeface="黑体" pitchFamily="2" charset="-122"/>
                <a:ea typeface="黑体" pitchFamily="2" charset="-122"/>
              </a:rPr>
              <a:t>2. </a:t>
            </a:r>
            <a:r>
              <a:rPr lang="zh-CN" altLang="en-US" smtClean="0">
                <a:latin typeface="黑体" pitchFamily="2" charset="-122"/>
                <a:ea typeface="黑体" pitchFamily="2" charset="-122"/>
              </a:rPr>
              <a:t>进程阻塞过程</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up)">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up)">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wipe(up)">
                                      <p:cBhvr>
                                        <p:cTn id="17" dur="500"/>
                                        <p:tgtEl>
                                          <p:spTgt spid="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xEl>
                                              <p:pRg st="1" end="1"/>
                                            </p:txEl>
                                          </p:spTgt>
                                        </p:tgtEl>
                                        <p:attrNameLst>
                                          <p:attrName>style.visibility</p:attrName>
                                        </p:attrNameLst>
                                      </p:cBhvr>
                                      <p:to>
                                        <p:strVal val="visible"/>
                                      </p:to>
                                    </p:set>
                                    <p:animEffect transition="in" filter="wipe(up)">
                                      <p:cBhvr>
                                        <p:cTn id="22" dur="500"/>
                                        <p:tgtEl>
                                          <p:spTgt spid="1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
                                            <p:txEl>
                                              <p:pRg st="2" end="2"/>
                                            </p:txEl>
                                          </p:spTgt>
                                        </p:tgtEl>
                                        <p:attrNameLst>
                                          <p:attrName>style.visibility</p:attrName>
                                        </p:attrNameLst>
                                      </p:cBhvr>
                                      <p:to>
                                        <p:strVal val="visible"/>
                                      </p:to>
                                    </p:set>
                                    <p:animEffect transition="in" filter="wipe(up)">
                                      <p:cBhvr>
                                        <p:cTn id="27" dur="500"/>
                                        <p:tgtEl>
                                          <p:spTgt spid="1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
                                            <p:txEl>
                                              <p:pRg st="3" end="3"/>
                                            </p:txEl>
                                          </p:spTgt>
                                        </p:tgtEl>
                                        <p:attrNameLst>
                                          <p:attrName>style.visibility</p:attrName>
                                        </p:attrNameLst>
                                      </p:cBhvr>
                                      <p:to>
                                        <p:strVal val="visible"/>
                                      </p:to>
                                    </p:set>
                                    <p:animEffect transition="in" filter="wipe(up)">
                                      <p:cBhvr>
                                        <p:cTn id="32"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P spid="1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468313" y="692150"/>
            <a:ext cx="8207375" cy="2736850"/>
          </a:xfrm>
        </p:spPr>
        <p:txBody>
          <a:bodyPr/>
          <a:lstStyle/>
          <a:p>
            <a:pPr>
              <a:lnSpc>
                <a:spcPct val="140000"/>
              </a:lnSpc>
            </a:pPr>
            <a:r>
              <a:rPr lang="zh-CN" altLang="en-US"/>
              <a:t>　　</a:t>
            </a:r>
            <a:r>
              <a:rPr lang="en-US" altLang="zh-CN">
                <a:latin typeface="黑体" pitchFamily="2" charset="-122"/>
                <a:ea typeface="黑体" pitchFamily="2" charset="-122"/>
              </a:rPr>
              <a:t>3. </a:t>
            </a:r>
            <a:r>
              <a:rPr lang="zh-CN" altLang="en-US">
                <a:latin typeface="黑体" pitchFamily="2" charset="-122"/>
                <a:ea typeface="黑体" pitchFamily="2" charset="-122"/>
              </a:rPr>
              <a:t>进程唤醒</a:t>
            </a:r>
            <a:r>
              <a:rPr lang="zh-CN" altLang="en-US" smtClean="0">
                <a:latin typeface="黑体" pitchFamily="2" charset="-122"/>
                <a:ea typeface="黑体" pitchFamily="2" charset="-122"/>
              </a:rPr>
              <a:t>过程</a:t>
            </a:r>
            <a:endParaRPr lang="zh-CN" altLang="en-US"/>
          </a:p>
        </p:txBody>
      </p:sp>
      <p:sp>
        <p:nvSpPr>
          <p:cNvPr id="768003" name="Rectangle 3"/>
          <p:cNvSpPr>
            <a:spLocks noGrp="1" noChangeArrowheads="1"/>
          </p:cNvSpPr>
          <p:nvPr>
            <p:ph type="body" idx="1"/>
          </p:nvPr>
        </p:nvSpPr>
        <p:spPr/>
        <p:txBody>
          <a:bodyPr/>
          <a:lstStyle/>
          <a:p>
            <a:endParaRPr lang="zh-CN" altLang="zh-CN"/>
          </a:p>
        </p:txBody>
      </p:sp>
      <p:sp>
        <p:nvSpPr>
          <p:cNvPr id="10" name="Text Box 5"/>
          <p:cNvSpPr txBox="1">
            <a:spLocks noChangeArrowheads="1"/>
          </p:cNvSpPr>
          <p:nvPr/>
        </p:nvSpPr>
        <p:spPr bwMode="auto">
          <a:xfrm>
            <a:off x="381000" y="1527175"/>
            <a:ext cx="845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ct val="10000"/>
              </a:spcBef>
              <a:spcAft>
                <a:spcPts val="0"/>
              </a:spcAft>
              <a:buClrTx/>
              <a:buSzTx/>
              <a:buFontTx/>
              <a:buNone/>
              <a:tabLst/>
              <a:defRPr/>
            </a:pPr>
            <a:r>
              <a:rPr kumimoji="0" lang="zh-CN" altLang="en-US" b="1" i="0" u="none" strike="noStrike" kern="0" cap="none" spc="0" normalizeH="0" baseline="0" noProof="0">
                <a:ln>
                  <a:noFill/>
                </a:ln>
                <a:solidFill>
                  <a:srgbClr val="3333CC"/>
                </a:solidFill>
                <a:effectLst/>
                <a:uLnTx/>
                <a:uFillTx/>
                <a:latin typeface="黑体" pitchFamily="49" charset="-122"/>
                <a:ea typeface="黑体" pitchFamily="49" charset="-122"/>
              </a:rPr>
              <a:t>调用唤醒原语</a:t>
            </a:r>
            <a:r>
              <a:rPr kumimoji="0" lang="en-US" altLang="zh-CN" b="1" i="0" u="none" strike="noStrike" kern="0" cap="none" spc="0" normalizeH="0" baseline="0" noProof="0" smtClean="0">
                <a:ln>
                  <a:noFill/>
                </a:ln>
                <a:solidFill>
                  <a:srgbClr val="3333CC"/>
                </a:solidFill>
                <a:effectLst/>
                <a:uLnTx/>
                <a:uFillTx/>
                <a:ea typeface="黑体" pitchFamily="49" charset="-122"/>
              </a:rPr>
              <a:t>wakeup</a:t>
            </a:r>
            <a:r>
              <a:rPr kumimoji="0" lang="zh-CN" altLang="en-US" b="1" i="0" u="none" strike="noStrike" kern="0" cap="none" spc="0" normalizeH="0" baseline="0" noProof="0" smtClean="0">
                <a:ln>
                  <a:noFill/>
                </a:ln>
                <a:solidFill>
                  <a:srgbClr val="3333CC"/>
                </a:solidFill>
                <a:effectLst/>
                <a:uLnTx/>
                <a:uFillTx/>
                <a:ea typeface="黑体" pitchFamily="49" charset="-122"/>
              </a:rPr>
              <a:t>（）</a:t>
            </a:r>
            <a:r>
              <a:rPr kumimoji="0" lang="zh-CN" altLang="en-US" b="1" i="0" u="none" strike="noStrike" kern="0" cap="none" spc="0" normalizeH="0" baseline="0" noProof="0" smtClean="0">
                <a:ln>
                  <a:noFill/>
                </a:ln>
                <a:solidFill>
                  <a:srgbClr val="3333CC"/>
                </a:solidFill>
                <a:effectLst/>
                <a:uLnTx/>
                <a:uFillTx/>
                <a:latin typeface="黑体" pitchFamily="49" charset="-122"/>
                <a:ea typeface="黑体" pitchFamily="49" charset="-122"/>
              </a:rPr>
              <a:t>，</a:t>
            </a:r>
            <a:r>
              <a:rPr kumimoji="0" lang="zh-CN" altLang="en-US" b="1" i="0" u="none" strike="noStrike" kern="0" cap="none" spc="0" normalizeH="0" baseline="0" noProof="0">
                <a:ln>
                  <a:noFill/>
                </a:ln>
                <a:solidFill>
                  <a:srgbClr val="3333CC"/>
                </a:solidFill>
                <a:effectLst/>
                <a:uLnTx/>
                <a:uFillTx/>
                <a:latin typeface="黑体" pitchFamily="49" charset="-122"/>
                <a:ea typeface="黑体" pitchFamily="49" charset="-122"/>
              </a:rPr>
              <a:t>将等待事件的进程唤醒。 </a:t>
            </a:r>
          </a:p>
        </p:txBody>
      </p:sp>
      <p:sp>
        <p:nvSpPr>
          <p:cNvPr id="11" name="Text Box 6"/>
          <p:cNvSpPr txBox="1">
            <a:spLocks noChangeArrowheads="1"/>
          </p:cNvSpPr>
          <p:nvPr/>
        </p:nvSpPr>
        <p:spPr bwMode="auto">
          <a:xfrm>
            <a:off x="533400" y="2094384"/>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10000"/>
              </a:spcBef>
            </a:pPr>
            <a:r>
              <a:rPr lang="zh-CN" altLang="en-US">
                <a:solidFill>
                  <a:srgbClr val="CC9900"/>
                </a:solidFill>
                <a:latin typeface="宋体" pitchFamily="2" charset="-122"/>
              </a:rPr>
              <a:t>唤醒原语执行过程： </a:t>
            </a:r>
          </a:p>
        </p:txBody>
      </p:sp>
      <p:sp>
        <p:nvSpPr>
          <p:cNvPr id="12" name="Text Box 7"/>
          <p:cNvSpPr txBox="1">
            <a:spLocks noChangeArrowheads="1"/>
          </p:cNvSpPr>
          <p:nvPr/>
        </p:nvSpPr>
        <p:spPr bwMode="auto">
          <a:xfrm>
            <a:off x="685800" y="2726209"/>
            <a:ext cx="7696200"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ct val="40000"/>
              </a:spcBef>
              <a:spcAft>
                <a:spcPts val="0"/>
              </a:spcAft>
              <a:buClrTx/>
              <a:buSzTx/>
              <a:buFontTx/>
              <a:buNone/>
              <a:tabLst/>
              <a:defRPr/>
            </a:pPr>
            <a:r>
              <a:rPr kumimoji="0" lang="en-US" altLang="zh-CN" b="1" i="0" u="none" strike="noStrike" kern="0" cap="none" spc="0" normalizeH="0" baseline="0" noProof="0" dirty="0">
                <a:ln>
                  <a:noFill/>
                </a:ln>
                <a:solidFill>
                  <a:srgbClr val="3333CC"/>
                </a:solidFill>
                <a:effectLst/>
                <a:uLnTx/>
                <a:uFillTx/>
                <a:latin typeface="宋体" pitchFamily="2" charset="-122"/>
                <a:ea typeface="宋体" pitchFamily="2" charset="-122"/>
              </a:rPr>
              <a:t>▲</a:t>
            </a:r>
            <a:r>
              <a:rPr kumimoji="0" lang="zh-CN" altLang="en-US" b="1" i="0" u="none" strike="noStrike" kern="0" cap="none" spc="0" normalizeH="0" baseline="0" noProof="0" dirty="0">
                <a:ln>
                  <a:noFill/>
                </a:ln>
                <a:solidFill>
                  <a:srgbClr val="000000"/>
                </a:solidFill>
                <a:effectLst/>
                <a:uLnTx/>
                <a:uFillTx/>
                <a:latin typeface="宋体" pitchFamily="2" charset="-122"/>
                <a:ea typeface="宋体" pitchFamily="2" charset="-122"/>
              </a:rPr>
              <a:t>将被唤醒进程的</a:t>
            </a:r>
            <a:r>
              <a:rPr kumimoji="0" lang="en-US" altLang="zh-CN" b="1" i="0" u="none" strike="noStrike" kern="0" cap="none" spc="0" normalizeH="0" baseline="0" noProof="0" dirty="0">
                <a:ln>
                  <a:noFill/>
                </a:ln>
                <a:solidFill>
                  <a:srgbClr val="000000"/>
                </a:solidFill>
                <a:effectLst/>
                <a:uLnTx/>
                <a:uFillTx/>
                <a:latin typeface="宋体" pitchFamily="2" charset="-122"/>
                <a:ea typeface="宋体" pitchFamily="2" charset="-122"/>
              </a:rPr>
              <a:t>PCB</a:t>
            </a:r>
            <a:r>
              <a:rPr kumimoji="0" lang="zh-CN" altLang="en-US" b="1" i="0" u="none" strike="noStrike" kern="0" cap="none" spc="0" normalizeH="0" baseline="0" noProof="0" dirty="0">
                <a:ln>
                  <a:noFill/>
                </a:ln>
                <a:solidFill>
                  <a:srgbClr val="000000"/>
                </a:solidFill>
                <a:effectLst/>
                <a:uLnTx/>
                <a:uFillTx/>
                <a:latin typeface="宋体" pitchFamily="2" charset="-122"/>
                <a:ea typeface="宋体" pitchFamily="2" charset="-122"/>
              </a:rPr>
              <a:t>从阻塞队列移出； </a:t>
            </a:r>
          </a:p>
          <a:p>
            <a:pPr marL="0" marR="0" lvl="0" indent="0" algn="l" defTabSz="914400" eaLnBrk="1" fontAlgn="auto" latinLnBrk="0" hangingPunct="1">
              <a:lnSpc>
                <a:spcPct val="100000"/>
              </a:lnSpc>
              <a:spcBef>
                <a:spcPct val="40000"/>
              </a:spcBef>
              <a:spcAft>
                <a:spcPts val="0"/>
              </a:spcAft>
              <a:buClrTx/>
              <a:buSzTx/>
              <a:buFontTx/>
              <a:buNone/>
              <a:tabLst/>
              <a:defRPr/>
            </a:pPr>
            <a:r>
              <a:rPr kumimoji="0" lang="zh-CN" altLang="en-US" b="1" i="0" u="none" strike="noStrike" kern="0" cap="none" spc="0" normalizeH="0" baseline="0" noProof="0" dirty="0">
                <a:ln>
                  <a:noFill/>
                </a:ln>
                <a:solidFill>
                  <a:srgbClr val="3333CC"/>
                </a:solidFill>
                <a:effectLst/>
                <a:uLnTx/>
                <a:uFillTx/>
                <a:latin typeface="宋体" pitchFamily="2" charset="-122"/>
                <a:ea typeface="宋体" pitchFamily="2" charset="-122"/>
              </a:rPr>
              <a:t>▲</a:t>
            </a:r>
            <a:r>
              <a:rPr kumimoji="0" lang="zh-CN" altLang="en-US" b="1" i="0" u="none" strike="noStrike" kern="0" cap="none" spc="0" normalizeH="0" baseline="0" noProof="0" dirty="0">
                <a:ln>
                  <a:noFill/>
                </a:ln>
                <a:solidFill>
                  <a:srgbClr val="000000"/>
                </a:solidFill>
                <a:effectLst/>
                <a:uLnTx/>
                <a:uFillTx/>
                <a:latin typeface="宋体" pitchFamily="2" charset="-122"/>
                <a:ea typeface="宋体" pitchFamily="2" charset="-122"/>
              </a:rPr>
              <a:t>将其</a:t>
            </a:r>
            <a:r>
              <a:rPr kumimoji="0" lang="en-US" altLang="zh-CN" b="1" i="0" u="none" strike="noStrike" kern="0" cap="none" spc="0" normalizeH="0" baseline="0" noProof="0" dirty="0">
                <a:ln>
                  <a:noFill/>
                </a:ln>
                <a:solidFill>
                  <a:srgbClr val="000000"/>
                </a:solidFill>
                <a:effectLst/>
                <a:uLnTx/>
                <a:uFillTx/>
                <a:latin typeface="宋体" pitchFamily="2" charset="-122"/>
                <a:ea typeface="宋体" pitchFamily="2" charset="-122"/>
              </a:rPr>
              <a:t>PCB</a:t>
            </a:r>
            <a:r>
              <a:rPr kumimoji="0" lang="zh-CN" altLang="en-US" b="1" i="0" u="none" strike="noStrike" kern="0" cap="none" spc="0" normalizeH="0" baseline="0" noProof="0" dirty="0">
                <a:ln>
                  <a:noFill/>
                </a:ln>
                <a:solidFill>
                  <a:srgbClr val="000000"/>
                </a:solidFill>
                <a:effectLst/>
                <a:uLnTx/>
                <a:uFillTx/>
                <a:latin typeface="宋体" pitchFamily="2" charset="-122"/>
                <a:ea typeface="宋体" pitchFamily="2" charset="-122"/>
              </a:rPr>
              <a:t>中进程状态由</a:t>
            </a:r>
            <a:r>
              <a:rPr kumimoji="0" lang="zh-CN" altLang="en-US" b="1" i="0" u="none" strike="noStrike" kern="0" cap="none" spc="0" normalizeH="0" baseline="0" noProof="0" dirty="0">
                <a:ln>
                  <a:noFill/>
                </a:ln>
                <a:solidFill>
                  <a:srgbClr val="000000"/>
                </a:solidFill>
                <a:effectLst/>
                <a:uLnTx/>
                <a:uFillTx/>
                <a:latin typeface="Times New Roman" pitchFamily="18" charset="0"/>
                <a:ea typeface="宋体" pitchFamily="2" charset="-122"/>
              </a:rPr>
              <a:t>“</a:t>
            </a:r>
            <a:r>
              <a:rPr kumimoji="0" lang="zh-CN" altLang="en-US" b="1" i="0" u="none" strike="noStrike" kern="0" cap="none" spc="0" normalizeH="0" baseline="0" noProof="0" dirty="0">
                <a:ln>
                  <a:noFill/>
                </a:ln>
                <a:solidFill>
                  <a:srgbClr val="000000"/>
                </a:solidFill>
                <a:effectLst/>
                <a:uLnTx/>
                <a:uFillTx/>
                <a:latin typeface="宋体" pitchFamily="2" charset="-122"/>
                <a:ea typeface="宋体" pitchFamily="2" charset="-122"/>
              </a:rPr>
              <a:t>阻塞</a:t>
            </a:r>
            <a:r>
              <a:rPr kumimoji="0" lang="zh-CN" altLang="en-US" b="1" i="0" u="none" strike="noStrike" kern="0" cap="none" spc="0" normalizeH="0" baseline="0" noProof="0" dirty="0">
                <a:ln>
                  <a:noFill/>
                </a:ln>
                <a:solidFill>
                  <a:srgbClr val="000000"/>
                </a:solidFill>
                <a:effectLst/>
                <a:uLnTx/>
                <a:uFillTx/>
                <a:latin typeface="Times New Roman" pitchFamily="18" charset="0"/>
                <a:ea typeface="宋体" pitchFamily="2" charset="-122"/>
              </a:rPr>
              <a:t>”</a:t>
            </a:r>
            <a:r>
              <a:rPr kumimoji="0" lang="zh-CN" altLang="en-US" b="1" i="0" u="none" strike="noStrike" kern="0" cap="none" spc="0" normalizeH="0" baseline="0" noProof="0" dirty="0">
                <a:ln>
                  <a:noFill/>
                </a:ln>
                <a:solidFill>
                  <a:srgbClr val="000000"/>
                </a:solidFill>
                <a:effectLst/>
                <a:uLnTx/>
                <a:uFillTx/>
                <a:latin typeface="宋体" pitchFamily="2" charset="-122"/>
                <a:ea typeface="宋体" pitchFamily="2" charset="-122"/>
              </a:rPr>
              <a:t>改为</a:t>
            </a:r>
            <a:r>
              <a:rPr kumimoji="0" lang="zh-CN" altLang="en-US" b="1" i="0" u="none" strike="noStrike" kern="0" cap="none" spc="0" normalizeH="0" baseline="0" noProof="0" dirty="0">
                <a:ln>
                  <a:noFill/>
                </a:ln>
                <a:solidFill>
                  <a:srgbClr val="000000"/>
                </a:solidFill>
                <a:effectLst/>
                <a:uLnTx/>
                <a:uFillTx/>
                <a:latin typeface="Times New Roman" pitchFamily="18" charset="0"/>
                <a:ea typeface="宋体" pitchFamily="2" charset="-122"/>
              </a:rPr>
              <a:t>“</a:t>
            </a:r>
            <a:r>
              <a:rPr kumimoji="0" lang="zh-CN" altLang="en-US" b="1" i="0" u="none" strike="noStrike" kern="0" cap="none" spc="0" normalizeH="0" baseline="0" noProof="0" dirty="0">
                <a:ln>
                  <a:noFill/>
                </a:ln>
                <a:solidFill>
                  <a:srgbClr val="000000"/>
                </a:solidFill>
                <a:effectLst/>
                <a:uLnTx/>
                <a:uFillTx/>
                <a:latin typeface="宋体" pitchFamily="2" charset="-122"/>
                <a:ea typeface="宋体" pitchFamily="2" charset="-122"/>
              </a:rPr>
              <a:t>就绪</a:t>
            </a:r>
            <a:r>
              <a:rPr kumimoji="0" lang="zh-CN" altLang="en-US" b="1" i="0" u="none" strike="noStrike" kern="0" cap="none" spc="0" normalizeH="0" baseline="0" noProof="0" dirty="0">
                <a:ln>
                  <a:noFill/>
                </a:ln>
                <a:solidFill>
                  <a:srgbClr val="000000"/>
                </a:solidFill>
                <a:effectLst/>
                <a:uLnTx/>
                <a:uFillTx/>
                <a:latin typeface="Times New Roman" pitchFamily="18" charset="0"/>
                <a:ea typeface="宋体" pitchFamily="2" charset="-122"/>
              </a:rPr>
              <a:t>”</a:t>
            </a:r>
            <a:r>
              <a:rPr kumimoji="0" lang="zh-CN" altLang="en-US" b="1" i="0" u="none" strike="noStrike" kern="0" cap="none" spc="0" normalizeH="0" baseline="0" noProof="0" dirty="0">
                <a:ln>
                  <a:noFill/>
                </a:ln>
                <a:solidFill>
                  <a:srgbClr val="000000"/>
                </a:solidFill>
                <a:effectLst/>
                <a:uLnTx/>
                <a:uFillTx/>
                <a:latin typeface="宋体" pitchFamily="2" charset="-122"/>
                <a:ea typeface="宋体" pitchFamily="2" charset="-122"/>
              </a:rPr>
              <a:t>； </a:t>
            </a:r>
          </a:p>
          <a:p>
            <a:pPr marL="0" marR="0" lvl="0" indent="0" algn="l" defTabSz="914400" eaLnBrk="1" fontAlgn="auto" latinLnBrk="0" hangingPunct="1">
              <a:lnSpc>
                <a:spcPct val="100000"/>
              </a:lnSpc>
              <a:spcBef>
                <a:spcPct val="40000"/>
              </a:spcBef>
              <a:spcAft>
                <a:spcPts val="0"/>
              </a:spcAft>
              <a:buClrTx/>
              <a:buSzTx/>
              <a:buFontTx/>
              <a:buNone/>
              <a:tabLst/>
              <a:defRPr/>
            </a:pPr>
            <a:r>
              <a:rPr kumimoji="0" lang="zh-CN" altLang="en-US" b="1" i="0" u="none" strike="noStrike" kern="0" cap="none" spc="0" normalizeH="0" baseline="0" noProof="0" dirty="0">
                <a:ln>
                  <a:noFill/>
                </a:ln>
                <a:solidFill>
                  <a:srgbClr val="3333CC"/>
                </a:solidFill>
                <a:effectLst/>
                <a:uLnTx/>
                <a:uFillTx/>
                <a:latin typeface="宋体" pitchFamily="2" charset="-122"/>
                <a:ea typeface="宋体" pitchFamily="2" charset="-122"/>
              </a:rPr>
              <a:t>▲</a:t>
            </a:r>
            <a:r>
              <a:rPr kumimoji="0" lang="zh-CN" altLang="en-US" b="1" i="0" u="none" strike="noStrike" kern="0" cap="none" spc="0" normalizeH="0" baseline="0" noProof="0" dirty="0" smtClean="0">
                <a:ln>
                  <a:noFill/>
                </a:ln>
                <a:solidFill>
                  <a:srgbClr val="000000"/>
                </a:solidFill>
                <a:effectLst/>
                <a:uLnTx/>
                <a:uFillTx/>
                <a:latin typeface="宋体" pitchFamily="2" charset="-122"/>
                <a:ea typeface="宋体" pitchFamily="2" charset="-122"/>
              </a:rPr>
              <a:t>将该</a:t>
            </a:r>
            <a:r>
              <a:rPr kumimoji="0" lang="en-US" altLang="zh-CN" b="1" i="0" u="none" strike="noStrike" kern="0" cap="none" spc="0" normalizeH="0" baseline="0" noProof="0" dirty="0" smtClean="0">
                <a:ln>
                  <a:noFill/>
                </a:ln>
                <a:solidFill>
                  <a:srgbClr val="000000"/>
                </a:solidFill>
                <a:effectLst/>
                <a:uLnTx/>
                <a:uFillTx/>
                <a:latin typeface="宋体" pitchFamily="2" charset="-122"/>
                <a:ea typeface="宋体" pitchFamily="2" charset="-122"/>
              </a:rPr>
              <a:t>PCB</a:t>
            </a:r>
            <a:r>
              <a:rPr kumimoji="0" lang="zh-CN" altLang="en-US" b="1" i="0" u="none" strike="noStrike" kern="0" cap="none" spc="0" normalizeH="0" baseline="0" noProof="0" dirty="0">
                <a:ln>
                  <a:noFill/>
                </a:ln>
                <a:solidFill>
                  <a:srgbClr val="000000"/>
                </a:solidFill>
                <a:effectLst/>
                <a:uLnTx/>
                <a:uFillTx/>
                <a:latin typeface="宋体" pitchFamily="2" charset="-122"/>
                <a:ea typeface="宋体" pitchFamily="2" charset="-122"/>
              </a:rPr>
              <a:t>插入到就绪队列中。</a:t>
            </a:r>
          </a:p>
        </p:txBody>
      </p:sp>
      <p:sp>
        <p:nvSpPr>
          <p:cNvPr id="13" name="Text Box 8"/>
          <p:cNvSpPr txBox="1">
            <a:spLocks noChangeArrowheads="1"/>
          </p:cNvSpPr>
          <p:nvPr/>
        </p:nvSpPr>
        <p:spPr bwMode="auto">
          <a:xfrm>
            <a:off x="838200" y="4407495"/>
            <a:ext cx="5245968" cy="461665"/>
          </a:xfrm>
          <a:prstGeom prst="rect">
            <a:avLst/>
          </a:prstGeom>
          <a:solidFill>
            <a:srgbClr val="FFCF01"/>
          </a:solidFill>
          <a:ln w="28575">
            <a:solidFill>
              <a:srgbClr val="3333CC"/>
            </a:solidFill>
            <a:miter lim="800000"/>
            <a:headEnd/>
            <a:tailEnd/>
          </a:ln>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dirty="0" smtClean="0">
                <a:ln>
                  <a:noFill/>
                </a:ln>
                <a:solidFill>
                  <a:srgbClr val="3333CC"/>
                </a:solidFill>
                <a:effectLst/>
                <a:uLnTx/>
                <a:uFillTx/>
                <a:ea typeface="宋体" pitchFamily="2" charset="-122"/>
              </a:rPr>
              <a:t>block</a:t>
            </a:r>
            <a:r>
              <a:rPr kumimoji="0" lang="en-US" altLang="zh-CN" b="1" i="0" u="none" strike="noStrike" kern="0" cap="none" spc="0" normalizeH="0" baseline="0" noProof="0" dirty="0" smtClean="0">
                <a:ln>
                  <a:noFill/>
                </a:ln>
                <a:solidFill>
                  <a:srgbClr val="3333CC"/>
                </a:solidFill>
                <a:effectLst/>
                <a:uLnTx/>
                <a:uFillTx/>
                <a:latin typeface="宋体" pitchFamily="2" charset="-122"/>
                <a:ea typeface="宋体" pitchFamily="2" charset="-122"/>
              </a:rPr>
              <a:t>()</a:t>
            </a:r>
            <a:r>
              <a:rPr kumimoji="0" lang="zh-CN" altLang="en-US" b="1" i="0" u="none" strike="noStrike" kern="0" cap="none" spc="0" normalizeH="0" baseline="0" noProof="0" dirty="0" smtClean="0">
                <a:ln>
                  <a:noFill/>
                </a:ln>
                <a:solidFill>
                  <a:srgbClr val="3333CC"/>
                </a:solidFill>
                <a:effectLst/>
                <a:uLnTx/>
                <a:uFillTx/>
                <a:latin typeface="宋体" pitchFamily="2" charset="-122"/>
                <a:ea typeface="宋体" pitchFamily="2" charset="-122"/>
              </a:rPr>
              <a:t>和</a:t>
            </a:r>
            <a:r>
              <a:rPr kumimoji="0" lang="en-US" altLang="zh-CN" b="1" i="0" u="none" strike="noStrike" kern="0" cap="none" spc="0" normalizeH="0" baseline="0" noProof="0" dirty="0" smtClean="0">
                <a:ln>
                  <a:noFill/>
                </a:ln>
                <a:solidFill>
                  <a:srgbClr val="3333CC"/>
                </a:solidFill>
                <a:effectLst/>
                <a:uLnTx/>
                <a:uFillTx/>
                <a:ea typeface="宋体" pitchFamily="2" charset="-122"/>
              </a:rPr>
              <a:t>wakeup</a:t>
            </a:r>
            <a:r>
              <a:rPr kumimoji="0" lang="en-US" altLang="zh-CN" b="1" i="0" u="none" strike="noStrike" kern="0" cap="none" spc="0" normalizeH="0" baseline="0" noProof="0" dirty="0" smtClean="0">
                <a:ln>
                  <a:noFill/>
                </a:ln>
                <a:solidFill>
                  <a:srgbClr val="3333CC"/>
                </a:solidFill>
                <a:effectLst/>
                <a:uLnTx/>
                <a:uFillTx/>
                <a:latin typeface="宋体" pitchFamily="2" charset="-122"/>
                <a:ea typeface="宋体" pitchFamily="2" charset="-122"/>
              </a:rPr>
              <a:t>()</a:t>
            </a:r>
            <a:r>
              <a:rPr kumimoji="0" lang="zh-CN" altLang="en-US" b="1" i="0" u="none" strike="noStrike" kern="0" cap="none" spc="0" normalizeH="0" baseline="0" noProof="0" dirty="0" smtClean="0">
                <a:ln>
                  <a:noFill/>
                </a:ln>
                <a:solidFill>
                  <a:srgbClr val="3333CC"/>
                </a:solidFill>
                <a:effectLst/>
                <a:uLnTx/>
                <a:uFillTx/>
                <a:latin typeface="宋体" pitchFamily="2" charset="-122"/>
                <a:ea typeface="宋体" pitchFamily="2" charset="-122"/>
              </a:rPr>
              <a:t>是</a:t>
            </a:r>
            <a:r>
              <a:rPr kumimoji="0" lang="zh-CN" altLang="en-US" b="1" i="0" u="none" strike="noStrike" kern="0" cap="none" spc="0" normalizeH="0" baseline="0" noProof="0" dirty="0">
                <a:ln>
                  <a:noFill/>
                </a:ln>
                <a:solidFill>
                  <a:srgbClr val="3333CC"/>
                </a:solidFill>
                <a:effectLst/>
                <a:uLnTx/>
                <a:uFillTx/>
                <a:latin typeface="宋体" pitchFamily="2" charset="-122"/>
                <a:ea typeface="宋体" pitchFamily="2" charset="-122"/>
              </a:rPr>
              <a:t>成对的。</a:t>
            </a:r>
            <a:r>
              <a:rPr kumimoji="0" lang="zh-CN" altLang="en-US" b="1" i="0" u="none" strike="noStrike" kern="0" cap="none" spc="0" normalizeH="0" baseline="0" noProof="0" dirty="0">
                <a:ln>
                  <a:noFill/>
                </a:ln>
                <a:solidFill>
                  <a:srgbClr val="3333CC"/>
                </a:solidFill>
                <a:effectLst/>
                <a:uLnTx/>
                <a:uFillTx/>
                <a:ea typeface="宋体"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up)">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wipe(up)">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wipe(up)">
                                      <p:cBhvr>
                                        <p:cTn id="22" dur="500"/>
                                        <p:tgtEl>
                                          <p:spTgt spid="1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wipe(up)">
                                      <p:cBhvr>
                                        <p:cTn id="27" dur="500"/>
                                        <p:tgtEl>
                                          <p:spTgt spid="1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2" grpId="0" build="p"/>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68313" y="692150"/>
            <a:ext cx="8207375" cy="2016770"/>
          </a:xfrm>
        </p:spPr>
        <p:txBody>
          <a:bodyPr/>
          <a:lstStyle/>
          <a:p>
            <a:r>
              <a:rPr lang="en-US" altLang="zh-CN">
                <a:latin typeface="黑体" pitchFamily="2" charset="-122"/>
                <a:ea typeface="黑体" pitchFamily="2" charset="-122"/>
              </a:rPr>
              <a:t>2.3.5  </a:t>
            </a:r>
            <a:r>
              <a:rPr lang="zh-CN" altLang="en-US">
                <a:latin typeface="黑体" pitchFamily="2" charset="-122"/>
                <a:ea typeface="黑体" pitchFamily="2" charset="-122"/>
              </a:rPr>
              <a:t>进程的挂起与激活</a:t>
            </a:r>
            <a:br>
              <a:rPr lang="zh-CN" altLang="en-US">
                <a:latin typeface="黑体" pitchFamily="2" charset="-122"/>
                <a:ea typeface="黑体" pitchFamily="2" charset="-122"/>
              </a:rPr>
            </a:br>
            <a:r>
              <a:rPr lang="zh-CN" altLang="en-US">
                <a:latin typeface="黑体" pitchFamily="2" charset="-122"/>
                <a:ea typeface="黑体" pitchFamily="2" charset="-122"/>
              </a:rPr>
              <a:t>　　</a:t>
            </a:r>
            <a:r>
              <a:rPr lang="en-US" altLang="zh-CN">
                <a:latin typeface="黑体" pitchFamily="2" charset="-122"/>
                <a:ea typeface="黑体" pitchFamily="2" charset="-122"/>
              </a:rPr>
              <a:t>1. </a:t>
            </a:r>
            <a:r>
              <a:rPr lang="zh-CN" altLang="en-US">
                <a:latin typeface="黑体" pitchFamily="2" charset="-122"/>
                <a:ea typeface="黑体" pitchFamily="2" charset="-122"/>
              </a:rPr>
              <a:t>进程的挂起</a:t>
            </a:r>
            <a:br>
              <a:rPr lang="zh-CN" altLang="en-US">
                <a:latin typeface="黑体" pitchFamily="2" charset="-122"/>
                <a:ea typeface="黑体" pitchFamily="2" charset="-122"/>
              </a:rPr>
            </a:br>
            <a:r>
              <a:rPr lang="zh-CN" altLang="en-US">
                <a:latin typeface="+mj-ea"/>
              </a:rPr>
              <a:t>　　</a:t>
            </a:r>
            <a:r>
              <a:rPr lang="zh-CN" altLang="en-US" smtClean="0">
                <a:latin typeface="+mj-ea"/>
              </a:rPr>
              <a:t>系统中出现了引起进程挂起的事件时，</a:t>
            </a:r>
            <a:r>
              <a:rPr lang="en-US" altLang="zh-CN" smtClean="0">
                <a:latin typeface="+mj-ea"/>
              </a:rPr>
              <a:t>OS</a:t>
            </a:r>
            <a:r>
              <a:rPr lang="zh-CN" altLang="en-US" smtClean="0">
                <a:latin typeface="+mj-ea"/>
              </a:rPr>
              <a:t>将利用挂起原语</a:t>
            </a:r>
            <a:r>
              <a:rPr lang="en-US" altLang="zh-CN" smtClean="0">
                <a:latin typeface="+mj-ea"/>
              </a:rPr>
              <a:t>suspend</a:t>
            </a:r>
            <a:r>
              <a:rPr lang="zh-CN" altLang="en-US" smtClean="0">
                <a:latin typeface="+mj-ea"/>
              </a:rPr>
              <a:t>将指定进程或处于阻塞状态的进程挂起。</a:t>
            </a:r>
            <a:endParaRPr lang="zh-CN" altLang="en-US">
              <a:latin typeface="+mj-ea"/>
            </a:endParaRPr>
          </a:p>
        </p:txBody>
      </p:sp>
      <p:sp>
        <p:nvSpPr>
          <p:cNvPr id="769028"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6"/>
          <p:cNvSpPr txBox="1">
            <a:spLocks noChangeArrowheads="1"/>
          </p:cNvSpPr>
          <p:nvPr/>
        </p:nvSpPr>
        <p:spPr bwMode="auto">
          <a:xfrm>
            <a:off x="533400" y="2708920"/>
            <a:ext cx="381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10000"/>
              </a:spcBef>
            </a:pPr>
            <a:r>
              <a:rPr lang="zh-CN" altLang="en-US">
                <a:solidFill>
                  <a:srgbClr val="CC9900"/>
                </a:solidFill>
                <a:latin typeface="宋体" pitchFamily="2" charset="-122"/>
              </a:rPr>
              <a:t>挂起原语的执行过程： </a:t>
            </a:r>
          </a:p>
        </p:txBody>
      </p:sp>
      <p:sp>
        <p:nvSpPr>
          <p:cNvPr id="13" name="Text Box 7"/>
          <p:cNvSpPr txBox="1">
            <a:spLocks noChangeArrowheads="1"/>
          </p:cNvSpPr>
          <p:nvPr/>
        </p:nvSpPr>
        <p:spPr bwMode="auto">
          <a:xfrm>
            <a:off x="457200" y="324232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ct val="40000"/>
              </a:spcBef>
              <a:spcAft>
                <a:spcPts val="0"/>
              </a:spcAft>
              <a:buClrTx/>
              <a:buSzTx/>
              <a:buFontTx/>
              <a:buNone/>
              <a:tabLst/>
              <a:defRPr/>
            </a:pPr>
            <a:r>
              <a:rPr kumimoji="0" lang="en-US" altLang="zh-CN" sz="2400" b="1" i="0" u="none" strike="noStrike" kern="0" cap="none" spc="0" normalizeH="0" baseline="0" noProof="0">
                <a:ln>
                  <a:noFill/>
                </a:ln>
                <a:solidFill>
                  <a:srgbClr val="3333CC"/>
                </a:solidFill>
                <a:effectLst/>
                <a:uLnTx/>
                <a:uFillTx/>
                <a:latin typeface="宋体" pitchFamily="2" charset="-122"/>
                <a:ea typeface="宋体" pitchFamily="2" charset="-122"/>
              </a:rPr>
              <a:t>▲</a:t>
            </a:r>
            <a:r>
              <a:rPr kumimoji="0" lang="zh-CN" altLang="en-US" sz="2400" b="1" i="0" u="none" strike="noStrike" kern="0" cap="none" spc="0" normalizeH="0" baseline="0" noProof="0">
                <a:ln>
                  <a:noFill/>
                </a:ln>
                <a:solidFill>
                  <a:srgbClr val="000000"/>
                </a:solidFill>
                <a:effectLst/>
                <a:uLnTx/>
                <a:uFillTx/>
                <a:latin typeface="宋体" pitchFamily="2" charset="-122"/>
                <a:ea typeface="宋体" pitchFamily="2" charset="-122"/>
              </a:rPr>
              <a:t>检查被挂起进程的状态： </a:t>
            </a:r>
          </a:p>
        </p:txBody>
      </p:sp>
      <p:sp>
        <p:nvSpPr>
          <p:cNvPr id="14" name="Text Box 9"/>
          <p:cNvSpPr txBox="1">
            <a:spLocks noChangeArrowheads="1"/>
          </p:cNvSpPr>
          <p:nvPr/>
        </p:nvSpPr>
        <p:spPr bwMode="auto">
          <a:xfrm>
            <a:off x="4326632" y="2852936"/>
            <a:ext cx="3989784" cy="1497380"/>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宋体" pitchFamily="2" charset="-122"/>
                <a:ea typeface="宋体" pitchFamily="2" charset="-122"/>
              </a:rPr>
              <a:t>若处于活动就绪或执行状态，则将其转为静止就绪；</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宋体" pitchFamily="2" charset="-122"/>
                <a:ea typeface="宋体" pitchFamily="2" charset="-122"/>
              </a:rPr>
              <a:t>若处于活动阻塞</a:t>
            </a:r>
            <a:r>
              <a:rPr kumimoji="0" lang="en-US" altLang="zh-CN" sz="2200" b="1" i="0" u="none" strike="noStrike" kern="0" cap="none" spc="0" normalizeH="0" baseline="0" noProof="0">
                <a:ln>
                  <a:noFill/>
                </a:ln>
                <a:solidFill>
                  <a:srgbClr val="000000"/>
                </a:solidFill>
                <a:effectLst/>
                <a:uLnTx/>
                <a:uFillTx/>
                <a:latin typeface="宋体" pitchFamily="2" charset="-122"/>
                <a:ea typeface="宋体" pitchFamily="2" charset="-122"/>
              </a:rPr>
              <a:t>,</a:t>
            </a:r>
            <a:r>
              <a:rPr kumimoji="0" lang="zh-CN" altLang="en-US" sz="2200" b="1" i="0" u="none" strike="noStrike" kern="0" cap="none" spc="0" normalizeH="0" baseline="0" noProof="0">
                <a:ln>
                  <a:noFill/>
                </a:ln>
                <a:solidFill>
                  <a:srgbClr val="000000"/>
                </a:solidFill>
                <a:effectLst/>
                <a:uLnTx/>
                <a:uFillTx/>
                <a:latin typeface="宋体" pitchFamily="2" charset="-122"/>
                <a:ea typeface="宋体" pitchFamily="2" charset="-122"/>
              </a:rPr>
              <a:t>则将其转为静止阻塞。</a:t>
            </a:r>
            <a:r>
              <a:rPr kumimoji="0" lang="zh-CN" altLang="en-US" sz="2200" b="1" i="0" u="none" strike="noStrike" kern="0" cap="none" spc="0" normalizeH="0" baseline="0" noProof="0">
                <a:ln>
                  <a:noFill/>
                </a:ln>
                <a:solidFill>
                  <a:srgbClr val="000000"/>
                </a:solidFill>
                <a:effectLst/>
                <a:uLnTx/>
                <a:uFillTx/>
                <a:latin typeface="Tahoma" pitchFamily="34" charset="0"/>
                <a:ea typeface="宋体" pitchFamily="2" charset="-122"/>
              </a:rPr>
              <a:t> </a:t>
            </a:r>
          </a:p>
        </p:txBody>
      </p:sp>
      <p:sp>
        <p:nvSpPr>
          <p:cNvPr id="15" name="Text Box 10"/>
          <p:cNvSpPr txBox="1">
            <a:spLocks noChangeArrowheads="1"/>
          </p:cNvSpPr>
          <p:nvPr/>
        </p:nvSpPr>
        <p:spPr bwMode="auto">
          <a:xfrm>
            <a:off x="457200" y="4437112"/>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3333CC"/>
                </a:solidFill>
                <a:effectLst/>
                <a:uLnTx/>
                <a:uFillTx/>
                <a:latin typeface="宋体" pitchFamily="2" charset="-122"/>
                <a:ea typeface="宋体" pitchFamily="2" charset="-122"/>
              </a:rPr>
              <a:t>▲</a:t>
            </a:r>
            <a:r>
              <a:rPr kumimoji="0" lang="zh-CN" altLang="en-US" sz="2400" b="1" i="0" u="none" strike="noStrike" kern="0" cap="none" spc="0" normalizeH="0" baseline="0" noProof="0">
                <a:ln>
                  <a:noFill/>
                </a:ln>
                <a:solidFill>
                  <a:srgbClr val="000000"/>
                </a:solidFill>
                <a:effectLst/>
                <a:uLnTx/>
                <a:uFillTx/>
                <a:latin typeface="宋体" pitchFamily="2" charset="-122"/>
                <a:ea typeface="宋体" pitchFamily="2" charset="-122"/>
              </a:rPr>
              <a:t>把该进程的</a:t>
            </a:r>
            <a:r>
              <a:rPr kumimoji="0" lang="en-US" altLang="zh-CN" sz="2400" b="1" i="0" u="none" strike="noStrike" kern="0" cap="none" spc="0" normalizeH="0" baseline="0" noProof="0">
                <a:ln>
                  <a:noFill/>
                </a:ln>
                <a:solidFill>
                  <a:srgbClr val="000000"/>
                </a:solidFill>
                <a:effectLst/>
                <a:uLnTx/>
                <a:uFillTx/>
                <a:latin typeface="Tahoma" pitchFamily="34" charset="0"/>
                <a:ea typeface="宋体" pitchFamily="2" charset="-122"/>
              </a:rPr>
              <a:t>PCB</a:t>
            </a:r>
            <a:r>
              <a:rPr kumimoji="0" lang="zh-CN" altLang="en-US" sz="2400" b="1" i="0" u="none" strike="noStrike" kern="0" cap="none" spc="0" normalizeH="0" baseline="0" noProof="0">
                <a:ln>
                  <a:noFill/>
                </a:ln>
                <a:solidFill>
                  <a:srgbClr val="000000"/>
                </a:solidFill>
                <a:effectLst/>
                <a:uLnTx/>
                <a:uFillTx/>
                <a:latin typeface="宋体" pitchFamily="2" charset="-122"/>
                <a:ea typeface="宋体" pitchFamily="2" charset="-122"/>
              </a:rPr>
              <a:t>复制到某指定内存区域</a:t>
            </a:r>
            <a:r>
              <a:rPr kumimoji="0" lang="zh-CN" altLang="en-US" sz="2400" b="1" i="0" u="none" strike="noStrike" kern="0" cap="none" spc="0" normalizeH="0" baseline="0" noProof="0">
                <a:ln>
                  <a:noFill/>
                </a:ln>
                <a:solidFill>
                  <a:srgbClr val="000000"/>
                </a:solidFill>
                <a:effectLst/>
                <a:uLnTx/>
                <a:uFillTx/>
                <a:latin typeface="Tahoma" pitchFamily="34" charset="0"/>
                <a:ea typeface="宋体" pitchFamily="2" charset="-122"/>
              </a:rPr>
              <a:t> </a:t>
            </a:r>
          </a:p>
        </p:txBody>
      </p:sp>
      <p:sp>
        <p:nvSpPr>
          <p:cNvPr id="16" name="AutoShape 11"/>
          <p:cNvSpPr>
            <a:spLocks noChangeArrowheads="1"/>
          </p:cNvSpPr>
          <p:nvPr/>
        </p:nvSpPr>
        <p:spPr bwMode="auto">
          <a:xfrm>
            <a:off x="5220072" y="5229200"/>
            <a:ext cx="3550096" cy="914400"/>
          </a:xfrm>
          <a:prstGeom prst="wedgeRectCallout">
            <a:avLst>
              <a:gd name="adj1" fmla="val -49593"/>
              <a:gd name="adj2" fmla="val -90278"/>
            </a:avLst>
          </a:prstGeom>
          <a:solidFill>
            <a:srgbClr val="00E4A8"/>
          </a:solidFill>
          <a:ln w="9525">
            <a:solidFill>
              <a:srgbClr val="000000"/>
            </a:solidFill>
            <a:miter lim="800000"/>
            <a:headEnd/>
            <a:tailEnd/>
          </a:ln>
        </p:spPr>
        <p:txBody>
          <a:body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zh-CN" altLang="en-US" sz="2400" b="0" i="0" u="none" strike="noStrike" kern="0" cap="none" spc="0" normalizeH="0" baseline="0" noProof="0">
                <a:ln>
                  <a:noFill/>
                </a:ln>
                <a:solidFill>
                  <a:sysClr val="windowText" lastClr="000000"/>
                </a:solidFill>
                <a:effectLst/>
                <a:uLnTx/>
                <a:uFillTx/>
                <a:latin typeface="宋体" pitchFamily="2" charset="-122"/>
              </a:rPr>
              <a:t>为方便用户或父进程考查该进程的运行状态。</a:t>
            </a:r>
            <a:r>
              <a:rPr kumimoji="0" lang="zh-CN" altLang="en-US" sz="2400" b="0" i="0" u="none" strike="noStrike" kern="0" cap="none" spc="0" normalizeH="0" baseline="0" noProof="0">
                <a:ln>
                  <a:noFill/>
                </a:ln>
                <a:solidFill>
                  <a:sysClr val="windowText" lastClr="000000"/>
                </a:solidFill>
                <a:effectLst/>
                <a:uLnTx/>
                <a:uFillTx/>
              </a:rPr>
              <a:t> </a:t>
            </a:r>
          </a:p>
        </p:txBody>
      </p:sp>
      <p:sp>
        <p:nvSpPr>
          <p:cNvPr id="17" name="Text Box 12"/>
          <p:cNvSpPr txBox="1">
            <a:spLocks noChangeArrowheads="1"/>
          </p:cNvSpPr>
          <p:nvPr/>
        </p:nvSpPr>
        <p:spPr bwMode="auto">
          <a:xfrm>
            <a:off x="457200" y="4970512"/>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3333CC"/>
                </a:solidFill>
                <a:effectLst/>
                <a:uLnTx/>
                <a:uFillTx/>
                <a:latin typeface="宋体" pitchFamily="2" charset="-122"/>
                <a:ea typeface="宋体" pitchFamily="2" charset="-122"/>
              </a:rPr>
              <a:t>▲</a:t>
            </a:r>
            <a:r>
              <a:rPr kumimoji="0" lang="zh-CN" altLang="en-US" sz="2400" b="1" i="0" u="none" strike="noStrike" kern="0" cap="none" spc="0" normalizeH="0" baseline="0" noProof="0">
                <a:ln>
                  <a:noFill/>
                </a:ln>
                <a:solidFill>
                  <a:srgbClr val="000000"/>
                </a:solidFill>
                <a:effectLst/>
                <a:uLnTx/>
                <a:uFillTx/>
                <a:latin typeface="宋体" pitchFamily="2" charset="-122"/>
                <a:ea typeface="宋体" pitchFamily="2" charset="-122"/>
              </a:rPr>
              <a:t>若该进程正在执行，则转进程调度程序重新调度。</a:t>
            </a:r>
            <a:r>
              <a:rPr kumimoji="0" lang="zh-CN" altLang="en-US" sz="2400" b="1" i="0" u="none" strike="noStrike" kern="0" cap="none" spc="0" normalizeH="0" baseline="0" noProof="0">
                <a:ln>
                  <a:noFill/>
                </a:ln>
                <a:solidFill>
                  <a:srgbClr val="000000"/>
                </a:solidFill>
                <a:effectLst/>
                <a:uLnTx/>
                <a:uFillTx/>
                <a:latin typeface="Tahoma" pitchFamily="34" charset="0"/>
                <a:ea typeface="宋体" pitchFamily="2" charset="-122"/>
              </a:rPr>
              <a:t> </a:t>
            </a:r>
          </a:p>
        </p:txBody>
      </p:sp>
      <p:sp>
        <p:nvSpPr>
          <p:cNvPr id="10" name="Text Box 5"/>
          <p:cNvSpPr txBox="1">
            <a:spLocks noChangeArrowheads="1"/>
          </p:cNvSpPr>
          <p:nvPr/>
        </p:nvSpPr>
        <p:spPr bwMode="auto">
          <a:xfrm>
            <a:off x="457200" y="2776950"/>
            <a:ext cx="7971691" cy="1228114"/>
          </a:xfrm>
          <a:prstGeom prst="rect">
            <a:avLst/>
          </a:prstGeom>
          <a:solidFill>
            <a:srgbClr val="92D050"/>
          </a:solidFill>
          <a:ln>
            <a:noFill/>
          </a:ln>
          <a:extLst/>
        </p:spPr>
        <p:txBody>
          <a:bodyPr wrap="square" anchor="ctr">
            <a:noAutofit/>
          </a:bodyPr>
          <a:lstStyle>
            <a:lvl1pPr eaLnBrk="0" hangingPunct="0">
              <a:defRPr sz="2400" b="1">
                <a:solidFill>
                  <a:schemeClr val="tx1"/>
                </a:solidFill>
                <a:latin typeface="Tahoma" pitchFamily="34" charset="0"/>
                <a:ea typeface="宋体" pitchFamily="2" charset="-122"/>
              </a:defRPr>
            </a:lvl1pPr>
            <a:lvl2pPr marL="742950" indent="-285750" eaLnBrk="0" hangingPunct="0">
              <a:defRPr sz="2400" b="1">
                <a:solidFill>
                  <a:schemeClr val="tx1"/>
                </a:solidFill>
                <a:latin typeface="Tahoma" pitchFamily="34" charset="0"/>
                <a:ea typeface="宋体" pitchFamily="2" charset="-122"/>
              </a:defRPr>
            </a:lvl2pPr>
            <a:lvl3pPr marL="1143000" indent="-228600" eaLnBrk="0" hangingPunct="0">
              <a:defRPr sz="2400" b="1">
                <a:solidFill>
                  <a:schemeClr val="tx1"/>
                </a:solidFill>
                <a:latin typeface="Tahoma" pitchFamily="34" charset="0"/>
                <a:ea typeface="宋体" pitchFamily="2" charset="-122"/>
              </a:defRPr>
            </a:lvl3pPr>
            <a:lvl4pPr marL="1600200" indent="-228600" eaLnBrk="0" hangingPunct="0">
              <a:defRPr sz="2400" b="1">
                <a:solidFill>
                  <a:schemeClr val="tx1"/>
                </a:solidFill>
                <a:latin typeface="Tahoma" pitchFamily="34" charset="0"/>
                <a:ea typeface="宋体" pitchFamily="2" charset="-122"/>
              </a:defRPr>
            </a:lvl4pPr>
            <a:lvl5pPr marL="2057400" indent="-228600" eaLnBrk="0" hangingPunct="0">
              <a:defRPr sz="2400" b="1">
                <a:solidFill>
                  <a:schemeClr val="tx1"/>
                </a:solidFill>
                <a:latin typeface="Tahoma" pitchFamily="34" charset="0"/>
                <a:ea typeface="宋体" pitchFamily="2" charset="-122"/>
              </a:defRPr>
            </a:lvl5pPr>
            <a:lvl6pPr marL="2514600" indent="-228600" eaLnBrk="0" fontAlgn="base" hangingPunct="0">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marL="2971800" indent="-228600" eaLnBrk="0" fontAlgn="base" hangingPunct="0">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marL="3429000" indent="-228600" eaLnBrk="0" fontAlgn="base" hangingPunct="0">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marL="3886200" indent="-228600" eaLnBrk="0" fontAlgn="base" hangingPunct="0">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eaLnBrk="1" hangingPunct="1">
              <a:lnSpc>
                <a:spcPct val="150000"/>
              </a:lnSpc>
              <a:spcBef>
                <a:spcPts val="0"/>
              </a:spcBef>
            </a:pPr>
            <a:r>
              <a:rPr lang="zh-CN" altLang="en-US" dirty="0" smtClean="0">
                <a:solidFill>
                  <a:schemeClr val="bg1"/>
                </a:solidFill>
              </a:rPr>
              <a:t>挂起：把暂时不能运行的进程调至外存等待，此时进程的状态称为就绪</a:t>
            </a:r>
            <a:r>
              <a:rPr lang="zh-CN" altLang="en-US" dirty="0" smtClean="0">
                <a:solidFill>
                  <a:schemeClr val="bg1"/>
                </a:solidFill>
              </a:rPr>
              <a:t>驻</a:t>
            </a:r>
            <a:r>
              <a:rPr lang="zh-CN" altLang="en-US" dirty="0">
                <a:solidFill>
                  <a:schemeClr val="bg1"/>
                </a:solidFill>
              </a:rPr>
              <a:t>外存</a:t>
            </a:r>
            <a:r>
              <a:rPr lang="zh-CN" altLang="en-US" dirty="0" smtClean="0">
                <a:solidFill>
                  <a:schemeClr val="bg1"/>
                </a:solidFill>
              </a:rPr>
              <a:t>状态</a:t>
            </a:r>
            <a:r>
              <a:rPr lang="zh-CN" altLang="en-US" dirty="0" smtClean="0">
                <a:solidFill>
                  <a:schemeClr val="bg1"/>
                </a:solidFill>
              </a:rPr>
              <a:t>（或挂起状态）</a:t>
            </a:r>
            <a:endParaRPr lang="zh-CN" alt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1" nodeType="clickEffect">
                                  <p:stCondLst>
                                    <p:cond delay="0"/>
                                  </p:stCondLst>
                                  <p:childTnLst>
                                    <p:animEffect transition="out" filter="randombar(horizontal)">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wipe(up)">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up)">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
                                            <p:bg/>
                                          </p:spTgt>
                                        </p:tgtEl>
                                        <p:attrNameLst>
                                          <p:attrName>style.visibility</p:attrName>
                                        </p:attrNameLst>
                                      </p:cBhvr>
                                      <p:to>
                                        <p:strVal val="visible"/>
                                      </p:to>
                                    </p:set>
                                    <p:animEffect transition="in" filter="wipe(up)">
                                      <p:cBhvr>
                                        <p:cTn id="27" dur="500"/>
                                        <p:tgtEl>
                                          <p:spTgt spid="14">
                                            <p:bg/>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wipe(up)">
                                      <p:cBhvr>
                                        <p:cTn id="30" dur="500"/>
                                        <p:tgtEl>
                                          <p:spTgt spid="1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4">
                                            <p:txEl>
                                              <p:pRg st="1" end="1"/>
                                            </p:txEl>
                                          </p:spTgt>
                                        </p:tgtEl>
                                        <p:attrNameLst>
                                          <p:attrName>style.visibility</p:attrName>
                                        </p:attrNameLst>
                                      </p:cBhvr>
                                      <p:to>
                                        <p:strVal val="visible"/>
                                      </p:to>
                                    </p:set>
                                    <p:animEffect transition="in" filter="wipe(up)">
                                      <p:cBhvr>
                                        <p:cTn id="35" dur="500"/>
                                        <p:tgtEl>
                                          <p:spTgt spid="1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ppt_x"/>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up)">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P spid="14" grpId="0" uiExpand="1" build="p" animBg="1"/>
      <p:bldP spid="15" grpId="0"/>
      <p:bldP spid="16" grpId="0" animBg="1"/>
      <p:bldP spid="17" grpId="0"/>
      <p:bldP spid="10" grpId="0" animBg="1"/>
      <p:bldP spid="1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68313" y="692150"/>
            <a:ext cx="8207375" cy="1584722"/>
          </a:xfrm>
        </p:spPr>
        <p:txBody>
          <a:bodyPr/>
          <a:lstStyle/>
          <a:p>
            <a:r>
              <a:rPr lang="zh-CN" altLang="en-US">
                <a:latin typeface="黑体" pitchFamily="2" charset="-122"/>
                <a:ea typeface="黑体" pitchFamily="2" charset="-122"/>
              </a:rPr>
              <a:t>　　</a:t>
            </a:r>
            <a:r>
              <a:rPr lang="en-US" altLang="zh-CN">
                <a:latin typeface="黑体" pitchFamily="2" charset="-122"/>
                <a:ea typeface="黑体" pitchFamily="2" charset="-122"/>
              </a:rPr>
              <a:t>2. </a:t>
            </a:r>
            <a:r>
              <a:rPr lang="zh-CN" altLang="en-US">
                <a:latin typeface="黑体" pitchFamily="2" charset="-122"/>
                <a:ea typeface="黑体" pitchFamily="2" charset="-122"/>
              </a:rPr>
              <a:t>进程的激活</a:t>
            </a:r>
            <a:r>
              <a:rPr lang="zh-CN" altLang="en-US" smtClean="0">
                <a:latin typeface="黑体" pitchFamily="2" charset="-122"/>
                <a:ea typeface="黑体" pitchFamily="2" charset="-122"/>
              </a:rPr>
              <a:t>过程</a:t>
            </a:r>
            <a:r>
              <a:rPr lang="en-US" altLang="zh-CN" smtClean="0">
                <a:latin typeface="黑体" pitchFamily="2" charset="-122"/>
                <a:ea typeface="黑体" pitchFamily="2" charset="-122"/>
              </a:rPr>
              <a:t/>
            </a:r>
            <a:br>
              <a:rPr lang="en-US" altLang="zh-CN" smtClean="0">
                <a:latin typeface="黑体" pitchFamily="2" charset="-122"/>
                <a:ea typeface="黑体" pitchFamily="2" charset="-122"/>
              </a:rPr>
            </a:br>
            <a:r>
              <a:rPr lang="zh-CN" altLang="en-US">
                <a:latin typeface="黑体" pitchFamily="2" charset="-122"/>
                <a:ea typeface="黑体" pitchFamily="2" charset="-122"/>
              </a:rPr>
              <a:t>　　</a:t>
            </a:r>
            <a:r>
              <a:rPr lang="zh-CN" altLang="en-US" smtClean="0">
                <a:latin typeface="+mj-ea"/>
              </a:rPr>
              <a:t>系统中发生激活进程的事件</a:t>
            </a:r>
            <a:r>
              <a:rPr lang="zh-CN" altLang="en-US">
                <a:latin typeface="+mj-ea"/>
              </a:rPr>
              <a:t>时，</a:t>
            </a:r>
            <a:r>
              <a:rPr lang="en-US" altLang="zh-CN">
                <a:latin typeface="+mj-ea"/>
              </a:rPr>
              <a:t>OS</a:t>
            </a:r>
            <a:r>
              <a:rPr lang="zh-CN" altLang="en-US">
                <a:latin typeface="+mj-ea"/>
              </a:rPr>
              <a:t>将</a:t>
            </a:r>
            <a:r>
              <a:rPr lang="zh-CN" altLang="en-US" smtClean="0">
                <a:latin typeface="+mj-ea"/>
              </a:rPr>
              <a:t>利用激活原语</a:t>
            </a:r>
            <a:r>
              <a:rPr lang="en-US" altLang="zh-CN" smtClean="0">
                <a:latin typeface="+mj-ea"/>
              </a:rPr>
              <a:t>active</a:t>
            </a:r>
            <a:r>
              <a:rPr lang="zh-CN" altLang="en-US" smtClean="0">
                <a:latin typeface="+mj-ea"/>
              </a:rPr>
              <a:t>，将</a:t>
            </a:r>
            <a:r>
              <a:rPr lang="zh-CN" altLang="en-US">
                <a:latin typeface="+mj-ea"/>
              </a:rPr>
              <a:t>指定</a:t>
            </a:r>
            <a:r>
              <a:rPr lang="zh-CN" altLang="en-US" smtClean="0">
                <a:latin typeface="+mj-ea"/>
              </a:rPr>
              <a:t>进程激活。</a:t>
            </a:r>
            <a:endParaRPr lang="zh-CN" altLang="en-US">
              <a:latin typeface="黑体" pitchFamily="2" charset="-122"/>
              <a:ea typeface="黑体" pitchFamily="2" charset="-122"/>
            </a:endParaRPr>
          </a:p>
        </p:txBody>
      </p:sp>
      <p:sp>
        <p:nvSpPr>
          <p:cNvPr id="769028"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Text Box 6"/>
          <p:cNvSpPr txBox="1">
            <a:spLocks noChangeArrowheads="1"/>
          </p:cNvSpPr>
          <p:nvPr/>
        </p:nvSpPr>
        <p:spPr bwMode="auto">
          <a:xfrm>
            <a:off x="675456" y="2327319"/>
            <a:ext cx="2209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10000"/>
              </a:spcBef>
            </a:pPr>
            <a:r>
              <a:rPr lang="zh-CN" altLang="en-US">
                <a:solidFill>
                  <a:srgbClr val="CC9900"/>
                </a:solidFill>
                <a:latin typeface="宋体" pitchFamily="2" charset="-122"/>
              </a:rPr>
              <a:t>激活过程是： </a:t>
            </a:r>
          </a:p>
        </p:txBody>
      </p:sp>
      <p:sp>
        <p:nvSpPr>
          <p:cNvPr id="7" name="Text Box 7"/>
          <p:cNvSpPr txBox="1">
            <a:spLocks noChangeArrowheads="1"/>
          </p:cNvSpPr>
          <p:nvPr/>
        </p:nvSpPr>
        <p:spPr bwMode="auto">
          <a:xfrm>
            <a:off x="599256" y="2860719"/>
            <a:ext cx="4478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40000"/>
              </a:spcBef>
            </a:pPr>
            <a:r>
              <a:rPr lang="en-US" altLang="zh-CN">
                <a:solidFill>
                  <a:schemeClr val="folHlink"/>
                </a:solidFill>
                <a:latin typeface="宋体" pitchFamily="2" charset="-122"/>
              </a:rPr>
              <a:t>▲</a:t>
            </a:r>
            <a:r>
              <a:rPr lang="zh-CN" altLang="en-US">
                <a:latin typeface="宋体" pitchFamily="2" charset="-122"/>
              </a:rPr>
              <a:t>将进程从外存调入内存； </a:t>
            </a:r>
          </a:p>
        </p:txBody>
      </p:sp>
      <p:sp>
        <p:nvSpPr>
          <p:cNvPr id="8" name="Text Box 8"/>
          <p:cNvSpPr txBox="1">
            <a:spLocks noChangeArrowheads="1"/>
          </p:cNvSpPr>
          <p:nvPr/>
        </p:nvSpPr>
        <p:spPr bwMode="auto">
          <a:xfrm>
            <a:off x="4112840" y="3451647"/>
            <a:ext cx="4419600" cy="769441"/>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sz="2200">
                <a:latin typeface="宋体" pitchFamily="2" charset="-122"/>
              </a:rPr>
              <a:t>若是静止就绪，则改为活动就绪； </a:t>
            </a:r>
          </a:p>
          <a:p>
            <a:pPr algn="l"/>
            <a:r>
              <a:rPr lang="zh-CN" altLang="en-US" sz="2200">
                <a:latin typeface="宋体" pitchFamily="2" charset="-122"/>
              </a:rPr>
              <a:t>若是静止阻塞，则改为活动阻塞。</a:t>
            </a:r>
            <a:r>
              <a:rPr lang="zh-CN" altLang="en-US" sz="2200"/>
              <a:t> </a:t>
            </a:r>
          </a:p>
        </p:txBody>
      </p:sp>
      <p:sp>
        <p:nvSpPr>
          <p:cNvPr id="9" name="Text Box 11"/>
          <p:cNvSpPr txBox="1">
            <a:spLocks noChangeArrowheads="1"/>
          </p:cNvSpPr>
          <p:nvPr/>
        </p:nvSpPr>
        <p:spPr bwMode="auto">
          <a:xfrm>
            <a:off x="599256" y="4460919"/>
            <a:ext cx="8077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en-US" altLang="zh-CN" dirty="0">
                <a:solidFill>
                  <a:schemeClr val="folHlink"/>
                </a:solidFill>
                <a:latin typeface="宋体" pitchFamily="2" charset="-122"/>
              </a:rPr>
              <a:t>▲</a:t>
            </a:r>
            <a:r>
              <a:rPr lang="zh-CN" altLang="en-US" dirty="0">
                <a:latin typeface="宋体" pitchFamily="2" charset="-122"/>
              </a:rPr>
              <a:t>若采用的是抢占式调度策略，则应检查被激活就绪进程的优先级，若其</a:t>
            </a:r>
            <a:r>
              <a:rPr lang="zh-CN" altLang="en-US" dirty="0" smtClean="0">
                <a:latin typeface="宋体" pitchFamily="2" charset="-122"/>
              </a:rPr>
              <a:t>优先级比当前执行的进程</a:t>
            </a:r>
            <a:r>
              <a:rPr lang="zh-CN" altLang="en-US" dirty="0">
                <a:latin typeface="宋体" pitchFamily="2" charset="-122"/>
              </a:rPr>
              <a:t>高，则应将处理机分配给被激活进程。</a:t>
            </a:r>
            <a:r>
              <a:rPr lang="zh-CN" altLang="en-US" dirty="0"/>
              <a:t> </a:t>
            </a:r>
          </a:p>
        </p:txBody>
      </p:sp>
      <p:sp>
        <p:nvSpPr>
          <p:cNvPr id="10" name="Text Box 12"/>
          <p:cNvSpPr txBox="1">
            <a:spLocks noChangeArrowheads="1"/>
          </p:cNvSpPr>
          <p:nvPr/>
        </p:nvSpPr>
        <p:spPr bwMode="auto">
          <a:xfrm>
            <a:off x="599256" y="3394119"/>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40000"/>
              </a:spcBef>
            </a:pPr>
            <a:r>
              <a:rPr lang="en-US" altLang="zh-CN">
                <a:solidFill>
                  <a:schemeClr val="folHlink"/>
                </a:solidFill>
                <a:latin typeface="宋体" pitchFamily="2" charset="-122"/>
              </a:rPr>
              <a:t>▲</a:t>
            </a:r>
            <a:r>
              <a:rPr lang="zh-CN" altLang="en-US">
                <a:latin typeface="宋体" pitchFamily="2" charset="-122"/>
              </a:rPr>
              <a:t>检查该进程现行状态： </a:t>
            </a:r>
          </a:p>
        </p:txBody>
      </p:sp>
    </p:spTree>
    <p:extLst>
      <p:ext uri="{BB962C8B-B14F-4D97-AF65-F5344CB8AC3E}">
        <p14:creationId xmlns:p14="http://schemas.microsoft.com/office/powerpoint/2010/main" val="2424667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up)">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up)">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bg/>
                                          </p:spTgt>
                                        </p:tgtEl>
                                        <p:attrNameLst>
                                          <p:attrName>style.visibility</p:attrName>
                                        </p:attrNameLst>
                                      </p:cBhvr>
                                      <p:to>
                                        <p:strVal val="visible"/>
                                      </p:to>
                                    </p:set>
                                    <p:animEffect transition="in" filter="wipe(up)">
                                      <p:cBhvr>
                                        <p:cTn id="22" dur="500"/>
                                        <p:tgtEl>
                                          <p:spTgt spid="8">
                                            <p:bg/>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wipe(up)">
                                      <p:cBhvr>
                                        <p:cTn id="25" dur="5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wipe(up)">
                                      <p:cBhvr>
                                        <p:cTn id="30" dur="500"/>
                                        <p:tgtEl>
                                          <p:spTgt spid="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uiExpand="1" build="p" animBg="1"/>
      <p:bldP spid="9" grpId="0"/>
      <p:bldP spid="1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a:solidFill>
                  <a:srgbClr val="000000"/>
                </a:solidFill>
                <a:latin typeface="Microsoft Yahei"/>
                <a:ea typeface="Microsoft Yahei"/>
                <a:sym typeface="Microsoft Yahei"/>
              </a:rPr>
              <a:t>操作系统</a:t>
            </a:r>
            <a:r>
              <a:rPr lang="zh-CN" altLang="en-US" sz="2600" dirty="0" smtClean="0">
                <a:solidFill>
                  <a:srgbClr val="000000"/>
                </a:solidFill>
                <a:latin typeface="Microsoft Yahei"/>
                <a:ea typeface="Microsoft Yahei"/>
                <a:sym typeface="Microsoft Yahei"/>
              </a:rPr>
              <a:t>通过（  ）对</a:t>
            </a:r>
            <a:r>
              <a:rPr lang="zh-CN" altLang="en-US" sz="2600" dirty="0">
                <a:solidFill>
                  <a:srgbClr val="000000"/>
                </a:solidFill>
                <a:latin typeface="Microsoft Yahei"/>
                <a:ea typeface="Microsoft Yahei"/>
                <a:sym typeface="Microsoft Yahei"/>
              </a:rPr>
              <a:t>进程进行管理</a:t>
            </a:r>
          </a:p>
        </p:txBody>
      </p:sp>
      <p:sp>
        <p:nvSpPr>
          <p:cNvPr id="4" name="TextBox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a:ea typeface="Microsoft Yahei"/>
                <a:sym typeface="Microsoft Yahei"/>
              </a:rPr>
              <a:t>程序段</a:t>
            </a:r>
            <a:endParaRPr lang="zh-CN" altLang="en-US" sz="2600" dirty="0">
              <a:solidFill>
                <a:srgbClr val="000000"/>
              </a:solidFill>
              <a:latin typeface="Microsoft Yahei"/>
              <a:ea typeface="Microsoft Yahei"/>
              <a:sym typeface="Microsoft Yahei"/>
            </a:endParaRPr>
          </a:p>
        </p:txBody>
      </p:sp>
      <p:sp>
        <p:nvSpPr>
          <p:cNvPr id="5" name="TextBox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pPr algn="l"/>
            <a:r>
              <a:rPr lang="zh-CN" altLang="en-US" sz="2600" dirty="0">
                <a:solidFill>
                  <a:srgbClr val="000000"/>
                </a:solidFill>
                <a:latin typeface="Microsoft Yahei"/>
                <a:ea typeface="Microsoft Yahei"/>
                <a:sym typeface="Microsoft Yahei"/>
              </a:rPr>
              <a:t>进程控制块</a:t>
            </a:r>
          </a:p>
        </p:txBody>
      </p:sp>
      <p:sp>
        <p:nvSpPr>
          <p:cNvPr id="6" name="TextBox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a:ea typeface="Microsoft Yahei"/>
                <a:sym typeface="Microsoft Yahei"/>
              </a:rPr>
              <a:t>数据段</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a:ea typeface="Microsoft Yahei"/>
                <a:sym typeface="Microsoft Yahei"/>
              </a:rPr>
              <a:t>进程控制区</a:t>
            </a:r>
            <a:endParaRPr lang="zh-CN" altLang="en-US" sz="2600" dirty="0">
              <a:solidFill>
                <a:srgbClr val="000000"/>
              </a:solidFill>
              <a:latin typeface="Microsoft Yahei"/>
              <a:ea typeface="Microsoft Yahei"/>
              <a:sym typeface="Microsoft Yahei"/>
            </a:endParaRPr>
          </a:p>
        </p:txBody>
      </p:sp>
      <p:sp>
        <p:nvSpPr>
          <p:cNvPr id="8" name="椭圆 7"/>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114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6554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09600" y="1556792"/>
            <a:ext cx="7810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dirty="0" smtClean="0"/>
              <a:t>现代操作系统一般划分为若干层次</a:t>
            </a:r>
            <a:endParaRPr lang="zh-CN" altLang="en-US" dirty="0"/>
          </a:p>
        </p:txBody>
      </p:sp>
      <p:sp>
        <p:nvSpPr>
          <p:cNvPr id="38917" name="Text Box 5"/>
          <p:cNvSpPr txBox="1">
            <a:spLocks noChangeArrowheads="1"/>
          </p:cNvSpPr>
          <p:nvPr/>
        </p:nvSpPr>
        <p:spPr bwMode="auto">
          <a:xfrm>
            <a:off x="612800" y="2121237"/>
            <a:ext cx="7975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25000"/>
              </a:spcBef>
            </a:pPr>
            <a:r>
              <a:rPr lang="zh-CN" altLang="en-US" b="0" dirty="0" smtClean="0"/>
              <a:t>      和硬件紧密相关的模块（如中断处理程序等）、各种常用设备的驱动程序，以及运行频率较高的模块（如时钟管理、进程调度和许多模块</a:t>
            </a:r>
            <a:r>
              <a:rPr lang="zh-CN" altLang="en-US" b="0" dirty="0" smtClean="0"/>
              <a:t>所用</a:t>
            </a:r>
            <a:r>
              <a:rPr lang="zh-CN" altLang="en-US" b="0" dirty="0" smtClean="0"/>
              <a:t>的一些基本操作），都安排在紧靠硬件的软件层次中，将它们常驻内存，通常称为</a:t>
            </a:r>
            <a:r>
              <a:rPr lang="en-US" altLang="zh-CN" dirty="0" smtClean="0">
                <a:solidFill>
                  <a:srgbClr val="FF0000"/>
                </a:solidFill>
              </a:rPr>
              <a:t>OS</a:t>
            </a:r>
            <a:r>
              <a:rPr lang="zh-CN" altLang="en-US" dirty="0" smtClean="0">
                <a:solidFill>
                  <a:srgbClr val="FF0000"/>
                </a:solidFill>
              </a:rPr>
              <a:t>的内核</a:t>
            </a:r>
            <a:r>
              <a:rPr lang="zh-CN" altLang="en-US" b="0" dirty="0" smtClean="0"/>
              <a:t>。</a:t>
            </a:r>
            <a:endParaRPr lang="zh-CN" altLang="en-US" b="0" dirty="0"/>
          </a:p>
        </p:txBody>
      </p:sp>
      <p:sp>
        <p:nvSpPr>
          <p:cNvPr id="10" name="Text Box 5"/>
          <p:cNvSpPr txBox="1">
            <a:spLocks noChangeArrowheads="1"/>
          </p:cNvSpPr>
          <p:nvPr/>
        </p:nvSpPr>
        <p:spPr bwMode="auto">
          <a:xfrm>
            <a:off x="660400" y="4132237"/>
            <a:ext cx="7975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25000"/>
              </a:spcBef>
            </a:pPr>
            <a:r>
              <a:rPr lang="zh-CN" altLang="en-US" b="0" dirty="0" smtClean="0"/>
              <a:t>好处：</a:t>
            </a:r>
            <a:endParaRPr lang="en-US" altLang="zh-CN" b="0" dirty="0" smtClean="0"/>
          </a:p>
          <a:p>
            <a:pPr marL="342900" indent="-342900" algn="l">
              <a:spcBef>
                <a:spcPct val="25000"/>
              </a:spcBef>
              <a:buFont typeface="Wingdings" pitchFamily="2" charset="2"/>
              <a:buChar char="l"/>
            </a:pPr>
            <a:r>
              <a:rPr lang="zh-CN" altLang="en-US" b="0" dirty="0" smtClean="0"/>
              <a:t>便于保护这些软件，防止遭受其他应用程序的破坏；</a:t>
            </a:r>
            <a:endParaRPr lang="en-US" altLang="zh-CN" b="0" dirty="0" smtClean="0"/>
          </a:p>
          <a:p>
            <a:pPr marL="342900" indent="-342900" algn="l">
              <a:spcBef>
                <a:spcPct val="25000"/>
              </a:spcBef>
              <a:buFont typeface="Wingdings" pitchFamily="2" charset="2"/>
              <a:buChar char="l"/>
            </a:pPr>
            <a:r>
              <a:rPr lang="zh-CN" altLang="en-US" b="0" dirty="0" smtClean="0"/>
              <a:t>提高</a:t>
            </a:r>
            <a:r>
              <a:rPr lang="en-US" altLang="zh-CN" b="0" dirty="0" smtClean="0"/>
              <a:t>OS</a:t>
            </a:r>
            <a:r>
              <a:rPr lang="zh-CN" altLang="en-US" b="0" dirty="0" smtClean="0"/>
              <a:t>的运行效率。</a:t>
            </a:r>
            <a:endParaRPr lang="zh-CN" altLang="en-US" b="0" dirty="0"/>
          </a:p>
        </p:txBody>
      </p:sp>
      <p:sp>
        <p:nvSpPr>
          <p:cNvPr id="5" name="Rectangle 2"/>
          <p:cNvSpPr txBox="1">
            <a:spLocks noChangeArrowheads="1"/>
          </p:cNvSpPr>
          <p:nvPr/>
        </p:nvSpPr>
        <p:spPr>
          <a:xfrm>
            <a:off x="468313" y="692150"/>
            <a:ext cx="8207375" cy="648618"/>
          </a:xfrm>
          <a:prstGeom prst="rect">
            <a:avLst/>
          </a:prstGeom>
        </p:spPr>
        <p:txBody>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a:lnSpc>
                <a:spcPct val="150000"/>
              </a:lnSpc>
            </a:pPr>
            <a:r>
              <a:rPr lang="en-US" altLang="zh-CN" smtClean="0">
                <a:latin typeface="黑体" pitchFamily="2" charset="-122"/>
                <a:ea typeface="黑体" pitchFamily="2" charset="-122"/>
              </a:rPr>
              <a:t>2.3.1  </a:t>
            </a:r>
            <a:r>
              <a:rPr lang="zh-CN" altLang="en-US" smtClean="0">
                <a:latin typeface="黑体" pitchFamily="2" charset="-122"/>
                <a:ea typeface="黑体" pitchFamily="2" charset="-122"/>
              </a:rPr>
              <a:t>操作系统内核</a:t>
            </a:r>
            <a:endParaRPr lang="zh-CN" altLang="en-US"/>
          </a:p>
        </p:txBody>
      </p:sp>
    </p:spTree>
    <p:extLst>
      <p:ext uri="{BB962C8B-B14F-4D97-AF65-F5344CB8AC3E}">
        <p14:creationId xmlns:p14="http://schemas.microsoft.com/office/powerpoint/2010/main" val="4045648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ox(in)">
                                      <p:cBhvr>
                                        <p:cTn id="7" dur="500"/>
                                        <p:tgtEl>
                                          <p:spTgt spid="38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917">
                                            <p:txEl>
                                              <p:pRg st="0" end="0"/>
                                            </p:txEl>
                                          </p:spTgt>
                                        </p:tgtEl>
                                        <p:attrNameLst>
                                          <p:attrName>style.visibility</p:attrName>
                                        </p:attrNameLst>
                                      </p:cBhvr>
                                      <p:to>
                                        <p:strVal val="visible"/>
                                      </p:to>
                                    </p:set>
                                    <p:animEffect transition="in" filter="wipe(up)">
                                      <p:cBhvr>
                                        <p:cTn id="12" dur="500"/>
                                        <p:tgtEl>
                                          <p:spTgt spid="389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up)">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wipe(up)">
                                      <p:cBhvr>
                                        <p:cTn id="22" dur="5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wipe(up)">
                                      <p:cBhvr>
                                        <p:cTn id="2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38917" grpId="0" build="p"/>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a:solidFill>
                  <a:srgbClr val="000000"/>
                </a:solidFill>
                <a:latin typeface="Microsoft Yahei"/>
                <a:ea typeface="Microsoft Yahei"/>
                <a:sym typeface="Microsoft Yahei"/>
              </a:rPr>
              <a:t>通常，用户进程被建立</a:t>
            </a:r>
            <a:r>
              <a:rPr lang="zh-CN" altLang="en-US" sz="2600" dirty="0" smtClean="0">
                <a:solidFill>
                  <a:srgbClr val="000000"/>
                </a:solidFill>
                <a:latin typeface="Microsoft Yahei"/>
                <a:ea typeface="Microsoft Yahei"/>
                <a:sym typeface="Microsoft Yahei"/>
              </a:rPr>
              <a:t>后（      ）</a:t>
            </a:r>
            <a:endParaRPr lang="zh-CN" altLang="en-US" sz="2600" dirty="0">
              <a:solidFill>
                <a:srgbClr val="000000"/>
              </a:solidFill>
              <a:latin typeface="Microsoft Yahei"/>
              <a:ea typeface="Microsoft Yahei"/>
              <a:sym typeface="Microsoft Yahei"/>
            </a:endParaRPr>
          </a:p>
        </p:txBody>
      </p:sp>
      <p:sp>
        <p:nvSpPr>
          <p:cNvPr id="4" name="TextBox 3"/>
          <p:cNvSpPr txBox="1"/>
          <p:nvPr>
            <p:custDataLst>
              <p:tags r:id="rId3"/>
            </p:custDataLst>
          </p:nvPr>
        </p:nvSpPr>
        <p:spPr>
          <a:xfrm>
            <a:off x="1828800" y="2786063"/>
            <a:ext cx="6919664" cy="642938"/>
          </a:xfrm>
          <a:prstGeom prst="rect">
            <a:avLst/>
          </a:prstGeom>
          <a:noFill/>
        </p:spPr>
        <p:txBody>
          <a:bodyPr vert="horz" rtlCol="0" anchor="ctr" anchorCtr="0">
            <a:noAutofit/>
          </a:bodyPr>
          <a:lstStyle/>
          <a:p>
            <a:pPr algn="l"/>
            <a:r>
              <a:rPr lang="zh-CN" altLang="en-US" sz="2600" dirty="0">
                <a:solidFill>
                  <a:srgbClr val="000000"/>
                </a:solidFill>
                <a:latin typeface="Microsoft Yahei"/>
                <a:ea typeface="Microsoft Yahei"/>
                <a:sym typeface="Microsoft Yahei"/>
              </a:rPr>
              <a:t>便一直存在于系统中，直到被操作人员撤销 </a:t>
            </a:r>
          </a:p>
        </p:txBody>
      </p:sp>
      <p:sp>
        <p:nvSpPr>
          <p:cNvPr id="5" name="TextBox 4"/>
          <p:cNvSpPr txBox="1"/>
          <p:nvPr>
            <p:custDataLst>
              <p:tags r:id="rId4"/>
            </p:custDataLst>
          </p:nvPr>
        </p:nvSpPr>
        <p:spPr>
          <a:xfrm>
            <a:off x="1828800" y="3643313"/>
            <a:ext cx="6919664" cy="642938"/>
          </a:xfrm>
          <a:prstGeom prst="rect">
            <a:avLst/>
          </a:prstGeom>
          <a:noFill/>
        </p:spPr>
        <p:txBody>
          <a:bodyPr vert="horz" rtlCol="0" anchor="ctr" anchorCtr="0">
            <a:noAutofit/>
          </a:bodyPr>
          <a:lstStyle/>
          <a:p>
            <a:pPr algn="l"/>
            <a:r>
              <a:rPr lang="zh-CN" altLang="en-US" sz="2600" dirty="0">
                <a:solidFill>
                  <a:srgbClr val="000000"/>
                </a:solidFill>
                <a:latin typeface="Microsoft Yahei"/>
                <a:ea typeface="Microsoft Yahei"/>
                <a:sym typeface="Microsoft Yahei"/>
              </a:rPr>
              <a:t>随着作业运行正常或不正常结束而撤销 </a:t>
            </a:r>
          </a:p>
        </p:txBody>
      </p:sp>
      <p:sp>
        <p:nvSpPr>
          <p:cNvPr id="6" name="TextBox 5"/>
          <p:cNvSpPr txBox="1"/>
          <p:nvPr>
            <p:custDataLst>
              <p:tags r:id="rId5"/>
            </p:custDataLst>
          </p:nvPr>
        </p:nvSpPr>
        <p:spPr>
          <a:xfrm>
            <a:off x="1828800" y="4500563"/>
            <a:ext cx="6919664" cy="642938"/>
          </a:xfrm>
          <a:prstGeom prst="rect">
            <a:avLst/>
          </a:prstGeom>
          <a:noFill/>
        </p:spPr>
        <p:txBody>
          <a:bodyPr vert="horz" rtlCol="0" anchor="ctr" anchorCtr="0">
            <a:noAutofit/>
          </a:bodyPr>
          <a:lstStyle/>
          <a:p>
            <a:pPr algn="l"/>
            <a:r>
              <a:rPr lang="zh-CN" altLang="en-US" sz="2600" dirty="0">
                <a:solidFill>
                  <a:srgbClr val="000000"/>
                </a:solidFill>
                <a:latin typeface="Microsoft Yahei"/>
                <a:ea typeface="Microsoft Yahei"/>
                <a:sym typeface="Microsoft Yahei"/>
              </a:rPr>
              <a:t>随着时间片轮转而撤销与建立 </a:t>
            </a:r>
          </a:p>
        </p:txBody>
      </p:sp>
      <p:sp>
        <p:nvSpPr>
          <p:cNvPr id="7" name="TextBox 6"/>
          <p:cNvSpPr txBox="1"/>
          <p:nvPr>
            <p:custDataLst>
              <p:tags r:id="rId6"/>
            </p:custDataLst>
          </p:nvPr>
        </p:nvSpPr>
        <p:spPr>
          <a:xfrm>
            <a:off x="1828800" y="5357813"/>
            <a:ext cx="6919664" cy="642938"/>
          </a:xfrm>
          <a:prstGeom prst="rect">
            <a:avLst/>
          </a:prstGeom>
          <a:noFill/>
        </p:spPr>
        <p:txBody>
          <a:bodyPr vert="horz" rtlCol="0" anchor="ctr" anchorCtr="0">
            <a:noAutofit/>
          </a:bodyPr>
          <a:lstStyle/>
          <a:p>
            <a:pPr algn="l"/>
            <a:r>
              <a:rPr lang="zh-CN" altLang="en-US" sz="2600" dirty="0">
                <a:solidFill>
                  <a:srgbClr val="000000"/>
                </a:solidFill>
                <a:latin typeface="Microsoft Yahei"/>
                <a:ea typeface="Microsoft Yahei"/>
                <a:sym typeface="Microsoft Yahei"/>
              </a:rPr>
              <a:t>随着进程的阻塞或唤醒而撤销与建立 </a:t>
            </a:r>
          </a:p>
        </p:txBody>
      </p:sp>
      <p:sp>
        <p:nvSpPr>
          <p:cNvPr id="8" name="椭圆 7"/>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114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82701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a:solidFill>
                  <a:srgbClr val="000000"/>
                </a:solidFill>
                <a:latin typeface="Microsoft Yahei"/>
                <a:ea typeface="Microsoft Yahei"/>
                <a:sym typeface="Microsoft Yahei"/>
              </a:rPr>
              <a:t>设系统中有</a:t>
            </a:r>
            <a:r>
              <a:rPr lang="en-US" altLang="zh-CN" sz="2600" dirty="0">
                <a:solidFill>
                  <a:srgbClr val="000000"/>
                </a:solidFill>
                <a:latin typeface="Microsoft Yahei"/>
                <a:ea typeface="Microsoft Yahei"/>
                <a:sym typeface="Microsoft Yahei"/>
              </a:rPr>
              <a:t>n(n&gt;2)</a:t>
            </a:r>
            <a:r>
              <a:rPr lang="zh-CN" altLang="en-US" sz="2600" dirty="0">
                <a:solidFill>
                  <a:srgbClr val="000000"/>
                </a:solidFill>
                <a:latin typeface="Microsoft Yahei"/>
                <a:ea typeface="Microsoft Yahei"/>
                <a:sym typeface="Microsoft Yahei"/>
              </a:rPr>
              <a:t>个进程，且当前不在执行进程调度程序，试考虑下述</a:t>
            </a:r>
            <a:r>
              <a:rPr lang="en-US" altLang="zh-CN" sz="2600" dirty="0">
                <a:solidFill>
                  <a:srgbClr val="000000"/>
                </a:solidFill>
                <a:latin typeface="Microsoft Yahei"/>
                <a:ea typeface="Microsoft Yahei"/>
                <a:sym typeface="Microsoft Yahei"/>
              </a:rPr>
              <a:t>4</a:t>
            </a:r>
            <a:r>
              <a:rPr lang="zh-CN" altLang="en-US" sz="2600" dirty="0">
                <a:solidFill>
                  <a:srgbClr val="000000"/>
                </a:solidFill>
                <a:latin typeface="Microsoft Yahei"/>
                <a:ea typeface="Microsoft Yahei"/>
                <a:sym typeface="Microsoft Yahei"/>
              </a:rPr>
              <a:t>种情况，上述情况中，不可能发生的情况</a:t>
            </a:r>
            <a:r>
              <a:rPr lang="zh-CN" altLang="en-US" sz="2600" dirty="0" smtClean="0">
                <a:solidFill>
                  <a:srgbClr val="000000"/>
                </a:solidFill>
                <a:latin typeface="Microsoft Yahei"/>
                <a:ea typeface="Microsoft Yahei"/>
                <a:sym typeface="Microsoft Yahei"/>
              </a:rPr>
              <a:t>是（    ）</a:t>
            </a:r>
            <a:endParaRPr lang="zh-CN" altLang="en-US" sz="2600" dirty="0">
              <a:solidFill>
                <a:srgbClr val="000000"/>
              </a:solidFill>
              <a:latin typeface="Microsoft Yahei"/>
              <a:ea typeface="Microsoft Yahei"/>
              <a:sym typeface="Microsoft Yahei"/>
            </a:endParaRPr>
          </a:p>
        </p:txBody>
      </p:sp>
      <p:sp>
        <p:nvSpPr>
          <p:cNvPr id="4" name="TextBox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zh-CN" altLang="en-US" sz="2400" dirty="0">
                <a:solidFill>
                  <a:srgbClr val="000000"/>
                </a:solidFill>
                <a:latin typeface="Microsoft Yahei"/>
                <a:ea typeface="Microsoft Yahei"/>
                <a:sym typeface="Microsoft Yahei"/>
              </a:rPr>
              <a:t>没有运行进程，有</a:t>
            </a:r>
            <a:r>
              <a:rPr lang="en-US" altLang="zh-CN" sz="2400" dirty="0">
                <a:solidFill>
                  <a:srgbClr val="000000"/>
                </a:solidFill>
                <a:latin typeface="Microsoft Yahei"/>
                <a:ea typeface="Microsoft Yahei"/>
                <a:sym typeface="Microsoft Yahei"/>
              </a:rPr>
              <a:t>2</a:t>
            </a:r>
            <a:r>
              <a:rPr lang="zh-CN" altLang="en-US" sz="2400" dirty="0">
                <a:solidFill>
                  <a:srgbClr val="000000"/>
                </a:solidFill>
                <a:latin typeface="Microsoft Yahei"/>
                <a:ea typeface="Microsoft Yahei"/>
                <a:sym typeface="Microsoft Yahei"/>
              </a:rPr>
              <a:t>个就绪进程，</a:t>
            </a:r>
            <a:r>
              <a:rPr lang="en-US" altLang="zh-CN" sz="2400" dirty="0">
                <a:solidFill>
                  <a:srgbClr val="000000"/>
                </a:solidFill>
                <a:latin typeface="Microsoft Yahei"/>
                <a:ea typeface="Microsoft Yahei"/>
                <a:sym typeface="Microsoft Yahei"/>
              </a:rPr>
              <a:t>n-2</a:t>
            </a:r>
            <a:r>
              <a:rPr lang="zh-CN" altLang="en-US" sz="2400" dirty="0">
                <a:solidFill>
                  <a:srgbClr val="000000"/>
                </a:solidFill>
                <a:latin typeface="Microsoft Yahei"/>
                <a:ea typeface="Microsoft Yahei"/>
                <a:sym typeface="Microsoft Yahei"/>
              </a:rPr>
              <a:t>个进程处于阻塞状态</a:t>
            </a:r>
          </a:p>
        </p:txBody>
      </p:sp>
      <p:sp>
        <p:nvSpPr>
          <p:cNvPr id="5" name="TextBox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pPr algn="l"/>
            <a:r>
              <a:rPr lang="zh-CN" altLang="en-US" sz="2400" dirty="0">
                <a:solidFill>
                  <a:srgbClr val="000000"/>
                </a:solidFill>
                <a:latin typeface="Microsoft Yahei"/>
                <a:ea typeface="Microsoft Yahei"/>
                <a:sym typeface="Microsoft Yahei"/>
              </a:rPr>
              <a:t>有</a:t>
            </a:r>
            <a:r>
              <a:rPr lang="en-US" altLang="zh-CN" sz="2400" dirty="0">
                <a:solidFill>
                  <a:srgbClr val="000000"/>
                </a:solidFill>
                <a:latin typeface="Microsoft Yahei"/>
                <a:ea typeface="Microsoft Yahei"/>
                <a:sym typeface="Microsoft Yahei"/>
              </a:rPr>
              <a:t>1</a:t>
            </a:r>
            <a:r>
              <a:rPr lang="zh-CN" altLang="en-US" sz="2400" dirty="0">
                <a:solidFill>
                  <a:srgbClr val="000000"/>
                </a:solidFill>
                <a:latin typeface="Microsoft Yahei"/>
                <a:ea typeface="Microsoft Yahei"/>
                <a:sym typeface="Microsoft Yahei"/>
              </a:rPr>
              <a:t>个运行进程，没有就绪进程，</a:t>
            </a:r>
            <a:r>
              <a:rPr lang="en-US" altLang="zh-CN" sz="2400" dirty="0">
                <a:solidFill>
                  <a:srgbClr val="000000"/>
                </a:solidFill>
                <a:latin typeface="Microsoft Yahei"/>
                <a:ea typeface="Microsoft Yahei"/>
                <a:sym typeface="Microsoft Yahei"/>
              </a:rPr>
              <a:t>n-1</a:t>
            </a:r>
            <a:r>
              <a:rPr lang="zh-CN" altLang="en-US" sz="2400" dirty="0">
                <a:solidFill>
                  <a:srgbClr val="000000"/>
                </a:solidFill>
                <a:latin typeface="Microsoft Yahei"/>
                <a:ea typeface="Microsoft Yahei"/>
                <a:sym typeface="Microsoft Yahei"/>
              </a:rPr>
              <a:t>个进程处于阻塞状态</a:t>
            </a:r>
          </a:p>
        </p:txBody>
      </p:sp>
      <p:sp>
        <p:nvSpPr>
          <p:cNvPr id="6" name="TextBox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pPr algn="l"/>
            <a:r>
              <a:rPr lang="zh-CN" altLang="en-US" sz="2400" dirty="0">
                <a:solidFill>
                  <a:srgbClr val="000000"/>
                </a:solidFill>
                <a:latin typeface="Microsoft Yahei"/>
                <a:ea typeface="Microsoft Yahei"/>
                <a:sym typeface="Microsoft Yahei"/>
              </a:rPr>
              <a:t>有</a:t>
            </a:r>
            <a:r>
              <a:rPr lang="en-US" altLang="zh-CN" sz="2400" dirty="0">
                <a:solidFill>
                  <a:srgbClr val="000000"/>
                </a:solidFill>
                <a:latin typeface="Microsoft Yahei"/>
                <a:ea typeface="Microsoft Yahei"/>
                <a:sym typeface="Microsoft Yahei"/>
              </a:rPr>
              <a:t>1</a:t>
            </a:r>
            <a:r>
              <a:rPr lang="zh-CN" altLang="en-US" sz="2400" dirty="0">
                <a:solidFill>
                  <a:srgbClr val="000000"/>
                </a:solidFill>
                <a:latin typeface="Microsoft Yahei"/>
                <a:ea typeface="Microsoft Yahei"/>
                <a:sym typeface="Microsoft Yahei"/>
              </a:rPr>
              <a:t>个运行进程，有</a:t>
            </a:r>
            <a:r>
              <a:rPr lang="en-US" altLang="zh-CN" sz="2400" dirty="0">
                <a:solidFill>
                  <a:srgbClr val="000000"/>
                </a:solidFill>
                <a:latin typeface="Microsoft Yahei"/>
                <a:ea typeface="Microsoft Yahei"/>
                <a:sym typeface="Microsoft Yahei"/>
              </a:rPr>
              <a:t>1</a:t>
            </a:r>
            <a:r>
              <a:rPr lang="zh-CN" altLang="en-US" sz="2400" dirty="0">
                <a:solidFill>
                  <a:srgbClr val="000000"/>
                </a:solidFill>
                <a:latin typeface="Microsoft Yahei"/>
                <a:ea typeface="Microsoft Yahei"/>
                <a:sym typeface="Microsoft Yahei"/>
              </a:rPr>
              <a:t>个就绪进程，</a:t>
            </a:r>
            <a:r>
              <a:rPr lang="en-US" altLang="zh-CN" sz="2400" dirty="0">
                <a:solidFill>
                  <a:srgbClr val="000000"/>
                </a:solidFill>
                <a:latin typeface="Microsoft Yahei"/>
                <a:ea typeface="Microsoft Yahei"/>
                <a:sym typeface="Microsoft Yahei"/>
              </a:rPr>
              <a:t>n-2</a:t>
            </a:r>
            <a:r>
              <a:rPr lang="zh-CN" altLang="en-US" sz="2400" dirty="0">
                <a:solidFill>
                  <a:srgbClr val="000000"/>
                </a:solidFill>
                <a:latin typeface="Microsoft Yahei"/>
                <a:ea typeface="Microsoft Yahei"/>
                <a:sym typeface="Microsoft Yahei"/>
              </a:rPr>
              <a:t>个进程处于阻塞状态</a:t>
            </a:r>
          </a:p>
        </p:txBody>
      </p:sp>
      <p:sp>
        <p:nvSpPr>
          <p:cNvPr id="7" name="TextBox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pPr algn="l"/>
            <a:r>
              <a:rPr lang="zh-CN" altLang="en-US" sz="2400" dirty="0">
                <a:solidFill>
                  <a:srgbClr val="000000"/>
                </a:solidFill>
                <a:latin typeface="Microsoft Yahei"/>
                <a:ea typeface="Microsoft Yahei"/>
                <a:sym typeface="Microsoft Yahei"/>
              </a:rPr>
              <a:t>有</a:t>
            </a:r>
            <a:r>
              <a:rPr lang="en-US" altLang="zh-CN" sz="2400" dirty="0">
                <a:solidFill>
                  <a:srgbClr val="000000"/>
                </a:solidFill>
                <a:latin typeface="Microsoft Yahei"/>
                <a:ea typeface="Microsoft Yahei"/>
                <a:sym typeface="Microsoft Yahei"/>
              </a:rPr>
              <a:t>1</a:t>
            </a:r>
            <a:r>
              <a:rPr lang="zh-CN" altLang="en-US" sz="2400" dirty="0">
                <a:solidFill>
                  <a:srgbClr val="000000"/>
                </a:solidFill>
                <a:latin typeface="Microsoft Yahei"/>
                <a:ea typeface="Microsoft Yahei"/>
                <a:sym typeface="Microsoft Yahei"/>
              </a:rPr>
              <a:t>个运行进程，</a:t>
            </a:r>
            <a:r>
              <a:rPr lang="en-US" altLang="zh-CN" sz="2400" dirty="0">
                <a:solidFill>
                  <a:srgbClr val="000000"/>
                </a:solidFill>
                <a:latin typeface="Microsoft Yahei"/>
                <a:ea typeface="Microsoft Yahei"/>
                <a:sym typeface="Microsoft Yahei"/>
              </a:rPr>
              <a:t>n-1</a:t>
            </a:r>
            <a:r>
              <a:rPr lang="zh-CN" altLang="en-US" sz="2400" dirty="0">
                <a:solidFill>
                  <a:srgbClr val="000000"/>
                </a:solidFill>
                <a:latin typeface="Microsoft Yahei"/>
                <a:ea typeface="Microsoft Yahei"/>
                <a:sym typeface="Microsoft Yahei"/>
              </a:rPr>
              <a:t>个就绪进程，没有进程处于阻塞状态</a:t>
            </a:r>
          </a:p>
        </p:txBody>
      </p:sp>
      <p:sp>
        <p:nvSpPr>
          <p:cNvPr id="8" name="椭圆 7"/>
          <p:cNvSpPr>
            <a:spLocks noChangeAspect="1"/>
          </p:cNvSpPr>
          <p:nvPr>
            <p:custDataLst>
              <p:tags r:id="rId7"/>
            </p:custDataLst>
          </p:nvPr>
        </p:nvSpPr>
        <p:spPr bwMode="auto">
          <a:xfrm>
            <a:off x="11144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18579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a:solidFill>
                  <a:srgbClr val="000000"/>
                </a:solidFill>
                <a:latin typeface="Microsoft Yahei"/>
                <a:ea typeface="Microsoft Yahei"/>
                <a:sym typeface="Microsoft Yahei"/>
              </a:rPr>
              <a:t>中断是一种（    </a:t>
            </a:r>
            <a:r>
              <a:rPr lang="zh-CN" altLang="en-US" sz="2600" dirty="0" smtClean="0">
                <a:solidFill>
                  <a:srgbClr val="000000"/>
                </a:solidFill>
                <a:latin typeface="Microsoft Yahei"/>
                <a:ea typeface="Microsoft Yahei"/>
                <a:sym typeface="Microsoft Yahei"/>
              </a:rPr>
              <a:t>）</a:t>
            </a:r>
            <a:endParaRPr lang="zh-CN" altLang="en-US" sz="2600" dirty="0">
              <a:solidFill>
                <a:srgbClr val="000000"/>
              </a:solidFill>
              <a:latin typeface="Microsoft Yahei"/>
              <a:ea typeface="Microsoft Yahei"/>
              <a:sym typeface="Microsoft Yahei"/>
            </a:endParaRPr>
          </a:p>
        </p:txBody>
      </p:sp>
      <p:sp>
        <p:nvSpPr>
          <p:cNvPr id="4" name="TextBox 3"/>
          <p:cNvSpPr txBox="1"/>
          <p:nvPr>
            <p:custDataLst>
              <p:tags r:id="rId3"/>
            </p:custDataLst>
          </p:nvPr>
        </p:nvSpPr>
        <p:spPr>
          <a:xfrm>
            <a:off x="2404864" y="2464594"/>
            <a:ext cx="3679304" cy="642938"/>
          </a:xfrm>
          <a:prstGeom prst="rect">
            <a:avLst/>
          </a:prstGeom>
          <a:noFill/>
        </p:spPr>
        <p:txBody>
          <a:bodyPr vert="horz" rtlCol="0" anchor="ctr" anchorCtr="0">
            <a:noAutofit/>
          </a:bodyPr>
          <a:lstStyle/>
          <a:p>
            <a:pPr algn="l"/>
            <a:r>
              <a:rPr lang="zh-CN" altLang="en-US" sz="2400" dirty="0" smtClean="0">
                <a:solidFill>
                  <a:srgbClr val="000000"/>
                </a:solidFill>
                <a:latin typeface="Microsoft Yahei"/>
                <a:ea typeface="Microsoft Yahei"/>
                <a:sym typeface="Microsoft Yahei"/>
              </a:rPr>
              <a:t>资源共享技术</a:t>
            </a:r>
            <a:endParaRPr lang="zh-CN" altLang="en-US" sz="2400" dirty="0">
              <a:solidFill>
                <a:srgbClr val="000000"/>
              </a:solidFill>
              <a:latin typeface="Microsoft Yahei"/>
              <a:ea typeface="Microsoft Yahei"/>
              <a:sym typeface="Microsoft Yahei"/>
            </a:endParaRPr>
          </a:p>
        </p:txBody>
      </p:sp>
      <p:sp>
        <p:nvSpPr>
          <p:cNvPr id="5" name="TextBox 4"/>
          <p:cNvSpPr txBox="1"/>
          <p:nvPr>
            <p:custDataLst>
              <p:tags r:id="rId4"/>
            </p:custDataLst>
          </p:nvPr>
        </p:nvSpPr>
        <p:spPr>
          <a:xfrm>
            <a:off x="2404864" y="3200400"/>
            <a:ext cx="3679304" cy="642938"/>
          </a:xfrm>
          <a:prstGeom prst="rect">
            <a:avLst/>
          </a:prstGeom>
          <a:noFill/>
        </p:spPr>
        <p:txBody>
          <a:bodyPr vert="horz" rtlCol="0" anchor="ctr" anchorCtr="0">
            <a:noAutofit/>
          </a:bodyPr>
          <a:lstStyle/>
          <a:p>
            <a:pPr algn="l"/>
            <a:r>
              <a:rPr lang="zh-CN" altLang="en-US" sz="2400" dirty="0" smtClean="0">
                <a:solidFill>
                  <a:srgbClr val="000000"/>
                </a:solidFill>
                <a:latin typeface="Microsoft Yahei"/>
                <a:ea typeface="Microsoft Yahei"/>
                <a:sym typeface="Microsoft Yahei"/>
              </a:rPr>
              <a:t>数据</a:t>
            </a:r>
            <a:r>
              <a:rPr lang="zh-CN" altLang="en-US" sz="2400" dirty="0">
                <a:solidFill>
                  <a:srgbClr val="000000"/>
                </a:solidFill>
                <a:latin typeface="Microsoft Yahei"/>
                <a:ea typeface="Microsoft Yahei"/>
                <a:sym typeface="Microsoft Yahei"/>
              </a:rPr>
              <a:t>转换</a:t>
            </a:r>
            <a:r>
              <a:rPr lang="zh-CN" altLang="en-US" sz="2400" dirty="0" smtClean="0">
                <a:solidFill>
                  <a:srgbClr val="000000"/>
                </a:solidFill>
                <a:latin typeface="Microsoft Yahei"/>
                <a:ea typeface="Microsoft Yahei"/>
                <a:sym typeface="Microsoft Yahei"/>
              </a:rPr>
              <a:t>技术</a:t>
            </a:r>
            <a:endParaRPr lang="zh-CN" altLang="en-US" sz="2400" dirty="0">
              <a:solidFill>
                <a:srgbClr val="000000"/>
              </a:solidFill>
              <a:latin typeface="Microsoft Yahei"/>
              <a:ea typeface="Microsoft Yahei"/>
              <a:sym typeface="Microsoft Yahei"/>
            </a:endParaRPr>
          </a:p>
        </p:txBody>
      </p:sp>
      <p:sp>
        <p:nvSpPr>
          <p:cNvPr id="6" name="TextBox 5"/>
          <p:cNvSpPr txBox="1"/>
          <p:nvPr>
            <p:custDataLst>
              <p:tags r:id="rId5"/>
            </p:custDataLst>
          </p:nvPr>
        </p:nvSpPr>
        <p:spPr>
          <a:xfrm>
            <a:off x="2404864" y="3936206"/>
            <a:ext cx="3679304" cy="642938"/>
          </a:xfrm>
          <a:prstGeom prst="rect">
            <a:avLst/>
          </a:prstGeom>
          <a:noFill/>
        </p:spPr>
        <p:txBody>
          <a:bodyPr vert="horz" rtlCol="0" anchor="ctr" anchorCtr="0">
            <a:noAutofit/>
          </a:bodyPr>
          <a:lstStyle/>
          <a:p>
            <a:pPr algn="l"/>
            <a:r>
              <a:rPr lang="zh-CN" altLang="en-US" sz="2400" dirty="0" smtClean="0">
                <a:solidFill>
                  <a:srgbClr val="000000"/>
                </a:solidFill>
                <a:latin typeface="Microsoft Yahei"/>
                <a:ea typeface="Microsoft Yahei"/>
                <a:sym typeface="Microsoft Yahei"/>
              </a:rPr>
              <a:t>数据共享技术</a:t>
            </a:r>
            <a:endParaRPr lang="zh-CN" altLang="en-US" sz="2400" dirty="0">
              <a:solidFill>
                <a:srgbClr val="000000"/>
              </a:solidFill>
              <a:latin typeface="Microsoft Yahei"/>
              <a:ea typeface="Microsoft Yahei"/>
              <a:sym typeface="Microsoft Yahei"/>
            </a:endParaRPr>
          </a:p>
        </p:txBody>
      </p:sp>
      <p:sp>
        <p:nvSpPr>
          <p:cNvPr id="7" name="TextBox 6"/>
          <p:cNvSpPr txBox="1"/>
          <p:nvPr>
            <p:custDataLst>
              <p:tags r:id="rId6"/>
            </p:custDataLst>
          </p:nvPr>
        </p:nvSpPr>
        <p:spPr>
          <a:xfrm>
            <a:off x="2404864" y="4672011"/>
            <a:ext cx="3679304" cy="642938"/>
          </a:xfrm>
          <a:prstGeom prst="rect">
            <a:avLst/>
          </a:prstGeom>
          <a:noFill/>
        </p:spPr>
        <p:txBody>
          <a:bodyPr vert="horz" rtlCol="0" anchor="ctr" anchorCtr="0">
            <a:noAutofit/>
          </a:bodyPr>
          <a:lstStyle/>
          <a:p>
            <a:pPr algn="l"/>
            <a:r>
              <a:rPr lang="zh-CN" altLang="en-US" sz="2400" dirty="0" smtClean="0">
                <a:solidFill>
                  <a:srgbClr val="000000"/>
                </a:solidFill>
                <a:latin typeface="Microsoft Yahei"/>
                <a:ea typeface="Microsoft Yahei"/>
                <a:sym typeface="Microsoft Yahei"/>
              </a:rPr>
              <a:t>并行处理</a:t>
            </a:r>
            <a:r>
              <a:rPr lang="zh-CN" altLang="en-US" sz="2400" dirty="0">
                <a:solidFill>
                  <a:srgbClr val="000000"/>
                </a:solidFill>
                <a:latin typeface="Microsoft Yahei"/>
                <a:ea typeface="Microsoft Yahei"/>
                <a:sym typeface="Microsoft Yahei"/>
              </a:rPr>
              <a:t>技术</a:t>
            </a:r>
            <a:endParaRPr lang="zh-CN" altLang="en-US" sz="2400" dirty="0">
              <a:solidFill>
                <a:srgbClr val="000000"/>
              </a:solidFill>
              <a:latin typeface="Microsoft Yahei"/>
              <a:ea typeface="Microsoft Yahei"/>
              <a:sym typeface="Microsoft Yahei"/>
            </a:endParaRPr>
          </a:p>
        </p:txBody>
      </p:sp>
      <p:sp>
        <p:nvSpPr>
          <p:cNvPr id="8" name="椭圆 7"/>
          <p:cNvSpPr>
            <a:spLocks noChangeAspect="1"/>
          </p:cNvSpPr>
          <p:nvPr>
            <p:custDataLst>
              <p:tags r:id="rId7"/>
            </p:custDataLst>
          </p:nvPr>
        </p:nvSpPr>
        <p:spPr bwMode="auto">
          <a:xfrm>
            <a:off x="1690489" y="2528887"/>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690489" y="326469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dirty="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690489" y="40004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690489" y="473630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08333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pPr>
              <a:lnSpc>
                <a:spcPct val="140000"/>
              </a:lnSpc>
            </a:pPr>
            <a:r>
              <a:rPr lang="en-US" altLang="zh-CN" sz="3200">
                <a:latin typeface="黑体" pitchFamily="2" charset="-122"/>
                <a:ea typeface="黑体" pitchFamily="2" charset="-122"/>
              </a:rPr>
              <a:t> </a:t>
            </a:r>
            <a:r>
              <a:rPr lang="zh-CN" altLang="en-US" sz="3200">
                <a:latin typeface="黑体" pitchFamily="2" charset="-122"/>
                <a:ea typeface="黑体" pitchFamily="2" charset="-122"/>
              </a:rPr>
              <a:t>　　　　　</a:t>
            </a:r>
            <a:r>
              <a:rPr lang="en-US" altLang="zh-CN" sz="3200">
                <a:latin typeface="黑体" pitchFamily="2" charset="-122"/>
                <a:ea typeface="黑体" pitchFamily="2" charset="-122"/>
              </a:rPr>
              <a:t>2.4</a:t>
            </a:r>
            <a:r>
              <a:rPr lang="zh-CN" altLang="en-US" sz="3200">
                <a:latin typeface="黑体" pitchFamily="2" charset="-122"/>
                <a:ea typeface="黑体" pitchFamily="2" charset="-122"/>
              </a:rPr>
              <a:t>　进 程 同 步</a:t>
            </a:r>
            <a:br>
              <a:rPr lang="zh-CN" altLang="en-US" sz="3200">
                <a:latin typeface="黑体" pitchFamily="2" charset="-122"/>
                <a:ea typeface="黑体" pitchFamily="2" charset="-122"/>
              </a:rPr>
            </a:br>
            <a:r>
              <a:rPr lang="zh-CN" altLang="en-US"/>
              <a:t/>
            </a:r>
            <a:br>
              <a:rPr lang="zh-CN" altLang="en-US"/>
            </a:br>
            <a:r>
              <a:rPr lang="zh-CN" altLang="en-US"/>
              <a:t>　　在</a:t>
            </a:r>
            <a:r>
              <a:rPr lang="en-US" altLang="zh-CN"/>
              <a:t>OS</a:t>
            </a:r>
            <a:r>
              <a:rPr lang="zh-CN" altLang="en-US"/>
              <a:t>中引入进程后，一方面可以使系统中的多道程序并发执行，这不仅能有效地改善资源利用率，还可显著地提高系统的吞吐量，但另一方面却使系统变得更加复杂。如果不能采取有效的措施，对多个进程的运行进行妥善的管理，必然会因为这些进程对系统资源的无序争夺给系统造成混乱。致使每次处理的结果存在着不确定性，即显现出其不可再现性。</a:t>
            </a:r>
          </a:p>
        </p:txBody>
      </p:sp>
      <p:sp>
        <p:nvSpPr>
          <p:cNvPr id="770051" name="Rectangle 3"/>
          <p:cNvSpPr>
            <a:spLocks noGrp="1" noChangeArrowheads="1"/>
          </p:cNvSpPr>
          <p:nvPr>
            <p:ph type="body" idx="1"/>
          </p:nvPr>
        </p:nvSpPr>
        <p:spPr/>
        <p:txBody>
          <a:bodyPr/>
          <a:lstStyle/>
          <a:p>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pPr>
              <a:lnSpc>
                <a:spcPct val="150000"/>
              </a:lnSpc>
            </a:pPr>
            <a:r>
              <a:rPr lang="en-US" altLang="zh-CN" dirty="0">
                <a:latin typeface="黑体" pitchFamily="2" charset="-122"/>
                <a:ea typeface="黑体" pitchFamily="2" charset="-122"/>
              </a:rPr>
              <a:t>2.4.1</a:t>
            </a:r>
            <a:r>
              <a:rPr lang="zh-CN" altLang="en-US" dirty="0">
                <a:latin typeface="黑体" pitchFamily="2" charset="-122"/>
                <a:ea typeface="黑体" pitchFamily="2" charset="-122"/>
              </a:rPr>
              <a:t>　进程同步的基本</a:t>
            </a:r>
            <a:r>
              <a:rPr lang="zh-CN" altLang="en-US" dirty="0" smtClean="0">
                <a:latin typeface="黑体" pitchFamily="2" charset="-122"/>
                <a:ea typeface="黑体" pitchFamily="2" charset="-122"/>
              </a:rPr>
              <a:t>概念</a:t>
            </a:r>
            <a:br>
              <a:rPr lang="zh-CN" altLang="en-US" dirty="0" smtClean="0">
                <a:latin typeface="黑体" pitchFamily="2" charset="-122"/>
                <a:ea typeface="黑体" pitchFamily="2" charset="-122"/>
              </a:rPr>
            </a:br>
            <a:r>
              <a:rPr lang="zh-CN" altLang="en-US" dirty="0" smtClean="0">
                <a:latin typeface="黑体" pitchFamily="2" charset="-122"/>
                <a:ea typeface="黑体" pitchFamily="2" charset="-122"/>
              </a:rPr>
              <a:t>　　</a:t>
            </a:r>
            <a:r>
              <a:rPr lang="en-US" altLang="zh-CN" dirty="0" smtClean="0">
                <a:latin typeface="黑体" pitchFamily="2" charset="-122"/>
                <a:ea typeface="黑体" pitchFamily="2" charset="-122"/>
              </a:rPr>
              <a:t>1. </a:t>
            </a:r>
            <a:r>
              <a:rPr lang="zh-CN" altLang="en-US" dirty="0" smtClean="0">
                <a:latin typeface="黑体" pitchFamily="2" charset="-122"/>
                <a:ea typeface="黑体" pitchFamily="2" charset="-122"/>
              </a:rPr>
              <a:t>多道程序环境下，两种形式的制约关系</a:t>
            </a:r>
            <a:endParaRPr lang="zh-CN" altLang="en-US" dirty="0"/>
          </a:p>
        </p:txBody>
      </p:sp>
      <p:sp>
        <p:nvSpPr>
          <p:cNvPr id="771075" name="Rectangle 3"/>
          <p:cNvSpPr>
            <a:spLocks noGrp="1" noChangeArrowheads="1"/>
          </p:cNvSpPr>
          <p:nvPr>
            <p:ph type="body" idx="1"/>
          </p:nvPr>
        </p:nvSpPr>
        <p:spPr/>
        <p:txBody>
          <a:bodyPr/>
          <a:lstStyle/>
          <a:p>
            <a:endParaRPr lang="zh-CN" altLang="zh-CN"/>
          </a:p>
        </p:txBody>
      </p:sp>
      <p:sp>
        <p:nvSpPr>
          <p:cNvPr id="21" name="Text Box 5"/>
          <p:cNvSpPr txBox="1">
            <a:spLocks noChangeArrowheads="1"/>
          </p:cNvSpPr>
          <p:nvPr/>
        </p:nvSpPr>
        <p:spPr bwMode="auto">
          <a:xfrm>
            <a:off x="757610" y="198884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a:latin typeface="宋体" pitchFamily="2" charset="-122"/>
              </a:rPr>
              <a:t>（</a:t>
            </a:r>
            <a:r>
              <a:rPr lang="en-US" altLang="zh-CN"/>
              <a:t>1</a:t>
            </a:r>
            <a:r>
              <a:rPr lang="zh-CN" altLang="en-US">
                <a:latin typeface="宋体" pitchFamily="2" charset="-122"/>
              </a:rPr>
              <a:t>）间接制约关系</a:t>
            </a:r>
            <a:r>
              <a:rPr lang="zh-CN" altLang="en-US"/>
              <a:t> </a:t>
            </a:r>
          </a:p>
        </p:txBody>
      </p:sp>
      <p:sp>
        <p:nvSpPr>
          <p:cNvPr id="22" name="Text Box 6"/>
          <p:cNvSpPr txBox="1">
            <a:spLocks noChangeArrowheads="1"/>
          </p:cNvSpPr>
          <p:nvPr/>
        </p:nvSpPr>
        <p:spPr bwMode="auto">
          <a:xfrm>
            <a:off x="3851920" y="2004715"/>
            <a:ext cx="4752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dirty="0" smtClean="0">
                <a:latin typeface="宋体" pitchFamily="2" charset="-122"/>
              </a:rPr>
              <a:t>源于</a:t>
            </a:r>
            <a:r>
              <a:rPr lang="zh-CN" altLang="en-US" dirty="0">
                <a:latin typeface="宋体" pitchFamily="2" charset="-122"/>
              </a:rPr>
              <a:t>资源共享。如，共享打印机。</a:t>
            </a:r>
            <a:r>
              <a:rPr lang="zh-CN" altLang="en-US" dirty="0"/>
              <a:t> </a:t>
            </a:r>
          </a:p>
        </p:txBody>
      </p:sp>
      <p:sp>
        <p:nvSpPr>
          <p:cNvPr id="23" name="Text Box 7"/>
          <p:cNvSpPr txBox="1">
            <a:spLocks noChangeArrowheads="1"/>
          </p:cNvSpPr>
          <p:nvPr/>
        </p:nvSpPr>
        <p:spPr bwMode="auto">
          <a:xfrm>
            <a:off x="1900610" y="2446040"/>
            <a:ext cx="1447800" cy="461665"/>
          </a:xfrm>
          <a:prstGeom prst="rect">
            <a:avLst/>
          </a:prstGeom>
          <a:solidFill>
            <a:schemeClr val="folHlink"/>
          </a:solidFill>
          <a:ln w="38100">
            <a:solidFill>
              <a:schemeClr val="hlink"/>
            </a:solidFill>
            <a:miter lim="800000"/>
            <a:headEnd/>
            <a:tailEnd/>
          </a:ln>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a:solidFill>
                  <a:srgbClr val="FFFF00"/>
                </a:solidFill>
              </a:rPr>
              <a:t>进程互斥</a:t>
            </a:r>
          </a:p>
        </p:txBody>
      </p:sp>
      <p:sp>
        <p:nvSpPr>
          <p:cNvPr id="24" name="Text Box 8"/>
          <p:cNvSpPr txBox="1">
            <a:spLocks noChangeArrowheads="1"/>
          </p:cNvSpPr>
          <p:nvPr/>
        </p:nvSpPr>
        <p:spPr bwMode="auto">
          <a:xfrm>
            <a:off x="757610" y="305564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dirty="0">
                <a:latin typeface="宋体" pitchFamily="2" charset="-122"/>
              </a:rPr>
              <a:t>（</a:t>
            </a:r>
            <a:r>
              <a:rPr lang="en-US" altLang="zh-CN" dirty="0"/>
              <a:t>2</a:t>
            </a:r>
            <a:r>
              <a:rPr lang="zh-CN" altLang="en-US" dirty="0">
                <a:latin typeface="宋体" pitchFamily="2" charset="-122"/>
              </a:rPr>
              <a:t>）直接制约关系</a:t>
            </a:r>
            <a:r>
              <a:rPr lang="zh-CN" altLang="en-US" dirty="0"/>
              <a:t> </a:t>
            </a:r>
          </a:p>
        </p:txBody>
      </p:sp>
      <p:sp>
        <p:nvSpPr>
          <p:cNvPr id="25" name="Text Box 9"/>
          <p:cNvSpPr txBox="1">
            <a:spLocks noChangeArrowheads="1"/>
          </p:cNvSpPr>
          <p:nvPr/>
        </p:nvSpPr>
        <p:spPr bwMode="auto">
          <a:xfrm>
            <a:off x="3851920" y="3055640"/>
            <a:ext cx="47525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dirty="0">
                <a:latin typeface="宋体" pitchFamily="2" charset="-122"/>
              </a:rPr>
              <a:t>源于进程间的合作。如</a:t>
            </a:r>
            <a:r>
              <a:rPr lang="zh-CN" altLang="en-US" dirty="0" smtClean="0">
                <a:latin typeface="宋体" pitchFamily="2" charset="-122"/>
              </a:rPr>
              <a:t>，输入进程和计算进程。</a:t>
            </a:r>
            <a:r>
              <a:rPr lang="en-US" altLang="zh-CN" dirty="0" smtClean="0"/>
              <a:t> </a:t>
            </a:r>
            <a:endParaRPr lang="en-US" altLang="zh-CN" dirty="0"/>
          </a:p>
        </p:txBody>
      </p:sp>
      <p:sp>
        <p:nvSpPr>
          <p:cNvPr id="26" name="Text Box 10"/>
          <p:cNvSpPr txBox="1">
            <a:spLocks noChangeArrowheads="1"/>
          </p:cNvSpPr>
          <p:nvPr/>
        </p:nvSpPr>
        <p:spPr bwMode="auto">
          <a:xfrm>
            <a:off x="1900610" y="3550940"/>
            <a:ext cx="1447800" cy="461665"/>
          </a:xfrm>
          <a:prstGeom prst="rect">
            <a:avLst/>
          </a:prstGeom>
          <a:solidFill>
            <a:schemeClr val="folHlink"/>
          </a:solidFill>
          <a:ln w="38100">
            <a:solidFill>
              <a:schemeClr val="hlink"/>
            </a:solidFill>
            <a:miter lim="800000"/>
            <a:headEnd/>
            <a:tailEnd/>
          </a:ln>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a:solidFill>
                  <a:srgbClr val="FFFF00"/>
                </a:solidFill>
              </a:rPr>
              <a:t>进程同步</a:t>
            </a:r>
          </a:p>
        </p:txBody>
      </p:sp>
      <p:sp>
        <p:nvSpPr>
          <p:cNvPr id="27" name="矩形 12"/>
          <p:cNvSpPr>
            <a:spLocks noChangeArrowheads="1"/>
          </p:cNvSpPr>
          <p:nvPr/>
        </p:nvSpPr>
        <p:spPr bwMode="auto">
          <a:xfrm>
            <a:off x="611560" y="4182765"/>
            <a:ext cx="8073082"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10000"/>
              </a:lnSpc>
            </a:pPr>
            <a:r>
              <a:rPr lang="zh-CN" altLang="en-US" sz="2400" dirty="0">
                <a:latin typeface="+mj-lt"/>
                <a:ea typeface="华文楷体" pitchFamily="2" charset="-122"/>
              </a:rPr>
              <a:t>下列活动分别属于哪种制约关系？</a:t>
            </a:r>
          </a:p>
          <a:p>
            <a:pPr algn="l">
              <a:lnSpc>
                <a:spcPct val="110000"/>
              </a:lnSpc>
            </a:pPr>
            <a:r>
              <a:rPr lang="zh-CN" altLang="en-US" sz="2400" dirty="0">
                <a:latin typeface="+mj-lt"/>
                <a:ea typeface="华文楷体" pitchFamily="2" charset="-122"/>
              </a:rPr>
              <a:t>（</a:t>
            </a:r>
            <a:r>
              <a:rPr lang="en-US" altLang="zh-CN" sz="2400" dirty="0">
                <a:latin typeface="+mj-lt"/>
                <a:ea typeface="华文楷体" pitchFamily="2" charset="-122"/>
              </a:rPr>
              <a:t>1</a:t>
            </a:r>
            <a:r>
              <a:rPr lang="zh-CN" altLang="en-US" sz="2400" dirty="0" smtClean="0">
                <a:latin typeface="+mj-lt"/>
                <a:ea typeface="华文楷体" pitchFamily="2" charset="-122"/>
              </a:rPr>
              <a:t>）使用共享单车；</a:t>
            </a:r>
            <a:r>
              <a:rPr lang="en-US" altLang="zh-CN" sz="2400" dirty="0">
                <a:latin typeface="+mj-lt"/>
                <a:ea typeface="华文楷体" pitchFamily="2" charset="-122"/>
              </a:rPr>
              <a:t> </a:t>
            </a:r>
            <a:r>
              <a:rPr lang="en-US" altLang="zh-CN" sz="2400" dirty="0" smtClean="0">
                <a:latin typeface="+mj-lt"/>
                <a:ea typeface="华文楷体" pitchFamily="2" charset="-122"/>
              </a:rPr>
              <a:t>               </a:t>
            </a:r>
            <a:r>
              <a:rPr lang="zh-CN" altLang="en-US" sz="2400" dirty="0" smtClean="0">
                <a:latin typeface="+mj-lt"/>
                <a:ea typeface="华文楷体" pitchFamily="2" charset="-122"/>
              </a:rPr>
              <a:t>（</a:t>
            </a:r>
            <a:r>
              <a:rPr lang="en-US" altLang="zh-CN" sz="2400" dirty="0">
                <a:latin typeface="+mj-lt"/>
                <a:ea typeface="华文楷体" pitchFamily="2" charset="-122"/>
              </a:rPr>
              <a:t>2</a:t>
            </a:r>
            <a:r>
              <a:rPr lang="zh-CN" altLang="en-US" sz="2400" dirty="0" smtClean="0">
                <a:latin typeface="+mj-lt"/>
                <a:ea typeface="华文楷体" pitchFamily="2" charset="-122"/>
              </a:rPr>
              <a:t>）打篮球；</a:t>
            </a:r>
            <a:endParaRPr lang="zh-CN" altLang="en-US" sz="2400" dirty="0">
              <a:latin typeface="+mj-lt"/>
              <a:ea typeface="华文楷体" pitchFamily="2" charset="-122"/>
            </a:endParaRPr>
          </a:p>
          <a:p>
            <a:pPr algn="l">
              <a:lnSpc>
                <a:spcPct val="110000"/>
              </a:lnSpc>
            </a:pPr>
            <a:r>
              <a:rPr lang="zh-CN" altLang="en-US" sz="2400" dirty="0">
                <a:latin typeface="+mj-lt"/>
                <a:ea typeface="华文楷体" pitchFamily="2" charset="-122"/>
              </a:rPr>
              <a:t>（</a:t>
            </a:r>
            <a:r>
              <a:rPr lang="en-US" altLang="zh-CN" sz="2400" dirty="0">
                <a:latin typeface="+mj-lt"/>
                <a:ea typeface="华文楷体" pitchFamily="2" charset="-122"/>
              </a:rPr>
              <a:t>3</a:t>
            </a:r>
            <a:r>
              <a:rPr lang="zh-CN" altLang="en-US" sz="2400" dirty="0">
                <a:latin typeface="+mj-lt"/>
                <a:ea typeface="华文楷体" pitchFamily="2" charset="-122"/>
              </a:rPr>
              <a:t>）流水线生产的各道工序</a:t>
            </a:r>
            <a:r>
              <a:rPr lang="zh-CN" altLang="en-US" sz="2400" dirty="0" smtClean="0">
                <a:latin typeface="+mj-lt"/>
                <a:ea typeface="华文楷体" pitchFamily="2" charset="-122"/>
              </a:rPr>
              <a:t>；（</a:t>
            </a:r>
            <a:r>
              <a:rPr lang="en-US" altLang="zh-CN" sz="2400" dirty="0" smtClean="0">
                <a:latin typeface="+mj-lt"/>
                <a:ea typeface="华文楷体" pitchFamily="2" charset="-122"/>
              </a:rPr>
              <a:t>4</a:t>
            </a:r>
            <a:r>
              <a:rPr lang="zh-CN" altLang="en-US" sz="2400" dirty="0">
                <a:latin typeface="+mj-lt"/>
                <a:ea typeface="华文楷体" pitchFamily="2" charset="-122"/>
              </a:rPr>
              <a:t>）商品生产和社会消费。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0-#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1000" fill="hold"/>
                                        <p:tgtEl>
                                          <p:spTgt spid="23"/>
                                        </p:tgtEl>
                                        <p:attrNameLst>
                                          <p:attrName>ppt_w</p:attrName>
                                        </p:attrNameLst>
                                      </p:cBhvr>
                                      <p:tavLst>
                                        <p:tav tm="0">
                                          <p:val>
                                            <p:fltVal val="0"/>
                                          </p:val>
                                        </p:tav>
                                        <p:tav tm="100000">
                                          <p:val>
                                            <p:strVal val="#ppt_w"/>
                                          </p:val>
                                        </p:tav>
                                      </p:tavLst>
                                    </p:anim>
                                    <p:anim calcmode="lin" valueType="num">
                                      <p:cBhvr>
                                        <p:cTn id="26" dur="1000" fill="hold"/>
                                        <p:tgtEl>
                                          <p:spTgt spid="23"/>
                                        </p:tgtEl>
                                        <p:attrNameLst>
                                          <p:attrName>ppt_h</p:attrName>
                                        </p:attrNameLst>
                                      </p:cBhvr>
                                      <p:tavLst>
                                        <p:tav tm="0">
                                          <p:val>
                                            <p:fltVal val="0"/>
                                          </p:val>
                                        </p:tav>
                                        <p:tav tm="100000">
                                          <p:val>
                                            <p:strVal val="#ppt_h"/>
                                          </p:val>
                                        </p:tav>
                                      </p:tavLst>
                                    </p:anim>
                                    <p:anim calcmode="lin" valueType="num">
                                      <p:cBhvr>
                                        <p:cTn id="27"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1+#ppt_w/2"/>
                                          </p:val>
                                        </p:tav>
                                        <p:tav tm="100000">
                                          <p:val>
                                            <p:strVal val="#ppt_x"/>
                                          </p:val>
                                        </p:tav>
                                      </p:tavLst>
                                    </p:anim>
                                    <p:anim calcmode="lin" valueType="num">
                                      <p:cBhvr additive="base">
                                        <p:cTn id="3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slide(fromBottom)">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P spid="24" grpId="0"/>
      <p:bldP spid="25" grpId="0"/>
      <p:bldP spid="26" grpId="0" animBg="1"/>
      <p:bldP spid="27"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pPr>
              <a:lnSpc>
                <a:spcPct val="150000"/>
              </a:lnSpc>
            </a:pPr>
            <a:r>
              <a:rPr lang="zh-CN" altLang="en-US" dirty="0"/>
              <a:t>　　</a:t>
            </a:r>
            <a:r>
              <a:rPr lang="en-US" altLang="zh-CN" dirty="0">
                <a:latin typeface="黑体" pitchFamily="2" charset="-122"/>
                <a:ea typeface="黑体" pitchFamily="2" charset="-122"/>
              </a:rPr>
              <a:t>2. </a:t>
            </a:r>
            <a:r>
              <a:rPr lang="zh-CN" altLang="en-US" dirty="0">
                <a:latin typeface="黑体" pitchFamily="2" charset="-122"/>
                <a:ea typeface="黑体" pitchFamily="2" charset="-122"/>
              </a:rPr>
              <a:t>临界资源</a:t>
            </a:r>
            <a:r>
              <a:rPr lang="en-US" altLang="zh-CN" dirty="0">
                <a:latin typeface="黑体" pitchFamily="2" charset="-122"/>
                <a:ea typeface="黑体" pitchFamily="2" charset="-122"/>
              </a:rPr>
              <a:t>(Critical </a:t>
            </a:r>
            <a:r>
              <a:rPr lang="en-US" altLang="zh-CN" dirty="0" err="1">
                <a:latin typeface="黑体" pitchFamily="2" charset="-122"/>
                <a:ea typeface="黑体" pitchFamily="2" charset="-122"/>
              </a:rPr>
              <a:t>Resouce</a:t>
            </a:r>
            <a:r>
              <a:rPr lang="en-US" altLang="zh-CN" dirty="0">
                <a:latin typeface="黑体" pitchFamily="2" charset="-122"/>
                <a:ea typeface="黑体" pitchFamily="2" charset="-122"/>
              </a:rPr>
              <a:t>)</a:t>
            </a:r>
            <a:br>
              <a:rPr lang="en-US" altLang="zh-CN" dirty="0">
                <a:latin typeface="黑体" pitchFamily="2" charset="-122"/>
                <a:ea typeface="黑体" pitchFamily="2" charset="-122"/>
              </a:rPr>
            </a:br>
            <a:r>
              <a:rPr lang="en-US" altLang="zh-CN" sz="1200" dirty="0" smtClean="0">
                <a:latin typeface="黑体" pitchFamily="2" charset="-122"/>
                <a:ea typeface="黑体" pitchFamily="2" charset="-122"/>
              </a:rPr>
              <a:t/>
            </a:r>
            <a:br>
              <a:rPr lang="en-US" altLang="zh-CN" sz="1200" dirty="0" smtClean="0">
                <a:latin typeface="黑体" pitchFamily="2" charset="-122"/>
                <a:ea typeface="黑体" pitchFamily="2" charset="-122"/>
              </a:rPr>
            </a:br>
            <a:r>
              <a:rPr lang="zh-CN" altLang="en-US" dirty="0"/>
              <a:t>　　</a:t>
            </a:r>
            <a:r>
              <a:rPr lang="zh-CN" altLang="en-US" dirty="0">
                <a:latin typeface="宋体" pitchFamily="2" charset="-122"/>
              </a:rPr>
              <a:t>在一段时间内只允许一个进程访问的资源，即仅当一个进程访问完并释放该资源后，才允许另一个进程访问的资源，称为临界资源或独占</a:t>
            </a:r>
            <a:r>
              <a:rPr lang="zh-CN" altLang="en-US" dirty="0" smtClean="0">
                <a:latin typeface="宋体" pitchFamily="2" charset="-122"/>
              </a:rPr>
              <a:t>资源。</a:t>
            </a:r>
            <a:r>
              <a:rPr lang="en-US" altLang="zh-CN" dirty="0" smtClean="0">
                <a:latin typeface="宋体" pitchFamily="2" charset="-122"/>
              </a:rPr>
              <a:t/>
            </a:r>
            <a:br>
              <a:rPr lang="en-US" altLang="zh-CN" dirty="0" smtClean="0">
                <a:latin typeface="宋体" pitchFamily="2" charset="-122"/>
              </a:rPr>
            </a:br>
            <a:r>
              <a:rPr lang="zh-CN" altLang="en-US" dirty="0"/>
              <a:t>　　</a:t>
            </a:r>
            <a:r>
              <a:rPr lang="zh-CN" altLang="en-US" dirty="0" smtClean="0"/>
              <a:t>如</a:t>
            </a:r>
            <a:r>
              <a:rPr lang="zh-CN" altLang="en-US" dirty="0"/>
              <a:t>打印机、 </a:t>
            </a:r>
            <a:r>
              <a:rPr lang="zh-CN" altLang="en-US" dirty="0" smtClean="0"/>
              <a:t>磁带机、共享变量等</a:t>
            </a:r>
            <a:r>
              <a:rPr lang="zh-CN" altLang="en-US" dirty="0"/>
              <a:t>，都属于临界资源，诸进程间应采取互斥方式，实现对这种资源的共享。 </a:t>
            </a:r>
          </a:p>
        </p:txBody>
      </p:sp>
      <p:sp>
        <p:nvSpPr>
          <p:cNvPr id="772099" name="Rectangle 3"/>
          <p:cNvSpPr>
            <a:spLocks noGrp="1" noChangeArrowheads="1"/>
          </p:cNvSpPr>
          <p:nvPr>
            <p:ph type="body" idx="1"/>
          </p:nvPr>
        </p:nvSpPr>
        <p:spPr/>
        <p:txBody>
          <a:bodyPr/>
          <a:lstStyle/>
          <a:p>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325438" y="528638"/>
            <a:ext cx="7772400" cy="641350"/>
          </a:xfrm>
        </p:spPr>
        <p:txBody>
          <a:bodyPr/>
          <a:lstStyle/>
          <a:p>
            <a:r>
              <a:rPr lang="zh-CN" altLang="en-US" b="1" smtClean="0">
                <a:latin typeface="宋体" pitchFamily="2" charset="-122"/>
              </a:rPr>
              <a:t>经典的生产者</a:t>
            </a:r>
            <a:r>
              <a:rPr lang="en-US" altLang="zh-CN" b="1" smtClean="0">
                <a:latin typeface="宋体" pitchFamily="2" charset="-122"/>
              </a:rPr>
              <a:t>-</a:t>
            </a:r>
            <a:r>
              <a:rPr lang="zh-CN" altLang="en-US" b="1" smtClean="0">
                <a:latin typeface="宋体" pitchFamily="2" charset="-122"/>
              </a:rPr>
              <a:t>消费者问题</a:t>
            </a:r>
          </a:p>
        </p:txBody>
      </p:sp>
      <p:sp>
        <p:nvSpPr>
          <p:cNvPr id="51203" name="Rectangle 3"/>
          <p:cNvSpPr txBox="1">
            <a:spLocks noChangeArrowheads="1"/>
          </p:cNvSpPr>
          <p:nvPr/>
        </p:nvSpPr>
        <p:spPr bwMode="auto">
          <a:xfrm>
            <a:off x="647452" y="1104900"/>
            <a:ext cx="7884988" cy="174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hangingPunct="0">
              <a:spcBef>
                <a:spcPct val="20000"/>
              </a:spcBef>
              <a:buClr>
                <a:schemeClr val="folHlink"/>
              </a:buClr>
              <a:buSzPct val="60000"/>
            </a:pPr>
            <a:r>
              <a:rPr lang="en-US" altLang="zh-CN" b="0" dirty="0" err="1">
                <a:latin typeface="宋体" pitchFamily="2" charset="-122"/>
              </a:rPr>
              <a:t>Dijkstra</a:t>
            </a:r>
            <a:r>
              <a:rPr lang="zh-CN" altLang="en-US" b="0" dirty="0" smtClean="0">
                <a:latin typeface="宋体" pitchFamily="2" charset="-122"/>
              </a:rPr>
              <a:t>（迪杰</a:t>
            </a:r>
            <a:r>
              <a:rPr lang="zh-CN" altLang="en-US" b="0" dirty="0" smtClean="0"/>
              <a:t>斯特拉</a:t>
            </a:r>
            <a:r>
              <a:rPr lang="zh-CN" altLang="en-US" b="0" dirty="0">
                <a:latin typeface="宋体" pitchFamily="2" charset="-122"/>
              </a:rPr>
              <a:t>）把广义同步问题抽象成一种“生产者与消费者问题”（</a:t>
            </a:r>
            <a:r>
              <a:rPr lang="en-US" altLang="zh-CN" b="0" dirty="0">
                <a:latin typeface="宋体" pitchFamily="2" charset="-122"/>
              </a:rPr>
              <a:t>Producer-consumer-relationship</a:t>
            </a:r>
            <a:r>
              <a:rPr lang="zh-CN" altLang="en-US" b="0" dirty="0">
                <a:latin typeface="宋体" pitchFamily="2" charset="-122"/>
              </a:rPr>
              <a:t>）的抽象模型。事实上，计算机系统中的许多问题都可归结为生产者与消费者问题。</a:t>
            </a:r>
            <a:endParaRPr lang="zh-CN" altLang="en-US" b="0" dirty="0">
              <a:latin typeface="宋体" pitchFamily="2" charset="-122"/>
              <a:cs typeface="Times New Roman" pitchFamily="18" charset="0"/>
            </a:endParaRPr>
          </a:p>
        </p:txBody>
      </p:sp>
      <p:pic>
        <p:nvPicPr>
          <p:cNvPr id="51204" name="Picture 4" descr="72ccb7779413f508b051b93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5676" y="3220582"/>
            <a:ext cx="17907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5"/>
          <p:cNvSpPr>
            <a:spLocks noChangeArrowheads="1"/>
          </p:cNvSpPr>
          <p:nvPr/>
        </p:nvSpPr>
        <p:spPr bwMode="auto">
          <a:xfrm>
            <a:off x="6500638" y="5220940"/>
            <a:ext cx="1120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800">
                <a:latin typeface="宋体" pitchFamily="2" charset="-122"/>
              </a:rPr>
              <a:t>Dijkstra</a:t>
            </a:r>
          </a:p>
        </p:txBody>
      </p:sp>
      <p:sp>
        <p:nvSpPr>
          <p:cNvPr id="51206" name="Rectangle 6"/>
          <p:cNvSpPr>
            <a:spLocks noChangeArrowheads="1"/>
          </p:cNvSpPr>
          <p:nvPr/>
        </p:nvSpPr>
        <p:spPr bwMode="auto">
          <a:xfrm>
            <a:off x="899592" y="2708920"/>
            <a:ext cx="4572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200">
                <a:solidFill>
                  <a:srgbClr val="0070C0"/>
                </a:solidFill>
                <a:latin typeface="宋体" pitchFamily="2" charset="-122"/>
              </a:rPr>
              <a:t>如：</a:t>
            </a:r>
          </a:p>
          <a:p>
            <a:pPr algn="l"/>
            <a:r>
              <a:rPr lang="zh-CN" altLang="en-US" sz="2200">
                <a:solidFill>
                  <a:srgbClr val="0070C0"/>
                </a:solidFill>
                <a:latin typeface="宋体" pitchFamily="2" charset="-122"/>
              </a:rPr>
              <a:t>打印程序（进程）产生字符 → 供打印驱动程序（进程）使用</a:t>
            </a:r>
            <a:r>
              <a:rPr lang="zh-CN" altLang="en-US" sz="2200" smtClean="0">
                <a:solidFill>
                  <a:srgbClr val="0070C0"/>
                </a:solidFill>
                <a:latin typeface="宋体" pitchFamily="2" charset="-122"/>
              </a:rPr>
              <a:t>；</a:t>
            </a:r>
            <a:endParaRPr lang="en-US" altLang="zh-CN" sz="2200" smtClean="0">
              <a:solidFill>
                <a:srgbClr val="0070C0"/>
              </a:solidFill>
              <a:latin typeface="宋体" pitchFamily="2" charset="-122"/>
            </a:endParaRPr>
          </a:p>
          <a:p>
            <a:pPr algn="l"/>
            <a:endParaRPr lang="zh-CN" altLang="en-US" sz="2200">
              <a:solidFill>
                <a:srgbClr val="0070C0"/>
              </a:solidFill>
              <a:latin typeface="宋体" pitchFamily="2" charset="-122"/>
            </a:endParaRPr>
          </a:p>
          <a:p>
            <a:pPr algn="l"/>
            <a:r>
              <a:rPr lang="zh-CN" altLang="en-US" sz="2200">
                <a:solidFill>
                  <a:srgbClr val="0070C0"/>
                </a:solidFill>
                <a:latin typeface="宋体" pitchFamily="2" charset="-122"/>
              </a:rPr>
              <a:t>编译器产生的汇编代码（汇编语言代码）→ 供汇编程序使用</a:t>
            </a:r>
            <a:r>
              <a:rPr lang="zh-CN" altLang="en-US" sz="2200" smtClean="0">
                <a:solidFill>
                  <a:srgbClr val="0070C0"/>
                </a:solidFill>
                <a:latin typeface="宋体" pitchFamily="2" charset="-122"/>
              </a:rPr>
              <a:t>；</a:t>
            </a:r>
            <a:endParaRPr lang="en-US" altLang="zh-CN" sz="2200" smtClean="0">
              <a:solidFill>
                <a:srgbClr val="0070C0"/>
              </a:solidFill>
              <a:latin typeface="宋体" pitchFamily="2" charset="-122"/>
            </a:endParaRPr>
          </a:p>
          <a:p>
            <a:pPr algn="l"/>
            <a:endParaRPr lang="zh-CN" altLang="en-US" sz="2200">
              <a:solidFill>
                <a:srgbClr val="0070C0"/>
              </a:solidFill>
              <a:latin typeface="宋体" pitchFamily="2" charset="-122"/>
            </a:endParaRPr>
          </a:p>
          <a:p>
            <a:pPr algn="l"/>
            <a:r>
              <a:rPr lang="zh-CN" altLang="en-US" sz="2200">
                <a:solidFill>
                  <a:srgbClr val="0070C0"/>
                </a:solidFill>
                <a:latin typeface="宋体" pitchFamily="2" charset="-122"/>
              </a:rPr>
              <a:t>汇编程序产生的目标代码 → 供连接装入程序使用。</a:t>
            </a:r>
          </a:p>
        </p:txBody>
      </p:sp>
    </p:spTree>
    <p:extLst>
      <p:ext uri="{BB962C8B-B14F-4D97-AF65-F5344CB8AC3E}">
        <p14:creationId xmlns:p14="http://schemas.microsoft.com/office/powerpoint/2010/main" val="2297443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slide(fromTop)">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120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120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1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P spid="51205" grpId="0"/>
      <p:bldP spid="5120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txBox="1">
            <a:spLocks noChangeArrowheads="1"/>
          </p:cNvSpPr>
          <p:nvPr/>
        </p:nvSpPr>
        <p:spPr bwMode="auto">
          <a:xfrm>
            <a:off x="496317" y="980728"/>
            <a:ext cx="8142039"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hangingPunct="0">
              <a:lnSpc>
                <a:spcPct val="120000"/>
              </a:lnSpc>
              <a:spcBef>
                <a:spcPct val="20000"/>
              </a:spcBef>
              <a:buClr>
                <a:schemeClr val="folHlink"/>
              </a:buClr>
              <a:buSzPct val="60000"/>
            </a:pPr>
            <a:r>
              <a:rPr lang="zh-CN" altLang="en-US" b="0" dirty="0">
                <a:latin typeface="宋体" pitchFamily="2" charset="-122"/>
              </a:rPr>
              <a:t>经典的生产者</a:t>
            </a:r>
            <a:r>
              <a:rPr lang="en-US" altLang="zh-CN" b="0" dirty="0">
                <a:latin typeface="宋体" pitchFamily="2" charset="-122"/>
              </a:rPr>
              <a:t>—</a:t>
            </a:r>
            <a:r>
              <a:rPr lang="zh-CN" altLang="en-US" b="0" dirty="0">
                <a:latin typeface="宋体" pitchFamily="2" charset="-122"/>
              </a:rPr>
              <a:t>消费者模型描述的是：有一群生产者进程在生产产品，并将这些产品提供给消费者进程去消费。</a:t>
            </a:r>
          </a:p>
          <a:p>
            <a:pPr marL="342900" indent="-342900" algn="l" hangingPunct="0">
              <a:lnSpc>
                <a:spcPct val="120000"/>
              </a:lnSpc>
              <a:spcBef>
                <a:spcPct val="20000"/>
              </a:spcBef>
              <a:buClr>
                <a:schemeClr val="folHlink"/>
              </a:buClr>
              <a:buSzPct val="60000"/>
              <a:buFont typeface="Wingdings" pitchFamily="2" charset="2"/>
              <a:buChar char="l"/>
            </a:pPr>
            <a:r>
              <a:rPr lang="zh-CN" altLang="en-US" b="0" dirty="0">
                <a:latin typeface="宋体" pitchFamily="2" charset="-122"/>
              </a:rPr>
              <a:t>为使生产者进程与消费者进程能并发执行，在两者之间设置了一个具有</a:t>
            </a:r>
            <a:r>
              <a:rPr lang="en-US" altLang="zh-CN" b="0" dirty="0">
                <a:latin typeface="宋体" pitchFamily="2" charset="-122"/>
              </a:rPr>
              <a:t>n</a:t>
            </a:r>
            <a:r>
              <a:rPr lang="zh-CN" altLang="en-US" b="0" dirty="0">
                <a:latin typeface="宋体" pitchFamily="2" charset="-122"/>
              </a:rPr>
              <a:t>个缓冲区的</a:t>
            </a:r>
            <a:r>
              <a:rPr lang="zh-CN" altLang="en-US" b="0" dirty="0" smtClean="0">
                <a:latin typeface="宋体" pitchFamily="2" charset="-122"/>
              </a:rPr>
              <a:t>缓冲池；</a:t>
            </a:r>
            <a:endParaRPr lang="en-US" altLang="zh-CN" b="0" dirty="0" smtClean="0">
              <a:latin typeface="宋体" pitchFamily="2" charset="-122"/>
            </a:endParaRPr>
          </a:p>
          <a:p>
            <a:pPr marL="342900" indent="-342900" algn="l" hangingPunct="0">
              <a:lnSpc>
                <a:spcPct val="120000"/>
              </a:lnSpc>
              <a:spcBef>
                <a:spcPct val="20000"/>
              </a:spcBef>
              <a:buClr>
                <a:schemeClr val="folHlink"/>
              </a:buClr>
              <a:buSzPct val="60000"/>
              <a:buFont typeface="Wingdings" pitchFamily="2" charset="2"/>
              <a:buChar char="l"/>
            </a:pPr>
            <a:r>
              <a:rPr lang="zh-CN" altLang="en-US" b="0" dirty="0" smtClean="0">
                <a:latin typeface="宋体" pitchFamily="2" charset="-122"/>
              </a:rPr>
              <a:t>生产者</a:t>
            </a:r>
            <a:r>
              <a:rPr lang="zh-CN" altLang="en-US" b="0" dirty="0">
                <a:latin typeface="宋体" pitchFamily="2" charset="-122"/>
              </a:rPr>
              <a:t>进程将它所生产的产品放入一个缓冲区中；消费者进程可</a:t>
            </a:r>
            <a:r>
              <a:rPr lang="zh-CN" altLang="en-US" b="0" dirty="0" smtClean="0">
                <a:latin typeface="宋体" pitchFamily="2" charset="-122"/>
              </a:rPr>
              <a:t>从缓冲区</a:t>
            </a:r>
            <a:r>
              <a:rPr lang="zh-CN" altLang="en-US" b="0" dirty="0">
                <a:latin typeface="宋体" pitchFamily="2" charset="-122"/>
              </a:rPr>
              <a:t>中取走产品去消费</a:t>
            </a:r>
            <a:r>
              <a:rPr lang="zh-CN" altLang="en-US" b="0" dirty="0" smtClean="0">
                <a:latin typeface="宋体" pitchFamily="2" charset="-122"/>
              </a:rPr>
              <a:t>。</a:t>
            </a:r>
            <a:endParaRPr lang="en-US" altLang="zh-CN" b="0" dirty="0" smtClean="0">
              <a:latin typeface="宋体" pitchFamily="2" charset="-122"/>
            </a:endParaRPr>
          </a:p>
          <a:p>
            <a:pPr marL="342900" indent="-342900" algn="l" hangingPunct="0">
              <a:lnSpc>
                <a:spcPct val="120000"/>
              </a:lnSpc>
              <a:spcBef>
                <a:spcPct val="20000"/>
              </a:spcBef>
              <a:buClr>
                <a:schemeClr val="folHlink"/>
              </a:buClr>
              <a:buSzPct val="60000"/>
              <a:buFont typeface="Wingdings" pitchFamily="2" charset="2"/>
              <a:buChar char="l"/>
            </a:pPr>
            <a:r>
              <a:rPr lang="zh-CN" altLang="en-US" b="0" dirty="0" smtClean="0">
                <a:latin typeface="宋体" pitchFamily="2" charset="-122"/>
              </a:rPr>
              <a:t>尽管</a:t>
            </a:r>
            <a:r>
              <a:rPr lang="zh-CN" altLang="en-US" b="0" dirty="0">
                <a:latin typeface="宋体" pitchFamily="2" charset="-122"/>
              </a:rPr>
              <a:t>所有的生产者进程和消费者进程都是以异步方式运行的，但它们之间必须保持同步，即不允许消费者进程到一个空缓冲区去取产品，也不允许生产者进程向一个已装满产品且尚未被取走的缓冲区投放产品</a:t>
            </a:r>
            <a:r>
              <a:rPr lang="zh-CN" altLang="en-US" b="0" dirty="0" smtClean="0">
                <a:latin typeface="宋体" pitchFamily="2" charset="-122"/>
              </a:rPr>
              <a:t>。</a:t>
            </a:r>
            <a:endParaRPr lang="en-US" altLang="zh-CN" b="0" dirty="0">
              <a:latin typeface="宋体" pitchFamily="2" charset="-122"/>
            </a:endParaRPr>
          </a:p>
        </p:txBody>
      </p:sp>
    </p:spTree>
    <p:extLst>
      <p:ext uri="{BB962C8B-B14F-4D97-AF65-F5344CB8AC3E}">
        <p14:creationId xmlns:p14="http://schemas.microsoft.com/office/powerpoint/2010/main" val="3014077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226">
                                            <p:txEl>
                                              <p:pRg st="1" end="1"/>
                                            </p:txEl>
                                          </p:spTgt>
                                        </p:tgtEl>
                                        <p:attrNameLst>
                                          <p:attrName>style.visibility</p:attrName>
                                        </p:attrNameLst>
                                      </p:cBhvr>
                                      <p:to>
                                        <p:strVal val="visible"/>
                                      </p:to>
                                    </p:set>
                                    <p:animEffect transition="in" filter="fade">
                                      <p:cBhvr>
                                        <p:cTn id="7" dur="500"/>
                                        <p:tgtEl>
                                          <p:spTgt spid="52226">
                                            <p:txEl>
                                              <p:pRg st="1" end="1"/>
                                            </p:txEl>
                                          </p:spTgt>
                                        </p:tgtEl>
                                      </p:cBhvr>
                                    </p:animEffect>
                                    <p:anim calcmode="lin" valueType="num">
                                      <p:cBhvr>
                                        <p:cTn id="8" dur="500" fill="hold"/>
                                        <p:tgtEl>
                                          <p:spTgt spid="52226">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522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2226">
                                            <p:txEl>
                                              <p:pRg st="2" end="2"/>
                                            </p:txEl>
                                          </p:spTgt>
                                        </p:tgtEl>
                                        <p:attrNameLst>
                                          <p:attrName>style.visibility</p:attrName>
                                        </p:attrNameLst>
                                      </p:cBhvr>
                                      <p:to>
                                        <p:strVal val="visible"/>
                                      </p:to>
                                    </p:set>
                                    <p:animEffect transition="in" filter="fade">
                                      <p:cBhvr>
                                        <p:cTn id="14" dur="500"/>
                                        <p:tgtEl>
                                          <p:spTgt spid="52226">
                                            <p:txEl>
                                              <p:pRg st="2" end="2"/>
                                            </p:txEl>
                                          </p:spTgt>
                                        </p:tgtEl>
                                      </p:cBhvr>
                                    </p:animEffect>
                                    <p:anim calcmode="lin" valueType="num">
                                      <p:cBhvr>
                                        <p:cTn id="15" dur="500" fill="hold"/>
                                        <p:tgtEl>
                                          <p:spTgt spid="52226">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5222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2226">
                                            <p:txEl>
                                              <p:pRg st="3" end="3"/>
                                            </p:txEl>
                                          </p:spTgt>
                                        </p:tgtEl>
                                        <p:attrNameLst>
                                          <p:attrName>style.visibility</p:attrName>
                                        </p:attrNameLst>
                                      </p:cBhvr>
                                      <p:to>
                                        <p:strVal val="visible"/>
                                      </p:to>
                                    </p:set>
                                    <p:animEffect transition="in" filter="fade">
                                      <p:cBhvr>
                                        <p:cTn id="21" dur="500"/>
                                        <p:tgtEl>
                                          <p:spTgt spid="52226">
                                            <p:txEl>
                                              <p:pRg st="3" end="3"/>
                                            </p:txEl>
                                          </p:spTgt>
                                        </p:tgtEl>
                                      </p:cBhvr>
                                    </p:animEffect>
                                    <p:anim calcmode="lin" valueType="num">
                                      <p:cBhvr>
                                        <p:cTn id="22" dur="500" fill="hold"/>
                                        <p:tgtEl>
                                          <p:spTgt spid="52226">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5222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Line 4"/>
          <p:cNvSpPr>
            <a:spLocks noChangeShapeType="1"/>
          </p:cNvSpPr>
          <p:nvPr/>
        </p:nvSpPr>
        <p:spPr bwMode="auto">
          <a:xfrm>
            <a:off x="1141413" y="1125538"/>
            <a:ext cx="1223962" cy="1079500"/>
          </a:xfrm>
          <a:prstGeom prst="line">
            <a:avLst/>
          </a:prstGeom>
          <a:noFill/>
          <a:ln w="38100">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0" name="Rectangle 5"/>
          <p:cNvSpPr>
            <a:spLocks noChangeArrowheads="1"/>
          </p:cNvSpPr>
          <p:nvPr/>
        </p:nvSpPr>
        <p:spPr bwMode="auto">
          <a:xfrm>
            <a:off x="2365375" y="1989138"/>
            <a:ext cx="433388" cy="865187"/>
          </a:xfrm>
          <a:prstGeom prst="rect">
            <a:avLst/>
          </a:prstGeom>
          <a:solidFill>
            <a:srgbClr val="FFFF00"/>
          </a:solidFill>
          <a:ln>
            <a:noFill/>
          </a:ln>
          <a:scene3d>
            <a:camera prst="legacyObliqueTopRight"/>
            <a:lightRig rig="legacyFlat3" dir="b"/>
          </a:scene3d>
          <a:sp3d extrusionH="430200" prstMaterial="legacyMatte">
            <a:bevelT w="13500" h="13500" prst="angle"/>
            <a:bevelB w="13500" h="13500" prst="angle"/>
            <a:extrusionClr>
              <a:srgbClr val="FFFF00"/>
            </a:extrusionClr>
          </a:sp3d>
          <a:extLst>
            <a:ext uri="{91240B29-F687-4F45-9708-019B960494DF}">
              <a14:hiddenLine xmlns:a14="http://schemas.microsoft.com/office/drawing/2010/main" w="9525">
                <a:noFill/>
                <a:miter lim="800000"/>
                <a:headEnd/>
                <a:tailEnd/>
              </a14:hiddenLine>
            </a:ext>
          </a:extLst>
        </p:spPr>
        <p:txBody>
          <a:bodyPr wrap="none" anchor="ctr">
            <a:flatTx/>
          </a:bodyPr>
          <a:lstStyle/>
          <a:p>
            <a:pPr algn="ctr"/>
            <a:endParaRPr lang="zh-CN" altLang="en-US">
              <a:latin typeface="华文楷体" pitchFamily="2" charset="-122"/>
              <a:ea typeface="华文楷体" pitchFamily="2" charset="-122"/>
            </a:endParaRPr>
          </a:p>
        </p:txBody>
      </p:sp>
      <p:sp>
        <p:nvSpPr>
          <p:cNvPr id="53251" name="Rectangle 6"/>
          <p:cNvSpPr>
            <a:spLocks noChangeArrowheads="1"/>
          </p:cNvSpPr>
          <p:nvPr/>
        </p:nvSpPr>
        <p:spPr bwMode="auto">
          <a:xfrm>
            <a:off x="2798763" y="1989138"/>
            <a:ext cx="433387" cy="865187"/>
          </a:xfrm>
          <a:prstGeom prst="rect">
            <a:avLst/>
          </a:prstGeom>
          <a:solidFill>
            <a:srgbClr val="FFFF00"/>
          </a:solidFill>
          <a:ln>
            <a:noFill/>
          </a:ln>
          <a:scene3d>
            <a:camera prst="legacyObliqueTopRight"/>
            <a:lightRig rig="legacyFlat3" dir="b"/>
          </a:scene3d>
          <a:sp3d extrusionH="430200" prstMaterial="legacyMatte">
            <a:bevelT w="13500" h="13500" prst="angle"/>
            <a:bevelB w="13500" h="13500" prst="angle"/>
            <a:extrusionClr>
              <a:srgbClr val="FFFF00"/>
            </a:extrusionClr>
          </a:sp3d>
          <a:extLst>
            <a:ext uri="{91240B29-F687-4F45-9708-019B960494DF}">
              <a14:hiddenLine xmlns:a14="http://schemas.microsoft.com/office/drawing/2010/main" w="9525">
                <a:noFill/>
                <a:miter lim="800000"/>
                <a:headEnd/>
                <a:tailEnd/>
              </a14:hiddenLine>
            </a:ext>
          </a:extLst>
        </p:spPr>
        <p:txBody>
          <a:bodyPr wrap="none" anchor="ctr">
            <a:flatTx/>
          </a:bodyPr>
          <a:lstStyle/>
          <a:p>
            <a:pPr algn="ctr"/>
            <a:endParaRPr lang="zh-CN" altLang="en-US">
              <a:latin typeface="华文楷体" pitchFamily="2" charset="-122"/>
              <a:ea typeface="华文楷体" pitchFamily="2" charset="-122"/>
            </a:endParaRPr>
          </a:p>
        </p:txBody>
      </p:sp>
      <p:sp>
        <p:nvSpPr>
          <p:cNvPr id="53252" name="Rectangle 7"/>
          <p:cNvSpPr>
            <a:spLocks noChangeArrowheads="1"/>
          </p:cNvSpPr>
          <p:nvPr/>
        </p:nvSpPr>
        <p:spPr bwMode="auto">
          <a:xfrm>
            <a:off x="3230563" y="1989138"/>
            <a:ext cx="433387" cy="865187"/>
          </a:xfrm>
          <a:prstGeom prst="rect">
            <a:avLst/>
          </a:prstGeom>
          <a:solidFill>
            <a:srgbClr val="FFFF00"/>
          </a:solidFill>
          <a:ln>
            <a:noFill/>
          </a:ln>
          <a:scene3d>
            <a:camera prst="legacyObliqueTopRight"/>
            <a:lightRig rig="legacyFlat3" dir="b"/>
          </a:scene3d>
          <a:sp3d extrusionH="430200" prstMaterial="legacyMatte">
            <a:bevelT w="13500" h="13500" prst="angle"/>
            <a:bevelB w="13500" h="13500" prst="angle"/>
            <a:extrusionClr>
              <a:srgbClr val="FFFF00"/>
            </a:extrusionClr>
          </a:sp3d>
          <a:extLst>
            <a:ext uri="{91240B29-F687-4F45-9708-019B960494DF}">
              <a14:hiddenLine xmlns:a14="http://schemas.microsoft.com/office/drawing/2010/main" w="9525">
                <a:noFill/>
                <a:miter lim="800000"/>
                <a:headEnd/>
                <a:tailEnd/>
              </a14:hiddenLine>
            </a:ext>
          </a:extLst>
        </p:spPr>
        <p:txBody>
          <a:bodyPr wrap="none" anchor="ctr">
            <a:flatTx/>
          </a:bodyPr>
          <a:lstStyle/>
          <a:p>
            <a:pPr algn="ctr"/>
            <a:endParaRPr lang="zh-CN" altLang="en-US">
              <a:latin typeface="华文楷体" pitchFamily="2" charset="-122"/>
              <a:ea typeface="华文楷体" pitchFamily="2" charset="-122"/>
            </a:endParaRPr>
          </a:p>
        </p:txBody>
      </p:sp>
      <p:sp>
        <p:nvSpPr>
          <p:cNvPr id="53253" name="Rectangle 8"/>
          <p:cNvSpPr>
            <a:spLocks noChangeArrowheads="1"/>
          </p:cNvSpPr>
          <p:nvPr/>
        </p:nvSpPr>
        <p:spPr bwMode="auto">
          <a:xfrm>
            <a:off x="3662363" y="1989138"/>
            <a:ext cx="433387" cy="865187"/>
          </a:xfrm>
          <a:prstGeom prst="rect">
            <a:avLst/>
          </a:prstGeom>
          <a:solidFill>
            <a:srgbClr val="FFFF00"/>
          </a:solidFill>
          <a:ln>
            <a:noFill/>
          </a:ln>
          <a:scene3d>
            <a:camera prst="legacyObliqueTopRight"/>
            <a:lightRig rig="legacyFlat3" dir="b"/>
          </a:scene3d>
          <a:sp3d extrusionH="430200" prstMaterial="legacyMatte">
            <a:bevelT w="13500" h="13500" prst="angle"/>
            <a:bevelB w="13500" h="13500" prst="angle"/>
            <a:extrusionClr>
              <a:srgbClr val="FFFF00"/>
            </a:extrusionClr>
          </a:sp3d>
          <a:extLst>
            <a:ext uri="{91240B29-F687-4F45-9708-019B960494DF}">
              <a14:hiddenLine xmlns:a14="http://schemas.microsoft.com/office/drawing/2010/main" w="9525">
                <a:noFill/>
                <a:miter lim="800000"/>
                <a:headEnd/>
                <a:tailEnd/>
              </a14:hiddenLine>
            </a:ext>
          </a:extLst>
        </p:spPr>
        <p:txBody>
          <a:bodyPr wrap="none" anchor="ctr">
            <a:flatTx/>
          </a:bodyPr>
          <a:lstStyle/>
          <a:p>
            <a:pPr algn="ctr"/>
            <a:endParaRPr lang="zh-CN" altLang="en-US">
              <a:latin typeface="华文楷体" pitchFamily="2" charset="-122"/>
              <a:ea typeface="华文楷体" pitchFamily="2" charset="-122"/>
            </a:endParaRPr>
          </a:p>
        </p:txBody>
      </p:sp>
      <p:sp>
        <p:nvSpPr>
          <p:cNvPr id="53254" name="Rectangle 9"/>
          <p:cNvSpPr>
            <a:spLocks noChangeArrowheads="1"/>
          </p:cNvSpPr>
          <p:nvPr/>
        </p:nvSpPr>
        <p:spPr bwMode="auto">
          <a:xfrm>
            <a:off x="4094163" y="1989138"/>
            <a:ext cx="433387" cy="865187"/>
          </a:xfrm>
          <a:prstGeom prst="rect">
            <a:avLst/>
          </a:prstGeom>
          <a:solidFill>
            <a:srgbClr val="FFFF00"/>
          </a:solidFill>
          <a:ln>
            <a:noFill/>
          </a:ln>
          <a:scene3d>
            <a:camera prst="legacyObliqueTopRight"/>
            <a:lightRig rig="legacyFlat3" dir="b"/>
          </a:scene3d>
          <a:sp3d extrusionH="430200" prstMaterial="legacyMatte">
            <a:bevelT w="13500" h="13500" prst="angle"/>
            <a:bevelB w="13500" h="13500" prst="angle"/>
            <a:extrusionClr>
              <a:srgbClr val="FFFF00"/>
            </a:extrusionClr>
          </a:sp3d>
          <a:extLst>
            <a:ext uri="{91240B29-F687-4F45-9708-019B960494DF}">
              <a14:hiddenLine xmlns:a14="http://schemas.microsoft.com/office/drawing/2010/main" w="9525">
                <a:noFill/>
                <a:miter lim="800000"/>
                <a:headEnd/>
                <a:tailEnd/>
              </a14:hiddenLine>
            </a:ext>
          </a:extLst>
        </p:spPr>
        <p:txBody>
          <a:bodyPr wrap="none" anchor="ctr">
            <a:flatTx/>
          </a:bodyPr>
          <a:lstStyle/>
          <a:p>
            <a:pPr algn="ctr"/>
            <a:endParaRPr lang="zh-CN" altLang="en-US">
              <a:latin typeface="华文楷体" pitchFamily="2" charset="-122"/>
              <a:ea typeface="华文楷体" pitchFamily="2" charset="-122"/>
            </a:endParaRPr>
          </a:p>
        </p:txBody>
      </p:sp>
      <p:sp>
        <p:nvSpPr>
          <p:cNvPr id="53255" name="Rectangle 10"/>
          <p:cNvSpPr>
            <a:spLocks noChangeArrowheads="1"/>
          </p:cNvSpPr>
          <p:nvPr/>
        </p:nvSpPr>
        <p:spPr bwMode="auto">
          <a:xfrm>
            <a:off x="4525963" y="1989138"/>
            <a:ext cx="433387" cy="865187"/>
          </a:xfrm>
          <a:prstGeom prst="rect">
            <a:avLst/>
          </a:prstGeom>
          <a:solidFill>
            <a:srgbClr val="FFFF00"/>
          </a:solidFill>
          <a:ln>
            <a:noFill/>
          </a:ln>
          <a:scene3d>
            <a:camera prst="legacyObliqueTopRight"/>
            <a:lightRig rig="legacyFlat3" dir="b"/>
          </a:scene3d>
          <a:sp3d extrusionH="430200" prstMaterial="legacyMatte">
            <a:bevelT w="13500" h="13500" prst="angle"/>
            <a:bevelB w="13500" h="13500" prst="angle"/>
            <a:extrusionClr>
              <a:srgbClr val="FFFF00"/>
            </a:extrusionClr>
          </a:sp3d>
          <a:extLst>
            <a:ext uri="{91240B29-F687-4F45-9708-019B960494DF}">
              <a14:hiddenLine xmlns:a14="http://schemas.microsoft.com/office/drawing/2010/main" w="9525">
                <a:noFill/>
                <a:miter lim="800000"/>
                <a:headEnd/>
                <a:tailEnd/>
              </a14:hiddenLine>
            </a:ext>
          </a:extLst>
        </p:spPr>
        <p:txBody>
          <a:bodyPr wrap="none" anchor="ctr">
            <a:flatTx/>
          </a:bodyPr>
          <a:lstStyle/>
          <a:p>
            <a:pPr algn="ctr"/>
            <a:r>
              <a:rPr lang="en-US" altLang="zh-CN" sz="3600">
                <a:latin typeface="华文楷体" pitchFamily="2" charset="-122"/>
                <a:ea typeface="华文楷体" pitchFamily="2" charset="-122"/>
              </a:rPr>
              <a:t>…</a:t>
            </a:r>
          </a:p>
        </p:txBody>
      </p:sp>
      <p:sp>
        <p:nvSpPr>
          <p:cNvPr id="53256" name="Line 12"/>
          <p:cNvSpPr>
            <a:spLocks noChangeShapeType="1"/>
          </p:cNvSpPr>
          <p:nvPr/>
        </p:nvSpPr>
        <p:spPr bwMode="auto">
          <a:xfrm flipV="1">
            <a:off x="5462588" y="1268413"/>
            <a:ext cx="1081087" cy="1081087"/>
          </a:xfrm>
          <a:prstGeom prst="line">
            <a:avLst/>
          </a:prstGeom>
          <a:noFill/>
          <a:ln w="38100">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7" name="Rectangle 13"/>
          <p:cNvSpPr>
            <a:spLocks noChangeArrowheads="1"/>
          </p:cNvSpPr>
          <p:nvPr/>
        </p:nvSpPr>
        <p:spPr bwMode="auto">
          <a:xfrm>
            <a:off x="4957763" y="1989138"/>
            <a:ext cx="433387" cy="865187"/>
          </a:xfrm>
          <a:prstGeom prst="rect">
            <a:avLst/>
          </a:prstGeom>
          <a:solidFill>
            <a:srgbClr val="FFFF00"/>
          </a:solidFill>
          <a:ln>
            <a:noFill/>
          </a:ln>
          <a:scene3d>
            <a:camera prst="legacyObliqueTopRight"/>
            <a:lightRig rig="legacyFlat3" dir="b"/>
          </a:scene3d>
          <a:sp3d extrusionH="430200" prstMaterial="legacyMatte">
            <a:bevelT w="13500" h="13500" prst="angle"/>
            <a:bevelB w="13500" h="13500" prst="angle"/>
            <a:extrusionClr>
              <a:srgbClr val="FFFF00"/>
            </a:extrusionClr>
          </a:sp3d>
          <a:extLst>
            <a:ext uri="{91240B29-F687-4F45-9708-019B960494DF}">
              <a14:hiddenLine xmlns:a14="http://schemas.microsoft.com/office/drawing/2010/main" w="9525">
                <a:noFill/>
                <a:miter lim="800000"/>
                <a:headEnd/>
                <a:tailEnd/>
              </a14:hiddenLine>
            </a:ext>
          </a:extLst>
        </p:spPr>
        <p:txBody>
          <a:bodyPr wrap="none" anchor="ctr">
            <a:flatTx/>
          </a:bodyPr>
          <a:lstStyle/>
          <a:p>
            <a:pPr algn="ctr"/>
            <a:endParaRPr lang="zh-CN" altLang="en-US">
              <a:latin typeface="华文楷体" pitchFamily="2" charset="-122"/>
              <a:ea typeface="华文楷体" pitchFamily="2" charset="-122"/>
            </a:endParaRPr>
          </a:p>
        </p:txBody>
      </p:sp>
      <p:sp>
        <p:nvSpPr>
          <p:cNvPr id="53258" name="Text Box 14"/>
          <p:cNvSpPr txBox="1">
            <a:spLocks noChangeArrowheads="1"/>
          </p:cNvSpPr>
          <p:nvPr/>
        </p:nvSpPr>
        <p:spPr bwMode="auto">
          <a:xfrm rot="2445713">
            <a:off x="1069975" y="1604963"/>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ctr"/>
            <a:r>
              <a:rPr lang="zh-CN" altLang="en-US">
                <a:latin typeface="华文楷体" pitchFamily="2" charset="-122"/>
                <a:ea typeface="华文楷体" pitchFamily="2" charset="-122"/>
              </a:rPr>
              <a:t>放产品</a:t>
            </a:r>
          </a:p>
        </p:txBody>
      </p:sp>
      <p:sp>
        <p:nvSpPr>
          <p:cNvPr id="53259" name="Text Box 15"/>
          <p:cNvSpPr txBox="1">
            <a:spLocks noChangeArrowheads="1"/>
          </p:cNvSpPr>
          <p:nvPr/>
        </p:nvSpPr>
        <p:spPr bwMode="auto">
          <a:xfrm rot="-2733702">
            <a:off x="5691187" y="1616076"/>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ctr"/>
            <a:r>
              <a:rPr lang="zh-CN" altLang="en-US">
                <a:latin typeface="华文楷体" pitchFamily="2" charset="-122"/>
                <a:ea typeface="华文楷体" pitchFamily="2" charset="-122"/>
              </a:rPr>
              <a:t>取产品</a:t>
            </a:r>
          </a:p>
        </p:txBody>
      </p:sp>
      <p:sp>
        <p:nvSpPr>
          <p:cNvPr id="53260" name="Text Box 20"/>
          <p:cNvSpPr txBox="1">
            <a:spLocks noChangeArrowheads="1"/>
          </p:cNvSpPr>
          <p:nvPr/>
        </p:nvSpPr>
        <p:spPr bwMode="auto">
          <a:xfrm>
            <a:off x="2149475" y="3068638"/>
            <a:ext cx="50403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a:latin typeface="华文楷体" pitchFamily="2" charset="-122"/>
                <a:ea typeface="华文楷体" pitchFamily="2" charset="-122"/>
              </a:rPr>
              <a:t>一次只能放一个产品；</a:t>
            </a:r>
          </a:p>
          <a:p>
            <a:pPr algn="l"/>
            <a:r>
              <a:rPr lang="zh-CN" altLang="en-US">
                <a:latin typeface="华文楷体" pitchFamily="2" charset="-122"/>
                <a:ea typeface="华文楷体" pitchFamily="2" charset="-122"/>
              </a:rPr>
              <a:t>一次只能取走一个产品；</a:t>
            </a:r>
          </a:p>
          <a:p>
            <a:pPr algn="l"/>
            <a:r>
              <a:rPr lang="zh-CN" altLang="en-US">
                <a:latin typeface="华文楷体" pitchFamily="2" charset="-122"/>
                <a:ea typeface="华文楷体" pitchFamily="2" charset="-122"/>
              </a:rPr>
              <a:t>缓冲区满则生产者不能放产品；</a:t>
            </a:r>
          </a:p>
          <a:p>
            <a:pPr algn="l"/>
            <a:r>
              <a:rPr lang="zh-CN" altLang="en-US">
                <a:latin typeface="华文楷体" pitchFamily="2" charset="-122"/>
                <a:ea typeface="华文楷体" pitchFamily="2" charset="-122"/>
              </a:rPr>
              <a:t>缓冲区空则消费者不能取产品；</a:t>
            </a:r>
          </a:p>
        </p:txBody>
      </p:sp>
      <p:sp>
        <p:nvSpPr>
          <p:cNvPr id="53261" name="Rectangle 24"/>
          <p:cNvSpPr>
            <a:spLocks noChangeArrowheads="1"/>
          </p:cNvSpPr>
          <p:nvPr/>
        </p:nvSpPr>
        <p:spPr bwMode="auto">
          <a:xfrm>
            <a:off x="2438400" y="2349500"/>
            <a:ext cx="287338" cy="215900"/>
          </a:xfrm>
          <a:prstGeom prst="rect">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latin typeface="华文楷体" pitchFamily="2" charset="-122"/>
              <a:ea typeface="华文楷体" pitchFamily="2" charset="-122"/>
            </a:endParaRPr>
          </a:p>
        </p:txBody>
      </p:sp>
      <p:sp>
        <p:nvSpPr>
          <p:cNvPr id="53262" name="Rectangle 25"/>
          <p:cNvSpPr>
            <a:spLocks noChangeArrowheads="1"/>
          </p:cNvSpPr>
          <p:nvPr/>
        </p:nvSpPr>
        <p:spPr bwMode="auto">
          <a:xfrm>
            <a:off x="2870200" y="2349500"/>
            <a:ext cx="287338" cy="215900"/>
          </a:xfrm>
          <a:prstGeom prst="rect">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latin typeface="华文楷体" pitchFamily="2" charset="-122"/>
              <a:ea typeface="华文楷体" pitchFamily="2" charset="-122"/>
            </a:endParaRPr>
          </a:p>
        </p:txBody>
      </p:sp>
      <p:sp>
        <p:nvSpPr>
          <p:cNvPr id="53263" name="Rectangle 26"/>
          <p:cNvSpPr>
            <a:spLocks noChangeArrowheads="1"/>
          </p:cNvSpPr>
          <p:nvPr/>
        </p:nvSpPr>
        <p:spPr bwMode="auto">
          <a:xfrm>
            <a:off x="3302000" y="2349500"/>
            <a:ext cx="287338" cy="215900"/>
          </a:xfrm>
          <a:prstGeom prst="rect">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latin typeface="华文楷体" pitchFamily="2" charset="-122"/>
              <a:ea typeface="华文楷体" pitchFamily="2" charset="-122"/>
            </a:endParaRPr>
          </a:p>
        </p:txBody>
      </p:sp>
      <p:sp>
        <p:nvSpPr>
          <p:cNvPr id="53264" name="Rectangle 27"/>
          <p:cNvSpPr>
            <a:spLocks noChangeArrowheads="1"/>
          </p:cNvSpPr>
          <p:nvPr/>
        </p:nvSpPr>
        <p:spPr bwMode="auto">
          <a:xfrm>
            <a:off x="3733800" y="2349500"/>
            <a:ext cx="287338" cy="215900"/>
          </a:xfrm>
          <a:prstGeom prst="rect">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latin typeface="华文楷体" pitchFamily="2" charset="-122"/>
              <a:ea typeface="华文楷体" pitchFamily="2" charset="-122"/>
            </a:endParaRPr>
          </a:p>
        </p:txBody>
      </p:sp>
      <p:sp>
        <p:nvSpPr>
          <p:cNvPr id="53265" name="Rectangle 28"/>
          <p:cNvSpPr>
            <a:spLocks noChangeArrowheads="1"/>
          </p:cNvSpPr>
          <p:nvPr/>
        </p:nvSpPr>
        <p:spPr bwMode="auto">
          <a:xfrm>
            <a:off x="4165600" y="2349500"/>
            <a:ext cx="287338" cy="215900"/>
          </a:xfrm>
          <a:prstGeom prst="rect">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latin typeface="华文楷体" pitchFamily="2" charset="-122"/>
              <a:ea typeface="华文楷体" pitchFamily="2" charset="-122"/>
            </a:endParaRPr>
          </a:p>
        </p:txBody>
      </p:sp>
      <p:sp>
        <p:nvSpPr>
          <p:cNvPr id="53266" name="Rectangle 29"/>
          <p:cNvSpPr>
            <a:spLocks noChangeArrowheads="1"/>
          </p:cNvSpPr>
          <p:nvPr/>
        </p:nvSpPr>
        <p:spPr bwMode="auto">
          <a:xfrm>
            <a:off x="5030788" y="2349500"/>
            <a:ext cx="287337" cy="215900"/>
          </a:xfrm>
          <a:prstGeom prst="rect">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latin typeface="华文楷体" pitchFamily="2" charset="-122"/>
              <a:ea typeface="华文楷体" pitchFamily="2" charset="-122"/>
            </a:endParaRPr>
          </a:p>
        </p:txBody>
      </p:sp>
    </p:spTree>
    <p:extLst>
      <p:ext uri="{BB962C8B-B14F-4D97-AF65-F5344CB8AC3E}">
        <p14:creationId xmlns:p14="http://schemas.microsoft.com/office/powerpoint/2010/main" val="3049271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608013" y="935038"/>
            <a:ext cx="7772400" cy="641350"/>
          </a:xfrm>
        </p:spPr>
        <p:txBody>
          <a:bodyPr/>
          <a:lstStyle/>
          <a:p>
            <a:r>
              <a:rPr lang="zh-CN" altLang="en-US" b="1" smtClean="0">
                <a:latin typeface="宋体" pitchFamily="2" charset="-122"/>
              </a:rPr>
              <a:t>经典的生产者</a:t>
            </a:r>
            <a:r>
              <a:rPr lang="en-US" altLang="zh-CN" b="1" smtClean="0">
                <a:latin typeface="宋体" pitchFamily="2" charset="-122"/>
              </a:rPr>
              <a:t>—</a:t>
            </a:r>
            <a:r>
              <a:rPr lang="zh-CN" altLang="en-US" b="1" smtClean="0">
                <a:latin typeface="宋体" pitchFamily="2" charset="-122"/>
              </a:rPr>
              <a:t>消费者问题</a:t>
            </a:r>
          </a:p>
        </p:txBody>
      </p:sp>
      <p:sp>
        <p:nvSpPr>
          <p:cNvPr id="54274" name="Rectangle 3"/>
          <p:cNvSpPr txBox="1">
            <a:spLocks noChangeArrowheads="1"/>
          </p:cNvSpPr>
          <p:nvPr/>
        </p:nvSpPr>
        <p:spPr bwMode="auto">
          <a:xfrm>
            <a:off x="531812" y="1772816"/>
            <a:ext cx="8288660"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hangingPunct="0">
              <a:lnSpc>
                <a:spcPct val="120000"/>
              </a:lnSpc>
              <a:spcBef>
                <a:spcPct val="20000"/>
              </a:spcBef>
              <a:buClr>
                <a:schemeClr val="folHlink"/>
              </a:buClr>
              <a:buSzPct val="60000"/>
            </a:pPr>
            <a:r>
              <a:rPr lang="zh-CN" altLang="en-US" b="0" dirty="0">
                <a:latin typeface="宋体" pitchFamily="2" charset="-122"/>
              </a:rPr>
              <a:t>用数据模型来实现。</a:t>
            </a:r>
          </a:p>
          <a:p>
            <a:pPr algn="l" hangingPunct="0">
              <a:lnSpc>
                <a:spcPct val="120000"/>
              </a:lnSpc>
              <a:spcBef>
                <a:spcPct val="20000"/>
              </a:spcBef>
              <a:buClr>
                <a:schemeClr val="folHlink"/>
              </a:buClr>
              <a:buSzPct val="60000"/>
            </a:pPr>
            <a:r>
              <a:rPr lang="zh-CN" altLang="en-US" b="0" dirty="0">
                <a:latin typeface="宋体" pitchFamily="2" charset="-122"/>
              </a:rPr>
              <a:t>用一数组来表示具有</a:t>
            </a:r>
            <a:r>
              <a:rPr lang="en-US" altLang="zh-CN" b="0" dirty="0">
                <a:latin typeface="宋体" pitchFamily="2" charset="-122"/>
              </a:rPr>
              <a:t>n</a:t>
            </a:r>
            <a:r>
              <a:rPr lang="zh-CN" altLang="en-US" b="0" dirty="0">
                <a:latin typeface="宋体" pitchFamily="2" charset="-122"/>
              </a:rPr>
              <a:t>个（</a:t>
            </a:r>
            <a:r>
              <a:rPr lang="en-US" altLang="zh-CN" b="0" dirty="0">
                <a:latin typeface="宋体" pitchFamily="2" charset="-122"/>
              </a:rPr>
              <a:t>0,1,2,…n-1</a:t>
            </a:r>
            <a:r>
              <a:rPr lang="zh-CN" altLang="en-US" b="0" dirty="0">
                <a:latin typeface="宋体" pitchFamily="2" charset="-122"/>
              </a:rPr>
              <a:t>）缓冲区的缓冲池；</a:t>
            </a:r>
          </a:p>
          <a:p>
            <a:pPr algn="l" hangingPunct="0">
              <a:lnSpc>
                <a:spcPct val="120000"/>
              </a:lnSpc>
              <a:spcBef>
                <a:spcPct val="20000"/>
              </a:spcBef>
              <a:buClr>
                <a:schemeClr val="folHlink"/>
              </a:buClr>
              <a:buSzPct val="60000"/>
            </a:pPr>
            <a:r>
              <a:rPr lang="zh-CN" altLang="en-US" b="0" dirty="0">
                <a:latin typeface="宋体" pitchFamily="2" charset="-122"/>
              </a:rPr>
              <a:t>用输入指针</a:t>
            </a:r>
            <a:r>
              <a:rPr lang="en-US" altLang="zh-CN" b="0" dirty="0" smtClean="0">
                <a:latin typeface="宋体" pitchFamily="2" charset="-122"/>
              </a:rPr>
              <a:t>in</a:t>
            </a:r>
            <a:r>
              <a:rPr lang="zh-CN" altLang="en-US" b="0" dirty="0" smtClean="0">
                <a:latin typeface="宋体" pitchFamily="2" charset="-122"/>
              </a:rPr>
              <a:t>指向下</a:t>
            </a:r>
            <a:r>
              <a:rPr lang="zh-CN" altLang="en-US" b="0" dirty="0">
                <a:latin typeface="宋体" pitchFamily="2" charset="-122"/>
              </a:rPr>
              <a:t>一个可投放产品的缓冲区；用输出指针</a:t>
            </a:r>
            <a:r>
              <a:rPr lang="en-US" altLang="zh-CN" b="0" dirty="0" smtClean="0">
                <a:latin typeface="宋体" pitchFamily="2" charset="-122"/>
              </a:rPr>
              <a:t>out</a:t>
            </a:r>
            <a:r>
              <a:rPr lang="zh-CN" altLang="en-US" b="0" dirty="0" smtClean="0">
                <a:latin typeface="宋体" pitchFamily="2" charset="-122"/>
              </a:rPr>
              <a:t>指向下</a:t>
            </a:r>
            <a:r>
              <a:rPr lang="zh-CN" altLang="en-US" b="0" dirty="0">
                <a:latin typeface="宋体" pitchFamily="2" charset="-122"/>
              </a:rPr>
              <a:t>一个可从中获取产品的缓冲区；</a:t>
            </a:r>
          </a:p>
          <a:p>
            <a:pPr algn="l" hangingPunct="0">
              <a:lnSpc>
                <a:spcPct val="120000"/>
              </a:lnSpc>
              <a:spcBef>
                <a:spcPct val="20000"/>
              </a:spcBef>
              <a:buClr>
                <a:schemeClr val="folHlink"/>
              </a:buClr>
              <a:buSzPct val="60000"/>
            </a:pPr>
            <a:r>
              <a:rPr lang="zh-CN" altLang="en-US" b="0" dirty="0">
                <a:latin typeface="宋体" pitchFamily="2" charset="-122"/>
              </a:rPr>
              <a:t>生产者进程投放一个产品，输入指针加</a:t>
            </a:r>
            <a:r>
              <a:rPr lang="en-US" altLang="zh-CN" b="0" dirty="0">
                <a:latin typeface="宋体" pitchFamily="2" charset="-122"/>
              </a:rPr>
              <a:t>1</a:t>
            </a:r>
            <a:r>
              <a:rPr lang="zh-CN" altLang="en-US" b="0" dirty="0">
                <a:latin typeface="宋体" pitchFamily="2" charset="-122"/>
              </a:rPr>
              <a:t>；</a:t>
            </a:r>
          </a:p>
          <a:p>
            <a:pPr algn="l" hangingPunct="0">
              <a:lnSpc>
                <a:spcPct val="120000"/>
              </a:lnSpc>
              <a:spcBef>
                <a:spcPct val="20000"/>
              </a:spcBef>
              <a:buClr>
                <a:schemeClr val="folHlink"/>
              </a:buClr>
              <a:buSzPct val="60000"/>
            </a:pPr>
            <a:r>
              <a:rPr lang="zh-CN" altLang="en-US" b="0" dirty="0">
                <a:latin typeface="宋体" pitchFamily="2" charset="-122"/>
              </a:rPr>
              <a:t>消费者进程取走一个产品后，输出指针加</a:t>
            </a:r>
            <a:r>
              <a:rPr lang="en-US" altLang="zh-CN" b="0" dirty="0">
                <a:latin typeface="宋体" pitchFamily="2" charset="-122"/>
              </a:rPr>
              <a:t>1</a:t>
            </a:r>
            <a:r>
              <a:rPr lang="zh-CN" altLang="en-US" b="0" dirty="0">
                <a:latin typeface="宋体" pitchFamily="2" charset="-122"/>
              </a:rPr>
              <a:t>；</a:t>
            </a:r>
          </a:p>
          <a:p>
            <a:pPr algn="l" hangingPunct="0">
              <a:lnSpc>
                <a:spcPct val="120000"/>
              </a:lnSpc>
              <a:spcBef>
                <a:spcPct val="20000"/>
              </a:spcBef>
              <a:buClr>
                <a:schemeClr val="folHlink"/>
              </a:buClr>
              <a:buSzPct val="60000"/>
            </a:pPr>
            <a:r>
              <a:rPr lang="zh-CN" altLang="en-US" b="0" dirty="0">
                <a:latin typeface="宋体" pitchFamily="2" charset="-122"/>
              </a:rPr>
              <a:t>由于缓冲池可以循环使用，所以需要循环的数据结构</a:t>
            </a:r>
            <a:r>
              <a:rPr lang="zh-CN" altLang="en-US" b="0" dirty="0" smtClean="0">
                <a:latin typeface="宋体" pitchFamily="2" charset="-122"/>
              </a:rPr>
              <a:t>；</a:t>
            </a:r>
            <a:endParaRPr lang="en-US" altLang="zh-CN" b="0" dirty="0">
              <a:latin typeface="宋体" pitchFamily="2" charset="-122"/>
            </a:endParaRPr>
          </a:p>
        </p:txBody>
      </p:sp>
    </p:spTree>
    <p:extLst>
      <p:ext uri="{BB962C8B-B14F-4D97-AF65-F5344CB8AC3E}">
        <p14:creationId xmlns:p14="http://schemas.microsoft.com/office/powerpoint/2010/main" val="8456474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animEffect transition="in" filter="randombar(horizontal)">
                                      <p:cBhvr>
                                        <p:cTn id="7" dur="500"/>
                                        <p:tgtEl>
                                          <p:spTgt spid="54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4274">
                                            <p:txEl>
                                              <p:pRg st="1" end="1"/>
                                            </p:txEl>
                                          </p:spTgt>
                                        </p:tgtEl>
                                        <p:attrNameLst>
                                          <p:attrName>style.visibility</p:attrName>
                                        </p:attrNameLst>
                                      </p:cBhvr>
                                      <p:to>
                                        <p:strVal val="visible"/>
                                      </p:to>
                                    </p:set>
                                    <p:animEffect transition="in" filter="randombar(horizontal)">
                                      <p:cBhvr>
                                        <p:cTn id="12" dur="500"/>
                                        <p:tgtEl>
                                          <p:spTgt spid="542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4274">
                                            <p:txEl>
                                              <p:pRg st="2" end="2"/>
                                            </p:txEl>
                                          </p:spTgt>
                                        </p:tgtEl>
                                        <p:attrNameLst>
                                          <p:attrName>style.visibility</p:attrName>
                                        </p:attrNameLst>
                                      </p:cBhvr>
                                      <p:to>
                                        <p:strVal val="visible"/>
                                      </p:to>
                                    </p:set>
                                    <p:animEffect transition="in" filter="randombar(horizontal)">
                                      <p:cBhvr>
                                        <p:cTn id="17" dur="500"/>
                                        <p:tgtEl>
                                          <p:spTgt spid="542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4274">
                                            <p:txEl>
                                              <p:pRg st="3" end="3"/>
                                            </p:txEl>
                                          </p:spTgt>
                                        </p:tgtEl>
                                        <p:attrNameLst>
                                          <p:attrName>style.visibility</p:attrName>
                                        </p:attrNameLst>
                                      </p:cBhvr>
                                      <p:to>
                                        <p:strVal val="visible"/>
                                      </p:to>
                                    </p:set>
                                    <p:animEffect transition="in" filter="randombar(horizontal)">
                                      <p:cBhvr>
                                        <p:cTn id="22" dur="500"/>
                                        <p:tgtEl>
                                          <p:spTgt spid="542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4274">
                                            <p:txEl>
                                              <p:pRg st="4" end="4"/>
                                            </p:txEl>
                                          </p:spTgt>
                                        </p:tgtEl>
                                        <p:attrNameLst>
                                          <p:attrName>style.visibility</p:attrName>
                                        </p:attrNameLst>
                                      </p:cBhvr>
                                      <p:to>
                                        <p:strVal val="visible"/>
                                      </p:to>
                                    </p:set>
                                    <p:animEffect transition="in" filter="randombar(horizontal)">
                                      <p:cBhvr>
                                        <p:cTn id="27" dur="500"/>
                                        <p:tgtEl>
                                          <p:spTgt spid="542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4274">
                                            <p:txEl>
                                              <p:pRg st="5" end="5"/>
                                            </p:txEl>
                                          </p:spTgt>
                                        </p:tgtEl>
                                        <p:attrNameLst>
                                          <p:attrName>style.visibility</p:attrName>
                                        </p:attrNameLst>
                                      </p:cBhvr>
                                      <p:to>
                                        <p:strVal val="visible"/>
                                      </p:to>
                                    </p:set>
                                    <p:animEffect transition="in" filter="randombar(horizontal)">
                                      <p:cBhvr>
                                        <p:cTn id="32" dur="500"/>
                                        <p:tgtEl>
                                          <p:spTgt spid="542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pPr>
              <a:lnSpc>
                <a:spcPct val="150000"/>
              </a:lnSpc>
            </a:pPr>
            <a:r>
              <a:rPr lang="en-US" altLang="zh-CN" dirty="0" smtClean="0">
                <a:ea typeface="黑体" pitchFamily="2" charset="-122"/>
              </a:rPr>
              <a:t>OS</a:t>
            </a:r>
            <a:r>
              <a:rPr lang="zh-CN" altLang="en-US" dirty="0" smtClean="0">
                <a:ea typeface="黑体" pitchFamily="2" charset="-122"/>
              </a:rPr>
              <a:t>的两大方面功能：支撑和资源管理</a:t>
            </a:r>
            <a:r>
              <a:rPr lang="zh-CN" altLang="en-US" dirty="0">
                <a:ea typeface="黑体" pitchFamily="2" charset="-122"/>
              </a:rPr>
              <a:t/>
            </a:r>
            <a:br>
              <a:rPr lang="zh-CN" altLang="en-US" dirty="0">
                <a:ea typeface="黑体" pitchFamily="2" charset="-122"/>
              </a:rPr>
            </a:br>
            <a:r>
              <a:rPr lang="zh-CN" altLang="en-US" dirty="0">
                <a:ea typeface="黑体" pitchFamily="2" charset="-122"/>
              </a:rPr>
              <a:t>　　</a:t>
            </a:r>
            <a:r>
              <a:rPr lang="en-US" altLang="zh-CN" dirty="0">
                <a:ea typeface="黑体" pitchFamily="2" charset="-122"/>
              </a:rPr>
              <a:t>1. </a:t>
            </a:r>
            <a:r>
              <a:rPr lang="zh-CN" altLang="en-US" dirty="0">
                <a:ea typeface="黑体" pitchFamily="2" charset="-122"/>
              </a:rPr>
              <a:t>支撑功能</a:t>
            </a:r>
            <a:br>
              <a:rPr lang="zh-CN" altLang="en-US" dirty="0">
                <a:ea typeface="黑体" pitchFamily="2" charset="-122"/>
              </a:rPr>
            </a:br>
            <a:r>
              <a:rPr lang="zh-CN" altLang="en-US" dirty="0"/>
              <a:t>　　</a:t>
            </a:r>
            <a:r>
              <a:rPr lang="en-US" altLang="zh-CN" dirty="0"/>
              <a:t>(1) </a:t>
            </a:r>
            <a:r>
              <a:rPr lang="zh-CN" altLang="en-US" dirty="0" smtClean="0"/>
              <a:t>中断处理</a:t>
            </a:r>
            <a:r>
              <a:rPr lang="zh-CN" altLang="en-US" dirty="0"/>
              <a:t/>
            </a:r>
            <a:br>
              <a:rPr lang="zh-CN" altLang="en-US" dirty="0"/>
            </a:br>
            <a:r>
              <a:rPr lang="zh-CN" altLang="en-US" dirty="0"/>
              <a:t>　　</a:t>
            </a:r>
            <a:r>
              <a:rPr lang="en-US" altLang="zh-CN" dirty="0"/>
              <a:t>(2) </a:t>
            </a:r>
            <a:r>
              <a:rPr lang="zh-CN" altLang="en-US" dirty="0"/>
              <a:t>时钟</a:t>
            </a:r>
            <a:r>
              <a:rPr lang="zh-CN" altLang="en-US" dirty="0" smtClean="0"/>
              <a:t>管理</a:t>
            </a:r>
            <a:r>
              <a:rPr lang="zh-CN" altLang="en-US" dirty="0"/>
              <a:t/>
            </a:r>
            <a:br>
              <a:rPr lang="zh-CN" altLang="en-US" dirty="0"/>
            </a:br>
            <a:r>
              <a:rPr lang="zh-CN" altLang="en-US" dirty="0"/>
              <a:t>　　</a:t>
            </a:r>
            <a:r>
              <a:rPr lang="en-US" altLang="zh-CN" dirty="0"/>
              <a:t>(3) </a:t>
            </a:r>
            <a:r>
              <a:rPr lang="zh-CN" altLang="en-US" dirty="0"/>
              <a:t>原语</a:t>
            </a:r>
            <a:r>
              <a:rPr lang="zh-CN" altLang="en-US" dirty="0" smtClean="0"/>
              <a:t>操作</a:t>
            </a:r>
            <a:endParaRPr lang="zh-CN" altLang="en-US" dirty="0"/>
          </a:p>
        </p:txBody>
      </p:sp>
      <p:sp>
        <p:nvSpPr>
          <p:cNvPr id="6" name="AutoShape 6"/>
          <p:cNvSpPr>
            <a:spLocks noChangeArrowheads="1"/>
          </p:cNvSpPr>
          <p:nvPr/>
        </p:nvSpPr>
        <p:spPr bwMode="auto">
          <a:xfrm>
            <a:off x="3810000" y="1628800"/>
            <a:ext cx="4191000" cy="698500"/>
          </a:xfrm>
          <a:prstGeom prst="wedgeRectCallout">
            <a:avLst>
              <a:gd name="adj1" fmla="val -68634"/>
              <a:gd name="adj2" fmla="val 31856"/>
            </a:avLst>
          </a:prstGeom>
          <a:noFill/>
          <a:ln w="9525">
            <a:solidFill>
              <a:schemeClr val="tx1"/>
            </a:solidFill>
            <a:miter lim="800000"/>
            <a:headEnd/>
            <a:tailEnd/>
          </a:ln>
        </p:spPr>
        <p:txBody>
          <a:bodyPr anchor="ctr"/>
          <a:lstStyle/>
          <a:p>
            <a:pPr algn="l">
              <a:spcBef>
                <a:spcPct val="0"/>
              </a:spcBef>
            </a:pPr>
            <a:r>
              <a:rPr lang="zh-CN" altLang="en-US" sz="2000" b="0" smtClean="0"/>
              <a:t>内核</a:t>
            </a:r>
            <a:r>
              <a:rPr lang="zh-CN" altLang="en-US" sz="2000" b="0" smtClean="0">
                <a:solidFill>
                  <a:srgbClr val="FF0000"/>
                </a:solidFill>
              </a:rPr>
              <a:t>最基本的功能</a:t>
            </a:r>
            <a:r>
              <a:rPr lang="zh-CN" altLang="en-US" sz="2000" b="0" smtClean="0"/>
              <a:t>，是整个操作系统赖以活动的基础。</a:t>
            </a:r>
            <a:endParaRPr lang="zh-CN" altLang="en-US" sz="2000" b="0"/>
          </a:p>
        </p:txBody>
      </p:sp>
      <p:sp>
        <p:nvSpPr>
          <p:cNvPr id="7" name="Text Box 5"/>
          <p:cNvSpPr txBox="1">
            <a:spLocks noChangeArrowheads="1"/>
          </p:cNvSpPr>
          <p:nvPr/>
        </p:nvSpPr>
        <p:spPr bwMode="auto">
          <a:xfrm>
            <a:off x="3810000" y="2537753"/>
            <a:ext cx="4191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25000"/>
              </a:spcBef>
            </a:pPr>
            <a:r>
              <a:rPr lang="zh-CN" altLang="en-US" sz="2000" b="0" smtClean="0"/>
              <a:t>各种类型的系统调用、键盘命令的输入、进程调度、设备驱动等等，都依赖于中断</a:t>
            </a:r>
            <a:endParaRPr lang="en-US" altLang="zh-CN" sz="2000" b="0" smtClean="0"/>
          </a:p>
        </p:txBody>
      </p:sp>
      <p:sp>
        <p:nvSpPr>
          <p:cNvPr id="8" name="Text Box 5"/>
          <p:cNvSpPr txBox="1">
            <a:spLocks noChangeArrowheads="1"/>
          </p:cNvSpPr>
          <p:nvPr/>
        </p:nvSpPr>
        <p:spPr bwMode="auto">
          <a:xfrm>
            <a:off x="3810000" y="3560455"/>
            <a:ext cx="4191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25000"/>
              </a:spcBef>
            </a:pPr>
            <a:r>
              <a:rPr lang="zh-CN" altLang="en-US" sz="2000" b="0" dirty="0" smtClean="0"/>
              <a:t>内核</a:t>
            </a:r>
            <a:r>
              <a:rPr lang="zh-CN" altLang="en-US" sz="2000" b="0" dirty="0" smtClean="0"/>
              <a:t>对中断进行</a:t>
            </a:r>
            <a:r>
              <a:rPr lang="zh-CN" altLang="en-US" sz="2000" b="0" dirty="0" smtClean="0"/>
              <a:t>“有限处理”，再转入相关的进程</a:t>
            </a:r>
            <a:r>
              <a:rPr lang="en-US" altLang="zh-CN" sz="2000" b="0" dirty="0" smtClean="0"/>
              <a:t>——</a:t>
            </a:r>
            <a:r>
              <a:rPr lang="zh-CN" altLang="en-US" sz="2000" b="0" dirty="0" smtClean="0"/>
              <a:t>减少处理机中断的时间，提高程序执行的并发性</a:t>
            </a:r>
            <a:endParaRPr lang="en-US" altLang="zh-CN" sz="2000" b="0" dirty="0" smtClean="0"/>
          </a:p>
        </p:txBody>
      </p:sp>
      <p:sp>
        <p:nvSpPr>
          <p:cNvPr id="9" name="AutoShape 6"/>
          <p:cNvSpPr>
            <a:spLocks noChangeArrowheads="1"/>
          </p:cNvSpPr>
          <p:nvPr/>
        </p:nvSpPr>
        <p:spPr bwMode="auto">
          <a:xfrm>
            <a:off x="3810000" y="2280533"/>
            <a:ext cx="4191000" cy="559703"/>
          </a:xfrm>
          <a:prstGeom prst="wedgeRectCallout">
            <a:avLst>
              <a:gd name="adj1" fmla="val -68634"/>
              <a:gd name="adj2" fmla="val 31856"/>
            </a:avLst>
          </a:prstGeom>
          <a:noFill/>
          <a:ln w="9525">
            <a:solidFill>
              <a:schemeClr val="tx1"/>
            </a:solidFill>
            <a:miter lim="800000"/>
            <a:headEnd/>
            <a:tailEnd/>
          </a:ln>
        </p:spPr>
        <p:txBody>
          <a:bodyPr anchor="ctr"/>
          <a:lstStyle/>
          <a:p>
            <a:pPr algn="l">
              <a:spcBef>
                <a:spcPct val="0"/>
              </a:spcBef>
            </a:pPr>
            <a:r>
              <a:rPr lang="zh-CN" altLang="en-US" sz="2000" b="0" smtClean="0"/>
              <a:t>内核的一项</a:t>
            </a:r>
            <a:r>
              <a:rPr lang="zh-CN" altLang="en-US" sz="2000" b="0" smtClean="0">
                <a:solidFill>
                  <a:srgbClr val="FF0000"/>
                </a:solidFill>
              </a:rPr>
              <a:t>基本功能</a:t>
            </a:r>
            <a:endParaRPr lang="zh-CN" altLang="en-US" sz="2000" b="0"/>
          </a:p>
        </p:txBody>
      </p:sp>
      <p:sp>
        <p:nvSpPr>
          <p:cNvPr id="10" name="Text Box 5"/>
          <p:cNvSpPr txBox="1">
            <a:spLocks noChangeArrowheads="1"/>
          </p:cNvSpPr>
          <p:nvPr/>
        </p:nvSpPr>
        <p:spPr bwMode="auto">
          <a:xfrm>
            <a:off x="3810000" y="3097456"/>
            <a:ext cx="4191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25000"/>
              </a:spcBef>
            </a:pPr>
            <a:r>
              <a:rPr lang="zh-CN" altLang="en-US" sz="2000" b="0" dirty="0" smtClean="0"/>
              <a:t>时间片轮转调度：时间片用完后，由时钟管理产生一个中断信号，促使调度程序重新调度。</a:t>
            </a:r>
            <a:endParaRPr lang="en-US" altLang="zh-CN" sz="2000" b="0" dirty="0" smtClean="0"/>
          </a:p>
        </p:txBody>
      </p:sp>
      <p:sp>
        <p:nvSpPr>
          <p:cNvPr id="11" name="Text Box 5"/>
          <p:cNvSpPr txBox="1">
            <a:spLocks noChangeArrowheads="1"/>
          </p:cNvSpPr>
          <p:nvPr/>
        </p:nvSpPr>
        <p:spPr bwMode="auto">
          <a:xfrm>
            <a:off x="3810000" y="4196021"/>
            <a:ext cx="41910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25000"/>
              </a:spcBef>
            </a:pPr>
            <a:r>
              <a:rPr lang="zh-CN" altLang="en-US" sz="2000" b="0" smtClean="0"/>
              <a:t>实时系统中：截止时间控制；</a:t>
            </a:r>
            <a:endParaRPr lang="en-US" altLang="zh-CN" sz="2000" b="0" smtClean="0"/>
          </a:p>
          <a:p>
            <a:pPr algn="l">
              <a:spcBef>
                <a:spcPct val="25000"/>
              </a:spcBef>
            </a:pPr>
            <a:r>
              <a:rPr lang="zh-CN" altLang="en-US" sz="2000" b="0"/>
              <a:t>批处理</a:t>
            </a:r>
            <a:r>
              <a:rPr lang="zh-CN" altLang="en-US" sz="2000" b="0" smtClean="0"/>
              <a:t>系统：最长运行时间控制</a:t>
            </a:r>
            <a:endParaRPr lang="en-US" altLang="zh-CN" sz="2000" b="0" smtClean="0"/>
          </a:p>
          <a:p>
            <a:pPr algn="l">
              <a:spcBef>
                <a:spcPct val="25000"/>
              </a:spcBef>
            </a:pPr>
            <a:r>
              <a:rPr lang="en-US" altLang="zh-CN" sz="2000" b="0"/>
              <a:t>……</a:t>
            </a:r>
            <a:endParaRPr lang="en-US" altLang="zh-CN" sz="2000" b="0" smtClean="0"/>
          </a:p>
        </p:txBody>
      </p:sp>
      <p:sp>
        <p:nvSpPr>
          <p:cNvPr id="12" name="AutoShape 6"/>
          <p:cNvSpPr>
            <a:spLocks noChangeArrowheads="1"/>
          </p:cNvSpPr>
          <p:nvPr/>
        </p:nvSpPr>
        <p:spPr bwMode="auto">
          <a:xfrm>
            <a:off x="3810000" y="2748206"/>
            <a:ext cx="4191000" cy="698500"/>
          </a:xfrm>
          <a:prstGeom prst="wedgeRectCallout">
            <a:avLst>
              <a:gd name="adj1" fmla="val -68634"/>
              <a:gd name="adj2" fmla="val 31856"/>
            </a:avLst>
          </a:prstGeom>
          <a:noFill/>
          <a:ln w="9525">
            <a:solidFill>
              <a:schemeClr val="tx1"/>
            </a:solidFill>
            <a:miter lim="800000"/>
            <a:headEnd/>
            <a:tailEnd/>
          </a:ln>
        </p:spPr>
        <p:txBody>
          <a:bodyPr anchor="ctr"/>
          <a:lstStyle/>
          <a:p>
            <a:pPr algn="l">
              <a:spcBef>
                <a:spcPct val="0"/>
              </a:spcBef>
            </a:pPr>
            <a:r>
              <a:rPr lang="zh-CN" altLang="en-US" sz="2000" b="0" smtClean="0"/>
              <a:t>原语：由若干条指令组成，用于完成一定功能的一个过程</a:t>
            </a:r>
            <a:endParaRPr lang="zh-CN" altLang="en-US" sz="2000" b="0"/>
          </a:p>
        </p:txBody>
      </p:sp>
      <p:sp>
        <p:nvSpPr>
          <p:cNvPr id="13" name="Text Box 5"/>
          <p:cNvSpPr txBox="1">
            <a:spLocks noChangeArrowheads="1"/>
          </p:cNvSpPr>
          <p:nvPr/>
        </p:nvSpPr>
        <p:spPr bwMode="auto">
          <a:xfrm>
            <a:off x="3810000" y="3541663"/>
            <a:ext cx="4191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25000"/>
              </a:spcBef>
            </a:pPr>
            <a:r>
              <a:rPr lang="zh-CN" altLang="en-US" sz="2000" b="0" dirty="0" smtClean="0"/>
              <a:t>与一般过程的区别：原语是“原子操作”</a:t>
            </a:r>
            <a:endParaRPr lang="en-US" altLang="zh-CN" sz="2000" b="0" dirty="0" smtClean="0"/>
          </a:p>
        </p:txBody>
      </p:sp>
      <p:sp>
        <p:nvSpPr>
          <p:cNvPr id="14" name="Text Box 5"/>
          <p:cNvSpPr txBox="1">
            <a:spLocks noChangeArrowheads="1"/>
          </p:cNvSpPr>
          <p:nvPr/>
        </p:nvSpPr>
        <p:spPr bwMode="auto">
          <a:xfrm>
            <a:off x="3810000" y="4344506"/>
            <a:ext cx="4191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25000"/>
              </a:spcBef>
            </a:pPr>
            <a:r>
              <a:rPr lang="zh-CN" altLang="en-US" sz="2000" b="0" dirty="0" smtClean="0"/>
              <a:t>原子操作：一个操作中的动作要么全做，要么全部做</a:t>
            </a:r>
            <a:r>
              <a:rPr lang="en-US" altLang="zh-CN" sz="2000" b="0" dirty="0" smtClean="0"/>
              <a:t>——</a:t>
            </a:r>
            <a:r>
              <a:rPr lang="zh-CN" altLang="en-US" sz="2000" b="0" dirty="0" smtClean="0"/>
              <a:t>是一个不可分割的基本单位</a:t>
            </a:r>
            <a:endParaRPr lang="en-US" altLang="zh-CN" sz="2000" b="0" dirty="0" smtClean="0"/>
          </a:p>
        </p:txBody>
      </p:sp>
      <p:sp>
        <p:nvSpPr>
          <p:cNvPr id="15" name="Text Box 5"/>
          <p:cNvSpPr txBox="1">
            <a:spLocks noChangeArrowheads="1"/>
          </p:cNvSpPr>
          <p:nvPr/>
        </p:nvSpPr>
        <p:spPr bwMode="auto">
          <a:xfrm>
            <a:off x="3810000" y="5455127"/>
            <a:ext cx="419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25000"/>
              </a:spcBef>
            </a:pPr>
            <a:r>
              <a:rPr lang="zh-CN" altLang="en-US" sz="2000" b="0" smtClean="0">
                <a:solidFill>
                  <a:srgbClr val="FF0000"/>
                </a:solidFill>
              </a:rPr>
              <a:t>原语在执行过程中不允许被中断</a:t>
            </a:r>
            <a:endParaRPr lang="en-US" altLang="zh-CN" sz="2000" b="0" smtClean="0">
              <a:solidFill>
                <a:srgbClr val="FF0000"/>
              </a:solidFill>
            </a:endParaRPr>
          </a:p>
        </p:txBody>
      </p:sp>
      <p:sp>
        <p:nvSpPr>
          <p:cNvPr id="16" name="标题 1"/>
          <p:cNvSpPr txBox="1">
            <a:spLocks/>
          </p:cNvSpPr>
          <p:nvPr/>
        </p:nvSpPr>
        <p:spPr bwMode="auto">
          <a:xfrm>
            <a:off x="755576" y="3795911"/>
            <a:ext cx="2304256" cy="2112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r>
              <a:rPr lang="zh-CN" altLang="en-US" sz="2000" dirty="0"/>
              <a:t>中断是一</a:t>
            </a:r>
            <a:r>
              <a:rPr lang="zh-CN" altLang="en-US" sz="2000" dirty="0" smtClean="0"/>
              <a:t>种（    ）</a:t>
            </a:r>
            <a:endParaRPr lang="zh-CN" altLang="en-US" sz="2000" dirty="0"/>
          </a:p>
          <a:p>
            <a:r>
              <a:rPr lang="en-US" altLang="zh-CN" sz="2000" dirty="0"/>
              <a:t>A.  </a:t>
            </a:r>
            <a:r>
              <a:rPr lang="zh-CN" altLang="en-US" sz="2000" dirty="0" smtClean="0"/>
              <a:t>资源共享</a:t>
            </a:r>
            <a:r>
              <a:rPr lang="zh-CN" altLang="en-US" sz="2000" dirty="0"/>
              <a:t>技术</a:t>
            </a:r>
          </a:p>
          <a:p>
            <a:r>
              <a:rPr lang="en-US" altLang="zh-CN" sz="2000" dirty="0"/>
              <a:t>B.  </a:t>
            </a:r>
            <a:r>
              <a:rPr lang="zh-CN" altLang="en-US" sz="2000" dirty="0" smtClean="0"/>
              <a:t>数据</a:t>
            </a:r>
            <a:r>
              <a:rPr lang="zh-CN" altLang="en-US" sz="2000" dirty="0"/>
              <a:t>转换技术</a:t>
            </a:r>
          </a:p>
          <a:p>
            <a:r>
              <a:rPr lang="en-US" altLang="zh-CN" sz="2000" dirty="0"/>
              <a:t>C.  </a:t>
            </a:r>
            <a:r>
              <a:rPr lang="zh-CN" altLang="en-US" sz="2000" dirty="0" smtClean="0"/>
              <a:t>数据共享</a:t>
            </a:r>
            <a:r>
              <a:rPr lang="zh-CN" altLang="en-US" sz="2000" dirty="0"/>
              <a:t>技术</a:t>
            </a:r>
          </a:p>
          <a:p>
            <a:r>
              <a:rPr lang="en-US" altLang="zh-CN" sz="2000" dirty="0"/>
              <a:t>D.  </a:t>
            </a:r>
            <a:r>
              <a:rPr lang="zh-CN" altLang="en-US" sz="2000" dirty="0" smtClean="0"/>
              <a:t>并行处理</a:t>
            </a:r>
            <a:r>
              <a:rPr lang="zh-CN" altLang="en-US" sz="2000" dirty="0"/>
              <a:t>技术</a:t>
            </a:r>
            <a:endParaRPr lang="zh-CN" altLang="en-US" sz="2000" dirty="0"/>
          </a:p>
        </p:txBody>
      </p:sp>
      <p:sp>
        <p:nvSpPr>
          <p:cNvPr id="18" name="标题 1"/>
          <p:cNvSpPr txBox="1">
            <a:spLocks/>
          </p:cNvSpPr>
          <p:nvPr/>
        </p:nvSpPr>
        <p:spPr bwMode="auto">
          <a:xfrm>
            <a:off x="2246536" y="3789040"/>
            <a:ext cx="495672" cy="49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algn="ctr"/>
            <a:r>
              <a:rPr lang="en-US" altLang="zh-CN" sz="2000" dirty="0" smtClean="0">
                <a:solidFill>
                  <a:srgbClr val="FF0000"/>
                </a:solidFill>
              </a:rPr>
              <a:t>A</a:t>
            </a:r>
            <a:endParaRPr lang="zh-CN" altLang="en-US" sz="20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up)">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up)">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xEl>
                                              <p:pRg st="0" end="0"/>
                                            </p:txEl>
                                          </p:spTgt>
                                        </p:tgtEl>
                                      </p:cBhvr>
                                    </p:animEffect>
                                    <p:set>
                                      <p:cBhvr>
                                        <p:cTn id="36" dur="1" fill="hold">
                                          <p:stCondLst>
                                            <p:cond delay="499"/>
                                          </p:stCondLst>
                                        </p:cTn>
                                        <p:tgtEl>
                                          <p:spTgt spid="7">
                                            <p:txEl>
                                              <p:pRg st="0" end="0"/>
                                            </p:txEl>
                                          </p:spTgt>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8">
                                            <p:txEl>
                                              <p:pRg st="0" end="0"/>
                                            </p:txEl>
                                          </p:spTgt>
                                        </p:tgtEl>
                                      </p:cBhvr>
                                    </p:animEffect>
                                    <p:set>
                                      <p:cBhvr>
                                        <p:cTn id="39" dur="1" fill="hold">
                                          <p:stCondLst>
                                            <p:cond delay="499"/>
                                          </p:stCondLst>
                                        </p:cTn>
                                        <p:tgtEl>
                                          <p:spTgt spid="8">
                                            <p:txEl>
                                              <p:pRg st="0" end="0"/>
                                            </p:txEl>
                                          </p:spTgt>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8"/>
                                        </p:tgtEl>
                                      </p:cBhvr>
                                    </p:animEffect>
                                    <p:set>
                                      <p:cBhvr>
                                        <p:cTn id="45" dur="1" fill="hold">
                                          <p:stCondLst>
                                            <p:cond delay="499"/>
                                          </p:stCondLst>
                                        </p:cTn>
                                        <p:tgtEl>
                                          <p:spTgt spid="1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1+#ppt_w/2"/>
                                          </p:val>
                                        </p:tav>
                                        <p:tav tm="100000">
                                          <p:val>
                                            <p:strVal val="#ppt_x"/>
                                          </p:val>
                                        </p:tav>
                                      </p:tavLst>
                                    </p:anim>
                                    <p:anim calcmode="lin" valueType="num">
                                      <p:cBhvr additive="base">
                                        <p:cTn id="5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0">
                                            <p:txEl>
                                              <p:pRg st="0" end="0"/>
                                            </p:txEl>
                                          </p:spTgt>
                                        </p:tgtEl>
                                        <p:attrNameLst>
                                          <p:attrName>style.visibility</p:attrName>
                                        </p:attrNameLst>
                                      </p:cBhvr>
                                      <p:to>
                                        <p:strVal val="visible"/>
                                      </p:to>
                                    </p:set>
                                    <p:animEffect transition="in" filter="wipe(up)">
                                      <p:cBhvr>
                                        <p:cTn id="56" dur="500"/>
                                        <p:tgtEl>
                                          <p:spTgt spid="10">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1">
                                            <p:txEl>
                                              <p:pRg st="0" end="0"/>
                                            </p:txEl>
                                          </p:spTgt>
                                        </p:tgtEl>
                                        <p:attrNameLst>
                                          <p:attrName>style.visibility</p:attrName>
                                        </p:attrNameLst>
                                      </p:cBhvr>
                                      <p:to>
                                        <p:strVal val="visible"/>
                                      </p:to>
                                    </p:set>
                                    <p:animEffect transition="in" filter="wipe(up)">
                                      <p:cBhvr>
                                        <p:cTn id="61" dur="200"/>
                                        <p:tgtEl>
                                          <p:spTgt spid="11">
                                            <p:txEl>
                                              <p:pRg st="0" end="0"/>
                                            </p:txEl>
                                          </p:spTgt>
                                        </p:tgtEl>
                                      </p:cBhvr>
                                    </p:animEffect>
                                  </p:childTnLst>
                                </p:cTn>
                              </p:par>
                            </p:childTnLst>
                          </p:cTn>
                        </p:par>
                        <p:par>
                          <p:cTn id="62" fill="hold">
                            <p:stCondLst>
                              <p:cond delay="200"/>
                            </p:stCondLst>
                            <p:childTnLst>
                              <p:par>
                                <p:cTn id="63" presetID="22" presetClass="entr" presetSubtype="1" fill="hold" grpId="0" nodeType="afterEffect">
                                  <p:stCondLst>
                                    <p:cond delay="0"/>
                                  </p:stCondLst>
                                  <p:childTnLst>
                                    <p:set>
                                      <p:cBhvr>
                                        <p:cTn id="64" dur="1" fill="hold">
                                          <p:stCondLst>
                                            <p:cond delay="0"/>
                                          </p:stCondLst>
                                        </p:cTn>
                                        <p:tgtEl>
                                          <p:spTgt spid="11">
                                            <p:txEl>
                                              <p:pRg st="1" end="1"/>
                                            </p:txEl>
                                          </p:spTgt>
                                        </p:tgtEl>
                                        <p:attrNameLst>
                                          <p:attrName>style.visibility</p:attrName>
                                        </p:attrNameLst>
                                      </p:cBhvr>
                                      <p:to>
                                        <p:strVal val="visible"/>
                                      </p:to>
                                    </p:set>
                                    <p:animEffect transition="in" filter="wipe(up)">
                                      <p:cBhvr>
                                        <p:cTn id="65" dur="200"/>
                                        <p:tgtEl>
                                          <p:spTgt spid="11">
                                            <p:txEl>
                                              <p:pRg st="1" end="1"/>
                                            </p:txEl>
                                          </p:spTgt>
                                        </p:tgtEl>
                                      </p:cBhvr>
                                    </p:animEffect>
                                  </p:childTnLst>
                                </p:cTn>
                              </p:par>
                            </p:childTnLst>
                          </p:cTn>
                        </p:par>
                        <p:par>
                          <p:cTn id="66" fill="hold">
                            <p:stCondLst>
                              <p:cond delay="400"/>
                            </p:stCondLst>
                            <p:childTnLst>
                              <p:par>
                                <p:cTn id="67" presetID="22" presetClass="entr" presetSubtype="1" fill="hold" grpId="0" nodeType="afterEffect">
                                  <p:stCondLst>
                                    <p:cond delay="0"/>
                                  </p:stCondLst>
                                  <p:childTnLst>
                                    <p:set>
                                      <p:cBhvr>
                                        <p:cTn id="68" dur="1" fill="hold">
                                          <p:stCondLst>
                                            <p:cond delay="0"/>
                                          </p:stCondLst>
                                        </p:cTn>
                                        <p:tgtEl>
                                          <p:spTgt spid="11">
                                            <p:txEl>
                                              <p:pRg st="2" end="2"/>
                                            </p:txEl>
                                          </p:spTgt>
                                        </p:tgtEl>
                                        <p:attrNameLst>
                                          <p:attrName>style.visibility</p:attrName>
                                        </p:attrNameLst>
                                      </p:cBhvr>
                                      <p:to>
                                        <p:strVal val="visible"/>
                                      </p:to>
                                    </p:set>
                                    <p:animEffect transition="in" filter="wipe(up)">
                                      <p:cBhvr>
                                        <p:cTn id="69" dur="200"/>
                                        <p:tgtEl>
                                          <p:spTgt spid="11">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0">
                                            <p:txEl>
                                              <p:pRg st="0" end="0"/>
                                            </p:txEl>
                                          </p:spTgt>
                                        </p:tgtEl>
                                      </p:cBhvr>
                                    </p:animEffect>
                                    <p:set>
                                      <p:cBhvr>
                                        <p:cTn id="77" dur="1" fill="hold">
                                          <p:stCondLst>
                                            <p:cond delay="499"/>
                                          </p:stCondLst>
                                        </p:cTn>
                                        <p:tgtEl>
                                          <p:spTgt spid="10">
                                            <p:txEl>
                                              <p:pRg st="0" end="0"/>
                                            </p:txEl>
                                          </p:spTgt>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11">
                                            <p:txEl>
                                              <p:pRg st="0" end="0"/>
                                            </p:txEl>
                                          </p:spTgt>
                                        </p:tgtEl>
                                      </p:cBhvr>
                                    </p:animEffect>
                                    <p:set>
                                      <p:cBhvr>
                                        <p:cTn id="80" dur="1" fill="hold">
                                          <p:stCondLst>
                                            <p:cond delay="499"/>
                                          </p:stCondLst>
                                        </p:cTn>
                                        <p:tgtEl>
                                          <p:spTgt spid="11">
                                            <p:txEl>
                                              <p:pRg st="0" end="0"/>
                                            </p:txEl>
                                          </p:spTgt>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11">
                                            <p:txEl>
                                              <p:pRg st="1" end="1"/>
                                            </p:txEl>
                                          </p:spTgt>
                                        </p:tgtEl>
                                      </p:cBhvr>
                                    </p:animEffect>
                                    <p:set>
                                      <p:cBhvr>
                                        <p:cTn id="83" dur="1" fill="hold">
                                          <p:stCondLst>
                                            <p:cond delay="499"/>
                                          </p:stCondLst>
                                        </p:cTn>
                                        <p:tgtEl>
                                          <p:spTgt spid="11">
                                            <p:txEl>
                                              <p:pRg st="1" end="1"/>
                                            </p:txEl>
                                          </p:spTgt>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11">
                                            <p:txEl>
                                              <p:pRg st="2" end="2"/>
                                            </p:txEl>
                                          </p:spTgt>
                                        </p:tgtEl>
                                      </p:cBhvr>
                                    </p:animEffect>
                                    <p:set>
                                      <p:cBhvr>
                                        <p:cTn id="86" dur="1" fill="hold">
                                          <p:stCondLst>
                                            <p:cond delay="499"/>
                                          </p:stCondLst>
                                        </p:cTn>
                                        <p:tgtEl>
                                          <p:spTgt spid="11">
                                            <p:txEl>
                                              <p:pRg st="2" end="2"/>
                                            </p:txEl>
                                          </p:spTgt>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additive="base">
                                        <p:cTn id="91" dur="500" fill="hold"/>
                                        <p:tgtEl>
                                          <p:spTgt spid="12"/>
                                        </p:tgtEl>
                                        <p:attrNameLst>
                                          <p:attrName>ppt_x</p:attrName>
                                        </p:attrNameLst>
                                      </p:cBhvr>
                                      <p:tavLst>
                                        <p:tav tm="0">
                                          <p:val>
                                            <p:strVal val="1+#ppt_w/2"/>
                                          </p:val>
                                        </p:tav>
                                        <p:tav tm="100000">
                                          <p:val>
                                            <p:strVal val="#ppt_x"/>
                                          </p:val>
                                        </p:tav>
                                      </p:tavLst>
                                    </p:anim>
                                    <p:anim calcmode="lin" valueType="num">
                                      <p:cBhvr additive="base">
                                        <p:cTn id="9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3">
                                            <p:txEl>
                                              <p:pRg st="0" end="0"/>
                                            </p:txEl>
                                          </p:spTgt>
                                        </p:tgtEl>
                                        <p:attrNameLst>
                                          <p:attrName>style.visibility</p:attrName>
                                        </p:attrNameLst>
                                      </p:cBhvr>
                                      <p:to>
                                        <p:strVal val="visible"/>
                                      </p:to>
                                    </p:set>
                                    <p:animEffect transition="in" filter="wipe(up)">
                                      <p:cBhvr>
                                        <p:cTn id="97" dur="500"/>
                                        <p:tgtEl>
                                          <p:spTgt spid="13">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14">
                                            <p:txEl>
                                              <p:pRg st="0" end="0"/>
                                            </p:txEl>
                                          </p:spTgt>
                                        </p:tgtEl>
                                        <p:attrNameLst>
                                          <p:attrName>style.visibility</p:attrName>
                                        </p:attrNameLst>
                                      </p:cBhvr>
                                      <p:to>
                                        <p:strVal val="visible"/>
                                      </p:to>
                                    </p:set>
                                    <p:animEffect transition="in" filter="wipe(up)">
                                      <p:cBhvr>
                                        <p:cTn id="102" dur="200"/>
                                        <p:tgtEl>
                                          <p:spTgt spid="14">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15">
                                            <p:txEl>
                                              <p:pRg st="0" end="0"/>
                                            </p:txEl>
                                          </p:spTgt>
                                        </p:tgtEl>
                                        <p:attrNameLst>
                                          <p:attrName>style.visibility</p:attrName>
                                        </p:attrNameLst>
                                      </p:cBhvr>
                                      <p:to>
                                        <p:strVal val="visible"/>
                                      </p:to>
                                    </p:set>
                                    <p:animEffect transition="in" filter="wipe(up)">
                                      <p:cBhvr>
                                        <p:cTn id="107" dur="200"/>
                                        <p:tgtEl>
                                          <p:spTgt spid="15">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12"/>
                                        </p:tgtEl>
                                      </p:cBhvr>
                                    </p:animEffect>
                                    <p:set>
                                      <p:cBhvr>
                                        <p:cTn id="112" dur="1" fill="hold">
                                          <p:stCondLst>
                                            <p:cond delay="499"/>
                                          </p:stCondLst>
                                        </p:cTn>
                                        <p:tgtEl>
                                          <p:spTgt spid="12"/>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13">
                                            <p:txEl>
                                              <p:pRg st="0" end="0"/>
                                            </p:txEl>
                                          </p:spTgt>
                                        </p:tgtEl>
                                      </p:cBhvr>
                                    </p:animEffect>
                                    <p:set>
                                      <p:cBhvr>
                                        <p:cTn id="115" dur="1" fill="hold">
                                          <p:stCondLst>
                                            <p:cond delay="499"/>
                                          </p:stCondLst>
                                        </p:cTn>
                                        <p:tgtEl>
                                          <p:spTgt spid="13">
                                            <p:txEl>
                                              <p:pRg st="0" end="0"/>
                                            </p:txEl>
                                          </p:spTgt>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14">
                                            <p:txEl>
                                              <p:pRg st="0" end="0"/>
                                            </p:txEl>
                                          </p:spTgt>
                                        </p:tgtEl>
                                      </p:cBhvr>
                                    </p:animEffect>
                                    <p:set>
                                      <p:cBhvr>
                                        <p:cTn id="118" dur="1" fill="hold">
                                          <p:stCondLst>
                                            <p:cond delay="499"/>
                                          </p:stCondLst>
                                        </p:cTn>
                                        <p:tgtEl>
                                          <p:spTgt spid="14">
                                            <p:txEl>
                                              <p:pRg st="0" end="0"/>
                                            </p:txEl>
                                          </p:spTgt>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15">
                                            <p:txEl>
                                              <p:pRg st="0" end="0"/>
                                            </p:txEl>
                                          </p:spTgt>
                                        </p:tgtEl>
                                      </p:cBhvr>
                                    </p:animEffect>
                                    <p:set>
                                      <p:cBhvr>
                                        <p:cTn id="121" dur="1" fill="hold">
                                          <p:stCondLst>
                                            <p:cond delay="499"/>
                                          </p:stCondLst>
                                        </p:cTn>
                                        <p:tgtEl>
                                          <p:spTgt spid="1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build="p"/>
      <p:bldP spid="7" grpId="1" build="allAtOnce"/>
      <p:bldP spid="8" grpId="0" build="p"/>
      <p:bldP spid="8" grpId="1" build="allAtOnce"/>
      <p:bldP spid="9" grpId="0" animBg="1"/>
      <p:bldP spid="9" grpId="1" animBg="1"/>
      <p:bldP spid="10" grpId="0" build="p"/>
      <p:bldP spid="10" grpId="1" build="allAtOnce"/>
      <p:bldP spid="11" grpId="0" build="p"/>
      <p:bldP spid="11" grpId="1" uiExpand="1" build="allAtOnce"/>
      <p:bldP spid="12" grpId="0" animBg="1"/>
      <p:bldP spid="12" grpId="1" animBg="1"/>
      <p:bldP spid="13" grpId="0" build="p"/>
      <p:bldP spid="13" grpId="1" build="allAtOnce"/>
      <p:bldP spid="14" grpId="0" build="p"/>
      <p:bldP spid="14" grpId="1" build="allAtOnce"/>
      <p:bldP spid="15" grpId="0" build="p"/>
      <p:bldP spid="15" grpId="1" build="allAtOnce"/>
      <p:bldP spid="16" grpId="0"/>
      <p:bldP spid="16" grpId="1"/>
      <p:bldP spid="18" grpId="0"/>
      <p:bldP spid="18"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47625" y="627063"/>
            <a:ext cx="8540750" cy="641350"/>
          </a:xfrm>
        </p:spPr>
        <p:txBody>
          <a:bodyPr/>
          <a:lstStyle/>
          <a:p>
            <a:r>
              <a:rPr lang="zh-CN" altLang="en-US" smtClean="0">
                <a:latin typeface="华文楷体" pitchFamily="2" charset="-122"/>
                <a:ea typeface="华文楷体" pitchFamily="2" charset="-122"/>
              </a:rPr>
              <a:t>生产者</a:t>
            </a:r>
            <a:r>
              <a:rPr lang="en-US" altLang="zh-CN" smtClean="0">
                <a:latin typeface="华文楷体" pitchFamily="2" charset="-122"/>
                <a:ea typeface="华文楷体" pitchFamily="2" charset="-122"/>
              </a:rPr>
              <a:t>-</a:t>
            </a:r>
            <a:r>
              <a:rPr lang="zh-CN" altLang="en-US" smtClean="0">
                <a:latin typeface="华文楷体" pitchFamily="2" charset="-122"/>
                <a:ea typeface="华文楷体" pitchFamily="2" charset="-122"/>
              </a:rPr>
              <a:t>消费者程序</a:t>
            </a:r>
          </a:p>
        </p:txBody>
      </p:sp>
      <p:sp>
        <p:nvSpPr>
          <p:cNvPr id="6" name="Rectangle 2"/>
          <p:cNvSpPr txBox="1">
            <a:spLocks noChangeArrowheads="1"/>
          </p:cNvSpPr>
          <p:nvPr/>
        </p:nvSpPr>
        <p:spPr bwMode="auto">
          <a:xfrm>
            <a:off x="467544" y="1153244"/>
            <a:ext cx="8280920" cy="5156076"/>
          </a:xfrm>
          <a:prstGeom prst="rect">
            <a:avLst/>
          </a:prstGeom>
          <a:solidFill>
            <a:srgbClr val="00B0F0"/>
          </a:solidFill>
          <a:ln>
            <a:noFill/>
          </a:ln>
          <a:effectLs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marL="342900" indent="-342900">
              <a:buFont typeface="Wingdings" pitchFamily="2" charset="2"/>
              <a:buChar char="l"/>
            </a:pPr>
            <a:r>
              <a:rPr lang="zh-CN" altLang="en-US" sz="2000" b="1" dirty="0">
                <a:solidFill>
                  <a:schemeClr val="bg1"/>
                </a:solidFill>
                <a:latin typeface="宋体" pitchFamily="2" charset="-122"/>
              </a:rPr>
              <a:t>数组</a:t>
            </a:r>
            <a:r>
              <a:rPr lang="en-US" altLang="zh-CN" sz="2000" b="1" dirty="0" smtClean="0">
                <a:solidFill>
                  <a:schemeClr val="bg1"/>
                </a:solidFill>
                <a:latin typeface="宋体" pitchFamily="2" charset="-122"/>
              </a:rPr>
              <a:t>buffer</a:t>
            </a:r>
            <a:r>
              <a:rPr lang="zh-CN" altLang="en-US" sz="2000" b="1" dirty="0" smtClean="0">
                <a:solidFill>
                  <a:schemeClr val="bg1"/>
                </a:solidFill>
                <a:latin typeface="宋体" pitchFamily="2" charset="-122"/>
              </a:rPr>
              <a:t>表示具有</a:t>
            </a:r>
            <a:r>
              <a:rPr lang="en-US" altLang="zh-CN" sz="2000" b="1" dirty="0" smtClean="0">
                <a:solidFill>
                  <a:schemeClr val="bg1"/>
                </a:solidFill>
                <a:latin typeface="宋体" pitchFamily="2" charset="-122"/>
              </a:rPr>
              <a:t>n</a:t>
            </a:r>
            <a:r>
              <a:rPr lang="zh-CN" altLang="en-US" sz="2000" b="1" dirty="0" smtClean="0">
                <a:solidFill>
                  <a:schemeClr val="bg1"/>
                </a:solidFill>
                <a:latin typeface="宋体" pitchFamily="2" charset="-122"/>
              </a:rPr>
              <a:t>个缓冲区的缓冲池；</a:t>
            </a:r>
            <a:endParaRPr lang="en-US" altLang="zh-CN" sz="2000" b="1" dirty="0">
              <a:solidFill>
                <a:schemeClr val="bg1"/>
              </a:solidFill>
              <a:latin typeface="宋体" pitchFamily="2" charset="-122"/>
            </a:endParaRPr>
          </a:p>
          <a:p>
            <a:pPr marL="342900" indent="-342900">
              <a:buFont typeface="Wingdings" pitchFamily="2" charset="2"/>
              <a:buChar char="l"/>
            </a:pPr>
            <a:r>
              <a:rPr lang="zh-CN" altLang="en-US" sz="2000" b="1" dirty="0" smtClean="0">
                <a:solidFill>
                  <a:schemeClr val="bg1"/>
                </a:solidFill>
                <a:latin typeface="宋体" pitchFamily="2" charset="-122"/>
              </a:rPr>
              <a:t>每投入一个产品，缓冲池</a:t>
            </a:r>
            <a:r>
              <a:rPr lang="en-US" altLang="zh-CN" sz="2000" b="1" dirty="0" smtClean="0">
                <a:solidFill>
                  <a:schemeClr val="bg1"/>
                </a:solidFill>
                <a:latin typeface="宋体" pitchFamily="2" charset="-122"/>
              </a:rPr>
              <a:t>buffer</a:t>
            </a:r>
            <a:r>
              <a:rPr lang="zh-CN" altLang="en-US" sz="2000" b="1" dirty="0" smtClean="0">
                <a:solidFill>
                  <a:schemeClr val="bg1"/>
                </a:solidFill>
                <a:latin typeface="宋体" pitchFamily="2" charset="-122"/>
              </a:rPr>
              <a:t>中暂存产品的数字单元指针</a:t>
            </a:r>
            <a:r>
              <a:rPr lang="en-US" altLang="zh-CN" sz="2000" b="1" dirty="0" smtClean="0">
                <a:solidFill>
                  <a:schemeClr val="bg1"/>
                </a:solidFill>
                <a:latin typeface="宋体" pitchFamily="2" charset="-122"/>
              </a:rPr>
              <a:t>in</a:t>
            </a:r>
            <a:r>
              <a:rPr lang="zh-CN" altLang="en-US" sz="2000" b="1" dirty="0" smtClean="0">
                <a:solidFill>
                  <a:schemeClr val="bg1"/>
                </a:solidFill>
                <a:latin typeface="宋体" pitchFamily="2" charset="-122"/>
              </a:rPr>
              <a:t>加</a:t>
            </a:r>
            <a:r>
              <a:rPr lang="en-US" altLang="zh-CN" sz="2000" b="1" dirty="0" smtClean="0">
                <a:solidFill>
                  <a:schemeClr val="bg1"/>
                </a:solidFill>
                <a:latin typeface="宋体" pitchFamily="2" charset="-122"/>
              </a:rPr>
              <a:t>1</a:t>
            </a:r>
            <a:r>
              <a:rPr lang="zh-CN" altLang="en-US" sz="2000" b="1" dirty="0" smtClean="0">
                <a:solidFill>
                  <a:schemeClr val="bg1"/>
                </a:solidFill>
                <a:latin typeface="宋体" pitchFamily="2" charset="-122"/>
              </a:rPr>
              <a:t>；</a:t>
            </a:r>
            <a:endParaRPr lang="en-US" altLang="zh-CN" sz="2000" b="1" dirty="0" smtClean="0">
              <a:solidFill>
                <a:schemeClr val="bg1"/>
              </a:solidFill>
              <a:latin typeface="宋体" pitchFamily="2" charset="-122"/>
            </a:endParaRPr>
          </a:p>
          <a:p>
            <a:pPr marL="342900" indent="-342900">
              <a:buFont typeface="Wingdings" pitchFamily="2" charset="2"/>
              <a:buChar char="l"/>
            </a:pPr>
            <a:r>
              <a:rPr lang="zh-CN" altLang="en-US" sz="2000" b="1" dirty="0" smtClean="0">
                <a:solidFill>
                  <a:schemeClr val="bg1"/>
                </a:solidFill>
                <a:latin typeface="宋体" pitchFamily="2" charset="-122"/>
              </a:rPr>
              <a:t>每取出一个产品，</a:t>
            </a:r>
            <a:r>
              <a:rPr lang="zh-CN" altLang="en-US" sz="2000" b="1" dirty="0">
                <a:solidFill>
                  <a:schemeClr val="bg1"/>
                </a:solidFill>
                <a:latin typeface="宋体" pitchFamily="2" charset="-122"/>
              </a:rPr>
              <a:t>缓冲池</a:t>
            </a:r>
            <a:r>
              <a:rPr lang="en-US" altLang="zh-CN" sz="2000" b="1" dirty="0">
                <a:solidFill>
                  <a:schemeClr val="bg1"/>
                </a:solidFill>
                <a:latin typeface="宋体" pitchFamily="2" charset="-122"/>
              </a:rPr>
              <a:t>buffer</a:t>
            </a:r>
            <a:r>
              <a:rPr lang="zh-CN" altLang="en-US" sz="2000" b="1" dirty="0" smtClean="0">
                <a:solidFill>
                  <a:schemeClr val="bg1"/>
                </a:solidFill>
                <a:latin typeface="宋体" pitchFamily="2" charset="-122"/>
              </a:rPr>
              <a:t>中已取走产品的空闲单元指针</a:t>
            </a:r>
            <a:r>
              <a:rPr lang="en-US" altLang="zh-CN" sz="2000" b="1" dirty="0" smtClean="0">
                <a:solidFill>
                  <a:schemeClr val="bg1"/>
                </a:solidFill>
                <a:latin typeface="宋体" pitchFamily="2" charset="-122"/>
              </a:rPr>
              <a:t>out</a:t>
            </a:r>
            <a:r>
              <a:rPr lang="zh-CN" altLang="en-US" sz="2000" b="1" dirty="0" smtClean="0">
                <a:solidFill>
                  <a:schemeClr val="bg1"/>
                </a:solidFill>
                <a:latin typeface="宋体" pitchFamily="2" charset="-122"/>
              </a:rPr>
              <a:t>加</a:t>
            </a:r>
            <a:r>
              <a:rPr lang="en-US" altLang="zh-CN" sz="2000" b="1" dirty="0" smtClean="0">
                <a:solidFill>
                  <a:schemeClr val="bg1"/>
                </a:solidFill>
                <a:latin typeface="宋体" pitchFamily="2" charset="-122"/>
              </a:rPr>
              <a:t>1</a:t>
            </a:r>
            <a:r>
              <a:rPr lang="zh-CN" altLang="en-US" sz="2000" b="1" dirty="0" smtClean="0">
                <a:solidFill>
                  <a:schemeClr val="bg1"/>
                </a:solidFill>
                <a:latin typeface="宋体" pitchFamily="2" charset="-122"/>
              </a:rPr>
              <a:t>；</a:t>
            </a:r>
            <a:endParaRPr lang="en-US" altLang="zh-CN" sz="2000" b="1" dirty="0" smtClean="0">
              <a:solidFill>
                <a:schemeClr val="bg1"/>
              </a:solidFill>
              <a:latin typeface="宋体" pitchFamily="2" charset="-122"/>
            </a:endParaRPr>
          </a:p>
          <a:p>
            <a:pPr marL="342900" indent="-342900">
              <a:buFont typeface="Wingdings" pitchFamily="2" charset="2"/>
              <a:buChar char="l"/>
            </a:pPr>
            <a:r>
              <a:rPr lang="zh-CN" altLang="en-US" sz="2000" b="1" dirty="0" smtClean="0">
                <a:solidFill>
                  <a:schemeClr val="bg1"/>
                </a:solidFill>
                <a:latin typeface="宋体" pitchFamily="2" charset="-122"/>
              </a:rPr>
              <a:t>由于</a:t>
            </a:r>
            <a:r>
              <a:rPr lang="en-US" altLang="zh-CN" sz="2000" b="1" dirty="0" smtClean="0">
                <a:solidFill>
                  <a:schemeClr val="bg1"/>
                </a:solidFill>
                <a:latin typeface="宋体" pitchFamily="2" charset="-122"/>
              </a:rPr>
              <a:t>buffer</a:t>
            </a:r>
            <a:r>
              <a:rPr lang="zh-CN" altLang="en-US" sz="2000" b="1" dirty="0" smtClean="0">
                <a:solidFill>
                  <a:schemeClr val="bg1"/>
                </a:solidFill>
                <a:latin typeface="宋体" pitchFamily="2" charset="-122"/>
              </a:rPr>
              <a:t>组成的缓冲池是循环缓冲，因此输入指针</a:t>
            </a:r>
            <a:r>
              <a:rPr lang="en-US" altLang="zh-CN" sz="2000" b="1" dirty="0" smtClean="0">
                <a:solidFill>
                  <a:schemeClr val="bg1"/>
                </a:solidFill>
                <a:latin typeface="宋体" pitchFamily="2" charset="-122"/>
              </a:rPr>
              <a:t>in</a:t>
            </a:r>
            <a:r>
              <a:rPr lang="zh-CN" altLang="en-US" sz="2000" b="1" dirty="0" smtClean="0">
                <a:solidFill>
                  <a:schemeClr val="bg1"/>
                </a:solidFill>
                <a:latin typeface="宋体" pitchFamily="2" charset="-122"/>
              </a:rPr>
              <a:t>和输出指针</a:t>
            </a:r>
            <a:r>
              <a:rPr lang="en-US" altLang="zh-CN" sz="2000" b="1" dirty="0" smtClean="0">
                <a:solidFill>
                  <a:schemeClr val="bg1"/>
                </a:solidFill>
                <a:latin typeface="宋体" pitchFamily="2" charset="-122"/>
              </a:rPr>
              <a:t>out</a:t>
            </a:r>
            <a:r>
              <a:rPr lang="zh-CN" altLang="en-US" sz="2000" b="1" dirty="0" smtClean="0">
                <a:solidFill>
                  <a:schemeClr val="bg1"/>
                </a:solidFill>
                <a:latin typeface="宋体" pitchFamily="2" charset="-122"/>
              </a:rPr>
              <a:t>的加</a:t>
            </a:r>
            <a:r>
              <a:rPr lang="en-US" altLang="zh-CN" sz="2000" b="1" dirty="0" smtClean="0">
                <a:solidFill>
                  <a:schemeClr val="bg1"/>
                </a:solidFill>
                <a:latin typeface="宋体" pitchFamily="2" charset="-122"/>
              </a:rPr>
              <a:t>1</a:t>
            </a:r>
            <a:r>
              <a:rPr lang="zh-CN" altLang="en-US" sz="2000" b="1" dirty="0" smtClean="0">
                <a:solidFill>
                  <a:schemeClr val="bg1"/>
                </a:solidFill>
                <a:latin typeface="宋体" pitchFamily="2" charset="-122"/>
              </a:rPr>
              <a:t>操作应表示成</a:t>
            </a:r>
            <a:endParaRPr lang="en-US" altLang="zh-CN" sz="2000" b="1" dirty="0" smtClean="0">
              <a:solidFill>
                <a:schemeClr val="bg1"/>
              </a:solidFill>
              <a:latin typeface="宋体" pitchFamily="2" charset="-122"/>
            </a:endParaRPr>
          </a:p>
          <a:p>
            <a:r>
              <a:rPr lang="en-US" altLang="zh-CN" sz="2000" b="1" dirty="0" smtClean="0">
                <a:solidFill>
                  <a:schemeClr val="bg1"/>
                </a:solidFill>
                <a:latin typeface="宋体" pitchFamily="2" charset="-122"/>
              </a:rPr>
              <a:t>	in=(in+1)%n </a:t>
            </a:r>
            <a:r>
              <a:rPr lang="zh-CN" altLang="en-US" sz="2000" b="1" dirty="0" smtClean="0">
                <a:solidFill>
                  <a:schemeClr val="bg1"/>
                </a:solidFill>
                <a:latin typeface="宋体" pitchFamily="2" charset="-122"/>
              </a:rPr>
              <a:t>和 </a:t>
            </a:r>
            <a:r>
              <a:rPr lang="en-US" altLang="zh-CN" sz="2000" b="1" dirty="0" smtClean="0">
                <a:solidFill>
                  <a:schemeClr val="bg1"/>
                </a:solidFill>
                <a:latin typeface="宋体" pitchFamily="2" charset="-122"/>
              </a:rPr>
              <a:t>out=(out+1)%n</a:t>
            </a:r>
            <a:r>
              <a:rPr lang="zh-CN" altLang="en-US" sz="2000" b="1" dirty="0" smtClean="0">
                <a:solidFill>
                  <a:schemeClr val="bg1"/>
                </a:solidFill>
                <a:latin typeface="宋体" pitchFamily="2" charset="-122"/>
              </a:rPr>
              <a:t>；</a:t>
            </a:r>
            <a:endParaRPr lang="en-US" altLang="zh-CN" sz="2000" b="1" dirty="0" smtClean="0">
              <a:solidFill>
                <a:schemeClr val="bg1"/>
              </a:solidFill>
              <a:latin typeface="宋体" pitchFamily="2" charset="-122"/>
            </a:endParaRPr>
          </a:p>
          <a:p>
            <a:pPr marL="342900" indent="-342900">
              <a:buFont typeface="Wingdings" pitchFamily="2" charset="2"/>
              <a:buChar char="l"/>
            </a:pPr>
            <a:r>
              <a:rPr lang="zh-CN" altLang="en-US" sz="2000" b="1" dirty="0" smtClean="0">
                <a:solidFill>
                  <a:schemeClr val="bg1"/>
                </a:solidFill>
                <a:latin typeface="宋体" pitchFamily="2" charset="-122"/>
              </a:rPr>
              <a:t>当</a:t>
            </a:r>
            <a:r>
              <a:rPr lang="en-US" altLang="zh-CN" sz="2000" b="1" dirty="0" smtClean="0">
                <a:solidFill>
                  <a:schemeClr val="bg1"/>
                </a:solidFill>
                <a:latin typeface="宋体" pitchFamily="2" charset="-122"/>
              </a:rPr>
              <a:t>(in+1) % n = out</a:t>
            </a:r>
            <a:r>
              <a:rPr lang="zh-CN" altLang="en-US" sz="2000" b="1" dirty="0" smtClean="0">
                <a:solidFill>
                  <a:schemeClr val="bg1"/>
                </a:solidFill>
                <a:latin typeface="宋体" pitchFamily="2" charset="-122"/>
              </a:rPr>
              <a:t>时表示缓冲池满，当</a:t>
            </a:r>
            <a:r>
              <a:rPr lang="en-US" altLang="zh-CN" sz="2000" b="1" dirty="0" smtClean="0">
                <a:solidFill>
                  <a:schemeClr val="bg1"/>
                </a:solidFill>
                <a:latin typeface="宋体" pitchFamily="2" charset="-122"/>
              </a:rPr>
              <a:t>out = in</a:t>
            </a:r>
            <a:r>
              <a:rPr lang="zh-CN" altLang="en-US" sz="2000" b="1" dirty="0" smtClean="0">
                <a:solidFill>
                  <a:schemeClr val="bg1"/>
                </a:solidFill>
                <a:latin typeface="宋体" pitchFamily="2" charset="-122"/>
              </a:rPr>
              <a:t>时表示缓冲池空</a:t>
            </a:r>
            <a:endParaRPr lang="en-US" altLang="zh-CN" sz="2000" b="1" dirty="0" smtClean="0">
              <a:solidFill>
                <a:schemeClr val="bg1"/>
              </a:solidFill>
              <a:latin typeface="宋体" pitchFamily="2" charset="-122"/>
            </a:endParaRPr>
          </a:p>
          <a:p>
            <a:pPr marL="342900" indent="-342900">
              <a:buFont typeface="Wingdings" pitchFamily="2" charset="2"/>
              <a:buChar char="l"/>
            </a:pPr>
            <a:r>
              <a:rPr lang="zh-CN" altLang="en-US" sz="2000" b="1" dirty="0" smtClean="0">
                <a:solidFill>
                  <a:schemeClr val="bg1"/>
                </a:solidFill>
                <a:latin typeface="宋体" pitchFamily="2" charset="-122"/>
              </a:rPr>
              <a:t>生产者和消费者两个进程共享以下变量：</a:t>
            </a:r>
            <a:endParaRPr lang="en-US" altLang="zh-CN" sz="2000" b="1" dirty="0" smtClean="0">
              <a:solidFill>
                <a:schemeClr val="bg1"/>
              </a:solidFill>
              <a:latin typeface="宋体" pitchFamily="2" charset="-122"/>
            </a:endParaRPr>
          </a:p>
          <a:p>
            <a:r>
              <a:rPr lang="en-US" altLang="zh-CN" sz="2000" b="1" dirty="0">
                <a:solidFill>
                  <a:schemeClr val="bg1"/>
                </a:solidFill>
                <a:latin typeface="宋体" pitchFamily="2" charset="-122"/>
              </a:rPr>
              <a:t>	</a:t>
            </a:r>
            <a:r>
              <a:rPr lang="en-US" altLang="zh-CN" sz="2000" b="1" dirty="0" err="1" smtClean="0">
                <a:solidFill>
                  <a:schemeClr val="bg1"/>
                </a:solidFill>
                <a:latin typeface="宋体" pitchFamily="2" charset="-122"/>
              </a:rPr>
              <a:t>int</a:t>
            </a:r>
            <a:r>
              <a:rPr lang="en-US" altLang="zh-CN" sz="2000" b="1" dirty="0" smtClean="0">
                <a:solidFill>
                  <a:schemeClr val="bg1"/>
                </a:solidFill>
                <a:latin typeface="宋体" pitchFamily="2" charset="-122"/>
              </a:rPr>
              <a:t>  in=0, out=0, count=0;</a:t>
            </a:r>
          </a:p>
          <a:p>
            <a:r>
              <a:rPr lang="en-US" altLang="zh-CN" sz="2000" b="1" dirty="0" smtClean="0">
                <a:solidFill>
                  <a:schemeClr val="bg1"/>
                </a:solidFill>
                <a:latin typeface="宋体" pitchFamily="2" charset="-122"/>
              </a:rPr>
              <a:t>	item  buffer[n];</a:t>
            </a:r>
          </a:p>
          <a:p>
            <a:r>
              <a:rPr lang="en-US" altLang="zh-CN" sz="2000" b="1" dirty="0" smtClean="0">
                <a:solidFill>
                  <a:schemeClr val="bg1"/>
                </a:solidFill>
                <a:latin typeface="宋体" pitchFamily="2" charset="-122"/>
              </a:rPr>
              <a:t>	</a:t>
            </a:r>
            <a:r>
              <a:rPr lang="zh-CN" altLang="en-US" sz="2000" b="1" dirty="0" smtClean="0">
                <a:solidFill>
                  <a:schemeClr val="bg1"/>
                </a:solidFill>
                <a:latin typeface="宋体" pitchFamily="2" charset="-122"/>
              </a:rPr>
              <a:t>指针</a:t>
            </a:r>
            <a:r>
              <a:rPr lang="en-US" altLang="zh-CN" sz="2000" b="1" dirty="0" smtClean="0">
                <a:solidFill>
                  <a:schemeClr val="bg1"/>
                </a:solidFill>
                <a:latin typeface="宋体" pitchFamily="2" charset="-122"/>
              </a:rPr>
              <a:t>in</a:t>
            </a:r>
            <a:r>
              <a:rPr lang="zh-CN" altLang="en-US" sz="2000" b="1" dirty="0" smtClean="0">
                <a:solidFill>
                  <a:schemeClr val="bg1"/>
                </a:solidFill>
                <a:latin typeface="宋体" pitchFamily="2" charset="-122"/>
              </a:rPr>
              <a:t>和</a:t>
            </a:r>
            <a:r>
              <a:rPr lang="en-US" altLang="zh-CN" sz="2000" b="1" dirty="0" smtClean="0">
                <a:solidFill>
                  <a:schemeClr val="bg1"/>
                </a:solidFill>
                <a:latin typeface="宋体" pitchFamily="2" charset="-122"/>
              </a:rPr>
              <a:t>out</a:t>
            </a:r>
            <a:r>
              <a:rPr lang="zh-CN" altLang="en-US" sz="2000" b="1" dirty="0" smtClean="0">
                <a:solidFill>
                  <a:schemeClr val="bg1"/>
                </a:solidFill>
                <a:latin typeface="宋体" pitchFamily="2" charset="-122"/>
              </a:rPr>
              <a:t>初始化为</a:t>
            </a:r>
            <a:r>
              <a:rPr lang="en-US" altLang="zh-CN" sz="2000" b="1" dirty="0" smtClean="0">
                <a:solidFill>
                  <a:schemeClr val="bg1"/>
                </a:solidFill>
                <a:latin typeface="宋体" pitchFamily="2" charset="-122"/>
              </a:rPr>
              <a:t>0</a:t>
            </a:r>
          </a:p>
          <a:p>
            <a:pPr marL="342900" indent="-342900">
              <a:buFont typeface="Wingdings" pitchFamily="2" charset="2"/>
              <a:buChar char="l"/>
            </a:pPr>
            <a:r>
              <a:rPr lang="en-US" altLang="zh-CN" sz="2000" b="1" dirty="0" err="1">
                <a:solidFill>
                  <a:schemeClr val="bg1"/>
                </a:solidFill>
                <a:latin typeface="宋体" pitchFamily="2" charset="-122"/>
              </a:rPr>
              <a:t>nextp</a:t>
            </a:r>
            <a:r>
              <a:rPr lang="zh-CN" altLang="en-US" sz="2000" b="1" dirty="0">
                <a:solidFill>
                  <a:schemeClr val="bg1"/>
                </a:solidFill>
                <a:latin typeface="宋体" pitchFamily="2" charset="-122"/>
              </a:rPr>
              <a:t>是生产者中的局部变量，用于暂存每次刚刚生产出来的产品；</a:t>
            </a:r>
            <a:endParaRPr lang="en-US" altLang="zh-CN" sz="2000" b="1" dirty="0">
              <a:solidFill>
                <a:schemeClr val="bg1"/>
              </a:solidFill>
              <a:latin typeface="宋体" pitchFamily="2" charset="-122"/>
            </a:endParaRPr>
          </a:p>
          <a:p>
            <a:pPr marL="342900" indent="-342900">
              <a:buFont typeface="Wingdings" pitchFamily="2" charset="2"/>
              <a:buChar char="l"/>
            </a:pPr>
            <a:r>
              <a:rPr lang="en-US" altLang="zh-CN" sz="2000" b="1" dirty="0" err="1">
                <a:solidFill>
                  <a:schemeClr val="bg1"/>
                </a:solidFill>
                <a:latin typeface="宋体" pitchFamily="2" charset="-122"/>
              </a:rPr>
              <a:t>nextc</a:t>
            </a:r>
            <a:r>
              <a:rPr lang="zh-CN" altLang="en-US" sz="2000" b="1" dirty="0">
                <a:solidFill>
                  <a:schemeClr val="bg1"/>
                </a:solidFill>
                <a:latin typeface="宋体" pitchFamily="2" charset="-122"/>
              </a:rPr>
              <a:t>是消费者中的局部变量，用于暂存每次要消费的产品。</a:t>
            </a:r>
            <a:endParaRPr lang="en-US" altLang="zh-CN" sz="2000" b="1" dirty="0">
              <a:solidFill>
                <a:schemeClr val="bg1"/>
              </a:solidFill>
              <a:latin typeface="宋体" pitchFamily="2" charset="-122"/>
            </a:endParaRPr>
          </a:p>
        </p:txBody>
      </p:sp>
      <p:sp>
        <p:nvSpPr>
          <p:cNvPr id="2" name="矩形 1"/>
          <p:cNvSpPr/>
          <p:nvPr/>
        </p:nvSpPr>
        <p:spPr bwMode="auto">
          <a:xfrm>
            <a:off x="800100" y="3502099"/>
            <a:ext cx="7778948" cy="502965"/>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charset="-122"/>
            </a:endParaRPr>
          </a:p>
        </p:txBody>
      </p:sp>
    </p:spTree>
    <p:extLst>
      <p:ext uri="{BB962C8B-B14F-4D97-AF65-F5344CB8AC3E}">
        <p14:creationId xmlns:p14="http://schemas.microsoft.com/office/powerpoint/2010/main" val="4087366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up)">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up)">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up)">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up)">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up)">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up)">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arn(inVertic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6">
                                            <p:txEl>
                                              <p:pRg st="6" end="6"/>
                                            </p:txEl>
                                          </p:spTgt>
                                        </p:tgtEl>
                                        <p:attrNameLst>
                                          <p:attrName>style.visibility</p:attrName>
                                        </p:attrNameLst>
                                      </p:cBhvr>
                                      <p:to>
                                        <p:strVal val="visible"/>
                                      </p:to>
                                    </p:set>
                                    <p:animEffect transition="in" filter="wipe(up)">
                                      <p:cBhvr>
                                        <p:cTn id="52" dur="500"/>
                                        <p:tgtEl>
                                          <p:spTgt spid="6">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animEffect transition="in" filter="wipe(up)">
                                      <p:cBhvr>
                                        <p:cTn id="57" dur="500"/>
                                        <p:tgtEl>
                                          <p:spTgt spid="6">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
                                            <p:txEl>
                                              <p:pRg st="8" end="8"/>
                                            </p:txEl>
                                          </p:spTgt>
                                        </p:tgtEl>
                                        <p:attrNameLst>
                                          <p:attrName>style.visibility</p:attrName>
                                        </p:attrNameLst>
                                      </p:cBhvr>
                                      <p:to>
                                        <p:strVal val="visible"/>
                                      </p:to>
                                    </p:set>
                                    <p:animEffect transition="in" filter="wipe(up)">
                                      <p:cBhvr>
                                        <p:cTn id="62" dur="500"/>
                                        <p:tgtEl>
                                          <p:spTgt spid="6">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animEffect transition="in" filter="wipe(up)">
                                      <p:cBhvr>
                                        <p:cTn id="67" dur="500"/>
                                        <p:tgtEl>
                                          <p:spTgt spid="6">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6">
                                            <p:txEl>
                                              <p:pRg st="10" end="10"/>
                                            </p:txEl>
                                          </p:spTgt>
                                        </p:tgtEl>
                                        <p:attrNameLst>
                                          <p:attrName>style.visibility</p:attrName>
                                        </p:attrNameLst>
                                      </p:cBhvr>
                                      <p:to>
                                        <p:strVal val="visible"/>
                                      </p:to>
                                    </p:set>
                                    <p:animEffect transition="in" filter="wipe(up)">
                                      <p:cBhvr>
                                        <p:cTn id="72" dur="500"/>
                                        <p:tgtEl>
                                          <p:spTgt spid="6">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6">
                                            <p:txEl>
                                              <p:pRg st="11" end="11"/>
                                            </p:txEl>
                                          </p:spTgt>
                                        </p:tgtEl>
                                        <p:attrNameLst>
                                          <p:attrName>style.visibility</p:attrName>
                                        </p:attrNameLst>
                                      </p:cBhvr>
                                      <p:to>
                                        <p:strVal val="visible"/>
                                      </p:to>
                                    </p:set>
                                    <p:animEffect transition="in" filter="wipe(up)">
                                      <p:cBhvr>
                                        <p:cTn id="77"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2"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47625" y="627063"/>
            <a:ext cx="8540750" cy="641350"/>
          </a:xfrm>
        </p:spPr>
        <p:txBody>
          <a:bodyPr/>
          <a:lstStyle/>
          <a:p>
            <a:r>
              <a:rPr lang="zh-CN" altLang="en-US" dirty="0" smtClean="0">
                <a:latin typeface="华文楷体" pitchFamily="2" charset="-122"/>
                <a:ea typeface="华文楷体" pitchFamily="2" charset="-122"/>
              </a:rPr>
              <a:t>生产者</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消费者程序</a:t>
            </a:r>
          </a:p>
        </p:txBody>
      </p:sp>
      <p:sp>
        <p:nvSpPr>
          <p:cNvPr id="57347" name="Rectangle 4"/>
          <p:cNvSpPr txBox="1">
            <a:spLocks noChangeArrowheads="1"/>
          </p:cNvSpPr>
          <p:nvPr/>
        </p:nvSpPr>
        <p:spPr bwMode="auto">
          <a:xfrm>
            <a:off x="825500" y="1412776"/>
            <a:ext cx="3997325" cy="4464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eaLnBrk="0" hangingPunct="0">
              <a:lnSpc>
                <a:spcPct val="110000"/>
              </a:lnSpc>
              <a:spcBef>
                <a:spcPct val="20000"/>
              </a:spcBef>
              <a:buClr>
                <a:schemeClr val="folHlink"/>
              </a:buClr>
              <a:buSzPct val="60000"/>
            </a:pPr>
            <a:r>
              <a:rPr lang="en-US" altLang="zh-CN" dirty="0">
                <a:latin typeface="Times New Roman" pitchFamily="18" charset="0"/>
              </a:rPr>
              <a:t>producer( ){</a:t>
            </a:r>
          </a:p>
          <a:p>
            <a:pPr algn="l" eaLnBrk="0" hangingPunct="0">
              <a:lnSpc>
                <a:spcPct val="110000"/>
              </a:lnSpc>
              <a:spcBef>
                <a:spcPct val="20000"/>
              </a:spcBef>
              <a:buClr>
                <a:schemeClr val="folHlink"/>
              </a:buClr>
              <a:buSzPct val="60000"/>
            </a:pPr>
            <a:r>
              <a:rPr lang="en-US" altLang="zh-CN" dirty="0">
                <a:latin typeface="Times New Roman" pitchFamily="18" charset="0"/>
              </a:rPr>
              <a:t>while(1){</a:t>
            </a:r>
          </a:p>
          <a:p>
            <a:pPr algn="l" eaLnBrk="0" hangingPunct="0">
              <a:lnSpc>
                <a:spcPct val="110000"/>
              </a:lnSpc>
              <a:spcBef>
                <a:spcPct val="20000"/>
              </a:spcBef>
              <a:buClr>
                <a:schemeClr val="folHlink"/>
              </a:buClr>
              <a:buSzPct val="60000"/>
            </a:pPr>
            <a:r>
              <a:rPr lang="en-US" altLang="zh-CN" dirty="0">
                <a:latin typeface="Times New Roman" pitchFamily="18" charset="0"/>
              </a:rPr>
              <a:t>produce an item in </a:t>
            </a:r>
            <a:r>
              <a:rPr lang="en-US" altLang="zh-CN" dirty="0" err="1">
                <a:latin typeface="Times New Roman" pitchFamily="18" charset="0"/>
              </a:rPr>
              <a:t>nextp</a:t>
            </a:r>
            <a:r>
              <a:rPr lang="zh-CN" altLang="en-US" dirty="0">
                <a:latin typeface="Times New Roman" pitchFamily="18" charset="0"/>
              </a:rPr>
              <a:t>；</a:t>
            </a:r>
          </a:p>
          <a:p>
            <a:pPr algn="l" eaLnBrk="0" hangingPunct="0">
              <a:lnSpc>
                <a:spcPct val="110000"/>
              </a:lnSpc>
              <a:spcBef>
                <a:spcPct val="20000"/>
              </a:spcBef>
              <a:buClr>
                <a:schemeClr val="folHlink"/>
              </a:buClr>
              <a:buSzPct val="60000"/>
            </a:pPr>
            <a:r>
              <a:rPr lang="en-US" altLang="zh-CN" dirty="0">
                <a:latin typeface="Times New Roman" pitchFamily="18" charset="0"/>
              </a:rPr>
              <a:t>…</a:t>
            </a:r>
          </a:p>
          <a:p>
            <a:pPr algn="l" eaLnBrk="0" hangingPunct="0">
              <a:lnSpc>
                <a:spcPct val="110000"/>
              </a:lnSpc>
              <a:spcBef>
                <a:spcPct val="20000"/>
              </a:spcBef>
              <a:buClr>
                <a:schemeClr val="folHlink"/>
              </a:buClr>
              <a:buSzPct val="60000"/>
            </a:pPr>
            <a:r>
              <a:rPr lang="en-US" altLang="zh-CN" dirty="0">
                <a:latin typeface="Times New Roman" pitchFamily="18" charset="0"/>
              </a:rPr>
              <a:t>while (counter==n) ;</a:t>
            </a:r>
          </a:p>
          <a:p>
            <a:pPr algn="l" eaLnBrk="0" hangingPunct="0">
              <a:lnSpc>
                <a:spcPct val="110000"/>
              </a:lnSpc>
              <a:spcBef>
                <a:spcPct val="20000"/>
              </a:spcBef>
              <a:buClr>
                <a:schemeClr val="folHlink"/>
              </a:buClr>
              <a:buSzPct val="60000"/>
            </a:pPr>
            <a:r>
              <a:rPr lang="en-US" altLang="zh-CN" dirty="0">
                <a:latin typeface="Times New Roman" pitchFamily="18" charset="0"/>
              </a:rPr>
              <a:t>buffer[in]=</a:t>
            </a:r>
            <a:r>
              <a:rPr lang="en-US" altLang="zh-CN" dirty="0" err="1">
                <a:latin typeface="Times New Roman" pitchFamily="18" charset="0"/>
              </a:rPr>
              <a:t>nextp</a:t>
            </a:r>
            <a:r>
              <a:rPr lang="en-US" altLang="zh-CN" dirty="0">
                <a:latin typeface="Times New Roman" pitchFamily="18" charset="0"/>
              </a:rPr>
              <a:t>;</a:t>
            </a:r>
          </a:p>
          <a:p>
            <a:pPr algn="l" eaLnBrk="0" hangingPunct="0">
              <a:lnSpc>
                <a:spcPct val="110000"/>
              </a:lnSpc>
              <a:spcBef>
                <a:spcPct val="20000"/>
              </a:spcBef>
              <a:buClr>
                <a:schemeClr val="folHlink"/>
              </a:buClr>
              <a:buSzPct val="60000"/>
            </a:pPr>
            <a:r>
              <a:rPr lang="en-US" altLang="zh-CN" dirty="0">
                <a:latin typeface="Times New Roman" pitchFamily="18" charset="0"/>
              </a:rPr>
              <a:t>in=(in+1) % n;</a:t>
            </a:r>
          </a:p>
          <a:p>
            <a:pPr algn="l" eaLnBrk="0" hangingPunct="0">
              <a:lnSpc>
                <a:spcPct val="110000"/>
              </a:lnSpc>
              <a:spcBef>
                <a:spcPct val="20000"/>
              </a:spcBef>
              <a:buClr>
                <a:schemeClr val="folHlink"/>
              </a:buClr>
              <a:buSzPct val="60000"/>
            </a:pPr>
            <a:r>
              <a:rPr lang="en-US" altLang="zh-CN" dirty="0">
                <a:latin typeface="Times New Roman" pitchFamily="18" charset="0"/>
              </a:rPr>
              <a:t>counter=counter+1;</a:t>
            </a:r>
          </a:p>
          <a:p>
            <a:pPr algn="l" eaLnBrk="0" hangingPunct="0">
              <a:lnSpc>
                <a:spcPct val="110000"/>
              </a:lnSpc>
              <a:spcBef>
                <a:spcPct val="20000"/>
              </a:spcBef>
              <a:buClr>
                <a:schemeClr val="folHlink"/>
              </a:buClr>
              <a:buSzPct val="60000"/>
            </a:pPr>
            <a:r>
              <a:rPr lang="en-US" altLang="zh-CN" dirty="0">
                <a:latin typeface="Times New Roman" pitchFamily="18" charset="0"/>
              </a:rPr>
              <a:t>}}</a:t>
            </a:r>
          </a:p>
        </p:txBody>
      </p:sp>
      <p:sp>
        <p:nvSpPr>
          <p:cNvPr id="57348" name="Rectangle 5"/>
          <p:cNvSpPr txBox="1">
            <a:spLocks noChangeArrowheads="1"/>
          </p:cNvSpPr>
          <p:nvPr/>
        </p:nvSpPr>
        <p:spPr bwMode="auto">
          <a:xfrm>
            <a:off x="4605338" y="1412776"/>
            <a:ext cx="3889375" cy="417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eaLnBrk="0" hangingPunct="0">
              <a:lnSpc>
                <a:spcPct val="110000"/>
              </a:lnSpc>
              <a:spcBef>
                <a:spcPct val="20000"/>
              </a:spcBef>
              <a:buClr>
                <a:schemeClr val="folHlink"/>
              </a:buClr>
              <a:buSzPct val="60000"/>
            </a:pPr>
            <a:r>
              <a:rPr lang="en-US" altLang="zh-CN" dirty="0">
                <a:latin typeface="Times New Roman" pitchFamily="18" charset="0"/>
              </a:rPr>
              <a:t>consumer( ){</a:t>
            </a:r>
          </a:p>
          <a:p>
            <a:pPr algn="l" eaLnBrk="0" hangingPunct="0">
              <a:lnSpc>
                <a:spcPct val="110000"/>
              </a:lnSpc>
              <a:spcBef>
                <a:spcPct val="20000"/>
              </a:spcBef>
              <a:buClr>
                <a:schemeClr val="folHlink"/>
              </a:buClr>
              <a:buSzPct val="60000"/>
            </a:pPr>
            <a:r>
              <a:rPr lang="en-US" altLang="zh-CN" dirty="0">
                <a:latin typeface="Times New Roman" pitchFamily="18" charset="0"/>
              </a:rPr>
              <a:t>while(1){</a:t>
            </a:r>
          </a:p>
          <a:p>
            <a:pPr algn="l" eaLnBrk="0" hangingPunct="0">
              <a:lnSpc>
                <a:spcPct val="110000"/>
              </a:lnSpc>
              <a:spcBef>
                <a:spcPct val="20000"/>
              </a:spcBef>
              <a:buClr>
                <a:schemeClr val="folHlink"/>
              </a:buClr>
              <a:buSzPct val="60000"/>
            </a:pPr>
            <a:r>
              <a:rPr lang="en-US" altLang="zh-CN" dirty="0">
                <a:latin typeface="Times New Roman" pitchFamily="18" charset="0"/>
              </a:rPr>
              <a:t>while (counter==0 );</a:t>
            </a:r>
          </a:p>
          <a:p>
            <a:pPr algn="l" eaLnBrk="0" hangingPunct="0">
              <a:lnSpc>
                <a:spcPct val="110000"/>
              </a:lnSpc>
              <a:spcBef>
                <a:spcPct val="20000"/>
              </a:spcBef>
              <a:buClr>
                <a:schemeClr val="folHlink"/>
              </a:buClr>
              <a:buSzPct val="60000"/>
            </a:pPr>
            <a:r>
              <a:rPr lang="en-US" altLang="zh-CN" dirty="0" err="1">
                <a:latin typeface="Times New Roman" pitchFamily="18" charset="0"/>
              </a:rPr>
              <a:t>nextc</a:t>
            </a:r>
            <a:r>
              <a:rPr lang="en-US" altLang="zh-CN" dirty="0">
                <a:latin typeface="Times New Roman" pitchFamily="18" charset="0"/>
              </a:rPr>
              <a:t>=buffer[out];</a:t>
            </a:r>
          </a:p>
          <a:p>
            <a:pPr algn="l" eaLnBrk="0" hangingPunct="0">
              <a:lnSpc>
                <a:spcPct val="110000"/>
              </a:lnSpc>
              <a:spcBef>
                <a:spcPct val="20000"/>
              </a:spcBef>
              <a:buClr>
                <a:schemeClr val="folHlink"/>
              </a:buClr>
              <a:buSzPct val="60000"/>
            </a:pPr>
            <a:r>
              <a:rPr lang="en-US" altLang="zh-CN" dirty="0">
                <a:latin typeface="Times New Roman" pitchFamily="18" charset="0"/>
              </a:rPr>
              <a:t>out=(out+1) % n;</a:t>
            </a:r>
          </a:p>
          <a:p>
            <a:pPr algn="l" eaLnBrk="0" hangingPunct="0">
              <a:lnSpc>
                <a:spcPct val="110000"/>
              </a:lnSpc>
              <a:spcBef>
                <a:spcPct val="20000"/>
              </a:spcBef>
              <a:buClr>
                <a:schemeClr val="folHlink"/>
              </a:buClr>
              <a:buSzPct val="60000"/>
            </a:pPr>
            <a:r>
              <a:rPr lang="en-US" altLang="zh-CN" dirty="0">
                <a:latin typeface="Times New Roman" pitchFamily="18" charset="0"/>
              </a:rPr>
              <a:t>counter=counter-1;</a:t>
            </a:r>
          </a:p>
          <a:p>
            <a:pPr algn="l" eaLnBrk="0" hangingPunct="0">
              <a:lnSpc>
                <a:spcPct val="110000"/>
              </a:lnSpc>
              <a:spcBef>
                <a:spcPct val="20000"/>
              </a:spcBef>
              <a:buClr>
                <a:schemeClr val="folHlink"/>
              </a:buClr>
              <a:buSzPct val="60000"/>
            </a:pPr>
            <a:r>
              <a:rPr lang="en-US" altLang="zh-CN" dirty="0">
                <a:latin typeface="Times New Roman" pitchFamily="18" charset="0"/>
              </a:rPr>
              <a:t>consumer the item in </a:t>
            </a:r>
            <a:r>
              <a:rPr lang="en-US" altLang="zh-CN" dirty="0" err="1">
                <a:latin typeface="Times New Roman" pitchFamily="18" charset="0"/>
              </a:rPr>
              <a:t>nextc</a:t>
            </a:r>
            <a:r>
              <a:rPr lang="en-US" altLang="zh-CN" dirty="0">
                <a:latin typeface="Times New Roman" pitchFamily="18" charset="0"/>
              </a:rPr>
              <a:t>;</a:t>
            </a:r>
          </a:p>
          <a:p>
            <a:pPr algn="l" eaLnBrk="0" hangingPunct="0">
              <a:lnSpc>
                <a:spcPct val="110000"/>
              </a:lnSpc>
              <a:spcBef>
                <a:spcPct val="20000"/>
              </a:spcBef>
              <a:buClr>
                <a:schemeClr val="folHlink"/>
              </a:buClr>
              <a:buSzPct val="60000"/>
            </a:pPr>
            <a:r>
              <a:rPr lang="en-US" altLang="zh-CN" dirty="0">
                <a:latin typeface="Times New Roman" pitchFamily="18" charset="0"/>
              </a:rPr>
              <a:t>}}</a:t>
            </a:r>
          </a:p>
          <a:p>
            <a:pPr algn="l" eaLnBrk="0" hangingPunct="0">
              <a:lnSpc>
                <a:spcPct val="110000"/>
              </a:lnSpc>
              <a:spcBef>
                <a:spcPct val="20000"/>
              </a:spcBef>
              <a:buClr>
                <a:schemeClr val="folHlink"/>
              </a:buClr>
              <a:buSzPct val="60000"/>
            </a:pPr>
            <a:endParaRPr lang="en-US" altLang="zh-CN" dirty="0"/>
          </a:p>
        </p:txBody>
      </p:sp>
    </p:spTree>
    <p:extLst>
      <p:ext uri="{BB962C8B-B14F-4D97-AF65-F5344CB8AC3E}">
        <p14:creationId xmlns:p14="http://schemas.microsoft.com/office/powerpoint/2010/main" val="1592800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up)">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wipe(up)">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wipe(up)">
                                      <p:cBhvr>
                                        <p:cTn id="17" dur="500"/>
                                        <p:tgtEl>
                                          <p:spTgt spid="57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wipe(up)">
                                      <p:cBhvr>
                                        <p:cTn id="22" dur="500"/>
                                        <p:tgtEl>
                                          <p:spTgt spid="57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7347">
                                            <p:txEl>
                                              <p:pRg st="4" end="4"/>
                                            </p:txEl>
                                          </p:spTgt>
                                        </p:tgtEl>
                                        <p:attrNameLst>
                                          <p:attrName>style.visibility</p:attrName>
                                        </p:attrNameLst>
                                      </p:cBhvr>
                                      <p:to>
                                        <p:strVal val="visible"/>
                                      </p:to>
                                    </p:set>
                                    <p:animEffect transition="in" filter="wipe(up)">
                                      <p:cBhvr>
                                        <p:cTn id="27" dur="500"/>
                                        <p:tgtEl>
                                          <p:spTgt spid="573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7347">
                                            <p:txEl>
                                              <p:pRg st="5" end="5"/>
                                            </p:txEl>
                                          </p:spTgt>
                                        </p:tgtEl>
                                        <p:attrNameLst>
                                          <p:attrName>style.visibility</p:attrName>
                                        </p:attrNameLst>
                                      </p:cBhvr>
                                      <p:to>
                                        <p:strVal val="visible"/>
                                      </p:to>
                                    </p:set>
                                    <p:animEffect transition="in" filter="wipe(up)">
                                      <p:cBhvr>
                                        <p:cTn id="32" dur="500"/>
                                        <p:tgtEl>
                                          <p:spTgt spid="573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7347">
                                            <p:txEl>
                                              <p:pRg st="6" end="6"/>
                                            </p:txEl>
                                          </p:spTgt>
                                        </p:tgtEl>
                                        <p:attrNameLst>
                                          <p:attrName>style.visibility</p:attrName>
                                        </p:attrNameLst>
                                      </p:cBhvr>
                                      <p:to>
                                        <p:strVal val="visible"/>
                                      </p:to>
                                    </p:set>
                                    <p:animEffect transition="in" filter="wipe(up)">
                                      <p:cBhvr>
                                        <p:cTn id="37" dur="500"/>
                                        <p:tgtEl>
                                          <p:spTgt spid="573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7347">
                                            <p:txEl>
                                              <p:pRg st="7" end="7"/>
                                            </p:txEl>
                                          </p:spTgt>
                                        </p:tgtEl>
                                        <p:attrNameLst>
                                          <p:attrName>style.visibility</p:attrName>
                                        </p:attrNameLst>
                                      </p:cBhvr>
                                      <p:to>
                                        <p:strVal val="visible"/>
                                      </p:to>
                                    </p:set>
                                    <p:animEffect transition="in" filter="wipe(up)">
                                      <p:cBhvr>
                                        <p:cTn id="42" dur="500"/>
                                        <p:tgtEl>
                                          <p:spTgt spid="5734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7347">
                                            <p:txEl>
                                              <p:pRg st="8" end="8"/>
                                            </p:txEl>
                                          </p:spTgt>
                                        </p:tgtEl>
                                        <p:attrNameLst>
                                          <p:attrName>style.visibility</p:attrName>
                                        </p:attrNameLst>
                                      </p:cBhvr>
                                      <p:to>
                                        <p:strVal val="visible"/>
                                      </p:to>
                                    </p:set>
                                    <p:animEffect transition="in" filter="wipe(up)">
                                      <p:cBhvr>
                                        <p:cTn id="47" dur="500"/>
                                        <p:tgtEl>
                                          <p:spTgt spid="573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57348">
                                            <p:txEl>
                                              <p:pRg st="0" end="0"/>
                                            </p:txEl>
                                          </p:spTgt>
                                        </p:tgtEl>
                                        <p:attrNameLst>
                                          <p:attrName>style.visibility</p:attrName>
                                        </p:attrNameLst>
                                      </p:cBhvr>
                                      <p:to>
                                        <p:strVal val="visible"/>
                                      </p:to>
                                    </p:set>
                                    <p:animEffect transition="in" filter="wipe(up)">
                                      <p:cBhvr>
                                        <p:cTn id="52" dur="500"/>
                                        <p:tgtEl>
                                          <p:spTgt spid="57348">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57348">
                                            <p:txEl>
                                              <p:pRg st="1" end="1"/>
                                            </p:txEl>
                                          </p:spTgt>
                                        </p:tgtEl>
                                        <p:attrNameLst>
                                          <p:attrName>style.visibility</p:attrName>
                                        </p:attrNameLst>
                                      </p:cBhvr>
                                      <p:to>
                                        <p:strVal val="visible"/>
                                      </p:to>
                                    </p:set>
                                    <p:animEffect transition="in" filter="wipe(up)">
                                      <p:cBhvr>
                                        <p:cTn id="57" dur="500"/>
                                        <p:tgtEl>
                                          <p:spTgt spid="57348">
                                            <p:txEl>
                                              <p:pRg st="1" end="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57348">
                                            <p:txEl>
                                              <p:pRg st="2" end="2"/>
                                            </p:txEl>
                                          </p:spTgt>
                                        </p:tgtEl>
                                        <p:attrNameLst>
                                          <p:attrName>style.visibility</p:attrName>
                                        </p:attrNameLst>
                                      </p:cBhvr>
                                      <p:to>
                                        <p:strVal val="visible"/>
                                      </p:to>
                                    </p:set>
                                    <p:animEffect transition="in" filter="wipe(up)">
                                      <p:cBhvr>
                                        <p:cTn id="62" dur="500"/>
                                        <p:tgtEl>
                                          <p:spTgt spid="57348">
                                            <p:txEl>
                                              <p:pRg st="2" end="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57348">
                                            <p:txEl>
                                              <p:pRg st="3" end="3"/>
                                            </p:txEl>
                                          </p:spTgt>
                                        </p:tgtEl>
                                        <p:attrNameLst>
                                          <p:attrName>style.visibility</p:attrName>
                                        </p:attrNameLst>
                                      </p:cBhvr>
                                      <p:to>
                                        <p:strVal val="visible"/>
                                      </p:to>
                                    </p:set>
                                    <p:animEffect transition="in" filter="wipe(up)">
                                      <p:cBhvr>
                                        <p:cTn id="67" dur="500"/>
                                        <p:tgtEl>
                                          <p:spTgt spid="57348">
                                            <p:txEl>
                                              <p:pRg st="3" end="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57348">
                                            <p:txEl>
                                              <p:pRg st="4" end="4"/>
                                            </p:txEl>
                                          </p:spTgt>
                                        </p:tgtEl>
                                        <p:attrNameLst>
                                          <p:attrName>style.visibility</p:attrName>
                                        </p:attrNameLst>
                                      </p:cBhvr>
                                      <p:to>
                                        <p:strVal val="visible"/>
                                      </p:to>
                                    </p:set>
                                    <p:animEffect transition="in" filter="wipe(up)">
                                      <p:cBhvr>
                                        <p:cTn id="72" dur="500"/>
                                        <p:tgtEl>
                                          <p:spTgt spid="57348">
                                            <p:txEl>
                                              <p:pRg st="4" end="4"/>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57348">
                                            <p:txEl>
                                              <p:pRg st="5" end="5"/>
                                            </p:txEl>
                                          </p:spTgt>
                                        </p:tgtEl>
                                        <p:attrNameLst>
                                          <p:attrName>style.visibility</p:attrName>
                                        </p:attrNameLst>
                                      </p:cBhvr>
                                      <p:to>
                                        <p:strVal val="visible"/>
                                      </p:to>
                                    </p:set>
                                    <p:animEffect transition="in" filter="wipe(up)">
                                      <p:cBhvr>
                                        <p:cTn id="77" dur="500"/>
                                        <p:tgtEl>
                                          <p:spTgt spid="57348">
                                            <p:txEl>
                                              <p:pRg st="5" end="5"/>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57348">
                                            <p:txEl>
                                              <p:pRg st="6" end="6"/>
                                            </p:txEl>
                                          </p:spTgt>
                                        </p:tgtEl>
                                        <p:attrNameLst>
                                          <p:attrName>style.visibility</p:attrName>
                                        </p:attrNameLst>
                                      </p:cBhvr>
                                      <p:to>
                                        <p:strVal val="visible"/>
                                      </p:to>
                                    </p:set>
                                    <p:animEffect transition="in" filter="wipe(up)">
                                      <p:cBhvr>
                                        <p:cTn id="82" dur="500"/>
                                        <p:tgtEl>
                                          <p:spTgt spid="57348">
                                            <p:txEl>
                                              <p:pRg st="6" end="6"/>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57348">
                                            <p:txEl>
                                              <p:pRg st="7" end="7"/>
                                            </p:txEl>
                                          </p:spTgt>
                                        </p:tgtEl>
                                        <p:attrNameLst>
                                          <p:attrName>style.visibility</p:attrName>
                                        </p:attrNameLst>
                                      </p:cBhvr>
                                      <p:to>
                                        <p:strVal val="visible"/>
                                      </p:to>
                                    </p:set>
                                    <p:animEffect transition="in" filter="wipe(up)">
                                      <p:cBhvr>
                                        <p:cTn id="87" dur="500"/>
                                        <p:tgtEl>
                                          <p:spTgt spid="573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P spid="5734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52400" y="636056"/>
            <a:ext cx="8763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b="0" dirty="0">
                <a:latin typeface="+mj-lt"/>
              </a:rPr>
              <a:t>上面的生产者程序和消费者程序，在顺序执行时其</a:t>
            </a:r>
            <a:r>
              <a:rPr lang="zh-CN" altLang="en-US" b="0" dirty="0" smtClean="0">
                <a:latin typeface="+mj-lt"/>
              </a:rPr>
              <a:t>结果是</a:t>
            </a:r>
            <a:r>
              <a:rPr lang="zh-CN" altLang="en-US" b="0" dirty="0">
                <a:latin typeface="+mj-lt"/>
              </a:rPr>
              <a:t>正确的。但若并发执行时，可能会出现差错，问题在于这两个进程共享变量</a:t>
            </a:r>
            <a:r>
              <a:rPr lang="en-US" altLang="zh-CN" b="0" dirty="0">
                <a:latin typeface="+mj-lt"/>
              </a:rPr>
              <a:t>counter</a:t>
            </a:r>
            <a:r>
              <a:rPr lang="zh-CN" altLang="en-US" b="0" dirty="0">
                <a:latin typeface="+mj-lt"/>
              </a:rPr>
              <a:t>。生产者对它做加</a:t>
            </a:r>
            <a:r>
              <a:rPr lang="en-US" altLang="zh-CN" b="0" dirty="0">
                <a:latin typeface="+mj-lt"/>
              </a:rPr>
              <a:t>1</a:t>
            </a:r>
            <a:r>
              <a:rPr lang="zh-CN" altLang="en-US" b="0" dirty="0">
                <a:latin typeface="+mj-lt"/>
              </a:rPr>
              <a:t>操作，消费者对它做减</a:t>
            </a:r>
            <a:r>
              <a:rPr lang="en-US" altLang="zh-CN" b="0" dirty="0">
                <a:latin typeface="+mj-lt"/>
              </a:rPr>
              <a:t>1</a:t>
            </a:r>
            <a:r>
              <a:rPr lang="zh-CN" altLang="en-US" b="0" dirty="0">
                <a:latin typeface="+mj-lt"/>
              </a:rPr>
              <a:t>操作，这两个操作在机器语言实现时，常可用下面的形式描述： </a:t>
            </a:r>
          </a:p>
        </p:txBody>
      </p:sp>
      <p:sp>
        <p:nvSpPr>
          <p:cNvPr id="58371" name="Text Box 3"/>
          <p:cNvSpPr txBox="1">
            <a:spLocks noChangeArrowheads="1"/>
          </p:cNvSpPr>
          <p:nvPr/>
        </p:nvSpPr>
        <p:spPr bwMode="auto">
          <a:xfrm>
            <a:off x="685800" y="2167696"/>
            <a:ext cx="3505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10000"/>
              </a:spcBef>
            </a:pPr>
            <a:r>
              <a:rPr lang="zh-CN" altLang="en-US" b="0">
                <a:solidFill>
                  <a:schemeClr val="hlink"/>
                </a:solidFill>
                <a:latin typeface="+mj-lt"/>
                <a:ea typeface="黑体" pitchFamily="49" charset="-122"/>
              </a:rPr>
              <a:t>生产者执行的操作：</a:t>
            </a:r>
            <a:r>
              <a:rPr lang="zh-CN" altLang="en-US" sz="2000" b="0">
                <a:latin typeface="+mj-lt"/>
              </a:rPr>
              <a:t> </a:t>
            </a:r>
          </a:p>
          <a:p>
            <a:pPr algn="l">
              <a:spcBef>
                <a:spcPct val="10000"/>
              </a:spcBef>
            </a:pPr>
            <a:r>
              <a:rPr lang="en-US" altLang="zh-CN" sz="2000" b="0">
                <a:latin typeface="+mj-lt"/>
              </a:rPr>
              <a:t>register1 = counter </a:t>
            </a:r>
            <a:r>
              <a:rPr lang="zh-CN" altLang="en-US" sz="2000" b="0">
                <a:latin typeface="+mj-lt"/>
              </a:rPr>
              <a:t>； </a:t>
            </a:r>
          </a:p>
          <a:p>
            <a:pPr algn="l">
              <a:spcBef>
                <a:spcPct val="10000"/>
              </a:spcBef>
            </a:pPr>
            <a:r>
              <a:rPr lang="en-US" altLang="zh-CN" sz="2000" b="0">
                <a:latin typeface="+mj-lt"/>
              </a:rPr>
              <a:t>register1 = register1 + 1 </a:t>
            </a:r>
            <a:r>
              <a:rPr lang="zh-CN" altLang="en-US" sz="2000" b="0">
                <a:latin typeface="+mj-lt"/>
              </a:rPr>
              <a:t>； </a:t>
            </a:r>
          </a:p>
          <a:p>
            <a:pPr algn="l">
              <a:spcBef>
                <a:spcPct val="10000"/>
              </a:spcBef>
            </a:pPr>
            <a:r>
              <a:rPr lang="en-US" altLang="zh-CN" sz="2000" b="0">
                <a:latin typeface="+mj-lt"/>
              </a:rPr>
              <a:t>counter = register1</a:t>
            </a:r>
            <a:r>
              <a:rPr lang="zh-CN" altLang="en-US" sz="2000" b="0">
                <a:latin typeface="+mj-lt"/>
              </a:rPr>
              <a:t>； </a:t>
            </a:r>
          </a:p>
        </p:txBody>
      </p:sp>
      <p:sp>
        <p:nvSpPr>
          <p:cNvPr id="58372" name="Text Box 4"/>
          <p:cNvSpPr txBox="1">
            <a:spLocks noChangeArrowheads="1"/>
          </p:cNvSpPr>
          <p:nvPr/>
        </p:nvSpPr>
        <p:spPr bwMode="auto">
          <a:xfrm>
            <a:off x="5029200" y="2167696"/>
            <a:ext cx="3505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10000"/>
              </a:spcBef>
            </a:pPr>
            <a:r>
              <a:rPr lang="zh-CN" altLang="en-US" b="0">
                <a:solidFill>
                  <a:schemeClr val="hlink"/>
                </a:solidFill>
                <a:latin typeface="+mj-lt"/>
                <a:ea typeface="黑体" pitchFamily="49" charset="-122"/>
              </a:rPr>
              <a:t>消费者执行的操作：</a:t>
            </a:r>
            <a:r>
              <a:rPr lang="zh-CN" altLang="en-US" sz="2000" b="0">
                <a:latin typeface="+mj-lt"/>
              </a:rPr>
              <a:t> </a:t>
            </a:r>
          </a:p>
          <a:p>
            <a:pPr algn="l">
              <a:spcBef>
                <a:spcPct val="10000"/>
              </a:spcBef>
            </a:pPr>
            <a:r>
              <a:rPr lang="en-US" altLang="zh-CN" sz="2000" b="0">
                <a:latin typeface="+mj-lt"/>
              </a:rPr>
              <a:t>register2 = counter </a:t>
            </a:r>
            <a:r>
              <a:rPr lang="zh-CN" altLang="en-US" sz="2000" b="0">
                <a:latin typeface="+mj-lt"/>
              </a:rPr>
              <a:t>； </a:t>
            </a:r>
          </a:p>
          <a:p>
            <a:pPr algn="l">
              <a:spcBef>
                <a:spcPct val="10000"/>
              </a:spcBef>
            </a:pPr>
            <a:r>
              <a:rPr lang="en-US" altLang="zh-CN" sz="2000" b="0">
                <a:latin typeface="+mj-lt"/>
              </a:rPr>
              <a:t>register2 = register2 - 1 </a:t>
            </a:r>
            <a:r>
              <a:rPr lang="zh-CN" altLang="en-US" sz="2000" b="0">
                <a:latin typeface="+mj-lt"/>
              </a:rPr>
              <a:t>； </a:t>
            </a:r>
          </a:p>
          <a:p>
            <a:pPr algn="l">
              <a:spcBef>
                <a:spcPct val="10000"/>
              </a:spcBef>
            </a:pPr>
            <a:r>
              <a:rPr lang="en-US" altLang="zh-CN" sz="2000" b="0">
                <a:latin typeface="+mj-lt"/>
              </a:rPr>
              <a:t>counter = register2</a:t>
            </a:r>
            <a:r>
              <a:rPr lang="zh-CN" altLang="en-US" sz="2000" b="0">
                <a:latin typeface="+mj-lt"/>
              </a:rPr>
              <a:t>； </a:t>
            </a:r>
          </a:p>
        </p:txBody>
      </p:sp>
      <p:sp>
        <p:nvSpPr>
          <p:cNvPr id="58373" name="Text Box 5"/>
          <p:cNvSpPr txBox="1">
            <a:spLocks noChangeArrowheads="1"/>
          </p:cNvSpPr>
          <p:nvPr/>
        </p:nvSpPr>
        <p:spPr bwMode="auto">
          <a:xfrm>
            <a:off x="533400" y="3680197"/>
            <a:ext cx="548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sz="2000" b="0" dirty="0">
                <a:latin typeface="+mj-lt"/>
              </a:rPr>
              <a:t>假设</a:t>
            </a:r>
            <a:r>
              <a:rPr lang="en-US" altLang="zh-CN" sz="2000" b="0" dirty="0">
                <a:latin typeface="+mj-lt"/>
              </a:rPr>
              <a:t>counter</a:t>
            </a:r>
            <a:r>
              <a:rPr lang="zh-CN" altLang="en-US" sz="2000" b="0" dirty="0">
                <a:latin typeface="+mj-lt"/>
              </a:rPr>
              <a:t>当前的值为</a:t>
            </a:r>
            <a:r>
              <a:rPr lang="en-US" altLang="zh-CN" sz="2000" b="0" dirty="0">
                <a:latin typeface="+mj-lt"/>
              </a:rPr>
              <a:t>5</a:t>
            </a:r>
            <a:r>
              <a:rPr lang="zh-CN" altLang="en-US" sz="2000" b="0" dirty="0">
                <a:latin typeface="+mj-lt"/>
              </a:rPr>
              <a:t>，按下述顺序执行： </a:t>
            </a:r>
          </a:p>
        </p:txBody>
      </p:sp>
      <p:sp>
        <p:nvSpPr>
          <p:cNvPr id="58374" name="Text Box 6"/>
          <p:cNvSpPr txBox="1">
            <a:spLocks noChangeArrowheads="1"/>
          </p:cNvSpPr>
          <p:nvPr/>
        </p:nvSpPr>
        <p:spPr bwMode="auto">
          <a:xfrm>
            <a:off x="533400" y="4029472"/>
            <a:ext cx="4283075"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10000"/>
              </a:spcBef>
            </a:pPr>
            <a:r>
              <a:rPr lang="en-US" altLang="zh-CN" sz="2000" b="0">
                <a:latin typeface="+mj-lt"/>
              </a:rPr>
              <a:t>register1 = counter;    (5) </a:t>
            </a:r>
          </a:p>
          <a:p>
            <a:pPr algn="l">
              <a:spcBef>
                <a:spcPct val="10000"/>
              </a:spcBef>
            </a:pPr>
            <a:r>
              <a:rPr lang="en-US" altLang="zh-CN" sz="2000" b="0">
                <a:latin typeface="+mj-lt"/>
              </a:rPr>
              <a:t>register1 = register1 + 1; (6)</a:t>
            </a:r>
          </a:p>
          <a:p>
            <a:pPr algn="l">
              <a:spcBef>
                <a:spcPct val="10000"/>
              </a:spcBef>
            </a:pPr>
            <a:r>
              <a:rPr lang="en-US" altLang="zh-CN" sz="2000" b="0">
                <a:latin typeface="+mj-lt"/>
              </a:rPr>
              <a:t>register2 = counter;   (5)</a:t>
            </a:r>
          </a:p>
          <a:p>
            <a:pPr algn="l">
              <a:spcBef>
                <a:spcPct val="10000"/>
              </a:spcBef>
            </a:pPr>
            <a:r>
              <a:rPr lang="en-US" altLang="zh-CN" sz="2000" b="0">
                <a:latin typeface="+mj-lt"/>
              </a:rPr>
              <a:t>register2 = register2 – 1;  (4)</a:t>
            </a:r>
          </a:p>
          <a:p>
            <a:pPr algn="l">
              <a:spcBef>
                <a:spcPct val="10000"/>
              </a:spcBef>
            </a:pPr>
            <a:r>
              <a:rPr lang="en-US" altLang="zh-CN" sz="2000" b="0">
                <a:latin typeface="+mj-lt"/>
              </a:rPr>
              <a:t>counter = register1;   (6)</a:t>
            </a:r>
          </a:p>
          <a:p>
            <a:pPr algn="l">
              <a:spcBef>
                <a:spcPct val="10000"/>
              </a:spcBef>
            </a:pPr>
            <a:r>
              <a:rPr lang="en-US" altLang="zh-CN" sz="2000" b="0">
                <a:latin typeface="+mj-lt"/>
              </a:rPr>
              <a:t>counter = register2;   (4)</a:t>
            </a:r>
          </a:p>
        </p:txBody>
      </p:sp>
      <p:sp>
        <p:nvSpPr>
          <p:cNvPr id="58375" name="Text Box 7"/>
          <p:cNvSpPr txBox="1">
            <a:spLocks noChangeArrowheads="1"/>
          </p:cNvSpPr>
          <p:nvPr/>
        </p:nvSpPr>
        <p:spPr bwMode="auto">
          <a:xfrm>
            <a:off x="4955232" y="4941168"/>
            <a:ext cx="3505200" cy="1200329"/>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b="0" dirty="0">
                <a:latin typeface="+mj-lt"/>
              </a:rPr>
              <a:t>最终</a:t>
            </a:r>
            <a:r>
              <a:rPr lang="en-US" altLang="zh-CN" b="0" dirty="0">
                <a:latin typeface="+mj-lt"/>
              </a:rPr>
              <a:t>counter</a:t>
            </a:r>
            <a:r>
              <a:rPr lang="zh-CN" altLang="en-US" b="0" dirty="0">
                <a:latin typeface="+mj-lt"/>
              </a:rPr>
              <a:t>的值为</a:t>
            </a:r>
            <a:r>
              <a:rPr lang="en-US" altLang="zh-CN" b="0" dirty="0">
                <a:latin typeface="+mj-lt"/>
              </a:rPr>
              <a:t>4</a:t>
            </a:r>
            <a:r>
              <a:rPr lang="zh-CN" altLang="en-US" b="0" dirty="0">
                <a:latin typeface="+mj-lt"/>
              </a:rPr>
              <a:t>，正确的</a:t>
            </a:r>
            <a:r>
              <a:rPr lang="en-US" altLang="zh-CN" b="0" dirty="0">
                <a:latin typeface="+mj-lt"/>
              </a:rPr>
              <a:t>counter</a:t>
            </a:r>
            <a:r>
              <a:rPr lang="zh-CN" altLang="en-US" b="0" dirty="0">
                <a:latin typeface="+mj-lt"/>
              </a:rPr>
              <a:t>值应是</a:t>
            </a:r>
            <a:r>
              <a:rPr lang="en-US" altLang="zh-CN" b="0" dirty="0">
                <a:latin typeface="+mj-lt"/>
              </a:rPr>
              <a:t>5</a:t>
            </a:r>
            <a:r>
              <a:rPr lang="zh-CN" altLang="en-US" b="0" dirty="0">
                <a:latin typeface="+mj-lt"/>
              </a:rPr>
              <a:t>，出现了差错。 </a:t>
            </a:r>
          </a:p>
        </p:txBody>
      </p:sp>
      <p:sp>
        <p:nvSpPr>
          <p:cNvPr id="58376" name="AutoShape 8"/>
          <p:cNvSpPr>
            <a:spLocks noChangeArrowheads="1"/>
          </p:cNvSpPr>
          <p:nvPr/>
        </p:nvSpPr>
        <p:spPr bwMode="auto">
          <a:xfrm>
            <a:off x="3729112" y="5667772"/>
            <a:ext cx="685800" cy="2286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pPr algn="l"/>
            <a:endParaRPr lang="zh-CN" altLang="en-US">
              <a:latin typeface="+mj-lt"/>
            </a:endParaRPr>
          </a:p>
        </p:txBody>
      </p:sp>
      <p:sp>
        <p:nvSpPr>
          <p:cNvPr id="58377" name="Text Box 9"/>
          <p:cNvSpPr txBox="1">
            <a:spLocks noChangeArrowheads="1"/>
          </p:cNvSpPr>
          <p:nvPr/>
        </p:nvSpPr>
        <p:spPr bwMode="auto">
          <a:xfrm>
            <a:off x="4419600" y="4181872"/>
            <a:ext cx="4419600" cy="466725"/>
          </a:xfrm>
          <a:prstGeom prst="rect">
            <a:avLst/>
          </a:prstGeom>
          <a:noFill/>
          <a:ln w="19050">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b="0" smtClean="0">
                <a:latin typeface="+mj-lt"/>
              </a:rPr>
              <a:t>大家可以</a:t>
            </a:r>
            <a:r>
              <a:rPr lang="zh-CN" altLang="en-US" b="0">
                <a:latin typeface="+mj-lt"/>
              </a:rPr>
              <a:t>考虑出现</a:t>
            </a:r>
            <a:r>
              <a:rPr lang="en-US" altLang="zh-CN" b="0">
                <a:latin typeface="+mj-lt"/>
              </a:rPr>
              <a:t>6</a:t>
            </a:r>
            <a:r>
              <a:rPr lang="zh-CN" altLang="en-US" b="0">
                <a:latin typeface="+mj-lt"/>
              </a:rPr>
              <a:t>的情况。 </a:t>
            </a:r>
          </a:p>
        </p:txBody>
      </p:sp>
      <p:sp>
        <p:nvSpPr>
          <p:cNvPr id="58378" name="AutoShape 10"/>
          <p:cNvSpPr>
            <a:spLocks noChangeArrowheads="1"/>
          </p:cNvSpPr>
          <p:nvPr/>
        </p:nvSpPr>
        <p:spPr bwMode="auto">
          <a:xfrm>
            <a:off x="914400" y="1676400"/>
            <a:ext cx="7391400" cy="3124200"/>
          </a:xfrm>
          <a:prstGeom prst="cloudCallout">
            <a:avLst>
              <a:gd name="adj1" fmla="val -42718"/>
              <a:gd name="adj2" fmla="val 81199"/>
            </a:avLst>
          </a:prstGeom>
          <a:solidFill>
            <a:schemeClr val="accent1"/>
          </a:solidFill>
          <a:ln w="9525">
            <a:solidFill>
              <a:schemeClr val="tx1"/>
            </a:solidFill>
            <a:bevel/>
            <a:headEnd/>
            <a:tailEnd/>
          </a:ln>
        </p:spPr>
        <p:txBody>
          <a:bodyPr/>
          <a:lstStyle/>
          <a:p>
            <a:pPr algn="l">
              <a:spcBef>
                <a:spcPct val="0"/>
              </a:spcBef>
            </a:pPr>
            <a:r>
              <a:rPr lang="zh-CN" altLang="en-US" sz="2800" dirty="0">
                <a:latin typeface="+mj-lt"/>
              </a:rPr>
              <a:t>解决此问题的关键，是应将变量</a:t>
            </a:r>
            <a:r>
              <a:rPr lang="en-US" altLang="zh-CN" sz="2800" dirty="0">
                <a:latin typeface="+mj-lt"/>
              </a:rPr>
              <a:t>counter</a:t>
            </a:r>
            <a:r>
              <a:rPr lang="zh-CN" altLang="en-US" sz="2800" dirty="0">
                <a:latin typeface="+mj-lt"/>
              </a:rPr>
              <a:t>作为临界资源处理</a:t>
            </a:r>
            <a:r>
              <a:rPr lang="zh-CN" altLang="en-US" sz="2800" dirty="0" smtClean="0">
                <a:latin typeface="+mj-lt"/>
              </a:rPr>
              <a:t>，让</a:t>
            </a:r>
            <a:r>
              <a:rPr lang="zh-CN" altLang="en-US" sz="2800" dirty="0">
                <a:latin typeface="+mj-lt"/>
              </a:rPr>
              <a:t>生产者进程和消费者进程互斥地访问变量</a:t>
            </a:r>
            <a:r>
              <a:rPr lang="en-US" altLang="zh-CN" sz="2800" dirty="0">
                <a:latin typeface="+mj-lt"/>
              </a:rPr>
              <a:t>counter</a:t>
            </a:r>
            <a:r>
              <a:rPr lang="zh-CN" altLang="en-US" sz="2800" dirty="0">
                <a:latin typeface="+mj-lt"/>
              </a:rPr>
              <a:t>。</a:t>
            </a:r>
            <a:r>
              <a:rPr lang="zh-CN" altLang="en-US" dirty="0">
                <a:latin typeface="+mj-lt"/>
              </a:rPr>
              <a:t> </a:t>
            </a:r>
          </a:p>
        </p:txBody>
      </p:sp>
    </p:spTree>
    <p:extLst>
      <p:ext uri="{BB962C8B-B14F-4D97-AF65-F5344CB8AC3E}">
        <p14:creationId xmlns:p14="http://schemas.microsoft.com/office/powerpoint/2010/main" val="327365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8372"/>
                                        </p:tgtEl>
                                        <p:attrNameLst>
                                          <p:attrName>style.visibility</p:attrName>
                                        </p:attrNameLst>
                                      </p:cBhvr>
                                      <p:to>
                                        <p:strVal val="visible"/>
                                      </p:to>
                                    </p:set>
                                    <p:anim calcmode="lin" valueType="num">
                                      <p:cBhvr additive="base">
                                        <p:cTn id="13" dur="500" fill="hold"/>
                                        <p:tgtEl>
                                          <p:spTgt spid="58372"/>
                                        </p:tgtEl>
                                        <p:attrNameLst>
                                          <p:attrName>ppt_x</p:attrName>
                                        </p:attrNameLst>
                                      </p:cBhvr>
                                      <p:tavLst>
                                        <p:tav tm="0">
                                          <p:val>
                                            <p:strVal val="1+#ppt_w/2"/>
                                          </p:val>
                                        </p:tav>
                                        <p:tav tm="100000">
                                          <p:val>
                                            <p:strVal val="#ppt_x"/>
                                          </p:val>
                                        </p:tav>
                                      </p:tavLst>
                                    </p:anim>
                                    <p:anim calcmode="lin" valueType="num">
                                      <p:cBhvr additive="base">
                                        <p:cTn id="14"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6" fill="hold" grpId="0" nodeType="clickEffect">
                                  <p:stCondLst>
                                    <p:cond delay="0"/>
                                  </p:stCondLst>
                                  <p:childTnLst>
                                    <p:set>
                                      <p:cBhvr>
                                        <p:cTn id="18" dur="1" fill="hold">
                                          <p:stCondLst>
                                            <p:cond delay="0"/>
                                          </p:stCondLst>
                                        </p:cTn>
                                        <p:tgtEl>
                                          <p:spTgt spid="58373"/>
                                        </p:tgtEl>
                                        <p:attrNameLst>
                                          <p:attrName>style.visibility</p:attrName>
                                        </p:attrNameLst>
                                      </p:cBhvr>
                                      <p:to>
                                        <p:strVal val="visible"/>
                                      </p:to>
                                    </p:set>
                                    <p:animEffect transition="in" filter="barn(inHorizontal)">
                                      <p:cBhvr>
                                        <p:cTn id="19" dur="500"/>
                                        <p:tgtEl>
                                          <p:spTgt spid="5837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8374">
                                            <p:txEl>
                                              <p:pRg st="0" end="0"/>
                                            </p:txEl>
                                          </p:spTgt>
                                        </p:tgtEl>
                                        <p:attrNameLst>
                                          <p:attrName>style.visibility</p:attrName>
                                        </p:attrNameLst>
                                      </p:cBhvr>
                                      <p:to>
                                        <p:strVal val="visible"/>
                                      </p:to>
                                    </p:set>
                                    <p:animEffect transition="in" filter="wipe(up)">
                                      <p:cBhvr>
                                        <p:cTn id="24" dur="500"/>
                                        <p:tgtEl>
                                          <p:spTgt spid="58374">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58374">
                                            <p:txEl>
                                              <p:pRg st="1" end="1"/>
                                            </p:txEl>
                                          </p:spTgt>
                                        </p:tgtEl>
                                        <p:attrNameLst>
                                          <p:attrName>style.visibility</p:attrName>
                                        </p:attrNameLst>
                                      </p:cBhvr>
                                      <p:to>
                                        <p:strVal val="visible"/>
                                      </p:to>
                                    </p:set>
                                    <p:animEffect transition="in" filter="wipe(up)">
                                      <p:cBhvr>
                                        <p:cTn id="29" dur="500"/>
                                        <p:tgtEl>
                                          <p:spTgt spid="58374">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8374">
                                            <p:txEl>
                                              <p:pRg st="2" end="2"/>
                                            </p:txEl>
                                          </p:spTgt>
                                        </p:tgtEl>
                                        <p:attrNameLst>
                                          <p:attrName>style.visibility</p:attrName>
                                        </p:attrNameLst>
                                      </p:cBhvr>
                                      <p:to>
                                        <p:strVal val="visible"/>
                                      </p:to>
                                    </p:set>
                                    <p:animEffect transition="in" filter="wipe(up)">
                                      <p:cBhvr>
                                        <p:cTn id="34" dur="500"/>
                                        <p:tgtEl>
                                          <p:spTgt spid="58374">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58374">
                                            <p:txEl>
                                              <p:pRg st="3" end="3"/>
                                            </p:txEl>
                                          </p:spTgt>
                                        </p:tgtEl>
                                        <p:attrNameLst>
                                          <p:attrName>style.visibility</p:attrName>
                                        </p:attrNameLst>
                                      </p:cBhvr>
                                      <p:to>
                                        <p:strVal val="visible"/>
                                      </p:to>
                                    </p:set>
                                    <p:animEffect transition="in" filter="wipe(up)">
                                      <p:cBhvr>
                                        <p:cTn id="39" dur="500"/>
                                        <p:tgtEl>
                                          <p:spTgt spid="58374">
                                            <p:txEl>
                                              <p:pRg st="3" end="3"/>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58374">
                                            <p:txEl>
                                              <p:pRg st="4" end="4"/>
                                            </p:txEl>
                                          </p:spTgt>
                                        </p:tgtEl>
                                        <p:attrNameLst>
                                          <p:attrName>style.visibility</p:attrName>
                                        </p:attrNameLst>
                                      </p:cBhvr>
                                      <p:to>
                                        <p:strVal val="visible"/>
                                      </p:to>
                                    </p:set>
                                    <p:animEffect transition="in" filter="wipe(up)">
                                      <p:cBhvr>
                                        <p:cTn id="44" dur="500"/>
                                        <p:tgtEl>
                                          <p:spTgt spid="58374">
                                            <p:txEl>
                                              <p:pRg st="4" end="4"/>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58374">
                                            <p:txEl>
                                              <p:pRg st="5" end="5"/>
                                            </p:txEl>
                                          </p:spTgt>
                                        </p:tgtEl>
                                        <p:attrNameLst>
                                          <p:attrName>style.visibility</p:attrName>
                                        </p:attrNameLst>
                                      </p:cBhvr>
                                      <p:to>
                                        <p:strVal val="visible"/>
                                      </p:to>
                                    </p:set>
                                    <p:animEffect transition="in" filter="wipe(up)">
                                      <p:cBhvr>
                                        <p:cTn id="49" dur="500"/>
                                        <p:tgtEl>
                                          <p:spTgt spid="58374">
                                            <p:txEl>
                                              <p:pRg st="5" end="5"/>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8" fill="hold" grpId="0" nodeType="clickEffect">
                                  <p:stCondLst>
                                    <p:cond delay="0"/>
                                  </p:stCondLst>
                                  <p:childTnLst>
                                    <p:set>
                                      <p:cBhvr>
                                        <p:cTn id="53" dur="1" fill="hold">
                                          <p:stCondLst>
                                            <p:cond delay="0"/>
                                          </p:stCondLst>
                                        </p:cTn>
                                        <p:tgtEl>
                                          <p:spTgt spid="58376"/>
                                        </p:tgtEl>
                                        <p:attrNameLst>
                                          <p:attrName>style.visibility</p:attrName>
                                        </p:attrNameLst>
                                      </p:cBhvr>
                                      <p:to>
                                        <p:strVal val="visible"/>
                                      </p:to>
                                    </p:set>
                                    <p:anim calcmode="lin" valueType="num">
                                      <p:cBhvr additive="base">
                                        <p:cTn id="54" dur="500"/>
                                        <p:tgtEl>
                                          <p:spTgt spid="58376"/>
                                        </p:tgtEl>
                                        <p:attrNameLst>
                                          <p:attrName>ppt_x</p:attrName>
                                        </p:attrNameLst>
                                      </p:cBhvr>
                                      <p:tavLst>
                                        <p:tav tm="0">
                                          <p:val>
                                            <p:strVal val="#ppt_x-#ppt_w*1.125000"/>
                                          </p:val>
                                        </p:tav>
                                        <p:tav tm="100000">
                                          <p:val>
                                            <p:strVal val="#ppt_x"/>
                                          </p:val>
                                        </p:tav>
                                      </p:tavLst>
                                    </p:anim>
                                    <p:animEffect transition="in" filter="wipe(right)">
                                      <p:cBhvr>
                                        <p:cTn id="55" dur="500"/>
                                        <p:tgtEl>
                                          <p:spTgt spid="5837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58375"/>
                                        </p:tgtEl>
                                        <p:attrNameLst>
                                          <p:attrName>style.visibility</p:attrName>
                                        </p:attrNameLst>
                                      </p:cBhvr>
                                      <p:to>
                                        <p:strVal val="visible"/>
                                      </p:to>
                                    </p:set>
                                    <p:animEffect transition="in" filter="wipe(up)">
                                      <p:cBhvr>
                                        <p:cTn id="60" dur="500"/>
                                        <p:tgtEl>
                                          <p:spTgt spid="5837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5" presetClass="entr" presetSubtype="0" fill="hold" grpId="0" nodeType="clickEffect">
                                  <p:stCondLst>
                                    <p:cond delay="0"/>
                                  </p:stCondLst>
                                  <p:childTnLst>
                                    <p:set>
                                      <p:cBhvr>
                                        <p:cTn id="64" dur="1" fill="hold">
                                          <p:stCondLst>
                                            <p:cond delay="0"/>
                                          </p:stCondLst>
                                        </p:cTn>
                                        <p:tgtEl>
                                          <p:spTgt spid="58377"/>
                                        </p:tgtEl>
                                        <p:attrNameLst>
                                          <p:attrName>style.visibility</p:attrName>
                                        </p:attrNameLst>
                                      </p:cBhvr>
                                      <p:to>
                                        <p:strVal val="visible"/>
                                      </p:to>
                                    </p:set>
                                    <p:anim calcmode="lin" valueType="num">
                                      <p:cBhvr>
                                        <p:cTn id="65" dur="1000" fill="hold"/>
                                        <p:tgtEl>
                                          <p:spTgt spid="58377"/>
                                        </p:tgtEl>
                                        <p:attrNameLst>
                                          <p:attrName>ppt_w</p:attrName>
                                        </p:attrNameLst>
                                      </p:cBhvr>
                                      <p:tavLst>
                                        <p:tav tm="0">
                                          <p:val>
                                            <p:fltVal val="0"/>
                                          </p:val>
                                        </p:tav>
                                        <p:tav tm="100000">
                                          <p:val>
                                            <p:strVal val="#ppt_w"/>
                                          </p:val>
                                        </p:tav>
                                      </p:tavLst>
                                    </p:anim>
                                    <p:anim calcmode="lin" valueType="num">
                                      <p:cBhvr>
                                        <p:cTn id="66" dur="1000" fill="hold"/>
                                        <p:tgtEl>
                                          <p:spTgt spid="58377"/>
                                        </p:tgtEl>
                                        <p:attrNameLst>
                                          <p:attrName>ppt_h</p:attrName>
                                        </p:attrNameLst>
                                      </p:cBhvr>
                                      <p:tavLst>
                                        <p:tav tm="0">
                                          <p:val>
                                            <p:fltVal val="0"/>
                                          </p:val>
                                        </p:tav>
                                        <p:tav tm="100000">
                                          <p:val>
                                            <p:strVal val="#ppt_h"/>
                                          </p:val>
                                        </p:tav>
                                      </p:tavLst>
                                    </p:anim>
                                    <p:anim calcmode="lin" valueType="num">
                                      <p:cBhvr>
                                        <p:cTn id="67" dur="1000" fill="hold"/>
                                        <p:tgtEl>
                                          <p:spTgt spid="58377"/>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583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58378"/>
                                        </p:tgtEl>
                                        <p:attrNameLst>
                                          <p:attrName>style.visibility</p:attrName>
                                        </p:attrNameLst>
                                      </p:cBhvr>
                                      <p:to>
                                        <p:strVal val="visible"/>
                                      </p:to>
                                    </p:set>
                                    <p:anim calcmode="lin" valueType="num">
                                      <p:cBhvr>
                                        <p:cTn id="73" dur="500" fill="hold"/>
                                        <p:tgtEl>
                                          <p:spTgt spid="58378"/>
                                        </p:tgtEl>
                                        <p:attrNameLst>
                                          <p:attrName>ppt_w</p:attrName>
                                        </p:attrNameLst>
                                      </p:cBhvr>
                                      <p:tavLst>
                                        <p:tav tm="0">
                                          <p:val>
                                            <p:fltVal val="0"/>
                                          </p:val>
                                        </p:tav>
                                        <p:tav tm="100000">
                                          <p:val>
                                            <p:strVal val="#ppt_w"/>
                                          </p:val>
                                        </p:tav>
                                      </p:tavLst>
                                    </p:anim>
                                    <p:anim calcmode="lin" valueType="num">
                                      <p:cBhvr>
                                        <p:cTn id="74" dur="500" fill="hold"/>
                                        <p:tgtEl>
                                          <p:spTgt spid="5837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P spid="58372" grpId="0"/>
      <p:bldP spid="58373" grpId="0"/>
      <p:bldP spid="58374" grpId="0" build="p"/>
      <p:bldP spid="58375" grpId="0" animBg="1"/>
      <p:bldP spid="58376" grpId="0" animBg="1"/>
      <p:bldP spid="58377" grpId="0" animBg="1"/>
      <p:bldP spid="5837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5"/>
          <p:cNvSpPr txBox="1">
            <a:spLocks noChangeArrowheads="1"/>
          </p:cNvSpPr>
          <p:nvPr/>
        </p:nvSpPr>
        <p:spPr bwMode="auto">
          <a:xfrm>
            <a:off x="1746448" y="1560984"/>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dirty="0" smtClean="0">
                <a:latin typeface="宋体" pitchFamily="2" charset="-122"/>
              </a:rPr>
              <a:t>进程</a:t>
            </a:r>
            <a:r>
              <a:rPr lang="zh-CN" altLang="en-US" dirty="0">
                <a:latin typeface="宋体" pitchFamily="2" charset="-122"/>
              </a:rPr>
              <a:t>中访问临界资源的那段代码称为临界区。</a:t>
            </a:r>
            <a:r>
              <a:rPr lang="zh-CN" altLang="en-US" dirty="0"/>
              <a:t> </a:t>
            </a:r>
          </a:p>
        </p:txBody>
      </p:sp>
      <p:sp>
        <p:nvSpPr>
          <p:cNvPr id="59396" name="Text Box 16"/>
          <p:cNvSpPr txBox="1">
            <a:spLocks noChangeArrowheads="1"/>
          </p:cNvSpPr>
          <p:nvPr/>
        </p:nvSpPr>
        <p:spPr bwMode="auto">
          <a:xfrm>
            <a:off x="463624" y="1484784"/>
            <a:ext cx="990600" cy="523220"/>
          </a:xfrm>
          <a:prstGeom prst="rect">
            <a:avLst/>
          </a:prstGeom>
          <a:solidFill>
            <a:srgbClr val="0000CC"/>
          </a:solidFill>
          <a:ln w="38100">
            <a:solidFill>
              <a:srgbClr val="CC6600"/>
            </a:solidFill>
            <a:miter lim="800000"/>
            <a:headEnd/>
            <a:tailEnd/>
          </a:ln>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sz="2800">
                <a:solidFill>
                  <a:srgbClr val="FFFF00"/>
                </a:solidFill>
                <a:ea typeface="楷体_GB2312" pitchFamily="1" charset="-122"/>
              </a:rPr>
              <a:t>定义：</a:t>
            </a:r>
          </a:p>
        </p:txBody>
      </p:sp>
      <p:sp>
        <p:nvSpPr>
          <p:cNvPr id="58372" name="矩形 4"/>
          <p:cNvSpPr>
            <a:spLocks noChangeArrowheads="1"/>
          </p:cNvSpPr>
          <p:nvPr/>
        </p:nvSpPr>
        <p:spPr bwMode="auto">
          <a:xfrm>
            <a:off x="1716261" y="2160453"/>
            <a:ext cx="537601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dirty="0"/>
              <a:t>A: begin</a:t>
            </a:r>
          </a:p>
          <a:p>
            <a:pPr indent="355600" algn="l"/>
            <a:r>
              <a:rPr lang="en-US" altLang="zh-CN" sz="2400" dirty="0"/>
              <a:t>Input data 1 form I/O 1 ;</a:t>
            </a:r>
          </a:p>
          <a:p>
            <a:pPr indent="355600" algn="l"/>
            <a:r>
              <a:rPr lang="en-US" altLang="zh-CN" sz="2400" dirty="0" smtClean="0"/>
              <a:t>Compute……;</a:t>
            </a:r>
            <a:endParaRPr lang="en-US" altLang="zh-CN" sz="2400" dirty="0"/>
          </a:p>
          <a:p>
            <a:pPr indent="355600" algn="l"/>
            <a:r>
              <a:rPr lang="en-US" altLang="zh-CN" sz="2400" dirty="0"/>
              <a:t>Print results 1 by printer ; </a:t>
            </a:r>
            <a:r>
              <a:rPr lang="en-US" altLang="zh-CN" sz="2400" dirty="0" smtClean="0"/>
              <a:t>	</a:t>
            </a:r>
            <a:r>
              <a:rPr lang="zh-CN" altLang="en-US" sz="2400" dirty="0" smtClean="0"/>
              <a:t>临界区</a:t>
            </a:r>
            <a:r>
              <a:rPr lang="en-US" altLang="zh-CN" sz="2400" dirty="0"/>
              <a:t>A</a:t>
            </a:r>
          </a:p>
          <a:p>
            <a:pPr indent="355600" algn="l"/>
            <a:r>
              <a:rPr lang="en-US" altLang="zh-CN" sz="2400" dirty="0"/>
              <a:t>End</a:t>
            </a:r>
          </a:p>
          <a:p>
            <a:pPr algn="l"/>
            <a:r>
              <a:rPr lang="en-US" altLang="zh-CN" sz="2400" dirty="0"/>
              <a:t>B: begin</a:t>
            </a:r>
          </a:p>
          <a:p>
            <a:pPr indent="355600" algn="l"/>
            <a:r>
              <a:rPr lang="en-US" altLang="zh-CN" sz="2400" dirty="0" smtClean="0"/>
              <a:t>Input </a:t>
            </a:r>
            <a:r>
              <a:rPr lang="en-US" altLang="zh-CN" sz="2400" dirty="0"/>
              <a:t>data 2 form I/O 2 ;</a:t>
            </a:r>
          </a:p>
          <a:p>
            <a:pPr indent="355600" algn="l"/>
            <a:r>
              <a:rPr lang="en-US" altLang="zh-CN" sz="2400" dirty="0" smtClean="0"/>
              <a:t>Compute……;</a:t>
            </a:r>
            <a:endParaRPr lang="en-US" altLang="zh-CN" sz="2400" dirty="0"/>
          </a:p>
          <a:p>
            <a:pPr indent="355600" algn="l"/>
            <a:r>
              <a:rPr lang="en-US" altLang="zh-CN" sz="2400" dirty="0"/>
              <a:t>Print results 2 by printer ; </a:t>
            </a:r>
            <a:r>
              <a:rPr lang="en-US" altLang="zh-CN" sz="2400" dirty="0" smtClean="0"/>
              <a:t>	</a:t>
            </a:r>
            <a:r>
              <a:rPr lang="zh-CN" altLang="en-US" sz="2400" dirty="0" smtClean="0"/>
              <a:t>临界区</a:t>
            </a:r>
            <a:r>
              <a:rPr lang="en-US" altLang="zh-CN" sz="2400" dirty="0"/>
              <a:t>B</a:t>
            </a:r>
          </a:p>
          <a:p>
            <a:pPr indent="355600" algn="l"/>
            <a:r>
              <a:rPr lang="en-US" altLang="zh-CN" sz="2400" dirty="0"/>
              <a:t>End</a:t>
            </a:r>
          </a:p>
        </p:txBody>
      </p:sp>
      <p:sp>
        <p:nvSpPr>
          <p:cNvPr id="7" name="Rectangle 2"/>
          <p:cNvSpPr txBox="1">
            <a:spLocks noChangeArrowheads="1"/>
          </p:cNvSpPr>
          <p:nvPr/>
        </p:nvSpPr>
        <p:spPr>
          <a:xfrm>
            <a:off x="468313" y="692150"/>
            <a:ext cx="8207375" cy="591344"/>
          </a:xfrm>
          <a:prstGeom prst="rect">
            <a:avLst/>
          </a:prstGeom>
        </p:spPr>
        <p:txBody>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a:lnSpc>
                <a:spcPct val="140000"/>
              </a:lnSpc>
            </a:pPr>
            <a:r>
              <a:rPr lang="zh-CN" altLang="en-US" smtClean="0"/>
              <a:t>　　</a:t>
            </a:r>
            <a:r>
              <a:rPr lang="en-US" altLang="zh-CN">
                <a:latin typeface="黑体" pitchFamily="2" charset="-122"/>
                <a:ea typeface="黑体" pitchFamily="2" charset="-122"/>
              </a:rPr>
              <a:t>3</a:t>
            </a:r>
            <a:r>
              <a:rPr lang="en-US" altLang="zh-CN" smtClean="0">
                <a:latin typeface="黑体" pitchFamily="2" charset="-122"/>
                <a:ea typeface="黑体" pitchFamily="2" charset="-122"/>
              </a:rPr>
              <a:t>. </a:t>
            </a:r>
            <a:r>
              <a:rPr lang="zh-CN" altLang="en-US" smtClean="0">
                <a:latin typeface="黑体" pitchFamily="2" charset="-122"/>
                <a:ea typeface="黑体" pitchFamily="2" charset="-122"/>
              </a:rPr>
              <a:t>临界区</a:t>
            </a:r>
            <a:r>
              <a:rPr lang="en-US" altLang="zh-CN" smtClean="0">
                <a:latin typeface="黑体" pitchFamily="2" charset="-122"/>
                <a:ea typeface="黑体" pitchFamily="2" charset="-122"/>
              </a:rPr>
              <a:t>(Critical Section)</a:t>
            </a:r>
            <a:endParaRPr lang="zh-CN" altLang="en-US"/>
          </a:p>
        </p:txBody>
      </p:sp>
    </p:spTree>
    <p:extLst>
      <p:ext uri="{BB962C8B-B14F-4D97-AF65-F5344CB8AC3E}">
        <p14:creationId xmlns:p14="http://schemas.microsoft.com/office/powerpoint/2010/main" val="683039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 calcmode="lin" valueType="num">
                                      <p:cBhvr additive="base">
                                        <p:cTn id="7" dur="500" fill="hold"/>
                                        <p:tgtEl>
                                          <p:spTgt spid="59396"/>
                                        </p:tgtEl>
                                        <p:attrNameLst>
                                          <p:attrName>ppt_x</p:attrName>
                                        </p:attrNameLst>
                                      </p:cBhvr>
                                      <p:tavLst>
                                        <p:tav tm="0">
                                          <p:val>
                                            <p:strVal val="0-#ppt_w/2"/>
                                          </p:val>
                                        </p:tav>
                                        <p:tav tm="100000">
                                          <p:val>
                                            <p:strVal val="#ppt_x"/>
                                          </p:val>
                                        </p:tav>
                                      </p:tavLst>
                                    </p:anim>
                                    <p:anim calcmode="lin" valueType="num">
                                      <p:cBhvr additive="base">
                                        <p:cTn id="8" dur="500" fill="hold"/>
                                        <p:tgtEl>
                                          <p:spTgt spid="593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9395"/>
                                        </p:tgtEl>
                                        <p:attrNameLst>
                                          <p:attrName>style.visibility</p:attrName>
                                        </p:attrNameLst>
                                      </p:cBhvr>
                                      <p:to>
                                        <p:strVal val="visible"/>
                                      </p:to>
                                    </p:set>
                                    <p:anim calcmode="lin" valueType="num">
                                      <p:cBhvr additive="base">
                                        <p:cTn id="13" dur="500" fill="hold"/>
                                        <p:tgtEl>
                                          <p:spTgt spid="59395"/>
                                        </p:tgtEl>
                                        <p:attrNameLst>
                                          <p:attrName>ppt_x</p:attrName>
                                        </p:attrNameLst>
                                      </p:cBhvr>
                                      <p:tavLst>
                                        <p:tav tm="0">
                                          <p:val>
                                            <p:strVal val="1+#ppt_w/2"/>
                                          </p:val>
                                        </p:tav>
                                        <p:tav tm="100000">
                                          <p:val>
                                            <p:strVal val="#ppt_x"/>
                                          </p:val>
                                        </p:tav>
                                      </p:tavLst>
                                    </p:anim>
                                    <p:anim calcmode="lin" valueType="num">
                                      <p:cBhvr additive="base">
                                        <p:cTn id="14" dur="500" fill="hold"/>
                                        <p:tgtEl>
                                          <p:spTgt spid="593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8372">
                                            <p:txEl>
                                              <p:pRg st="0" end="0"/>
                                            </p:txEl>
                                          </p:spTgt>
                                        </p:tgtEl>
                                        <p:attrNameLst>
                                          <p:attrName>style.visibility</p:attrName>
                                        </p:attrNameLst>
                                      </p:cBhvr>
                                      <p:to>
                                        <p:strVal val="visible"/>
                                      </p:to>
                                    </p:set>
                                    <p:animEffect transition="in" filter="fade">
                                      <p:cBhvr>
                                        <p:cTn id="19" dur="500"/>
                                        <p:tgtEl>
                                          <p:spTgt spid="58372">
                                            <p:txEl>
                                              <p:pRg st="0" end="0"/>
                                            </p:txEl>
                                          </p:spTgt>
                                        </p:tgtEl>
                                      </p:cBhvr>
                                    </p:animEffect>
                                    <p:anim calcmode="lin" valueType="num">
                                      <p:cBhvr>
                                        <p:cTn id="20" dur="500" fill="hold"/>
                                        <p:tgtEl>
                                          <p:spTgt spid="58372">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58372">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8372">
                                            <p:txEl>
                                              <p:pRg st="1" end="1"/>
                                            </p:txEl>
                                          </p:spTgt>
                                        </p:tgtEl>
                                        <p:attrNameLst>
                                          <p:attrName>style.visibility</p:attrName>
                                        </p:attrNameLst>
                                      </p:cBhvr>
                                      <p:to>
                                        <p:strVal val="visible"/>
                                      </p:to>
                                    </p:set>
                                    <p:animEffect transition="in" filter="fade">
                                      <p:cBhvr>
                                        <p:cTn id="24" dur="500"/>
                                        <p:tgtEl>
                                          <p:spTgt spid="58372">
                                            <p:txEl>
                                              <p:pRg st="1" end="1"/>
                                            </p:txEl>
                                          </p:spTgt>
                                        </p:tgtEl>
                                      </p:cBhvr>
                                    </p:animEffect>
                                    <p:anim calcmode="lin" valueType="num">
                                      <p:cBhvr>
                                        <p:cTn id="25" dur="500" fill="hold"/>
                                        <p:tgtEl>
                                          <p:spTgt spid="58372">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58372">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8372">
                                            <p:txEl>
                                              <p:pRg st="2" end="2"/>
                                            </p:txEl>
                                          </p:spTgt>
                                        </p:tgtEl>
                                        <p:attrNameLst>
                                          <p:attrName>style.visibility</p:attrName>
                                        </p:attrNameLst>
                                      </p:cBhvr>
                                      <p:to>
                                        <p:strVal val="visible"/>
                                      </p:to>
                                    </p:set>
                                    <p:animEffect transition="in" filter="fade">
                                      <p:cBhvr>
                                        <p:cTn id="29" dur="500"/>
                                        <p:tgtEl>
                                          <p:spTgt spid="58372">
                                            <p:txEl>
                                              <p:pRg st="2" end="2"/>
                                            </p:txEl>
                                          </p:spTgt>
                                        </p:tgtEl>
                                      </p:cBhvr>
                                    </p:animEffect>
                                    <p:anim calcmode="lin" valueType="num">
                                      <p:cBhvr>
                                        <p:cTn id="30" dur="500" fill="hold"/>
                                        <p:tgtEl>
                                          <p:spTgt spid="58372">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58372">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iterate type="lt">
                                    <p:tmPct val="0"/>
                                  </p:iterate>
                                  <p:childTnLst>
                                    <p:set>
                                      <p:cBhvr>
                                        <p:cTn id="33" dur="1" fill="hold">
                                          <p:stCondLst>
                                            <p:cond delay="0"/>
                                          </p:stCondLst>
                                        </p:cTn>
                                        <p:tgtEl>
                                          <p:spTgt spid="58372">
                                            <p:txEl>
                                              <p:pRg st="3" end="3"/>
                                            </p:txEl>
                                          </p:spTgt>
                                        </p:tgtEl>
                                        <p:attrNameLst>
                                          <p:attrName>style.visibility</p:attrName>
                                        </p:attrNameLst>
                                      </p:cBhvr>
                                      <p:to>
                                        <p:strVal val="visible"/>
                                      </p:to>
                                    </p:set>
                                    <p:animEffect transition="in" filter="fade">
                                      <p:cBhvr>
                                        <p:cTn id="34" dur="500"/>
                                        <p:tgtEl>
                                          <p:spTgt spid="58372">
                                            <p:txEl>
                                              <p:pRg st="3" end="3"/>
                                            </p:txEl>
                                          </p:spTgt>
                                        </p:tgtEl>
                                      </p:cBhvr>
                                    </p:animEffect>
                                    <p:anim calcmode="lin" valueType="num">
                                      <p:cBhvr>
                                        <p:cTn id="35" dur="500" fill="hold"/>
                                        <p:tgtEl>
                                          <p:spTgt spid="58372">
                                            <p:txEl>
                                              <p:pRg st="3" end="3"/>
                                            </p:txEl>
                                          </p:spTgt>
                                        </p:tgtEl>
                                        <p:attrNameLst>
                                          <p:attrName>ppt_x</p:attrName>
                                        </p:attrNameLst>
                                      </p:cBhvr>
                                      <p:tavLst>
                                        <p:tav tm="0">
                                          <p:val>
                                            <p:strVal val="#ppt_x"/>
                                          </p:val>
                                        </p:tav>
                                        <p:tav tm="100000">
                                          <p:val>
                                            <p:strVal val="#ppt_x"/>
                                          </p:val>
                                        </p:tav>
                                      </p:tavLst>
                                    </p:anim>
                                    <p:anim calcmode="lin" valueType="num">
                                      <p:cBhvr>
                                        <p:cTn id="36" dur="500" fill="hold"/>
                                        <p:tgtEl>
                                          <p:spTgt spid="58372">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8372">
                                            <p:txEl>
                                              <p:pRg st="4" end="4"/>
                                            </p:txEl>
                                          </p:spTgt>
                                        </p:tgtEl>
                                        <p:attrNameLst>
                                          <p:attrName>style.visibility</p:attrName>
                                        </p:attrNameLst>
                                      </p:cBhvr>
                                      <p:to>
                                        <p:strVal val="visible"/>
                                      </p:to>
                                    </p:set>
                                    <p:animEffect transition="in" filter="fade">
                                      <p:cBhvr>
                                        <p:cTn id="39" dur="500"/>
                                        <p:tgtEl>
                                          <p:spTgt spid="58372">
                                            <p:txEl>
                                              <p:pRg st="4" end="4"/>
                                            </p:txEl>
                                          </p:spTgt>
                                        </p:tgtEl>
                                      </p:cBhvr>
                                    </p:animEffect>
                                    <p:anim calcmode="lin" valueType="num">
                                      <p:cBhvr>
                                        <p:cTn id="40" dur="500" fill="hold"/>
                                        <p:tgtEl>
                                          <p:spTgt spid="58372">
                                            <p:txEl>
                                              <p:pRg st="4" end="4"/>
                                            </p:txEl>
                                          </p:spTgt>
                                        </p:tgtEl>
                                        <p:attrNameLst>
                                          <p:attrName>ppt_x</p:attrName>
                                        </p:attrNameLst>
                                      </p:cBhvr>
                                      <p:tavLst>
                                        <p:tav tm="0">
                                          <p:val>
                                            <p:strVal val="#ppt_x"/>
                                          </p:val>
                                        </p:tav>
                                        <p:tav tm="100000">
                                          <p:val>
                                            <p:strVal val="#ppt_x"/>
                                          </p:val>
                                        </p:tav>
                                      </p:tavLst>
                                    </p:anim>
                                    <p:anim calcmode="lin" valueType="num">
                                      <p:cBhvr>
                                        <p:cTn id="41" dur="500" fill="hold"/>
                                        <p:tgtEl>
                                          <p:spTgt spid="58372">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8372">
                                            <p:txEl>
                                              <p:pRg st="5" end="5"/>
                                            </p:txEl>
                                          </p:spTgt>
                                        </p:tgtEl>
                                        <p:attrNameLst>
                                          <p:attrName>style.visibility</p:attrName>
                                        </p:attrNameLst>
                                      </p:cBhvr>
                                      <p:to>
                                        <p:strVal val="visible"/>
                                      </p:to>
                                    </p:set>
                                    <p:animEffect transition="in" filter="fade">
                                      <p:cBhvr>
                                        <p:cTn id="44" dur="500"/>
                                        <p:tgtEl>
                                          <p:spTgt spid="58372">
                                            <p:txEl>
                                              <p:pRg st="5" end="5"/>
                                            </p:txEl>
                                          </p:spTgt>
                                        </p:tgtEl>
                                      </p:cBhvr>
                                    </p:animEffect>
                                    <p:anim calcmode="lin" valueType="num">
                                      <p:cBhvr>
                                        <p:cTn id="45" dur="500" fill="hold"/>
                                        <p:tgtEl>
                                          <p:spTgt spid="58372">
                                            <p:txEl>
                                              <p:pRg st="5" end="5"/>
                                            </p:txEl>
                                          </p:spTgt>
                                        </p:tgtEl>
                                        <p:attrNameLst>
                                          <p:attrName>ppt_x</p:attrName>
                                        </p:attrNameLst>
                                      </p:cBhvr>
                                      <p:tavLst>
                                        <p:tav tm="0">
                                          <p:val>
                                            <p:strVal val="#ppt_x"/>
                                          </p:val>
                                        </p:tav>
                                        <p:tav tm="100000">
                                          <p:val>
                                            <p:strVal val="#ppt_x"/>
                                          </p:val>
                                        </p:tav>
                                      </p:tavLst>
                                    </p:anim>
                                    <p:anim calcmode="lin" valueType="num">
                                      <p:cBhvr>
                                        <p:cTn id="46" dur="500" fill="hold"/>
                                        <p:tgtEl>
                                          <p:spTgt spid="58372">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8372">
                                            <p:txEl>
                                              <p:pRg st="6" end="6"/>
                                            </p:txEl>
                                          </p:spTgt>
                                        </p:tgtEl>
                                        <p:attrNameLst>
                                          <p:attrName>style.visibility</p:attrName>
                                        </p:attrNameLst>
                                      </p:cBhvr>
                                      <p:to>
                                        <p:strVal val="visible"/>
                                      </p:to>
                                    </p:set>
                                    <p:animEffect transition="in" filter="fade">
                                      <p:cBhvr>
                                        <p:cTn id="49" dur="500"/>
                                        <p:tgtEl>
                                          <p:spTgt spid="58372">
                                            <p:txEl>
                                              <p:pRg st="6" end="6"/>
                                            </p:txEl>
                                          </p:spTgt>
                                        </p:tgtEl>
                                      </p:cBhvr>
                                    </p:animEffect>
                                    <p:anim calcmode="lin" valueType="num">
                                      <p:cBhvr>
                                        <p:cTn id="50" dur="500" fill="hold"/>
                                        <p:tgtEl>
                                          <p:spTgt spid="58372">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58372">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8372">
                                            <p:txEl>
                                              <p:pRg st="7" end="7"/>
                                            </p:txEl>
                                          </p:spTgt>
                                        </p:tgtEl>
                                        <p:attrNameLst>
                                          <p:attrName>style.visibility</p:attrName>
                                        </p:attrNameLst>
                                      </p:cBhvr>
                                      <p:to>
                                        <p:strVal val="visible"/>
                                      </p:to>
                                    </p:set>
                                    <p:animEffect transition="in" filter="fade">
                                      <p:cBhvr>
                                        <p:cTn id="54" dur="500"/>
                                        <p:tgtEl>
                                          <p:spTgt spid="58372">
                                            <p:txEl>
                                              <p:pRg st="7" end="7"/>
                                            </p:txEl>
                                          </p:spTgt>
                                        </p:tgtEl>
                                      </p:cBhvr>
                                    </p:animEffect>
                                    <p:anim calcmode="lin" valueType="num">
                                      <p:cBhvr>
                                        <p:cTn id="55" dur="500" fill="hold"/>
                                        <p:tgtEl>
                                          <p:spTgt spid="58372">
                                            <p:txEl>
                                              <p:pRg st="7" end="7"/>
                                            </p:txEl>
                                          </p:spTgt>
                                        </p:tgtEl>
                                        <p:attrNameLst>
                                          <p:attrName>ppt_x</p:attrName>
                                        </p:attrNameLst>
                                      </p:cBhvr>
                                      <p:tavLst>
                                        <p:tav tm="0">
                                          <p:val>
                                            <p:strVal val="#ppt_x"/>
                                          </p:val>
                                        </p:tav>
                                        <p:tav tm="100000">
                                          <p:val>
                                            <p:strVal val="#ppt_x"/>
                                          </p:val>
                                        </p:tav>
                                      </p:tavLst>
                                    </p:anim>
                                    <p:anim calcmode="lin" valueType="num">
                                      <p:cBhvr>
                                        <p:cTn id="56" dur="500" fill="hold"/>
                                        <p:tgtEl>
                                          <p:spTgt spid="58372">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iterate type="lt">
                                    <p:tmPct val="0"/>
                                  </p:iterate>
                                  <p:childTnLst>
                                    <p:set>
                                      <p:cBhvr>
                                        <p:cTn id="58" dur="1" fill="hold">
                                          <p:stCondLst>
                                            <p:cond delay="0"/>
                                          </p:stCondLst>
                                        </p:cTn>
                                        <p:tgtEl>
                                          <p:spTgt spid="58372">
                                            <p:txEl>
                                              <p:pRg st="8" end="8"/>
                                            </p:txEl>
                                          </p:spTgt>
                                        </p:tgtEl>
                                        <p:attrNameLst>
                                          <p:attrName>style.visibility</p:attrName>
                                        </p:attrNameLst>
                                      </p:cBhvr>
                                      <p:to>
                                        <p:strVal val="visible"/>
                                      </p:to>
                                    </p:set>
                                    <p:animEffect transition="in" filter="fade">
                                      <p:cBhvr>
                                        <p:cTn id="59" dur="500"/>
                                        <p:tgtEl>
                                          <p:spTgt spid="58372">
                                            <p:txEl>
                                              <p:pRg st="8" end="8"/>
                                            </p:txEl>
                                          </p:spTgt>
                                        </p:tgtEl>
                                      </p:cBhvr>
                                    </p:animEffect>
                                    <p:anim calcmode="lin" valueType="num">
                                      <p:cBhvr>
                                        <p:cTn id="60" dur="500" fill="hold"/>
                                        <p:tgtEl>
                                          <p:spTgt spid="58372">
                                            <p:txEl>
                                              <p:pRg st="8" end="8"/>
                                            </p:txEl>
                                          </p:spTgt>
                                        </p:tgtEl>
                                        <p:attrNameLst>
                                          <p:attrName>ppt_x</p:attrName>
                                        </p:attrNameLst>
                                      </p:cBhvr>
                                      <p:tavLst>
                                        <p:tav tm="0">
                                          <p:val>
                                            <p:strVal val="#ppt_x"/>
                                          </p:val>
                                        </p:tav>
                                        <p:tav tm="100000">
                                          <p:val>
                                            <p:strVal val="#ppt_x"/>
                                          </p:val>
                                        </p:tav>
                                      </p:tavLst>
                                    </p:anim>
                                    <p:anim calcmode="lin" valueType="num">
                                      <p:cBhvr>
                                        <p:cTn id="61" dur="500" fill="hold"/>
                                        <p:tgtEl>
                                          <p:spTgt spid="58372">
                                            <p:txEl>
                                              <p:pRg st="8" end="8"/>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58372">
                                            <p:txEl>
                                              <p:pRg st="9" end="9"/>
                                            </p:txEl>
                                          </p:spTgt>
                                        </p:tgtEl>
                                        <p:attrNameLst>
                                          <p:attrName>style.visibility</p:attrName>
                                        </p:attrNameLst>
                                      </p:cBhvr>
                                      <p:to>
                                        <p:strVal val="visible"/>
                                      </p:to>
                                    </p:set>
                                    <p:animEffect transition="in" filter="fade">
                                      <p:cBhvr>
                                        <p:cTn id="64" dur="500"/>
                                        <p:tgtEl>
                                          <p:spTgt spid="58372">
                                            <p:txEl>
                                              <p:pRg st="9" end="9"/>
                                            </p:txEl>
                                          </p:spTgt>
                                        </p:tgtEl>
                                      </p:cBhvr>
                                    </p:animEffect>
                                    <p:anim calcmode="lin" valueType="num">
                                      <p:cBhvr>
                                        <p:cTn id="65" dur="500" fill="hold"/>
                                        <p:tgtEl>
                                          <p:spTgt spid="58372">
                                            <p:txEl>
                                              <p:pRg st="9" end="9"/>
                                            </p:txEl>
                                          </p:spTgt>
                                        </p:tgtEl>
                                        <p:attrNameLst>
                                          <p:attrName>ppt_x</p:attrName>
                                        </p:attrNameLst>
                                      </p:cBhvr>
                                      <p:tavLst>
                                        <p:tav tm="0">
                                          <p:val>
                                            <p:strVal val="#ppt_x"/>
                                          </p:val>
                                        </p:tav>
                                        <p:tav tm="100000">
                                          <p:val>
                                            <p:strVal val="#ppt_x"/>
                                          </p:val>
                                        </p:tav>
                                      </p:tavLst>
                                    </p:anim>
                                    <p:anim calcmode="lin" valueType="num">
                                      <p:cBhvr>
                                        <p:cTn id="66" dur="500" fill="hold"/>
                                        <p:tgtEl>
                                          <p:spTgt spid="5837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 presetClass="emph" presetSubtype="2" fill="hold" nodeType="clickEffect">
                                  <p:stCondLst>
                                    <p:cond delay="0"/>
                                  </p:stCondLst>
                                  <p:iterate type="lt">
                                    <p:tmPct val="0"/>
                                  </p:iterate>
                                  <p:childTnLst>
                                    <p:animClr clrSpc="rgb" dir="cw">
                                      <p:cBhvr override="childStyle">
                                        <p:cTn id="70" dur="2000" fill="hold"/>
                                        <p:tgtEl>
                                          <p:spTgt spid="58372">
                                            <p:txEl>
                                              <p:pRg st="3" end="3"/>
                                            </p:txEl>
                                          </p:spTgt>
                                        </p:tgtEl>
                                        <p:attrNameLst>
                                          <p:attrName>style.color</p:attrName>
                                        </p:attrNameLst>
                                      </p:cBhvr>
                                      <p:to>
                                        <a:srgbClr val="FF0000"/>
                                      </p:to>
                                    </p:animClr>
                                  </p:childTnLst>
                                </p:cTn>
                              </p:par>
                              <p:par>
                                <p:cTn id="71" presetID="3" presetClass="emph" presetSubtype="2" fill="hold" nodeType="withEffect">
                                  <p:stCondLst>
                                    <p:cond delay="0"/>
                                  </p:stCondLst>
                                  <p:iterate type="lt">
                                    <p:tmPct val="0"/>
                                  </p:iterate>
                                  <p:childTnLst>
                                    <p:animClr clrSpc="rgb" dir="cw">
                                      <p:cBhvr override="childStyle">
                                        <p:cTn id="72" dur="2000" fill="hold"/>
                                        <p:tgtEl>
                                          <p:spTgt spid="58372">
                                            <p:txEl>
                                              <p:pRg st="8" end="8"/>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396"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20" name="Text Box 13"/>
          <p:cNvSpPr txBox="1">
            <a:spLocks noChangeArrowheads="1"/>
          </p:cNvSpPr>
          <p:nvPr/>
        </p:nvSpPr>
        <p:spPr bwMode="auto">
          <a:xfrm>
            <a:off x="6372200" y="533400"/>
            <a:ext cx="2162200" cy="1644650"/>
          </a:xfrm>
          <a:prstGeom prst="rect">
            <a:avLst/>
          </a:prstGeom>
          <a:solidFill>
            <a:schemeClr val="folHlink"/>
          </a:solidFill>
          <a:ln w="28575">
            <a:solidFill>
              <a:srgbClr val="CC9900"/>
            </a:solidFill>
            <a:miter lim="800000"/>
            <a:headEnd/>
            <a:tailEnd/>
          </a:ln>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sz="2000" dirty="0">
                <a:solidFill>
                  <a:schemeClr val="bg1"/>
                </a:solidFill>
                <a:latin typeface="宋体" pitchFamily="2" charset="-122"/>
              </a:rPr>
              <a:t>不论是硬件临界资源，还是软件临界资源，多个进程必须互斥地对它们访问。</a:t>
            </a:r>
            <a:r>
              <a:rPr lang="zh-CN" altLang="en-US" sz="2000" dirty="0">
                <a:solidFill>
                  <a:schemeClr val="bg1"/>
                </a:solidFill>
              </a:rPr>
              <a:t> </a:t>
            </a:r>
          </a:p>
        </p:txBody>
      </p:sp>
      <p:sp>
        <p:nvSpPr>
          <p:cNvPr id="60421" name="Text Box 14"/>
          <p:cNvSpPr txBox="1">
            <a:spLocks noChangeArrowheads="1"/>
          </p:cNvSpPr>
          <p:nvPr/>
        </p:nvSpPr>
        <p:spPr bwMode="auto">
          <a:xfrm>
            <a:off x="533400" y="2200796"/>
            <a:ext cx="8153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b="0" dirty="0">
                <a:latin typeface="Times New Roman" pitchFamily="18" charset="0"/>
                <a:ea typeface="楷体_GB2312" pitchFamily="1" charset="-122"/>
              </a:rPr>
              <a:t>显然，若能保证诸进程</a:t>
            </a:r>
            <a:r>
              <a:rPr lang="zh-CN" altLang="en-US" b="0" dirty="0">
                <a:solidFill>
                  <a:schemeClr val="hlink"/>
                </a:solidFill>
                <a:latin typeface="Times New Roman" pitchFamily="18" charset="0"/>
                <a:ea typeface="黑体" pitchFamily="49" charset="-122"/>
              </a:rPr>
              <a:t>互斥</a:t>
            </a:r>
            <a:r>
              <a:rPr lang="zh-CN" altLang="en-US" b="0" dirty="0">
                <a:latin typeface="Times New Roman" pitchFamily="18" charset="0"/>
                <a:ea typeface="楷体_GB2312" pitchFamily="1" charset="-122"/>
              </a:rPr>
              <a:t>地进入自己的临界区，便可实现诸进程对</a:t>
            </a:r>
            <a:r>
              <a:rPr lang="zh-CN" altLang="en-US" b="0" dirty="0" smtClean="0">
                <a:latin typeface="Times New Roman" pitchFamily="18" charset="0"/>
                <a:ea typeface="楷体_GB2312" pitchFamily="1" charset="-122"/>
              </a:rPr>
              <a:t>临界</a:t>
            </a:r>
            <a:r>
              <a:rPr lang="zh-CN" altLang="en-US" b="0" dirty="0">
                <a:latin typeface="Times New Roman" pitchFamily="18" charset="0"/>
                <a:ea typeface="楷体_GB2312" pitchFamily="1" charset="-122"/>
              </a:rPr>
              <a:t>资源</a:t>
            </a:r>
            <a:r>
              <a:rPr lang="zh-CN" altLang="en-US" b="0" dirty="0" smtClean="0">
                <a:latin typeface="Times New Roman" pitchFamily="18" charset="0"/>
                <a:ea typeface="楷体_GB2312" pitchFamily="1" charset="-122"/>
              </a:rPr>
              <a:t>的</a:t>
            </a:r>
            <a:r>
              <a:rPr lang="zh-CN" altLang="en-US" b="0" dirty="0">
                <a:latin typeface="Times New Roman" pitchFamily="18" charset="0"/>
                <a:ea typeface="楷体_GB2312" pitchFamily="1" charset="-122"/>
              </a:rPr>
              <a:t>互斥访问。为此，每个进程在进入临界区之前，应先对欲访问的临界资源进行检查，看是否正被访问，如果此刻该资源未被访问，便可进入临界区对该临界资源进行访问，并设置它正被访问的标志；如果此刻它正被访问，则本进程不能进入临界区。</a:t>
            </a:r>
            <a:r>
              <a:rPr lang="zh-CN" altLang="en-US" b="0" dirty="0"/>
              <a:t> </a:t>
            </a:r>
          </a:p>
        </p:txBody>
      </p:sp>
      <p:sp>
        <p:nvSpPr>
          <p:cNvPr id="60422" name="Text Box 15"/>
          <p:cNvSpPr txBox="1">
            <a:spLocks noChangeArrowheads="1"/>
          </p:cNvSpPr>
          <p:nvPr/>
        </p:nvSpPr>
        <p:spPr bwMode="auto">
          <a:xfrm>
            <a:off x="685800" y="4547220"/>
            <a:ext cx="7848600" cy="144655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en-US" altLang="zh-CN" sz="2000" b="0">
                <a:solidFill>
                  <a:srgbClr val="0000CC"/>
                </a:solidFill>
                <a:latin typeface="宋体" pitchFamily="2" charset="-122"/>
              </a:rPr>
              <a:t>◆</a:t>
            </a:r>
            <a:r>
              <a:rPr lang="zh-CN" altLang="en-US" sz="2000" b="0">
                <a:latin typeface="宋体" pitchFamily="2" charset="-122"/>
              </a:rPr>
              <a:t>因此必须在临界区前增加一段用于上述检查的代码，把这段代码称为</a:t>
            </a:r>
            <a:r>
              <a:rPr lang="zh-CN" altLang="en-US" b="0">
                <a:solidFill>
                  <a:srgbClr val="0000CC"/>
                </a:solidFill>
                <a:latin typeface="黑体" pitchFamily="49" charset="-122"/>
                <a:ea typeface="黑体" pitchFamily="49" charset="-122"/>
              </a:rPr>
              <a:t>进入区</a:t>
            </a:r>
            <a:r>
              <a:rPr lang="zh-CN" altLang="en-US" sz="2000" b="0">
                <a:latin typeface="宋体" pitchFamily="2" charset="-122"/>
              </a:rPr>
              <a:t>（</a:t>
            </a:r>
            <a:r>
              <a:rPr lang="en-US" altLang="zh-CN" sz="2000" b="0"/>
              <a:t>entry section</a:t>
            </a:r>
            <a:r>
              <a:rPr lang="zh-CN" altLang="en-US" sz="2000" b="0">
                <a:latin typeface="宋体" pitchFamily="2" charset="-122"/>
              </a:rPr>
              <a:t>）；</a:t>
            </a:r>
          </a:p>
          <a:p>
            <a:pPr algn="l"/>
            <a:r>
              <a:rPr lang="zh-CN" altLang="en-US" sz="2000" b="0">
                <a:solidFill>
                  <a:srgbClr val="0000CC"/>
                </a:solidFill>
                <a:latin typeface="宋体" pitchFamily="2" charset="-122"/>
              </a:rPr>
              <a:t>◆</a:t>
            </a:r>
            <a:r>
              <a:rPr lang="zh-CN" altLang="en-US" sz="2000" b="0">
                <a:latin typeface="宋体" pitchFamily="2" charset="-122"/>
              </a:rPr>
              <a:t>相应地，在临界区后面也要加上一段称为</a:t>
            </a:r>
            <a:r>
              <a:rPr lang="zh-CN" altLang="en-US" b="0">
                <a:solidFill>
                  <a:srgbClr val="0000CC"/>
                </a:solidFill>
                <a:latin typeface="黑体" pitchFamily="49" charset="-122"/>
                <a:ea typeface="黑体" pitchFamily="49" charset="-122"/>
              </a:rPr>
              <a:t>退出区</a:t>
            </a:r>
            <a:r>
              <a:rPr lang="zh-CN" altLang="en-US" sz="2000" b="0">
                <a:latin typeface="宋体" pitchFamily="2" charset="-122"/>
              </a:rPr>
              <a:t>（</a:t>
            </a:r>
            <a:r>
              <a:rPr lang="en-US" altLang="zh-CN" sz="2000" b="0">
                <a:latin typeface="宋体" pitchFamily="2" charset="-122"/>
              </a:rPr>
              <a:t>exit section</a:t>
            </a:r>
            <a:r>
              <a:rPr lang="zh-CN" altLang="en-US" sz="2000" b="0">
                <a:latin typeface="宋体" pitchFamily="2" charset="-122"/>
              </a:rPr>
              <a:t>）的代码，用于将临界区正被访问的标志恢复为未被访问的标志。 </a:t>
            </a:r>
            <a:r>
              <a:rPr lang="zh-CN" altLang="en-US" sz="2000" b="0"/>
              <a:t> </a:t>
            </a:r>
          </a:p>
        </p:txBody>
      </p:sp>
      <p:sp>
        <p:nvSpPr>
          <p:cNvPr id="60423" name="AutoShape 17"/>
          <p:cNvSpPr>
            <a:spLocks noChangeArrowheads="1"/>
          </p:cNvSpPr>
          <p:nvPr/>
        </p:nvSpPr>
        <p:spPr bwMode="auto">
          <a:xfrm>
            <a:off x="1375792" y="955675"/>
            <a:ext cx="4852392" cy="800100"/>
          </a:xfrm>
          <a:prstGeom prst="wedgeRectCallout">
            <a:avLst>
              <a:gd name="adj1" fmla="val 6454"/>
              <a:gd name="adj2" fmla="val 117658"/>
            </a:avLst>
          </a:prstGeom>
          <a:solidFill>
            <a:schemeClr val="accent1"/>
          </a:solidFill>
          <a:ln w="9525">
            <a:solidFill>
              <a:schemeClr val="tx1"/>
            </a:solidFill>
            <a:miter lim="800000"/>
            <a:headEnd/>
            <a:tailEnd/>
          </a:ln>
        </p:spPr>
        <p:txBody>
          <a:bodyPr/>
          <a:lstStyle/>
          <a:p>
            <a:pPr algn="l">
              <a:spcBef>
                <a:spcPct val="0"/>
              </a:spcBef>
            </a:pPr>
            <a:r>
              <a:rPr lang="zh-CN" altLang="en-US" sz="2400" smtClean="0"/>
              <a:t>进程</a:t>
            </a:r>
            <a:r>
              <a:rPr lang="zh-CN" altLang="en-US" sz="2400"/>
              <a:t>互斥</a:t>
            </a:r>
            <a:r>
              <a:rPr lang="en-US" altLang="zh-CN" sz="2400"/>
              <a:t>——</a:t>
            </a:r>
            <a:r>
              <a:rPr lang="zh-CN" altLang="en-US" sz="2400"/>
              <a:t>不允许两个或两个以上进程同时进入相关临界区。</a:t>
            </a:r>
          </a:p>
        </p:txBody>
      </p:sp>
    </p:spTree>
    <p:extLst>
      <p:ext uri="{BB962C8B-B14F-4D97-AF65-F5344CB8AC3E}">
        <p14:creationId xmlns:p14="http://schemas.microsoft.com/office/powerpoint/2010/main" val="3850627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wipe(up)">
                                      <p:cBhvr>
                                        <p:cTn id="7" dur="500"/>
                                        <p:tgtEl>
                                          <p:spTgt spid="604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60423"/>
                                        </p:tgtEl>
                                        <p:attrNameLst>
                                          <p:attrName>style.visibility</p:attrName>
                                        </p:attrNameLst>
                                      </p:cBhvr>
                                      <p:to>
                                        <p:strVal val="visible"/>
                                      </p:to>
                                    </p:set>
                                    <p:anim calcmode="lin" valueType="num">
                                      <p:cBhvr additive="base">
                                        <p:cTn id="12" dur="500" fill="hold"/>
                                        <p:tgtEl>
                                          <p:spTgt spid="60423"/>
                                        </p:tgtEl>
                                        <p:attrNameLst>
                                          <p:attrName>ppt_x</p:attrName>
                                        </p:attrNameLst>
                                      </p:cBhvr>
                                      <p:tavLst>
                                        <p:tav tm="0">
                                          <p:val>
                                            <p:strVal val="#ppt_x"/>
                                          </p:val>
                                        </p:tav>
                                        <p:tav tm="100000">
                                          <p:val>
                                            <p:strVal val="#ppt_x"/>
                                          </p:val>
                                        </p:tav>
                                      </p:tavLst>
                                    </p:anim>
                                    <p:anim calcmode="lin" valueType="num">
                                      <p:cBhvr additive="base">
                                        <p:cTn id="13" dur="500" fill="hold"/>
                                        <p:tgtEl>
                                          <p:spTgt spid="60423"/>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60423"/>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0422">
                                            <p:bg/>
                                          </p:spTgt>
                                        </p:tgtEl>
                                        <p:attrNameLst>
                                          <p:attrName>style.visibility</p:attrName>
                                        </p:attrNameLst>
                                      </p:cBhvr>
                                      <p:to>
                                        <p:strVal val="visible"/>
                                      </p:to>
                                    </p:set>
                                    <p:animEffect transition="in" filter="wipe(up)">
                                      <p:cBhvr>
                                        <p:cTn id="18" dur="500"/>
                                        <p:tgtEl>
                                          <p:spTgt spid="60422">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60422">
                                            <p:txEl>
                                              <p:pRg st="0" end="0"/>
                                            </p:txEl>
                                          </p:spTgt>
                                        </p:tgtEl>
                                        <p:attrNameLst>
                                          <p:attrName>style.visibility</p:attrName>
                                        </p:attrNameLst>
                                      </p:cBhvr>
                                      <p:to>
                                        <p:strVal val="visible"/>
                                      </p:to>
                                    </p:set>
                                    <p:animEffect transition="in" filter="wipe(up)">
                                      <p:cBhvr>
                                        <p:cTn id="23" dur="500"/>
                                        <p:tgtEl>
                                          <p:spTgt spid="60422">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60422">
                                            <p:txEl>
                                              <p:pRg st="1" end="1"/>
                                            </p:txEl>
                                          </p:spTgt>
                                        </p:tgtEl>
                                        <p:attrNameLst>
                                          <p:attrName>style.visibility</p:attrName>
                                        </p:attrNameLst>
                                      </p:cBhvr>
                                      <p:to>
                                        <p:strVal val="visible"/>
                                      </p:to>
                                    </p:set>
                                    <p:animEffect transition="in" filter="wipe(up)">
                                      <p:cBhvr>
                                        <p:cTn id="28" dur="500"/>
                                        <p:tgtEl>
                                          <p:spTgt spid="60422">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3" fill="hold" grpId="0" nodeType="clickEffect">
                                  <p:stCondLst>
                                    <p:cond delay="0"/>
                                  </p:stCondLst>
                                  <p:childTnLst>
                                    <p:set>
                                      <p:cBhvr>
                                        <p:cTn id="32" dur="1" fill="hold">
                                          <p:stCondLst>
                                            <p:cond delay="0"/>
                                          </p:stCondLst>
                                        </p:cTn>
                                        <p:tgtEl>
                                          <p:spTgt spid="60420"/>
                                        </p:tgtEl>
                                        <p:attrNameLst>
                                          <p:attrName>style.visibility</p:attrName>
                                        </p:attrNameLst>
                                      </p:cBhvr>
                                      <p:to>
                                        <p:strVal val="visible"/>
                                      </p:to>
                                    </p:set>
                                    <p:anim calcmode="lin" valueType="num">
                                      <p:cBhvr additive="base">
                                        <p:cTn id="33" dur="500" fill="hold"/>
                                        <p:tgtEl>
                                          <p:spTgt spid="60420"/>
                                        </p:tgtEl>
                                        <p:attrNameLst>
                                          <p:attrName>ppt_x</p:attrName>
                                        </p:attrNameLst>
                                      </p:cBhvr>
                                      <p:tavLst>
                                        <p:tav tm="0">
                                          <p:val>
                                            <p:strVal val="1+#ppt_w/2"/>
                                          </p:val>
                                        </p:tav>
                                        <p:tav tm="100000">
                                          <p:val>
                                            <p:strVal val="#ppt_x"/>
                                          </p:val>
                                        </p:tav>
                                      </p:tavLst>
                                    </p:anim>
                                    <p:anim calcmode="lin" valueType="num">
                                      <p:cBhvr additive="base">
                                        <p:cTn id="34" dur="500" fill="hold"/>
                                        <p:tgtEl>
                                          <p:spTgt spid="604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P spid="60421" grpId="0"/>
      <p:bldP spid="60422" grpId="0" build="p" animBg="1"/>
      <p:bldP spid="604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a:xfrm>
            <a:off x="650875" y="935038"/>
            <a:ext cx="7772400" cy="641350"/>
          </a:xfrm>
        </p:spPr>
        <p:txBody>
          <a:bodyPr/>
          <a:lstStyle/>
          <a:p>
            <a:r>
              <a:rPr lang="zh-CN" altLang="zh-CN" smtClean="0">
                <a:latin typeface="宋体" pitchFamily="2" charset="-122"/>
              </a:rPr>
              <a:t>访问临界区的循环进程</a:t>
            </a:r>
          </a:p>
        </p:txBody>
      </p:sp>
      <p:sp>
        <p:nvSpPr>
          <p:cNvPr id="61443" name="Text Box 4"/>
          <p:cNvSpPr txBox="1">
            <a:spLocks noChangeArrowheads="1"/>
          </p:cNvSpPr>
          <p:nvPr/>
        </p:nvSpPr>
        <p:spPr bwMode="auto">
          <a:xfrm>
            <a:off x="839788" y="1628800"/>
            <a:ext cx="2724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en-US" altLang="zh-CN" b="0" smtClean="0">
                <a:latin typeface="+mj-lt"/>
              </a:rPr>
              <a:t>While(TRUE)</a:t>
            </a:r>
          </a:p>
          <a:p>
            <a:pPr algn="l"/>
            <a:r>
              <a:rPr lang="en-US" altLang="zh-CN" b="0">
                <a:latin typeface="+mj-lt"/>
              </a:rPr>
              <a:t>{</a:t>
            </a:r>
          </a:p>
        </p:txBody>
      </p:sp>
      <p:sp>
        <p:nvSpPr>
          <p:cNvPr id="61444" name="Rectangle 5"/>
          <p:cNvSpPr>
            <a:spLocks noChangeArrowheads="1"/>
          </p:cNvSpPr>
          <p:nvPr/>
        </p:nvSpPr>
        <p:spPr bwMode="auto">
          <a:xfrm>
            <a:off x="1558925" y="2636838"/>
            <a:ext cx="3097213"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zh-CN" altLang="en-US" sz="2400" smtClean="0"/>
              <a:t>进入区（</a:t>
            </a:r>
            <a:r>
              <a:rPr lang="en-US" altLang="zh-CN" sz="2400" smtClean="0"/>
              <a:t>entry section</a:t>
            </a:r>
            <a:r>
              <a:rPr lang="zh-CN" altLang="en-US" sz="2400"/>
              <a:t>）</a:t>
            </a:r>
            <a:endParaRPr lang="en-US" altLang="zh-CN" sz="2400"/>
          </a:p>
        </p:txBody>
      </p:sp>
      <p:sp>
        <p:nvSpPr>
          <p:cNvPr id="61445" name="Rectangle 6"/>
          <p:cNvSpPr>
            <a:spLocks noChangeArrowheads="1"/>
          </p:cNvSpPr>
          <p:nvPr/>
        </p:nvSpPr>
        <p:spPr bwMode="auto">
          <a:xfrm>
            <a:off x="1558924" y="3927785"/>
            <a:ext cx="3097213"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r>
              <a:rPr lang="zh-CN" altLang="en-US" sz="2400"/>
              <a:t>退出</a:t>
            </a:r>
            <a:r>
              <a:rPr lang="zh-CN" altLang="en-US" sz="2400" smtClean="0"/>
              <a:t>区（</a:t>
            </a:r>
            <a:r>
              <a:rPr lang="en-US" altLang="zh-CN" sz="2400" smtClean="0"/>
              <a:t>exit section</a:t>
            </a:r>
            <a:r>
              <a:rPr lang="zh-CN" altLang="en-US" sz="2400" smtClean="0"/>
              <a:t>）</a:t>
            </a:r>
            <a:endParaRPr lang="en-US" altLang="zh-CN" sz="2400"/>
          </a:p>
        </p:txBody>
      </p:sp>
      <p:sp>
        <p:nvSpPr>
          <p:cNvPr id="61446" name="Rectangle 7"/>
          <p:cNvSpPr>
            <a:spLocks noChangeArrowheads="1"/>
          </p:cNvSpPr>
          <p:nvPr/>
        </p:nvSpPr>
        <p:spPr bwMode="auto">
          <a:xfrm>
            <a:off x="1558925" y="3285020"/>
            <a:ext cx="33731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400" smtClean="0"/>
              <a:t>临界区（</a:t>
            </a:r>
            <a:r>
              <a:rPr lang="en-US" altLang="zh-CN" sz="2400" smtClean="0"/>
              <a:t>critical section</a:t>
            </a:r>
            <a:r>
              <a:rPr lang="zh-CN" altLang="en-US" sz="2400" smtClean="0"/>
              <a:t>）</a:t>
            </a:r>
            <a:endParaRPr lang="en-US" altLang="zh-CN" sz="2400"/>
          </a:p>
        </p:txBody>
      </p:sp>
      <p:sp>
        <p:nvSpPr>
          <p:cNvPr id="61447" name="Rectangle 8"/>
          <p:cNvSpPr>
            <a:spLocks noChangeArrowheads="1"/>
          </p:cNvSpPr>
          <p:nvPr/>
        </p:nvSpPr>
        <p:spPr bwMode="auto">
          <a:xfrm>
            <a:off x="1558924" y="4575969"/>
            <a:ext cx="3733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400" smtClean="0"/>
              <a:t>剩余区（</a:t>
            </a:r>
            <a:r>
              <a:rPr lang="en-US" altLang="zh-CN" sz="2400" smtClean="0"/>
              <a:t>remainder section</a:t>
            </a:r>
            <a:r>
              <a:rPr lang="zh-CN" altLang="en-US" sz="2400" smtClean="0"/>
              <a:t>）</a:t>
            </a:r>
            <a:endParaRPr lang="en-US" altLang="zh-CN" sz="2400"/>
          </a:p>
        </p:txBody>
      </p:sp>
      <p:sp>
        <p:nvSpPr>
          <p:cNvPr id="61448" name="Rectangle 9"/>
          <p:cNvSpPr>
            <a:spLocks noChangeArrowheads="1"/>
          </p:cNvSpPr>
          <p:nvPr/>
        </p:nvSpPr>
        <p:spPr bwMode="auto">
          <a:xfrm>
            <a:off x="911225" y="5013176"/>
            <a:ext cx="3321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400" smtClean="0"/>
              <a:t>}</a:t>
            </a:r>
            <a:endParaRPr lang="en-US" altLang="zh-CN" sz="2400"/>
          </a:p>
        </p:txBody>
      </p:sp>
      <p:sp>
        <p:nvSpPr>
          <p:cNvPr id="61449" name="AutoShape 10"/>
          <p:cNvSpPr>
            <a:spLocks noChangeArrowheads="1"/>
          </p:cNvSpPr>
          <p:nvPr/>
        </p:nvSpPr>
        <p:spPr bwMode="auto">
          <a:xfrm>
            <a:off x="4656138" y="1700213"/>
            <a:ext cx="3744912" cy="1081087"/>
          </a:xfrm>
          <a:prstGeom prst="wedgeEllipseCallout">
            <a:avLst>
              <a:gd name="adj1" fmla="val -49236"/>
              <a:gd name="adj2" fmla="val 41481"/>
            </a:avLst>
          </a:prstGeom>
          <a:solidFill>
            <a:srgbClr val="56FFD2"/>
          </a:solidFill>
          <a:ln w="9525">
            <a:solidFill>
              <a:schemeClr val="tx1"/>
            </a:solidFill>
            <a:miter lim="800000"/>
            <a:headEnd/>
            <a:tailEnd/>
          </a:ln>
        </p:spPr>
        <p:txBody>
          <a:bodyPr/>
          <a:lstStyle/>
          <a:p>
            <a:pPr algn="l"/>
            <a:r>
              <a:rPr lang="zh-CN" altLang="en-US" sz="2400">
                <a:latin typeface="华文楷体" pitchFamily="2" charset="-122"/>
                <a:ea typeface="华文楷体" pitchFamily="2" charset="-122"/>
              </a:rPr>
              <a:t>用于对临界资源进行检查</a:t>
            </a:r>
          </a:p>
        </p:txBody>
      </p:sp>
      <p:sp>
        <p:nvSpPr>
          <p:cNvPr id="61450" name="AutoShape 11"/>
          <p:cNvSpPr>
            <a:spLocks noChangeArrowheads="1"/>
          </p:cNvSpPr>
          <p:nvPr/>
        </p:nvSpPr>
        <p:spPr bwMode="auto">
          <a:xfrm>
            <a:off x="5292476" y="4076700"/>
            <a:ext cx="3455988" cy="1584325"/>
          </a:xfrm>
          <a:prstGeom prst="wedgeEllipseCallout">
            <a:avLst>
              <a:gd name="adj1" fmla="val -64101"/>
              <a:gd name="adj2" fmla="val -42784"/>
            </a:avLst>
          </a:prstGeom>
          <a:solidFill>
            <a:srgbClr val="56FFD2"/>
          </a:solidFill>
          <a:ln w="9525">
            <a:solidFill>
              <a:schemeClr val="tx1"/>
            </a:solidFill>
            <a:miter lim="800000"/>
            <a:headEnd/>
            <a:tailEnd/>
          </a:ln>
        </p:spPr>
        <p:txBody>
          <a:bodyPr/>
          <a:lstStyle/>
          <a:p>
            <a:pPr algn="l"/>
            <a:r>
              <a:rPr lang="zh-CN" altLang="en-US" sz="2400">
                <a:latin typeface="华文楷体" pitchFamily="2" charset="-122"/>
                <a:ea typeface="华文楷体" pitchFamily="2" charset="-122"/>
              </a:rPr>
              <a:t>将临界区正被访问的标志恢复为未被访问的标志</a:t>
            </a:r>
          </a:p>
        </p:txBody>
      </p:sp>
    </p:spTree>
    <p:extLst>
      <p:ext uri="{BB962C8B-B14F-4D97-AF65-F5344CB8AC3E}">
        <p14:creationId xmlns:p14="http://schemas.microsoft.com/office/powerpoint/2010/main" val="1952775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449"/>
                                        </p:tgtEl>
                                        <p:attrNameLst>
                                          <p:attrName>style.visibility</p:attrName>
                                        </p:attrNameLst>
                                      </p:cBhvr>
                                      <p:to>
                                        <p:strVal val="visible"/>
                                      </p:to>
                                    </p:set>
                                    <p:animEffect transition="in" filter="wipe(left)">
                                      <p:cBhvr>
                                        <p:cTn id="15" dur="500"/>
                                        <p:tgtEl>
                                          <p:spTgt spid="6144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144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144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61450"/>
                                        </p:tgtEl>
                                        <p:attrNameLst>
                                          <p:attrName>style.visibility</p:attrName>
                                        </p:attrNameLst>
                                      </p:cBhvr>
                                      <p:to>
                                        <p:strVal val="visible"/>
                                      </p:to>
                                    </p:set>
                                    <p:animEffect transition="in" filter="wipe(up)">
                                      <p:cBhvr>
                                        <p:cTn id="28" dur="500"/>
                                        <p:tgtEl>
                                          <p:spTgt spid="6145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44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P spid="61444" grpId="0" animBg="1"/>
      <p:bldP spid="61445" grpId="0" animBg="1"/>
      <p:bldP spid="61446" grpId="0"/>
      <p:bldP spid="61447" grpId="0"/>
      <p:bldP spid="61448" grpId="0"/>
      <p:bldP spid="61449" grpId="0" animBg="1"/>
      <p:bldP spid="61450"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9" name="Text Box 5"/>
          <p:cNvSpPr txBox="1">
            <a:spLocks noChangeArrowheads="1"/>
          </p:cNvSpPr>
          <p:nvPr/>
        </p:nvSpPr>
        <p:spPr bwMode="auto">
          <a:xfrm>
            <a:off x="609600" y="1296888"/>
            <a:ext cx="80660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b="0">
                <a:latin typeface="Times New Roman" pitchFamily="18" charset="0"/>
              </a:rPr>
              <a:t>为了实现各进程互斥地进入自己的临界区，一般是在系统中设置专门的同步机制来协调各进程间的运行。</a:t>
            </a:r>
            <a:r>
              <a:rPr lang="zh-CN" altLang="en-US" b="0"/>
              <a:t> </a:t>
            </a:r>
          </a:p>
        </p:txBody>
      </p:sp>
      <p:sp>
        <p:nvSpPr>
          <p:cNvPr id="62470" name="Text Box 7"/>
          <p:cNvSpPr txBox="1">
            <a:spLocks noChangeArrowheads="1"/>
          </p:cNvSpPr>
          <p:nvPr/>
        </p:nvSpPr>
        <p:spPr bwMode="auto">
          <a:xfrm>
            <a:off x="609600" y="2058888"/>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b="0">
                <a:solidFill>
                  <a:srgbClr val="CC6600"/>
                </a:solidFill>
                <a:latin typeface="楷体_GB2312" pitchFamily="1" charset="-122"/>
                <a:ea typeface="楷体_GB2312" pitchFamily="1" charset="-122"/>
              </a:rPr>
              <a:t>所有同步机制都应遵循如下四条准则： </a:t>
            </a:r>
          </a:p>
        </p:txBody>
      </p:sp>
      <p:sp>
        <p:nvSpPr>
          <p:cNvPr id="62471" name="Text Box 8"/>
          <p:cNvSpPr txBox="1">
            <a:spLocks noChangeArrowheads="1"/>
          </p:cNvSpPr>
          <p:nvPr/>
        </p:nvSpPr>
        <p:spPr bwMode="auto">
          <a:xfrm>
            <a:off x="360040" y="2516088"/>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5000"/>
              </a:spcBef>
            </a:pPr>
            <a:r>
              <a:rPr lang="en-US" altLang="zh-CN" b="0">
                <a:solidFill>
                  <a:srgbClr val="0000CC"/>
                </a:solidFill>
                <a:latin typeface="宋体" pitchFamily="2" charset="-122"/>
              </a:rPr>
              <a:t>◆</a:t>
            </a:r>
            <a:r>
              <a:rPr lang="zh-CN" altLang="en-US" b="0">
                <a:solidFill>
                  <a:srgbClr val="CC6600"/>
                </a:solidFill>
                <a:latin typeface="黑体" pitchFamily="49" charset="-122"/>
                <a:ea typeface="黑体" pitchFamily="49" charset="-122"/>
              </a:rPr>
              <a:t>空闲让进</a:t>
            </a:r>
            <a:endParaRPr lang="zh-CN" altLang="en-US" b="0"/>
          </a:p>
        </p:txBody>
      </p:sp>
      <p:sp>
        <p:nvSpPr>
          <p:cNvPr id="62472" name="Text Box 11"/>
          <p:cNvSpPr txBox="1">
            <a:spLocks noChangeArrowheads="1"/>
          </p:cNvSpPr>
          <p:nvPr/>
        </p:nvSpPr>
        <p:spPr bwMode="auto">
          <a:xfrm>
            <a:off x="360040" y="3430488"/>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5000"/>
              </a:spcBef>
            </a:pPr>
            <a:r>
              <a:rPr lang="en-US" altLang="zh-CN" b="0">
                <a:solidFill>
                  <a:srgbClr val="0000CC"/>
                </a:solidFill>
                <a:latin typeface="宋体" pitchFamily="2" charset="-122"/>
              </a:rPr>
              <a:t>◆</a:t>
            </a:r>
            <a:r>
              <a:rPr lang="zh-CN" altLang="en-US" b="0">
                <a:solidFill>
                  <a:srgbClr val="CC6600"/>
                </a:solidFill>
                <a:latin typeface="黑体" pitchFamily="49" charset="-122"/>
                <a:ea typeface="黑体" pitchFamily="49" charset="-122"/>
              </a:rPr>
              <a:t>忙则等待</a:t>
            </a:r>
            <a:endParaRPr lang="zh-CN" altLang="en-US" b="0">
              <a:latin typeface="宋体" pitchFamily="2" charset="-122"/>
            </a:endParaRPr>
          </a:p>
        </p:txBody>
      </p:sp>
      <p:sp>
        <p:nvSpPr>
          <p:cNvPr id="62473" name="Text Box 12"/>
          <p:cNvSpPr txBox="1">
            <a:spLocks noChangeArrowheads="1"/>
          </p:cNvSpPr>
          <p:nvPr/>
        </p:nvSpPr>
        <p:spPr bwMode="auto">
          <a:xfrm>
            <a:off x="2085528" y="2492896"/>
            <a:ext cx="6400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sz="1800" b="0">
                <a:latin typeface="宋体" pitchFamily="2" charset="-122"/>
              </a:rPr>
              <a:t>当无进程处于临界区时，表明临界资源处于空闲状态，应允许一个请求进入临界区的进程立即进入自己的临界区，以便有效地利用临界资源。</a:t>
            </a:r>
          </a:p>
        </p:txBody>
      </p:sp>
      <p:sp>
        <p:nvSpPr>
          <p:cNvPr id="62474" name="Text Box 13"/>
          <p:cNvSpPr txBox="1">
            <a:spLocks noChangeArrowheads="1"/>
          </p:cNvSpPr>
          <p:nvPr/>
        </p:nvSpPr>
        <p:spPr bwMode="auto">
          <a:xfrm>
            <a:off x="360040" y="450912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5000"/>
              </a:spcBef>
            </a:pPr>
            <a:r>
              <a:rPr lang="en-US" altLang="zh-CN" b="0">
                <a:solidFill>
                  <a:srgbClr val="0000CC"/>
                </a:solidFill>
                <a:latin typeface="宋体" pitchFamily="2" charset="-122"/>
              </a:rPr>
              <a:t>◆</a:t>
            </a:r>
            <a:r>
              <a:rPr lang="zh-CN" altLang="en-US" b="0">
                <a:solidFill>
                  <a:srgbClr val="CC6600"/>
                </a:solidFill>
                <a:latin typeface="黑体" pitchFamily="49" charset="-122"/>
                <a:ea typeface="黑体" pitchFamily="49" charset="-122"/>
              </a:rPr>
              <a:t>有限等待</a:t>
            </a:r>
            <a:endParaRPr lang="zh-CN" altLang="en-US" sz="2000" b="0">
              <a:latin typeface="宋体" pitchFamily="2" charset="-122"/>
            </a:endParaRPr>
          </a:p>
        </p:txBody>
      </p:sp>
      <p:sp>
        <p:nvSpPr>
          <p:cNvPr id="62475" name="Text Box 14"/>
          <p:cNvSpPr txBox="1">
            <a:spLocks noChangeArrowheads="1"/>
          </p:cNvSpPr>
          <p:nvPr/>
        </p:nvSpPr>
        <p:spPr bwMode="auto">
          <a:xfrm>
            <a:off x="2085528" y="3429000"/>
            <a:ext cx="6400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sz="2000" b="0" dirty="0">
                <a:latin typeface="宋体" pitchFamily="2" charset="-122"/>
              </a:rPr>
              <a:t>当已有进程进入临界区时，</a:t>
            </a:r>
            <a:r>
              <a:rPr lang="zh-CN" altLang="en-US" sz="1800" b="0" dirty="0">
                <a:latin typeface="宋体" pitchFamily="2" charset="-122"/>
              </a:rPr>
              <a:t>表明临界资源正在被访问</a:t>
            </a:r>
            <a:r>
              <a:rPr lang="zh-CN" altLang="en-US" sz="2000" b="0" dirty="0">
                <a:latin typeface="宋体" pitchFamily="2" charset="-122"/>
              </a:rPr>
              <a:t>，因而其他试图进入临界区的进程必须等待，以保证对临界资源的互斥访问。</a:t>
            </a:r>
          </a:p>
        </p:txBody>
      </p:sp>
      <p:sp>
        <p:nvSpPr>
          <p:cNvPr id="62476" name="Text Box 15"/>
          <p:cNvSpPr txBox="1">
            <a:spLocks noChangeArrowheads="1"/>
          </p:cNvSpPr>
          <p:nvPr/>
        </p:nvSpPr>
        <p:spPr bwMode="auto">
          <a:xfrm>
            <a:off x="360040" y="5276056"/>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en-US" altLang="zh-CN" b="0">
                <a:solidFill>
                  <a:srgbClr val="0000CC"/>
                </a:solidFill>
                <a:latin typeface="宋体" pitchFamily="2" charset="-122"/>
              </a:rPr>
              <a:t>◆</a:t>
            </a:r>
            <a:r>
              <a:rPr lang="zh-CN" altLang="en-US" b="0">
                <a:solidFill>
                  <a:srgbClr val="CC6600"/>
                </a:solidFill>
                <a:latin typeface="黑体" pitchFamily="49" charset="-122"/>
                <a:ea typeface="黑体" pitchFamily="49" charset="-122"/>
              </a:rPr>
              <a:t>让权等待</a:t>
            </a:r>
            <a:endParaRPr lang="zh-CN" altLang="en-US" b="0">
              <a:latin typeface="宋体" pitchFamily="2" charset="-122"/>
            </a:endParaRPr>
          </a:p>
        </p:txBody>
      </p:sp>
      <p:sp>
        <p:nvSpPr>
          <p:cNvPr id="62477" name="Text Box 16"/>
          <p:cNvSpPr txBox="1">
            <a:spLocks noChangeArrowheads="1"/>
          </p:cNvSpPr>
          <p:nvPr/>
        </p:nvSpPr>
        <p:spPr bwMode="auto">
          <a:xfrm>
            <a:off x="2085528" y="4516760"/>
            <a:ext cx="6400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sz="2000" b="0" dirty="0">
                <a:latin typeface="宋体" pitchFamily="2" charset="-122"/>
              </a:rPr>
              <a:t>对要求访问临界资源的进程，应保证在有限的时间内能进入自己的临界区，以免陷入</a:t>
            </a:r>
            <a:r>
              <a:rPr lang="zh-CN" altLang="en-US" sz="2000" b="0" dirty="0">
                <a:latin typeface="Times New Roman" pitchFamily="18" charset="0"/>
              </a:rPr>
              <a:t>“</a:t>
            </a:r>
            <a:r>
              <a:rPr lang="zh-CN" altLang="en-US" sz="2000" b="0" dirty="0">
                <a:latin typeface="宋体" pitchFamily="2" charset="-122"/>
              </a:rPr>
              <a:t>死锁</a:t>
            </a:r>
            <a:r>
              <a:rPr lang="zh-CN" altLang="en-US" sz="2000" b="0" dirty="0">
                <a:latin typeface="Times New Roman" pitchFamily="18" charset="0"/>
              </a:rPr>
              <a:t>”</a:t>
            </a:r>
            <a:r>
              <a:rPr lang="zh-CN" altLang="en-US" sz="2000" b="0" dirty="0" smtClean="0">
                <a:latin typeface="宋体" pitchFamily="2" charset="-122"/>
              </a:rPr>
              <a:t>状态</a:t>
            </a:r>
            <a:r>
              <a:rPr lang="en-US" altLang="zh-CN" sz="2000" b="0" dirty="0" smtClean="0">
                <a:latin typeface="Times New Roman" pitchFamily="18" charset="0"/>
              </a:rPr>
              <a:t>——</a:t>
            </a:r>
            <a:r>
              <a:rPr lang="zh-CN" altLang="en-US" sz="2000" b="0" dirty="0">
                <a:latin typeface="宋体" pitchFamily="2" charset="-122"/>
              </a:rPr>
              <a:t>不死等。</a:t>
            </a:r>
          </a:p>
        </p:txBody>
      </p:sp>
      <p:sp>
        <p:nvSpPr>
          <p:cNvPr id="62478" name="Text Box 17"/>
          <p:cNvSpPr txBox="1">
            <a:spLocks noChangeArrowheads="1"/>
          </p:cNvSpPr>
          <p:nvPr/>
        </p:nvSpPr>
        <p:spPr bwMode="auto">
          <a:xfrm>
            <a:off x="2085528" y="5255245"/>
            <a:ext cx="640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sz="2000" b="0">
                <a:latin typeface="宋体" pitchFamily="2" charset="-122"/>
              </a:rPr>
              <a:t>当进程不能进入自己的临界区时，应立即释放处理机，以免进程陷入</a:t>
            </a:r>
            <a:r>
              <a:rPr lang="zh-CN" altLang="en-US" sz="2000" b="0">
                <a:latin typeface="Times New Roman" pitchFamily="18" charset="0"/>
              </a:rPr>
              <a:t>“</a:t>
            </a:r>
            <a:r>
              <a:rPr lang="zh-CN" altLang="en-US" sz="2000" b="0">
                <a:latin typeface="宋体" pitchFamily="2" charset="-122"/>
              </a:rPr>
              <a:t>忙等</a:t>
            </a:r>
            <a:r>
              <a:rPr lang="zh-CN" altLang="en-US" sz="2000" b="0">
                <a:latin typeface="Times New Roman" pitchFamily="18" charset="0"/>
              </a:rPr>
              <a:t>”</a:t>
            </a:r>
            <a:r>
              <a:rPr lang="zh-CN" altLang="en-US" sz="2000" b="0">
                <a:latin typeface="宋体" pitchFamily="2" charset="-122"/>
              </a:rPr>
              <a:t>。</a:t>
            </a:r>
            <a:r>
              <a:rPr lang="en-US" altLang="zh-CN" sz="2000" b="0">
                <a:latin typeface="Times New Roman" pitchFamily="18" charset="0"/>
              </a:rPr>
              <a:t>——</a:t>
            </a:r>
            <a:r>
              <a:rPr lang="zh-CN" altLang="en-US" sz="2000" b="0">
                <a:latin typeface="宋体" pitchFamily="2" charset="-122"/>
              </a:rPr>
              <a:t>不忙碌等待。</a:t>
            </a:r>
          </a:p>
        </p:txBody>
      </p:sp>
      <p:sp>
        <p:nvSpPr>
          <p:cNvPr id="15" name="Rectangle 2"/>
          <p:cNvSpPr txBox="1">
            <a:spLocks noChangeArrowheads="1"/>
          </p:cNvSpPr>
          <p:nvPr/>
        </p:nvSpPr>
        <p:spPr>
          <a:xfrm>
            <a:off x="468313" y="692150"/>
            <a:ext cx="8207375" cy="591344"/>
          </a:xfrm>
          <a:prstGeom prst="rect">
            <a:avLst/>
          </a:prstGeom>
        </p:spPr>
        <p:txBody>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a:lnSpc>
                <a:spcPct val="140000"/>
              </a:lnSpc>
            </a:pPr>
            <a:r>
              <a:rPr lang="zh-CN" altLang="en-US" smtClean="0"/>
              <a:t>　　</a:t>
            </a:r>
            <a:r>
              <a:rPr lang="en-US" altLang="zh-CN" smtClean="0"/>
              <a:t>4</a:t>
            </a:r>
            <a:r>
              <a:rPr lang="en-US" altLang="zh-CN" smtClean="0">
                <a:latin typeface="黑体" pitchFamily="2" charset="-122"/>
                <a:ea typeface="黑体" pitchFamily="2" charset="-122"/>
              </a:rPr>
              <a:t>. </a:t>
            </a:r>
            <a:r>
              <a:rPr lang="zh-CN" altLang="en-US" smtClean="0">
                <a:latin typeface="黑体" pitchFamily="2" charset="-122"/>
                <a:ea typeface="黑体" pitchFamily="2" charset="-122"/>
              </a:rPr>
              <a:t>同步机制应遵循的原则</a:t>
            </a:r>
            <a:endParaRPr lang="zh-CN" altLang="en-US"/>
          </a:p>
        </p:txBody>
      </p:sp>
    </p:spTree>
    <p:extLst>
      <p:ext uri="{BB962C8B-B14F-4D97-AF65-F5344CB8AC3E}">
        <p14:creationId xmlns:p14="http://schemas.microsoft.com/office/powerpoint/2010/main" val="2252789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 calcmode="lin" valueType="num">
                                      <p:cBhvr additive="base">
                                        <p:cTn id="7" dur="500" fill="hold"/>
                                        <p:tgtEl>
                                          <p:spTgt spid="62469"/>
                                        </p:tgtEl>
                                        <p:attrNameLst>
                                          <p:attrName>ppt_x</p:attrName>
                                        </p:attrNameLst>
                                      </p:cBhvr>
                                      <p:tavLst>
                                        <p:tav tm="0">
                                          <p:val>
                                            <p:strVal val="1+#ppt_w/2"/>
                                          </p:val>
                                        </p:tav>
                                        <p:tav tm="100000">
                                          <p:val>
                                            <p:strVal val="#ppt_x"/>
                                          </p:val>
                                        </p:tav>
                                      </p:tavLst>
                                    </p:anim>
                                    <p:anim calcmode="lin" valueType="num">
                                      <p:cBhvr additive="base">
                                        <p:cTn id="8" dur="500" fill="hold"/>
                                        <p:tgtEl>
                                          <p:spTgt spid="624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2470"/>
                                        </p:tgtEl>
                                        <p:attrNameLst>
                                          <p:attrName>style.visibility</p:attrName>
                                        </p:attrNameLst>
                                      </p:cBhvr>
                                      <p:to>
                                        <p:strVal val="visible"/>
                                      </p:to>
                                    </p:set>
                                    <p:animEffect transition="in" filter="wipe(up)">
                                      <p:cBhvr>
                                        <p:cTn id="13" dur="500"/>
                                        <p:tgtEl>
                                          <p:spTgt spid="6247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2471"/>
                                        </p:tgtEl>
                                        <p:attrNameLst>
                                          <p:attrName>style.visibility</p:attrName>
                                        </p:attrNameLst>
                                      </p:cBhvr>
                                      <p:to>
                                        <p:strVal val="visible"/>
                                      </p:to>
                                    </p:set>
                                    <p:anim calcmode="lin" valueType="num">
                                      <p:cBhvr additive="base">
                                        <p:cTn id="18" dur="500" fill="hold"/>
                                        <p:tgtEl>
                                          <p:spTgt spid="62471"/>
                                        </p:tgtEl>
                                        <p:attrNameLst>
                                          <p:attrName>ppt_x</p:attrName>
                                        </p:attrNameLst>
                                      </p:cBhvr>
                                      <p:tavLst>
                                        <p:tav tm="0">
                                          <p:val>
                                            <p:strVal val="0-#ppt_w/2"/>
                                          </p:val>
                                        </p:tav>
                                        <p:tav tm="100000">
                                          <p:val>
                                            <p:strVal val="#ppt_x"/>
                                          </p:val>
                                        </p:tav>
                                      </p:tavLst>
                                    </p:anim>
                                    <p:anim calcmode="lin" valueType="num">
                                      <p:cBhvr additive="base">
                                        <p:cTn id="19" dur="500" fill="hold"/>
                                        <p:tgtEl>
                                          <p:spTgt spid="6247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2472"/>
                                        </p:tgtEl>
                                        <p:attrNameLst>
                                          <p:attrName>style.visibility</p:attrName>
                                        </p:attrNameLst>
                                      </p:cBhvr>
                                      <p:to>
                                        <p:strVal val="visible"/>
                                      </p:to>
                                    </p:set>
                                    <p:anim calcmode="lin" valueType="num">
                                      <p:cBhvr additive="base">
                                        <p:cTn id="24" dur="500" fill="hold"/>
                                        <p:tgtEl>
                                          <p:spTgt spid="62472"/>
                                        </p:tgtEl>
                                        <p:attrNameLst>
                                          <p:attrName>ppt_x</p:attrName>
                                        </p:attrNameLst>
                                      </p:cBhvr>
                                      <p:tavLst>
                                        <p:tav tm="0">
                                          <p:val>
                                            <p:strVal val="0-#ppt_w/2"/>
                                          </p:val>
                                        </p:tav>
                                        <p:tav tm="100000">
                                          <p:val>
                                            <p:strVal val="#ppt_x"/>
                                          </p:val>
                                        </p:tav>
                                      </p:tavLst>
                                    </p:anim>
                                    <p:anim calcmode="lin" valueType="num">
                                      <p:cBhvr additive="base">
                                        <p:cTn id="25" dur="500" fill="hold"/>
                                        <p:tgtEl>
                                          <p:spTgt spid="6247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2474"/>
                                        </p:tgtEl>
                                        <p:attrNameLst>
                                          <p:attrName>style.visibility</p:attrName>
                                        </p:attrNameLst>
                                      </p:cBhvr>
                                      <p:to>
                                        <p:strVal val="visible"/>
                                      </p:to>
                                    </p:set>
                                    <p:anim calcmode="lin" valueType="num">
                                      <p:cBhvr additive="base">
                                        <p:cTn id="30" dur="500" fill="hold"/>
                                        <p:tgtEl>
                                          <p:spTgt spid="62474"/>
                                        </p:tgtEl>
                                        <p:attrNameLst>
                                          <p:attrName>ppt_x</p:attrName>
                                        </p:attrNameLst>
                                      </p:cBhvr>
                                      <p:tavLst>
                                        <p:tav tm="0">
                                          <p:val>
                                            <p:strVal val="0-#ppt_w/2"/>
                                          </p:val>
                                        </p:tav>
                                        <p:tav tm="100000">
                                          <p:val>
                                            <p:strVal val="#ppt_x"/>
                                          </p:val>
                                        </p:tav>
                                      </p:tavLst>
                                    </p:anim>
                                    <p:anim calcmode="lin" valueType="num">
                                      <p:cBhvr additive="base">
                                        <p:cTn id="31" dur="500" fill="hold"/>
                                        <p:tgtEl>
                                          <p:spTgt spid="6247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62476"/>
                                        </p:tgtEl>
                                        <p:attrNameLst>
                                          <p:attrName>style.visibility</p:attrName>
                                        </p:attrNameLst>
                                      </p:cBhvr>
                                      <p:to>
                                        <p:strVal val="visible"/>
                                      </p:to>
                                    </p:set>
                                    <p:anim calcmode="lin" valueType="num">
                                      <p:cBhvr additive="base">
                                        <p:cTn id="36" dur="500" fill="hold"/>
                                        <p:tgtEl>
                                          <p:spTgt spid="62476"/>
                                        </p:tgtEl>
                                        <p:attrNameLst>
                                          <p:attrName>ppt_x</p:attrName>
                                        </p:attrNameLst>
                                      </p:cBhvr>
                                      <p:tavLst>
                                        <p:tav tm="0">
                                          <p:val>
                                            <p:strVal val="0-#ppt_w/2"/>
                                          </p:val>
                                        </p:tav>
                                        <p:tav tm="100000">
                                          <p:val>
                                            <p:strVal val="#ppt_x"/>
                                          </p:val>
                                        </p:tav>
                                      </p:tavLst>
                                    </p:anim>
                                    <p:anim calcmode="lin" valueType="num">
                                      <p:cBhvr additive="base">
                                        <p:cTn id="37" dur="500" fill="hold"/>
                                        <p:tgtEl>
                                          <p:spTgt spid="62476"/>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2473"/>
                                        </p:tgtEl>
                                        <p:attrNameLst>
                                          <p:attrName>style.visibility</p:attrName>
                                        </p:attrNameLst>
                                      </p:cBhvr>
                                      <p:to>
                                        <p:strVal val="visible"/>
                                      </p:to>
                                    </p:set>
                                    <p:animEffect transition="in" filter="wipe(up)">
                                      <p:cBhvr>
                                        <p:cTn id="42" dur="500"/>
                                        <p:tgtEl>
                                          <p:spTgt spid="624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2475"/>
                                        </p:tgtEl>
                                        <p:attrNameLst>
                                          <p:attrName>style.visibility</p:attrName>
                                        </p:attrNameLst>
                                      </p:cBhvr>
                                      <p:to>
                                        <p:strVal val="visible"/>
                                      </p:to>
                                    </p:set>
                                    <p:animEffect transition="in" filter="wipe(up)">
                                      <p:cBhvr>
                                        <p:cTn id="47" dur="500"/>
                                        <p:tgtEl>
                                          <p:spTgt spid="624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62477"/>
                                        </p:tgtEl>
                                        <p:attrNameLst>
                                          <p:attrName>style.visibility</p:attrName>
                                        </p:attrNameLst>
                                      </p:cBhvr>
                                      <p:to>
                                        <p:strVal val="visible"/>
                                      </p:to>
                                    </p:set>
                                    <p:animEffect transition="in" filter="wipe(up)">
                                      <p:cBhvr>
                                        <p:cTn id="52" dur="500"/>
                                        <p:tgtEl>
                                          <p:spTgt spid="6247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2478"/>
                                        </p:tgtEl>
                                        <p:attrNameLst>
                                          <p:attrName>style.visibility</p:attrName>
                                        </p:attrNameLst>
                                      </p:cBhvr>
                                      <p:to>
                                        <p:strVal val="visible"/>
                                      </p:to>
                                    </p:set>
                                    <p:animEffect transition="in" filter="wipe(up)">
                                      <p:cBhvr>
                                        <p:cTn id="57" dur="500"/>
                                        <p:tgtEl>
                                          <p:spTgt spid="62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P spid="62470" grpId="0"/>
      <p:bldP spid="62471" grpId="0"/>
      <p:bldP spid="62472" grpId="0"/>
      <p:bldP spid="62473" grpId="0"/>
      <p:bldP spid="62474" grpId="0"/>
      <p:bldP spid="62475" grpId="0"/>
      <p:bldP spid="62476" grpId="0"/>
      <p:bldP spid="62477" grpId="0"/>
      <p:bldP spid="6247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a:solidFill>
                  <a:srgbClr val="000000"/>
                </a:solidFill>
                <a:latin typeface="Microsoft Yahei"/>
                <a:ea typeface="Microsoft Yahei"/>
                <a:sym typeface="Microsoft Yahei"/>
              </a:rPr>
              <a:t>下面关于临界区的叙述中，正确的</a:t>
            </a:r>
            <a:r>
              <a:rPr lang="zh-CN" altLang="en-US" sz="2600" dirty="0" smtClean="0">
                <a:solidFill>
                  <a:srgbClr val="000000"/>
                </a:solidFill>
                <a:latin typeface="Microsoft Yahei"/>
                <a:ea typeface="Microsoft Yahei"/>
                <a:sym typeface="Microsoft Yahei"/>
              </a:rPr>
              <a:t>是（    ）</a:t>
            </a:r>
            <a:endParaRPr lang="zh-CN" altLang="en-US" sz="2600" dirty="0">
              <a:solidFill>
                <a:srgbClr val="000000"/>
              </a:solidFill>
              <a:latin typeface="Microsoft Yahei"/>
              <a:ea typeface="Microsoft Yahei"/>
              <a:sym typeface="Microsoft Yahei"/>
            </a:endParaRPr>
          </a:p>
        </p:txBody>
      </p:sp>
      <p:sp>
        <p:nvSpPr>
          <p:cNvPr id="4" name="TextBox 3"/>
          <p:cNvSpPr txBox="1"/>
          <p:nvPr>
            <p:custDataLst>
              <p:tags r:id="rId3"/>
            </p:custDataLst>
          </p:nvPr>
        </p:nvSpPr>
        <p:spPr>
          <a:xfrm>
            <a:off x="1828800" y="2348880"/>
            <a:ext cx="6919664" cy="642938"/>
          </a:xfrm>
          <a:prstGeom prst="rect">
            <a:avLst/>
          </a:prstGeom>
          <a:noFill/>
        </p:spPr>
        <p:txBody>
          <a:bodyPr vert="horz" rtlCol="0" anchor="ctr" anchorCtr="0">
            <a:noAutofit/>
          </a:bodyPr>
          <a:lstStyle/>
          <a:p>
            <a:pPr algn="l"/>
            <a:r>
              <a:rPr lang="zh-CN" altLang="en-US" sz="2600" dirty="0">
                <a:solidFill>
                  <a:srgbClr val="000000"/>
                </a:solidFill>
                <a:latin typeface="Microsoft Yahei"/>
                <a:ea typeface="Microsoft Yahei"/>
                <a:sym typeface="Microsoft Yahei"/>
              </a:rPr>
              <a:t>临界区可以允许规定数目的多个进程同时执行</a:t>
            </a:r>
          </a:p>
        </p:txBody>
      </p:sp>
      <p:sp>
        <p:nvSpPr>
          <p:cNvPr id="5" name="TextBox 4"/>
          <p:cNvSpPr txBox="1"/>
          <p:nvPr>
            <p:custDataLst>
              <p:tags r:id="rId4"/>
            </p:custDataLst>
          </p:nvPr>
        </p:nvSpPr>
        <p:spPr>
          <a:xfrm>
            <a:off x="1828800" y="3206130"/>
            <a:ext cx="6919664" cy="642938"/>
          </a:xfrm>
          <a:prstGeom prst="rect">
            <a:avLst/>
          </a:prstGeom>
          <a:noFill/>
        </p:spPr>
        <p:txBody>
          <a:bodyPr vert="horz" rtlCol="0" anchor="ctr" anchorCtr="0">
            <a:noAutofit/>
          </a:bodyPr>
          <a:lstStyle/>
          <a:p>
            <a:pPr algn="l"/>
            <a:r>
              <a:rPr lang="zh-CN" altLang="en-US" sz="2600" dirty="0">
                <a:solidFill>
                  <a:srgbClr val="000000"/>
                </a:solidFill>
                <a:latin typeface="Microsoft Yahei"/>
                <a:ea typeface="Microsoft Yahei"/>
                <a:sym typeface="Microsoft Yahei"/>
              </a:rPr>
              <a:t>临界区只包含一个程序段</a:t>
            </a:r>
          </a:p>
        </p:txBody>
      </p:sp>
      <p:sp>
        <p:nvSpPr>
          <p:cNvPr id="6" name="TextBox 5"/>
          <p:cNvSpPr txBox="1"/>
          <p:nvPr>
            <p:custDataLst>
              <p:tags r:id="rId5"/>
            </p:custDataLst>
          </p:nvPr>
        </p:nvSpPr>
        <p:spPr>
          <a:xfrm>
            <a:off x="1828800" y="4063380"/>
            <a:ext cx="6919664" cy="642938"/>
          </a:xfrm>
          <a:prstGeom prst="rect">
            <a:avLst/>
          </a:prstGeom>
          <a:noFill/>
        </p:spPr>
        <p:txBody>
          <a:bodyPr vert="horz" rtlCol="0" anchor="ctr" anchorCtr="0">
            <a:noAutofit/>
          </a:bodyPr>
          <a:lstStyle/>
          <a:p>
            <a:pPr algn="l"/>
            <a:r>
              <a:rPr lang="zh-CN" altLang="en-US" sz="2600" dirty="0">
                <a:solidFill>
                  <a:srgbClr val="000000"/>
                </a:solidFill>
                <a:latin typeface="Microsoft Yahei"/>
                <a:ea typeface="Microsoft Yahei"/>
                <a:sym typeface="Microsoft Yahei"/>
              </a:rPr>
              <a:t>临界区是必须互斥地执行的程序段</a:t>
            </a:r>
          </a:p>
        </p:txBody>
      </p:sp>
      <p:sp>
        <p:nvSpPr>
          <p:cNvPr id="7" name="TextBox 6"/>
          <p:cNvSpPr txBox="1"/>
          <p:nvPr>
            <p:custDataLst>
              <p:tags r:id="rId6"/>
            </p:custDataLst>
          </p:nvPr>
        </p:nvSpPr>
        <p:spPr>
          <a:xfrm>
            <a:off x="1828800" y="4920630"/>
            <a:ext cx="6919664" cy="642938"/>
          </a:xfrm>
          <a:prstGeom prst="rect">
            <a:avLst/>
          </a:prstGeom>
          <a:noFill/>
        </p:spPr>
        <p:txBody>
          <a:bodyPr vert="horz" rtlCol="0" anchor="ctr" anchorCtr="0">
            <a:noAutofit/>
          </a:bodyPr>
          <a:lstStyle/>
          <a:p>
            <a:pPr algn="l"/>
            <a:r>
              <a:rPr lang="zh-CN" altLang="en-US" sz="2600" dirty="0">
                <a:solidFill>
                  <a:srgbClr val="000000"/>
                </a:solidFill>
                <a:latin typeface="Microsoft Yahei"/>
                <a:ea typeface="Microsoft Yahei"/>
                <a:sym typeface="Microsoft Yahei"/>
              </a:rPr>
              <a:t>临界区的执行不能被中断</a:t>
            </a:r>
          </a:p>
        </p:txBody>
      </p:sp>
      <p:sp>
        <p:nvSpPr>
          <p:cNvPr id="8" name="椭圆 7"/>
          <p:cNvSpPr>
            <a:spLocks noChangeAspect="1"/>
          </p:cNvSpPr>
          <p:nvPr>
            <p:custDataLst>
              <p:tags r:id="rId7"/>
            </p:custDataLst>
          </p:nvPr>
        </p:nvSpPr>
        <p:spPr bwMode="auto">
          <a:xfrm>
            <a:off x="1114425" y="241317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114425" y="327042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114425" y="4127673"/>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114425" y="498492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04614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a:solidFill>
                  <a:srgbClr val="000000"/>
                </a:solidFill>
                <a:latin typeface="Microsoft Yahei"/>
                <a:ea typeface="Microsoft Yahei"/>
                <a:sym typeface="Microsoft Yahei"/>
              </a:rPr>
              <a:t>两个进程合作完成一个任务。在并发执行中，一个进程要等待其合作伙伴发来消息，或者建立某个条件后再向前执行，这种制约性合作关系被称为进程</a:t>
            </a:r>
            <a:r>
              <a:rPr lang="zh-CN" altLang="en-US" sz="2600" dirty="0" smtClean="0">
                <a:solidFill>
                  <a:srgbClr val="000000"/>
                </a:solidFill>
                <a:latin typeface="Microsoft Yahei"/>
                <a:ea typeface="Microsoft Yahei"/>
                <a:sym typeface="Microsoft Yahei"/>
              </a:rPr>
              <a:t>的（    ）</a:t>
            </a:r>
            <a:endParaRPr lang="zh-CN" altLang="en-US" sz="2600" dirty="0">
              <a:solidFill>
                <a:srgbClr val="000000"/>
              </a:solidFill>
              <a:latin typeface="Microsoft Yahei"/>
              <a:ea typeface="Microsoft Yahei"/>
              <a:sym typeface="Microsoft Yahei"/>
            </a:endParaRPr>
          </a:p>
        </p:txBody>
      </p:sp>
      <p:sp>
        <p:nvSpPr>
          <p:cNvPr id="4" name="TextBox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a:ea typeface="Microsoft Yahei"/>
                <a:sym typeface="Microsoft Yahei"/>
              </a:rPr>
              <a:t>同步</a:t>
            </a:r>
            <a:endParaRPr lang="zh-CN" altLang="en-US" sz="2600" dirty="0">
              <a:solidFill>
                <a:srgbClr val="000000"/>
              </a:solidFill>
              <a:latin typeface="Microsoft Yahei"/>
              <a:ea typeface="Microsoft Yahei"/>
              <a:sym typeface="Microsoft Yahei"/>
            </a:endParaRPr>
          </a:p>
        </p:txBody>
      </p:sp>
      <p:sp>
        <p:nvSpPr>
          <p:cNvPr id="5" name="TextBox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a:ea typeface="Microsoft Yahei"/>
                <a:sym typeface="Microsoft Yahei"/>
              </a:rPr>
              <a:t>互斥</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a:ea typeface="Microsoft Yahei"/>
                <a:sym typeface="Microsoft Yahei"/>
              </a:rPr>
              <a:t>调度</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a:ea typeface="Microsoft Yahei"/>
                <a:sym typeface="Microsoft Yahei"/>
              </a:rPr>
              <a:t>执行</a:t>
            </a:r>
            <a:endParaRPr lang="zh-CN" altLang="en-US" sz="2600" dirty="0">
              <a:solidFill>
                <a:srgbClr val="000000"/>
              </a:solidFill>
              <a:latin typeface="Microsoft Yahei"/>
              <a:ea typeface="Microsoft Yahei"/>
              <a:sym typeface="Microsoft Yahei"/>
            </a:endParaRPr>
          </a:p>
        </p:txBody>
      </p:sp>
      <p:sp>
        <p:nvSpPr>
          <p:cNvPr id="8" name="椭圆 7"/>
          <p:cNvSpPr>
            <a:spLocks noChangeAspect="1"/>
          </p:cNvSpPr>
          <p:nvPr>
            <p:custDataLst>
              <p:tags r:id="rId7"/>
            </p:custDataLst>
          </p:nvPr>
        </p:nvSpPr>
        <p:spPr bwMode="auto">
          <a:xfrm>
            <a:off x="11144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4947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a:solidFill>
                  <a:srgbClr val="000000"/>
                </a:solidFill>
                <a:latin typeface="Microsoft Yahei"/>
                <a:ea typeface="Microsoft Yahei"/>
                <a:sym typeface="Microsoft Yahei"/>
              </a:rPr>
              <a:t>有两个用户进程</a:t>
            </a:r>
            <a:r>
              <a:rPr lang="en-US" altLang="zh-CN" sz="2600" dirty="0">
                <a:solidFill>
                  <a:srgbClr val="000000"/>
                </a:solidFill>
                <a:latin typeface="Microsoft Yahei"/>
                <a:ea typeface="Microsoft Yahei"/>
                <a:sym typeface="Microsoft Yahei"/>
              </a:rPr>
              <a:t>A</a:t>
            </a:r>
            <a:r>
              <a:rPr lang="zh-CN" altLang="en-US" sz="2600" dirty="0">
                <a:solidFill>
                  <a:srgbClr val="000000"/>
                </a:solidFill>
                <a:latin typeface="Microsoft Yahei"/>
                <a:ea typeface="Microsoft Yahei"/>
                <a:sym typeface="Microsoft Yahei"/>
              </a:rPr>
              <a:t>和</a:t>
            </a:r>
            <a:r>
              <a:rPr lang="en-US" altLang="zh-CN" sz="2600" dirty="0">
                <a:solidFill>
                  <a:srgbClr val="000000"/>
                </a:solidFill>
                <a:latin typeface="Microsoft Yahei"/>
                <a:ea typeface="Microsoft Yahei"/>
                <a:sym typeface="Microsoft Yahei"/>
              </a:rPr>
              <a:t>B</a:t>
            </a:r>
            <a:r>
              <a:rPr lang="zh-CN" altLang="en-US" sz="2600" dirty="0">
                <a:solidFill>
                  <a:srgbClr val="000000"/>
                </a:solidFill>
                <a:latin typeface="Microsoft Yahei"/>
                <a:ea typeface="Microsoft Yahei"/>
                <a:sym typeface="Microsoft Yahei"/>
              </a:rPr>
              <a:t>，在运行过程中都要使用系统中的一台打印机输出计算结果，则</a:t>
            </a:r>
            <a:r>
              <a:rPr lang="en-US" altLang="zh-CN" sz="2600" dirty="0">
                <a:solidFill>
                  <a:srgbClr val="000000"/>
                </a:solidFill>
                <a:latin typeface="Microsoft Yahei"/>
                <a:ea typeface="Microsoft Yahei"/>
                <a:sym typeface="Microsoft Yahei"/>
              </a:rPr>
              <a:t>A</a:t>
            </a:r>
            <a:r>
              <a:rPr lang="zh-CN" altLang="en-US" sz="2600" dirty="0">
                <a:solidFill>
                  <a:srgbClr val="000000"/>
                </a:solidFill>
                <a:latin typeface="Microsoft Yahei"/>
                <a:ea typeface="Microsoft Yahei"/>
                <a:sym typeface="Microsoft Yahei"/>
              </a:rPr>
              <a:t>、</a:t>
            </a:r>
            <a:r>
              <a:rPr lang="en-US" altLang="zh-CN" sz="2600" dirty="0">
                <a:solidFill>
                  <a:srgbClr val="000000"/>
                </a:solidFill>
                <a:latin typeface="Microsoft Yahei"/>
                <a:ea typeface="Microsoft Yahei"/>
                <a:sym typeface="Microsoft Yahei"/>
              </a:rPr>
              <a:t>B</a:t>
            </a:r>
            <a:r>
              <a:rPr lang="zh-CN" altLang="en-US" sz="2600" dirty="0">
                <a:solidFill>
                  <a:srgbClr val="000000"/>
                </a:solidFill>
                <a:latin typeface="Microsoft Yahei"/>
                <a:ea typeface="Microsoft Yahei"/>
                <a:sym typeface="Microsoft Yahei"/>
              </a:rPr>
              <a:t>两进程之间</a:t>
            </a:r>
            <a:r>
              <a:rPr lang="zh-CN" altLang="en-US" sz="2600" dirty="0" smtClean="0">
                <a:solidFill>
                  <a:srgbClr val="000000"/>
                </a:solidFill>
                <a:latin typeface="Microsoft Yahei"/>
                <a:ea typeface="Microsoft Yahei"/>
                <a:sym typeface="Microsoft Yahei"/>
              </a:rPr>
              <a:t>为（    ）制约</a:t>
            </a:r>
            <a:r>
              <a:rPr lang="zh-CN" altLang="en-US" sz="2600" dirty="0">
                <a:solidFill>
                  <a:srgbClr val="000000"/>
                </a:solidFill>
                <a:latin typeface="Microsoft Yahei"/>
                <a:ea typeface="Microsoft Yahei"/>
                <a:sym typeface="Microsoft Yahei"/>
              </a:rPr>
              <a:t>关系</a:t>
            </a:r>
          </a:p>
        </p:txBody>
      </p:sp>
      <p:sp>
        <p:nvSpPr>
          <p:cNvPr id="4" name="TextBox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a:ea typeface="Microsoft Yahei"/>
                <a:sym typeface="Microsoft Yahei"/>
              </a:rPr>
              <a:t>直接</a:t>
            </a:r>
            <a:endParaRPr lang="zh-CN" altLang="en-US" sz="2600" dirty="0">
              <a:solidFill>
                <a:srgbClr val="000000"/>
              </a:solidFill>
              <a:latin typeface="Microsoft Yahei"/>
              <a:ea typeface="Microsoft Yahei"/>
              <a:sym typeface="Microsoft Yahei"/>
            </a:endParaRPr>
          </a:p>
        </p:txBody>
      </p:sp>
      <p:sp>
        <p:nvSpPr>
          <p:cNvPr id="5" name="TextBox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a:ea typeface="Microsoft Yahei"/>
                <a:sym typeface="Microsoft Yahei"/>
              </a:rPr>
              <a:t>间接</a:t>
            </a:r>
            <a:endParaRPr lang="zh-CN" altLang="en-US" sz="2600" dirty="0">
              <a:solidFill>
                <a:srgbClr val="000000"/>
              </a:solidFill>
              <a:latin typeface="Microsoft Yahei"/>
              <a:ea typeface="Microsoft Yahei"/>
              <a:sym typeface="Microsoft Yahei"/>
            </a:endParaRPr>
          </a:p>
        </p:txBody>
      </p:sp>
      <p:sp>
        <p:nvSpPr>
          <p:cNvPr id="8" name="椭圆 7"/>
          <p:cNvSpPr>
            <a:spLocks noChangeAspect="1"/>
          </p:cNvSpPr>
          <p:nvPr>
            <p:custDataLst>
              <p:tags r:id="rId5"/>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9" name="椭圆 8"/>
          <p:cNvSpPr>
            <a:spLocks noChangeAspect="1"/>
          </p:cNvSpPr>
          <p:nvPr>
            <p:custDataLst>
              <p:tags r:id="rId6"/>
            </p:custDataLst>
          </p:nvPr>
        </p:nvSpPr>
        <p:spPr bwMode="auto">
          <a:xfrm>
            <a:off x="1114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圆角矩形 11"/>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7" name="组合 16"/>
          <p:cNvGrpSpPr/>
          <p:nvPr>
            <p:custDataLst>
              <p:tags r:id="rId8"/>
            </p:custDataLst>
          </p:nvPr>
        </p:nvGrpSpPr>
        <p:grpSpPr>
          <a:xfrm>
            <a:off x="0" y="0"/>
            <a:ext cx="9144000" cy="635000"/>
            <a:chOff x="0" y="0"/>
            <a:chExt cx="9144000" cy="635000"/>
          </a:xfrm>
        </p:grpSpPr>
        <p:sp>
          <p:nvSpPr>
            <p:cNvPr id="13"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charset="-122"/>
              </a:endParaRPr>
            </a:p>
          </p:txBody>
        </p:sp>
        <p:sp>
          <p:nvSpPr>
            <p:cNvPr id="14"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charset="-122"/>
              </a:endParaRPr>
            </a:p>
          </p:txBody>
        </p:sp>
        <p:sp>
          <p:nvSpPr>
            <p:cNvPr id="15"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17020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pPr>
              <a:lnSpc>
                <a:spcPct val="150000"/>
              </a:lnSpc>
            </a:pPr>
            <a:r>
              <a:rPr lang="zh-CN" altLang="en-US" dirty="0"/>
              <a:t>　　</a:t>
            </a:r>
            <a:r>
              <a:rPr lang="en-US" altLang="zh-CN" dirty="0">
                <a:latin typeface="黑体" pitchFamily="2" charset="-122"/>
                <a:ea typeface="黑体" pitchFamily="2" charset="-122"/>
              </a:rPr>
              <a:t>2. </a:t>
            </a:r>
            <a:r>
              <a:rPr lang="zh-CN" altLang="en-US" dirty="0">
                <a:latin typeface="黑体" pitchFamily="2" charset="-122"/>
                <a:ea typeface="黑体" pitchFamily="2" charset="-122"/>
              </a:rPr>
              <a:t>资源管理功能</a:t>
            </a:r>
            <a:br>
              <a:rPr lang="zh-CN" altLang="en-US" dirty="0">
                <a:latin typeface="黑体" pitchFamily="2" charset="-122"/>
                <a:ea typeface="黑体" pitchFamily="2" charset="-122"/>
              </a:rPr>
            </a:br>
            <a:r>
              <a:rPr lang="zh-CN" altLang="en-US" dirty="0">
                <a:latin typeface="黑体" pitchFamily="2" charset="-122"/>
                <a:ea typeface="黑体" pitchFamily="2" charset="-122"/>
              </a:rPr>
              <a:t>　　</a:t>
            </a:r>
            <a:r>
              <a:rPr lang="en-US" altLang="zh-CN" dirty="0"/>
              <a:t>(1) </a:t>
            </a:r>
            <a:r>
              <a:rPr lang="zh-CN" altLang="en-US" dirty="0"/>
              <a:t>进程</a:t>
            </a:r>
            <a:r>
              <a:rPr lang="zh-CN" altLang="en-US" dirty="0" smtClean="0"/>
              <a:t>管理</a:t>
            </a:r>
            <a:r>
              <a:rPr lang="zh-CN" altLang="en-US" dirty="0"/>
              <a:t/>
            </a:r>
            <a:br>
              <a:rPr lang="zh-CN" altLang="en-US" dirty="0"/>
            </a:br>
            <a:r>
              <a:rPr lang="zh-CN" altLang="en-US" dirty="0"/>
              <a:t>　　</a:t>
            </a:r>
            <a:r>
              <a:rPr lang="en-US" altLang="zh-CN" dirty="0"/>
              <a:t>(2) </a:t>
            </a:r>
            <a:r>
              <a:rPr lang="zh-CN" altLang="en-US" dirty="0" smtClean="0"/>
              <a:t>存储器管理</a:t>
            </a:r>
            <a:r>
              <a:rPr lang="zh-CN" altLang="en-US" dirty="0"/>
              <a:t/>
            </a:r>
            <a:br>
              <a:rPr lang="zh-CN" altLang="en-US" dirty="0"/>
            </a:br>
            <a:r>
              <a:rPr lang="zh-CN" altLang="en-US" dirty="0"/>
              <a:t>　　</a:t>
            </a:r>
            <a:r>
              <a:rPr lang="en-US" altLang="zh-CN" dirty="0"/>
              <a:t>(3) </a:t>
            </a:r>
            <a:r>
              <a:rPr lang="zh-CN" altLang="en-US" dirty="0" smtClean="0"/>
              <a:t>设备管理 </a:t>
            </a:r>
            <a:endParaRPr lang="zh-CN" altLang="en-US" dirty="0"/>
          </a:p>
        </p:txBody>
      </p:sp>
      <p:sp>
        <p:nvSpPr>
          <p:cNvPr id="756739" name="Rectangle 3"/>
          <p:cNvSpPr>
            <a:spLocks noGrp="1" noChangeArrowheads="1"/>
          </p:cNvSpPr>
          <p:nvPr>
            <p:ph type="body" idx="1"/>
          </p:nvPr>
        </p:nvSpPr>
        <p:spPr/>
        <p:txBody>
          <a:bodyPr/>
          <a:lstStyle/>
          <a:p>
            <a:endParaRPr lang="zh-CN" altLang="zh-CN"/>
          </a:p>
        </p:txBody>
      </p:sp>
      <p:sp>
        <p:nvSpPr>
          <p:cNvPr id="16" name="AutoShape 6"/>
          <p:cNvSpPr>
            <a:spLocks noChangeArrowheads="1"/>
          </p:cNvSpPr>
          <p:nvPr/>
        </p:nvSpPr>
        <p:spPr bwMode="auto">
          <a:xfrm>
            <a:off x="3927524" y="1124744"/>
            <a:ext cx="4394200" cy="2448272"/>
          </a:xfrm>
          <a:prstGeom prst="wedgeRectCallout">
            <a:avLst>
              <a:gd name="adj1" fmla="val -72876"/>
              <a:gd name="adj2" fmla="val -30304"/>
            </a:avLst>
          </a:prstGeom>
          <a:noFill/>
          <a:ln w="9525">
            <a:solidFill>
              <a:schemeClr val="tx1"/>
            </a:solidFill>
            <a:miter lim="800000"/>
            <a:headEnd/>
            <a:tailEnd/>
          </a:ln>
        </p:spPr>
        <p:txBody>
          <a:bodyPr anchor="ctr"/>
          <a:lstStyle/>
          <a:p>
            <a:pPr marL="342900" indent="-342900" algn="l">
              <a:spcBef>
                <a:spcPct val="25000"/>
              </a:spcBef>
              <a:buFont typeface="Arial" pitchFamily="34" charset="0"/>
              <a:buChar char="•"/>
            </a:pPr>
            <a:r>
              <a:rPr lang="zh-CN" altLang="en-US" sz="2000" b="0"/>
              <a:t>各个功能模块运行频率较高的功能，</a:t>
            </a:r>
            <a:r>
              <a:rPr lang="zh-CN" altLang="en-US" sz="2000" b="0" smtClean="0"/>
              <a:t>如进程</a:t>
            </a:r>
            <a:r>
              <a:rPr lang="zh-CN" altLang="en-US" sz="2000" b="0"/>
              <a:t>的创建与</a:t>
            </a:r>
            <a:r>
              <a:rPr lang="zh-CN" altLang="en-US" sz="2000" b="0" smtClean="0"/>
              <a:t>撤销</a:t>
            </a:r>
            <a:r>
              <a:rPr lang="zh-CN" altLang="en-US" sz="2000" smtClean="0"/>
              <a:t>、</a:t>
            </a:r>
            <a:r>
              <a:rPr lang="zh-CN" altLang="en-US" sz="2000"/>
              <a:t>进程的调度与</a:t>
            </a:r>
            <a:r>
              <a:rPr lang="zh-CN" altLang="en-US" sz="2000" smtClean="0"/>
              <a:t>分派等</a:t>
            </a:r>
            <a:r>
              <a:rPr lang="zh-CN" altLang="en-US" sz="2000" b="0"/>
              <a:t>；</a:t>
            </a:r>
            <a:endParaRPr lang="en-US" altLang="zh-CN" sz="2000" b="0"/>
          </a:p>
          <a:p>
            <a:pPr marL="342900" indent="-342900" algn="l">
              <a:spcBef>
                <a:spcPct val="25000"/>
              </a:spcBef>
              <a:buFont typeface="Arial" pitchFamily="34" charset="0"/>
              <a:buChar char="•"/>
            </a:pPr>
            <a:r>
              <a:rPr lang="zh-CN" altLang="en-US" sz="2000" b="0"/>
              <a:t>多种功能模块所需要的</a:t>
            </a:r>
            <a:r>
              <a:rPr lang="zh-CN" altLang="en-US" sz="2000" b="0" smtClean="0"/>
              <a:t>功能</a:t>
            </a:r>
            <a:r>
              <a:rPr lang="zh-CN" altLang="en-US" sz="2000" smtClean="0"/>
              <a:t>，如</a:t>
            </a:r>
            <a:r>
              <a:rPr lang="zh-CN" altLang="en-US" sz="2000" b="0" smtClean="0"/>
              <a:t>实现</a:t>
            </a:r>
            <a:r>
              <a:rPr lang="zh-CN" altLang="en-US" sz="2000" b="0"/>
              <a:t>进程同步的原语、常用的进程通信原语</a:t>
            </a:r>
            <a:r>
              <a:rPr lang="zh-CN" altLang="en-US" sz="2000" b="0" smtClean="0"/>
              <a:t>等</a:t>
            </a:r>
            <a:endParaRPr lang="en-US" altLang="zh-CN" sz="2000" b="0" smtClean="0"/>
          </a:p>
          <a:p>
            <a:pPr algn="l">
              <a:spcBef>
                <a:spcPct val="25000"/>
              </a:spcBef>
            </a:pPr>
            <a:r>
              <a:rPr lang="en-US" altLang="zh-CN" sz="2000" b="0"/>
              <a:t> </a:t>
            </a:r>
            <a:r>
              <a:rPr lang="en-US" altLang="zh-CN" sz="2000" b="0" smtClean="0"/>
              <a:t>       ——</a:t>
            </a:r>
            <a:r>
              <a:rPr lang="zh-CN" altLang="en-US" sz="2000" b="0" smtClean="0"/>
              <a:t>放在内核里，提高</a:t>
            </a:r>
            <a:r>
              <a:rPr lang="en-US" altLang="zh-CN" sz="2000" b="0" smtClean="0"/>
              <a:t>OS</a:t>
            </a:r>
            <a:r>
              <a:rPr lang="zh-CN" altLang="en-US" sz="2000" b="0" smtClean="0"/>
              <a:t>的性能</a:t>
            </a:r>
            <a:endParaRPr lang="en-US" altLang="zh-CN" sz="2000" b="0"/>
          </a:p>
        </p:txBody>
      </p:sp>
      <p:sp>
        <p:nvSpPr>
          <p:cNvPr id="17" name="AutoShape 6"/>
          <p:cNvSpPr>
            <a:spLocks noChangeArrowheads="1"/>
          </p:cNvSpPr>
          <p:nvPr/>
        </p:nvSpPr>
        <p:spPr bwMode="auto">
          <a:xfrm>
            <a:off x="3923928" y="1707457"/>
            <a:ext cx="4394200" cy="1831773"/>
          </a:xfrm>
          <a:prstGeom prst="wedgeRectCallout">
            <a:avLst>
              <a:gd name="adj1" fmla="val -65744"/>
              <a:gd name="adj2" fmla="val -26383"/>
            </a:avLst>
          </a:prstGeom>
          <a:noFill/>
          <a:ln w="9525">
            <a:solidFill>
              <a:schemeClr val="tx1"/>
            </a:solidFill>
            <a:miter lim="800000"/>
            <a:headEnd/>
            <a:tailEnd/>
          </a:ln>
        </p:spPr>
        <p:txBody>
          <a:bodyPr anchor="ctr"/>
          <a:lstStyle/>
          <a:p>
            <a:pPr marL="342900" indent="-342900" algn="l">
              <a:spcBef>
                <a:spcPct val="25000"/>
              </a:spcBef>
              <a:buFont typeface="Arial" pitchFamily="34" charset="0"/>
              <a:buChar char="•"/>
            </a:pPr>
            <a:r>
              <a:rPr lang="zh-CN" altLang="en-US" sz="2000" b="0" smtClean="0"/>
              <a:t>用户空间的逻辑地址↔内存空间的物理地址的地址转换机构</a:t>
            </a:r>
            <a:endParaRPr lang="en-US" altLang="zh-CN" sz="2000" b="0" smtClean="0"/>
          </a:p>
          <a:p>
            <a:pPr marL="342900" indent="-342900" algn="l">
              <a:spcBef>
                <a:spcPct val="25000"/>
              </a:spcBef>
              <a:buFont typeface="Arial" pitchFamily="34" charset="0"/>
              <a:buChar char="•"/>
            </a:pPr>
            <a:r>
              <a:rPr lang="zh-CN" altLang="en-US" sz="2000" b="0" smtClean="0"/>
              <a:t>内存分配与回收的功能模块</a:t>
            </a:r>
            <a:endParaRPr lang="en-US" altLang="zh-CN" sz="2000" b="0" smtClean="0"/>
          </a:p>
          <a:p>
            <a:pPr marL="342900" indent="-342900" algn="l">
              <a:spcBef>
                <a:spcPct val="25000"/>
              </a:spcBef>
              <a:buFont typeface="Arial" pitchFamily="34" charset="0"/>
              <a:buChar char="•"/>
            </a:pPr>
            <a:r>
              <a:rPr lang="zh-CN" altLang="en-US" sz="2000" b="0" smtClean="0"/>
              <a:t>内存保护和对换功能的模块</a:t>
            </a:r>
            <a:endParaRPr lang="en-US" altLang="zh-CN" sz="2000" b="0" smtClean="0"/>
          </a:p>
          <a:p>
            <a:pPr algn="l">
              <a:spcBef>
                <a:spcPct val="25000"/>
              </a:spcBef>
            </a:pPr>
            <a:r>
              <a:rPr lang="en-US" altLang="zh-CN" sz="2000" b="0" smtClean="0"/>
              <a:t>        ——</a:t>
            </a:r>
            <a:r>
              <a:rPr lang="zh-CN" altLang="en-US" sz="2000" b="0"/>
              <a:t>保证</a:t>
            </a:r>
            <a:r>
              <a:rPr lang="zh-CN" altLang="en-US" sz="2000" b="0" smtClean="0"/>
              <a:t>存储器较高的运行速度</a:t>
            </a:r>
            <a:endParaRPr lang="en-US" altLang="zh-CN" sz="2000" b="0"/>
          </a:p>
        </p:txBody>
      </p:sp>
      <p:sp>
        <p:nvSpPr>
          <p:cNvPr id="18" name="AutoShape 6"/>
          <p:cNvSpPr>
            <a:spLocks noChangeArrowheads="1"/>
          </p:cNvSpPr>
          <p:nvPr/>
        </p:nvSpPr>
        <p:spPr bwMode="auto">
          <a:xfrm>
            <a:off x="3923928" y="2323969"/>
            <a:ext cx="4394200" cy="1831773"/>
          </a:xfrm>
          <a:prstGeom prst="wedgeRectCallout">
            <a:avLst>
              <a:gd name="adj1" fmla="val -70946"/>
              <a:gd name="adj2" fmla="val -29849"/>
            </a:avLst>
          </a:prstGeom>
          <a:noFill/>
          <a:ln w="9525">
            <a:solidFill>
              <a:schemeClr val="tx1"/>
            </a:solidFill>
            <a:miter lim="800000"/>
            <a:headEnd/>
            <a:tailEnd/>
          </a:ln>
        </p:spPr>
        <p:txBody>
          <a:bodyPr anchor="ctr"/>
          <a:lstStyle/>
          <a:p>
            <a:pPr marL="342900" indent="-342900" algn="l">
              <a:spcBef>
                <a:spcPct val="25000"/>
              </a:spcBef>
              <a:buFont typeface="Arial" pitchFamily="34" charset="0"/>
              <a:buChar char="•"/>
            </a:pPr>
            <a:r>
              <a:rPr lang="zh-CN" altLang="en-US" sz="2000" b="0" smtClean="0"/>
              <a:t>各类设备的驱动</a:t>
            </a:r>
            <a:endParaRPr lang="en-US" altLang="zh-CN" sz="2000" b="0" smtClean="0"/>
          </a:p>
          <a:p>
            <a:pPr marL="342900" indent="-342900" algn="l">
              <a:spcBef>
                <a:spcPct val="25000"/>
              </a:spcBef>
              <a:buFont typeface="Arial" pitchFamily="34" charset="0"/>
              <a:buChar char="•"/>
            </a:pPr>
            <a:r>
              <a:rPr lang="zh-CN" altLang="en-US" sz="2000" b="0"/>
              <a:t>缓冲</a:t>
            </a:r>
            <a:r>
              <a:rPr lang="zh-CN" altLang="en-US" sz="2000" b="0" smtClean="0"/>
              <a:t>管理器（缓和</a:t>
            </a:r>
            <a:r>
              <a:rPr lang="en-US" altLang="zh-CN" sz="2000" b="0" smtClean="0"/>
              <a:t>CPU</a:t>
            </a:r>
            <a:r>
              <a:rPr lang="zh-CN" altLang="en-US" sz="2000" b="0" smtClean="0"/>
              <a:t>和</a:t>
            </a:r>
            <a:r>
              <a:rPr lang="en-US" altLang="zh-CN" sz="2000" b="0" smtClean="0"/>
              <a:t>I/O</a:t>
            </a:r>
            <a:r>
              <a:rPr lang="zh-CN" altLang="en-US" sz="2000" b="0" smtClean="0"/>
              <a:t>速度不匹配问题）</a:t>
            </a:r>
            <a:endParaRPr lang="en-US" altLang="zh-CN" sz="2000" b="0" smtClean="0"/>
          </a:p>
          <a:p>
            <a:pPr marL="342900" indent="-342900" algn="l">
              <a:spcBef>
                <a:spcPct val="25000"/>
              </a:spcBef>
              <a:buFont typeface="Arial" pitchFamily="34" charset="0"/>
              <a:buChar char="•"/>
            </a:pPr>
            <a:r>
              <a:rPr lang="zh-CN" altLang="en-US" sz="2000" b="0" smtClean="0"/>
              <a:t>实现设备分配和设备独立功能的模块</a:t>
            </a:r>
            <a:endParaRPr lang="en-US" altLang="zh-CN" sz="2000" b="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1+#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1+#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pPr>
              <a:lnSpc>
                <a:spcPct val="140000"/>
              </a:lnSpc>
            </a:pPr>
            <a:r>
              <a:rPr lang="en-US" altLang="zh-CN" dirty="0">
                <a:latin typeface="黑体" pitchFamily="2" charset="-122"/>
                <a:ea typeface="黑体" pitchFamily="2" charset="-122"/>
              </a:rPr>
              <a:t>2.3.2  </a:t>
            </a:r>
            <a:r>
              <a:rPr lang="zh-CN" altLang="en-US" dirty="0">
                <a:latin typeface="黑体" pitchFamily="2" charset="-122"/>
                <a:ea typeface="黑体" pitchFamily="2" charset="-122"/>
              </a:rPr>
              <a:t>进程的创建</a:t>
            </a:r>
            <a:br>
              <a:rPr lang="zh-CN" altLang="en-US" dirty="0">
                <a:latin typeface="黑体" pitchFamily="2" charset="-122"/>
                <a:ea typeface="黑体" pitchFamily="2" charset="-122"/>
              </a:rPr>
            </a:br>
            <a:r>
              <a:rPr lang="zh-CN" altLang="en-US" dirty="0">
                <a:latin typeface="黑体" pitchFamily="2" charset="-122"/>
                <a:ea typeface="黑体" pitchFamily="2" charset="-122"/>
              </a:rPr>
              <a:t>　　</a:t>
            </a:r>
            <a:r>
              <a:rPr lang="en-US" altLang="zh-CN" dirty="0">
                <a:latin typeface="黑体" pitchFamily="2" charset="-122"/>
                <a:ea typeface="黑体" pitchFamily="2" charset="-122"/>
              </a:rPr>
              <a:t>1. </a:t>
            </a:r>
            <a:r>
              <a:rPr lang="zh-CN" altLang="en-US" dirty="0">
                <a:latin typeface="黑体" pitchFamily="2" charset="-122"/>
                <a:ea typeface="黑体" pitchFamily="2" charset="-122"/>
              </a:rPr>
              <a:t>进程的层次结构</a:t>
            </a:r>
            <a:r>
              <a:rPr lang="zh-CN" altLang="en-US" dirty="0"/>
              <a:t/>
            </a:r>
            <a:br>
              <a:rPr lang="zh-CN" altLang="en-US" dirty="0"/>
            </a:br>
            <a:r>
              <a:rPr lang="zh-CN" altLang="en-US" dirty="0"/>
              <a:t>　　</a:t>
            </a:r>
            <a:r>
              <a:rPr lang="zh-CN" altLang="en-US" dirty="0" smtClean="0"/>
              <a:t>在</a:t>
            </a:r>
            <a:r>
              <a:rPr lang="en-US" altLang="zh-CN" dirty="0" smtClean="0"/>
              <a:t>OS</a:t>
            </a:r>
            <a:r>
              <a:rPr lang="zh-CN" altLang="en-US" dirty="0" smtClean="0"/>
              <a:t>中，允许一个进程创建另一个进程，通常把创建进程的进程称为</a:t>
            </a:r>
            <a:r>
              <a:rPr lang="zh-CN" altLang="en-US" dirty="0" smtClean="0">
                <a:solidFill>
                  <a:srgbClr val="FF0000"/>
                </a:solidFill>
              </a:rPr>
              <a:t>父进程</a:t>
            </a:r>
            <a:r>
              <a:rPr lang="zh-CN" altLang="en-US" dirty="0" smtClean="0"/>
              <a:t>，而把被创建的进程称为</a:t>
            </a:r>
            <a:r>
              <a:rPr lang="zh-CN" altLang="en-US" dirty="0">
                <a:solidFill>
                  <a:srgbClr val="FF0000"/>
                </a:solidFill>
              </a:rPr>
              <a:t>子进程</a:t>
            </a:r>
            <a:r>
              <a:rPr lang="zh-CN" altLang="en-US" dirty="0" smtClean="0"/>
              <a:t>。子进程可继续创建更多的</a:t>
            </a:r>
            <a:r>
              <a:rPr lang="zh-CN" altLang="en-US" dirty="0">
                <a:solidFill>
                  <a:srgbClr val="FF0000"/>
                </a:solidFill>
              </a:rPr>
              <a:t>孙进程</a:t>
            </a:r>
            <a:r>
              <a:rPr lang="zh-CN" altLang="en-US" dirty="0" smtClean="0"/>
              <a:t>，由此便形成了一个进程的层次结构。</a:t>
            </a:r>
            <a:r>
              <a:rPr lang="en-US" altLang="zh-CN" dirty="0" smtClean="0"/>
              <a:t/>
            </a:r>
            <a:br>
              <a:rPr lang="en-US" altLang="zh-CN" dirty="0" smtClean="0"/>
            </a:br>
            <a:r>
              <a:rPr lang="en-US" altLang="zh-CN" dirty="0"/>
              <a:t> </a:t>
            </a:r>
            <a:r>
              <a:rPr lang="en-US" altLang="zh-CN" dirty="0" smtClean="0"/>
              <a:t>       </a:t>
            </a:r>
            <a:r>
              <a:rPr lang="zh-CN" altLang="en-US" dirty="0" smtClean="0"/>
              <a:t>如在</a:t>
            </a:r>
            <a:r>
              <a:rPr lang="en-US" altLang="zh-CN" dirty="0" smtClean="0"/>
              <a:t>UNIX</a:t>
            </a:r>
            <a:r>
              <a:rPr lang="zh-CN" altLang="en-US" dirty="0" smtClean="0"/>
              <a:t>中，进程与其子孙进程共同组成一个</a:t>
            </a:r>
            <a:r>
              <a:rPr lang="zh-CN" altLang="en-US" dirty="0">
                <a:solidFill>
                  <a:srgbClr val="FF0000"/>
                </a:solidFill>
              </a:rPr>
              <a:t>进程</a:t>
            </a:r>
            <a:r>
              <a:rPr lang="zh-CN" altLang="en-US" dirty="0" smtClean="0">
                <a:solidFill>
                  <a:srgbClr val="FF0000"/>
                </a:solidFill>
              </a:rPr>
              <a:t>家族</a:t>
            </a:r>
            <a:r>
              <a:rPr lang="zh-CN" altLang="en-US" dirty="0" smtClean="0"/>
              <a:t>。</a:t>
            </a:r>
            <a:endParaRPr lang="zh-CN" altLang="en-US" dirty="0"/>
          </a:p>
        </p:txBody>
      </p:sp>
      <p:sp>
        <p:nvSpPr>
          <p:cNvPr id="757763" name="Rectangle 3"/>
          <p:cNvSpPr>
            <a:spLocks noGrp="1" noChangeArrowheads="1"/>
          </p:cNvSpPr>
          <p:nvPr>
            <p:ph type="body" idx="1"/>
          </p:nvPr>
        </p:nvSpPr>
        <p:spPr/>
        <p:txBody>
          <a:bodyPr/>
          <a:lstStyle/>
          <a:p>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980182"/>
            <a:ext cx="8207375" cy="1080666"/>
          </a:xfrm>
        </p:spPr>
        <p:txBody>
          <a:bodyPr/>
          <a:lstStyle/>
          <a:p>
            <a:r>
              <a:rPr lang="zh-CN" altLang="en-US" dirty="0" smtClean="0"/>
              <a:t>子进程可以继承父进程拥有的</a:t>
            </a:r>
            <a:r>
              <a:rPr lang="zh-CN" altLang="en-US" dirty="0">
                <a:solidFill>
                  <a:srgbClr val="FF0000"/>
                </a:solidFill>
              </a:rPr>
              <a:t>所有资源</a:t>
            </a:r>
            <a:r>
              <a:rPr lang="zh-CN" altLang="en-US" dirty="0" smtClean="0"/>
              <a:t>，如父进程打开的文件、父进程所分配的缓冲区等。</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标题 1"/>
          <p:cNvSpPr txBox="1">
            <a:spLocks/>
          </p:cNvSpPr>
          <p:nvPr/>
        </p:nvSpPr>
        <p:spPr bwMode="auto">
          <a:xfrm>
            <a:off x="468313" y="2069718"/>
            <a:ext cx="8207375"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r>
              <a:rPr lang="zh-CN" altLang="en-US" dirty="0" smtClean="0"/>
              <a:t>子进程被撤销时，应将其从父进程哪里获得的资源归还给父进程。</a:t>
            </a:r>
            <a:endParaRPr lang="zh-CN" altLang="en-US" dirty="0"/>
          </a:p>
        </p:txBody>
      </p:sp>
      <p:sp>
        <p:nvSpPr>
          <p:cNvPr id="5" name="标题 1"/>
          <p:cNvSpPr txBox="1">
            <a:spLocks/>
          </p:cNvSpPr>
          <p:nvPr/>
        </p:nvSpPr>
        <p:spPr bwMode="auto">
          <a:xfrm>
            <a:off x="468313" y="3158708"/>
            <a:ext cx="8207375" cy="720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r>
              <a:rPr lang="zh-CN" altLang="en-US" dirty="0" smtClean="0"/>
              <a:t>撤销父进程时，必须同时撤销其所有的子进程。</a:t>
            </a:r>
            <a:endParaRPr lang="zh-CN" altLang="en-US" dirty="0"/>
          </a:p>
        </p:txBody>
      </p:sp>
      <p:sp>
        <p:nvSpPr>
          <p:cNvPr id="6" name="标题 1"/>
          <p:cNvSpPr txBox="1">
            <a:spLocks/>
          </p:cNvSpPr>
          <p:nvPr/>
        </p:nvSpPr>
        <p:spPr bwMode="auto">
          <a:xfrm>
            <a:off x="468313" y="3888180"/>
            <a:ext cx="8207375"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r>
              <a:rPr lang="zh-CN" altLang="en-US" smtClean="0"/>
              <a:t>为了标识进程间的家族关系，</a:t>
            </a:r>
            <a:r>
              <a:rPr lang="en-US" altLang="zh-CN" smtClean="0"/>
              <a:t>PCB</a:t>
            </a:r>
            <a:r>
              <a:rPr lang="zh-CN" altLang="en-US" smtClean="0"/>
              <a:t>中设置了家族关系表项，以标明自己的父进程及所有的子进程。</a:t>
            </a:r>
            <a:endParaRPr lang="zh-CN" altLang="en-US"/>
          </a:p>
        </p:txBody>
      </p:sp>
      <p:sp>
        <p:nvSpPr>
          <p:cNvPr id="7" name="标题 1"/>
          <p:cNvSpPr txBox="1">
            <a:spLocks/>
          </p:cNvSpPr>
          <p:nvPr/>
        </p:nvSpPr>
        <p:spPr bwMode="auto">
          <a:xfrm>
            <a:off x="468313" y="5049180"/>
            <a:ext cx="8207375" cy="756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r>
              <a:rPr lang="zh-CN" altLang="en-US" dirty="0" smtClean="0"/>
              <a:t>父进程不能拒绝子进程的继承权。</a:t>
            </a:r>
            <a:endParaRPr lang="zh-CN" altLang="en-US" dirty="0"/>
          </a:p>
        </p:txBody>
      </p:sp>
    </p:spTree>
    <p:extLst>
      <p:ext uri="{BB962C8B-B14F-4D97-AF65-F5344CB8AC3E}">
        <p14:creationId xmlns:p14="http://schemas.microsoft.com/office/powerpoint/2010/main" val="58900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1124198"/>
            <a:ext cx="8207375" cy="1080666"/>
          </a:xfrm>
        </p:spPr>
        <p:txBody>
          <a:bodyPr/>
          <a:lstStyle/>
          <a:p>
            <a:r>
              <a:rPr lang="en-US" altLang="zh-CN" smtClean="0"/>
              <a:t>【</a:t>
            </a:r>
            <a:r>
              <a:rPr lang="zh-CN" altLang="en-US"/>
              <a:t>注意</a:t>
            </a:r>
            <a:r>
              <a:rPr lang="en-US" altLang="zh-CN" smtClean="0"/>
              <a:t>】Windows</a:t>
            </a:r>
            <a:r>
              <a:rPr lang="zh-CN" altLang="en-US" smtClean="0"/>
              <a:t>中不存在进程层次结构的概念，所有的进程具有相同的地位</a:t>
            </a:r>
            <a:endParaRPr lang="zh-CN" altLang="en-US"/>
          </a:p>
        </p:txBody>
      </p:sp>
      <p:sp>
        <p:nvSpPr>
          <p:cNvPr id="3" name="内容占位符 2"/>
          <p:cNvSpPr>
            <a:spLocks noGrp="1"/>
          </p:cNvSpPr>
          <p:nvPr>
            <p:ph idx="1"/>
          </p:nvPr>
        </p:nvSpPr>
        <p:spPr/>
        <p:txBody>
          <a:bodyPr/>
          <a:lstStyle/>
          <a:p>
            <a:endParaRPr lang="zh-CN" altLang="en-US"/>
          </a:p>
        </p:txBody>
      </p:sp>
      <p:sp>
        <p:nvSpPr>
          <p:cNvPr id="4" name="标题 1"/>
          <p:cNvSpPr txBox="1">
            <a:spLocks/>
          </p:cNvSpPr>
          <p:nvPr/>
        </p:nvSpPr>
        <p:spPr bwMode="auto">
          <a:xfrm>
            <a:off x="468313" y="2213734"/>
            <a:ext cx="8207375"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r>
              <a:rPr lang="zh-CN" altLang="en-US" dirty="0" smtClean="0"/>
              <a:t>一个进程创建另一个进程时，创建进程获得了一个句柄，其作用相当于一个令牌，可以用来控制被创建的进程。</a:t>
            </a:r>
            <a:endParaRPr lang="zh-CN" altLang="en-US" dirty="0"/>
          </a:p>
        </p:txBody>
      </p:sp>
      <p:sp>
        <p:nvSpPr>
          <p:cNvPr id="5" name="标题 1"/>
          <p:cNvSpPr txBox="1">
            <a:spLocks/>
          </p:cNvSpPr>
          <p:nvPr/>
        </p:nvSpPr>
        <p:spPr bwMode="auto">
          <a:xfrm>
            <a:off x="468313" y="3302724"/>
            <a:ext cx="8207375" cy="720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r>
              <a:rPr lang="zh-CN" altLang="en-US" smtClean="0"/>
              <a:t>该令牌可以传递，获得了句柄的进程就拥有了控制其他进程的权利。</a:t>
            </a:r>
            <a:endParaRPr lang="zh-CN" altLang="en-US"/>
          </a:p>
        </p:txBody>
      </p:sp>
      <p:sp>
        <p:nvSpPr>
          <p:cNvPr id="6" name="标题 1"/>
          <p:cNvSpPr txBox="1">
            <a:spLocks/>
          </p:cNvSpPr>
          <p:nvPr/>
        </p:nvSpPr>
        <p:spPr bwMode="auto">
          <a:xfrm>
            <a:off x="468313" y="4437112"/>
            <a:ext cx="8207375"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r>
              <a:rPr lang="zh-CN" altLang="en-US" smtClean="0"/>
              <a:t>进程之间的关系：层次关系→获得句柄与否</a:t>
            </a:r>
            <a:r>
              <a:rPr lang="en-US" altLang="zh-CN" smtClean="0"/>
              <a:t>/</a:t>
            </a:r>
            <a:r>
              <a:rPr lang="zh-CN" altLang="en-US" smtClean="0"/>
              <a:t>控制与被控制</a:t>
            </a:r>
            <a:endParaRPr lang="zh-CN" altLang="en-US"/>
          </a:p>
        </p:txBody>
      </p:sp>
    </p:spTree>
    <p:extLst>
      <p:ext uri="{BB962C8B-B14F-4D97-AF65-F5344CB8AC3E}">
        <p14:creationId xmlns:p14="http://schemas.microsoft.com/office/powerpoint/2010/main" val="1057524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a:xfrm>
            <a:off x="468313" y="692150"/>
            <a:ext cx="3167583" cy="5545138"/>
          </a:xfrm>
        </p:spPr>
        <p:txBody>
          <a:bodyPr/>
          <a:lstStyle/>
          <a:p>
            <a:pPr>
              <a:lnSpc>
                <a:spcPct val="150000"/>
              </a:lnSpc>
            </a:pPr>
            <a:r>
              <a:rPr lang="zh-CN" altLang="en-US" dirty="0"/>
              <a:t>　　</a:t>
            </a:r>
            <a:r>
              <a:rPr lang="en-US" altLang="zh-CN" dirty="0">
                <a:latin typeface="黑体" pitchFamily="2" charset="-122"/>
                <a:ea typeface="黑体" pitchFamily="2" charset="-122"/>
              </a:rPr>
              <a:t>2. </a:t>
            </a:r>
            <a:r>
              <a:rPr lang="zh-CN" altLang="en-US" dirty="0">
                <a:latin typeface="黑体" pitchFamily="2" charset="-122"/>
                <a:ea typeface="黑体" pitchFamily="2" charset="-122"/>
              </a:rPr>
              <a:t>进程图</a:t>
            </a:r>
            <a:br>
              <a:rPr lang="zh-CN" altLang="en-US" dirty="0">
                <a:latin typeface="黑体" pitchFamily="2" charset="-122"/>
                <a:ea typeface="黑体" pitchFamily="2" charset="-122"/>
              </a:rPr>
            </a:br>
            <a:r>
              <a:rPr lang="zh-CN" altLang="en-US" dirty="0">
                <a:latin typeface="黑体" pitchFamily="2" charset="-122"/>
                <a:ea typeface="黑体" pitchFamily="2" charset="-122"/>
              </a:rPr>
              <a:t>　　</a:t>
            </a:r>
            <a:r>
              <a:rPr lang="zh-CN" altLang="en-US" dirty="0" smtClean="0"/>
              <a:t>所谓</a:t>
            </a:r>
            <a:r>
              <a:rPr lang="zh-CN" altLang="en-US" dirty="0"/>
              <a:t>进程</a:t>
            </a:r>
            <a:r>
              <a:rPr lang="zh-CN" altLang="en-US" dirty="0" smtClean="0"/>
              <a:t>图（</a:t>
            </a:r>
            <a:r>
              <a:rPr lang="en-US" altLang="zh-CN" dirty="0" smtClean="0"/>
              <a:t>Process Graph</a:t>
            </a:r>
            <a:r>
              <a:rPr lang="zh-CN" altLang="en-US" dirty="0" smtClean="0"/>
              <a:t>）就是</a:t>
            </a:r>
            <a:r>
              <a:rPr lang="zh-CN" altLang="en-US" dirty="0"/>
              <a:t>用于描述进程间关系的一棵</a:t>
            </a:r>
            <a:r>
              <a:rPr lang="zh-CN" altLang="en-US" dirty="0">
                <a:solidFill>
                  <a:srgbClr val="FF0000"/>
                </a:solidFill>
              </a:rPr>
              <a:t>有向树</a:t>
            </a:r>
            <a:r>
              <a:rPr lang="zh-CN" altLang="en-US" dirty="0" smtClean="0"/>
              <a:t>，用来描述</a:t>
            </a:r>
            <a:r>
              <a:rPr lang="zh-CN" altLang="en-US" dirty="0"/>
              <a:t>一个进程的家族</a:t>
            </a:r>
            <a:r>
              <a:rPr lang="zh-CN" altLang="en-US" dirty="0" smtClean="0"/>
              <a:t>关系。</a:t>
            </a:r>
            <a:r>
              <a:rPr lang="zh-CN" altLang="en-US" dirty="0"/>
              <a:t>如</a:t>
            </a:r>
            <a:r>
              <a:rPr lang="zh-CN" altLang="en-US" dirty="0" smtClean="0"/>
              <a:t>图</a:t>
            </a:r>
            <a:r>
              <a:rPr lang="en-US" altLang="zh-CN" dirty="0" smtClean="0"/>
              <a:t>2-13</a:t>
            </a:r>
            <a:r>
              <a:rPr lang="zh-CN" altLang="en-US" dirty="0"/>
              <a:t>所示。 </a:t>
            </a:r>
          </a:p>
        </p:txBody>
      </p:sp>
      <p:pic>
        <p:nvPicPr>
          <p:cNvPr id="6" name="Picture 4" descr="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940" y="1700808"/>
            <a:ext cx="4564376" cy="324070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bwMode="auto">
          <a:xfrm>
            <a:off x="3923928" y="5085184"/>
            <a:ext cx="4724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r>
              <a:rPr lang="zh-CN" altLang="en-US" smtClean="0"/>
              <a:t>图</a:t>
            </a:r>
            <a:r>
              <a:rPr lang="en-US" altLang="zh-CN" smtClean="0"/>
              <a:t>2-13  </a:t>
            </a:r>
            <a:r>
              <a:rPr lang="zh-CN" altLang="en-US" smtClean="0"/>
              <a:t>进程树</a:t>
            </a:r>
            <a:endParaRPr lang="zh-CN" altLang="en-US"/>
          </a:p>
        </p:txBody>
      </p:sp>
      <p:sp>
        <p:nvSpPr>
          <p:cNvPr id="12" name="AutoShape 6"/>
          <p:cNvSpPr>
            <a:spLocks noChangeArrowheads="1"/>
          </p:cNvSpPr>
          <p:nvPr/>
        </p:nvSpPr>
        <p:spPr bwMode="auto">
          <a:xfrm>
            <a:off x="3184352" y="5323309"/>
            <a:ext cx="2107728" cy="821778"/>
          </a:xfrm>
          <a:prstGeom prst="wedgeRectCallout">
            <a:avLst>
              <a:gd name="adj1" fmla="val 13925"/>
              <a:gd name="adj2" fmla="val -164302"/>
            </a:avLst>
          </a:prstGeom>
          <a:noFill/>
          <a:ln w="9525">
            <a:solidFill>
              <a:schemeClr val="tx1"/>
            </a:solidFill>
            <a:miter lim="800000"/>
            <a:headEnd/>
            <a:tailEnd/>
          </a:ln>
        </p:spPr>
        <p:txBody>
          <a:bodyPr anchor="ctr"/>
          <a:lstStyle/>
          <a:p>
            <a:r>
              <a:rPr lang="en-US" altLang="zh-CN" sz="2000" smtClean="0"/>
              <a:t>D</a:t>
            </a:r>
            <a:r>
              <a:rPr lang="zh-CN" altLang="en-US" sz="2000" smtClean="0"/>
              <a:t>是</a:t>
            </a:r>
            <a:r>
              <a:rPr lang="en-US" altLang="zh-CN" sz="2000" smtClean="0"/>
              <a:t>I</a:t>
            </a:r>
            <a:r>
              <a:rPr lang="zh-CN" altLang="en-US" sz="2000" smtClean="0"/>
              <a:t>的父进程，</a:t>
            </a:r>
            <a:endParaRPr lang="en-US" altLang="zh-CN" sz="2000" smtClean="0"/>
          </a:p>
          <a:p>
            <a:r>
              <a:rPr lang="en-US" altLang="zh-CN" sz="2000" smtClean="0"/>
              <a:t>I</a:t>
            </a:r>
            <a:r>
              <a:rPr lang="zh-CN" altLang="en-US" sz="2000" smtClean="0"/>
              <a:t>是</a:t>
            </a:r>
            <a:r>
              <a:rPr lang="en-US" altLang="zh-CN" sz="2000" smtClean="0"/>
              <a:t>D</a:t>
            </a:r>
            <a:r>
              <a:rPr lang="zh-CN" altLang="en-US" sz="2000" smtClean="0"/>
              <a:t>的子进程；</a:t>
            </a:r>
            <a:endParaRPr lang="zh-CN" altLang="zh-CN" sz="2000">
              <a:solidFill>
                <a:srgbClr val="FF0000"/>
              </a:solidFill>
            </a:endParaRPr>
          </a:p>
        </p:txBody>
      </p:sp>
      <p:sp>
        <p:nvSpPr>
          <p:cNvPr id="13" name="AutoShape 6"/>
          <p:cNvSpPr>
            <a:spLocks noChangeArrowheads="1"/>
          </p:cNvSpPr>
          <p:nvPr/>
        </p:nvSpPr>
        <p:spPr bwMode="auto">
          <a:xfrm>
            <a:off x="5148064" y="692696"/>
            <a:ext cx="2592288" cy="720080"/>
          </a:xfrm>
          <a:prstGeom prst="wedgeRectCallout">
            <a:avLst>
              <a:gd name="adj1" fmla="val 470"/>
              <a:gd name="adj2" fmla="val 92257"/>
            </a:avLst>
          </a:prstGeom>
          <a:noFill/>
          <a:ln w="9525">
            <a:solidFill>
              <a:schemeClr val="tx1"/>
            </a:solidFill>
            <a:miter lim="800000"/>
            <a:headEnd/>
            <a:tailEnd/>
          </a:ln>
        </p:spPr>
        <p:txBody>
          <a:bodyPr anchor="ctr"/>
          <a:lstStyle/>
          <a:p>
            <a:r>
              <a:rPr lang="zh-CN" altLang="en-US" sz="2000" dirty="0" smtClean="0"/>
              <a:t>根节点，进程</a:t>
            </a:r>
            <a:r>
              <a:rPr lang="zh-CN" altLang="en-US" sz="2000" dirty="0" smtClean="0"/>
              <a:t>家族的</a:t>
            </a:r>
            <a:r>
              <a:rPr lang="zh-CN" altLang="en-US" sz="2000" dirty="0" smtClean="0">
                <a:solidFill>
                  <a:srgbClr val="FF0000"/>
                </a:solidFill>
              </a:rPr>
              <a:t>祖先</a:t>
            </a:r>
            <a:endParaRPr lang="zh-CN" altLang="zh-CN" sz="20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2" grpId="1"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lstStyle/>
          <a:p>
            <a:pPr>
              <a:lnSpc>
                <a:spcPct val="140000"/>
              </a:lnSpc>
              <a:spcBef>
                <a:spcPts val="600"/>
              </a:spcBef>
            </a:pPr>
            <a:r>
              <a:rPr lang="zh-CN" altLang="en-US" dirty="0"/>
              <a:t>　　</a:t>
            </a:r>
            <a:r>
              <a:rPr lang="en-US" altLang="zh-CN" dirty="0">
                <a:latin typeface="黑体" pitchFamily="2" charset="-122"/>
                <a:ea typeface="黑体" pitchFamily="2" charset="-122"/>
              </a:rPr>
              <a:t>3. </a:t>
            </a:r>
            <a:r>
              <a:rPr lang="zh-CN" altLang="en-US" dirty="0">
                <a:latin typeface="黑体" pitchFamily="2" charset="-122"/>
                <a:ea typeface="黑体" pitchFamily="2" charset="-122"/>
              </a:rPr>
              <a:t>引起创建进程的事件</a:t>
            </a:r>
            <a:br>
              <a:rPr lang="zh-CN" altLang="en-US" dirty="0">
                <a:latin typeface="黑体" pitchFamily="2" charset="-122"/>
                <a:ea typeface="黑体" pitchFamily="2" charset="-122"/>
              </a:rPr>
            </a:br>
            <a:r>
              <a:rPr lang="zh-CN" altLang="en-US" dirty="0">
                <a:latin typeface="黑体" pitchFamily="2" charset="-122"/>
                <a:ea typeface="黑体" pitchFamily="2" charset="-122"/>
              </a:rPr>
              <a:t>　　</a:t>
            </a:r>
            <a:r>
              <a:rPr lang="zh-CN" altLang="en-US" dirty="0">
                <a:solidFill>
                  <a:srgbClr val="FF0000"/>
                </a:solidFill>
              </a:rPr>
              <a:t>为使程序之间能并发运行，应先为它们分别创建进程</a:t>
            </a:r>
            <a:r>
              <a:rPr lang="zh-CN" altLang="en-US" dirty="0" smtClean="0">
                <a:solidFill>
                  <a:srgbClr val="FF0000"/>
                </a:solidFill>
              </a:rPr>
              <a:t>。</a:t>
            </a:r>
            <a:endParaRPr lang="zh-CN" altLang="en-US" dirty="0"/>
          </a:p>
        </p:txBody>
      </p:sp>
      <p:sp>
        <p:nvSpPr>
          <p:cNvPr id="8" name="Rectangle 2"/>
          <p:cNvSpPr txBox="1">
            <a:spLocks noChangeArrowheads="1"/>
          </p:cNvSpPr>
          <p:nvPr/>
        </p:nvSpPr>
        <p:spPr bwMode="auto">
          <a:xfrm>
            <a:off x="541089" y="1852662"/>
            <a:ext cx="8207375" cy="294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a:lnSpc>
                <a:spcPct val="140000"/>
              </a:lnSpc>
            </a:pPr>
            <a:r>
              <a:rPr lang="zh-CN" altLang="en-US" dirty="0" smtClean="0"/>
              <a:t>导致一个进程去创建另一个进程的典型事件有四类：</a:t>
            </a:r>
            <a:br>
              <a:rPr lang="zh-CN" altLang="en-US" dirty="0" smtClean="0"/>
            </a:br>
            <a:r>
              <a:rPr lang="zh-CN" altLang="en-US" dirty="0" smtClean="0"/>
              <a:t>　　</a:t>
            </a:r>
            <a:r>
              <a:rPr lang="en-US" altLang="zh-CN" dirty="0" smtClean="0"/>
              <a:t>(1) </a:t>
            </a:r>
            <a:r>
              <a:rPr lang="zh-CN" altLang="en-US" dirty="0" smtClean="0"/>
              <a:t>用户登录</a:t>
            </a:r>
            <a:br>
              <a:rPr lang="zh-CN" altLang="en-US" dirty="0" smtClean="0"/>
            </a:br>
            <a:r>
              <a:rPr lang="zh-CN" altLang="en-US" dirty="0" smtClean="0"/>
              <a:t>　　</a:t>
            </a:r>
            <a:r>
              <a:rPr lang="en-US" altLang="zh-CN" dirty="0" smtClean="0"/>
              <a:t>(2) </a:t>
            </a:r>
            <a:r>
              <a:rPr lang="zh-CN" altLang="en-US" dirty="0" smtClean="0"/>
              <a:t>作业调度</a:t>
            </a:r>
            <a:br>
              <a:rPr lang="zh-CN" altLang="en-US" dirty="0" smtClean="0"/>
            </a:br>
            <a:r>
              <a:rPr lang="zh-CN" altLang="en-US" dirty="0" smtClean="0"/>
              <a:t>　　</a:t>
            </a:r>
            <a:r>
              <a:rPr lang="en-US" altLang="zh-CN" dirty="0" smtClean="0"/>
              <a:t>(3) </a:t>
            </a:r>
            <a:r>
              <a:rPr lang="zh-CN" altLang="en-US" dirty="0" smtClean="0"/>
              <a:t>提供服务</a:t>
            </a:r>
            <a:br>
              <a:rPr lang="zh-CN" altLang="en-US" dirty="0" smtClean="0"/>
            </a:br>
            <a:r>
              <a:rPr lang="zh-CN" altLang="en-US" dirty="0" smtClean="0"/>
              <a:t>　　</a:t>
            </a:r>
            <a:r>
              <a:rPr lang="en-US" altLang="zh-CN" dirty="0" smtClean="0"/>
              <a:t>(4) </a:t>
            </a:r>
            <a:r>
              <a:rPr lang="zh-CN" altLang="en-US" dirty="0" smtClean="0"/>
              <a:t>应用请求 </a:t>
            </a:r>
            <a:endParaRPr lang="zh-CN" altLang="en-US" dirty="0"/>
          </a:p>
        </p:txBody>
      </p:sp>
      <p:sp>
        <p:nvSpPr>
          <p:cNvPr id="9" name="AutoShape 6"/>
          <p:cNvSpPr>
            <a:spLocks noChangeArrowheads="1"/>
          </p:cNvSpPr>
          <p:nvPr/>
        </p:nvSpPr>
        <p:spPr bwMode="auto">
          <a:xfrm>
            <a:off x="4066232" y="2458744"/>
            <a:ext cx="4394200" cy="1296000"/>
          </a:xfrm>
          <a:prstGeom prst="wedgeRectCallout">
            <a:avLst>
              <a:gd name="adj1" fmla="val -71813"/>
              <a:gd name="adj2" fmla="val -23120"/>
            </a:avLst>
          </a:prstGeom>
          <a:noFill/>
          <a:ln w="9525">
            <a:solidFill>
              <a:schemeClr val="tx1"/>
            </a:solidFill>
            <a:miter lim="800000"/>
            <a:headEnd/>
            <a:tailEnd/>
          </a:ln>
        </p:spPr>
        <p:txBody>
          <a:bodyPr anchor="ctr"/>
          <a:lstStyle/>
          <a:p>
            <a:pPr marL="342900" indent="-342900" algn="l">
              <a:spcBef>
                <a:spcPct val="25000"/>
              </a:spcBef>
              <a:buFont typeface="Arial" pitchFamily="34" charset="0"/>
              <a:buChar char="•"/>
            </a:pPr>
            <a:r>
              <a:rPr lang="zh-CN" altLang="en-US" sz="2000" b="0" dirty="0" smtClean="0"/>
              <a:t>分时系统中，用户在终端键入登录命令后，如果登录成功，系统将为该用户建立一个进程，并把它插入就绪队列中。</a:t>
            </a:r>
            <a:endParaRPr lang="en-US" altLang="zh-CN" sz="2000" b="0" dirty="0"/>
          </a:p>
        </p:txBody>
      </p:sp>
      <p:sp>
        <p:nvSpPr>
          <p:cNvPr id="10" name="AutoShape 6"/>
          <p:cNvSpPr>
            <a:spLocks noChangeArrowheads="1"/>
          </p:cNvSpPr>
          <p:nvPr/>
        </p:nvSpPr>
        <p:spPr bwMode="auto">
          <a:xfrm>
            <a:off x="4080644" y="2828025"/>
            <a:ext cx="4394200" cy="1321055"/>
          </a:xfrm>
          <a:prstGeom prst="wedgeRectCallout">
            <a:avLst>
              <a:gd name="adj1" fmla="val -71813"/>
              <a:gd name="adj2" fmla="val -23120"/>
            </a:avLst>
          </a:prstGeom>
          <a:noFill/>
          <a:ln w="9525">
            <a:solidFill>
              <a:schemeClr val="tx1"/>
            </a:solidFill>
            <a:miter lim="800000"/>
            <a:headEnd/>
            <a:tailEnd/>
          </a:ln>
        </p:spPr>
        <p:txBody>
          <a:bodyPr anchor="ctr"/>
          <a:lstStyle/>
          <a:p>
            <a:pPr marL="342900" indent="-342900" algn="l">
              <a:spcBef>
                <a:spcPct val="25000"/>
              </a:spcBef>
              <a:buFont typeface="Arial" pitchFamily="34" charset="0"/>
              <a:buChar char="•"/>
            </a:pPr>
            <a:r>
              <a:rPr lang="zh-CN" altLang="en-US" sz="2000" b="0" smtClean="0"/>
              <a:t>多道批处理系统中，调度算法调度到某个</a:t>
            </a:r>
            <a:r>
              <a:rPr lang="en-US" altLang="zh-CN" sz="2000" b="0" smtClean="0"/>
              <a:t>/</a:t>
            </a:r>
            <a:r>
              <a:rPr lang="zh-CN" altLang="en-US" sz="2000" smtClean="0"/>
              <a:t>某些作业时，便将他们装入内存，为他们创建进程，并将其插入就绪队列中。</a:t>
            </a:r>
            <a:endParaRPr lang="en-US" altLang="zh-CN" sz="2000" b="0"/>
          </a:p>
        </p:txBody>
      </p:sp>
      <p:sp>
        <p:nvSpPr>
          <p:cNvPr id="11" name="AutoShape 6"/>
          <p:cNvSpPr>
            <a:spLocks noChangeArrowheads="1"/>
          </p:cNvSpPr>
          <p:nvPr/>
        </p:nvSpPr>
        <p:spPr bwMode="auto">
          <a:xfrm>
            <a:off x="4093468" y="3140968"/>
            <a:ext cx="4394200" cy="2304256"/>
          </a:xfrm>
          <a:prstGeom prst="wedgeRectCallout">
            <a:avLst>
              <a:gd name="adj1" fmla="val -71813"/>
              <a:gd name="adj2" fmla="val -23120"/>
            </a:avLst>
          </a:prstGeom>
          <a:noFill/>
          <a:ln w="9525">
            <a:solidFill>
              <a:schemeClr val="tx1"/>
            </a:solidFill>
            <a:miter lim="800000"/>
            <a:headEnd/>
            <a:tailEnd/>
          </a:ln>
        </p:spPr>
        <p:txBody>
          <a:bodyPr anchor="ctr"/>
          <a:lstStyle/>
          <a:p>
            <a:pPr marL="342900" indent="-342900" algn="l">
              <a:spcBef>
                <a:spcPct val="25000"/>
              </a:spcBef>
              <a:buFont typeface="Arial" pitchFamily="34" charset="0"/>
              <a:buChar char="•"/>
            </a:pPr>
            <a:r>
              <a:rPr lang="zh-CN" altLang="en-US" sz="2000"/>
              <a:t>运行</a:t>
            </a:r>
            <a:r>
              <a:rPr lang="zh-CN" altLang="en-US" sz="2000" smtClean="0"/>
              <a:t>中的用户程序提出某种请求后，系统将专门创建一个进程来提供用户所需要的服务。如用户程序需要打印时，</a:t>
            </a:r>
            <a:r>
              <a:rPr lang="en-US" altLang="zh-CN" sz="2000" smtClean="0"/>
              <a:t>OS</a:t>
            </a:r>
            <a:r>
              <a:rPr lang="zh-CN" altLang="en-US" sz="2000" smtClean="0"/>
              <a:t>将为它创建一个打印进程，这样打印进程可以和用户进程并发执行，且便于计算为完成打印所花费的时间。</a:t>
            </a:r>
            <a:endParaRPr lang="en-US" altLang="zh-CN" sz="2000" smtClean="0"/>
          </a:p>
        </p:txBody>
      </p:sp>
      <p:sp>
        <p:nvSpPr>
          <p:cNvPr id="12" name="AutoShape 6"/>
          <p:cNvSpPr>
            <a:spLocks noChangeArrowheads="1"/>
          </p:cNvSpPr>
          <p:nvPr/>
        </p:nvSpPr>
        <p:spPr bwMode="auto">
          <a:xfrm>
            <a:off x="4100140" y="3717032"/>
            <a:ext cx="4394200" cy="2088232"/>
          </a:xfrm>
          <a:prstGeom prst="wedgeRectCallout">
            <a:avLst>
              <a:gd name="adj1" fmla="val -71813"/>
              <a:gd name="adj2" fmla="val -23120"/>
            </a:avLst>
          </a:prstGeom>
          <a:noFill/>
          <a:ln w="9525">
            <a:solidFill>
              <a:schemeClr val="tx1"/>
            </a:solidFill>
            <a:miter lim="800000"/>
            <a:headEnd/>
            <a:tailEnd/>
          </a:ln>
        </p:spPr>
        <p:txBody>
          <a:bodyPr anchor="ctr"/>
          <a:lstStyle/>
          <a:p>
            <a:pPr marL="342900" indent="-342900" algn="l">
              <a:spcBef>
                <a:spcPct val="25000"/>
              </a:spcBef>
              <a:buFont typeface="Arial" pitchFamily="34" charset="0"/>
              <a:buChar char="•"/>
            </a:pPr>
            <a:r>
              <a:rPr lang="zh-CN" altLang="en-US" sz="2000" dirty="0" smtClean="0"/>
              <a:t>以上都是</a:t>
            </a:r>
            <a:r>
              <a:rPr lang="en-US" altLang="zh-CN" sz="2000" dirty="0" smtClean="0"/>
              <a:t>OS</a:t>
            </a:r>
            <a:r>
              <a:rPr lang="zh-CN" altLang="en-US" sz="2000" dirty="0" smtClean="0"/>
              <a:t>内核为用户创建一个新进程，这类是由用户进程自己创建新进程，以便新进程和创建者进程并发完成相应的处理。如用户程序需要不断地从键盘读入数据再对数据进行处理、打印输出等。</a:t>
            </a:r>
            <a:endParaRPr lang="en-US" altLang="zh-CN" sz="20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1+#ppt_w/2"/>
                                          </p:val>
                                        </p:tav>
                                        <p:tav tm="100000">
                                          <p:val>
                                            <p:strVal val="#ppt_x"/>
                                          </p:val>
                                        </p:tav>
                                      </p:tavLst>
                                    </p:anim>
                                    <p:anim calcmode="lin" valueType="num">
                                      <p:cBhvr additive="base">
                                        <p:cTn id="3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1+#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9" grpId="1" animBg="1"/>
      <p:bldP spid="10" grpId="0" animBg="1"/>
      <p:bldP spid="10" grpId="1" animBg="1"/>
      <p:bldP spid="11" grpId="0" animBg="1"/>
      <p:bldP spid="11" grpId="1" animBg="1"/>
      <p:bldP spid="12" grpId="0" animBg="1"/>
      <p:bldP spid="12"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默认设计模板">
  <a:themeElements>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itchFamily="18"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6600"/>
        </a:hlink>
        <a:folHlink>
          <a:srgbClr val="0066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4209</TotalTime>
  <Words>3250</Words>
  <Application>Microsoft Office PowerPoint</Application>
  <PresentationFormat>全屏显示(4:3)</PresentationFormat>
  <Paragraphs>351</Paragraphs>
  <Slides>39</Slides>
  <Notes>2</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默认设计模板</vt:lpstr>
      <vt:lpstr> 　　　　　2.3  进 程 控 制 </vt:lpstr>
      <vt:lpstr>PowerPoint 演示文稿</vt:lpstr>
      <vt:lpstr>OS的两大方面功能：支撑和资源管理 　　1. 支撑功能 　　(1) 中断处理 　　(2) 时钟管理 　　(3) 原语操作</vt:lpstr>
      <vt:lpstr>　　2. 资源管理功能 　　(1) 进程管理 　　(2) 存储器管理 　　(3) 设备管理 </vt:lpstr>
      <vt:lpstr>2.3.2  进程的创建 　　1. 进程的层次结构 　　在OS中，允许一个进程创建另一个进程，通常把创建进程的进程称为父进程，而把被创建的进程称为子进程。子进程可继续创建更多的孙进程，由此便形成了一个进程的层次结构。         如在UNIX中，进程与其子孙进程共同组成一个进程家族。</vt:lpstr>
      <vt:lpstr>子进程可以继承父进程拥有的所有资源，如父进程打开的文件、父进程所分配的缓冲区等。</vt:lpstr>
      <vt:lpstr>【注意】Windows中不存在进程层次结构的概念，所有的进程具有相同的地位</vt:lpstr>
      <vt:lpstr>　　2. 进程图 　　所谓进程图（Process Graph）就是用于描述进程间关系的一棵有向树，用来描述一个进程的家族关系。如图2-13所示。 </vt:lpstr>
      <vt:lpstr>　　3. 引起创建进程的事件 　　为使程序之间能并发运行，应先为它们分别创建进程。</vt:lpstr>
      <vt:lpstr>　　4. 进程的创建(Creation of Process) 　　每当系统中出现了创建新进程的请求后，OS便调用进程创建原语Creat按下述步骤创建一个新进程：</vt:lpstr>
      <vt:lpstr>2.3.3  进程的终止 　　1. 引起进程终止(Termination of Process)的事件 　　(1) 正常结束 　　(2) 异常结束 　　(3) 外界干预 </vt:lpstr>
      <vt:lpstr>　　2. 进程的终止过程 　　如果系统中发生了要求终止进程的某事件，OS便调用进程终止原语，按下述过程去终止指定的进程：</vt:lpstr>
      <vt:lpstr>　　(3) 若该进程还有子孙进程，还应将其所有子孙进程也都予以终止，以防它们成为不可控的进程；</vt:lpstr>
      <vt:lpstr>2.3.4  进程的阻塞与唤醒 　　1. 引起进程阻塞和唤醒的事件</vt:lpstr>
      <vt:lpstr>　　2. 进程阻塞过程</vt:lpstr>
      <vt:lpstr>　　3. 进程唤醒过程</vt:lpstr>
      <vt:lpstr>2.3.5  进程的挂起与激活 　　1. 进程的挂起 　　系统中出现了引起进程挂起的事件时，OS将利用挂起原语suspend将指定进程或处于阻塞状态的进程挂起。</vt:lpstr>
      <vt:lpstr>　　2. 进程的激活过程 　　系统中发生激活进程的事件时，OS将利用激活原语active，将指定进程激活。</vt:lpstr>
      <vt:lpstr>PowerPoint 演示文稿</vt:lpstr>
      <vt:lpstr>PowerPoint 演示文稿</vt:lpstr>
      <vt:lpstr>PowerPoint 演示文稿</vt:lpstr>
      <vt:lpstr>PowerPoint 演示文稿</vt:lpstr>
      <vt:lpstr> 　　　　　2.4　进 程 同 步  　　在OS中引入进程后，一方面可以使系统中的多道程序并发执行，这不仅能有效地改善资源利用率，还可显著地提高系统的吞吐量，但另一方面却使系统变得更加复杂。如果不能采取有效的措施，对多个进程的运行进行妥善的管理，必然会因为这些进程对系统资源的无序争夺给系统造成混乱。致使每次处理的结果存在着不确定性，即显现出其不可再现性。</vt:lpstr>
      <vt:lpstr>2.4.1　进程同步的基本概念 　　1. 多道程序环境下，两种形式的制约关系</vt:lpstr>
      <vt:lpstr>　　2. 临界资源(Critical Resouce)  　　在一段时间内只允许一个进程访问的资源，即仅当一个进程访问完并释放该资源后，才允许另一个进程访问的资源，称为临界资源或独占资源。 　　如打印机、 磁带机、共享变量等，都属于临界资源，诸进程间应采取互斥方式，实现对这种资源的共享。 </vt:lpstr>
      <vt:lpstr>经典的生产者-消费者问题</vt:lpstr>
      <vt:lpstr>PowerPoint 演示文稿</vt:lpstr>
      <vt:lpstr>PowerPoint 演示文稿</vt:lpstr>
      <vt:lpstr>经典的生产者—消费者问题</vt:lpstr>
      <vt:lpstr>生产者-消费者程序</vt:lpstr>
      <vt:lpstr>生产者-消费者程序</vt:lpstr>
      <vt:lpstr>PowerPoint 演示文稿</vt:lpstr>
      <vt:lpstr>PowerPoint 演示文稿</vt:lpstr>
      <vt:lpstr>PowerPoint 演示文稿</vt:lpstr>
      <vt:lpstr>访问临界区的循环进程</vt:lpstr>
      <vt:lpstr>PowerPoint 演示文稿</vt:lpstr>
      <vt:lpstr>PowerPoint 演示文稿</vt:lpstr>
      <vt:lpstr>PowerPoint 演示文稿</vt:lpstr>
      <vt:lpstr>PowerPoint 演示文稿</vt:lpstr>
    </vt:vector>
  </TitlesOfParts>
  <Company>xd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JUJUMAO</dc:creator>
  <cp:lastModifiedBy>yxzhao</cp:lastModifiedBy>
  <cp:revision>261</cp:revision>
  <dcterms:created xsi:type="dcterms:W3CDTF">2007-10-24T02:24:36Z</dcterms:created>
  <dcterms:modified xsi:type="dcterms:W3CDTF">2022-09-21T03:56:33Z</dcterms:modified>
</cp:coreProperties>
</file>