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8" r:id="rId2"/>
    <p:sldId id="502" r:id="rId3"/>
    <p:sldId id="503" r:id="rId4"/>
    <p:sldId id="504" r:id="rId5"/>
    <p:sldId id="429" r:id="rId6"/>
    <p:sldId id="505" r:id="rId7"/>
    <p:sldId id="430" r:id="rId8"/>
    <p:sldId id="507" r:id="rId9"/>
    <p:sldId id="508" r:id="rId10"/>
    <p:sldId id="510" r:id="rId11"/>
    <p:sldId id="509" r:id="rId12"/>
    <p:sldId id="431" r:id="rId13"/>
    <p:sldId id="511" r:id="rId14"/>
    <p:sldId id="517" r:id="rId15"/>
    <p:sldId id="513" r:id="rId16"/>
    <p:sldId id="535" r:id="rId17"/>
    <p:sldId id="536" r:id="rId18"/>
    <p:sldId id="537" r:id="rId19"/>
    <p:sldId id="538" r:id="rId20"/>
    <p:sldId id="539" r:id="rId21"/>
    <p:sldId id="432" r:id="rId22"/>
    <p:sldId id="518" r:id="rId23"/>
    <p:sldId id="519" r:id="rId24"/>
    <p:sldId id="433" r:id="rId25"/>
    <p:sldId id="434" r:id="rId26"/>
    <p:sldId id="521" r:id="rId27"/>
    <p:sldId id="525" r:id="rId28"/>
    <p:sldId id="523" r:id="rId29"/>
    <p:sldId id="524" r:id="rId30"/>
    <p:sldId id="436" r:id="rId31"/>
    <p:sldId id="526" r:id="rId32"/>
    <p:sldId id="527" r:id="rId33"/>
    <p:sldId id="528" r:id="rId34"/>
    <p:sldId id="534" r:id="rId35"/>
    <p:sldId id="529" r:id="rId36"/>
    <p:sldId id="530" r:id="rId37"/>
    <p:sldId id="531" r:id="rId38"/>
    <p:sldId id="532" r:id="rId39"/>
    <p:sldId id="533" r:id="rId40"/>
  </p:sldIdLst>
  <p:sldSz cx="9144000" cy="6858000" type="screen4x3"/>
  <p:notesSz cx="6858000" cy="9144000"/>
  <p:defaultTextStyle>
    <a:defPPr>
      <a:defRPr lang="zh-CN"/>
    </a:defPPr>
    <a:lvl1pPr algn="ctr" rtl="0" fontAlgn="base">
      <a:spcBef>
        <a:spcPct val="0"/>
      </a:spcBef>
      <a:spcAft>
        <a:spcPct val="0"/>
      </a:spcAft>
      <a:defRPr sz="3600" kern="1200">
        <a:solidFill>
          <a:schemeClr val="tx2"/>
        </a:solidFill>
        <a:latin typeface="Times New Roman" pitchFamily="18" charset="0"/>
        <a:ea typeface="宋体" pitchFamily="2" charset="-122"/>
        <a:cs typeface="+mn-cs"/>
      </a:defRPr>
    </a:lvl1pPr>
    <a:lvl2pPr marL="457200" algn="ctr" rtl="0" fontAlgn="base">
      <a:spcBef>
        <a:spcPct val="0"/>
      </a:spcBef>
      <a:spcAft>
        <a:spcPct val="0"/>
      </a:spcAft>
      <a:defRPr sz="3600" kern="1200">
        <a:solidFill>
          <a:schemeClr val="tx2"/>
        </a:solidFill>
        <a:latin typeface="Times New Roman" pitchFamily="18" charset="0"/>
        <a:ea typeface="宋体" pitchFamily="2" charset="-122"/>
        <a:cs typeface="+mn-cs"/>
      </a:defRPr>
    </a:lvl2pPr>
    <a:lvl3pPr marL="914400" algn="ctr" rtl="0" fontAlgn="base">
      <a:spcBef>
        <a:spcPct val="0"/>
      </a:spcBef>
      <a:spcAft>
        <a:spcPct val="0"/>
      </a:spcAft>
      <a:defRPr sz="3600" kern="1200">
        <a:solidFill>
          <a:schemeClr val="tx2"/>
        </a:solidFill>
        <a:latin typeface="Times New Roman" pitchFamily="18" charset="0"/>
        <a:ea typeface="宋体" pitchFamily="2" charset="-122"/>
        <a:cs typeface="+mn-cs"/>
      </a:defRPr>
    </a:lvl3pPr>
    <a:lvl4pPr marL="1371600" algn="ctr" rtl="0" fontAlgn="base">
      <a:spcBef>
        <a:spcPct val="0"/>
      </a:spcBef>
      <a:spcAft>
        <a:spcPct val="0"/>
      </a:spcAft>
      <a:defRPr sz="3600" kern="1200">
        <a:solidFill>
          <a:schemeClr val="tx2"/>
        </a:solidFill>
        <a:latin typeface="Times New Roman" pitchFamily="18" charset="0"/>
        <a:ea typeface="宋体" pitchFamily="2" charset="-122"/>
        <a:cs typeface="+mn-cs"/>
      </a:defRPr>
    </a:lvl4pPr>
    <a:lvl5pPr marL="1828800" algn="ctr" rtl="0" fontAlgn="base">
      <a:spcBef>
        <a:spcPct val="0"/>
      </a:spcBef>
      <a:spcAft>
        <a:spcPct val="0"/>
      </a:spcAft>
      <a:defRPr sz="3600" kern="1200">
        <a:solidFill>
          <a:schemeClr val="tx2"/>
        </a:solidFill>
        <a:latin typeface="Times New Roman" pitchFamily="18" charset="0"/>
        <a:ea typeface="宋体" pitchFamily="2" charset="-122"/>
        <a:cs typeface="+mn-cs"/>
      </a:defRPr>
    </a:lvl5pPr>
    <a:lvl6pPr marL="2286000" algn="l" defTabSz="914400" rtl="0" eaLnBrk="1" latinLnBrk="0" hangingPunct="1">
      <a:defRPr sz="3600" kern="1200">
        <a:solidFill>
          <a:schemeClr val="tx2"/>
        </a:solidFill>
        <a:latin typeface="Times New Roman" pitchFamily="18" charset="0"/>
        <a:ea typeface="宋体" pitchFamily="2" charset="-122"/>
        <a:cs typeface="+mn-cs"/>
      </a:defRPr>
    </a:lvl6pPr>
    <a:lvl7pPr marL="2743200" algn="l" defTabSz="914400" rtl="0" eaLnBrk="1" latinLnBrk="0" hangingPunct="1">
      <a:defRPr sz="3600" kern="1200">
        <a:solidFill>
          <a:schemeClr val="tx2"/>
        </a:solidFill>
        <a:latin typeface="Times New Roman" pitchFamily="18" charset="0"/>
        <a:ea typeface="宋体" pitchFamily="2" charset="-122"/>
        <a:cs typeface="+mn-cs"/>
      </a:defRPr>
    </a:lvl7pPr>
    <a:lvl8pPr marL="3200400" algn="l" defTabSz="914400" rtl="0" eaLnBrk="1" latinLnBrk="0" hangingPunct="1">
      <a:defRPr sz="3600" kern="1200">
        <a:solidFill>
          <a:schemeClr val="tx2"/>
        </a:solidFill>
        <a:latin typeface="Times New Roman" pitchFamily="18" charset="0"/>
        <a:ea typeface="宋体" pitchFamily="2" charset="-122"/>
        <a:cs typeface="+mn-cs"/>
      </a:defRPr>
    </a:lvl8pPr>
    <a:lvl9pPr marL="3657600" algn="l" defTabSz="914400" rtl="0" eaLnBrk="1" latinLnBrk="0" hangingPunct="1">
      <a:defRPr sz="3600" kern="1200">
        <a:solidFill>
          <a:schemeClr val="tx2"/>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6600"/>
    <a:srgbClr val="EAE241"/>
    <a:srgbClr val="B05800"/>
    <a:srgbClr val="864300"/>
    <a:srgbClr val="663300"/>
    <a:srgbClr val="CCCC99"/>
    <a:srgbClr val="99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4" autoAdjust="0"/>
  </p:normalViewPr>
  <p:slideViewPr>
    <p:cSldViewPr>
      <p:cViewPr>
        <p:scale>
          <a:sx n="75" d="100"/>
          <a:sy n="75" d="100"/>
        </p:scale>
        <p:origin x="-1188"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31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443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3465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5231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7294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9444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61038"/>
            <a:ext cx="4495800" cy="476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8237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0242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9931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5331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1016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2725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42" descr="图片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smtClean="0">
                <a:solidFill>
                  <a:schemeClr val="tx1"/>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solidFill>
                  <a:schemeClr val="tx1"/>
                </a:solidFill>
                <a:latin typeface="Arial" charset="0"/>
              </a:defRPr>
            </a:lvl1pPr>
          </a:lstStyle>
          <a:p>
            <a:pPr>
              <a:defRPr/>
            </a:pPr>
            <a:endParaRPr lang="en-US" altLang="zh-CN"/>
          </a:p>
        </p:txBody>
      </p:sp>
      <p:sp>
        <p:nvSpPr>
          <p:cNvPr id="1031" name="Oval 624"/>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998F7D"/>
            </a:prstShdw>
          </a:effectLst>
          <a:extLst>
            <a:ext uri="{91240B29-F687-4F45-9708-019B960494DF}">
              <a14:hiddenLine xmlns:a14="http://schemas.microsoft.com/office/drawing/2010/main" w="9525" algn="ctr">
                <a:solidFill>
                  <a:schemeClr val="tx1"/>
                </a:solidFill>
                <a:round/>
                <a:headEnd/>
                <a:tailEnd/>
              </a14:hiddenLine>
            </a:ext>
          </a:extLst>
        </p:spPr>
        <p:txBody>
          <a:bodyPr lIns="0" tIns="0" rIns="0" bIns="0" anchor="ctr">
            <a:spAutoFit/>
          </a:bodyPr>
          <a:lstStyle/>
          <a:p>
            <a:fld id="{E9076D37-0B3F-4A33-9675-91B49A2B7683}" type="slidenum">
              <a:rPr lang="en-US" altLang="zh-CN" sz="1800" b="1">
                <a:solidFill>
                  <a:srgbClr val="C75399"/>
                </a:solidFill>
                <a:latin typeface="华文行楷" pitchFamily="2" charset="-122"/>
                <a:ea typeface="华文行楷" pitchFamily="2" charset="-122"/>
              </a:rPr>
              <a:pPr/>
              <a:t>‹#›</a:t>
            </a:fld>
            <a:endParaRPr lang="en-US" altLang="zh-CN" sz="1800" b="1">
              <a:solidFill>
                <a:srgbClr val="C75399"/>
              </a:solidFill>
              <a:latin typeface="华文行楷" pitchFamily="2" charset="-122"/>
              <a:ea typeface="华文行楷" pitchFamily="2" charset="-122"/>
            </a:endParaRPr>
          </a:p>
        </p:txBody>
      </p:sp>
      <p:sp>
        <p:nvSpPr>
          <p:cNvPr id="1032" name="Rectangle 346"/>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538399"/>
            </a:prstShdw>
          </a:effectLst>
          <a:extLst>
            <a:ext uri="{909E8E84-426E-40DD-AFC4-6F175D3DCCD1}">
              <a14:hiddenFill xmlns:a14="http://schemas.microsoft.com/office/drawing/2010/main">
                <a:solidFill>
                  <a:schemeClr val="accent1"/>
                </a:solidFill>
              </a14:hiddenFill>
            </a:ext>
          </a:extLst>
        </p:spPr>
        <p:txBody>
          <a:bodyPr wrap="none" anchor="ctr">
            <a:spAutoFit/>
          </a:bodyPr>
          <a:lstStyle/>
          <a:p>
            <a:endParaRPr lang="zh-CN" altLang="en-US"/>
          </a:p>
        </p:txBody>
      </p:sp>
      <p:sp>
        <p:nvSpPr>
          <p:cNvPr id="1033" name="Text Box 843"/>
          <p:cNvSpPr txBox="1">
            <a:spLocks noChangeArrowheads="1"/>
          </p:cNvSpPr>
          <p:nvPr userDrawn="1"/>
        </p:nvSpPr>
        <p:spPr bwMode="auto">
          <a:xfrm>
            <a:off x="1900238" y="206375"/>
            <a:ext cx="511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a:solidFill>
                  <a:schemeClr val="tx2"/>
                </a:solidFill>
                <a:latin typeface="Times New Roman" pitchFamily="18" charset="0"/>
                <a:ea typeface="宋体" pitchFamily="2" charset="-122"/>
              </a:defRPr>
            </a:lvl1pPr>
            <a:lvl2pPr marL="742950" indent="-285750" eaLnBrk="0" hangingPunct="0">
              <a:defRPr sz="3600">
                <a:solidFill>
                  <a:schemeClr val="tx2"/>
                </a:solidFill>
                <a:latin typeface="Times New Roman" pitchFamily="18" charset="0"/>
                <a:ea typeface="宋体" pitchFamily="2" charset="-122"/>
              </a:defRPr>
            </a:lvl2pPr>
            <a:lvl3pPr marL="1143000" indent="-228600" eaLnBrk="0" hangingPunct="0">
              <a:defRPr sz="3600">
                <a:solidFill>
                  <a:schemeClr val="tx2"/>
                </a:solidFill>
                <a:latin typeface="Times New Roman" pitchFamily="18" charset="0"/>
                <a:ea typeface="宋体" pitchFamily="2" charset="-122"/>
              </a:defRPr>
            </a:lvl3pPr>
            <a:lvl4pPr marL="1600200" indent="-228600" eaLnBrk="0" hangingPunct="0">
              <a:defRPr sz="3600">
                <a:solidFill>
                  <a:schemeClr val="tx2"/>
                </a:solidFill>
                <a:latin typeface="Times New Roman" pitchFamily="18" charset="0"/>
                <a:ea typeface="宋体" pitchFamily="2" charset="-122"/>
              </a:defRPr>
            </a:lvl4pPr>
            <a:lvl5pPr marL="2057400" indent="-228600" eaLnBrk="0" hangingPunct="0">
              <a:defRPr sz="3600">
                <a:solidFill>
                  <a:schemeClr val="tx2"/>
                </a:solidFill>
                <a:latin typeface="Times New Roman" pitchFamily="18" charset="0"/>
                <a:ea typeface="宋体" pitchFamily="2" charset="-122"/>
              </a:defRPr>
            </a:lvl5pPr>
            <a:lvl6pPr marL="25146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6pPr>
            <a:lvl7pPr marL="29718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7pPr>
            <a:lvl8pPr marL="34290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8pPr>
            <a:lvl9pPr marL="3886200" indent="-228600" algn="ctr" eaLnBrk="0" fontAlgn="base" hangingPunct="0">
              <a:spcBef>
                <a:spcPct val="0"/>
              </a:spcBef>
              <a:spcAft>
                <a:spcPct val="0"/>
              </a:spcAft>
              <a:defRPr sz="3600">
                <a:solidFill>
                  <a:schemeClr val="tx2"/>
                </a:solidFill>
                <a:latin typeface="Times New Roman" pitchFamily="18" charset="0"/>
                <a:ea typeface="宋体" pitchFamily="2" charset="-122"/>
              </a:defRPr>
            </a:lvl9pPr>
          </a:lstStyle>
          <a:p>
            <a:pPr eaLnBrk="1" hangingPunct="1">
              <a:spcBef>
                <a:spcPct val="50000"/>
              </a:spcBef>
            </a:pPr>
            <a:r>
              <a:rPr lang="zh-CN" altLang="en-US" sz="1800">
                <a:solidFill>
                  <a:srgbClr val="990000"/>
                </a:solidFill>
                <a:latin typeface="方正姚体简体" pitchFamily="65" charset="-122"/>
                <a:ea typeface="方正姚体简体" pitchFamily="65" charset="-122"/>
              </a:rPr>
              <a:t>第二章    进程的描述与控制</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p:titleStyle>
    <p:body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2.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19.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2.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2.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68313" y="692150"/>
            <a:ext cx="8064500" cy="2340545"/>
          </a:xfrm>
        </p:spPr>
        <p:txBody>
          <a:bodyPr/>
          <a:lstStyle/>
          <a:p>
            <a:pPr eaLnBrk="1" hangingPunct="1">
              <a:lnSpc>
                <a:spcPct val="140000"/>
              </a:lnSpc>
            </a:pPr>
            <a:r>
              <a:rPr lang="en-US" altLang="zh-CN" smtClean="0">
                <a:latin typeface="黑体" pitchFamily="2" charset="-122"/>
                <a:ea typeface="黑体" pitchFamily="2" charset="-122"/>
              </a:rPr>
              <a:t>2.4.3</a:t>
            </a:r>
            <a:r>
              <a:rPr lang="zh-CN" altLang="en-US" smtClean="0">
                <a:latin typeface="黑体" pitchFamily="2" charset="-122"/>
                <a:ea typeface="黑体" pitchFamily="2" charset="-122"/>
              </a:rPr>
              <a:t>　信号量机制</a:t>
            </a:r>
            <a:br>
              <a:rPr lang="zh-CN" altLang="en-US" smtClean="0">
                <a:latin typeface="黑体" pitchFamily="2" charset="-122"/>
                <a:ea typeface="黑体" pitchFamily="2" charset="-122"/>
              </a:rPr>
            </a:br>
            <a:r>
              <a:rPr lang="zh-CN" altLang="en-US" smtClean="0"/>
              <a:t>　　</a:t>
            </a:r>
            <a:r>
              <a:rPr lang="zh-CN" altLang="en-US" kern="1200"/>
              <a:t>信号量（</a:t>
            </a:r>
            <a:r>
              <a:rPr lang="en-US" altLang="zh-CN" kern="1200"/>
              <a:t>Semaphores</a:t>
            </a:r>
            <a:r>
              <a:rPr lang="zh-CN" altLang="en-US" kern="1200"/>
              <a:t>）机制是一种卓有成效的进程同步工具。信号量机制已被广泛应用于单处理机和多处理机系统以及计算机网络中。 </a:t>
            </a:r>
          </a:p>
        </p:txBody>
      </p:sp>
      <p:sp>
        <p:nvSpPr>
          <p:cNvPr id="7" name="Text Box 7"/>
          <p:cNvSpPr txBox="1">
            <a:spLocks noChangeArrowheads="1"/>
          </p:cNvSpPr>
          <p:nvPr/>
        </p:nvSpPr>
        <p:spPr bwMode="auto">
          <a:xfrm>
            <a:off x="717872" y="2852936"/>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spcBef>
                <a:spcPct val="5000"/>
              </a:spcBef>
            </a:pPr>
            <a:r>
              <a:rPr lang="zh-CN" altLang="en-US" sz="2800">
                <a:solidFill>
                  <a:srgbClr val="CC9900"/>
                </a:solidFill>
                <a:latin typeface="楷体_GB2312" pitchFamily="1" charset="-122"/>
                <a:ea typeface="楷体_GB2312" pitchFamily="1" charset="-122"/>
              </a:rPr>
              <a:t>信号量机制的发展：</a:t>
            </a:r>
          </a:p>
        </p:txBody>
      </p:sp>
      <p:sp>
        <p:nvSpPr>
          <p:cNvPr id="8" name="Text Box 8"/>
          <p:cNvSpPr txBox="1">
            <a:spLocks noChangeArrowheads="1"/>
          </p:cNvSpPr>
          <p:nvPr/>
        </p:nvSpPr>
        <p:spPr bwMode="auto">
          <a:xfrm>
            <a:off x="717872" y="3538736"/>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spcBef>
                <a:spcPct val="5000"/>
              </a:spcBef>
            </a:pPr>
            <a:r>
              <a:rPr lang="en-US" altLang="zh-CN" dirty="0">
                <a:solidFill>
                  <a:srgbClr val="0000CC"/>
                </a:solidFill>
                <a:latin typeface="宋体" pitchFamily="2" charset="-122"/>
              </a:rPr>
              <a:t>◆</a:t>
            </a:r>
            <a:r>
              <a:rPr lang="zh-CN" altLang="en-US" dirty="0">
                <a:solidFill>
                  <a:srgbClr val="CC6600"/>
                </a:solidFill>
                <a:latin typeface="宋体" pitchFamily="2" charset="-122"/>
              </a:rPr>
              <a:t>整型信号量</a:t>
            </a:r>
            <a:r>
              <a:rPr lang="zh-CN" altLang="en-US" dirty="0">
                <a:solidFill>
                  <a:srgbClr val="CC6600"/>
                </a:solidFill>
                <a:latin typeface="黑体" pitchFamily="49" charset="-122"/>
                <a:ea typeface="黑体" pitchFamily="49" charset="-122"/>
              </a:rPr>
              <a:t> </a:t>
            </a:r>
          </a:p>
        </p:txBody>
      </p:sp>
      <p:sp>
        <p:nvSpPr>
          <p:cNvPr id="9" name="Text Box 10"/>
          <p:cNvSpPr txBox="1">
            <a:spLocks noChangeArrowheads="1"/>
          </p:cNvSpPr>
          <p:nvPr/>
        </p:nvSpPr>
        <p:spPr bwMode="auto">
          <a:xfrm>
            <a:off x="717872" y="4148336"/>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spcBef>
                <a:spcPct val="5000"/>
              </a:spcBef>
            </a:pPr>
            <a:r>
              <a:rPr lang="en-US" altLang="zh-CN">
                <a:solidFill>
                  <a:srgbClr val="0000CC"/>
                </a:solidFill>
                <a:latin typeface="宋体" pitchFamily="2" charset="-122"/>
              </a:rPr>
              <a:t>◆</a:t>
            </a:r>
            <a:r>
              <a:rPr lang="zh-CN" altLang="en-US">
                <a:solidFill>
                  <a:srgbClr val="CC6600"/>
                </a:solidFill>
                <a:latin typeface="宋体" pitchFamily="2" charset="-122"/>
              </a:rPr>
              <a:t>记录型信号量</a:t>
            </a:r>
            <a:r>
              <a:rPr lang="zh-CN" altLang="en-US">
                <a:solidFill>
                  <a:srgbClr val="CC6600"/>
                </a:solidFill>
                <a:latin typeface="黑体" pitchFamily="49" charset="-122"/>
                <a:ea typeface="黑体" pitchFamily="49" charset="-122"/>
              </a:rPr>
              <a:t> </a:t>
            </a:r>
          </a:p>
        </p:txBody>
      </p:sp>
      <p:sp>
        <p:nvSpPr>
          <p:cNvPr id="10" name="Text Box 12"/>
          <p:cNvSpPr txBox="1">
            <a:spLocks noChangeArrowheads="1"/>
          </p:cNvSpPr>
          <p:nvPr/>
        </p:nvSpPr>
        <p:spPr bwMode="auto">
          <a:xfrm>
            <a:off x="717872" y="4757936"/>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r>
              <a:rPr lang="en-US" altLang="zh-CN">
                <a:solidFill>
                  <a:srgbClr val="0000CC"/>
                </a:solidFill>
                <a:latin typeface="宋体" pitchFamily="2" charset="-122"/>
              </a:rPr>
              <a:t>◆</a:t>
            </a:r>
            <a:r>
              <a:rPr lang="en-US" altLang="zh-CN">
                <a:solidFill>
                  <a:srgbClr val="CC6600"/>
                </a:solidFill>
                <a:latin typeface="黑体" pitchFamily="49" charset="-122"/>
              </a:rPr>
              <a:t>AND</a:t>
            </a:r>
            <a:r>
              <a:rPr lang="zh-CN" altLang="en-US">
                <a:solidFill>
                  <a:srgbClr val="CC6600"/>
                </a:solidFill>
                <a:latin typeface="宋体" pitchFamily="2" charset="-122"/>
              </a:rPr>
              <a:t>型信号量</a:t>
            </a:r>
            <a:r>
              <a:rPr lang="zh-CN" altLang="en-US">
                <a:solidFill>
                  <a:srgbClr val="CC6600"/>
                </a:solidFill>
                <a:latin typeface="黑体" pitchFamily="49" charset="-122"/>
                <a:ea typeface="黑体" pitchFamily="49" charset="-122"/>
              </a:rPr>
              <a:t> </a:t>
            </a:r>
          </a:p>
        </p:txBody>
      </p:sp>
      <p:sp>
        <p:nvSpPr>
          <p:cNvPr id="11" name="Text Box 15"/>
          <p:cNvSpPr txBox="1">
            <a:spLocks noChangeArrowheads="1"/>
          </p:cNvSpPr>
          <p:nvPr/>
        </p:nvSpPr>
        <p:spPr bwMode="auto">
          <a:xfrm>
            <a:off x="717872" y="5367536"/>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r>
              <a:rPr lang="en-US" altLang="zh-CN">
                <a:solidFill>
                  <a:srgbClr val="0000CC"/>
                </a:solidFill>
                <a:latin typeface="宋体" pitchFamily="2" charset="-122"/>
              </a:rPr>
              <a:t>◆</a:t>
            </a:r>
            <a:r>
              <a:rPr lang="zh-CN" altLang="en-US">
                <a:solidFill>
                  <a:srgbClr val="CC6600"/>
                </a:solidFill>
                <a:latin typeface="宋体" pitchFamily="2" charset="-122"/>
              </a:rPr>
              <a:t>信号量集</a:t>
            </a:r>
            <a:r>
              <a:rPr lang="zh-CN" altLang="en-US">
                <a:solidFill>
                  <a:srgbClr val="CC6600"/>
                </a:solidFill>
                <a:latin typeface="黑体" pitchFamily="49" charset="-122"/>
                <a:ea typeface="黑体" pitchFamily="49" charset="-122"/>
              </a:rPr>
              <a:t> </a:t>
            </a:r>
          </a:p>
        </p:txBody>
      </p:sp>
      <p:sp>
        <p:nvSpPr>
          <p:cNvPr id="12" name="Text Box 16"/>
          <p:cNvSpPr txBox="1">
            <a:spLocks noChangeArrowheads="1"/>
          </p:cNvSpPr>
          <p:nvPr/>
        </p:nvSpPr>
        <p:spPr bwMode="auto">
          <a:xfrm>
            <a:off x="2927672" y="3538736"/>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r>
              <a:rPr lang="en-US" altLang="zh-CN">
                <a:latin typeface="Times New Roman" pitchFamily="18" charset="0"/>
              </a:rPr>
              <a:t>“</a:t>
            </a:r>
            <a:r>
              <a:rPr lang="zh-CN" altLang="en-US">
                <a:latin typeface="宋体" pitchFamily="2" charset="-122"/>
              </a:rPr>
              <a:t>忙等</a:t>
            </a:r>
            <a:r>
              <a:rPr lang="zh-CN" altLang="en-US">
                <a:latin typeface="Times New Roman" pitchFamily="18" charset="0"/>
              </a:rPr>
              <a:t>”</a:t>
            </a:r>
            <a:r>
              <a:rPr lang="zh-CN" altLang="en-US">
                <a:latin typeface="宋体" pitchFamily="2" charset="-122"/>
              </a:rPr>
              <a:t>，未遵循</a:t>
            </a:r>
            <a:r>
              <a:rPr lang="zh-CN" altLang="en-US">
                <a:latin typeface="Times New Roman" pitchFamily="18" charset="0"/>
              </a:rPr>
              <a:t>“</a:t>
            </a:r>
            <a:r>
              <a:rPr lang="zh-CN" altLang="en-US">
                <a:latin typeface="宋体" pitchFamily="2" charset="-122"/>
              </a:rPr>
              <a:t>让权等待</a:t>
            </a:r>
            <a:r>
              <a:rPr lang="zh-CN" altLang="en-US">
                <a:latin typeface="Times New Roman" pitchFamily="18" charset="0"/>
              </a:rPr>
              <a:t>”</a:t>
            </a:r>
            <a:r>
              <a:rPr lang="zh-CN" altLang="en-US">
                <a:latin typeface="宋体" pitchFamily="2" charset="-122"/>
              </a:rPr>
              <a:t>准则。</a:t>
            </a:r>
            <a:r>
              <a:rPr lang="zh-CN" altLang="en-US"/>
              <a:t> </a:t>
            </a:r>
          </a:p>
        </p:txBody>
      </p:sp>
      <p:sp>
        <p:nvSpPr>
          <p:cNvPr id="13" name="Text Box 17"/>
          <p:cNvSpPr txBox="1">
            <a:spLocks noChangeArrowheads="1"/>
          </p:cNvSpPr>
          <p:nvPr/>
        </p:nvSpPr>
        <p:spPr bwMode="auto">
          <a:xfrm>
            <a:off x="3156272" y="4148336"/>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r>
              <a:rPr lang="en-US" altLang="zh-CN">
                <a:latin typeface="Times New Roman" pitchFamily="18" charset="0"/>
              </a:rPr>
              <a:t>——</a:t>
            </a:r>
            <a:r>
              <a:rPr lang="zh-CN" altLang="en-US">
                <a:latin typeface="宋体" pitchFamily="2" charset="-122"/>
              </a:rPr>
              <a:t>后边重点介绍。</a:t>
            </a:r>
            <a:r>
              <a:rPr lang="zh-CN" altLang="en-US"/>
              <a:t> </a:t>
            </a:r>
          </a:p>
        </p:txBody>
      </p:sp>
      <p:sp>
        <p:nvSpPr>
          <p:cNvPr id="14" name="AutoShape 18"/>
          <p:cNvSpPr>
            <a:spLocks/>
          </p:cNvSpPr>
          <p:nvPr/>
        </p:nvSpPr>
        <p:spPr bwMode="auto">
          <a:xfrm>
            <a:off x="3080072" y="4910336"/>
            <a:ext cx="228600" cy="914400"/>
          </a:xfrm>
          <a:prstGeom prst="rightBrace">
            <a:avLst>
              <a:gd name="adj1" fmla="val 33093"/>
              <a:gd name="adj2" fmla="val 50000"/>
            </a:avLst>
          </a:prstGeom>
          <a:noFill/>
          <a:ln w="28575">
            <a:solidFill>
              <a:srgbClr val="CC6600"/>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5" name="Text Box 19"/>
          <p:cNvSpPr txBox="1">
            <a:spLocks noChangeArrowheads="1"/>
          </p:cNvSpPr>
          <p:nvPr/>
        </p:nvSpPr>
        <p:spPr bwMode="auto">
          <a:xfrm>
            <a:off x="3537272" y="5138936"/>
            <a:ext cx="4648200" cy="4667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square" lIns="54000" rIns="18000">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r>
              <a:rPr lang="zh-CN" altLang="en-US">
                <a:latin typeface="宋体" pitchFamily="2" charset="-122"/>
              </a:rPr>
              <a:t>记录型信号量的扩展。</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1+#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2"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1+#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760040" y="627410"/>
            <a:ext cx="7772400" cy="641350"/>
          </a:xfrm>
        </p:spPr>
        <p:txBody>
          <a:bodyPr/>
          <a:lstStyle/>
          <a:p>
            <a:pPr eaLnBrk="1" hangingPunct="1"/>
            <a:r>
              <a:rPr lang="en-US" altLang="zh-CN" b="1" smtClean="0"/>
              <a:t>And</a:t>
            </a:r>
            <a:r>
              <a:rPr lang="zh-CN" altLang="en-US" b="1" smtClean="0"/>
              <a:t>型信号量的</a:t>
            </a:r>
            <a:r>
              <a:rPr lang="en-US" altLang="zh-CN" b="1" smtClean="0"/>
              <a:t>P</a:t>
            </a:r>
            <a:r>
              <a:rPr lang="zh-CN" altLang="en-US" b="1" smtClean="0"/>
              <a:t>操作</a:t>
            </a:r>
          </a:p>
        </p:txBody>
      </p:sp>
      <p:sp>
        <p:nvSpPr>
          <p:cNvPr id="80899" name="Rectangle 3"/>
          <p:cNvSpPr txBox="1">
            <a:spLocks noChangeArrowheads="1"/>
          </p:cNvSpPr>
          <p:nvPr/>
        </p:nvSpPr>
        <p:spPr bwMode="auto">
          <a:xfrm>
            <a:off x="687388" y="1222375"/>
            <a:ext cx="784505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ts val="0"/>
              </a:spcBef>
              <a:buClr>
                <a:schemeClr val="folHlink"/>
              </a:buClr>
              <a:buSzPct val="60000"/>
            </a:pPr>
            <a:r>
              <a:rPr lang="en-US" altLang="zh-CN" sz="2200" dirty="0" err="1">
                <a:latin typeface="+mj-lt"/>
              </a:rPr>
              <a:t>Swait</a:t>
            </a:r>
            <a:r>
              <a:rPr lang="en-US" altLang="zh-CN" sz="2200" dirty="0">
                <a:latin typeface="+mj-lt"/>
              </a:rPr>
              <a:t>(S</a:t>
            </a:r>
            <a:r>
              <a:rPr lang="en-US" altLang="zh-CN" sz="2200" baseline="-25000" dirty="0">
                <a:latin typeface="+mj-lt"/>
              </a:rPr>
              <a:t>1</a:t>
            </a:r>
            <a:r>
              <a:rPr lang="en-US" altLang="zh-CN" sz="2200" dirty="0">
                <a:latin typeface="+mj-lt"/>
              </a:rPr>
              <a:t>,S</a:t>
            </a:r>
            <a:r>
              <a:rPr lang="en-US" altLang="zh-CN" sz="2200" baseline="-25000" dirty="0">
                <a:latin typeface="+mj-lt"/>
              </a:rPr>
              <a:t>2</a:t>
            </a:r>
            <a:r>
              <a:rPr lang="en-US" altLang="zh-CN" sz="2200" dirty="0">
                <a:latin typeface="+mj-lt"/>
              </a:rPr>
              <a:t>,…,S</a:t>
            </a:r>
            <a:r>
              <a:rPr lang="en-US" altLang="zh-CN" sz="2200" baseline="-25000" dirty="0">
                <a:latin typeface="+mj-lt"/>
              </a:rPr>
              <a:t>n</a:t>
            </a:r>
            <a:r>
              <a:rPr lang="en-US" altLang="zh-CN" sz="2200" dirty="0" smtClean="0">
                <a:latin typeface="+mj-lt"/>
              </a:rPr>
              <a:t>)</a:t>
            </a:r>
          </a:p>
          <a:p>
            <a:pPr algn="l">
              <a:spcBef>
                <a:spcPts val="0"/>
              </a:spcBef>
              <a:buClr>
                <a:schemeClr val="folHlink"/>
              </a:buClr>
              <a:buSzPct val="60000"/>
            </a:pPr>
            <a:r>
              <a:rPr lang="en-US" altLang="zh-CN" sz="2200" dirty="0" smtClean="0">
                <a:latin typeface="+mj-lt"/>
              </a:rPr>
              <a:t>{</a:t>
            </a:r>
          </a:p>
          <a:p>
            <a:pPr algn="l">
              <a:spcBef>
                <a:spcPts val="0"/>
              </a:spcBef>
              <a:buClr>
                <a:schemeClr val="folHlink"/>
              </a:buClr>
              <a:buSzPct val="60000"/>
            </a:pPr>
            <a:r>
              <a:rPr lang="en-US" altLang="zh-CN" sz="2200" dirty="0" smtClean="0">
                <a:latin typeface="+mj-lt"/>
              </a:rPr>
              <a:t> while(TRUE)</a:t>
            </a:r>
          </a:p>
          <a:p>
            <a:pPr algn="l">
              <a:spcBef>
                <a:spcPts val="0"/>
              </a:spcBef>
              <a:buClr>
                <a:schemeClr val="folHlink"/>
              </a:buClr>
              <a:buSzPct val="60000"/>
            </a:pPr>
            <a:r>
              <a:rPr lang="en-US" altLang="zh-CN" sz="2200" dirty="0">
                <a:latin typeface="+mj-lt"/>
              </a:rPr>
              <a:t> </a:t>
            </a:r>
            <a:r>
              <a:rPr lang="en-US" altLang="zh-CN" sz="2200" dirty="0" smtClean="0">
                <a:latin typeface="+mj-lt"/>
              </a:rPr>
              <a:t>{</a:t>
            </a:r>
          </a:p>
          <a:p>
            <a:pPr algn="l">
              <a:spcBef>
                <a:spcPts val="0"/>
              </a:spcBef>
              <a:buClr>
                <a:schemeClr val="folHlink"/>
              </a:buClr>
              <a:buSzPct val="60000"/>
            </a:pPr>
            <a:r>
              <a:rPr lang="en-US" altLang="zh-CN" sz="2200" dirty="0">
                <a:latin typeface="+mj-lt"/>
              </a:rPr>
              <a:t>   if S1&gt;=1 &amp;…&amp; Sn&gt;=</a:t>
            </a:r>
            <a:r>
              <a:rPr lang="en-US" altLang="zh-CN" sz="2200" dirty="0" smtClean="0">
                <a:latin typeface="+mj-lt"/>
              </a:rPr>
              <a:t>1{</a:t>
            </a:r>
          </a:p>
          <a:p>
            <a:pPr algn="l">
              <a:spcBef>
                <a:spcPts val="0"/>
              </a:spcBef>
              <a:buClr>
                <a:schemeClr val="folHlink"/>
              </a:buClr>
              <a:buSzPct val="60000"/>
            </a:pPr>
            <a:r>
              <a:rPr lang="en-US" altLang="zh-CN" sz="2200" dirty="0">
                <a:latin typeface="+mj-lt"/>
              </a:rPr>
              <a:t> </a:t>
            </a:r>
            <a:r>
              <a:rPr lang="en-US" altLang="zh-CN" sz="2200" dirty="0" smtClean="0">
                <a:latin typeface="+mj-lt"/>
              </a:rPr>
              <a:t>   for(</a:t>
            </a:r>
            <a:r>
              <a:rPr lang="en-US" altLang="zh-CN" sz="2200" dirty="0" err="1" smtClean="0">
                <a:latin typeface="+mj-lt"/>
              </a:rPr>
              <a:t>i</a:t>
            </a:r>
            <a:r>
              <a:rPr lang="en-US" altLang="zh-CN" sz="2200" dirty="0" smtClean="0">
                <a:latin typeface="+mj-lt"/>
              </a:rPr>
              <a:t>=1;i&lt;=</a:t>
            </a:r>
            <a:r>
              <a:rPr lang="en-US" altLang="zh-CN" sz="2200" dirty="0" err="1" smtClean="0">
                <a:latin typeface="+mj-lt"/>
              </a:rPr>
              <a:t>n;i</a:t>
            </a:r>
            <a:r>
              <a:rPr lang="en-US" altLang="zh-CN" sz="2200" dirty="0" smtClean="0">
                <a:latin typeface="+mj-lt"/>
              </a:rPr>
              <a:t>++)</a:t>
            </a:r>
          </a:p>
          <a:p>
            <a:pPr algn="l">
              <a:spcBef>
                <a:spcPts val="0"/>
              </a:spcBef>
              <a:buClr>
                <a:schemeClr val="folHlink"/>
              </a:buClr>
              <a:buSzPct val="60000"/>
            </a:pPr>
            <a:r>
              <a:rPr lang="en-US" altLang="zh-CN" sz="2200" dirty="0">
                <a:latin typeface="+mj-lt"/>
              </a:rPr>
              <a:t> </a:t>
            </a:r>
            <a:r>
              <a:rPr lang="en-US" altLang="zh-CN" sz="2200" dirty="0" smtClean="0">
                <a:latin typeface="+mj-lt"/>
              </a:rPr>
              <a:t>     Si--;</a:t>
            </a:r>
          </a:p>
          <a:p>
            <a:pPr algn="l">
              <a:spcBef>
                <a:spcPts val="0"/>
              </a:spcBef>
              <a:buClr>
                <a:schemeClr val="folHlink"/>
              </a:buClr>
              <a:buSzPct val="60000"/>
            </a:pPr>
            <a:r>
              <a:rPr lang="en-US" altLang="zh-CN" sz="2200" dirty="0">
                <a:latin typeface="+mj-lt"/>
              </a:rPr>
              <a:t> </a:t>
            </a:r>
            <a:r>
              <a:rPr lang="en-US" altLang="zh-CN" sz="2200" dirty="0" smtClean="0">
                <a:latin typeface="+mj-lt"/>
              </a:rPr>
              <a:t>     break;</a:t>
            </a:r>
          </a:p>
          <a:p>
            <a:pPr algn="l">
              <a:spcBef>
                <a:spcPts val="0"/>
              </a:spcBef>
              <a:buClr>
                <a:schemeClr val="folHlink"/>
              </a:buClr>
              <a:buSzPct val="60000"/>
            </a:pPr>
            <a:r>
              <a:rPr lang="en-US" altLang="zh-CN" sz="2200" dirty="0">
                <a:latin typeface="+mj-lt"/>
              </a:rPr>
              <a:t> </a:t>
            </a:r>
            <a:r>
              <a:rPr lang="en-US" altLang="zh-CN" sz="2200" dirty="0" smtClean="0">
                <a:latin typeface="+mj-lt"/>
              </a:rPr>
              <a:t>  }</a:t>
            </a:r>
          </a:p>
          <a:p>
            <a:pPr algn="l">
              <a:spcBef>
                <a:spcPts val="0"/>
              </a:spcBef>
              <a:buClr>
                <a:schemeClr val="folHlink"/>
              </a:buClr>
              <a:buSzPct val="60000"/>
            </a:pPr>
            <a:r>
              <a:rPr lang="en-US" altLang="zh-CN" sz="2200" dirty="0">
                <a:latin typeface="+mj-lt"/>
              </a:rPr>
              <a:t> </a:t>
            </a:r>
            <a:r>
              <a:rPr lang="en-US" altLang="zh-CN" sz="2200" dirty="0" smtClean="0">
                <a:latin typeface="+mj-lt"/>
              </a:rPr>
              <a:t>  else{</a:t>
            </a:r>
          </a:p>
          <a:p>
            <a:pPr marL="450850" algn="l">
              <a:spcBef>
                <a:spcPts val="0"/>
              </a:spcBef>
              <a:buClr>
                <a:schemeClr val="folHlink"/>
              </a:buClr>
              <a:buSzPct val="60000"/>
            </a:pPr>
            <a:r>
              <a:rPr lang="en-US" altLang="zh-CN" sz="2200" dirty="0" smtClean="0">
                <a:latin typeface="+mj-lt"/>
              </a:rPr>
              <a:t>place </a:t>
            </a:r>
            <a:r>
              <a:rPr lang="en-US" altLang="zh-CN" sz="2200" dirty="0">
                <a:latin typeface="+mj-lt"/>
              </a:rPr>
              <a:t>the process in the waiting queue associated with the first Si found with Si&lt;1, and set the program </a:t>
            </a:r>
            <a:r>
              <a:rPr lang="en-US" altLang="zh-CN" sz="2200" dirty="0" smtClean="0">
                <a:latin typeface="+mj-lt"/>
              </a:rPr>
              <a:t>counter </a:t>
            </a:r>
            <a:r>
              <a:rPr lang="en-US" altLang="zh-CN" sz="2200" dirty="0">
                <a:latin typeface="+mj-lt"/>
              </a:rPr>
              <a:t>of this process to the beginning of </a:t>
            </a:r>
            <a:r>
              <a:rPr lang="en-US" altLang="zh-CN" sz="2200" dirty="0" err="1">
                <a:latin typeface="+mj-lt"/>
              </a:rPr>
              <a:t>Swait</a:t>
            </a:r>
            <a:r>
              <a:rPr lang="en-US" altLang="zh-CN" sz="2200" dirty="0">
                <a:latin typeface="+mj-lt"/>
              </a:rPr>
              <a:t> operation</a:t>
            </a:r>
          </a:p>
          <a:p>
            <a:pPr algn="l">
              <a:spcBef>
                <a:spcPts val="0"/>
              </a:spcBef>
              <a:buClr>
                <a:schemeClr val="folHlink"/>
              </a:buClr>
              <a:buSzPct val="60000"/>
            </a:pPr>
            <a:r>
              <a:rPr lang="en-US" altLang="zh-CN" sz="2200" dirty="0">
                <a:latin typeface="+mj-lt"/>
              </a:rPr>
              <a:t> </a:t>
            </a:r>
            <a:r>
              <a:rPr lang="en-US" altLang="zh-CN" sz="2200" dirty="0" smtClean="0">
                <a:latin typeface="+mj-lt"/>
              </a:rPr>
              <a:t>  }</a:t>
            </a:r>
            <a:endParaRPr lang="en-US" altLang="zh-CN" sz="2200" dirty="0">
              <a:latin typeface="+mj-lt"/>
            </a:endParaRPr>
          </a:p>
          <a:p>
            <a:pPr algn="l">
              <a:spcBef>
                <a:spcPts val="0"/>
              </a:spcBef>
              <a:buClr>
                <a:schemeClr val="folHlink"/>
              </a:buClr>
              <a:buSzPct val="60000"/>
            </a:pPr>
            <a:r>
              <a:rPr lang="en-US" altLang="zh-CN" sz="2200" dirty="0">
                <a:latin typeface="+mj-lt"/>
              </a:rPr>
              <a:t> </a:t>
            </a:r>
            <a:r>
              <a:rPr lang="en-US" altLang="zh-CN" sz="2200" dirty="0" smtClean="0">
                <a:latin typeface="+mj-lt"/>
              </a:rPr>
              <a:t>}</a:t>
            </a:r>
            <a:endParaRPr lang="en-US" altLang="zh-CN" sz="2200" dirty="0">
              <a:latin typeface="+mj-lt"/>
            </a:endParaRPr>
          </a:p>
          <a:p>
            <a:pPr algn="l">
              <a:spcBef>
                <a:spcPts val="0"/>
              </a:spcBef>
              <a:buClr>
                <a:schemeClr val="folHlink"/>
              </a:buClr>
              <a:buSzPct val="60000"/>
            </a:pPr>
            <a:r>
              <a:rPr lang="en-US" altLang="zh-CN" sz="2200" dirty="0" smtClean="0">
                <a:latin typeface="+mj-lt"/>
              </a:rPr>
              <a:t>}</a:t>
            </a:r>
          </a:p>
        </p:txBody>
      </p:sp>
      <p:sp>
        <p:nvSpPr>
          <p:cNvPr id="5" name="Text Box 7"/>
          <p:cNvSpPr txBox="1">
            <a:spLocks noChangeArrowheads="1"/>
          </p:cNvSpPr>
          <p:nvPr/>
        </p:nvSpPr>
        <p:spPr bwMode="auto">
          <a:xfrm>
            <a:off x="5508104" y="1815207"/>
            <a:ext cx="1584176" cy="461665"/>
          </a:xfrm>
          <a:prstGeom prst="rect">
            <a:avLst/>
          </a:prstGeom>
          <a:solidFill>
            <a:schemeClr val="folHlink"/>
          </a:solidFill>
          <a:ln w="38100">
            <a:solidFill>
              <a:srgbClr val="FF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en-US" altLang="zh-CN" smtClean="0">
                <a:solidFill>
                  <a:srgbClr val="FFFF00"/>
                </a:solidFill>
                <a:latin typeface="+mj-lt"/>
              </a:rPr>
              <a:t>P</a:t>
            </a:r>
            <a:r>
              <a:rPr lang="zh-CN" altLang="en-US" smtClean="0">
                <a:solidFill>
                  <a:srgbClr val="FFFF00"/>
                </a:solidFill>
                <a:latin typeface="+mj-lt"/>
              </a:rPr>
              <a:t>操作</a:t>
            </a:r>
            <a:endParaRPr lang="en-US" altLang="zh-CN">
              <a:solidFill>
                <a:srgbClr val="FFFF00"/>
              </a:solidFill>
              <a:latin typeface="+mj-lt"/>
            </a:endParaRPr>
          </a:p>
        </p:txBody>
      </p:sp>
      <p:sp>
        <p:nvSpPr>
          <p:cNvPr id="6" name="AutoShape 3"/>
          <p:cNvSpPr>
            <a:spLocks noChangeArrowheads="1"/>
          </p:cNvSpPr>
          <p:nvPr/>
        </p:nvSpPr>
        <p:spPr bwMode="auto">
          <a:xfrm>
            <a:off x="4427984" y="2529259"/>
            <a:ext cx="3960439" cy="1547813"/>
          </a:xfrm>
          <a:prstGeom prst="wedgeRectCallout">
            <a:avLst>
              <a:gd name="adj1" fmla="val -50247"/>
              <a:gd name="adj2" fmla="val 87977"/>
            </a:avLst>
          </a:prstGeom>
          <a:solidFill>
            <a:srgbClr val="0070C0"/>
          </a:solidFill>
          <a:ln w="9525">
            <a:solidFill>
              <a:schemeClr val="tx1"/>
            </a:solidFill>
            <a:miter lim="800000"/>
            <a:headEnd/>
            <a:tailEnd/>
          </a:ln>
        </p:spPr>
        <p:txBody>
          <a:bodyPr/>
          <a:lstStyle/>
          <a:p>
            <a:pPr algn="l"/>
            <a:r>
              <a:rPr lang="zh-CN" altLang="en-US" sz="2400" dirty="0" smtClean="0">
                <a:solidFill>
                  <a:schemeClr val="bg1"/>
                </a:solidFill>
                <a:latin typeface="华文楷体" pitchFamily="2" charset="-122"/>
                <a:ea typeface="华文楷体" pitchFamily="2" charset="-122"/>
              </a:rPr>
              <a:t>将相关的所有进程</a:t>
            </a:r>
            <a:r>
              <a:rPr lang="zh-CN" altLang="en-US" sz="2400" dirty="0">
                <a:solidFill>
                  <a:schemeClr val="bg1"/>
                </a:solidFill>
                <a:latin typeface="华文楷体" pitchFamily="2" charset="-122"/>
                <a:ea typeface="华文楷体" pitchFamily="2" charset="-122"/>
              </a:rPr>
              <a:t>移入第一个</a:t>
            </a:r>
            <a:r>
              <a:rPr lang="en-US" altLang="zh-CN" sz="2400" dirty="0" smtClean="0">
                <a:solidFill>
                  <a:schemeClr val="bg1"/>
                </a:solidFill>
                <a:latin typeface="华文楷体" pitchFamily="2" charset="-122"/>
                <a:ea typeface="华文楷体" pitchFamily="2" charset="-122"/>
              </a:rPr>
              <a:t>Si&lt;1</a:t>
            </a:r>
            <a:r>
              <a:rPr lang="zh-CN" altLang="en-US" sz="2400" dirty="0" smtClean="0">
                <a:solidFill>
                  <a:schemeClr val="bg1"/>
                </a:solidFill>
                <a:latin typeface="华文楷体" pitchFamily="2" charset="-122"/>
                <a:ea typeface="华文楷体" pitchFamily="2" charset="-122"/>
              </a:rPr>
              <a:t>的</a:t>
            </a:r>
            <a:r>
              <a:rPr lang="zh-CN" altLang="en-US" sz="2400" dirty="0">
                <a:solidFill>
                  <a:schemeClr val="bg1"/>
                </a:solidFill>
                <a:latin typeface="华文楷体" pitchFamily="2" charset="-122"/>
                <a:ea typeface="华文楷体" pitchFamily="2" charset="-122"/>
              </a:rPr>
              <a:t>等待队列中，并</a:t>
            </a:r>
            <a:r>
              <a:rPr lang="zh-CN" altLang="en-US" sz="2400" dirty="0" smtClean="0">
                <a:solidFill>
                  <a:schemeClr val="bg1"/>
                </a:solidFill>
                <a:latin typeface="华文楷体" pitchFamily="2" charset="-122"/>
                <a:ea typeface="华文楷体" pitchFamily="2" charset="-122"/>
              </a:rPr>
              <a:t>将该进程的</a:t>
            </a:r>
            <a:r>
              <a:rPr lang="en-US" altLang="zh-CN" sz="2400" dirty="0" smtClean="0">
                <a:solidFill>
                  <a:schemeClr val="bg1"/>
                </a:solidFill>
                <a:latin typeface="华文楷体" pitchFamily="2" charset="-122"/>
                <a:ea typeface="华文楷体" pitchFamily="2" charset="-122"/>
              </a:rPr>
              <a:t>PC</a:t>
            </a:r>
            <a:r>
              <a:rPr lang="zh-CN" altLang="en-US" sz="2400" dirty="0" smtClean="0">
                <a:solidFill>
                  <a:schemeClr val="bg1"/>
                </a:solidFill>
                <a:latin typeface="华文楷体" pitchFamily="2" charset="-122"/>
                <a:ea typeface="华文楷体" pitchFamily="2" charset="-122"/>
              </a:rPr>
              <a:t>指针指向</a:t>
            </a:r>
            <a:r>
              <a:rPr lang="en-US" altLang="zh-CN" sz="2400" dirty="0" err="1" smtClean="0">
                <a:solidFill>
                  <a:schemeClr val="bg1"/>
                </a:solidFill>
                <a:latin typeface="华文楷体" pitchFamily="2" charset="-122"/>
                <a:ea typeface="华文楷体" pitchFamily="2" charset="-122"/>
              </a:rPr>
              <a:t>Swait</a:t>
            </a:r>
            <a:r>
              <a:rPr lang="zh-CN" altLang="en-US" sz="2400" dirty="0">
                <a:solidFill>
                  <a:schemeClr val="bg1"/>
                </a:solidFill>
                <a:latin typeface="华文楷体" pitchFamily="2" charset="-122"/>
                <a:ea typeface="华文楷体" pitchFamily="2" charset="-122"/>
              </a:rPr>
              <a:t>操作开始处</a:t>
            </a:r>
          </a:p>
        </p:txBody>
      </p:sp>
    </p:spTree>
    <p:extLst>
      <p:ext uri="{BB962C8B-B14F-4D97-AF65-F5344CB8AC3E}">
        <p14:creationId xmlns:p14="http://schemas.microsoft.com/office/powerpoint/2010/main" val="702416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randombar(horizontal)">
                                      <p:cBhvr>
                                        <p:cTn id="7" dur="500"/>
                                        <p:tgtEl>
                                          <p:spTgt spid="80899">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Effect transition="in" filter="randombar(horizontal)">
                                      <p:cBhvr>
                                        <p:cTn id="11" dur="500"/>
                                        <p:tgtEl>
                                          <p:spTgt spid="80899">
                                            <p:txEl>
                                              <p:pRg st="1" end="1"/>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80899">
                                            <p:txEl>
                                              <p:pRg st="13" end="13"/>
                                            </p:txEl>
                                          </p:spTgt>
                                        </p:tgtEl>
                                        <p:attrNameLst>
                                          <p:attrName>style.visibility</p:attrName>
                                        </p:attrNameLst>
                                      </p:cBhvr>
                                      <p:to>
                                        <p:strVal val="visible"/>
                                      </p:to>
                                    </p:set>
                                    <p:animEffect transition="in" filter="randombar(horizontal)">
                                      <p:cBhvr>
                                        <p:cTn id="14" dur="500"/>
                                        <p:tgtEl>
                                          <p:spTgt spid="80899">
                                            <p:txEl>
                                              <p:pRg st="13" end="1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0899">
                                            <p:txEl>
                                              <p:pRg st="2" end="2"/>
                                            </p:txEl>
                                          </p:spTgt>
                                        </p:tgtEl>
                                        <p:attrNameLst>
                                          <p:attrName>style.visibility</p:attrName>
                                        </p:attrNameLst>
                                      </p:cBhvr>
                                      <p:to>
                                        <p:strVal val="visible"/>
                                      </p:to>
                                    </p:set>
                                    <p:animEffect transition="in" filter="randombar(horizontal)">
                                      <p:cBhvr>
                                        <p:cTn id="19" dur="500"/>
                                        <p:tgtEl>
                                          <p:spTgt spid="80899">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randombar(horizontal)">
                                      <p:cBhvr>
                                        <p:cTn id="22" dur="500"/>
                                        <p:tgtEl>
                                          <p:spTgt spid="80899">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80899">
                                            <p:txEl>
                                              <p:pRg st="12" end="12"/>
                                            </p:txEl>
                                          </p:spTgt>
                                        </p:tgtEl>
                                        <p:attrNameLst>
                                          <p:attrName>style.visibility</p:attrName>
                                        </p:attrNameLst>
                                      </p:cBhvr>
                                      <p:to>
                                        <p:strVal val="visible"/>
                                      </p:to>
                                    </p:set>
                                    <p:animEffect transition="in" filter="randombar(horizontal)">
                                      <p:cBhvr>
                                        <p:cTn id="25" dur="500"/>
                                        <p:tgtEl>
                                          <p:spTgt spid="80899">
                                            <p:txEl>
                                              <p:pRg st="12"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0899">
                                            <p:txEl>
                                              <p:pRg st="4" end="4"/>
                                            </p:txEl>
                                          </p:spTgt>
                                        </p:tgtEl>
                                        <p:attrNameLst>
                                          <p:attrName>style.visibility</p:attrName>
                                        </p:attrNameLst>
                                      </p:cBhvr>
                                      <p:to>
                                        <p:strVal val="visible"/>
                                      </p:to>
                                    </p:set>
                                    <p:animEffect transition="in" filter="randombar(horizontal)">
                                      <p:cBhvr>
                                        <p:cTn id="30" dur="500"/>
                                        <p:tgtEl>
                                          <p:spTgt spid="80899">
                                            <p:txEl>
                                              <p:pRg st="4" end="4"/>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80899">
                                            <p:txEl>
                                              <p:pRg st="8" end="8"/>
                                            </p:txEl>
                                          </p:spTgt>
                                        </p:tgtEl>
                                        <p:attrNameLst>
                                          <p:attrName>style.visibility</p:attrName>
                                        </p:attrNameLst>
                                      </p:cBhvr>
                                      <p:to>
                                        <p:strVal val="visible"/>
                                      </p:to>
                                    </p:set>
                                    <p:animEffect transition="in" filter="randombar(horizontal)">
                                      <p:cBhvr>
                                        <p:cTn id="33" dur="500"/>
                                        <p:tgtEl>
                                          <p:spTgt spid="8089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80899">
                                            <p:txEl>
                                              <p:pRg st="5" end="5"/>
                                            </p:txEl>
                                          </p:spTgt>
                                        </p:tgtEl>
                                        <p:attrNameLst>
                                          <p:attrName>style.visibility</p:attrName>
                                        </p:attrNameLst>
                                      </p:cBhvr>
                                      <p:to>
                                        <p:strVal val="visible"/>
                                      </p:to>
                                    </p:set>
                                    <p:animEffect transition="in" filter="randombar(horizontal)">
                                      <p:cBhvr>
                                        <p:cTn id="38" dur="500"/>
                                        <p:tgtEl>
                                          <p:spTgt spid="8089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80899">
                                            <p:txEl>
                                              <p:pRg st="6" end="6"/>
                                            </p:txEl>
                                          </p:spTgt>
                                        </p:tgtEl>
                                        <p:attrNameLst>
                                          <p:attrName>style.visibility</p:attrName>
                                        </p:attrNameLst>
                                      </p:cBhvr>
                                      <p:to>
                                        <p:strVal val="visible"/>
                                      </p:to>
                                    </p:set>
                                    <p:animEffect transition="in" filter="randombar(horizontal)">
                                      <p:cBhvr>
                                        <p:cTn id="43" dur="500"/>
                                        <p:tgtEl>
                                          <p:spTgt spid="80899">
                                            <p:txEl>
                                              <p:pRg st="6" end="6"/>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80899">
                                            <p:txEl>
                                              <p:pRg st="7" end="7"/>
                                            </p:txEl>
                                          </p:spTgt>
                                        </p:tgtEl>
                                        <p:attrNameLst>
                                          <p:attrName>style.visibility</p:attrName>
                                        </p:attrNameLst>
                                      </p:cBhvr>
                                      <p:to>
                                        <p:strVal val="visible"/>
                                      </p:to>
                                    </p:set>
                                    <p:animEffect transition="in" filter="randombar(horizontal)">
                                      <p:cBhvr>
                                        <p:cTn id="46" dur="500"/>
                                        <p:tgtEl>
                                          <p:spTgt spid="8089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80899">
                                            <p:txEl>
                                              <p:pRg st="9" end="9"/>
                                            </p:txEl>
                                          </p:spTgt>
                                        </p:tgtEl>
                                        <p:attrNameLst>
                                          <p:attrName>style.visibility</p:attrName>
                                        </p:attrNameLst>
                                      </p:cBhvr>
                                      <p:to>
                                        <p:strVal val="visible"/>
                                      </p:to>
                                    </p:set>
                                    <p:animEffect transition="in" filter="randombar(horizontal)">
                                      <p:cBhvr>
                                        <p:cTn id="51" dur="500"/>
                                        <p:tgtEl>
                                          <p:spTgt spid="80899">
                                            <p:txEl>
                                              <p:pRg st="9" end="9"/>
                                            </p:txEl>
                                          </p:spTgt>
                                        </p:tgtEl>
                                      </p:cBhvr>
                                    </p:animEffect>
                                  </p:childTnLst>
                                </p:cTn>
                              </p:par>
                              <p:par>
                                <p:cTn id="52" presetID="14" presetClass="entr" presetSubtype="10" fill="hold" nodeType="withEffect">
                                  <p:stCondLst>
                                    <p:cond delay="0"/>
                                  </p:stCondLst>
                                  <p:childTnLst>
                                    <p:set>
                                      <p:cBhvr>
                                        <p:cTn id="53" dur="1" fill="hold">
                                          <p:stCondLst>
                                            <p:cond delay="0"/>
                                          </p:stCondLst>
                                        </p:cTn>
                                        <p:tgtEl>
                                          <p:spTgt spid="80899">
                                            <p:txEl>
                                              <p:pRg st="11" end="11"/>
                                            </p:txEl>
                                          </p:spTgt>
                                        </p:tgtEl>
                                        <p:attrNameLst>
                                          <p:attrName>style.visibility</p:attrName>
                                        </p:attrNameLst>
                                      </p:cBhvr>
                                      <p:to>
                                        <p:strVal val="visible"/>
                                      </p:to>
                                    </p:set>
                                    <p:animEffect transition="in" filter="randombar(horizontal)">
                                      <p:cBhvr>
                                        <p:cTn id="54" dur="500"/>
                                        <p:tgtEl>
                                          <p:spTgt spid="80899">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80899">
                                            <p:txEl>
                                              <p:pRg st="10" end="10"/>
                                            </p:txEl>
                                          </p:spTgt>
                                        </p:tgtEl>
                                        <p:attrNameLst>
                                          <p:attrName>style.visibility</p:attrName>
                                        </p:attrNameLst>
                                      </p:cBhvr>
                                      <p:to>
                                        <p:strVal val="visible"/>
                                      </p:to>
                                    </p:set>
                                    <p:animEffect transition="in" filter="randombar(horizontal)">
                                      <p:cBhvr>
                                        <p:cTn id="59" dur="500"/>
                                        <p:tgtEl>
                                          <p:spTgt spid="80899">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1"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additive="base">
                                        <p:cTn id="64" dur="500"/>
                                        <p:tgtEl>
                                          <p:spTgt spid="5"/>
                                        </p:tgtEl>
                                        <p:attrNameLst>
                                          <p:attrName>ppt_y</p:attrName>
                                        </p:attrNameLst>
                                      </p:cBhvr>
                                      <p:tavLst>
                                        <p:tav tm="0">
                                          <p:val>
                                            <p:strVal val="#ppt_y-#ppt_h*1.125000"/>
                                          </p:val>
                                        </p:tav>
                                        <p:tav tm="100000">
                                          <p:val>
                                            <p:strVal val="#ppt_y"/>
                                          </p:val>
                                        </p:tav>
                                      </p:tavLst>
                                    </p:anim>
                                    <p:animEffect transition="in" filter="wipe(down)">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760040" y="627410"/>
            <a:ext cx="7772400" cy="641350"/>
          </a:xfrm>
        </p:spPr>
        <p:txBody>
          <a:bodyPr/>
          <a:lstStyle/>
          <a:p>
            <a:pPr eaLnBrk="1" hangingPunct="1"/>
            <a:r>
              <a:rPr lang="en-US" altLang="zh-CN" b="1" smtClean="0"/>
              <a:t>And</a:t>
            </a:r>
            <a:r>
              <a:rPr lang="zh-CN" altLang="en-US" b="1" smtClean="0"/>
              <a:t>型信号量的</a:t>
            </a:r>
            <a:r>
              <a:rPr lang="en-US" altLang="zh-CN" b="1" smtClean="0"/>
              <a:t>V</a:t>
            </a:r>
            <a:r>
              <a:rPr lang="zh-CN" altLang="en-US" b="1" smtClean="0"/>
              <a:t>操作</a:t>
            </a:r>
          </a:p>
        </p:txBody>
      </p:sp>
      <p:sp>
        <p:nvSpPr>
          <p:cNvPr id="80900" name="Rectangle 4"/>
          <p:cNvSpPr txBox="1">
            <a:spLocks noChangeArrowheads="1"/>
          </p:cNvSpPr>
          <p:nvPr/>
        </p:nvSpPr>
        <p:spPr bwMode="auto">
          <a:xfrm>
            <a:off x="971600" y="1405855"/>
            <a:ext cx="7128792"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10000"/>
              </a:lnSpc>
              <a:spcBef>
                <a:spcPct val="20000"/>
              </a:spcBef>
              <a:buClr>
                <a:schemeClr val="folHlink"/>
              </a:buClr>
              <a:buSzPct val="60000"/>
            </a:pPr>
            <a:r>
              <a:rPr lang="en-US" altLang="zh-CN" sz="2200">
                <a:latin typeface="+mj-lt"/>
              </a:rPr>
              <a:t>Ssginal(S</a:t>
            </a:r>
            <a:r>
              <a:rPr lang="en-US" altLang="zh-CN" sz="2200" baseline="-25000">
                <a:latin typeface="+mj-lt"/>
              </a:rPr>
              <a:t>1</a:t>
            </a:r>
            <a:r>
              <a:rPr lang="en-US" altLang="zh-CN" sz="2200">
                <a:latin typeface="+mj-lt"/>
              </a:rPr>
              <a:t>,S</a:t>
            </a:r>
            <a:r>
              <a:rPr lang="en-US" altLang="zh-CN" sz="2200" baseline="-25000">
                <a:latin typeface="+mj-lt"/>
              </a:rPr>
              <a:t>2</a:t>
            </a:r>
            <a:r>
              <a:rPr lang="en-US" altLang="zh-CN" sz="2200">
                <a:latin typeface="+mj-lt"/>
              </a:rPr>
              <a:t>,…,S</a:t>
            </a:r>
            <a:r>
              <a:rPr lang="en-US" altLang="zh-CN" sz="2200" baseline="-25000">
                <a:latin typeface="+mj-lt"/>
              </a:rPr>
              <a:t>n</a:t>
            </a:r>
            <a:r>
              <a:rPr lang="en-US" altLang="zh-CN" sz="2200" smtClean="0">
                <a:latin typeface="+mj-lt"/>
              </a:rPr>
              <a:t>){</a:t>
            </a:r>
          </a:p>
          <a:p>
            <a:pPr algn="l">
              <a:lnSpc>
                <a:spcPct val="110000"/>
              </a:lnSpc>
              <a:spcBef>
                <a:spcPct val="20000"/>
              </a:spcBef>
              <a:buClr>
                <a:schemeClr val="folHlink"/>
              </a:buClr>
              <a:buSzPct val="60000"/>
            </a:pPr>
            <a:r>
              <a:rPr lang="en-US" altLang="zh-CN" sz="2200" smtClean="0">
                <a:latin typeface="+mj-lt"/>
              </a:rPr>
              <a:t> while(TRUE){</a:t>
            </a:r>
          </a:p>
          <a:p>
            <a:pPr algn="l">
              <a:lnSpc>
                <a:spcPct val="110000"/>
              </a:lnSpc>
              <a:spcBef>
                <a:spcPct val="20000"/>
              </a:spcBef>
              <a:buClr>
                <a:schemeClr val="folHlink"/>
              </a:buClr>
              <a:buSzPct val="60000"/>
            </a:pPr>
            <a:r>
              <a:rPr lang="en-US" altLang="zh-CN" sz="2200" smtClean="0">
                <a:latin typeface="+mj-lt"/>
              </a:rPr>
              <a:t>  for(i=1;i&lt;=n;i++){</a:t>
            </a:r>
          </a:p>
          <a:p>
            <a:pPr algn="l">
              <a:lnSpc>
                <a:spcPct val="110000"/>
              </a:lnSpc>
              <a:spcBef>
                <a:spcPct val="20000"/>
              </a:spcBef>
              <a:buClr>
                <a:schemeClr val="folHlink"/>
              </a:buClr>
              <a:buSzPct val="60000"/>
            </a:pPr>
            <a:r>
              <a:rPr lang="en-US" altLang="zh-CN" sz="2200" smtClean="0">
                <a:latin typeface="+mj-lt"/>
              </a:rPr>
              <a:t>   Si++;</a:t>
            </a:r>
          </a:p>
          <a:p>
            <a:pPr marL="355600" algn="l">
              <a:lnSpc>
                <a:spcPct val="110000"/>
              </a:lnSpc>
              <a:spcBef>
                <a:spcPct val="20000"/>
              </a:spcBef>
              <a:buClr>
                <a:schemeClr val="folHlink"/>
              </a:buClr>
              <a:buSzPct val="60000"/>
            </a:pPr>
            <a:r>
              <a:rPr lang="en-US" altLang="zh-CN" sz="2200" smtClean="0">
                <a:latin typeface="+mj-lt"/>
              </a:rPr>
              <a:t>remove </a:t>
            </a:r>
            <a:r>
              <a:rPr lang="en-US" altLang="zh-CN" sz="2200">
                <a:latin typeface="+mj-lt"/>
              </a:rPr>
              <a:t>all the process waiting in the queue associated with S</a:t>
            </a:r>
            <a:r>
              <a:rPr lang="en-US" altLang="zh-CN" sz="2200" baseline="-25000">
                <a:latin typeface="+mj-lt"/>
              </a:rPr>
              <a:t>i</a:t>
            </a:r>
            <a:r>
              <a:rPr lang="en-US" altLang="zh-CN" sz="2200">
                <a:latin typeface="+mj-lt"/>
              </a:rPr>
              <a:t> into the ready queue.</a:t>
            </a:r>
            <a:endParaRPr lang="en-US" altLang="zh-CN" sz="2200" smtClean="0">
              <a:latin typeface="+mj-lt"/>
            </a:endParaRPr>
          </a:p>
          <a:p>
            <a:pPr algn="l">
              <a:lnSpc>
                <a:spcPct val="110000"/>
              </a:lnSpc>
              <a:spcBef>
                <a:spcPct val="20000"/>
              </a:spcBef>
              <a:buClr>
                <a:schemeClr val="folHlink"/>
              </a:buClr>
              <a:buSzPct val="60000"/>
            </a:pPr>
            <a:r>
              <a:rPr lang="en-US" altLang="zh-CN" sz="2200" smtClean="0">
                <a:latin typeface="+mj-lt"/>
              </a:rPr>
              <a:t>  }</a:t>
            </a:r>
            <a:endParaRPr lang="en-US" altLang="zh-CN" sz="2200">
              <a:latin typeface="+mj-lt"/>
            </a:endParaRPr>
          </a:p>
          <a:p>
            <a:pPr algn="l">
              <a:lnSpc>
                <a:spcPct val="110000"/>
              </a:lnSpc>
              <a:spcBef>
                <a:spcPct val="20000"/>
              </a:spcBef>
              <a:buClr>
                <a:schemeClr val="folHlink"/>
              </a:buClr>
              <a:buSzPct val="60000"/>
            </a:pPr>
            <a:r>
              <a:rPr lang="en-US" altLang="zh-CN" sz="2200">
                <a:latin typeface="+mj-lt"/>
              </a:rPr>
              <a:t> </a:t>
            </a:r>
            <a:r>
              <a:rPr lang="en-US" altLang="zh-CN" sz="2200" smtClean="0">
                <a:latin typeface="+mj-lt"/>
              </a:rPr>
              <a:t>}</a:t>
            </a:r>
            <a:endParaRPr lang="en-US" altLang="zh-CN" sz="2200">
              <a:latin typeface="+mj-lt"/>
            </a:endParaRPr>
          </a:p>
          <a:p>
            <a:pPr algn="l">
              <a:lnSpc>
                <a:spcPct val="110000"/>
              </a:lnSpc>
              <a:spcBef>
                <a:spcPct val="20000"/>
              </a:spcBef>
              <a:buClr>
                <a:schemeClr val="folHlink"/>
              </a:buClr>
              <a:buSzPct val="60000"/>
            </a:pPr>
            <a:r>
              <a:rPr lang="en-US" altLang="zh-CN" sz="2200" smtClean="0">
                <a:latin typeface="+mj-lt"/>
              </a:rPr>
              <a:t>}</a:t>
            </a:r>
            <a:endParaRPr lang="en-US" altLang="zh-CN" sz="2200">
              <a:latin typeface="+mj-lt"/>
            </a:endParaRPr>
          </a:p>
        </p:txBody>
      </p:sp>
      <p:sp>
        <p:nvSpPr>
          <p:cNvPr id="5" name="Text Box 7"/>
          <p:cNvSpPr txBox="1">
            <a:spLocks noChangeArrowheads="1"/>
          </p:cNvSpPr>
          <p:nvPr/>
        </p:nvSpPr>
        <p:spPr bwMode="auto">
          <a:xfrm>
            <a:off x="5508104" y="2060848"/>
            <a:ext cx="1584176" cy="461665"/>
          </a:xfrm>
          <a:prstGeom prst="rect">
            <a:avLst/>
          </a:prstGeom>
          <a:solidFill>
            <a:schemeClr val="folHlink"/>
          </a:solidFill>
          <a:ln w="38100">
            <a:solidFill>
              <a:srgbClr val="FF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en-US" altLang="zh-CN" smtClean="0">
                <a:solidFill>
                  <a:srgbClr val="FFFF00"/>
                </a:solidFill>
                <a:latin typeface="+mj-lt"/>
              </a:rPr>
              <a:t>V</a:t>
            </a:r>
            <a:r>
              <a:rPr lang="zh-CN" altLang="en-US" smtClean="0">
                <a:solidFill>
                  <a:srgbClr val="FFFF00"/>
                </a:solidFill>
                <a:latin typeface="+mj-lt"/>
              </a:rPr>
              <a:t>操作</a:t>
            </a:r>
            <a:endParaRPr lang="en-US" altLang="zh-CN">
              <a:solidFill>
                <a:srgbClr val="FFFF00"/>
              </a:solidFill>
              <a:latin typeface="+mj-lt"/>
            </a:endParaRPr>
          </a:p>
        </p:txBody>
      </p:sp>
      <p:sp>
        <p:nvSpPr>
          <p:cNvPr id="6" name="AutoShape 3"/>
          <p:cNvSpPr>
            <a:spLocks noChangeArrowheads="1"/>
          </p:cNvSpPr>
          <p:nvPr/>
        </p:nvSpPr>
        <p:spPr bwMode="auto">
          <a:xfrm>
            <a:off x="4283968" y="4329459"/>
            <a:ext cx="3456384" cy="1043757"/>
          </a:xfrm>
          <a:prstGeom prst="wedgeRectCallout">
            <a:avLst>
              <a:gd name="adj1" fmla="val -24841"/>
              <a:gd name="adj2" fmla="val -116418"/>
            </a:avLst>
          </a:prstGeom>
          <a:solidFill>
            <a:srgbClr val="0070C0"/>
          </a:solidFill>
          <a:ln w="9525">
            <a:solidFill>
              <a:schemeClr val="tx1"/>
            </a:solidFill>
            <a:miter lim="800000"/>
            <a:headEnd/>
            <a:tailEnd/>
          </a:ln>
        </p:spPr>
        <p:txBody>
          <a:bodyPr anchor="ctr"/>
          <a:lstStyle/>
          <a:p>
            <a:pPr algn="l"/>
            <a:r>
              <a:rPr lang="zh-CN" altLang="en-US" sz="2400" smtClean="0">
                <a:solidFill>
                  <a:schemeClr val="bg1"/>
                </a:solidFill>
                <a:latin typeface="华文楷体" pitchFamily="2" charset="-122"/>
                <a:ea typeface="华文楷体" pitchFamily="2" charset="-122"/>
              </a:rPr>
              <a:t>把阻塞队列里</a:t>
            </a:r>
            <a:r>
              <a:rPr lang="zh-CN" altLang="en-US" sz="2400">
                <a:solidFill>
                  <a:schemeClr val="bg1"/>
                </a:solidFill>
                <a:latin typeface="华文楷体" pitchFamily="2" charset="-122"/>
                <a:ea typeface="华文楷体" pitchFamily="2" charset="-122"/>
              </a:rPr>
              <a:t>所有和</a:t>
            </a:r>
            <a:r>
              <a:rPr lang="en-US" altLang="zh-CN" sz="2400">
                <a:solidFill>
                  <a:schemeClr val="bg1"/>
                </a:solidFill>
                <a:latin typeface="华文楷体" pitchFamily="2" charset="-122"/>
                <a:ea typeface="华文楷体" pitchFamily="2" charset="-122"/>
              </a:rPr>
              <a:t>Si</a:t>
            </a:r>
            <a:r>
              <a:rPr lang="zh-CN" altLang="en-US" sz="2400">
                <a:solidFill>
                  <a:schemeClr val="bg1"/>
                </a:solidFill>
                <a:latin typeface="华文楷体" pitchFamily="2" charset="-122"/>
                <a:ea typeface="华文楷体" pitchFamily="2" charset="-122"/>
              </a:rPr>
              <a:t>相关</a:t>
            </a:r>
            <a:r>
              <a:rPr lang="zh-CN" altLang="en-US" sz="2400" smtClean="0">
                <a:solidFill>
                  <a:schemeClr val="bg1"/>
                </a:solidFill>
                <a:latin typeface="华文楷体" pitchFamily="2" charset="-122"/>
                <a:ea typeface="华文楷体" pitchFamily="2" charset="-122"/>
              </a:rPr>
              <a:t>的进程送进就绪队列</a:t>
            </a:r>
            <a:endParaRPr lang="en-US" altLang="zh-CN" sz="2400" smtClean="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3517361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fade">
                                      <p:cBhvr>
                                        <p:cTn id="7" dur="500"/>
                                        <p:tgtEl>
                                          <p:spTgt spid="80900"/>
                                        </p:tgtEl>
                                      </p:cBhvr>
                                    </p:animEffect>
                                    <p:anim calcmode="lin" valueType="num">
                                      <p:cBhvr>
                                        <p:cTn id="8" dur="500" fill="hold"/>
                                        <p:tgtEl>
                                          <p:spTgt spid="80900"/>
                                        </p:tgtEl>
                                        <p:attrNameLst>
                                          <p:attrName>ppt_x</p:attrName>
                                        </p:attrNameLst>
                                      </p:cBhvr>
                                      <p:tavLst>
                                        <p:tav tm="0">
                                          <p:val>
                                            <p:strVal val="#ppt_x"/>
                                          </p:val>
                                        </p:tav>
                                        <p:tav tm="100000">
                                          <p:val>
                                            <p:strVal val="#ppt_x"/>
                                          </p:val>
                                        </p:tav>
                                      </p:tavLst>
                                    </p:anim>
                                    <p:anim calcmode="lin" valueType="num">
                                      <p:cBhvr>
                                        <p:cTn id="9" dur="500" fill="hold"/>
                                        <p:tgtEl>
                                          <p:spTgt spid="8090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smtClean="0"/>
              <a:t>　　</a:t>
            </a:r>
            <a:r>
              <a:rPr lang="en-US" altLang="zh-CN" dirty="0" smtClean="0">
                <a:latin typeface="黑体" pitchFamily="2" charset="-122"/>
                <a:ea typeface="黑体" pitchFamily="2" charset="-122"/>
              </a:rPr>
              <a:t>4. </a:t>
            </a:r>
            <a:r>
              <a:rPr lang="zh-CN" altLang="en-US" dirty="0" smtClean="0">
                <a:latin typeface="黑体" pitchFamily="2" charset="-122"/>
                <a:ea typeface="黑体" pitchFamily="2" charset="-122"/>
              </a:rPr>
              <a:t>信号量集</a:t>
            </a:r>
            <a:br>
              <a:rPr lang="zh-CN" altLang="en-US" dirty="0" smtClean="0">
                <a:latin typeface="黑体" pitchFamily="2" charset="-122"/>
                <a:ea typeface="黑体" pitchFamily="2" charset="-122"/>
              </a:rPr>
            </a:br>
            <a:r>
              <a:rPr lang="en-US" altLang="zh-CN" sz="1200" dirty="0" smtClean="0">
                <a:latin typeface="黑体" pitchFamily="2" charset="-122"/>
                <a:ea typeface="黑体" pitchFamily="2" charset="-122"/>
              </a:rPr>
              <a:t/>
            </a:r>
            <a:br>
              <a:rPr lang="en-US" altLang="zh-CN" sz="1200" dirty="0" smtClean="0">
                <a:latin typeface="黑体" pitchFamily="2" charset="-122"/>
                <a:ea typeface="黑体" pitchFamily="2" charset="-122"/>
              </a:rPr>
            </a:br>
            <a:r>
              <a:rPr lang="zh-CN" altLang="en-US" dirty="0" smtClean="0">
                <a:latin typeface="黑体" pitchFamily="2" charset="-122"/>
                <a:ea typeface="黑体" pitchFamily="2" charset="-122"/>
              </a:rPr>
              <a:t>　　</a:t>
            </a:r>
            <a:r>
              <a:rPr lang="zh-CN" altLang="en-US" dirty="0" smtClean="0"/>
              <a:t>在前面所述的记录型信号量机制中，</a:t>
            </a:r>
            <a:r>
              <a:rPr lang="en-US" altLang="zh-CN" dirty="0" smtClean="0"/>
              <a:t>wait(S)</a:t>
            </a:r>
            <a:r>
              <a:rPr lang="zh-CN" altLang="en-US" dirty="0" smtClean="0"/>
              <a:t>或</a:t>
            </a:r>
            <a:r>
              <a:rPr lang="en-US" altLang="zh-CN" dirty="0" smtClean="0"/>
              <a:t>signal(S)</a:t>
            </a:r>
            <a:r>
              <a:rPr lang="zh-CN" altLang="en-US" dirty="0" smtClean="0"/>
              <a:t>操作仅能对信号量施以加</a:t>
            </a:r>
            <a:r>
              <a:rPr lang="en-US" altLang="zh-CN" dirty="0" smtClean="0"/>
              <a:t>1</a:t>
            </a:r>
            <a:r>
              <a:rPr lang="zh-CN" altLang="en-US" dirty="0" smtClean="0"/>
              <a:t>或减</a:t>
            </a:r>
            <a:r>
              <a:rPr lang="en-US" altLang="zh-CN" dirty="0" smtClean="0"/>
              <a:t>1</a:t>
            </a:r>
            <a:r>
              <a:rPr lang="zh-CN" altLang="en-US" dirty="0" smtClean="0"/>
              <a:t>操作，意味着每次只能对某类临界资源进行一个单位的申请或释放。当一次需要</a:t>
            </a:r>
            <a:r>
              <a:rPr lang="en-US" altLang="zh-CN" dirty="0" smtClean="0"/>
              <a:t>N</a:t>
            </a:r>
            <a:r>
              <a:rPr lang="zh-CN" altLang="en-US" dirty="0" smtClean="0"/>
              <a:t>个单位时，便要进行</a:t>
            </a:r>
            <a:r>
              <a:rPr lang="en-US" altLang="zh-CN" dirty="0" smtClean="0"/>
              <a:t>N</a:t>
            </a:r>
            <a:r>
              <a:rPr lang="zh-CN" altLang="en-US" dirty="0" smtClean="0"/>
              <a:t>次</a:t>
            </a:r>
            <a:r>
              <a:rPr lang="en-US" altLang="zh-CN" dirty="0" smtClean="0"/>
              <a:t>wait(S)</a:t>
            </a:r>
            <a:r>
              <a:rPr lang="zh-CN" altLang="en-US" dirty="0" smtClean="0"/>
              <a:t>操作，这显然是低效的，甚至会增加死锁的概率</a:t>
            </a:r>
            <a:r>
              <a:rPr lang="zh-CN" altLang="en-US" dirty="0" smtClean="0"/>
              <a:t>。</a:t>
            </a:r>
            <a:r>
              <a:rPr lang="en-US" altLang="zh-CN" dirty="0" smtClean="0"/>
              <a:t/>
            </a:r>
            <a:br>
              <a:rPr lang="en-US" altLang="zh-CN" dirty="0" smtClean="0"/>
            </a:br>
            <a:r>
              <a:rPr lang="zh-CN" altLang="en-US" dirty="0">
                <a:latin typeface="黑体" pitchFamily="2" charset="-122"/>
                <a:ea typeface="黑体" pitchFamily="2" charset="-122"/>
              </a:rPr>
              <a:t>　　</a:t>
            </a:r>
            <a:r>
              <a:rPr lang="zh-CN" altLang="en-US" dirty="0" smtClean="0"/>
              <a:t>此外，</a:t>
            </a:r>
            <a:r>
              <a:rPr lang="zh-CN" altLang="en-US" dirty="0" smtClean="0">
                <a:solidFill>
                  <a:srgbClr val="0033CC"/>
                </a:solidFill>
              </a:rPr>
              <a:t>有些</a:t>
            </a:r>
            <a:r>
              <a:rPr lang="zh-CN" altLang="en-US" dirty="0" smtClean="0">
                <a:solidFill>
                  <a:srgbClr val="0033CC"/>
                </a:solidFill>
              </a:rPr>
              <a:t>情况下，为确保系统的安全性，当所申请的资源数量低于某一下限值时，还必须进行管制，不予以分配</a:t>
            </a:r>
            <a:r>
              <a:rPr lang="zh-CN" altLang="en-US" dirty="0" smtClean="0"/>
              <a:t>。</a:t>
            </a:r>
            <a:r>
              <a:rPr lang="en-US" altLang="zh-CN" dirty="0" smtClean="0"/>
              <a:t/>
            </a:r>
            <a:br>
              <a:rPr lang="en-US" altLang="zh-CN" dirty="0" smtClean="0"/>
            </a:br>
            <a:r>
              <a:rPr lang="zh-CN" altLang="en-US" dirty="0">
                <a:latin typeface="黑体" pitchFamily="2" charset="-122"/>
                <a:ea typeface="黑体" pitchFamily="2" charset="-122"/>
              </a:rPr>
              <a:t>　　</a:t>
            </a:r>
            <a:r>
              <a:rPr lang="zh-CN" altLang="en-US" dirty="0" smtClean="0"/>
              <a:t>因此</a:t>
            </a:r>
            <a:r>
              <a:rPr lang="zh-CN" altLang="en-US" dirty="0" smtClean="0"/>
              <a:t>，当进程申请某类临界资源时，在每次分配之前，都必须测试资源的数量，判断是否大于可分配的下限值，决定是否予以分配。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a:xfrm>
            <a:off x="706438" y="695325"/>
            <a:ext cx="7772400" cy="641350"/>
          </a:xfrm>
        </p:spPr>
        <p:txBody>
          <a:bodyPr/>
          <a:lstStyle/>
          <a:p>
            <a:pPr eaLnBrk="1" hangingPunct="1"/>
            <a:r>
              <a:rPr lang="zh-CN" altLang="zh-CN" sz="2800" b="1" smtClean="0">
                <a:latin typeface="华文楷体" pitchFamily="2" charset="-122"/>
                <a:ea typeface="华文楷体" pitchFamily="2" charset="-122"/>
              </a:rPr>
              <a:t>信号量集</a:t>
            </a:r>
          </a:p>
        </p:txBody>
      </p:sp>
      <p:sp>
        <p:nvSpPr>
          <p:cNvPr id="81923" name="Rectangle 3"/>
          <p:cNvSpPr txBox="1">
            <a:spLocks noChangeArrowheads="1"/>
          </p:cNvSpPr>
          <p:nvPr/>
        </p:nvSpPr>
        <p:spPr bwMode="auto">
          <a:xfrm>
            <a:off x="630238" y="1484784"/>
            <a:ext cx="7848600"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50000"/>
              </a:lnSpc>
              <a:buClr>
                <a:schemeClr val="folHlink"/>
              </a:buClr>
              <a:buSzPct val="60000"/>
            </a:pPr>
            <a:r>
              <a:rPr lang="en-US" altLang="zh-CN" b="0" dirty="0" smtClean="0">
                <a:solidFill>
                  <a:schemeClr val="tx2"/>
                </a:solidFill>
                <a:latin typeface="+mj-lt"/>
                <a:ea typeface="+mj-ea"/>
                <a:cs typeface="+mj-cs"/>
              </a:rPr>
              <a:t>【</a:t>
            </a:r>
            <a:r>
              <a:rPr lang="zh-CN" altLang="en-US" b="0" dirty="0" smtClean="0">
                <a:solidFill>
                  <a:schemeClr val="tx2"/>
                </a:solidFill>
                <a:latin typeface="+mj-lt"/>
                <a:ea typeface="+mj-ea"/>
                <a:cs typeface="+mj-cs"/>
              </a:rPr>
              <a:t>思想</a:t>
            </a:r>
            <a:r>
              <a:rPr lang="en-US" altLang="zh-CN" b="0" dirty="0" smtClean="0">
                <a:solidFill>
                  <a:schemeClr val="tx2"/>
                </a:solidFill>
                <a:latin typeface="+mj-lt"/>
                <a:ea typeface="+mj-ea"/>
                <a:cs typeface="+mj-cs"/>
              </a:rPr>
              <a:t>】</a:t>
            </a:r>
            <a:r>
              <a:rPr lang="zh-CN" altLang="en-US" b="0" dirty="0" smtClean="0">
                <a:solidFill>
                  <a:schemeClr val="tx2"/>
                </a:solidFill>
                <a:latin typeface="+mj-lt"/>
                <a:ea typeface="+mj-ea"/>
                <a:cs typeface="+mj-cs"/>
              </a:rPr>
              <a:t>对</a:t>
            </a:r>
            <a:r>
              <a:rPr lang="en-US" altLang="zh-CN" b="0" dirty="0">
                <a:solidFill>
                  <a:schemeClr val="tx2"/>
                </a:solidFill>
                <a:latin typeface="+mj-lt"/>
                <a:ea typeface="+mj-ea"/>
                <a:cs typeface="+mj-cs"/>
              </a:rPr>
              <a:t>AND</a:t>
            </a:r>
            <a:r>
              <a:rPr lang="zh-CN" altLang="en-US" b="0" dirty="0">
                <a:solidFill>
                  <a:schemeClr val="tx2"/>
                </a:solidFill>
                <a:latin typeface="+mj-lt"/>
                <a:ea typeface="+mj-ea"/>
                <a:cs typeface="+mj-cs"/>
              </a:rPr>
              <a:t>信号量机制加以改进，对进程所申请的所有资源以及每类资源不同的资源需求量，在一次</a:t>
            </a:r>
            <a:r>
              <a:rPr lang="en-US" altLang="zh-CN" b="0" dirty="0">
                <a:solidFill>
                  <a:schemeClr val="tx2"/>
                </a:solidFill>
                <a:latin typeface="+mj-lt"/>
                <a:ea typeface="+mj-ea"/>
                <a:cs typeface="+mj-cs"/>
              </a:rPr>
              <a:t>P</a:t>
            </a:r>
            <a:r>
              <a:rPr lang="zh-CN" altLang="en-US" b="0" dirty="0">
                <a:solidFill>
                  <a:schemeClr val="tx2"/>
                </a:solidFill>
                <a:latin typeface="+mj-lt"/>
                <a:ea typeface="+mj-ea"/>
                <a:cs typeface="+mj-cs"/>
              </a:rPr>
              <a:t>、</a:t>
            </a:r>
            <a:r>
              <a:rPr lang="en-US" altLang="zh-CN" b="0" dirty="0">
                <a:solidFill>
                  <a:schemeClr val="tx2"/>
                </a:solidFill>
                <a:latin typeface="+mj-lt"/>
                <a:ea typeface="+mj-ea"/>
                <a:cs typeface="+mj-cs"/>
              </a:rPr>
              <a:t>V</a:t>
            </a:r>
            <a:r>
              <a:rPr lang="zh-CN" altLang="en-US" b="0" dirty="0">
                <a:solidFill>
                  <a:schemeClr val="tx2"/>
                </a:solidFill>
                <a:latin typeface="+mj-lt"/>
                <a:ea typeface="+mj-ea"/>
                <a:cs typeface="+mj-cs"/>
              </a:rPr>
              <a:t>原语操作中完成申请或释放。</a:t>
            </a:r>
            <a:endParaRPr lang="en-US" altLang="zh-CN" b="0" dirty="0">
              <a:solidFill>
                <a:schemeClr val="tx2"/>
              </a:solidFill>
              <a:latin typeface="+mj-lt"/>
              <a:ea typeface="+mj-ea"/>
              <a:cs typeface="+mj-cs"/>
            </a:endParaRPr>
          </a:p>
          <a:p>
            <a:pPr marL="342900" indent="-342900" algn="l">
              <a:lnSpc>
                <a:spcPct val="150000"/>
              </a:lnSpc>
              <a:buClr>
                <a:schemeClr val="folHlink"/>
              </a:buClr>
              <a:buSzPct val="60000"/>
              <a:buFont typeface="Wingdings" pitchFamily="2" charset="2"/>
              <a:buChar char="l"/>
            </a:pPr>
            <a:r>
              <a:rPr lang="zh-CN" altLang="en-US" b="0" dirty="0">
                <a:solidFill>
                  <a:schemeClr val="tx2"/>
                </a:solidFill>
                <a:latin typeface="+mj-lt"/>
                <a:ea typeface="+mj-ea"/>
                <a:cs typeface="+mj-cs"/>
              </a:rPr>
              <a:t>进程对信号量</a:t>
            </a:r>
            <a:r>
              <a:rPr lang="en-US" altLang="zh-CN" b="0" dirty="0">
                <a:solidFill>
                  <a:schemeClr val="tx2"/>
                </a:solidFill>
                <a:latin typeface="+mj-lt"/>
                <a:ea typeface="+mj-ea"/>
                <a:cs typeface="+mj-cs"/>
              </a:rPr>
              <a:t>Si</a:t>
            </a:r>
            <a:r>
              <a:rPr lang="zh-CN" altLang="en-US" b="0" dirty="0">
                <a:solidFill>
                  <a:schemeClr val="tx2"/>
                </a:solidFill>
                <a:latin typeface="+mj-lt"/>
                <a:ea typeface="+mj-ea"/>
                <a:cs typeface="+mj-cs"/>
              </a:rPr>
              <a:t>的测试值不再是</a:t>
            </a:r>
            <a:r>
              <a:rPr lang="en-US" altLang="zh-CN" b="0" dirty="0">
                <a:solidFill>
                  <a:schemeClr val="tx2"/>
                </a:solidFill>
                <a:latin typeface="+mj-lt"/>
                <a:ea typeface="+mj-ea"/>
                <a:cs typeface="+mj-cs"/>
              </a:rPr>
              <a:t>1</a:t>
            </a:r>
            <a:r>
              <a:rPr lang="zh-CN" altLang="en-US" b="0" dirty="0">
                <a:solidFill>
                  <a:schemeClr val="tx2"/>
                </a:solidFill>
                <a:latin typeface="+mj-lt"/>
                <a:ea typeface="+mj-ea"/>
                <a:cs typeface="+mj-cs"/>
              </a:rPr>
              <a:t>，而是该资源的分配下限值</a:t>
            </a:r>
            <a:r>
              <a:rPr lang="en-US" altLang="zh-CN" b="0" dirty="0" err="1">
                <a:solidFill>
                  <a:schemeClr val="tx2"/>
                </a:solidFill>
                <a:latin typeface="+mj-lt"/>
                <a:ea typeface="+mj-ea"/>
                <a:cs typeface="+mj-cs"/>
              </a:rPr>
              <a:t>ti</a:t>
            </a:r>
            <a:r>
              <a:rPr lang="zh-CN" altLang="en-US" b="0" dirty="0">
                <a:solidFill>
                  <a:schemeClr val="tx2"/>
                </a:solidFill>
                <a:latin typeface="+mj-lt"/>
                <a:ea typeface="+mj-ea"/>
                <a:cs typeface="+mj-cs"/>
              </a:rPr>
              <a:t>，即要求</a:t>
            </a:r>
            <a:r>
              <a:rPr lang="en-US" altLang="zh-CN" b="0" dirty="0">
                <a:solidFill>
                  <a:schemeClr val="tx2"/>
                </a:solidFill>
                <a:latin typeface="+mj-lt"/>
                <a:ea typeface="+mj-ea"/>
                <a:cs typeface="+mj-cs"/>
              </a:rPr>
              <a:t>Si</a:t>
            </a:r>
            <a:r>
              <a:rPr lang="zh-CN" altLang="en-US" b="0" dirty="0">
                <a:solidFill>
                  <a:schemeClr val="tx2"/>
                </a:solidFill>
                <a:latin typeface="+mj-lt"/>
                <a:ea typeface="+mj-ea"/>
                <a:cs typeface="+mj-cs"/>
              </a:rPr>
              <a:t>≥</a:t>
            </a:r>
            <a:r>
              <a:rPr lang="en-US" altLang="zh-CN" b="0" dirty="0" err="1">
                <a:solidFill>
                  <a:schemeClr val="tx2"/>
                </a:solidFill>
                <a:latin typeface="+mj-lt"/>
                <a:ea typeface="+mj-ea"/>
                <a:cs typeface="+mj-cs"/>
              </a:rPr>
              <a:t>ti</a:t>
            </a:r>
            <a:r>
              <a:rPr lang="zh-CN" altLang="en-US" b="0" dirty="0">
                <a:solidFill>
                  <a:schemeClr val="tx2"/>
                </a:solidFill>
                <a:latin typeface="+mj-lt"/>
                <a:ea typeface="+mj-ea"/>
                <a:cs typeface="+mj-cs"/>
              </a:rPr>
              <a:t>，否则不予分配。</a:t>
            </a:r>
            <a:endParaRPr lang="en-US" altLang="zh-CN" b="0" dirty="0">
              <a:solidFill>
                <a:schemeClr val="tx2"/>
              </a:solidFill>
              <a:latin typeface="+mj-lt"/>
              <a:ea typeface="+mj-ea"/>
              <a:cs typeface="+mj-cs"/>
            </a:endParaRPr>
          </a:p>
          <a:p>
            <a:pPr marL="342900" indent="-342900" algn="l">
              <a:lnSpc>
                <a:spcPct val="150000"/>
              </a:lnSpc>
              <a:buClr>
                <a:schemeClr val="folHlink"/>
              </a:buClr>
              <a:buSzPct val="60000"/>
              <a:buFont typeface="Wingdings" pitchFamily="2" charset="2"/>
              <a:buChar char="l"/>
            </a:pPr>
            <a:r>
              <a:rPr lang="zh-CN" altLang="en-US" b="0" dirty="0">
                <a:solidFill>
                  <a:schemeClr val="tx2"/>
                </a:solidFill>
                <a:latin typeface="+mj-lt"/>
                <a:ea typeface="+mj-ea"/>
                <a:cs typeface="+mj-cs"/>
              </a:rPr>
              <a:t>一旦允许分配，进程对该资源的</a:t>
            </a:r>
            <a:r>
              <a:rPr lang="zh-CN" altLang="en-US" b="0" dirty="0" smtClean="0">
                <a:solidFill>
                  <a:schemeClr val="tx2"/>
                </a:solidFill>
                <a:latin typeface="+mj-lt"/>
                <a:ea typeface="+mj-ea"/>
                <a:cs typeface="+mj-cs"/>
              </a:rPr>
              <a:t>需求值为</a:t>
            </a:r>
            <a:r>
              <a:rPr lang="en-US" altLang="zh-CN" b="0" dirty="0">
                <a:solidFill>
                  <a:schemeClr val="tx2"/>
                </a:solidFill>
                <a:latin typeface="+mj-lt"/>
                <a:ea typeface="+mj-ea"/>
                <a:cs typeface="+mj-cs"/>
              </a:rPr>
              <a:t>di</a:t>
            </a:r>
            <a:r>
              <a:rPr lang="zh-CN" altLang="en-US" b="0" dirty="0">
                <a:solidFill>
                  <a:schemeClr val="tx2"/>
                </a:solidFill>
                <a:latin typeface="+mj-lt"/>
                <a:ea typeface="+mj-ea"/>
                <a:cs typeface="+mj-cs"/>
              </a:rPr>
              <a:t>，即表示</a:t>
            </a:r>
            <a:r>
              <a:rPr lang="zh-CN" altLang="en-US" b="0" dirty="0" smtClean="0">
                <a:solidFill>
                  <a:schemeClr val="tx2"/>
                </a:solidFill>
                <a:latin typeface="+mj-lt"/>
                <a:ea typeface="+mj-ea"/>
                <a:cs typeface="+mj-cs"/>
              </a:rPr>
              <a:t>资源进行</a:t>
            </a:r>
            <a:r>
              <a:rPr lang="en-US" altLang="zh-CN" b="0" dirty="0">
                <a:solidFill>
                  <a:schemeClr val="tx2"/>
                </a:solidFill>
                <a:latin typeface="+mj-lt"/>
                <a:ea typeface="+mj-ea"/>
                <a:cs typeface="+mj-cs"/>
              </a:rPr>
              <a:t>Si=Si-di</a:t>
            </a:r>
            <a:r>
              <a:rPr lang="zh-CN" altLang="en-US" b="0" dirty="0">
                <a:solidFill>
                  <a:schemeClr val="tx2"/>
                </a:solidFill>
                <a:latin typeface="+mj-lt"/>
                <a:ea typeface="+mj-ea"/>
                <a:cs typeface="+mj-cs"/>
              </a:rPr>
              <a:t>操作，而不是简单</a:t>
            </a:r>
            <a:r>
              <a:rPr lang="zh-CN" altLang="en-US" b="0" dirty="0" smtClean="0">
                <a:solidFill>
                  <a:schemeClr val="tx2"/>
                </a:solidFill>
                <a:latin typeface="+mj-lt"/>
                <a:ea typeface="+mj-ea"/>
                <a:cs typeface="+mj-cs"/>
              </a:rPr>
              <a:t>的</a:t>
            </a:r>
            <a:r>
              <a:rPr lang="en-US" altLang="zh-CN" b="0" dirty="0" smtClean="0">
                <a:solidFill>
                  <a:schemeClr val="tx2"/>
                </a:solidFill>
                <a:latin typeface="+mj-lt"/>
                <a:ea typeface="+mj-ea"/>
                <a:cs typeface="+mj-cs"/>
              </a:rPr>
              <a:t>Si=Si-1</a:t>
            </a:r>
            <a:r>
              <a:rPr lang="zh-CN" altLang="en-US" b="0" dirty="0">
                <a:solidFill>
                  <a:schemeClr val="tx2"/>
                </a:solidFill>
                <a:latin typeface="+mj-lt"/>
                <a:ea typeface="+mj-ea"/>
                <a:cs typeface="+mj-cs"/>
              </a:rPr>
              <a:t>操作</a:t>
            </a:r>
            <a:r>
              <a:rPr lang="zh-CN" altLang="en-US" b="0" dirty="0" smtClean="0">
                <a:solidFill>
                  <a:schemeClr val="tx2"/>
                </a:solidFill>
                <a:latin typeface="+mj-lt"/>
                <a:ea typeface="+mj-ea"/>
                <a:cs typeface="+mj-cs"/>
              </a:rPr>
              <a:t>。</a:t>
            </a:r>
            <a:endParaRPr lang="en-US" altLang="zh-CN" b="0" dirty="0" smtClean="0">
              <a:solidFill>
                <a:schemeClr val="tx2"/>
              </a:solidFill>
              <a:latin typeface="+mj-lt"/>
              <a:ea typeface="+mj-ea"/>
              <a:cs typeface="+mj-cs"/>
            </a:endParaRPr>
          </a:p>
          <a:p>
            <a:pPr marL="342900" indent="-342900" algn="l">
              <a:lnSpc>
                <a:spcPct val="150000"/>
              </a:lnSpc>
              <a:buClr>
                <a:schemeClr val="folHlink"/>
              </a:buClr>
              <a:buSzPct val="60000"/>
              <a:buFont typeface="Wingdings" pitchFamily="2" charset="2"/>
              <a:buChar char="l"/>
            </a:pPr>
            <a:r>
              <a:rPr lang="zh-CN" altLang="en-US" b="0" dirty="0" smtClean="0">
                <a:solidFill>
                  <a:schemeClr val="tx2"/>
                </a:solidFill>
                <a:latin typeface="+mj-lt"/>
                <a:ea typeface="+mj-ea"/>
                <a:cs typeface="+mj-cs"/>
              </a:rPr>
              <a:t>由此</a:t>
            </a:r>
            <a:r>
              <a:rPr lang="zh-CN" altLang="en-US" b="0" dirty="0">
                <a:solidFill>
                  <a:schemeClr val="tx2"/>
                </a:solidFill>
                <a:latin typeface="+mj-lt"/>
                <a:ea typeface="+mj-ea"/>
                <a:cs typeface="+mj-cs"/>
              </a:rPr>
              <a:t>形成一般化的“信号量集”机制。</a:t>
            </a:r>
            <a:endParaRPr lang="en-US" altLang="zh-CN" b="0" dirty="0">
              <a:solidFill>
                <a:schemeClr val="tx2"/>
              </a:solidFill>
              <a:latin typeface="+mj-lt"/>
              <a:ea typeface="+mj-ea"/>
              <a:cs typeface="+mj-cs"/>
            </a:endParaRPr>
          </a:p>
        </p:txBody>
      </p:sp>
    </p:spTree>
    <p:extLst>
      <p:ext uri="{BB962C8B-B14F-4D97-AF65-F5344CB8AC3E}">
        <p14:creationId xmlns:p14="http://schemas.microsoft.com/office/powerpoint/2010/main" val="1539189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arn(inHorizontal)">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arn(inHorizontal)">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barn(inHorizontal)">
                                      <p:cBhvr>
                                        <p:cTn id="17" dur="500"/>
                                        <p:tgtEl>
                                          <p:spTgt spid="81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barn(inHorizontal)">
                                      <p:cBhvr>
                                        <p:cTn id="22" dur="5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427038" y="908720"/>
            <a:ext cx="8537450" cy="679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nSpc>
                <a:spcPct val="120000"/>
              </a:lnSpc>
              <a:spcBef>
                <a:spcPct val="20000"/>
              </a:spcBef>
            </a:pPr>
            <a:r>
              <a:rPr lang="zh-CN" altLang="en-US" sz="2800" b="1">
                <a:latin typeface="华文楷体" pitchFamily="2" charset="-122"/>
                <a:ea typeface="华文楷体" pitchFamily="2" charset="-122"/>
              </a:rPr>
              <a:t>以下的程序中，</a:t>
            </a:r>
            <a:r>
              <a:rPr lang="en-US" altLang="zh-CN" sz="2800" b="1">
                <a:latin typeface="华文楷体" pitchFamily="2" charset="-122"/>
                <a:ea typeface="华文楷体" pitchFamily="2" charset="-122"/>
              </a:rPr>
              <a:t>S</a:t>
            </a:r>
            <a:r>
              <a:rPr lang="zh-CN" altLang="en-US" sz="2800" b="1">
                <a:latin typeface="华文楷体" pitchFamily="2" charset="-122"/>
                <a:ea typeface="华文楷体" pitchFamily="2" charset="-122"/>
              </a:rPr>
              <a:t>为信号量，</a:t>
            </a:r>
            <a:r>
              <a:rPr lang="en-US" altLang="zh-CN" sz="2800" b="1">
                <a:latin typeface="华文楷体" pitchFamily="2" charset="-122"/>
                <a:ea typeface="华文楷体" pitchFamily="2" charset="-122"/>
              </a:rPr>
              <a:t>d</a:t>
            </a:r>
            <a:r>
              <a:rPr lang="zh-CN" altLang="en-US" sz="2800" b="1">
                <a:latin typeface="华文楷体" pitchFamily="2" charset="-122"/>
                <a:ea typeface="华文楷体" pitchFamily="2" charset="-122"/>
              </a:rPr>
              <a:t>为需求值，</a:t>
            </a:r>
            <a:r>
              <a:rPr lang="en-US" altLang="zh-CN" sz="2800" b="1">
                <a:latin typeface="华文楷体" pitchFamily="2" charset="-122"/>
                <a:ea typeface="华文楷体" pitchFamily="2" charset="-122"/>
              </a:rPr>
              <a:t>t</a:t>
            </a:r>
            <a:r>
              <a:rPr lang="zh-CN" altLang="en-US" sz="2800" b="1">
                <a:latin typeface="华文楷体" pitchFamily="2" charset="-122"/>
                <a:ea typeface="华文楷体" pitchFamily="2" charset="-122"/>
              </a:rPr>
              <a:t>为下限值。</a:t>
            </a:r>
          </a:p>
        </p:txBody>
      </p:sp>
      <p:sp>
        <p:nvSpPr>
          <p:cNvPr id="9" name="Text Box 2"/>
          <p:cNvSpPr txBox="1">
            <a:spLocks noChangeArrowheads="1"/>
          </p:cNvSpPr>
          <p:nvPr/>
        </p:nvSpPr>
        <p:spPr bwMode="auto">
          <a:xfrm>
            <a:off x="971178" y="1751719"/>
            <a:ext cx="7561262" cy="412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10000"/>
              </a:lnSpc>
            </a:pPr>
            <a:r>
              <a:rPr lang="en-US" altLang="zh-CN" dirty="0" err="1">
                <a:latin typeface="Times New Roman" pitchFamily="18" charset="0"/>
              </a:rPr>
              <a:t>Swait</a:t>
            </a:r>
            <a:r>
              <a:rPr lang="en-US" altLang="zh-CN" dirty="0">
                <a:latin typeface="Times New Roman" pitchFamily="18" charset="0"/>
              </a:rPr>
              <a:t>(S</a:t>
            </a:r>
            <a:r>
              <a:rPr lang="en-US" altLang="zh-CN" baseline="-25000" dirty="0">
                <a:latin typeface="Times New Roman" pitchFamily="18" charset="0"/>
              </a:rPr>
              <a:t>1</a:t>
            </a:r>
            <a:r>
              <a:rPr lang="en-US" altLang="zh-CN" dirty="0">
                <a:latin typeface="Times New Roman" pitchFamily="18" charset="0"/>
              </a:rPr>
              <a:t>,t</a:t>
            </a:r>
            <a:r>
              <a:rPr lang="en-US" altLang="zh-CN" baseline="-25000" dirty="0">
                <a:latin typeface="Times New Roman" pitchFamily="18" charset="0"/>
              </a:rPr>
              <a:t>1</a:t>
            </a:r>
            <a:r>
              <a:rPr lang="en-US" altLang="zh-CN" dirty="0">
                <a:latin typeface="Times New Roman" pitchFamily="18" charset="0"/>
              </a:rPr>
              <a:t>,d</a:t>
            </a:r>
            <a:r>
              <a:rPr lang="en-US" altLang="zh-CN" baseline="-25000" dirty="0">
                <a:latin typeface="Times New Roman" pitchFamily="18" charset="0"/>
              </a:rPr>
              <a:t>1</a:t>
            </a:r>
            <a:r>
              <a:rPr lang="en-US" altLang="zh-CN" dirty="0">
                <a:latin typeface="Times New Roman" pitchFamily="18" charset="0"/>
              </a:rPr>
              <a:t>,…,</a:t>
            </a:r>
            <a:r>
              <a:rPr lang="en-US" altLang="zh-CN" dirty="0" err="1">
                <a:latin typeface="Times New Roman" pitchFamily="18" charset="0"/>
              </a:rPr>
              <a:t>S</a:t>
            </a:r>
            <a:r>
              <a:rPr lang="en-US" altLang="zh-CN" baseline="-25000" dirty="0" err="1">
                <a:latin typeface="Times New Roman" pitchFamily="18" charset="0"/>
              </a:rPr>
              <a:t>n</a:t>
            </a:r>
            <a:r>
              <a:rPr lang="en-US" altLang="zh-CN" dirty="0" err="1">
                <a:latin typeface="Times New Roman" pitchFamily="18" charset="0"/>
              </a:rPr>
              <a:t>,t</a:t>
            </a:r>
            <a:r>
              <a:rPr lang="en-US" altLang="zh-CN" baseline="-25000" dirty="0" err="1">
                <a:latin typeface="Times New Roman" pitchFamily="18" charset="0"/>
              </a:rPr>
              <a:t>n</a:t>
            </a:r>
            <a:r>
              <a:rPr lang="en-US" altLang="zh-CN" dirty="0" err="1">
                <a:latin typeface="Times New Roman" pitchFamily="18" charset="0"/>
              </a:rPr>
              <a:t>,d</a:t>
            </a:r>
            <a:r>
              <a:rPr lang="en-US" altLang="zh-CN" baseline="-25000" dirty="0" err="1">
                <a:latin typeface="Times New Roman" pitchFamily="18" charset="0"/>
              </a:rPr>
              <a:t>n</a:t>
            </a:r>
            <a:r>
              <a:rPr lang="en-US" altLang="zh-CN" dirty="0">
                <a:latin typeface="Times New Roman" pitchFamily="18" charset="0"/>
              </a:rPr>
              <a:t>)</a:t>
            </a:r>
          </a:p>
          <a:p>
            <a:pPr algn="l">
              <a:lnSpc>
                <a:spcPct val="110000"/>
              </a:lnSpc>
            </a:pPr>
            <a:r>
              <a:rPr lang="en-US" altLang="zh-CN" dirty="0">
                <a:latin typeface="Times New Roman" pitchFamily="18" charset="0"/>
              </a:rPr>
              <a:t>    if S</a:t>
            </a:r>
            <a:r>
              <a:rPr lang="en-US" altLang="zh-CN" baseline="-25000" dirty="0">
                <a:latin typeface="Times New Roman" pitchFamily="18" charset="0"/>
              </a:rPr>
              <a:t>1</a:t>
            </a:r>
            <a:r>
              <a:rPr lang="en-US" altLang="zh-CN" dirty="0">
                <a:latin typeface="Times New Roman" pitchFamily="18" charset="0"/>
              </a:rPr>
              <a:t>≥t</a:t>
            </a:r>
            <a:r>
              <a:rPr lang="en-US" altLang="zh-CN" baseline="-25000" dirty="0">
                <a:latin typeface="Times New Roman" pitchFamily="18" charset="0"/>
              </a:rPr>
              <a:t>1</a:t>
            </a:r>
            <a:r>
              <a:rPr lang="en-US" altLang="zh-CN" dirty="0">
                <a:latin typeface="Times New Roman" pitchFamily="18" charset="0"/>
              </a:rPr>
              <a:t> and … and </a:t>
            </a:r>
            <a:r>
              <a:rPr lang="en-US" altLang="zh-CN" dirty="0" err="1">
                <a:latin typeface="Times New Roman" pitchFamily="18" charset="0"/>
              </a:rPr>
              <a:t>S</a:t>
            </a:r>
            <a:r>
              <a:rPr lang="en-US" altLang="zh-CN" baseline="-25000" dirty="0" err="1">
                <a:latin typeface="Times New Roman" pitchFamily="18" charset="0"/>
              </a:rPr>
              <a:t>n</a:t>
            </a:r>
            <a:r>
              <a:rPr lang="en-US" altLang="zh-CN" dirty="0" err="1">
                <a:latin typeface="Times New Roman" pitchFamily="18" charset="0"/>
              </a:rPr>
              <a:t>≥t</a:t>
            </a:r>
            <a:r>
              <a:rPr lang="en-US" altLang="zh-CN" baseline="-25000" dirty="0" err="1">
                <a:latin typeface="Times New Roman" pitchFamily="18" charset="0"/>
              </a:rPr>
              <a:t>n</a:t>
            </a:r>
            <a:r>
              <a:rPr lang="en-US" altLang="zh-CN" dirty="0">
                <a:latin typeface="Times New Roman" pitchFamily="18" charset="0"/>
              </a:rPr>
              <a:t> then</a:t>
            </a:r>
          </a:p>
          <a:p>
            <a:pPr algn="l">
              <a:lnSpc>
                <a:spcPct val="110000"/>
              </a:lnSpc>
            </a:pPr>
            <a:r>
              <a:rPr lang="en-US" altLang="zh-CN" dirty="0">
                <a:latin typeface="Times New Roman" pitchFamily="18" charset="0"/>
              </a:rPr>
              <a:t>        for </a:t>
            </a:r>
            <a:r>
              <a:rPr lang="en-US" altLang="zh-CN" dirty="0" err="1" smtClean="0">
                <a:latin typeface="Times New Roman" pitchFamily="18" charset="0"/>
              </a:rPr>
              <a:t>i</a:t>
            </a:r>
            <a:r>
              <a:rPr lang="en-US" altLang="zh-CN" dirty="0" smtClean="0">
                <a:latin typeface="Times New Roman" pitchFamily="18" charset="0"/>
              </a:rPr>
              <a:t>=1 </a:t>
            </a:r>
            <a:r>
              <a:rPr lang="en-US" altLang="zh-CN" dirty="0">
                <a:latin typeface="Times New Roman" pitchFamily="18" charset="0"/>
              </a:rPr>
              <a:t>to n do </a:t>
            </a:r>
          </a:p>
          <a:p>
            <a:pPr algn="l">
              <a:lnSpc>
                <a:spcPct val="110000"/>
              </a:lnSpc>
            </a:pPr>
            <a:r>
              <a:rPr lang="en-US" altLang="zh-CN" dirty="0">
                <a:latin typeface="Times New Roman" pitchFamily="18" charset="0"/>
              </a:rPr>
              <a:t>           </a:t>
            </a:r>
            <a:r>
              <a:rPr lang="en-US" altLang="zh-CN" dirty="0" smtClean="0">
                <a:latin typeface="Times New Roman" pitchFamily="18" charset="0"/>
              </a:rPr>
              <a:t>S</a:t>
            </a:r>
            <a:r>
              <a:rPr lang="en-US" altLang="zh-CN" baseline="-25000" dirty="0" smtClean="0">
                <a:latin typeface="Times New Roman" pitchFamily="18" charset="0"/>
              </a:rPr>
              <a:t>i</a:t>
            </a:r>
            <a:r>
              <a:rPr lang="en-US" altLang="zh-CN" dirty="0" smtClean="0">
                <a:latin typeface="Times New Roman" pitchFamily="18" charset="0"/>
              </a:rPr>
              <a:t>=S</a:t>
            </a:r>
            <a:r>
              <a:rPr lang="en-US" altLang="zh-CN" baseline="-25000" dirty="0" smtClean="0">
                <a:latin typeface="Times New Roman" pitchFamily="18" charset="0"/>
              </a:rPr>
              <a:t>i</a:t>
            </a:r>
            <a:r>
              <a:rPr lang="en-US" altLang="zh-CN" dirty="0" smtClean="0">
                <a:latin typeface="Times New Roman" pitchFamily="18" charset="0"/>
              </a:rPr>
              <a:t>-d</a:t>
            </a:r>
            <a:r>
              <a:rPr lang="en-US" altLang="zh-CN" baseline="-25000" dirty="0" smtClean="0">
                <a:latin typeface="Times New Roman" pitchFamily="18" charset="0"/>
              </a:rPr>
              <a:t>i</a:t>
            </a:r>
            <a:r>
              <a:rPr lang="en-US" altLang="zh-CN" dirty="0">
                <a:latin typeface="Times New Roman" pitchFamily="18" charset="0"/>
              </a:rPr>
              <a:t>;</a:t>
            </a:r>
          </a:p>
          <a:p>
            <a:pPr algn="l">
              <a:lnSpc>
                <a:spcPct val="110000"/>
              </a:lnSpc>
            </a:pPr>
            <a:r>
              <a:rPr lang="en-US" altLang="zh-CN" dirty="0">
                <a:latin typeface="Times New Roman" pitchFamily="18" charset="0"/>
              </a:rPr>
              <a:t>         </a:t>
            </a:r>
            <a:r>
              <a:rPr lang="en-US" altLang="zh-CN" dirty="0" err="1">
                <a:latin typeface="Times New Roman" pitchFamily="18" charset="0"/>
              </a:rPr>
              <a:t>endfor</a:t>
            </a:r>
            <a:endParaRPr lang="en-US" altLang="zh-CN" dirty="0">
              <a:latin typeface="Times New Roman" pitchFamily="18" charset="0"/>
            </a:endParaRPr>
          </a:p>
          <a:p>
            <a:pPr algn="l">
              <a:lnSpc>
                <a:spcPct val="110000"/>
              </a:lnSpc>
            </a:pPr>
            <a:r>
              <a:rPr lang="en-US" altLang="zh-CN" dirty="0">
                <a:latin typeface="Times New Roman" pitchFamily="18" charset="0"/>
              </a:rPr>
              <a:t>else </a:t>
            </a:r>
          </a:p>
          <a:p>
            <a:pPr marL="273050" algn="l">
              <a:lnSpc>
                <a:spcPct val="110000"/>
              </a:lnSpc>
            </a:pPr>
            <a:r>
              <a:rPr lang="en-US" altLang="zh-CN" dirty="0">
                <a:latin typeface="Times New Roman" pitchFamily="18" charset="0"/>
              </a:rPr>
              <a:t>Place the executing process in the waiting queue of the first S</a:t>
            </a:r>
            <a:r>
              <a:rPr lang="en-US" altLang="zh-CN" baseline="-25000" dirty="0">
                <a:latin typeface="Times New Roman" pitchFamily="18" charset="0"/>
              </a:rPr>
              <a:t>i</a:t>
            </a:r>
            <a:r>
              <a:rPr lang="en-US" altLang="zh-CN" dirty="0">
                <a:latin typeface="Times New Roman" pitchFamily="18" charset="0"/>
              </a:rPr>
              <a:t> with S</a:t>
            </a:r>
            <a:r>
              <a:rPr lang="en-US" altLang="zh-CN" baseline="-25000" dirty="0">
                <a:latin typeface="Times New Roman" pitchFamily="18" charset="0"/>
              </a:rPr>
              <a:t>i</a:t>
            </a:r>
            <a:r>
              <a:rPr lang="en-US" altLang="zh-CN" dirty="0">
                <a:latin typeface="Times New Roman" pitchFamily="18" charset="0"/>
              </a:rPr>
              <a:t>&lt;</a:t>
            </a:r>
            <a:r>
              <a:rPr lang="en-US" altLang="zh-CN" dirty="0" err="1">
                <a:latin typeface="Times New Roman" pitchFamily="18" charset="0"/>
              </a:rPr>
              <a:t>t</a:t>
            </a:r>
            <a:r>
              <a:rPr lang="en-US" altLang="zh-CN" baseline="-25000" dirty="0" err="1">
                <a:latin typeface="Times New Roman" pitchFamily="18" charset="0"/>
              </a:rPr>
              <a:t>i</a:t>
            </a:r>
            <a:r>
              <a:rPr lang="en-US" altLang="zh-CN" dirty="0">
                <a:latin typeface="Times New Roman" pitchFamily="18" charset="0"/>
              </a:rPr>
              <a:t> and set its program counter to the beginning of the </a:t>
            </a:r>
            <a:r>
              <a:rPr lang="en-US" altLang="zh-CN" dirty="0" err="1">
                <a:latin typeface="Times New Roman" pitchFamily="18" charset="0"/>
              </a:rPr>
              <a:t>Swait</a:t>
            </a:r>
            <a:r>
              <a:rPr lang="en-US" altLang="zh-CN" dirty="0">
                <a:latin typeface="Times New Roman" pitchFamily="18" charset="0"/>
              </a:rPr>
              <a:t> Operation.</a:t>
            </a:r>
          </a:p>
          <a:p>
            <a:pPr algn="l">
              <a:lnSpc>
                <a:spcPct val="110000"/>
              </a:lnSpc>
            </a:pPr>
            <a:r>
              <a:rPr lang="en-US" altLang="zh-CN" dirty="0" err="1">
                <a:latin typeface="Times New Roman" pitchFamily="18" charset="0"/>
              </a:rPr>
              <a:t>endif</a:t>
            </a:r>
            <a:endParaRPr lang="en-US" altLang="zh-CN" dirty="0">
              <a:latin typeface="Times New Roman" pitchFamily="18" charset="0"/>
            </a:endParaRPr>
          </a:p>
        </p:txBody>
      </p:sp>
      <p:sp>
        <p:nvSpPr>
          <p:cNvPr id="11" name="Text Box 7"/>
          <p:cNvSpPr txBox="1">
            <a:spLocks noChangeArrowheads="1"/>
          </p:cNvSpPr>
          <p:nvPr/>
        </p:nvSpPr>
        <p:spPr bwMode="auto">
          <a:xfrm>
            <a:off x="6300192" y="5301208"/>
            <a:ext cx="1584176" cy="461665"/>
          </a:xfrm>
          <a:prstGeom prst="rect">
            <a:avLst/>
          </a:prstGeom>
          <a:solidFill>
            <a:schemeClr val="folHlink"/>
          </a:solidFill>
          <a:ln w="38100">
            <a:solidFill>
              <a:srgbClr val="FF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en-US" altLang="zh-CN" smtClean="0">
                <a:solidFill>
                  <a:srgbClr val="FFFF00"/>
                </a:solidFill>
                <a:latin typeface="+mj-lt"/>
              </a:rPr>
              <a:t>P</a:t>
            </a:r>
            <a:r>
              <a:rPr lang="zh-CN" altLang="en-US" smtClean="0">
                <a:solidFill>
                  <a:srgbClr val="FFFF00"/>
                </a:solidFill>
                <a:latin typeface="+mj-lt"/>
              </a:rPr>
              <a:t>操作</a:t>
            </a:r>
            <a:endParaRPr lang="en-US" altLang="zh-CN">
              <a:solidFill>
                <a:srgbClr val="FFFF00"/>
              </a:solidFill>
              <a:latin typeface="+mj-lt"/>
            </a:endParaRPr>
          </a:p>
        </p:txBody>
      </p:sp>
      <p:sp>
        <p:nvSpPr>
          <p:cNvPr id="10" name="AutoShape 3"/>
          <p:cNvSpPr>
            <a:spLocks noChangeArrowheads="1"/>
          </p:cNvSpPr>
          <p:nvPr/>
        </p:nvSpPr>
        <p:spPr bwMode="auto">
          <a:xfrm>
            <a:off x="5292080" y="1988840"/>
            <a:ext cx="3384375" cy="1547813"/>
          </a:xfrm>
          <a:prstGeom prst="wedgeRectCallout">
            <a:avLst>
              <a:gd name="adj1" fmla="val -43670"/>
              <a:gd name="adj2" fmla="val 95361"/>
            </a:avLst>
          </a:prstGeom>
          <a:solidFill>
            <a:srgbClr val="0070C0"/>
          </a:solidFill>
          <a:ln w="9525">
            <a:solidFill>
              <a:schemeClr val="tx1"/>
            </a:solidFill>
            <a:miter lim="800000"/>
            <a:headEnd/>
            <a:tailEnd/>
          </a:ln>
        </p:spPr>
        <p:txBody>
          <a:bodyPr/>
          <a:lstStyle/>
          <a:p>
            <a:pPr algn="l"/>
            <a:r>
              <a:rPr lang="zh-CN" altLang="en-US" sz="2400" dirty="0">
                <a:solidFill>
                  <a:schemeClr val="bg1"/>
                </a:solidFill>
                <a:latin typeface="华文楷体" pitchFamily="2" charset="-122"/>
                <a:ea typeface="华文楷体" pitchFamily="2" charset="-122"/>
              </a:rPr>
              <a:t>将正在执行的进程移入第一个</a:t>
            </a:r>
            <a:r>
              <a:rPr lang="en-US" altLang="zh-CN" sz="2400" dirty="0">
                <a:solidFill>
                  <a:schemeClr val="bg1"/>
                </a:solidFill>
                <a:latin typeface="华文楷体" pitchFamily="2" charset="-122"/>
                <a:ea typeface="华文楷体" pitchFamily="2" charset="-122"/>
              </a:rPr>
              <a:t>Si&lt;</a:t>
            </a:r>
            <a:r>
              <a:rPr lang="en-US" altLang="zh-CN" sz="2400" dirty="0" err="1">
                <a:solidFill>
                  <a:schemeClr val="bg1"/>
                </a:solidFill>
                <a:latin typeface="华文楷体" pitchFamily="2" charset="-122"/>
                <a:ea typeface="华文楷体" pitchFamily="2" charset="-122"/>
              </a:rPr>
              <a:t>ti</a:t>
            </a:r>
            <a:r>
              <a:rPr lang="zh-CN" altLang="en-US" sz="2400" dirty="0">
                <a:solidFill>
                  <a:schemeClr val="bg1"/>
                </a:solidFill>
                <a:latin typeface="华文楷体" pitchFamily="2" charset="-122"/>
                <a:ea typeface="华文楷体" pitchFamily="2" charset="-122"/>
              </a:rPr>
              <a:t>的等待队列中，并</a:t>
            </a:r>
            <a:r>
              <a:rPr lang="zh-CN" altLang="en-US" sz="2400" dirty="0" smtClean="0">
                <a:solidFill>
                  <a:schemeClr val="bg1"/>
                </a:solidFill>
                <a:latin typeface="华文楷体" pitchFamily="2" charset="-122"/>
                <a:ea typeface="华文楷体" pitchFamily="2" charset="-122"/>
              </a:rPr>
              <a:t>将</a:t>
            </a:r>
            <a:r>
              <a:rPr lang="zh-CN" altLang="en-US" sz="2400" dirty="0">
                <a:solidFill>
                  <a:schemeClr val="bg1"/>
                </a:solidFill>
                <a:latin typeface="华文楷体" pitchFamily="2" charset="-122"/>
                <a:ea typeface="华文楷体" pitchFamily="2" charset="-122"/>
              </a:rPr>
              <a:t>该</a:t>
            </a:r>
            <a:r>
              <a:rPr lang="zh-CN" altLang="en-US" sz="2400" dirty="0" smtClean="0">
                <a:solidFill>
                  <a:schemeClr val="bg1"/>
                </a:solidFill>
                <a:latin typeface="华文楷体" pitchFamily="2" charset="-122"/>
                <a:ea typeface="华文楷体" pitchFamily="2" charset="-122"/>
              </a:rPr>
              <a:t>进程的</a:t>
            </a:r>
            <a:r>
              <a:rPr lang="en-US" altLang="zh-CN" sz="2400" dirty="0" smtClean="0">
                <a:solidFill>
                  <a:schemeClr val="bg1"/>
                </a:solidFill>
                <a:latin typeface="华文楷体" pitchFamily="2" charset="-122"/>
                <a:ea typeface="华文楷体" pitchFamily="2" charset="-122"/>
              </a:rPr>
              <a:t>PC</a:t>
            </a:r>
            <a:r>
              <a:rPr lang="zh-CN" altLang="en-US" sz="2400" dirty="0" smtClean="0">
                <a:solidFill>
                  <a:schemeClr val="bg1"/>
                </a:solidFill>
                <a:latin typeface="华文楷体" pitchFamily="2" charset="-122"/>
                <a:ea typeface="华文楷体" pitchFamily="2" charset="-122"/>
              </a:rPr>
              <a:t>指向</a:t>
            </a:r>
            <a:r>
              <a:rPr lang="en-US" altLang="zh-CN" sz="2400" dirty="0" err="1" smtClean="0">
                <a:solidFill>
                  <a:schemeClr val="bg1"/>
                </a:solidFill>
                <a:latin typeface="华文楷体" pitchFamily="2" charset="-122"/>
                <a:ea typeface="华文楷体" pitchFamily="2" charset="-122"/>
              </a:rPr>
              <a:t>Swait</a:t>
            </a:r>
            <a:r>
              <a:rPr lang="zh-CN" altLang="en-US" sz="2400" dirty="0">
                <a:solidFill>
                  <a:schemeClr val="bg1"/>
                </a:solidFill>
                <a:latin typeface="华文楷体" pitchFamily="2" charset="-122"/>
                <a:ea typeface="华文楷体" pitchFamily="2" charset="-122"/>
              </a:rPr>
              <a:t>操作开始处</a:t>
            </a:r>
          </a:p>
        </p:txBody>
      </p:sp>
    </p:spTree>
    <p:extLst>
      <p:ext uri="{BB962C8B-B14F-4D97-AF65-F5344CB8AC3E}">
        <p14:creationId xmlns:p14="http://schemas.microsoft.com/office/powerpoint/2010/main" val="3273897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7" dur="500"/>
                                        <p:tgtEl>
                                          <p:spTgt spid="9">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0" dur="500"/>
                                        <p:tgtEl>
                                          <p:spTgt spid="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randombar(horizontal)">
                                      <p:cBhvr>
                                        <p:cTn id="25" dur="500"/>
                                        <p:tgtEl>
                                          <p:spTgt spid="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randombar(horizontal)">
                                      <p:cBhvr>
                                        <p:cTn id="30" dur="500"/>
                                        <p:tgtEl>
                                          <p:spTgt spid="9">
                                            <p:txEl>
                                              <p:pRg st="5" end="5"/>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randombar(horizontal)">
                                      <p:cBhvr>
                                        <p:cTn id="33" dur="500"/>
                                        <p:tgtEl>
                                          <p:spTgt spid="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
                                            <p:txEl>
                                              <p:pRg st="7" end="7"/>
                                            </p:txEl>
                                          </p:spTgt>
                                        </p:tgtEl>
                                        <p:attrNameLst>
                                          <p:attrName>style.visibility</p:attrName>
                                        </p:attrNameLst>
                                      </p:cBhvr>
                                      <p:to>
                                        <p:strVal val="visible"/>
                                      </p:to>
                                    </p:set>
                                    <p:animEffect transition="in" filter="randombar(horizontal)">
                                      <p:cBhvr>
                                        <p:cTn id="38" dur="500"/>
                                        <p:tgtEl>
                                          <p:spTgt spid="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200" fill="hold"/>
                                        <p:tgtEl>
                                          <p:spTgt spid="11"/>
                                        </p:tgtEl>
                                        <p:attrNameLst>
                                          <p:attrName>ppt_x</p:attrName>
                                        </p:attrNameLst>
                                      </p:cBhvr>
                                      <p:tavLst>
                                        <p:tav tm="0">
                                          <p:val>
                                            <p:strVal val="#ppt_x"/>
                                          </p:val>
                                        </p:tav>
                                        <p:tav tm="100000">
                                          <p:val>
                                            <p:strVal val="#ppt_x"/>
                                          </p:val>
                                        </p:tav>
                                      </p:tavLst>
                                    </p:anim>
                                    <p:anim calcmode="lin" valueType="num">
                                      <p:cBhvr additive="base">
                                        <p:cTn id="44" dur="2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826715" y="692696"/>
            <a:ext cx="77057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dirty="0" err="1" smtClean="0">
                <a:latin typeface="Times New Roman" pitchFamily="18" charset="0"/>
              </a:rPr>
              <a:t>Ssignal</a:t>
            </a:r>
            <a:r>
              <a:rPr lang="en-US" altLang="zh-CN" dirty="0" smtClean="0">
                <a:latin typeface="Times New Roman" pitchFamily="18" charset="0"/>
              </a:rPr>
              <a:t>(S</a:t>
            </a:r>
            <a:r>
              <a:rPr lang="en-US" altLang="zh-CN" baseline="-25000" dirty="0" smtClean="0">
                <a:latin typeface="Times New Roman" pitchFamily="18" charset="0"/>
              </a:rPr>
              <a:t>1</a:t>
            </a:r>
            <a:r>
              <a:rPr lang="en-US" altLang="zh-CN" dirty="0" smtClean="0">
                <a:latin typeface="Times New Roman" pitchFamily="18" charset="0"/>
              </a:rPr>
              <a:t>,d</a:t>
            </a:r>
            <a:r>
              <a:rPr lang="en-US" altLang="zh-CN" baseline="-25000" dirty="0" smtClean="0">
                <a:latin typeface="Times New Roman" pitchFamily="18" charset="0"/>
              </a:rPr>
              <a:t>1</a:t>
            </a:r>
            <a:r>
              <a:rPr lang="en-US" altLang="zh-CN" dirty="0" smtClean="0">
                <a:latin typeface="Times New Roman" pitchFamily="18" charset="0"/>
              </a:rPr>
              <a:t>,…,</a:t>
            </a:r>
            <a:r>
              <a:rPr lang="en-US" altLang="zh-CN" dirty="0" err="1">
                <a:latin typeface="Times New Roman" pitchFamily="18" charset="0"/>
              </a:rPr>
              <a:t>S</a:t>
            </a:r>
            <a:r>
              <a:rPr lang="en-US" altLang="zh-CN" baseline="-25000" dirty="0" err="1">
                <a:latin typeface="Times New Roman" pitchFamily="18" charset="0"/>
              </a:rPr>
              <a:t>n</a:t>
            </a:r>
            <a:r>
              <a:rPr lang="en-US" altLang="zh-CN" dirty="0" err="1">
                <a:latin typeface="Times New Roman" pitchFamily="18" charset="0"/>
              </a:rPr>
              <a:t>,d</a:t>
            </a:r>
            <a:r>
              <a:rPr lang="en-US" altLang="zh-CN" baseline="-25000" dirty="0" err="1">
                <a:latin typeface="Times New Roman" pitchFamily="18" charset="0"/>
              </a:rPr>
              <a:t>n</a:t>
            </a:r>
            <a:r>
              <a:rPr lang="en-US" altLang="zh-CN" dirty="0">
                <a:latin typeface="Times New Roman" pitchFamily="18" charset="0"/>
              </a:rPr>
              <a:t>)</a:t>
            </a:r>
          </a:p>
          <a:p>
            <a:pPr algn="l"/>
            <a:r>
              <a:rPr lang="en-US" altLang="zh-CN" dirty="0">
                <a:latin typeface="Times New Roman" pitchFamily="18" charset="0"/>
              </a:rPr>
              <a:t>   for </a:t>
            </a:r>
            <a:r>
              <a:rPr lang="en-US" altLang="zh-CN" dirty="0" smtClean="0">
                <a:latin typeface="Times New Roman" pitchFamily="18" charset="0"/>
              </a:rPr>
              <a:t>i=1 </a:t>
            </a:r>
            <a:r>
              <a:rPr lang="en-US" altLang="zh-CN" dirty="0">
                <a:latin typeface="Times New Roman" pitchFamily="18" charset="0"/>
              </a:rPr>
              <a:t>to n do</a:t>
            </a:r>
          </a:p>
          <a:p>
            <a:pPr algn="l"/>
            <a:r>
              <a:rPr lang="en-US" altLang="zh-CN" dirty="0">
                <a:latin typeface="Times New Roman" pitchFamily="18" charset="0"/>
              </a:rPr>
              <a:t>        </a:t>
            </a:r>
            <a:r>
              <a:rPr lang="en-US" altLang="zh-CN" dirty="0" smtClean="0">
                <a:latin typeface="Times New Roman" pitchFamily="18" charset="0"/>
              </a:rPr>
              <a:t>S</a:t>
            </a:r>
            <a:r>
              <a:rPr lang="en-US" altLang="zh-CN" baseline="-25000" dirty="0" smtClean="0">
                <a:latin typeface="Times New Roman" pitchFamily="18" charset="0"/>
              </a:rPr>
              <a:t>i</a:t>
            </a:r>
            <a:r>
              <a:rPr lang="en-US" altLang="zh-CN" dirty="0" smtClean="0">
                <a:latin typeface="Times New Roman" pitchFamily="18" charset="0"/>
              </a:rPr>
              <a:t>=</a:t>
            </a:r>
            <a:r>
              <a:rPr lang="en-US" altLang="zh-CN" dirty="0" err="1" smtClean="0">
                <a:latin typeface="Times New Roman" pitchFamily="18" charset="0"/>
              </a:rPr>
              <a:t>S</a:t>
            </a:r>
            <a:r>
              <a:rPr lang="en-US" altLang="zh-CN" baseline="-25000" dirty="0" err="1" smtClean="0">
                <a:latin typeface="Times New Roman" pitchFamily="18" charset="0"/>
              </a:rPr>
              <a:t>i</a:t>
            </a:r>
            <a:r>
              <a:rPr lang="en-US" altLang="zh-CN" dirty="0" err="1" smtClean="0">
                <a:latin typeface="Times New Roman" pitchFamily="18" charset="0"/>
              </a:rPr>
              <a:t>+d</a:t>
            </a:r>
            <a:r>
              <a:rPr lang="en-US" altLang="zh-CN" baseline="-25000" dirty="0" err="1" smtClean="0">
                <a:latin typeface="Times New Roman" pitchFamily="18" charset="0"/>
              </a:rPr>
              <a:t>i</a:t>
            </a:r>
            <a:r>
              <a:rPr lang="en-US" altLang="zh-CN" dirty="0">
                <a:latin typeface="Times New Roman" pitchFamily="18" charset="0"/>
              </a:rPr>
              <a:t>;</a:t>
            </a:r>
          </a:p>
          <a:p>
            <a:pPr marL="355600" algn="l"/>
            <a:r>
              <a:rPr lang="en-US" altLang="zh-CN" dirty="0" smtClean="0">
                <a:latin typeface="Times New Roman" pitchFamily="18" charset="0"/>
              </a:rPr>
              <a:t>Remove </a:t>
            </a:r>
            <a:r>
              <a:rPr lang="en-US" altLang="zh-CN" dirty="0">
                <a:latin typeface="Times New Roman" pitchFamily="18" charset="0"/>
              </a:rPr>
              <a:t>all the process waiting in the queue associated with S</a:t>
            </a:r>
            <a:r>
              <a:rPr lang="en-US" altLang="zh-CN" baseline="-25000" dirty="0">
                <a:latin typeface="Times New Roman" pitchFamily="18" charset="0"/>
              </a:rPr>
              <a:t>i</a:t>
            </a:r>
            <a:r>
              <a:rPr lang="en-US" altLang="zh-CN" dirty="0">
                <a:latin typeface="Times New Roman" pitchFamily="18" charset="0"/>
              </a:rPr>
              <a:t> into the ready queue</a:t>
            </a:r>
          </a:p>
          <a:p>
            <a:pPr algn="l"/>
            <a:r>
              <a:rPr lang="en-US" altLang="zh-CN" dirty="0">
                <a:latin typeface="Times New Roman" pitchFamily="18" charset="0"/>
              </a:rPr>
              <a:t>  </a:t>
            </a:r>
            <a:r>
              <a:rPr lang="en-US" altLang="zh-CN" dirty="0" err="1">
                <a:latin typeface="Times New Roman" pitchFamily="18" charset="0"/>
              </a:rPr>
              <a:t>endfor</a:t>
            </a:r>
            <a:r>
              <a:rPr lang="en-US" altLang="zh-CN" dirty="0">
                <a:latin typeface="Times New Roman" pitchFamily="18" charset="0"/>
              </a:rPr>
              <a:t>;</a:t>
            </a:r>
          </a:p>
        </p:txBody>
      </p:sp>
      <p:sp>
        <p:nvSpPr>
          <p:cNvPr id="4" name="Text Box 7"/>
          <p:cNvSpPr txBox="1">
            <a:spLocks noChangeArrowheads="1"/>
          </p:cNvSpPr>
          <p:nvPr/>
        </p:nvSpPr>
        <p:spPr bwMode="auto">
          <a:xfrm>
            <a:off x="5867275" y="1124744"/>
            <a:ext cx="1584176" cy="461665"/>
          </a:xfrm>
          <a:prstGeom prst="rect">
            <a:avLst/>
          </a:prstGeom>
          <a:solidFill>
            <a:schemeClr val="folHlink"/>
          </a:solidFill>
          <a:ln w="38100">
            <a:solidFill>
              <a:srgbClr val="FF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en-US" altLang="zh-CN" dirty="0" smtClean="0">
                <a:solidFill>
                  <a:srgbClr val="FFFF00"/>
                </a:solidFill>
                <a:latin typeface="+mj-lt"/>
              </a:rPr>
              <a:t>V</a:t>
            </a:r>
            <a:r>
              <a:rPr lang="zh-CN" altLang="en-US" dirty="0" smtClean="0">
                <a:solidFill>
                  <a:srgbClr val="FFFF00"/>
                </a:solidFill>
                <a:latin typeface="+mj-lt"/>
              </a:rPr>
              <a:t>操作</a:t>
            </a:r>
            <a:endParaRPr lang="en-US" altLang="zh-CN" dirty="0">
              <a:solidFill>
                <a:srgbClr val="FFFF00"/>
              </a:solidFill>
              <a:latin typeface="+mj-lt"/>
            </a:endParaRPr>
          </a:p>
        </p:txBody>
      </p:sp>
      <p:sp>
        <p:nvSpPr>
          <p:cNvPr id="5" name="Text Box 3"/>
          <p:cNvSpPr txBox="1">
            <a:spLocks noChangeArrowheads="1"/>
          </p:cNvSpPr>
          <p:nvPr/>
        </p:nvSpPr>
        <p:spPr bwMode="auto">
          <a:xfrm>
            <a:off x="611560" y="3140968"/>
            <a:ext cx="806489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a:latin typeface="+mj-lt"/>
              </a:rPr>
              <a:t>信号量集的几种特殊情况：</a:t>
            </a:r>
          </a:p>
          <a:p>
            <a:pPr algn="l"/>
            <a:r>
              <a:rPr lang="zh-CN" altLang="en-US" b="0" dirty="0">
                <a:latin typeface="+mj-lt"/>
              </a:rPr>
              <a:t>（</a:t>
            </a:r>
            <a:r>
              <a:rPr lang="en-US" altLang="zh-CN" b="0" dirty="0">
                <a:latin typeface="+mj-lt"/>
              </a:rPr>
              <a:t>1</a:t>
            </a:r>
            <a:r>
              <a:rPr lang="zh-CN" altLang="en-US" b="0" dirty="0">
                <a:latin typeface="+mj-lt"/>
              </a:rPr>
              <a:t>）</a:t>
            </a:r>
            <a:r>
              <a:rPr lang="en-US" altLang="zh-CN" b="0" dirty="0" err="1">
                <a:latin typeface="+mj-lt"/>
              </a:rPr>
              <a:t>Swait</a:t>
            </a:r>
            <a:r>
              <a:rPr lang="en-US" altLang="zh-CN" b="0" dirty="0">
                <a:latin typeface="+mj-lt"/>
              </a:rPr>
              <a:t>(</a:t>
            </a:r>
            <a:r>
              <a:rPr lang="en-US" altLang="zh-CN" b="0" dirty="0" err="1">
                <a:latin typeface="+mj-lt"/>
              </a:rPr>
              <a:t>S,d,d</a:t>
            </a:r>
            <a:r>
              <a:rPr lang="en-US" altLang="zh-CN" b="0" dirty="0">
                <a:latin typeface="+mj-lt"/>
              </a:rPr>
              <a:t>)</a:t>
            </a:r>
            <a:r>
              <a:rPr lang="zh-CN" altLang="en-US" b="0" dirty="0">
                <a:latin typeface="+mj-lt"/>
              </a:rPr>
              <a:t>：信号量集中只有一个信号量</a:t>
            </a:r>
            <a:r>
              <a:rPr lang="en-US" altLang="zh-CN" b="0" dirty="0">
                <a:latin typeface="+mj-lt"/>
              </a:rPr>
              <a:t>S</a:t>
            </a:r>
            <a:r>
              <a:rPr lang="zh-CN" altLang="en-US" b="0" dirty="0">
                <a:latin typeface="+mj-lt"/>
              </a:rPr>
              <a:t>，但允许它每次申请</a:t>
            </a:r>
            <a:r>
              <a:rPr lang="en-US" altLang="zh-CN" b="0" dirty="0">
                <a:latin typeface="+mj-lt"/>
              </a:rPr>
              <a:t>d</a:t>
            </a:r>
            <a:r>
              <a:rPr lang="zh-CN" altLang="en-US" b="0" dirty="0">
                <a:latin typeface="+mj-lt"/>
              </a:rPr>
              <a:t>个资源，当现有资源小于</a:t>
            </a:r>
            <a:r>
              <a:rPr lang="en-US" altLang="zh-CN" b="0" dirty="0">
                <a:latin typeface="+mj-lt"/>
              </a:rPr>
              <a:t>d</a:t>
            </a:r>
            <a:r>
              <a:rPr lang="zh-CN" altLang="en-US" b="0" dirty="0">
                <a:latin typeface="+mj-lt"/>
              </a:rPr>
              <a:t>时，不予分配；</a:t>
            </a:r>
          </a:p>
          <a:p>
            <a:pPr algn="l"/>
            <a:r>
              <a:rPr lang="zh-CN" altLang="en-US" b="0" dirty="0">
                <a:latin typeface="+mj-lt"/>
              </a:rPr>
              <a:t>（</a:t>
            </a:r>
            <a:r>
              <a:rPr lang="en-US" altLang="zh-CN" b="0" dirty="0">
                <a:latin typeface="+mj-lt"/>
              </a:rPr>
              <a:t>2</a:t>
            </a:r>
            <a:r>
              <a:rPr lang="zh-CN" altLang="en-US" b="0" dirty="0">
                <a:latin typeface="+mj-lt"/>
              </a:rPr>
              <a:t>）</a:t>
            </a:r>
            <a:r>
              <a:rPr lang="en-US" altLang="zh-CN" b="0" dirty="0" err="1">
                <a:latin typeface="+mj-lt"/>
              </a:rPr>
              <a:t>Swait</a:t>
            </a:r>
            <a:r>
              <a:rPr lang="en-US" altLang="zh-CN" b="0" dirty="0">
                <a:latin typeface="+mj-lt"/>
              </a:rPr>
              <a:t>(S,1,1</a:t>
            </a:r>
            <a:r>
              <a:rPr lang="en-US" altLang="zh-CN" b="0" dirty="0" smtClean="0">
                <a:latin typeface="+mj-lt"/>
              </a:rPr>
              <a:t>)</a:t>
            </a:r>
            <a:r>
              <a:rPr lang="zh-CN" altLang="en-US" b="0" dirty="0" smtClean="0">
                <a:latin typeface="+mj-lt"/>
              </a:rPr>
              <a:t>：</a:t>
            </a:r>
            <a:r>
              <a:rPr lang="en-US" altLang="zh-CN" b="0" dirty="0" smtClean="0">
                <a:latin typeface="+mj-lt"/>
              </a:rPr>
              <a:t> </a:t>
            </a:r>
            <a:r>
              <a:rPr lang="zh-CN" altLang="en-US" b="0" dirty="0">
                <a:latin typeface="+mj-lt"/>
              </a:rPr>
              <a:t>等同于一般的记录型</a:t>
            </a:r>
            <a:r>
              <a:rPr lang="zh-CN" altLang="en-US" b="0" dirty="0" smtClean="0">
                <a:latin typeface="+mj-lt"/>
              </a:rPr>
              <a:t>信号量（</a:t>
            </a:r>
            <a:r>
              <a:rPr lang="en-US" altLang="zh-CN" b="0" dirty="0" smtClean="0">
                <a:latin typeface="+mj-lt"/>
              </a:rPr>
              <a:t>S&gt;1</a:t>
            </a:r>
            <a:r>
              <a:rPr lang="zh-CN" altLang="en-US" b="0" dirty="0" smtClean="0">
                <a:latin typeface="+mj-lt"/>
              </a:rPr>
              <a:t>）或</a:t>
            </a:r>
            <a:r>
              <a:rPr lang="zh-CN" altLang="en-US" b="0" dirty="0">
                <a:latin typeface="+mj-lt"/>
              </a:rPr>
              <a:t>互斥</a:t>
            </a:r>
            <a:r>
              <a:rPr lang="zh-CN" altLang="en-US" b="0" dirty="0" smtClean="0">
                <a:latin typeface="+mj-lt"/>
              </a:rPr>
              <a:t>信号量（</a:t>
            </a:r>
            <a:r>
              <a:rPr lang="en-US" altLang="zh-CN" b="0" dirty="0" smtClean="0">
                <a:latin typeface="+mj-lt"/>
              </a:rPr>
              <a:t>S=1</a:t>
            </a:r>
            <a:r>
              <a:rPr lang="zh-CN" altLang="en-US" b="0" dirty="0" smtClean="0">
                <a:latin typeface="+mj-lt"/>
              </a:rPr>
              <a:t>）；</a:t>
            </a:r>
            <a:endParaRPr lang="zh-CN" altLang="en-US" b="0" dirty="0">
              <a:latin typeface="+mj-lt"/>
            </a:endParaRPr>
          </a:p>
          <a:p>
            <a:pPr algn="l"/>
            <a:r>
              <a:rPr lang="zh-CN" altLang="en-US" b="0" dirty="0">
                <a:latin typeface="+mj-lt"/>
              </a:rPr>
              <a:t>（</a:t>
            </a:r>
            <a:r>
              <a:rPr lang="en-US" altLang="zh-CN" b="0" dirty="0">
                <a:latin typeface="+mj-lt"/>
              </a:rPr>
              <a:t>3</a:t>
            </a:r>
            <a:r>
              <a:rPr lang="zh-CN" altLang="en-US" b="0" dirty="0">
                <a:latin typeface="+mj-lt"/>
              </a:rPr>
              <a:t>）</a:t>
            </a:r>
            <a:r>
              <a:rPr lang="en-US" altLang="zh-CN" b="0" dirty="0" err="1">
                <a:latin typeface="+mj-lt"/>
              </a:rPr>
              <a:t>Swait</a:t>
            </a:r>
            <a:r>
              <a:rPr lang="en-US" altLang="zh-CN" b="0" dirty="0">
                <a:latin typeface="+mj-lt"/>
              </a:rPr>
              <a:t>(S,1,0</a:t>
            </a:r>
            <a:r>
              <a:rPr lang="en-US" altLang="zh-CN" b="0" dirty="0" smtClean="0">
                <a:latin typeface="+mj-lt"/>
              </a:rPr>
              <a:t>)</a:t>
            </a:r>
            <a:r>
              <a:rPr lang="zh-CN" altLang="en-US" b="0" dirty="0" smtClean="0">
                <a:latin typeface="+mj-lt"/>
              </a:rPr>
              <a:t>：当</a:t>
            </a:r>
            <a:r>
              <a:rPr lang="en-US" altLang="zh-CN" b="0" dirty="0">
                <a:latin typeface="+mj-lt"/>
              </a:rPr>
              <a:t>S≥1</a:t>
            </a:r>
            <a:r>
              <a:rPr lang="zh-CN" altLang="en-US" b="0" dirty="0">
                <a:latin typeface="+mj-lt"/>
              </a:rPr>
              <a:t>时，允许多个进程进入某特定区；当</a:t>
            </a:r>
            <a:r>
              <a:rPr lang="en-US" altLang="zh-CN" b="0" dirty="0">
                <a:latin typeface="+mj-lt"/>
              </a:rPr>
              <a:t>S</a:t>
            </a:r>
            <a:r>
              <a:rPr lang="zh-CN" altLang="en-US" b="0" dirty="0">
                <a:latin typeface="+mj-lt"/>
              </a:rPr>
              <a:t>变为</a:t>
            </a:r>
            <a:r>
              <a:rPr lang="en-US" altLang="zh-CN" b="0" dirty="0">
                <a:latin typeface="+mj-lt"/>
              </a:rPr>
              <a:t>0</a:t>
            </a:r>
            <a:r>
              <a:rPr lang="zh-CN" altLang="en-US" b="0" dirty="0">
                <a:latin typeface="+mj-lt"/>
              </a:rPr>
              <a:t>后，阻止所有进程进入临界区。其功能类似于可控开关。</a:t>
            </a:r>
          </a:p>
        </p:txBody>
      </p:sp>
    </p:spTree>
    <p:extLst>
      <p:ext uri="{BB962C8B-B14F-4D97-AF65-F5344CB8AC3E}">
        <p14:creationId xmlns:p14="http://schemas.microsoft.com/office/powerpoint/2010/main" val="117626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3970">
                                            <p:txEl>
                                              <p:pRg st="1" end="1"/>
                                            </p:txEl>
                                          </p:spTgt>
                                        </p:tgtEl>
                                        <p:attrNameLst>
                                          <p:attrName>style.visibility</p:attrName>
                                        </p:attrNameLst>
                                      </p:cBhvr>
                                      <p:to>
                                        <p:strVal val="visible"/>
                                      </p:to>
                                    </p:set>
                                    <p:animEffect transition="in" filter="randombar(horizontal)">
                                      <p:cBhvr>
                                        <p:cTn id="7" dur="500"/>
                                        <p:tgtEl>
                                          <p:spTgt spid="83970">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3970">
                                            <p:txEl>
                                              <p:pRg st="2" end="2"/>
                                            </p:txEl>
                                          </p:spTgt>
                                        </p:tgtEl>
                                        <p:attrNameLst>
                                          <p:attrName>style.visibility</p:attrName>
                                        </p:attrNameLst>
                                      </p:cBhvr>
                                      <p:to>
                                        <p:strVal val="visible"/>
                                      </p:to>
                                    </p:set>
                                    <p:animEffect transition="in" filter="randombar(horizontal)">
                                      <p:cBhvr>
                                        <p:cTn id="10" dur="500"/>
                                        <p:tgtEl>
                                          <p:spTgt spid="8397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3970">
                                            <p:txEl>
                                              <p:pRg st="3" end="3"/>
                                            </p:txEl>
                                          </p:spTgt>
                                        </p:tgtEl>
                                        <p:attrNameLst>
                                          <p:attrName>style.visibility</p:attrName>
                                        </p:attrNameLst>
                                      </p:cBhvr>
                                      <p:to>
                                        <p:strVal val="visible"/>
                                      </p:to>
                                    </p:set>
                                    <p:animEffect transition="in" filter="randombar(horizontal)">
                                      <p:cBhvr>
                                        <p:cTn id="15" dur="500"/>
                                        <p:tgtEl>
                                          <p:spTgt spid="8397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3970">
                                            <p:txEl>
                                              <p:pRg st="4" end="4"/>
                                            </p:txEl>
                                          </p:spTgt>
                                        </p:tgtEl>
                                        <p:attrNameLst>
                                          <p:attrName>style.visibility</p:attrName>
                                        </p:attrNameLst>
                                      </p:cBhvr>
                                      <p:to>
                                        <p:strVal val="visible"/>
                                      </p:to>
                                    </p:set>
                                    <p:animEffect transition="in" filter="randombar(horizontal)">
                                      <p:cBhvr>
                                        <p:cTn id="20" dur="500"/>
                                        <p:tgtEl>
                                          <p:spTgt spid="8397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1" dur="500"/>
                                        <p:tgtEl>
                                          <p:spTgt spid="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6" dur="500"/>
                                        <p:tgtEl>
                                          <p:spTgt spid="5">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1" dur="500"/>
                                        <p:tgtEl>
                                          <p:spTgt spid="5">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4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a:ea typeface="Microsoft Yahei"/>
                <a:sym typeface="Microsoft Yahei"/>
              </a:rPr>
              <a:t>（    ）是</a:t>
            </a:r>
            <a:r>
              <a:rPr lang="zh-CN" altLang="en-US" sz="2600" dirty="0">
                <a:solidFill>
                  <a:srgbClr val="000000"/>
                </a:solidFill>
                <a:latin typeface="Microsoft Yahei"/>
                <a:ea typeface="Microsoft Yahei"/>
                <a:sym typeface="Microsoft Yahei"/>
              </a:rPr>
              <a:t>一种只能进行</a:t>
            </a:r>
            <a:r>
              <a:rPr lang="en-US" altLang="zh-CN" sz="2600" dirty="0">
                <a:solidFill>
                  <a:srgbClr val="000000"/>
                </a:solidFill>
                <a:latin typeface="Microsoft Yahei"/>
                <a:ea typeface="Microsoft Yahei"/>
                <a:sym typeface="Microsoft Yahei"/>
              </a:rPr>
              <a:t>P</a:t>
            </a:r>
            <a:r>
              <a:rPr lang="zh-CN" altLang="en-US" sz="2600" dirty="0">
                <a:solidFill>
                  <a:srgbClr val="000000"/>
                </a:solidFill>
                <a:latin typeface="Microsoft Yahei"/>
                <a:ea typeface="Microsoft Yahei"/>
                <a:sym typeface="Microsoft Yahei"/>
              </a:rPr>
              <a:t>操作和</a:t>
            </a:r>
            <a:r>
              <a:rPr lang="en-US" altLang="zh-CN" sz="2600" dirty="0">
                <a:solidFill>
                  <a:srgbClr val="000000"/>
                </a:solidFill>
                <a:latin typeface="Microsoft Yahei"/>
                <a:ea typeface="Microsoft Yahei"/>
                <a:sym typeface="Microsoft Yahei"/>
              </a:rPr>
              <a:t>V</a:t>
            </a:r>
            <a:r>
              <a:rPr lang="zh-CN" altLang="en-US" sz="2600" dirty="0">
                <a:solidFill>
                  <a:srgbClr val="000000"/>
                </a:solidFill>
                <a:latin typeface="Microsoft Yahei"/>
                <a:ea typeface="Microsoft Yahei"/>
                <a:sym typeface="Microsoft Yahei"/>
              </a:rPr>
              <a:t>操作的特殊变量</a:t>
            </a:r>
          </a:p>
        </p:txBody>
      </p:sp>
      <p:sp>
        <p:nvSpPr>
          <p:cNvPr id="4" name="TextBox 3"/>
          <p:cNvSpPr txBox="1"/>
          <p:nvPr>
            <p:custDataLst>
              <p:tags r:id="rId3"/>
            </p:custDataLst>
          </p:nvPr>
        </p:nvSpPr>
        <p:spPr>
          <a:xfrm>
            <a:off x="1828800" y="2446560"/>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调度</a:t>
            </a:r>
          </a:p>
        </p:txBody>
      </p:sp>
      <p:sp>
        <p:nvSpPr>
          <p:cNvPr id="5" name="TextBox 4"/>
          <p:cNvSpPr txBox="1"/>
          <p:nvPr>
            <p:custDataLst>
              <p:tags r:id="rId4"/>
            </p:custDataLst>
          </p:nvPr>
        </p:nvSpPr>
        <p:spPr>
          <a:xfrm>
            <a:off x="1828800" y="3303810"/>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进程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161060"/>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a:ea typeface="Microsoft Yahei"/>
                <a:sym typeface="Microsoft Yahei"/>
              </a:rPr>
              <a:t>同步</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828800" y="5018310"/>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信号量</a:t>
            </a:r>
          </a:p>
        </p:txBody>
      </p:sp>
      <p:sp>
        <p:nvSpPr>
          <p:cNvPr id="8" name="椭圆 7"/>
          <p:cNvSpPr>
            <a:spLocks noChangeAspect="1"/>
          </p:cNvSpPr>
          <p:nvPr>
            <p:custDataLst>
              <p:tags r:id="rId7"/>
            </p:custDataLst>
          </p:nvPr>
        </p:nvSpPr>
        <p:spPr bwMode="auto">
          <a:xfrm>
            <a:off x="1114425" y="251085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36810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22535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082603"/>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04581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若</a:t>
            </a:r>
            <a:r>
              <a:rPr lang="en-US" altLang="zh-CN" sz="2600" dirty="0">
                <a:solidFill>
                  <a:srgbClr val="000000"/>
                </a:solidFill>
                <a:latin typeface="Microsoft Yahei"/>
                <a:ea typeface="Microsoft Yahei"/>
                <a:sym typeface="Microsoft Yahei"/>
              </a:rPr>
              <a:t>P</a:t>
            </a:r>
            <a:r>
              <a:rPr lang="zh-CN" altLang="en-US" sz="2600" dirty="0">
                <a:solidFill>
                  <a:srgbClr val="000000"/>
                </a:solidFill>
                <a:latin typeface="Microsoft Yahei"/>
                <a:ea typeface="Microsoft Yahei"/>
                <a:sym typeface="Microsoft Yahei"/>
              </a:rPr>
              <a:t>、</a:t>
            </a:r>
            <a:r>
              <a:rPr lang="en-US" altLang="zh-CN" sz="2600" dirty="0">
                <a:solidFill>
                  <a:srgbClr val="000000"/>
                </a:solidFill>
                <a:latin typeface="Microsoft Yahei"/>
                <a:ea typeface="Microsoft Yahei"/>
                <a:sym typeface="Microsoft Yahei"/>
              </a:rPr>
              <a:t>V</a:t>
            </a:r>
            <a:r>
              <a:rPr lang="zh-CN" altLang="en-US" sz="2600" dirty="0">
                <a:solidFill>
                  <a:srgbClr val="000000"/>
                </a:solidFill>
                <a:latin typeface="Microsoft Yahei"/>
                <a:ea typeface="Microsoft Yahei"/>
                <a:sym typeface="Microsoft Yahei"/>
              </a:rPr>
              <a:t>操作的信号量</a:t>
            </a:r>
            <a:r>
              <a:rPr lang="en-US" altLang="zh-CN" sz="2600" dirty="0">
                <a:solidFill>
                  <a:srgbClr val="000000"/>
                </a:solidFill>
                <a:latin typeface="Microsoft Yahei"/>
                <a:ea typeface="Microsoft Yahei"/>
                <a:sym typeface="Microsoft Yahei"/>
              </a:rPr>
              <a:t>S</a:t>
            </a:r>
            <a:r>
              <a:rPr lang="zh-CN" altLang="en-US" sz="2600" dirty="0">
                <a:solidFill>
                  <a:srgbClr val="000000"/>
                </a:solidFill>
                <a:latin typeface="Microsoft Yahei"/>
                <a:ea typeface="Microsoft Yahei"/>
                <a:sym typeface="Microsoft Yahei"/>
              </a:rPr>
              <a:t>初值为</a:t>
            </a:r>
            <a:r>
              <a:rPr lang="en-US" altLang="zh-CN" sz="2600" dirty="0">
                <a:solidFill>
                  <a:srgbClr val="000000"/>
                </a:solidFill>
                <a:latin typeface="Microsoft Yahei"/>
                <a:ea typeface="Microsoft Yahei"/>
                <a:sym typeface="Microsoft Yahei"/>
              </a:rPr>
              <a:t>2</a:t>
            </a:r>
            <a:r>
              <a:rPr lang="zh-CN" altLang="en-US" sz="2600" dirty="0">
                <a:solidFill>
                  <a:srgbClr val="000000"/>
                </a:solidFill>
                <a:latin typeface="Microsoft Yahei"/>
                <a:ea typeface="Microsoft Yahei"/>
                <a:sym typeface="Microsoft Yahei"/>
              </a:rPr>
              <a:t>，当前值为</a:t>
            </a:r>
            <a:r>
              <a:rPr lang="en-US" altLang="zh-CN" sz="2600" dirty="0">
                <a:solidFill>
                  <a:srgbClr val="000000"/>
                </a:solidFill>
                <a:latin typeface="Microsoft Yahei"/>
                <a:ea typeface="Microsoft Yahei"/>
                <a:sym typeface="Microsoft Yahei"/>
              </a:rPr>
              <a:t>-1</a:t>
            </a:r>
            <a:r>
              <a:rPr lang="zh-CN" altLang="en-US" sz="2600" dirty="0">
                <a:solidFill>
                  <a:srgbClr val="000000"/>
                </a:solidFill>
                <a:latin typeface="Microsoft Yahei"/>
                <a:ea typeface="Microsoft Yahei"/>
                <a:sym typeface="Microsoft Yahei"/>
              </a:rPr>
              <a:t>，则表示</a:t>
            </a:r>
            <a:r>
              <a:rPr lang="zh-CN" altLang="en-US" sz="2600" dirty="0" smtClean="0">
                <a:solidFill>
                  <a:srgbClr val="000000"/>
                </a:solidFill>
                <a:latin typeface="Microsoft Yahei"/>
                <a:ea typeface="Microsoft Yahei"/>
                <a:sym typeface="Microsoft Yahei"/>
              </a:rPr>
              <a:t>有（    ）等待</a:t>
            </a:r>
            <a:r>
              <a:rPr lang="zh-CN" altLang="en-US" sz="2600" dirty="0">
                <a:solidFill>
                  <a:srgbClr val="000000"/>
                </a:solidFill>
                <a:latin typeface="Microsoft Yahei"/>
                <a:ea typeface="Microsoft Yahei"/>
                <a:sym typeface="Microsoft Yahei"/>
              </a:rPr>
              <a:t>进程</a:t>
            </a:r>
          </a:p>
        </p:txBody>
      </p:sp>
      <p:sp>
        <p:nvSpPr>
          <p:cNvPr id="4" name="TextBox 3"/>
          <p:cNvSpPr txBox="1"/>
          <p:nvPr>
            <p:custDataLst>
              <p:tags r:id="rId3"/>
            </p:custDataLst>
          </p:nvPr>
        </p:nvSpPr>
        <p:spPr>
          <a:xfrm>
            <a:off x="1828800" y="249289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0</a:t>
            </a:r>
            <a:r>
              <a:rPr lang="zh-CN" altLang="en-US" sz="2600" dirty="0" smtClean="0">
                <a:solidFill>
                  <a:srgbClr val="000000"/>
                </a:solidFill>
                <a:latin typeface="Microsoft Yahei"/>
                <a:ea typeface="Microsoft Yahei"/>
                <a:sym typeface="Microsoft Yahei"/>
              </a:rPr>
              <a:t>个</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828800" y="335014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1</a:t>
            </a:r>
            <a:r>
              <a:rPr lang="zh-CN" altLang="en-US" sz="2600" dirty="0" smtClean="0">
                <a:solidFill>
                  <a:srgbClr val="000000"/>
                </a:solidFill>
                <a:latin typeface="Microsoft Yahei"/>
                <a:ea typeface="Microsoft Yahei"/>
                <a:sym typeface="Microsoft Yahei"/>
              </a:rPr>
              <a:t>个</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20739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2</a:t>
            </a:r>
            <a:r>
              <a:rPr lang="zh-CN" altLang="en-US" sz="2600" dirty="0" smtClean="0">
                <a:solidFill>
                  <a:srgbClr val="000000"/>
                </a:solidFill>
                <a:latin typeface="Microsoft Yahei"/>
                <a:ea typeface="Microsoft Yahei"/>
                <a:sym typeface="Microsoft Yahei"/>
              </a:rPr>
              <a:t>个</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828800" y="506464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3</a:t>
            </a:r>
            <a:r>
              <a:rPr lang="zh-CN" altLang="en-US" sz="2600" dirty="0" smtClean="0">
                <a:solidFill>
                  <a:srgbClr val="000000"/>
                </a:solidFill>
                <a:latin typeface="Microsoft Yahei"/>
                <a:ea typeface="Microsoft Yahei"/>
                <a:sym typeface="Microsoft Yahei"/>
              </a:rPr>
              <a:t>个</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114425" y="255718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414439"/>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27168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12893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74371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对于两个并发进程，设互斥信号量为</a:t>
            </a:r>
            <a:r>
              <a:rPr lang="en-US" altLang="zh-CN" sz="2600" dirty="0" err="1">
                <a:solidFill>
                  <a:srgbClr val="000000"/>
                </a:solidFill>
                <a:latin typeface="Microsoft Yahei"/>
                <a:ea typeface="Microsoft Yahei"/>
                <a:sym typeface="Microsoft Yahei"/>
              </a:rPr>
              <a:t>mutex</a:t>
            </a:r>
            <a:r>
              <a:rPr lang="zh-CN" altLang="en-US" sz="2600" dirty="0">
                <a:solidFill>
                  <a:srgbClr val="000000"/>
                </a:solidFill>
                <a:latin typeface="Microsoft Yahei"/>
                <a:ea typeface="Microsoft Yahei"/>
                <a:sym typeface="Microsoft Yahei"/>
              </a:rPr>
              <a:t>，若</a:t>
            </a:r>
            <a:r>
              <a:rPr lang="en-US" altLang="zh-CN" sz="2600" dirty="0" err="1">
                <a:solidFill>
                  <a:srgbClr val="000000"/>
                </a:solidFill>
                <a:latin typeface="Microsoft Yahei"/>
                <a:ea typeface="Microsoft Yahei"/>
                <a:sym typeface="Microsoft Yahei"/>
              </a:rPr>
              <a:t>mutex</a:t>
            </a:r>
            <a:r>
              <a:rPr lang="en-US" altLang="zh-CN" sz="2600" dirty="0">
                <a:solidFill>
                  <a:srgbClr val="000000"/>
                </a:solidFill>
                <a:latin typeface="Microsoft Yahei"/>
                <a:ea typeface="Microsoft Yahei"/>
                <a:sym typeface="Microsoft Yahei"/>
              </a:rPr>
              <a:t>=0</a:t>
            </a:r>
            <a:r>
              <a:rPr lang="zh-CN" altLang="en-US" sz="2600" dirty="0">
                <a:solidFill>
                  <a:srgbClr val="000000"/>
                </a:solidFill>
                <a:latin typeface="Microsoft Yahei"/>
                <a:ea typeface="Microsoft Yahei"/>
                <a:sym typeface="Microsoft Yahei"/>
              </a:rPr>
              <a:t>，</a:t>
            </a:r>
            <a:r>
              <a:rPr lang="zh-CN" altLang="en-US" sz="2600" dirty="0" smtClean="0">
                <a:solidFill>
                  <a:srgbClr val="000000"/>
                </a:solidFill>
                <a:latin typeface="Microsoft Yahei"/>
                <a:ea typeface="Microsoft Yahei"/>
                <a:sym typeface="Microsoft Yahei"/>
              </a:rPr>
              <a:t>则（    ）</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492896"/>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表示没有进程进入临界区 </a:t>
            </a:r>
          </a:p>
        </p:txBody>
      </p:sp>
      <p:sp>
        <p:nvSpPr>
          <p:cNvPr id="5" name="TextBox 4"/>
          <p:cNvSpPr txBox="1"/>
          <p:nvPr>
            <p:custDataLst>
              <p:tags r:id="rId4"/>
            </p:custDataLst>
          </p:nvPr>
        </p:nvSpPr>
        <p:spPr>
          <a:xfrm>
            <a:off x="1828800" y="3350146"/>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表示有一个进程进入临界区 </a:t>
            </a:r>
          </a:p>
        </p:txBody>
      </p:sp>
      <p:sp>
        <p:nvSpPr>
          <p:cNvPr id="6" name="TextBox 5"/>
          <p:cNvSpPr txBox="1"/>
          <p:nvPr>
            <p:custDataLst>
              <p:tags r:id="rId5"/>
            </p:custDataLst>
          </p:nvPr>
        </p:nvSpPr>
        <p:spPr>
          <a:xfrm>
            <a:off x="1828800" y="4207396"/>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表示有一个进程进入临界区，另一个进程等待进入 </a:t>
            </a:r>
          </a:p>
        </p:txBody>
      </p:sp>
      <p:sp>
        <p:nvSpPr>
          <p:cNvPr id="7" name="TextBox 6"/>
          <p:cNvSpPr txBox="1"/>
          <p:nvPr>
            <p:custDataLst>
              <p:tags r:id="rId6"/>
            </p:custDataLst>
          </p:nvPr>
        </p:nvSpPr>
        <p:spPr>
          <a:xfrm>
            <a:off x="1828800" y="5064646"/>
            <a:ext cx="6400800" cy="642938"/>
          </a:xfrm>
          <a:prstGeom prst="rect">
            <a:avLst/>
          </a:prstGeom>
          <a:noFill/>
        </p:spPr>
        <p:txBody>
          <a:bodyPr vert="horz" rtlCol="0" anchor="ctr" anchorCtr="0">
            <a:noAutofit/>
          </a:bodyPr>
          <a:lstStyle/>
          <a:p>
            <a:pPr algn="l"/>
            <a:r>
              <a:rPr lang="zh-CN" altLang="en-US" sz="2600" dirty="0">
                <a:solidFill>
                  <a:srgbClr val="000000"/>
                </a:solidFill>
                <a:latin typeface="Microsoft Yahei"/>
                <a:ea typeface="Microsoft Yahei"/>
                <a:sym typeface="Microsoft Yahei"/>
              </a:rPr>
              <a:t>表示有两个进程进入临界区 </a:t>
            </a:r>
          </a:p>
        </p:txBody>
      </p:sp>
      <p:sp>
        <p:nvSpPr>
          <p:cNvPr id="8" name="椭圆 7"/>
          <p:cNvSpPr>
            <a:spLocks noChangeAspect="1"/>
          </p:cNvSpPr>
          <p:nvPr>
            <p:custDataLst>
              <p:tags r:id="rId7"/>
            </p:custDataLst>
          </p:nvPr>
        </p:nvSpPr>
        <p:spPr bwMode="auto">
          <a:xfrm>
            <a:off x="1114425" y="255718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414439"/>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27168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12893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13944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有</a:t>
            </a:r>
            <a:r>
              <a:rPr lang="en-US" altLang="zh-CN" sz="2600" dirty="0">
                <a:solidFill>
                  <a:srgbClr val="000000"/>
                </a:solidFill>
                <a:latin typeface="Microsoft Yahei"/>
                <a:ea typeface="Microsoft Yahei"/>
                <a:sym typeface="Microsoft Yahei"/>
              </a:rPr>
              <a:t>m</a:t>
            </a:r>
            <a:r>
              <a:rPr lang="zh-CN" altLang="en-US" sz="2600" dirty="0">
                <a:solidFill>
                  <a:srgbClr val="000000"/>
                </a:solidFill>
                <a:latin typeface="Microsoft Yahei"/>
                <a:ea typeface="Microsoft Yahei"/>
                <a:sym typeface="Microsoft Yahei"/>
              </a:rPr>
              <a:t>个进程共享同一临界资源，若使用信号量机制实现对临界资源的互斥访问，则信号量值的变化范围</a:t>
            </a:r>
            <a:r>
              <a:rPr lang="zh-CN" altLang="en-US" sz="2600" dirty="0" smtClean="0">
                <a:solidFill>
                  <a:srgbClr val="000000"/>
                </a:solidFill>
                <a:latin typeface="Microsoft Yahei"/>
                <a:ea typeface="Microsoft Yahei"/>
                <a:sym typeface="Microsoft Yahei"/>
              </a:rPr>
              <a:t>是（    ）</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636912"/>
            <a:ext cx="6400800" cy="642938"/>
          </a:xfrm>
          <a:prstGeom prst="rect">
            <a:avLst/>
          </a:prstGeom>
          <a:noFill/>
        </p:spPr>
        <p:txBody>
          <a:bodyPr vert="horz" rtlCol="0" anchor="ctr" anchorCtr="0">
            <a:noAutofit/>
          </a:bodyPr>
          <a:lstStyle/>
          <a:p>
            <a:pPr algn="l"/>
            <a:r>
              <a:rPr lang="en-US" altLang="zh-CN" sz="2600" dirty="0">
                <a:solidFill>
                  <a:srgbClr val="000000"/>
                </a:solidFill>
                <a:latin typeface="Microsoft Yahei"/>
                <a:ea typeface="Microsoft Yahei"/>
                <a:sym typeface="Microsoft Yahei"/>
              </a:rPr>
              <a:t>[-(m-1)</a:t>
            </a:r>
            <a:r>
              <a:rPr lang="zh-CN" altLang="en-US" sz="2600" dirty="0">
                <a:solidFill>
                  <a:srgbClr val="000000"/>
                </a:solidFill>
                <a:latin typeface="Microsoft Yahei"/>
                <a:ea typeface="Microsoft Yahei"/>
                <a:sym typeface="Microsoft Yahei"/>
              </a:rPr>
              <a:t>，</a:t>
            </a:r>
            <a:r>
              <a:rPr lang="en-US" altLang="zh-CN" sz="2600" dirty="0">
                <a:solidFill>
                  <a:srgbClr val="000000"/>
                </a:solidFill>
                <a:latin typeface="Microsoft Yahei"/>
                <a:ea typeface="Microsoft Yahei"/>
                <a:sym typeface="Microsoft Yahei"/>
              </a:rPr>
              <a:t>1]</a:t>
            </a:r>
          </a:p>
        </p:txBody>
      </p:sp>
      <p:sp>
        <p:nvSpPr>
          <p:cNvPr id="5" name="TextBox 4"/>
          <p:cNvSpPr txBox="1"/>
          <p:nvPr>
            <p:custDataLst>
              <p:tags r:id="rId4"/>
            </p:custDataLst>
          </p:nvPr>
        </p:nvSpPr>
        <p:spPr>
          <a:xfrm>
            <a:off x="1828800" y="3494162"/>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[-m</a:t>
            </a:r>
            <a:r>
              <a:rPr lang="zh-CN" altLang="en-US" sz="2600" dirty="0" smtClean="0">
                <a:solidFill>
                  <a:srgbClr val="000000"/>
                </a:solidFill>
                <a:latin typeface="Microsoft Yahei"/>
                <a:ea typeface="Microsoft Yahei"/>
                <a:sym typeface="Microsoft Yahei"/>
              </a:rPr>
              <a:t>，</a:t>
            </a:r>
            <a:r>
              <a:rPr lang="en-US" altLang="zh-CN" sz="2600" dirty="0">
                <a:solidFill>
                  <a:srgbClr val="000000"/>
                </a:solidFill>
                <a:latin typeface="Microsoft Yahei"/>
                <a:ea typeface="Microsoft Yahei"/>
                <a:sym typeface="Microsoft Yahei"/>
              </a:rPr>
              <a:t>1]</a:t>
            </a:r>
          </a:p>
        </p:txBody>
      </p:sp>
      <p:sp>
        <p:nvSpPr>
          <p:cNvPr id="6" name="TextBox 5"/>
          <p:cNvSpPr txBox="1"/>
          <p:nvPr>
            <p:custDataLst>
              <p:tags r:id="rId5"/>
            </p:custDataLst>
          </p:nvPr>
        </p:nvSpPr>
        <p:spPr>
          <a:xfrm>
            <a:off x="1828800" y="4351412"/>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a:t>
            </a:r>
            <a:r>
              <a:rPr lang="en-US" altLang="zh-CN" sz="2600" dirty="0">
                <a:solidFill>
                  <a:srgbClr val="000000"/>
                </a:solidFill>
                <a:latin typeface="Microsoft Yahei"/>
                <a:ea typeface="Microsoft Yahei"/>
                <a:sym typeface="Microsoft Yahei"/>
              </a:rPr>
              <a:t>m-1)</a:t>
            </a:r>
            <a:r>
              <a:rPr lang="zh-CN" altLang="en-US" sz="2600" dirty="0">
                <a:solidFill>
                  <a:srgbClr val="000000"/>
                </a:solidFill>
                <a:latin typeface="Microsoft Yahei"/>
                <a:ea typeface="Microsoft Yahei"/>
                <a:sym typeface="Microsoft Yahei"/>
              </a:rPr>
              <a:t>，</a:t>
            </a:r>
            <a:r>
              <a:rPr lang="en-US" altLang="zh-CN" sz="2600" dirty="0" smtClean="0">
                <a:solidFill>
                  <a:srgbClr val="000000"/>
                </a:solidFill>
                <a:latin typeface="Microsoft Yahei"/>
                <a:ea typeface="Microsoft Yahei"/>
                <a:sym typeface="Microsoft Yahei"/>
              </a:rPr>
              <a:t>1]</a:t>
            </a:r>
            <a:endParaRPr lang="en-US" altLang="zh-CN"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828800" y="5208662"/>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(-m</a:t>
            </a:r>
            <a:r>
              <a:rPr lang="zh-CN" altLang="en-US" sz="2600" dirty="0" smtClean="0">
                <a:solidFill>
                  <a:srgbClr val="000000"/>
                </a:solidFill>
                <a:latin typeface="Microsoft Yahei"/>
                <a:ea typeface="Microsoft Yahei"/>
                <a:sym typeface="Microsoft Yahei"/>
              </a:rPr>
              <a:t>，</a:t>
            </a:r>
            <a:r>
              <a:rPr lang="en-US" altLang="zh-CN" sz="2600" dirty="0" smtClean="0">
                <a:solidFill>
                  <a:srgbClr val="000000"/>
                </a:solidFill>
                <a:latin typeface="Microsoft Yahei"/>
                <a:ea typeface="Microsoft Yahei"/>
                <a:sym typeface="Microsoft Yahei"/>
              </a:rPr>
              <a:t>1)</a:t>
            </a:r>
            <a:endParaRPr lang="en-US" altLang="zh-CN"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114425" y="2701205"/>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5584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41570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27295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54356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p:txBody>
          <a:bodyPr/>
          <a:lstStyle/>
          <a:p>
            <a:pPr eaLnBrk="1" hangingPunct="1"/>
            <a:endParaRPr lang="zh-CN" altLang="zh-CN" smtClean="0"/>
          </a:p>
        </p:txBody>
      </p:sp>
      <p:sp>
        <p:nvSpPr>
          <p:cNvPr id="5" name="Rectangle 2"/>
          <p:cNvSpPr txBox="1">
            <a:spLocks noChangeArrowheads="1"/>
          </p:cNvSpPr>
          <p:nvPr/>
        </p:nvSpPr>
        <p:spPr bwMode="auto">
          <a:xfrm>
            <a:off x="539948" y="944463"/>
            <a:ext cx="8064500" cy="277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eaLnBrk="1" hangingPunct="1">
              <a:lnSpc>
                <a:spcPct val="140000"/>
              </a:lnSpc>
            </a:pPr>
            <a:r>
              <a:rPr lang="zh-CN" altLang="en-US" dirty="0">
                <a:latin typeface="黑体" pitchFamily="2" charset="-122"/>
                <a:ea typeface="黑体" pitchFamily="2" charset="-122"/>
              </a:rPr>
              <a:t>　　</a:t>
            </a:r>
            <a:r>
              <a:rPr lang="en-US" altLang="zh-CN" dirty="0">
                <a:latin typeface="黑体" pitchFamily="2" charset="-122"/>
                <a:ea typeface="黑体" pitchFamily="2" charset="-122"/>
              </a:rPr>
              <a:t>1. </a:t>
            </a:r>
            <a:r>
              <a:rPr lang="zh-CN" altLang="en-US" dirty="0">
                <a:latin typeface="黑体" pitchFamily="2" charset="-122"/>
                <a:ea typeface="黑体" pitchFamily="2" charset="-122"/>
              </a:rPr>
              <a:t>整型</a:t>
            </a:r>
            <a:r>
              <a:rPr lang="zh-CN" altLang="en-US" dirty="0" smtClean="0">
                <a:latin typeface="黑体" pitchFamily="2" charset="-122"/>
                <a:ea typeface="黑体" pitchFamily="2" charset="-122"/>
              </a:rPr>
              <a:t>信号量</a:t>
            </a:r>
            <a:endParaRPr lang="en-US" altLang="zh-CN" dirty="0" smtClean="0">
              <a:latin typeface="黑体" pitchFamily="2" charset="-122"/>
              <a:ea typeface="黑体" pitchFamily="2" charset="-122"/>
            </a:endParaRPr>
          </a:p>
          <a:p>
            <a:pPr eaLnBrk="1" hangingPunct="1">
              <a:lnSpc>
                <a:spcPct val="140000"/>
              </a:lnSpc>
            </a:pPr>
            <a:r>
              <a:rPr lang="zh-CN" altLang="en-US" dirty="0" smtClean="0"/>
              <a:t>　　最初由</a:t>
            </a:r>
            <a:r>
              <a:rPr lang="en-US" altLang="zh-CN" dirty="0" err="1" smtClean="0"/>
              <a:t>Dijkstra</a:t>
            </a:r>
            <a:r>
              <a:rPr lang="zh-CN" altLang="en-US" dirty="0" smtClean="0"/>
              <a:t>把整型信号量定义为一个用于表示资源数目的整型量</a:t>
            </a:r>
            <a:r>
              <a:rPr lang="en-US" altLang="zh-CN" dirty="0" smtClean="0"/>
              <a:t>S</a:t>
            </a:r>
            <a:r>
              <a:rPr lang="zh-CN" altLang="en-US" dirty="0" smtClean="0"/>
              <a:t>，它与一般整型量不同，除初始化外，仅能通过两个标准的原子操作</a:t>
            </a:r>
            <a:r>
              <a:rPr lang="en-US" altLang="zh-CN" dirty="0" smtClean="0"/>
              <a:t>wait(S)</a:t>
            </a:r>
            <a:r>
              <a:rPr lang="zh-CN" altLang="en-US" dirty="0" smtClean="0"/>
              <a:t>和</a:t>
            </a:r>
            <a:r>
              <a:rPr lang="en-US" altLang="zh-CN" dirty="0" smtClean="0"/>
              <a:t>signal(S)</a:t>
            </a:r>
            <a:r>
              <a:rPr lang="zh-CN" altLang="en-US" dirty="0" smtClean="0"/>
              <a:t>来访问</a:t>
            </a:r>
            <a:r>
              <a:rPr lang="zh-CN" altLang="en-US" dirty="0"/>
              <a:t>，</a:t>
            </a:r>
            <a:r>
              <a:rPr lang="zh-CN" altLang="en-US" dirty="0" smtClean="0"/>
              <a:t>这两个操作一般称为</a:t>
            </a:r>
            <a:r>
              <a:rPr lang="en-US" altLang="zh-CN" dirty="0" smtClean="0"/>
              <a:t>P</a:t>
            </a:r>
            <a:r>
              <a:rPr lang="zh-CN" altLang="en-US" dirty="0" smtClean="0"/>
              <a:t>、</a:t>
            </a:r>
            <a:r>
              <a:rPr lang="en-US" altLang="zh-CN" dirty="0" smtClean="0"/>
              <a:t>V</a:t>
            </a:r>
            <a:r>
              <a:rPr lang="zh-CN" altLang="en-US" dirty="0" smtClean="0"/>
              <a:t>操作。 </a:t>
            </a:r>
          </a:p>
        </p:txBody>
      </p:sp>
      <p:sp>
        <p:nvSpPr>
          <p:cNvPr id="2" name="矩形 1"/>
          <p:cNvSpPr/>
          <p:nvPr/>
        </p:nvSpPr>
        <p:spPr>
          <a:xfrm>
            <a:off x="611560" y="3933056"/>
            <a:ext cx="7848872" cy="738212"/>
          </a:xfrm>
          <a:prstGeom prst="rect">
            <a:avLst/>
          </a:prstGeom>
          <a:solidFill>
            <a:srgbClr val="0070C0"/>
          </a:solidFill>
        </p:spPr>
        <p:txBody>
          <a:bodyPr wrap="square" anchor="ctr">
            <a:noAutofit/>
          </a:bodyPr>
          <a:lstStyle/>
          <a:p>
            <a:r>
              <a:rPr lang="en-US" altLang="zh-CN" sz="2400" b="1" smtClean="0">
                <a:solidFill>
                  <a:schemeClr val="bg1"/>
                </a:solidFill>
                <a:latin typeface="+mj-lt"/>
                <a:ea typeface="+mj-ea"/>
                <a:cs typeface="+mj-cs"/>
              </a:rPr>
              <a:t>P</a:t>
            </a:r>
            <a:r>
              <a:rPr lang="zh-CN" altLang="zh-CN" sz="2400" b="1">
                <a:solidFill>
                  <a:schemeClr val="bg1"/>
                </a:solidFill>
                <a:latin typeface="+mj-lt"/>
                <a:ea typeface="+mj-ea"/>
                <a:cs typeface="+mj-cs"/>
              </a:rPr>
              <a:t>为荷兰语的“通过”，</a:t>
            </a:r>
            <a:r>
              <a:rPr lang="en-US" altLang="zh-CN" sz="2400" b="1">
                <a:solidFill>
                  <a:schemeClr val="bg1"/>
                </a:solidFill>
                <a:latin typeface="+mj-lt"/>
                <a:ea typeface="+mj-ea"/>
                <a:cs typeface="+mj-cs"/>
              </a:rPr>
              <a:t>V</a:t>
            </a:r>
            <a:r>
              <a:rPr lang="zh-CN" altLang="zh-CN" sz="2400" b="1">
                <a:solidFill>
                  <a:schemeClr val="bg1"/>
                </a:solidFill>
                <a:latin typeface="+mj-lt"/>
                <a:ea typeface="+mj-ea"/>
                <a:cs typeface="+mj-cs"/>
              </a:rPr>
              <a:t>为荷兰语的</a:t>
            </a:r>
            <a:r>
              <a:rPr lang="zh-CN" altLang="zh-CN" sz="2400" b="1" smtClean="0">
                <a:solidFill>
                  <a:schemeClr val="bg1"/>
                </a:solidFill>
                <a:latin typeface="+mj-lt"/>
                <a:ea typeface="+mj-ea"/>
                <a:cs typeface="+mj-cs"/>
              </a:rPr>
              <a:t>“释放”</a:t>
            </a:r>
            <a:endParaRPr lang="zh-CN" altLang="en-US" sz="2400" b="1">
              <a:solidFill>
                <a:schemeClr val="bg1"/>
              </a:solidFill>
              <a:latin typeface="+mj-lt"/>
              <a:ea typeface="+mj-ea"/>
              <a:cs typeface="+mj-cs"/>
            </a:endParaRPr>
          </a:p>
        </p:txBody>
      </p:sp>
      <p:cxnSp>
        <p:nvCxnSpPr>
          <p:cNvPr id="4" name="直接连接符 3"/>
          <p:cNvCxnSpPr/>
          <p:nvPr/>
        </p:nvCxnSpPr>
        <p:spPr bwMode="auto">
          <a:xfrm>
            <a:off x="5868144" y="2539504"/>
            <a:ext cx="2592288"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539948" y="3047752"/>
            <a:ext cx="6768356" cy="0"/>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1122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a:solidFill>
                  <a:srgbClr val="000000"/>
                </a:solidFill>
                <a:latin typeface="Microsoft Yahei"/>
                <a:ea typeface="Microsoft Yahei"/>
                <a:sym typeface="Microsoft Yahei"/>
              </a:rPr>
              <a:t>操作系统中，对信号量</a:t>
            </a:r>
            <a:r>
              <a:rPr lang="en-US" altLang="zh-CN" sz="2600" dirty="0">
                <a:solidFill>
                  <a:srgbClr val="000000"/>
                </a:solidFill>
                <a:latin typeface="Microsoft Yahei"/>
                <a:ea typeface="Microsoft Yahei"/>
                <a:sym typeface="Microsoft Yahei"/>
              </a:rPr>
              <a:t>S</a:t>
            </a:r>
            <a:r>
              <a:rPr lang="zh-CN" altLang="en-US" sz="2600" dirty="0">
                <a:solidFill>
                  <a:srgbClr val="000000"/>
                </a:solidFill>
                <a:latin typeface="Microsoft Yahei"/>
                <a:ea typeface="Microsoft Yahei"/>
                <a:sym typeface="Microsoft Yahei"/>
              </a:rPr>
              <a:t>的</a:t>
            </a:r>
            <a:r>
              <a:rPr lang="en-US" altLang="zh-CN" sz="2600" dirty="0">
                <a:solidFill>
                  <a:srgbClr val="000000"/>
                </a:solidFill>
                <a:latin typeface="Microsoft Yahei"/>
                <a:ea typeface="Microsoft Yahei"/>
                <a:sym typeface="Microsoft Yahei"/>
              </a:rPr>
              <a:t>P</a:t>
            </a:r>
            <a:r>
              <a:rPr lang="zh-CN" altLang="en-US" sz="2600" dirty="0">
                <a:solidFill>
                  <a:srgbClr val="000000"/>
                </a:solidFill>
                <a:latin typeface="Microsoft Yahei"/>
                <a:ea typeface="Microsoft Yahei"/>
                <a:sym typeface="Microsoft Yahei"/>
              </a:rPr>
              <a:t>原语操作定义中，使进程进入相应等待队列等待的条件</a:t>
            </a:r>
            <a:r>
              <a:rPr lang="zh-CN" altLang="en-US" sz="2600" dirty="0" smtClean="0">
                <a:solidFill>
                  <a:srgbClr val="000000"/>
                </a:solidFill>
                <a:latin typeface="Microsoft Yahei"/>
                <a:ea typeface="Microsoft Yahei"/>
                <a:sym typeface="Microsoft Yahei"/>
              </a:rPr>
              <a:t>是（    ）</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49289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S&gt;0</a:t>
            </a:r>
            <a:endParaRPr lang="en-US" altLang="zh-CN"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828800" y="335014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S=0</a:t>
            </a:r>
            <a:endParaRPr lang="en-US" altLang="zh-CN"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20739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S&lt;0</a:t>
            </a:r>
            <a:endParaRPr lang="en-US" altLang="zh-CN"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828800" y="5064646"/>
            <a:ext cx="6400800" cy="642938"/>
          </a:xfrm>
          <a:prstGeom prst="rect">
            <a:avLst/>
          </a:prstGeom>
          <a:noFill/>
        </p:spPr>
        <p:txBody>
          <a:bodyPr vert="horz" rtlCol="0" anchor="ctr" anchorCtr="0">
            <a:noAutofit/>
          </a:bodyPr>
          <a:lstStyle/>
          <a:p>
            <a:pPr algn="l"/>
            <a:r>
              <a:rPr lang="en-US" altLang="zh-CN" sz="2600" dirty="0" smtClean="0">
                <a:solidFill>
                  <a:srgbClr val="000000"/>
                </a:solidFill>
                <a:latin typeface="Microsoft Yahei"/>
                <a:ea typeface="Microsoft Yahei"/>
                <a:sym typeface="Microsoft Yahei"/>
              </a:rPr>
              <a:t>S</a:t>
            </a:r>
            <a:r>
              <a:rPr lang="zh-CN" altLang="en-US" sz="2600" dirty="0" smtClean="0">
                <a:solidFill>
                  <a:srgbClr val="000000"/>
                </a:solidFill>
                <a:latin typeface="Microsoft Yahei"/>
                <a:ea typeface="Microsoft Yahei"/>
                <a:sym typeface="Microsoft Yahei"/>
              </a:rPr>
              <a:t>≤</a:t>
            </a:r>
            <a:r>
              <a:rPr lang="en-US" altLang="zh-CN" sz="2600" dirty="0" smtClean="0">
                <a:solidFill>
                  <a:srgbClr val="000000"/>
                </a:solidFill>
                <a:latin typeface="Microsoft Yahei"/>
                <a:ea typeface="Microsoft Yahei"/>
                <a:sym typeface="Microsoft Yahei"/>
              </a:rPr>
              <a:t>0</a:t>
            </a:r>
            <a:endParaRPr lang="en-US" altLang="zh-CN"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114425" y="255718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114425" y="341443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114425" y="4271689"/>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114425" y="512893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600" b="0" i="0" u="none" strike="noStrike" cap="none" normalizeH="0" baseline="0" smtClean="0">
                <a:ln>
                  <a:noFill/>
                </a:ln>
                <a:solidFill>
                  <a:schemeClr val="tx2"/>
                </a:solidFill>
                <a:effectLst/>
                <a:latin typeface="Times New Roman" pitchFamily="18" charset="0"/>
                <a:ea typeface="宋体" pitchFamily="2" charset="-122"/>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88809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lnSpc>
                <a:spcPct val="140000"/>
              </a:lnSpc>
            </a:pPr>
            <a:r>
              <a:rPr lang="en-US" altLang="zh-CN" smtClean="0">
                <a:latin typeface="黑体" pitchFamily="2" charset="-122"/>
                <a:ea typeface="黑体" pitchFamily="2" charset="-122"/>
              </a:rPr>
              <a:t>2.4.4</a:t>
            </a:r>
            <a:r>
              <a:rPr lang="zh-CN" altLang="en-US" smtClean="0">
                <a:latin typeface="黑体" pitchFamily="2" charset="-122"/>
                <a:ea typeface="黑体" pitchFamily="2" charset="-122"/>
              </a:rPr>
              <a:t>　信号量的应用</a:t>
            </a:r>
            <a:br>
              <a:rPr lang="zh-CN" altLang="en-US" smtClean="0">
                <a:latin typeface="黑体" pitchFamily="2" charset="-122"/>
                <a:ea typeface="黑体" pitchFamily="2" charset="-122"/>
              </a:rPr>
            </a:br>
            <a:r>
              <a:rPr lang="zh-CN" altLang="en-US" smtClean="0">
                <a:latin typeface="黑体" pitchFamily="2" charset="-122"/>
                <a:ea typeface="黑体" pitchFamily="2" charset="-122"/>
              </a:rPr>
              <a:t>　　</a:t>
            </a:r>
            <a:r>
              <a:rPr lang="en-US" altLang="zh-CN" smtClean="0">
                <a:latin typeface="黑体" pitchFamily="2" charset="-122"/>
                <a:ea typeface="黑体" pitchFamily="2" charset="-122"/>
              </a:rPr>
              <a:t>1. </a:t>
            </a:r>
            <a:r>
              <a:rPr lang="zh-CN" altLang="en-US" smtClean="0">
                <a:latin typeface="黑体" pitchFamily="2" charset="-122"/>
                <a:ea typeface="黑体" pitchFamily="2" charset="-122"/>
              </a:rPr>
              <a:t>利用信号量实现进程互斥</a:t>
            </a:r>
            <a:br>
              <a:rPr lang="zh-CN" altLang="en-US" smtClean="0">
                <a:latin typeface="黑体" pitchFamily="2" charset="-122"/>
                <a:ea typeface="黑体" pitchFamily="2" charset="-122"/>
              </a:rPr>
            </a:br>
            <a:endParaRPr lang="zh-CN" altLang="en-US" smtClean="0"/>
          </a:p>
        </p:txBody>
      </p:sp>
      <p:sp>
        <p:nvSpPr>
          <p:cNvPr id="6147" name="Rectangle 3"/>
          <p:cNvSpPr>
            <a:spLocks noGrp="1" noChangeArrowheads="1"/>
          </p:cNvSpPr>
          <p:nvPr>
            <p:ph type="body" idx="1"/>
          </p:nvPr>
        </p:nvSpPr>
        <p:spPr/>
        <p:txBody>
          <a:bodyPr/>
          <a:lstStyle/>
          <a:p>
            <a:pPr eaLnBrk="1" hangingPunct="1"/>
            <a:endParaRPr lang="zh-CN" altLang="zh-CN" smtClean="0"/>
          </a:p>
        </p:txBody>
      </p:sp>
      <p:sp>
        <p:nvSpPr>
          <p:cNvPr id="4" name="Text Box 6"/>
          <p:cNvSpPr txBox="1">
            <a:spLocks noChangeArrowheads="1"/>
          </p:cNvSpPr>
          <p:nvPr/>
        </p:nvSpPr>
        <p:spPr bwMode="auto">
          <a:xfrm>
            <a:off x="685800" y="1916832"/>
            <a:ext cx="7924800"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50000"/>
              </a:lnSpc>
            </a:pPr>
            <a:r>
              <a:rPr lang="en-US" altLang="zh-CN" b="0">
                <a:solidFill>
                  <a:srgbClr val="CC6600"/>
                </a:solidFill>
                <a:latin typeface="+mj-lt"/>
                <a:ea typeface="+mj-ea"/>
              </a:rPr>
              <a:t>★</a:t>
            </a:r>
            <a:r>
              <a:rPr lang="zh-CN" altLang="en-US" b="0">
                <a:latin typeface="+mj-lt"/>
                <a:ea typeface="+mj-ea"/>
              </a:rPr>
              <a:t>为临界资源设置一个互斥信号量</a:t>
            </a:r>
            <a:r>
              <a:rPr lang="en-US" altLang="zh-CN" b="0">
                <a:latin typeface="+mj-lt"/>
                <a:ea typeface="+mj-ea"/>
              </a:rPr>
              <a:t>mutex</a:t>
            </a:r>
            <a:r>
              <a:rPr lang="zh-CN" altLang="en-US" b="0">
                <a:latin typeface="+mj-lt"/>
                <a:ea typeface="+mj-ea"/>
              </a:rPr>
              <a:t>，其初值为</a:t>
            </a:r>
            <a:r>
              <a:rPr lang="en-US" altLang="zh-CN" b="0">
                <a:latin typeface="+mj-lt"/>
                <a:ea typeface="+mj-ea"/>
              </a:rPr>
              <a:t>1</a:t>
            </a:r>
            <a:r>
              <a:rPr lang="zh-CN" altLang="en-US" b="0">
                <a:latin typeface="+mj-lt"/>
                <a:ea typeface="+mj-ea"/>
              </a:rPr>
              <a:t>； </a:t>
            </a:r>
          </a:p>
          <a:p>
            <a:pPr algn="l">
              <a:lnSpc>
                <a:spcPct val="150000"/>
              </a:lnSpc>
            </a:pPr>
            <a:r>
              <a:rPr lang="zh-CN" altLang="en-US" b="0">
                <a:solidFill>
                  <a:srgbClr val="CC6600"/>
                </a:solidFill>
                <a:latin typeface="+mj-lt"/>
                <a:ea typeface="+mj-ea"/>
              </a:rPr>
              <a:t>★</a:t>
            </a:r>
            <a:r>
              <a:rPr lang="zh-CN" altLang="en-US" b="0">
                <a:latin typeface="+mj-lt"/>
                <a:ea typeface="+mj-ea"/>
              </a:rPr>
              <a:t>各进程访问该资源的临界区置于</a:t>
            </a:r>
            <a:r>
              <a:rPr lang="en-US" altLang="zh-CN" b="0">
                <a:latin typeface="+mj-lt"/>
                <a:ea typeface="+mj-ea"/>
              </a:rPr>
              <a:t>wait</a:t>
            </a:r>
            <a:r>
              <a:rPr lang="zh-CN" altLang="en-US" b="0">
                <a:latin typeface="+mj-lt"/>
                <a:ea typeface="+mj-ea"/>
              </a:rPr>
              <a:t>（</a:t>
            </a:r>
            <a:r>
              <a:rPr lang="en-US" altLang="zh-CN" b="0">
                <a:latin typeface="+mj-lt"/>
                <a:ea typeface="+mj-ea"/>
              </a:rPr>
              <a:t>mutex</a:t>
            </a:r>
            <a:r>
              <a:rPr lang="zh-CN" altLang="en-US" b="0">
                <a:latin typeface="+mj-lt"/>
                <a:ea typeface="+mj-ea"/>
              </a:rPr>
              <a:t>）和</a:t>
            </a:r>
            <a:r>
              <a:rPr lang="en-US" altLang="zh-CN" b="0">
                <a:latin typeface="+mj-lt"/>
                <a:ea typeface="+mj-ea"/>
              </a:rPr>
              <a:t>signal</a:t>
            </a:r>
            <a:r>
              <a:rPr lang="zh-CN" altLang="en-US" b="0">
                <a:latin typeface="+mj-lt"/>
                <a:ea typeface="+mj-ea"/>
              </a:rPr>
              <a:t>（</a:t>
            </a:r>
            <a:r>
              <a:rPr lang="en-US" altLang="zh-CN" b="0">
                <a:latin typeface="+mj-lt"/>
                <a:ea typeface="+mj-ea"/>
              </a:rPr>
              <a:t>mutex</a:t>
            </a:r>
            <a:r>
              <a:rPr lang="zh-CN" altLang="en-US" b="0">
                <a:latin typeface="+mj-lt"/>
                <a:ea typeface="+mj-ea"/>
              </a:rPr>
              <a:t>）之间即可。 </a:t>
            </a:r>
          </a:p>
        </p:txBody>
      </p:sp>
      <p:sp>
        <p:nvSpPr>
          <p:cNvPr id="5" name="AutoShape 7"/>
          <p:cNvSpPr>
            <a:spLocks noChangeArrowheads="1"/>
          </p:cNvSpPr>
          <p:nvPr/>
        </p:nvSpPr>
        <p:spPr bwMode="auto">
          <a:xfrm>
            <a:off x="2057400" y="3886993"/>
            <a:ext cx="3954760" cy="1066800"/>
          </a:xfrm>
          <a:prstGeom prst="wedgeRoundRectCallout">
            <a:avLst>
              <a:gd name="adj1" fmla="val 1172"/>
              <a:gd name="adj2" fmla="val -126685"/>
              <a:gd name="adj3" fmla="val 16667"/>
            </a:avLst>
          </a:prstGeom>
          <a:solidFill>
            <a:schemeClr val="accent1"/>
          </a:solidFill>
          <a:ln w="9525">
            <a:solidFill>
              <a:schemeClr val="tx1"/>
            </a:solidFill>
            <a:miter lim="800000"/>
            <a:headEnd/>
            <a:tailEnd/>
          </a:ln>
        </p:spPr>
        <p:txBody>
          <a:bodyPr anchor="ctr"/>
          <a:lstStyle/>
          <a:p>
            <a:pPr algn="l">
              <a:spcBef>
                <a:spcPct val="0"/>
              </a:spcBef>
            </a:pPr>
            <a:r>
              <a:rPr lang="en-US" altLang="zh-CN" sz="2400">
                <a:latin typeface="+mj-lt"/>
                <a:ea typeface="+mj-ea"/>
              </a:rPr>
              <a:t>wait</a:t>
            </a:r>
            <a:r>
              <a:rPr lang="zh-CN" altLang="en-US" sz="2400">
                <a:latin typeface="+mj-lt"/>
                <a:ea typeface="+mj-ea"/>
              </a:rPr>
              <a:t>（</a:t>
            </a:r>
            <a:r>
              <a:rPr lang="en-US" altLang="zh-CN" sz="2400">
                <a:latin typeface="+mj-lt"/>
                <a:ea typeface="+mj-ea"/>
              </a:rPr>
              <a:t>mutex</a:t>
            </a:r>
            <a:r>
              <a:rPr lang="zh-CN" altLang="en-US" sz="2400">
                <a:latin typeface="+mj-lt"/>
                <a:ea typeface="+mj-ea"/>
              </a:rPr>
              <a:t>）</a:t>
            </a:r>
            <a:r>
              <a:rPr lang="en-US" altLang="zh-CN" sz="2400">
                <a:latin typeface="+mj-lt"/>
                <a:ea typeface="+mj-ea"/>
              </a:rPr>
              <a:t>——</a:t>
            </a:r>
            <a:r>
              <a:rPr lang="zh-CN" altLang="en-US" sz="2400">
                <a:latin typeface="+mj-lt"/>
                <a:ea typeface="+mj-ea"/>
              </a:rPr>
              <a:t>进入区</a:t>
            </a:r>
          </a:p>
          <a:p>
            <a:pPr algn="l">
              <a:spcBef>
                <a:spcPct val="0"/>
              </a:spcBef>
            </a:pPr>
            <a:r>
              <a:rPr lang="en-US" altLang="zh-CN" sz="2400">
                <a:latin typeface="+mj-lt"/>
                <a:ea typeface="+mj-ea"/>
              </a:rPr>
              <a:t>signal</a:t>
            </a:r>
            <a:r>
              <a:rPr lang="zh-CN" altLang="en-US" sz="2400">
                <a:latin typeface="+mj-lt"/>
                <a:ea typeface="+mj-ea"/>
              </a:rPr>
              <a:t>（</a:t>
            </a:r>
            <a:r>
              <a:rPr lang="en-US" altLang="zh-CN" sz="2400">
                <a:latin typeface="+mj-lt"/>
                <a:ea typeface="+mj-ea"/>
              </a:rPr>
              <a:t>mutex</a:t>
            </a:r>
            <a:r>
              <a:rPr lang="zh-CN" altLang="en-US" sz="2400">
                <a:latin typeface="+mj-lt"/>
                <a:ea typeface="+mj-ea"/>
              </a:rPr>
              <a:t>）</a:t>
            </a:r>
            <a:r>
              <a:rPr lang="en-US" altLang="zh-CN" sz="2400">
                <a:latin typeface="+mj-lt"/>
                <a:ea typeface="+mj-ea"/>
              </a:rPr>
              <a:t>——</a:t>
            </a:r>
            <a:r>
              <a:rPr lang="zh-CN" altLang="en-US" sz="2400">
                <a:latin typeface="+mj-lt"/>
                <a:ea typeface="+mj-ea"/>
              </a:rPr>
              <a:t>退出区</a:t>
            </a:r>
          </a:p>
        </p:txBody>
      </p:sp>
      <p:sp>
        <p:nvSpPr>
          <p:cNvPr id="8" name="Text Box 6"/>
          <p:cNvSpPr txBox="1">
            <a:spLocks noChangeArrowheads="1"/>
          </p:cNvSpPr>
          <p:nvPr/>
        </p:nvSpPr>
        <p:spPr bwMode="auto">
          <a:xfrm>
            <a:off x="603912" y="1340768"/>
            <a:ext cx="7924800" cy="3970318"/>
          </a:xfrm>
          <a:prstGeom prst="rect">
            <a:avLst/>
          </a:prstGeom>
          <a:solidFill>
            <a:srgbClr val="0070C0"/>
          </a:solidFill>
          <a:ln>
            <a:noFill/>
          </a:ln>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50000"/>
              </a:lnSpc>
            </a:pPr>
            <a:r>
              <a:rPr lang="en-US" altLang="zh-CN" smtClean="0">
                <a:solidFill>
                  <a:schemeClr val="bg1"/>
                </a:solidFill>
                <a:latin typeface="+mj-lt"/>
                <a:ea typeface="+mj-ea"/>
              </a:rPr>
              <a:t>mutex</a:t>
            </a:r>
            <a:r>
              <a:rPr lang="zh-CN" altLang="en-US" smtClean="0">
                <a:solidFill>
                  <a:schemeClr val="bg1"/>
                </a:solidFill>
                <a:latin typeface="+mj-lt"/>
                <a:ea typeface="+mj-ea"/>
              </a:rPr>
              <a:t>的取值为（</a:t>
            </a:r>
            <a:r>
              <a:rPr lang="en-US" altLang="zh-CN" smtClean="0">
                <a:solidFill>
                  <a:schemeClr val="bg1"/>
                </a:solidFill>
                <a:latin typeface="+mj-lt"/>
                <a:ea typeface="+mj-ea"/>
              </a:rPr>
              <a:t>-1</a:t>
            </a:r>
            <a:r>
              <a:rPr lang="zh-CN" altLang="en-US" smtClean="0">
                <a:solidFill>
                  <a:schemeClr val="bg1"/>
                </a:solidFill>
                <a:latin typeface="+mj-lt"/>
                <a:ea typeface="+mj-ea"/>
              </a:rPr>
              <a:t>，</a:t>
            </a:r>
            <a:r>
              <a:rPr lang="en-US" altLang="zh-CN" smtClean="0">
                <a:solidFill>
                  <a:schemeClr val="bg1"/>
                </a:solidFill>
                <a:latin typeface="+mj-lt"/>
                <a:ea typeface="+mj-ea"/>
              </a:rPr>
              <a:t>0</a:t>
            </a:r>
            <a:r>
              <a:rPr lang="zh-CN" altLang="en-US" smtClean="0">
                <a:solidFill>
                  <a:schemeClr val="bg1"/>
                </a:solidFill>
                <a:latin typeface="+mj-lt"/>
                <a:ea typeface="+mj-ea"/>
              </a:rPr>
              <a:t>，</a:t>
            </a:r>
            <a:r>
              <a:rPr lang="en-US" altLang="zh-CN" smtClean="0">
                <a:solidFill>
                  <a:schemeClr val="bg1"/>
                </a:solidFill>
                <a:latin typeface="+mj-lt"/>
                <a:ea typeface="+mj-ea"/>
              </a:rPr>
              <a:t>1</a:t>
            </a:r>
            <a:r>
              <a:rPr lang="zh-CN" altLang="en-US" smtClean="0">
                <a:solidFill>
                  <a:schemeClr val="bg1"/>
                </a:solidFill>
                <a:latin typeface="+mj-lt"/>
                <a:ea typeface="+mj-ea"/>
              </a:rPr>
              <a:t>）：</a:t>
            </a:r>
            <a:endParaRPr lang="en-US" altLang="zh-CN" smtClean="0">
              <a:solidFill>
                <a:schemeClr val="bg1"/>
              </a:solidFill>
              <a:latin typeface="+mj-lt"/>
              <a:ea typeface="+mj-ea"/>
            </a:endParaRPr>
          </a:p>
          <a:p>
            <a:pPr marL="342900" indent="-342900" algn="l">
              <a:lnSpc>
                <a:spcPct val="150000"/>
              </a:lnSpc>
              <a:buFont typeface="Wingdings" pitchFamily="2" charset="2"/>
              <a:buChar char="l"/>
            </a:pPr>
            <a:r>
              <a:rPr lang="en-US" altLang="zh-CN" smtClean="0">
                <a:solidFill>
                  <a:schemeClr val="bg1"/>
                </a:solidFill>
                <a:latin typeface="+mj-lt"/>
                <a:ea typeface="+mj-ea"/>
              </a:rPr>
              <a:t>mutex=1</a:t>
            </a:r>
            <a:r>
              <a:rPr lang="zh-CN" altLang="en-US" smtClean="0">
                <a:solidFill>
                  <a:schemeClr val="bg1"/>
                </a:solidFill>
                <a:latin typeface="+mj-lt"/>
                <a:ea typeface="+mj-ea"/>
              </a:rPr>
              <a:t>：两个进程都未进入临界区；</a:t>
            </a:r>
            <a:endParaRPr lang="en-US" altLang="zh-CN" smtClean="0">
              <a:solidFill>
                <a:schemeClr val="bg1"/>
              </a:solidFill>
              <a:latin typeface="+mj-lt"/>
              <a:ea typeface="+mj-ea"/>
            </a:endParaRPr>
          </a:p>
          <a:p>
            <a:pPr marL="342900" indent="-342900" algn="l">
              <a:lnSpc>
                <a:spcPct val="150000"/>
              </a:lnSpc>
              <a:buFont typeface="Wingdings" pitchFamily="2" charset="2"/>
              <a:buChar char="l"/>
            </a:pPr>
            <a:r>
              <a:rPr lang="en-US" altLang="zh-CN" smtClean="0">
                <a:solidFill>
                  <a:schemeClr val="bg1"/>
                </a:solidFill>
                <a:latin typeface="+mj-lt"/>
                <a:ea typeface="+mj-ea"/>
              </a:rPr>
              <a:t>mutex=0</a:t>
            </a:r>
            <a:r>
              <a:rPr lang="zh-CN" altLang="en-US" smtClean="0">
                <a:solidFill>
                  <a:schemeClr val="bg1"/>
                </a:solidFill>
                <a:latin typeface="+mj-lt"/>
                <a:ea typeface="+mj-ea"/>
              </a:rPr>
              <a:t>：有一个进程进入临界区运行，另一个如需运行，必须等待，挂入阻塞队列；</a:t>
            </a:r>
            <a:endParaRPr lang="en-US" altLang="zh-CN" smtClean="0">
              <a:solidFill>
                <a:schemeClr val="bg1"/>
              </a:solidFill>
              <a:latin typeface="+mj-lt"/>
              <a:ea typeface="+mj-ea"/>
            </a:endParaRPr>
          </a:p>
          <a:p>
            <a:pPr marL="342900" indent="-342900" algn="l">
              <a:lnSpc>
                <a:spcPct val="150000"/>
              </a:lnSpc>
              <a:buFont typeface="Wingdings" pitchFamily="2" charset="2"/>
              <a:buChar char="l"/>
            </a:pPr>
            <a:r>
              <a:rPr lang="en-US" altLang="zh-CN" smtClean="0">
                <a:solidFill>
                  <a:schemeClr val="bg1"/>
                </a:solidFill>
                <a:latin typeface="+mj-lt"/>
                <a:ea typeface="+mj-ea"/>
              </a:rPr>
              <a:t>mutex=-1</a:t>
            </a:r>
            <a:r>
              <a:rPr lang="zh-CN" altLang="en-US" smtClean="0">
                <a:solidFill>
                  <a:schemeClr val="bg1"/>
                </a:solidFill>
                <a:latin typeface="+mj-lt"/>
                <a:ea typeface="+mj-ea"/>
              </a:rPr>
              <a:t>：有一个</a:t>
            </a:r>
            <a:r>
              <a:rPr lang="zh-CN" altLang="en-US">
                <a:solidFill>
                  <a:schemeClr val="bg1"/>
                </a:solidFill>
                <a:latin typeface="+mj-lt"/>
                <a:ea typeface="+mj-ea"/>
              </a:rPr>
              <a:t>进程</a:t>
            </a:r>
            <a:r>
              <a:rPr lang="zh-CN" altLang="en-US" smtClean="0">
                <a:solidFill>
                  <a:schemeClr val="bg1"/>
                </a:solidFill>
                <a:latin typeface="+mj-lt"/>
                <a:ea typeface="+mj-ea"/>
              </a:rPr>
              <a:t>正在临界区运行，另一个进程因等待而阻塞在信号量队列中，需要被当前已在临界区运行的进程在退出时唤醒。</a:t>
            </a:r>
            <a:endParaRPr lang="zh-CN" altLang="en-US">
              <a:solidFill>
                <a:schemeClr val="bg1"/>
              </a:solidFill>
              <a:latin typeface="+mj-lt"/>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u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Text Box 6"/>
          <p:cNvSpPr txBox="1">
            <a:spLocks noChangeArrowheads="1"/>
          </p:cNvSpPr>
          <p:nvPr/>
        </p:nvSpPr>
        <p:spPr bwMode="auto">
          <a:xfrm>
            <a:off x="755576" y="620688"/>
            <a:ext cx="7924800"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50000"/>
              </a:lnSpc>
            </a:pPr>
            <a:r>
              <a:rPr lang="zh-CN" altLang="en-US" smtClean="0">
                <a:latin typeface="+mj-lt"/>
                <a:ea typeface="+mj-ea"/>
              </a:rPr>
              <a:t>代码描述：</a:t>
            </a:r>
            <a:endParaRPr lang="zh-CN" altLang="en-US">
              <a:latin typeface="+mj-lt"/>
              <a:ea typeface="+mj-ea"/>
            </a:endParaRPr>
          </a:p>
        </p:txBody>
      </p:sp>
      <p:sp>
        <p:nvSpPr>
          <p:cNvPr id="6" name="Text Box 6"/>
          <p:cNvSpPr txBox="1">
            <a:spLocks noChangeArrowheads="1"/>
          </p:cNvSpPr>
          <p:nvPr/>
        </p:nvSpPr>
        <p:spPr bwMode="auto">
          <a:xfrm>
            <a:off x="979984" y="1380832"/>
            <a:ext cx="3303984" cy="34163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smtClean="0">
                <a:latin typeface="+mj-lt"/>
                <a:ea typeface="+mj-ea"/>
              </a:rPr>
              <a:t>semaphore  mutex=1;</a:t>
            </a:r>
          </a:p>
          <a:p>
            <a:pPr algn="l"/>
            <a:r>
              <a:rPr lang="en-US" altLang="zh-CN">
                <a:latin typeface="+mj-lt"/>
                <a:ea typeface="+mj-ea"/>
              </a:rPr>
              <a:t> </a:t>
            </a:r>
            <a:r>
              <a:rPr lang="en-US" altLang="zh-CN" smtClean="0">
                <a:latin typeface="+mj-lt"/>
                <a:ea typeface="+mj-ea"/>
              </a:rPr>
              <a:t> Pa( ){</a:t>
            </a:r>
          </a:p>
          <a:p>
            <a:pPr algn="l"/>
            <a:r>
              <a:rPr lang="en-US" altLang="zh-CN" smtClean="0">
                <a:latin typeface="+mj-lt"/>
                <a:ea typeface="+mj-ea"/>
              </a:rPr>
              <a:t>  while(1){</a:t>
            </a:r>
          </a:p>
          <a:p>
            <a:pPr algn="l"/>
            <a:r>
              <a:rPr lang="en-US" altLang="zh-CN" smtClean="0">
                <a:latin typeface="+mj-lt"/>
                <a:ea typeface="+mj-ea"/>
              </a:rPr>
              <a:t>    wait(mutex);</a:t>
            </a:r>
          </a:p>
          <a:p>
            <a:pPr algn="l"/>
            <a:r>
              <a:rPr lang="en-US" altLang="zh-CN">
                <a:latin typeface="+mj-lt"/>
                <a:ea typeface="+mj-ea"/>
              </a:rPr>
              <a:t> </a:t>
            </a:r>
            <a:r>
              <a:rPr lang="en-US" altLang="zh-CN" smtClean="0">
                <a:latin typeface="+mj-lt"/>
                <a:ea typeface="+mj-ea"/>
              </a:rPr>
              <a:t>   </a:t>
            </a:r>
            <a:r>
              <a:rPr lang="zh-CN" altLang="en-US" smtClean="0">
                <a:latin typeface="+mj-lt"/>
                <a:ea typeface="+mj-ea"/>
              </a:rPr>
              <a:t>临界区；</a:t>
            </a:r>
            <a:endParaRPr lang="en-US" altLang="zh-CN" smtClean="0">
              <a:latin typeface="+mj-lt"/>
              <a:ea typeface="+mj-ea"/>
            </a:endParaRPr>
          </a:p>
          <a:p>
            <a:pPr algn="l"/>
            <a:r>
              <a:rPr lang="en-US" altLang="zh-CN">
                <a:latin typeface="+mj-lt"/>
                <a:ea typeface="+mj-ea"/>
              </a:rPr>
              <a:t> </a:t>
            </a:r>
            <a:r>
              <a:rPr lang="en-US" altLang="zh-CN" smtClean="0">
                <a:latin typeface="+mj-lt"/>
                <a:ea typeface="+mj-ea"/>
              </a:rPr>
              <a:t>   signal(mutex);</a:t>
            </a:r>
          </a:p>
          <a:p>
            <a:pPr algn="l"/>
            <a:r>
              <a:rPr lang="en-US" altLang="zh-CN">
                <a:latin typeface="+mj-lt"/>
                <a:ea typeface="+mj-ea"/>
              </a:rPr>
              <a:t> </a:t>
            </a:r>
            <a:r>
              <a:rPr lang="en-US" altLang="zh-CN" smtClean="0">
                <a:latin typeface="+mj-lt"/>
                <a:ea typeface="+mj-ea"/>
              </a:rPr>
              <a:t>   </a:t>
            </a:r>
            <a:r>
              <a:rPr lang="zh-CN" altLang="en-US" smtClean="0">
                <a:latin typeface="+mj-lt"/>
                <a:ea typeface="+mj-ea"/>
              </a:rPr>
              <a:t>剩余区：</a:t>
            </a:r>
            <a:endParaRPr lang="en-US" altLang="zh-CN">
              <a:latin typeface="+mj-lt"/>
              <a:ea typeface="+mj-ea"/>
            </a:endParaRPr>
          </a:p>
          <a:p>
            <a:pPr algn="l"/>
            <a:r>
              <a:rPr lang="en-US" altLang="zh-CN" smtClean="0">
                <a:latin typeface="+mj-lt"/>
                <a:ea typeface="+mj-ea"/>
              </a:rPr>
              <a:t>  }</a:t>
            </a:r>
            <a:endParaRPr lang="en-US" altLang="zh-CN">
              <a:latin typeface="+mj-lt"/>
              <a:ea typeface="+mj-ea"/>
            </a:endParaRPr>
          </a:p>
          <a:p>
            <a:pPr algn="l"/>
            <a:r>
              <a:rPr lang="en-US" altLang="zh-CN" smtClean="0">
                <a:latin typeface="+mj-lt"/>
                <a:ea typeface="+mj-ea"/>
              </a:rPr>
              <a:t>}</a:t>
            </a:r>
            <a:endParaRPr lang="zh-CN" altLang="en-US">
              <a:latin typeface="+mj-lt"/>
              <a:ea typeface="+mj-ea"/>
            </a:endParaRPr>
          </a:p>
        </p:txBody>
      </p:sp>
      <p:sp>
        <p:nvSpPr>
          <p:cNvPr id="7" name="Text Box 6"/>
          <p:cNvSpPr txBox="1">
            <a:spLocks noChangeArrowheads="1"/>
          </p:cNvSpPr>
          <p:nvPr/>
        </p:nvSpPr>
        <p:spPr bwMode="auto">
          <a:xfrm>
            <a:off x="5084440" y="1750164"/>
            <a:ext cx="3015952" cy="304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smtClean="0">
                <a:latin typeface="+mj-lt"/>
                <a:ea typeface="+mj-ea"/>
              </a:rPr>
              <a:t>Pb( ){</a:t>
            </a:r>
          </a:p>
          <a:p>
            <a:pPr algn="l"/>
            <a:r>
              <a:rPr lang="en-US" altLang="zh-CN" smtClean="0">
                <a:latin typeface="+mj-lt"/>
                <a:ea typeface="+mj-ea"/>
              </a:rPr>
              <a:t>  while(1){</a:t>
            </a:r>
          </a:p>
          <a:p>
            <a:pPr algn="l"/>
            <a:r>
              <a:rPr lang="en-US" altLang="zh-CN" smtClean="0">
                <a:latin typeface="+mj-lt"/>
                <a:ea typeface="+mj-ea"/>
              </a:rPr>
              <a:t>    wait(mutex);</a:t>
            </a:r>
          </a:p>
          <a:p>
            <a:pPr algn="l"/>
            <a:r>
              <a:rPr lang="en-US" altLang="zh-CN">
                <a:latin typeface="+mj-lt"/>
                <a:ea typeface="+mj-ea"/>
              </a:rPr>
              <a:t> </a:t>
            </a:r>
            <a:r>
              <a:rPr lang="en-US" altLang="zh-CN" smtClean="0">
                <a:latin typeface="+mj-lt"/>
                <a:ea typeface="+mj-ea"/>
              </a:rPr>
              <a:t>   </a:t>
            </a:r>
            <a:r>
              <a:rPr lang="zh-CN" altLang="en-US" smtClean="0">
                <a:latin typeface="+mj-lt"/>
                <a:ea typeface="+mj-ea"/>
              </a:rPr>
              <a:t>临界区；</a:t>
            </a:r>
            <a:endParaRPr lang="en-US" altLang="zh-CN" smtClean="0">
              <a:latin typeface="+mj-lt"/>
              <a:ea typeface="+mj-ea"/>
            </a:endParaRPr>
          </a:p>
          <a:p>
            <a:pPr algn="l"/>
            <a:r>
              <a:rPr lang="en-US" altLang="zh-CN">
                <a:latin typeface="+mj-lt"/>
                <a:ea typeface="+mj-ea"/>
              </a:rPr>
              <a:t> </a:t>
            </a:r>
            <a:r>
              <a:rPr lang="en-US" altLang="zh-CN" smtClean="0">
                <a:latin typeface="+mj-lt"/>
                <a:ea typeface="+mj-ea"/>
              </a:rPr>
              <a:t>   signal(mutex);</a:t>
            </a:r>
          </a:p>
          <a:p>
            <a:pPr algn="l"/>
            <a:r>
              <a:rPr lang="en-US" altLang="zh-CN">
                <a:latin typeface="+mj-lt"/>
                <a:ea typeface="+mj-ea"/>
              </a:rPr>
              <a:t> </a:t>
            </a:r>
            <a:r>
              <a:rPr lang="en-US" altLang="zh-CN" smtClean="0">
                <a:latin typeface="+mj-lt"/>
                <a:ea typeface="+mj-ea"/>
              </a:rPr>
              <a:t>   </a:t>
            </a:r>
            <a:r>
              <a:rPr lang="zh-CN" altLang="en-US" smtClean="0">
                <a:latin typeface="+mj-lt"/>
                <a:ea typeface="+mj-ea"/>
              </a:rPr>
              <a:t>剩余区：</a:t>
            </a:r>
            <a:endParaRPr lang="en-US" altLang="zh-CN">
              <a:latin typeface="+mj-lt"/>
              <a:ea typeface="+mj-ea"/>
            </a:endParaRPr>
          </a:p>
          <a:p>
            <a:pPr algn="l"/>
            <a:r>
              <a:rPr lang="en-US" altLang="zh-CN" smtClean="0">
                <a:latin typeface="+mj-lt"/>
                <a:ea typeface="+mj-ea"/>
              </a:rPr>
              <a:t>  }</a:t>
            </a:r>
            <a:endParaRPr lang="en-US" altLang="zh-CN">
              <a:latin typeface="+mj-lt"/>
              <a:ea typeface="+mj-ea"/>
            </a:endParaRPr>
          </a:p>
          <a:p>
            <a:pPr algn="l"/>
            <a:r>
              <a:rPr lang="en-US" altLang="zh-CN" smtClean="0">
                <a:latin typeface="+mj-lt"/>
                <a:ea typeface="+mj-ea"/>
              </a:rPr>
              <a:t>}</a:t>
            </a:r>
            <a:endParaRPr lang="zh-CN" altLang="en-US">
              <a:latin typeface="+mj-lt"/>
              <a:ea typeface="+mj-ea"/>
            </a:endParaRPr>
          </a:p>
        </p:txBody>
      </p:sp>
      <p:sp>
        <p:nvSpPr>
          <p:cNvPr id="8" name="文本框 2"/>
          <p:cNvSpPr txBox="1">
            <a:spLocks noChangeArrowheads="1"/>
          </p:cNvSpPr>
          <p:nvPr/>
        </p:nvSpPr>
        <p:spPr bwMode="auto">
          <a:xfrm>
            <a:off x="539552" y="3537590"/>
            <a:ext cx="8067178" cy="2529923"/>
          </a:xfrm>
          <a:prstGeom prst="rect">
            <a:avLst/>
          </a:prstGeom>
          <a:solidFill>
            <a:srgbClr val="FF0000"/>
          </a:solidFill>
          <a:ln>
            <a:no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10000"/>
              </a:lnSpc>
            </a:pPr>
            <a:r>
              <a:rPr lang="zh-CN" altLang="en-US" dirty="0">
                <a:solidFill>
                  <a:schemeClr val="bg1"/>
                </a:solidFill>
                <a:latin typeface="+mj-lt"/>
              </a:rPr>
              <a:t>利用</a:t>
            </a:r>
            <a:r>
              <a:rPr lang="zh-CN" altLang="en-US" dirty="0" smtClean="0">
                <a:solidFill>
                  <a:schemeClr val="bg1"/>
                </a:solidFill>
                <a:latin typeface="+mj-lt"/>
              </a:rPr>
              <a:t>信号量实现进程互斥时必须注意</a:t>
            </a:r>
            <a:r>
              <a:rPr lang="zh-CN" altLang="en-US" dirty="0">
                <a:solidFill>
                  <a:schemeClr val="bg1"/>
                </a:solidFill>
                <a:latin typeface="+mj-lt"/>
              </a:rPr>
              <a:t>，</a:t>
            </a:r>
            <a:r>
              <a:rPr lang="en-US" altLang="zh-CN" dirty="0" smtClean="0">
                <a:solidFill>
                  <a:schemeClr val="bg1"/>
                </a:solidFill>
                <a:latin typeface="+mj-lt"/>
              </a:rPr>
              <a:t>wait(</a:t>
            </a:r>
            <a:r>
              <a:rPr lang="en-US" altLang="zh-CN" dirty="0" err="1" smtClean="0">
                <a:solidFill>
                  <a:schemeClr val="bg1"/>
                </a:solidFill>
                <a:latin typeface="+mj-lt"/>
              </a:rPr>
              <a:t>mutex</a:t>
            </a:r>
            <a:r>
              <a:rPr lang="en-US" altLang="zh-CN" dirty="0" smtClean="0">
                <a:solidFill>
                  <a:schemeClr val="bg1"/>
                </a:solidFill>
                <a:latin typeface="+mj-lt"/>
              </a:rPr>
              <a:t>)</a:t>
            </a:r>
            <a:r>
              <a:rPr lang="zh-CN" altLang="en-US" dirty="0">
                <a:solidFill>
                  <a:schemeClr val="bg1"/>
                </a:solidFill>
                <a:latin typeface="+mj-lt"/>
              </a:rPr>
              <a:t>和</a:t>
            </a:r>
            <a:r>
              <a:rPr lang="en-US" altLang="zh-CN" dirty="0">
                <a:solidFill>
                  <a:schemeClr val="bg1"/>
                </a:solidFill>
                <a:latin typeface="+mj-lt"/>
              </a:rPr>
              <a:t>signal(</a:t>
            </a:r>
            <a:r>
              <a:rPr lang="en-US" altLang="zh-CN" dirty="0" err="1">
                <a:solidFill>
                  <a:schemeClr val="bg1"/>
                </a:solidFill>
                <a:latin typeface="+mj-lt"/>
              </a:rPr>
              <a:t>mutex</a:t>
            </a:r>
            <a:r>
              <a:rPr lang="en-US" altLang="zh-CN" dirty="0">
                <a:solidFill>
                  <a:schemeClr val="bg1"/>
                </a:solidFill>
                <a:latin typeface="+mj-lt"/>
              </a:rPr>
              <a:t>)</a:t>
            </a:r>
            <a:r>
              <a:rPr lang="zh-CN" altLang="en-US" dirty="0">
                <a:solidFill>
                  <a:schemeClr val="bg1"/>
                </a:solidFill>
                <a:latin typeface="+mj-lt"/>
              </a:rPr>
              <a:t>必须成对出现。</a:t>
            </a:r>
            <a:endParaRPr lang="en-US" altLang="zh-CN" dirty="0">
              <a:solidFill>
                <a:schemeClr val="bg1"/>
              </a:solidFill>
              <a:latin typeface="+mj-lt"/>
            </a:endParaRPr>
          </a:p>
          <a:p>
            <a:pPr marL="342900" indent="-342900" algn="l">
              <a:lnSpc>
                <a:spcPct val="110000"/>
              </a:lnSpc>
              <a:buFont typeface="Wingdings" pitchFamily="2" charset="2"/>
              <a:buChar char="l"/>
            </a:pPr>
            <a:r>
              <a:rPr lang="zh-CN" altLang="en-US" dirty="0">
                <a:solidFill>
                  <a:schemeClr val="bg1"/>
                </a:solidFill>
                <a:latin typeface="+mj-lt"/>
              </a:rPr>
              <a:t>缺少</a:t>
            </a:r>
            <a:r>
              <a:rPr lang="en-US" altLang="zh-CN" dirty="0">
                <a:solidFill>
                  <a:schemeClr val="bg1"/>
                </a:solidFill>
                <a:latin typeface="+mj-lt"/>
              </a:rPr>
              <a:t>wait(</a:t>
            </a:r>
            <a:r>
              <a:rPr lang="en-US" altLang="zh-CN" dirty="0" err="1">
                <a:solidFill>
                  <a:schemeClr val="bg1"/>
                </a:solidFill>
                <a:latin typeface="+mj-lt"/>
              </a:rPr>
              <a:t>mutex</a:t>
            </a:r>
            <a:r>
              <a:rPr lang="en-US" altLang="zh-CN" dirty="0">
                <a:solidFill>
                  <a:schemeClr val="bg1"/>
                </a:solidFill>
                <a:latin typeface="+mj-lt"/>
              </a:rPr>
              <a:t>)</a:t>
            </a:r>
            <a:r>
              <a:rPr lang="zh-CN" altLang="en-US" dirty="0">
                <a:solidFill>
                  <a:schemeClr val="bg1"/>
                </a:solidFill>
                <a:latin typeface="+mj-lt"/>
              </a:rPr>
              <a:t>将会导致系统混乱，不能保证对临界资源的互斥访问；</a:t>
            </a:r>
            <a:endParaRPr lang="en-US" altLang="zh-CN" dirty="0">
              <a:solidFill>
                <a:schemeClr val="bg1"/>
              </a:solidFill>
              <a:latin typeface="+mj-lt"/>
            </a:endParaRPr>
          </a:p>
          <a:p>
            <a:pPr marL="342900" indent="-342900" algn="l">
              <a:lnSpc>
                <a:spcPct val="110000"/>
              </a:lnSpc>
              <a:buFont typeface="Wingdings" pitchFamily="2" charset="2"/>
              <a:buChar char="l"/>
            </a:pPr>
            <a:r>
              <a:rPr lang="zh-CN" altLang="en-US" dirty="0">
                <a:solidFill>
                  <a:schemeClr val="bg1"/>
                </a:solidFill>
                <a:latin typeface="+mj-lt"/>
              </a:rPr>
              <a:t>缺少</a:t>
            </a:r>
            <a:r>
              <a:rPr lang="en-US" altLang="zh-CN" dirty="0">
                <a:solidFill>
                  <a:schemeClr val="bg1"/>
                </a:solidFill>
                <a:latin typeface="+mj-lt"/>
              </a:rPr>
              <a:t>signal(</a:t>
            </a:r>
            <a:r>
              <a:rPr lang="en-US" altLang="zh-CN" dirty="0" err="1">
                <a:solidFill>
                  <a:schemeClr val="bg1"/>
                </a:solidFill>
                <a:latin typeface="+mj-lt"/>
              </a:rPr>
              <a:t>mutex</a:t>
            </a:r>
            <a:r>
              <a:rPr lang="en-US" altLang="zh-CN" dirty="0">
                <a:solidFill>
                  <a:schemeClr val="bg1"/>
                </a:solidFill>
                <a:latin typeface="+mj-lt"/>
              </a:rPr>
              <a:t>)</a:t>
            </a:r>
            <a:r>
              <a:rPr lang="zh-CN" altLang="en-US" dirty="0">
                <a:solidFill>
                  <a:schemeClr val="bg1"/>
                </a:solidFill>
                <a:latin typeface="+mj-lt"/>
              </a:rPr>
              <a:t>将</a:t>
            </a:r>
            <a:r>
              <a:rPr lang="zh-CN" altLang="en-US" dirty="0" smtClean="0">
                <a:solidFill>
                  <a:schemeClr val="bg1"/>
                </a:solidFill>
                <a:latin typeface="+mj-lt"/>
              </a:rPr>
              <a:t>会使临界资源</a:t>
            </a:r>
            <a:r>
              <a:rPr lang="zh-CN" altLang="en-US" dirty="0">
                <a:solidFill>
                  <a:schemeClr val="bg1"/>
                </a:solidFill>
                <a:latin typeface="+mj-lt"/>
              </a:rPr>
              <a:t>永远不被释放，从而使因等待该资源而阻塞的进程不能被唤醒。</a:t>
            </a:r>
          </a:p>
        </p:txBody>
      </p:sp>
    </p:spTree>
    <p:extLst>
      <p:ext uri="{BB962C8B-B14F-4D97-AF65-F5344CB8AC3E}">
        <p14:creationId xmlns:p14="http://schemas.microsoft.com/office/powerpoint/2010/main" val="143030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4" presetClass="entr" presetSubtype="10" fill="hold"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Effect transition="in" filter="randombar(horizontal)">
                                      <p:cBhvr>
                                        <p:cTn id="3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Rectangle 3"/>
          <p:cNvSpPr>
            <a:spLocks noGrp="1" noChangeArrowheads="1"/>
          </p:cNvSpPr>
          <p:nvPr>
            <p:ph type="body" idx="4294967295"/>
          </p:nvPr>
        </p:nvSpPr>
        <p:spPr>
          <a:xfrm>
            <a:off x="381000" y="764704"/>
            <a:ext cx="8458200" cy="2401888"/>
          </a:xfrm>
        </p:spPr>
        <p:txBody>
          <a:bodyPr/>
          <a:lstStyle/>
          <a:p>
            <a:pPr marL="0" indent="0" algn="just" eaLnBrk="1" hangingPunct="1"/>
            <a:r>
              <a:rPr lang="en-US" altLang="zh-CN" sz="2400" b="1" dirty="0" smtClean="0">
                <a:latin typeface="+mj-lt"/>
                <a:ea typeface="+mj-ea"/>
              </a:rPr>
              <a:t>【</a:t>
            </a:r>
            <a:r>
              <a:rPr lang="zh-CN" altLang="en-US" sz="2400" b="1" dirty="0" smtClean="0">
                <a:latin typeface="+mj-lt"/>
                <a:ea typeface="+mj-ea"/>
              </a:rPr>
              <a:t>举例</a:t>
            </a:r>
            <a:r>
              <a:rPr lang="en-US" altLang="zh-CN" sz="2400" b="1" dirty="0" smtClean="0">
                <a:latin typeface="+mj-lt"/>
                <a:ea typeface="+mj-ea"/>
              </a:rPr>
              <a:t>】</a:t>
            </a:r>
            <a:r>
              <a:rPr lang="zh-CN" altLang="en-US" sz="2400" b="1" dirty="0" smtClean="0">
                <a:latin typeface="+mj-lt"/>
                <a:ea typeface="+mj-ea"/>
              </a:rPr>
              <a:t>某交通路口设置了一个自动计数系统，该系统由“观察者”进程和“报告者”进程组成。观察者进程能识别卡车，并对通过的卡车计数；报告者进程定时将观察者的计数值打印输出，每次打印后把计数值清“</a:t>
            </a:r>
            <a:r>
              <a:rPr lang="en-US" altLang="zh-CN" sz="2400" b="1" dirty="0" smtClean="0">
                <a:latin typeface="+mj-lt"/>
                <a:ea typeface="+mj-ea"/>
              </a:rPr>
              <a:t>0”</a:t>
            </a:r>
            <a:r>
              <a:rPr lang="zh-CN" altLang="en-US" sz="2400" b="1" dirty="0" smtClean="0">
                <a:latin typeface="+mj-lt"/>
                <a:ea typeface="+mj-ea"/>
              </a:rPr>
              <a:t>。两个进程的并发执行可完成对每小时中卡车流量的统计。</a:t>
            </a:r>
          </a:p>
        </p:txBody>
      </p:sp>
      <p:sp>
        <p:nvSpPr>
          <p:cNvPr id="88068" name="Text Box 4"/>
          <p:cNvSpPr txBox="1">
            <a:spLocks noChangeArrowheads="1"/>
          </p:cNvSpPr>
          <p:nvPr/>
        </p:nvSpPr>
        <p:spPr bwMode="auto">
          <a:xfrm>
            <a:off x="762000" y="3334020"/>
            <a:ext cx="4038600"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spcBef>
                <a:spcPct val="10000"/>
              </a:spcBef>
            </a:pPr>
            <a:r>
              <a:rPr lang="en-US" altLang="zh-CN" dirty="0">
                <a:latin typeface="+mj-lt"/>
                <a:ea typeface="+mj-ea"/>
              </a:rPr>
              <a:t>process observer</a:t>
            </a:r>
          </a:p>
          <a:p>
            <a:pPr algn="just">
              <a:spcBef>
                <a:spcPct val="10000"/>
              </a:spcBef>
            </a:pPr>
            <a:r>
              <a:rPr lang="en-US" altLang="zh-CN" dirty="0">
                <a:latin typeface="+mj-lt"/>
                <a:ea typeface="+mj-ea"/>
              </a:rPr>
              <a:t>{  while (condition){</a:t>
            </a:r>
          </a:p>
          <a:p>
            <a:pPr algn="just">
              <a:spcBef>
                <a:spcPct val="10000"/>
              </a:spcBef>
            </a:pPr>
            <a:r>
              <a:rPr lang="en-US" altLang="zh-CN" dirty="0">
                <a:latin typeface="+mj-lt"/>
                <a:ea typeface="+mj-ea"/>
              </a:rPr>
              <a:t>       observe a lorry;</a:t>
            </a:r>
          </a:p>
          <a:p>
            <a:pPr algn="just">
              <a:spcBef>
                <a:spcPct val="10000"/>
              </a:spcBef>
            </a:pPr>
            <a:r>
              <a:rPr lang="en-US" altLang="zh-CN" dirty="0">
                <a:latin typeface="+mj-lt"/>
                <a:ea typeface="+mj-ea"/>
              </a:rPr>
              <a:t>       </a:t>
            </a:r>
            <a:r>
              <a:rPr lang="en-US" altLang="zh-CN" dirty="0">
                <a:solidFill>
                  <a:srgbClr val="996600"/>
                </a:solidFill>
                <a:latin typeface="+mj-lt"/>
                <a:ea typeface="+mj-ea"/>
              </a:rPr>
              <a:t>wait</a:t>
            </a:r>
            <a:r>
              <a:rPr lang="zh-CN" altLang="en-US" dirty="0">
                <a:solidFill>
                  <a:srgbClr val="996600"/>
                </a:solidFill>
                <a:latin typeface="+mj-lt"/>
                <a:ea typeface="+mj-ea"/>
              </a:rPr>
              <a:t>（</a:t>
            </a:r>
            <a:r>
              <a:rPr lang="en-US" altLang="zh-CN" dirty="0">
                <a:solidFill>
                  <a:srgbClr val="996600"/>
                </a:solidFill>
                <a:latin typeface="+mj-lt"/>
                <a:ea typeface="+mj-ea"/>
              </a:rPr>
              <a:t>S</a:t>
            </a:r>
            <a:r>
              <a:rPr lang="zh-CN" altLang="en-US" dirty="0">
                <a:solidFill>
                  <a:srgbClr val="996600"/>
                </a:solidFill>
                <a:latin typeface="+mj-lt"/>
                <a:ea typeface="+mj-ea"/>
              </a:rPr>
              <a:t>）</a:t>
            </a:r>
            <a:r>
              <a:rPr lang="en-US" altLang="zh-CN" dirty="0">
                <a:latin typeface="+mj-lt"/>
                <a:ea typeface="+mj-ea"/>
              </a:rPr>
              <a:t>;</a:t>
            </a:r>
          </a:p>
          <a:p>
            <a:pPr algn="just">
              <a:spcBef>
                <a:spcPct val="10000"/>
              </a:spcBef>
            </a:pPr>
            <a:r>
              <a:rPr lang="en-US" altLang="zh-CN" dirty="0">
                <a:latin typeface="+mj-lt"/>
                <a:ea typeface="+mj-ea"/>
              </a:rPr>
              <a:t>      count = count + 1; </a:t>
            </a:r>
          </a:p>
          <a:p>
            <a:pPr algn="just">
              <a:spcBef>
                <a:spcPct val="10000"/>
              </a:spcBef>
            </a:pPr>
            <a:r>
              <a:rPr lang="en-US" altLang="zh-CN" dirty="0">
                <a:latin typeface="+mj-lt"/>
                <a:ea typeface="+mj-ea"/>
              </a:rPr>
              <a:t>      </a:t>
            </a:r>
            <a:r>
              <a:rPr lang="en-US" altLang="zh-CN" dirty="0">
                <a:solidFill>
                  <a:srgbClr val="996600"/>
                </a:solidFill>
                <a:latin typeface="+mj-lt"/>
                <a:ea typeface="+mj-ea"/>
              </a:rPr>
              <a:t>signal</a:t>
            </a:r>
            <a:r>
              <a:rPr lang="zh-CN" altLang="en-US" dirty="0">
                <a:solidFill>
                  <a:srgbClr val="996600"/>
                </a:solidFill>
                <a:latin typeface="+mj-lt"/>
                <a:ea typeface="+mj-ea"/>
              </a:rPr>
              <a:t>（</a:t>
            </a:r>
            <a:r>
              <a:rPr lang="en-US" altLang="zh-CN" dirty="0">
                <a:solidFill>
                  <a:srgbClr val="996600"/>
                </a:solidFill>
                <a:latin typeface="+mj-lt"/>
                <a:ea typeface="+mj-ea"/>
              </a:rPr>
              <a:t>S</a:t>
            </a:r>
            <a:r>
              <a:rPr lang="zh-CN" altLang="en-US" dirty="0">
                <a:solidFill>
                  <a:srgbClr val="996600"/>
                </a:solidFill>
                <a:latin typeface="+mj-lt"/>
                <a:ea typeface="+mj-ea"/>
              </a:rPr>
              <a:t>）</a:t>
            </a:r>
            <a:r>
              <a:rPr lang="en-US" altLang="zh-CN" dirty="0" smtClean="0">
                <a:latin typeface="+mj-lt"/>
                <a:ea typeface="+mj-ea"/>
              </a:rPr>
              <a:t>;</a:t>
            </a:r>
          </a:p>
          <a:p>
            <a:pPr algn="just">
              <a:spcBef>
                <a:spcPct val="10000"/>
              </a:spcBef>
            </a:pPr>
            <a:r>
              <a:rPr lang="en-US" altLang="zh-CN" dirty="0" smtClean="0">
                <a:latin typeface="+mj-lt"/>
                <a:ea typeface="+mj-ea"/>
              </a:rPr>
              <a:t>} </a:t>
            </a:r>
            <a:r>
              <a:rPr lang="en-US" altLang="zh-CN" dirty="0">
                <a:latin typeface="+mj-lt"/>
                <a:ea typeface="+mj-ea"/>
              </a:rPr>
              <a:t>}</a:t>
            </a:r>
          </a:p>
        </p:txBody>
      </p:sp>
      <p:sp>
        <p:nvSpPr>
          <p:cNvPr id="88069" name="AutoShape 5"/>
          <p:cNvSpPr>
            <a:spLocks noChangeArrowheads="1"/>
          </p:cNvSpPr>
          <p:nvPr/>
        </p:nvSpPr>
        <p:spPr bwMode="auto">
          <a:xfrm>
            <a:off x="304800" y="4019820"/>
            <a:ext cx="533400" cy="1371600"/>
          </a:xfrm>
          <a:prstGeom prst="wedgeRoundRectCallout">
            <a:avLst>
              <a:gd name="adj1" fmla="val 116667"/>
              <a:gd name="adj2" fmla="val 34259"/>
              <a:gd name="adj3" fmla="val 16667"/>
            </a:avLst>
          </a:prstGeom>
          <a:solidFill>
            <a:schemeClr val="accent1"/>
          </a:solidFill>
          <a:ln w="9525">
            <a:solidFill>
              <a:schemeClr val="tx1"/>
            </a:solidFill>
            <a:miter lim="800000"/>
            <a:headEnd/>
            <a:tailEnd/>
          </a:ln>
        </p:spPr>
        <p:txBody>
          <a:bodyPr lIns="18000" tIns="10800" rIns="18000" bIns="10800"/>
          <a:lstStyle/>
          <a:p>
            <a:pPr algn="ctr">
              <a:spcBef>
                <a:spcPct val="0"/>
              </a:spcBef>
            </a:pPr>
            <a:r>
              <a:rPr lang="en-US" altLang="zh-CN" sz="2400">
                <a:latin typeface="+mj-lt"/>
                <a:ea typeface="+mj-ea"/>
              </a:rPr>
              <a:t> </a:t>
            </a:r>
            <a:r>
              <a:rPr lang="zh-CN" altLang="en-US" sz="2400">
                <a:latin typeface="+mj-lt"/>
                <a:ea typeface="+mj-ea"/>
              </a:rPr>
              <a:t>临界区 </a:t>
            </a:r>
          </a:p>
        </p:txBody>
      </p:sp>
      <p:sp>
        <p:nvSpPr>
          <p:cNvPr id="88070" name="Text Box 6"/>
          <p:cNvSpPr txBox="1">
            <a:spLocks noChangeArrowheads="1"/>
          </p:cNvSpPr>
          <p:nvPr/>
        </p:nvSpPr>
        <p:spPr bwMode="auto">
          <a:xfrm>
            <a:off x="4740275" y="3334020"/>
            <a:ext cx="3408363"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spcBef>
                <a:spcPct val="10000"/>
              </a:spcBef>
            </a:pPr>
            <a:r>
              <a:rPr lang="en-US" altLang="zh-CN">
                <a:latin typeface="+mj-lt"/>
                <a:ea typeface="+mj-ea"/>
              </a:rPr>
              <a:t>process reporter</a:t>
            </a:r>
          </a:p>
          <a:p>
            <a:pPr algn="just">
              <a:spcBef>
                <a:spcPct val="10000"/>
              </a:spcBef>
            </a:pPr>
            <a:r>
              <a:rPr lang="en-US" altLang="zh-CN">
                <a:latin typeface="+mj-lt"/>
                <a:ea typeface="+mj-ea"/>
              </a:rPr>
              <a:t>{while (condition){</a:t>
            </a:r>
          </a:p>
          <a:p>
            <a:pPr algn="just">
              <a:spcBef>
                <a:spcPct val="10000"/>
              </a:spcBef>
            </a:pPr>
            <a:r>
              <a:rPr lang="en-US" altLang="zh-CN">
                <a:solidFill>
                  <a:srgbClr val="996600"/>
                </a:solidFill>
                <a:latin typeface="+mj-lt"/>
                <a:ea typeface="+mj-ea"/>
              </a:rPr>
              <a:t>       wait</a:t>
            </a:r>
            <a:r>
              <a:rPr lang="zh-CN" altLang="en-US">
                <a:solidFill>
                  <a:srgbClr val="996600"/>
                </a:solidFill>
                <a:latin typeface="+mj-lt"/>
                <a:ea typeface="+mj-ea"/>
              </a:rPr>
              <a:t>（</a:t>
            </a:r>
            <a:r>
              <a:rPr lang="en-US" altLang="zh-CN">
                <a:solidFill>
                  <a:srgbClr val="996600"/>
                </a:solidFill>
                <a:latin typeface="+mj-lt"/>
                <a:ea typeface="+mj-ea"/>
              </a:rPr>
              <a:t>S</a:t>
            </a:r>
            <a:r>
              <a:rPr lang="zh-CN" altLang="en-US">
                <a:solidFill>
                  <a:srgbClr val="996600"/>
                </a:solidFill>
                <a:latin typeface="+mj-lt"/>
                <a:ea typeface="+mj-ea"/>
              </a:rPr>
              <a:t>）</a:t>
            </a:r>
            <a:r>
              <a:rPr lang="en-US" altLang="zh-CN">
                <a:latin typeface="+mj-lt"/>
                <a:ea typeface="+mj-ea"/>
              </a:rPr>
              <a:t>;</a:t>
            </a:r>
          </a:p>
          <a:p>
            <a:pPr>
              <a:spcBef>
                <a:spcPct val="10000"/>
              </a:spcBef>
            </a:pPr>
            <a:r>
              <a:rPr lang="en-US" altLang="zh-CN">
                <a:latin typeface="+mj-lt"/>
                <a:ea typeface="+mj-ea"/>
              </a:rPr>
              <a:t>      print</a:t>
            </a:r>
            <a:r>
              <a:rPr lang="zh-CN" altLang="en-US">
                <a:latin typeface="+mj-lt"/>
                <a:ea typeface="+mj-ea"/>
              </a:rPr>
              <a:t>（</a:t>
            </a:r>
            <a:r>
              <a:rPr lang="en-US" altLang="zh-CN">
                <a:latin typeface="+mj-lt"/>
                <a:ea typeface="+mj-ea"/>
              </a:rPr>
              <a:t>count</a:t>
            </a:r>
            <a:r>
              <a:rPr lang="zh-CN" altLang="en-US">
                <a:latin typeface="+mj-lt"/>
                <a:ea typeface="+mj-ea"/>
              </a:rPr>
              <a:t>）</a:t>
            </a:r>
            <a:r>
              <a:rPr lang="en-US" altLang="zh-CN">
                <a:latin typeface="+mj-lt"/>
                <a:ea typeface="+mj-ea"/>
              </a:rPr>
              <a:t>;</a:t>
            </a:r>
          </a:p>
          <a:p>
            <a:pPr algn="just">
              <a:spcBef>
                <a:spcPct val="10000"/>
              </a:spcBef>
            </a:pPr>
            <a:r>
              <a:rPr lang="en-US" altLang="zh-CN">
                <a:latin typeface="+mj-lt"/>
                <a:ea typeface="+mj-ea"/>
              </a:rPr>
              <a:t>      </a:t>
            </a:r>
            <a:r>
              <a:rPr lang="en-US" altLang="zh-CN" smtClean="0">
                <a:latin typeface="+mj-lt"/>
                <a:ea typeface="+mj-ea"/>
              </a:rPr>
              <a:t>    count </a:t>
            </a:r>
            <a:r>
              <a:rPr lang="en-US" altLang="zh-CN">
                <a:latin typeface="+mj-lt"/>
                <a:ea typeface="+mj-ea"/>
              </a:rPr>
              <a:t>= 0</a:t>
            </a:r>
            <a:r>
              <a:rPr lang="zh-CN" altLang="en-US">
                <a:latin typeface="+mj-lt"/>
                <a:ea typeface="+mj-ea"/>
              </a:rPr>
              <a:t>；</a:t>
            </a:r>
          </a:p>
          <a:p>
            <a:pPr algn="just">
              <a:spcBef>
                <a:spcPct val="10000"/>
              </a:spcBef>
            </a:pPr>
            <a:r>
              <a:rPr lang="zh-CN" altLang="en-US">
                <a:latin typeface="+mj-lt"/>
                <a:ea typeface="+mj-ea"/>
              </a:rPr>
              <a:t>      </a:t>
            </a:r>
            <a:r>
              <a:rPr lang="en-US" altLang="zh-CN">
                <a:solidFill>
                  <a:srgbClr val="996600"/>
                </a:solidFill>
                <a:latin typeface="+mj-lt"/>
                <a:ea typeface="+mj-ea"/>
              </a:rPr>
              <a:t>signal</a:t>
            </a:r>
            <a:r>
              <a:rPr lang="zh-CN" altLang="en-US">
                <a:solidFill>
                  <a:srgbClr val="996600"/>
                </a:solidFill>
                <a:latin typeface="+mj-lt"/>
                <a:ea typeface="+mj-ea"/>
              </a:rPr>
              <a:t>（</a:t>
            </a:r>
            <a:r>
              <a:rPr lang="en-US" altLang="zh-CN">
                <a:solidFill>
                  <a:srgbClr val="996600"/>
                </a:solidFill>
                <a:latin typeface="+mj-lt"/>
                <a:ea typeface="+mj-ea"/>
              </a:rPr>
              <a:t>S</a:t>
            </a:r>
            <a:r>
              <a:rPr lang="zh-CN" altLang="en-US">
                <a:solidFill>
                  <a:srgbClr val="996600"/>
                </a:solidFill>
                <a:latin typeface="+mj-lt"/>
                <a:ea typeface="+mj-ea"/>
              </a:rPr>
              <a:t>）</a:t>
            </a:r>
            <a:r>
              <a:rPr lang="en-US" altLang="zh-CN" smtClean="0">
                <a:latin typeface="+mj-lt"/>
                <a:ea typeface="+mj-ea"/>
              </a:rPr>
              <a:t>;</a:t>
            </a:r>
          </a:p>
          <a:p>
            <a:pPr algn="just">
              <a:spcBef>
                <a:spcPct val="10000"/>
              </a:spcBef>
            </a:pPr>
            <a:r>
              <a:rPr lang="en-US" altLang="zh-CN" smtClean="0">
                <a:latin typeface="+mj-lt"/>
                <a:ea typeface="+mj-ea"/>
              </a:rPr>
              <a:t>} </a:t>
            </a:r>
            <a:endParaRPr lang="en-US" altLang="zh-CN">
              <a:latin typeface="+mj-lt"/>
              <a:ea typeface="+mj-ea"/>
            </a:endParaRPr>
          </a:p>
        </p:txBody>
      </p:sp>
      <p:sp>
        <p:nvSpPr>
          <p:cNvPr id="88071" name="AutoShape 9"/>
          <p:cNvSpPr>
            <a:spLocks noChangeArrowheads="1"/>
          </p:cNvSpPr>
          <p:nvPr/>
        </p:nvSpPr>
        <p:spPr bwMode="auto">
          <a:xfrm>
            <a:off x="8172400" y="4149080"/>
            <a:ext cx="533400" cy="1219200"/>
          </a:xfrm>
          <a:prstGeom prst="wedgeRectCallout">
            <a:avLst>
              <a:gd name="adj1" fmla="val -31546"/>
              <a:gd name="adj2" fmla="val 49741"/>
            </a:avLst>
          </a:prstGeom>
          <a:solidFill>
            <a:schemeClr val="accent1"/>
          </a:solidFill>
          <a:ln w="9525">
            <a:solidFill>
              <a:schemeClr val="tx1"/>
            </a:solidFill>
            <a:miter lim="800000"/>
            <a:headEnd/>
            <a:tailEnd/>
          </a:ln>
        </p:spPr>
        <p:txBody>
          <a:bodyPr/>
          <a:lstStyle/>
          <a:p>
            <a:pPr algn="ctr">
              <a:spcBef>
                <a:spcPct val="0"/>
              </a:spcBef>
            </a:pPr>
            <a:r>
              <a:rPr lang="zh-CN" altLang="en-US" sz="2400">
                <a:latin typeface="+mj-lt"/>
                <a:ea typeface="+mj-ea"/>
              </a:rPr>
              <a:t>临界区</a:t>
            </a:r>
          </a:p>
        </p:txBody>
      </p:sp>
      <p:sp>
        <p:nvSpPr>
          <p:cNvPr id="88072" name="Text Box 11"/>
          <p:cNvSpPr txBox="1">
            <a:spLocks noChangeArrowheads="1"/>
          </p:cNvSpPr>
          <p:nvPr/>
        </p:nvSpPr>
        <p:spPr bwMode="auto">
          <a:xfrm>
            <a:off x="381000" y="2867295"/>
            <a:ext cx="8458200" cy="466725"/>
          </a:xfrm>
          <a:prstGeom prst="rect">
            <a:avLst/>
          </a:prstGeom>
          <a:noFill/>
          <a:ln w="952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r>
              <a:rPr lang="en-US" altLang="zh-CN">
                <a:latin typeface="+mj-lt"/>
                <a:ea typeface="+mj-ea"/>
              </a:rPr>
              <a:t>struct semaphore S </a:t>
            </a:r>
            <a:r>
              <a:rPr lang="zh-CN" altLang="en-US">
                <a:latin typeface="+mj-lt"/>
                <a:ea typeface="+mj-ea"/>
              </a:rPr>
              <a:t>；</a:t>
            </a:r>
            <a:r>
              <a:rPr lang="en-US" altLang="zh-CN">
                <a:latin typeface="+mj-lt"/>
                <a:ea typeface="+mj-ea"/>
              </a:rPr>
              <a:t>int count = 0 </a:t>
            </a:r>
            <a:r>
              <a:rPr lang="zh-CN" altLang="en-US">
                <a:latin typeface="+mj-lt"/>
                <a:ea typeface="+mj-ea"/>
              </a:rPr>
              <a:t>；</a:t>
            </a:r>
            <a:r>
              <a:rPr lang="en-US" altLang="zh-CN">
                <a:latin typeface="+mj-lt"/>
                <a:ea typeface="+mj-ea"/>
              </a:rPr>
              <a:t>S.value = 1 </a:t>
            </a:r>
            <a:r>
              <a:rPr lang="zh-CN" altLang="en-US">
                <a:latin typeface="+mj-lt"/>
                <a:ea typeface="+mj-ea"/>
              </a:rPr>
              <a:t>； </a:t>
            </a:r>
          </a:p>
        </p:txBody>
      </p:sp>
      <p:sp>
        <p:nvSpPr>
          <p:cNvPr id="88074" name="Rectangle 13"/>
          <p:cNvSpPr>
            <a:spLocks noChangeArrowheads="1"/>
          </p:cNvSpPr>
          <p:nvPr/>
        </p:nvSpPr>
        <p:spPr bwMode="auto">
          <a:xfrm>
            <a:off x="1219201" y="4967558"/>
            <a:ext cx="2704728" cy="415925"/>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lIns="54000" tIns="46800" rIns="54000" bIns="46800" anchor="ctr"/>
          <a:lstStyle/>
          <a:p>
            <a:pPr algn="ctr"/>
            <a:endParaRPr lang="zh-CN" altLang="en-US" sz="2400">
              <a:latin typeface="+mj-lt"/>
              <a:ea typeface="+mj-ea"/>
            </a:endParaRPr>
          </a:p>
        </p:txBody>
      </p:sp>
      <p:sp>
        <p:nvSpPr>
          <p:cNvPr id="88075" name="Rectangle 14"/>
          <p:cNvSpPr>
            <a:spLocks noChangeArrowheads="1"/>
          </p:cNvSpPr>
          <p:nvPr/>
        </p:nvSpPr>
        <p:spPr bwMode="auto">
          <a:xfrm>
            <a:off x="5181600" y="4593828"/>
            <a:ext cx="2682875" cy="755650"/>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lIns="54000" tIns="46800" rIns="54000" bIns="46800" anchor="ctr"/>
          <a:lstStyle/>
          <a:p>
            <a:pPr algn="ctr"/>
            <a:endParaRPr lang="zh-CN" altLang="en-US" sz="2400">
              <a:latin typeface="+mj-lt"/>
              <a:ea typeface="+mj-ea"/>
            </a:endParaRPr>
          </a:p>
        </p:txBody>
      </p:sp>
      <p:sp>
        <p:nvSpPr>
          <p:cNvPr id="12" name="文本框 2"/>
          <p:cNvSpPr txBox="1">
            <a:spLocks noChangeArrowheads="1"/>
          </p:cNvSpPr>
          <p:nvPr/>
        </p:nvSpPr>
        <p:spPr bwMode="auto">
          <a:xfrm>
            <a:off x="609278" y="3799839"/>
            <a:ext cx="8067178" cy="1717393"/>
          </a:xfrm>
          <a:prstGeom prst="rect">
            <a:avLst/>
          </a:prstGeom>
          <a:solidFill>
            <a:srgbClr val="FF0000"/>
          </a:solidFill>
          <a:ln>
            <a:no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10000"/>
              </a:lnSpc>
            </a:pPr>
            <a:r>
              <a:rPr lang="zh-CN" altLang="en-US" dirty="0" smtClean="0">
                <a:solidFill>
                  <a:schemeClr val="bg1"/>
                </a:solidFill>
                <a:latin typeface="+mj-lt"/>
              </a:rPr>
              <a:t>第</a:t>
            </a:r>
            <a:r>
              <a:rPr lang="en-US" altLang="zh-CN" dirty="0" smtClean="0">
                <a:solidFill>
                  <a:schemeClr val="bg1"/>
                </a:solidFill>
                <a:latin typeface="+mj-lt"/>
              </a:rPr>
              <a:t>1</a:t>
            </a:r>
            <a:r>
              <a:rPr lang="zh-CN" altLang="en-US" dirty="0" smtClean="0">
                <a:solidFill>
                  <a:schemeClr val="bg1"/>
                </a:solidFill>
                <a:latin typeface="+mj-lt"/>
              </a:rPr>
              <a:t>步：搞清楚谁是临界资源</a:t>
            </a:r>
            <a:endParaRPr lang="en-US" altLang="zh-CN" dirty="0" smtClean="0">
              <a:solidFill>
                <a:schemeClr val="bg1"/>
              </a:solidFill>
              <a:latin typeface="+mj-lt"/>
            </a:endParaRPr>
          </a:p>
          <a:p>
            <a:pPr algn="l">
              <a:lnSpc>
                <a:spcPct val="110000"/>
              </a:lnSpc>
            </a:pPr>
            <a:r>
              <a:rPr lang="en-US" altLang="zh-CN" dirty="0">
                <a:solidFill>
                  <a:schemeClr val="bg1"/>
                </a:solidFill>
                <a:latin typeface="+mj-lt"/>
              </a:rPr>
              <a:t>	</a:t>
            </a:r>
            <a:r>
              <a:rPr lang="zh-CN" altLang="en-US" dirty="0">
                <a:solidFill>
                  <a:schemeClr val="bg1"/>
                </a:solidFill>
                <a:latin typeface="+mj-lt"/>
              </a:rPr>
              <a:t>计数</a:t>
            </a:r>
            <a:r>
              <a:rPr lang="zh-CN" altLang="en-US" dirty="0" smtClean="0">
                <a:solidFill>
                  <a:schemeClr val="bg1"/>
                </a:solidFill>
                <a:latin typeface="+mj-lt"/>
              </a:rPr>
              <a:t>值</a:t>
            </a:r>
            <a:r>
              <a:rPr lang="en-US" altLang="zh-CN" dirty="0" smtClean="0">
                <a:solidFill>
                  <a:schemeClr val="bg1"/>
                </a:solidFill>
                <a:latin typeface="+mj-lt"/>
              </a:rPr>
              <a:t>count</a:t>
            </a:r>
          </a:p>
          <a:p>
            <a:pPr algn="l">
              <a:lnSpc>
                <a:spcPct val="110000"/>
              </a:lnSpc>
            </a:pPr>
            <a:r>
              <a:rPr lang="zh-CN" altLang="en-US" dirty="0" smtClean="0">
                <a:solidFill>
                  <a:schemeClr val="bg1"/>
                </a:solidFill>
                <a:latin typeface="+mj-lt"/>
              </a:rPr>
              <a:t>第</a:t>
            </a:r>
            <a:r>
              <a:rPr lang="en-US" altLang="zh-CN" dirty="0" smtClean="0">
                <a:solidFill>
                  <a:schemeClr val="bg1"/>
                </a:solidFill>
                <a:latin typeface="+mj-lt"/>
              </a:rPr>
              <a:t>2</a:t>
            </a:r>
            <a:r>
              <a:rPr lang="zh-CN" altLang="en-US" dirty="0" smtClean="0">
                <a:solidFill>
                  <a:schemeClr val="bg1"/>
                </a:solidFill>
                <a:latin typeface="+mj-lt"/>
              </a:rPr>
              <a:t>步：搞清楚哪些是临界区</a:t>
            </a:r>
            <a:endParaRPr lang="en-US" altLang="zh-CN" dirty="0" smtClean="0">
              <a:solidFill>
                <a:schemeClr val="bg1"/>
              </a:solidFill>
              <a:latin typeface="+mj-lt"/>
            </a:endParaRPr>
          </a:p>
          <a:p>
            <a:pPr algn="l">
              <a:lnSpc>
                <a:spcPct val="110000"/>
              </a:lnSpc>
            </a:pPr>
            <a:r>
              <a:rPr lang="en-US" altLang="zh-CN" dirty="0">
                <a:solidFill>
                  <a:schemeClr val="bg1"/>
                </a:solidFill>
                <a:latin typeface="+mj-lt"/>
              </a:rPr>
              <a:t>	</a:t>
            </a:r>
            <a:r>
              <a:rPr lang="zh-CN" altLang="en-US" dirty="0" smtClean="0">
                <a:solidFill>
                  <a:schemeClr val="bg1"/>
                </a:solidFill>
                <a:latin typeface="+mj-lt"/>
              </a:rPr>
              <a:t>访问</a:t>
            </a:r>
            <a:r>
              <a:rPr lang="en-US" altLang="zh-CN" dirty="0" smtClean="0">
                <a:solidFill>
                  <a:schemeClr val="bg1"/>
                </a:solidFill>
                <a:latin typeface="+mj-lt"/>
              </a:rPr>
              <a:t>count</a:t>
            </a:r>
            <a:r>
              <a:rPr lang="zh-CN" altLang="en-US" dirty="0" smtClean="0">
                <a:solidFill>
                  <a:schemeClr val="bg1"/>
                </a:solidFill>
                <a:latin typeface="+mj-lt"/>
              </a:rPr>
              <a:t>的语句，包括累加、打印和清零</a:t>
            </a:r>
            <a:endParaRPr lang="zh-CN" altLang="en-US" dirty="0">
              <a:solidFill>
                <a:schemeClr val="bg1"/>
              </a:solidFill>
              <a:latin typeface="+mj-lt"/>
            </a:endParaRPr>
          </a:p>
        </p:txBody>
      </p:sp>
    </p:spTree>
    <p:extLst>
      <p:ext uri="{BB962C8B-B14F-4D97-AF65-F5344CB8AC3E}">
        <p14:creationId xmlns:p14="http://schemas.microsoft.com/office/powerpoint/2010/main" val="3503742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2" presetClass="entr" presetSubtype="1" fill="hold"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wipe(up)">
                                      <p:cBhvr>
                                        <p:cTn id="10" dur="500"/>
                                        <p:tgtEl>
                                          <p:spTgt spid="1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wipe(up)">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wipe(up)">
                                      <p:cBhvr>
                                        <p:cTn id="20" dur="500"/>
                                        <p:tgtEl>
                                          <p:spTgt spid="1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Effect transition="in" filter="wipe(up)">
                                      <p:cBhvr>
                                        <p:cTn id="25" dur="500"/>
                                        <p:tgtEl>
                                          <p:spTgt spid="1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2">
                                            <p:txEl>
                                              <p:pRg st="0" end="0"/>
                                            </p:txEl>
                                          </p:spTgt>
                                        </p:tgtEl>
                                      </p:cBhvr>
                                    </p:animEffect>
                                    <p:set>
                                      <p:cBhvr>
                                        <p:cTn id="30" dur="1" fill="hold">
                                          <p:stCondLst>
                                            <p:cond delay="499"/>
                                          </p:stCondLst>
                                        </p:cTn>
                                        <p:tgtEl>
                                          <p:spTgt spid="12">
                                            <p:txEl>
                                              <p:pRg st="0" end="0"/>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2">
                                            <p:txEl>
                                              <p:pRg st="1" end="1"/>
                                            </p:txEl>
                                          </p:spTgt>
                                        </p:tgtEl>
                                      </p:cBhvr>
                                    </p:animEffect>
                                    <p:set>
                                      <p:cBhvr>
                                        <p:cTn id="33" dur="1" fill="hold">
                                          <p:stCondLst>
                                            <p:cond delay="499"/>
                                          </p:stCondLst>
                                        </p:cTn>
                                        <p:tgtEl>
                                          <p:spTgt spid="12">
                                            <p:txEl>
                                              <p:pRg st="1" end="1"/>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2">
                                            <p:txEl>
                                              <p:pRg st="2" end="2"/>
                                            </p:txEl>
                                          </p:spTgt>
                                        </p:tgtEl>
                                      </p:cBhvr>
                                    </p:animEffect>
                                    <p:set>
                                      <p:cBhvr>
                                        <p:cTn id="36" dur="1" fill="hold">
                                          <p:stCondLst>
                                            <p:cond delay="499"/>
                                          </p:stCondLst>
                                        </p:cTn>
                                        <p:tgtEl>
                                          <p:spTgt spid="12">
                                            <p:txEl>
                                              <p:pRg st="2" end="2"/>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2">
                                            <p:txEl>
                                              <p:pRg st="3" end="3"/>
                                            </p:txEl>
                                          </p:spTgt>
                                        </p:tgtEl>
                                      </p:cBhvr>
                                    </p:animEffect>
                                    <p:set>
                                      <p:cBhvr>
                                        <p:cTn id="39" dur="1" fill="hold">
                                          <p:stCondLst>
                                            <p:cond delay="499"/>
                                          </p:stCondLst>
                                        </p:cTn>
                                        <p:tgtEl>
                                          <p:spTgt spid="12">
                                            <p:txEl>
                                              <p:pRg st="3" end="3"/>
                                            </p:txEl>
                                          </p:spTgt>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
                                            <p:bg/>
                                          </p:spTgt>
                                        </p:tgtEl>
                                      </p:cBhvr>
                                    </p:animEffect>
                                    <p:set>
                                      <p:cBhvr>
                                        <p:cTn id="42" dur="1" fill="hold">
                                          <p:stCondLst>
                                            <p:cond delay="499"/>
                                          </p:stCondLst>
                                        </p:cTn>
                                        <p:tgtEl>
                                          <p:spTgt spid="12">
                                            <p:bg/>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88072"/>
                                        </p:tgtEl>
                                        <p:attrNameLst>
                                          <p:attrName>style.visibility</p:attrName>
                                        </p:attrNameLst>
                                      </p:cBhvr>
                                      <p:to>
                                        <p:strVal val="visible"/>
                                      </p:to>
                                    </p:set>
                                    <p:animEffect transition="in" filter="barn(outVertical)">
                                      <p:cBhvr>
                                        <p:cTn id="47" dur="500"/>
                                        <p:tgtEl>
                                          <p:spTgt spid="880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8068"/>
                                        </p:tgtEl>
                                        <p:attrNameLst>
                                          <p:attrName>style.visibility</p:attrName>
                                        </p:attrNameLst>
                                      </p:cBhvr>
                                      <p:to>
                                        <p:strVal val="visible"/>
                                      </p:to>
                                    </p:set>
                                    <p:animEffect transition="in" filter="wipe(up)">
                                      <p:cBhvr>
                                        <p:cTn id="52" dur="500"/>
                                        <p:tgtEl>
                                          <p:spTgt spid="88068"/>
                                        </p:tgtEl>
                                      </p:cBhvr>
                                    </p:animEffect>
                                  </p:childTnLst>
                                </p:cTn>
                              </p:par>
                            </p:childTnLst>
                          </p:cTn>
                        </p:par>
                      </p:childTnLst>
                    </p:cTn>
                  </p:par>
                  <p:par>
                    <p:cTn id="53" fill="hold">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8074"/>
                                        </p:tgtEl>
                                        <p:attrNameLst>
                                          <p:attrName>style.visibility</p:attrName>
                                        </p:attrNameLst>
                                      </p:cBhvr>
                                      <p:to>
                                        <p:strVal val="visible"/>
                                      </p:to>
                                    </p:set>
                                    <p:animEffect transition="in" filter="wipe(left)">
                                      <p:cBhvr>
                                        <p:cTn id="57" dur="500"/>
                                        <p:tgtEl>
                                          <p:spTgt spid="88074"/>
                                        </p:tgtEl>
                                      </p:cBhvr>
                                    </p:animEffect>
                                  </p:childTnLst>
                                </p:cTn>
                              </p:par>
                            </p:childTnLst>
                          </p:cTn>
                        </p:par>
                        <p:par>
                          <p:cTn id="58" fill="hold">
                            <p:stCondLst>
                              <p:cond delay="500"/>
                            </p:stCondLst>
                            <p:childTnLst>
                              <p:par>
                                <p:cTn id="59" presetID="2" presetClass="entr" presetSubtype="8" fill="hold" grpId="0" nodeType="afterEffect">
                                  <p:stCondLst>
                                    <p:cond delay="0"/>
                                  </p:stCondLst>
                                  <p:childTnLst>
                                    <p:set>
                                      <p:cBhvr>
                                        <p:cTn id="60" dur="1" fill="hold">
                                          <p:stCondLst>
                                            <p:cond delay="0"/>
                                          </p:stCondLst>
                                        </p:cTn>
                                        <p:tgtEl>
                                          <p:spTgt spid="88069"/>
                                        </p:tgtEl>
                                        <p:attrNameLst>
                                          <p:attrName>style.visibility</p:attrName>
                                        </p:attrNameLst>
                                      </p:cBhvr>
                                      <p:to>
                                        <p:strVal val="visible"/>
                                      </p:to>
                                    </p:set>
                                    <p:anim calcmode="lin" valueType="num">
                                      <p:cBhvr additive="base">
                                        <p:cTn id="61" dur="500" fill="hold"/>
                                        <p:tgtEl>
                                          <p:spTgt spid="88069"/>
                                        </p:tgtEl>
                                        <p:attrNameLst>
                                          <p:attrName>ppt_x</p:attrName>
                                        </p:attrNameLst>
                                      </p:cBhvr>
                                      <p:tavLst>
                                        <p:tav tm="0">
                                          <p:val>
                                            <p:strVal val="0-#ppt_w/2"/>
                                          </p:val>
                                        </p:tav>
                                        <p:tav tm="100000">
                                          <p:val>
                                            <p:strVal val="#ppt_x"/>
                                          </p:val>
                                        </p:tav>
                                      </p:tavLst>
                                    </p:anim>
                                    <p:anim calcmode="lin" valueType="num">
                                      <p:cBhvr additive="base">
                                        <p:cTn id="62" dur="500" fill="hold"/>
                                        <p:tgtEl>
                                          <p:spTgt spid="8806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88070"/>
                                        </p:tgtEl>
                                        <p:attrNameLst>
                                          <p:attrName>style.visibility</p:attrName>
                                        </p:attrNameLst>
                                      </p:cBhvr>
                                      <p:to>
                                        <p:strVal val="visible"/>
                                      </p:to>
                                    </p:set>
                                    <p:animEffect transition="in" filter="wipe(up)">
                                      <p:cBhvr>
                                        <p:cTn id="67" dur="500"/>
                                        <p:tgtEl>
                                          <p:spTgt spid="88070"/>
                                        </p:tgtEl>
                                      </p:cBhvr>
                                    </p:animEffect>
                                  </p:childTnLst>
                                </p:cTn>
                              </p:par>
                            </p:childTnLst>
                          </p:cTn>
                        </p:par>
                      </p:childTnLst>
                    </p:cTn>
                  </p:par>
                  <p:par>
                    <p:cTn id="68" fill="hold">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8075"/>
                                        </p:tgtEl>
                                        <p:attrNameLst>
                                          <p:attrName>style.visibility</p:attrName>
                                        </p:attrNameLst>
                                      </p:cBhvr>
                                      <p:to>
                                        <p:strVal val="visible"/>
                                      </p:to>
                                    </p:set>
                                    <p:animEffect transition="in" filter="wipe(left)">
                                      <p:cBhvr>
                                        <p:cTn id="72" dur="500"/>
                                        <p:tgtEl>
                                          <p:spTgt spid="88075"/>
                                        </p:tgtEl>
                                      </p:cBhvr>
                                    </p:animEffect>
                                  </p:childTnLst>
                                </p:cTn>
                              </p:par>
                            </p:childTnLst>
                          </p:cTn>
                        </p:par>
                        <p:par>
                          <p:cTn id="73" fill="hold">
                            <p:stCondLst>
                              <p:cond delay="500"/>
                            </p:stCondLst>
                            <p:childTnLst>
                              <p:par>
                                <p:cTn id="74" presetID="2" presetClass="entr" presetSubtype="2" fill="hold" grpId="0" nodeType="afterEffect">
                                  <p:stCondLst>
                                    <p:cond delay="0"/>
                                  </p:stCondLst>
                                  <p:childTnLst>
                                    <p:set>
                                      <p:cBhvr>
                                        <p:cTn id="75" dur="1" fill="hold">
                                          <p:stCondLst>
                                            <p:cond delay="0"/>
                                          </p:stCondLst>
                                        </p:cTn>
                                        <p:tgtEl>
                                          <p:spTgt spid="88071"/>
                                        </p:tgtEl>
                                        <p:attrNameLst>
                                          <p:attrName>style.visibility</p:attrName>
                                        </p:attrNameLst>
                                      </p:cBhvr>
                                      <p:to>
                                        <p:strVal val="visible"/>
                                      </p:to>
                                    </p:set>
                                    <p:anim calcmode="lin" valueType="num">
                                      <p:cBhvr additive="base">
                                        <p:cTn id="76" dur="500" fill="hold"/>
                                        <p:tgtEl>
                                          <p:spTgt spid="88071"/>
                                        </p:tgtEl>
                                        <p:attrNameLst>
                                          <p:attrName>ppt_x</p:attrName>
                                        </p:attrNameLst>
                                      </p:cBhvr>
                                      <p:tavLst>
                                        <p:tav tm="0">
                                          <p:val>
                                            <p:strVal val="1+#ppt_w/2"/>
                                          </p:val>
                                        </p:tav>
                                        <p:tav tm="100000">
                                          <p:val>
                                            <p:strVal val="#ppt_x"/>
                                          </p:val>
                                        </p:tav>
                                      </p:tavLst>
                                    </p:anim>
                                    <p:anim calcmode="lin" valueType="num">
                                      <p:cBhvr additive="base">
                                        <p:cTn id="77" dur="500" fill="hold"/>
                                        <p:tgtEl>
                                          <p:spTgt spid="880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P spid="88069" grpId="0" animBg="1"/>
      <p:bldP spid="88070" grpId="0"/>
      <p:bldP spid="88071" grpId="0" animBg="1"/>
      <p:bldP spid="88072" grpId="0" animBg="1"/>
      <p:bldP spid="88074" grpId="0" animBg="1"/>
      <p:bldP spid="88075" grpId="0" bldLvl="0" animBg="1"/>
      <p:bldP spid="12" grpId="0" animBg="1"/>
      <p:bldP spid="12" grpId="1"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68313" y="620688"/>
            <a:ext cx="8207375" cy="1872754"/>
          </a:xfrm>
        </p:spPr>
        <p:txBody>
          <a:bodyPr/>
          <a:lstStyle/>
          <a:p>
            <a:pPr eaLnBrk="1" hangingPunct="1">
              <a:lnSpc>
                <a:spcPct val="120000"/>
              </a:lnSpc>
            </a:pPr>
            <a:r>
              <a:rPr lang="zh-CN" altLang="en-US" smtClean="0"/>
              <a:t>　　</a:t>
            </a:r>
            <a:r>
              <a:rPr lang="en-US" altLang="zh-CN" smtClean="0">
                <a:latin typeface="黑体" pitchFamily="2" charset="-122"/>
                <a:ea typeface="黑体" pitchFamily="2" charset="-122"/>
              </a:rPr>
              <a:t>2. </a:t>
            </a:r>
            <a:r>
              <a:rPr lang="zh-CN" altLang="en-US" smtClean="0">
                <a:latin typeface="黑体" pitchFamily="2" charset="-122"/>
                <a:ea typeface="黑体" pitchFamily="2" charset="-122"/>
              </a:rPr>
              <a:t>利用信号量实现前趋关系（同步关系）</a:t>
            </a:r>
            <a:br>
              <a:rPr lang="zh-CN" altLang="en-US" smtClean="0">
                <a:latin typeface="黑体" pitchFamily="2" charset="-122"/>
                <a:ea typeface="黑体" pitchFamily="2" charset="-122"/>
              </a:rPr>
            </a:br>
            <a:r>
              <a:rPr lang="zh-CN" altLang="en-US" smtClean="0">
                <a:latin typeface="黑体" pitchFamily="2" charset="-122"/>
                <a:ea typeface="黑体" pitchFamily="2" charset="-122"/>
              </a:rPr>
              <a:t>　　</a:t>
            </a:r>
            <a:r>
              <a:rPr lang="zh-CN" altLang="en-US" smtClean="0"/>
              <a:t>设有两个并发执行的进程</a:t>
            </a:r>
            <a:r>
              <a:rPr lang="en-US" altLang="zh-CN" smtClean="0"/>
              <a:t>P</a:t>
            </a:r>
            <a:r>
              <a:rPr lang="en-US" altLang="zh-CN" baseline="-25000" smtClean="0"/>
              <a:t>1</a:t>
            </a:r>
            <a:r>
              <a:rPr lang="zh-CN" altLang="en-US" smtClean="0"/>
              <a:t>和</a:t>
            </a:r>
            <a:r>
              <a:rPr lang="en-US" altLang="zh-CN" smtClean="0"/>
              <a:t>P</a:t>
            </a:r>
            <a:r>
              <a:rPr lang="en-US" altLang="zh-CN" baseline="-25000" smtClean="0"/>
              <a:t>2</a:t>
            </a:r>
            <a:r>
              <a:rPr lang="zh-CN" altLang="en-US" smtClean="0"/>
              <a:t>。</a:t>
            </a:r>
            <a:r>
              <a:rPr lang="en-US" altLang="zh-CN" smtClean="0"/>
              <a:t>P</a:t>
            </a:r>
            <a:r>
              <a:rPr lang="en-US" altLang="zh-CN" baseline="-25000" smtClean="0"/>
              <a:t>1</a:t>
            </a:r>
            <a:r>
              <a:rPr lang="zh-CN" altLang="en-US" smtClean="0"/>
              <a:t>中有语句</a:t>
            </a:r>
            <a:r>
              <a:rPr lang="en-US" altLang="zh-CN" smtClean="0"/>
              <a:t>S</a:t>
            </a:r>
            <a:r>
              <a:rPr lang="en-US" altLang="zh-CN" baseline="-25000" smtClean="0"/>
              <a:t>1</a:t>
            </a:r>
            <a:r>
              <a:rPr lang="zh-CN" altLang="en-US" smtClean="0"/>
              <a:t>；</a:t>
            </a:r>
            <a:r>
              <a:rPr lang="en-US" altLang="zh-CN" smtClean="0"/>
              <a:t>P</a:t>
            </a:r>
            <a:r>
              <a:rPr lang="en-US" altLang="zh-CN" baseline="-25000" smtClean="0"/>
              <a:t>2</a:t>
            </a:r>
            <a:r>
              <a:rPr lang="zh-CN" altLang="en-US" smtClean="0"/>
              <a:t>中有语句</a:t>
            </a:r>
            <a:r>
              <a:rPr lang="en-US" altLang="zh-CN" smtClean="0"/>
              <a:t>S</a:t>
            </a:r>
            <a:r>
              <a:rPr lang="en-US" altLang="zh-CN" baseline="-25000" smtClean="0"/>
              <a:t>2</a:t>
            </a:r>
            <a:r>
              <a:rPr lang="zh-CN" altLang="en-US" smtClean="0"/>
              <a:t>。我们希望在</a:t>
            </a:r>
            <a:r>
              <a:rPr lang="en-US" altLang="zh-CN" smtClean="0"/>
              <a:t>S</a:t>
            </a:r>
            <a:r>
              <a:rPr lang="en-US" altLang="zh-CN" baseline="-25000" smtClean="0"/>
              <a:t>1</a:t>
            </a:r>
            <a:r>
              <a:rPr lang="zh-CN" altLang="en-US" smtClean="0"/>
              <a:t>执行后再执行</a:t>
            </a:r>
            <a:r>
              <a:rPr lang="en-US" altLang="zh-CN" smtClean="0"/>
              <a:t>S</a:t>
            </a:r>
            <a:r>
              <a:rPr lang="en-US" altLang="zh-CN" baseline="-25000" smtClean="0"/>
              <a:t>2</a:t>
            </a:r>
            <a:r>
              <a:rPr lang="zh-CN" altLang="en-US" smtClean="0"/>
              <a:t>。为实现这种前趋关系，需要进行如下操作：</a:t>
            </a:r>
          </a:p>
        </p:txBody>
      </p:sp>
      <p:sp>
        <p:nvSpPr>
          <p:cNvPr id="4" name="Rectangle 2"/>
          <p:cNvSpPr txBox="1">
            <a:spLocks noChangeArrowheads="1"/>
          </p:cNvSpPr>
          <p:nvPr/>
        </p:nvSpPr>
        <p:spPr bwMode="auto">
          <a:xfrm>
            <a:off x="467544" y="2420888"/>
            <a:ext cx="820737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eaLnBrk="1" hangingPunct="1">
              <a:lnSpc>
                <a:spcPct val="120000"/>
              </a:lnSpc>
            </a:pPr>
            <a:r>
              <a:rPr lang="zh-CN" altLang="en-US" dirty="0">
                <a:latin typeface="黑体" pitchFamily="2" charset="-122"/>
                <a:ea typeface="黑体" pitchFamily="2" charset="-122"/>
              </a:rPr>
              <a:t>　　</a:t>
            </a:r>
            <a:r>
              <a:rPr lang="zh-CN" altLang="en-US" dirty="0" smtClean="0"/>
              <a:t>使进程</a:t>
            </a:r>
            <a:r>
              <a:rPr lang="en-US" altLang="zh-CN" dirty="0" smtClean="0"/>
              <a:t>P</a:t>
            </a:r>
            <a:r>
              <a:rPr lang="en-US" altLang="zh-CN" baseline="-25000" dirty="0" smtClean="0"/>
              <a:t>1</a:t>
            </a:r>
            <a:r>
              <a:rPr lang="zh-CN" altLang="en-US" dirty="0" smtClean="0"/>
              <a:t>和</a:t>
            </a:r>
            <a:r>
              <a:rPr lang="en-US" altLang="zh-CN" dirty="0" smtClean="0"/>
              <a:t>P</a:t>
            </a:r>
            <a:r>
              <a:rPr lang="en-US" altLang="zh-CN" baseline="-25000" dirty="0" smtClean="0"/>
              <a:t>2</a:t>
            </a:r>
            <a:r>
              <a:rPr lang="zh-CN" altLang="en-US" dirty="0" smtClean="0"/>
              <a:t>共享一个公用信号量</a:t>
            </a:r>
            <a:r>
              <a:rPr lang="en-US" altLang="zh-CN" dirty="0" smtClean="0"/>
              <a:t>S</a:t>
            </a:r>
            <a:r>
              <a:rPr lang="zh-CN" altLang="en-US" dirty="0" smtClean="0"/>
              <a:t>，并赋予其初值为</a:t>
            </a:r>
            <a:r>
              <a:rPr lang="en-US" altLang="zh-CN" dirty="0" smtClean="0"/>
              <a:t>0</a:t>
            </a:r>
            <a:r>
              <a:rPr lang="zh-CN" altLang="en-US" dirty="0" smtClean="0"/>
              <a:t>，将</a:t>
            </a:r>
            <a:r>
              <a:rPr lang="en-US" altLang="zh-CN" dirty="0" smtClean="0"/>
              <a:t>signal(S)</a:t>
            </a:r>
            <a:r>
              <a:rPr lang="zh-CN" altLang="en-US" dirty="0" smtClean="0"/>
              <a:t>操作放在</a:t>
            </a:r>
            <a:r>
              <a:rPr lang="zh-CN" altLang="en-US" dirty="0" smtClean="0"/>
              <a:t>语句</a:t>
            </a:r>
            <a:r>
              <a:rPr lang="en-US" altLang="zh-CN" dirty="0" smtClean="0"/>
              <a:t>A</a:t>
            </a:r>
            <a:r>
              <a:rPr lang="zh-CN" altLang="en-US" dirty="0" smtClean="0"/>
              <a:t>后面</a:t>
            </a:r>
            <a:r>
              <a:rPr lang="zh-CN" altLang="en-US" dirty="0" smtClean="0"/>
              <a:t>，而</a:t>
            </a:r>
            <a:r>
              <a:rPr lang="zh-CN" altLang="en-US" dirty="0" smtClean="0"/>
              <a:t>在</a:t>
            </a:r>
            <a:r>
              <a:rPr lang="en-US" altLang="zh-CN" dirty="0" smtClean="0"/>
              <a:t>B</a:t>
            </a:r>
            <a:r>
              <a:rPr lang="zh-CN" altLang="en-US" dirty="0" smtClean="0"/>
              <a:t>语句</a:t>
            </a:r>
            <a:r>
              <a:rPr lang="zh-CN" altLang="en-US" dirty="0" smtClean="0"/>
              <a:t>前面插入</a:t>
            </a:r>
            <a:r>
              <a:rPr lang="en-US" altLang="zh-CN" dirty="0" smtClean="0"/>
              <a:t>wait(S)</a:t>
            </a:r>
            <a:r>
              <a:rPr lang="zh-CN" altLang="en-US" dirty="0" smtClean="0"/>
              <a:t>操作，即</a:t>
            </a:r>
            <a:br>
              <a:rPr lang="zh-CN" altLang="en-US" dirty="0" smtClean="0"/>
            </a:br>
            <a:r>
              <a:rPr lang="zh-CN" altLang="en-US" dirty="0" smtClean="0"/>
              <a:t>　　在进程</a:t>
            </a:r>
            <a:r>
              <a:rPr lang="en-US" altLang="zh-CN" dirty="0" smtClean="0"/>
              <a:t>P</a:t>
            </a:r>
            <a:r>
              <a:rPr lang="en-US" altLang="zh-CN" baseline="-25000" dirty="0" smtClean="0"/>
              <a:t>1</a:t>
            </a:r>
            <a:r>
              <a:rPr lang="zh-CN" altLang="en-US" dirty="0" smtClean="0"/>
              <a:t>中，</a:t>
            </a:r>
            <a:r>
              <a:rPr lang="zh-CN" altLang="en-US" dirty="0" smtClean="0"/>
              <a:t>用</a:t>
            </a:r>
            <a:r>
              <a:rPr lang="en-US" altLang="zh-CN" dirty="0" smtClean="0"/>
              <a:t>A</a:t>
            </a:r>
            <a:r>
              <a:rPr lang="zh-CN" altLang="en-US" dirty="0" smtClean="0"/>
              <a:t> </a:t>
            </a:r>
            <a:r>
              <a:rPr lang="zh-CN" altLang="en-US" dirty="0"/>
              <a:t>→ </a:t>
            </a:r>
            <a:r>
              <a:rPr lang="en-US" altLang="zh-CN" dirty="0" smtClean="0"/>
              <a:t>signal(S)</a:t>
            </a:r>
            <a:r>
              <a:rPr lang="zh-CN" altLang="en-US" dirty="0" smtClean="0"/>
              <a:t>的</a:t>
            </a:r>
            <a:r>
              <a:rPr lang="zh-CN" altLang="en-US" dirty="0" smtClean="0"/>
              <a:t>顺序执行</a:t>
            </a:r>
            <a:br>
              <a:rPr lang="zh-CN" altLang="en-US" dirty="0" smtClean="0"/>
            </a:br>
            <a:r>
              <a:rPr lang="zh-CN" altLang="en-US" dirty="0" smtClean="0"/>
              <a:t>　　在进程</a:t>
            </a:r>
            <a:r>
              <a:rPr lang="en-US" altLang="zh-CN" dirty="0" smtClean="0"/>
              <a:t>P</a:t>
            </a:r>
            <a:r>
              <a:rPr lang="en-US" altLang="zh-CN" baseline="-25000" dirty="0" smtClean="0"/>
              <a:t>2</a:t>
            </a:r>
            <a:r>
              <a:rPr lang="zh-CN" altLang="en-US" dirty="0" smtClean="0"/>
              <a:t>中，</a:t>
            </a:r>
            <a:r>
              <a:rPr lang="zh-CN" altLang="en-US" dirty="0" smtClean="0"/>
              <a:t>用</a:t>
            </a:r>
            <a:r>
              <a:rPr lang="en-US" altLang="zh-CN" dirty="0" smtClean="0"/>
              <a:t>wait(S</a:t>
            </a:r>
            <a:r>
              <a:rPr lang="en-US" altLang="zh-CN" dirty="0" smtClean="0"/>
              <a:t>)</a:t>
            </a:r>
            <a:r>
              <a:rPr lang="zh-CN" altLang="en-US" dirty="0"/>
              <a:t> → </a:t>
            </a:r>
            <a:r>
              <a:rPr lang="en-US" altLang="zh-CN" dirty="0" smtClean="0"/>
              <a:t>B</a:t>
            </a:r>
            <a:r>
              <a:rPr lang="zh-CN" altLang="en-US" dirty="0" smtClean="0"/>
              <a:t>的</a:t>
            </a:r>
            <a:r>
              <a:rPr lang="zh-CN" altLang="en-US" dirty="0" smtClean="0"/>
              <a:t>顺序执行</a:t>
            </a:r>
          </a:p>
        </p:txBody>
      </p:sp>
      <p:sp>
        <p:nvSpPr>
          <p:cNvPr id="2" name="矩形 1"/>
          <p:cNvSpPr/>
          <p:nvPr/>
        </p:nvSpPr>
        <p:spPr>
          <a:xfrm>
            <a:off x="467544" y="4725144"/>
            <a:ext cx="8207375" cy="1421928"/>
          </a:xfrm>
          <a:prstGeom prst="rect">
            <a:avLst/>
          </a:prstGeom>
        </p:spPr>
        <p:txBody>
          <a:bodyPr wrap="square">
            <a:spAutoFit/>
          </a:bodyPr>
          <a:lstStyle/>
          <a:p>
            <a:pPr algn="l">
              <a:lnSpc>
                <a:spcPct val="120000"/>
              </a:lnSpc>
            </a:pPr>
            <a:r>
              <a:rPr lang="zh-CN" altLang="en-US" sz="2400" dirty="0">
                <a:latin typeface="+mj-ea"/>
                <a:ea typeface="+mj-ea"/>
                <a:cs typeface="+mj-cs"/>
              </a:rPr>
              <a:t>　　由于</a:t>
            </a:r>
            <a:r>
              <a:rPr lang="en-US" altLang="zh-CN" sz="2400" dirty="0">
                <a:latin typeface="+mj-ea"/>
                <a:ea typeface="+mj-ea"/>
                <a:cs typeface="+mj-cs"/>
              </a:rPr>
              <a:t>S</a:t>
            </a:r>
            <a:r>
              <a:rPr lang="zh-CN" altLang="en-US" sz="2400" dirty="0">
                <a:latin typeface="+mj-ea"/>
                <a:ea typeface="+mj-ea"/>
                <a:cs typeface="+mj-cs"/>
              </a:rPr>
              <a:t>被初始化为</a:t>
            </a:r>
            <a:r>
              <a:rPr lang="en-US" altLang="zh-CN" sz="2400" dirty="0">
                <a:latin typeface="+mj-ea"/>
                <a:ea typeface="+mj-ea"/>
                <a:cs typeface="+mj-cs"/>
              </a:rPr>
              <a:t>0</a:t>
            </a:r>
            <a:r>
              <a:rPr lang="zh-CN" altLang="en-US" sz="2400" dirty="0">
                <a:latin typeface="+mj-ea"/>
                <a:ea typeface="+mj-ea"/>
                <a:cs typeface="+mj-cs"/>
              </a:rPr>
              <a:t>，这样，若</a:t>
            </a:r>
            <a:r>
              <a:rPr lang="en-US" altLang="zh-CN" sz="2400" dirty="0">
                <a:latin typeface="+mj-ea"/>
                <a:ea typeface="+mj-ea"/>
                <a:cs typeface="+mj-cs"/>
              </a:rPr>
              <a:t>P2</a:t>
            </a:r>
            <a:r>
              <a:rPr lang="zh-CN" altLang="en-US" sz="2400" dirty="0">
                <a:latin typeface="+mj-ea"/>
                <a:ea typeface="+mj-ea"/>
                <a:cs typeface="+mj-cs"/>
              </a:rPr>
              <a:t>先执行必定阻塞，只有在进程</a:t>
            </a:r>
            <a:r>
              <a:rPr lang="en-US" altLang="zh-CN" sz="2400" dirty="0">
                <a:latin typeface="+mj-ea"/>
                <a:ea typeface="+mj-ea"/>
                <a:cs typeface="+mj-cs"/>
              </a:rPr>
              <a:t>P1</a:t>
            </a:r>
            <a:r>
              <a:rPr lang="zh-CN" altLang="en-US" sz="2400" dirty="0">
                <a:latin typeface="+mj-ea"/>
                <a:ea typeface="+mj-ea"/>
                <a:cs typeface="+mj-cs"/>
              </a:rPr>
              <a:t>执行</a:t>
            </a:r>
            <a:r>
              <a:rPr lang="zh-CN" altLang="en-US" sz="2400" dirty="0" smtClean="0">
                <a:latin typeface="+mj-ea"/>
                <a:ea typeface="+mj-ea"/>
                <a:cs typeface="+mj-cs"/>
              </a:rPr>
              <a:t>完</a:t>
            </a:r>
            <a:r>
              <a:rPr lang="en-US" altLang="zh-CN" sz="2400" dirty="0" smtClean="0">
                <a:latin typeface="+mj-ea"/>
                <a:ea typeface="+mj-ea"/>
                <a:cs typeface="+mj-cs"/>
              </a:rPr>
              <a:t>A</a:t>
            </a:r>
            <a:r>
              <a:rPr lang="zh-CN" altLang="en-US" sz="2400" dirty="0" smtClean="0">
                <a:latin typeface="+mj-ea"/>
                <a:ea typeface="+mj-ea"/>
                <a:cs typeface="+mj-cs"/>
              </a:rPr>
              <a:t>和</a:t>
            </a:r>
            <a:r>
              <a:rPr lang="en-US" altLang="zh-CN" sz="2400" dirty="0" smtClean="0">
                <a:latin typeface="+mj-ea"/>
                <a:ea typeface="+mj-ea"/>
                <a:cs typeface="+mj-cs"/>
              </a:rPr>
              <a:t>signal(S)</a:t>
            </a:r>
            <a:r>
              <a:rPr lang="zh-CN" altLang="en-US" sz="2400" dirty="0" smtClean="0">
                <a:latin typeface="+mj-ea"/>
                <a:ea typeface="+mj-ea"/>
                <a:cs typeface="+mj-cs"/>
              </a:rPr>
              <a:t>操作</a:t>
            </a:r>
            <a:r>
              <a:rPr lang="zh-CN" altLang="en-US" sz="2400" dirty="0">
                <a:latin typeface="+mj-ea"/>
                <a:ea typeface="+mj-ea"/>
                <a:cs typeface="+mj-cs"/>
              </a:rPr>
              <a:t>后使</a:t>
            </a:r>
            <a:r>
              <a:rPr lang="en-US" altLang="zh-CN" sz="2400" dirty="0">
                <a:latin typeface="+mj-ea"/>
                <a:ea typeface="+mj-ea"/>
                <a:cs typeface="+mj-cs"/>
              </a:rPr>
              <a:t>S</a:t>
            </a:r>
            <a:r>
              <a:rPr lang="zh-CN" altLang="en-US" sz="2400" dirty="0">
                <a:latin typeface="+mj-ea"/>
                <a:ea typeface="+mj-ea"/>
                <a:cs typeface="+mj-cs"/>
              </a:rPr>
              <a:t>增为</a:t>
            </a:r>
            <a:r>
              <a:rPr lang="en-US" altLang="zh-CN" sz="2400" dirty="0">
                <a:latin typeface="+mj-ea"/>
                <a:ea typeface="+mj-ea"/>
                <a:cs typeface="+mj-cs"/>
              </a:rPr>
              <a:t>1</a:t>
            </a:r>
            <a:r>
              <a:rPr lang="zh-CN" altLang="en-US" sz="2400" dirty="0">
                <a:latin typeface="+mj-ea"/>
                <a:ea typeface="+mj-ea"/>
                <a:cs typeface="+mj-cs"/>
              </a:rPr>
              <a:t>时，</a:t>
            </a:r>
            <a:r>
              <a:rPr lang="en-US" altLang="zh-CN" sz="2400" dirty="0">
                <a:latin typeface="+mj-ea"/>
                <a:ea typeface="+mj-ea"/>
                <a:cs typeface="+mj-cs"/>
              </a:rPr>
              <a:t>P2</a:t>
            </a:r>
            <a:r>
              <a:rPr lang="zh-CN" altLang="en-US" sz="2400" dirty="0">
                <a:latin typeface="+mj-ea"/>
                <a:ea typeface="+mj-ea"/>
                <a:cs typeface="+mj-cs"/>
              </a:rPr>
              <a:t>进程方能成功执行</a:t>
            </a:r>
            <a:r>
              <a:rPr lang="zh-CN" altLang="en-US" sz="2400" dirty="0" smtClean="0">
                <a:latin typeface="+mj-ea"/>
                <a:ea typeface="+mj-ea"/>
                <a:cs typeface="+mj-cs"/>
              </a:rPr>
              <a:t>语句</a:t>
            </a:r>
            <a:r>
              <a:rPr lang="en-US" altLang="zh-CN" sz="2400" dirty="0" smtClean="0">
                <a:latin typeface="+mj-ea"/>
                <a:ea typeface="+mj-ea"/>
                <a:cs typeface="+mj-cs"/>
              </a:rPr>
              <a:t>B</a:t>
            </a:r>
            <a:r>
              <a:rPr lang="zh-CN" altLang="en-US" sz="2400" dirty="0" smtClean="0">
                <a:latin typeface="+mj-ea"/>
                <a:ea typeface="+mj-ea"/>
                <a:cs typeface="+mj-cs"/>
              </a:rPr>
              <a:t>。</a:t>
            </a:r>
            <a:endParaRPr lang="zh-CN" altLang="en-US" sz="2400" dirty="0">
              <a:latin typeface="+mj-ea"/>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692150"/>
            <a:ext cx="8207375" cy="648618"/>
          </a:xfrm>
        </p:spPr>
        <p:txBody>
          <a:bodyPr/>
          <a:lstStyle/>
          <a:p>
            <a:pPr eaLnBrk="1" hangingPunct="1">
              <a:lnSpc>
                <a:spcPct val="120000"/>
              </a:lnSpc>
            </a:pPr>
            <a:r>
              <a:rPr lang="zh-CN" altLang="en-US" sz="2800" b="1" dirty="0"/>
              <a:t>一</a:t>
            </a:r>
            <a:r>
              <a:rPr lang="zh-CN" altLang="en-US" sz="2800" b="1" dirty="0" smtClean="0"/>
              <a:t>次同步执行：</a:t>
            </a:r>
          </a:p>
        </p:txBody>
      </p:sp>
      <p:sp>
        <p:nvSpPr>
          <p:cNvPr id="4" name="Rectangle 3"/>
          <p:cNvSpPr txBox="1">
            <a:spLocks noChangeArrowheads="1"/>
          </p:cNvSpPr>
          <p:nvPr/>
        </p:nvSpPr>
        <p:spPr bwMode="auto">
          <a:xfrm>
            <a:off x="1475656" y="1671215"/>
            <a:ext cx="2867025" cy="2797162"/>
          </a:xfrm>
          <a:prstGeom prst="rect">
            <a:avLst/>
          </a:prstGeom>
          <a:noFill/>
          <a:ln>
            <a:solidFill>
              <a:srgbClr val="0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ctr" rtl="0" eaLnBrk="0" fontAlgn="base" hangingPunct="0">
              <a:spcBef>
                <a:spcPct val="0"/>
              </a:spcBef>
              <a:spcAft>
                <a:spcPct val="0"/>
              </a:spcAft>
              <a:defRPr sz="2200">
                <a:solidFill>
                  <a:schemeClr val="tx1"/>
                </a:solidFill>
                <a:latin typeface="+mn-lt"/>
                <a:ea typeface="+mn-ea"/>
                <a:cs typeface="+mn-cs"/>
              </a:defRPr>
            </a:lvl1pPr>
            <a:lvl2pPr marL="742950" indent="-285750" algn="ctr" rtl="0" eaLnBrk="0" fontAlgn="base" hangingPunct="0">
              <a:spcBef>
                <a:spcPct val="0"/>
              </a:spcBef>
              <a:spcAft>
                <a:spcPct val="0"/>
              </a:spcAft>
              <a:defRPr sz="2200">
                <a:solidFill>
                  <a:schemeClr val="tx1"/>
                </a:solidFill>
                <a:latin typeface="+mn-lt"/>
                <a:ea typeface="+mn-ea"/>
              </a:defRPr>
            </a:lvl2pPr>
            <a:lvl3pPr marL="1143000" indent="-228600" algn="ctr" rtl="0" eaLnBrk="0" fontAlgn="base" hangingPunct="0">
              <a:spcBef>
                <a:spcPct val="0"/>
              </a:spcBef>
              <a:spcAft>
                <a:spcPct val="0"/>
              </a:spcAft>
              <a:defRPr sz="2200">
                <a:solidFill>
                  <a:schemeClr val="tx1"/>
                </a:solidFill>
                <a:latin typeface="+mn-lt"/>
                <a:ea typeface="+mn-ea"/>
              </a:defRPr>
            </a:lvl3pPr>
            <a:lvl4pPr marL="1600200" indent="-228600" algn="ctr" rtl="0" eaLnBrk="0" fontAlgn="base" hangingPunct="0">
              <a:spcBef>
                <a:spcPct val="0"/>
              </a:spcBef>
              <a:spcAft>
                <a:spcPct val="0"/>
              </a:spcAft>
              <a:defRPr sz="2200">
                <a:solidFill>
                  <a:schemeClr val="tx1"/>
                </a:solidFill>
                <a:latin typeface="+mn-lt"/>
                <a:ea typeface="+mn-ea"/>
              </a:defRPr>
            </a:lvl4pPr>
            <a:lvl5pPr marL="2057400" indent="-228600" algn="ctr" rtl="0" eaLnBrk="0" fontAlgn="base" hangingPunct="0">
              <a:spcBef>
                <a:spcPct val="0"/>
              </a:spcBef>
              <a:spcAft>
                <a:spcPct val="0"/>
              </a:spcAft>
              <a:defRPr sz="2200">
                <a:solidFill>
                  <a:schemeClr val="tx1"/>
                </a:solidFill>
                <a:latin typeface="+mn-lt"/>
                <a:ea typeface="+mn-ea"/>
              </a:defRPr>
            </a:lvl5pPr>
            <a:lvl6pPr marL="2514600" indent="-228600" algn="ctr" rtl="0" fontAlgn="base">
              <a:spcBef>
                <a:spcPct val="0"/>
              </a:spcBef>
              <a:spcAft>
                <a:spcPct val="0"/>
              </a:spcAft>
              <a:defRPr sz="2200">
                <a:solidFill>
                  <a:schemeClr val="tx1"/>
                </a:solidFill>
                <a:latin typeface="+mn-lt"/>
                <a:ea typeface="+mn-ea"/>
              </a:defRPr>
            </a:lvl6pPr>
            <a:lvl7pPr marL="2971800" indent="-228600" algn="ctr" rtl="0" fontAlgn="base">
              <a:spcBef>
                <a:spcPct val="0"/>
              </a:spcBef>
              <a:spcAft>
                <a:spcPct val="0"/>
              </a:spcAft>
              <a:defRPr sz="2200">
                <a:solidFill>
                  <a:schemeClr val="tx1"/>
                </a:solidFill>
                <a:latin typeface="+mn-lt"/>
                <a:ea typeface="+mn-ea"/>
              </a:defRPr>
            </a:lvl7pPr>
            <a:lvl8pPr marL="3429000" indent="-228600" algn="ctr" rtl="0" fontAlgn="base">
              <a:spcBef>
                <a:spcPct val="0"/>
              </a:spcBef>
              <a:spcAft>
                <a:spcPct val="0"/>
              </a:spcAft>
              <a:defRPr sz="2200">
                <a:solidFill>
                  <a:schemeClr val="tx1"/>
                </a:solidFill>
                <a:latin typeface="+mn-lt"/>
                <a:ea typeface="+mn-ea"/>
              </a:defRPr>
            </a:lvl8pPr>
            <a:lvl9pPr marL="3886200" indent="-228600" algn="ctr" rtl="0" fontAlgn="base">
              <a:spcBef>
                <a:spcPct val="0"/>
              </a:spcBef>
              <a:spcAft>
                <a:spcPct val="0"/>
              </a:spcAft>
              <a:defRPr sz="2200">
                <a:solidFill>
                  <a:schemeClr val="tx1"/>
                </a:solidFill>
                <a:latin typeface="+mn-lt"/>
                <a:ea typeface="+mn-ea"/>
              </a:defRPr>
            </a:lvl9pPr>
          </a:lstStyle>
          <a:p>
            <a:pPr marL="609600" indent="-609600" algn="l">
              <a:lnSpc>
                <a:spcPct val="120000"/>
              </a:lnSpc>
              <a:buFont typeface="Wingdings" pitchFamily="2" charset="2"/>
              <a:buNone/>
            </a:pPr>
            <a:r>
              <a:rPr lang="en-US" altLang="zh-CN" sz="2400" b="1" smtClean="0">
                <a:latin typeface="+mj-lt"/>
              </a:rPr>
              <a:t>semaphore s1;</a:t>
            </a:r>
          </a:p>
          <a:p>
            <a:pPr marL="609600" indent="-609600" algn="l">
              <a:lnSpc>
                <a:spcPct val="120000"/>
              </a:lnSpc>
              <a:buFont typeface="Wingdings" pitchFamily="2" charset="2"/>
              <a:buNone/>
            </a:pPr>
            <a:r>
              <a:rPr lang="en-US" altLang="zh-CN" sz="2400" b="1" smtClean="0">
                <a:latin typeface="+mj-lt"/>
              </a:rPr>
              <a:t>s1.value=0;</a:t>
            </a:r>
          </a:p>
          <a:p>
            <a:pPr marL="609600" indent="-609600" algn="l">
              <a:lnSpc>
                <a:spcPct val="120000"/>
              </a:lnSpc>
              <a:buFont typeface="Wingdings" pitchFamily="2" charset="2"/>
              <a:buNone/>
            </a:pPr>
            <a:r>
              <a:rPr lang="en-US" altLang="zh-CN" sz="2400" b="1" smtClean="0">
                <a:latin typeface="+mj-lt"/>
              </a:rPr>
              <a:t>P0( ){</a:t>
            </a:r>
          </a:p>
          <a:p>
            <a:pPr marL="609600" indent="-609600" algn="l">
              <a:lnSpc>
                <a:spcPct val="120000"/>
              </a:lnSpc>
              <a:buFont typeface="Wingdings" pitchFamily="2" charset="2"/>
              <a:buNone/>
            </a:pPr>
            <a:r>
              <a:rPr lang="en-US" altLang="zh-CN" sz="2400" b="1" smtClean="0">
                <a:latin typeface="+mj-lt"/>
              </a:rPr>
              <a:t>    A ;</a:t>
            </a:r>
          </a:p>
          <a:p>
            <a:pPr marL="609600" indent="-609600" algn="l">
              <a:lnSpc>
                <a:spcPct val="120000"/>
              </a:lnSpc>
              <a:buFont typeface="Wingdings" pitchFamily="2" charset="2"/>
              <a:buNone/>
            </a:pPr>
            <a:r>
              <a:rPr lang="en-US" altLang="zh-CN" sz="2400" b="1" smtClean="0">
                <a:latin typeface="+mj-lt"/>
              </a:rPr>
              <a:t>    Signal(s1);</a:t>
            </a:r>
          </a:p>
          <a:p>
            <a:pPr marL="609600" indent="-609600" algn="l">
              <a:lnSpc>
                <a:spcPct val="120000"/>
              </a:lnSpc>
              <a:buFont typeface="Wingdings" pitchFamily="2" charset="2"/>
              <a:buNone/>
            </a:pPr>
            <a:r>
              <a:rPr lang="en-US" altLang="zh-CN" sz="2400" b="1" smtClean="0">
                <a:latin typeface="+mj-lt"/>
              </a:rPr>
              <a:t>}</a:t>
            </a:r>
          </a:p>
        </p:txBody>
      </p:sp>
      <p:sp>
        <p:nvSpPr>
          <p:cNvPr id="5" name="Text Box 4"/>
          <p:cNvSpPr txBox="1">
            <a:spLocks noChangeArrowheads="1"/>
          </p:cNvSpPr>
          <p:nvPr/>
        </p:nvSpPr>
        <p:spPr bwMode="auto">
          <a:xfrm>
            <a:off x="5466508" y="2603251"/>
            <a:ext cx="1759123" cy="18651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spcBef>
                <a:spcPts val="0"/>
              </a:spcBef>
            </a:pPr>
            <a:r>
              <a:rPr lang="en-US" altLang="zh-CN" smtClean="0">
                <a:latin typeface="+mj-lt"/>
              </a:rPr>
              <a:t>P1( ){</a:t>
            </a:r>
            <a:endParaRPr lang="en-US" altLang="zh-CN">
              <a:latin typeface="+mj-lt"/>
            </a:endParaRPr>
          </a:p>
          <a:p>
            <a:pPr algn="l">
              <a:lnSpc>
                <a:spcPct val="120000"/>
              </a:lnSpc>
              <a:spcBef>
                <a:spcPts val="0"/>
              </a:spcBef>
            </a:pPr>
            <a:r>
              <a:rPr lang="en-US" altLang="zh-CN" smtClean="0">
                <a:latin typeface="+mj-lt"/>
              </a:rPr>
              <a:t>    Wait(s1</a:t>
            </a:r>
            <a:r>
              <a:rPr lang="en-US" altLang="zh-CN">
                <a:latin typeface="+mj-lt"/>
              </a:rPr>
              <a:t>);</a:t>
            </a:r>
          </a:p>
          <a:p>
            <a:pPr algn="l">
              <a:lnSpc>
                <a:spcPct val="120000"/>
              </a:lnSpc>
              <a:spcBef>
                <a:spcPts val="0"/>
              </a:spcBef>
            </a:pPr>
            <a:r>
              <a:rPr lang="en-US" altLang="zh-CN" smtClean="0">
                <a:latin typeface="+mj-lt"/>
              </a:rPr>
              <a:t>    B </a:t>
            </a:r>
            <a:r>
              <a:rPr lang="en-US" altLang="zh-CN">
                <a:latin typeface="+mj-lt"/>
              </a:rPr>
              <a:t>;</a:t>
            </a:r>
          </a:p>
          <a:p>
            <a:pPr algn="l">
              <a:lnSpc>
                <a:spcPct val="120000"/>
              </a:lnSpc>
              <a:spcBef>
                <a:spcPts val="0"/>
              </a:spcBef>
            </a:pPr>
            <a:r>
              <a:rPr lang="en-US" altLang="zh-CN" smtClean="0">
                <a:latin typeface="+mj-lt"/>
              </a:rPr>
              <a:t>}</a:t>
            </a:r>
            <a:endParaRPr lang="zh-CN" altLang="en-US">
              <a:latin typeface="+mj-lt"/>
            </a:endParaRPr>
          </a:p>
        </p:txBody>
      </p:sp>
      <p:sp>
        <p:nvSpPr>
          <p:cNvPr id="6" name="Text Box 7"/>
          <p:cNvSpPr txBox="1">
            <a:spLocks noChangeArrowheads="1"/>
          </p:cNvSpPr>
          <p:nvPr/>
        </p:nvSpPr>
        <p:spPr bwMode="auto">
          <a:xfrm>
            <a:off x="1763688" y="4653137"/>
            <a:ext cx="2160240" cy="461665"/>
          </a:xfrm>
          <a:prstGeom prst="rect">
            <a:avLst/>
          </a:prstGeom>
          <a:solidFill>
            <a:schemeClr val="folHlink"/>
          </a:solidFill>
          <a:ln w="38100">
            <a:solidFill>
              <a:srgbClr val="FF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zh-CN" altLang="en-US" dirty="0">
                <a:solidFill>
                  <a:srgbClr val="FFFF00"/>
                </a:solidFill>
                <a:latin typeface="+mj-lt"/>
              </a:rPr>
              <a:t>先</a:t>
            </a:r>
            <a:r>
              <a:rPr lang="zh-CN" altLang="en-US" dirty="0" smtClean="0">
                <a:solidFill>
                  <a:srgbClr val="FFFF00"/>
                </a:solidFill>
                <a:latin typeface="+mj-lt"/>
              </a:rPr>
              <a:t>运行的进程</a:t>
            </a:r>
            <a:endParaRPr lang="en-US" altLang="zh-CN" dirty="0">
              <a:solidFill>
                <a:srgbClr val="FFFF00"/>
              </a:solidFill>
              <a:latin typeface="+mj-lt"/>
            </a:endParaRPr>
          </a:p>
        </p:txBody>
      </p:sp>
      <p:sp>
        <p:nvSpPr>
          <p:cNvPr id="7" name="Text Box 7"/>
          <p:cNvSpPr txBox="1">
            <a:spLocks noChangeArrowheads="1"/>
          </p:cNvSpPr>
          <p:nvPr/>
        </p:nvSpPr>
        <p:spPr bwMode="auto">
          <a:xfrm>
            <a:off x="5276614" y="4653136"/>
            <a:ext cx="2160240" cy="461665"/>
          </a:xfrm>
          <a:prstGeom prst="rect">
            <a:avLst/>
          </a:prstGeom>
          <a:solidFill>
            <a:schemeClr val="folHlink"/>
          </a:solidFill>
          <a:ln w="38100">
            <a:solidFill>
              <a:srgbClr val="FF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zh-CN" altLang="en-US" smtClean="0">
                <a:solidFill>
                  <a:srgbClr val="FFFF00"/>
                </a:solidFill>
                <a:latin typeface="+mj-lt"/>
              </a:rPr>
              <a:t>后运行的进程</a:t>
            </a:r>
            <a:endParaRPr lang="en-US" altLang="zh-CN">
              <a:solidFill>
                <a:srgbClr val="FFFF00"/>
              </a:solidFill>
              <a:latin typeface="+mj-lt"/>
            </a:endParaRPr>
          </a:p>
        </p:txBody>
      </p:sp>
      <p:sp>
        <p:nvSpPr>
          <p:cNvPr id="9" name="Rectangle 2"/>
          <p:cNvSpPr txBox="1">
            <a:spLocks noChangeArrowheads="1"/>
          </p:cNvSpPr>
          <p:nvPr/>
        </p:nvSpPr>
        <p:spPr bwMode="auto">
          <a:xfrm>
            <a:off x="5684540" y="1346906"/>
            <a:ext cx="2343844" cy="64861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gn="ctr" eaLnBrk="1" hangingPunct="1"/>
            <a:r>
              <a:rPr lang="zh-CN" altLang="en-US" sz="3600" b="1" dirty="0" smtClean="0">
                <a:solidFill>
                  <a:schemeClr val="bg1"/>
                </a:solidFill>
              </a:rPr>
              <a:t>一次性</a:t>
            </a:r>
            <a:endParaRPr lang="zh-CN" altLang="zh-CN" sz="3600" b="1" dirty="0" smtClean="0">
              <a:solidFill>
                <a:schemeClr val="bg1"/>
              </a:solidFill>
            </a:endParaRPr>
          </a:p>
        </p:txBody>
      </p:sp>
      <p:sp>
        <p:nvSpPr>
          <p:cNvPr id="10" name="Rectangle 2"/>
          <p:cNvSpPr txBox="1">
            <a:spLocks noChangeArrowheads="1"/>
          </p:cNvSpPr>
          <p:nvPr/>
        </p:nvSpPr>
        <p:spPr bwMode="auto">
          <a:xfrm>
            <a:off x="827584" y="5444678"/>
            <a:ext cx="7632848" cy="64861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gn="ctr" eaLnBrk="1" hangingPunct="1"/>
            <a:r>
              <a:rPr lang="zh-CN" altLang="en-US" b="1" dirty="0" smtClean="0">
                <a:solidFill>
                  <a:schemeClr val="bg1"/>
                </a:solidFill>
              </a:rPr>
              <a:t>思考：为什么是一次性的？为什么不能如果循环重复？</a:t>
            </a:r>
            <a:endParaRPr lang="zh-CN" altLang="zh-CN" b="1" dirty="0" smtClean="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anim calcmode="lin" valueType="num">
                                      <p:cBhvr>
                                        <p:cTn id="8" dur="500" fill="hold"/>
                                        <p:tgtEl>
                                          <p:spTgt spid="4">
                                            <p:bg/>
                                          </p:spTgt>
                                        </p:tgtEl>
                                        <p:attrNameLst>
                                          <p:attrName>ppt_x</p:attrName>
                                        </p:attrNameLst>
                                      </p:cBhvr>
                                      <p:tavLst>
                                        <p:tav tm="0">
                                          <p:val>
                                            <p:strVal val="#ppt_x"/>
                                          </p:val>
                                        </p:tav>
                                        <p:tav tm="100000">
                                          <p:val>
                                            <p:strVal val="#ppt_x"/>
                                          </p:val>
                                        </p:tav>
                                      </p:tavLst>
                                    </p:anim>
                                    <p:anim calcmode="lin" valueType="num">
                                      <p:cBhvr>
                                        <p:cTn id="9" dur="500" fill="hold"/>
                                        <p:tgtEl>
                                          <p:spTgt spid="4">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anim calcmode="lin" valueType="num">
                                      <p:cBhvr>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anim calcmode="lin" valueType="num">
                                      <p:cBhvr>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4">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anim calcmode="lin" valueType="num">
                                      <p:cBhvr>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anim calcmode="lin" valueType="num">
                                      <p:cBhvr>
                                        <p:cTn id="2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4">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anim calcmode="lin" valueType="num">
                                      <p:cBhvr>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anim calcmode="lin" valueType="num">
                                      <p:cBhvr>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anim calcmode="lin" valueType="num">
                                      <p:cBhvr>
                                        <p:cTn id="45" dur="500" fill="hold"/>
                                        <p:tgtEl>
                                          <p:spTgt spid="5"/>
                                        </p:tgtEl>
                                        <p:attrNameLst>
                                          <p:attrName>ppt_x</p:attrName>
                                        </p:attrNameLst>
                                      </p:cBhvr>
                                      <p:tavLst>
                                        <p:tav tm="0">
                                          <p:val>
                                            <p:strVal val="#ppt_x"/>
                                          </p:val>
                                        </p:tav>
                                        <p:tav tm="100000">
                                          <p:val>
                                            <p:strVal val="#ppt_x"/>
                                          </p:val>
                                        </p:tav>
                                      </p:tavLst>
                                    </p:anim>
                                    <p:anim calcmode="lin" valueType="num">
                                      <p:cBhvr>
                                        <p:cTn id="4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p:tgtEl>
                                          <p:spTgt spid="6"/>
                                        </p:tgtEl>
                                        <p:attrNameLst>
                                          <p:attrName>ppt_y</p:attrName>
                                        </p:attrNameLst>
                                      </p:cBhvr>
                                      <p:tavLst>
                                        <p:tav tm="0">
                                          <p:val>
                                            <p:strVal val="#ppt_y+#ppt_h*1.125000"/>
                                          </p:val>
                                        </p:tav>
                                        <p:tav tm="100000">
                                          <p:val>
                                            <p:strVal val="#ppt_y"/>
                                          </p:val>
                                        </p:tav>
                                      </p:tavLst>
                                    </p:anim>
                                    <p:animEffect transition="in" filter="wipe(up)">
                                      <p:cBhvr>
                                        <p:cTn id="52" dur="500"/>
                                        <p:tgtEl>
                                          <p:spTgt spid="6"/>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p:tgtEl>
                                          <p:spTgt spid="7"/>
                                        </p:tgtEl>
                                        <p:attrNameLst>
                                          <p:attrName>ppt_y</p:attrName>
                                        </p:attrNameLst>
                                      </p:cBhvr>
                                      <p:tavLst>
                                        <p:tav tm="0">
                                          <p:val>
                                            <p:strVal val="#ppt_y+#ppt_h*1.125000"/>
                                          </p:val>
                                        </p:tav>
                                        <p:tav tm="100000">
                                          <p:val>
                                            <p:strVal val="#ppt_y"/>
                                          </p:val>
                                        </p:tav>
                                      </p:tavLst>
                                    </p:anim>
                                    <p:animEffect transition="in" filter="wipe(up)">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32"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strVal val="4*#ppt_w"/>
                                          </p:val>
                                        </p:tav>
                                        <p:tav tm="100000">
                                          <p:val>
                                            <p:strVal val="#ppt_w"/>
                                          </p:val>
                                        </p:tav>
                                      </p:tavLst>
                                    </p:anim>
                                    <p:anim calcmode="lin" valueType="num">
                                      <p:cBhvr>
                                        <p:cTn id="62"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randombar(horizontal)">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4294967295"/>
          </p:nvPr>
        </p:nvSpPr>
        <p:spPr>
          <a:xfrm>
            <a:off x="1187624" y="1458310"/>
            <a:ext cx="3672408" cy="4081117"/>
          </a:xfrm>
          <a:ln>
            <a:solidFill>
              <a:srgbClr val="000000"/>
            </a:solidFill>
          </a:ln>
        </p:spPr>
        <p:txBody>
          <a:bodyPr wrap="square">
            <a:spAutoFit/>
          </a:bodyPr>
          <a:lstStyle/>
          <a:p>
            <a:pPr algn="l">
              <a:lnSpc>
                <a:spcPct val="120000"/>
              </a:lnSpc>
              <a:buFont typeface="Wingdings" pitchFamily="2" charset="2"/>
              <a:buNone/>
            </a:pPr>
            <a:r>
              <a:rPr lang="zh-CN" altLang="en-US" sz="2400" b="1" smtClean="0">
                <a:latin typeface="+mj-lt"/>
              </a:rPr>
              <a:t> </a:t>
            </a:r>
            <a:r>
              <a:rPr lang="en-US" altLang="zh-CN" sz="2400" b="1" smtClean="0">
                <a:latin typeface="+mj-lt"/>
              </a:rPr>
              <a:t>struct semaphore s1,s2;</a:t>
            </a:r>
          </a:p>
          <a:p>
            <a:pPr algn="l">
              <a:lnSpc>
                <a:spcPct val="120000"/>
              </a:lnSpc>
              <a:buFont typeface="Wingdings" pitchFamily="2" charset="2"/>
              <a:buNone/>
            </a:pPr>
            <a:r>
              <a:rPr lang="en-US" altLang="zh-CN" sz="2400" b="1" smtClean="0">
                <a:latin typeface="+mj-lt"/>
              </a:rPr>
              <a:t>   s1.value=0;</a:t>
            </a:r>
          </a:p>
          <a:p>
            <a:pPr algn="l">
              <a:lnSpc>
                <a:spcPct val="120000"/>
              </a:lnSpc>
              <a:buFont typeface="Wingdings" pitchFamily="2" charset="2"/>
              <a:buNone/>
            </a:pPr>
            <a:r>
              <a:rPr lang="en-US" altLang="zh-CN" sz="2400" b="1" smtClean="0">
                <a:latin typeface="+mj-lt"/>
              </a:rPr>
              <a:t>   s2.value=1;</a:t>
            </a:r>
          </a:p>
          <a:p>
            <a:pPr algn="l">
              <a:lnSpc>
                <a:spcPct val="120000"/>
              </a:lnSpc>
              <a:buFont typeface="Wingdings" pitchFamily="2" charset="2"/>
              <a:buNone/>
            </a:pPr>
            <a:r>
              <a:rPr lang="en-US" altLang="zh-CN" sz="2400" b="1" smtClean="0">
                <a:latin typeface="+mj-lt"/>
              </a:rPr>
              <a:t>  </a:t>
            </a:r>
          </a:p>
          <a:p>
            <a:pPr algn="l">
              <a:lnSpc>
                <a:spcPct val="120000"/>
              </a:lnSpc>
              <a:buFont typeface="Wingdings" pitchFamily="2" charset="2"/>
              <a:buNone/>
            </a:pPr>
            <a:r>
              <a:rPr lang="en-US" altLang="zh-CN" sz="2400" b="1" smtClean="0">
                <a:latin typeface="+mj-lt"/>
              </a:rPr>
              <a:t> P0( ){</a:t>
            </a:r>
          </a:p>
          <a:p>
            <a:pPr algn="l">
              <a:lnSpc>
                <a:spcPct val="120000"/>
              </a:lnSpc>
              <a:buFont typeface="Wingdings" pitchFamily="2" charset="2"/>
              <a:buNone/>
            </a:pPr>
            <a:r>
              <a:rPr lang="en-US" altLang="zh-CN" sz="2400" b="1" smtClean="0">
                <a:latin typeface="+mj-lt"/>
              </a:rPr>
              <a:t>    wait(s2) ;</a:t>
            </a:r>
          </a:p>
          <a:p>
            <a:pPr algn="l">
              <a:lnSpc>
                <a:spcPct val="120000"/>
              </a:lnSpc>
              <a:buFont typeface="Wingdings" pitchFamily="2" charset="2"/>
              <a:buNone/>
            </a:pPr>
            <a:r>
              <a:rPr lang="en-US" altLang="zh-CN" sz="2400" b="1" smtClean="0">
                <a:latin typeface="+mj-lt"/>
              </a:rPr>
              <a:t>    A;</a:t>
            </a:r>
          </a:p>
          <a:p>
            <a:pPr algn="l">
              <a:lnSpc>
                <a:spcPct val="120000"/>
              </a:lnSpc>
              <a:buFont typeface="Wingdings" pitchFamily="2" charset="2"/>
              <a:buNone/>
            </a:pPr>
            <a:r>
              <a:rPr lang="en-US" altLang="zh-CN" sz="2400" b="1" smtClean="0">
                <a:latin typeface="+mj-lt"/>
              </a:rPr>
              <a:t>    Signal(s1);</a:t>
            </a:r>
          </a:p>
          <a:p>
            <a:pPr algn="l">
              <a:lnSpc>
                <a:spcPct val="120000"/>
              </a:lnSpc>
              <a:buFont typeface="Wingdings" pitchFamily="2" charset="2"/>
              <a:buNone/>
            </a:pPr>
            <a:r>
              <a:rPr lang="en-US" altLang="zh-CN" sz="2400" b="1" smtClean="0">
                <a:latin typeface="+mj-lt"/>
              </a:rPr>
              <a:t>}</a:t>
            </a:r>
          </a:p>
        </p:txBody>
      </p:sp>
      <p:sp>
        <p:nvSpPr>
          <p:cNvPr id="89091" name="Text Box 4"/>
          <p:cNvSpPr txBox="1">
            <a:spLocks noChangeArrowheads="1"/>
          </p:cNvSpPr>
          <p:nvPr/>
        </p:nvSpPr>
        <p:spPr bwMode="auto">
          <a:xfrm>
            <a:off x="5868144" y="3269766"/>
            <a:ext cx="2016224" cy="23083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spcBef>
                <a:spcPts val="0"/>
              </a:spcBef>
            </a:pPr>
            <a:r>
              <a:rPr lang="en-US" altLang="zh-CN" smtClean="0">
                <a:latin typeface="+mj-lt"/>
              </a:rPr>
              <a:t>P1( ){</a:t>
            </a:r>
            <a:endParaRPr lang="en-US" altLang="zh-CN">
              <a:latin typeface="+mj-lt"/>
            </a:endParaRPr>
          </a:p>
          <a:p>
            <a:pPr algn="l">
              <a:lnSpc>
                <a:spcPct val="120000"/>
              </a:lnSpc>
              <a:spcBef>
                <a:spcPts val="0"/>
              </a:spcBef>
            </a:pPr>
            <a:r>
              <a:rPr lang="en-US" altLang="zh-CN" smtClean="0">
                <a:latin typeface="+mj-lt"/>
              </a:rPr>
              <a:t>    wait(s1</a:t>
            </a:r>
            <a:r>
              <a:rPr lang="en-US" altLang="zh-CN">
                <a:latin typeface="+mj-lt"/>
              </a:rPr>
              <a:t>);</a:t>
            </a:r>
          </a:p>
          <a:p>
            <a:pPr algn="l">
              <a:lnSpc>
                <a:spcPct val="120000"/>
              </a:lnSpc>
              <a:spcBef>
                <a:spcPts val="0"/>
              </a:spcBef>
            </a:pPr>
            <a:r>
              <a:rPr lang="en-US" altLang="zh-CN" smtClean="0">
                <a:latin typeface="+mj-lt"/>
              </a:rPr>
              <a:t>    B</a:t>
            </a:r>
            <a:r>
              <a:rPr lang="en-US" altLang="zh-CN">
                <a:latin typeface="+mj-lt"/>
              </a:rPr>
              <a:t>;</a:t>
            </a:r>
          </a:p>
          <a:p>
            <a:pPr algn="l">
              <a:lnSpc>
                <a:spcPct val="120000"/>
              </a:lnSpc>
              <a:spcBef>
                <a:spcPts val="0"/>
              </a:spcBef>
            </a:pPr>
            <a:r>
              <a:rPr lang="en-US" altLang="zh-CN" smtClean="0">
                <a:latin typeface="+mj-lt"/>
              </a:rPr>
              <a:t>    signal(s2</a:t>
            </a:r>
            <a:r>
              <a:rPr lang="en-US" altLang="zh-CN">
                <a:latin typeface="+mj-lt"/>
              </a:rPr>
              <a:t>) ;</a:t>
            </a:r>
          </a:p>
          <a:p>
            <a:pPr algn="l">
              <a:lnSpc>
                <a:spcPct val="120000"/>
              </a:lnSpc>
              <a:spcBef>
                <a:spcPts val="0"/>
              </a:spcBef>
            </a:pPr>
            <a:r>
              <a:rPr lang="en-US" altLang="zh-CN" smtClean="0">
                <a:latin typeface="+mj-lt"/>
              </a:rPr>
              <a:t>}</a:t>
            </a:r>
            <a:endParaRPr lang="zh-CN" altLang="en-US">
              <a:latin typeface="+mj-lt"/>
            </a:endParaRPr>
          </a:p>
        </p:txBody>
      </p:sp>
      <p:sp>
        <p:nvSpPr>
          <p:cNvPr id="5" name="Text Box 7"/>
          <p:cNvSpPr txBox="1">
            <a:spLocks noChangeArrowheads="1"/>
          </p:cNvSpPr>
          <p:nvPr/>
        </p:nvSpPr>
        <p:spPr bwMode="auto">
          <a:xfrm>
            <a:off x="5796136" y="1877923"/>
            <a:ext cx="2160240" cy="830997"/>
          </a:xfrm>
          <a:prstGeom prst="rect">
            <a:avLst/>
          </a:prstGeom>
          <a:solidFill>
            <a:schemeClr val="folHlink"/>
          </a:solidFill>
          <a:ln w="38100">
            <a:solidFill>
              <a:srgbClr val="FF9900"/>
            </a:solidFill>
            <a:miter lim="800000"/>
            <a:headEnd/>
            <a:tailEnd/>
          </a:ln>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zh-CN" altLang="en-US" smtClean="0">
                <a:solidFill>
                  <a:srgbClr val="FFFF00"/>
                </a:solidFill>
                <a:latin typeface="+mj-lt"/>
              </a:rPr>
              <a:t>按照一定顺序循环运行</a:t>
            </a:r>
            <a:endParaRPr lang="en-US" altLang="zh-CN">
              <a:solidFill>
                <a:srgbClr val="FFFF00"/>
              </a:solidFill>
              <a:latin typeface="+mj-lt"/>
            </a:endParaRPr>
          </a:p>
        </p:txBody>
      </p:sp>
      <p:sp>
        <p:nvSpPr>
          <p:cNvPr id="6" name="Rectangle 2"/>
          <p:cNvSpPr txBox="1">
            <a:spLocks noChangeArrowheads="1"/>
          </p:cNvSpPr>
          <p:nvPr/>
        </p:nvSpPr>
        <p:spPr>
          <a:xfrm>
            <a:off x="468313" y="692150"/>
            <a:ext cx="8207375" cy="5545138"/>
          </a:xfrm>
          <a:prstGeom prst="rect">
            <a:avLst/>
          </a:prstGeom>
        </p:spPr>
        <p:txBody>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eaLnBrk="1" hangingPunct="1">
              <a:lnSpc>
                <a:spcPct val="120000"/>
              </a:lnSpc>
            </a:pPr>
            <a:r>
              <a:rPr lang="zh-CN" altLang="en-US" sz="2800" b="1" smtClean="0"/>
              <a:t>循环同步执行：</a:t>
            </a:r>
          </a:p>
        </p:txBody>
      </p:sp>
    </p:spTree>
    <p:extLst>
      <p:ext uri="{BB962C8B-B14F-4D97-AF65-F5344CB8AC3E}">
        <p14:creationId xmlns:p14="http://schemas.microsoft.com/office/powerpoint/2010/main" val="1510898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090">
                                            <p:bg/>
                                          </p:spTgt>
                                        </p:tgtEl>
                                        <p:attrNameLst>
                                          <p:attrName>style.visibility</p:attrName>
                                        </p:attrNameLst>
                                      </p:cBhvr>
                                      <p:to>
                                        <p:strVal val="visible"/>
                                      </p:to>
                                    </p:set>
                                    <p:animEffect transition="in" filter="fade">
                                      <p:cBhvr>
                                        <p:cTn id="7" dur="500"/>
                                        <p:tgtEl>
                                          <p:spTgt spid="89090">
                                            <p:bg/>
                                          </p:spTgt>
                                        </p:tgtEl>
                                      </p:cBhvr>
                                    </p:animEffect>
                                    <p:anim calcmode="lin" valueType="num">
                                      <p:cBhvr>
                                        <p:cTn id="8" dur="500" fill="hold"/>
                                        <p:tgtEl>
                                          <p:spTgt spid="89090">
                                            <p:bg/>
                                          </p:spTgt>
                                        </p:tgtEl>
                                        <p:attrNameLst>
                                          <p:attrName>ppt_x</p:attrName>
                                        </p:attrNameLst>
                                      </p:cBhvr>
                                      <p:tavLst>
                                        <p:tav tm="0">
                                          <p:val>
                                            <p:strVal val="#ppt_x"/>
                                          </p:val>
                                        </p:tav>
                                        <p:tav tm="100000">
                                          <p:val>
                                            <p:strVal val="#ppt_x"/>
                                          </p:val>
                                        </p:tav>
                                      </p:tavLst>
                                    </p:anim>
                                    <p:anim calcmode="lin" valueType="num">
                                      <p:cBhvr>
                                        <p:cTn id="9" dur="500" fill="hold"/>
                                        <p:tgtEl>
                                          <p:spTgt spid="89090">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9090">
                                            <p:txEl>
                                              <p:pRg st="0" end="0"/>
                                            </p:txEl>
                                          </p:spTgt>
                                        </p:tgtEl>
                                        <p:attrNameLst>
                                          <p:attrName>style.visibility</p:attrName>
                                        </p:attrNameLst>
                                      </p:cBhvr>
                                      <p:to>
                                        <p:strVal val="visible"/>
                                      </p:to>
                                    </p:set>
                                    <p:animEffect transition="in" filter="fade">
                                      <p:cBhvr>
                                        <p:cTn id="12" dur="500"/>
                                        <p:tgtEl>
                                          <p:spTgt spid="89090">
                                            <p:txEl>
                                              <p:pRg st="0" end="0"/>
                                            </p:txEl>
                                          </p:spTgt>
                                        </p:tgtEl>
                                      </p:cBhvr>
                                    </p:animEffect>
                                    <p:anim calcmode="lin" valueType="num">
                                      <p:cBhvr>
                                        <p:cTn id="13" dur="500" fill="hold"/>
                                        <p:tgtEl>
                                          <p:spTgt spid="89090">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8909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090">
                                            <p:txEl>
                                              <p:pRg st="1" end="1"/>
                                            </p:txEl>
                                          </p:spTgt>
                                        </p:tgtEl>
                                        <p:attrNameLst>
                                          <p:attrName>style.visibility</p:attrName>
                                        </p:attrNameLst>
                                      </p:cBhvr>
                                      <p:to>
                                        <p:strVal val="visible"/>
                                      </p:to>
                                    </p:set>
                                    <p:animEffect transition="in" filter="fade">
                                      <p:cBhvr>
                                        <p:cTn id="17" dur="500"/>
                                        <p:tgtEl>
                                          <p:spTgt spid="89090">
                                            <p:txEl>
                                              <p:pRg st="1" end="1"/>
                                            </p:txEl>
                                          </p:spTgt>
                                        </p:tgtEl>
                                      </p:cBhvr>
                                    </p:animEffect>
                                    <p:anim calcmode="lin" valueType="num">
                                      <p:cBhvr>
                                        <p:cTn id="18" dur="500" fill="hold"/>
                                        <p:tgtEl>
                                          <p:spTgt spid="89090">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89090">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9090">
                                            <p:txEl>
                                              <p:pRg st="2" end="2"/>
                                            </p:txEl>
                                          </p:spTgt>
                                        </p:tgtEl>
                                        <p:attrNameLst>
                                          <p:attrName>style.visibility</p:attrName>
                                        </p:attrNameLst>
                                      </p:cBhvr>
                                      <p:to>
                                        <p:strVal val="visible"/>
                                      </p:to>
                                    </p:set>
                                    <p:animEffect transition="in" filter="fade">
                                      <p:cBhvr>
                                        <p:cTn id="22" dur="500"/>
                                        <p:tgtEl>
                                          <p:spTgt spid="89090">
                                            <p:txEl>
                                              <p:pRg st="2" end="2"/>
                                            </p:txEl>
                                          </p:spTgt>
                                        </p:tgtEl>
                                      </p:cBhvr>
                                    </p:animEffect>
                                    <p:anim calcmode="lin" valueType="num">
                                      <p:cBhvr>
                                        <p:cTn id="23" dur="500" fill="hold"/>
                                        <p:tgtEl>
                                          <p:spTgt spid="89090">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89090">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9090">
                                            <p:txEl>
                                              <p:pRg st="3" end="3"/>
                                            </p:txEl>
                                          </p:spTgt>
                                        </p:tgtEl>
                                        <p:attrNameLst>
                                          <p:attrName>style.visibility</p:attrName>
                                        </p:attrNameLst>
                                      </p:cBhvr>
                                      <p:to>
                                        <p:strVal val="visible"/>
                                      </p:to>
                                    </p:set>
                                    <p:animEffect transition="in" filter="fade">
                                      <p:cBhvr>
                                        <p:cTn id="27" dur="500"/>
                                        <p:tgtEl>
                                          <p:spTgt spid="89090">
                                            <p:txEl>
                                              <p:pRg st="3" end="3"/>
                                            </p:txEl>
                                          </p:spTgt>
                                        </p:tgtEl>
                                      </p:cBhvr>
                                    </p:animEffect>
                                    <p:anim calcmode="lin" valueType="num">
                                      <p:cBhvr>
                                        <p:cTn id="28" dur="500" fill="hold"/>
                                        <p:tgtEl>
                                          <p:spTgt spid="89090">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89090">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9090">
                                            <p:txEl>
                                              <p:pRg st="4" end="4"/>
                                            </p:txEl>
                                          </p:spTgt>
                                        </p:tgtEl>
                                        <p:attrNameLst>
                                          <p:attrName>style.visibility</p:attrName>
                                        </p:attrNameLst>
                                      </p:cBhvr>
                                      <p:to>
                                        <p:strVal val="visible"/>
                                      </p:to>
                                    </p:set>
                                    <p:animEffect transition="in" filter="fade">
                                      <p:cBhvr>
                                        <p:cTn id="32" dur="500"/>
                                        <p:tgtEl>
                                          <p:spTgt spid="89090">
                                            <p:txEl>
                                              <p:pRg st="4" end="4"/>
                                            </p:txEl>
                                          </p:spTgt>
                                        </p:tgtEl>
                                      </p:cBhvr>
                                    </p:animEffect>
                                    <p:anim calcmode="lin" valueType="num">
                                      <p:cBhvr>
                                        <p:cTn id="33" dur="500" fill="hold"/>
                                        <p:tgtEl>
                                          <p:spTgt spid="89090">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89090">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9090">
                                            <p:txEl>
                                              <p:pRg st="5" end="5"/>
                                            </p:txEl>
                                          </p:spTgt>
                                        </p:tgtEl>
                                        <p:attrNameLst>
                                          <p:attrName>style.visibility</p:attrName>
                                        </p:attrNameLst>
                                      </p:cBhvr>
                                      <p:to>
                                        <p:strVal val="visible"/>
                                      </p:to>
                                    </p:set>
                                    <p:animEffect transition="in" filter="fade">
                                      <p:cBhvr>
                                        <p:cTn id="37" dur="500"/>
                                        <p:tgtEl>
                                          <p:spTgt spid="89090">
                                            <p:txEl>
                                              <p:pRg st="5" end="5"/>
                                            </p:txEl>
                                          </p:spTgt>
                                        </p:tgtEl>
                                      </p:cBhvr>
                                    </p:animEffect>
                                    <p:anim calcmode="lin" valueType="num">
                                      <p:cBhvr>
                                        <p:cTn id="38" dur="500" fill="hold"/>
                                        <p:tgtEl>
                                          <p:spTgt spid="89090">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89090">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9090">
                                            <p:txEl>
                                              <p:pRg st="6" end="6"/>
                                            </p:txEl>
                                          </p:spTgt>
                                        </p:tgtEl>
                                        <p:attrNameLst>
                                          <p:attrName>style.visibility</p:attrName>
                                        </p:attrNameLst>
                                      </p:cBhvr>
                                      <p:to>
                                        <p:strVal val="visible"/>
                                      </p:to>
                                    </p:set>
                                    <p:animEffect transition="in" filter="fade">
                                      <p:cBhvr>
                                        <p:cTn id="42" dur="500"/>
                                        <p:tgtEl>
                                          <p:spTgt spid="89090">
                                            <p:txEl>
                                              <p:pRg st="6" end="6"/>
                                            </p:txEl>
                                          </p:spTgt>
                                        </p:tgtEl>
                                      </p:cBhvr>
                                    </p:animEffect>
                                    <p:anim calcmode="lin" valueType="num">
                                      <p:cBhvr>
                                        <p:cTn id="43" dur="500" fill="hold"/>
                                        <p:tgtEl>
                                          <p:spTgt spid="89090">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89090">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9090">
                                            <p:txEl>
                                              <p:pRg st="7" end="7"/>
                                            </p:txEl>
                                          </p:spTgt>
                                        </p:tgtEl>
                                        <p:attrNameLst>
                                          <p:attrName>style.visibility</p:attrName>
                                        </p:attrNameLst>
                                      </p:cBhvr>
                                      <p:to>
                                        <p:strVal val="visible"/>
                                      </p:to>
                                    </p:set>
                                    <p:animEffect transition="in" filter="fade">
                                      <p:cBhvr>
                                        <p:cTn id="47" dur="500"/>
                                        <p:tgtEl>
                                          <p:spTgt spid="89090">
                                            <p:txEl>
                                              <p:pRg st="7" end="7"/>
                                            </p:txEl>
                                          </p:spTgt>
                                        </p:tgtEl>
                                      </p:cBhvr>
                                    </p:animEffect>
                                    <p:anim calcmode="lin" valueType="num">
                                      <p:cBhvr>
                                        <p:cTn id="48" dur="500" fill="hold"/>
                                        <p:tgtEl>
                                          <p:spTgt spid="89090">
                                            <p:txEl>
                                              <p:pRg st="7" end="7"/>
                                            </p:txEl>
                                          </p:spTgt>
                                        </p:tgtEl>
                                        <p:attrNameLst>
                                          <p:attrName>ppt_x</p:attrName>
                                        </p:attrNameLst>
                                      </p:cBhvr>
                                      <p:tavLst>
                                        <p:tav tm="0">
                                          <p:val>
                                            <p:strVal val="#ppt_x"/>
                                          </p:val>
                                        </p:tav>
                                        <p:tav tm="100000">
                                          <p:val>
                                            <p:strVal val="#ppt_x"/>
                                          </p:val>
                                        </p:tav>
                                      </p:tavLst>
                                    </p:anim>
                                    <p:anim calcmode="lin" valueType="num">
                                      <p:cBhvr>
                                        <p:cTn id="49" dur="500" fill="hold"/>
                                        <p:tgtEl>
                                          <p:spTgt spid="89090">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9090">
                                            <p:txEl>
                                              <p:pRg st="8" end="8"/>
                                            </p:txEl>
                                          </p:spTgt>
                                        </p:tgtEl>
                                        <p:attrNameLst>
                                          <p:attrName>style.visibility</p:attrName>
                                        </p:attrNameLst>
                                      </p:cBhvr>
                                      <p:to>
                                        <p:strVal val="visible"/>
                                      </p:to>
                                    </p:set>
                                    <p:animEffect transition="in" filter="fade">
                                      <p:cBhvr>
                                        <p:cTn id="52" dur="500"/>
                                        <p:tgtEl>
                                          <p:spTgt spid="89090">
                                            <p:txEl>
                                              <p:pRg st="8" end="8"/>
                                            </p:txEl>
                                          </p:spTgt>
                                        </p:tgtEl>
                                      </p:cBhvr>
                                    </p:animEffect>
                                    <p:anim calcmode="lin" valueType="num">
                                      <p:cBhvr>
                                        <p:cTn id="53" dur="500" fill="hold"/>
                                        <p:tgtEl>
                                          <p:spTgt spid="89090">
                                            <p:txEl>
                                              <p:pRg st="8" end="8"/>
                                            </p:txEl>
                                          </p:spTgt>
                                        </p:tgtEl>
                                        <p:attrNameLst>
                                          <p:attrName>ppt_x</p:attrName>
                                        </p:attrNameLst>
                                      </p:cBhvr>
                                      <p:tavLst>
                                        <p:tav tm="0">
                                          <p:val>
                                            <p:strVal val="#ppt_x"/>
                                          </p:val>
                                        </p:tav>
                                        <p:tav tm="100000">
                                          <p:val>
                                            <p:strVal val="#ppt_x"/>
                                          </p:val>
                                        </p:tav>
                                      </p:tavLst>
                                    </p:anim>
                                    <p:anim calcmode="lin" valueType="num">
                                      <p:cBhvr>
                                        <p:cTn id="54" dur="500" fill="hold"/>
                                        <p:tgtEl>
                                          <p:spTgt spid="8909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9091"/>
                                        </p:tgtEl>
                                        <p:attrNameLst>
                                          <p:attrName>style.visibility</p:attrName>
                                        </p:attrNameLst>
                                      </p:cBhvr>
                                      <p:to>
                                        <p:strVal val="visible"/>
                                      </p:to>
                                    </p:set>
                                    <p:animEffect transition="in" filter="fade">
                                      <p:cBhvr>
                                        <p:cTn id="59" dur="500"/>
                                        <p:tgtEl>
                                          <p:spTgt spid="89091"/>
                                        </p:tgtEl>
                                      </p:cBhvr>
                                    </p:animEffect>
                                    <p:anim calcmode="lin" valueType="num">
                                      <p:cBhvr>
                                        <p:cTn id="60" dur="500" fill="hold"/>
                                        <p:tgtEl>
                                          <p:spTgt spid="89091"/>
                                        </p:tgtEl>
                                        <p:attrNameLst>
                                          <p:attrName>ppt_x</p:attrName>
                                        </p:attrNameLst>
                                      </p:cBhvr>
                                      <p:tavLst>
                                        <p:tav tm="0">
                                          <p:val>
                                            <p:strVal val="#ppt_x"/>
                                          </p:val>
                                        </p:tav>
                                        <p:tav tm="100000">
                                          <p:val>
                                            <p:strVal val="#ppt_x"/>
                                          </p:val>
                                        </p:tav>
                                      </p:tavLst>
                                    </p:anim>
                                    <p:anim calcmode="lin" valueType="num">
                                      <p:cBhvr>
                                        <p:cTn id="61" dur="500" fill="hold"/>
                                        <p:tgtEl>
                                          <p:spTgt spid="8909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 calcmode="lin" valueType="num">
                                      <p:cBhvr additive="base">
                                        <p:cTn id="66" dur="500"/>
                                        <p:tgtEl>
                                          <p:spTgt spid="5"/>
                                        </p:tgtEl>
                                        <p:attrNameLst>
                                          <p:attrName>ppt_y</p:attrName>
                                        </p:attrNameLst>
                                      </p:cBhvr>
                                      <p:tavLst>
                                        <p:tav tm="0">
                                          <p:val>
                                            <p:strVal val="#ppt_y+#ppt_h*1.125000"/>
                                          </p:val>
                                        </p:tav>
                                        <p:tav tm="100000">
                                          <p:val>
                                            <p:strVal val="#ppt_y"/>
                                          </p:val>
                                        </p:tav>
                                      </p:tavLst>
                                    </p:anim>
                                    <p:animEffect transition="in" filter="wipe(up)">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uiExpand="1" build="p" animBg="1"/>
      <p:bldP spid="89091"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333142" y="1412776"/>
            <a:ext cx="4127290" cy="2965369"/>
            <a:chOff x="1858530" y="1916831"/>
            <a:chExt cx="5066900" cy="3640458"/>
          </a:xfrm>
        </p:grpSpPr>
        <p:pic>
          <p:nvPicPr>
            <p:cNvPr id="16" name="Picture 4" descr="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995" y="1916832"/>
              <a:ext cx="4320009" cy="364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5868144" y="1916831"/>
              <a:ext cx="481222" cy="492443"/>
            </a:xfrm>
            <a:prstGeom prst="rect">
              <a:avLst/>
            </a:prstGeom>
            <a:noFill/>
          </p:spPr>
          <p:txBody>
            <a:bodyPr wrap="none" rtlCol="0">
              <a:spAutoFit/>
            </a:bodyPr>
            <a:lstStyle/>
            <a:p>
              <a:r>
                <a:rPr lang="en-US" altLang="zh-CN" sz="2600" smtClean="0"/>
                <a:t>P</a:t>
              </a:r>
              <a:r>
                <a:rPr lang="en-US" altLang="zh-CN" sz="2600" baseline="-25000" smtClean="0"/>
                <a:t>1</a:t>
              </a:r>
              <a:endParaRPr lang="zh-CN" altLang="en-US" sz="2600" baseline="-25000"/>
            </a:p>
          </p:txBody>
        </p:sp>
        <p:sp>
          <p:nvSpPr>
            <p:cNvPr id="18" name="TextBox 17"/>
            <p:cNvSpPr txBox="1"/>
            <p:nvPr/>
          </p:nvSpPr>
          <p:spPr>
            <a:xfrm>
              <a:off x="3275856" y="2543923"/>
              <a:ext cx="481222" cy="492443"/>
            </a:xfrm>
            <a:prstGeom prst="rect">
              <a:avLst/>
            </a:prstGeom>
            <a:noFill/>
          </p:spPr>
          <p:txBody>
            <a:bodyPr wrap="none" rtlCol="0">
              <a:spAutoFit/>
            </a:bodyPr>
            <a:lstStyle/>
            <a:p>
              <a:r>
                <a:rPr lang="en-US" altLang="zh-CN" sz="2600" smtClean="0"/>
                <a:t>P</a:t>
              </a:r>
              <a:r>
                <a:rPr lang="en-US" altLang="zh-CN" sz="2600" baseline="-25000" smtClean="0"/>
                <a:t>2</a:t>
              </a:r>
              <a:endParaRPr lang="zh-CN" altLang="en-US" sz="2600" baseline="-25000"/>
            </a:p>
          </p:txBody>
        </p:sp>
        <p:sp>
          <p:nvSpPr>
            <p:cNvPr id="19" name="TextBox 18"/>
            <p:cNvSpPr txBox="1"/>
            <p:nvPr/>
          </p:nvSpPr>
          <p:spPr>
            <a:xfrm>
              <a:off x="1858530" y="3645024"/>
              <a:ext cx="481222" cy="492443"/>
            </a:xfrm>
            <a:prstGeom prst="rect">
              <a:avLst/>
            </a:prstGeom>
            <a:noFill/>
          </p:spPr>
          <p:txBody>
            <a:bodyPr wrap="none" rtlCol="0">
              <a:spAutoFit/>
            </a:bodyPr>
            <a:lstStyle/>
            <a:p>
              <a:r>
                <a:rPr lang="en-US" altLang="zh-CN" sz="2600" smtClean="0"/>
                <a:t>P</a:t>
              </a:r>
              <a:r>
                <a:rPr lang="en-US" altLang="zh-CN" sz="2600" baseline="-25000" smtClean="0"/>
                <a:t>4</a:t>
              </a:r>
              <a:endParaRPr lang="zh-CN" altLang="en-US" sz="2600" baseline="-25000"/>
            </a:p>
          </p:txBody>
        </p:sp>
        <p:sp>
          <p:nvSpPr>
            <p:cNvPr id="20" name="TextBox 19"/>
            <p:cNvSpPr txBox="1"/>
            <p:nvPr/>
          </p:nvSpPr>
          <p:spPr>
            <a:xfrm>
              <a:off x="4810858" y="3645024"/>
              <a:ext cx="481222" cy="492443"/>
            </a:xfrm>
            <a:prstGeom prst="rect">
              <a:avLst/>
            </a:prstGeom>
            <a:noFill/>
          </p:spPr>
          <p:txBody>
            <a:bodyPr wrap="none" rtlCol="0">
              <a:spAutoFit/>
            </a:bodyPr>
            <a:lstStyle/>
            <a:p>
              <a:r>
                <a:rPr lang="en-US" altLang="zh-CN" sz="2600" smtClean="0"/>
                <a:t>P</a:t>
              </a:r>
              <a:r>
                <a:rPr lang="en-US" altLang="zh-CN" sz="2600" baseline="-25000" smtClean="0"/>
                <a:t>5</a:t>
              </a:r>
              <a:endParaRPr lang="zh-CN" altLang="en-US" sz="2600" baseline="-25000"/>
            </a:p>
          </p:txBody>
        </p:sp>
        <p:sp>
          <p:nvSpPr>
            <p:cNvPr id="21" name="TextBox 20"/>
            <p:cNvSpPr txBox="1"/>
            <p:nvPr/>
          </p:nvSpPr>
          <p:spPr>
            <a:xfrm>
              <a:off x="6444208" y="3140968"/>
              <a:ext cx="481222" cy="492443"/>
            </a:xfrm>
            <a:prstGeom prst="rect">
              <a:avLst/>
            </a:prstGeom>
            <a:noFill/>
          </p:spPr>
          <p:txBody>
            <a:bodyPr wrap="none" rtlCol="0">
              <a:spAutoFit/>
            </a:bodyPr>
            <a:lstStyle/>
            <a:p>
              <a:r>
                <a:rPr lang="en-US" altLang="zh-CN" sz="2600" smtClean="0"/>
                <a:t>P</a:t>
              </a:r>
              <a:r>
                <a:rPr lang="en-US" altLang="zh-CN" sz="2600" baseline="-25000" smtClean="0"/>
                <a:t>3</a:t>
              </a:r>
              <a:endParaRPr lang="zh-CN" altLang="en-US" sz="2600" baseline="-25000"/>
            </a:p>
          </p:txBody>
        </p:sp>
        <p:sp>
          <p:nvSpPr>
            <p:cNvPr id="22" name="TextBox 21"/>
            <p:cNvSpPr txBox="1"/>
            <p:nvPr/>
          </p:nvSpPr>
          <p:spPr>
            <a:xfrm>
              <a:off x="3131840" y="5013176"/>
              <a:ext cx="481222" cy="492443"/>
            </a:xfrm>
            <a:prstGeom prst="rect">
              <a:avLst/>
            </a:prstGeom>
            <a:noFill/>
          </p:spPr>
          <p:txBody>
            <a:bodyPr wrap="none" rtlCol="0">
              <a:spAutoFit/>
            </a:bodyPr>
            <a:lstStyle/>
            <a:p>
              <a:r>
                <a:rPr lang="en-US" altLang="zh-CN" sz="2600" smtClean="0"/>
                <a:t>P</a:t>
              </a:r>
              <a:r>
                <a:rPr lang="en-US" altLang="zh-CN" sz="2600" baseline="-25000" smtClean="0"/>
                <a:t>6</a:t>
              </a:r>
              <a:endParaRPr lang="zh-CN" altLang="en-US" sz="2600" baseline="-25000"/>
            </a:p>
          </p:txBody>
        </p:sp>
      </p:grpSp>
      <p:sp>
        <p:nvSpPr>
          <p:cNvPr id="8194" name="Rectangle 2"/>
          <p:cNvSpPr>
            <a:spLocks noGrp="1" noChangeArrowheads="1"/>
          </p:cNvSpPr>
          <p:nvPr>
            <p:ph type="title"/>
          </p:nvPr>
        </p:nvSpPr>
        <p:spPr/>
        <p:txBody>
          <a:bodyPr/>
          <a:lstStyle/>
          <a:p>
            <a:pPr eaLnBrk="1" hangingPunct="1">
              <a:lnSpc>
                <a:spcPct val="140000"/>
              </a:lnSpc>
            </a:pPr>
            <a:r>
              <a:rPr lang="zh-CN" altLang="en-US" dirty="0" smtClean="0"/>
              <a:t>　　我们可以利用信号量按照语句间的前趋关系（见</a:t>
            </a:r>
            <a:r>
              <a:rPr lang="zh-CN" altLang="en-US" dirty="0"/>
              <a:t>下</a:t>
            </a:r>
            <a:r>
              <a:rPr lang="zh-CN" altLang="en-US" dirty="0" smtClean="0"/>
              <a:t>图），写出一个更为复杂的可并发执行的程序。 </a:t>
            </a:r>
          </a:p>
        </p:txBody>
      </p:sp>
      <p:sp>
        <p:nvSpPr>
          <p:cNvPr id="13" name="Text Box 8"/>
          <p:cNvSpPr txBox="1">
            <a:spLocks noChangeArrowheads="1"/>
          </p:cNvSpPr>
          <p:nvPr/>
        </p:nvSpPr>
        <p:spPr bwMode="auto">
          <a:xfrm>
            <a:off x="755576" y="1847515"/>
            <a:ext cx="3429000" cy="410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46800" rIns="54000" bIns="46800">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spcBef>
                <a:spcPct val="5000"/>
              </a:spcBef>
            </a:pPr>
            <a:r>
              <a:rPr lang="zh-CN" altLang="en-US" b="0">
                <a:solidFill>
                  <a:schemeClr val="tx2"/>
                </a:solidFill>
                <a:latin typeface="+mj-lt"/>
                <a:ea typeface="黑体" pitchFamily="49" charset="-122"/>
              </a:rPr>
              <a:t>图中表示：</a:t>
            </a:r>
          </a:p>
          <a:p>
            <a:pPr algn="l">
              <a:spcBef>
                <a:spcPct val="5000"/>
              </a:spcBef>
            </a:pPr>
            <a:r>
              <a:rPr lang="zh-CN" altLang="en-US" b="0">
                <a:solidFill>
                  <a:schemeClr val="folHlink"/>
                </a:solidFill>
                <a:latin typeface="+mj-lt"/>
                <a:sym typeface="Symbol" pitchFamily="18" charset="2"/>
              </a:rPr>
              <a:t></a:t>
            </a:r>
            <a:r>
              <a:rPr lang="zh-CN" altLang="en-US" b="0">
                <a:latin typeface="+mj-lt"/>
              </a:rPr>
              <a:t>进程</a:t>
            </a:r>
            <a:r>
              <a:rPr lang="en-US" altLang="zh-CN" b="0">
                <a:latin typeface="+mj-lt"/>
              </a:rPr>
              <a:t>P1</a:t>
            </a:r>
            <a:r>
              <a:rPr lang="zh-CN" altLang="en-US" b="0">
                <a:latin typeface="+mj-lt"/>
              </a:rPr>
              <a:t>中有语句</a:t>
            </a:r>
            <a:r>
              <a:rPr lang="en-US" altLang="zh-CN" b="0">
                <a:latin typeface="+mj-lt"/>
              </a:rPr>
              <a:t>S1</a:t>
            </a:r>
            <a:r>
              <a:rPr lang="zh-CN" altLang="en-US" b="0">
                <a:latin typeface="+mj-lt"/>
              </a:rPr>
              <a:t>；</a:t>
            </a:r>
          </a:p>
          <a:p>
            <a:pPr algn="l">
              <a:spcBef>
                <a:spcPct val="5000"/>
              </a:spcBef>
            </a:pPr>
            <a:r>
              <a:rPr lang="zh-CN" altLang="en-US" b="0">
                <a:solidFill>
                  <a:schemeClr val="folHlink"/>
                </a:solidFill>
                <a:latin typeface="+mj-lt"/>
                <a:sym typeface="Symbol" pitchFamily="18" charset="2"/>
              </a:rPr>
              <a:t></a:t>
            </a:r>
            <a:r>
              <a:rPr lang="zh-CN" altLang="en-US" b="0">
                <a:latin typeface="+mj-lt"/>
              </a:rPr>
              <a:t>进程</a:t>
            </a:r>
            <a:r>
              <a:rPr lang="en-US" altLang="zh-CN" b="0">
                <a:latin typeface="+mj-lt"/>
              </a:rPr>
              <a:t>P2</a:t>
            </a:r>
            <a:r>
              <a:rPr lang="zh-CN" altLang="en-US" b="0">
                <a:latin typeface="+mj-lt"/>
              </a:rPr>
              <a:t>中有语句</a:t>
            </a:r>
            <a:r>
              <a:rPr lang="en-US" altLang="zh-CN" b="0">
                <a:latin typeface="+mj-lt"/>
              </a:rPr>
              <a:t>S2</a:t>
            </a:r>
            <a:r>
              <a:rPr lang="zh-CN" altLang="en-US" b="0">
                <a:latin typeface="+mj-lt"/>
              </a:rPr>
              <a:t>；</a:t>
            </a:r>
          </a:p>
          <a:p>
            <a:pPr algn="l">
              <a:spcBef>
                <a:spcPct val="5000"/>
              </a:spcBef>
            </a:pPr>
            <a:r>
              <a:rPr lang="en-US" altLang="zh-CN" b="0">
                <a:latin typeface="+mj-lt"/>
              </a:rPr>
              <a:t>……</a:t>
            </a:r>
          </a:p>
          <a:p>
            <a:pPr algn="l">
              <a:spcBef>
                <a:spcPct val="60000"/>
              </a:spcBef>
            </a:pPr>
            <a:r>
              <a:rPr lang="en-US" altLang="zh-CN" b="0">
                <a:solidFill>
                  <a:schemeClr val="folHlink"/>
                </a:solidFill>
                <a:latin typeface="+mj-lt"/>
                <a:sym typeface="Symbol" pitchFamily="18" charset="2"/>
              </a:rPr>
              <a:t></a:t>
            </a:r>
            <a:r>
              <a:rPr lang="zh-CN" altLang="en-US" b="0">
                <a:latin typeface="+mj-lt"/>
              </a:rPr>
              <a:t>语句</a:t>
            </a:r>
            <a:r>
              <a:rPr lang="en-US" altLang="zh-CN" b="0">
                <a:latin typeface="+mj-lt"/>
              </a:rPr>
              <a:t>S1</a:t>
            </a:r>
            <a:r>
              <a:rPr lang="zh-CN" altLang="en-US" b="0">
                <a:latin typeface="+mj-lt"/>
              </a:rPr>
              <a:t>执行后才能执行语句</a:t>
            </a:r>
            <a:r>
              <a:rPr lang="en-US" altLang="zh-CN" b="0">
                <a:latin typeface="+mj-lt"/>
              </a:rPr>
              <a:t>S2</a:t>
            </a:r>
            <a:r>
              <a:rPr lang="zh-CN" altLang="en-US" b="0">
                <a:latin typeface="+mj-lt"/>
              </a:rPr>
              <a:t>和语句</a:t>
            </a:r>
            <a:r>
              <a:rPr lang="en-US" altLang="zh-CN" b="0">
                <a:latin typeface="+mj-lt"/>
              </a:rPr>
              <a:t>S3</a:t>
            </a:r>
            <a:r>
              <a:rPr lang="zh-CN" altLang="en-US" b="0">
                <a:latin typeface="+mj-lt"/>
              </a:rPr>
              <a:t>；</a:t>
            </a:r>
          </a:p>
          <a:p>
            <a:pPr algn="l">
              <a:spcBef>
                <a:spcPct val="5000"/>
              </a:spcBef>
            </a:pPr>
            <a:r>
              <a:rPr lang="zh-CN" altLang="en-US" b="0">
                <a:solidFill>
                  <a:schemeClr val="folHlink"/>
                </a:solidFill>
                <a:latin typeface="+mj-lt"/>
                <a:sym typeface="Symbol" pitchFamily="18" charset="2"/>
              </a:rPr>
              <a:t></a:t>
            </a:r>
            <a:r>
              <a:rPr lang="zh-CN" altLang="en-US" b="0">
                <a:latin typeface="+mj-lt"/>
              </a:rPr>
              <a:t>语句</a:t>
            </a:r>
            <a:r>
              <a:rPr lang="en-US" altLang="zh-CN" b="0">
                <a:latin typeface="+mj-lt"/>
              </a:rPr>
              <a:t>S2</a:t>
            </a:r>
            <a:r>
              <a:rPr lang="zh-CN" altLang="en-US" b="0">
                <a:latin typeface="+mj-lt"/>
              </a:rPr>
              <a:t>执行后才能执行语句</a:t>
            </a:r>
            <a:r>
              <a:rPr lang="en-US" altLang="zh-CN" b="0">
                <a:latin typeface="+mj-lt"/>
              </a:rPr>
              <a:t>S4</a:t>
            </a:r>
            <a:r>
              <a:rPr lang="zh-CN" altLang="en-US" b="0">
                <a:latin typeface="+mj-lt"/>
              </a:rPr>
              <a:t>和</a:t>
            </a:r>
            <a:r>
              <a:rPr lang="en-US" altLang="zh-CN" b="0">
                <a:latin typeface="+mj-lt"/>
              </a:rPr>
              <a:t>S5</a:t>
            </a:r>
            <a:r>
              <a:rPr lang="zh-CN" altLang="en-US" b="0">
                <a:latin typeface="+mj-lt"/>
              </a:rPr>
              <a:t>；</a:t>
            </a:r>
          </a:p>
          <a:p>
            <a:pPr algn="l">
              <a:spcBef>
                <a:spcPct val="5000"/>
              </a:spcBef>
            </a:pPr>
            <a:r>
              <a:rPr lang="zh-CN" altLang="en-US" b="0">
                <a:solidFill>
                  <a:schemeClr val="folHlink"/>
                </a:solidFill>
                <a:latin typeface="+mj-lt"/>
                <a:sym typeface="Symbol" pitchFamily="18" charset="2"/>
              </a:rPr>
              <a:t></a:t>
            </a:r>
            <a:r>
              <a:rPr lang="zh-CN" altLang="en-US" b="0">
                <a:latin typeface="+mj-lt"/>
              </a:rPr>
              <a:t>语句</a:t>
            </a:r>
            <a:r>
              <a:rPr lang="en-US" altLang="zh-CN" b="0">
                <a:latin typeface="+mj-lt"/>
              </a:rPr>
              <a:t>S3</a:t>
            </a:r>
            <a:r>
              <a:rPr lang="zh-CN" altLang="en-US" b="0">
                <a:latin typeface="+mj-lt"/>
              </a:rPr>
              <a:t>、</a:t>
            </a:r>
            <a:r>
              <a:rPr lang="en-US" altLang="zh-CN" b="0">
                <a:latin typeface="+mj-lt"/>
              </a:rPr>
              <a:t>S4</a:t>
            </a:r>
            <a:r>
              <a:rPr lang="zh-CN" altLang="en-US" b="0">
                <a:latin typeface="+mj-lt"/>
              </a:rPr>
              <a:t>和</a:t>
            </a:r>
            <a:r>
              <a:rPr lang="en-US" altLang="zh-CN" b="0">
                <a:latin typeface="+mj-lt"/>
              </a:rPr>
              <a:t>S5</a:t>
            </a:r>
            <a:r>
              <a:rPr lang="zh-CN" altLang="en-US" b="0">
                <a:latin typeface="+mj-lt"/>
              </a:rPr>
              <a:t>执行后，才能执行语句</a:t>
            </a:r>
            <a:r>
              <a:rPr lang="en-US" altLang="zh-CN" b="0">
                <a:latin typeface="+mj-lt"/>
              </a:rPr>
              <a:t>S6</a:t>
            </a:r>
            <a:r>
              <a:rPr lang="zh-CN" altLang="en-US" b="0">
                <a:latin typeface="+mj-lt"/>
              </a:rPr>
              <a:t>。</a:t>
            </a:r>
          </a:p>
        </p:txBody>
      </p:sp>
      <p:sp>
        <p:nvSpPr>
          <p:cNvPr id="14" name="Text Box 9"/>
          <p:cNvSpPr txBox="1">
            <a:spLocks noChangeArrowheads="1"/>
          </p:cNvSpPr>
          <p:nvPr/>
        </p:nvSpPr>
        <p:spPr bwMode="auto">
          <a:xfrm>
            <a:off x="4788024" y="4581128"/>
            <a:ext cx="3672408" cy="1571842"/>
          </a:xfrm>
          <a:prstGeom prst="rect">
            <a:avLst/>
          </a:prstGeom>
          <a:noFill/>
          <a:ln w="19050">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square" lIns="54000" tIns="46800" rIns="54000" bIns="46800">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b="0">
                <a:latin typeface="+mj-lt"/>
              </a:rPr>
              <a:t>P1</a:t>
            </a:r>
            <a:r>
              <a:rPr lang="zh-CN" altLang="en-US" b="0">
                <a:latin typeface="+mj-lt"/>
              </a:rPr>
              <a:t>执行完应通知</a:t>
            </a:r>
            <a:r>
              <a:rPr lang="en-US" altLang="zh-CN" b="0">
                <a:latin typeface="+mj-lt"/>
              </a:rPr>
              <a:t>P2</a:t>
            </a:r>
            <a:r>
              <a:rPr lang="zh-CN" altLang="en-US" b="0">
                <a:latin typeface="+mj-lt"/>
              </a:rPr>
              <a:t>、</a:t>
            </a:r>
            <a:r>
              <a:rPr lang="en-US" altLang="zh-CN" b="0">
                <a:latin typeface="+mj-lt"/>
              </a:rPr>
              <a:t>P3</a:t>
            </a:r>
            <a:r>
              <a:rPr lang="zh-CN" altLang="en-US" b="0">
                <a:latin typeface="+mj-lt"/>
              </a:rPr>
              <a:t>；</a:t>
            </a:r>
          </a:p>
          <a:p>
            <a:pPr algn="l"/>
            <a:r>
              <a:rPr lang="en-US" altLang="zh-CN" b="0">
                <a:latin typeface="+mj-lt"/>
              </a:rPr>
              <a:t>P2</a:t>
            </a:r>
            <a:r>
              <a:rPr lang="zh-CN" altLang="en-US" b="0">
                <a:latin typeface="+mj-lt"/>
              </a:rPr>
              <a:t>得到通知后才开始执行</a:t>
            </a:r>
            <a:r>
              <a:rPr lang="zh-CN" altLang="en-US" b="0" smtClean="0">
                <a:latin typeface="+mj-lt"/>
              </a:rPr>
              <a:t>；</a:t>
            </a:r>
            <a:endParaRPr lang="en-US" altLang="zh-CN" b="0" smtClean="0">
              <a:latin typeface="+mj-lt"/>
            </a:endParaRPr>
          </a:p>
          <a:p>
            <a:pPr algn="l"/>
            <a:r>
              <a:rPr lang="en-US" altLang="zh-CN" b="0" smtClean="0">
                <a:latin typeface="+mj-lt"/>
              </a:rPr>
              <a:t>P2</a:t>
            </a:r>
            <a:r>
              <a:rPr lang="zh-CN" altLang="en-US" b="0">
                <a:latin typeface="+mj-lt"/>
              </a:rPr>
              <a:t>执行完应通知</a:t>
            </a:r>
            <a:r>
              <a:rPr lang="en-US" altLang="zh-CN" b="0">
                <a:latin typeface="+mj-lt"/>
              </a:rPr>
              <a:t>P4</a:t>
            </a:r>
            <a:r>
              <a:rPr lang="zh-CN" altLang="en-US" b="0" smtClean="0">
                <a:latin typeface="+mj-lt"/>
              </a:rPr>
              <a:t>、</a:t>
            </a:r>
            <a:r>
              <a:rPr lang="en-US" altLang="zh-CN" b="0" smtClean="0">
                <a:latin typeface="+mj-lt"/>
              </a:rPr>
              <a:t>P5</a:t>
            </a:r>
            <a:r>
              <a:rPr lang="zh-CN" altLang="en-US" b="0" smtClean="0">
                <a:latin typeface="+mj-lt"/>
              </a:rPr>
              <a:t>；</a:t>
            </a:r>
            <a:endParaRPr lang="en-US" altLang="zh-CN" b="0" smtClean="0">
              <a:latin typeface="+mj-lt"/>
            </a:endParaRPr>
          </a:p>
          <a:p>
            <a:pPr algn="l"/>
            <a:r>
              <a:rPr lang="en-US" altLang="zh-CN" b="0" smtClean="0">
                <a:latin typeface="+mj-lt"/>
              </a:rPr>
              <a:t>……</a:t>
            </a:r>
            <a:endParaRPr lang="en-US" altLang="zh-CN" b="0">
              <a:latin typeface="+mj-lt"/>
            </a:endParaRPr>
          </a:p>
        </p:txBody>
      </p:sp>
      <p:sp>
        <p:nvSpPr>
          <p:cNvPr id="23" name="Text Box 7"/>
          <p:cNvSpPr txBox="1">
            <a:spLocks noChangeArrowheads="1"/>
          </p:cNvSpPr>
          <p:nvPr/>
        </p:nvSpPr>
        <p:spPr bwMode="auto">
          <a:xfrm>
            <a:off x="395536" y="1785610"/>
            <a:ext cx="3865597" cy="4157165"/>
          </a:xfrm>
          <a:prstGeom prst="rect">
            <a:avLst/>
          </a:prstGeom>
          <a:solidFill>
            <a:schemeClr val="folHlink"/>
          </a:solidFill>
          <a:ln w="28575">
            <a:solidFill>
              <a:srgbClr val="CC9900"/>
            </a:solidFill>
            <a:miter lim="800000"/>
            <a:headEnd/>
            <a:tailEnd/>
          </a:ln>
        </p:spPr>
        <p:txBody>
          <a:bodyPr wrap="square" lIns="54000" tIns="46800" rIns="54000" bIns="46800" anchor="ct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smtClean="0">
                <a:solidFill>
                  <a:schemeClr val="bg1"/>
                </a:solidFill>
                <a:latin typeface="Times New Roman" pitchFamily="18" charset="0"/>
              </a:rPr>
              <a:t>对应</a:t>
            </a:r>
            <a:r>
              <a:rPr lang="zh-CN" altLang="en-US" dirty="0">
                <a:solidFill>
                  <a:schemeClr val="bg1"/>
                </a:solidFill>
                <a:latin typeface="Times New Roman" pitchFamily="18" charset="0"/>
              </a:rPr>
              <a:t>于每一对前趋关系，应分别设置信号量，如信号量</a:t>
            </a:r>
            <a:r>
              <a:rPr lang="en-US" altLang="zh-CN" dirty="0">
                <a:solidFill>
                  <a:schemeClr val="bg1"/>
                </a:solidFill>
                <a:latin typeface="Times New Roman" pitchFamily="18" charset="0"/>
              </a:rPr>
              <a:t>a</a:t>
            </a:r>
            <a:r>
              <a:rPr lang="zh-CN" altLang="en-US" dirty="0">
                <a:solidFill>
                  <a:schemeClr val="bg1"/>
                </a:solidFill>
                <a:latin typeface="Times New Roman" pitchFamily="18" charset="0"/>
              </a:rPr>
              <a:t>用于</a:t>
            </a:r>
            <a:r>
              <a:rPr lang="en-US" altLang="zh-CN" dirty="0">
                <a:solidFill>
                  <a:schemeClr val="bg1"/>
                </a:solidFill>
                <a:latin typeface="Times New Roman" pitchFamily="18" charset="0"/>
              </a:rPr>
              <a:t>S</a:t>
            </a:r>
            <a:r>
              <a:rPr lang="en-US" altLang="zh-CN" baseline="-25000" dirty="0">
                <a:solidFill>
                  <a:schemeClr val="bg1"/>
                </a:solidFill>
                <a:latin typeface="Times New Roman" pitchFamily="18" charset="0"/>
              </a:rPr>
              <a:t>1</a:t>
            </a:r>
            <a:r>
              <a:rPr lang="zh-CN" altLang="en-US" dirty="0">
                <a:solidFill>
                  <a:schemeClr val="bg1"/>
                </a:solidFill>
                <a:latin typeface="Times New Roman" pitchFamily="18" charset="0"/>
              </a:rPr>
              <a:t>→</a:t>
            </a:r>
            <a:r>
              <a:rPr lang="en-US" altLang="zh-CN" dirty="0">
                <a:solidFill>
                  <a:schemeClr val="bg1"/>
                </a:solidFill>
                <a:latin typeface="Times New Roman" pitchFamily="18" charset="0"/>
              </a:rPr>
              <a:t>S</a:t>
            </a:r>
            <a:r>
              <a:rPr lang="en-US" altLang="zh-CN" baseline="-25000" dirty="0">
                <a:solidFill>
                  <a:schemeClr val="bg1"/>
                </a:solidFill>
                <a:latin typeface="Times New Roman" pitchFamily="18" charset="0"/>
              </a:rPr>
              <a:t>2</a:t>
            </a:r>
            <a:r>
              <a:rPr lang="zh-CN" altLang="en-US" dirty="0">
                <a:solidFill>
                  <a:schemeClr val="bg1"/>
                </a:solidFill>
                <a:latin typeface="Times New Roman" pitchFamily="18" charset="0"/>
              </a:rPr>
              <a:t>的前趋关系</a:t>
            </a:r>
            <a:r>
              <a:rPr lang="zh-CN" altLang="en-US" dirty="0" smtClean="0">
                <a:solidFill>
                  <a:schemeClr val="bg1"/>
                </a:solidFill>
                <a:latin typeface="Times New Roman" pitchFamily="18" charset="0"/>
              </a:rPr>
              <a:t>。</a:t>
            </a:r>
            <a:endParaRPr lang="en-US" altLang="zh-CN" dirty="0" smtClean="0">
              <a:solidFill>
                <a:schemeClr val="bg1"/>
              </a:solidFill>
              <a:latin typeface="Times New Roman" pitchFamily="18" charset="0"/>
            </a:endParaRPr>
          </a:p>
          <a:p>
            <a:pPr algn="l"/>
            <a:endParaRPr lang="en-US" altLang="zh-CN" dirty="0" smtClean="0">
              <a:solidFill>
                <a:schemeClr val="bg1"/>
              </a:solidFill>
              <a:latin typeface="Times New Roman" pitchFamily="18" charset="0"/>
            </a:endParaRPr>
          </a:p>
          <a:p>
            <a:pPr indent="622300"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1</a:t>
            </a:r>
            <a:r>
              <a:rPr lang="zh-CN" altLang="en-US" dirty="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2</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a</a:t>
            </a:r>
          </a:p>
          <a:p>
            <a:pPr indent="622300" algn="l"/>
            <a:r>
              <a:rPr lang="en-US" altLang="zh-CN" dirty="0">
                <a:solidFill>
                  <a:schemeClr val="bg1"/>
                </a:solidFill>
                <a:latin typeface="Times New Roman" pitchFamily="18" charset="0"/>
              </a:rPr>
              <a:t>S</a:t>
            </a:r>
            <a:r>
              <a:rPr lang="en-US" altLang="zh-CN" baseline="-25000" dirty="0">
                <a:solidFill>
                  <a:schemeClr val="bg1"/>
                </a:solidFill>
                <a:latin typeface="Times New Roman" pitchFamily="18" charset="0"/>
              </a:rPr>
              <a:t>1</a:t>
            </a:r>
            <a:r>
              <a:rPr lang="zh-CN" altLang="en-US" dirty="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3</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b</a:t>
            </a:r>
            <a:endParaRPr lang="en-US" altLang="zh-CN" dirty="0">
              <a:solidFill>
                <a:schemeClr val="bg1"/>
              </a:solidFill>
              <a:latin typeface="Times New Roman" pitchFamily="18" charset="0"/>
            </a:endParaRPr>
          </a:p>
          <a:p>
            <a:pPr indent="622300"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2</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4</a:t>
            </a:r>
            <a:r>
              <a:rPr lang="zh-CN" altLang="en-US" dirty="0" smtClean="0">
                <a:solidFill>
                  <a:schemeClr val="bg1"/>
                </a:solidFill>
                <a:latin typeface="Times New Roman" pitchFamily="18" charset="0"/>
              </a:rPr>
              <a:t>：</a:t>
            </a:r>
            <a:r>
              <a:rPr lang="en-US" altLang="zh-CN" dirty="0">
                <a:solidFill>
                  <a:schemeClr val="bg1"/>
                </a:solidFill>
                <a:latin typeface="Times New Roman" pitchFamily="18" charset="0"/>
              </a:rPr>
              <a:t>c</a:t>
            </a:r>
            <a:endParaRPr lang="en-US" altLang="zh-CN" dirty="0" smtClean="0">
              <a:solidFill>
                <a:schemeClr val="bg1"/>
              </a:solidFill>
              <a:latin typeface="Times New Roman" pitchFamily="18" charset="0"/>
            </a:endParaRPr>
          </a:p>
          <a:p>
            <a:pPr indent="622300"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2</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a:solidFill>
                  <a:schemeClr val="bg1"/>
                </a:solidFill>
                <a:latin typeface="Times New Roman" pitchFamily="18" charset="0"/>
              </a:rPr>
              <a:t>5</a:t>
            </a:r>
            <a:r>
              <a:rPr lang="zh-CN" altLang="en-US" dirty="0" smtClean="0">
                <a:solidFill>
                  <a:schemeClr val="bg1"/>
                </a:solidFill>
                <a:latin typeface="Times New Roman" pitchFamily="18" charset="0"/>
              </a:rPr>
              <a:t>：</a:t>
            </a:r>
            <a:r>
              <a:rPr lang="en-US" altLang="zh-CN" dirty="0">
                <a:solidFill>
                  <a:schemeClr val="bg1"/>
                </a:solidFill>
                <a:latin typeface="Times New Roman" pitchFamily="18" charset="0"/>
              </a:rPr>
              <a:t>d</a:t>
            </a:r>
            <a:endParaRPr lang="en-US" altLang="zh-CN" dirty="0" smtClean="0">
              <a:solidFill>
                <a:schemeClr val="bg1"/>
              </a:solidFill>
              <a:latin typeface="Times New Roman" pitchFamily="18" charset="0"/>
            </a:endParaRPr>
          </a:p>
          <a:p>
            <a:pPr indent="622300"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3</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a:solidFill>
                  <a:schemeClr val="bg1"/>
                </a:solidFill>
                <a:latin typeface="Times New Roman" pitchFamily="18" charset="0"/>
              </a:rPr>
              <a:t>6</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e</a:t>
            </a:r>
            <a:endParaRPr lang="en-US" altLang="zh-CN" dirty="0">
              <a:solidFill>
                <a:schemeClr val="bg1"/>
              </a:solidFill>
              <a:latin typeface="Times New Roman" pitchFamily="18" charset="0"/>
            </a:endParaRPr>
          </a:p>
          <a:p>
            <a:pPr indent="622300"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4</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6</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f</a:t>
            </a:r>
            <a:endParaRPr lang="en-US" altLang="zh-CN" dirty="0">
              <a:solidFill>
                <a:schemeClr val="bg1"/>
              </a:solidFill>
              <a:latin typeface="Times New Roman" pitchFamily="18" charset="0"/>
            </a:endParaRPr>
          </a:p>
          <a:p>
            <a:pPr indent="622300"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5</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6</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g</a:t>
            </a:r>
            <a:endParaRPr lang="zh-CN" altLang="en-US" dirty="0">
              <a:solidFill>
                <a:schemeClr val="bg1"/>
              </a:solidFill>
              <a:latin typeface="Times New Roman" pitchFamily="18" charset="0"/>
            </a:endParaRPr>
          </a:p>
        </p:txBody>
      </p:sp>
    </p:spTree>
    <p:extLst>
      <p:ext uri="{BB962C8B-B14F-4D97-AF65-F5344CB8AC3E}">
        <p14:creationId xmlns:p14="http://schemas.microsoft.com/office/powerpoint/2010/main" val="2741589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anim calcmode="lin" valueType="num">
                                      <p:cBhvr>
                                        <p:cTn id="23" dur="500" fill="hold"/>
                                        <p:tgtEl>
                                          <p:spTgt spid="23"/>
                                        </p:tgtEl>
                                        <p:attrNameLst>
                                          <p:attrName>ppt_x</p:attrName>
                                        </p:attrNameLst>
                                      </p:cBhvr>
                                      <p:tavLst>
                                        <p:tav tm="0">
                                          <p:val>
                                            <p:strVal val="#ppt_x"/>
                                          </p:val>
                                        </p:tav>
                                        <p:tav tm="100000">
                                          <p:val>
                                            <p:strVal val="#ppt_x"/>
                                          </p:val>
                                        </p:tav>
                                      </p:tavLst>
                                    </p:anim>
                                    <p:anim calcmode="lin" valueType="num">
                                      <p:cBhvr>
                                        <p:cTn id="24" dur="5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Effect transition="in" filter="fade">
                                      <p:cBhvr>
                                        <p:cTn id="27" dur="500"/>
                                        <p:tgtEl>
                                          <p:spTgt spid="23">
                                            <p:txEl>
                                              <p:pRg st="0" end="0"/>
                                            </p:txEl>
                                          </p:spTgt>
                                        </p:tgtEl>
                                      </p:cBhvr>
                                    </p:animEffect>
                                    <p:anim calcmode="lin" valueType="num">
                                      <p:cBhvr>
                                        <p:cTn id="28"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9" dur="5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3">
                                            <p:txEl>
                                              <p:pRg st="2" end="2"/>
                                            </p:txEl>
                                          </p:spTgt>
                                        </p:tgtEl>
                                        <p:attrNameLst>
                                          <p:attrName>style.visibility</p:attrName>
                                        </p:attrNameLst>
                                      </p:cBhvr>
                                      <p:to>
                                        <p:strVal val="visible"/>
                                      </p:to>
                                    </p:set>
                                    <p:animEffect transition="in" filter="randombar(horizontal)">
                                      <p:cBhvr>
                                        <p:cTn id="34" dur="500"/>
                                        <p:tgtEl>
                                          <p:spTgt spid="23">
                                            <p:txEl>
                                              <p:pRg st="2" end="2"/>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23">
                                            <p:txEl>
                                              <p:pRg st="3" end="3"/>
                                            </p:txEl>
                                          </p:spTgt>
                                        </p:tgtEl>
                                        <p:attrNameLst>
                                          <p:attrName>style.visibility</p:attrName>
                                        </p:attrNameLst>
                                      </p:cBhvr>
                                      <p:to>
                                        <p:strVal val="visible"/>
                                      </p:to>
                                    </p:set>
                                    <p:animEffect transition="in" filter="randombar(horizontal)">
                                      <p:cBhvr>
                                        <p:cTn id="37" dur="500"/>
                                        <p:tgtEl>
                                          <p:spTgt spid="23">
                                            <p:txEl>
                                              <p:pRg st="3" end="3"/>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23">
                                            <p:txEl>
                                              <p:pRg st="4" end="4"/>
                                            </p:txEl>
                                          </p:spTgt>
                                        </p:tgtEl>
                                        <p:attrNameLst>
                                          <p:attrName>style.visibility</p:attrName>
                                        </p:attrNameLst>
                                      </p:cBhvr>
                                      <p:to>
                                        <p:strVal val="visible"/>
                                      </p:to>
                                    </p:set>
                                    <p:animEffect transition="in" filter="randombar(horizontal)">
                                      <p:cBhvr>
                                        <p:cTn id="40" dur="500"/>
                                        <p:tgtEl>
                                          <p:spTgt spid="23">
                                            <p:txEl>
                                              <p:pRg st="4" end="4"/>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Effect transition="in" filter="randombar(horizontal)">
                                      <p:cBhvr>
                                        <p:cTn id="43" dur="500"/>
                                        <p:tgtEl>
                                          <p:spTgt spid="23">
                                            <p:txEl>
                                              <p:pRg st="5" end="5"/>
                                            </p:txEl>
                                          </p:spTgt>
                                        </p:tgtEl>
                                      </p:cBhvr>
                                    </p:animEffect>
                                  </p:childTnLst>
                                </p:cTn>
                              </p:par>
                              <p:par>
                                <p:cTn id="44" presetID="14" presetClass="entr" presetSubtype="10" fill="hold" nodeType="withEffect">
                                  <p:stCondLst>
                                    <p:cond delay="0"/>
                                  </p:stCondLst>
                                  <p:childTnLst>
                                    <p:set>
                                      <p:cBhvr>
                                        <p:cTn id="45" dur="1" fill="hold">
                                          <p:stCondLst>
                                            <p:cond delay="0"/>
                                          </p:stCondLst>
                                        </p:cTn>
                                        <p:tgtEl>
                                          <p:spTgt spid="23">
                                            <p:txEl>
                                              <p:pRg st="6" end="6"/>
                                            </p:txEl>
                                          </p:spTgt>
                                        </p:tgtEl>
                                        <p:attrNameLst>
                                          <p:attrName>style.visibility</p:attrName>
                                        </p:attrNameLst>
                                      </p:cBhvr>
                                      <p:to>
                                        <p:strVal val="visible"/>
                                      </p:to>
                                    </p:set>
                                    <p:animEffect transition="in" filter="randombar(horizontal)">
                                      <p:cBhvr>
                                        <p:cTn id="46" dur="500"/>
                                        <p:tgtEl>
                                          <p:spTgt spid="23">
                                            <p:txEl>
                                              <p:pRg st="6" end="6"/>
                                            </p:txEl>
                                          </p:spTgt>
                                        </p:tgtEl>
                                      </p:cBhvr>
                                    </p:animEffect>
                                  </p:childTnLst>
                                </p:cTn>
                              </p:par>
                              <p:par>
                                <p:cTn id="47" presetID="14" presetClass="entr" presetSubtype="10" fill="hold" nodeType="with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Effect transition="in" filter="randombar(horizontal)">
                                      <p:cBhvr>
                                        <p:cTn id="49" dur="500"/>
                                        <p:tgtEl>
                                          <p:spTgt spid="23">
                                            <p:txEl>
                                              <p:pRg st="7" end="7"/>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23">
                                            <p:txEl>
                                              <p:pRg st="8" end="8"/>
                                            </p:txEl>
                                          </p:spTgt>
                                        </p:tgtEl>
                                        <p:attrNameLst>
                                          <p:attrName>style.visibility</p:attrName>
                                        </p:attrNameLst>
                                      </p:cBhvr>
                                      <p:to>
                                        <p:strVal val="visible"/>
                                      </p:to>
                                    </p:set>
                                    <p:animEffect transition="in" filter="randombar(horizontal)">
                                      <p:cBhvr>
                                        <p:cTn id="52"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81000" y="764704"/>
            <a:ext cx="845820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spcBef>
                <a:spcPct val="10000"/>
              </a:spcBef>
            </a:pPr>
            <a:r>
              <a:rPr lang="en-US" altLang="zh-CN" dirty="0" err="1">
                <a:solidFill>
                  <a:schemeClr val="folHlink"/>
                </a:solidFill>
                <a:latin typeface="+mj-lt"/>
              </a:rPr>
              <a:t>struct</a:t>
            </a:r>
            <a:r>
              <a:rPr lang="en-US" altLang="zh-CN" dirty="0">
                <a:solidFill>
                  <a:schemeClr val="folHlink"/>
                </a:solidFill>
                <a:latin typeface="+mj-lt"/>
              </a:rPr>
              <a:t> semaphore a</a:t>
            </a:r>
            <a:r>
              <a:rPr lang="zh-CN" altLang="en-US" dirty="0">
                <a:solidFill>
                  <a:schemeClr val="folHlink"/>
                </a:solidFill>
                <a:latin typeface="+mj-lt"/>
              </a:rPr>
              <a:t>，</a:t>
            </a:r>
            <a:r>
              <a:rPr lang="en-US" altLang="zh-CN" dirty="0">
                <a:solidFill>
                  <a:schemeClr val="folHlink"/>
                </a:solidFill>
                <a:latin typeface="+mj-lt"/>
              </a:rPr>
              <a:t>b</a:t>
            </a:r>
            <a:r>
              <a:rPr lang="zh-CN" altLang="en-US" dirty="0">
                <a:solidFill>
                  <a:schemeClr val="folHlink"/>
                </a:solidFill>
                <a:latin typeface="+mj-lt"/>
              </a:rPr>
              <a:t>，</a:t>
            </a:r>
            <a:r>
              <a:rPr lang="en-US" altLang="zh-CN" dirty="0">
                <a:solidFill>
                  <a:schemeClr val="folHlink"/>
                </a:solidFill>
                <a:latin typeface="+mj-lt"/>
              </a:rPr>
              <a:t>c</a:t>
            </a:r>
            <a:r>
              <a:rPr lang="zh-CN" altLang="en-US" dirty="0">
                <a:solidFill>
                  <a:schemeClr val="folHlink"/>
                </a:solidFill>
                <a:latin typeface="+mj-lt"/>
              </a:rPr>
              <a:t>，</a:t>
            </a:r>
            <a:r>
              <a:rPr lang="en-US" altLang="zh-CN" dirty="0">
                <a:solidFill>
                  <a:schemeClr val="folHlink"/>
                </a:solidFill>
                <a:latin typeface="+mj-lt"/>
              </a:rPr>
              <a:t>d</a:t>
            </a:r>
            <a:r>
              <a:rPr lang="zh-CN" altLang="en-US" dirty="0">
                <a:solidFill>
                  <a:schemeClr val="folHlink"/>
                </a:solidFill>
                <a:latin typeface="+mj-lt"/>
              </a:rPr>
              <a:t>，</a:t>
            </a:r>
            <a:r>
              <a:rPr lang="en-US" altLang="zh-CN" dirty="0">
                <a:solidFill>
                  <a:schemeClr val="folHlink"/>
                </a:solidFill>
                <a:latin typeface="+mj-lt"/>
              </a:rPr>
              <a:t>e</a:t>
            </a:r>
            <a:r>
              <a:rPr lang="zh-CN" altLang="en-US" dirty="0">
                <a:solidFill>
                  <a:schemeClr val="folHlink"/>
                </a:solidFill>
                <a:latin typeface="+mj-lt"/>
              </a:rPr>
              <a:t>，</a:t>
            </a:r>
            <a:r>
              <a:rPr lang="en-US" altLang="zh-CN" dirty="0">
                <a:solidFill>
                  <a:schemeClr val="folHlink"/>
                </a:solidFill>
                <a:latin typeface="+mj-lt"/>
              </a:rPr>
              <a:t>f</a:t>
            </a:r>
            <a:r>
              <a:rPr lang="zh-CN" altLang="en-US" dirty="0">
                <a:solidFill>
                  <a:schemeClr val="folHlink"/>
                </a:solidFill>
                <a:latin typeface="+mj-lt"/>
              </a:rPr>
              <a:t>，</a:t>
            </a:r>
            <a:r>
              <a:rPr lang="en-US" altLang="zh-CN" dirty="0">
                <a:solidFill>
                  <a:schemeClr val="folHlink"/>
                </a:solidFill>
                <a:latin typeface="+mj-lt"/>
              </a:rPr>
              <a:t>g </a:t>
            </a:r>
            <a:r>
              <a:rPr lang="zh-CN" altLang="en-US" dirty="0">
                <a:solidFill>
                  <a:schemeClr val="folHlink"/>
                </a:solidFill>
                <a:latin typeface="+mj-lt"/>
              </a:rPr>
              <a:t>；</a:t>
            </a:r>
          </a:p>
          <a:p>
            <a:pPr algn="just">
              <a:spcBef>
                <a:spcPct val="10000"/>
              </a:spcBef>
            </a:pPr>
            <a:r>
              <a:rPr lang="en-US" altLang="zh-CN" dirty="0" smtClean="0">
                <a:solidFill>
                  <a:schemeClr val="folHlink"/>
                </a:solidFill>
                <a:latin typeface="+mj-lt"/>
              </a:rPr>
              <a:t>   </a:t>
            </a:r>
            <a:r>
              <a:rPr lang="en-US" altLang="zh-CN" dirty="0" err="1" smtClean="0">
                <a:solidFill>
                  <a:schemeClr val="folHlink"/>
                </a:solidFill>
                <a:latin typeface="+mj-lt"/>
              </a:rPr>
              <a:t>a.value</a:t>
            </a:r>
            <a:r>
              <a:rPr lang="en-US" altLang="zh-CN" dirty="0" smtClean="0">
                <a:solidFill>
                  <a:schemeClr val="folHlink"/>
                </a:solidFill>
                <a:latin typeface="+mj-lt"/>
              </a:rPr>
              <a:t> = </a:t>
            </a:r>
            <a:r>
              <a:rPr lang="en-US" altLang="zh-CN" dirty="0" err="1" smtClean="0">
                <a:solidFill>
                  <a:schemeClr val="folHlink"/>
                </a:solidFill>
                <a:latin typeface="+mj-lt"/>
              </a:rPr>
              <a:t>b.value</a:t>
            </a:r>
            <a:endParaRPr lang="en-US" altLang="zh-CN" dirty="0" smtClean="0">
              <a:solidFill>
                <a:schemeClr val="folHlink"/>
              </a:solidFill>
              <a:latin typeface="+mj-lt"/>
            </a:endParaRPr>
          </a:p>
          <a:p>
            <a:pPr algn="just">
              <a:spcBef>
                <a:spcPct val="10000"/>
              </a:spcBef>
            </a:pPr>
            <a:r>
              <a:rPr lang="en-US" altLang="zh-CN" dirty="0" smtClean="0">
                <a:solidFill>
                  <a:schemeClr val="folHlink"/>
                </a:solidFill>
                <a:latin typeface="+mj-lt"/>
              </a:rPr>
              <a:t>= </a:t>
            </a:r>
            <a:r>
              <a:rPr lang="en-US" altLang="zh-CN" dirty="0" err="1" smtClean="0">
                <a:solidFill>
                  <a:schemeClr val="folHlink"/>
                </a:solidFill>
                <a:latin typeface="+mj-lt"/>
              </a:rPr>
              <a:t>c.value</a:t>
            </a:r>
            <a:r>
              <a:rPr lang="en-US" altLang="zh-CN" dirty="0" smtClean="0">
                <a:solidFill>
                  <a:schemeClr val="folHlink"/>
                </a:solidFill>
                <a:latin typeface="+mj-lt"/>
              </a:rPr>
              <a:t> = </a:t>
            </a:r>
            <a:r>
              <a:rPr lang="en-US" altLang="zh-CN" dirty="0" err="1" smtClean="0">
                <a:solidFill>
                  <a:schemeClr val="folHlink"/>
                </a:solidFill>
                <a:latin typeface="+mj-lt"/>
              </a:rPr>
              <a:t>d.value</a:t>
            </a:r>
            <a:endParaRPr lang="en-US" altLang="zh-CN" dirty="0" smtClean="0">
              <a:solidFill>
                <a:schemeClr val="folHlink"/>
              </a:solidFill>
              <a:latin typeface="+mj-lt"/>
            </a:endParaRPr>
          </a:p>
          <a:p>
            <a:pPr algn="just">
              <a:spcBef>
                <a:spcPct val="10000"/>
              </a:spcBef>
            </a:pPr>
            <a:r>
              <a:rPr lang="en-US" altLang="zh-CN" dirty="0" smtClean="0">
                <a:solidFill>
                  <a:schemeClr val="folHlink"/>
                </a:solidFill>
                <a:latin typeface="+mj-lt"/>
              </a:rPr>
              <a:t>= </a:t>
            </a:r>
            <a:r>
              <a:rPr lang="en-US" altLang="zh-CN" dirty="0" err="1" smtClean="0">
                <a:solidFill>
                  <a:schemeClr val="folHlink"/>
                </a:solidFill>
                <a:latin typeface="+mj-lt"/>
              </a:rPr>
              <a:t>e.value</a:t>
            </a:r>
            <a:r>
              <a:rPr lang="en-US" altLang="zh-CN" dirty="0" smtClean="0">
                <a:solidFill>
                  <a:schemeClr val="folHlink"/>
                </a:solidFill>
                <a:latin typeface="+mj-lt"/>
              </a:rPr>
              <a:t> = </a:t>
            </a:r>
            <a:r>
              <a:rPr lang="en-US" altLang="zh-CN" dirty="0" err="1" smtClean="0">
                <a:solidFill>
                  <a:schemeClr val="folHlink"/>
                </a:solidFill>
                <a:latin typeface="+mj-lt"/>
              </a:rPr>
              <a:t>f.value</a:t>
            </a:r>
            <a:endParaRPr lang="en-US" altLang="zh-CN" dirty="0">
              <a:solidFill>
                <a:schemeClr val="folHlink"/>
              </a:solidFill>
              <a:latin typeface="+mj-lt"/>
            </a:endParaRPr>
          </a:p>
          <a:p>
            <a:pPr algn="just">
              <a:spcBef>
                <a:spcPct val="10000"/>
              </a:spcBef>
            </a:pPr>
            <a:r>
              <a:rPr lang="en-US" altLang="zh-CN" dirty="0" smtClean="0">
                <a:solidFill>
                  <a:schemeClr val="folHlink"/>
                </a:solidFill>
                <a:latin typeface="+mj-lt"/>
              </a:rPr>
              <a:t>= </a:t>
            </a:r>
            <a:r>
              <a:rPr lang="en-US" altLang="zh-CN" dirty="0" err="1" smtClean="0">
                <a:solidFill>
                  <a:schemeClr val="folHlink"/>
                </a:solidFill>
                <a:latin typeface="+mj-lt"/>
              </a:rPr>
              <a:t>g.value</a:t>
            </a:r>
            <a:r>
              <a:rPr lang="en-US" altLang="zh-CN" dirty="0" smtClean="0">
                <a:solidFill>
                  <a:schemeClr val="folHlink"/>
                </a:solidFill>
                <a:latin typeface="+mj-lt"/>
              </a:rPr>
              <a:t> = 0</a:t>
            </a:r>
            <a:r>
              <a:rPr lang="en-US" altLang="zh-CN" dirty="0">
                <a:solidFill>
                  <a:schemeClr val="folHlink"/>
                </a:solidFill>
                <a:latin typeface="+mj-lt"/>
              </a:rPr>
              <a:t>;</a:t>
            </a:r>
          </a:p>
        </p:txBody>
      </p:sp>
      <p:sp>
        <p:nvSpPr>
          <p:cNvPr id="93188" name="AutoShape 4"/>
          <p:cNvSpPr>
            <a:spLocks/>
          </p:cNvSpPr>
          <p:nvPr/>
        </p:nvSpPr>
        <p:spPr bwMode="auto">
          <a:xfrm>
            <a:off x="6300192" y="1196752"/>
            <a:ext cx="228600" cy="990600"/>
          </a:xfrm>
          <a:prstGeom prst="rightBrace">
            <a:avLst>
              <a:gd name="adj1" fmla="val 35850"/>
              <a:gd name="adj2" fmla="val 50000"/>
            </a:avLst>
          </a:prstGeom>
          <a:noFill/>
          <a:ln w="28575">
            <a:solidFill>
              <a:srgbClr val="CC6600"/>
            </a:solidFill>
            <a:bevel/>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latin typeface="+mj-lt"/>
            </a:endParaRPr>
          </a:p>
        </p:txBody>
      </p:sp>
      <p:sp>
        <p:nvSpPr>
          <p:cNvPr id="93189" name="AutoShape 5"/>
          <p:cNvSpPr>
            <a:spLocks noChangeArrowheads="1"/>
          </p:cNvSpPr>
          <p:nvPr/>
        </p:nvSpPr>
        <p:spPr bwMode="auto">
          <a:xfrm>
            <a:off x="6757392" y="1501552"/>
            <a:ext cx="1295400" cy="533400"/>
          </a:xfrm>
          <a:prstGeom prst="wedgeRectCallout">
            <a:avLst>
              <a:gd name="adj1" fmla="val -25736"/>
              <a:gd name="adj2" fmla="val 51190"/>
            </a:avLst>
          </a:prstGeom>
          <a:solidFill>
            <a:schemeClr val="accent1"/>
          </a:solidFill>
          <a:ln w="9525">
            <a:solidFill>
              <a:schemeClr val="tx1"/>
            </a:solidFill>
            <a:miter lim="800000"/>
            <a:headEnd/>
            <a:tailEnd/>
          </a:ln>
        </p:spPr>
        <p:txBody>
          <a:bodyPr/>
          <a:lstStyle/>
          <a:p>
            <a:pPr algn="ctr">
              <a:spcBef>
                <a:spcPct val="0"/>
              </a:spcBef>
            </a:pPr>
            <a:r>
              <a:rPr lang="zh-CN" altLang="en-US" sz="2400">
                <a:latin typeface="+mj-lt"/>
              </a:rPr>
              <a:t>初始化</a:t>
            </a:r>
          </a:p>
        </p:txBody>
      </p:sp>
      <p:sp>
        <p:nvSpPr>
          <p:cNvPr id="93190" name="Text Box 6"/>
          <p:cNvSpPr txBox="1">
            <a:spLocks noChangeArrowheads="1"/>
          </p:cNvSpPr>
          <p:nvPr/>
        </p:nvSpPr>
        <p:spPr bwMode="auto">
          <a:xfrm>
            <a:off x="611560" y="2924944"/>
            <a:ext cx="721704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spcBef>
                <a:spcPct val="10000"/>
              </a:spcBef>
            </a:pPr>
            <a:r>
              <a:rPr lang="en-US" altLang="zh-CN" dirty="0" smtClean="0">
                <a:solidFill>
                  <a:srgbClr val="663300"/>
                </a:solidFill>
                <a:latin typeface="+mj-lt"/>
              </a:rPr>
              <a:t>begin</a:t>
            </a:r>
            <a:r>
              <a:rPr lang="en-US" altLang="zh-CN" dirty="0" smtClean="0">
                <a:latin typeface="+mj-lt"/>
              </a:rPr>
              <a:t>  </a:t>
            </a:r>
            <a:r>
              <a:rPr lang="en-US" altLang="zh-CN" dirty="0" smtClean="0">
                <a:solidFill>
                  <a:srgbClr val="CC6600"/>
                </a:solidFill>
                <a:latin typeface="+mj-lt"/>
              </a:rPr>
              <a:t>/*begin</a:t>
            </a:r>
            <a:r>
              <a:rPr lang="zh-CN" altLang="en-US" dirty="0">
                <a:solidFill>
                  <a:srgbClr val="CC6600"/>
                </a:solidFill>
                <a:latin typeface="+mj-lt"/>
              </a:rPr>
              <a:t>表示并发执行开始*</a:t>
            </a:r>
            <a:r>
              <a:rPr lang="en-US" altLang="zh-CN" dirty="0">
                <a:solidFill>
                  <a:srgbClr val="CC6600"/>
                </a:solidFill>
                <a:latin typeface="+mj-lt"/>
              </a:rPr>
              <a:t>/</a:t>
            </a:r>
          </a:p>
          <a:p>
            <a:pPr algn="just">
              <a:spcBef>
                <a:spcPct val="10000"/>
              </a:spcBef>
            </a:pPr>
            <a:r>
              <a:rPr lang="en-US" altLang="zh-CN" dirty="0" smtClean="0">
                <a:latin typeface="+mj-lt"/>
              </a:rPr>
              <a:t>P1</a:t>
            </a:r>
            <a:r>
              <a:rPr lang="zh-CN" altLang="en-US" dirty="0" smtClean="0">
                <a:latin typeface="+mj-lt"/>
              </a:rPr>
              <a:t>：</a:t>
            </a:r>
            <a:r>
              <a:rPr lang="en-US" altLang="zh-CN" dirty="0">
                <a:latin typeface="+mj-lt"/>
              </a:rPr>
              <a:t>{</a:t>
            </a:r>
            <a:r>
              <a:rPr lang="en-US" altLang="zh-CN" dirty="0">
                <a:solidFill>
                  <a:srgbClr val="0033CC"/>
                </a:solidFill>
                <a:latin typeface="+mj-lt"/>
              </a:rPr>
              <a:t> S1</a:t>
            </a:r>
            <a:r>
              <a:rPr lang="zh-CN" altLang="en-US" dirty="0">
                <a:latin typeface="+mj-lt"/>
              </a:rPr>
              <a:t>；</a:t>
            </a:r>
            <a:r>
              <a:rPr lang="en-US" altLang="zh-CN" dirty="0">
                <a:latin typeface="+mj-lt"/>
              </a:rPr>
              <a:t>signal</a:t>
            </a:r>
            <a:r>
              <a:rPr lang="zh-CN" altLang="en-US" dirty="0">
                <a:latin typeface="+mj-lt"/>
              </a:rPr>
              <a:t>（</a:t>
            </a:r>
            <a:r>
              <a:rPr lang="en-US" altLang="zh-CN" dirty="0">
                <a:latin typeface="+mj-lt"/>
              </a:rPr>
              <a:t>a</a:t>
            </a:r>
            <a:r>
              <a:rPr lang="zh-CN" altLang="en-US" dirty="0">
                <a:latin typeface="+mj-lt"/>
              </a:rPr>
              <a:t>）；</a:t>
            </a:r>
            <a:r>
              <a:rPr lang="en-US" altLang="zh-CN" dirty="0">
                <a:latin typeface="+mj-lt"/>
              </a:rPr>
              <a:t>signal</a:t>
            </a:r>
            <a:r>
              <a:rPr lang="zh-CN" altLang="en-US" dirty="0">
                <a:latin typeface="+mj-lt"/>
              </a:rPr>
              <a:t>（</a:t>
            </a:r>
            <a:r>
              <a:rPr lang="en-US" altLang="zh-CN" dirty="0">
                <a:latin typeface="+mj-lt"/>
              </a:rPr>
              <a:t>b</a:t>
            </a:r>
            <a:r>
              <a:rPr lang="zh-CN" altLang="en-US" dirty="0">
                <a:latin typeface="+mj-lt"/>
              </a:rPr>
              <a:t>）； </a:t>
            </a:r>
            <a:r>
              <a:rPr lang="en-US" altLang="zh-CN" dirty="0">
                <a:latin typeface="+mj-lt"/>
              </a:rPr>
              <a:t>}</a:t>
            </a:r>
          </a:p>
          <a:p>
            <a:pPr algn="just">
              <a:spcBef>
                <a:spcPct val="10000"/>
              </a:spcBef>
            </a:pPr>
            <a:r>
              <a:rPr lang="en-US" altLang="zh-CN" dirty="0" smtClean="0">
                <a:latin typeface="+mj-lt"/>
              </a:rPr>
              <a:t>P2</a:t>
            </a:r>
            <a:r>
              <a:rPr lang="zh-CN" altLang="en-US" dirty="0" smtClean="0">
                <a:latin typeface="+mj-lt"/>
              </a:rPr>
              <a:t>：</a:t>
            </a:r>
            <a:r>
              <a:rPr lang="en-US" altLang="zh-CN" dirty="0" smtClean="0">
                <a:latin typeface="+mj-lt"/>
              </a:rPr>
              <a:t>{ </a:t>
            </a:r>
            <a:r>
              <a:rPr lang="en-US" altLang="zh-CN" dirty="0">
                <a:latin typeface="+mj-lt"/>
              </a:rPr>
              <a:t>wait</a:t>
            </a:r>
            <a:r>
              <a:rPr lang="zh-CN" altLang="en-US" dirty="0">
                <a:latin typeface="+mj-lt"/>
              </a:rPr>
              <a:t>（</a:t>
            </a:r>
            <a:r>
              <a:rPr lang="en-US" altLang="zh-CN" dirty="0">
                <a:latin typeface="+mj-lt"/>
              </a:rPr>
              <a:t>a</a:t>
            </a:r>
            <a:r>
              <a:rPr lang="zh-CN" altLang="en-US" dirty="0">
                <a:latin typeface="+mj-lt"/>
              </a:rPr>
              <a:t>）；</a:t>
            </a:r>
            <a:r>
              <a:rPr lang="en-US" altLang="zh-CN" dirty="0">
                <a:solidFill>
                  <a:srgbClr val="0033CC"/>
                </a:solidFill>
                <a:latin typeface="+mj-lt"/>
              </a:rPr>
              <a:t>S2</a:t>
            </a:r>
            <a:r>
              <a:rPr lang="zh-CN" altLang="en-US" dirty="0">
                <a:latin typeface="+mj-lt"/>
              </a:rPr>
              <a:t>；</a:t>
            </a:r>
            <a:r>
              <a:rPr lang="en-US" altLang="zh-CN" dirty="0">
                <a:latin typeface="+mj-lt"/>
              </a:rPr>
              <a:t>signal</a:t>
            </a:r>
            <a:r>
              <a:rPr lang="zh-CN" altLang="en-US" dirty="0">
                <a:latin typeface="+mj-lt"/>
              </a:rPr>
              <a:t>（</a:t>
            </a:r>
            <a:r>
              <a:rPr lang="en-US" altLang="zh-CN" dirty="0">
                <a:latin typeface="+mj-lt"/>
              </a:rPr>
              <a:t>c</a:t>
            </a:r>
            <a:r>
              <a:rPr lang="zh-CN" altLang="en-US" dirty="0">
                <a:latin typeface="+mj-lt"/>
              </a:rPr>
              <a:t>）；</a:t>
            </a:r>
            <a:r>
              <a:rPr lang="en-US" altLang="zh-CN" dirty="0">
                <a:latin typeface="+mj-lt"/>
              </a:rPr>
              <a:t>signal</a:t>
            </a:r>
            <a:r>
              <a:rPr lang="zh-CN" altLang="en-US" dirty="0">
                <a:latin typeface="+mj-lt"/>
              </a:rPr>
              <a:t>（</a:t>
            </a:r>
            <a:r>
              <a:rPr lang="en-US" altLang="zh-CN" dirty="0">
                <a:latin typeface="+mj-lt"/>
              </a:rPr>
              <a:t>d</a:t>
            </a:r>
            <a:r>
              <a:rPr lang="zh-CN" altLang="en-US" dirty="0">
                <a:latin typeface="+mj-lt"/>
              </a:rPr>
              <a:t>）； </a:t>
            </a:r>
            <a:r>
              <a:rPr lang="en-US" altLang="zh-CN" dirty="0">
                <a:latin typeface="+mj-lt"/>
              </a:rPr>
              <a:t>}</a:t>
            </a:r>
          </a:p>
          <a:p>
            <a:pPr algn="just">
              <a:spcBef>
                <a:spcPct val="10000"/>
              </a:spcBef>
            </a:pPr>
            <a:r>
              <a:rPr lang="en-US" altLang="zh-CN" dirty="0" smtClean="0">
                <a:latin typeface="+mj-lt"/>
              </a:rPr>
              <a:t>P3</a:t>
            </a:r>
            <a:r>
              <a:rPr lang="zh-CN" altLang="en-US" dirty="0">
                <a:latin typeface="+mj-lt"/>
              </a:rPr>
              <a:t>：</a:t>
            </a:r>
            <a:r>
              <a:rPr lang="en-US" altLang="zh-CN" dirty="0">
                <a:latin typeface="+mj-lt"/>
              </a:rPr>
              <a:t>{ wait</a:t>
            </a:r>
            <a:r>
              <a:rPr lang="zh-CN" altLang="en-US" dirty="0">
                <a:latin typeface="+mj-lt"/>
              </a:rPr>
              <a:t>（</a:t>
            </a:r>
            <a:r>
              <a:rPr lang="en-US" altLang="zh-CN" dirty="0">
                <a:latin typeface="+mj-lt"/>
              </a:rPr>
              <a:t>b</a:t>
            </a:r>
            <a:r>
              <a:rPr lang="zh-CN" altLang="en-US" dirty="0">
                <a:latin typeface="+mj-lt"/>
              </a:rPr>
              <a:t>）；</a:t>
            </a:r>
            <a:r>
              <a:rPr lang="en-US" altLang="zh-CN" dirty="0">
                <a:solidFill>
                  <a:srgbClr val="0033CC"/>
                </a:solidFill>
                <a:latin typeface="+mj-lt"/>
              </a:rPr>
              <a:t>S3</a:t>
            </a:r>
            <a:r>
              <a:rPr lang="zh-CN" altLang="en-US" dirty="0">
                <a:latin typeface="+mj-lt"/>
              </a:rPr>
              <a:t>；</a:t>
            </a:r>
            <a:r>
              <a:rPr lang="en-US" altLang="zh-CN" dirty="0">
                <a:latin typeface="+mj-lt"/>
              </a:rPr>
              <a:t>signal</a:t>
            </a:r>
            <a:r>
              <a:rPr lang="zh-CN" altLang="en-US" dirty="0">
                <a:latin typeface="+mj-lt"/>
              </a:rPr>
              <a:t>（</a:t>
            </a:r>
            <a:r>
              <a:rPr lang="en-US" altLang="zh-CN" dirty="0">
                <a:latin typeface="+mj-lt"/>
              </a:rPr>
              <a:t>e</a:t>
            </a:r>
            <a:r>
              <a:rPr lang="zh-CN" altLang="en-US" dirty="0">
                <a:latin typeface="+mj-lt"/>
              </a:rPr>
              <a:t>）； </a:t>
            </a:r>
            <a:r>
              <a:rPr lang="en-US" altLang="zh-CN" dirty="0">
                <a:latin typeface="+mj-lt"/>
              </a:rPr>
              <a:t>}</a:t>
            </a:r>
          </a:p>
          <a:p>
            <a:pPr algn="just">
              <a:spcBef>
                <a:spcPct val="10000"/>
              </a:spcBef>
            </a:pPr>
            <a:r>
              <a:rPr lang="en-US" altLang="zh-CN" dirty="0" smtClean="0">
                <a:latin typeface="+mj-lt"/>
              </a:rPr>
              <a:t>P4</a:t>
            </a:r>
            <a:r>
              <a:rPr lang="zh-CN" altLang="en-US" dirty="0">
                <a:latin typeface="+mj-lt"/>
              </a:rPr>
              <a:t>：</a:t>
            </a:r>
            <a:r>
              <a:rPr lang="en-US" altLang="zh-CN" dirty="0">
                <a:latin typeface="+mj-lt"/>
              </a:rPr>
              <a:t>{ wait</a:t>
            </a:r>
            <a:r>
              <a:rPr lang="zh-CN" altLang="en-US" dirty="0">
                <a:latin typeface="+mj-lt"/>
              </a:rPr>
              <a:t>（</a:t>
            </a:r>
            <a:r>
              <a:rPr lang="en-US" altLang="zh-CN" dirty="0">
                <a:latin typeface="+mj-lt"/>
              </a:rPr>
              <a:t>c</a:t>
            </a:r>
            <a:r>
              <a:rPr lang="zh-CN" altLang="en-US" dirty="0">
                <a:latin typeface="+mj-lt"/>
              </a:rPr>
              <a:t>）；</a:t>
            </a:r>
            <a:r>
              <a:rPr lang="en-US" altLang="zh-CN" dirty="0">
                <a:solidFill>
                  <a:srgbClr val="0033CC"/>
                </a:solidFill>
                <a:latin typeface="+mj-lt"/>
              </a:rPr>
              <a:t>S4</a:t>
            </a:r>
            <a:r>
              <a:rPr lang="zh-CN" altLang="en-US" dirty="0">
                <a:latin typeface="+mj-lt"/>
              </a:rPr>
              <a:t>；</a:t>
            </a:r>
            <a:r>
              <a:rPr lang="en-US" altLang="zh-CN" dirty="0">
                <a:latin typeface="+mj-lt"/>
              </a:rPr>
              <a:t>signal</a:t>
            </a:r>
            <a:r>
              <a:rPr lang="zh-CN" altLang="en-US" dirty="0">
                <a:latin typeface="+mj-lt"/>
              </a:rPr>
              <a:t>（</a:t>
            </a:r>
            <a:r>
              <a:rPr lang="en-US" altLang="zh-CN" dirty="0">
                <a:latin typeface="+mj-lt"/>
              </a:rPr>
              <a:t>f</a:t>
            </a:r>
            <a:r>
              <a:rPr lang="zh-CN" altLang="en-US" dirty="0">
                <a:latin typeface="+mj-lt"/>
              </a:rPr>
              <a:t>）； </a:t>
            </a:r>
            <a:r>
              <a:rPr lang="en-US" altLang="zh-CN" dirty="0">
                <a:latin typeface="+mj-lt"/>
              </a:rPr>
              <a:t>}</a:t>
            </a:r>
          </a:p>
          <a:p>
            <a:pPr algn="just">
              <a:spcBef>
                <a:spcPct val="10000"/>
              </a:spcBef>
            </a:pPr>
            <a:r>
              <a:rPr lang="en-US" altLang="zh-CN" dirty="0" smtClean="0">
                <a:latin typeface="+mj-lt"/>
              </a:rPr>
              <a:t>P5</a:t>
            </a:r>
            <a:r>
              <a:rPr lang="zh-CN" altLang="en-US" dirty="0">
                <a:latin typeface="+mj-lt"/>
              </a:rPr>
              <a:t>：</a:t>
            </a:r>
            <a:r>
              <a:rPr lang="en-US" altLang="zh-CN" dirty="0">
                <a:latin typeface="+mj-lt"/>
              </a:rPr>
              <a:t>{ wait</a:t>
            </a:r>
            <a:r>
              <a:rPr lang="zh-CN" altLang="en-US" dirty="0">
                <a:latin typeface="+mj-lt"/>
              </a:rPr>
              <a:t>（</a:t>
            </a:r>
            <a:r>
              <a:rPr lang="en-US" altLang="zh-CN" dirty="0">
                <a:latin typeface="+mj-lt"/>
              </a:rPr>
              <a:t>d</a:t>
            </a:r>
            <a:r>
              <a:rPr lang="zh-CN" altLang="en-US" dirty="0">
                <a:latin typeface="+mj-lt"/>
              </a:rPr>
              <a:t>）；</a:t>
            </a:r>
            <a:r>
              <a:rPr lang="en-US" altLang="zh-CN" dirty="0">
                <a:solidFill>
                  <a:srgbClr val="0033CC"/>
                </a:solidFill>
                <a:latin typeface="+mj-lt"/>
              </a:rPr>
              <a:t>S5</a:t>
            </a:r>
            <a:r>
              <a:rPr lang="zh-CN" altLang="en-US" dirty="0">
                <a:latin typeface="+mj-lt"/>
              </a:rPr>
              <a:t>；</a:t>
            </a:r>
            <a:r>
              <a:rPr lang="en-US" altLang="zh-CN" dirty="0">
                <a:latin typeface="+mj-lt"/>
              </a:rPr>
              <a:t>signal</a:t>
            </a:r>
            <a:r>
              <a:rPr lang="zh-CN" altLang="en-US" dirty="0">
                <a:latin typeface="+mj-lt"/>
              </a:rPr>
              <a:t>（</a:t>
            </a:r>
            <a:r>
              <a:rPr lang="en-US" altLang="zh-CN" dirty="0">
                <a:latin typeface="+mj-lt"/>
              </a:rPr>
              <a:t>g</a:t>
            </a:r>
            <a:r>
              <a:rPr lang="zh-CN" altLang="en-US" dirty="0">
                <a:latin typeface="+mj-lt"/>
              </a:rPr>
              <a:t>）； </a:t>
            </a:r>
            <a:r>
              <a:rPr lang="en-US" altLang="zh-CN" dirty="0">
                <a:latin typeface="+mj-lt"/>
              </a:rPr>
              <a:t>}</a:t>
            </a:r>
          </a:p>
          <a:p>
            <a:pPr algn="just">
              <a:spcBef>
                <a:spcPct val="10000"/>
              </a:spcBef>
            </a:pPr>
            <a:r>
              <a:rPr lang="en-US" altLang="zh-CN" dirty="0" smtClean="0">
                <a:latin typeface="+mj-lt"/>
              </a:rPr>
              <a:t>P6</a:t>
            </a:r>
            <a:r>
              <a:rPr lang="zh-CN" altLang="en-US" dirty="0" smtClean="0">
                <a:latin typeface="+mj-lt"/>
              </a:rPr>
              <a:t>：</a:t>
            </a:r>
            <a:r>
              <a:rPr lang="en-US" altLang="zh-CN" dirty="0" smtClean="0">
                <a:latin typeface="+mj-lt"/>
              </a:rPr>
              <a:t>{ </a:t>
            </a:r>
            <a:r>
              <a:rPr lang="en-US" altLang="zh-CN" dirty="0">
                <a:latin typeface="+mj-lt"/>
              </a:rPr>
              <a:t>wait</a:t>
            </a:r>
            <a:r>
              <a:rPr lang="zh-CN" altLang="en-US" dirty="0">
                <a:latin typeface="+mj-lt"/>
              </a:rPr>
              <a:t>（</a:t>
            </a:r>
            <a:r>
              <a:rPr lang="en-US" altLang="zh-CN" dirty="0">
                <a:latin typeface="+mj-lt"/>
              </a:rPr>
              <a:t>e</a:t>
            </a:r>
            <a:r>
              <a:rPr lang="zh-CN" altLang="en-US" dirty="0">
                <a:latin typeface="+mj-lt"/>
              </a:rPr>
              <a:t>）；</a:t>
            </a:r>
            <a:r>
              <a:rPr lang="en-US" altLang="zh-CN" dirty="0">
                <a:latin typeface="+mj-lt"/>
              </a:rPr>
              <a:t>wait</a:t>
            </a:r>
            <a:r>
              <a:rPr lang="zh-CN" altLang="en-US" dirty="0">
                <a:latin typeface="+mj-lt"/>
              </a:rPr>
              <a:t>（</a:t>
            </a:r>
            <a:r>
              <a:rPr lang="en-US" altLang="zh-CN" dirty="0">
                <a:latin typeface="+mj-lt"/>
              </a:rPr>
              <a:t>f</a:t>
            </a:r>
            <a:r>
              <a:rPr lang="zh-CN" altLang="en-US" dirty="0">
                <a:latin typeface="+mj-lt"/>
              </a:rPr>
              <a:t>）；</a:t>
            </a:r>
            <a:r>
              <a:rPr lang="en-US" altLang="zh-CN" dirty="0">
                <a:latin typeface="+mj-lt"/>
              </a:rPr>
              <a:t>wait</a:t>
            </a:r>
            <a:r>
              <a:rPr lang="zh-CN" altLang="en-US" dirty="0">
                <a:latin typeface="+mj-lt"/>
              </a:rPr>
              <a:t>（</a:t>
            </a:r>
            <a:r>
              <a:rPr lang="en-US" altLang="zh-CN" dirty="0">
                <a:latin typeface="+mj-lt"/>
              </a:rPr>
              <a:t>g</a:t>
            </a:r>
            <a:r>
              <a:rPr lang="zh-CN" altLang="en-US" dirty="0">
                <a:latin typeface="+mj-lt"/>
              </a:rPr>
              <a:t>）；</a:t>
            </a:r>
            <a:r>
              <a:rPr lang="en-US" altLang="zh-CN" dirty="0">
                <a:solidFill>
                  <a:srgbClr val="0033CC"/>
                </a:solidFill>
                <a:latin typeface="+mj-lt"/>
              </a:rPr>
              <a:t>S6</a:t>
            </a:r>
            <a:r>
              <a:rPr lang="zh-CN" altLang="en-US" dirty="0">
                <a:latin typeface="+mj-lt"/>
              </a:rPr>
              <a:t>； </a:t>
            </a:r>
            <a:r>
              <a:rPr lang="en-US" altLang="zh-CN" dirty="0" smtClean="0">
                <a:latin typeface="+mj-lt"/>
              </a:rPr>
              <a:t>}</a:t>
            </a:r>
          </a:p>
          <a:p>
            <a:pPr algn="just">
              <a:spcBef>
                <a:spcPct val="10000"/>
              </a:spcBef>
            </a:pPr>
            <a:r>
              <a:rPr lang="en-US" altLang="zh-CN" dirty="0" smtClean="0">
                <a:solidFill>
                  <a:srgbClr val="663300"/>
                </a:solidFill>
                <a:latin typeface="+mj-lt"/>
              </a:rPr>
              <a:t>end</a:t>
            </a:r>
            <a:r>
              <a:rPr lang="en-US" altLang="zh-CN" dirty="0" smtClean="0">
                <a:latin typeface="+mj-lt"/>
              </a:rPr>
              <a:t>    </a:t>
            </a:r>
            <a:r>
              <a:rPr lang="en-US" altLang="zh-CN" dirty="0" smtClean="0">
                <a:solidFill>
                  <a:srgbClr val="CC6600"/>
                </a:solidFill>
                <a:latin typeface="+mj-lt"/>
              </a:rPr>
              <a:t>/*</a:t>
            </a:r>
            <a:r>
              <a:rPr lang="zh-CN" altLang="en-US" dirty="0" smtClean="0">
                <a:solidFill>
                  <a:srgbClr val="CC6600"/>
                </a:solidFill>
                <a:latin typeface="+mj-lt"/>
              </a:rPr>
              <a:t>用</a:t>
            </a:r>
            <a:r>
              <a:rPr lang="en-US" altLang="zh-CN" dirty="0" smtClean="0">
                <a:solidFill>
                  <a:srgbClr val="CC6600"/>
                </a:solidFill>
                <a:latin typeface="+mj-lt"/>
              </a:rPr>
              <a:t>end</a:t>
            </a:r>
            <a:r>
              <a:rPr lang="zh-CN" altLang="en-US" dirty="0" smtClean="0">
                <a:solidFill>
                  <a:srgbClr val="CC6600"/>
                </a:solidFill>
                <a:latin typeface="+mj-lt"/>
              </a:rPr>
              <a:t>表示并发执行结束 *</a:t>
            </a:r>
            <a:r>
              <a:rPr lang="en-US" altLang="zh-CN" dirty="0" smtClean="0">
                <a:solidFill>
                  <a:srgbClr val="CC6600"/>
                </a:solidFill>
                <a:latin typeface="+mj-lt"/>
              </a:rPr>
              <a:t>/</a:t>
            </a:r>
            <a:endParaRPr lang="en-US" altLang="zh-CN" dirty="0">
              <a:solidFill>
                <a:srgbClr val="CC6600"/>
              </a:solidFill>
              <a:latin typeface="+mj-lt"/>
            </a:endParaRPr>
          </a:p>
        </p:txBody>
      </p:sp>
      <p:sp>
        <p:nvSpPr>
          <p:cNvPr id="8" name="Text Box 7"/>
          <p:cNvSpPr txBox="1">
            <a:spLocks noChangeArrowheads="1"/>
          </p:cNvSpPr>
          <p:nvPr/>
        </p:nvSpPr>
        <p:spPr bwMode="auto">
          <a:xfrm>
            <a:off x="6300192" y="559836"/>
            <a:ext cx="2112640" cy="2581132"/>
          </a:xfrm>
          <a:prstGeom prst="rect">
            <a:avLst/>
          </a:prstGeom>
          <a:solidFill>
            <a:schemeClr val="folHlink"/>
          </a:solidFill>
          <a:ln w="28575">
            <a:solidFill>
              <a:srgbClr val="CC9900"/>
            </a:solidFill>
            <a:miter lim="800000"/>
            <a:headEnd/>
            <a:tailEnd/>
          </a:ln>
        </p:spPr>
        <p:txBody>
          <a:bodyPr wrap="square" lIns="54000" tIns="46800" rIns="54000" bIns="46800" anchor="ctr">
            <a:no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1</a:t>
            </a:r>
            <a:r>
              <a:rPr lang="zh-CN" altLang="en-US" dirty="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2</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a</a:t>
            </a:r>
          </a:p>
          <a:p>
            <a:pPr algn="l"/>
            <a:r>
              <a:rPr lang="en-US" altLang="zh-CN" dirty="0">
                <a:solidFill>
                  <a:schemeClr val="bg1"/>
                </a:solidFill>
                <a:latin typeface="Times New Roman" pitchFamily="18" charset="0"/>
              </a:rPr>
              <a:t>S</a:t>
            </a:r>
            <a:r>
              <a:rPr lang="en-US" altLang="zh-CN" baseline="-25000" dirty="0">
                <a:solidFill>
                  <a:schemeClr val="bg1"/>
                </a:solidFill>
                <a:latin typeface="Times New Roman" pitchFamily="18" charset="0"/>
              </a:rPr>
              <a:t>1</a:t>
            </a:r>
            <a:r>
              <a:rPr lang="zh-CN" altLang="en-US" dirty="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3</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b</a:t>
            </a:r>
            <a:endParaRPr lang="en-US" altLang="zh-CN" dirty="0">
              <a:solidFill>
                <a:schemeClr val="bg1"/>
              </a:solidFill>
              <a:latin typeface="Times New Roman" pitchFamily="18" charset="0"/>
            </a:endParaRPr>
          </a:p>
          <a:p>
            <a:pPr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2</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4</a:t>
            </a:r>
            <a:r>
              <a:rPr lang="zh-CN" altLang="en-US" dirty="0" smtClean="0">
                <a:solidFill>
                  <a:schemeClr val="bg1"/>
                </a:solidFill>
                <a:latin typeface="Times New Roman" pitchFamily="18" charset="0"/>
              </a:rPr>
              <a:t>：</a:t>
            </a:r>
            <a:r>
              <a:rPr lang="en-US" altLang="zh-CN" dirty="0">
                <a:solidFill>
                  <a:schemeClr val="bg1"/>
                </a:solidFill>
                <a:latin typeface="Times New Roman" pitchFamily="18" charset="0"/>
              </a:rPr>
              <a:t>c</a:t>
            </a:r>
            <a:endParaRPr lang="en-US" altLang="zh-CN" dirty="0" smtClean="0">
              <a:solidFill>
                <a:schemeClr val="bg1"/>
              </a:solidFill>
              <a:latin typeface="Times New Roman" pitchFamily="18" charset="0"/>
            </a:endParaRPr>
          </a:p>
          <a:p>
            <a:pPr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2</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a:solidFill>
                  <a:schemeClr val="bg1"/>
                </a:solidFill>
                <a:latin typeface="Times New Roman" pitchFamily="18" charset="0"/>
              </a:rPr>
              <a:t>5</a:t>
            </a:r>
            <a:r>
              <a:rPr lang="zh-CN" altLang="en-US" dirty="0" smtClean="0">
                <a:solidFill>
                  <a:schemeClr val="bg1"/>
                </a:solidFill>
                <a:latin typeface="Times New Roman" pitchFamily="18" charset="0"/>
              </a:rPr>
              <a:t>：</a:t>
            </a:r>
            <a:r>
              <a:rPr lang="en-US" altLang="zh-CN" dirty="0">
                <a:solidFill>
                  <a:schemeClr val="bg1"/>
                </a:solidFill>
                <a:latin typeface="Times New Roman" pitchFamily="18" charset="0"/>
              </a:rPr>
              <a:t>d</a:t>
            </a:r>
            <a:endParaRPr lang="en-US" altLang="zh-CN" dirty="0" smtClean="0">
              <a:solidFill>
                <a:schemeClr val="bg1"/>
              </a:solidFill>
              <a:latin typeface="Times New Roman" pitchFamily="18" charset="0"/>
            </a:endParaRPr>
          </a:p>
          <a:p>
            <a:pPr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3</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a:solidFill>
                  <a:schemeClr val="bg1"/>
                </a:solidFill>
                <a:latin typeface="Times New Roman" pitchFamily="18" charset="0"/>
              </a:rPr>
              <a:t>6</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e</a:t>
            </a:r>
            <a:endParaRPr lang="en-US" altLang="zh-CN" dirty="0">
              <a:solidFill>
                <a:schemeClr val="bg1"/>
              </a:solidFill>
              <a:latin typeface="Times New Roman" pitchFamily="18" charset="0"/>
            </a:endParaRPr>
          </a:p>
          <a:p>
            <a:pPr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4</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6</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f</a:t>
            </a:r>
            <a:endParaRPr lang="en-US" altLang="zh-CN" dirty="0">
              <a:solidFill>
                <a:schemeClr val="bg1"/>
              </a:solidFill>
              <a:latin typeface="Times New Roman" pitchFamily="18" charset="0"/>
            </a:endParaRPr>
          </a:p>
          <a:p>
            <a:pPr algn="l"/>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5</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S</a:t>
            </a:r>
            <a:r>
              <a:rPr lang="en-US" altLang="zh-CN" baseline="-25000" dirty="0" smtClean="0">
                <a:solidFill>
                  <a:schemeClr val="bg1"/>
                </a:solidFill>
                <a:latin typeface="Times New Roman" pitchFamily="18" charset="0"/>
              </a:rPr>
              <a:t>6</a:t>
            </a:r>
            <a:r>
              <a:rPr lang="zh-CN" altLang="en-US" dirty="0" smtClean="0">
                <a:solidFill>
                  <a:schemeClr val="bg1"/>
                </a:solidFill>
                <a:latin typeface="Times New Roman" pitchFamily="18" charset="0"/>
              </a:rPr>
              <a:t>：</a:t>
            </a:r>
            <a:r>
              <a:rPr lang="en-US" altLang="zh-CN" dirty="0" smtClean="0">
                <a:solidFill>
                  <a:schemeClr val="bg1"/>
                </a:solidFill>
                <a:latin typeface="Times New Roman" pitchFamily="18" charset="0"/>
              </a:rPr>
              <a:t>g</a:t>
            </a:r>
            <a:endParaRPr lang="zh-CN" altLang="en-US" dirty="0">
              <a:solidFill>
                <a:schemeClr val="bg1"/>
              </a:solidFill>
              <a:latin typeface="Times New Roman" pitchFamily="18"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836936"/>
            <a:ext cx="2739130" cy="2016000"/>
          </a:xfrm>
          <a:prstGeom prst="rect">
            <a:avLst/>
          </a:prstGeom>
          <a:solidFill>
            <a:schemeClr val="bg1"/>
          </a:solidFill>
          <a:ln>
            <a:noFill/>
          </a:ln>
          <a:effectLst/>
        </p:spPr>
      </p:pic>
    </p:spTree>
    <p:extLst>
      <p:ext uri="{BB962C8B-B14F-4D97-AF65-F5344CB8AC3E}">
        <p14:creationId xmlns:p14="http://schemas.microsoft.com/office/powerpoint/2010/main" val="4275778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left)">
                                      <p:cBhvr>
                                        <p:cTn id="7" dur="500"/>
                                        <p:tgtEl>
                                          <p:spTgt spid="93188"/>
                                        </p:tgtEl>
                                      </p:cBhvr>
                                    </p:animEffect>
                                  </p:childTnLst>
                                </p:cTn>
                              </p:par>
                            </p:childTnLst>
                          </p:cTn>
                        </p:par>
                        <p:par>
                          <p:cTn id="8" fill="hold" nodeType="withGroup">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93189"/>
                                        </p:tgtEl>
                                        <p:attrNameLst>
                                          <p:attrName>style.visibility</p:attrName>
                                        </p:attrNameLst>
                                      </p:cBhvr>
                                      <p:to>
                                        <p:strVal val="visible"/>
                                      </p:to>
                                    </p:set>
                                    <p:anim calcmode="lin" valueType="num">
                                      <p:cBhvr additive="base">
                                        <p:cTn id="11" dur="500" fill="hold"/>
                                        <p:tgtEl>
                                          <p:spTgt spid="93189"/>
                                        </p:tgtEl>
                                        <p:attrNameLst>
                                          <p:attrName>ppt_x</p:attrName>
                                        </p:attrNameLst>
                                      </p:cBhvr>
                                      <p:tavLst>
                                        <p:tav tm="0">
                                          <p:val>
                                            <p:strVal val="1+#ppt_w/2"/>
                                          </p:val>
                                        </p:tav>
                                        <p:tav tm="100000">
                                          <p:val>
                                            <p:strVal val="#ppt_x"/>
                                          </p:val>
                                        </p:tav>
                                      </p:tavLst>
                                    </p:anim>
                                    <p:anim calcmode="lin" valueType="num">
                                      <p:cBhvr additive="base">
                                        <p:cTn id="12"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randombar(horizontal)">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93190">
                                            <p:txEl>
                                              <p:pRg st="0" end="0"/>
                                            </p:txEl>
                                          </p:spTgt>
                                        </p:tgtEl>
                                        <p:attrNameLst>
                                          <p:attrName>style.visibility</p:attrName>
                                        </p:attrNameLst>
                                      </p:cBhvr>
                                      <p:to>
                                        <p:strVal val="visible"/>
                                      </p:to>
                                    </p:set>
                                    <p:animEffect transition="in" filter="wipe(up)">
                                      <p:cBhvr>
                                        <p:cTn id="29" dur="500"/>
                                        <p:tgtEl>
                                          <p:spTgt spid="9319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93190">
                                            <p:txEl>
                                              <p:pRg st="1" end="1"/>
                                            </p:txEl>
                                          </p:spTgt>
                                        </p:tgtEl>
                                        <p:attrNameLst>
                                          <p:attrName>style.visibility</p:attrName>
                                        </p:attrNameLst>
                                      </p:cBhvr>
                                      <p:to>
                                        <p:strVal val="visible"/>
                                      </p:to>
                                    </p:set>
                                    <p:animEffect transition="in" filter="wipe(up)">
                                      <p:cBhvr>
                                        <p:cTn id="34" dur="500"/>
                                        <p:tgtEl>
                                          <p:spTgt spid="9319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93190">
                                            <p:txEl>
                                              <p:pRg st="2" end="2"/>
                                            </p:txEl>
                                          </p:spTgt>
                                        </p:tgtEl>
                                        <p:attrNameLst>
                                          <p:attrName>style.visibility</p:attrName>
                                        </p:attrNameLst>
                                      </p:cBhvr>
                                      <p:to>
                                        <p:strVal val="visible"/>
                                      </p:to>
                                    </p:set>
                                    <p:animEffect transition="in" filter="wipe(up)">
                                      <p:cBhvr>
                                        <p:cTn id="39" dur="500"/>
                                        <p:tgtEl>
                                          <p:spTgt spid="9319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93190">
                                            <p:txEl>
                                              <p:pRg st="3" end="3"/>
                                            </p:txEl>
                                          </p:spTgt>
                                        </p:tgtEl>
                                        <p:attrNameLst>
                                          <p:attrName>style.visibility</p:attrName>
                                        </p:attrNameLst>
                                      </p:cBhvr>
                                      <p:to>
                                        <p:strVal val="visible"/>
                                      </p:to>
                                    </p:set>
                                    <p:animEffect transition="in" filter="wipe(up)">
                                      <p:cBhvr>
                                        <p:cTn id="44" dur="500"/>
                                        <p:tgtEl>
                                          <p:spTgt spid="93190">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93190">
                                            <p:txEl>
                                              <p:pRg st="4" end="4"/>
                                            </p:txEl>
                                          </p:spTgt>
                                        </p:tgtEl>
                                        <p:attrNameLst>
                                          <p:attrName>style.visibility</p:attrName>
                                        </p:attrNameLst>
                                      </p:cBhvr>
                                      <p:to>
                                        <p:strVal val="visible"/>
                                      </p:to>
                                    </p:set>
                                    <p:animEffect transition="in" filter="wipe(up)">
                                      <p:cBhvr>
                                        <p:cTn id="49" dur="500"/>
                                        <p:tgtEl>
                                          <p:spTgt spid="93190">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93190">
                                            <p:txEl>
                                              <p:pRg st="5" end="5"/>
                                            </p:txEl>
                                          </p:spTgt>
                                        </p:tgtEl>
                                        <p:attrNameLst>
                                          <p:attrName>style.visibility</p:attrName>
                                        </p:attrNameLst>
                                      </p:cBhvr>
                                      <p:to>
                                        <p:strVal val="visible"/>
                                      </p:to>
                                    </p:set>
                                    <p:animEffect transition="in" filter="wipe(up)">
                                      <p:cBhvr>
                                        <p:cTn id="54" dur="500"/>
                                        <p:tgtEl>
                                          <p:spTgt spid="93190">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93190">
                                            <p:txEl>
                                              <p:pRg st="6" end="6"/>
                                            </p:txEl>
                                          </p:spTgt>
                                        </p:tgtEl>
                                        <p:attrNameLst>
                                          <p:attrName>style.visibility</p:attrName>
                                        </p:attrNameLst>
                                      </p:cBhvr>
                                      <p:to>
                                        <p:strVal val="visible"/>
                                      </p:to>
                                    </p:set>
                                    <p:animEffect transition="in" filter="wipe(up)">
                                      <p:cBhvr>
                                        <p:cTn id="59" dur="500"/>
                                        <p:tgtEl>
                                          <p:spTgt spid="93190">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93190">
                                            <p:txEl>
                                              <p:pRg st="7" end="7"/>
                                            </p:txEl>
                                          </p:spTgt>
                                        </p:tgtEl>
                                        <p:attrNameLst>
                                          <p:attrName>style.visibility</p:attrName>
                                        </p:attrNameLst>
                                      </p:cBhvr>
                                      <p:to>
                                        <p:strVal val="visible"/>
                                      </p:to>
                                    </p:set>
                                    <p:animEffect transition="in" filter="wipe(up)">
                                      <p:cBhvr>
                                        <p:cTn id="64" dur="500"/>
                                        <p:tgtEl>
                                          <p:spTgt spid="931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189"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Box 2"/>
          <p:cNvSpPr txBox="1">
            <a:spLocks noChangeArrowheads="1"/>
          </p:cNvSpPr>
          <p:nvPr/>
        </p:nvSpPr>
        <p:spPr bwMode="auto">
          <a:xfrm>
            <a:off x="726951" y="1340768"/>
            <a:ext cx="78054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b="0">
                <a:latin typeface="+mj-lt"/>
                <a:ea typeface="+mj-ea"/>
              </a:rPr>
              <a:t>系统中有</a:t>
            </a:r>
            <a:r>
              <a:rPr lang="en-US" altLang="zh-CN" b="0">
                <a:latin typeface="+mj-lt"/>
                <a:ea typeface="+mj-ea"/>
              </a:rPr>
              <a:t>5</a:t>
            </a:r>
            <a:r>
              <a:rPr lang="zh-CN" altLang="en-US" b="0">
                <a:latin typeface="+mj-lt"/>
                <a:ea typeface="+mj-ea"/>
              </a:rPr>
              <a:t>台打印机可以使用，请使用进程同步机制使得最多可以有</a:t>
            </a:r>
            <a:r>
              <a:rPr lang="en-US" altLang="zh-CN" b="0">
                <a:latin typeface="+mj-lt"/>
                <a:ea typeface="+mj-ea"/>
              </a:rPr>
              <a:t>5</a:t>
            </a:r>
            <a:r>
              <a:rPr lang="zh-CN" altLang="en-US" b="0">
                <a:latin typeface="+mj-lt"/>
                <a:ea typeface="+mj-ea"/>
              </a:rPr>
              <a:t>个进程可以同时使用打印机，多于</a:t>
            </a:r>
            <a:r>
              <a:rPr lang="en-US" altLang="zh-CN" b="0">
                <a:latin typeface="+mj-lt"/>
                <a:ea typeface="+mj-ea"/>
              </a:rPr>
              <a:t>5</a:t>
            </a:r>
            <a:r>
              <a:rPr lang="zh-CN" altLang="en-US" b="0">
                <a:latin typeface="+mj-lt"/>
                <a:ea typeface="+mj-ea"/>
              </a:rPr>
              <a:t>个进程使用时，要对新申请进程进行阻塞。</a:t>
            </a:r>
          </a:p>
        </p:txBody>
      </p:sp>
      <p:sp>
        <p:nvSpPr>
          <p:cNvPr id="92163" name="TextBox 3"/>
          <p:cNvSpPr txBox="1">
            <a:spLocks noChangeArrowheads="1"/>
          </p:cNvSpPr>
          <p:nvPr/>
        </p:nvSpPr>
        <p:spPr bwMode="auto">
          <a:xfrm>
            <a:off x="914400" y="2564904"/>
            <a:ext cx="741362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zh-CN" altLang="en-US" dirty="0">
                <a:solidFill>
                  <a:srgbClr val="663300"/>
                </a:solidFill>
                <a:latin typeface="+mj-lt"/>
                <a:ea typeface="+mj-ea"/>
              </a:rPr>
              <a:t>程序描述如下：</a:t>
            </a:r>
            <a:endParaRPr lang="en-US" altLang="zh-CN" dirty="0">
              <a:solidFill>
                <a:srgbClr val="663300"/>
              </a:solidFill>
              <a:latin typeface="+mj-lt"/>
              <a:ea typeface="+mj-ea"/>
            </a:endParaRPr>
          </a:p>
          <a:p>
            <a:pPr algn="l"/>
            <a:r>
              <a:rPr lang="en-US" altLang="zh-CN" dirty="0" err="1">
                <a:latin typeface="+mj-lt"/>
                <a:ea typeface="+mj-ea"/>
              </a:rPr>
              <a:t>struct</a:t>
            </a:r>
            <a:r>
              <a:rPr lang="en-US" altLang="zh-CN" dirty="0">
                <a:latin typeface="+mj-lt"/>
                <a:ea typeface="+mj-ea"/>
              </a:rPr>
              <a:t> semaphore S</a:t>
            </a:r>
            <a:r>
              <a:rPr lang="en-US" altLang="zh-CN" dirty="0" smtClean="0">
                <a:latin typeface="+mj-lt"/>
                <a:ea typeface="+mj-ea"/>
              </a:rPr>
              <a:t>;</a:t>
            </a:r>
          </a:p>
          <a:p>
            <a:pPr algn="l"/>
            <a:r>
              <a:rPr lang="en-US" altLang="zh-CN" dirty="0" err="1" smtClean="0">
                <a:latin typeface="+mj-lt"/>
                <a:ea typeface="+mj-ea"/>
              </a:rPr>
              <a:t>S.value</a:t>
            </a:r>
            <a:r>
              <a:rPr lang="en-US" altLang="zh-CN" dirty="0" smtClean="0">
                <a:latin typeface="+mj-lt"/>
                <a:ea typeface="+mj-ea"/>
              </a:rPr>
              <a:t>=5 </a:t>
            </a:r>
            <a:r>
              <a:rPr lang="zh-CN" altLang="en-US" dirty="0">
                <a:latin typeface="+mj-lt"/>
                <a:ea typeface="+mj-ea"/>
              </a:rPr>
              <a:t>；</a:t>
            </a:r>
            <a:endParaRPr lang="en-US" altLang="zh-CN" dirty="0">
              <a:latin typeface="+mj-lt"/>
              <a:ea typeface="+mj-ea"/>
            </a:endParaRPr>
          </a:p>
          <a:p>
            <a:pPr algn="l">
              <a:lnSpc>
                <a:spcPct val="110000"/>
              </a:lnSpc>
              <a:spcBef>
                <a:spcPct val="20000"/>
              </a:spcBef>
              <a:buClr>
                <a:schemeClr val="folHlink"/>
              </a:buClr>
              <a:buSzPct val="60000"/>
            </a:pPr>
            <a:r>
              <a:rPr lang="en-US" altLang="zh-CN" dirty="0" smtClean="0">
                <a:latin typeface="+mj-lt"/>
                <a:ea typeface="+mj-ea"/>
              </a:rPr>
              <a:t>Printer{</a:t>
            </a:r>
            <a:endParaRPr lang="en-US" altLang="zh-CN" dirty="0">
              <a:latin typeface="+mj-lt"/>
              <a:ea typeface="+mj-ea"/>
            </a:endParaRPr>
          </a:p>
          <a:p>
            <a:pPr algn="l">
              <a:lnSpc>
                <a:spcPct val="110000"/>
              </a:lnSpc>
              <a:spcBef>
                <a:spcPct val="20000"/>
              </a:spcBef>
              <a:buClr>
                <a:schemeClr val="folHlink"/>
              </a:buClr>
              <a:buSzPct val="60000"/>
            </a:pPr>
            <a:r>
              <a:rPr lang="en-US" altLang="zh-CN" dirty="0">
                <a:latin typeface="+mj-lt"/>
                <a:ea typeface="+mj-ea"/>
              </a:rPr>
              <a:t>     wait(S);</a:t>
            </a:r>
          </a:p>
          <a:p>
            <a:pPr algn="l">
              <a:lnSpc>
                <a:spcPct val="110000"/>
              </a:lnSpc>
              <a:spcBef>
                <a:spcPct val="20000"/>
              </a:spcBef>
              <a:buClr>
                <a:schemeClr val="folHlink"/>
              </a:buClr>
              <a:buSzPct val="60000"/>
            </a:pPr>
            <a:r>
              <a:rPr lang="en-US" altLang="zh-CN" dirty="0">
                <a:latin typeface="+mj-lt"/>
                <a:ea typeface="+mj-ea"/>
              </a:rPr>
              <a:t>     </a:t>
            </a:r>
            <a:r>
              <a:rPr lang="en-US" altLang="zh-CN" dirty="0" smtClean="0">
                <a:latin typeface="+mj-lt"/>
                <a:ea typeface="+mj-ea"/>
              </a:rPr>
              <a:t>    print </a:t>
            </a:r>
            <a:r>
              <a:rPr lang="en-US" altLang="zh-CN" dirty="0">
                <a:latin typeface="+mj-lt"/>
                <a:ea typeface="+mj-ea"/>
              </a:rPr>
              <a:t>the document on the paper;</a:t>
            </a:r>
          </a:p>
          <a:p>
            <a:pPr algn="l">
              <a:lnSpc>
                <a:spcPct val="110000"/>
              </a:lnSpc>
              <a:spcBef>
                <a:spcPct val="20000"/>
              </a:spcBef>
              <a:buClr>
                <a:schemeClr val="folHlink"/>
              </a:buClr>
              <a:buSzPct val="60000"/>
            </a:pPr>
            <a:r>
              <a:rPr lang="en-US" altLang="zh-CN" dirty="0">
                <a:latin typeface="+mj-lt"/>
                <a:ea typeface="+mj-ea"/>
              </a:rPr>
              <a:t>     signal(S);     </a:t>
            </a:r>
            <a:endParaRPr lang="en-US" altLang="zh-CN" dirty="0" smtClean="0">
              <a:latin typeface="+mj-lt"/>
              <a:ea typeface="+mj-ea"/>
            </a:endParaRPr>
          </a:p>
          <a:p>
            <a:pPr algn="l">
              <a:lnSpc>
                <a:spcPct val="110000"/>
              </a:lnSpc>
              <a:spcBef>
                <a:spcPct val="20000"/>
              </a:spcBef>
              <a:buClr>
                <a:schemeClr val="folHlink"/>
              </a:buClr>
              <a:buSzPct val="60000"/>
            </a:pPr>
            <a:r>
              <a:rPr lang="en-US" altLang="zh-CN" dirty="0">
                <a:latin typeface="+mj-lt"/>
                <a:ea typeface="+mj-ea"/>
              </a:rPr>
              <a:t>}</a:t>
            </a:r>
            <a:endParaRPr lang="zh-CN" altLang="en-US" dirty="0">
              <a:latin typeface="+mj-lt"/>
              <a:ea typeface="+mj-ea"/>
            </a:endParaRPr>
          </a:p>
        </p:txBody>
      </p:sp>
      <p:sp>
        <p:nvSpPr>
          <p:cNvPr id="5" name="Rectangle 2"/>
          <p:cNvSpPr txBox="1">
            <a:spLocks noChangeArrowheads="1"/>
          </p:cNvSpPr>
          <p:nvPr/>
        </p:nvSpPr>
        <p:spPr>
          <a:xfrm>
            <a:off x="468313" y="764158"/>
            <a:ext cx="8207375" cy="1872754"/>
          </a:xfrm>
          <a:prstGeom prst="rect">
            <a:avLst/>
          </a:prstGeom>
        </p:spPr>
        <p:txBody>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eaLnBrk="1" hangingPunct="1">
              <a:lnSpc>
                <a:spcPct val="120000"/>
              </a:lnSpc>
            </a:pPr>
            <a:r>
              <a:rPr lang="zh-CN" altLang="en-US" smtClean="0"/>
              <a:t>　　</a:t>
            </a:r>
            <a:r>
              <a:rPr lang="en-US" altLang="zh-CN" smtClean="0">
                <a:latin typeface="黑体" pitchFamily="2" charset="-122"/>
                <a:ea typeface="黑体" pitchFamily="2" charset="-122"/>
              </a:rPr>
              <a:t>3. </a:t>
            </a:r>
            <a:r>
              <a:rPr lang="zh-CN" altLang="en-US" smtClean="0">
                <a:latin typeface="黑体" pitchFamily="2" charset="-122"/>
                <a:ea typeface="黑体" pitchFamily="2" charset="-122"/>
              </a:rPr>
              <a:t>利用信号量控制使用资源进程的数量（资源管控）</a:t>
            </a:r>
            <a:endParaRPr lang="zh-CN" altLang="en-US" smtClean="0"/>
          </a:p>
        </p:txBody>
      </p:sp>
    </p:spTree>
    <p:extLst>
      <p:ext uri="{BB962C8B-B14F-4D97-AF65-F5344CB8AC3E}">
        <p14:creationId xmlns:p14="http://schemas.microsoft.com/office/powerpoint/2010/main" val="1588196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wipe(up)">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63"/>
                                        </p:tgtEl>
                                        <p:attrNameLst>
                                          <p:attrName>style.visibility</p:attrName>
                                        </p:attrNameLst>
                                      </p:cBhvr>
                                      <p:to>
                                        <p:strVal val="visible"/>
                                      </p:to>
                                    </p:set>
                                    <p:animEffect transition="in" filter="wipe(up)">
                                      <p:cBhvr>
                                        <p:cTn id="12"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692150"/>
            <a:ext cx="8207375" cy="4465042"/>
          </a:xfrm>
        </p:spPr>
        <p:txBody>
          <a:bodyPr wrap="none"/>
          <a:lstStyle/>
          <a:p>
            <a:r>
              <a:rPr lang="en-US" altLang="zh-CN" b="1">
                <a:latin typeface="宋体" pitchFamily="2" charset="-122"/>
              </a:rPr>
              <a:t>wait(S)                        </a:t>
            </a:r>
            <a:br>
              <a:rPr lang="en-US" altLang="zh-CN" b="1">
                <a:latin typeface="宋体" pitchFamily="2" charset="-122"/>
              </a:rPr>
            </a:br>
            <a:r>
              <a:rPr lang="en-US" altLang="zh-CN" b="1" smtClean="0">
                <a:latin typeface="宋体" pitchFamily="2" charset="-122"/>
              </a:rPr>
              <a:t>	{ </a:t>
            </a:r>
            <a:r>
              <a:rPr lang="en-US" altLang="zh-CN" b="1">
                <a:latin typeface="宋体" pitchFamily="2" charset="-122"/>
              </a:rPr>
              <a:t>while</a:t>
            </a:r>
            <a:r>
              <a:rPr lang="zh-CN" altLang="en-US" b="1">
                <a:latin typeface="宋体" pitchFamily="2" charset="-122"/>
              </a:rPr>
              <a:t>（</a:t>
            </a:r>
            <a:r>
              <a:rPr lang="en-US" altLang="zh-CN" b="1">
                <a:latin typeface="宋体" pitchFamily="2" charset="-122"/>
              </a:rPr>
              <a:t>S&lt;=0</a:t>
            </a:r>
            <a:r>
              <a:rPr lang="en-US" altLang="zh-CN" b="1" smtClean="0">
                <a:latin typeface="宋体" pitchFamily="2" charset="-122"/>
              </a:rPr>
              <a:t>);		/*do  no-op*/</a:t>
            </a:r>
            <a:r>
              <a:rPr lang="en-US" altLang="zh-CN" b="1">
                <a:latin typeface="宋体" pitchFamily="2" charset="-122"/>
              </a:rPr>
              <a:t/>
            </a:r>
            <a:br>
              <a:rPr lang="en-US" altLang="zh-CN" b="1">
                <a:latin typeface="宋体" pitchFamily="2" charset="-122"/>
              </a:rPr>
            </a:br>
            <a:r>
              <a:rPr lang="en-US" altLang="zh-CN" b="1" smtClean="0">
                <a:latin typeface="宋体" pitchFamily="2" charset="-122"/>
              </a:rPr>
              <a:t>		S=S--;</a:t>
            </a:r>
            <a:br>
              <a:rPr lang="en-US" altLang="zh-CN" b="1" smtClean="0">
                <a:latin typeface="宋体" pitchFamily="2" charset="-122"/>
              </a:rPr>
            </a:br>
            <a:r>
              <a:rPr lang="en-US" altLang="zh-CN" b="1" smtClean="0">
                <a:latin typeface="宋体" pitchFamily="2" charset="-122"/>
              </a:rPr>
              <a:t>	}</a:t>
            </a:r>
            <a:r>
              <a:rPr lang="en-US" altLang="zh-CN" b="1">
                <a:latin typeface="宋体" pitchFamily="2" charset="-122"/>
              </a:rPr>
              <a:t/>
            </a:r>
            <a:br>
              <a:rPr lang="en-US" altLang="zh-CN" b="1">
                <a:latin typeface="宋体" pitchFamily="2" charset="-122"/>
              </a:rPr>
            </a:br>
            <a:endParaRPr lang="zh-CN" altLang="en-US"/>
          </a:p>
        </p:txBody>
      </p:sp>
      <p:sp>
        <p:nvSpPr>
          <p:cNvPr id="3" name="内容占位符 2"/>
          <p:cNvSpPr>
            <a:spLocks noGrp="1"/>
          </p:cNvSpPr>
          <p:nvPr>
            <p:ph idx="1"/>
          </p:nvPr>
        </p:nvSpPr>
        <p:spPr/>
        <p:txBody>
          <a:bodyPr/>
          <a:lstStyle/>
          <a:p>
            <a:endParaRPr lang="zh-CN" altLang="en-US"/>
          </a:p>
        </p:txBody>
      </p:sp>
      <p:sp>
        <p:nvSpPr>
          <p:cNvPr id="5" name="标题 1"/>
          <p:cNvSpPr txBox="1">
            <a:spLocks/>
          </p:cNvSpPr>
          <p:nvPr/>
        </p:nvSpPr>
        <p:spPr bwMode="auto">
          <a:xfrm>
            <a:off x="467544" y="2492896"/>
            <a:ext cx="820737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r>
              <a:rPr lang="en-US" altLang="zh-CN" b="1" smtClean="0">
                <a:latin typeface="宋体" pitchFamily="2" charset="-122"/>
              </a:rPr>
              <a:t>_______________________________________________</a:t>
            </a:r>
            <a:br>
              <a:rPr lang="en-US" altLang="zh-CN" b="1" smtClean="0">
                <a:latin typeface="宋体" pitchFamily="2" charset="-122"/>
              </a:rPr>
            </a:br>
            <a:r>
              <a:rPr lang="en-US" altLang="zh-CN" b="1" smtClean="0">
                <a:latin typeface="宋体" pitchFamily="2" charset="-122"/>
              </a:rPr>
              <a:t>signal(S) </a:t>
            </a:r>
            <a:br>
              <a:rPr lang="en-US" altLang="zh-CN" b="1" smtClean="0">
                <a:latin typeface="宋体" pitchFamily="2" charset="-122"/>
              </a:rPr>
            </a:br>
            <a:r>
              <a:rPr lang="en-US" altLang="zh-CN" b="1" smtClean="0">
                <a:latin typeface="宋体" pitchFamily="2" charset="-122"/>
              </a:rPr>
              <a:t>	{</a:t>
            </a:r>
            <a:br>
              <a:rPr lang="en-US" altLang="zh-CN" b="1" smtClean="0">
                <a:latin typeface="宋体" pitchFamily="2" charset="-122"/>
              </a:rPr>
            </a:br>
            <a:r>
              <a:rPr lang="en-US" altLang="zh-CN" b="1" smtClean="0">
                <a:latin typeface="宋体" pitchFamily="2" charset="-122"/>
              </a:rPr>
              <a:t>		S=S++;</a:t>
            </a:r>
            <a:br>
              <a:rPr lang="en-US" altLang="zh-CN" b="1" smtClean="0">
                <a:latin typeface="宋体" pitchFamily="2" charset="-122"/>
              </a:rPr>
            </a:br>
            <a:r>
              <a:rPr lang="en-US" altLang="zh-CN" b="1" smtClean="0">
                <a:latin typeface="宋体" pitchFamily="2" charset="-122"/>
              </a:rPr>
              <a:t>	}</a:t>
            </a:r>
            <a:endParaRPr lang="zh-CN" altLang="en-US"/>
          </a:p>
        </p:txBody>
      </p:sp>
      <p:sp>
        <p:nvSpPr>
          <p:cNvPr id="4" name="矩形 3"/>
          <p:cNvSpPr/>
          <p:nvPr/>
        </p:nvSpPr>
        <p:spPr>
          <a:xfrm>
            <a:off x="4139952" y="3284984"/>
            <a:ext cx="4320480" cy="2088232"/>
          </a:xfrm>
          <a:prstGeom prst="rect">
            <a:avLst/>
          </a:prstGeom>
          <a:solidFill>
            <a:srgbClr val="0070C0"/>
          </a:solidFill>
        </p:spPr>
        <p:txBody>
          <a:bodyPr wrap="square" anchor="ctr">
            <a:noAutofit/>
          </a:bodyPr>
          <a:lstStyle/>
          <a:p>
            <a:pPr algn="l"/>
            <a:r>
              <a:rPr lang="en-US" altLang="zh-CN" sz="2400" b="1" smtClean="0">
                <a:solidFill>
                  <a:schemeClr val="bg1"/>
                </a:solidFill>
                <a:latin typeface="+mj-lt"/>
                <a:ea typeface="+mj-ea"/>
                <a:cs typeface="+mj-cs"/>
              </a:rPr>
              <a:t>wait(s)</a:t>
            </a:r>
            <a:r>
              <a:rPr lang="zh-CN" altLang="en-US" sz="2400" b="1" smtClean="0">
                <a:solidFill>
                  <a:schemeClr val="bg1"/>
                </a:solidFill>
                <a:latin typeface="+mj-lt"/>
                <a:ea typeface="+mj-ea"/>
                <a:cs typeface="+mj-cs"/>
              </a:rPr>
              <a:t>和</a:t>
            </a:r>
            <a:r>
              <a:rPr lang="en-US" altLang="zh-CN" sz="2400" b="1" smtClean="0">
                <a:solidFill>
                  <a:schemeClr val="bg1"/>
                </a:solidFill>
                <a:latin typeface="+mj-lt"/>
                <a:ea typeface="+mj-ea"/>
                <a:cs typeface="+mj-cs"/>
              </a:rPr>
              <a:t>signal(s)</a:t>
            </a:r>
            <a:r>
              <a:rPr lang="zh-CN" altLang="en-US" sz="2400" b="1" smtClean="0">
                <a:solidFill>
                  <a:schemeClr val="bg1"/>
                </a:solidFill>
                <a:latin typeface="+mj-lt"/>
                <a:ea typeface="+mj-ea"/>
                <a:cs typeface="+mj-cs"/>
              </a:rPr>
              <a:t>是两个原子操作，在执行时是不可中断的。即，当一个进程在修改某信号量时，没有其他进程可以同时对该信号量进行修改。</a:t>
            </a:r>
            <a:endParaRPr lang="zh-CN" altLang="en-US" sz="2400" b="1">
              <a:solidFill>
                <a:schemeClr val="bg1"/>
              </a:solidFill>
              <a:latin typeface="+mj-lt"/>
              <a:ea typeface="+mj-ea"/>
              <a:cs typeface="+mj-cs"/>
            </a:endParaRPr>
          </a:p>
        </p:txBody>
      </p:sp>
    </p:spTree>
    <p:extLst>
      <p:ext uri="{BB962C8B-B14F-4D97-AF65-F5344CB8AC3E}">
        <p14:creationId xmlns:p14="http://schemas.microsoft.com/office/powerpoint/2010/main" val="1338249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wrap="none"/>
          <a:lstStyle/>
          <a:p>
            <a:pPr eaLnBrk="1" hangingPunct="1">
              <a:lnSpc>
                <a:spcPct val="150000"/>
              </a:lnSpc>
            </a:pPr>
            <a:r>
              <a:rPr lang="en-US" altLang="zh-CN" smtClean="0">
                <a:latin typeface="黑体" pitchFamily="2" charset="-122"/>
                <a:ea typeface="黑体" pitchFamily="2" charset="-122"/>
              </a:rPr>
              <a:t>2.4.5</a:t>
            </a:r>
            <a:r>
              <a:rPr lang="zh-CN" altLang="en-US" smtClean="0">
                <a:latin typeface="黑体" pitchFamily="2" charset="-122"/>
                <a:ea typeface="黑体" pitchFamily="2" charset="-122"/>
              </a:rPr>
              <a:t>　管程机制</a:t>
            </a:r>
            <a:r>
              <a:rPr lang="en-US" altLang="zh-CN" smtClean="0">
                <a:latin typeface="黑体" pitchFamily="2" charset="-122"/>
                <a:ea typeface="黑体" pitchFamily="2" charset="-122"/>
              </a:rPr>
              <a:t/>
            </a:r>
            <a:br>
              <a:rPr lang="en-US" altLang="zh-CN" smtClean="0">
                <a:latin typeface="黑体" pitchFamily="2" charset="-122"/>
                <a:ea typeface="黑体" pitchFamily="2" charset="-122"/>
              </a:rPr>
            </a:br>
            <a:r>
              <a:rPr lang="en-US" altLang="zh-CN" smtClean="0">
                <a:latin typeface="黑体" pitchFamily="2" charset="-122"/>
                <a:ea typeface="黑体" pitchFamily="2" charset="-122"/>
              </a:rPr>
              <a:t/>
            </a:r>
            <a:br>
              <a:rPr lang="en-US" altLang="zh-CN" smtClean="0">
                <a:latin typeface="黑体" pitchFamily="2" charset="-122"/>
                <a:ea typeface="黑体" pitchFamily="2" charset="-122"/>
              </a:rPr>
            </a:br>
            <a:r>
              <a:rPr lang="en-US" altLang="zh-CN">
                <a:latin typeface="黑体" pitchFamily="2" charset="-122"/>
                <a:ea typeface="黑体" pitchFamily="2" charset="-122"/>
              </a:rPr>
              <a:t/>
            </a:r>
            <a:br>
              <a:rPr lang="en-US" altLang="zh-CN">
                <a:latin typeface="黑体" pitchFamily="2" charset="-122"/>
                <a:ea typeface="黑体" pitchFamily="2" charset="-122"/>
              </a:rPr>
            </a:br>
            <a:endParaRPr lang="zh-CN" altLang="en-US" sz="7200" smtClean="0">
              <a:solidFill>
                <a:srgbClr val="FF0000"/>
              </a:solidFill>
            </a:endParaRPr>
          </a:p>
        </p:txBody>
      </p:sp>
      <p:sp>
        <p:nvSpPr>
          <p:cNvPr id="10243" name="Rectangle 3"/>
          <p:cNvSpPr>
            <a:spLocks noGrp="1" noChangeArrowheads="1"/>
          </p:cNvSpPr>
          <p:nvPr>
            <p:ph type="body" idx="1"/>
          </p:nvPr>
        </p:nvSpPr>
        <p:spPr/>
        <p:txBody>
          <a:bodyPr/>
          <a:lstStyle/>
          <a:p>
            <a:pPr eaLnBrk="1" hangingPunct="1"/>
            <a:endParaRPr lang="zh-CN" altLang="zh-CN" smtClean="0"/>
          </a:p>
        </p:txBody>
      </p:sp>
      <p:sp>
        <p:nvSpPr>
          <p:cNvPr id="2" name="矩形 1"/>
          <p:cNvSpPr/>
          <p:nvPr/>
        </p:nvSpPr>
        <p:spPr>
          <a:xfrm>
            <a:off x="3556337" y="2505670"/>
            <a:ext cx="2031326" cy="1200329"/>
          </a:xfrm>
          <a:prstGeom prst="rect">
            <a:avLst/>
          </a:prstGeom>
        </p:spPr>
        <p:txBody>
          <a:bodyPr wrap="none">
            <a:spAutoFit/>
          </a:bodyPr>
          <a:lstStyle/>
          <a:p>
            <a:r>
              <a:rPr lang="zh-CN" altLang="en-US" sz="7200" smtClean="0">
                <a:solidFill>
                  <a:srgbClr val="FF0000"/>
                </a:solidFill>
                <a:latin typeface="黑体" pitchFamily="2" charset="-122"/>
                <a:ea typeface="黑体" pitchFamily="2" charset="-122"/>
              </a:rPr>
              <a:t>自学</a:t>
            </a:r>
            <a:endParaRPr lang="zh-CN" altLang="en-US" sz="72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Box 1"/>
          <p:cNvSpPr txBox="1">
            <a:spLocks noChangeArrowheads="1"/>
          </p:cNvSpPr>
          <p:nvPr/>
        </p:nvSpPr>
        <p:spPr bwMode="auto">
          <a:xfrm>
            <a:off x="699294" y="1484784"/>
            <a:ext cx="75628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indent="723900" algn="l"/>
            <a:r>
              <a:rPr lang="zh-CN" altLang="en-US" sz="2800" b="0" dirty="0">
                <a:latin typeface="+mj-lt"/>
                <a:ea typeface="+mj-ea"/>
              </a:rPr>
              <a:t>在一个盒子里，混装了数量相等的黑白围棋子。现在用自动分拣系统把黑子、白子分开，设分拣系统有两个进程</a:t>
            </a:r>
            <a:r>
              <a:rPr lang="en-US" altLang="zh-CN" sz="2800" b="0" dirty="0">
                <a:latin typeface="+mj-lt"/>
                <a:ea typeface="+mj-ea"/>
              </a:rPr>
              <a:t>P1</a:t>
            </a:r>
            <a:r>
              <a:rPr lang="zh-CN" altLang="en-US" sz="2800" b="0" dirty="0">
                <a:latin typeface="+mj-lt"/>
                <a:ea typeface="+mj-ea"/>
              </a:rPr>
              <a:t>和</a:t>
            </a:r>
            <a:r>
              <a:rPr lang="en-US" altLang="zh-CN" sz="2800" b="0" dirty="0">
                <a:latin typeface="+mj-lt"/>
                <a:ea typeface="+mj-ea"/>
              </a:rPr>
              <a:t>P2</a:t>
            </a:r>
            <a:r>
              <a:rPr lang="zh-CN" altLang="en-US" sz="2800" b="0" dirty="0">
                <a:latin typeface="+mj-lt"/>
                <a:ea typeface="+mj-ea"/>
              </a:rPr>
              <a:t>，其中</a:t>
            </a:r>
            <a:r>
              <a:rPr lang="en-US" altLang="zh-CN" sz="2800" b="0" dirty="0">
                <a:latin typeface="+mj-lt"/>
                <a:ea typeface="+mj-ea"/>
              </a:rPr>
              <a:t>P1</a:t>
            </a:r>
            <a:r>
              <a:rPr lang="zh-CN" altLang="en-US" sz="2800" b="0" dirty="0">
                <a:latin typeface="+mj-lt"/>
                <a:ea typeface="+mj-ea"/>
              </a:rPr>
              <a:t>拣白子，</a:t>
            </a:r>
            <a:r>
              <a:rPr lang="en-US" altLang="zh-CN" sz="2800" b="0" dirty="0">
                <a:latin typeface="+mj-lt"/>
                <a:ea typeface="+mj-ea"/>
              </a:rPr>
              <a:t>P2</a:t>
            </a:r>
            <a:r>
              <a:rPr lang="zh-CN" altLang="en-US" sz="2800" b="0" dirty="0">
                <a:latin typeface="+mj-lt"/>
                <a:ea typeface="+mj-ea"/>
              </a:rPr>
              <a:t>拣黑子。规定当一个进程拣了一子后，必须让另一个进程去拣。用信号量和</a:t>
            </a:r>
            <a:r>
              <a:rPr lang="en-US" altLang="zh-CN" sz="2800" b="0" dirty="0">
                <a:latin typeface="+mj-lt"/>
                <a:ea typeface="+mj-ea"/>
              </a:rPr>
              <a:t>PV</a:t>
            </a:r>
            <a:r>
              <a:rPr lang="zh-CN" altLang="en-US" sz="2800" b="0" dirty="0">
                <a:latin typeface="+mj-lt"/>
                <a:ea typeface="+mj-ea"/>
              </a:rPr>
              <a:t>操作协调两进程的活动</a:t>
            </a:r>
            <a:r>
              <a:rPr lang="zh-CN" altLang="en-US" sz="2800" b="0" dirty="0" smtClean="0">
                <a:latin typeface="+mj-lt"/>
                <a:ea typeface="+mj-ea"/>
              </a:rPr>
              <a:t>。</a:t>
            </a:r>
            <a:endParaRPr lang="zh-CN" altLang="en-US" sz="2800" b="0" dirty="0">
              <a:latin typeface="+mj-lt"/>
              <a:ea typeface="+mj-ea"/>
            </a:endParaRPr>
          </a:p>
        </p:txBody>
      </p:sp>
      <p:sp>
        <p:nvSpPr>
          <p:cNvPr id="93186"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a:solidFill>
                  <a:schemeClr val="tx2"/>
                </a:solidFill>
                <a:latin typeface="+mj-lt"/>
                <a:ea typeface="+mj-ea"/>
              </a:rPr>
              <a:t>习题</a:t>
            </a:r>
            <a:r>
              <a:rPr lang="en-US" altLang="zh-CN" sz="3600" smtClean="0">
                <a:solidFill>
                  <a:schemeClr val="tx2"/>
                </a:solidFill>
                <a:latin typeface="+mj-lt"/>
                <a:ea typeface="+mj-ea"/>
              </a:rPr>
              <a:t>1</a:t>
            </a:r>
            <a:endParaRPr lang="zh-CN" altLang="en-US" sz="3600">
              <a:solidFill>
                <a:schemeClr val="tx2"/>
              </a:solidFill>
              <a:latin typeface="+mj-lt"/>
              <a:ea typeface="+mj-ea"/>
            </a:endParaRPr>
          </a:p>
        </p:txBody>
      </p:sp>
      <p:sp>
        <p:nvSpPr>
          <p:cNvPr id="4" name="Text Box 6"/>
          <p:cNvSpPr txBox="1">
            <a:spLocks noChangeArrowheads="1"/>
          </p:cNvSpPr>
          <p:nvPr/>
        </p:nvSpPr>
        <p:spPr bwMode="auto">
          <a:xfrm>
            <a:off x="755576" y="4248448"/>
            <a:ext cx="7488832" cy="1988864"/>
          </a:xfrm>
          <a:prstGeom prst="rect">
            <a:avLst/>
          </a:prstGeom>
          <a:solidFill>
            <a:srgbClr val="0070C0"/>
          </a:solidFill>
          <a:ln>
            <a:noFill/>
          </a:ln>
          <a:extLst/>
        </p:spPr>
        <p:txBody>
          <a:bodyPr wrap="square" anchor="ctr">
            <a:no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pPr>
            <a:r>
              <a:rPr lang="zh-CN" altLang="en-US" smtClean="0">
                <a:solidFill>
                  <a:schemeClr val="bg1"/>
                </a:solidFill>
                <a:latin typeface="+mj-lt"/>
                <a:ea typeface="+mj-ea"/>
              </a:rPr>
              <a:t>灵魂</a:t>
            </a:r>
            <a:r>
              <a:rPr lang="en-US" altLang="zh-CN" smtClean="0">
                <a:solidFill>
                  <a:schemeClr val="bg1"/>
                </a:solidFill>
                <a:latin typeface="+mj-lt"/>
                <a:ea typeface="+mj-ea"/>
              </a:rPr>
              <a:t>3</a:t>
            </a:r>
            <a:r>
              <a:rPr lang="zh-CN" altLang="en-US" smtClean="0">
                <a:solidFill>
                  <a:schemeClr val="bg1"/>
                </a:solidFill>
                <a:latin typeface="+mj-lt"/>
                <a:ea typeface="+mj-ea"/>
              </a:rPr>
              <a:t>问：</a:t>
            </a:r>
            <a:endParaRPr lang="en-US" altLang="zh-CN" smtClean="0">
              <a:solidFill>
                <a:schemeClr val="bg1"/>
              </a:solidFill>
              <a:latin typeface="+mj-lt"/>
              <a:ea typeface="+mj-ea"/>
            </a:endParaRPr>
          </a:p>
          <a:p>
            <a:pPr marL="342900" indent="-342900" algn="l">
              <a:lnSpc>
                <a:spcPct val="120000"/>
              </a:lnSpc>
              <a:buFont typeface="Wingdings" pitchFamily="2" charset="2"/>
              <a:buChar char="l"/>
            </a:pPr>
            <a:r>
              <a:rPr lang="zh-CN" altLang="en-US" smtClean="0">
                <a:solidFill>
                  <a:schemeClr val="bg1"/>
                </a:solidFill>
                <a:latin typeface="+mj-lt"/>
                <a:ea typeface="+mj-ea"/>
              </a:rPr>
              <a:t>互斥问题</a:t>
            </a:r>
            <a:r>
              <a:rPr lang="en-US" altLang="zh-CN" smtClean="0">
                <a:solidFill>
                  <a:schemeClr val="bg1"/>
                </a:solidFill>
                <a:latin typeface="+mj-lt"/>
                <a:ea typeface="+mj-ea"/>
              </a:rPr>
              <a:t>or</a:t>
            </a:r>
            <a:r>
              <a:rPr lang="zh-CN" altLang="en-US" smtClean="0">
                <a:solidFill>
                  <a:schemeClr val="bg1"/>
                </a:solidFill>
                <a:latin typeface="+mj-lt"/>
                <a:ea typeface="+mj-ea"/>
              </a:rPr>
              <a:t>同步问题</a:t>
            </a:r>
            <a:r>
              <a:rPr lang="en-US" altLang="zh-CN" smtClean="0">
                <a:solidFill>
                  <a:schemeClr val="bg1"/>
                </a:solidFill>
                <a:latin typeface="+mj-lt"/>
                <a:ea typeface="+mj-ea"/>
              </a:rPr>
              <a:t>or</a:t>
            </a:r>
            <a:r>
              <a:rPr lang="zh-CN" altLang="en-US" smtClean="0">
                <a:solidFill>
                  <a:schemeClr val="bg1"/>
                </a:solidFill>
                <a:latin typeface="+mj-lt"/>
                <a:ea typeface="+mj-ea"/>
              </a:rPr>
              <a:t>资源管控问题？</a:t>
            </a:r>
            <a:endParaRPr lang="en-US" altLang="zh-CN" smtClean="0">
              <a:solidFill>
                <a:schemeClr val="bg1"/>
              </a:solidFill>
              <a:latin typeface="+mj-lt"/>
              <a:ea typeface="+mj-ea"/>
            </a:endParaRPr>
          </a:p>
          <a:p>
            <a:pPr marL="342900" indent="-342900" algn="l">
              <a:lnSpc>
                <a:spcPct val="120000"/>
              </a:lnSpc>
              <a:buFont typeface="Wingdings" pitchFamily="2" charset="2"/>
              <a:buChar char="l"/>
            </a:pPr>
            <a:r>
              <a:rPr lang="zh-CN" altLang="en-US" smtClean="0">
                <a:solidFill>
                  <a:schemeClr val="bg1"/>
                </a:solidFill>
                <a:latin typeface="+mj-lt"/>
                <a:ea typeface="+mj-ea"/>
              </a:rPr>
              <a:t>需要几个信号量？</a:t>
            </a:r>
            <a:endParaRPr lang="en-US" altLang="zh-CN" smtClean="0">
              <a:solidFill>
                <a:schemeClr val="bg1"/>
              </a:solidFill>
              <a:latin typeface="+mj-lt"/>
              <a:ea typeface="+mj-ea"/>
            </a:endParaRPr>
          </a:p>
          <a:p>
            <a:pPr marL="342900" indent="-342900" algn="l">
              <a:lnSpc>
                <a:spcPct val="120000"/>
              </a:lnSpc>
              <a:buFont typeface="Wingdings" pitchFamily="2" charset="2"/>
              <a:buChar char="l"/>
            </a:pPr>
            <a:r>
              <a:rPr lang="zh-CN" altLang="en-US" smtClean="0">
                <a:solidFill>
                  <a:schemeClr val="bg1"/>
                </a:solidFill>
                <a:latin typeface="+mj-lt"/>
                <a:ea typeface="+mj-ea"/>
              </a:rPr>
              <a:t>初值如何设置</a:t>
            </a:r>
            <a:r>
              <a:rPr lang="zh-CN" altLang="en-US">
                <a:solidFill>
                  <a:schemeClr val="bg1"/>
                </a:solidFill>
                <a:latin typeface="+mj-lt"/>
                <a:ea typeface="+mj-ea"/>
              </a:rPr>
              <a:t>？</a:t>
            </a:r>
          </a:p>
        </p:txBody>
      </p:sp>
      <p:sp>
        <p:nvSpPr>
          <p:cNvPr id="6" name="Text Box 6"/>
          <p:cNvSpPr txBox="1">
            <a:spLocks noChangeArrowheads="1"/>
          </p:cNvSpPr>
          <p:nvPr/>
        </p:nvSpPr>
        <p:spPr bwMode="auto">
          <a:xfrm>
            <a:off x="6660232" y="4664044"/>
            <a:ext cx="1030742" cy="493148"/>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zh-CN" altLang="en-US" smtClean="0">
                <a:solidFill>
                  <a:schemeClr val="bg1"/>
                </a:solidFill>
                <a:latin typeface="+mj-lt"/>
                <a:ea typeface="+mj-ea"/>
              </a:rPr>
              <a:t>同步</a:t>
            </a:r>
            <a:endParaRPr lang="zh-CN" altLang="en-US">
              <a:solidFill>
                <a:schemeClr val="bg1"/>
              </a:solidFill>
              <a:latin typeface="+mj-lt"/>
              <a:ea typeface="+mj-ea"/>
            </a:endParaRPr>
          </a:p>
        </p:txBody>
      </p:sp>
      <p:sp>
        <p:nvSpPr>
          <p:cNvPr id="7" name="Text Box 6"/>
          <p:cNvSpPr txBox="1">
            <a:spLocks noChangeArrowheads="1"/>
          </p:cNvSpPr>
          <p:nvPr/>
        </p:nvSpPr>
        <p:spPr bwMode="auto">
          <a:xfrm>
            <a:off x="4211960" y="5182913"/>
            <a:ext cx="3115617" cy="493148"/>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en-US" altLang="zh-CN" smtClean="0">
                <a:solidFill>
                  <a:schemeClr val="bg1"/>
                </a:solidFill>
                <a:latin typeface="+mj-lt"/>
                <a:ea typeface="+mj-ea"/>
              </a:rPr>
              <a:t>2</a:t>
            </a:r>
            <a:r>
              <a:rPr lang="zh-CN" altLang="en-US" smtClean="0">
                <a:solidFill>
                  <a:schemeClr val="bg1"/>
                </a:solidFill>
                <a:latin typeface="+mj-lt"/>
                <a:ea typeface="+mj-ea"/>
              </a:rPr>
              <a:t>个，</a:t>
            </a:r>
            <a:r>
              <a:rPr lang="zh-CN" altLang="en-US">
                <a:solidFill>
                  <a:schemeClr val="bg1"/>
                </a:solidFill>
                <a:latin typeface="+mj-lt"/>
                <a:ea typeface="+mj-ea"/>
              </a:rPr>
              <a:t>需要循环执行</a:t>
            </a:r>
          </a:p>
        </p:txBody>
      </p:sp>
      <p:sp>
        <p:nvSpPr>
          <p:cNvPr id="8" name="Text Box 6"/>
          <p:cNvSpPr txBox="1">
            <a:spLocks noChangeArrowheads="1"/>
          </p:cNvSpPr>
          <p:nvPr/>
        </p:nvSpPr>
        <p:spPr bwMode="auto">
          <a:xfrm>
            <a:off x="4211961" y="5701781"/>
            <a:ext cx="2592288" cy="535531"/>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zh-CN" altLang="en-US" smtClean="0">
                <a:solidFill>
                  <a:schemeClr val="bg1"/>
                </a:solidFill>
                <a:latin typeface="+mj-lt"/>
                <a:ea typeface="+mj-ea"/>
              </a:rPr>
              <a:t>分别设置为</a:t>
            </a:r>
            <a:r>
              <a:rPr lang="en-US" altLang="zh-CN" smtClean="0">
                <a:solidFill>
                  <a:schemeClr val="bg1"/>
                </a:solidFill>
                <a:latin typeface="+mj-lt"/>
                <a:ea typeface="+mj-ea"/>
              </a:rPr>
              <a:t>0</a:t>
            </a:r>
            <a:r>
              <a:rPr lang="zh-CN" altLang="en-US" smtClean="0">
                <a:solidFill>
                  <a:schemeClr val="bg1"/>
                </a:solidFill>
                <a:latin typeface="+mj-lt"/>
                <a:ea typeface="+mj-ea"/>
              </a:rPr>
              <a:t>和</a:t>
            </a:r>
            <a:r>
              <a:rPr lang="en-US" altLang="zh-CN" smtClean="0">
                <a:solidFill>
                  <a:schemeClr val="bg1"/>
                </a:solidFill>
                <a:latin typeface="+mj-lt"/>
                <a:ea typeface="+mj-ea"/>
              </a:rPr>
              <a:t>1</a:t>
            </a:r>
            <a:endParaRPr lang="zh-CN" altLang="en-US">
              <a:solidFill>
                <a:schemeClr val="bg1"/>
              </a:solidFill>
              <a:latin typeface="+mj-lt"/>
              <a:ea typeface="+mj-ea"/>
            </a:endParaRPr>
          </a:p>
        </p:txBody>
      </p:sp>
    </p:spTree>
    <p:extLst>
      <p:ext uri="{BB962C8B-B14F-4D97-AF65-F5344CB8AC3E}">
        <p14:creationId xmlns:p14="http://schemas.microsoft.com/office/powerpoint/2010/main" val="2503549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txBox="1">
            <a:spLocks noChangeArrowheads="1"/>
          </p:cNvSpPr>
          <p:nvPr/>
        </p:nvSpPr>
        <p:spPr bwMode="auto">
          <a:xfrm>
            <a:off x="1115616" y="1556792"/>
            <a:ext cx="3744416"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lnSpc>
                <a:spcPct val="90000"/>
              </a:lnSpc>
              <a:spcBef>
                <a:spcPct val="20000"/>
              </a:spcBef>
              <a:buClr>
                <a:schemeClr val="folHlink"/>
              </a:buClr>
              <a:buSzPct val="60000"/>
            </a:pPr>
            <a:r>
              <a:rPr lang="en-US" altLang="zh-CN" dirty="0" err="1" smtClean="0">
                <a:latin typeface="+mj-lt"/>
              </a:rPr>
              <a:t>struct</a:t>
            </a:r>
            <a:r>
              <a:rPr lang="en-US" altLang="zh-CN" dirty="0" smtClean="0">
                <a:latin typeface="+mj-lt"/>
              </a:rPr>
              <a:t> </a:t>
            </a:r>
            <a:r>
              <a:rPr lang="en-US" altLang="zh-CN" dirty="0">
                <a:latin typeface="+mj-lt"/>
              </a:rPr>
              <a:t>semaphore S1, S2;</a:t>
            </a:r>
          </a:p>
          <a:p>
            <a:pPr algn="l" eaLnBrk="0" hangingPunct="0">
              <a:lnSpc>
                <a:spcPct val="90000"/>
              </a:lnSpc>
              <a:spcBef>
                <a:spcPct val="20000"/>
              </a:spcBef>
              <a:buClr>
                <a:schemeClr val="folHlink"/>
              </a:buClr>
              <a:buSzPct val="60000"/>
            </a:pPr>
            <a:r>
              <a:rPr lang="en-US" altLang="zh-CN" dirty="0">
                <a:latin typeface="+mj-lt"/>
              </a:rPr>
              <a:t>S1.value=1; S2.value=0;</a:t>
            </a:r>
          </a:p>
          <a:p>
            <a:pPr algn="l" eaLnBrk="0" hangingPunct="0">
              <a:lnSpc>
                <a:spcPct val="90000"/>
              </a:lnSpc>
              <a:spcBef>
                <a:spcPct val="20000"/>
              </a:spcBef>
              <a:buClr>
                <a:schemeClr val="folHlink"/>
              </a:buClr>
              <a:buSzPct val="60000"/>
            </a:pPr>
            <a:endParaRPr lang="en-US" altLang="zh-CN" dirty="0" smtClean="0">
              <a:latin typeface="+mj-lt"/>
            </a:endParaRPr>
          </a:p>
          <a:p>
            <a:pPr algn="l" eaLnBrk="0" hangingPunct="0">
              <a:lnSpc>
                <a:spcPct val="90000"/>
              </a:lnSpc>
              <a:spcBef>
                <a:spcPct val="20000"/>
              </a:spcBef>
              <a:buClr>
                <a:schemeClr val="folHlink"/>
              </a:buClr>
              <a:buSzPct val="60000"/>
            </a:pPr>
            <a:r>
              <a:rPr lang="en-US" altLang="zh-CN" dirty="0" smtClean="0">
                <a:latin typeface="+mj-lt"/>
              </a:rPr>
              <a:t>process </a:t>
            </a:r>
            <a:r>
              <a:rPr lang="en-US" altLang="zh-CN" dirty="0">
                <a:latin typeface="+mj-lt"/>
              </a:rPr>
              <a:t>P1</a:t>
            </a:r>
            <a:r>
              <a:rPr lang="en-US" altLang="zh-CN" dirty="0" smtClean="0">
                <a:latin typeface="+mj-lt"/>
              </a:rPr>
              <a:t>( ){	</a:t>
            </a:r>
            <a:endParaRPr lang="en-US" altLang="zh-CN" dirty="0">
              <a:latin typeface="+mj-lt"/>
            </a:endParaRPr>
          </a:p>
          <a:p>
            <a:pPr algn="l" eaLnBrk="0" hangingPunct="0">
              <a:lnSpc>
                <a:spcPct val="90000"/>
              </a:lnSpc>
              <a:spcBef>
                <a:spcPct val="20000"/>
              </a:spcBef>
              <a:buClr>
                <a:schemeClr val="folHlink"/>
              </a:buClr>
              <a:buSzPct val="60000"/>
            </a:pPr>
            <a:r>
              <a:rPr lang="en-US" altLang="zh-CN" dirty="0">
                <a:latin typeface="+mj-lt"/>
              </a:rPr>
              <a:t>   </a:t>
            </a:r>
            <a:r>
              <a:rPr lang="en-US" altLang="zh-CN" dirty="0" smtClean="0">
                <a:latin typeface="+mj-lt"/>
              </a:rPr>
              <a:t>     while(true){</a:t>
            </a:r>
          </a:p>
          <a:p>
            <a:pPr algn="l" eaLnBrk="0" hangingPunct="0">
              <a:lnSpc>
                <a:spcPct val="90000"/>
              </a:lnSpc>
              <a:spcBef>
                <a:spcPct val="20000"/>
              </a:spcBef>
              <a:buClr>
                <a:schemeClr val="folHlink"/>
              </a:buClr>
              <a:buSzPct val="60000"/>
            </a:pPr>
            <a:r>
              <a:rPr lang="en-US" altLang="zh-CN" dirty="0">
                <a:latin typeface="+mj-lt"/>
              </a:rPr>
              <a:t> </a:t>
            </a:r>
            <a:r>
              <a:rPr lang="en-US" altLang="zh-CN" dirty="0" smtClean="0">
                <a:latin typeface="+mj-lt"/>
              </a:rPr>
              <a:t>           P(S1</a:t>
            </a:r>
            <a:r>
              <a:rPr lang="en-US" altLang="zh-CN" dirty="0">
                <a:latin typeface="+mj-lt"/>
              </a:rPr>
              <a:t>); </a:t>
            </a:r>
            <a:endParaRPr lang="en-US" altLang="zh-CN" dirty="0" smtClean="0">
              <a:latin typeface="+mj-lt"/>
            </a:endParaRPr>
          </a:p>
          <a:p>
            <a:pPr algn="l" eaLnBrk="0" hangingPunct="0">
              <a:lnSpc>
                <a:spcPct val="90000"/>
              </a:lnSpc>
              <a:spcBef>
                <a:spcPct val="20000"/>
              </a:spcBef>
              <a:buClr>
                <a:schemeClr val="folHlink"/>
              </a:buClr>
              <a:buSzPct val="60000"/>
            </a:pPr>
            <a:r>
              <a:rPr lang="en-US" altLang="zh-CN" dirty="0">
                <a:latin typeface="+mj-lt"/>
              </a:rPr>
              <a:t> </a:t>
            </a:r>
            <a:r>
              <a:rPr lang="en-US" altLang="zh-CN" dirty="0" smtClean="0">
                <a:latin typeface="+mj-lt"/>
              </a:rPr>
              <a:t>           </a:t>
            </a:r>
            <a:r>
              <a:rPr lang="zh-CN" altLang="en-US" dirty="0" smtClean="0">
                <a:latin typeface="+mj-lt"/>
              </a:rPr>
              <a:t>拣黑子</a:t>
            </a:r>
            <a:r>
              <a:rPr lang="en-US" altLang="zh-CN" dirty="0" smtClean="0">
                <a:latin typeface="+mj-lt"/>
              </a:rPr>
              <a:t>( );</a:t>
            </a:r>
          </a:p>
          <a:p>
            <a:pPr algn="l" eaLnBrk="0" hangingPunct="0">
              <a:lnSpc>
                <a:spcPct val="90000"/>
              </a:lnSpc>
              <a:spcBef>
                <a:spcPct val="20000"/>
              </a:spcBef>
              <a:buClr>
                <a:schemeClr val="folHlink"/>
              </a:buClr>
              <a:buSzPct val="60000"/>
            </a:pPr>
            <a:r>
              <a:rPr lang="en-US" altLang="zh-CN" dirty="0">
                <a:latin typeface="+mj-lt"/>
              </a:rPr>
              <a:t> </a:t>
            </a:r>
            <a:r>
              <a:rPr lang="en-US" altLang="zh-CN" dirty="0" smtClean="0">
                <a:latin typeface="+mj-lt"/>
              </a:rPr>
              <a:t>           V(S2);</a:t>
            </a:r>
          </a:p>
          <a:p>
            <a:pPr algn="l" eaLnBrk="0" hangingPunct="0">
              <a:lnSpc>
                <a:spcPct val="90000"/>
              </a:lnSpc>
              <a:spcBef>
                <a:spcPct val="20000"/>
              </a:spcBef>
              <a:buClr>
                <a:schemeClr val="folHlink"/>
              </a:buClr>
              <a:buSzPct val="60000"/>
            </a:pPr>
            <a:r>
              <a:rPr lang="en-US" altLang="zh-CN" dirty="0">
                <a:latin typeface="+mj-lt"/>
              </a:rPr>
              <a:t> </a:t>
            </a:r>
            <a:r>
              <a:rPr lang="en-US" altLang="zh-CN" dirty="0" smtClean="0">
                <a:latin typeface="+mj-lt"/>
              </a:rPr>
              <a:t>       }</a:t>
            </a:r>
          </a:p>
          <a:p>
            <a:pPr algn="l" eaLnBrk="0" hangingPunct="0">
              <a:lnSpc>
                <a:spcPct val="90000"/>
              </a:lnSpc>
              <a:spcBef>
                <a:spcPct val="20000"/>
              </a:spcBef>
              <a:buClr>
                <a:schemeClr val="folHlink"/>
              </a:buClr>
              <a:buSzPct val="60000"/>
            </a:pPr>
            <a:r>
              <a:rPr lang="en-US" altLang="zh-CN" dirty="0" smtClean="0">
                <a:latin typeface="+mj-lt"/>
              </a:rPr>
              <a:t>    }</a:t>
            </a:r>
          </a:p>
        </p:txBody>
      </p:sp>
      <p:sp>
        <p:nvSpPr>
          <p:cNvPr id="6"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dirty="0">
                <a:solidFill>
                  <a:schemeClr val="tx2"/>
                </a:solidFill>
                <a:latin typeface="+mj-lt"/>
                <a:ea typeface="+mj-ea"/>
              </a:rPr>
              <a:t>解答</a:t>
            </a:r>
            <a:r>
              <a:rPr lang="en-US" altLang="zh-CN" sz="3600" dirty="0" smtClean="0">
                <a:solidFill>
                  <a:schemeClr val="tx2"/>
                </a:solidFill>
                <a:latin typeface="+mj-lt"/>
                <a:ea typeface="+mj-ea"/>
              </a:rPr>
              <a:t>1</a:t>
            </a:r>
            <a:endParaRPr lang="zh-CN" altLang="en-US" sz="3600" dirty="0">
              <a:solidFill>
                <a:schemeClr val="tx2"/>
              </a:solidFill>
              <a:latin typeface="+mj-lt"/>
              <a:ea typeface="+mj-ea"/>
            </a:endParaRPr>
          </a:p>
        </p:txBody>
      </p:sp>
      <p:sp>
        <p:nvSpPr>
          <p:cNvPr id="7" name="Text Box 7"/>
          <p:cNvSpPr txBox="1">
            <a:spLocks noChangeArrowheads="1"/>
          </p:cNvSpPr>
          <p:nvPr/>
        </p:nvSpPr>
        <p:spPr bwMode="auto">
          <a:xfrm>
            <a:off x="5364088" y="1268760"/>
            <a:ext cx="2760614" cy="1074542"/>
          </a:xfrm>
          <a:prstGeom prst="rect">
            <a:avLst/>
          </a:prstGeom>
          <a:solidFill>
            <a:schemeClr val="folHlink"/>
          </a:solidFill>
          <a:ln w="28575">
            <a:solidFill>
              <a:srgbClr val="CC9900"/>
            </a:solidFill>
            <a:miter lim="800000"/>
            <a:headEnd/>
            <a:tailEnd/>
          </a:ln>
        </p:spPr>
        <p:txBody>
          <a:bodyPr wrap="square" lIns="54000" tIns="46800" rIns="54000" bIns="46800" anchor="ctr">
            <a:no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30000"/>
              </a:lnSpc>
            </a:pPr>
            <a:r>
              <a:rPr lang="en-US" altLang="zh-CN" dirty="0" smtClean="0">
                <a:solidFill>
                  <a:schemeClr val="bg1"/>
                </a:solidFill>
                <a:latin typeface="Times New Roman" pitchFamily="18" charset="0"/>
              </a:rPr>
              <a:t>P(S1)</a:t>
            </a:r>
            <a:r>
              <a:rPr lang="zh-CN" altLang="en-US" dirty="0" smtClean="0">
                <a:solidFill>
                  <a:schemeClr val="bg1"/>
                </a:solidFill>
                <a:latin typeface="Times New Roman" pitchFamily="18" charset="0"/>
              </a:rPr>
              <a:t>即</a:t>
            </a:r>
            <a:r>
              <a:rPr lang="en-US" altLang="zh-CN" dirty="0" smtClean="0">
                <a:solidFill>
                  <a:schemeClr val="bg1"/>
                </a:solidFill>
                <a:latin typeface="Times New Roman" pitchFamily="18" charset="0"/>
              </a:rPr>
              <a:t>wait(S1);</a:t>
            </a:r>
          </a:p>
          <a:p>
            <a:pPr algn="l">
              <a:lnSpc>
                <a:spcPct val="130000"/>
              </a:lnSpc>
            </a:pPr>
            <a:r>
              <a:rPr lang="en-US" altLang="zh-CN" dirty="0" smtClean="0">
                <a:solidFill>
                  <a:schemeClr val="bg1"/>
                </a:solidFill>
                <a:latin typeface="Times New Roman" pitchFamily="18" charset="0"/>
              </a:rPr>
              <a:t>V(S1)</a:t>
            </a:r>
            <a:r>
              <a:rPr lang="zh-CN" altLang="en-US" dirty="0" smtClean="0">
                <a:solidFill>
                  <a:schemeClr val="bg1"/>
                </a:solidFill>
                <a:latin typeface="Times New Roman" pitchFamily="18" charset="0"/>
              </a:rPr>
              <a:t>即</a:t>
            </a:r>
            <a:r>
              <a:rPr lang="en-US" altLang="zh-CN" dirty="0" smtClean="0">
                <a:solidFill>
                  <a:schemeClr val="bg1"/>
                </a:solidFill>
                <a:latin typeface="Times New Roman" pitchFamily="18" charset="0"/>
              </a:rPr>
              <a:t>signal(S1)</a:t>
            </a:r>
            <a:endParaRPr lang="zh-CN" altLang="en-US" dirty="0">
              <a:solidFill>
                <a:schemeClr val="bg1"/>
              </a:solidFill>
              <a:latin typeface="Times New Roman" pitchFamily="18" charset="0"/>
            </a:endParaRPr>
          </a:p>
        </p:txBody>
      </p:sp>
      <p:sp>
        <p:nvSpPr>
          <p:cNvPr id="8" name="Rectangle 3"/>
          <p:cNvSpPr txBox="1">
            <a:spLocks noChangeArrowheads="1"/>
          </p:cNvSpPr>
          <p:nvPr/>
        </p:nvSpPr>
        <p:spPr bwMode="auto">
          <a:xfrm>
            <a:off x="5478197" y="2718843"/>
            <a:ext cx="288032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lnSpc>
                <a:spcPct val="90000"/>
              </a:lnSpc>
              <a:spcBef>
                <a:spcPct val="20000"/>
              </a:spcBef>
              <a:buClr>
                <a:schemeClr val="folHlink"/>
              </a:buClr>
              <a:buSzPct val="60000"/>
            </a:pPr>
            <a:r>
              <a:rPr lang="en-US" altLang="zh-CN" dirty="0" smtClean="0">
                <a:latin typeface="+mj-lt"/>
              </a:rPr>
              <a:t>process </a:t>
            </a:r>
            <a:r>
              <a:rPr lang="en-US" altLang="zh-CN" dirty="0">
                <a:latin typeface="+mj-lt"/>
              </a:rPr>
              <a:t>P2</a:t>
            </a:r>
            <a:r>
              <a:rPr lang="en-US" altLang="zh-CN" dirty="0" smtClean="0">
                <a:latin typeface="+mj-lt"/>
              </a:rPr>
              <a:t>( ){ </a:t>
            </a:r>
            <a:endParaRPr lang="en-US" altLang="zh-CN" dirty="0">
              <a:latin typeface="+mj-lt"/>
            </a:endParaRPr>
          </a:p>
          <a:p>
            <a:pPr algn="l" eaLnBrk="0" hangingPunct="0">
              <a:lnSpc>
                <a:spcPct val="90000"/>
              </a:lnSpc>
              <a:spcBef>
                <a:spcPct val="20000"/>
              </a:spcBef>
              <a:buClr>
                <a:schemeClr val="folHlink"/>
              </a:buClr>
              <a:buSzPct val="60000"/>
            </a:pPr>
            <a:r>
              <a:rPr lang="en-US" altLang="zh-CN" dirty="0" smtClean="0">
                <a:latin typeface="+mj-lt"/>
              </a:rPr>
              <a:t>    while(true</a:t>
            </a:r>
            <a:r>
              <a:rPr lang="en-US" altLang="zh-CN" dirty="0">
                <a:latin typeface="+mj-lt"/>
              </a:rPr>
              <a:t>){</a:t>
            </a:r>
          </a:p>
          <a:p>
            <a:pPr algn="l" eaLnBrk="0" hangingPunct="0">
              <a:lnSpc>
                <a:spcPct val="90000"/>
              </a:lnSpc>
              <a:spcBef>
                <a:spcPct val="20000"/>
              </a:spcBef>
              <a:buClr>
                <a:schemeClr val="folHlink"/>
              </a:buClr>
              <a:buSzPct val="60000"/>
            </a:pPr>
            <a:r>
              <a:rPr lang="en-US" altLang="zh-CN" dirty="0" smtClean="0">
                <a:latin typeface="+mj-lt"/>
              </a:rPr>
              <a:t>        P(S2</a:t>
            </a:r>
            <a:r>
              <a:rPr lang="en-US" altLang="zh-CN" dirty="0">
                <a:latin typeface="+mj-lt"/>
              </a:rPr>
              <a:t>);</a:t>
            </a:r>
          </a:p>
          <a:p>
            <a:pPr algn="l" eaLnBrk="0" hangingPunct="0">
              <a:lnSpc>
                <a:spcPct val="90000"/>
              </a:lnSpc>
              <a:spcBef>
                <a:spcPct val="20000"/>
              </a:spcBef>
              <a:buClr>
                <a:schemeClr val="folHlink"/>
              </a:buClr>
              <a:buSzPct val="60000"/>
            </a:pPr>
            <a:r>
              <a:rPr lang="zh-CN" altLang="en-US" dirty="0" smtClean="0">
                <a:latin typeface="+mj-lt"/>
              </a:rPr>
              <a:t>        拣白子</a:t>
            </a:r>
            <a:r>
              <a:rPr lang="en-US" altLang="zh-CN" dirty="0" smtClean="0">
                <a:latin typeface="+mj-lt"/>
              </a:rPr>
              <a:t>( );</a:t>
            </a:r>
            <a:endParaRPr lang="zh-CN" altLang="en-US" dirty="0">
              <a:latin typeface="+mj-lt"/>
            </a:endParaRPr>
          </a:p>
          <a:p>
            <a:pPr algn="l" eaLnBrk="0" hangingPunct="0">
              <a:lnSpc>
                <a:spcPct val="90000"/>
              </a:lnSpc>
              <a:spcBef>
                <a:spcPct val="20000"/>
              </a:spcBef>
              <a:buClr>
                <a:schemeClr val="folHlink"/>
              </a:buClr>
              <a:buSzPct val="60000"/>
            </a:pPr>
            <a:r>
              <a:rPr lang="en-US" altLang="zh-CN" dirty="0" smtClean="0">
                <a:latin typeface="+mj-lt"/>
              </a:rPr>
              <a:t>        V(S1);</a:t>
            </a:r>
          </a:p>
          <a:p>
            <a:pPr algn="l" eaLnBrk="0" hangingPunct="0">
              <a:lnSpc>
                <a:spcPct val="90000"/>
              </a:lnSpc>
              <a:spcBef>
                <a:spcPct val="20000"/>
              </a:spcBef>
              <a:buClr>
                <a:schemeClr val="folHlink"/>
              </a:buClr>
              <a:buSzPct val="60000"/>
            </a:pPr>
            <a:r>
              <a:rPr lang="en-US" altLang="zh-CN" dirty="0">
                <a:latin typeface="+mj-lt"/>
              </a:rPr>
              <a:t> </a:t>
            </a:r>
            <a:r>
              <a:rPr lang="en-US" altLang="zh-CN" dirty="0" smtClean="0">
                <a:latin typeface="+mj-lt"/>
              </a:rPr>
              <a:t>   }</a:t>
            </a:r>
          </a:p>
          <a:p>
            <a:pPr algn="l" eaLnBrk="0" hangingPunct="0">
              <a:lnSpc>
                <a:spcPct val="90000"/>
              </a:lnSpc>
              <a:spcBef>
                <a:spcPct val="20000"/>
              </a:spcBef>
              <a:buClr>
                <a:schemeClr val="folHlink"/>
              </a:buClr>
              <a:buSzPct val="60000"/>
            </a:pPr>
            <a:r>
              <a:rPr lang="en-US" altLang="zh-CN" dirty="0" smtClean="0">
                <a:latin typeface="+mj-lt"/>
              </a:rPr>
              <a:t>}</a:t>
            </a:r>
            <a:endParaRPr lang="en-US" altLang="zh-CN" dirty="0">
              <a:latin typeface="+mj-lt"/>
            </a:endParaRPr>
          </a:p>
        </p:txBody>
      </p:sp>
    </p:spTree>
    <p:extLst>
      <p:ext uri="{BB962C8B-B14F-4D97-AF65-F5344CB8AC3E}">
        <p14:creationId xmlns:p14="http://schemas.microsoft.com/office/powerpoint/2010/main" val="2536156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wipe(up)">
                                      <p:cBhvr>
                                        <p:cTn id="7" dur="500"/>
                                        <p:tgtEl>
                                          <p:spTgt spid="94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7" grpId="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smtClean="0">
                <a:solidFill>
                  <a:schemeClr val="tx2"/>
                </a:solidFill>
                <a:latin typeface="+mj-lt"/>
                <a:ea typeface="+mj-ea"/>
              </a:rPr>
              <a:t>习题</a:t>
            </a:r>
            <a:r>
              <a:rPr lang="en-US" altLang="zh-CN" sz="3600" smtClean="0">
                <a:solidFill>
                  <a:schemeClr val="tx2"/>
                </a:solidFill>
                <a:latin typeface="+mj-lt"/>
                <a:ea typeface="+mj-ea"/>
              </a:rPr>
              <a:t>2</a:t>
            </a:r>
            <a:endParaRPr lang="zh-CN" altLang="en-US" sz="3600">
              <a:solidFill>
                <a:schemeClr val="tx2"/>
              </a:solidFill>
              <a:latin typeface="+mj-lt"/>
              <a:ea typeface="+mj-ea"/>
            </a:endParaRPr>
          </a:p>
        </p:txBody>
      </p:sp>
      <p:sp>
        <p:nvSpPr>
          <p:cNvPr id="5" name="TextBox 1"/>
          <p:cNvSpPr txBox="1">
            <a:spLocks noChangeArrowheads="1"/>
          </p:cNvSpPr>
          <p:nvPr/>
        </p:nvSpPr>
        <p:spPr bwMode="auto">
          <a:xfrm>
            <a:off x="897582" y="1484784"/>
            <a:ext cx="763485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indent="723900" algn="l"/>
            <a:r>
              <a:rPr lang="zh-CN" altLang="zh-CN" sz="2800" b="0" dirty="0" smtClean="0">
                <a:latin typeface="+mj-lt"/>
                <a:ea typeface="+mj-ea"/>
              </a:rPr>
              <a:t>某</a:t>
            </a:r>
            <a:r>
              <a:rPr lang="zh-CN" altLang="zh-CN" sz="2800" b="0" dirty="0">
                <a:latin typeface="+mj-lt"/>
                <a:ea typeface="+mj-ea"/>
              </a:rPr>
              <a:t>控制系统中，数据采集进程负责把采集到的数据放到一缓冲区</a:t>
            </a:r>
            <a:r>
              <a:rPr lang="zh-CN" altLang="zh-CN" sz="2800" b="0" dirty="0" smtClean="0">
                <a:latin typeface="+mj-lt"/>
                <a:ea typeface="+mj-ea"/>
              </a:rPr>
              <a:t>中</a:t>
            </a:r>
            <a:r>
              <a:rPr lang="zh-CN" altLang="en-US" sz="2800" b="0" dirty="0" smtClean="0">
                <a:latin typeface="+mj-lt"/>
                <a:ea typeface="+mj-ea"/>
              </a:rPr>
              <a:t>；</a:t>
            </a:r>
            <a:r>
              <a:rPr lang="zh-CN" altLang="zh-CN" sz="2800" b="0" dirty="0" smtClean="0">
                <a:latin typeface="+mj-lt"/>
                <a:ea typeface="+mj-ea"/>
              </a:rPr>
              <a:t>分析</a:t>
            </a:r>
            <a:r>
              <a:rPr lang="zh-CN" altLang="zh-CN" sz="2800" b="0" dirty="0">
                <a:latin typeface="+mj-lt"/>
                <a:ea typeface="+mj-ea"/>
              </a:rPr>
              <a:t>进程负责把数据从缓冲区中取出进行分析，试用信号量实现两者之间的</a:t>
            </a:r>
            <a:r>
              <a:rPr lang="zh-CN" altLang="zh-CN" sz="2800" b="0" dirty="0" smtClean="0">
                <a:latin typeface="+mj-lt"/>
                <a:ea typeface="+mj-ea"/>
              </a:rPr>
              <a:t>同步</a:t>
            </a:r>
            <a:r>
              <a:rPr lang="zh-CN" altLang="en-US" sz="2800" b="0" dirty="0">
                <a:latin typeface="+mj-lt"/>
                <a:ea typeface="+mj-ea"/>
              </a:rPr>
              <a:t>。</a:t>
            </a:r>
            <a:r>
              <a:rPr lang="zh-CN" altLang="zh-CN" sz="2800" b="0" dirty="0" smtClean="0">
                <a:latin typeface="+mj-lt"/>
                <a:ea typeface="+mj-ea"/>
              </a:rPr>
              <a:t> </a:t>
            </a:r>
            <a:endParaRPr lang="zh-CN" altLang="en-US" sz="2800" b="0" dirty="0">
              <a:latin typeface="+mj-lt"/>
              <a:ea typeface="+mj-ea"/>
            </a:endParaRPr>
          </a:p>
        </p:txBody>
      </p:sp>
      <p:sp>
        <p:nvSpPr>
          <p:cNvPr id="10" name="Text Box 6"/>
          <p:cNvSpPr txBox="1">
            <a:spLocks noChangeArrowheads="1"/>
          </p:cNvSpPr>
          <p:nvPr/>
        </p:nvSpPr>
        <p:spPr bwMode="auto">
          <a:xfrm>
            <a:off x="827584" y="3440623"/>
            <a:ext cx="7488832" cy="1988864"/>
          </a:xfrm>
          <a:prstGeom prst="rect">
            <a:avLst/>
          </a:prstGeom>
          <a:solidFill>
            <a:srgbClr val="0070C0"/>
          </a:solidFill>
          <a:ln>
            <a:noFill/>
          </a:ln>
          <a:extLst/>
        </p:spPr>
        <p:txBody>
          <a:bodyPr wrap="square" anchor="ctr">
            <a:no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pPr>
            <a:r>
              <a:rPr lang="zh-CN" altLang="en-US" dirty="0" smtClean="0">
                <a:solidFill>
                  <a:schemeClr val="bg1"/>
                </a:solidFill>
                <a:latin typeface="+mj-lt"/>
                <a:ea typeface="+mj-ea"/>
              </a:rPr>
              <a:t>灵魂</a:t>
            </a:r>
            <a:r>
              <a:rPr lang="en-US" altLang="zh-CN" dirty="0" smtClean="0">
                <a:solidFill>
                  <a:schemeClr val="bg1"/>
                </a:solidFill>
                <a:latin typeface="+mj-lt"/>
                <a:ea typeface="+mj-ea"/>
              </a:rPr>
              <a:t>3</a:t>
            </a:r>
            <a:r>
              <a:rPr lang="zh-CN" altLang="en-US" dirty="0" smtClean="0">
                <a:solidFill>
                  <a:schemeClr val="bg1"/>
                </a:solidFill>
                <a:latin typeface="+mj-lt"/>
                <a:ea typeface="+mj-ea"/>
              </a:rPr>
              <a:t>问：</a:t>
            </a:r>
            <a:endParaRPr lang="en-US" altLang="zh-CN" dirty="0" smtClean="0">
              <a:solidFill>
                <a:schemeClr val="bg1"/>
              </a:solidFill>
              <a:latin typeface="+mj-lt"/>
              <a:ea typeface="+mj-ea"/>
            </a:endParaRPr>
          </a:p>
          <a:p>
            <a:pPr marL="342900" indent="-342900" algn="l">
              <a:lnSpc>
                <a:spcPct val="120000"/>
              </a:lnSpc>
              <a:buFont typeface="Wingdings" pitchFamily="2" charset="2"/>
              <a:buChar char="l"/>
            </a:pPr>
            <a:r>
              <a:rPr lang="zh-CN" altLang="en-US" dirty="0" smtClean="0">
                <a:solidFill>
                  <a:schemeClr val="bg1"/>
                </a:solidFill>
                <a:latin typeface="+mj-lt"/>
                <a:ea typeface="+mj-ea"/>
              </a:rPr>
              <a:t>互斥问题</a:t>
            </a:r>
            <a:r>
              <a:rPr lang="en-US" altLang="zh-CN" dirty="0" smtClean="0">
                <a:solidFill>
                  <a:schemeClr val="bg1"/>
                </a:solidFill>
                <a:latin typeface="+mj-lt"/>
                <a:ea typeface="+mj-ea"/>
              </a:rPr>
              <a:t>or</a:t>
            </a:r>
            <a:r>
              <a:rPr lang="zh-CN" altLang="en-US" dirty="0" smtClean="0">
                <a:solidFill>
                  <a:schemeClr val="bg1"/>
                </a:solidFill>
                <a:latin typeface="+mj-lt"/>
                <a:ea typeface="+mj-ea"/>
              </a:rPr>
              <a:t>同步问题</a:t>
            </a:r>
            <a:r>
              <a:rPr lang="en-US" altLang="zh-CN" dirty="0" smtClean="0">
                <a:solidFill>
                  <a:schemeClr val="bg1"/>
                </a:solidFill>
                <a:latin typeface="+mj-lt"/>
                <a:ea typeface="+mj-ea"/>
              </a:rPr>
              <a:t>or</a:t>
            </a:r>
            <a:r>
              <a:rPr lang="zh-CN" altLang="en-US" dirty="0" smtClean="0">
                <a:solidFill>
                  <a:schemeClr val="bg1"/>
                </a:solidFill>
                <a:latin typeface="+mj-lt"/>
                <a:ea typeface="+mj-ea"/>
              </a:rPr>
              <a:t>资源管控问题？</a:t>
            </a:r>
            <a:endParaRPr lang="en-US" altLang="zh-CN" dirty="0" smtClean="0">
              <a:solidFill>
                <a:schemeClr val="bg1"/>
              </a:solidFill>
              <a:latin typeface="+mj-lt"/>
              <a:ea typeface="+mj-ea"/>
            </a:endParaRPr>
          </a:p>
          <a:p>
            <a:pPr marL="342900" indent="-342900" algn="l">
              <a:lnSpc>
                <a:spcPct val="120000"/>
              </a:lnSpc>
              <a:buFont typeface="Wingdings" pitchFamily="2" charset="2"/>
              <a:buChar char="l"/>
            </a:pPr>
            <a:r>
              <a:rPr lang="zh-CN" altLang="en-US" dirty="0" smtClean="0">
                <a:solidFill>
                  <a:schemeClr val="bg1"/>
                </a:solidFill>
                <a:latin typeface="+mj-lt"/>
                <a:ea typeface="+mj-ea"/>
              </a:rPr>
              <a:t>需要几个信号量？</a:t>
            </a:r>
            <a:endParaRPr lang="en-US" altLang="zh-CN" dirty="0" smtClean="0">
              <a:solidFill>
                <a:schemeClr val="bg1"/>
              </a:solidFill>
              <a:latin typeface="+mj-lt"/>
              <a:ea typeface="+mj-ea"/>
            </a:endParaRPr>
          </a:p>
          <a:p>
            <a:pPr marL="342900" indent="-342900" algn="l">
              <a:lnSpc>
                <a:spcPct val="120000"/>
              </a:lnSpc>
              <a:buFont typeface="Wingdings" pitchFamily="2" charset="2"/>
              <a:buChar char="l"/>
            </a:pPr>
            <a:r>
              <a:rPr lang="zh-CN" altLang="en-US" dirty="0" smtClean="0">
                <a:solidFill>
                  <a:schemeClr val="bg1"/>
                </a:solidFill>
                <a:latin typeface="+mj-lt"/>
                <a:ea typeface="+mj-ea"/>
              </a:rPr>
              <a:t>初值如何设置</a:t>
            </a:r>
            <a:r>
              <a:rPr lang="zh-CN" altLang="en-US" dirty="0">
                <a:solidFill>
                  <a:schemeClr val="bg1"/>
                </a:solidFill>
                <a:latin typeface="+mj-lt"/>
                <a:ea typeface="+mj-ea"/>
              </a:rPr>
              <a:t>？</a:t>
            </a:r>
          </a:p>
        </p:txBody>
      </p:sp>
      <p:sp>
        <p:nvSpPr>
          <p:cNvPr id="11" name="Text Box 6"/>
          <p:cNvSpPr txBox="1">
            <a:spLocks noChangeArrowheads="1"/>
          </p:cNvSpPr>
          <p:nvPr/>
        </p:nvSpPr>
        <p:spPr bwMode="auto">
          <a:xfrm>
            <a:off x="6732240" y="3856219"/>
            <a:ext cx="1030742" cy="493148"/>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zh-CN" altLang="en-US" smtClean="0">
                <a:solidFill>
                  <a:schemeClr val="bg1"/>
                </a:solidFill>
                <a:latin typeface="+mj-lt"/>
                <a:ea typeface="+mj-ea"/>
              </a:rPr>
              <a:t>同步</a:t>
            </a:r>
            <a:endParaRPr lang="zh-CN" altLang="en-US">
              <a:solidFill>
                <a:schemeClr val="bg1"/>
              </a:solidFill>
              <a:latin typeface="+mj-lt"/>
              <a:ea typeface="+mj-ea"/>
            </a:endParaRPr>
          </a:p>
        </p:txBody>
      </p:sp>
      <p:sp>
        <p:nvSpPr>
          <p:cNvPr id="12" name="Text Box 6"/>
          <p:cNvSpPr txBox="1">
            <a:spLocks noChangeArrowheads="1"/>
          </p:cNvSpPr>
          <p:nvPr/>
        </p:nvSpPr>
        <p:spPr bwMode="auto">
          <a:xfrm>
            <a:off x="4283968" y="4375088"/>
            <a:ext cx="3115617" cy="493148"/>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en-US" altLang="zh-CN" smtClean="0">
                <a:solidFill>
                  <a:schemeClr val="bg1"/>
                </a:solidFill>
                <a:latin typeface="+mj-lt"/>
                <a:ea typeface="+mj-ea"/>
              </a:rPr>
              <a:t>2</a:t>
            </a:r>
            <a:r>
              <a:rPr lang="zh-CN" altLang="en-US" smtClean="0">
                <a:solidFill>
                  <a:schemeClr val="bg1"/>
                </a:solidFill>
                <a:latin typeface="+mj-lt"/>
                <a:ea typeface="+mj-ea"/>
              </a:rPr>
              <a:t>个，</a:t>
            </a:r>
            <a:r>
              <a:rPr lang="zh-CN" altLang="en-US">
                <a:solidFill>
                  <a:schemeClr val="bg1"/>
                </a:solidFill>
                <a:latin typeface="+mj-lt"/>
                <a:ea typeface="+mj-ea"/>
              </a:rPr>
              <a:t>需要循环执行</a:t>
            </a:r>
          </a:p>
        </p:txBody>
      </p:sp>
      <p:sp>
        <p:nvSpPr>
          <p:cNvPr id="13" name="Text Box 6"/>
          <p:cNvSpPr txBox="1">
            <a:spLocks noChangeArrowheads="1"/>
          </p:cNvSpPr>
          <p:nvPr/>
        </p:nvSpPr>
        <p:spPr bwMode="auto">
          <a:xfrm>
            <a:off x="4283969" y="4893956"/>
            <a:ext cx="2592288" cy="535531"/>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zh-CN" altLang="en-US" smtClean="0">
                <a:solidFill>
                  <a:schemeClr val="bg1"/>
                </a:solidFill>
                <a:latin typeface="+mj-lt"/>
                <a:ea typeface="+mj-ea"/>
              </a:rPr>
              <a:t>分别设置为</a:t>
            </a:r>
            <a:r>
              <a:rPr lang="en-US" altLang="zh-CN" smtClean="0">
                <a:solidFill>
                  <a:schemeClr val="bg1"/>
                </a:solidFill>
                <a:latin typeface="+mj-lt"/>
                <a:ea typeface="+mj-ea"/>
              </a:rPr>
              <a:t>0</a:t>
            </a:r>
            <a:r>
              <a:rPr lang="zh-CN" altLang="en-US" smtClean="0">
                <a:solidFill>
                  <a:schemeClr val="bg1"/>
                </a:solidFill>
                <a:latin typeface="+mj-lt"/>
                <a:ea typeface="+mj-ea"/>
              </a:rPr>
              <a:t>和</a:t>
            </a:r>
            <a:r>
              <a:rPr lang="en-US" altLang="zh-CN" smtClean="0">
                <a:solidFill>
                  <a:schemeClr val="bg1"/>
                </a:solidFill>
                <a:latin typeface="+mj-lt"/>
                <a:ea typeface="+mj-ea"/>
              </a:rPr>
              <a:t>1</a:t>
            </a:r>
            <a:endParaRPr lang="zh-CN" altLang="en-US">
              <a:solidFill>
                <a:schemeClr val="bg1"/>
              </a:solidFill>
              <a:latin typeface="+mj-lt"/>
              <a:ea typeface="+mj-ea"/>
            </a:endParaRPr>
          </a:p>
        </p:txBody>
      </p:sp>
    </p:spTree>
    <p:extLst>
      <p:ext uri="{BB962C8B-B14F-4D97-AF65-F5344CB8AC3E}">
        <p14:creationId xmlns:p14="http://schemas.microsoft.com/office/powerpoint/2010/main" val="249247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1059334" y="1524486"/>
            <a:ext cx="3800698" cy="49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pPr>
            <a:r>
              <a:rPr lang="en-US" altLang="zh-CN" dirty="0" err="1">
                <a:latin typeface="+mj-lt"/>
              </a:rPr>
              <a:t>Struct</a:t>
            </a:r>
            <a:r>
              <a:rPr lang="en-US" altLang="zh-CN" dirty="0">
                <a:latin typeface="+mj-lt"/>
              </a:rPr>
              <a:t> semaphore S1, S2;</a:t>
            </a:r>
            <a:endParaRPr lang="zh-CN" altLang="zh-CN" dirty="0">
              <a:latin typeface="+mj-lt"/>
            </a:endParaRPr>
          </a:p>
          <a:p>
            <a:pPr algn="l">
              <a:lnSpc>
                <a:spcPct val="120000"/>
              </a:lnSpc>
            </a:pPr>
            <a:r>
              <a:rPr lang="en-US" altLang="zh-CN" dirty="0">
                <a:latin typeface="+mj-lt"/>
              </a:rPr>
              <a:t>S1.value=1; S2.value=0;</a:t>
            </a:r>
            <a:endParaRPr lang="zh-CN" altLang="zh-CN" dirty="0">
              <a:latin typeface="+mj-lt"/>
            </a:endParaRPr>
          </a:p>
          <a:p>
            <a:pPr algn="l">
              <a:lnSpc>
                <a:spcPct val="120000"/>
              </a:lnSpc>
            </a:pPr>
            <a:endParaRPr lang="en-US" altLang="zh-CN" dirty="0" smtClean="0">
              <a:latin typeface="+mj-lt"/>
            </a:endParaRPr>
          </a:p>
          <a:p>
            <a:pPr algn="l">
              <a:lnSpc>
                <a:spcPct val="120000"/>
              </a:lnSpc>
            </a:pPr>
            <a:r>
              <a:rPr lang="en-US" altLang="zh-CN" dirty="0" smtClean="0">
                <a:latin typeface="+mj-lt"/>
              </a:rPr>
              <a:t>    process </a:t>
            </a:r>
            <a:r>
              <a:rPr lang="en-US" altLang="zh-CN" dirty="0">
                <a:latin typeface="+mj-lt"/>
              </a:rPr>
              <a:t>P1</a:t>
            </a:r>
            <a:r>
              <a:rPr lang="en-US" altLang="zh-CN" dirty="0" smtClean="0">
                <a:latin typeface="+mj-lt"/>
              </a:rPr>
              <a:t>( ){               </a:t>
            </a:r>
            <a:endParaRPr lang="zh-CN" altLang="zh-CN" dirty="0">
              <a:latin typeface="+mj-lt"/>
            </a:endParaRPr>
          </a:p>
          <a:p>
            <a:pPr algn="l">
              <a:lnSpc>
                <a:spcPct val="120000"/>
              </a:lnSpc>
            </a:pPr>
            <a:r>
              <a:rPr lang="en-US" altLang="zh-CN" dirty="0" smtClean="0">
                <a:latin typeface="+mj-lt"/>
              </a:rPr>
              <a:t>        while(true){                   </a:t>
            </a:r>
            <a:endParaRPr lang="zh-CN" altLang="zh-CN" dirty="0" smtClean="0">
              <a:latin typeface="+mj-lt"/>
            </a:endParaRPr>
          </a:p>
          <a:p>
            <a:pPr algn="l">
              <a:lnSpc>
                <a:spcPct val="120000"/>
              </a:lnSpc>
            </a:pPr>
            <a:r>
              <a:rPr lang="en-US" altLang="zh-CN" dirty="0">
                <a:latin typeface="+mj-lt"/>
              </a:rPr>
              <a:t> </a:t>
            </a:r>
            <a:r>
              <a:rPr lang="en-US" altLang="zh-CN" dirty="0" smtClean="0">
                <a:latin typeface="+mj-lt"/>
              </a:rPr>
              <a:t>           </a:t>
            </a:r>
            <a:r>
              <a:rPr lang="zh-CN" altLang="zh-CN" dirty="0" smtClean="0">
                <a:latin typeface="+mj-lt"/>
              </a:rPr>
              <a:t>采集数据</a:t>
            </a:r>
            <a:r>
              <a:rPr lang="en-US" altLang="zh-CN" dirty="0" smtClean="0">
                <a:latin typeface="+mj-lt"/>
              </a:rPr>
              <a:t>( ); </a:t>
            </a:r>
          </a:p>
          <a:p>
            <a:pPr algn="l">
              <a:lnSpc>
                <a:spcPct val="120000"/>
              </a:lnSpc>
            </a:pPr>
            <a:r>
              <a:rPr lang="en-US" altLang="zh-CN" dirty="0">
                <a:latin typeface="+mj-lt"/>
              </a:rPr>
              <a:t> </a:t>
            </a:r>
            <a:r>
              <a:rPr lang="en-US" altLang="zh-CN" dirty="0" smtClean="0">
                <a:latin typeface="+mj-lt"/>
              </a:rPr>
              <a:t>           P(S1</a:t>
            </a:r>
            <a:r>
              <a:rPr lang="en-US" altLang="zh-CN" dirty="0">
                <a:latin typeface="+mj-lt"/>
              </a:rPr>
              <a:t>); </a:t>
            </a:r>
            <a:endParaRPr lang="en-US" altLang="zh-CN" dirty="0" smtClean="0">
              <a:latin typeface="+mj-lt"/>
            </a:endParaRPr>
          </a:p>
          <a:p>
            <a:pPr algn="l">
              <a:lnSpc>
                <a:spcPct val="120000"/>
              </a:lnSpc>
            </a:pPr>
            <a:r>
              <a:rPr lang="en-US" altLang="zh-CN" dirty="0" smtClean="0">
                <a:latin typeface="+mj-lt"/>
              </a:rPr>
              <a:t>            </a:t>
            </a:r>
            <a:r>
              <a:rPr lang="zh-CN" altLang="zh-CN" dirty="0" smtClean="0">
                <a:latin typeface="+mj-lt"/>
              </a:rPr>
              <a:t>放缓冲区</a:t>
            </a:r>
            <a:r>
              <a:rPr lang="en-US" altLang="zh-CN" dirty="0" smtClean="0">
                <a:latin typeface="+mj-lt"/>
              </a:rPr>
              <a:t>( );                        </a:t>
            </a:r>
          </a:p>
          <a:p>
            <a:pPr algn="l">
              <a:lnSpc>
                <a:spcPct val="120000"/>
              </a:lnSpc>
            </a:pPr>
            <a:r>
              <a:rPr lang="en-US" altLang="zh-CN" dirty="0" smtClean="0">
                <a:latin typeface="+mj-lt"/>
              </a:rPr>
              <a:t>            V(S2);</a:t>
            </a:r>
          </a:p>
          <a:p>
            <a:pPr algn="l">
              <a:lnSpc>
                <a:spcPct val="120000"/>
              </a:lnSpc>
            </a:pPr>
            <a:r>
              <a:rPr lang="en-US" altLang="zh-CN" dirty="0">
                <a:latin typeface="+mj-lt"/>
              </a:rPr>
              <a:t> </a:t>
            </a:r>
            <a:r>
              <a:rPr lang="en-US" altLang="zh-CN" dirty="0" smtClean="0">
                <a:latin typeface="+mj-lt"/>
              </a:rPr>
              <a:t>       }</a:t>
            </a:r>
          </a:p>
          <a:p>
            <a:pPr algn="l">
              <a:lnSpc>
                <a:spcPct val="120000"/>
              </a:lnSpc>
            </a:pPr>
            <a:r>
              <a:rPr lang="en-US" altLang="zh-CN" dirty="0" smtClean="0">
                <a:latin typeface="+mj-lt"/>
              </a:rPr>
              <a:t>    }</a:t>
            </a:r>
            <a:endParaRPr lang="zh-CN" altLang="zh-CN" dirty="0">
              <a:latin typeface="+mj-lt"/>
            </a:endParaRPr>
          </a:p>
        </p:txBody>
      </p:sp>
      <p:sp>
        <p:nvSpPr>
          <p:cNvPr id="4" name="TextBox 1"/>
          <p:cNvSpPr txBox="1">
            <a:spLocks noChangeArrowheads="1"/>
          </p:cNvSpPr>
          <p:nvPr/>
        </p:nvSpPr>
        <p:spPr bwMode="auto">
          <a:xfrm>
            <a:off x="5199286" y="2748622"/>
            <a:ext cx="3405162"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pPr>
            <a:r>
              <a:rPr lang="en-US" altLang="zh-CN" smtClean="0">
                <a:latin typeface="+mj-lt"/>
              </a:rPr>
              <a:t>process </a:t>
            </a:r>
            <a:r>
              <a:rPr lang="en-US" altLang="zh-CN">
                <a:latin typeface="+mj-lt"/>
              </a:rPr>
              <a:t>P2</a:t>
            </a:r>
            <a:r>
              <a:rPr lang="en-US" altLang="zh-CN" smtClean="0">
                <a:latin typeface="+mj-lt"/>
              </a:rPr>
              <a:t>( ){ </a:t>
            </a:r>
            <a:endParaRPr lang="zh-CN" altLang="zh-CN">
              <a:latin typeface="+mj-lt"/>
            </a:endParaRPr>
          </a:p>
          <a:p>
            <a:pPr algn="l">
              <a:lnSpc>
                <a:spcPct val="120000"/>
              </a:lnSpc>
            </a:pPr>
            <a:r>
              <a:rPr lang="en-US" altLang="zh-CN" smtClean="0">
                <a:latin typeface="+mj-lt"/>
              </a:rPr>
              <a:t>    while(true</a:t>
            </a:r>
            <a:r>
              <a:rPr lang="en-US" altLang="zh-CN">
                <a:latin typeface="+mj-lt"/>
              </a:rPr>
              <a:t>){</a:t>
            </a:r>
            <a:endParaRPr lang="zh-CN" altLang="zh-CN">
              <a:latin typeface="+mj-lt"/>
            </a:endParaRPr>
          </a:p>
          <a:p>
            <a:pPr algn="l">
              <a:lnSpc>
                <a:spcPct val="120000"/>
              </a:lnSpc>
            </a:pPr>
            <a:r>
              <a:rPr lang="en-US" altLang="zh-CN" smtClean="0">
                <a:latin typeface="+mj-lt"/>
              </a:rPr>
              <a:t>        P(S2</a:t>
            </a:r>
            <a:r>
              <a:rPr lang="en-US" altLang="zh-CN">
                <a:latin typeface="+mj-lt"/>
              </a:rPr>
              <a:t>);</a:t>
            </a:r>
            <a:endParaRPr lang="zh-CN" altLang="zh-CN">
              <a:latin typeface="+mj-lt"/>
            </a:endParaRPr>
          </a:p>
          <a:p>
            <a:pPr algn="l">
              <a:lnSpc>
                <a:spcPct val="120000"/>
              </a:lnSpc>
            </a:pPr>
            <a:r>
              <a:rPr lang="en-US" altLang="zh-CN" smtClean="0">
                <a:latin typeface="+mj-lt"/>
              </a:rPr>
              <a:t>        </a:t>
            </a:r>
            <a:r>
              <a:rPr lang="zh-CN" altLang="zh-CN" smtClean="0">
                <a:latin typeface="+mj-lt"/>
              </a:rPr>
              <a:t>缓冲区</a:t>
            </a:r>
            <a:r>
              <a:rPr lang="zh-CN" altLang="zh-CN">
                <a:latin typeface="+mj-lt"/>
              </a:rPr>
              <a:t>中取</a:t>
            </a:r>
            <a:r>
              <a:rPr lang="zh-CN" altLang="zh-CN" smtClean="0">
                <a:latin typeface="+mj-lt"/>
              </a:rPr>
              <a:t>数据</a:t>
            </a:r>
            <a:r>
              <a:rPr lang="en-US" altLang="zh-CN" smtClean="0">
                <a:latin typeface="+mj-lt"/>
              </a:rPr>
              <a:t>( );</a:t>
            </a:r>
            <a:endParaRPr lang="zh-CN" altLang="zh-CN">
              <a:latin typeface="+mj-lt"/>
            </a:endParaRPr>
          </a:p>
          <a:p>
            <a:pPr algn="l">
              <a:lnSpc>
                <a:spcPct val="120000"/>
              </a:lnSpc>
            </a:pPr>
            <a:r>
              <a:rPr lang="en-US" altLang="zh-CN" smtClean="0">
                <a:latin typeface="+mj-lt"/>
              </a:rPr>
              <a:t>        V(S1</a:t>
            </a:r>
            <a:r>
              <a:rPr lang="en-US" altLang="zh-CN">
                <a:latin typeface="+mj-lt"/>
              </a:rPr>
              <a:t>);          </a:t>
            </a:r>
            <a:endParaRPr lang="zh-CN" altLang="zh-CN">
              <a:latin typeface="+mj-lt"/>
            </a:endParaRPr>
          </a:p>
          <a:p>
            <a:pPr algn="l">
              <a:lnSpc>
                <a:spcPct val="120000"/>
              </a:lnSpc>
            </a:pPr>
            <a:r>
              <a:rPr lang="en-US" altLang="zh-CN" smtClean="0">
                <a:latin typeface="+mj-lt"/>
              </a:rPr>
              <a:t>        </a:t>
            </a:r>
            <a:r>
              <a:rPr lang="zh-CN" altLang="zh-CN" smtClean="0">
                <a:latin typeface="+mj-lt"/>
              </a:rPr>
              <a:t>分析</a:t>
            </a:r>
            <a:r>
              <a:rPr lang="en-US" altLang="zh-CN" smtClean="0">
                <a:latin typeface="+mj-lt"/>
              </a:rPr>
              <a:t>( );</a:t>
            </a:r>
          </a:p>
          <a:p>
            <a:pPr algn="l">
              <a:lnSpc>
                <a:spcPct val="120000"/>
              </a:lnSpc>
            </a:pPr>
            <a:r>
              <a:rPr lang="en-US" altLang="zh-CN">
                <a:latin typeface="+mj-lt"/>
              </a:rPr>
              <a:t> </a:t>
            </a:r>
            <a:r>
              <a:rPr lang="en-US" altLang="zh-CN" smtClean="0">
                <a:latin typeface="+mj-lt"/>
              </a:rPr>
              <a:t>   }</a:t>
            </a:r>
          </a:p>
          <a:p>
            <a:pPr algn="l">
              <a:lnSpc>
                <a:spcPct val="120000"/>
              </a:lnSpc>
            </a:pPr>
            <a:r>
              <a:rPr lang="en-US" altLang="zh-CN" smtClean="0">
                <a:latin typeface="+mj-lt"/>
              </a:rPr>
              <a:t>}</a:t>
            </a:r>
            <a:endParaRPr lang="zh-CN" altLang="zh-CN">
              <a:latin typeface="+mj-lt"/>
            </a:endParaRPr>
          </a:p>
        </p:txBody>
      </p:sp>
      <p:sp>
        <p:nvSpPr>
          <p:cNvPr id="5"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dirty="0" smtClean="0">
                <a:solidFill>
                  <a:schemeClr val="tx2"/>
                </a:solidFill>
                <a:latin typeface="+mj-lt"/>
                <a:ea typeface="+mj-ea"/>
              </a:rPr>
              <a:t>解答</a:t>
            </a:r>
            <a:r>
              <a:rPr lang="en-US" altLang="zh-CN" sz="3600" dirty="0" smtClean="0">
                <a:solidFill>
                  <a:schemeClr val="tx2"/>
                </a:solidFill>
                <a:latin typeface="+mj-lt"/>
                <a:ea typeface="+mj-ea"/>
              </a:rPr>
              <a:t>2</a:t>
            </a:r>
            <a:endParaRPr lang="zh-CN" altLang="en-US" sz="3600" dirty="0">
              <a:solidFill>
                <a:schemeClr val="tx2"/>
              </a:solidFill>
              <a:latin typeface="+mj-lt"/>
              <a:ea typeface="+mj-ea"/>
            </a:endParaRPr>
          </a:p>
        </p:txBody>
      </p:sp>
    </p:spTree>
    <p:extLst>
      <p:ext uri="{BB962C8B-B14F-4D97-AF65-F5344CB8AC3E}">
        <p14:creationId xmlns:p14="http://schemas.microsoft.com/office/powerpoint/2010/main" val="402667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smtClean="0">
                <a:solidFill>
                  <a:schemeClr val="tx2"/>
                </a:solidFill>
                <a:latin typeface="+mj-lt"/>
                <a:ea typeface="+mj-ea"/>
              </a:rPr>
              <a:t>习题</a:t>
            </a:r>
            <a:r>
              <a:rPr lang="en-US" altLang="zh-CN" sz="3600" smtClean="0">
                <a:solidFill>
                  <a:schemeClr val="tx2"/>
                </a:solidFill>
                <a:latin typeface="+mj-lt"/>
                <a:ea typeface="+mj-ea"/>
              </a:rPr>
              <a:t>3</a:t>
            </a:r>
            <a:endParaRPr lang="zh-CN" altLang="en-US" sz="3600">
              <a:solidFill>
                <a:schemeClr val="tx2"/>
              </a:solidFill>
              <a:latin typeface="+mj-lt"/>
              <a:ea typeface="+mj-ea"/>
            </a:endParaRPr>
          </a:p>
        </p:txBody>
      </p:sp>
      <p:sp>
        <p:nvSpPr>
          <p:cNvPr id="5" name="TextBox 1"/>
          <p:cNvSpPr txBox="1">
            <a:spLocks noChangeArrowheads="1"/>
          </p:cNvSpPr>
          <p:nvPr/>
        </p:nvSpPr>
        <p:spPr bwMode="auto">
          <a:xfrm>
            <a:off x="699294" y="1412776"/>
            <a:ext cx="756285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indent="723900" algn="l"/>
            <a:r>
              <a:rPr lang="zh-CN" altLang="en-US" sz="2600" b="0" smtClean="0">
                <a:latin typeface="+mj-lt"/>
                <a:ea typeface="+mj-ea"/>
              </a:rPr>
              <a:t>图书馆</a:t>
            </a:r>
            <a:r>
              <a:rPr lang="zh-CN" altLang="en-US" sz="2600" b="0">
                <a:latin typeface="+mj-lt"/>
                <a:ea typeface="+mj-ea"/>
              </a:rPr>
              <a:t>规定，每位进入图书馆的读者要在登记表上登记，退出时要在登记表上注销</a:t>
            </a:r>
            <a:r>
              <a:rPr lang="zh-CN" altLang="en-US" sz="2600" b="0" smtClean="0">
                <a:latin typeface="+mj-lt"/>
                <a:ea typeface="+mj-ea"/>
              </a:rPr>
              <a:t>。</a:t>
            </a:r>
            <a:endParaRPr lang="en-US" altLang="zh-CN" sz="2600" b="0" smtClean="0">
              <a:latin typeface="+mj-lt"/>
              <a:ea typeface="+mj-ea"/>
            </a:endParaRPr>
          </a:p>
          <a:p>
            <a:pPr algn="l"/>
            <a:r>
              <a:rPr lang="zh-CN" altLang="en-US" sz="2600" b="0" smtClean="0">
                <a:latin typeface="+mj-lt"/>
                <a:ea typeface="+mj-ea"/>
              </a:rPr>
              <a:t>（</a:t>
            </a:r>
            <a:r>
              <a:rPr lang="en-US" altLang="zh-CN" sz="2600" b="0">
                <a:latin typeface="+mj-lt"/>
                <a:ea typeface="+mj-ea"/>
              </a:rPr>
              <a:t>1</a:t>
            </a:r>
            <a:r>
              <a:rPr lang="zh-CN" altLang="en-US" sz="2600" b="0">
                <a:latin typeface="+mj-lt"/>
                <a:ea typeface="+mj-ea"/>
              </a:rPr>
              <a:t>）用信号量实现读者之间的互斥登记和</a:t>
            </a:r>
            <a:r>
              <a:rPr lang="zh-CN" altLang="en-US" sz="2600" b="0" smtClean="0">
                <a:latin typeface="+mj-lt"/>
                <a:ea typeface="+mj-ea"/>
              </a:rPr>
              <a:t>注销</a:t>
            </a:r>
            <a:r>
              <a:rPr lang="zh-CN" altLang="en-US" sz="2600" b="0">
                <a:latin typeface="+mj-lt"/>
                <a:ea typeface="+mj-ea"/>
              </a:rPr>
              <a:t>；</a:t>
            </a:r>
            <a:endParaRPr lang="en-US" altLang="zh-CN" sz="2600" b="0" smtClean="0">
              <a:latin typeface="+mj-lt"/>
              <a:ea typeface="+mj-ea"/>
            </a:endParaRPr>
          </a:p>
          <a:p>
            <a:pPr algn="l"/>
            <a:r>
              <a:rPr lang="zh-CN" altLang="en-US" sz="2600" b="0" smtClean="0">
                <a:latin typeface="+mj-lt"/>
                <a:ea typeface="+mj-ea"/>
              </a:rPr>
              <a:t>（</a:t>
            </a:r>
            <a:r>
              <a:rPr lang="en-US" altLang="zh-CN" sz="2600" b="0">
                <a:latin typeface="+mj-lt"/>
                <a:ea typeface="+mj-ea"/>
              </a:rPr>
              <a:t>2</a:t>
            </a:r>
            <a:r>
              <a:rPr lang="zh-CN" altLang="en-US" sz="2600" b="0">
                <a:latin typeface="+mj-lt"/>
                <a:ea typeface="+mj-ea"/>
              </a:rPr>
              <a:t>）图书馆共有</a:t>
            </a:r>
            <a:r>
              <a:rPr lang="en-US" altLang="zh-CN" sz="2600" b="0">
                <a:latin typeface="+mj-lt"/>
                <a:ea typeface="+mj-ea"/>
              </a:rPr>
              <a:t>100</a:t>
            </a:r>
            <a:r>
              <a:rPr lang="zh-CN" altLang="en-US" sz="2600" b="0">
                <a:latin typeface="+mj-lt"/>
                <a:ea typeface="+mj-ea"/>
              </a:rPr>
              <a:t>个座位，当图书馆中没有空座位时，后到的读者在图书馆要等待（阻塞</a:t>
            </a:r>
            <a:r>
              <a:rPr lang="zh-CN" altLang="en-US" sz="2600" b="0" smtClean="0">
                <a:latin typeface="+mj-lt"/>
                <a:ea typeface="+mj-ea"/>
              </a:rPr>
              <a:t>）</a:t>
            </a:r>
            <a:r>
              <a:rPr lang="zh-CN" altLang="en-US" sz="2600" b="0">
                <a:latin typeface="+mj-lt"/>
                <a:ea typeface="+mj-ea"/>
              </a:rPr>
              <a:t>。</a:t>
            </a:r>
          </a:p>
        </p:txBody>
      </p:sp>
      <p:sp>
        <p:nvSpPr>
          <p:cNvPr id="6" name="Text Box 6"/>
          <p:cNvSpPr txBox="1">
            <a:spLocks noChangeArrowheads="1"/>
          </p:cNvSpPr>
          <p:nvPr/>
        </p:nvSpPr>
        <p:spPr bwMode="auto">
          <a:xfrm>
            <a:off x="755576" y="3645024"/>
            <a:ext cx="7488832" cy="2232248"/>
          </a:xfrm>
          <a:prstGeom prst="rect">
            <a:avLst/>
          </a:prstGeom>
          <a:solidFill>
            <a:srgbClr val="0070C0"/>
          </a:solidFill>
          <a:ln>
            <a:noFill/>
          </a:ln>
          <a:extLst/>
        </p:spPr>
        <p:txBody>
          <a:bodyPr wrap="square" anchor="ctr">
            <a:no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pPr>
            <a:r>
              <a:rPr lang="zh-CN" altLang="en-US" smtClean="0">
                <a:solidFill>
                  <a:schemeClr val="bg1"/>
                </a:solidFill>
                <a:latin typeface="+mj-lt"/>
                <a:ea typeface="+mj-ea"/>
              </a:rPr>
              <a:t>灵魂</a:t>
            </a:r>
            <a:r>
              <a:rPr lang="en-US" altLang="zh-CN" smtClean="0">
                <a:solidFill>
                  <a:schemeClr val="bg1"/>
                </a:solidFill>
                <a:latin typeface="+mj-lt"/>
                <a:ea typeface="+mj-ea"/>
              </a:rPr>
              <a:t>3</a:t>
            </a:r>
            <a:r>
              <a:rPr lang="zh-CN" altLang="en-US" smtClean="0">
                <a:solidFill>
                  <a:schemeClr val="bg1"/>
                </a:solidFill>
                <a:latin typeface="+mj-lt"/>
                <a:ea typeface="+mj-ea"/>
              </a:rPr>
              <a:t>问：</a:t>
            </a:r>
            <a:endParaRPr lang="en-US" altLang="zh-CN" smtClean="0">
              <a:solidFill>
                <a:schemeClr val="bg1"/>
              </a:solidFill>
              <a:latin typeface="+mj-lt"/>
              <a:ea typeface="+mj-ea"/>
            </a:endParaRPr>
          </a:p>
          <a:p>
            <a:pPr marL="342900" indent="-342900" algn="l">
              <a:lnSpc>
                <a:spcPct val="120000"/>
              </a:lnSpc>
              <a:buFont typeface="Wingdings" pitchFamily="2" charset="2"/>
              <a:buChar char="l"/>
            </a:pPr>
            <a:r>
              <a:rPr lang="zh-CN" altLang="en-US" smtClean="0">
                <a:solidFill>
                  <a:schemeClr val="bg1"/>
                </a:solidFill>
                <a:latin typeface="+mj-lt"/>
                <a:ea typeface="+mj-ea"/>
              </a:rPr>
              <a:t>互斥问题</a:t>
            </a:r>
            <a:r>
              <a:rPr lang="en-US" altLang="zh-CN" smtClean="0">
                <a:solidFill>
                  <a:schemeClr val="bg1"/>
                </a:solidFill>
                <a:latin typeface="+mj-lt"/>
                <a:ea typeface="+mj-ea"/>
              </a:rPr>
              <a:t>or</a:t>
            </a:r>
            <a:r>
              <a:rPr lang="zh-CN" altLang="en-US" smtClean="0">
                <a:solidFill>
                  <a:schemeClr val="bg1"/>
                </a:solidFill>
                <a:latin typeface="+mj-lt"/>
                <a:ea typeface="+mj-ea"/>
              </a:rPr>
              <a:t>同步问题</a:t>
            </a:r>
            <a:r>
              <a:rPr lang="en-US" altLang="zh-CN" smtClean="0">
                <a:solidFill>
                  <a:schemeClr val="bg1"/>
                </a:solidFill>
                <a:latin typeface="+mj-lt"/>
                <a:ea typeface="+mj-ea"/>
              </a:rPr>
              <a:t>or</a:t>
            </a:r>
            <a:r>
              <a:rPr lang="zh-CN" altLang="en-US" smtClean="0">
                <a:solidFill>
                  <a:schemeClr val="bg1"/>
                </a:solidFill>
                <a:latin typeface="+mj-lt"/>
                <a:ea typeface="+mj-ea"/>
              </a:rPr>
              <a:t>资源管控问题？</a:t>
            </a:r>
            <a:endParaRPr lang="en-US" altLang="zh-CN" smtClean="0">
              <a:solidFill>
                <a:schemeClr val="bg1"/>
              </a:solidFill>
              <a:latin typeface="+mj-lt"/>
              <a:ea typeface="+mj-ea"/>
            </a:endParaRPr>
          </a:p>
          <a:p>
            <a:pPr marL="342900" indent="-342900" algn="l">
              <a:lnSpc>
                <a:spcPct val="120000"/>
              </a:lnSpc>
              <a:buFont typeface="Wingdings" pitchFamily="2" charset="2"/>
              <a:buChar char="l"/>
            </a:pPr>
            <a:r>
              <a:rPr lang="zh-CN" altLang="en-US" smtClean="0">
                <a:solidFill>
                  <a:schemeClr val="bg1"/>
                </a:solidFill>
                <a:latin typeface="+mj-lt"/>
                <a:ea typeface="+mj-ea"/>
              </a:rPr>
              <a:t>需要几个信号量？</a:t>
            </a:r>
            <a:endParaRPr lang="en-US" altLang="zh-CN" smtClean="0">
              <a:solidFill>
                <a:schemeClr val="bg1"/>
              </a:solidFill>
              <a:latin typeface="+mj-lt"/>
              <a:ea typeface="+mj-ea"/>
            </a:endParaRPr>
          </a:p>
          <a:p>
            <a:pPr marL="342900" indent="-342900" algn="l">
              <a:lnSpc>
                <a:spcPct val="120000"/>
              </a:lnSpc>
              <a:buFont typeface="Wingdings" pitchFamily="2" charset="2"/>
              <a:buChar char="l"/>
            </a:pPr>
            <a:r>
              <a:rPr lang="zh-CN" altLang="en-US" smtClean="0">
                <a:solidFill>
                  <a:schemeClr val="bg1"/>
                </a:solidFill>
                <a:latin typeface="+mj-lt"/>
                <a:ea typeface="+mj-ea"/>
              </a:rPr>
              <a:t>初值如何设置</a:t>
            </a:r>
            <a:r>
              <a:rPr lang="zh-CN" altLang="en-US">
                <a:solidFill>
                  <a:schemeClr val="bg1"/>
                </a:solidFill>
                <a:latin typeface="+mj-lt"/>
                <a:ea typeface="+mj-ea"/>
              </a:rPr>
              <a:t>？</a:t>
            </a:r>
          </a:p>
        </p:txBody>
      </p:sp>
      <p:sp>
        <p:nvSpPr>
          <p:cNvPr id="7" name="Text Box 6"/>
          <p:cNvSpPr txBox="1">
            <a:spLocks noChangeArrowheads="1"/>
          </p:cNvSpPr>
          <p:nvPr/>
        </p:nvSpPr>
        <p:spPr bwMode="auto">
          <a:xfrm>
            <a:off x="5364088" y="3789040"/>
            <a:ext cx="2736304" cy="535531"/>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zh-CN" altLang="en-US" smtClean="0">
                <a:solidFill>
                  <a:schemeClr val="bg1"/>
                </a:solidFill>
                <a:latin typeface="+mj-lt"/>
                <a:ea typeface="+mj-ea"/>
              </a:rPr>
              <a:t>互斥和资源管控</a:t>
            </a:r>
            <a:endParaRPr lang="zh-CN" altLang="en-US">
              <a:solidFill>
                <a:schemeClr val="bg1"/>
              </a:solidFill>
              <a:latin typeface="+mj-lt"/>
              <a:ea typeface="+mj-ea"/>
            </a:endParaRPr>
          </a:p>
        </p:txBody>
      </p:sp>
      <p:sp>
        <p:nvSpPr>
          <p:cNvPr id="8" name="Text Box 6"/>
          <p:cNvSpPr txBox="1">
            <a:spLocks noChangeArrowheads="1"/>
          </p:cNvSpPr>
          <p:nvPr/>
        </p:nvSpPr>
        <p:spPr bwMode="auto">
          <a:xfrm>
            <a:off x="3923928" y="4750865"/>
            <a:ext cx="4176464" cy="535531"/>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en-US" altLang="zh-CN" smtClean="0">
                <a:solidFill>
                  <a:schemeClr val="bg1"/>
                </a:solidFill>
                <a:latin typeface="+mj-lt"/>
                <a:ea typeface="+mj-ea"/>
              </a:rPr>
              <a:t>2</a:t>
            </a:r>
            <a:r>
              <a:rPr lang="zh-CN" altLang="en-US" smtClean="0">
                <a:solidFill>
                  <a:schemeClr val="bg1"/>
                </a:solidFill>
                <a:latin typeface="+mj-lt"/>
                <a:ea typeface="+mj-ea"/>
              </a:rPr>
              <a:t>个，</a:t>
            </a:r>
            <a:r>
              <a:rPr lang="en-US" altLang="zh-CN" smtClean="0">
                <a:solidFill>
                  <a:schemeClr val="bg1"/>
                </a:solidFill>
                <a:latin typeface="+mj-lt"/>
                <a:ea typeface="+mj-ea"/>
              </a:rPr>
              <a:t>1</a:t>
            </a:r>
            <a:r>
              <a:rPr lang="zh-CN" altLang="en-US" smtClean="0">
                <a:solidFill>
                  <a:schemeClr val="bg1"/>
                </a:solidFill>
                <a:latin typeface="+mj-lt"/>
                <a:ea typeface="+mj-ea"/>
              </a:rPr>
              <a:t>个</a:t>
            </a:r>
            <a:r>
              <a:rPr lang="zh-CN" altLang="en-US">
                <a:solidFill>
                  <a:schemeClr val="bg1"/>
                </a:solidFill>
                <a:latin typeface="+mj-lt"/>
                <a:ea typeface="+mj-ea"/>
              </a:rPr>
              <a:t>互斥</a:t>
            </a:r>
            <a:r>
              <a:rPr lang="zh-CN" altLang="en-US" smtClean="0">
                <a:solidFill>
                  <a:schemeClr val="bg1"/>
                </a:solidFill>
                <a:latin typeface="+mj-lt"/>
                <a:ea typeface="+mj-ea"/>
              </a:rPr>
              <a:t>，</a:t>
            </a:r>
            <a:r>
              <a:rPr lang="en-US" altLang="zh-CN">
                <a:solidFill>
                  <a:schemeClr val="bg1"/>
                </a:solidFill>
                <a:latin typeface="+mj-lt"/>
                <a:ea typeface="+mj-ea"/>
              </a:rPr>
              <a:t>1</a:t>
            </a:r>
            <a:r>
              <a:rPr lang="zh-CN" altLang="en-US">
                <a:solidFill>
                  <a:schemeClr val="bg1"/>
                </a:solidFill>
                <a:latin typeface="+mj-lt"/>
                <a:ea typeface="+mj-ea"/>
              </a:rPr>
              <a:t>个资源管</a:t>
            </a:r>
            <a:r>
              <a:rPr lang="zh-CN" altLang="en-US" smtClean="0">
                <a:solidFill>
                  <a:schemeClr val="bg1"/>
                </a:solidFill>
                <a:latin typeface="+mj-lt"/>
                <a:ea typeface="+mj-ea"/>
              </a:rPr>
              <a:t>控</a:t>
            </a:r>
            <a:endParaRPr lang="zh-CN" altLang="en-US">
              <a:solidFill>
                <a:schemeClr val="bg1"/>
              </a:solidFill>
              <a:latin typeface="+mj-lt"/>
              <a:ea typeface="+mj-ea"/>
            </a:endParaRPr>
          </a:p>
        </p:txBody>
      </p:sp>
      <p:sp>
        <p:nvSpPr>
          <p:cNvPr id="9" name="Text Box 6"/>
          <p:cNvSpPr txBox="1">
            <a:spLocks noChangeArrowheads="1"/>
          </p:cNvSpPr>
          <p:nvPr/>
        </p:nvSpPr>
        <p:spPr bwMode="auto">
          <a:xfrm>
            <a:off x="3923928" y="5316341"/>
            <a:ext cx="2952327" cy="535531"/>
          </a:xfrm>
          <a:prstGeom prst="rect">
            <a:avLst/>
          </a:prstGeom>
          <a:noFill/>
          <a:ln>
            <a:solidFill>
              <a:schemeClr val="bg1"/>
            </a:solidFill>
          </a:ln>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120000"/>
              </a:lnSpc>
            </a:pPr>
            <a:r>
              <a:rPr lang="zh-CN" altLang="en-US" smtClean="0">
                <a:solidFill>
                  <a:schemeClr val="bg1"/>
                </a:solidFill>
                <a:latin typeface="+mj-lt"/>
                <a:ea typeface="+mj-ea"/>
              </a:rPr>
              <a:t>分别设置为</a:t>
            </a:r>
            <a:r>
              <a:rPr lang="en-US" altLang="zh-CN" smtClean="0">
                <a:solidFill>
                  <a:schemeClr val="bg1"/>
                </a:solidFill>
                <a:latin typeface="+mj-lt"/>
                <a:ea typeface="+mj-ea"/>
              </a:rPr>
              <a:t>1</a:t>
            </a:r>
            <a:r>
              <a:rPr lang="zh-CN" altLang="en-US" smtClean="0">
                <a:solidFill>
                  <a:schemeClr val="bg1"/>
                </a:solidFill>
                <a:latin typeface="+mj-lt"/>
                <a:ea typeface="+mj-ea"/>
              </a:rPr>
              <a:t>和</a:t>
            </a:r>
            <a:r>
              <a:rPr lang="en-US" altLang="zh-CN" smtClean="0">
                <a:solidFill>
                  <a:schemeClr val="bg1"/>
                </a:solidFill>
                <a:latin typeface="+mj-lt"/>
                <a:ea typeface="+mj-ea"/>
              </a:rPr>
              <a:t>100</a:t>
            </a:r>
            <a:endParaRPr lang="zh-CN" altLang="en-US">
              <a:solidFill>
                <a:schemeClr val="bg1"/>
              </a:solidFill>
              <a:latin typeface="+mj-lt"/>
              <a:ea typeface="+mj-ea"/>
            </a:endParaRPr>
          </a:p>
        </p:txBody>
      </p:sp>
    </p:spTree>
    <p:extLst>
      <p:ext uri="{BB962C8B-B14F-4D97-AF65-F5344CB8AC3E}">
        <p14:creationId xmlns:p14="http://schemas.microsoft.com/office/powerpoint/2010/main" val="311141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Box 4"/>
          <p:cNvSpPr txBox="1">
            <a:spLocks noChangeArrowheads="1"/>
          </p:cNvSpPr>
          <p:nvPr/>
        </p:nvSpPr>
        <p:spPr bwMode="auto">
          <a:xfrm>
            <a:off x="2234828" y="821025"/>
            <a:ext cx="6297612"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r>
              <a:rPr lang="en-US" altLang="zh-CN">
                <a:latin typeface="+mj-lt"/>
              </a:rPr>
              <a:t>Struct semaphore S, mutex;</a:t>
            </a:r>
            <a:endParaRPr lang="zh-CN" altLang="zh-CN">
              <a:latin typeface="+mj-lt"/>
            </a:endParaRPr>
          </a:p>
          <a:p>
            <a:pPr algn="l"/>
            <a:r>
              <a:rPr lang="en-US" altLang="zh-CN">
                <a:latin typeface="+mj-lt"/>
              </a:rPr>
              <a:t>s.value=100;  </a:t>
            </a:r>
            <a:r>
              <a:rPr lang="en-US" altLang="zh-CN" smtClean="0">
                <a:latin typeface="+mj-lt"/>
              </a:rPr>
              <a:t>		/*100</a:t>
            </a:r>
            <a:r>
              <a:rPr lang="zh-CN" altLang="en-US" smtClean="0">
                <a:latin typeface="+mj-lt"/>
              </a:rPr>
              <a:t>个座位资源*</a:t>
            </a:r>
            <a:r>
              <a:rPr lang="en-US" altLang="zh-CN" smtClean="0">
                <a:latin typeface="+mj-lt"/>
              </a:rPr>
              <a:t>/</a:t>
            </a:r>
          </a:p>
          <a:p>
            <a:pPr algn="l"/>
            <a:r>
              <a:rPr lang="en-US" altLang="zh-CN" smtClean="0">
                <a:latin typeface="+mj-lt"/>
              </a:rPr>
              <a:t>mutex.value=1;	/*</a:t>
            </a:r>
            <a:r>
              <a:rPr lang="zh-CN" altLang="en-US" smtClean="0">
                <a:latin typeface="+mj-lt"/>
              </a:rPr>
              <a:t>互斥信号量*</a:t>
            </a:r>
            <a:r>
              <a:rPr lang="en-US" altLang="zh-CN" smtClean="0">
                <a:latin typeface="+mj-lt"/>
              </a:rPr>
              <a:t>/</a:t>
            </a:r>
            <a:endParaRPr lang="zh-CN" altLang="zh-CN">
              <a:latin typeface="+mj-lt"/>
            </a:endParaRPr>
          </a:p>
          <a:p>
            <a:pPr algn="l"/>
            <a:r>
              <a:rPr lang="en-US" altLang="zh-CN" smtClean="0">
                <a:latin typeface="+mj-lt"/>
              </a:rPr>
              <a:t>reader( ){</a:t>
            </a:r>
            <a:endParaRPr lang="zh-CN" altLang="zh-CN">
              <a:latin typeface="+mj-lt"/>
            </a:endParaRPr>
          </a:p>
          <a:p>
            <a:pPr algn="l"/>
            <a:r>
              <a:rPr lang="en-US" altLang="zh-CN" smtClean="0">
                <a:latin typeface="+mj-lt"/>
              </a:rPr>
              <a:t>    P(s</a:t>
            </a:r>
            <a:r>
              <a:rPr lang="en-US" altLang="zh-CN">
                <a:latin typeface="+mj-lt"/>
              </a:rPr>
              <a:t>);</a:t>
            </a:r>
            <a:endParaRPr lang="zh-CN" altLang="zh-CN">
              <a:latin typeface="+mj-lt"/>
            </a:endParaRPr>
          </a:p>
          <a:p>
            <a:pPr algn="l"/>
            <a:r>
              <a:rPr lang="en-US" altLang="zh-CN" smtClean="0">
                <a:latin typeface="+mj-lt"/>
              </a:rPr>
              <a:t>    P(mutex</a:t>
            </a:r>
            <a:r>
              <a:rPr lang="en-US" altLang="zh-CN">
                <a:latin typeface="+mj-lt"/>
              </a:rPr>
              <a:t>);</a:t>
            </a:r>
            <a:endParaRPr lang="zh-CN" altLang="zh-CN">
              <a:latin typeface="+mj-lt"/>
            </a:endParaRPr>
          </a:p>
          <a:p>
            <a:pPr algn="l"/>
            <a:r>
              <a:rPr lang="en-US" altLang="zh-CN" smtClean="0">
                <a:latin typeface="+mj-lt"/>
              </a:rPr>
              <a:t>    </a:t>
            </a:r>
            <a:r>
              <a:rPr lang="zh-CN" altLang="zh-CN" smtClean="0">
                <a:latin typeface="+mj-lt"/>
              </a:rPr>
              <a:t>进入</a:t>
            </a:r>
            <a:r>
              <a:rPr lang="zh-CN" altLang="zh-CN">
                <a:latin typeface="+mj-lt"/>
              </a:rPr>
              <a:t>登记</a:t>
            </a:r>
            <a:r>
              <a:rPr lang="en-US" altLang="zh-CN">
                <a:latin typeface="+mj-lt"/>
              </a:rPr>
              <a:t>;</a:t>
            </a:r>
            <a:endParaRPr lang="zh-CN" altLang="zh-CN">
              <a:latin typeface="+mj-lt"/>
            </a:endParaRPr>
          </a:p>
          <a:p>
            <a:pPr algn="l"/>
            <a:r>
              <a:rPr lang="en-US" altLang="zh-CN" smtClean="0">
                <a:latin typeface="+mj-lt"/>
              </a:rPr>
              <a:t>    V(mutex</a:t>
            </a:r>
            <a:r>
              <a:rPr lang="en-US" altLang="zh-CN">
                <a:latin typeface="+mj-lt"/>
              </a:rPr>
              <a:t>);</a:t>
            </a:r>
            <a:endParaRPr lang="zh-CN" altLang="zh-CN">
              <a:latin typeface="+mj-lt"/>
            </a:endParaRPr>
          </a:p>
          <a:p>
            <a:pPr algn="l"/>
            <a:r>
              <a:rPr lang="en-US" altLang="zh-CN" smtClean="0">
                <a:latin typeface="+mj-lt"/>
              </a:rPr>
              <a:t>    </a:t>
            </a:r>
            <a:r>
              <a:rPr lang="zh-CN" altLang="zh-CN" smtClean="0">
                <a:latin typeface="+mj-lt"/>
              </a:rPr>
              <a:t>读书</a:t>
            </a:r>
            <a:r>
              <a:rPr lang="en-US" altLang="zh-CN">
                <a:latin typeface="+mj-lt"/>
              </a:rPr>
              <a:t>;</a:t>
            </a:r>
            <a:endParaRPr lang="zh-CN" altLang="zh-CN">
              <a:latin typeface="+mj-lt"/>
            </a:endParaRPr>
          </a:p>
          <a:p>
            <a:pPr algn="l"/>
            <a:r>
              <a:rPr lang="en-US" altLang="zh-CN" smtClean="0">
                <a:latin typeface="+mj-lt"/>
              </a:rPr>
              <a:t>    P(mutex</a:t>
            </a:r>
            <a:r>
              <a:rPr lang="en-US" altLang="zh-CN">
                <a:latin typeface="+mj-lt"/>
              </a:rPr>
              <a:t>);</a:t>
            </a:r>
            <a:endParaRPr lang="zh-CN" altLang="zh-CN">
              <a:latin typeface="+mj-lt"/>
            </a:endParaRPr>
          </a:p>
          <a:p>
            <a:pPr algn="l"/>
            <a:r>
              <a:rPr lang="en-US" altLang="zh-CN" smtClean="0">
                <a:latin typeface="+mj-lt"/>
              </a:rPr>
              <a:t>    </a:t>
            </a:r>
            <a:r>
              <a:rPr lang="zh-CN" altLang="zh-CN" smtClean="0">
                <a:latin typeface="+mj-lt"/>
              </a:rPr>
              <a:t>退出</a:t>
            </a:r>
            <a:r>
              <a:rPr lang="zh-CN" altLang="zh-CN">
                <a:latin typeface="+mj-lt"/>
              </a:rPr>
              <a:t>登记</a:t>
            </a:r>
            <a:r>
              <a:rPr lang="en-US" altLang="zh-CN">
                <a:latin typeface="+mj-lt"/>
              </a:rPr>
              <a:t>;</a:t>
            </a:r>
            <a:endParaRPr lang="zh-CN" altLang="zh-CN">
              <a:latin typeface="+mj-lt"/>
            </a:endParaRPr>
          </a:p>
          <a:p>
            <a:pPr algn="l"/>
            <a:r>
              <a:rPr lang="en-US" altLang="zh-CN" smtClean="0">
                <a:latin typeface="+mj-lt"/>
              </a:rPr>
              <a:t>    V(mutex</a:t>
            </a:r>
            <a:r>
              <a:rPr lang="en-US" altLang="zh-CN">
                <a:latin typeface="+mj-lt"/>
              </a:rPr>
              <a:t>);</a:t>
            </a:r>
            <a:endParaRPr lang="zh-CN" altLang="zh-CN">
              <a:latin typeface="+mj-lt"/>
            </a:endParaRPr>
          </a:p>
          <a:p>
            <a:pPr algn="l"/>
            <a:r>
              <a:rPr lang="en-US" altLang="zh-CN" smtClean="0">
                <a:latin typeface="+mj-lt"/>
              </a:rPr>
              <a:t>    V(s</a:t>
            </a:r>
            <a:r>
              <a:rPr lang="en-US" altLang="zh-CN">
                <a:latin typeface="+mj-lt"/>
              </a:rPr>
              <a:t>);</a:t>
            </a:r>
            <a:endParaRPr lang="zh-CN" altLang="zh-CN">
              <a:latin typeface="+mj-lt"/>
            </a:endParaRPr>
          </a:p>
          <a:p>
            <a:pPr algn="l"/>
            <a:r>
              <a:rPr lang="en-US" altLang="zh-CN">
                <a:latin typeface="+mj-lt"/>
              </a:rPr>
              <a:t>}</a:t>
            </a:r>
            <a:endParaRPr lang="zh-CN" altLang="zh-CN">
              <a:latin typeface="+mj-lt"/>
            </a:endParaRPr>
          </a:p>
        </p:txBody>
      </p:sp>
      <p:sp>
        <p:nvSpPr>
          <p:cNvPr id="7"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mtClean="0">
                <a:solidFill>
                  <a:schemeClr val="tx2"/>
                </a:solidFill>
                <a:latin typeface="+mj-lt"/>
                <a:ea typeface="+mj-ea"/>
              </a:rPr>
              <a:t>解答</a:t>
            </a:r>
            <a:r>
              <a:rPr lang="en-US" altLang="zh-CN" smtClean="0">
                <a:solidFill>
                  <a:schemeClr val="tx2"/>
                </a:solidFill>
                <a:latin typeface="+mj-lt"/>
                <a:ea typeface="+mj-ea"/>
              </a:rPr>
              <a:t>3</a:t>
            </a:r>
            <a:endParaRPr lang="zh-CN" altLang="en-US">
              <a:solidFill>
                <a:schemeClr val="tx2"/>
              </a:solidFill>
              <a:latin typeface="+mj-lt"/>
              <a:ea typeface="+mj-ea"/>
            </a:endParaRPr>
          </a:p>
        </p:txBody>
      </p:sp>
    </p:spTree>
    <p:extLst>
      <p:ext uri="{BB962C8B-B14F-4D97-AF65-F5344CB8AC3E}">
        <p14:creationId xmlns:p14="http://schemas.microsoft.com/office/powerpoint/2010/main" val="5465024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99333">
                                            <p:txEl>
                                              <p:pRg st="4" end="4"/>
                                            </p:txEl>
                                          </p:spTgt>
                                        </p:tgtEl>
                                        <p:attrNameLst>
                                          <p:attrName>style.visibility</p:attrName>
                                        </p:attrNameLst>
                                      </p:cBhvr>
                                      <p:to>
                                        <p:strVal val="visible"/>
                                      </p:to>
                                    </p:set>
                                    <p:animEffect transition="in" filter="wipe(up)">
                                      <p:cBhvr>
                                        <p:cTn id="11" dur="500"/>
                                        <p:tgtEl>
                                          <p:spTgt spid="99333">
                                            <p:txEl>
                                              <p:pRg st="4" end="4"/>
                                            </p:txEl>
                                          </p:spTgt>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99333">
                                            <p:txEl>
                                              <p:pRg st="8" end="8"/>
                                            </p:txEl>
                                          </p:spTgt>
                                        </p:tgtEl>
                                        <p:attrNameLst>
                                          <p:attrName>style.visibility</p:attrName>
                                        </p:attrNameLst>
                                      </p:cBhvr>
                                      <p:to>
                                        <p:strVal val="visible"/>
                                      </p:to>
                                    </p:set>
                                    <p:animEffect transition="in" filter="wipe(up)">
                                      <p:cBhvr>
                                        <p:cTn id="15" dur="500"/>
                                        <p:tgtEl>
                                          <p:spTgt spid="99333">
                                            <p:txEl>
                                              <p:pRg st="8" end="8"/>
                                            </p:txEl>
                                          </p:spTgt>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99333">
                                            <p:txEl>
                                              <p:pRg st="12" end="12"/>
                                            </p:txEl>
                                          </p:spTgt>
                                        </p:tgtEl>
                                        <p:attrNameLst>
                                          <p:attrName>style.visibility</p:attrName>
                                        </p:attrNameLst>
                                      </p:cBhvr>
                                      <p:to>
                                        <p:strVal val="visible"/>
                                      </p:to>
                                    </p:set>
                                    <p:animEffect transition="in" filter="wipe(up)">
                                      <p:cBhvr>
                                        <p:cTn id="19" dur="500"/>
                                        <p:tgtEl>
                                          <p:spTgt spid="99333">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99333">
                                            <p:txEl>
                                              <p:pRg st="5" end="5"/>
                                            </p:txEl>
                                          </p:spTgt>
                                        </p:tgtEl>
                                        <p:attrNameLst>
                                          <p:attrName>style.visibility</p:attrName>
                                        </p:attrNameLst>
                                      </p:cBhvr>
                                      <p:to>
                                        <p:strVal val="visible"/>
                                      </p:to>
                                    </p:set>
                                    <p:animEffect transition="in" filter="wipe(up)">
                                      <p:cBhvr>
                                        <p:cTn id="24" dur="500"/>
                                        <p:tgtEl>
                                          <p:spTgt spid="99333">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99333">
                                            <p:txEl>
                                              <p:pRg st="6" end="6"/>
                                            </p:txEl>
                                          </p:spTgt>
                                        </p:tgtEl>
                                        <p:attrNameLst>
                                          <p:attrName>style.visibility</p:attrName>
                                        </p:attrNameLst>
                                      </p:cBhvr>
                                      <p:to>
                                        <p:strVal val="visible"/>
                                      </p:to>
                                    </p:set>
                                    <p:animEffect transition="in" filter="wipe(up)">
                                      <p:cBhvr>
                                        <p:cTn id="27" dur="500"/>
                                        <p:tgtEl>
                                          <p:spTgt spid="99333">
                                            <p:txEl>
                                              <p:pRg st="6" end="6"/>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99333">
                                            <p:txEl>
                                              <p:pRg st="7" end="7"/>
                                            </p:txEl>
                                          </p:spTgt>
                                        </p:tgtEl>
                                        <p:attrNameLst>
                                          <p:attrName>style.visibility</p:attrName>
                                        </p:attrNameLst>
                                      </p:cBhvr>
                                      <p:to>
                                        <p:strVal val="visible"/>
                                      </p:to>
                                    </p:set>
                                    <p:animEffect transition="in" filter="wipe(up)">
                                      <p:cBhvr>
                                        <p:cTn id="30" dur="500"/>
                                        <p:tgtEl>
                                          <p:spTgt spid="9933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9333">
                                            <p:txEl>
                                              <p:pRg st="9" end="9"/>
                                            </p:txEl>
                                          </p:spTgt>
                                        </p:tgtEl>
                                        <p:attrNameLst>
                                          <p:attrName>style.visibility</p:attrName>
                                        </p:attrNameLst>
                                      </p:cBhvr>
                                      <p:to>
                                        <p:strVal val="visible"/>
                                      </p:to>
                                    </p:set>
                                    <p:animEffect transition="in" filter="wipe(up)">
                                      <p:cBhvr>
                                        <p:cTn id="35" dur="500"/>
                                        <p:tgtEl>
                                          <p:spTgt spid="99333">
                                            <p:txEl>
                                              <p:pRg st="9" end="9"/>
                                            </p:txEl>
                                          </p:spTgt>
                                        </p:tgtEl>
                                      </p:cBhvr>
                                    </p:animEffect>
                                  </p:childTnLst>
                                </p:cTn>
                              </p:par>
                              <p:par>
                                <p:cTn id="36" presetID="22" presetClass="entr" presetSubtype="1" fill="hold" nodeType="withEffect">
                                  <p:stCondLst>
                                    <p:cond delay="0"/>
                                  </p:stCondLst>
                                  <p:childTnLst>
                                    <p:set>
                                      <p:cBhvr>
                                        <p:cTn id="37" dur="1" fill="hold">
                                          <p:stCondLst>
                                            <p:cond delay="0"/>
                                          </p:stCondLst>
                                        </p:cTn>
                                        <p:tgtEl>
                                          <p:spTgt spid="99333">
                                            <p:txEl>
                                              <p:pRg st="10" end="10"/>
                                            </p:txEl>
                                          </p:spTgt>
                                        </p:tgtEl>
                                        <p:attrNameLst>
                                          <p:attrName>style.visibility</p:attrName>
                                        </p:attrNameLst>
                                      </p:cBhvr>
                                      <p:to>
                                        <p:strVal val="visible"/>
                                      </p:to>
                                    </p:set>
                                    <p:animEffect transition="in" filter="wipe(up)">
                                      <p:cBhvr>
                                        <p:cTn id="38" dur="500"/>
                                        <p:tgtEl>
                                          <p:spTgt spid="99333">
                                            <p:txEl>
                                              <p:pRg st="10" end="10"/>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99333">
                                            <p:txEl>
                                              <p:pRg st="11" end="11"/>
                                            </p:txEl>
                                          </p:spTgt>
                                        </p:tgtEl>
                                        <p:attrNameLst>
                                          <p:attrName>style.visibility</p:attrName>
                                        </p:attrNameLst>
                                      </p:cBhvr>
                                      <p:to>
                                        <p:strVal val="visible"/>
                                      </p:to>
                                    </p:set>
                                    <p:animEffect transition="in" filter="wipe(up)">
                                      <p:cBhvr>
                                        <p:cTn id="41" dur="500"/>
                                        <p:tgtEl>
                                          <p:spTgt spid="9933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smtClean="0">
                <a:solidFill>
                  <a:schemeClr val="tx2"/>
                </a:solidFill>
                <a:latin typeface="+mj-lt"/>
                <a:ea typeface="+mj-ea"/>
              </a:rPr>
              <a:t>习题</a:t>
            </a:r>
            <a:r>
              <a:rPr lang="en-US" altLang="zh-CN" sz="3600" smtClean="0">
                <a:solidFill>
                  <a:schemeClr val="tx2"/>
                </a:solidFill>
                <a:latin typeface="+mj-lt"/>
                <a:ea typeface="+mj-ea"/>
              </a:rPr>
              <a:t>4</a:t>
            </a:r>
            <a:endParaRPr lang="zh-CN" altLang="en-US" sz="3600">
              <a:solidFill>
                <a:schemeClr val="tx2"/>
              </a:solidFill>
              <a:latin typeface="+mj-lt"/>
              <a:ea typeface="+mj-ea"/>
            </a:endParaRPr>
          </a:p>
        </p:txBody>
      </p:sp>
      <p:sp>
        <p:nvSpPr>
          <p:cNvPr id="5" name="TextBox 1"/>
          <p:cNvSpPr txBox="1">
            <a:spLocks noChangeArrowheads="1"/>
          </p:cNvSpPr>
          <p:nvPr/>
        </p:nvSpPr>
        <p:spPr bwMode="auto">
          <a:xfrm>
            <a:off x="699294" y="1484784"/>
            <a:ext cx="75628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indent="723900" algn="l"/>
            <a:r>
              <a:rPr lang="zh-CN" altLang="en-US" sz="2800" b="0" smtClean="0">
                <a:latin typeface="+mj-lt"/>
                <a:ea typeface="+mj-ea"/>
              </a:rPr>
              <a:t>一家</a:t>
            </a:r>
            <a:r>
              <a:rPr lang="zh-CN" altLang="en-US" sz="2800" b="0">
                <a:latin typeface="+mj-lt"/>
                <a:ea typeface="+mj-ea"/>
              </a:rPr>
              <a:t>四人父、母、儿子、女儿围桌而坐；桌上有一个水果盘；</a:t>
            </a:r>
            <a:r>
              <a:rPr lang="en-US" altLang="zh-CN" sz="2800" b="0">
                <a:latin typeface="+mj-lt"/>
                <a:ea typeface="+mj-ea"/>
              </a:rPr>
              <a:t> </a:t>
            </a:r>
            <a:r>
              <a:rPr lang="zh-CN" altLang="en-US" sz="2800" b="0">
                <a:latin typeface="+mj-lt"/>
                <a:ea typeface="+mj-ea"/>
              </a:rPr>
              <a:t>当水果盘空时，父亲可以放香蕉或者母亲可以放苹果，但盘中已有水果时，就不能放，父母等待。当盘中有香蕉时，女儿可吃香蕉，否则，女儿等待；当盘中有苹果时，儿子可吃，否则，儿子等待。</a:t>
            </a:r>
          </a:p>
        </p:txBody>
      </p:sp>
    </p:spTree>
    <p:extLst>
      <p:ext uri="{BB962C8B-B14F-4D97-AF65-F5344CB8AC3E}">
        <p14:creationId xmlns:p14="http://schemas.microsoft.com/office/powerpoint/2010/main" val="2565530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smtClean="0">
                <a:solidFill>
                  <a:schemeClr val="tx2"/>
                </a:solidFill>
                <a:latin typeface="+mj-lt"/>
                <a:ea typeface="+mj-ea"/>
              </a:rPr>
              <a:t>习题</a:t>
            </a:r>
            <a:r>
              <a:rPr lang="en-US" altLang="zh-CN" sz="3600" smtClean="0">
                <a:solidFill>
                  <a:schemeClr val="tx2"/>
                </a:solidFill>
                <a:latin typeface="+mj-lt"/>
                <a:ea typeface="+mj-ea"/>
              </a:rPr>
              <a:t>5</a:t>
            </a:r>
            <a:endParaRPr lang="zh-CN" altLang="en-US" sz="3600">
              <a:solidFill>
                <a:schemeClr val="tx2"/>
              </a:solidFill>
              <a:latin typeface="+mj-lt"/>
              <a:ea typeface="+mj-ea"/>
            </a:endParaRPr>
          </a:p>
        </p:txBody>
      </p:sp>
      <p:sp>
        <p:nvSpPr>
          <p:cNvPr id="5" name="TextBox 1"/>
          <p:cNvSpPr txBox="1">
            <a:spLocks noChangeArrowheads="1"/>
          </p:cNvSpPr>
          <p:nvPr/>
        </p:nvSpPr>
        <p:spPr bwMode="auto">
          <a:xfrm>
            <a:off x="699294" y="1387376"/>
            <a:ext cx="756285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buFont typeface="Wingdings" pitchFamily="2" charset="2"/>
              <a:buNone/>
            </a:pPr>
            <a:r>
              <a:rPr lang="zh-CN" altLang="zh-CN" sz="2800" b="0" smtClean="0">
                <a:latin typeface="+mj-lt"/>
                <a:ea typeface="+mj-ea"/>
              </a:rPr>
              <a:t>在</a:t>
            </a:r>
            <a:r>
              <a:rPr lang="zh-CN" altLang="zh-CN" sz="2800" b="0">
                <a:latin typeface="+mj-lt"/>
                <a:ea typeface="+mj-ea"/>
              </a:rPr>
              <a:t>公共汽车上，司机和售票员的活动分别是：</a:t>
            </a:r>
          </a:p>
          <a:p>
            <a:pPr algn="l">
              <a:buFont typeface="Wingdings" pitchFamily="2" charset="2"/>
              <a:buNone/>
            </a:pPr>
            <a:r>
              <a:rPr lang="zh-CN" altLang="zh-CN" sz="2800" b="0">
                <a:latin typeface="+mj-lt"/>
                <a:ea typeface="+mj-ea"/>
              </a:rPr>
              <a:t>司机的活动：　　启动车辆</a:t>
            </a:r>
          </a:p>
          <a:p>
            <a:pPr algn="l">
              <a:buFont typeface="Wingdings" pitchFamily="2" charset="2"/>
              <a:buNone/>
            </a:pPr>
            <a:r>
              <a:rPr lang="zh-CN" altLang="zh-CN" sz="2800" b="0">
                <a:latin typeface="+mj-lt"/>
                <a:ea typeface="+mj-ea"/>
              </a:rPr>
              <a:t>　　　　　　　　正常运行</a:t>
            </a:r>
          </a:p>
          <a:p>
            <a:pPr algn="l">
              <a:buFont typeface="Wingdings" pitchFamily="2" charset="2"/>
              <a:buNone/>
            </a:pPr>
            <a:r>
              <a:rPr lang="zh-CN" altLang="zh-CN" sz="2800" b="0">
                <a:latin typeface="+mj-lt"/>
                <a:ea typeface="+mj-ea"/>
              </a:rPr>
              <a:t>　　　　　　　　到站停车</a:t>
            </a:r>
          </a:p>
          <a:p>
            <a:pPr algn="l">
              <a:buFont typeface="Wingdings" pitchFamily="2" charset="2"/>
              <a:buNone/>
            </a:pPr>
            <a:r>
              <a:rPr lang="zh-CN" altLang="zh-CN" sz="2800" b="0">
                <a:latin typeface="+mj-lt"/>
                <a:ea typeface="+mj-ea"/>
              </a:rPr>
              <a:t>售票员的活动：　关车门</a:t>
            </a:r>
          </a:p>
          <a:p>
            <a:pPr algn="l">
              <a:buFont typeface="Wingdings" pitchFamily="2" charset="2"/>
              <a:buNone/>
            </a:pPr>
            <a:r>
              <a:rPr lang="zh-CN" altLang="zh-CN" sz="2800" b="0">
                <a:latin typeface="+mj-lt"/>
                <a:ea typeface="+mj-ea"/>
              </a:rPr>
              <a:t>　　　　　　　　售票</a:t>
            </a:r>
          </a:p>
          <a:p>
            <a:pPr algn="l">
              <a:buFont typeface="Wingdings" pitchFamily="2" charset="2"/>
              <a:buNone/>
            </a:pPr>
            <a:r>
              <a:rPr lang="zh-CN" altLang="zh-CN" sz="2800" b="0">
                <a:latin typeface="+mj-lt"/>
                <a:ea typeface="+mj-ea"/>
              </a:rPr>
              <a:t>　　　　　　　　开车门</a:t>
            </a:r>
          </a:p>
          <a:p>
            <a:pPr algn="l">
              <a:buFont typeface="Wingdings" pitchFamily="2" charset="2"/>
              <a:buNone/>
            </a:pPr>
            <a:r>
              <a:rPr lang="zh-CN" altLang="zh-CN" sz="2800" b="0">
                <a:latin typeface="+mj-lt"/>
                <a:ea typeface="+mj-ea"/>
              </a:rPr>
              <a:t>在汽车不断的到站，停车，行驶过程中，司机和售票员</a:t>
            </a:r>
          </a:p>
          <a:p>
            <a:pPr algn="l">
              <a:buFont typeface="Wingdings" pitchFamily="2" charset="2"/>
              <a:buNone/>
            </a:pPr>
            <a:r>
              <a:rPr lang="zh-CN" altLang="zh-CN" sz="2800" b="0">
                <a:latin typeface="+mj-lt"/>
                <a:ea typeface="+mj-ea"/>
              </a:rPr>
              <a:t>的活动有什么同步关系？用信号量和Ｐ，Ｖ操作</a:t>
            </a:r>
            <a:r>
              <a:rPr lang="zh-CN" altLang="zh-CN" sz="2800" b="0" smtClean="0">
                <a:latin typeface="+mj-lt"/>
                <a:ea typeface="+mj-ea"/>
              </a:rPr>
              <a:t>实现</a:t>
            </a:r>
            <a:r>
              <a:rPr lang="zh-CN" altLang="en-US" sz="2800" b="0" smtClean="0">
                <a:latin typeface="+mj-lt"/>
                <a:ea typeface="+mj-ea"/>
              </a:rPr>
              <a:t>。</a:t>
            </a:r>
            <a:endParaRPr lang="zh-CN" altLang="en-US" sz="2800" b="0">
              <a:latin typeface="+mj-lt"/>
              <a:ea typeface="+mj-ea"/>
            </a:endParaRPr>
          </a:p>
        </p:txBody>
      </p:sp>
    </p:spTree>
    <p:extLst>
      <p:ext uri="{BB962C8B-B14F-4D97-AF65-F5344CB8AC3E}">
        <p14:creationId xmlns:p14="http://schemas.microsoft.com/office/powerpoint/2010/main" val="3646001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84200" y="548680"/>
            <a:ext cx="7793038"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spcBef>
                <a:spcPct val="0"/>
              </a:spcBef>
            </a:pPr>
            <a:r>
              <a:rPr lang="zh-CN" altLang="en-US" sz="3600" smtClean="0">
                <a:solidFill>
                  <a:schemeClr val="tx2"/>
                </a:solidFill>
                <a:latin typeface="+mj-lt"/>
                <a:ea typeface="+mj-ea"/>
              </a:rPr>
              <a:t>习题</a:t>
            </a:r>
            <a:r>
              <a:rPr lang="en-US" altLang="zh-CN" sz="3600" smtClean="0">
                <a:solidFill>
                  <a:schemeClr val="tx2"/>
                </a:solidFill>
                <a:latin typeface="+mj-lt"/>
                <a:ea typeface="+mj-ea"/>
              </a:rPr>
              <a:t>6</a:t>
            </a:r>
            <a:endParaRPr lang="zh-CN" altLang="en-US" sz="3600">
              <a:solidFill>
                <a:schemeClr val="tx2"/>
              </a:solidFill>
              <a:latin typeface="+mj-lt"/>
              <a:ea typeface="+mj-ea"/>
            </a:endParaRPr>
          </a:p>
        </p:txBody>
      </p:sp>
      <p:sp>
        <p:nvSpPr>
          <p:cNvPr id="5" name="TextBox 1"/>
          <p:cNvSpPr txBox="1">
            <a:spLocks noChangeArrowheads="1"/>
          </p:cNvSpPr>
          <p:nvPr/>
        </p:nvSpPr>
        <p:spPr bwMode="auto">
          <a:xfrm>
            <a:off x="699294" y="1484784"/>
            <a:ext cx="75628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indent="723900" algn="l"/>
            <a:r>
              <a:rPr lang="zh-CN" altLang="en-US" sz="2800" b="0" smtClean="0">
                <a:latin typeface="+mj-lt"/>
                <a:ea typeface="+mj-ea"/>
              </a:rPr>
              <a:t>有</a:t>
            </a:r>
            <a:r>
              <a:rPr lang="zh-CN" altLang="en-US" sz="2800" b="0">
                <a:latin typeface="+mj-lt"/>
                <a:ea typeface="+mj-ea"/>
              </a:rPr>
              <a:t>一个超市，最多可容纳</a:t>
            </a:r>
            <a:r>
              <a:rPr lang="en-US" altLang="zh-CN" sz="2800" b="0">
                <a:latin typeface="+mj-lt"/>
                <a:ea typeface="+mj-ea"/>
              </a:rPr>
              <a:t>N</a:t>
            </a:r>
            <a:r>
              <a:rPr lang="zh-CN" altLang="en-US" sz="2800" b="0">
                <a:latin typeface="+mj-lt"/>
                <a:ea typeface="+mj-ea"/>
              </a:rPr>
              <a:t>个人进入购物，当</a:t>
            </a:r>
            <a:r>
              <a:rPr lang="en-US" altLang="zh-CN" sz="2800" b="0">
                <a:latin typeface="+mj-lt"/>
                <a:ea typeface="+mj-ea"/>
              </a:rPr>
              <a:t>N</a:t>
            </a:r>
            <a:r>
              <a:rPr lang="zh-CN" altLang="en-US" sz="2800" b="0">
                <a:latin typeface="+mj-lt"/>
                <a:ea typeface="+mj-ea"/>
              </a:rPr>
              <a:t>个顾客满员时，后到的顾客在超市外等待；超市中只有一个收银员。可以把顾客和收银员看作两类进程，两类进程间存在同步关系。写出用</a:t>
            </a:r>
            <a:r>
              <a:rPr lang="en-US" altLang="zh-CN" sz="2800" b="0" smtClean="0">
                <a:latin typeface="+mj-lt"/>
                <a:ea typeface="+mj-ea"/>
              </a:rPr>
              <a:t>P</a:t>
            </a:r>
            <a:r>
              <a:rPr lang="zh-CN" altLang="en-US" sz="2800" b="0" smtClean="0">
                <a:latin typeface="+mj-lt"/>
                <a:ea typeface="+mj-ea"/>
              </a:rPr>
              <a:t>、</a:t>
            </a:r>
            <a:r>
              <a:rPr lang="en-US" altLang="zh-CN" sz="2800" b="0" smtClean="0">
                <a:latin typeface="+mj-lt"/>
                <a:ea typeface="+mj-ea"/>
              </a:rPr>
              <a:t>V</a:t>
            </a:r>
            <a:r>
              <a:rPr lang="zh-CN" altLang="en-US" sz="2800" b="0">
                <a:latin typeface="+mj-lt"/>
                <a:ea typeface="+mj-ea"/>
              </a:rPr>
              <a:t>操作实现的两类进程的</a:t>
            </a:r>
            <a:r>
              <a:rPr lang="zh-CN" altLang="en-US" sz="2800" b="0" smtClean="0">
                <a:latin typeface="+mj-lt"/>
                <a:ea typeface="+mj-ea"/>
              </a:rPr>
              <a:t>算法。</a:t>
            </a:r>
            <a:endParaRPr lang="zh-CN" altLang="en-US" sz="2800" b="0">
              <a:latin typeface="+mj-lt"/>
              <a:ea typeface="+mj-ea"/>
            </a:endParaRPr>
          </a:p>
        </p:txBody>
      </p:sp>
    </p:spTree>
    <p:extLst>
      <p:ext uri="{BB962C8B-B14F-4D97-AF65-F5344CB8AC3E}">
        <p14:creationId xmlns:p14="http://schemas.microsoft.com/office/powerpoint/2010/main" val="506243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txBox="1">
            <a:spLocks noChangeArrowheads="1"/>
          </p:cNvSpPr>
          <p:nvPr/>
        </p:nvSpPr>
        <p:spPr bwMode="auto">
          <a:xfrm>
            <a:off x="1930896" y="1806253"/>
            <a:ext cx="6385520" cy="39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eaLnBrk="0" hangingPunct="0">
              <a:lnSpc>
                <a:spcPct val="110000"/>
              </a:lnSpc>
              <a:spcBef>
                <a:spcPct val="20000"/>
              </a:spcBef>
              <a:buClr>
                <a:schemeClr val="folHlink"/>
              </a:buClr>
              <a:buSzPct val="60000"/>
            </a:pPr>
            <a:r>
              <a:rPr lang="en-US" altLang="zh-CN" sz="2800" b="0" dirty="0" err="1">
                <a:latin typeface="Times New Roman" pitchFamily="18" charset="0"/>
              </a:rPr>
              <a:t>int</a:t>
            </a:r>
            <a:r>
              <a:rPr lang="en-US" altLang="zh-CN" sz="2800" b="0" dirty="0">
                <a:latin typeface="Times New Roman" pitchFamily="18" charset="0"/>
              </a:rPr>
              <a:t> s =1;</a:t>
            </a:r>
          </a:p>
          <a:p>
            <a:pPr algn="l" eaLnBrk="0" hangingPunct="0">
              <a:lnSpc>
                <a:spcPct val="110000"/>
              </a:lnSpc>
              <a:spcBef>
                <a:spcPct val="20000"/>
              </a:spcBef>
              <a:buClr>
                <a:schemeClr val="folHlink"/>
              </a:buClr>
              <a:buSzPct val="60000"/>
            </a:pPr>
            <a:r>
              <a:rPr lang="en-US" altLang="zh-CN" sz="2800" b="0" dirty="0">
                <a:latin typeface="Times New Roman" pitchFamily="18" charset="0"/>
              </a:rPr>
              <a:t>Printer( )</a:t>
            </a:r>
          </a:p>
          <a:p>
            <a:pPr algn="l" eaLnBrk="0" hangingPunct="0">
              <a:lnSpc>
                <a:spcPct val="110000"/>
              </a:lnSpc>
              <a:spcBef>
                <a:spcPct val="20000"/>
              </a:spcBef>
              <a:buClr>
                <a:schemeClr val="folHlink"/>
              </a:buClr>
              <a:buSzPct val="60000"/>
            </a:pPr>
            <a:r>
              <a:rPr lang="en-US" altLang="zh-CN" sz="2800" b="0" dirty="0">
                <a:latin typeface="Times New Roman" pitchFamily="18" charset="0"/>
              </a:rPr>
              <a:t>    {</a:t>
            </a:r>
          </a:p>
          <a:p>
            <a:pPr algn="l" eaLnBrk="0" hangingPunct="0">
              <a:lnSpc>
                <a:spcPct val="110000"/>
              </a:lnSpc>
              <a:spcBef>
                <a:spcPct val="20000"/>
              </a:spcBef>
              <a:buClr>
                <a:schemeClr val="folHlink"/>
              </a:buClr>
              <a:buSzPct val="60000"/>
            </a:pPr>
            <a:r>
              <a:rPr lang="en-US" altLang="zh-CN" sz="2800" b="0" dirty="0">
                <a:latin typeface="Times New Roman" pitchFamily="18" charset="0"/>
              </a:rPr>
              <a:t>   </a:t>
            </a:r>
            <a:r>
              <a:rPr lang="en-US" altLang="zh-CN" sz="2800" b="0" dirty="0" smtClean="0">
                <a:latin typeface="Times New Roman" pitchFamily="18" charset="0"/>
              </a:rPr>
              <a:t>      wait(s</a:t>
            </a:r>
            <a:r>
              <a:rPr lang="en-US" altLang="zh-CN" sz="2800" b="0" dirty="0">
                <a:latin typeface="Times New Roman" pitchFamily="18" charset="0"/>
              </a:rPr>
              <a:t>);</a:t>
            </a:r>
          </a:p>
          <a:p>
            <a:pPr algn="l" eaLnBrk="0" hangingPunct="0">
              <a:lnSpc>
                <a:spcPct val="110000"/>
              </a:lnSpc>
              <a:spcBef>
                <a:spcPct val="20000"/>
              </a:spcBef>
              <a:buClr>
                <a:schemeClr val="folHlink"/>
              </a:buClr>
              <a:buSzPct val="60000"/>
            </a:pPr>
            <a:r>
              <a:rPr lang="en-US" altLang="zh-CN" sz="2800" b="0" dirty="0">
                <a:latin typeface="Times New Roman" pitchFamily="18" charset="0"/>
              </a:rPr>
              <a:t>     </a:t>
            </a:r>
            <a:r>
              <a:rPr lang="en-US" altLang="zh-CN" sz="2800" b="0" dirty="0" smtClean="0">
                <a:latin typeface="Times New Roman" pitchFamily="18" charset="0"/>
              </a:rPr>
              <a:t>    print </a:t>
            </a:r>
            <a:r>
              <a:rPr lang="en-US" altLang="zh-CN" sz="2800" b="0" dirty="0">
                <a:latin typeface="Times New Roman" pitchFamily="18" charset="0"/>
              </a:rPr>
              <a:t>the document on the paper;</a:t>
            </a:r>
          </a:p>
          <a:p>
            <a:pPr algn="l" eaLnBrk="0" hangingPunct="0">
              <a:lnSpc>
                <a:spcPct val="110000"/>
              </a:lnSpc>
              <a:spcBef>
                <a:spcPct val="20000"/>
              </a:spcBef>
              <a:buClr>
                <a:schemeClr val="folHlink"/>
              </a:buClr>
              <a:buSzPct val="60000"/>
            </a:pPr>
            <a:r>
              <a:rPr lang="en-US" altLang="zh-CN" sz="2800" b="0" dirty="0">
                <a:latin typeface="Times New Roman" pitchFamily="18" charset="0"/>
              </a:rPr>
              <a:t>  </a:t>
            </a:r>
            <a:r>
              <a:rPr lang="en-US" altLang="zh-CN" sz="2800" b="0" dirty="0" smtClean="0">
                <a:latin typeface="Times New Roman" pitchFamily="18" charset="0"/>
              </a:rPr>
              <a:t>       </a:t>
            </a:r>
            <a:r>
              <a:rPr lang="en-US" altLang="zh-CN" sz="2800" b="0" dirty="0">
                <a:latin typeface="Times New Roman" pitchFamily="18" charset="0"/>
              </a:rPr>
              <a:t>signal(s);</a:t>
            </a:r>
          </a:p>
          <a:p>
            <a:pPr algn="l" eaLnBrk="0" hangingPunct="0">
              <a:lnSpc>
                <a:spcPct val="110000"/>
              </a:lnSpc>
              <a:spcBef>
                <a:spcPct val="20000"/>
              </a:spcBef>
              <a:buClr>
                <a:schemeClr val="folHlink"/>
              </a:buClr>
              <a:buSzPct val="60000"/>
            </a:pPr>
            <a:r>
              <a:rPr lang="en-US" altLang="zh-CN" sz="2800" b="0" dirty="0">
                <a:latin typeface="Times New Roman" pitchFamily="18" charset="0"/>
              </a:rPr>
              <a:t>    }</a:t>
            </a:r>
          </a:p>
        </p:txBody>
      </p:sp>
      <p:sp>
        <p:nvSpPr>
          <p:cNvPr id="66562" name="Rectangle 2"/>
          <p:cNvSpPr>
            <a:spLocks noGrp="1" noChangeArrowheads="1"/>
          </p:cNvSpPr>
          <p:nvPr>
            <p:ph type="title" idx="4294967295"/>
          </p:nvPr>
        </p:nvSpPr>
        <p:spPr>
          <a:xfrm>
            <a:off x="825500" y="804863"/>
            <a:ext cx="7772400" cy="641350"/>
          </a:xfrm>
        </p:spPr>
        <p:txBody>
          <a:bodyPr/>
          <a:lstStyle/>
          <a:p>
            <a:r>
              <a:rPr lang="zh-CN" altLang="zh-CN" sz="3200" b="1" smtClean="0">
                <a:latin typeface="+mj-ea"/>
              </a:rPr>
              <a:t>整型信号量的应用</a:t>
            </a:r>
          </a:p>
        </p:txBody>
      </p:sp>
    </p:spTree>
    <p:extLst>
      <p:ext uri="{BB962C8B-B14F-4D97-AF65-F5344CB8AC3E}">
        <p14:creationId xmlns:p14="http://schemas.microsoft.com/office/powerpoint/2010/main" val="14522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1">
                                            <p:txEl>
                                              <p:pRg st="0" end="0"/>
                                            </p:txEl>
                                          </p:spTgt>
                                        </p:tgtEl>
                                        <p:attrNameLst>
                                          <p:attrName>style.visibility</p:attrName>
                                        </p:attrNameLst>
                                      </p:cBhvr>
                                      <p:to>
                                        <p:strVal val="visible"/>
                                      </p:to>
                                    </p:set>
                                    <p:animEffect transition="in" filter="randombar(horizontal)">
                                      <p:cBhvr>
                                        <p:cTn id="7" dur="500"/>
                                        <p:tgtEl>
                                          <p:spTgt spid="66561">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6561">
                                            <p:txEl>
                                              <p:pRg st="1" end="1"/>
                                            </p:txEl>
                                          </p:spTgt>
                                        </p:tgtEl>
                                        <p:attrNameLst>
                                          <p:attrName>style.visibility</p:attrName>
                                        </p:attrNameLst>
                                      </p:cBhvr>
                                      <p:to>
                                        <p:strVal val="visible"/>
                                      </p:to>
                                    </p:set>
                                    <p:animEffect transition="in" filter="randombar(horizontal)">
                                      <p:cBhvr>
                                        <p:cTn id="10" dur="500"/>
                                        <p:tgtEl>
                                          <p:spTgt spid="665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6561">
                                            <p:txEl>
                                              <p:pRg st="2" end="2"/>
                                            </p:txEl>
                                          </p:spTgt>
                                        </p:tgtEl>
                                        <p:attrNameLst>
                                          <p:attrName>style.visibility</p:attrName>
                                        </p:attrNameLst>
                                      </p:cBhvr>
                                      <p:to>
                                        <p:strVal val="visible"/>
                                      </p:to>
                                    </p:set>
                                    <p:animEffect transition="in" filter="randombar(horizontal)">
                                      <p:cBhvr>
                                        <p:cTn id="15" dur="500"/>
                                        <p:tgtEl>
                                          <p:spTgt spid="66561">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6561">
                                            <p:txEl>
                                              <p:pRg st="6" end="6"/>
                                            </p:txEl>
                                          </p:spTgt>
                                        </p:tgtEl>
                                        <p:attrNameLst>
                                          <p:attrName>style.visibility</p:attrName>
                                        </p:attrNameLst>
                                      </p:cBhvr>
                                      <p:to>
                                        <p:strVal val="visible"/>
                                      </p:to>
                                    </p:set>
                                    <p:animEffect transition="in" filter="randombar(horizontal)">
                                      <p:cBhvr>
                                        <p:cTn id="18" dur="500"/>
                                        <p:tgtEl>
                                          <p:spTgt spid="66561">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66561">
                                            <p:txEl>
                                              <p:pRg st="4" end="4"/>
                                            </p:txEl>
                                          </p:spTgt>
                                        </p:tgtEl>
                                        <p:attrNameLst>
                                          <p:attrName>style.visibility</p:attrName>
                                        </p:attrNameLst>
                                      </p:cBhvr>
                                      <p:to>
                                        <p:strVal val="visible"/>
                                      </p:to>
                                    </p:set>
                                    <p:animEffect transition="in" filter="randombar(horizontal)">
                                      <p:cBhvr>
                                        <p:cTn id="23" dur="500"/>
                                        <p:tgtEl>
                                          <p:spTgt spid="6656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66561">
                                            <p:txEl>
                                              <p:pRg st="3" end="3"/>
                                            </p:txEl>
                                          </p:spTgt>
                                        </p:tgtEl>
                                        <p:attrNameLst>
                                          <p:attrName>style.visibility</p:attrName>
                                        </p:attrNameLst>
                                      </p:cBhvr>
                                      <p:to>
                                        <p:strVal val="visible"/>
                                      </p:to>
                                    </p:set>
                                    <p:animEffect transition="in" filter="randombar(horizontal)">
                                      <p:cBhvr>
                                        <p:cTn id="28" dur="500"/>
                                        <p:tgtEl>
                                          <p:spTgt spid="6656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66561">
                                            <p:txEl>
                                              <p:pRg st="5" end="5"/>
                                            </p:txEl>
                                          </p:spTgt>
                                        </p:tgtEl>
                                        <p:attrNameLst>
                                          <p:attrName>style.visibility</p:attrName>
                                        </p:attrNameLst>
                                      </p:cBhvr>
                                      <p:to>
                                        <p:strVal val="visible"/>
                                      </p:to>
                                    </p:set>
                                    <p:animEffect transition="in" filter="randombar(horizontal)">
                                      <p:cBhvr>
                                        <p:cTn id="33" dur="500"/>
                                        <p:tgtEl>
                                          <p:spTgt spid="665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692150"/>
            <a:ext cx="8207375" cy="2601281"/>
          </a:xfrm>
        </p:spPr>
        <p:txBody>
          <a:bodyPr/>
          <a:lstStyle/>
          <a:p>
            <a:pPr eaLnBrk="1" hangingPunct="1">
              <a:lnSpc>
                <a:spcPct val="140000"/>
              </a:lnSpc>
            </a:pPr>
            <a:r>
              <a:rPr lang="zh-CN" altLang="en-US" dirty="0" smtClean="0"/>
              <a:t>　　</a:t>
            </a:r>
            <a:r>
              <a:rPr lang="en-US" altLang="zh-CN" dirty="0" smtClean="0">
                <a:latin typeface="黑体" pitchFamily="2" charset="-122"/>
                <a:ea typeface="黑体" pitchFamily="2" charset="-122"/>
              </a:rPr>
              <a:t>2. </a:t>
            </a:r>
            <a:r>
              <a:rPr lang="zh-CN" altLang="en-US" dirty="0" smtClean="0">
                <a:latin typeface="黑体" pitchFamily="2" charset="-122"/>
                <a:ea typeface="黑体" pitchFamily="2" charset="-122"/>
              </a:rPr>
              <a:t>记录型信号量</a:t>
            </a:r>
            <a:br>
              <a:rPr lang="zh-CN" altLang="en-US" dirty="0" smtClean="0">
                <a:latin typeface="黑体" pitchFamily="2" charset="-122"/>
                <a:ea typeface="黑体" pitchFamily="2" charset="-122"/>
              </a:rPr>
            </a:br>
            <a:r>
              <a:rPr lang="zh-CN" altLang="en-US" dirty="0" smtClean="0">
                <a:latin typeface="黑体" pitchFamily="2" charset="-122"/>
                <a:ea typeface="黑体" pitchFamily="2" charset="-122"/>
              </a:rPr>
              <a:t>　　</a:t>
            </a:r>
            <a:r>
              <a:rPr lang="zh-CN" altLang="en-US" dirty="0" smtClean="0"/>
              <a:t>在整型信号量机制中的</a:t>
            </a:r>
            <a:r>
              <a:rPr lang="en-US" altLang="zh-CN" dirty="0" smtClean="0"/>
              <a:t>wait</a:t>
            </a:r>
            <a:r>
              <a:rPr lang="zh-CN" altLang="en-US" dirty="0" smtClean="0"/>
              <a:t>操作，只要是信号量</a:t>
            </a:r>
            <a:r>
              <a:rPr lang="en-US" altLang="zh-CN" dirty="0" smtClean="0"/>
              <a:t>S≤0</a:t>
            </a:r>
            <a:r>
              <a:rPr lang="zh-CN" altLang="en-US" dirty="0" smtClean="0"/>
              <a:t>，就会不断地测试。因此，该机制并未遵循“</a:t>
            </a:r>
            <a:r>
              <a:rPr lang="zh-CN" altLang="en-US" dirty="0" smtClean="0">
                <a:solidFill>
                  <a:srgbClr val="FF0000"/>
                </a:solidFill>
              </a:rPr>
              <a:t>让权等待</a:t>
            </a:r>
            <a:r>
              <a:rPr lang="zh-CN" altLang="en-US" dirty="0" smtClean="0"/>
              <a:t>”的准则，而是使进程处于“</a:t>
            </a:r>
            <a:r>
              <a:rPr lang="zh-CN" altLang="en-US" dirty="0" smtClean="0">
                <a:solidFill>
                  <a:srgbClr val="FF0000"/>
                </a:solidFill>
              </a:rPr>
              <a:t>忙等</a:t>
            </a:r>
            <a:r>
              <a:rPr lang="zh-CN" altLang="en-US" dirty="0" smtClean="0"/>
              <a:t>”的状态。记录型信号量机制则是一种不存在“忙等”现象的进程同步机制。</a:t>
            </a:r>
          </a:p>
        </p:txBody>
      </p:sp>
      <p:sp>
        <p:nvSpPr>
          <p:cNvPr id="3075" name="Rectangle 3"/>
          <p:cNvSpPr>
            <a:spLocks noGrp="1" noChangeArrowheads="1"/>
          </p:cNvSpPr>
          <p:nvPr>
            <p:ph type="body" idx="1"/>
          </p:nvPr>
        </p:nvSpPr>
        <p:spPr/>
        <p:txBody>
          <a:bodyPr/>
          <a:lstStyle/>
          <a:p>
            <a:pPr eaLnBrk="1" hangingPunct="1"/>
            <a:endParaRPr lang="zh-CN" altLang="zh-CN" smtClean="0"/>
          </a:p>
        </p:txBody>
      </p:sp>
      <p:sp>
        <p:nvSpPr>
          <p:cNvPr id="5" name="Rectangle 2"/>
          <p:cNvSpPr txBox="1">
            <a:spLocks noChangeArrowheads="1"/>
          </p:cNvSpPr>
          <p:nvPr/>
        </p:nvSpPr>
        <p:spPr bwMode="auto">
          <a:xfrm>
            <a:off x="468313" y="3293431"/>
            <a:ext cx="8207375" cy="277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indent="620713" eaLnBrk="1" hangingPunct="1">
              <a:lnSpc>
                <a:spcPct val="140000"/>
              </a:lnSpc>
            </a:pPr>
            <a:r>
              <a:rPr lang="zh-CN" altLang="en-US" dirty="0" smtClean="0"/>
              <a:t>但在采取了“让权等待”的策略后，又会出现多个进程等待访问同一临界资源的情况。</a:t>
            </a:r>
            <a:endParaRPr lang="en-US" altLang="zh-CN" dirty="0" smtClean="0"/>
          </a:p>
          <a:p>
            <a:pPr indent="620713" eaLnBrk="1" hangingPunct="1">
              <a:lnSpc>
                <a:spcPct val="140000"/>
              </a:lnSpc>
            </a:pPr>
            <a:r>
              <a:rPr lang="zh-CN" altLang="en-US" dirty="0" smtClean="0"/>
              <a:t>为此，在信号量机制中，除了需要一个用于代表资源数目的整型变量</a:t>
            </a:r>
            <a:r>
              <a:rPr lang="en-US" altLang="zh-CN" dirty="0" smtClean="0"/>
              <a:t>value</a:t>
            </a:r>
            <a:r>
              <a:rPr lang="zh-CN" altLang="en-US" dirty="0" smtClean="0"/>
              <a:t>外，还应增加一个进程链表指针</a:t>
            </a:r>
            <a:r>
              <a:rPr lang="en-US" altLang="zh-CN" dirty="0" smtClean="0"/>
              <a:t>list</a:t>
            </a:r>
            <a:r>
              <a:rPr lang="zh-CN" altLang="en-US" dirty="0" smtClean="0"/>
              <a:t>，用于链接上述的所有等待进程。</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3"/>
          <p:cNvSpPr txBox="1">
            <a:spLocks noChangeArrowheads="1"/>
          </p:cNvSpPr>
          <p:nvPr/>
        </p:nvSpPr>
        <p:spPr bwMode="auto">
          <a:xfrm>
            <a:off x="683568" y="836712"/>
            <a:ext cx="5400600" cy="1569660"/>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r>
              <a:rPr lang="en-US" altLang="zh-CN" b="0" smtClean="0">
                <a:latin typeface="+mj-lt"/>
              </a:rPr>
              <a:t>typedef  struct{</a:t>
            </a:r>
            <a:endParaRPr lang="en-US" altLang="zh-CN" b="0">
              <a:latin typeface="+mj-lt"/>
            </a:endParaRPr>
          </a:p>
          <a:p>
            <a:pPr algn="just"/>
            <a:r>
              <a:rPr lang="en-US" altLang="zh-CN" b="0">
                <a:latin typeface="+mj-lt"/>
              </a:rPr>
              <a:t>	</a:t>
            </a:r>
            <a:r>
              <a:rPr lang="en-US" altLang="zh-CN" b="0" smtClean="0">
                <a:latin typeface="+mj-lt"/>
              </a:rPr>
              <a:t>int </a:t>
            </a:r>
            <a:r>
              <a:rPr lang="en-US" altLang="zh-CN" b="0">
                <a:latin typeface="+mj-lt"/>
              </a:rPr>
              <a:t>value </a:t>
            </a:r>
            <a:r>
              <a:rPr lang="zh-CN" altLang="en-US" b="0">
                <a:latin typeface="+mj-lt"/>
              </a:rPr>
              <a:t>；</a:t>
            </a:r>
          </a:p>
          <a:p>
            <a:pPr algn="just"/>
            <a:r>
              <a:rPr lang="en-US" altLang="zh-CN" b="0" smtClean="0">
                <a:latin typeface="+mj-lt"/>
              </a:rPr>
              <a:t>	struct process_control_block *list </a:t>
            </a:r>
            <a:endParaRPr lang="en-US" altLang="zh-CN" b="0">
              <a:latin typeface="+mj-lt"/>
            </a:endParaRPr>
          </a:p>
          <a:p>
            <a:pPr algn="just"/>
            <a:r>
              <a:rPr lang="en-US" altLang="zh-CN" b="0">
                <a:latin typeface="+mj-lt"/>
              </a:rPr>
              <a:t>} semaphore </a:t>
            </a:r>
            <a:r>
              <a:rPr lang="zh-CN" altLang="en-US" b="0" smtClean="0">
                <a:latin typeface="+mj-lt"/>
              </a:rPr>
              <a:t>； </a:t>
            </a:r>
            <a:endParaRPr lang="zh-CN" altLang="en-US" b="0">
              <a:latin typeface="+mj-lt"/>
            </a:endParaRPr>
          </a:p>
        </p:txBody>
      </p:sp>
      <p:sp>
        <p:nvSpPr>
          <p:cNvPr id="5" name="Text Box 15"/>
          <p:cNvSpPr txBox="1">
            <a:spLocks noChangeArrowheads="1"/>
          </p:cNvSpPr>
          <p:nvPr/>
        </p:nvSpPr>
        <p:spPr bwMode="auto">
          <a:xfrm>
            <a:off x="6300192" y="1021377"/>
            <a:ext cx="2376264" cy="1200329"/>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r>
              <a:rPr lang="zh-CN" altLang="en-US" b="0" smtClean="0">
                <a:latin typeface="+mj-lt"/>
              </a:rPr>
              <a:t>记录型数据结构，在</a:t>
            </a:r>
            <a:r>
              <a:rPr lang="en-US" altLang="zh-CN" b="0" smtClean="0">
                <a:latin typeface="+mj-lt"/>
              </a:rPr>
              <a:t>C</a:t>
            </a:r>
            <a:r>
              <a:rPr lang="zh-CN" altLang="en-US" b="0" smtClean="0">
                <a:latin typeface="+mj-lt"/>
              </a:rPr>
              <a:t>语言中为结构型数据结构。</a:t>
            </a:r>
            <a:endParaRPr lang="zh-CN" altLang="en-US" b="0">
              <a:latin typeface="+mj-lt"/>
            </a:endParaRPr>
          </a:p>
        </p:txBody>
      </p:sp>
      <p:sp>
        <p:nvSpPr>
          <p:cNvPr id="6" name="Text Box 4"/>
          <p:cNvSpPr txBox="1">
            <a:spLocks noChangeArrowheads="1"/>
          </p:cNvSpPr>
          <p:nvPr/>
        </p:nvSpPr>
        <p:spPr bwMode="auto">
          <a:xfrm>
            <a:off x="533400" y="2695221"/>
            <a:ext cx="7696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nSpc>
                <a:spcPct val="90000"/>
              </a:lnSpc>
              <a:spcBef>
                <a:spcPct val="20000"/>
              </a:spcBef>
              <a:buClr>
                <a:schemeClr val="folHlink"/>
              </a:buClr>
              <a:buSzPct val="60000"/>
              <a:buFont typeface="Wingdings" pitchFamily="2" charset="2"/>
              <a:buNone/>
            </a:pPr>
            <a:r>
              <a:rPr lang="en-US" altLang="zh-CN" sz="2800">
                <a:latin typeface="+mj-lt"/>
                <a:ea typeface="+mj-ea"/>
              </a:rPr>
              <a:t>wait</a:t>
            </a:r>
            <a:r>
              <a:rPr lang="zh-CN" altLang="en-US" sz="2800">
                <a:latin typeface="+mj-lt"/>
                <a:ea typeface="+mj-ea"/>
              </a:rPr>
              <a:t>和</a:t>
            </a:r>
            <a:r>
              <a:rPr lang="en-US" altLang="zh-CN" sz="2800">
                <a:latin typeface="+mj-lt"/>
                <a:ea typeface="+mj-ea"/>
              </a:rPr>
              <a:t>signal</a:t>
            </a:r>
            <a:r>
              <a:rPr lang="zh-CN" altLang="en-US" sz="2800">
                <a:latin typeface="+mj-lt"/>
                <a:ea typeface="+mj-ea"/>
              </a:rPr>
              <a:t>操作可用</a:t>
            </a:r>
            <a:r>
              <a:rPr lang="en-US" altLang="zh-CN" sz="2800">
                <a:latin typeface="+mj-lt"/>
                <a:ea typeface="+mj-ea"/>
              </a:rPr>
              <a:t>C/C++</a:t>
            </a:r>
            <a:r>
              <a:rPr lang="zh-CN" altLang="en-US" sz="2800">
                <a:latin typeface="+mj-lt"/>
                <a:ea typeface="+mj-ea"/>
              </a:rPr>
              <a:t>语言描述如下：</a:t>
            </a:r>
            <a:endParaRPr lang="zh-CN" altLang="en-US">
              <a:latin typeface="+mj-lt"/>
              <a:ea typeface="+mj-ea"/>
            </a:endParaRPr>
          </a:p>
        </p:txBody>
      </p:sp>
      <p:sp>
        <p:nvSpPr>
          <p:cNvPr id="7" name="Text Box 5"/>
          <p:cNvSpPr txBox="1">
            <a:spLocks noChangeArrowheads="1"/>
          </p:cNvSpPr>
          <p:nvPr/>
        </p:nvSpPr>
        <p:spPr bwMode="auto">
          <a:xfrm>
            <a:off x="516632" y="3415301"/>
            <a:ext cx="3839344" cy="2308324"/>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r>
              <a:rPr lang="en-US" altLang="zh-CN" smtClean="0">
                <a:latin typeface="+mj-ea"/>
                <a:ea typeface="+mj-ea"/>
              </a:rPr>
              <a:t>wait (semaphore  </a:t>
            </a:r>
            <a:r>
              <a:rPr lang="zh-CN" altLang="en-US" smtClean="0">
                <a:latin typeface="+mj-ea"/>
                <a:ea typeface="+mj-ea"/>
              </a:rPr>
              <a:t>*</a:t>
            </a:r>
            <a:r>
              <a:rPr lang="en-US" altLang="zh-CN" smtClean="0">
                <a:latin typeface="+mj-ea"/>
                <a:ea typeface="+mj-ea"/>
              </a:rPr>
              <a:t>S){</a:t>
            </a:r>
            <a:endParaRPr lang="zh-CN" altLang="en-US">
              <a:latin typeface="+mj-ea"/>
              <a:ea typeface="+mj-ea"/>
            </a:endParaRPr>
          </a:p>
          <a:p>
            <a:pPr algn="just"/>
            <a:r>
              <a:rPr lang="en-US" altLang="zh-CN" smtClean="0">
                <a:latin typeface="+mj-ea"/>
                <a:ea typeface="+mj-ea"/>
              </a:rPr>
              <a:t> S-&gt;value -- ;</a:t>
            </a:r>
          </a:p>
          <a:p>
            <a:pPr algn="just"/>
            <a:r>
              <a:rPr lang="en-US" altLang="zh-CN" smtClean="0">
                <a:latin typeface="+mj-ea"/>
                <a:ea typeface="+mj-ea"/>
              </a:rPr>
              <a:t> if (S-&gt;value </a:t>
            </a:r>
            <a:r>
              <a:rPr lang="en-US" altLang="zh-CN">
                <a:latin typeface="+mj-ea"/>
                <a:ea typeface="+mj-ea"/>
              </a:rPr>
              <a:t>&lt;0 </a:t>
            </a:r>
            <a:r>
              <a:rPr lang="en-US" altLang="zh-CN" smtClean="0">
                <a:latin typeface="+mj-ea"/>
                <a:ea typeface="+mj-ea"/>
              </a:rPr>
              <a:t>)</a:t>
            </a:r>
          </a:p>
          <a:p>
            <a:pPr algn="just"/>
            <a:r>
              <a:rPr lang="en-US" altLang="zh-CN">
                <a:latin typeface="+mj-ea"/>
                <a:ea typeface="+mj-ea"/>
              </a:rPr>
              <a:t> </a:t>
            </a:r>
            <a:r>
              <a:rPr lang="en-US" altLang="zh-CN" smtClean="0">
                <a:latin typeface="+mj-ea"/>
                <a:ea typeface="+mj-ea"/>
              </a:rPr>
              <a:t>  block (S-&gt;list) </a:t>
            </a:r>
            <a:r>
              <a:rPr lang="en-US" altLang="zh-CN">
                <a:latin typeface="+mj-ea"/>
                <a:ea typeface="+mj-ea"/>
              </a:rPr>
              <a:t>;  </a:t>
            </a:r>
          </a:p>
          <a:p>
            <a:pPr algn="just"/>
            <a:r>
              <a:rPr lang="en-US" altLang="zh-CN">
                <a:latin typeface="+mj-ea"/>
                <a:ea typeface="+mj-ea"/>
              </a:rPr>
              <a:t>   </a:t>
            </a:r>
            <a:r>
              <a:rPr lang="en-US" altLang="zh-CN">
                <a:solidFill>
                  <a:srgbClr val="CC6600"/>
                </a:solidFill>
                <a:latin typeface="+mj-ea"/>
                <a:ea typeface="+mj-ea"/>
              </a:rPr>
              <a:t>/* </a:t>
            </a:r>
            <a:r>
              <a:rPr lang="zh-CN" altLang="en-US">
                <a:solidFill>
                  <a:srgbClr val="CC6600"/>
                </a:solidFill>
                <a:latin typeface="+mj-ea"/>
                <a:ea typeface="+mj-ea"/>
              </a:rPr>
              <a:t>让权等待 *</a:t>
            </a:r>
            <a:r>
              <a:rPr lang="en-US" altLang="zh-CN" smtClean="0">
                <a:solidFill>
                  <a:srgbClr val="CC6600"/>
                </a:solidFill>
                <a:latin typeface="+mj-ea"/>
                <a:ea typeface="+mj-ea"/>
              </a:rPr>
              <a:t>/</a:t>
            </a:r>
          </a:p>
          <a:p>
            <a:pPr algn="just"/>
            <a:r>
              <a:rPr lang="en-US" altLang="zh-CN" smtClean="0">
                <a:latin typeface="+mj-ea"/>
                <a:ea typeface="+mj-ea"/>
              </a:rPr>
              <a:t>} </a:t>
            </a:r>
            <a:endParaRPr lang="en-US" altLang="zh-CN">
              <a:latin typeface="+mj-ea"/>
              <a:ea typeface="+mj-ea"/>
            </a:endParaRPr>
          </a:p>
        </p:txBody>
      </p:sp>
      <p:sp>
        <p:nvSpPr>
          <p:cNvPr id="8" name="Text Box 6"/>
          <p:cNvSpPr txBox="1">
            <a:spLocks noChangeArrowheads="1"/>
          </p:cNvSpPr>
          <p:nvPr/>
        </p:nvSpPr>
        <p:spPr bwMode="auto">
          <a:xfrm>
            <a:off x="4499992" y="3415301"/>
            <a:ext cx="4191000" cy="2308324"/>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just"/>
            <a:r>
              <a:rPr lang="en-US" altLang="zh-CN" smtClean="0">
                <a:latin typeface="+mj-ea"/>
              </a:rPr>
              <a:t>signal </a:t>
            </a:r>
            <a:r>
              <a:rPr lang="en-US" altLang="zh-CN">
                <a:latin typeface="+mj-ea"/>
              </a:rPr>
              <a:t>(semaphore  </a:t>
            </a:r>
            <a:r>
              <a:rPr lang="zh-CN" altLang="en-US">
                <a:latin typeface="+mj-ea"/>
              </a:rPr>
              <a:t>*</a:t>
            </a:r>
            <a:r>
              <a:rPr lang="en-US" altLang="zh-CN">
                <a:latin typeface="+mj-ea"/>
              </a:rPr>
              <a:t>S){</a:t>
            </a:r>
            <a:endParaRPr lang="zh-CN" altLang="en-US">
              <a:latin typeface="+mj-ea"/>
            </a:endParaRPr>
          </a:p>
          <a:p>
            <a:pPr algn="just"/>
            <a:r>
              <a:rPr lang="en-US" altLang="zh-CN">
                <a:latin typeface="+mj-ea"/>
              </a:rPr>
              <a:t> S-&gt;value </a:t>
            </a:r>
            <a:r>
              <a:rPr lang="en-US" altLang="zh-CN" smtClean="0">
                <a:latin typeface="+mj-ea"/>
              </a:rPr>
              <a:t>++ </a:t>
            </a:r>
            <a:r>
              <a:rPr lang="en-US" altLang="zh-CN">
                <a:latin typeface="+mj-ea"/>
              </a:rPr>
              <a:t>;</a:t>
            </a:r>
          </a:p>
          <a:p>
            <a:pPr algn="just"/>
            <a:r>
              <a:rPr lang="en-US" altLang="zh-CN">
                <a:latin typeface="+mj-ea"/>
              </a:rPr>
              <a:t> if (S-&gt;value </a:t>
            </a:r>
            <a:r>
              <a:rPr lang="en-US" altLang="zh-CN" smtClean="0">
                <a:latin typeface="+mj-ea"/>
              </a:rPr>
              <a:t>&lt;=0 )</a:t>
            </a:r>
            <a:endParaRPr lang="en-US" altLang="zh-CN">
              <a:latin typeface="+mj-ea"/>
            </a:endParaRPr>
          </a:p>
          <a:p>
            <a:pPr algn="just"/>
            <a:r>
              <a:rPr lang="en-US" altLang="zh-CN">
                <a:latin typeface="+mj-ea"/>
              </a:rPr>
              <a:t> </a:t>
            </a:r>
            <a:r>
              <a:rPr lang="en-US" altLang="zh-CN" smtClean="0">
                <a:latin typeface="+mj-ea"/>
              </a:rPr>
              <a:t>  wakeup </a:t>
            </a:r>
            <a:r>
              <a:rPr lang="en-US" altLang="zh-CN">
                <a:latin typeface="+mj-ea"/>
              </a:rPr>
              <a:t>(S-&gt;list) ;  </a:t>
            </a:r>
          </a:p>
          <a:p>
            <a:pPr algn="just"/>
            <a:r>
              <a:rPr lang="en-US" altLang="zh-CN">
                <a:solidFill>
                  <a:srgbClr val="CC6600"/>
                </a:solidFill>
                <a:latin typeface="+mj-ea"/>
                <a:ea typeface="+mj-ea"/>
              </a:rPr>
              <a:t>/*</a:t>
            </a:r>
            <a:r>
              <a:rPr lang="zh-CN" altLang="en-US">
                <a:solidFill>
                  <a:srgbClr val="CC6600"/>
                </a:solidFill>
                <a:latin typeface="+mj-ea"/>
                <a:ea typeface="+mj-ea"/>
              </a:rPr>
              <a:t>唤醒第一个等待的进程 *</a:t>
            </a:r>
            <a:r>
              <a:rPr lang="en-US" altLang="zh-CN" smtClean="0">
                <a:solidFill>
                  <a:srgbClr val="CC6600"/>
                </a:solidFill>
                <a:latin typeface="+mj-ea"/>
                <a:ea typeface="+mj-ea"/>
              </a:rPr>
              <a:t>/</a:t>
            </a:r>
          </a:p>
          <a:p>
            <a:pPr algn="just"/>
            <a:r>
              <a:rPr lang="en-US" altLang="zh-CN" smtClean="0">
                <a:latin typeface="+mj-ea"/>
                <a:ea typeface="+mj-ea"/>
              </a:rPr>
              <a:t>} </a:t>
            </a:r>
            <a:endParaRPr lang="en-US" altLang="zh-CN">
              <a:latin typeface="+mj-ea"/>
              <a:ea typeface="+mj-ea"/>
            </a:endParaRPr>
          </a:p>
        </p:txBody>
      </p:sp>
      <p:sp>
        <p:nvSpPr>
          <p:cNvPr id="9" name="Text Box 7"/>
          <p:cNvSpPr txBox="1">
            <a:spLocks noChangeArrowheads="1"/>
          </p:cNvSpPr>
          <p:nvPr/>
        </p:nvSpPr>
        <p:spPr bwMode="auto">
          <a:xfrm>
            <a:off x="1619672" y="5775647"/>
            <a:ext cx="914400" cy="461665"/>
          </a:xfrm>
          <a:prstGeom prst="rect">
            <a:avLst/>
          </a:prstGeom>
          <a:solidFill>
            <a:schemeClr val="folHlink"/>
          </a:solidFill>
          <a:ln w="38100">
            <a:solidFill>
              <a:srgbClr val="FF9900"/>
            </a:solidFill>
            <a:miter lim="800000"/>
            <a:headEnd/>
            <a:tailEnd/>
          </a:ln>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en-US" altLang="zh-CN">
                <a:solidFill>
                  <a:srgbClr val="FFFF00"/>
                </a:solidFill>
                <a:latin typeface="+mj-lt"/>
              </a:rPr>
              <a:t>P(S)</a:t>
            </a:r>
          </a:p>
        </p:txBody>
      </p:sp>
      <p:sp>
        <p:nvSpPr>
          <p:cNvPr id="10" name="Text Box 8"/>
          <p:cNvSpPr txBox="1">
            <a:spLocks noChangeArrowheads="1"/>
          </p:cNvSpPr>
          <p:nvPr/>
        </p:nvSpPr>
        <p:spPr bwMode="auto">
          <a:xfrm>
            <a:off x="6321896" y="5775647"/>
            <a:ext cx="914400" cy="461665"/>
          </a:xfrm>
          <a:prstGeom prst="rect">
            <a:avLst/>
          </a:prstGeom>
          <a:solidFill>
            <a:schemeClr val="folHlink"/>
          </a:solidFill>
          <a:ln w="38100">
            <a:solidFill>
              <a:srgbClr val="FF9900"/>
            </a:solidFill>
            <a:miter lim="800000"/>
            <a:headEnd/>
            <a:tailEnd/>
          </a:ln>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ctr"/>
            <a:r>
              <a:rPr lang="en-US" altLang="zh-CN">
                <a:solidFill>
                  <a:srgbClr val="FFFF00"/>
                </a:solidFill>
                <a:latin typeface="+mj-lt"/>
              </a:rPr>
              <a:t>V(S)</a:t>
            </a:r>
          </a:p>
        </p:txBody>
      </p:sp>
      <p:sp>
        <p:nvSpPr>
          <p:cNvPr id="12" name="矩形 11"/>
          <p:cNvSpPr/>
          <p:nvPr/>
        </p:nvSpPr>
        <p:spPr>
          <a:xfrm>
            <a:off x="4499992" y="1655272"/>
            <a:ext cx="4248472" cy="4102084"/>
          </a:xfrm>
          <a:prstGeom prst="rect">
            <a:avLst/>
          </a:prstGeom>
          <a:solidFill>
            <a:srgbClr val="0070C0"/>
          </a:solidFill>
        </p:spPr>
        <p:txBody>
          <a:bodyPr wrap="square" anchor="ctr">
            <a:noAutofit/>
          </a:bodyPr>
          <a:lstStyle/>
          <a:p>
            <a:pPr algn="l"/>
            <a:r>
              <a:rPr lang="zh-CN" altLang="en-US" sz="2400" b="1" smtClean="0">
                <a:solidFill>
                  <a:schemeClr val="bg1"/>
                </a:solidFill>
                <a:latin typeface="+mj-lt"/>
                <a:ea typeface="+mj-ea"/>
                <a:cs typeface="+mj-cs"/>
              </a:rPr>
              <a:t>对资源信号量</a:t>
            </a:r>
            <a:r>
              <a:rPr lang="en-US" altLang="zh-CN" sz="2400" b="1" smtClean="0">
                <a:solidFill>
                  <a:schemeClr val="bg1"/>
                </a:solidFill>
                <a:latin typeface="+mj-lt"/>
                <a:ea typeface="+mj-ea"/>
                <a:cs typeface="+mj-cs"/>
              </a:rPr>
              <a:t>S</a:t>
            </a:r>
            <a:r>
              <a:rPr lang="zh-CN" altLang="en-US" sz="2400" b="1" smtClean="0">
                <a:solidFill>
                  <a:schemeClr val="bg1"/>
                </a:solidFill>
                <a:latin typeface="+mj-lt"/>
                <a:ea typeface="+mj-ea"/>
                <a:cs typeface="+mj-cs"/>
              </a:rPr>
              <a:t>的每次</a:t>
            </a:r>
            <a:r>
              <a:rPr lang="en-US" altLang="zh-CN" sz="2400" b="1" smtClean="0">
                <a:solidFill>
                  <a:schemeClr val="bg1"/>
                </a:solidFill>
                <a:latin typeface="+mj-lt"/>
                <a:ea typeface="+mj-ea"/>
                <a:cs typeface="+mj-cs"/>
              </a:rPr>
              <a:t>wait</a:t>
            </a:r>
            <a:r>
              <a:rPr lang="zh-CN" altLang="en-US" sz="2400" b="1" smtClean="0">
                <a:solidFill>
                  <a:schemeClr val="bg1"/>
                </a:solidFill>
                <a:latin typeface="+mj-lt"/>
                <a:ea typeface="+mj-ea"/>
                <a:cs typeface="+mj-cs"/>
              </a:rPr>
              <a:t>操作，意味着进程请求一个单位的该类资源，使系统中可供分配的该类资源数减少一个，因此描述为</a:t>
            </a:r>
            <a:r>
              <a:rPr lang="en-US" altLang="zh-CN" sz="2400" b="1" smtClean="0">
                <a:solidFill>
                  <a:schemeClr val="bg1"/>
                </a:solidFill>
                <a:latin typeface="+mj-lt"/>
                <a:ea typeface="+mj-ea"/>
                <a:cs typeface="+mj-cs"/>
              </a:rPr>
              <a:t>S-&gt;value--</a:t>
            </a:r>
            <a:r>
              <a:rPr lang="zh-CN" altLang="en-US" sz="2400" b="1" smtClean="0">
                <a:solidFill>
                  <a:schemeClr val="bg1"/>
                </a:solidFill>
                <a:latin typeface="+mj-lt"/>
                <a:ea typeface="+mj-ea"/>
                <a:cs typeface="+mj-cs"/>
              </a:rPr>
              <a:t>；当</a:t>
            </a:r>
            <a:endParaRPr lang="en-US" altLang="zh-CN" sz="2400" b="1" smtClean="0">
              <a:solidFill>
                <a:schemeClr val="bg1"/>
              </a:solidFill>
              <a:latin typeface="+mj-lt"/>
              <a:ea typeface="+mj-ea"/>
              <a:cs typeface="+mj-cs"/>
            </a:endParaRPr>
          </a:p>
          <a:p>
            <a:pPr algn="l"/>
            <a:r>
              <a:rPr lang="en-US" altLang="zh-CN" sz="2400" b="1" smtClean="0">
                <a:solidFill>
                  <a:schemeClr val="bg1"/>
                </a:solidFill>
              </a:rPr>
              <a:t>S-</a:t>
            </a:r>
            <a:r>
              <a:rPr lang="en-US" altLang="zh-CN" sz="2400" b="1">
                <a:solidFill>
                  <a:schemeClr val="bg1"/>
                </a:solidFill>
              </a:rPr>
              <a:t>&gt;</a:t>
            </a:r>
            <a:r>
              <a:rPr lang="en-US" altLang="zh-CN" sz="2400" b="1" smtClean="0">
                <a:solidFill>
                  <a:schemeClr val="bg1"/>
                </a:solidFill>
              </a:rPr>
              <a:t>value&lt;0</a:t>
            </a:r>
            <a:r>
              <a:rPr lang="zh-CN" altLang="en-US" sz="2400" b="1" smtClean="0">
                <a:solidFill>
                  <a:schemeClr val="bg1"/>
                </a:solidFill>
              </a:rPr>
              <a:t>时，表示该类资源已经分配完毕。因此进程应调用</a:t>
            </a:r>
            <a:r>
              <a:rPr lang="en-US" altLang="zh-CN" sz="2400" b="1" smtClean="0">
                <a:solidFill>
                  <a:schemeClr val="bg1"/>
                </a:solidFill>
              </a:rPr>
              <a:t>block</a:t>
            </a:r>
            <a:r>
              <a:rPr lang="zh-CN" altLang="en-US" sz="2400" b="1" smtClean="0">
                <a:solidFill>
                  <a:schemeClr val="bg1"/>
                </a:solidFill>
              </a:rPr>
              <a:t>原语进行自我阻塞，放弃处理机，并插入到信号量链表</a:t>
            </a:r>
            <a:r>
              <a:rPr lang="en-US" altLang="zh-CN" sz="2400" b="1" smtClean="0">
                <a:solidFill>
                  <a:schemeClr val="bg1"/>
                </a:solidFill>
              </a:rPr>
              <a:t>S-&gt;list</a:t>
            </a:r>
            <a:r>
              <a:rPr lang="zh-CN" altLang="en-US" sz="2400" b="1" smtClean="0">
                <a:solidFill>
                  <a:schemeClr val="bg1"/>
                </a:solidFill>
                <a:latin typeface="+mj-lt"/>
                <a:ea typeface="+mj-ea"/>
                <a:cs typeface="+mj-cs"/>
              </a:rPr>
              <a:t>中。</a:t>
            </a:r>
            <a:endParaRPr lang="en-US" altLang="zh-CN" sz="2400" b="1" smtClean="0">
              <a:solidFill>
                <a:schemeClr val="bg1"/>
              </a:solidFill>
            </a:endParaRPr>
          </a:p>
        </p:txBody>
      </p:sp>
      <p:sp>
        <p:nvSpPr>
          <p:cNvPr id="13" name="矩形 12"/>
          <p:cNvSpPr/>
          <p:nvPr/>
        </p:nvSpPr>
        <p:spPr>
          <a:xfrm>
            <a:off x="179512" y="1652900"/>
            <a:ext cx="4248472" cy="4102084"/>
          </a:xfrm>
          <a:prstGeom prst="rect">
            <a:avLst/>
          </a:prstGeom>
          <a:solidFill>
            <a:srgbClr val="0070C0"/>
          </a:solidFill>
        </p:spPr>
        <p:txBody>
          <a:bodyPr wrap="square" anchor="ctr">
            <a:noAutofit/>
          </a:bodyPr>
          <a:lstStyle/>
          <a:p>
            <a:pPr algn="l"/>
            <a:r>
              <a:rPr lang="zh-CN" altLang="en-US" sz="2400" b="1" smtClean="0">
                <a:solidFill>
                  <a:schemeClr val="bg1"/>
                </a:solidFill>
                <a:latin typeface="+mj-lt"/>
                <a:ea typeface="+mj-ea"/>
                <a:cs typeface="+mj-cs"/>
              </a:rPr>
              <a:t>对资源信号量</a:t>
            </a:r>
            <a:r>
              <a:rPr lang="en-US" altLang="zh-CN" sz="2400" b="1" smtClean="0">
                <a:solidFill>
                  <a:schemeClr val="bg1"/>
                </a:solidFill>
                <a:latin typeface="+mj-lt"/>
                <a:ea typeface="+mj-ea"/>
                <a:cs typeface="+mj-cs"/>
              </a:rPr>
              <a:t>S</a:t>
            </a:r>
            <a:r>
              <a:rPr lang="zh-CN" altLang="en-US" sz="2400" b="1" smtClean="0">
                <a:solidFill>
                  <a:schemeClr val="bg1"/>
                </a:solidFill>
                <a:latin typeface="+mj-lt"/>
                <a:ea typeface="+mj-ea"/>
                <a:cs typeface="+mj-cs"/>
              </a:rPr>
              <a:t>的每次</a:t>
            </a:r>
            <a:r>
              <a:rPr lang="en-US" altLang="zh-CN" sz="2400" b="1" smtClean="0">
                <a:solidFill>
                  <a:schemeClr val="bg1"/>
                </a:solidFill>
                <a:latin typeface="+mj-lt"/>
                <a:ea typeface="+mj-ea"/>
                <a:cs typeface="+mj-cs"/>
              </a:rPr>
              <a:t>signal</a:t>
            </a:r>
            <a:r>
              <a:rPr lang="zh-CN" altLang="en-US" sz="2400" b="1" smtClean="0">
                <a:solidFill>
                  <a:schemeClr val="bg1"/>
                </a:solidFill>
                <a:latin typeface="+mj-lt"/>
                <a:ea typeface="+mj-ea"/>
                <a:cs typeface="+mj-cs"/>
              </a:rPr>
              <a:t>操作，意味着进程释放一个单位资源，使系统中可供分配的该类资源数增加一个，因此</a:t>
            </a:r>
            <a:endParaRPr lang="en-US" altLang="zh-CN" sz="2400" b="1" smtClean="0">
              <a:solidFill>
                <a:schemeClr val="bg1"/>
              </a:solidFill>
              <a:latin typeface="+mj-lt"/>
              <a:ea typeface="+mj-ea"/>
              <a:cs typeface="+mj-cs"/>
            </a:endParaRPr>
          </a:p>
          <a:p>
            <a:pPr algn="l"/>
            <a:r>
              <a:rPr lang="en-US" altLang="zh-CN" sz="2400" b="1" smtClean="0">
                <a:solidFill>
                  <a:schemeClr val="bg1"/>
                </a:solidFill>
                <a:latin typeface="+mj-lt"/>
                <a:ea typeface="+mj-ea"/>
                <a:cs typeface="+mj-cs"/>
              </a:rPr>
              <a:t>S-&gt;value++</a:t>
            </a:r>
            <a:r>
              <a:rPr lang="zh-CN" altLang="en-US" sz="2400" b="1" smtClean="0">
                <a:solidFill>
                  <a:schemeClr val="bg1"/>
                </a:solidFill>
                <a:latin typeface="+mj-lt"/>
                <a:ea typeface="+mj-ea"/>
                <a:cs typeface="+mj-cs"/>
              </a:rPr>
              <a:t>操作表示资源数目加</a:t>
            </a:r>
            <a:r>
              <a:rPr lang="en-US" altLang="zh-CN" sz="2400" b="1" smtClean="0">
                <a:solidFill>
                  <a:schemeClr val="bg1"/>
                </a:solidFill>
                <a:latin typeface="+mj-lt"/>
                <a:ea typeface="+mj-ea"/>
                <a:cs typeface="+mj-cs"/>
              </a:rPr>
              <a:t>1</a:t>
            </a:r>
            <a:r>
              <a:rPr lang="zh-CN" altLang="en-US" sz="2400" b="1" smtClean="0">
                <a:solidFill>
                  <a:schemeClr val="bg1"/>
                </a:solidFill>
                <a:latin typeface="+mj-lt"/>
                <a:ea typeface="+mj-ea"/>
                <a:cs typeface="+mj-cs"/>
              </a:rPr>
              <a:t>。若加</a:t>
            </a:r>
            <a:r>
              <a:rPr lang="en-US" altLang="zh-CN" sz="2400" b="1" smtClean="0">
                <a:solidFill>
                  <a:schemeClr val="bg1"/>
                </a:solidFill>
                <a:latin typeface="+mj-lt"/>
                <a:ea typeface="+mj-ea"/>
                <a:cs typeface="+mj-cs"/>
              </a:rPr>
              <a:t>1</a:t>
            </a:r>
            <a:r>
              <a:rPr lang="zh-CN" altLang="en-US" sz="2400" b="1" smtClean="0">
                <a:solidFill>
                  <a:schemeClr val="bg1"/>
                </a:solidFill>
                <a:latin typeface="+mj-lt"/>
                <a:ea typeface="+mj-ea"/>
                <a:cs typeface="+mj-cs"/>
              </a:rPr>
              <a:t>后仍是</a:t>
            </a:r>
            <a:r>
              <a:rPr lang="en-US" altLang="zh-CN" sz="2400" b="1" smtClean="0">
                <a:solidFill>
                  <a:schemeClr val="bg1"/>
                </a:solidFill>
              </a:rPr>
              <a:t>S-</a:t>
            </a:r>
            <a:r>
              <a:rPr lang="en-US" altLang="zh-CN" sz="2400" b="1">
                <a:solidFill>
                  <a:schemeClr val="bg1"/>
                </a:solidFill>
              </a:rPr>
              <a:t>&gt;</a:t>
            </a:r>
            <a:r>
              <a:rPr lang="en-US" altLang="zh-CN" sz="2400" b="1" smtClean="0">
                <a:solidFill>
                  <a:schemeClr val="bg1"/>
                </a:solidFill>
              </a:rPr>
              <a:t>value</a:t>
            </a:r>
            <a:r>
              <a:rPr lang="zh-CN" altLang="en-US" sz="2400" b="1" smtClean="0">
                <a:solidFill>
                  <a:schemeClr val="bg1"/>
                </a:solidFill>
              </a:rPr>
              <a:t>≤</a:t>
            </a:r>
            <a:r>
              <a:rPr lang="en-US" altLang="zh-CN" sz="2400" b="1" smtClean="0">
                <a:solidFill>
                  <a:schemeClr val="bg1"/>
                </a:solidFill>
              </a:rPr>
              <a:t>0</a:t>
            </a:r>
            <a:r>
              <a:rPr lang="zh-CN" altLang="en-US" sz="2400" b="1" smtClean="0">
                <a:solidFill>
                  <a:schemeClr val="bg1"/>
                </a:solidFill>
              </a:rPr>
              <a:t>，则表示该信号量链表中仍有等待该资源的进程被阻塞，故还应调用</a:t>
            </a:r>
            <a:r>
              <a:rPr lang="en-US" altLang="zh-CN" sz="2400" b="1" smtClean="0">
                <a:solidFill>
                  <a:schemeClr val="bg1"/>
                </a:solidFill>
              </a:rPr>
              <a:t>wakeup</a:t>
            </a:r>
            <a:r>
              <a:rPr lang="zh-CN" altLang="en-US" sz="2400" b="1" smtClean="0">
                <a:solidFill>
                  <a:schemeClr val="bg1"/>
                </a:solidFill>
              </a:rPr>
              <a:t>原语，将</a:t>
            </a:r>
            <a:r>
              <a:rPr lang="en-US" altLang="zh-CN" sz="2400" b="1" smtClean="0">
                <a:solidFill>
                  <a:schemeClr val="bg1"/>
                </a:solidFill>
              </a:rPr>
              <a:t>S-&gt;list</a:t>
            </a:r>
            <a:r>
              <a:rPr lang="zh-CN" altLang="en-US" sz="2400" b="1" smtClean="0">
                <a:solidFill>
                  <a:schemeClr val="bg1"/>
                </a:solidFill>
              </a:rPr>
              <a:t>链表中的第一个等待进程唤醒</a:t>
            </a:r>
            <a:r>
              <a:rPr lang="zh-CN" altLang="en-US" sz="2400" b="1" smtClean="0">
                <a:solidFill>
                  <a:schemeClr val="bg1"/>
                </a:solidFill>
                <a:latin typeface="+mj-lt"/>
                <a:ea typeface="+mj-ea"/>
                <a:cs typeface="+mj-cs"/>
              </a:rPr>
              <a:t>。</a:t>
            </a:r>
            <a:endParaRPr lang="en-US" altLang="zh-CN" sz="2400" b="1" smtClean="0">
              <a:solidFill>
                <a:schemeClr val="bg1"/>
              </a:solidFill>
            </a:endParaRPr>
          </a:p>
        </p:txBody>
      </p:sp>
      <p:sp>
        <p:nvSpPr>
          <p:cNvPr id="14" name="矩形 13"/>
          <p:cNvSpPr/>
          <p:nvPr/>
        </p:nvSpPr>
        <p:spPr>
          <a:xfrm>
            <a:off x="323528" y="908720"/>
            <a:ext cx="8338628" cy="600164"/>
          </a:xfrm>
          <a:prstGeom prst="rect">
            <a:avLst/>
          </a:prstGeom>
          <a:solidFill>
            <a:srgbClr val="FF0000"/>
          </a:solidFill>
        </p:spPr>
        <p:txBody>
          <a:bodyPr wrap="square" anchor="ctr">
            <a:noAutofit/>
          </a:bodyPr>
          <a:lstStyle/>
          <a:p>
            <a:pPr algn="l"/>
            <a:r>
              <a:rPr lang="en-US" altLang="zh-CN" sz="2400" b="1" smtClean="0">
                <a:solidFill>
                  <a:schemeClr val="bg1"/>
                </a:solidFill>
                <a:latin typeface="+mj-lt"/>
                <a:ea typeface="+mj-ea"/>
                <a:cs typeface="+mj-cs"/>
              </a:rPr>
              <a:t>S-&gt;value</a:t>
            </a:r>
            <a:r>
              <a:rPr lang="zh-CN" altLang="en-US" sz="2400" b="1" smtClean="0">
                <a:solidFill>
                  <a:schemeClr val="bg1"/>
                </a:solidFill>
                <a:latin typeface="+mj-lt"/>
                <a:ea typeface="+mj-ea"/>
                <a:cs typeface="+mj-cs"/>
              </a:rPr>
              <a:t>的绝对值表示在该信号量链表中已阻塞进程的数目。</a:t>
            </a:r>
            <a:endParaRPr lang="en-US" altLang="zh-CN" sz="2400" b="1" smtClean="0">
              <a:solidFill>
                <a:schemeClr val="bg1"/>
              </a:solidFill>
            </a:endParaRPr>
          </a:p>
        </p:txBody>
      </p:sp>
      <p:sp>
        <p:nvSpPr>
          <p:cNvPr id="15" name="矩形 14"/>
          <p:cNvSpPr/>
          <p:nvPr/>
        </p:nvSpPr>
        <p:spPr>
          <a:xfrm>
            <a:off x="384436" y="2874936"/>
            <a:ext cx="8338628" cy="1080729"/>
          </a:xfrm>
          <a:prstGeom prst="rect">
            <a:avLst/>
          </a:prstGeom>
          <a:solidFill>
            <a:srgbClr val="FF0000"/>
          </a:solidFill>
        </p:spPr>
        <p:txBody>
          <a:bodyPr wrap="square" anchor="ctr">
            <a:noAutofit/>
          </a:bodyPr>
          <a:lstStyle/>
          <a:p>
            <a:pPr algn="l"/>
            <a:r>
              <a:rPr lang="zh-CN" altLang="en-US" sz="2400" b="1" smtClean="0">
                <a:solidFill>
                  <a:schemeClr val="bg1"/>
                </a:solidFill>
              </a:rPr>
              <a:t>如果</a:t>
            </a:r>
            <a:r>
              <a:rPr lang="en-US" altLang="zh-CN" sz="2400" b="1" smtClean="0">
                <a:solidFill>
                  <a:schemeClr val="bg1"/>
                </a:solidFill>
              </a:rPr>
              <a:t>S-&gt;value</a:t>
            </a:r>
            <a:r>
              <a:rPr lang="zh-CN" altLang="en-US" sz="2400" b="1" smtClean="0">
                <a:solidFill>
                  <a:schemeClr val="bg1"/>
                </a:solidFill>
              </a:rPr>
              <a:t>的初值为</a:t>
            </a:r>
            <a:r>
              <a:rPr lang="en-US" altLang="zh-CN" sz="2400" b="1" smtClean="0">
                <a:solidFill>
                  <a:schemeClr val="bg1"/>
                </a:solidFill>
              </a:rPr>
              <a:t>1</a:t>
            </a:r>
            <a:r>
              <a:rPr lang="zh-CN" altLang="en-US" sz="2400" b="1" smtClean="0">
                <a:solidFill>
                  <a:schemeClr val="bg1"/>
                </a:solidFill>
              </a:rPr>
              <a:t>，表示只允许一个进程访问临界资源，此时的信号量转化为互斥信号了，用于进程互斥。</a:t>
            </a:r>
            <a:endParaRPr lang="en-US" altLang="zh-CN" sz="2400" b="1" smtClean="0">
              <a:solidFill>
                <a:schemeClr val="bg1"/>
              </a:solidFill>
            </a:endParaRPr>
          </a:p>
        </p:txBody>
      </p:sp>
    </p:spTree>
    <p:extLst>
      <p:ext uri="{BB962C8B-B14F-4D97-AF65-F5344CB8AC3E}">
        <p14:creationId xmlns:p14="http://schemas.microsoft.com/office/powerpoint/2010/main" val="2966872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00" fill="hold"/>
                                        <p:tgtEl>
                                          <p:spTgt spid="9"/>
                                        </p:tgtEl>
                                        <p:attrNameLst>
                                          <p:attrName>ppt_x</p:attrName>
                                        </p:attrNameLst>
                                      </p:cBhvr>
                                      <p:tavLst>
                                        <p:tav tm="0">
                                          <p:val>
                                            <p:strVal val="#ppt_x"/>
                                          </p:val>
                                        </p:tav>
                                        <p:tav tm="100000">
                                          <p:val>
                                            <p:strVal val="#ppt_x"/>
                                          </p:val>
                                        </p:tav>
                                      </p:tavLst>
                                    </p:anim>
                                    <p:anim calcmode="lin" valueType="num">
                                      <p:cBhvr additive="base">
                                        <p:cTn id="28" dur="2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200" fill="hold"/>
                                        <p:tgtEl>
                                          <p:spTgt spid="10"/>
                                        </p:tgtEl>
                                        <p:attrNameLst>
                                          <p:attrName>ppt_x</p:attrName>
                                        </p:attrNameLst>
                                      </p:cBhvr>
                                      <p:tavLst>
                                        <p:tav tm="0">
                                          <p:val>
                                            <p:strVal val="#ppt_x"/>
                                          </p:val>
                                        </p:tav>
                                        <p:tav tm="100000">
                                          <p:val>
                                            <p:strVal val="#ppt_x"/>
                                          </p:val>
                                        </p:tav>
                                      </p:tavLst>
                                    </p:anim>
                                    <p:anim calcmode="lin" valueType="num">
                                      <p:cBhvr additive="base">
                                        <p:cTn id="56" dur="2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animBg="1"/>
      <p:bldP spid="6" grpId="0"/>
      <p:bldP spid="7" grpId="0" animBg="1"/>
      <p:bldP spid="8" grpId="0" animBg="1"/>
      <p:bldP spid="9" grpId="0" animBg="1"/>
      <p:bldP spid="10" grpId="0" animBg="1"/>
      <p:bldP spid="12" grpId="0" animBg="1"/>
      <p:bldP spid="12" grpId="1" animBg="1"/>
      <p:bldP spid="13" grpId="0" animBg="1"/>
      <p:bldP spid="14" grpId="0" animBg="1"/>
      <p:bldP spid="14" grpId="1"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692150"/>
            <a:ext cx="8207375" cy="2160786"/>
          </a:xfrm>
        </p:spPr>
        <p:txBody>
          <a:bodyPr/>
          <a:lstStyle/>
          <a:p>
            <a:pPr eaLnBrk="1" hangingPunct="1">
              <a:lnSpc>
                <a:spcPct val="140000"/>
              </a:lnSpc>
            </a:pPr>
            <a:r>
              <a:rPr lang="zh-CN" altLang="en-US" dirty="0" smtClean="0"/>
              <a:t>　　</a:t>
            </a:r>
            <a:r>
              <a:rPr lang="en-US" altLang="zh-CN" dirty="0" smtClean="0">
                <a:ea typeface="黑体" pitchFamily="2" charset="-122"/>
              </a:rPr>
              <a:t>3.  AND</a:t>
            </a:r>
            <a:r>
              <a:rPr lang="zh-CN" altLang="en-US" dirty="0" smtClean="0">
                <a:ea typeface="黑体" pitchFamily="2" charset="-122"/>
              </a:rPr>
              <a:t>型信号量</a:t>
            </a:r>
            <a:br>
              <a:rPr lang="zh-CN" altLang="en-US" dirty="0" smtClean="0">
                <a:ea typeface="黑体" pitchFamily="2" charset="-122"/>
              </a:rPr>
            </a:br>
            <a:r>
              <a:rPr lang="zh-CN" altLang="en-US" dirty="0" smtClean="0">
                <a:ea typeface="黑体" pitchFamily="2" charset="-122"/>
              </a:rPr>
              <a:t>　　</a:t>
            </a:r>
            <a:r>
              <a:rPr lang="zh-CN" altLang="en-US" dirty="0" smtClean="0"/>
              <a:t>前面所述的进程互斥问题针对的是多个并发进程仅共享一个临界资源的情况。在有些应用场合，是一个进程往往需要获得两个或更多的共享资源后方能执行其任务。</a:t>
            </a:r>
          </a:p>
        </p:txBody>
      </p:sp>
      <p:sp>
        <p:nvSpPr>
          <p:cNvPr id="4099" name="Rectangle 3"/>
          <p:cNvSpPr>
            <a:spLocks noGrp="1" noChangeArrowheads="1"/>
          </p:cNvSpPr>
          <p:nvPr>
            <p:ph type="body" idx="1"/>
          </p:nvPr>
        </p:nvSpPr>
        <p:spPr/>
        <p:txBody>
          <a:bodyPr/>
          <a:lstStyle/>
          <a:p>
            <a:pPr eaLnBrk="1" hangingPunct="1"/>
            <a:endParaRPr lang="zh-CN" altLang="zh-CN" smtClean="0"/>
          </a:p>
        </p:txBody>
      </p:sp>
      <p:sp>
        <p:nvSpPr>
          <p:cNvPr id="5" name="Rectangle 2"/>
          <p:cNvSpPr txBox="1">
            <a:spLocks noChangeArrowheads="1"/>
          </p:cNvSpPr>
          <p:nvPr/>
        </p:nvSpPr>
        <p:spPr bwMode="auto">
          <a:xfrm>
            <a:off x="468313" y="3068414"/>
            <a:ext cx="8207375" cy="2160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eaLnBrk="1" hangingPunct="1">
              <a:lnSpc>
                <a:spcPct val="140000"/>
              </a:lnSpc>
            </a:pPr>
            <a:r>
              <a:rPr lang="zh-CN" altLang="en-US" dirty="0" smtClean="0">
                <a:ea typeface="黑体" pitchFamily="2" charset="-122"/>
              </a:rPr>
              <a:t>　　</a:t>
            </a:r>
            <a:r>
              <a:rPr lang="zh-CN" altLang="en-US" dirty="0" smtClean="0"/>
              <a:t>假定现有两个进程</a:t>
            </a:r>
            <a:r>
              <a:rPr lang="en-US" altLang="zh-CN" dirty="0" smtClean="0"/>
              <a:t>A</a:t>
            </a:r>
            <a:r>
              <a:rPr lang="zh-CN" altLang="en-US" dirty="0" smtClean="0"/>
              <a:t>和</a:t>
            </a:r>
            <a:r>
              <a:rPr lang="en-US" altLang="zh-CN" dirty="0" smtClean="0"/>
              <a:t>B</a:t>
            </a:r>
            <a:r>
              <a:rPr lang="zh-CN" altLang="en-US" dirty="0" smtClean="0"/>
              <a:t>，它们都要求访问共享数据</a:t>
            </a:r>
            <a:r>
              <a:rPr lang="en-US" altLang="zh-CN" dirty="0" smtClean="0"/>
              <a:t>D</a:t>
            </a:r>
            <a:r>
              <a:rPr lang="zh-CN" altLang="en-US" dirty="0" smtClean="0"/>
              <a:t>和</a:t>
            </a:r>
            <a:r>
              <a:rPr lang="en-US" altLang="zh-CN" dirty="0" smtClean="0"/>
              <a:t>E</a:t>
            </a:r>
            <a:r>
              <a:rPr lang="zh-CN" altLang="en-US" dirty="0" smtClean="0"/>
              <a:t>，当然，共享数据都应作为临界资源。可以为这两个数据分别设置两个信号量</a:t>
            </a:r>
            <a:r>
              <a:rPr lang="en-US" altLang="zh-CN" dirty="0" err="1" smtClean="0"/>
              <a:t>Dmutex</a:t>
            </a:r>
            <a:r>
              <a:rPr lang="zh-CN" altLang="en-US" dirty="0" smtClean="0"/>
              <a:t>和</a:t>
            </a:r>
            <a:r>
              <a:rPr lang="en-US" altLang="zh-CN" dirty="0" err="1" smtClean="0"/>
              <a:t>Emutex</a:t>
            </a:r>
            <a:r>
              <a:rPr lang="zh-CN" altLang="en-US" dirty="0" smtClean="0"/>
              <a:t>来实现互斥，它们的初值都是</a:t>
            </a:r>
            <a:r>
              <a:rPr lang="en-US" altLang="zh-CN" dirty="0" smtClean="0"/>
              <a:t>1</a:t>
            </a:r>
            <a:r>
              <a:rPr lang="zh-CN" altLang="en-US" dirty="0" smtClean="0"/>
              <a:t>。</a:t>
            </a:r>
            <a:br>
              <a:rPr lang="zh-CN" altLang="en-US" dirty="0" smtClean="0"/>
            </a:br>
            <a:endParaRPr lang="zh-CN" alt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683568" y="692150"/>
            <a:ext cx="1035149" cy="648618"/>
          </a:xfrm>
          <a:solidFill>
            <a:srgbClr val="FF0000"/>
          </a:solidFill>
        </p:spPr>
        <p:txBody>
          <a:bodyPr/>
          <a:lstStyle/>
          <a:p>
            <a:pPr algn="ctr" eaLnBrk="1" hangingPunct="1"/>
            <a:r>
              <a:rPr lang="zh-CN" altLang="zh-CN" b="1" dirty="0" smtClean="0">
                <a:solidFill>
                  <a:schemeClr val="bg1"/>
                </a:solidFill>
              </a:rPr>
              <a:t>反例</a:t>
            </a:r>
          </a:p>
        </p:txBody>
      </p:sp>
      <p:sp>
        <p:nvSpPr>
          <p:cNvPr id="78851" name="Rectangle 3"/>
          <p:cNvSpPr txBox="1">
            <a:spLocks noChangeArrowheads="1"/>
          </p:cNvSpPr>
          <p:nvPr/>
        </p:nvSpPr>
        <p:spPr bwMode="auto">
          <a:xfrm>
            <a:off x="1043609" y="1484210"/>
            <a:ext cx="2448272" cy="1945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10000"/>
              </a:lnSpc>
              <a:spcBef>
                <a:spcPct val="20000"/>
              </a:spcBef>
              <a:buClr>
                <a:schemeClr val="folHlink"/>
              </a:buClr>
              <a:buSzPct val="60000"/>
            </a:pPr>
            <a:r>
              <a:rPr lang="en-US" altLang="zh-CN" dirty="0">
                <a:latin typeface="Times New Roman" pitchFamily="18" charset="0"/>
              </a:rPr>
              <a:t>Process A:</a:t>
            </a:r>
          </a:p>
          <a:p>
            <a:pPr algn="l">
              <a:lnSpc>
                <a:spcPct val="110000"/>
              </a:lnSpc>
              <a:spcBef>
                <a:spcPct val="20000"/>
              </a:spcBef>
              <a:buClr>
                <a:schemeClr val="folHlink"/>
              </a:buClr>
              <a:buSzPct val="60000"/>
            </a:pPr>
            <a:r>
              <a:rPr lang="en-US" altLang="zh-CN" dirty="0">
                <a:latin typeface="Times New Roman" pitchFamily="18" charset="0"/>
              </a:rPr>
              <a:t>wait(</a:t>
            </a:r>
            <a:r>
              <a:rPr lang="en-US" altLang="zh-CN" dirty="0" err="1">
                <a:latin typeface="Times New Roman" pitchFamily="18" charset="0"/>
              </a:rPr>
              <a:t>Dmutex</a:t>
            </a:r>
            <a:r>
              <a:rPr lang="en-US" altLang="zh-CN" dirty="0">
                <a:latin typeface="Times New Roman" pitchFamily="18" charset="0"/>
              </a:rPr>
              <a:t>);</a:t>
            </a:r>
          </a:p>
          <a:p>
            <a:pPr algn="l">
              <a:lnSpc>
                <a:spcPct val="110000"/>
              </a:lnSpc>
              <a:spcBef>
                <a:spcPct val="20000"/>
              </a:spcBef>
              <a:buClr>
                <a:schemeClr val="folHlink"/>
              </a:buClr>
              <a:buSzPct val="60000"/>
            </a:pPr>
            <a:r>
              <a:rPr lang="en-US" altLang="zh-CN" dirty="0">
                <a:latin typeface="Times New Roman" pitchFamily="18" charset="0"/>
              </a:rPr>
              <a:t>wait(</a:t>
            </a:r>
            <a:r>
              <a:rPr lang="en-US" altLang="zh-CN" dirty="0" err="1">
                <a:latin typeface="Times New Roman" pitchFamily="18" charset="0"/>
              </a:rPr>
              <a:t>Emutex</a:t>
            </a:r>
            <a:r>
              <a:rPr lang="en-US" altLang="zh-CN" dirty="0" smtClean="0">
                <a:latin typeface="Times New Roman" pitchFamily="18" charset="0"/>
              </a:rPr>
              <a:t>);</a:t>
            </a:r>
          </a:p>
          <a:p>
            <a:pPr algn="l">
              <a:lnSpc>
                <a:spcPct val="110000"/>
              </a:lnSpc>
              <a:spcBef>
                <a:spcPct val="20000"/>
              </a:spcBef>
              <a:buClr>
                <a:schemeClr val="folHlink"/>
              </a:buClr>
              <a:buSzPct val="60000"/>
            </a:pPr>
            <a:r>
              <a:rPr lang="en-US" altLang="zh-CN" dirty="0" smtClean="0">
                <a:latin typeface="Times New Roman" pitchFamily="18" charset="0"/>
              </a:rPr>
              <a:t>……</a:t>
            </a:r>
            <a:endParaRPr lang="en-US" altLang="zh-CN" dirty="0">
              <a:latin typeface="Times New Roman" pitchFamily="18" charset="0"/>
            </a:endParaRPr>
          </a:p>
        </p:txBody>
      </p:sp>
      <p:sp>
        <p:nvSpPr>
          <p:cNvPr id="78852" name="Rectangle 4"/>
          <p:cNvSpPr>
            <a:spLocks noChangeArrowheads="1"/>
          </p:cNvSpPr>
          <p:nvPr/>
        </p:nvSpPr>
        <p:spPr bwMode="auto">
          <a:xfrm>
            <a:off x="3927351" y="1484210"/>
            <a:ext cx="2516857" cy="1945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lnSpc>
                <a:spcPct val="110000"/>
              </a:lnSpc>
              <a:spcBef>
                <a:spcPct val="20000"/>
              </a:spcBef>
            </a:pPr>
            <a:r>
              <a:rPr lang="en-US" altLang="zh-CN" sz="2400" b="1">
                <a:latin typeface="Times New Roman" pitchFamily="18" charset="0"/>
              </a:rPr>
              <a:t>Process B:</a:t>
            </a:r>
          </a:p>
          <a:p>
            <a:pPr algn="l">
              <a:lnSpc>
                <a:spcPct val="110000"/>
              </a:lnSpc>
              <a:spcBef>
                <a:spcPct val="20000"/>
              </a:spcBef>
            </a:pPr>
            <a:r>
              <a:rPr lang="en-US" altLang="zh-CN" sz="2400" b="1">
                <a:latin typeface="Times New Roman" pitchFamily="18" charset="0"/>
              </a:rPr>
              <a:t>wait(Emutex);</a:t>
            </a:r>
          </a:p>
          <a:p>
            <a:pPr algn="l">
              <a:lnSpc>
                <a:spcPct val="110000"/>
              </a:lnSpc>
              <a:spcBef>
                <a:spcPct val="20000"/>
              </a:spcBef>
            </a:pPr>
            <a:r>
              <a:rPr lang="en-US" altLang="zh-CN" sz="2400" b="1">
                <a:latin typeface="Times New Roman" pitchFamily="18" charset="0"/>
              </a:rPr>
              <a:t>wait(Dmutex</a:t>
            </a:r>
            <a:r>
              <a:rPr lang="en-US" altLang="zh-CN" sz="2400" b="1" smtClean="0">
                <a:latin typeface="Times New Roman" pitchFamily="18" charset="0"/>
              </a:rPr>
              <a:t>);</a:t>
            </a:r>
          </a:p>
          <a:p>
            <a:pPr algn="l">
              <a:lnSpc>
                <a:spcPct val="110000"/>
              </a:lnSpc>
              <a:spcBef>
                <a:spcPct val="20000"/>
              </a:spcBef>
            </a:pPr>
            <a:r>
              <a:rPr lang="en-US" altLang="zh-CN" sz="2400" b="1"/>
              <a:t>……</a:t>
            </a:r>
            <a:endParaRPr lang="en-US" altLang="zh-CN" sz="2400" b="1">
              <a:latin typeface="Times New Roman" pitchFamily="18" charset="0"/>
            </a:endParaRPr>
          </a:p>
        </p:txBody>
      </p:sp>
      <p:sp>
        <p:nvSpPr>
          <p:cNvPr id="78853" name="Text Box 5"/>
          <p:cNvSpPr txBox="1">
            <a:spLocks noChangeArrowheads="1"/>
          </p:cNvSpPr>
          <p:nvPr/>
        </p:nvSpPr>
        <p:spPr bwMode="auto">
          <a:xfrm>
            <a:off x="660772" y="3650248"/>
            <a:ext cx="7634288" cy="244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30000"/>
              </a:lnSpc>
            </a:pPr>
            <a:r>
              <a:rPr lang="zh-CN" altLang="en-US" dirty="0">
                <a:latin typeface="Times New Roman" pitchFamily="18" charset="0"/>
              </a:rPr>
              <a:t>若</a:t>
            </a:r>
            <a:r>
              <a:rPr lang="en-US" altLang="zh-CN" dirty="0">
                <a:latin typeface="Times New Roman" pitchFamily="18" charset="0"/>
              </a:rPr>
              <a:t>A</a:t>
            </a:r>
            <a:r>
              <a:rPr lang="zh-CN" altLang="en-US" dirty="0">
                <a:latin typeface="Times New Roman" pitchFamily="18" charset="0"/>
              </a:rPr>
              <a:t>和</a:t>
            </a:r>
            <a:r>
              <a:rPr lang="en-US" altLang="zh-CN" dirty="0">
                <a:latin typeface="Times New Roman" pitchFamily="18" charset="0"/>
              </a:rPr>
              <a:t>B</a:t>
            </a:r>
            <a:r>
              <a:rPr lang="zh-CN" altLang="en-US" dirty="0">
                <a:latin typeface="Times New Roman" pitchFamily="18" charset="0"/>
              </a:rPr>
              <a:t>按以下次序执行</a:t>
            </a:r>
            <a:r>
              <a:rPr lang="en-US" altLang="zh-CN" dirty="0">
                <a:latin typeface="Times New Roman" pitchFamily="18" charset="0"/>
              </a:rPr>
              <a:t>wait</a:t>
            </a:r>
            <a:r>
              <a:rPr lang="zh-CN" altLang="en-US" dirty="0">
                <a:latin typeface="Times New Roman" pitchFamily="18" charset="0"/>
              </a:rPr>
              <a:t>操作：</a:t>
            </a:r>
          </a:p>
          <a:p>
            <a:pPr algn="l">
              <a:lnSpc>
                <a:spcPct val="130000"/>
              </a:lnSpc>
            </a:pPr>
            <a:r>
              <a:rPr lang="en-US" altLang="zh-CN" dirty="0">
                <a:latin typeface="Times New Roman" pitchFamily="18" charset="0"/>
              </a:rPr>
              <a:t>Process A</a:t>
            </a:r>
            <a:r>
              <a:rPr lang="zh-CN" altLang="en-US" dirty="0">
                <a:latin typeface="Times New Roman" pitchFamily="18" charset="0"/>
              </a:rPr>
              <a:t>：</a:t>
            </a:r>
            <a:r>
              <a:rPr lang="en-US" altLang="zh-CN" dirty="0">
                <a:latin typeface="Times New Roman" pitchFamily="18" charset="0"/>
              </a:rPr>
              <a:t>wait(</a:t>
            </a:r>
            <a:r>
              <a:rPr lang="en-US" altLang="zh-CN" dirty="0" err="1">
                <a:latin typeface="Times New Roman" pitchFamily="18" charset="0"/>
              </a:rPr>
              <a:t>Dmutex</a:t>
            </a:r>
            <a:r>
              <a:rPr lang="en-US" altLang="zh-CN" dirty="0">
                <a:latin typeface="Times New Roman" pitchFamily="18" charset="0"/>
              </a:rPr>
              <a:t>); </a:t>
            </a:r>
            <a:r>
              <a:rPr lang="zh-CN" altLang="en-US" dirty="0" smtClean="0">
                <a:latin typeface="Times New Roman" pitchFamily="18" charset="0"/>
              </a:rPr>
              <a:t>此时</a:t>
            </a:r>
            <a:r>
              <a:rPr lang="en-US" altLang="zh-CN" dirty="0" err="1" smtClean="0">
                <a:latin typeface="Times New Roman" pitchFamily="18" charset="0"/>
              </a:rPr>
              <a:t>Dmutex</a:t>
            </a:r>
            <a:r>
              <a:rPr lang="en-US" altLang="zh-CN" dirty="0" smtClean="0">
                <a:latin typeface="Times New Roman" pitchFamily="18" charset="0"/>
              </a:rPr>
              <a:t>=0</a:t>
            </a:r>
            <a:r>
              <a:rPr lang="en-US" altLang="zh-CN" dirty="0">
                <a:latin typeface="Times New Roman" pitchFamily="18" charset="0"/>
              </a:rPr>
              <a:t>;</a:t>
            </a:r>
          </a:p>
          <a:p>
            <a:pPr algn="l">
              <a:lnSpc>
                <a:spcPct val="130000"/>
              </a:lnSpc>
            </a:pPr>
            <a:r>
              <a:rPr lang="en-US" altLang="zh-CN" dirty="0">
                <a:latin typeface="Times New Roman" pitchFamily="18" charset="0"/>
              </a:rPr>
              <a:t>Process B:   wait(</a:t>
            </a:r>
            <a:r>
              <a:rPr lang="en-US" altLang="zh-CN" dirty="0" err="1">
                <a:latin typeface="Times New Roman" pitchFamily="18" charset="0"/>
              </a:rPr>
              <a:t>Emutex</a:t>
            </a:r>
            <a:r>
              <a:rPr lang="en-US" altLang="zh-CN" dirty="0">
                <a:latin typeface="Times New Roman" pitchFamily="18" charset="0"/>
              </a:rPr>
              <a:t>); </a:t>
            </a:r>
            <a:r>
              <a:rPr lang="zh-CN" altLang="en-US" dirty="0" smtClean="0">
                <a:latin typeface="Times New Roman" pitchFamily="18" charset="0"/>
              </a:rPr>
              <a:t>此时</a:t>
            </a:r>
            <a:r>
              <a:rPr lang="en-US" altLang="zh-CN" dirty="0" err="1" smtClean="0">
                <a:latin typeface="Times New Roman" pitchFamily="18" charset="0"/>
              </a:rPr>
              <a:t>Emutex</a:t>
            </a:r>
            <a:r>
              <a:rPr lang="en-US" altLang="zh-CN" dirty="0" smtClean="0">
                <a:latin typeface="Times New Roman" pitchFamily="18" charset="0"/>
              </a:rPr>
              <a:t>=0</a:t>
            </a:r>
            <a:r>
              <a:rPr lang="en-US" altLang="zh-CN" dirty="0">
                <a:latin typeface="Times New Roman" pitchFamily="18" charset="0"/>
              </a:rPr>
              <a:t>;</a:t>
            </a:r>
          </a:p>
          <a:p>
            <a:pPr algn="l">
              <a:lnSpc>
                <a:spcPct val="130000"/>
              </a:lnSpc>
            </a:pPr>
            <a:r>
              <a:rPr lang="en-US" altLang="zh-CN" dirty="0">
                <a:latin typeface="Times New Roman" pitchFamily="18" charset="0"/>
              </a:rPr>
              <a:t>Process A:   wait(</a:t>
            </a:r>
            <a:r>
              <a:rPr lang="en-US" altLang="zh-CN" dirty="0" err="1">
                <a:latin typeface="Times New Roman" pitchFamily="18" charset="0"/>
              </a:rPr>
              <a:t>Emutex</a:t>
            </a:r>
            <a:r>
              <a:rPr lang="en-US" altLang="zh-CN" dirty="0">
                <a:latin typeface="Times New Roman" pitchFamily="18" charset="0"/>
              </a:rPr>
              <a:t>); </a:t>
            </a:r>
            <a:r>
              <a:rPr lang="zh-CN" altLang="en-US" dirty="0">
                <a:latin typeface="Times New Roman" pitchFamily="18" charset="0"/>
              </a:rPr>
              <a:t>此时</a:t>
            </a:r>
            <a:r>
              <a:rPr lang="en-US" altLang="zh-CN" dirty="0" err="1">
                <a:latin typeface="Times New Roman" pitchFamily="18" charset="0"/>
              </a:rPr>
              <a:t>Emutex</a:t>
            </a:r>
            <a:r>
              <a:rPr lang="en-US" altLang="zh-CN" dirty="0">
                <a:latin typeface="Times New Roman" pitchFamily="18" charset="0"/>
              </a:rPr>
              <a:t>=-1; A</a:t>
            </a:r>
            <a:r>
              <a:rPr lang="zh-CN" altLang="en-US" dirty="0">
                <a:latin typeface="Times New Roman" pitchFamily="18" charset="0"/>
              </a:rPr>
              <a:t>阻塞；</a:t>
            </a:r>
          </a:p>
          <a:p>
            <a:pPr algn="l">
              <a:lnSpc>
                <a:spcPct val="130000"/>
              </a:lnSpc>
            </a:pPr>
            <a:r>
              <a:rPr lang="en-US" altLang="zh-CN" dirty="0">
                <a:latin typeface="Times New Roman" pitchFamily="18" charset="0"/>
              </a:rPr>
              <a:t>Process B:   wait(</a:t>
            </a:r>
            <a:r>
              <a:rPr lang="en-US" altLang="zh-CN" dirty="0" err="1">
                <a:latin typeface="Times New Roman" pitchFamily="18" charset="0"/>
              </a:rPr>
              <a:t>Dmutex</a:t>
            </a:r>
            <a:r>
              <a:rPr lang="en-US" altLang="zh-CN" dirty="0">
                <a:latin typeface="Times New Roman" pitchFamily="18" charset="0"/>
              </a:rPr>
              <a:t>); </a:t>
            </a:r>
            <a:r>
              <a:rPr lang="zh-CN" altLang="en-US" dirty="0">
                <a:latin typeface="Times New Roman" pitchFamily="18" charset="0"/>
              </a:rPr>
              <a:t>此时</a:t>
            </a:r>
            <a:r>
              <a:rPr lang="en-US" altLang="zh-CN" dirty="0" err="1">
                <a:latin typeface="Times New Roman" pitchFamily="18" charset="0"/>
              </a:rPr>
              <a:t>Dmutex</a:t>
            </a:r>
            <a:r>
              <a:rPr lang="en-US" altLang="zh-CN" dirty="0">
                <a:latin typeface="Times New Roman" pitchFamily="18" charset="0"/>
              </a:rPr>
              <a:t>=-1; B</a:t>
            </a:r>
            <a:r>
              <a:rPr lang="zh-CN" altLang="en-US" dirty="0">
                <a:latin typeface="Times New Roman" pitchFamily="18" charset="0"/>
              </a:rPr>
              <a:t>阻塞；</a:t>
            </a:r>
          </a:p>
        </p:txBody>
      </p:sp>
      <p:sp>
        <p:nvSpPr>
          <p:cNvPr id="46" name="Rectangle 2"/>
          <p:cNvSpPr txBox="1">
            <a:spLocks noChangeArrowheads="1"/>
          </p:cNvSpPr>
          <p:nvPr/>
        </p:nvSpPr>
        <p:spPr bwMode="auto">
          <a:xfrm>
            <a:off x="6876366" y="2780928"/>
            <a:ext cx="1547391" cy="64861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lnSpc>
                <a:spcPct val="130000"/>
              </a:lnSpc>
              <a:spcBef>
                <a:spcPct val="0"/>
              </a:spcBef>
              <a:spcAft>
                <a:spcPct val="0"/>
              </a:spcAft>
              <a:defRPr sz="24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2pPr>
            <a:lvl3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3pPr>
            <a:lvl4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4pPr>
            <a:lvl5pPr algn="l" rtl="0" eaLnBrk="0" fontAlgn="base" hangingPunct="0">
              <a:lnSpc>
                <a:spcPct val="130000"/>
              </a:lnSpc>
              <a:spcBef>
                <a:spcPct val="0"/>
              </a:spcBef>
              <a:spcAft>
                <a:spcPct val="0"/>
              </a:spcAft>
              <a:defRPr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sz="2400">
                <a:solidFill>
                  <a:schemeClr val="tx2"/>
                </a:solidFill>
                <a:latin typeface="Times New Roman" pitchFamily="18" charset="0"/>
                <a:ea typeface="宋体" pitchFamily="2" charset="-122"/>
              </a:defRPr>
            </a:lvl9pPr>
          </a:lstStyle>
          <a:p>
            <a:pPr algn="ctr" eaLnBrk="1" hangingPunct="1"/>
            <a:r>
              <a:rPr lang="zh-CN" altLang="en-US" sz="3600" b="1" dirty="0" smtClean="0">
                <a:solidFill>
                  <a:schemeClr val="bg1"/>
                </a:solidFill>
              </a:rPr>
              <a:t>死锁</a:t>
            </a:r>
            <a:endParaRPr lang="zh-CN" altLang="zh-CN" sz="3600" b="1" dirty="0" smtClean="0">
              <a:solidFill>
                <a:schemeClr val="bg1"/>
              </a:solidFill>
            </a:endParaRPr>
          </a:p>
        </p:txBody>
      </p:sp>
    </p:spTree>
    <p:extLst>
      <p:ext uri="{BB962C8B-B14F-4D97-AF65-F5344CB8AC3E}">
        <p14:creationId xmlns:p14="http://schemas.microsoft.com/office/powerpoint/2010/main" val="2921854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up)">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52"/>
                                        </p:tgtEl>
                                        <p:attrNameLst>
                                          <p:attrName>style.visibility</p:attrName>
                                        </p:attrNameLst>
                                      </p:cBhvr>
                                      <p:to>
                                        <p:strVal val="visible"/>
                                      </p:to>
                                    </p:set>
                                    <p:animEffect transition="in" filter="wipe(up)">
                                      <p:cBhvr>
                                        <p:cTn id="12" dur="500"/>
                                        <p:tgtEl>
                                          <p:spTgt spid="788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853"/>
                                        </p:tgtEl>
                                        <p:attrNameLst>
                                          <p:attrName>style.visibility</p:attrName>
                                        </p:attrNameLst>
                                      </p:cBhvr>
                                      <p:to>
                                        <p:strVal val="visible"/>
                                      </p:to>
                                    </p:set>
                                    <p:animEffect transition="in" filter="wipe(up)">
                                      <p:cBhvr>
                                        <p:cTn id="17" dur="500"/>
                                        <p:tgtEl>
                                          <p:spTgt spid="7885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8853">
                                            <p:txEl>
                                              <p:pRg st="0" end="0"/>
                                            </p:txEl>
                                          </p:spTgt>
                                        </p:tgtEl>
                                        <p:attrNameLst>
                                          <p:attrName>style.visibility</p:attrName>
                                        </p:attrNameLst>
                                      </p:cBhvr>
                                      <p:to>
                                        <p:strVal val="visible"/>
                                      </p:to>
                                    </p:set>
                                    <p:animEffect transition="in" filter="randombar(horizontal)">
                                      <p:cBhvr>
                                        <p:cTn id="22" dur="500"/>
                                        <p:tgtEl>
                                          <p:spTgt spid="788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8853">
                                            <p:txEl>
                                              <p:pRg st="1" end="1"/>
                                            </p:txEl>
                                          </p:spTgt>
                                        </p:tgtEl>
                                        <p:attrNameLst>
                                          <p:attrName>style.visibility</p:attrName>
                                        </p:attrNameLst>
                                      </p:cBhvr>
                                      <p:to>
                                        <p:strVal val="visible"/>
                                      </p:to>
                                    </p:set>
                                    <p:animEffect transition="in" filter="randombar(horizontal)">
                                      <p:cBhvr>
                                        <p:cTn id="27" dur="500"/>
                                        <p:tgtEl>
                                          <p:spTgt spid="7885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8853">
                                            <p:txEl>
                                              <p:pRg st="2" end="2"/>
                                            </p:txEl>
                                          </p:spTgt>
                                        </p:tgtEl>
                                        <p:attrNameLst>
                                          <p:attrName>style.visibility</p:attrName>
                                        </p:attrNameLst>
                                      </p:cBhvr>
                                      <p:to>
                                        <p:strVal val="visible"/>
                                      </p:to>
                                    </p:set>
                                    <p:animEffect transition="in" filter="randombar(horizontal)">
                                      <p:cBhvr>
                                        <p:cTn id="32" dur="500"/>
                                        <p:tgtEl>
                                          <p:spTgt spid="7885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78853">
                                            <p:txEl>
                                              <p:pRg st="3" end="3"/>
                                            </p:txEl>
                                          </p:spTgt>
                                        </p:tgtEl>
                                        <p:attrNameLst>
                                          <p:attrName>style.visibility</p:attrName>
                                        </p:attrNameLst>
                                      </p:cBhvr>
                                      <p:to>
                                        <p:strVal val="visible"/>
                                      </p:to>
                                    </p:set>
                                    <p:animEffect transition="in" filter="randombar(horizontal)">
                                      <p:cBhvr>
                                        <p:cTn id="37" dur="500"/>
                                        <p:tgtEl>
                                          <p:spTgt spid="7885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8853">
                                            <p:txEl>
                                              <p:pRg st="4" end="4"/>
                                            </p:txEl>
                                          </p:spTgt>
                                        </p:tgtEl>
                                        <p:attrNameLst>
                                          <p:attrName>style.visibility</p:attrName>
                                        </p:attrNameLst>
                                      </p:cBhvr>
                                      <p:to>
                                        <p:strVal val="visible"/>
                                      </p:to>
                                    </p:set>
                                    <p:animEffect transition="in" filter="randombar(horizontal)">
                                      <p:cBhvr>
                                        <p:cTn id="42" dur="500"/>
                                        <p:tgtEl>
                                          <p:spTgt spid="7885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circle(in)">
                                      <p:cBhvr>
                                        <p:cTn id="4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nimBg="1"/>
      <p:bldP spid="78852" grpId="0" animBg="1"/>
      <p:bldP spid="78853" grpId="0"/>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509588" y="822254"/>
            <a:ext cx="7772400" cy="641350"/>
          </a:xfrm>
        </p:spPr>
        <p:txBody>
          <a:bodyPr/>
          <a:lstStyle/>
          <a:p>
            <a:pPr eaLnBrk="1" hangingPunct="1"/>
            <a:r>
              <a:rPr lang="en-US" altLang="zh-CN" sz="2800" dirty="0" smtClean="0"/>
              <a:t>And</a:t>
            </a:r>
            <a:r>
              <a:rPr lang="zh-CN" altLang="en-US" sz="2800" dirty="0" smtClean="0"/>
              <a:t>型信号量</a:t>
            </a:r>
          </a:p>
        </p:txBody>
      </p:sp>
      <p:sp>
        <p:nvSpPr>
          <p:cNvPr id="79875" name="TextBox 4"/>
          <p:cNvSpPr txBox="1">
            <a:spLocks noChangeArrowheads="1"/>
          </p:cNvSpPr>
          <p:nvPr/>
        </p:nvSpPr>
        <p:spPr bwMode="auto">
          <a:xfrm>
            <a:off x="770632" y="1628800"/>
            <a:ext cx="7761808" cy="270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pPr>
            <a:r>
              <a:rPr lang="zh-CN" altLang="en-US" b="0" dirty="0">
                <a:latin typeface="+mj-lt"/>
                <a:ea typeface="+mj-ea"/>
              </a:rPr>
              <a:t>思想：将进程在整个运行过程中需要的所有资源，一次性全部地分配给进程，待进程使用完成后再一起释放。只要尚有一个资源未能分配给进程，其他所有可能为之分配的资源，也不分配给它</a:t>
            </a:r>
            <a:r>
              <a:rPr lang="zh-CN" altLang="en-US" b="0" dirty="0" smtClean="0">
                <a:latin typeface="+mj-lt"/>
                <a:ea typeface="+mj-ea"/>
              </a:rPr>
              <a:t>。</a:t>
            </a:r>
            <a:endParaRPr lang="en-US" altLang="zh-CN" b="0" dirty="0" smtClean="0">
              <a:latin typeface="+mj-lt"/>
              <a:ea typeface="+mj-ea"/>
            </a:endParaRPr>
          </a:p>
          <a:p>
            <a:pPr algn="l">
              <a:lnSpc>
                <a:spcPct val="120000"/>
              </a:lnSpc>
            </a:pPr>
            <a:r>
              <a:rPr lang="zh-CN" altLang="en-US" b="0" dirty="0" smtClean="0">
                <a:latin typeface="+mj-lt"/>
                <a:ea typeface="+mj-ea"/>
              </a:rPr>
              <a:t>即</a:t>
            </a:r>
            <a:r>
              <a:rPr lang="zh-CN" altLang="en-US" b="0" dirty="0">
                <a:latin typeface="+mj-lt"/>
                <a:ea typeface="+mj-ea"/>
              </a:rPr>
              <a:t>，对若干个临界资源的分配，采取原子操作方式</a:t>
            </a:r>
            <a:r>
              <a:rPr lang="zh-CN" altLang="en-US" b="0" dirty="0" smtClean="0">
                <a:latin typeface="+mj-lt"/>
                <a:ea typeface="+mj-ea"/>
              </a:rPr>
              <a:t>：</a:t>
            </a:r>
            <a:r>
              <a:rPr lang="zh-CN" altLang="en-US" b="0" dirty="0" smtClean="0">
                <a:solidFill>
                  <a:srgbClr val="FF0000"/>
                </a:solidFill>
                <a:latin typeface="+mj-lt"/>
                <a:ea typeface="+mj-ea"/>
              </a:rPr>
              <a:t>要么</a:t>
            </a:r>
            <a:r>
              <a:rPr lang="zh-CN" altLang="en-US" b="0" dirty="0">
                <a:solidFill>
                  <a:srgbClr val="FF0000"/>
                </a:solidFill>
                <a:latin typeface="+mj-lt"/>
                <a:ea typeface="+mj-ea"/>
              </a:rPr>
              <a:t>全部分配给进程，要么一个也不分配。</a:t>
            </a:r>
          </a:p>
        </p:txBody>
      </p:sp>
      <p:sp>
        <p:nvSpPr>
          <p:cNvPr id="4" name="TextBox 4"/>
          <p:cNvSpPr txBox="1">
            <a:spLocks noChangeArrowheads="1"/>
          </p:cNvSpPr>
          <p:nvPr/>
        </p:nvSpPr>
        <p:spPr bwMode="auto">
          <a:xfrm>
            <a:off x="770632" y="4638024"/>
            <a:ext cx="7761808"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ahoma" pitchFamily="34" charset="0"/>
                <a:ea typeface="宋体" pitchFamily="2" charset="-122"/>
              </a:defRPr>
            </a:lvl1pPr>
            <a:lvl2pPr>
              <a:defRPr sz="2400" b="1">
                <a:solidFill>
                  <a:schemeClr val="tx1"/>
                </a:solidFill>
                <a:latin typeface="Tahoma" pitchFamily="34" charset="0"/>
                <a:ea typeface="宋体" pitchFamily="2" charset="-122"/>
              </a:defRPr>
            </a:lvl2pPr>
            <a:lvl3pPr>
              <a:defRPr sz="2400" b="1">
                <a:solidFill>
                  <a:schemeClr val="tx1"/>
                </a:solidFill>
                <a:latin typeface="Tahoma" pitchFamily="34" charset="0"/>
                <a:ea typeface="宋体" pitchFamily="2" charset="-122"/>
              </a:defRPr>
            </a:lvl3pPr>
            <a:lvl4pPr>
              <a:defRPr sz="2400" b="1">
                <a:solidFill>
                  <a:schemeClr val="tx1"/>
                </a:solidFill>
                <a:latin typeface="Tahoma" pitchFamily="34" charset="0"/>
                <a:ea typeface="宋体" pitchFamily="2" charset="-122"/>
              </a:defRPr>
            </a:lvl4pPr>
            <a:lvl5pPr>
              <a:defRPr sz="2400" b="1">
                <a:solidFill>
                  <a:schemeClr val="tx1"/>
                </a:solidFill>
                <a:latin typeface="Tahoma" pitchFamily="34" charset="0"/>
                <a:ea typeface="宋体" pitchFamily="2" charset="-122"/>
              </a:defRPr>
            </a:lvl5pPr>
            <a:lvl6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6pPr>
            <a:lvl7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7pPr>
            <a:lvl8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8pPr>
            <a:lvl9pPr fontAlgn="base">
              <a:spcBef>
                <a:spcPct val="50000"/>
              </a:spcBef>
              <a:spcAft>
                <a:spcPct val="0"/>
              </a:spcAft>
              <a:buFont typeface="Arial" pitchFamily="34" charset="0"/>
              <a:defRPr sz="2400" b="1">
                <a:solidFill>
                  <a:schemeClr val="tx1"/>
                </a:solidFill>
                <a:latin typeface="Tahoma" pitchFamily="34" charset="0"/>
                <a:ea typeface="宋体" pitchFamily="2" charset="-122"/>
              </a:defRPr>
            </a:lvl9pPr>
          </a:lstStyle>
          <a:p>
            <a:pPr algn="l">
              <a:lnSpc>
                <a:spcPct val="120000"/>
              </a:lnSpc>
            </a:pPr>
            <a:r>
              <a:rPr lang="zh-CN" altLang="en-US" b="0" smtClean="0">
                <a:latin typeface="+mj-lt"/>
                <a:ea typeface="+mj-ea"/>
              </a:rPr>
              <a:t>为此，在</a:t>
            </a:r>
            <a:r>
              <a:rPr lang="en-US" altLang="zh-CN" b="0" smtClean="0">
                <a:latin typeface="+mj-lt"/>
                <a:ea typeface="+mj-ea"/>
              </a:rPr>
              <a:t>wait</a:t>
            </a:r>
            <a:r>
              <a:rPr lang="zh-CN" altLang="en-US" b="0" smtClean="0">
                <a:latin typeface="+mj-lt"/>
                <a:ea typeface="+mj-ea"/>
              </a:rPr>
              <a:t>操作中增加了一个“</a:t>
            </a:r>
            <a:r>
              <a:rPr lang="en-US" altLang="zh-CN" b="0" smtClean="0">
                <a:latin typeface="+mj-lt"/>
                <a:ea typeface="+mj-ea"/>
              </a:rPr>
              <a:t>AND</a:t>
            </a:r>
            <a:r>
              <a:rPr lang="zh-CN" altLang="en-US" b="0" smtClean="0">
                <a:latin typeface="+mj-lt"/>
                <a:ea typeface="+mj-ea"/>
              </a:rPr>
              <a:t>”条件，故称为</a:t>
            </a:r>
            <a:r>
              <a:rPr lang="en-US" altLang="zh-CN" b="0" smtClean="0">
                <a:latin typeface="+mj-lt"/>
                <a:ea typeface="+mj-ea"/>
              </a:rPr>
              <a:t>AND</a:t>
            </a:r>
            <a:r>
              <a:rPr lang="zh-CN" altLang="en-US" b="0" smtClean="0">
                <a:latin typeface="+mj-lt"/>
                <a:ea typeface="+mj-ea"/>
              </a:rPr>
              <a:t>同步，或称为同时</a:t>
            </a:r>
            <a:r>
              <a:rPr lang="en-US" altLang="zh-CN" b="0" smtClean="0">
                <a:latin typeface="+mj-lt"/>
                <a:ea typeface="+mj-ea"/>
              </a:rPr>
              <a:t>wait</a:t>
            </a:r>
            <a:r>
              <a:rPr lang="zh-CN" altLang="en-US" b="0" smtClean="0">
                <a:latin typeface="+mj-lt"/>
                <a:ea typeface="+mj-ea"/>
              </a:rPr>
              <a:t>操作，即</a:t>
            </a:r>
            <a:r>
              <a:rPr lang="en-US" altLang="zh-CN" b="0" smtClean="0">
                <a:latin typeface="+mj-lt"/>
                <a:ea typeface="+mj-ea"/>
              </a:rPr>
              <a:t>Swait</a:t>
            </a:r>
            <a:r>
              <a:rPr lang="zh-CN" altLang="en-US" b="0" smtClean="0">
                <a:latin typeface="+mj-lt"/>
                <a:ea typeface="+mj-ea"/>
              </a:rPr>
              <a:t>（</a:t>
            </a:r>
            <a:r>
              <a:rPr lang="en-US" altLang="zh-CN" b="0" smtClean="0">
                <a:latin typeface="+mj-lt"/>
                <a:ea typeface="+mj-ea"/>
              </a:rPr>
              <a:t>simultaneous wait</a:t>
            </a:r>
            <a:r>
              <a:rPr lang="zh-CN" altLang="en-US" b="0" smtClean="0">
                <a:latin typeface="+mj-lt"/>
                <a:ea typeface="+mj-ea"/>
              </a:rPr>
              <a:t>）</a:t>
            </a:r>
            <a:endParaRPr lang="en-US" altLang="zh-CN" b="0" smtClean="0">
              <a:latin typeface="+mj-lt"/>
              <a:ea typeface="+mj-ea"/>
            </a:endParaRPr>
          </a:p>
          <a:p>
            <a:pPr algn="l">
              <a:lnSpc>
                <a:spcPct val="120000"/>
              </a:lnSpc>
            </a:pPr>
            <a:endParaRPr lang="zh-CN" altLang="en-US" b="0">
              <a:solidFill>
                <a:srgbClr val="FF0000"/>
              </a:solidFill>
              <a:latin typeface="+mj-lt"/>
              <a:ea typeface="+mj-ea"/>
            </a:endParaRPr>
          </a:p>
        </p:txBody>
      </p:sp>
    </p:spTree>
    <p:extLst>
      <p:ext uri="{BB962C8B-B14F-4D97-AF65-F5344CB8AC3E}">
        <p14:creationId xmlns:p14="http://schemas.microsoft.com/office/powerpoint/2010/main" val="30154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wipe(up)">
                                      <p:cBhvr>
                                        <p:cTn id="7" dur="500"/>
                                        <p:tgtEl>
                                          <p:spTgt spid="798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4143</TotalTime>
  <Words>2910</Words>
  <Application>Microsoft Office PowerPoint</Application>
  <PresentationFormat>全屏显示(4:3)</PresentationFormat>
  <Paragraphs>432</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默认设计模板</vt:lpstr>
      <vt:lpstr>2.4.3　信号量机制 　　信号量（Semaphores）机制是一种卓有成效的进程同步工具。信号量机制已被广泛应用于单处理机和多处理机系统以及计算机网络中。 </vt:lpstr>
      <vt:lpstr>PowerPoint 演示文稿</vt:lpstr>
      <vt:lpstr>wait(S)                          { while（S&lt;=0);  /*do  no-op*/   S=S--;  } </vt:lpstr>
      <vt:lpstr>整型信号量的应用</vt:lpstr>
      <vt:lpstr>　　2. 记录型信号量 　　在整型信号量机制中的wait操作，只要是信号量S≤0，就会不断地测试。因此，该机制并未遵循“让权等待”的准则，而是使进程处于“忙等”的状态。记录型信号量机制则是一种不存在“忙等”现象的进程同步机制。</vt:lpstr>
      <vt:lpstr>PowerPoint 演示文稿</vt:lpstr>
      <vt:lpstr>　　3.  AND型信号量 　　前面所述的进程互斥问题针对的是多个并发进程仅共享一个临界资源的情况。在有些应用场合，是一个进程往往需要获得两个或更多的共享资源后方能执行其任务。</vt:lpstr>
      <vt:lpstr>反例</vt:lpstr>
      <vt:lpstr>And型信号量</vt:lpstr>
      <vt:lpstr>And型信号量的P操作</vt:lpstr>
      <vt:lpstr>And型信号量的V操作</vt:lpstr>
      <vt:lpstr>　　4. 信号量集  　　在前面所述的记录型信号量机制中，wait(S)或signal(S)操作仅能对信号量施以加1或减1操作，意味着每次只能对某类临界资源进行一个单位的申请或释放。当一次需要N个单位时，便要进行N次wait(S)操作，这显然是低效的，甚至会增加死锁的概率。 　　此外，有些情况下，为确保系统的安全性，当所申请的资源数量低于某一下限值时，还必须进行管制，不予以分配。 　　因此，当进程申请某类临界资源时，在每次分配之前，都必须测试资源的数量，判断是否大于可分配的下限值，决定是否予以分配。</vt:lpstr>
      <vt:lpstr>信号量集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2.4.4　信号量的应用 　　1. 利用信号量实现进程互斥 </vt:lpstr>
      <vt:lpstr>PowerPoint 演示文稿</vt:lpstr>
      <vt:lpstr>PowerPoint 演示文稿</vt:lpstr>
      <vt:lpstr>　　2. 利用信号量实现前趋关系（同步关系） 　　设有两个并发执行的进程P1和P2。P1中有语句S1；P2中有语句S2。我们希望在S1执行后再执行S2。为实现这种前趋关系，需要进行如下操作：</vt:lpstr>
      <vt:lpstr>一次同步执行：</vt:lpstr>
      <vt:lpstr>PowerPoint 演示文稿</vt:lpstr>
      <vt:lpstr>　　我们可以利用信号量按照语句间的前趋关系（见下图），写出一个更为复杂的可并发执行的程序。 </vt:lpstr>
      <vt:lpstr>PowerPoint 演示文稿</vt:lpstr>
      <vt:lpstr>PowerPoint 演示文稿</vt:lpstr>
      <vt:lpstr>2.4.5　管程机制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yxzhao</cp:lastModifiedBy>
  <cp:revision>289</cp:revision>
  <dcterms:created xsi:type="dcterms:W3CDTF">2007-10-24T02:24:36Z</dcterms:created>
  <dcterms:modified xsi:type="dcterms:W3CDTF">2022-09-26T03:12:21Z</dcterms:modified>
</cp:coreProperties>
</file>