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2" r:id="rId3"/>
    <p:sldId id="291" r:id="rId4"/>
    <p:sldId id="292" r:id="rId5"/>
    <p:sldId id="271" r:id="rId6"/>
    <p:sldId id="273" r:id="rId7"/>
    <p:sldId id="286" r:id="rId8"/>
    <p:sldId id="276" r:id="rId9"/>
    <p:sldId id="277" r:id="rId10"/>
    <p:sldId id="289" r:id="rId11"/>
    <p:sldId id="290" r:id="rId12"/>
    <p:sldId id="274" r:id="rId13"/>
    <p:sldId id="275" r:id="rId14"/>
    <p:sldId id="287" r:id="rId15"/>
    <p:sldId id="28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0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2022/2/22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image" Target="../media/image12.tmp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image" Target="../media/image12.tmp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19" Type="http://schemas.openxmlformats.org/officeDocument/2006/relationships/image" Target="../media/image12.tmp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19" Type="http://schemas.openxmlformats.org/officeDocument/2006/relationships/image" Target="../media/image12.tmp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12.tm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96C75C8-287A-4438-A839-83C05FC282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1001981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在创建</a:t>
            </a:r>
            <a:r>
              <a:rPr lang="en-US" altLang="zh-CN" sz="2800" dirty="0"/>
              <a:t>Android</a:t>
            </a:r>
            <a:r>
              <a:rPr lang="zh-CN" altLang="en-US" sz="2800" dirty="0"/>
              <a:t>工程时，填写的</a:t>
            </a:r>
            <a:r>
              <a:rPr lang="en-US" altLang="zh-CN" sz="2800" dirty="0"/>
              <a:t>Minimum Required SDK</a:t>
            </a:r>
            <a:r>
              <a:rPr lang="zh-CN" altLang="en-US" sz="2800" dirty="0"/>
              <a:t>是（）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5166E8-4D79-4F46-ABD7-ACF157290D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匹配的目标版本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8ABE6E-3C68-461D-AE0E-8048E923D11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程序最低兼容的版本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FEA3FF-A9E0-44E0-90FF-00B43232585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使用哪个</a:t>
            </a:r>
            <a:r>
              <a:rPr lang="en-US" altLang="zh-CN" sz="2800" dirty="0"/>
              <a:t>SDK</a:t>
            </a:r>
            <a:r>
              <a:rPr lang="zh-CN" altLang="en-US" sz="2800" dirty="0"/>
              <a:t>版本编译程序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557F4E-29F6-4C2F-9633-EC8CE863CCF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SDK</a:t>
            </a:r>
            <a:r>
              <a:rPr lang="zh-CN" altLang="en-US" sz="2800" dirty="0"/>
              <a:t>的主题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B360E2D-2646-4551-8337-4781C90E8DC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CDBE9D8-32DA-4C27-87DD-675C3072701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FF30B33-B25F-41A0-90EE-799BF21535C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0C555A8-3D88-4AEA-8FA2-39B21CFCE4E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6EC3CE3-6E11-4278-A461-08926182DD5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93D1225-93E1-45B8-BCCF-3EBFB4EBF20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D29D818-550F-43CE-85BB-C1E055EA50A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08D069B-AC71-43F1-8565-60BD8BCEA32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FC357FC-9526-4118-BE45-BB167E9A21F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0AA809A-37A1-4C1A-8A17-A48662E11A3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69BB0B6-644F-4649-90A4-2B643CF8D80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070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218BA4-E413-4FFA-A6E9-40A21A2ABE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10845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在下列选项中</a:t>
            </a:r>
            <a:r>
              <a:rPr lang="en-US" altLang="zh-CN" sz="2800" dirty="0"/>
              <a:t>,</a:t>
            </a:r>
            <a:r>
              <a:rPr lang="zh-CN" altLang="en-US" sz="2800" dirty="0"/>
              <a:t>关于</a:t>
            </a:r>
            <a:r>
              <a:rPr lang="en-US" altLang="zh-CN" sz="2800" dirty="0"/>
              <a:t>Android</a:t>
            </a:r>
            <a:r>
              <a:rPr lang="zh-CN" altLang="en-US" sz="2800" dirty="0"/>
              <a:t>工程中的</a:t>
            </a:r>
            <a:r>
              <a:rPr lang="en-US" altLang="zh-CN" sz="2800" dirty="0"/>
              <a:t>assets</a:t>
            </a:r>
            <a:r>
              <a:rPr lang="zh-CN" altLang="en-US" sz="2800" dirty="0"/>
              <a:t>目录的说法正确的是（）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AD6E78-E362-4749-82A3-785C3627F7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存放使用到的图片资源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8B6618-7F64-4162-AEED-67C968D0E1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主要存放一些文件资源</a:t>
            </a:r>
            <a:r>
              <a:rPr lang="en-US" altLang="zh-CN" sz="2800" dirty="0"/>
              <a:t>,</a:t>
            </a:r>
            <a:r>
              <a:rPr lang="zh-CN" altLang="en-US" sz="2800" dirty="0"/>
              <a:t>这些文件会被原封不动的打包到</a:t>
            </a:r>
            <a:r>
              <a:rPr lang="en-US" altLang="zh-CN" sz="2800" dirty="0"/>
              <a:t>APK</a:t>
            </a:r>
            <a:r>
              <a:rPr lang="zh-CN" altLang="en-US" sz="2800" dirty="0"/>
              <a:t>文件中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ED16B1-EDFA-4DB9-8671-4B6DED9A03B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存放字符串、颜色、数组等常量数据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C2E4F8-E9DD-4064-A587-0B538943252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存放与</a:t>
            </a:r>
            <a:r>
              <a:rPr lang="en-US" altLang="zh-CN" sz="2800" dirty="0"/>
              <a:t>UI</a:t>
            </a:r>
            <a:r>
              <a:rPr lang="zh-CN" altLang="en-US" sz="2800" dirty="0"/>
              <a:t>相应的布局文件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F35C1EE-CE2E-423F-B0B8-786138A5CC1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C068B18-1A7C-454B-BCC5-03B034710D4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ABF9757-B560-4B8C-8D9F-30622ADBCD8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69889F3-7716-48AE-90EC-4CCCCB19831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5A3E5EA-FA71-4BAA-A77F-D3C5220FF5C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BF681C-ADE4-49EB-BA32-64F98E54A33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CA5AC04-9F03-480F-ABBE-9860FCE6FCF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CEB76F3-86EE-4672-ADDA-6BD3D3CC63F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654F8F1-A20B-480B-8070-D18AD3DFD00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85AF5EA6-23B9-4ED5-9F53-B054AE64A6F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9309E6B-7402-4990-9C2F-E9C9CD3E249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822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C350D-80D6-4BF7-9360-377F416E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Android </a:t>
            </a:r>
            <a:r>
              <a:rPr lang="zh-CN" altLang="en-US" dirty="0"/>
              <a:t>应用基础知识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0EDEE-57CE-4228-A8AB-118F833A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四大应用组件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Activity</a:t>
            </a:r>
          </a:p>
          <a:p>
            <a:pPr lvl="1"/>
            <a:r>
              <a:rPr lang="zh-CN" altLang="en-US" sz="2000" dirty="0"/>
              <a:t>服务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内容提供程序</a:t>
            </a:r>
            <a:endParaRPr lang="en-US" altLang="zh-CN" sz="2000" dirty="0"/>
          </a:p>
          <a:p>
            <a:pPr lvl="1"/>
            <a:r>
              <a:rPr lang="zh-CN" altLang="en-US" sz="2000" dirty="0"/>
              <a:t>广播接收器</a:t>
            </a:r>
            <a:endParaRPr lang="en-US" altLang="zh-CN" sz="2000" dirty="0"/>
          </a:p>
          <a:p>
            <a:r>
              <a:rPr lang="zh-CN" altLang="en-US" sz="2400" b="1" dirty="0"/>
              <a:t>启动组件</a:t>
            </a:r>
            <a:endParaRPr lang="en-US" altLang="zh-CN" sz="2400" b="1" dirty="0"/>
          </a:p>
          <a:p>
            <a:pPr lvl="2"/>
            <a:r>
              <a:rPr lang="en-US" altLang="zh-CN" sz="1800" b="1" dirty="0"/>
              <a:t>Activity</a:t>
            </a:r>
            <a:r>
              <a:rPr lang="zh-CN" altLang="en-US" sz="1800" b="1" dirty="0"/>
              <a:t>、服务和广播接收器 </a:t>
            </a:r>
            <a:r>
              <a:rPr lang="en-US" altLang="zh-CN" sz="1800" b="1" dirty="0"/>
              <a:t>— </a:t>
            </a:r>
            <a:r>
              <a:rPr lang="zh-CN" altLang="en-US" sz="1800" b="1" dirty="0"/>
              <a:t>通过名为 </a:t>
            </a:r>
            <a:r>
              <a:rPr lang="en-US" altLang="zh-CN" sz="1800" b="1" dirty="0"/>
              <a:t>Intent </a:t>
            </a:r>
            <a:r>
              <a:rPr lang="zh-CN" altLang="en-US" sz="1800" b="1" dirty="0"/>
              <a:t>的异步消息进行启动</a:t>
            </a:r>
          </a:p>
          <a:p>
            <a:r>
              <a:rPr lang="zh-CN" altLang="en-US" sz="2400" b="1" dirty="0"/>
              <a:t>清单文件</a:t>
            </a:r>
            <a:r>
              <a:rPr lang="en-US" altLang="zh-CN" sz="2400" b="1" dirty="0"/>
              <a:t>-AndroidManifest.xml</a:t>
            </a:r>
          </a:p>
          <a:p>
            <a:pPr lvl="1"/>
            <a:r>
              <a:rPr lang="zh-CN" altLang="en-US" sz="2000" b="1" dirty="0"/>
              <a:t>在 </a:t>
            </a:r>
            <a:r>
              <a:rPr lang="en-US" altLang="zh-CN" sz="2000" b="1" dirty="0"/>
              <a:t>Android </a:t>
            </a:r>
            <a:r>
              <a:rPr lang="zh-CN" altLang="en-US" sz="2000" b="1" dirty="0"/>
              <a:t>系统启动应用组件之前，系统必须通过读取应用的清单文件 </a:t>
            </a:r>
            <a:r>
              <a:rPr lang="en-US" altLang="zh-CN" sz="2000" b="1" dirty="0"/>
              <a:t>(AndroidManifest.xml) </a:t>
            </a:r>
            <a:r>
              <a:rPr lang="zh-CN" altLang="en-US" sz="2000" b="1" dirty="0"/>
              <a:t>确认组件存在。您的应用必须在此文件中声明其所有组件，该文件必须位于应用项目目录的根目录中。</a:t>
            </a:r>
            <a:endParaRPr lang="en-US" altLang="zh-CN" sz="2000" b="1" dirty="0"/>
          </a:p>
          <a:p>
            <a:pPr lvl="1"/>
            <a:r>
              <a:rPr lang="zh-CN" altLang="en-US" sz="2000" dirty="0"/>
              <a:t>清单文件的主要任务是告知系统有关应用组件的信息。</a:t>
            </a:r>
            <a:endParaRPr lang="en-US" altLang="zh-CN" sz="2000" dirty="0"/>
          </a:p>
          <a:p>
            <a:pPr lvl="1"/>
            <a:r>
              <a:rPr lang="zh-CN" altLang="en-US" sz="2000" dirty="0"/>
              <a:t>声明设备和软件要求</a:t>
            </a:r>
            <a:endParaRPr lang="zh-CN" altLang="en-US" sz="20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471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9192C-FB45-4B16-B501-5CC20303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Android </a:t>
            </a:r>
            <a:r>
              <a:rPr lang="zh-CN" altLang="en-US" dirty="0"/>
              <a:t>应用基础知识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53FC0-59F2-47A7-A653-8D77C51F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应用资源</a:t>
            </a:r>
          </a:p>
          <a:p>
            <a:pPr lvl="1"/>
            <a:r>
              <a:rPr lang="en-US" altLang="zh-CN" dirty="0"/>
              <a:t>Android </a:t>
            </a:r>
            <a:r>
              <a:rPr lang="zh-CN" altLang="en-US" dirty="0"/>
              <a:t>应用并非只包含代码 </a:t>
            </a:r>
            <a:r>
              <a:rPr lang="en-US" altLang="zh-CN" dirty="0"/>
              <a:t>— </a:t>
            </a:r>
            <a:r>
              <a:rPr lang="zh-CN" altLang="en-US" dirty="0"/>
              <a:t>它还需要与源代码分离的资源，如图像、音频文件以及任何与应用的视觉呈现有关的内容。  </a:t>
            </a:r>
            <a:r>
              <a:rPr lang="en-US" altLang="zh-CN" dirty="0"/>
              <a:t>Android </a:t>
            </a:r>
            <a:r>
              <a:rPr lang="zh-CN" altLang="en-US" dirty="0"/>
              <a:t>项目中包括的每一项资源，</a:t>
            </a:r>
            <a:r>
              <a:rPr lang="en-US" altLang="zh-CN" dirty="0"/>
              <a:t>SDK </a:t>
            </a:r>
            <a:r>
              <a:rPr lang="zh-CN" altLang="en-US" dirty="0"/>
              <a:t>构建工具都会定义一个唯一的整型 </a:t>
            </a:r>
            <a:r>
              <a:rPr lang="en-US" altLang="zh-CN" dirty="0"/>
              <a:t>ID</a:t>
            </a:r>
            <a:r>
              <a:rPr lang="zh-CN" altLang="en-US" dirty="0"/>
              <a:t>，可以利用它来引用应用代码或 </a:t>
            </a:r>
            <a:r>
              <a:rPr lang="en-US" altLang="zh-CN" dirty="0"/>
              <a:t>XML </a:t>
            </a:r>
            <a:r>
              <a:rPr lang="zh-CN" altLang="en-US" dirty="0"/>
              <a:t>中定义的其他资源中的资源。 例如，如果应用包含一个名为 </a:t>
            </a:r>
            <a:r>
              <a:rPr lang="en-US" altLang="zh-CN" dirty="0"/>
              <a:t>logo.png </a:t>
            </a:r>
            <a:r>
              <a:rPr lang="zh-CN" altLang="en-US" dirty="0"/>
              <a:t>的图像文件（保存在 </a:t>
            </a:r>
            <a:r>
              <a:rPr lang="en-US" altLang="zh-CN" dirty="0"/>
              <a:t>res/drawable/ </a:t>
            </a:r>
            <a:r>
              <a:rPr lang="zh-CN" altLang="en-US" dirty="0"/>
              <a:t>目录中），则 </a:t>
            </a:r>
            <a:r>
              <a:rPr lang="en-US" altLang="zh-CN" dirty="0"/>
              <a:t>SDK </a:t>
            </a:r>
            <a:r>
              <a:rPr lang="zh-CN" altLang="en-US" dirty="0"/>
              <a:t>工具会生成一个名为 </a:t>
            </a:r>
            <a:r>
              <a:rPr lang="en-US" altLang="zh-CN" dirty="0" err="1"/>
              <a:t>R.drawable.logo</a:t>
            </a:r>
            <a:r>
              <a:rPr lang="en-US" altLang="zh-CN" dirty="0"/>
              <a:t> </a:t>
            </a:r>
            <a:r>
              <a:rPr lang="zh-CN" altLang="en-US" dirty="0"/>
              <a:t>的资源 </a:t>
            </a:r>
            <a:r>
              <a:rPr lang="en-US" altLang="zh-CN" dirty="0"/>
              <a:t>ID</a:t>
            </a:r>
            <a:r>
              <a:rPr lang="zh-CN" altLang="en-US" dirty="0"/>
              <a:t>，可以利用它来引用该图像并将其插入用户界面。这里</a:t>
            </a:r>
            <a:r>
              <a:rPr lang="en-US" altLang="zh-CN" dirty="0"/>
              <a:t>R</a:t>
            </a:r>
            <a:r>
              <a:rPr lang="zh-CN" altLang="en-US" dirty="0"/>
              <a:t>是系统自动生成的一个类，程序员不能修改此类中的内容。</a:t>
            </a:r>
          </a:p>
        </p:txBody>
      </p:sp>
    </p:spTree>
    <p:extLst>
      <p:ext uri="{BB962C8B-B14F-4D97-AF65-F5344CB8AC3E}">
        <p14:creationId xmlns:p14="http://schemas.microsoft.com/office/powerpoint/2010/main" val="180485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B97A46-F3E1-479E-85F2-1269E34633F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/>
              <a:t>Android </a:t>
            </a:r>
            <a:r>
              <a:rPr lang="zh-CN" altLang="en-US" sz="2800" dirty="0"/>
              <a:t>工程中存放各种程序资源的目录是（）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754098-2406-4309-BC4A-AB187F34154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src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71EA35-4A3C-4DBA-A597-8379B89D0DE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gen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BF13EF-BE17-4969-A18A-917478FFA21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421EBF-8027-44F2-9FDD-3EBA31D15C8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bin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1C0540F-E2D1-43D3-BE9C-4C4858059A3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97F3D2-418F-4393-A1D0-97FA37AEE7F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AF849C-1235-445A-A539-10AFD2198B6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99922A2-41E8-4BD8-A5FF-5798BB0ACC6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EF38454-7F86-4BF7-BA7F-FF48AAEC98E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E1A540-F659-413B-8702-52BF5EFA441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E77647D-2F2A-4ADD-A1F2-C8CF861D053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95789B03-6B18-48AB-B569-DFDC5CEA126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433CA64C-ADAE-4060-8B8A-9746EE2FFAF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5122E09A-642C-44DE-AE6E-8FF4A7CB162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07CA77-09DE-4446-8344-F4868B6A1B3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99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996D6E-CF7C-4DEF-B269-20479BB472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/>
              <a:t>Android</a:t>
            </a:r>
            <a:r>
              <a:rPr lang="zh-CN" altLang="en-US" sz="2800" dirty="0"/>
              <a:t>项目中的布局文件放在哪个目录下（）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3ECFFD-6DF8-4019-8D96-7946D64E020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res/layout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51635F-3E24-409A-9A8B-51550DB8925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res/value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0FE9AE-373E-42D9-A05A-6477987F920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34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assets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CB8EC1-59AC-49DE-9B5D-B23C248ED38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res/drawable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EEBBE16-B466-47F1-96C6-8BAD801764D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C3AFC8-5BB0-4CAC-91B1-1704C85AC59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E6E2A3-890E-43B1-834E-76B5864A75A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181C73-67AA-4225-B26F-A8DC964913B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618BC0E-A4ED-410E-B36A-69AD798C4F8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9742BE-BF68-4239-B42F-DD13D26C874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2823DA08-2DD0-448B-93DD-29399F97DDE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3072F98-EE7B-49CE-9F67-06A589B3654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848C466E-10FF-4158-913E-F572F67C8AC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835A8925-7779-4F28-9ECA-809F702B4CC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3549D2-D677-46E9-A0DA-A9417CCA94F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912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279D2-0FBC-4840-83A3-E5457C95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Android </a:t>
            </a:r>
            <a:r>
              <a:rPr lang="zh-CN" altLang="en-US" dirty="0"/>
              <a:t>调试桥 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B21FE-549E-468D-B404-5C2F8F6C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调试桥 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 </a:t>
            </a:r>
            <a:r>
              <a:rPr lang="zh-CN" altLang="en-US" dirty="0"/>
              <a:t>是一种功能多样的命令行工具，可让您与设备进行通信。它是一种客户端</a:t>
            </a:r>
            <a:r>
              <a:rPr lang="en-US" altLang="zh-CN" dirty="0"/>
              <a:t>-</a:t>
            </a:r>
            <a:r>
              <a:rPr lang="zh-CN" altLang="en-US" dirty="0"/>
              <a:t>服务器程序，包括以下三个组件：</a:t>
            </a:r>
          </a:p>
          <a:p>
            <a:pPr lvl="1"/>
            <a:r>
              <a:rPr lang="zh-CN" altLang="en-US" dirty="0"/>
              <a:t>客户端：用于发送命令。客户端在开发计算机上运行。您可以通过发出 </a:t>
            </a:r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zh-CN" altLang="en-US" dirty="0"/>
              <a:t>命令从命令行终端调用客户端。</a:t>
            </a:r>
          </a:p>
          <a:p>
            <a:pPr lvl="1"/>
            <a:r>
              <a:rPr lang="zh-CN" altLang="en-US" dirty="0"/>
              <a:t>守护进程 </a:t>
            </a:r>
            <a:r>
              <a:rPr lang="en-US" altLang="zh-CN" dirty="0"/>
              <a:t>(</a:t>
            </a:r>
            <a:r>
              <a:rPr lang="en-US" altLang="zh-CN" dirty="0" err="1"/>
              <a:t>adbd</a:t>
            </a:r>
            <a:r>
              <a:rPr lang="en-US" altLang="zh-CN" dirty="0"/>
              <a:t>)</a:t>
            </a:r>
            <a:r>
              <a:rPr lang="zh-CN" altLang="en-US" dirty="0"/>
              <a:t>：在设备上运行命令。守护进程在每个设备上作为后台进程运行。</a:t>
            </a:r>
          </a:p>
          <a:p>
            <a:pPr lvl="1"/>
            <a:r>
              <a:rPr lang="zh-CN" altLang="en-US" dirty="0"/>
              <a:t>服务器：管理客户端和守护进程之间的通信。服务器在开发计算机上作为后台进程运行。</a:t>
            </a:r>
          </a:p>
        </p:txBody>
      </p:sp>
    </p:spTree>
    <p:extLst>
      <p:ext uri="{BB962C8B-B14F-4D97-AF65-F5344CB8AC3E}">
        <p14:creationId xmlns:p14="http://schemas.microsoft.com/office/powerpoint/2010/main" val="370601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712B-8DD7-4F14-AC77-177A6448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Android </a:t>
            </a:r>
            <a:r>
              <a:rPr lang="zh-CN" altLang="en-US" dirty="0"/>
              <a:t>调试桥 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FB7AB-7D53-432F-A648-D0B7EFF5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/>
              <a:t>adb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的工作原理</a:t>
            </a:r>
          </a:p>
          <a:p>
            <a:r>
              <a:rPr lang="zh-CN" altLang="en-US" sz="2800" b="1" dirty="0"/>
              <a:t>在设备上启用 </a:t>
            </a:r>
            <a:r>
              <a:rPr lang="en-US" altLang="zh-CN" sz="2800" b="1" dirty="0" err="1"/>
              <a:t>adb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调试</a:t>
            </a:r>
          </a:p>
          <a:p>
            <a:r>
              <a:rPr lang="zh-CN" altLang="en-US" sz="2800" b="1" dirty="0"/>
              <a:t>通过 </a:t>
            </a:r>
            <a:r>
              <a:rPr lang="en-US" altLang="zh-CN" sz="2800" b="1" dirty="0"/>
              <a:t>WLAN </a:t>
            </a:r>
            <a:r>
              <a:rPr lang="zh-CN" altLang="en-US" sz="2800" b="1" dirty="0"/>
              <a:t>连接到设备</a:t>
            </a:r>
          </a:p>
          <a:p>
            <a:r>
              <a:rPr lang="zh-CN" altLang="en-US" sz="2800" b="1" dirty="0"/>
              <a:t>查询设备</a:t>
            </a:r>
          </a:p>
          <a:p>
            <a:r>
              <a:rPr lang="zh-CN" altLang="en-US" sz="2800" b="1" dirty="0"/>
              <a:t>将命令发送至特定设备</a:t>
            </a:r>
          </a:p>
          <a:p>
            <a:r>
              <a:rPr lang="zh-CN" altLang="en-US" sz="2800" b="1" dirty="0"/>
              <a:t>安装应用</a:t>
            </a:r>
          </a:p>
          <a:p>
            <a:r>
              <a:rPr lang="zh-CN" altLang="en-US" sz="2800" b="1" dirty="0"/>
              <a:t>设置端口转发</a:t>
            </a:r>
          </a:p>
          <a:p>
            <a:r>
              <a:rPr lang="zh-CN" altLang="en-US" sz="2800" b="1" dirty="0"/>
              <a:t>将文件复制到设备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从设备复制文件</a:t>
            </a:r>
          </a:p>
          <a:p>
            <a:r>
              <a:rPr lang="zh-CN" altLang="en-US" sz="2800" b="1" dirty="0"/>
              <a:t>停止 </a:t>
            </a:r>
            <a:r>
              <a:rPr lang="en-US" altLang="zh-CN" sz="2800" b="1" dirty="0" err="1"/>
              <a:t>adb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服务器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451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209F9-220C-4731-854B-9F36553B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使用 </a:t>
            </a:r>
            <a:r>
              <a:rPr lang="en-US" altLang="zh-CN" sz="4000" dirty="0"/>
              <a:t>Logcat </a:t>
            </a:r>
            <a:r>
              <a:rPr lang="zh-CN" altLang="en-US" sz="4000" dirty="0"/>
              <a:t>写入和查看日志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BC70A-8D26-4363-BEB9-A425A2B4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9204"/>
            <a:ext cx="10972800" cy="4525963"/>
          </a:xfrm>
        </p:spPr>
        <p:txBody>
          <a:bodyPr/>
          <a:lstStyle/>
          <a:p>
            <a:r>
              <a:rPr lang="zh-CN" altLang="en-US" dirty="0"/>
              <a:t>查看应用日志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5EDFE-5EF1-4B02-B9EF-1A06C210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740"/>
            <a:ext cx="12192000" cy="511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1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57A7A-5DB2-4905-9F83-78C3CE0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使用 </a:t>
            </a:r>
            <a:r>
              <a:rPr lang="en-US" altLang="zh-CN" sz="4000" dirty="0"/>
              <a:t>Logcat </a:t>
            </a:r>
            <a:r>
              <a:rPr lang="zh-CN" altLang="en-US" sz="4000" dirty="0"/>
              <a:t>写入和查看日志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BCCD9-1072-4D56-AD9A-C9277539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写入日志消息</a:t>
            </a:r>
            <a:endParaRPr lang="en-US" altLang="zh-CN" b="1" dirty="0"/>
          </a:p>
          <a:p>
            <a:pPr lvl="1"/>
            <a:r>
              <a:rPr lang="zh-CN" altLang="en-US" dirty="0"/>
              <a:t>通过 </a:t>
            </a:r>
            <a:r>
              <a:rPr lang="en-US" altLang="zh-CN" dirty="0"/>
              <a:t>Log </a:t>
            </a:r>
            <a:r>
              <a:rPr lang="zh-CN" altLang="en-US" dirty="0"/>
              <a:t>类，可以创建日志消息，这些消息会显示在 </a:t>
            </a:r>
            <a:r>
              <a:rPr lang="en-US" altLang="zh-CN" dirty="0"/>
              <a:t>logcat </a:t>
            </a:r>
            <a:r>
              <a:rPr lang="zh-CN" altLang="en-US" dirty="0"/>
              <a:t>中。一般来说，应使用以下日志方法，这些方法按照优先级从高到低（或者从最简略到最详细）的顺序列示：</a:t>
            </a:r>
          </a:p>
          <a:p>
            <a:pPr lvl="2"/>
            <a:r>
              <a:rPr lang="en-US" altLang="zh-CN" dirty="0" err="1"/>
              <a:t>Log.e</a:t>
            </a:r>
            <a:r>
              <a:rPr lang="en-US" altLang="zh-CN" dirty="0"/>
              <a:t>(String, String)</a:t>
            </a:r>
            <a:r>
              <a:rPr lang="zh-CN" altLang="en-US" dirty="0"/>
              <a:t>（错误）</a:t>
            </a:r>
          </a:p>
          <a:p>
            <a:pPr lvl="2"/>
            <a:r>
              <a:rPr lang="en-US" altLang="zh-CN" dirty="0" err="1"/>
              <a:t>Log.w</a:t>
            </a:r>
            <a:r>
              <a:rPr lang="en-US" altLang="zh-CN" dirty="0"/>
              <a:t>(String, String)</a:t>
            </a:r>
            <a:r>
              <a:rPr lang="zh-CN" altLang="en-US" dirty="0"/>
              <a:t>（警告）</a:t>
            </a:r>
          </a:p>
          <a:p>
            <a:pPr lvl="2"/>
            <a:r>
              <a:rPr lang="en-US" altLang="zh-CN" dirty="0" err="1"/>
              <a:t>Log.i</a:t>
            </a:r>
            <a:r>
              <a:rPr lang="en-US" altLang="zh-CN" dirty="0"/>
              <a:t>(String, String)</a:t>
            </a:r>
            <a:r>
              <a:rPr lang="zh-CN" altLang="en-US" dirty="0"/>
              <a:t>（信息）</a:t>
            </a:r>
          </a:p>
          <a:p>
            <a:pPr lvl="2"/>
            <a:r>
              <a:rPr lang="en-US" altLang="zh-CN" dirty="0" err="1"/>
              <a:t>Log.d</a:t>
            </a:r>
            <a:r>
              <a:rPr lang="en-US" altLang="zh-CN" dirty="0"/>
              <a:t>(String, String)</a:t>
            </a:r>
            <a:r>
              <a:rPr lang="zh-CN" altLang="en-US" dirty="0"/>
              <a:t>（调试）</a:t>
            </a:r>
          </a:p>
          <a:p>
            <a:pPr lvl="2"/>
            <a:r>
              <a:rPr lang="en-US" altLang="zh-CN" dirty="0" err="1"/>
              <a:t>Log.v</a:t>
            </a:r>
            <a:r>
              <a:rPr lang="en-US" altLang="zh-CN" dirty="0"/>
              <a:t>(String, String)</a:t>
            </a:r>
            <a:r>
              <a:rPr lang="zh-CN" altLang="en-US" dirty="0"/>
              <a:t>（详细）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5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3330B-40C1-40C3-9E80-3F9BE0EC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本章内容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150BF-C1C9-4E2B-8781-139420E5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的版本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平台结构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应用基础知识</a:t>
            </a:r>
            <a:endParaRPr lang="en-US" altLang="zh-CN" dirty="0"/>
          </a:p>
          <a:p>
            <a:r>
              <a:rPr lang="zh-CN" altLang="en-US" dirty="0"/>
              <a:t>工作流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Android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调试桥 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使用 </a:t>
            </a:r>
            <a:r>
              <a:rPr lang="en-US" altLang="zh-CN" b="1" dirty="0"/>
              <a:t>Logcat </a:t>
            </a:r>
            <a:r>
              <a:rPr lang="zh-CN" altLang="en-US" b="1" dirty="0"/>
              <a:t>写入和查看日志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12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57A7A-5DB2-4905-9F83-78C3CE0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使用 </a:t>
            </a:r>
            <a:r>
              <a:rPr lang="en-US" altLang="zh-CN" sz="4000" dirty="0"/>
              <a:t>Logcat </a:t>
            </a:r>
            <a:r>
              <a:rPr lang="zh-CN" altLang="en-US" sz="4000" dirty="0"/>
              <a:t>写入和查看日志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BCCD9-1072-4D56-AD9A-C9277539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Logcat </a:t>
            </a:r>
            <a:r>
              <a:rPr lang="zh-CN" altLang="en-US" sz="2800" dirty="0"/>
              <a:t>消息格式</a:t>
            </a:r>
          </a:p>
          <a:p>
            <a:pPr lvl="1"/>
            <a:r>
              <a:rPr lang="zh-CN" altLang="en-US" sz="2400" dirty="0"/>
              <a:t>每个 </a:t>
            </a:r>
            <a:r>
              <a:rPr lang="en-US" altLang="zh-CN" sz="2400" dirty="0"/>
              <a:t>Android </a:t>
            </a:r>
            <a:r>
              <a:rPr lang="zh-CN" altLang="en-US" sz="2400" dirty="0"/>
              <a:t>日志消息都有一个与之相关联的标记和优先级。</a:t>
            </a:r>
            <a:endParaRPr lang="en-US" altLang="zh-CN" sz="2400" dirty="0"/>
          </a:p>
          <a:p>
            <a:pPr lvl="1"/>
            <a:r>
              <a:rPr lang="zh-CN" altLang="en-US" sz="2400" dirty="0"/>
              <a:t>优先级是以下值之一：</a:t>
            </a:r>
          </a:p>
          <a:p>
            <a:pPr lvl="2"/>
            <a:r>
              <a:rPr lang="en-US" altLang="zh-CN" sz="2000" dirty="0"/>
              <a:t>V</a:t>
            </a:r>
            <a:r>
              <a:rPr lang="zh-CN" altLang="en-US" sz="2000" dirty="0"/>
              <a:t>：详细（优先级最低）</a:t>
            </a:r>
          </a:p>
          <a:p>
            <a:pPr lvl="2"/>
            <a:r>
              <a:rPr lang="en-US" altLang="zh-CN" sz="2000" dirty="0"/>
              <a:t>D</a:t>
            </a:r>
            <a:r>
              <a:rPr lang="zh-CN" altLang="en-US" sz="2000" dirty="0"/>
              <a:t>：调试</a:t>
            </a:r>
          </a:p>
          <a:p>
            <a:pPr lvl="2"/>
            <a:r>
              <a:rPr lang="en-US" altLang="zh-CN" sz="2000" dirty="0"/>
              <a:t>I</a:t>
            </a:r>
            <a:r>
              <a:rPr lang="zh-CN" altLang="en-US" sz="2000" dirty="0"/>
              <a:t>：信息</a:t>
            </a:r>
          </a:p>
          <a:p>
            <a:pPr lvl="2"/>
            <a:r>
              <a:rPr lang="en-US" altLang="zh-CN" sz="2000" dirty="0"/>
              <a:t>W</a:t>
            </a:r>
            <a:r>
              <a:rPr lang="zh-CN" altLang="en-US" sz="2000" dirty="0"/>
              <a:t>：警告</a:t>
            </a:r>
          </a:p>
          <a:p>
            <a:pPr lvl="2"/>
            <a:r>
              <a:rPr lang="en-US" altLang="zh-CN" sz="2000" dirty="0"/>
              <a:t>E</a:t>
            </a:r>
            <a:r>
              <a:rPr lang="zh-CN" altLang="en-US" sz="2000" dirty="0"/>
              <a:t>：错误</a:t>
            </a:r>
          </a:p>
          <a:p>
            <a:pPr lvl="2"/>
            <a:r>
              <a:rPr lang="en-US" altLang="zh-CN" sz="2000" dirty="0"/>
              <a:t>A</a:t>
            </a:r>
            <a:r>
              <a:rPr lang="zh-CN" altLang="en-US" sz="2000" dirty="0"/>
              <a:t>：断言</a:t>
            </a:r>
            <a:endParaRPr lang="en-US" altLang="zh-CN" sz="2000" dirty="0"/>
          </a:p>
          <a:p>
            <a:r>
              <a:rPr lang="zh-CN" altLang="en-US" sz="2800" dirty="0"/>
              <a:t>日志消息的格式为：</a:t>
            </a:r>
          </a:p>
          <a:p>
            <a:pPr lvl="1"/>
            <a:r>
              <a:rPr lang="en-US" altLang="zh-CN" sz="2400" dirty="0"/>
              <a:t>date time PID-TID/package priority/tag: message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89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57A7A-5DB2-4905-9F83-78C3CE0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使用 </a:t>
            </a:r>
            <a:r>
              <a:rPr lang="en-US" altLang="zh-CN" sz="4000" dirty="0"/>
              <a:t>Logcat </a:t>
            </a:r>
            <a:r>
              <a:rPr lang="zh-CN" altLang="en-US" sz="4000" dirty="0"/>
              <a:t>写入和查看日志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BCCD9-1072-4D56-AD9A-C9277539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设置日志级别</a:t>
            </a:r>
            <a:endParaRPr lang="en-US" altLang="zh-CN" sz="2400" dirty="0"/>
          </a:p>
          <a:p>
            <a:pPr lvl="1"/>
            <a:r>
              <a:rPr lang="zh-CN" altLang="en-US" sz="1800" dirty="0"/>
              <a:t>在 </a:t>
            </a:r>
            <a:r>
              <a:rPr lang="en-US" altLang="zh-CN" sz="1800" dirty="0"/>
              <a:t>Log level </a:t>
            </a:r>
            <a:r>
              <a:rPr lang="zh-CN" altLang="en-US" sz="1800" dirty="0"/>
              <a:t>菜单中，选择以下值之一：</a:t>
            </a:r>
          </a:p>
          <a:p>
            <a:pPr lvl="1"/>
            <a:r>
              <a:rPr lang="en-US" altLang="zh-CN" sz="1800" dirty="0"/>
              <a:t>Verbose</a:t>
            </a:r>
            <a:r>
              <a:rPr lang="zh-CN" altLang="en-US" sz="1800" dirty="0"/>
              <a:t>：显示所有日志消息（默认值）。</a:t>
            </a:r>
          </a:p>
          <a:p>
            <a:pPr lvl="1"/>
            <a:r>
              <a:rPr lang="en-US" altLang="zh-CN" sz="1800" dirty="0"/>
              <a:t>Debug</a:t>
            </a:r>
            <a:r>
              <a:rPr lang="zh-CN" altLang="en-US" sz="1800" dirty="0"/>
              <a:t>：显示仅在开发期间有用的调试日志消息，以及此列表中较低的消息级别。</a:t>
            </a:r>
          </a:p>
          <a:p>
            <a:pPr lvl="1"/>
            <a:r>
              <a:rPr lang="en-US" altLang="zh-CN" sz="1800" dirty="0"/>
              <a:t>Info</a:t>
            </a:r>
            <a:r>
              <a:rPr lang="zh-CN" altLang="en-US" sz="1800" dirty="0"/>
              <a:t>：显示常规使用情况的预期日志消息，以及此列表中较低的消息级别。</a:t>
            </a:r>
          </a:p>
          <a:p>
            <a:pPr lvl="1"/>
            <a:r>
              <a:rPr lang="en-US" altLang="zh-CN" sz="1800" dirty="0"/>
              <a:t>Warn</a:t>
            </a:r>
            <a:r>
              <a:rPr lang="zh-CN" altLang="en-US" sz="1800" dirty="0"/>
              <a:t>：显示尚不是错误的潜在问题，以及此列表中较低的消息级别。</a:t>
            </a:r>
          </a:p>
          <a:p>
            <a:pPr lvl="1"/>
            <a:r>
              <a:rPr lang="en-US" altLang="zh-CN" sz="1800" dirty="0"/>
              <a:t>Error</a:t>
            </a:r>
            <a:r>
              <a:rPr lang="zh-CN" altLang="en-US" sz="1800" dirty="0"/>
              <a:t>：显示已经引发错误的问题，以及此列表中较低的消息级别。</a:t>
            </a:r>
          </a:p>
          <a:p>
            <a:pPr lvl="1"/>
            <a:r>
              <a:rPr lang="en-US" altLang="zh-CN" sz="1800" dirty="0"/>
              <a:t>Assert</a:t>
            </a:r>
            <a:r>
              <a:rPr lang="zh-CN" altLang="en-US" sz="1800" dirty="0"/>
              <a:t>：显示开发者预计绝不会发生的问题。</a:t>
            </a:r>
            <a:endParaRPr lang="en-US" altLang="zh-CN" sz="1800" dirty="0"/>
          </a:p>
          <a:p>
            <a:r>
              <a:rPr lang="zh-CN" altLang="en-US" sz="2400" dirty="0"/>
              <a:t>搜索 </a:t>
            </a:r>
            <a:r>
              <a:rPr lang="en-US" altLang="zh-CN" sz="2400" dirty="0"/>
              <a:t>logcat </a:t>
            </a:r>
            <a:r>
              <a:rPr lang="zh-CN" altLang="en-US" sz="2400" dirty="0"/>
              <a:t>消息</a:t>
            </a:r>
          </a:p>
          <a:p>
            <a:pPr lvl="1"/>
            <a:r>
              <a:rPr lang="zh-CN" altLang="en-US" sz="2000" dirty="0"/>
              <a:t>要搜索 </a:t>
            </a:r>
            <a:r>
              <a:rPr lang="en-US" altLang="zh-CN" sz="2000" dirty="0"/>
              <a:t>logcat </a:t>
            </a:r>
            <a:r>
              <a:rPr lang="zh-CN" altLang="en-US" sz="2000" dirty="0"/>
              <a:t>中当前显示的消息，请执行以下操作：</a:t>
            </a:r>
          </a:p>
          <a:p>
            <a:pPr lvl="2"/>
            <a:r>
              <a:rPr lang="zh-CN" altLang="en-US" sz="1800" dirty="0"/>
              <a:t>（可选）如果您想要使用正则表达式搜索模式，请选择 </a:t>
            </a:r>
            <a:r>
              <a:rPr lang="en-US" altLang="zh-CN" sz="1800" dirty="0"/>
              <a:t>Regex</a:t>
            </a:r>
            <a:r>
              <a:rPr lang="zh-CN" altLang="en-US" sz="1800" dirty="0"/>
              <a:t>。</a:t>
            </a:r>
          </a:p>
          <a:p>
            <a:pPr lvl="2"/>
            <a:r>
              <a:rPr lang="zh-CN" altLang="en-US" sz="1800" dirty="0"/>
              <a:t>在搜索字段中输入字符序列。</a:t>
            </a:r>
            <a:r>
              <a:rPr lang="en-US" altLang="zh-CN" sz="1800" dirty="0"/>
              <a:t>Logcat </a:t>
            </a:r>
            <a:r>
              <a:rPr lang="zh-CN" altLang="en-US" sz="1800" dirty="0"/>
              <a:t>输出会相应地显示更改。</a:t>
            </a:r>
          </a:p>
          <a:p>
            <a:pPr lvl="2"/>
            <a:r>
              <a:rPr lang="zh-CN" altLang="en-US" sz="1800" dirty="0"/>
              <a:t>按 </a:t>
            </a:r>
            <a:r>
              <a:rPr lang="en-US" altLang="zh-CN" sz="1800" dirty="0"/>
              <a:t>Enter </a:t>
            </a:r>
            <a:r>
              <a:rPr lang="zh-CN" altLang="en-US" sz="1800" dirty="0"/>
              <a:t>键以在此会话期间将搜索字符串保存到菜单中。</a:t>
            </a:r>
          </a:p>
          <a:p>
            <a:pPr lvl="2"/>
            <a:r>
              <a:rPr lang="zh-CN" altLang="en-US" sz="1800" dirty="0"/>
              <a:t>要重复搜索，请从搜索菜单中选择。根据需要选择或取消选择 </a:t>
            </a:r>
            <a:r>
              <a:rPr lang="en-US" altLang="zh-CN" sz="1800" dirty="0"/>
              <a:t>Regex</a:t>
            </a:r>
            <a:r>
              <a:rPr lang="zh-CN" altLang="en-US" sz="1800" dirty="0"/>
              <a:t>（不建议使用此设置）。</a:t>
            </a:r>
          </a:p>
        </p:txBody>
      </p:sp>
    </p:spTree>
    <p:extLst>
      <p:ext uri="{BB962C8B-B14F-4D97-AF65-F5344CB8AC3E}">
        <p14:creationId xmlns:p14="http://schemas.microsoft.com/office/powerpoint/2010/main" val="49740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57A7A-5DB2-4905-9F83-78C3CE0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使用 </a:t>
            </a:r>
            <a:r>
              <a:rPr lang="en-US" altLang="zh-CN" sz="4000" dirty="0"/>
              <a:t>Logcat </a:t>
            </a:r>
            <a:r>
              <a:rPr lang="zh-CN" altLang="en-US" sz="4000" dirty="0"/>
              <a:t>写入和查看日志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BCCD9-1072-4D56-AD9A-C9277539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624"/>
            <a:ext cx="10972800" cy="5530738"/>
          </a:xfrm>
        </p:spPr>
        <p:txBody>
          <a:bodyPr/>
          <a:lstStyle/>
          <a:p>
            <a:r>
              <a:rPr lang="zh-CN" altLang="en-US" sz="2000" dirty="0"/>
              <a:t>过滤 </a:t>
            </a:r>
            <a:r>
              <a:rPr lang="en-US" altLang="zh-CN" sz="2000" dirty="0"/>
              <a:t>logcat </a:t>
            </a:r>
            <a:r>
              <a:rPr lang="zh-CN" altLang="en-US" sz="2000" dirty="0"/>
              <a:t>消息</a:t>
            </a:r>
            <a:endParaRPr lang="en-US" altLang="zh-CN" sz="2000" dirty="0"/>
          </a:p>
          <a:p>
            <a:pPr lvl="1"/>
            <a:r>
              <a:rPr lang="zh-CN" altLang="en-US" sz="1800" dirty="0"/>
              <a:t>将日志输出减少至可管理水平的一种方法是，使用过滤器施加限制。要定义并应用过滤器，请执行以下操作：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600" dirty="0"/>
              <a:t>在过滤器菜单中，选择一个过滤选项：</a:t>
            </a:r>
          </a:p>
          <a:p>
            <a:pPr lvl="3"/>
            <a:r>
              <a:rPr lang="en-US" altLang="zh-CN" sz="1400" dirty="0"/>
              <a:t>Show only selected application</a:t>
            </a:r>
            <a:r>
              <a:rPr lang="zh-CN" altLang="en-US" sz="1400" dirty="0"/>
              <a:t>：仅显示通过应用代码生成的消息（默认选项）。</a:t>
            </a:r>
            <a:r>
              <a:rPr lang="en-US" altLang="zh-CN" sz="1400" dirty="0"/>
              <a:t>Logcat </a:t>
            </a:r>
            <a:r>
              <a:rPr lang="zh-CN" altLang="en-US" sz="1400" dirty="0"/>
              <a:t>使用正在运行的应用的 </a:t>
            </a:r>
            <a:r>
              <a:rPr lang="en-US" altLang="zh-CN" sz="1400" dirty="0"/>
              <a:t>PID </a:t>
            </a:r>
            <a:r>
              <a:rPr lang="zh-CN" altLang="en-US" sz="1400" dirty="0"/>
              <a:t>来过滤日志消息。</a:t>
            </a:r>
          </a:p>
          <a:p>
            <a:pPr lvl="3"/>
            <a:r>
              <a:rPr lang="en-US" altLang="zh-CN" sz="1400" dirty="0"/>
              <a:t>No Filters</a:t>
            </a:r>
            <a:r>
              <a:rPr lang="zh-CN" altLang="en-US" sz="1400" dirty="0"/>
              <a:t>：不应用过滤器。无论您选择哪个进程，</a:t>
            </a:r>
            <a:r>
              <a:rPr lang="en-US" altLang="zh-CN" sz="1400" dirty="0"/>
              <a:t>logcat </a:t>
            </a:r>
            <a:r>
              <a:rPr lang="zh-CN" altLang="en-US" sz="1400" dirty="0"/>
              <a:t>都会显示设备中的所有日志消息。</a:t>
            </a:r>
          </a:p>
          <a:p>
            <a:pPr lvl="3"/>
            <a:r>
              <a:rPr lang="en-US" altLang="zh-CN" sz="1400" dirty="0"/>
              <a:t>Edit Filter Configuration</a:t>
            </a:r>
            <a:r>
              <a:rPr lang="zh-CN" altLang="en-US" sz="1400" dirty="0"/>
              <a:t>：创建或修改自定义过滤器。例如，您可以创建一个过滤器，以同时查看两个应用中的日志消息。</a:t>
            </a:r>
          </a:p>
          <a:p>
            <a:pPr lvl="3"/>
            <a:r>
              <a:rPr lang="zh-CN" altLang="en-US" sz="1400" dirty="0"/>
              <a:t>设定过滤器后，您还可以在菜单中选择它们。要从菜单中移除过滤器，删除即可。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600" dirty="0"/>
              <a:t>如果您选择了 </a:t>
            </a:r>
            <a:r>
              <a:rPr lang="en-US" altLang="zh-CN" sz="1600" dirty="0"/>
              <a:t>Edit Filter Configuration</a:t>
            </a:r>
            <a:r>
              <a:rPr lang="zh-CN" altLang="en-US" sz="1600" dirty="0"/>
              <a:t>，请创建或修改过滤器：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/>
              <a:t>在“</a:t>
            </a:r>
            <a:r>
              <a:rPr lang="en-US" altLang="zh-CN" sz="1400" dirty="0"/>
              <a:t>Create New Logcat Filter”</a:t>
            </a:r>
            <a:r>
              <a:rPr lang="zh-CN" altLang="en-US" sz="1400" dirty="0"/>
              <a:t>对话框中指定过滤器参数：</a:t>
            </a:r>
          </a:p>
          <a:p>
            <a:pPr lvl="4"/>
            <a:r>
              <a:rPr lang="en-US" altLang="zh-CN" sz="1400" dirty="0"/>
              <a:t>Filter Name</a:t>
            </a:r>
            <a:r>
              <a:rPr lang="zh-CN" altLang="en-US" sz="1400" dirty="0"/>
              <a:t>：输入要设定的过滤器的名称，或者从左侧窗格中进行选择以修改现有过滤器。名称只能包含小写字符、下划线和数字。</a:t>
            </a:r>
          </a:p>
          <a:p>
            <a:pPr lvl="4"/>
            <a:r>
              <a:rPr lang="en-US" altLang="zh-CN" sz="1400" dirty="0"/>
              <a:t>Log Tag</a:t>
            </a:r>
            <a:r>
              <a:rPr lang="zh-CN" altLang="en-US" sz="1400" dirty="0"/>
              <a:t>：（可选）指定标记。</a:t>
            </a:r>
          </a:p>
          <a:p>
            <a:pPr lvl="4"/>
            <a:r>
              <a:rPr lang="en-US" altLang="zh-CN" sz="1400" dirty="0"/>
              <a:t>Log Message</a:t>
            </a:r>
            <a:r>
              <a:rPr lang="zh-CN" altLang="en-US" sz="1400" dirty="0"/>
              <a:t>：（可选）指定日志消息文本。</a:t>
            </a:r>
          </a:p>
          <a:p>
            <a:pPr lvl="4"/>
            <a:r>
              <a:rPr lang="en-US" altLang="zh-CN" sz="1400" dirty="0"/>
              <a:t>Package Name</a:t>
            </a:r>
            <a:r>
              <a:rPr lang="zh-CN" altLang="en-US" sz="1400" dirty="0"/>
              <a:t>：（可选）指定软件包名称。</a:t>
            </a:r>
          </a:p>
          <a:p>
            <a:pPr lvl="4"/>
            <a:r>
              <a:rPr lang="en-US" altLang="zh-CN" sz="1400" dirty="0"/>
              <a:t>PID</a:t>
            </a:r>
            <a:r>
              <a:rPr lang="zh-CN" altLang="en-US" sz="1400" dirty="0"/>
              <a:t>：（可选）指定进程 </a:t>
            </a:r>
            <a:r>
              <a:rPr lang="en-US" altLang="zh-CN" sz="1400" dirty="0"/>
              <a:t>ID</a:t>
            </a:r>
            <a:r>
              <a:rPr lang="zh-CN" altLang="en-US" sz="1400" dirty="0"/>
              <a:t>。</a:t>
            </a:r>
          </a:p>
          <a:p>
            <a:pPr lvl="4"/>
            <a:r>
              <a:rPr lang="en-US" altLang="zh-CN" sz="1400" dirty="0"/>
              <a:t>Log Level</a:t>
            </a:r>
            <a:r>
              <a:rPr lang="zh-CN" altLang="en-US" sz="1400" dirty="0"/>
              <a:t>：（可选）选择日志级别。</a:t>
            </a:r>
          </a:p>
          <a:p>
            <a:pPr lvl="4"/>
            <a:r>
              <a:rPr lang="en-US" altLang="zh-CN" sz="1400" dirty="0"/>
              <a:t>Regex</a:t>
            </a:r>
            <a:r>
              <a:rPr lang="zh-CN" altLang="en-US" sz="1400" dirty="0"/>
              <a:t>：选择此选项可以为相应参数使用正则表达式语法。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/>
              <a:t>点击 </a:t>
            </a:r>
            <a:r>
              <a:rPr lang="en-US" altLang="zh-CN" sz="1400" dirty="0"/>
              <a:t>+</a:t>
            </a:r>
            <a:r>
              <a:rPr lang="zh-CN" altLang="en-US" sz="1400" dirty="0"/>
              <a:t>，将过滤器定义添加到左侧窗格中。要移除过滤器，请在左侧窗格中将其选中，然后点击 </a:t>
            </a:r>
            <a:r>
              <a:rPr lang="en-US" altLang="zh-CN" sz="1400" dirty="0"/>
              <a:t>-</a:t>
            </a:r>
            <a:r>
              <a:rPr lang="zh-CN" altLang="en-US" sz="1400" dirty="0"/>
              <a:t>。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/>
              <a:t>完成后，点击 </a:t>
            </a:r>
            <a:r>
              <a:rPr lang="en-US" altLang="zh-CN" sz="1400" dirty="0"/>
              <a:t>OK</a:t>
            </a:r>
            <a:r>
              <a:rPr lang="zh-CN" altLang="en-US" sz="1400" dirty="0"/>
              <a:t>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488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CF855-D6AD-4932-AD95-A7E7416E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0" y="221474"/>
            <a:ext cx="8304028" cy="692314"/>
          </a:xfrm>
        </p:spPr>
        <p:txBody>
          <a:bodyPr/>
          <a:lstStyle/>
          <a:p>
            <a:pPr algn="l"/>
            <a:r>
              <a:rPr lang="zh-CN" altLang="en-US" dirty="0"/>
              <a:t>北京</a:t>
            </a:r>
            <a:r>
              <a:rPr lang="en-US" altLang="zh-CN" dirty="0"/>
              <a:t>android</a:t>
            </a:r>
            <a:r>
              <a:rPr lang="zh-CN" altLang="en-US" dirty="0"/>
              <a:t>开发工程师工资收入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389287-173A-4BAA-9DCD-521B00A6B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319" y="1944986"/>
            <a:ext cx="3733333" cy="33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BDEA82-05A1-4094-B704-A1787054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39" y="1367095"/>
            <a:ext cx="3790476" cy="4123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3B4DAB-3B43-45F5-B3DC-F07D86B750F9}"/>
              </a:ext>
            </a:extLst>
          </p:cNvPr>
          <p:cNvSpPr/>
          <p:nvPr/>
        </p:nvSpPr>
        <p:spPr>
          <a:xfrm>
            <a:off x="4655034" y="575954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数据来源：职友集</a:t>
            </a:r>
          </a:p>
        </p:txBody>
      </p:sp>
    </p:spTree>
    <p:extLst>
      <p:ext uri="{BB962C8B-B14F-4D97-AF65-F5344CB8AC3E}">
        <p14:creationId xmlns:p14="http://schemas.microsoft.com/office/powerpoint/2010/main" val="349411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43703-D5F6-4ACE-9C85-27564BB0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Android </a:t>
            </a:r>
            <a:r>
              <a:rPr lang="zh-CN" altLang="en-US" dirty="0"/>
              <a:t>的版本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BA66A-45B3-4AC4-A858-D39EAED0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操作系统最初是由安迪</a:t>
            </a:r>
            <a:r>
              <a:rPr lang="en-US" altLang="zh-CN" dirty="0"/>
              <a:t>·</a:t>
            </a:r>
            <a:r>
              <a:rPr lang="zh-CN" altLang="en-US" dirty="0"/>
              <a:t>鲁宾（</a:t>
            </a:r>
            <a:r>
              <a:rPr lang="en-US" altLang="zh-CN" dirty="0"/>
              <a:t>Andy Rubin</a:t>
            </a:r>
            <a:r>
              <a:rPr lang="zh-CN" altLang="en-US" dirty="0"/>
              <a:t>）开发出的，后来被</a:t>
            </a:r>
            <a:r>
              <a:rPr lang="en-US" altLang="zh-CN" dirty="0"/>
              <a:t>Google</a:t>
            </a:r>
            <a:r>
              <a:rPr lang="zh-CN" altLang="en-US" dirty="0"/>
              <a:t>收购，并于</a:t>
            </a:r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日正式向外界展示了这款系统。随后</a:t>
            </a:r>
            <a:r>
              <a:rPr lang="en-US" altLang="zh-CN" dirty="0"/>
              <a:t>Google</a:t>
            </a:r>
            <a:r>
              <a:rPr lang="zh-CN" altLang="en-US" dirty="0"/>
              <a:t>以</a:t>
            </a:r>
            <a:r>
              <a:rPr lang="en-US" altLang="zh-CN" dirty="0"/>
              <a:t>Apache</a:t>
            </a:r>
            <a:r>
              <a:rPr lang="zh-CN" altLang="en-US" dirty="0"/>
              <a:t>开源许可证的授权方式，发布了</a:t>
            </a:r>
            <a:r>
              <a:rPr lang="en-US" altLang="zh-CN" dirty="0"/>
              <a:t>Android</a:t>
            </a:r>
            <a:r>
              <a:rPr lang="zh-CN" altLang="en-US" dirty="0"/>
              <a:t>操作系统的源代码。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514F52-68F7-4916-BA12-ADD7D755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065" y="3863181"/>
            <a:ext cx="1761897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8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E9D1A-0E59-4C2B-8611-571F4927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Android </a:t>
            </a:r>
            <a:r>
              <a:rPr lang="zh-CN" altLang="en-US" dirty="0"/>
              <a:t>的版本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751DBF3-2B87-495E-9118-751BFD653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617429"/>
              </p:ext>
            </p:extLst>
          </p:nvPr>
        </p:nvGraphicFramePr>
        <p:xfrm>
          <a:off x="0" y="966953"/>
          <a:ext cx="3522004" cy="5891042"/>
        </p:xfrm>
        <a:graphic>
          <a:graphicData uri="http://schemas.openxmlformats.org/drawingml/2006/table">
            <a:tbl>
              <a:tblPr/>
              <a:tblGrid>
                <a:gridCol w="945821">
                  <a:extLst>
                    <a:ext uri="{9D8B030D-6E8A-4147-A177-3AD203B41FA5}">
                      <a16:colId xmlns:a16="http://schemas.microsoft.com/office/drawing/2014/main" val="1227601139"/>
                    </a:ext>
                  </a:extLst>
                </a:gridCol>
                <a:gridCol w="666421">
                  <a:extLst>
                    <a:ext uri="{9D8B030D-6E8A-4147-A177-3AD203B41FA5}">
                      <a16:colId xmlns:a16="http://schemas.microsoft.com/office/drawing/2014/main" val="1976390557"/>
                    </a:ext>
                  </a:extLst>
                </a:gridCol>
                <a:gridCol w="954881">
                  <a:extLst>
                    <a:ext uri="{9D8B030D-6E8A-4147-A177-3AD203B41FA5}">
                      <a16:colId xmlns:a16="http://schemas.microsoft.com/office/drawing/2014/main" val="1406220265"/>
                    </a:ext>
                  </a:extLst>
                </a:gridCol>
                <a:gridCol w="954881">
                  <a:extLst>
                    <a:ext uri="{9D8B030D-6E8A-4147-A177-3AD203B41FA5}">
                      <a16:colId xmlns:a16="http://schemas.microsoft.com/office/drawing/2014/main" val="2644449769"/>
                    </a:ext>
                  </a:extLst>
                </a:gridCol>
              </a:tblGrid>
              <a:tr h="396256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平台版本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API 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effectLst/>
                        </a:rPr>
                        <a:t>级别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VERSION_CODE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备注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52709"/>
                  </a:ext>
                </a:extLst>
              </a:tr>
              <a:tr h="396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</a:rPr>
                        <a:t>Android 12.0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422737"/>
                  </a:ext>
                </a:extLst>
              </a:tr>
              <a:tr h="396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</a:rPr>
                        <a:t>Android 11.0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29743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10.0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29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Q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48075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9.0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28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250973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8.1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27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O_MR1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05803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8.0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26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99326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7.1.1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25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N_MR1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98297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7.0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24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611537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6.0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23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46586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5.1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22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LOLLIPOP_MR1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77795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5.0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LOLLIPOP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8327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ED4E569-EAC7-43CA-B526-7841890D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1720"/>
            <a:ext cx="184731" cy="560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75D48F3-7296-43E6-A227-CCC87665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27000"/>
              </p:ext>
            </p:extLst>
          </p:nvPr>
        </p:nvGraphicFramePr>
        <p:xfrm>
          <a:off x="3522004" y="966953"/>
          <a:ext cx="4552951" cy="5891047"/>
        </p:xfrm>
        <a:graphic>
          <a:graphicData uri="http://schemas.openxmlformats.org/drawingml/2006/table">
            <a:tbl>
              <a:tblPr/>
              <a:tblGrid>
                <a:gridCol w="1717729">
                  <a:extLst>
                    <a:ext uri="{9D8B030D-6E8A-4147-A177-3AD203B41FA5}">
                      <a16:colId xmlns:a16="http://schemas.microsoft.com/office/drawing/2014/main" val="3634005916"/>
                    </a:ext>
                  </a:extLst>
                </a:gridCol>
                <a:gridCol w="539697">
                  <a:extLst>
                    <a:ext uri="{9D8B030D-6E8A-4147-A177-3AD203B41FA5}">
                      <a16:colId xmlns:a16="http://schemas.microsoft.com/office/drawing/2014/main" val="2767848967"/>
                    </a:ext>
                  </a:extLst>
                </a:gridCol>
                <a:gridCol w="1012639">
                  <a:extLst>
                    <a:ext uri="{9D8B030D-6E8A-4147-A177-3AD203B41FA5}">
                      <a16:colId xmlns:a16="http://schemas.microsoft.com/office/drawing/2014/main" val="2849320538"/>
                    </a:ext>
                  </a:extLst>
                </a:gridCol>
                <a:gridCol w="1282886">
                  <a:extLst>
                    <a:ext uri="{9D8B030D-6E8A-4147-A177-3AD203B41FA5}">
                      <a16:colId xmlns:a16="http://schemas.microsoft.com/office/drawing/2014/main" val="2654690290"/>
                    </a:ext>
                  </a:extLst>
                </a:gridCol>
              </a:tblGrid>
              <a:tr h="649344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4.4W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KITKAT_WATCH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仅限 </a:t>
                      </a:r>
                      <a:r>
                        <a:rPr lang="en-US" sz="1100">
                          <a:effectLst/>
                        </a:rPr>
                        <a:t>KitKat for Wearables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67287"/>
                  </a:ext>
                </a:extLst>
              </a:tr>
              <a:tr h="3777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4.4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19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KITKAT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33414"/>
                  </a:ext>
                </a:extLst>
              </a:tr>
              <a:tr h="3777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4.3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18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JELLY_BEAN_MR2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30296"/>
                  </a:ext>
                </a:extLst>
              </a:tr>
              <a:tr h="649344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4.2、4.2.2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17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JELLY_BEAN_MR1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01906"/>
                  </a:ext>
                </a:extLst>
              </a:tr>
              <a:tr h="649344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4.1、4.1.1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16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JELLY_BEAN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25650"/>
                  </a:ext>
                </a:extLst>
              </a:tr>
              <a:tr h="649344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4.0.3、4.0.4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15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ICE_CREAM_SANDWICH_MR1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91646"/>
                  </a:ext>
                </a:extLst>
              </a:tr>
              <a:tr h="6493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4.0、4.0.1、4.0.2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14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ICE_CREAM_SANDWICH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27631"/>
                  </a:ext>
                </a:extLst>
              </a:tr>
              <a:tr h="3777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3.2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13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HONEYCOMB_MR2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23671"/>
                  </a:ext>
                </a:extLst>
              </a:tr>
              <a:tr h="3777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3.1.x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12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HONEYCOMB_MR1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71459"/>
                  </a:ext>
                </a:extLst>
              </a:tr>
              <a:tr h="37776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3.0.x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HONEYCOMB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17893"/>
                  </a:ext>
                </a:extLst>
              </a:tr>
              <a:tr h="37776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2.3.4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GINGERBREAD_MR1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61923"/>
                  </a:ext>
                </a:extLst>
              </a:tr>
              <a:tr h="3777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2.3.3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9816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41A1B68-5365-428D-A2DD-9A94D1796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36607"/>
              </p:ext>
            </p:extLst>
          </p:nvPr>
        </p:nvGraphicFramePr>
        <p:xfrm>
          <a:off x="8067675" y="966952"/>
          <a:ext cx="4124325" cy="5891046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918171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97140022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264975538"/>
                    </a:ext>
                  </a:extLst>
                </a:gridCol>
              </a:tblGrid>
              <a:tr h="396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2.3.2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GINGERBREAD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61284"/>
                  </a:ext>
                </a:extLst>
              </a:tr>
              <a:tr h="39650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2.3.1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30936098"/>
                  </a:ext>
                </a:extLst>
              </a:tr>
              <a:tr h="39650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2.3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72634"/>
                  </a:ext>
                </a:extLst>
              </a:tr>
              <a:tr h="396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2.2.x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FROYO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58002"/>
                  </a:ext>
                </a:extLst>
              </a:tr>
              <a:tr h="396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2.1.x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ECLAIR_MR1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15631"/>
                  </a:ext>
                </a:extLst>
              </a:tr>
              <a:tr h="396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2.0.1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ECLAIR_0_1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08269"/>
                  </a:ext>
                </a:extLst>
              </a:tr>
              <a:tr h="396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2.0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ECLAIR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09967"/>
                  </a:ext>
                </a:extLst>
              </a:tr>
              <a:tr h="396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1.6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DONUT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51717"/>
                  </a:ext>
                </a:extLst>
              </a:tr>
              <a:tr h="396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1.5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CUPCAKE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964005"/>
                  </a:ext>
                </a:extLst>
              </a:tr>
              <a:tr h="192604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Android 1.1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BASE_1_1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56790"/>
                  </a:ext>
                </a:extLst>
              </a:tr>
              <a:tr h="396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Android 1.0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BASE</a:t>
                      </a:r>
                    </a:p>
                  </a:txBody>
                  <a:tcPr marL="38729" marR="38729" marT="17875" marB="1787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7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431D8-6B87-469F-9E1F-BFAB489A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Android</a:t>
            </a:r>
            <a:r>
              <a:rPr lang="zh-CN" altLang="en-US" dirty="0"/>
              <a:t>平台结构</a:t>
            </a:r>
          </a:p>
        </p:txBody>
      </p:sp>
      <p:sp>
        <p:nvSpPr>
          <p:cNvPr id="5" name="AutoShape 2" descr="Android 软件层次结构">
            <a:extLst>
              <a:ext uri="{FF2B5EF4-FFF2-40B4-BE49-F238E27FC236}">
                <a16:creationId xmlns:a16="http://schemas.microsoft.com/office/drawing/2014/main" id="{2FB2C85A-F31C-45C9-873A-8FC5647B58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Android 软件层次结构">
            <a:extLst>
              <a:ext uri="{FF2B5EF4-FFF2-40B4-BE49-F238E27FC236}">
                <a16:creationId xmlns:a16="http://schemas.microsoft.com/office/drawing/2014/main" id="{43A2F83F-23C3-4B74-9E23-29011DE16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3021C04F-91D6-4D13-8763-0BEBCA943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30" y="1973263"/>
            <a:ext cx="5065712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7">
            <a:extLst>
              <a:ext uri="{FF2B5EF4-FFF2-40B4-BE49-F238E27FC236}">
                <a16:creationId xmlns:a16="http://schemas.microsoft.com/office/drawing/2014/main" id="{F631C2F3-4D91-4771-A422-445222F8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5" y="2693988"/>
            <a:ext cx="5100637" cy="88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D5F1C2D5-00A5-435D-A79D-0B5415C7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42" y="3636963"/>
            <a:ext cx="50927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B4EEF7E6-FA8A-4802-85AE-F9844F30B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92" y="4922838"/>
            <a:ext cx="521811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30">
            <a:extLst>
              <a:ext uri="{FF2B5EF4-FFF2-40B4-BE49-F238E27FC236}">
                <a16:creationId xmlns:a16="http://schemas.microsoft.com/office/drawing/2014/main" id="{C31F204F-6D06-4E69-9E5B-525D67DABB60}"/>
              </a:ext>
            </a:extLst>
          </p:cNvPr>
          <p:cNvSpPr/>
          <p:nvPr/>
        </p:nvSpPr>
        <p:spPr>
          <a:xfrm>
            <a:off x="7814192" y="1982470"/>
            <a:ext cx="1584325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>
                <a:solidFill>
                  <a:sysClr val="window" lastClr="FFFFFF"/>
                </a:solidFill>
                <a:latin typeface="Arial"/>
              </a:rPr>
              <a:t>闹钟</a:t>
            </a:r>
            <a:endParaRPr lang="en-US" altLang="zh-CN" b="1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4" name="圆角矩形 31">
            <a:extLst>
              <a:ext uri="{FF2B5EF4-FFF2-40B4-BE49-F238E27FC236}">
                <a16:creationId xmlns:a16="http://schemas.microsoft.com/office/drawing/2014/main" id="{B7BA31E0-8A6E-41C7-B550-797FFD57D48B}"/>
              </a:ext>
            </a:extLst>
          </p:cNvPr>
          <p:cNvSpPr/>
          <p:nvPr/>
        </p:nvSpPr>
        <p:spPr>
          <a:xfrm>
            <a:off x="7814192" y="3058001"/>
            <a:ext cx="1584325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>
                <a:solidFill>
                  <a:sysClr val="window" lastClr="FFFFFF"/>
                </a:solidFill>
                <a:latin typeface="Arial"/>
              </a:rPr>
              <a:t>通知管理器</a:t>
            </a:r>
            <a:endParaRPr lang="zh-CN" altLang="en-US" b="1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5" name="圆角矩形 32">
            <a:extLst>
              <a:ext uri="{FF2B5EF4-FFF2-40B4-BE49-F238E27FC236}">
                <a16:creationId xmlns:a16="http://schemas.microsoft.com/office/drawing/2014/main" id="{13BC7570-0C51-4553-901B-EC9BE0E81A6D}"/>
              </a:ext>
            </a:extLst>
          </p:cNvPr>
          <p:cNvSpPr/>
          <p:nvPr/>
        </p:nvSpPr>
        <p:spPr>
          <a:xfrm>
            <a:off x="7814192" y="4081145"/>
            <a:ext cx="1584325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>
                <a:solidFill>
                  <a:sysClr val="window" lastClr="FFFFFF"/>
                </a:solidFill>
                <a:latin typeface="Arial"/>
              </a:rPr>
              <a:t>多媒体框架</a:t>
            </a:r>
            <a:endParaRPr lang="zh-CN" altLang="en-US" b="1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6" name="圆角矩形 33">
            <a:extLst>
              <a:ext uri="{FF2B5EF4-FFF2-40B4-BE49-F238E27FC236}">
                <a16:creationId xmlns:a16="http://schemas.microsoft.com/office/drawing/2014/main" id="{FAAD0517-615C-4CF5-90AF-C622DEBA4A98}"/>
              </a:ext>
            </a:extLst>
          </p:cNvPr>
          <p:cNvSpPr/>
          <p:nvPr/>
        </p:nvSpPr>
        <p:spPr>
          <a:xfrm>
            <a:off x="7814192" y="5119370"/>
            <a:ext cx="1584325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>
                <a:solidFill>
                  <a:sysClr val="window" lastClr="FFFFFF"/>
                </a:solidFill>
                <a:latin typeface="Arial"/>
              </a:rPr>
              <a:t>音频驱动</a:t>
            </a:r>
            <a:endParaRPr lang="zh-CN" altLang="en-US" b="1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7" name="右箭头 34">
            <a:extLst>
              <a:ext uri="{FF2B5EF4-FFF2-40B4-BE49-F238E27FC236}">
                <a16:creationId xmlns:a16="http://schemas.microsoft.com/office/drawing/2014/main" id="{BD1CFAC6-9A35-468F-804D-63A25778C3C9}"/>
              </a:ext>
            </a:extLst>
          </p:cNvPr>
          <p:cNvSpPr/>
          <p:nvPr/>
        </p:nvSpPr>
        <p:spPr bwMode="auto">
          <a:xfrm rot="5400000">
            <a:off x="8383707" y="2691310"/>
            <a:ext cx="337342" cy="109339"/>
          </a:xfrm>
          <a:prstGeom prst="rightArrow">
            <a:avLst>
              <a:gd name="adj1" fmla="val 69403"/>
              <a:gd name="adj2" fmla="val 86923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0" rIns="0" anchor="ctr"/>
          <a:lstStyle/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2800" kern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8" name="右箭头 35">
            <a:extLst>
              <a:ext uri="{FF2B5EF4-FFF2-40B4-BE49-F238E27FC236}">
                <a16:creationId xmlns:a16="http://schemas.microsoft.com/office/drawing/2014/main" id="{64D9ACE5-E6C3-4C76-BB94-7361FF8E8318}"/>
              </a:ext>
            </a:extLst>
          </p:cNvPr>
          <p:cNvSpPr/>
          <p:nvPr/>
        </p:nvSpPr>
        <p:spPr bwMode="auto">
          <a:xfrm rot="5400000">
            <a:off x="8383707" y="3714056"/>
            <a:ext cx="337342" cy="109339"/>
          </a:xfrm>
          <a:prstGeom prst="rightArrow">
            <a:avLst>
              <a:gd name="adj1" fmla="val 69403"/>
              <a:gd name="adj2" fmla="val 86923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0" rIns="0" anchor="ctr"/>
          <a:lstStyle/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2800" kern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9" name="右箭头 36">
            <a:extLst>
              <a:ext uri="{FF2B5EF4-FFF2-40B4-BE49-F238E27FC236}">
                <a16:creationId xmlns:a16="http://schemas.microsoft.com/office/drawing/2014/main" id="{1A66804D-40E1-4E0B-80A7-0D671C47C53B}"/>
              </a:ext>
            </a:extLst>
          </p:cNvPr>
          <p:cNvSpPr/>
          <p:nvPr/>
        </p:nvSpPr>
        <p:spPr bwMode="auto">
          <a:xfrm rot="5400000">
            <a:off x="8382914" y="4772919"/>
            <a:ext cx="337342" cy="109339"/>
          </a:xfrm>
          <a:prstGeom prst="rightArrow">
            <a:avLst>
              <a:gd name="adj1" fmla="val 69403"/>
              <a:gd name="adj2" fmla="val 86923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0" rIns="0" anchor="ctr"/>
          <a:lstStyle/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2800" kern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6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125C006-0791-433E-B64A-82F2A309C8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/>
              <a:t>Android</a:t>
            </a:r>
            <a:r>
              <a:rPr lang="zh-CN" altLang="en-US" sz="2800" dirty="0"/>
              <a:t>安装包文件简称</a:t>
            </a:r>
            <a:r>
              <a:rPr lang="en-US" altLang="zh-CN" sz="2800" dirty="0"/>
              <a:t>APK</a:t>
            </a:r>
            <a:r>
              <a:rPr lang="zh-CN" altLang="en-US" sz="2800" dirty="0"/>
              <a:t>，其后缀名是（）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7FFC2B-5B37-4462-A1AF-2C0B7471A9E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apk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D3102C-02BF-4F6F-8BDF-8697E8B81D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exe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E3FE76-0CE8-4798-AEA3-29DE64B8A66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txt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1E0BD7-C341-43DF-963A-B187B5CAFCD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app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3BC465-6B2F-4208-A38D-B45426E550B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924CB10-1A28-4272-BB74-A41C63FEF76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3ACE021-E17B-4A75-A98E-B341642FD4D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B1C8618-6A2F-4A75-90E9-EAB029699F6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7B20F38-A628-4024-A281-7802139FB8F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77CCA77-B903-4144-92CC-54B57E9EBA4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4B4F106-AC83-43C5-94B9-EC22DB642FF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AC92021-10B5-4E19-9023-39981FE5E08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F7587905-45E4-48FD-BE96-F6A04582CE0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3D45596B-B186-4A05-8B62-347D0F19EA9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22F41D3-537E-416F-8A94-3DB74D72778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93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B34F9-A6C6-46AE-9D6B-75F3BD3C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工作流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5627D9-C313-4DF9-B58A-3DF18BDF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151"/>
          <a:stretch/>
        </p:blipFill>
        <p:spPr>
          <a:xfrm>
            <a:off x="-1" y="1049060"/>
            <a:ext cx="4528134" cy="3608000"/>
          </a:xfrm>
          <a:prstGeom prst="rect">
            <a:avLst/>
          </a:prstGeom>
        </p:spPr>
      </p:pic>
      <p:sp>
        <p:nvSpPr>
          <p:cNvPr id="6" name="AutoShape 4" descr="工作流图">
            <a:extLst>
              <a:ext uri="{FF2B5EF4-FFF2-40B4-BE49-F238E27FC236}">
                <a16:creationId xmlns:a16="http://schemas.microsoft.com/office/drawing/2014/main" id="{0D421C23-3BB0-485D-923F-A50D8FFC1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3A9637-CBD4-4A61-BF35-10EB025B5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94" b="36434"/>
          <a:stretch/>
        </p:blipFill>
        <p:spPr>
          <a:xfrm>
            <a:off x="4758056" y="966952"/>
            <a:ext cx="5066427" cy="2505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00807A-1CD2-4436-8890-BC66FBC61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74"/>
          <a:stretch/>
        </p:blipFill>
        <p:spPr>
          <a:xfrm>
            <a:off x="5247154" y="3704295"/>
            <a:ext cx="4077600" cy="315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2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7F6E1-5422-4643-82D8-2AFEF15D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创建</a:t>
            </a:r>
            <a:r>
              <a:rPr lang="en-US" altLang="zh-CN" dirty="0"/>
              <a:t>Android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28453-7EF0-45D0-A523-19ABE5C5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Android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项目结构</a:t>
            </a:r>
            <a:endParaRPr lang="en-US" altLang="zh-CN" dirty="0"/>
          </a:p>
          <a:p>
            <a:pPr lvl="1"/>
            <a:r>
              <a:rPr lang="zh-CN" altLang="en-US" dirty="0"/>
              <a:t>在每个 </a:t>
            </a:r>
            <a:r>
              <a:rPr lang="en-US" altLang="zh-CN" dirty="0"/>
              <a:t>Android </a:t>
            </a:r>
            <a:r>
              <a:rPr lang="zh-CN" altLang="en-US" dirty="0"/>
              <a:t>应用模块中，文件显示在以下组中：</a:t>
            </a:r>
          </a:p>
          <a:p>
            <a:pPr lvl="2"/>
            <a:r>
              <a:rPr lang="en-US" altLang="zh-CN" dirty="0"/>
              <a:t>manifests</a:t>
            </a:r>
            <a:r>
              <a:rPr lang="zh-CN" altLang="en-US" dirty="0"/>
              <a:t>：包含 </a:t>
            </a:r>
            <a:r>
              <a:rPr lang="en-US" altLang="zh-CN" dirty="0"/>
              <a:t>AndroidManifest.xml </a:t>
            </a:r>
            <a:r>
              <a:rPr lang="zh-CN" altLang="en-US" dirty="0"/>
              <a:t>文件。</a:t>
            </a:r>
          </a:p>
          <a:p>
            <a:pPr lvl="2"/>
            <a:r>
              <a:rPr lang="en-US" altLang="zh-CN" dirty="0"/>
              <a:t>java</a:t>
            </a:r>
            <a:r>
              <a:rPr lang="zh-CN" altLang="en-US" dirty="0"/>
              <a:t>：包含 </a:t>
            </a:r>
            <a:r>
              <a:rPr lang="en-US" altLang="zh-CN" dirty="0"/>
              <a:t>Java </a:t>
            </a:r>
            <a:r>
              <a:rPr lang="zh-CN" altLang="en-US" dirty="0"/>
              <a:t>源代码文件，包括 </a:t>
            </a:r>
            <a:r>
              <a:rPr lang="en-US" altLang="zh-CN" dirty="0"/>
              <a:t>JUnit </a:t>
            </a:r>
            <a:r>
              <a:rPr lang="zh-CN" altLang="en-US" dirty="0"/>
              <a:t>测试代码。</a:t>
            </a:r>
          </a:p>
          <a:p>
            <a:pPr lvl="2"/>
            <a:r>
              <a:rPr lang="en-US" altLang="zh-CN" dirty="0"/>
              <a:t>res</a:t>
            </a:r>
            <a:r>
              <a:rPr lang="zh-CN" altLang="en-US" dirty="0"/>
              <a:t>：包含所有非代码资源，例如 </a:t>
            </a:r>
            <a:r>
              <a:rPr lang="en-US" altLang="zh-CN" dirty="0"/>
              <a:t>XML </a:t>
            </a:r>
            <a:r>
              <a:rPr lang="zh-CN" altLang="en-US" dirty="0"/>
              <a:t>布局、</a:t>
            </a:r>
            <a:r>
              <a:rPr lang="en-US" altLang="zh-CN" dirty="0"/>
              <a:t>UI </a:t>
            </a:r>
            <a:r>
              <a:rPr lang="zh-CN" altLang="en-US" dirty="0"/>
              <a:t>字符串和位图图像。</a:t>
            </a:r>
            <a:endParaRPr lang="en-US" altLang="zh-CN" dirty="0"/>
          </a:p>
          <a:p>
            <a:r>
              <a:rPr lang="zh-CN" altLang="en-US" dirty="0"/>
              <a:t>编译和运行</a:t>
            </a:r>
            <a:endParaRPr lang="en-US" altLang="zh-CN" dirty="0"/>
          </a:p>
          <a:p>
            <a:pPr lvl="1"/>
            <a:r>
              <a:rPr lang="zh-CN" altLang="en-US" dirty="0"/>
              <a:t>在真实设备上运行</a:t>
            </a:r>
            <a:endParaRPr lang="en-US" altLang="zh-CN" dirty="0"/>
          </a:p>
          <a:p>
            <a:pPr lvl="1"/>
            <a:r>
              <a:rPr lang="zh-CN" altLang="en-US" dirty="0"/>
              <a:t>在模拟器上运行</a:t>
            </a:r>
          </a:p>
        </p:txBody>
      </p:sp>
    </p:spTree>
    <p:extLst>
      <p:ext uri="{BB962C8B-B14F-4D97-AF65-F5344CB8AC3E}">
        <p14:creationId xmlns:p14="http://schemas.microsoft.com/office/powerpoint/2010/main" val="3425506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97C7703B-F65C-468C-957E-6CEB87881049}" vid="{B0A68E35-012B-4365-B74F-11977064FD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672</TotalTime>
  <Words>1590</Words>
  <Application>Microsoft Office PowerPoint</Application>
  <PresentationFormat>宽屏</PresentationFormat>
  <Paragraphs>282</Paragraphs>
  <Slides>23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</vt:lpstr>
      <vt:lpstr>楷体</vt:lpstr>
      <vt:lpstr>宋体</vt:lpstr>
      <vt:lpstr>微软雅黑</vt:lpstr>
      <vt:lpstr>Arial</vt:lpstr>
      <vt:lpstr>Calibri</vt:lpstr>
      <vt:lpstr>Impact</vt:lpstr>
      <vt:lpstr>henu1</vt:lpstr>
      <vt:lpstr>PowerPoint 演示文稿</vt:lpstr>
      <vt:lpstr>本章内容</vt:lpstr>
      <vt:lpstr>北京android开发工程师工资收入</vt:lpstr>
      <vt:lpstr>Android 的版本</vt:lpstr>
      <vt:lpstr>Android 的版本</vt:lpstr>
      <vt:lpstr>Android平台结构</vt:lpstr>
      <vt:lpstr>PowerPoint 演示文稿</vt:lpstr>
      <vt:lpstr>工作流</vt:lpstr>
      <vt:lpstr>创建Android项目</vt:lpstr>
      <vt:lpstr>PowerPoint 演示文稿</vt:lpstr>
      <vt:lpstr>PowerPoint 演示文稿</vt:lpstr>
      <vt:lpstr>Android 应用基础知识</vt:lpstr>
      <vt:lpstr>Android 应用基础知识</vt:lpstr>
      <vt:lpstr>PowerPoint 演示文稿</vt:lpstr>
      <vt:lpstr>PowerPoint 演示文稿</vt:lpstr>
      <vt:lpstr>Android 调试桥 (adb)</vt:lpstr>
      <vt:lpstr>Android 调试桥 (adb)</vt:lpstr>
      <vt:lpstr>使用 Logcat 写入和查看日志</vt:lpstr>
      <vt:lpstr>使用 Logcat 写入和查看日志</vt:lpstr>
      <vt:lpstr>使用 Logcat 写入和查看日志</vt:lpstr>
      <vt:lpstr>使用 Logcat 写入和查看日志</vt:lpstr>
      <vt:lpstr>使用 Logcat 写入和查看日志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王 红涛</cp:lastModifiedBy>
  <cp:revision>37</cp:revision>
  <dcterms:created xsi:type="dcterms:W3CDTF">2019-12-16T08:36:49Z</dcterms:created>
  <dcterms:modified xsi:type="dcterms:W3CDTF">2022-02-22T14:13:13Z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