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70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10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2020/4/6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B832A-BD15-437D-9917-6F88941C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共享首选项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01595-AD79-404B-BC31-3A0E4393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获取</a:t>
            </a:r>
            <a:r>
              <a:rPr lang="en-US" altLang="zh-CN" b="1" dirty="0"/>
              <a:t>Shared Preferences</a:t>
            </a:r>
            <a:r>
              <a:rPr lang="zh-CN" altLang="en-US" b="1" dirty="0"/>
              <a:t>的</a:t>
            </a:r>
            <a:r>
              <a:rPr lang="en-US" altLang="zh-CN" b="1" dirty="0"/>
              <a:t>handle</a:t>
            </a:r>
          </a:p>
          <a:p>
            <a:r>
              <a:rPr lang="zh-CN" altLang="en-US" b="1" dirty="0"/>
              <a:t>写入</a:t>
            </a:r>
            <a:r>
              <a:rPr lang="en-US" altLang="zh-CN" b="1" dirty="0"/>
              <a:t>Shared Preferences</a:t>
            </a:r>
          </a:p>
          <a:p>
            <a:pPr lvl="1"/>
            <a:r>
              <a:rPr lang="zh-CN" altLang="en-US" dirty="0"/>
              <a:t>调用 </a:t>
            </a:r>
            <a:r>
              <a:rPr lang="en-US" altLang="zh-CN" dirty="0"/>
              <a:t>edit() </a:t>
            </a:r>
            <a:r>
              <a:rPr lang="zh-CN" altLang="en-US" dirty="0"/>
              <a:t>以获取 </a:t>
            </a:r>
            <a:r>
              <a:rPr lang="en-US" altLang="zh-CN" dirty="0" err="1"/>
              <a:t>SharedPreferences.Editor</a:t>
            </a:r>
            <a:r>
              <a:rPr lang="zh-CN" altLang="en-US" dirty="0"/>
              <a:t>。然后使用</a:t>
            </a:r>
            <a:r>
              <a:rPr lang="en-US" altLang="zh-CN" dirty="0"/>
              <a:t>Editor</a:t>
            </a:r>
            <a:r>
              <a:rPr lang="zh-CN" altLang="en-US" dirty="0"/>
              <a:t>的 </a:t>
            </a:r>
            <a:r>
              <a:rPr lang="en-US" altLang="zh-CN" dirty="0" err="1"/>
              <a:t>putBoolean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putString</a:t>
            </a:r>
            <a:r>
              <a:rPr lang="en-US" altLang="zh-CN" dirty="0"/>
              <a:t>() </a:t>
            </a:r>
            <a:r>
              <a:rPr lang="zh-CN" altLang="en-US" dirty="0"/>
              <a:t>等方法添加值。最后，使用</a:t>
            </a:r>
            <a:r>
              <a:rPr lang="en-US" altLang="zh-CN" dirty="0"/>
              <a:t>Editor</a:t>
            </a:r>
            <a:r>
              <a:rPr lang="zh-CN" altLang="en-US" dirty="0"/>
              <a:t>的 </a:t>
            </a:r>
            <a:r>
              <a:rPr lang="en-US" altLang="zh-CN" dirty="0"/>
              <a:t>commit() </a:t>
            </a:r>
            <a:r>
              <a:rPr lang="zh-CN" altLang="en-US" dirty="0"/>
              <a:t>提交新值</a:t>
            </a:r>
            <a:endParaRPr lang="en-US" altLang="zh-CN" dirty="0"/>
          </a:p>
          <a:p>
            <a:r>
              <a:rPr lang="zh-CN" altLang="en-US" dirty="0"/>
              <a:t>从共享</a:t>
            </a:r>
            <a:r>
              <a:rPr lang="en-US" altLang="zh-CN" dirty="0"/>
              <a:t>Preference</a:t>
            </a:r>
            <a:r>
              <a:rPr lang="zh-CN" altLang="en-US" dirty="0"/>
              <a:t>文件中读取数据</a:t>
            </a:r>
          </a:p>
          <a:p>
            <a:pPr lvl="1"/>
            <a:r>
              <a:rPr lang="zh-CN" altLang="en-US" dirty="0"/>
              <a:t>调用 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getInt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getString</a:t>
            </a:r>
            <a:r>
              <a:rPr lang="en-US" altLang="zh-CN" dirty="0"/>
              <a:t>()</a:t>
            </a:r>
            <a:r>
              <a:rPr lang="zh-CN" altLang="en-US" dirty="0"/>
              <a:t>方法，给这些方法传递你需要获取值的</a:t>
            </a:r>
            <a:r>
              <a:rPr lang="en-US" altLang="zh-CN" dirty="0"/>
              <a:t>key</a:t>
            </a:r>
            <a:r>
              <a:rPr lang="zh-CN" altLang="en-US" dirty="0"/>
              <a:t>，如果没有对应</a:t>
            </a:r>
            <a:r>
              <a:rPr lang="en-US" altLang="zh-CN" dirty="0"/>
              <a:t>key</a:t>
            </a:r>
            <a:r>
              <a:rPr lang="zh-CN" altLang="en-US" dirty="0"/>
              <a:t>值，会返回一个默认值。</a:t>
            </a:r>
          </a:p>
        </p:txBody>
      </p:sp>
    </p:spTree>
    <p:extLst>
      <p:ext uri="{BB962C8B-B14F-4D97-AF65-F5344CB8AC3E}">
        <p14:creationId xmlns:p14="http://schemas.microsoft.com/office/powerpoint/2010/main" val="346539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40D1-6D8A-49FF-8B06-10A4A456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序列化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08873-7089-498D-8C28-58395A96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序列化是将对象状态转换为可保存或传输的格式的过程。我们可以把对象序列化为不同的格式，比如说：</a:t>
            </a:r>
            <a:r>
              <a:rPr lang="en-US" altLang="zh-CN" dirty="0" err="1"/>
              <a:t>JSon</a:t>
            </a:r>
            <a:r>
              <a:rPr lang="zh-CN" altLang="en-US" dirty="0"/>
              <a:t>序列化、</a:t>
            </a:r>
            <a:r>
              <a:rPr lang="en-US" altLang="zh-CN" dirty="0"/>
              <a:t>XML</a:t>
            </a:r>
            <a:r>
              <a:rPr lang="zh-CN" altLang="en-US" dirty="0"/>
              <a:t>序列化、二进制序列化等等，不同的形式适应不同的业务需求。</a:t>
            </a:r>
          </a:p>
        </p:txBody>
      </p:sp>
    </p:spTree>
    <p:extLst>
      <p:ext uri="{BB962C8B-B14F-4D97-AF65-F5344CB8AC3E}">
        <p14:creationId xmlns:p14="http://schemas.microsoft.com/office/powerpoint/2010/main" val="24930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635D-44B4-405C-9923-E26A5A80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XML</a:t>
            </a:r>
            <a:r>
              <a:rPr lang="zh-CN" altLang="en-US" b="1" dirty="0"/>
              <a:t>序列化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55475-EDE6-4A30-A6A8-E444ECD6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把对象的成员变量转化为</a:t>
            </a:r>
            <a:r>
              <a:rPr lang="en-US" altLang="zh-CN" sz="1800" dirty="0"/>
              <a:t>XML</a:t>
            </a:r>
            <a:r>
              <a:rPr lang="zh-CN" altLang="en-US" sz="1800" dirty="0"/>
              <a:t>格式，需要使用</a:t>
            </a:r>
            <a:r>
              <a:rPr lang="en-US" altLang="zh-CN" sz="1800" dirty="0"/>
              <a:t>Xml</a:t>
            </a:r>
            <a:r>
              <a:rPr lang="zh-CN" altLang="en-US" sz="1800" dirty="0"/>
              <a:t>序列化器（</a:t>
            </a:r>
            <a:r>
              <a:rPr lang="en-US" altLang="zh-CN" sz="1800" dirty="0" err="1"/>
              <a:t>XmlSerializer</a:t>
            </a:r>
            <a:r>
              <a:rPr lang="zh-CN" altLang="en-US" sz="1800" dirty="0"/>
              <a:t>类），序列化之后的对象以</a:t>
            </a:r>
            <a:r>
              <a:rPr lang="en-US" altLang="zh-CN" sz="1800" dirty="0"/>
              <a:t>XML</a:t>
            </a:r>
            <a:r>
              <a:rPr lang="zh-CN" altLang="en-US" sz="1800" dirty="0"/>
              <a:t>文件的形式保存。</a:t>
            </a:r>
            <a:endParaRPr lang="en-US" altLang="zh-CN" sz="1800" dirty="0"/>
          </a:p>
          <a:p>
            <a:r>
              <a:rPr lang="zh-CN" altLang="en-US" sz="1800" dirty="0"/>
              <a:t>通过序列化器对转换进行操作：</a:t>
            </a:r>
          </a:p>
          <a:p>
            <a:endParaRPr lang="zh-CN" altLang="en-US" sz="1800" dirty="0"/>
          </a:p>
          <a:p>
            <a:pPr lvl="1"/>
            <a:r>
              <a:rPr lang="zh-CN" altLang="en-US" sz="1600" dirty="0"/>
              <a:t>设置文件编码方式：</a:t>
            </a:r>
            <a:r>
              <a:rPr lang="en-US" altLang="zh-CN" sz="1600" dirty="0" err="1"/>
              <a:t>serializer.setOutput</a:t>
            </a:r>
            <a:r>
              <a:rPr lang="en-US" altLang="zh-CN" sz="1600" dirty="0"/>
              <a:t>(fos,"utf-8");//</a:t>
            </a:r>
            <a:r>
              <a:rPr lang="en-US" altLang="zh-CN" sz="1600" dirty="0" err="1"/>
              <a:t>fos</a:t>
            </a:r>
            <a:r>
              <a:rPr lang="zh-CN" altLang="en-US" sz="1600" dirty="0"/>
              <a:t>为文件输出流对象</a:t>
            </a:r>
          </a:p>
          <a:p>
            <a:pPr lvl="1"/>
            <a:r>
              <a:rPr lang="zh-CN" altLang="en-US" sz="1600" dirty="0"/>
              <a:t>写入</a:t>
            </a:r>
            <a:r>
              <a:rPr lang="en-US" altLang="zh-CN" sz="1600" dirty="0"/>
              <a:t>xml</a:t>
            </a:r>
            <a:r>
              <a:rPr lang="zh-CN" altLang="en-US" sz="1600" dirty="0"/>
              <a:t>文件的开始标签：</a:t>
            </a:r>
            <a:r>
              <a:rPr lang="en-US" altLang="zh-CN" sz="1600" dirty="0" err="1"/>
              <a:t>serializer.startDocument</a:t>
            </a:r>
            <a:r>
              <a:rPr lang="en-US" altLang="zh-CN" sz="1600" dirty="0"/>
              <a:t>("utf-8",true); </a:t>
            </a:r>
            <a:r>
              <a:rPr lang="zh-CN" altLang="en-US" sz="1600" dirty="0"/>
              <a:t>第一个参数设置文档的编码格式，第二个参数设置是否是一个独立的文档，一般设置为</a:t>
            </a:r>
            <a:r>
              <a:rPr lang="en-US" altLang="zh-CN" sz="1600" dirty="0"/>
              <a:t>true</a:t>
            </a:r>
          </a:p>
          <a:p>
            <a:pPr lvl="1"/>
            <a:r>
              <a:rPr lang="zh-CN" altLang="en-US" sz="1600" dirty="0"/>
              <a:t>依次写入各元素（如果有多个元素则可以使用迭代的方式写入，如果标签是嵌套的，则在写入顺序上也是嵌套的）：</a:t>
            </a:r>
          </a:p>
          <a:p>
            <a:pPr lvl="2"/>
            <a:r>
              <a:rPr lang="en-US" altLang="zh-CN" sz="1400" dirty="0"/>
              <a:t>a) </a:t>
            </a:r>
            <a:r>
              <a:rPr lang="zh-CN" altLang="en-US" sz="1400" dirty="0"/>
              <a:t>写入开始标签：</a:t>
            </a:r>
            <a:r>
              <a:rPr lang="en-US" altLang="zh-CN" sz="1400" dirty="0" err="1"/>
              <a:t>serializer.startTag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null,"Persons</a:t>
            </a:r>
            <a:r>
              <a:rPr lang="en-US" altLang="zh-CN" sz="1400" dirty="0"/>
              <a:t>"); </a:t>
            </a:r>
            <a:r>
              <a:rPr lang="zh-CN" altLang="en-US" sz="1400" dirty="0"/>
              <a:t>这里第一个参数为</a:t>
            </a:r>
            <a:r>
              <a:rPr lang="en-US" altLang="zh-CN" sz="1400" dirty="0"/>
              <a:t>xml</a:t>
            </a:r>
            <a:r>
              <a:rPr lang="zh-CN" altLang="en-US" sz="1400" dirty="0"/>
              <a:t>的命名空间，没有可以用</a:t>
            </a:r>
            <a:r>
              <a:rPr lang="en-US" altLang="zh-CN" sz="1400" dirty="0"/>
              <a:t>null</a:t>
            </a:r>
            <a:r>
              <a:rPr lang="zh-CN" altLang="en-US" sz="1400" dirty="0"/>
              <a:t>，第二个参数为标签名</a:t>
            </a:r>
          </a:p>
          <a:p>
            <a:pPr lvl="2"/>
            <a:r>
              <a:rPr lang="en-US" altLang="zh-CN" sz="1400" dirty="0"/>
              <a:t>b) </a:t>
            </a:r>
            <a:r>
              <a:rPr lang="zh-CN" altLang="en-US" sz="1400" dirty="0"/>
              <a:t>如果该标签有属性：</a:t>
            </a:r>
            <a:r>
              <a:rPr lang="en-US" altLang="zh-CN" sz="1400" dirty="0" err="1"/>
              <a:t>serializer.attribute</a:t>
            </a:r>
            <a:r>
              <a:rPr lang="en-US" altLang="zh-CN" sz="1400" dirty="0"/>
              <a:t>(null,"id",1);</a:t>
            </a:r>
            <a:r>
              <a:rPr lang="zh-CN" altLang="en-US" sz="1400" dirty="0"/>
              <a:t>其中第一个参数为命名空间，第二个参数是属性名，第三个参数为属性值</a:t>
            </a:r>
          </a:p>
          <a:p>
            <a:pPr lvl="2"/>
            <a:r>
              <a:rPr lang="en-US" altLang="zh-CN" sz="1400" dirty="0"/>
              <a:t>c) </a:t>
            </a:r>
            <a:r>
              <a:rPr lang="zh-CN" altLang="en-US" sz="1400" dirty="0"/>
              <a:t>写入元素内容：</a:t>
            </a:r>
            <a:r>
              <a:rPr lang="en-US" altLang="zh-CN" sz="1400" dirty="0" err="1"/>
              <a:t>serializer.text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person.getName</a:t>
            </a:r>
            <a:r>
              <a:rPr lang="en-US" altLang="zh-CN" sz="1400" dirty="0"/>
              <a:t>());</a:t>
            </a:r>
            <a:r>
              <a:rPr lang="zh-CN" altLang="en-US" sz="1400" dirty="0"/>
              <a:t>该参数为实例对象中的某个属性值</a:t>
            </a:r>
          </a:p>
          <a:p>
            <a:pPr lvl="2"/>
            <a:r>
              <a:rPr lang="en-US" altLang="zh-CN" sz="1400" dirty="0"/>
              <a:t>d) </a:t>
            </a:r>
            <a:r>
              <a:rPr lang="zh-CN" altLang="en-US" sz="1400" dirty="0"/>
              <a:t>写入结束标签：</a:t>
            </a:r>
            <a:r>
              <a:rPr lang="en-US" altLang="zh-CN" sz="1400" dirty="0" err="1"/>
              <a:t>serializer.endTag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null,"Persons</a:t>
            </a:r>
            <a:r>
              <a:rPr lang="en-US" altLang="zh-CN" sz="1400" dirty="0"/>
              <a:t>");</a:t>
            </a:r>
            <a:r>
              <a:rPr lang="zh-CN" altLang="en-US" sz="1400" dirty="0"/>
              <a:t>第一个参数为命名空间，一般为</a:t>
            </a:r>
            <a:r>
              <a:rPr lang="en-US" altLang="zh-CN" sz="1400" dirty="0"/>
              <a:t>null</a:t>
            </a:r>
            <a:r>
              <a:rPr lang="zh-CN" altLang="en-US" sz="1400" dirty="0"/>
              <a:t>即可，第二个参数为结束标签的标签名</a:t>
            </a:r>
          </a:p>
          <a:p>
            <a:pPr lvl="1"/>
            <a:r>
              <a:rPr lang="zh-CN" altLang="en-US" sz="1600" dirty="0"/>
              <a:t>以这个语句表示文档的写入结束：</a:t>
            </a:r>
            <a:r>
              <a:rPr lang="en-US" altLang="zh-CN" sz="1600" dirty="0" err="1"/>
              <a:t>serializer.endDocument</a:t>
            </a:r>
            <a:r>
              <a:rPr lang="en-US" altLang="zh-CN" sz="1600" dirty="0"/>
              <a:t>()</a:t>
            </a:r>
          </a:p>
          <a:p>
            <a:pPr lvl="1"/>
            <a:r>
              <a:rPr lang="zh-CN" altLang="en-US" sz="1600" dirty="0"/>
              <a:t>通过</a:t>
            </a:r>
            <a:r>
              <a:rPr lang="en-US" altLang="zh-CN" sz="1600" dirty="0" err="1"/>
              <a:t>serializer.flush</a:t>
            </a:r>
            <a:r>
              <a:rPr lang="en-US" altLang="zh-CN" sz="1600" dirty="0"/>
              <a:t>()</a:t>
            </a:r>
            <a:r>
              <a:rPr lang="zh-CN" altLang="en-US" sz="1600" dirty="0"/>
              <a:t>将流写入文件中</a:t>
            </a:r>
          </a:p>
          <a:p>
            <a:pPr lvl="1"/>
            <a:r>
              <a:rPr lang="zh-CN" altLang="en-US" sz="1600" dirty="0"/>
              <a:t>最后，关闭输出流：</a:t>
            </a:r>
            <a:r>
              <a:rPr lang="en-US" altLang="zh-CN" sz="1600" dirty="0" err="1"/>
              <a:t>fos.close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619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96A6-78D6-439E-A506-D842C982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XML</a:t>
            </a:r>
            <a:r>
              <a:rPr lang="zh-CN" altLang="en-US" b="1" dirty="0"/>
              <a:t>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BBA8C-89B8-45D5-BEBC-923A4B81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DOM</a:t>
            </a:r>
            <a:r>
              <a:rPr lang="zh-CN" altLang="en-US" sz="2000" b="1" dirty="0"/>
              <a:t>解析</a:t>
            </a:r>
            <a:br>
              <a:rPr lang="zh-CN" altLang="en-US" sz="2000" dirty="0"/>
            </a:br>
            <a:r>
              <a:rPr lang="en-US" altLang="zh-CN" sz="2000" dirty="0"/>
              <a:t>DOM(Document Object Model)</a:t>
            </a:r>
            <a:r>
              <a:rPr lang="zh-CN" altLang="en-US" sz="2000" dirty="0"/>
              <a:t>，文档对象模型，</a:t>
            </a:r>
            <a:r>
              <a:rPr lang="en-US" altLang="zh-CN" sz="2000" dirty="0"/>
              <a:t>DOM</a:t>
            </a:r>
            <a:r>
              <a:rPr lang="zh-CN" altLang="en-US" sz="2000" dirty="0"/>
              <a:t>解析式基于对象的</a:t>
            </a:r>
            <a:r>
              <a:rPr lang="en-US" altLang="zh-CN" sz="2000" dirty="0"/>
              <a:t>API</a:t>
            </a:r>
            <a:r>
              <a:rPr lang="zh-CN" altLang="en-US" sz="2000" dirty="0"/>
              <a:t>，它将</a:t>
            </a:r>
            <a:r>
              <a:rPr lang="en-US" altLang="zh-CN" sz="2000" dirty="0"/>
              <a:t>XML</a:t>
            </a:r>
            <a:r>
              <a:rPr lang="zh-CN" altLang="en-US" sz="2000" dirty="0"/>
              <a:t>文件的所有内容以文档树</a:t>
            </a:r>
            <a:r>
              <a:rPr lang="en-US" altLang="zh-CN" sz="2000" dirty="0"/>
              <a:t>de</a:t>
            </a:r>
            <a:r>
              <a:rPr lang="zh-CN" altLang="en-US" sz="2000" dirty="0"/>
              <a:t>方式存放在内存中，然后允许使用</a:t>
            </a:r>
            <a:r>
              <a:rPr lang="en-US" altLang="zh-CN" sz="2000" dirty="0"/>
              <a:t>DOM API</a:t>
            </a:r>
            <a:r>
              <a:rPr lang="zh-CN" altLang="en-US" sz="2000" dirty="0"/>
              <a:t>遍历</a:t>
            </a:r>
            <a:r>
              <a:rPr lang="en-US" altLang="zh-CN" sz="2000" dirty="0"/>
              <a:t>XML</a:t>
            </a:r>
            <a:r>
              <a:rPr lang="zh-CN" altLang="en-US" sz="2000" dirty="0"/>
              <a:t>树、检索所需的数据，这样便能根据树的结构以节点形式来对文件进行操作。</a:t>
            </a:r>
            <a:br>
              <a:rPr lang="zh-CN" altLang="en-US" sz="2000" dirty="0"/>
            </a:br>
            <a:r>
              <a:rPr lang="zh-CN" altLang="en-US" sz="2000" dirty="0"/>
              <a:t>使用</a:t>
            </a:r>
            <a:r>
              <a:rPr lang="en-US" altLang="zh-CN" sz="2000" dirty="0"/>
              <a:t>DOM</a:t>
            </a:r>
            <a:r>
              <a:rPr lang="zh-CN" altLang="en-US" sz="2000" dirty="0"/>
              <a:t>操作</a:t>
            </a:r>
            <a:r>
              <a:rPr lang="en-US" altLang="zh-CN" sz="2000" dirty="0"/>
              <a:t>XML</a:t>
            </a:r>
            <a:r>
              <a:rPr lang="zh-CN" altLang="en-US" sz="2000" dirty="0"/>
              <a:t>的代码看起来比较直观。但是，因为</a:t>
            </a:r>
            <a:r>
              <a:rPr lang="en-US" altLang="zh-CN" sz="2000" dirty="0"/>
              <a:t>DOM</a:t>
            </a:r>
            <a:r>
              <a:rPr lang="zh-CN" altLang="en-US" sz="2000" dirty="0"/>
              <a:t>需要将</a:t>
            </a:r>
            <a:r>
              <a:rPr lang="en-US" altLang="zh-CN" sz="2000" dirty="0"/>
              <a:t>XML</a:t>
            </a:r>
            <a:r>
              <a:rPr lang="zh-CN" altLang="en-US" sz="2000" dirty="0"/>
              <a:t>文件的所有内容读取到内存中，所以内存的消耗比较大，特别对于运行</a:t>
            </a:r>
            <a:r>
              <a:rPr lang="en-US" altLang="zh-CN" sz="2000" dirty="0"/>
              <a:t>Android</a:t>
            </a:r>
            <a:r>
              <a:rPr lang="zh-CN" altLang="en-US" sz="2000" dirty="0"/>
              <a:t>的移动设备来说，因为设备的资源比较宝贵，如果</a:t>
            </a:r>
            <a:r>
              <a:rPr lang="en-US" altLang="zh-CN" sz="2000" dirty="0"/>
              <a:t>XML</a:t>
            </a:r>
            <a:r>
              <a:rPr lang="zh-CN" altLang="en-US" sz="2000" dirty="0"/>
              <a:t>文件的内容比较小，则采用</a:t>
            </a:r>
            <a:r>
              <a:rPr lang="en-US" altLang="zh-CN" sz="2000" dirty="0"/>
              <a:t>DOM</a:t>
            </a:r>
            <a:r>
              <a:rPr lang="zh-CN" altLang="en-US" sz="2000" dirty="0"/>
              <a:t>是可行的。</a:t>
            </a:r>
          </a:p>
          <a:p>
            <a:r>
              <a:rPr lang="en-US" altLang="zh-CN" sz="2000" b="1" dirty="0"/>
              <a:t>SAX</a:t>
            </a:r>
            <a:r>
              <a:rPr lang="zh-CN" altLang="en-US" sz="2000" b="1" dirty="0"/>
              <a:t>解析</a:t>
            </a:r>
            <a:br>
              <a:rPr lang="zh-CN" altLang="en-US" sz="2000" dirty="0"/>
            </a:br>
            <a:r>
              <a:rPr lang="en-US" altLang="zh-CN" sz="2000" dirty="0"/>
              <a:t>SAX</a:t>
            </a:r>
            <a:r>
              <a:rPr lang="zh-CN" altLang="en-US" sz="2000" dirty="0"/>
              <a:t>是一个解析速度快并且占用内存少的</a:t>
            </a:r>
            <a:r>
              <a:rPr lang="en-US" altLang="zh-CN" sz="2000" dirty="0"/>
              <a:t>xml</a:t>
            </a:r>
            <a:r>
              <a:rPr lang="zh-CN" altLang="en-US" sz="2000" dirty="0"/>
              <a:t>解析器，比较适合</a:t>
            </a:r>
            <a:r>
              <a:rPr lang="en-US" altLang="zh-CN" sz="2000" dirty="0"/>
              <a:t>Android</a:t>
            </a:r>
            <a:r>
              <a:rPr lang="zh-CN" altLang="en-US" sz="2000" dirty="0"/>
              <a:t>等移动设备。</a:t>
            </a:r>
            <a:r>
              <a:rPr lang="en-US" altLang="zh-CN" sz="2000" dirty="0"/>
              <a:t>SAX</a:t>
            </a:r>
            <a:r>
              <a:rPr lang="zh-CN" altLang="en-US" sz="2000" dirty="0"/>
              <a:t>解析</a:t>
            </a:r>
            <a:r>
              <a:rPr lang="en-US" altLang="zh-CN" sz="2000" dirty="0"/>
              <a:t>XML</a:t>
            </a:r>
            <a:r>
              <a:rPr lang="zh-CN" altLang="en-US" sz="2000" dirty="0"/>
              <a:t>文件采用的是事件驱动，它并不需要解析完整的文档，</a:t>
            </a:r>
            <a:r>
              <a:rPr lang="en-US" altLang="zh-CN" sz="2000" dirty="0"/>
              <a:t>SAX</a:t>
            </a:r>
            <a:r>
              <a:rPr lang="zh-CN" altLang="en-US" sz="2000" dirty="0"/>
              <a:t>会逐行扫描</a:t>
            </a:r>
            <a:r>
              <a:rPr lang="en-US" altLang="zh-CN" sz="2000" dirty="0"/>
              <a:t>XML</a:t>
            </a:r>
            <a:r>
              <a:rPr lang="zh-CN" altLang="en-US" sz="2000" dirty="0"/>
              <a:t>文档，当遇到标签的时候触发解析处理器，在读取文档的同时可对</a:t>
            </a:r>
            <a:r>
              <a:rPr lang="en-US" altLang="zh-CN" sz="2000" dirty="0"/>
              <a:t>XML</a:t>
            </a:r>
            <a:r>
              <a:rPr lang="zh-CN" altLang="en-US" sz="2000" dirty="0"/>
              <a:t>进行处理，不必等到文档加载结束，也不需要将整个文档加载进内存，因此不存在占用内存的问题，可以解析超大的</a:t>
            </a:r>
            <a:r>
              <a:rPr lang="en-US" altLang="zh-CN" sz="2000" dirty="0"/>
              <a:t>XML</a:t>
            </a:r>
            <a:r>
              <a:rPr lang="zh-CN" altLang="en-US" sz="2000" dirty="0"/>
              <a:t>，但</a:t>
            </a:r>
            <a:r>
              <a:rPr lang="en-US" altLang="zh-CN" sz="2000" dirty="0"/>
              <a:t>SAX</a:t>
            </a:r>
            <a:r>
              <a:rPr lang="zh-CN" altLang="en-US" sz="2000" dirty="0"/>
              <a:t>只能读取</a:t>
            </a:r>
            <a:r>
              <a:rPr lang="en-US" altLang="zh-CN" sz="2000" dirty="0"/>
              <a:t>XML</a:t>
            </a:r>
            <a:r>
              <a:rPr lang="zh-CN" altLang="en-US" sz="2000" dirty="0"/>
              <a:t>数据，无法进行增删改。</a:t>
            </a:r>
          </a:p>
          <a:p>
            <a:r>
              <a:rPr lang="en-US" altLang="zh-CN" sz="2000" b="1" dirty="0"/>
              <a:t>PULL</a:t>
            </a:r>
            <a:r>
              <a:rPr lang="zh-CN" altLang="en-US" sz="2000" b="1" dirty="0"/>
              <a:t>解析</a:t>
            </a:r>
            <a:br>
              <a:rPr lang="zh-CN" altLang="en-US" sz="2000" dirty="0"/>
            </a:br>
            <a:r>
              <a:rPr lang="zh-CN" altLang="en-US" sz="2000" dirty="0"/>
              <a:t>除了</a:t>
            </a:r>
            <a:r>
              <a:rPr lang="en-US" altLang="zh-CN" sz="2000" dirty="0"/>
              <a:t>DOM</a:t>
            </a:r>
            <a:r>
              <a:rPr lang="zh-CN" altLang="en-US" sz="2000" dirty="0"/>
              <a:t>和</a:t>
            </a:r>
            <a:r>
              <a:rPr lang="en-US" altLang="zh-CN" sz="2000" dirty="0"/>
              <a:t>SAX</a:t>
            </a:r>
            <a:r>
              <a:rPr lang="zh-CN" altLang="en-US" sz="2000" dirty="0"/>
              <a:t>以外，大家也可以使用</a:t>
            </a:r>
            <a:r>
              <a:rPr lang="en-US" altLang="zh-CN" sz="2000" dirty="0"/>
              <a:t>Android</a:t>
            </a:r>
            <a:r>
              <a:rPr lang="zh-CN" altLang="en-US" sz="2000" dirty="0"/>
              <a:t>内置的</a:t>
            </a:r>
            <a:r>
              <a:rPr lang="en-US" altLang="zh-CN" sz="2000" dirty="0"/>
              <a:t>PULL</a:t>
            </a:r>
            <a:r>
              <a:rPr lang="zh-CN" altLang="en-US" sz="2000" dirty="0"/>
              <a:t>解析器解析</a:t>
            </a:r>
            <a:r>
              <a:rPr lang="en-US" altLang="zh-CN" sz="2000" dirty="0"/>
              <a:t>XML</a:t>
            </a:r>
            <a:r>
              <a:rPr lang="zh-CN" altLang="en-US" sz="2000" dirty="0"/>
              <a:t>文件。</a:t>
            </a:r>
            <a:r>
              <a:rPr lang="en-US" altLang="zh-CN" sz="2000" dirty="0"/>
              <a:t>PULL</a:t>
            </a:r>
            <a:r>
              <a:rPr lang="zh-CN" altLang="en-US" sz="2000" dirty="0"/>
              <a:t>解析器的运行方式与</a:t>
            </a:r>
            <a:r>
              <a:rPr lang="en-US" altLang="zh-CN" sz="2000" dirty="0"/>
              <a:t>SAX</a:t>
            </a:r>
            <a:r>
              <a:rPr lang="zh-CN" altLang="en-US" sz="2000" dirty="0"/>
              <a:t>解析器相似，在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中最常用的解析方式就是</a:t>
            </a:r>
            <a:r>
              <a:rPr lang="en-US" altLang="zh-CN" sz="2000" dirty="0"/>
              <a:t>PULL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815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D2756-79C4-4383-89C4-E481596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PULL</a:t>
            </a:r>
            <a:r>
              <a:rPr lang="zh-CN" altLang="en-US" b="1" dirty="0"/>
              <a:t>解析过程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B892C-8C2E-42BE-A787-195D53A8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取一个</a:t>
            </a:r>
            <a:r>
              <a:rPr lang="en-US" altLang="zh-CN" sz="2400" dirty="0" err="1"/>
              <a:t>XmlPullParser</a:t>
            </a:r>
            <a:r>
              <a:rPr lang="zh-CN" altLang="en-US" sz="2400" dirty="0"/>
              <a:t>对象，可以通过</a:t>
            </a:r>
            <a:r>
              <a:rPr lang="en-US" altLang="zh-CN" sz="2400" dirty="0" err="1"/>
              <a:t>Xml.newPullParser</a:t>
            </a:r>
            <a:r>
              <a:rPr lang="en-US" altLang="zh-CN" sz="2400" dirty="0"/>
              <a:t>()</a:t>
            </a:r>
            <a:r>
              <a:rPr lang="zh-CN" altLang="en-US" sz="2400" dirty="0"/>
              <a:t>，或者</a:t>
            </a:r>
            <a:r>
              <a:rPr lang="en-US" altLang="zh-CN" sz="2400" dirty="0" err="1"/>
              <a:t>XmlPullParserFactory.newInstance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newPullParser</a:t>
            </a:r>
            <a:r>
              <a:rPr lang="en-US" altLang="zh-CN" sz="2400" dirty="0"/>
              <a:t>()</a:t>
            </a:r>
            <a:r>
              <a:rPr lang="zh-CN" altLang="en-US" sz="2400" dirty="0"/>
              <a:t>来获取；</a:t>
            </a:r>
          </a:p>
          <a:p>
            <a:r>
              <a:rPr lang="zh-CN" altLang="en-US" sz="2400" dirty="0"/>
              <a:t>通过调用解析器的</a:t>
            </a:r>
            <a:r>
              <a:rPr lang="en-US" altLang="zh-CN" sz="2400" dirty="0" err="1"/>
              <a:t>setInput</a:t>
            </a:r>
            <a:r>
              <a:rPr lang="en-US" altLang="zh-CN" sz="2400" dirty="0"/>
              <a:t>()</a:t>
            </a:r>
            <a:r>
              <a:rPr lang="zh-CN" altLang="en-US" sz="2400" dirty="0"/>
              <a:t>方法设置解析器的</a:t>
            </a:r>
            <a:r>
              <a:rPr lang="en-US" altLang="zh-CN" sz="2400" dirty="0"/>
              <a:t>xml</a:t>
            </a:r>
            <a:r>
              <a:rPr lang="zh-CN" altLang="en-US" sz="2400" dirty="0"/>
              <a:t>来源，</a:t>
            </a:r>
            <a:r>
              <a:rPr lang="en-US" altLang="zh-CN" sz="2400" dirty="0" err="1"/>
              <a:t>setInput</a:t>
            </a:r>
            <a:r>
              <a:rPr lang="en-US" altLang="zh-CN" sz="2400" dirty="0"/>
              <a:t>()</a:t>
            </a:r>
            <a:r>
              <a:rPr lang="zh-CN" altLang="en-US" sz="2400" dirty="0"/>
              <a:t>方法有两种形式：</a:t>
            </a:r>
            <a:br>
              <a:rPr lang="zh-CN" altLang="en-US" sz="2400" dirty="0"/>
            </a:br>
            <a:r>
              <a:rPr lang="en-US" altLang="zh-CN" sz="2400" dirty="0"/>
              <a:t>abstract void </a:t>
            </a:r>
            <a:r>
              <a:rPr lang="en-US" altLang="zh-CN" sz="2400" dirty="0" err="1"/>
              <a:t>setInput</a:t>
            </a:r>
            <a:r>
              <a:rPr lang="en-US" altLang="zh-CN" sz="2400" dirty="0"/>
              <a:t>(Reader in)</a:t>
            </a:r>
            <a:r>
              <a:rPr lang="zh-CN" altLang="en-US" sz="2400" dirty="0"/>
              <a:t>，该方法的源为字符流</a:t>
            </a:r>
            <a:br>
              <a:rPr lang="zh-CN" altLang="en-US" sz="2400" dirty="0"/>
            </a:br>
            <a:r>
              <a:rPr lang="en-US" altLang="zh-CN" sz="2400" dirty="0"/>
              <a:t>abstract void </a:t>
            </a:r>
            <a:r>
              <a:rPr lang="en-US" altLang="zh-CN" sz="2400" dirty="0" err="1"/>
              <a:t>setInput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inputStream</a:t>
            </a:r>
            <a:r>
              <a:rPr lang="en-US" altLang="zh-CN" sz="2400" dirty="0"/>
              <a:t>, String </a:t>
            </a:r>
            <a:r>
              <a:rPr lang="en-US" altLang="zh-CN" sz="2400" dirty="0" err="1"/>
              <a:t>inputEncoding</a:t>
            </a:r>
            <a:r>
              <a:rPr lang="en-US" altLang="zh-CN" sz="2400" dirty="0"/>
              <a:t>)</a:t>
            </a:r>
            <a:r>
              <a:rPr lang="zh-CN" altLang="en-US" sz="2400" dirty="0"/>
              <a:t>，该方法的源为字节流，第二个参数为流的编码；</a:t>
            </a:r>
          </a:p>
          <a:p>
            <a:r>
              <a:rPr lang="zh-CN" altLang="en-US" sz="2400" dirty="0"/>
              <a:t>通过</a:t>
            </a:r>
            <a:r>
              <a:rPr lang="en-US" altLang="zh-CN" sz="2400" dirty="0" err="1"/>
              <a:t>parser.getEventType</a:t>
            </a:r>
            <a:r>
              <a:rPr lang="en-US" altLang="zh-CN" sz="2400" dirty="0"/>
              <a:t>()</a:t>
            </a:r>
            <a:r>
              <a:rPr lang="zh-CN" altLang="en-US" sz="2400" dirty="0"/>
              <a:t>获取到当前的事件类型，初始时的解析器状态为 </a:t>
            </a:r>
            <a:r>
              <a:rPr lang="en-US" altLang="zh-CN" sz="2400" dirty="0" err="1"/>
              <a:t>XmlPullParser.START_DOCUMENT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循环中对</a:t>
            </a:r>
            <a:r>
              <a:rPr lang="en-US" altLang="zh-CN" sz="2400" dirty="0"/>
              <a:t>xml</a:t>
            </a:r>
            <a:r>
              <a:rPr lang="zh-CN" altLang="en-US" sz="2400" dirty="0"/>
              <a:t>进行处理，循环的条件为是否到达文档结束：</a:t>
            </a:r>
            <a:r>
              <a:rPr lang="en-US" altLang="zh-CN" sz="2400" dirty="0"/>
              <a:t>END_DOCUMENT</a:t>
            </a:r>
            <a:r>
              <a:rPr lang="zh-CN" altLang="en-US" sz="2400" dirty="0"/>
              <a:t>，在循环体中根据解析器状态决定操作，然后通过调用解析器的</a:t>
            </a:r>
            <a:r>
              <a:rPr lang="en-US" altLang="zh-CN" sz="2400" dirty="0"/>
              <a:t>next()</a:t>
            </a:r>
            <a:r>
              <a:rPr lang="zh-CN" altLang="en-US" sz="2400" dirty="0"/>
              <a:t>方法获取下一个事件，并转入下一次循环。如果状态为</a:t>
            </a:r>
            <a:r>
              <a:rPr lang="en-US" altLang="zh-CN" sz="2400" dirty="0"/>
              <a:t>START_TAG</a:t>
            </a:r>
            <a:r>
              <a:rPr lang="zh-CN" altLang="en-US" sz="2400" dirty="0"/>
              <a:t>，通过</a:t>
            </a:r>
            <a:r>
              <a:rPr lang="en-US" altLang="zh-CN" sz="2400" dirty="0"/>
              <a:t>abstract String </a:t>
            </a:r>
            <a:r>
              <a:rPr lang="en-US" altLang="zh-CN" sz="2400" dirty="0" err="1"/>
              <a:t>nextText</a:t>
            </a:r>
            <a:r>
              <a:rPr lang="en-US" altLang="zh-CN" sz="2400" dirty="0"/>
              <a:t>()</a:t>
            </a:r>
            <a:r>
              <a:rPr lang="zh-CN" altLang="en-US" sz="2400" dirty="0"/>
              <a:t>获取元素的内容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603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3DCFF-D55F-47C1-8ABA-B4AC8484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SQLite</a:t>
            </a:r>
            <a:r>
              <a:rPr lang="zh-CN" altLang="en-US" b="1" dirty="0"/>
              <a:t>数据库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AC7AF-4236-4751-81F2-9005BE81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SQLite</a:t>
            </a:r>
            <a:r>
              <a:rPr lang="zh-CN" altLang="en-US" sz="2800" b="1" dirty="0"/>
              <a:t>的命令行操作</a:t>
            </a:r>
          </a:p>
          <a:p>
            <a:pPr lvl="1"/>
            <a:r>
              <a:rPr lang="zh-CN" altLang="en-US" sz="2400" dirty="0"/>
              <a:t>首先我们得通过</a:t>
            </a:r>
            <a:r>
              <a:rPr lang="en-US" altLang="zh-CN" sz="2400" dirty="0" err="1"/>
              <a:t>adb</a:t>
            </a:r>
            <a:r>
              <a:rPr lang="zh-CN" altLang="en-US" sz="2400" dirty="0"/>
              <a:t>进入</a:t>
            </a:r>
            <a:r>
              <a:rPr lang="en-US" altLang="zh-CN" sz="2400" dirty="0"/>
              <a:t>android</a:t>
            </a:r>
            <a:r>
              <a:rPr lang="zh-CN" altLang="en-US" sz="2400" dirty="0"/>
              <a:t>模拟器中，执行：</a:t>
            </a:r>
            <a:r>
              <a:rPr lang="en-US" altLang="zh-CN" sz="2400" dirty="0" err="1"/>
              <a:t>adb</a:t>
            </a:r>
            <a:r>
              <a:rPr lang="en-US" altLang="zh-CN" sz="2400" dirty="0"/>
              <a:t> shell</a:t>
            </a:r>
            <a:r>
              <a:rPr lang="zh-CN" altLang="en-US" sz="2400" dirty="0"/>
              <a:t>，此时相当于进入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的命令行界面，此时可以输入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命令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$</a:t>
            </a:r>
            <a:r>
              <a:rPr lang="zh-CN" altLang="en-US" sz="2400" dirty="0"/>
              <a:t>命令行中，输入</a:t>
            </a:r>
            <a:r>
              <a:rPr lang="en-US" altLang="zh-CN" sz="2400" dirty="0"/>
              <a:t>sqlite3 [</a:t>
            </a:r>
            <a:r>
              <a:rPr lang="zh-CN" altLang="en-US" sz="2400" dirty="0"/>
              <a:t>数据库名</a:t>
            </a:r>
            <a:r>
              <a:rPr lang="en-US" altLang="zh-CN" sz="2400" dirty="0"/>
              <a:t>]</a:t>
            </a:r>
          </a:p>
          <a:p>
            <a:pPr lvl="1"/>
            <a:r>
              <a:rPr lang="zh-CN" altLang="en-US" sz="2400" dirty="0"/>
              <a:t>数据库名是可以省略的，如果省略系统会创建一个临时数据库，在退出</a:t>
            </a:r>
            <a:r>
              <a:rPr lang="en-US" altLang="zh-CN" sz="2400" dirty="0"/>
              <a:t>sqlite3</a:t>
            </a:r>
            <a:r>
              <a:rPr lang="zh-CN" altLang="en-US" sz="2400" dirty="0"/>
              <a:t>的时候，会删除该临时数据库；如果不省略数据库名，该数据库若在系统中不存在，则会创建该数据库，否则，会直接打开该数据库。</a:t>
            </a:r>
          </a:p>
          <a:p>
            <a:pPr lvl="1"/>
            <a:r>
              <a:rPr lang="zh-CN" altLang="en-US" sz="2400" dirty="0"/>
              <a:t>这时会进入</a:t>
            </a:r>
            <a:r>
              <a:rPr lang="en-US" altLang="zh-CN" sz="2400" dirty="0" err="1"/>
              <a:t>sqlite</a:t>
            </a:r>
            <a:r>
              <a:rPr lang="en-US" altLang="zh-CN" sz="2400" dirty="0"/>
              <a:t>&gt;</a:t>
            </a:r>
            <a:r>
              <a:rPr lang="zh-CN" altLang="en-US" sz="2400" dirty="0"/>
              <a:t>这个命令行界面，在这里可以输入</a:t>
            </a:r>
            <a:r>
              <a:rPr lang="en-US" altLang="zh-CN" sz="2400" dirty="0" err="1"/>
              <a:t>sqlite</a:t>
            </a:r>
            <a:r>
              <a:rPr lang="zh-CN" altLang="en-US" sz="2400" dirty="0"/>
              <a:t>指令，通过输入</a:t>
            </a:r>
            <a:r>
              <a:rPr lang="en-US" altLang="zh-CN" sz="2400" dirty="0"/>
              <a:t>.help(</a:t>
            </a:r>
            <a:r>
              <a:rPr lang="zh-CN" altLang="en-US" sz="2400" dirty="0"/>
              <a:t>注意前面有个点</a:t>
            </a:r>
            <a:r>
              <a:rPr lang="en-US" altLang="zh-CN" sz="2400" dirty="0"/>
              <a:t>)</a:t>
            </a:r>
            <a:r>
              <a:rPr lang="zh-CN" altLang="en-US" sz="2400" dirty="0"/>
              <a:t>，可以获取命令的帮助。退出</a:t>
            </a:r>
            <a:r>
              <a:rPr lang="en-US" altLang="zh-CN" sz="2400" dirty="0" err="1"/>
              <a:t>sqlite</a:t>
            </a:r>
            <a:r>
              <a:rPr lang="zh-CN" altLang="en-US" sz="2400" dirty="0"/>
              <a:t>，可以输入</a:t>
            </a:r>
            <a:r>
              <a:rPr lang="en-US" altLang="zh-CN" sz="2400" dirty="0"/>
              <a:t>.quit</a:t>
            </a:r>
            <a:r>
              <a:rPr lang="zh-CN" altLang="en-US" sz="2400" dirty="0"/>
              <a:t>，或者</a:t>
            </a:r>
            <a:r>
              <a:rPr lang="en-US" altLang="zh-CN" sz="2400" dirty="0"/>
              <a:t>ctr-d</a:t>
            </a:r>
            <a:r>
              <a:rPr lang="zh-CN" altLang="en-US" sz="2400" dirty="0"/>
              <a:t>，如果一条命令执行很长时间，则使用</a:t>
            </a:r>
            <a:r>
              <a:rPr lang="en-US" altLang="zh-CN" sz="2400" dirty="0"/>
              <a:t>ctrl-c</a:t>
            </a:r>
            <a:r>
              <a:rPr lang="zh-CN" altLang="en-US" sz="2400" dirty="0"/>
              <a:t>来中断。</a:t>
            </a:r>
          </a:p>
          <a:p>
            <a:pPr lvl="1"/>
            <a:r>
              <a:rPr lang="en-US" altLang="zh-CN" sz="2400" dirty="0" err="1"/>
              <a:t>Sqlite</a:t>
            </a:r>
            <a:r>
              <a:rPr lang="zh-CN" altLang="en-US" sz="2400" dirty="0"/>
              <a:t>的命令以分号结束。</a:t>
            </a:r>
          </a:p>
        </p:txBody>
      </p:sp>
    </p:spTree>
    <p:extLst>
      <p:ext uri="{BB962C8B-B14F-4D97-AF65-F5344CB8AC3E}">
        <p14:creationId xmlns:p14="http://schemas.microsoft.com/office/powerpoint/2010/main" val="178441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D194-5565-44B4-9470-399BF492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SQLite</a:t>
            </a:r>
            <a:r>
              <a:rPr lang="zh-CN" altLang="en-US" b="1" dirty="0"/>
              <a:t>数据库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6E8A1-1D98-49F1-8055-1478F257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常用命令有：</a:t>
            </a:r>
          </a:p>
          <a:p>
            <a:pPr lvl="1"/>
            <a:r>
              <a:rPr lang="en-US" altLang="zh-CN" dirty="0"/>
              <a:t>.open </a:t>
            </a:r>
            <a:r>
              <a:rPr lang="zh-CN" altLang="en-US" dirty="0"/>
              <a:t>数据库名称，如果该数据库在磁盘中不存在，则创建并打开，如果存在，则直接打开</a:t>
            </a:r>
          </a:p>
          <a:p>
            <a:pPr lvl="1"/>
            <a:r>
              <a:rPr lang="en-US" altLang="zh-CN" dirty="0"/>
              <a:t>.save </a:t>
            </a:r>
            <a:r>
              <a:rPr lang="zh-CN" altLang="en-US" dirty="0"/>
              <a:t>数据库名称，如果</a:t>
            </a:r>
            <a:r>
              <a:rPr lang="en-US" altLang="zh-CN" dirty="0"/>
              <a:t>sqlite3</a:t>
            </a:r>
            <a:r>
              <a:rPr lang="zh-CN" altLang="en-US" dirty="0"/>
              <a:t>的启动是通过双击</a:t>
            </a:r>
            <a:r>
              <a:rPr lang="en-US" altLang="zh-CN" dirty="0"/>
              <a:t>windows</a:t>
            </a:r>
            <a:r>
              <a:rPr lang="zh-CN" altLang="en-US" dirty="0"/>
              <a:t>中的</a:t>
            </a:r>
            <a:r>
              <a:rPr lang="en-US" altLang="zh-CN" dirty="0"/>
              <a:t>sqlite3.exe</a:t>
            </a:r>
            <a:r>
              <a:rPr lang="zh-CN" altLang="en-US" dirty="0"/>
              <a:t>的图标打开的，系统会在内存中创建一个数据库，这个数据库如果需要存放到磁盘，则需要使用本命令进行存放。注意如果磁盘上如有同名的数据库，会覆盖。</a:t>
            </a:r>
          </a:p>
          <a:p>
            <a:pPr lvl="1"/>
            <a:r>
              <a:rPr lang="en-US" altLang="zh-CN" dirty="0"/>
              <a:t>.databases</a:t>
            </a:r>
            <a:r>
              <a:rPr lang="zh-CN" altLang="en-US" dirty="0"/>
              <a:t>，用于列出数据库</a:t>
            </a:r>
          </a:p>
          <a:p>
            <a:pPr lvl="1"/>
            <a:r>
              <a:rPr lang="en-US" altLang="zh-CN" dirty="0"/>
              <a:t>.tables</a:t>
            </a:r>
            <a:r>
              <a:rPr lang="zh-CN" altLang="en-US" dirty="0"/>
              <a:t>，用于列出数据库中的数据表</a:t>
            </a:r>
          </a:p>
        </p:txBody>
      </p:sp>
    </p:spTree>
    <p:extLst>
      <p:ext uri="{BB962C8B-B14F-4D97-AF65-F5344CB8AC3E}">
        <p14:creationId xmlns:p14="http://schemas.microsoft.com/office/powerpoint/2010/main" val="12412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4D9C6-1BC4-40DA-898A-EC20AC19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96CE3-DE30-4121-8939-5D0C18B4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定义</a:t>
            </a:r>
            <a:r>
              <a:rPr lang="en-US" altLang="zh-CN" b="1" dirty="0"/>
              <a:t>schema</a:t>
            </a:r>
            <a:r>
              <a:rPr lang="zh-CN" altLang="en-US" b="1" dirty="0"/>
              <a:t>与</a:t>
            </a:r>
            <a:r>
              <a:rPr lang="en-US" altLang="zh-CN" b="1" dirty="0"/>
              <a:t>contract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中一个主要的概念是</a:t>
            </a:r>
            <a:r>
              <a:rPr lang="en-US" altLang="zh-CN" dirty="0"/>
              <a:t>schema</a:t>
            </a:r>
            <a:r>
              <a:rPr lang="zh-CN" altLang="en-US" dirty="0"/>
              <a:t>：一种数据库组织结构的正式声明。</a:t>
            </a:r>
            <a:endParaRPr lang="en-US" altLang="zh-CN" dirty="0"/>
          </a:p>
          <a:p>
            <a:pPr lvl="1"/>
            <a:r>
              <a:rPr lang="en-US" altLang="zh-CN" dirty="0"/>
              <a:t>Contract</a:t>
            </a:r>
            <a:r>
              <a:rPr lang="zh-CN" altLang="en-US" dirty="0"/>
              <a:t>类是一些常量的容器，它定义了</a:t>
            </a:r>
            <a:r>
              <a:rPr lang="en-US" altLang="zh-CN" dirty="0"/>
              <a:t>URI</a:t>
            </a:r>
            <a:r>
              <a:rPr lang="zh-CN" altLang="en-US" dirty="0"/>
              <a:t>的名字、表名、列名等。</a:t>
            </a:r>
            <a:r>
              <a:rPr lang="en-US" altLang="zh-CN" dirty="0"/>
              <a:t>Contract</a:t>
            </a:r>
            <a:r>
              <a:rPr lang="zh-CN" altLang="en-US" dirty="0"/>
              <a:t>类允许你在同一个包下与其它类使用共同的常量。这使得你只需要在一个地方修改列名，然后就可以自动传递给你整个代码。</a:t>
            </a:r>
          </a:p>
        </p:txBody>
      </p:sp>
    </p:spTree>
    <p:extLst>
      <p:ext uri="{BB962C8B-B14F-4D97-AF65-F5344CB8AC3E}">
        <p14:creationId xmlns:p14="http://schemas.microsoft.com/office/powerpoint/2010/main" val="402202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22BC8-DCBB-4437-9D7B-4A42114A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808AD-4B70-4433-8B78-D0F75063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SQL Helper</a:t>
            </a:r>
            <a:r>
              <a:rPr lang="zh-CN" altLang="en-US" b="1" dirty="0"/>
              <a:t>创建数据库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SQLiteOpenHelper</a:t>
            </a:r>
            <a:r>
              <a:rPr lang="zh-CN" altLang="en-US" sz="2400" dirty="0"/>
              <a:t>类中，有一些很有用的</a:t>
            </a:r>
            <a:r>
              <a:rPr lang="en-US" altLang="zh-CN" sz="2400" dirty="0"/>
              <a:t>API</a:t>
            </a:r>
            <a:r>
              <a:rPr lang="zh-CN" altLang="en-US" sz="2400" dirty="0"/>
              <a:t>。当你使用这个类来获取你的数据库的引用的时候，系统会对那些有可能比较耗时的操作（例如创建与更新等）在需要的时候才去执行，而不是在</a:t>
            </a:r>
            <a:r>
              <a:rPr lang="en-US" altLang="zh-CN" sz="2400" dirty="0"/>
              <a:t>app</a:t>
            </a:r>
            <a:r>
              <a:rPr lang="zh-CN" altLang="en-US" sz="2400" dirty="0"/>
              <a:t>刚启动的时候就去做那些操作。你所需要做的仅仅只是调用</a:t>
            </a:r>
            <a:r>
              <a:rPr lang="en-US" altLang="zh-CN" sz="2400" dirty="0" err="1"/>
              <a:t>getWriteableDatabase</a:t>
            </a:r>
            <a:r>
              <a:rPr lang="en-US" altLang="zh-CN" sz="2400" dirty="0"/>
              <a:t>()</a:t>
            </a:r>
            <a:r>
              <a:rPr lang="zh-CN" altLang="en-US" sz="2400" dirty="0"/>
              <a:t>或者</a:t>
            </a:r>
            <a:r>
              <a:rPr lang="en-US" altLang="zh-CN" sz="2400" dirty="0" err="1"/>
              <a:t>getReadableDatebase</a:t>
            </a:r>
            <a:r>
              <a:rPr lang="en-US" altLang="zh-CN" sz="2400" dirty="0"/>
              <a:t>()</a:t>
            </a:r>
            <a:r>
              <a:rPr lang="zh-CN" altLang="en-US" sz="2400" dirty="0"/>
              <a:t>方法。</a:t>
            </a:r>
          </a:p>
          <a:p>
            <a:pPr lvl="1"/>
            <a:r>
              <a:rPr lang="zh-CN" altLang="en-US" sz="2400" dirty="0"/>
              <a:t>因为它们比较耗时，确保你在后台线程（诸如</a:t>
            </a:r>
            <a:r>
              <a:rPr lang="en-US" altLang="zh-CN" sz="2400" dirty="0" err="1"/>
              <a:t>AsyncTask</a:t>
            </a:r>
            <a:r>
              <a:rPr lang="zh-CN" altLang="en-US" sz="2400" dirty="0"/>
              <a:t>或者</a:t>
            </a:r>
            <a:r>
              <a:rPr lang="en-US" altLang="zh-CN" sz="2400" dirty="0" err="1"/>
              <a:t>IntentService</a:t>
            </a:r>
            <a:r>
              <a:rPr lang="zh-CN" altLang="en-US" sz="2400" dirty="0"/>
              <a:t>）中调用</a:t>
            </a:r>
            <a:r>
              <a:rPr lang="en-US" altLang="zh-CN" sz="2400" dirty="0" err="1"/>
              <a:t>getWriteableDatabase</a:t>
            </a:r>
            <a:r>
              <a:rPr lang="en-US" altLang="zh-CN" sz="2400" dirty="0"/>
              <a:t>()</a:t>
            </a:r>
            <a:r>
              <a:rPr lang="zh-CN" altLang="en-US" sz="2400" dirty="0"/>
              <a:t>或者</a:t>
            </a:r>
            <a:r>
              <a:rPr lang="en-US" altLang="zh-CN" sz="2400" dirty="0" err="1"/>
              <a:t>getReadableDatebase</a:t>
            </a:r>
            <a:r>
              <a:rPr lang="en-US" altLang="zh-CN" sz="2400" dirty="0"/>
              <a:t>()</a:t>
            </a:r>
            <a:r>
              <a:rPr lang="zh-CN" altLang="en-US" sz="2400" dirty="0"/>
              <a:t>方法。</a:t>
            </a:r>
          </a:p>
          <a:p>
            <a:pPr lvl="1"/>
            <a:r>
              <a:rPr lang="zh-CN" altLang="en-US" sz="2400" dirty="0"/>
              <a:t>为了使用</a:t>
            </a:r>
            <a:r>
              <a:rPr lang="en-US" altLang="zh-CN" sz="2400" dirty="0" err="1"/>
              <a:t>SQLiteOpenHelper</a:t>
            </a:r>
            <a:r>
              <a:rPr lang="zh-CN" altLang="en-US" sz="2400" dirty="0"/>
              <a:t>，你需要创建一个子类并重写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onUpgrade</a:t>
            </a:r>
            <a:r>
              <a:rPr lang="en-US" altLang="zh-CN" sz="2400" dirty="0"/>
              <a:t>()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onOpen</a:t>
            </a:r>
            <a:r>
              <a:rPr lang="en-US" altLang="zh-CN" sz="2400" dirty="0"/>
              <a:t>()</a:t>
            </a:r>
            <a:r>
              <a:rPr lang="zh-CN" altLang="en-US" sz="2400" dirty="0"/>
              <a:t>等这些回调方法。你也许还要实现</a:t>
            </a:r>
            <a:r>
              <a:rPr lang="en-US" altLang="zh-CN" sz="2400" dirty="0" err="1"/>
              <a:t>onDowngrade</a:t>
            </a:r>
            <a:r>
              <a:rPr lang="en-US" altLang="zh-CN" sz="2400" dirty="0"/>
              <a:t>()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5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52052-CBE6-439E-9F34-CB8BB1E8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61DB4-B45C-4D88-BA4A-32D42BAE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对数据库中的数据进行操作</a:t>
            </a:r>
          </a:p>
          <a:p>
            <a:r>
              <a:rPr lang="zh-CN" altLang="en-US" dirty="0"/>
              <a:t>操作数据库中的数据，需要使用</a:t>
            </a:r>
            <a:r>
              <a:rPr lang="en-US" altLang="zh-CN" dirty="0" err="1"/>
              <a:t>SQLiteDatabase</a:t>
            </a:r>
            <a:r>
              <a:rPr lang="zh-CN" altLang="en-US" dirty="0"/>
              <a:t>类，我们首先使用</a:t>
            </a:r>
            <a:r>
              <a:rPr lang="en-US" altLang="zh-CN" dirty="0"/>
              <a:t>helper</a:t>
            </a:r>
            <a:r>
              <a:rPr lang="zh-CN" altLang="en-US" dirty="0"/>
              <a:t>获取一个该类的对象：</a:t>
            </a:r>
          </a:p>
          <a:p>
            <a:pPr lvl="1"/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 = helper. </a:t>
            </a:r>
            <a:r>
              <a:rPr lang="en-US" altLang="zh-CN" dirty="0" err="1"/>
              <a:t>getWritableDatabase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然后通过</a:t>
            </a:r>
            <a:r>
              <a:rPr lang="en-US" altLang="zh-CN" dirty="0" err="1"/>
              <a:t>db</a:t>
            </a:r>
            <a:r>
              <a:rPr lang="zh-CN" altLang="en-US" dirty="0"/>
              <a:t>对象对数据进行增删改查。</a:t>
            </a:r>
          </a:p>
          <a:p>
            <a:r>
              <a:rPr lang="zh-CN" altLang="en-US" dirty="0"/>
              <a:t>该类中包含一系列的针对数据库内容操作的方法。常用方法有：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execSQL</a:t>
            </a:r>
            <a:r>
              <a:rPr lang="en-US" altLang="zh-CN" dirty="0"/>
              <a:t> (String </a:t>
            </a:r>
            <a:r>
              <a:rPr lang="en-US" altLang="zh-CN" dirty="0" err="1"/>
              <a:t>sql</a:t>
            </a:r>
            <a:r>
              <a:rPr lang="en-US" altLang="zh-CN" dirty="0"/>
              <a:t>, Object[] </a:t>
            </a:r>
            <a:r>
              <a:rPr lang="en-US" altLang="zh-CN" dirty="0" err="1"/>
              <a:t>bindArgs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4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9D3A-F535-4CF2-B7E4-ADAF5334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数据存储</a:t>
            </a:r>
            <a:r>
              <a:rPr lang="en-US" altLang="zh-CN" b="1" dirty="0"/>
              <a:t>-</a:t>
            </a:r>
            <a:r>
              <a:rPr lang="zh-CN" altLang="en-US" b="1" dirty="0"/>
              <a:t>保存数据到文件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F4B45-B892-4EC8-A103-D08A7329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设备的两个文件存储区域</a:t>
            </a:r>
            <a:endParaRPr lang="en-US" altLang="zh-CN" dirty="0"/>
          </a:p>
          <a:p>
            <a:pPr lvl="1"/>
            <a:r>
              <a:rPr lang="zh-CN" altLang="en-US" dirty="0"/>
              <a:t>内部存储区</a:t>
            </a:r>
            <a:endParaRPr lang="en-US" altLang="zh-CN" dirty="0"/>
          </a:p>
          <a:p>
            <a:pPr lvl="1"/>
            <a:r>
              <a:rPr lang="zh-CN" altLang="en-US" dirty="0"/>
              <a:t>外部存储区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48BAC1-98F7-4E99-B53B-80653F00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38540"/>
              </p:ext>
            </p:extLst>
          </p:nvPr>
        </p:nvGraphicFramePr>
        <p:xfrm>
          <a:off x="1743075" y="3200083"/>
          <a:ext cx="8705850" cy="2926080"/>
        </p:xfrm>
        <a:graphic>
          <a:graphicData uri="http://schemas.openxmlformats.org/drawingml/2006/table">
            <a:tbl>
              <a:tblPr/>
              <a:tblGrid>
                <a:gridCol w="4352925">
                  <a:extLst>
                    <a:ext uri="{9D8B030D-6E8A-4147-A177-3AD203B41FA5}">
                      <a16:colId xmlns:a16="http://schemas.microsoft.com/office/drawing/2014/main" val="1830386555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129720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Internal</a:t>
                      </a:r>
                      <a:r>
                        <a:rPr lang="zh-CN" altLang="en-US" b="1">
                          <a:solidFill>
                            <a:srgbClr val="000000"/>
                          </a:solidFill>
                          <a:effectLst/>
                        </a:rPr>
                        <a:t>存储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External</a:t>
                      </a:r>
                      <a:r>
                        <a:rPr lang="zh-CN" altLang="en-US" b="1">
                          <a:solidFill>
                            <a:srgbClr val="000000"/>
                          </a:solidFill>
                          <a:effectLst/>
                        </a:rPr>
                        <a:t>存储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22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总是可用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不是总可用的，由于用户可以将</a:t>
                      </a:r>
                      <a:r>
                        <a:rPr lang="en-US" altLang="zh-CN">
                          <a:effectLst/>
                        </a:rPr>
                        <a:t>USB</a:t>
                      </a:r>
                      <a:r>
                        <a:rPr lang="zh-CN" altLang="en-US">
                          <a:effectLst/>
                        </a:rPr>
                        <a:t>存储</a:t>
                      </a:r>
                      <a:r>
                        <a:rPr lang="en-US" altLang="zh-CN">
                          <a:effectLst/>
                        </a:rPr>
                        <a:t>mount </a:t>
                      </a:r>
                      <a:r>
                        <a:rPr lang="zh-CN" altLang="en-US">
                          <a:effectLst/>
                        </a:rPr>
                        <a:t>为</a:t>
                      </a:r>
                      <a:r>
                        <a:rPr lang="en-US" altLang="zh-CN">
                          <a:effectLst/>
                        </a:rPr>
                        <a:t>external</a:t>
                      </a:r>
                      <a:r>
                        <a:rPr lang="zh-CN" altLang="en-US">
                          <a:effectLst/>
                        </a:rPr>
                        <a:t>存储，在某些情况下会从设备中移除。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19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存储在这里的文件默认只能由你的</a:t>
                      </a:r>
                      <a:r>
                        <a:rPr lang="en-US" altLang="zh-CN">
                          <a:effectLst/>
                        </a:rPr>
                        <a:t>app</a:t>
                      </a:r>
                      <a:r>
                        <a:rPr lang="zh-CN" altLang="en-US">
                          <a:effectLst/>
                        </a:rPr>
                        <a:t>来访问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是</a:t>
                      </a:r>
                      <a:r>
                        <a:rPr lang="en-US">
                          <a:effectLst/>
                        </a:rPr>
                        <a:t>world-readable</a:t>
                      </a:r>
                      <a:r>
                        <a:rPr lang="zh-CN" altLang="en-US">
                          <a:effectLst/>
                        </a:rPr>
                        <a:t>的，因此存在这里的文件，它的读取不受你的控制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43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当用户卸载你的</a:t>
                      </a:r>
                      <a:r>
                        <a:rPr lang="en-US" altLang="zh-CN">
                          <a:effectLst/>
                        </a:rPr>
                        <a:t>app</a:t>
                      </a:r>
                      <a:r>
                        <a:rPr lang="zh-CN" altLang="en-US">
                          <a:effectLst/>
                        </a:rPr>
                        <a:t>的时候，系统会移除</a:t>
                      </a:r>
                      <a:r>
                        <a:rPr lang="en-US" altLang="zh-CN">
                          <a:effectLst/>
                        </a:rPr>
                        <a:t>internal</a:t>
                      </a:r>
                      <a:r>
                        <a:rPr lang="zh-CN" altLang="en-US">
                          <a:effectLst/>
                        </a:rPr>
                        <a:t>中你的</a:t>
                      </a:r>
                      <a:r>
                        <a:rPr lang="en-US" altLang="zh-CN">
                          <a:effectLst/>
                        </a:rPr>
                        <a:t>app</a:t>
                      </a:r>
                      <a:r>
                        <a:rPr lang="zh-CN" altLang="en-US">
                          <a:effectLst/>
                        </a:rPr>
                        <a:t>的所有文件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当用户卸载你的</a:t>
                      </a:r>
                      <a:r>
                        <a:rPr lang="en-US" dirty="0">
                          <a:effectLst/>
                        </a:rPr>
                        <a:t>app</a:t>
                      </a:r>
                      <a:r>
                        <a:rPr lang="zh-CN" altLang="en-US" dirty="0">
                          <a:effectLst/>
                        </a:rPr>
                        <a:t>的时候，系统移除你</a:t>
                      </a:r>
                      <a:r>
                        <a:rPr lang="en-US" dirty="0">
                          <a:effectLst/>
                        </a:rPr>
                        <a:t>app</a:t>
                      </a:r>
                      <a:r>
                        <a:rPr lang="zh-CN" altLang="en-US" dirty="0">
                          <a:effectLst/>
                        </a:rPr>
                        <a:t>在通过</a:t>
                      </a:r>
                      <a:r>
                        <a:rPr lang="en-US" dirty="0" err="1">
                          <a:effectLst/>
                        </a:rPr>
                        <a:t>getExternalFilesDir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r>
                        <a:rPr lang="zh-CN" altLang="en-US" dirty="0">
                          <a:effectLst/>
                        </a:rPr>
                        <a:t>方法取到的目录中的文件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25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3F1DB-0126-4632-8E1D-424D6ED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72161-918F-406F-AD6D-EAF74B75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把信息放入数据库</a:t>
            </a:r>
          </a:p>
          <a:p>
            <a:pPr lvl="1"/>
            <a:r>
              <a:rPr lang="zh-CN" altLang="en-US" sz="2400" dirty="0"/>
              <a:t>通过给</a:t>
            </a:r>
            <a:r>
              <a:rPr lang="en-US" altLang="zh-CN" sz="2400" dirty="0"/>
              <a:t>insert()</a:t>
            </a:r>
            <a:r>
              <a:rPr lang="zh-CN" altLang="en-US" sz="2400" dirty="0"/>
              <a:t>方法传递一个</a:t>
            </a:r>
            <a:r>
              <a:rPr lang="en-US" altLang="zh-CN" sz="2400" dirty="0" err="1"/>
              <a:t>ContentValues</a:t>
            </a:r>
            <a:r>
              <a:rPr lang="zh-CN" altLang="en-US" sz="2400" dirty="0"/>
              <a:t>对象可用来对数据库插入数据，该方法如下：</a:t>
            </a:r>
          </a:p>
          <a:p>
            <a:pPr lvl="2"/>
            <a:r>
              <a:rPr lang="en-US" altLang="zh-CN" sz="2000" dirty="0"/>
              <a:t>public long insert (String table, String </a:t>
            </a:r>
            <a:r>
              <a:rPr lang="en-US" altLang="zh-CN" sz="2000" dirty="0" err="1"/>
              <a:t>nullColumnHack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ContentValues</a:t>
            </a:r>
            <a:r>
              <a:rPr lang="en-US" altLang="zh-CN" sz="2000" dirty="0"/>
              <a:t> values)</a:t>
            </a:r>
          </a:p>
          <a:p>
            <a:pPr lvl="1"/>
            <a:r>
              <a:rPr lang="zh-CN" altLang="en-US" sz="2400" dirty="0"/>
              <a:t>在数据表中插入一行，它的参数含义如下：</a:t>
            </a:r>
          </a:p>
          <a:p>
            <a:pPr lvl="2"/>
            <a:r>
              <a:rPr lang="en-US" altLang="zh-CN" sz="2000" dirty="0"/>
              <a:t>table </a:t>
            </a:r>
            <a:r>
              <a:rPr lang="zh-CN" altLang="en-US" sz="2000" dirty="0"/>
              <a:t>要插入的表</a:t>
            </a:r>
          </a:p>
          <a:p>
            <a:pPr lvl="2"/>
            <a:r>
              <a:rPr lang="en-US" altLang="zh-CN" sz="2000" dirty="0" err="1"/>
              <a:t>nullColumnHack</a:t>
            </a:r>
            <a:r>
              <a:rPr lang="en-US" altLang="zh-CN" sz="2000" dirty="0"/>
              <a:t> </a:t>
            </a:r>
            <a:r>
              <a:rPr lang="zh-CN" altLang="en-US" sz="2000" dirty="0"/>
              <a:t>可以是</a:t>
            </a:r>
            <a:r>
              <a:rPr lang="en-US" altLang="zh-CN" sz="2000" dirty="0"/>
              <a:t>null</a:t>
            </a:r>
            <a:r>
              <a:rPr lang="zh-CN" altLang="en-US" sz="2000" dirty="0"/>
              <a:t>，</a:t>
            </a:r>
            <a:r>
              <a:rPr lang="en-US" altLang="zh-CN" sz="2000" dirty="0"/>
              <a:t>SQL</a:t>
            </a:r>
            <a:r>
              <a:rPr lang="zh-CN" altLang="en-US" sz="2000" dirty="0"/>
              <a:t>中不允许插入完全空的行，所以当第三个参数为空或者它里面没有内容，</a:t>
            </a:r>
            <a:r>
              <a:rPr lang="en-US" altLang="zh-CN" sz="2000" dirty="0"/>
              <a:t>insert</a:t>
            </a:r>
            <a:r>
              <a:rPr lang="zh-CN" altLang="en-US" sz="2000" dirty="0"/>
              <a:t>会失败，为防止这种情况，在这里指定一个列名，一旦发现将要插入的行为空行时，会将这个参数指定的列设置为</a:t>
            </a:r>
            <a:r>
              <a:rPr lang="en-US" altLang="zh-CN" sz="2000" dirty="0"/>
              <a:t>null</a:t>
            </a:r>
            <a:r>
              <a:rPr lang="zh-CN" altLang="en-US" sz="2000" dirty="0"/>
              <a:t>了，再向数据库中插入。</a:t>
            </a:r>
          </a:p>
          <a:p>
            <a:pPr lvl="2"/>
            <a:r>
              <a:rPr lang="en-US" altLang="zh-CN" sz="2000" dirty="0"/>
              <a:t>values </a:t>
            </a:r>
            <a:r>
              <a:rPr lang="zh-CN" altLang="en-US" sz="2000" dirty="0"/>
              <a:t>这里是</a:t>
            </a:r>
            <a:r>
              <a:rPr lang="en-US" altLang="zh-CN" sz="2000" dirty="0" err="1"/>
              <a:t>ContentValues</a:t>
            </a:r>
            <a:r>
              <a:rPr lang="zh-CN" altLang="en-US" sz="2000" dirty="0"/>
              <a:t>对象，底层为</a:t>
            </a:r>
            <a:r>
              <a:rPr lang="en-US" altLang="zh-CN" sz="2000" dirty="0"/>
              <a:t>map</a:t>
            </a:r>
            <a:r>
              <a:rPr lang="zh-CN" altLang="en-US" sz="2000" dirty="0"/>
              <a:t>键值对，是每行的列值，</a:t>
            </a:r>
            <a:r>
              <a:rPr lang="en-US" altLang="zh-CN" sz="2000" dirty="0"/>
              <a:t>key</a:t>
            </a:r>
            <a:r>
              <a:rPr lang="zh-CN" altLang="en-US" sz="2000" dirty="0"/>
              <a:t>为列名，</a:t>
            </a:r>
            <a:r>
              <a:rPr lang="en-US" altLang="zh-CN" sz="2000" dirty="0"/>
              <a:t>value</a:t>
            </a:r>
            <a:r>
              <a:rPr lang="zh-CN" altLang="en-US" sz="2000" dirty="0"/>
              <a:t>为列值。</a:t>
            </a:r>
          </a:p>
          <a:p>
            <a:pPr lvl="1"/>
            <a:r>
              <a:rPr lang="zh-CN" altLang="en-US" sz="2400" dirty="0"/>
              <a:t>返回值为新插入行的行</a:t>
            </a:r>
            <a:r>
              <a:rPr lang="en-US" altLang="zh-CN" sz="2400" dirty="0"/>
              <a:t>ID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859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969D-F0BB-4A87-91EB-BDBB4453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1DB07-1960-4E25-A5D9-3D1D56FA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query()</a:t>
            </a:r>
            <a:r>
              <a:rPr lang="zh-CN" altLang="en-US" sz="2000" dirty="0"/>
              <a:t>方法从数据库中读取数据，传递给它你的查询条件和所需要的列。查询的结果为一个</a:t>
            </a:r>
            <a:r>
              <a:rPr lang="en-US" altLang="zh-CN" sz="2000" dirty="0"/>
              <a:t>Cursor</a:t>
            </a:r>
            <a:r>
              <a:rPr lang="zh-CN" altLang="en-US" sz="2000" dirty="0"/>
              <a:t>对象，游标在第一条之前。该方法被重载了几次，其中的一个为：</a:t>
            </a:r>
          </a:p>
          <a:p>
            <a:pPr lvl="1"/>
            <a:r>
              <a:rPr lang="en-US" altLang="zh-CN" sz="1800" dirty="0"/>
              <a:t>public Cursor query (String table, String[] columns, String selection, String[] </a:t>
            </a:r>
            <a:r>
              <a:rPr lang="en-US" altLang="zh-CN" sz="1800" dirty="0" err="1"/>
              <a:t>selectionArgs</a:t>
            </a:r>
            <a:r>
              <a:rPr lang="en-US" altLang="zh-CN" sz="1800" dirty="0"/>
              <a:t>, String </a:t>
            </a:r>
            <a:r>
              <a:rPr lang="en-US" altLang="zh-CN" sz="1800" dirty="0" err="1"/>
              <a:t>groupBy</a:t>
            </a:r>
            <a:r>
              <a:rPr lang="en-US" altLang="zh-CN" sz="1800" dirty="0"/>
              <a:t>, String having, String </a:t>
            </a:r>
            <a:r>
              <a:rPr lang="en-US" altLang="zh-CN" sz="1800" dirty="0" err="1"/>
              <a:t>orderBy</a:t>
            </a:r>
            <a:r>
              <a:rPr lang="en-US" altLang="zh-CN" sz="1800" dirty="0"/>
              <a:t>)</a:t>
            </a:r>
          </a:p>
          <a:p>
            <a:r>
              <a:rPr lang="zh-CN" altLang="en-US" sz="2000" dirty="0"/>
              <a:t>参数如下：</a:t>
            </a:r>
          </a:p>
          <a:p>
            <a:pPr lvl="1"/>
            <a:r>
              <a:rPr lang="en-US" altLang="zh-CN" sz="1800" dirty="0"/>
              <a:t>table </a:t>
            </a:r>
            <a:r>
              <a:rPr lang="zh-CN" altLang="en-US" sz="1800" dirty="0"/>
              <a:t>被查询的表名</a:t>
            </a:r>
          </a:p>
          <a:p>
            <a:pPr lvl="1"/>
            <a:r>
              <a:rPr lang="en-US" altLang="zh-CN" sz="1800" dirty="0"/>
              <a:t>columns </a:t>
            </a:r>
            <a:r>
              <a:rPr lang="zh-CN" altLang="en-US" sz="1800" dirty="0"/>
              <a:t>查询返回的列，如果该参数为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，则返回所有的列</a:t>
            </a:r>
          </a:p>
          <a:p>
            <a:pPr lvl="1"/>
            <a:r>
              <a:rPr lang="en-US" altLang="zh-CN" sz="1800" dirty="0"/>
              <a:t>selection </a:t>
            </a:r>
            <a:r>
              <a:rPr lang="zh-CN" altLang="en-US" sz="1800" dirty="0"/>
              <a:t>相当于</a:t>
            </a:r>
            <a:r>
              <a:rPr lang="en-US" altLang="zh-CN" sz="1800" dirty="0"/>
              <a:t>SQL</a:t>
            </a:r>
            <a:r>
              <a:rPr lang="zh-CN" altLang="en-US" sz="1800" dirty="0"/>
              <a:t>中的</a:t>
            </a:r>
            <a:r>
              <a:rPr lang="en-US" altLang="zh-CN" sz="1800" dirty="0"/>
              <a:t>where</a:t>
            </a:r>
            <a:r>
              <a:rPr lang="zh-CN" altLang="en-US" sz="1800" dirty="0"/>
              <a:t>子句，为</a:t>
            </a:r>
            <a:r>
              <a:rPr lang="en-US" altLang="zh-CN" sz="1800" dirty="0"/>
              <a:t>null</a:t>
            </a:r>
            <a:r>
              <a:rPr lang="zh-CN" altLang="en-US" sz="1800" dirty="0"/>
              <a:t>的话，返回该表的所有行</a:t>
            </a:r>
          </a:p>
          <a:p>
            <a:pPr lvl="1"/>
            <a:r>
              <a:rPr lang="en-US" altLang="zh-CN" sz="1800" dirty="0" err="1"/>
              <a:t>selectionArgs</a:t>
            </a:r>
            <a:r>
              <a:rPr lang="en-US" altLang="zh-CN" sz="1800" dirty="0"/>
              <a:t> </a:t>
            </a:r>
            <a:r>
              <a:rPr lang="zh-CN" altLang="en-US" sz="1800" dirty="0"/>
              <a:t>在上面参数中可能有？，这里这个参数既是实际参数，来取代相应顺序的？</a:t>
            </a:r>
          </a:p>
          <a:p>
            <a:pPr lvl="1"/>
            <a:r>
              <a:rPr lang="en-US" altLang="zh-CN" sz="1800" dirty="0" err="1"/>
              <a:t>groupBy</a:t>
            </a:r>
            <a:r>
              <a:rPr lang="en-US" altLang="zh-CN" sz="1800" dirty="0"/>
              <a:t> </a:t>
            </a:r>
            <a:r>
              <a:rPr lang="zh-CN" altLang="en-US" sz="1800" dirty="0"/>
              <a:t>相当于是</a:t>
            </a:r>
            <a:r>
              <a:rPr lang="en-US" altLang="zh-CN" sz="1800" dirty="0"/>
              <a:t>SQL</a:t>
            </a:r>
            <a:r>
              <a:rPr lang="zh-CN" altLang="en-US" sz="1800" dirty="0"/>
              <a:t>中的</a:t>
            </a:r>
            <a:r>
              <a:rPr lang="en-US" altLang="zh-CN" sz="1800" dirty="0"/>
              <a:t>GROUP BY</a:t>
            </a:r>
            <a:r>
              <a:rPr lang="zh-CN" altLang="en-US" sz="1800" dirty="0"/>
              <a:t>子句，如果是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，则不会分组</a:t>
            </a:r>
          </a:p>
          <a:p>
            <a:pPr lvl="1"/>
            <a:r>
              <a:rPr lang="en-US" altLang="zh-CN" sz="1800" dirty="0"/>
              <a:t>having </a:t>
            </a:r>
            <a:r>
              <a:rPr lang="zh-CN" altLang="en-US" sz="1800" dirty="0"/>
              <a:t>相当于</a:t>
            </a:r>
            <a:r>
              <a:rPr lang="en-US" altLang="zh-CN" sz="1800" dirty="0"/>
              <a:t>SQL</a:t>
            </a:r>
            <a:r>
              <a:rPr lang="zh-CN" altLang="en-US" sz="1800" dirty="0"/>
              <a:t>中的</a:t>
            </a:r>
            <a:r>
              <a:rPr lang="en-US" altLang="zh-CN" sz="1800" dirty="0"/>
              <a:t>having</a:t>
            </a:r>
            <a:r>
              <a:rPr lang="zh-CN" altLang="en-US" sz="1800" dirty="0"/>
              <a:t>子句，如果是</a:t>
            </a:r>
            <a:r>
              <a:rPr lang="en-US" altLang="zh-CN" sz="1800" dirty="0"/>
              <a:t>null</a:t>
            </a:r>
            <a:r>
              <a:rPr lang="zh-CN" altLang="en-US" sz="1800" dirty="0"/>
              <a:t>表示所有的分组</a:t>
            </a:r>
            <a:r>
              <a:rPr lang="en-US" altLang="zh-CN" sz="1800" dirty="0"/>
              <a:t>.</a:t>
            </a:r>
          </a:p>
          <a:p>
            <a:pPr lvl="1"/>
            <a:r>
              <a:rPr lang="en-US" altLang="zh-CN" sz="1800" dirty="0" err="1"/>
              <a:t>orderBy</a:t>
            </a:r>
            <a:r>
              <a:rPr lang="en-US" altLang="zh-CN" sz="1800" dirty="0"/>
              <a:t> </a:t>
            </a:r>
            <a:r>
              <a:rPr lang="zh-CN" altLang="en-US" sz="1800" dirty="0"/>
              <a:t>行的排序结果，相当于</a:t>
            </a:r>
            <a:r>
              <a:rPr lang="en-US" altLang="zh-CN" sz="1800" dirty="0"/>
              <a:t>SQL</a:t>
            </a:r>
            <a:r>
              <a:rPr lang="zh-CN" altLang="en-US" sz="1800" dirty="0"/>
              <a:t>中的</a:t>
            </a:r>
            <a:r>
              <a:rPr lang="en-US" altLang="zh-CN" sz="1800" dirty="0"/>
              <a:t>ORDER BY</a:t>
            </a:r>
            <a:r>
              <a:rPr lang="zh-CN" altLang="en-US" sz="1800" dirty="0"/>
              <a:t>子句，如果是</a:t>
            </a:r>
            <a:r>
              <a:rPr lang="en-US" altLang="zh-CN" sz="1800" dirty="0"/>
              <a:t>null</a:t>
            </a:r>
            <a:r>
              <a:rPr lang="zh-CN" altLang="en-US" sz="1800" dirty="0"/>
              <a:t>则表示默认顺序，此时可能是无序的</a:t>
            </a:r>
          </a:p>
          <a:p>
            <a:pPr lvl="1"/>
            <a:r>
              <a:rPr lang="zh-CN" altLang="en-US" sz="1800" dirty="0"/>
              <a:t>返回值为</a:t>
            </a:r>
            <a:r>
              <a:rPr lang="en-US" altLang="zh-CN" sz="1800" dirty="0"/>
              <a:t>Cursor</a:t>
            </a:r>
            <a:r>
              <a:rPr lang="zh-CN" altLang="en-US" sz="1800" dirty="0"/>
              <a:t>对象，其中为查询结果集</a:t>
            </a:r>
          </a:p>
        </p:txBody>
      </p:sp>
    </p:spTree>
    <p:extLst>
      <p:ext uri="{BB962C8B-B14F-4D97-AF65-F5344CB8AC3E}">
        <p14:creationId xmlns:p14="http://schemas.microsoft.com/office/powerpoint/2010/main" val="1844563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C1919-2192-4130-8CF7-F330DE65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D8A39-79AD-484D-9941-337410AD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关于</a:t>
            </a:r>
            <a:r>
              <a:rPr lang="en-US" altLang="zh-CN" b="1" dirty="0"/>
              <a:t>Cursor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pPr lvl="1"/>
            <a:r>
              <a:rPr lang="en-US" altLang="zh-CN" dirty="0"/>
              <a:t>Cursor</a:t>
            </a:r>
            <a:r>
              <a:rPr lang="zh-CN" altLang="en-US" dirty="0"/>
              <a:t>是一个接口，用于作为存放查询的结果集，它提供了随机读写结果集的方法</a:t>
            </a:r>
            <a:endParaRPr lang="en-US" altLang="zh-CN" dirty="0"/>
          </a:p>
          <a:p>
            <a:r>
              <a:rPr lang="en-US" altLang="zh-CN" b="1" dirty="0" err="1"/>
              <a:t>rawQuery</a:t>
            </a:r>
            <a:endParaRPr lang="en-US" altLang="zh-CN" b="1" dirty="0"/>
          </a:p>
          <a:p>
            <a:pPr lvl="1"/>
            <a:r>
              <a:rPr lang="en-US" altLang="zh-CN" dirty="0" err="1"/>
              <a:t>rawQuery</a:t>
            </a:r>
            <a:r>
              <a:rPr lang="zh-CN" altLang="en-US" dirty="0"/>
              <a:t>方法中的查询类似于</a:t>
            </a:r>
            <a:r>
              <a:rPr lang="en-US" altLang="zh-CN" dirty="0" err="1"/>
              <a:t>execSQL</a:t>
            </a:r>
            <a:r>
              <a:rPr lang="zh-CN" altLang="en-US" dirty="0"/>
              <a:t>中的使用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en-US" altLang="zh-CN" dirty="0"/>
              <a:t>select</a:t>
            </a:r>
            <a:r>
              <a:rPr lang="zh-CN" altLang="en-US" dirty="0"/>
              <a:t>语句，只是</a:t>
            </a:r>
            <a:r>
              <a:rPr lang="en-US" altLang="zh-CN" dirty="0" err="1"/>
              <a:t>execSQL</a:t>
            </a:r>
            <a:r>
              <a:rPr lang="zh-CN" altLang="en-US" dirty="0"/>
              <a:t>不会返回值，而</a:t>
            </a:r>
            <a:r>
              <a:rPr lang="en-US" altLang="zh-CN" dirty="0" err="1"/>
              <a:t>rawQuery</a:t>
            </a:r>
            <a:r>
              <a:rPr lang="zh-CN" altLang="en-US" dirty="0"/>
              <a:t>方法会返回一个</a:t>
            </a:r>
            <a:r>
              <a:rPr lang="en-US" altLang="zh-CN" dirty="0"/>
              <a:t>Cursor</a:t>
            </a:r>
            <a:r>
              <a:rPr lang="zh-CN" altLang="en-US" dirty="0"/>
              <a:t>对象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50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BD38-F94D-4047-BE02-1CA0DF3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7C0A7-6568-4B19-8BAF-75008914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从数据库中删除信息</a:t>
            </a:r>
          </a:p>
          <a:p>
            <a:pPr lvl="1"/>
            <a:r>
              <a:rPr lang="zh-CN" altLang="en-US" sz="2000" dirty="0"/>
              <a:t>为删除表中的行，你需要提供</a:t>
            </a:r>
            <a:r>
              <a:rPr lang="en-US" altLang="zh-CN" sz="2000" dirty="0"/>
              <a:t>selection</a:t>
            </a:r>
            <a:r>
              <a:rPr lang="zh-CN" altLang="en-US" sz="2000" dirty="0"/>
              <a:t>条件，该条件标示出这些行。数据库的</a:t>
            </a:r>
            <a:r>
              <a:rPr lang="en-US" altLang="zh-CN" sz="2000" dirty="0"/>
              <a:t>API</a:t>
            </a:r>
            <a:r>
              <a:rPr lang="zh-CN" altLang="en-US" sz="2000" dirty="0"/>
              <a:t>提供了一个防止</a:t>
            </a:r>
            <a:r>
              <a:rPr lang="en-US" altLang="zh-CN" sz="2000" dirty="0"/>
              <a:t>SQL</a:t>
            </a:r>
            <a:r>
              <a:rPr lang="zh-CN" altLang="en-US" sz="2000" dirty="0"/>
              <a:t>注入的机制来创建查询条件。这个机制将查询分为了</a:t>
            </a:r>
            <a:r>
              <a:rPr lang="en-US" altLang="zh-CN" sz="2000" dirty="0"/>
              <a:t>select</a:t>
            </a:r>
            <a:r>
              <a:rPr lang="zh-CN" altLang="en-US" sz="2000" dirty="0"/>
              <a:t>子句和</a:t>
            </a:r>
            <a:r>
              <a:rPr lang="en-US" altLang="zh-CN" sz="2000" dirty="0"/>
              <a:t>select</a:t>
            </a:r>
            <a:r>
              <a:rPr lang="zh-CN" altLang="en-US" sz="2000" dirty="0"/>
              <a:t>参数。子句定义了要查询的列，参数就是在子句中要测试的条件。因为结果不能用常规的</a:t>
            </a:r>
            <a:r>
              <a:rPr lang="en-US" altLang="zh-CN" sz="2000" dirty="0"/>
              <a:t>SQL</a:t>
            </a:r>
            <a:r>
              <a:rPr lang="zh-CN" altLang="en-US" sz="2000" dirty="0"/>
              <a:t>来处理，所以就避免了</a:t>
            </a:r>
            <a:r>
              <a:rPr lang="en-US" altLang="zh-CN" sz="2000" dirty="0"/>
              <a:t>SQL</a:t>
            </a:r>
            <a:r>
              <a:rPr lang="zh-CN" altLang="en-US" sz="2000" dirty="0"/>
              <a:t>注入。</a:t>
            </a:r>
          </a:p>
          <a:p>
            <a:pPr lvl="1"/>
            <a:r>
              <a:rPr lang="zh-CN" altLang="en-US" sz="2000" dirty="0"/>
              <a:t>该方法如下：</a:t>
            </a:r>
          </a:p>
          <a:p>
            <a:pPr lvl="2"/>
            <a:r>
              <a:rPr lang="en-US" altLang="zh-CN" sz="1800" dirty="0"/>
              <a:t>public int delete (String table, String </a:t>
            </a:r>
            <a:r>
              <a:rPr lang="en-US" altLang="zh-CN" sz="1800" dirty="0" err="1"/>
              <a:t>whereClause</a:t>
            </a:r>
            <a:r>
              <a:rPr lang="en-US" altLang="zh-CN" sz="1800" dirty="0"/>
              <a:t>, String[] </a:t>
            </a:r>
            <a:r>
              <a:rPr lang="en-US" altLang="zh-CN" sz="1800" dirty="0" err="1"/>
              <a:t>whereArgs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2000" dirty="0"/>
              <a:t>参数：</a:t>
            </a:r>
          </a:p>
          <a:p>
            <a:pPr lvl="1"/>
            <a:endParaRPr lang="zh-CN" altLang="en-US" sz="2000" dirty="0"/>
          </a:p>
          <a:p>
            <a:pPr lvl="2"/>
            <a:r>
              <a:rPr lang="en-US" altLang="zh-CN" sz="1800" dirty="0"/>
              <a:t>table </a:t>
            </a:r>
            <a:r>
              <a:rPr lang="zh-CN" altLang="en-US" sz="1800" dirty="0"/>
              <a:t>表名</a:t>
            </a:r>
          </a:p>
          <a:p>
            <a:pPr lvl="2"/>
            <a:r>
              <a:rPr lang="en-US" altLang="zh-CN" sz="1800" dirty="0" err="1"/>
              <a:t>whereClause</a:t>
            </a:r>
            <a:r>
              <a:rPr lang="en-US" altLang="zh-CN" sz="1800" dirty="0"/>
              <a:t> </a:t>
            </a:r>
            <a:r>
              <a:rPr lang="zh-CN" altLang="en-US" sz="1800" dirty="0"/>
              <a:t>相当于</a:t>
            </a:r>
            <a:r>
              <a:rPr lang="en-US" altLang="zh-CN" sz="1800" dirty="0"/>
              <a:t>where</a:t>
            </a:r>
            <a:r>
              <a:rPr lang="zh-CN" altLang="en-US" sz="1800" dirty="0"/>
              <a:t>子句，如为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，则删除所有行</a:t>
            </a:r>
          </a:p>
          <a:p>
            <a:pPr lvl="2"/>
            <a:r>
              <a:rPr lang="en-US" altLang="zh-CN" sz="1800" dirty="0" err="1"/>
              <a:t>whereArgs</a:t>
            </a:r>
            <a:r>
              <a:rPr lang="en-US" altLang="zh-CN" sz="1800" dirty="0"/>
              <a:t> </a:t>
            </a:r>
            <a:r>
              <a:rPr lang="zh-CN" altLang="en-US" sz="1800" dirty="0"/>
              <a:t>对应</a:t>
            </a:r>
            <a:r>
              <a:rPr lang="en-US" altLang="zh-CN" sz="1800" dirty="0"/>
              <a:t>where</a:t>
            </a:r>
            <a:r>
              <a:rPr lang="zh-CN" altLang="en-US" sz="1800" dirty="0"/>
              <a:t>中的？的实际参数</a:t>
            </a:r>
          </a:p>
          <a:p>
            <a:pPr lvl="1"/>
            <a:r>
              <a:rPr lang="zh-CN" altLang="en-US" sz="2000" dirty="0"/>
              <a:t>返回：</a:t>
            </a:r>
          </a:p>
          <a:p>
            <a:pPr lvl="2"/>
            <a:r>
              <a:rPr lang="zh-CN" altLang="en-US" sz="1800" dirty="0"/>
              <a:t>受影响的行数，没有行被删除则返回</a:t>
            </a:r>
            <a:r>
              <a:rPr lang="en-US" altLang="zh-CN" sz="1800" dirty="0"/>
              <a:t>0.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0534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E439D-73FD-4EF2-95F5-6D8910D7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5EBE1-75FA-4037-9D3A-AEC1AA57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更新一个数据库</a:t>
            </a:r>
          </a:p>
          <a:p>
            <a:pPr lvl="1"/>
            <a:r>
              <a:rPr lang="zh-CN" altLang="en-US" sz="2400" dirty="0"/>
              <a:t>当你需要修改你的数据库值的子集的时候，使用</a:t>
            </a:r>
            <a:r>
              <a:rPr lang="en-US" altLang="zh-CN" sz="2400" dirty="0"/>
              <a:t>update()</a:t>
            </a:r>
            <a:r>
              <a:rPr lang="zh-CN" altLang="en-US" sz="2400" dirty="0"/>
              <a:t>方法。如下：</a:t>
            </a:r>
          </a:p>
          <a:p>
            <a:pPr lvl="2"/>
            <a:r>
              <a:rPr lang="en-US" altLang="zh-CN" sz="2000" dirty="0"/>
              <a:t>public int update (String table, </a:t>
            </a:r>
            <a:r>
              <a:rPr lang="en-US" altLang="zh-CN" sz="2000" dirty="0" err="1"/>
              <a:t>ContentValues</a:t>
            </a:r>
            <a:r>
              <a:rPr lang="en-US" altLang="zh-CN" sz="2000" dirty="0"/>
              <a:t> values, String </a:t>
            </a:r>
            <a:r>
              <a:rPr lang="en-US" altLang="zh-CN" sz="2000" dirty="0" err="1"/>
              <a:t>whereClause</a:t>
            </a:r>
            <a:r>
              <a:rPr lang="en-US" altLang="zh-CN" sz="2000" dirty="0"/>
              <a:t>, String[] </a:t>
            </a:r>
            <a:r>
              <a:rPr lang="en-US" altLang="zh-CN" sz="2000" dirty="0" err="1"/>
              <a:t>whereArgs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400" dirty="0"/>
              <a:t>参数：</a:t>
            </a:r>
          </a:p>
          <a:p>
            <a:pPr lvl="2"/>
            <a:r>
              <a:rPr lang="en-US" altLang="zh-CN" sz="2000" dirty="0"/>
              <a:t>table </a:t>
            </a:r>
            <a:r>
              <a:rPr lang="zh-CN" altLang="en-US" sz="2000" dirty="0"/>
              <a:t>被更新的表</a:t>
            </a:r>
          </a:p>
          <a:p>
            <a:pPr lvl="2"/>
            <a:r>
              <a:rPr lang="en-US" altLang="zh-CN" sz="2000" dirty="0"/>
              <a:t>values </a:t>
            </a:r>
            <a:r>
              <a:rPr lang="zh-CN" altLang="en-US" sz="2000" dirty="0"/>
              <a:t>被更新列的新值的列名与列值的</a:t>
            </a:r>
            <a:r>
              <a:rPr lang="en-US" altLang="zh-CN" sz="2000" dirty="0"/>
              <a:t>map</a:t>
            </a:r>
            <a:r>
              <a:rPr lang="zh-CN" altLang="en-US" sz="2000" dirty="0"/>
              <a:t>，可以使用</a:t>
            </a:r>
            <a:r>
              <a:rPr lang="en-US" altLang="zh-CN" sz="2000" dirty="0"/>
              <a:t>null</a:t>
            </a:r>
            <a:r>
              <a:rPr lang="zh-CN" altLang="en-US" sz="2000" dirty="0"/>
              <a:t>，会被转换为</a:t>
            </a:r>
            <a:r>
              <a:rPr lang="en-US" altLang="zh-CN" sz="2000" dirty="0"/>
              <a:t>NULL</a:t>
            </a:r>
          </a:p>
          <a:p>
            <a:pPr lvl="2"/>
            <a:r>
              <a:rPr lang="en-US" altLang="zh-CN" sz="2000" dirty="0" err="1"/>
              <a:t>whereClause</a:t>
            </a:r>
            <a:r>
              <a:rPr lang="en-US" altLang="zh-CN" sz="2000" dirty="0"/>
              <a:t> </a:t>
            </a:r>
            <a:r>
              <a:rPr lang="zh-CN" altLang="en-US" sz="2000" dirty="0"/>
              <a:t>相当于</a:t>
            </a:r>
            <a:r>
              <a:rPr lang="en-US" altLang="zh-CN" sz="2000" dirty="0"/>
              <a:t>where</a:t>
            </a:r>
            <a:r>
              <a:rPr lang="zh-CN" altLang="en-US" sz="2000" dirty="0"/>
              <a:t>子句，</a:t>
            </a:r>
            <a:r>
              <a:rPr lang="en-US" altLang="zh-CN" sz="2000" dirty="0"/>
              <a:t>null</a:t>
            </a:r>
            <a:r>
              <a:rPr lang="zh-CN" altLang="en-US" sz="2000" dirty="0"/>
              <a:t>则更新所有行</a:t>
            </a:r>
            <a:r>
              <a:rPr lang="en-US" altLang="zh-CN" sz="2000" dirty="0"/>
              <a:t>.</a:t>
            </a:r>
          </a:p>
          <a:p>
            <a:pPr lvl="2"/>
            <a:r>
              <a:rPr lang="en-US" altLang="zh-CN" sz="2000" dirty="0" err="1"/>
              <a:t>whereArgs</a:t>
            </a:r>
            <a:r>
              <a:rPr lang="en-US" altLang="zh-CN" sz="2000" dirty="0"/>
              <a:t> </a:t>
            </a:r>
            <a:r>
              <a:rPr lang="zh-CN" altLang="en-US" sz="2000" dirty="0"/>
              <a:t>对应</a:t>
            </a:r>
            <a:r>
              <a:rPr lang="en-US" altLang="zh-CN" sz="2000" dirty="0"/>
              <a:t>where</a:t>
            </a:r>
            <a:r>
              <a:rPr lang="zh-CN" altLang="en-US" sz="2000" dirty="0"/>
              <a:t>子句中的？的实际参数</a:t>
            </a:r>
            <a:r>
              <a:rPr lang="en-US" altLang="zh-CN" sz="2000" dirty="0"/>
              <a:t>.</a:t>
            </a:r>
          </a:p>
          <a:p>
            <a:pPr lvl="2"/>
            <a:r>
              <a:rPr lang="zh-CN" altLang="en-US" sz="2000" dirty="0"/>
              <a:t>返回值为受影响的行数</a:t>
            </a:r>
          </a:p>
        </p:txBody>
      </p:sp>
    </p:spTree>
    <p:extLst>
      <p:ext uri="{BB962C8B-B14F-4D97-AF65-F5344CB8AC3E}">
        <p14:creationId xmlns:p14="http://schemas.microsoft.com/office/powerpoint/2010/main" val="161236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B05AE-BE4F-4E15-8F49-974E0F6B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SQL</a:t>
            </a:r>
            <a:r>
              <a:rPr lang="zh-CN" altLang="en-US" b="1" dirty="0"/>
              <a:t>数据库中存放数据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A7322-92C8-4A09-B011-28B0E4E61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数据库的事务</a:t>
            </a:r>
          </a:p>
          <a:p>
            <a:pPr lvl="1"/>
            <a:r>
              <a:rPr lang="zh-CN" altLang="en-US" sz="2000" dirty="0"/>
              <a:t>所谓事务就是针对数据库的一组操作，它可以由一条或者多条</a:t>
            </a:r>
            <a:r>
              <a:rPr lang="en-US" altLang="zh-CN" sz="2000" dirty="0"/>
              <a:t>SQL</a:t>
            </a:r>
            <a:r>
              <a:rPr lang="zh-CN" altLang="en-US" sz="2000" dirty="0"/>
              <a:t>语句组成。事务具有原子性，就是说，事务中的语句要么都执行，要么都不执行，若其中有语句没有成功执行，则已经成功执行的语句会发生回滚。</a:t>
            </a:r>
          </a:p>
          <a:p>
            <a:pPr lvl="1"/>
            <a:r>
              <a:rPr lang="zh-CN" altLang="en-US" sz="2000" dirty="0"/>
              <a:t>下面是标准的事务处理模式</a:t>
            </a:r>
            <a:r>
              <a:rPr lang="en-US" altLang="zh-CN" sz="2000" dirty="0"/>
              <a:t>:</a:t>
            </a:r>
          </a:p>
          <a:p>
            <a:pPr lvl="2"/>
            <a:r>
              <a:rPr lang="en-US" altLang="zh-CN" sz="1800" dirty="0"/>
              <a:t>   </a:t>
            </a:r>
            <a:r>
              <a:rPr lang="en-US" altLang="zh-CN" sz="1800" dirty="0" err="1"/>
              <a:t>db.beginTransaction</a:t>
            </a:r>
            <a:r>
              <a:rPr lang="en-US" altLang="zh-CN" sz="1800" dirty="0"/>
              <a:t>();</a:t>
            </a:r>
          </a:p>
          <a:p>
            <a:pPr lvl="2"/>
            <a:r>
              <a:rPr lang="en-US" altLang="zh-CN" sz="1800" dirty="0"/>
              <a:t>   try {</a:t>
            </a:r>
          </a:p>
          <a:p>
            <a:pPr lvl="2"/>
            <a:r>
              <a:rPr lang="en-US" altLang="zh-CN" sz="1800" dirty="0"/>
              <a:t>     ...</a:t>
            </a:r>
          </a:p>
          <a:p>
            <a:pPr lvl="2"/>
            <a:r>
              <a:rPr lang="en-US" altLang="zh-CN" sz="1800" dirty="0"/>
              <a:t>     </a:t>
            </a:r>
            <a:r>
              <a:rPr lang="en-US" altLang="zh-CN" sz="1800" dirty="0" err="1"/>
              <a:t>db.setTransactionSuccessful</a:t>
            </a:r>
            <a:r>
              <a:rPr lang="en-US" altLang="zh-CN" sz="1800" dirty="0"/>
              <a:t>();</a:t>
            </a:r>
          </a:p>
          <a:p>
            <a:pPr lvl="2"/>
            <a:r>
              <a:rPr lang="en-US" altLang="zh-CN" sz="1800" dirty="0"/>
              <a:t>   } finally {</a:t>
            </a:r>
          </a:p>
          <a:p>
            <a:pPr lvl="2"/>
            <a:r>
              <a:rPr lang="en-US" altLang="zh-CN" sz="1800" dirty="0"/>
              <a:t>     </a:t>
            </a:r>
            <a:r>
              <a:rPr lang="en-US" altLang="zh-CN" sz="1800" dirty="0" err="1"/>
              <a:t>db.endTransaction</a:t>
            </a:r>
            <a:r>
              <a:rPr lang="en-US" altLang="zh-CN" sz="1800" dirty="0"/>
              <a:t>();</a:t>
            </a:r>
          </a:p>
          <a:p>
            <a:pPr lvl="2"/>
            <a:r>
              <a:rPr lang="en-US" altLang="zh-CN" sz="1800" dirty="0"/>
              <a:t>   }</a:t>
            </a:r>
          </a:p>
          <a:p>
            <a:pPr lvl="1"/>
            <a:r>
              <a:rPr lang="zh-CN" altLang="en-US" sz="2000" dirty="0"/>
              <a:t>事务是可以嵌套的，也就是说在</a:t>
            </a:r>
            <a:r>
              <a:rPr lang="en-US" altLang="zh-CN" sz="2000" dirty="0"/>
              <a:t>try</a:t>
            </a:r>
            <a:r>
              <a:rPr lang="zh-CN" altLang="en-US" sz="2000" dirty="0"/>
              <a:t>中可以有子事务，只有外层的事务完成，则全部事务才算完成。</a:t>
            </a:r>
            <a:r>
              <a:rPr lang="en-US" altLang="zh-CN" sz="2000" dirty="0"/>
              <a:t>try</a:t>
            </a:r>
            <a:r>
              <a:rPr lang="zh-CN" altLang="en-US" sz="2000" dirty="0"/>
              <a:t>中的最后一条语句应是</a:t>
            </a:r>
            <a:r>
              <a:rPr lang="en-US" altLang="zh-CN" sz="2000" dirty="0" err="1"/>
              <a:t>setTransactionSuccessful</a:t>
            </a:r>
            <a:r>
              <a:rPr lang="zh-CN" altLang="en-US" sz="2000" dirty="0"/>
              <a:t>，设置事务成功执行。在</a:t>
            </a:r>
            <a:r>
              <a:rPr lang="en-US" altLang="zh-CN" sz="2000" dirty="0"/>
              <a:t>finally</a:t>
            </a:r>
            <a:r>
              <a:rPr lang="zh-CN" altLang="en-US" sz="2000" dirty="0"/>
              <a:t>子句中关闭事务：</a:t>
            </a:r>
            <a:r>
              <a:rPr lang="en-US" altLang="zh-CN" sz="2000" dirty="0" err="1"/>
              <a:t>endTransaction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712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72AE-19C0-4ED3-9F3B-AA7A8807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internal</a:t>
            </a:r>
            <a:r>
              <a:rPr lang="zh-CN" altLang="en-US" dirty="0"/>
              <a:t>存储区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D30BF-AD49-4C0E-AE70-C6F7EBA2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的内部存储区的目录在</a:t>
            </a:r>
            <a:r>
              <a:rPr lang="en-US" altLang="zh-CN" dirty="0"/>
              <a:t>Android</a:t>
            </a:r>
            <a:r>
              <a:rPr lang="zh-CN" altLang="en-US" dirty="0"/>
              <a:t>文件系统的指定目录下，由你的</a:t>
            </a:r>
            <a:r>
              <a:rPr lang="en-US" altLang="zh-CN" dirty="0"/>
              <a:t>app</a:t>
            </a:r>
            <a:r>
              <a:rPr lang="zh-CN" altLang="en-US" dirty="0"/>
              <a:t>的包名命名，通常为</a:t>
            </a:r>
            <a:r>
              <a:rPr lang="en-US" altLang="zh-CN" dirty="0"/>
              <a:t>data/data/</a:t>
            </a:r>
            <a:r>
              <a:rPr lang="en-US" altLang="zh-CN" dirty="0" err="1"/>
              <a:t>app_name</a:t>
            </a:r>
            <a:r>
              <a:rPr lang="en-US" altLang="zh-CN" dirty="0"/>
              <a:t>/</a:t>
            </a:r>
            <a:r>
              <a:rPr lang="zh-CN" altLang="en-US" dirty="0"/>
              <a:t>。对于内部存储区的文件的读写，不需要向系统申请权限。</a:t>
            </a:r>
            <a:endParaRPr lang="en-US" altLang="zh-CN" dirty="0"/>
          </a:p>
          <a:p>
            <a:r>
              <a:rPr lang="zh-CN" altLang="en-US" dirty="0"/>
              <a:t>可以直接在设备的内部存储中保存文件。默认情况下，保存到内部存储的文件是应用的私有文件，其他应用（和用户）不能访问这些文件。 当用户卸载您的应用时，这些文件也会被移除。</a:t>
            </a:r>
          </a:p>
        </p:txBody>
      </p:sp>
    </p:spTree>
    <p:extLst>
      <p:ext uri="{BB962C8B-B14F-4D97-AF65-F5344CB8AC3E}">
        <p14:creationId xmlns:p14="http://schemas.microsoft.com/office/powerpoint/2010/main" val="108937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6583-282D-4117-81E0-3B892B86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internal</a:t>
            </a:r>
            <a:r>
              <a:rPr lang="zh-CN" altLang="en-US" dirty="0"/>
              <a:t>存储区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75368-298C-4AB5-9B62-915FF097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在该区存储文件的过程</a:t>
            </a:r>
            <a:endParaRPr lang="en-US" altLang="zh-CN" dirty="0"/>
          </a:p>
          <a:p>
            <a:pPr lvl="1"/>
            <a:r>
              <a:rPr lang="zh-CN" altLang="en-US" dirty="0"/>
              <a:t>打开目录</a:t>
            </a:r>
            <a:endParaRPr lang="en-US" altLang="zh-CN" dirty="0"/>
          </a:p>
          <a:p>
            <a:pPr lvl="1"/>
            <a:r>
              <a:rPr lang="zh-CN" altLang="en-US" dirty="0"/>
              <a:t>写文件</a:t>
            </a:r>
            <a:endParaRPr lang="en-US" altLang="zh-CN" dirty="0"/>
          </a:p>
          <a:p>
            <a:r>
              <a:rPr lang="zh-CN" altLang="en-US" dirty="0"/>
              <a:t>写一个缓存文件</a:t>
            </a:r>
            <a:endParaRPr lang="en-US" altLang="zh-CN" dirty="0"/>
          </a:p>
          <a:p>
            <a:r>
              <a:rPr lang="zh-CN" altLang="en-US" dirty="0"/>
              <a:t>打开一个已存在的文件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05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E79D-E6D8-4F86-8005-4EC30C3C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外部存储区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D0049-2757-4459-AE7C-90677983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通过外部存储区，你的</a:t>
            </a:r>
            <a:r>
              <a:rPr lang="en-US" altLang="zh-CN" dirty="0"/>
              <a:t>app</a:t>
            </a:r>
            <a:r>
              <a:rPr lang="zh-CN" altLang="en-US" dirty="0"/>
              <a:t>可以同其他</a:t>
            </a:r>
            <a:r>
              <a:rPr lang="en-US" altLang="zh-CN" dirty="0"/>
              <a:t>app</a:t>
            </a:r>
            <a:r>
              <a:rPr lang="zh-CN" altLang="en-US" dirty="0"/>
              <a:t>共享文件，而且计算机也可以存取其中的文件。每个兼容 </a:t>
            </a:r>
            <a:r>
              <a:rPr lang="en-US" altLang="zh-CN" dirty="0"/>
              <a:t>Android </a:t>
            </a:r>
            <a:r>
              <a:rPr lang="zh-CN" altLang="en-US" dirty="0"/>
              <a:t>的设备都支持可用于保存文件的共享</a:t>
            </a:r>
            <a:r>
              <a:rPr lang="en-US" altLang="zh-CN" dirty="0"/>
              <a:t>"</a:t>
            </a:r>
            <a:r>
              <a:rPr lang="zh-CN" altLang="en-US" dirty="0"/>
              <a:t>外部存储</a:t>
            </a:r>
            <a:r>
              <a:rPr lang="en-US" altLang="zh-CN" dirty="0"/>
              <a:t>"</a:t>
            </a:r>
            <a:r>
              <a:rPr lang="zh-CN" altLang="en-US" dirty="0"/>
              <a:t>。 该存储可能是可移除的存储介质（例如 </a:t>
            </a:r>
            <a:r>
              <a:rPr lang="en-US" altLang="zh-CN" dirty="0"/>
              <a:t>SD </a:t>
            </a:r>
            <a:r>
              <a:rPr lang="zh-CN" altLang="en-US" dirty="0"/>
              <a:t>卡）或内部（不可移除）存储。 保存到外部存储的文件是全局可读取文件，而且，在计算机上启用 </a:t>
            </a:r>
            <a:r>
              <a:rPr lang="en-US" altLang="zh-CN" dirty="0"/>
              <a:t>USB </a:t>
            </a:r>
            <a:r>
              <a:rPr lang="zh-CN" altLang="en-US" dirty="0"/>
              <a:t>大容量存储以传输文件后，可由用户修改这些文件。</a:t>
            </a:r>
          </a:p>
        </p:txBody>
      </p:sp>
    </p:spTree>
    <p:extLst>
      <p:ext uri="{BB962C8B-B14F-4D97-AF65-F5344CB8AC3E}">
        <p14:creationId xmlns:p14="http://schemas.microsoft.com/office/powerpoint/2010/main" val="21089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870BE-FA4B-4A4A-99E7-3A1A5AF3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外部存储区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84950-D6C7-4889-9FD2-C62D299A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两种不同类型的文件</a:t>
            </a:r>
            <a:endParaRPr lang="en-US" altLang="zh-CN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文件：这类文件可以被其他</a:t>
            </a:r>
            <a:r>
              <a:rPr lang="en-US" altLang="zh-CN" dirty="0"/>
              <a:t>app</a:t>
            </a:r>
            <a:r>
              <a:rPr lang="zh-CN" altLang="en-US" dirty="0"/>
              <a:t>和用户自由存取。当用户卸载你的</a:t>
            </a:r>
            <a:r>
              <a:rPr lang="en-US" altLang="zh-CN" dirty="0"/>
              <a:t>app</a:t>
            </a:r>
            <a:r>
              <a:rPr lang="zh-CN" altLang="en-US" dirty="0"/>
              <a:t>的时候，这些文件对用户依然可用。如你的</a:t>
            </a:r>
            <a:r>
              <a:rPr lang="en-US" altLang="zh-CN" dirty="0"/>
              <a:t>app</a:t>
            </a:r>
            <a:r>
              <a:rPr lang="zh-CN" altLang="en-US" dirty="0"/>
              <a:t>照的照片或其他下载的文件。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文件：这些文件属于你的</a:t>
            </a:r>
            <a:r>
              <a:rPr lang="en-US" altLang="zh-CN" dirty="0"/>
              <a:t>app</a:t>
            </a:r>
            <a:r>
              <a:rPr lang="zh-CN" altLang="en-US" dirty="0"/>
              <a:t>，当用户删除你的</a:t>
            </a:r>
            <a:r>
              <a:rPr lang="en-US" altLang="zh-CN" dirty="0"/>
              <a:t>app</a:t>
            </a:r>
            <a:r>
              <a:rPr lang="zh-CN" altLang="en-US" dirty="0"/>
              <a:t>的时候，这些文件应一并删除。尽管这些文件在技术上可以被用户与其他</a:t>
            </a:r>
            <a:r>
              <a:rPr lang="en-US" altLang="zh-CN" dirty="0"/>
              <a:t>app</a:t>
            </a:r>
            <a:r>
              <a:rPr lang="zh-CN" altLang="en-US" dirty="0"/>
              <a:t>所访问，但对于其他的</a:t>
            </a:r>
            <a:r>
              <a:rPr lang="en-US" altLang="zh-CN" dirty="0"/>
              <a:t>app</a:t>
            </a:r>
            <a:r>
              <a:rPr lang="zh-CN" altLang="en-US" dirty="0"/>
              <a:t>没有意义。当用户卸载掉你的</a:t>
            </a:r>
            <a:r>
              <a:rPr lang="en-US" altLang="zh-CN" dirty="0"/>
              <a:t>app</a:t>
            </a:r>
            <a:r>
              <a:rPr lang="zh-CN" altLang="en-US" dirty="0"/>
              <a:t>的时候，你的</a:t>
            </a:r>
            <a:r>
              <a:rPr lang="en-US" altLang="zh-CN" dirty="0"/>
              <a:t>app</a:t>
            </a:r>
            <a:r>
              <a:rPr lang="zh-CN" altLang="en-US" dirty="0"/>
              <a:t>的外部私有目录会被删除。比如你的</a:t>
            </a:r>
            <a:r>
              <a:rPr lang="en-US" altLang="zh-CN" dirty="0"/>
              <a:t>app</a:t>
            </a:r>
            <a:r>
              <a:rPr lang="zh-CN" altLang="en-US" dirty="0"/>
              <a:t>下载的附加资源或临时媒体文件。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50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4BF6C-3EE3-4AF3-BBC9-4FE11830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外部存储区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D7E32-60FA-4DE5-9715-A08BF792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获取外部存储的访问权限</a:t>
            </a:r>
          </a:p>
          <a:p>
            <a:r>
              <a:rPr lang="zh-CN" altLang="en-US" b="1" dirty="0"/>
              <a:t>校验外部存储可用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external</a:t>
            </a:r>
            <a:r>
              <a:rPr lang="zh-CN" altLang="en-US" dirty="0"/>
              <a:t>存储区可能不可用，比如用户将存储</a:t>
            </a:r>
            <a:r>
              <a:rPr lang="en-US" altLang="zh-CN" dirty="0"/>
              <a:t>mount</a:t>
            </a:r>
            <a:r>
              <a:rPr lang="zh-CN" altLang="en-US" dirty="0"/>
              <a:t>到</a:t>
            </a:r>
            <a:r>
              <a:rPr lang="en-US" altLang="zh-CN" dirty="0"/>
              <a:t>PC</a:t>
            </a:r>
            <a:r>
              <a:rPr lang="zh-CN" altLang="en-US" dirty="0"/>
              <a:t>了，也或者将</a:t>
            </a:r>
            <a:r>
              <a:rPr lang="en-US" altLang="zh-CN" dirty="0"/>
              <a:t>SD</a:t>
            </a:r>
            <a:r>
              <a:rPr lang="zh-CN" altLang="en-US" dirty="0"/>
              <a:t>卡移除了。你在使用之前一定要检查是否可用。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getExternalStorageState</a:t>
            </a:r>
            <a:r>
              <a:rPr lang="en-US" altLang="zh-CN" dirty="0"/>
              <a:t>()</a:t>
            </a:r>
            <a:r>
              <a:rPr lang="zh-CN" altLang="en-US" dirty="0"/>
              <a:t>获取外部存储区的状态</a:t>
            </a:r>
            <a:endParaRPr lang="en-US" altLang="zh-CN" dirty="0"/>
          </a:p>
          <a:p>
            <a:r>
              <a:rPr lang="zh-CN" altLang="en-US" b="1" dirty="0"/>
              <a:t>保存文件到公共目录</a:t>
            </a:r>
            <a:endParaRPr lang="en-US" altLang="zh-CN" b="1" dirty="0"/>
          </a:p>
          <a:p>
            <a:pPr lvl="1"/>
            <a:r>
              <a:rPr lang="zh-CN" altLang="en-US" dirty="0"/>
              <a:t>一般而言，应该将用户可通过您的应用获取的新文件保存到设备上的</a:t>
            </a:r>
            <a:r>
              <a:rPr lang="en-US" altLang="zh-CN" dirty="0"/>
              <a:t>"</a:t>
            </a:r>
            <a:r>
              <a:rPr lang="zh-CN" altLang="en-US" dirty="0"/>
              <a:t>公共</a:t>
            </a:r>
            <a:r>
              <a:rPr lang="en-US" altLang="zh-CN" dirty="0"/>
              <a:t>"</a:t>
            </a:r>
            <a:r>
              <a:rPr lang="zh-CN" altLang="en-US" dirty="0"/>
              <a:t>位置，以便其他应用能够在其中访问这些文件，并且用户也能轻松地从该设备复制这些文件。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3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40E6-EFFB-44DE-9619-0D6DF6C9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外部存储区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32B09-DBF2-476C-9407-BD6716B9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保存应用私有文件</a:t>
            </a:r>
          </a:p>
          <a:p>
            <a:pPr lvl="1"/>
            <a:r>
              <a:rPr lang="zh-CN" altLang="en-US" dirty="0"/>
              <a:t>如果您正在处理的文件不适合其他应用使用（例如仅供您的应用使用的图形纹理或音效），则应该通过调用 </a:t>
            </a:r>
            <a:r>
              <a:rPr lang="en-US" altLang="zh-CN" dirty="0" err="1"/>
              <a:t>getExternalFilesDir</a:t>
            </a:r>
            <a:r>
              <a:rPr lang="en-US" altLang="zh-CN" dirty="0"/>
              <a:t>() </a:t>
            </a:r>
            <a:r>
              <a:rPr lang="zh-CN" altLang="en-US" dirty="0"/>
              <a:t>来使用外部存储上的私有存储目录。此方法还会采用 </a:t>
            </a:r>
            <a:r>
              <a:rPr lang="en-US" altLang="zh-CN" dirty="0"/>
              <a:t>type </a:t>
            </a:r>
            <a:r>
              <a:rPr lang="zh-CN" altLang="en-US" dirty="0"/>
              <a:t>参数指定子目录的类型（例如 </a:t>
            </a:r>
            <a:r>
              <a:rPr lang="en-US" altLang="zh-CN" dirty="0"/>
              <a:t>DIRECTORY_MOVIES</a:t>
            </a:r>
            <a:r>
              <a:rPr lang="zh-CN" altLang="en-US" dirty="0"/>
              <a:t>）。 如果您不需要特定的媒体目录，请传递 </a:t>
            </a:r>
            <a:r>
              <a:rPr lang="en-US" altLang="zh-CN" dirty="0"/>
              <a:t>null </a:t>
            </a:r>
            <a:r>
              <a:rPr lang="zh-CN" altLang="en-US" dirty="0"/>
              <a:t>以接收应用私有目录的根目录。</a:t>
            </a:r>
          </a:p>
        </p:txBody>
      </p:sp>
    </p:spTree>
    <p:extLst>
      <p:ext uri="{BB962C8B-B14F-4D97-AF65-F5344CB8AC3E}">
        <p14:creationId xmlns:p14="http://schemas.microsoft.com/office/powerpoint/2010/main" val="162589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CBCC8-54B5-4F95-9B15-A430C968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外部存储区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B359E-C238-4145-A069-8773C05C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保存缓存文件</a:t>
            </a:r>
          </a:p>
          <a:p>
            <a:r>
              <a:rPr lang="zh-CN" altLang="en-US" b="1" dirty="0"/>
              <a:t>查询剩余空间</a:t>
            </a:r>
          </a:p>
          <a:p>
            <a:r>
              <a:rPr lang="zh-CN" altLang="en-US" b="1" dirty="0"/>
              <a:t>删除文件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736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2618</TotalTime>
  <Words>3105</Words>
  <Application>Microsoft Office PowerPoint</Application>
  <PresentationFormat>宽屏</PresentationFormat>
  <Paragraphs>167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楷体</vt:lpstr>
      <vt:lpstr>微软雅黑</vt:lpstr>
      <vt:lpstr>Arial</vt:lpstr>
      <vt:lpstr>Calibri</vt:lpstr>
      <vt:lpstr>henu1</vt:lpstr>
      <vt:lpstr>PowerPoint 演示文稿</vt:lpstr>
      <vt:lpstr>数据存储-保存数据到文件</vt:lpstr>
      <vt:lpstr>internal存储区</vt:lpstr>
      <vt:lpstr>internal存储区</vt:lpstr>
      <vt:lpstr>外部存储区</vt:lpstr>
      <vt:lpstr>外部存储区</vt:lpstr>
      <vt:lpstr>外部存储区</vt:lpstr>
      <vt:lpstr>外部存储区</vt:lpstr>
      <vt:lpstr>外部存储区</vt:lpstr>
      <vt:lpstr>共享首选项</vt:lpstr>
      <vt:lpstr>序列化</vt:lpstr>
      <vt:lpstr>XML序列化</vt:lpstr>
      <vt:lpstr>XML解析</vt:lpstr>
      <vt:lpstr>PULL解析过程</vt:lpstr>
      <vt:lpstr>SQLite数据库</vt:lpstr>
      <vt:lpstr>SQLite数据库</vt:lpstr>
      <vt:lpstr>在SQL数据库中存放数据</vt:lpstr>
      <vt:lpstr>在SQL数据库中存放数据</vt:lpstr>
      <vt:lpstr>在SQL数据库中存放数据</vt:lpstr>
      <vt:lpstr>在SQL数据库中存放数据</vt:lpstr>
      <vt:lpstr>在SQL数据库中存放数据</vt:lpstr>
      <vt:lpstr>在SQL数据库中存放数据</vt:lpstr>
      <vt:lpstr>在SQL数据库中存放数据</vt:lpstr>
      <vt:lpstr>在SQL数据库中存放数据</vt:lpstr>
      <vt:lpstr>在SQL数据库中存放数据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136</cp:revision>
  <dcterms:created xsi:type="dcterms:W3CDTF">2019-12-16T09:40:16Z</dcterms:created>
  <dcterms:modified xsi:type="dcterms:W3CDTF">2020-04-06T16:18:53Z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