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270" r:id="rId4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48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2020/4/21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61667-11C8-4A70-AAC3-44CD97C3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ArrayAdapter</a:t>
            </a:r>
            <a:br>
              <a:rPr lang="en-US" altLang="zh-CN" b="1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7C86D-E6B2-44EC-A484-A2FB207E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public </a:t>
            </a:r>
            <a:r>
              <a:rPr lang="en-US" altLang="zh-CN" sz="2800" dirty="0" err="1"/>
              <a:t>ArrayAdapter</a:t>
            </a:r>
            <a:r>
              <a:rPr lang="en-US" altLang="zh-CN" sz="2800" dirty="0"/>
              <a:t> (Context </a:t>
            </a:r>
            <a:r>
              <a:rPr lang="en-US" altLang="zh-CN" sz="2800" dirty="0" err="1"/>
              <a:t>context</a:t>
            </a:r>
            <a:r>
              <a:rPr lang="en-US" altLang="zh-CN" sz="2800" dirty="0"/>
              <a:t>, int resource)</a:t>
            </a:r>
          </a:p>
          <a:p>
            <a:r>
              <a:rPr lang="zh-CN" altLang="en-US" sz="2800" dirty="0"/>
              <a:t>参数：</a:t>
            </a:r>
          </a:p>
          <a:p>
            <a:pPr lvl="1"/>
            <a:r>
              <a:rPr lang="en-US" altLang="zh-CN" sz="2400" dirty="0"/>
              <a:t>context </a:t>
            </a:r>
            <a:r>
              <a:rPr lang="zh-CN" altLang="en-US" sz="2400" dirty="0"/>
              <a:t>当前的上下文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dirty="0"/>
              <a:t>resource </a:t>
            </a:r>
            <a:r>
              <a:rPr lang="zh-CN" altLang="en-US" sz="2400" dirty="0"/>
              <a:t>布局文件的</a:t>
            </a:r>
            <a:r>
              <a:rPr lang="en-US" altLang="zh-CN" sz="2400" dirty="0"/>
              <a:t>ID</a:t>
            </a:r>
            <a:r>
              <a:rPr lang="zh-CN" altLang="en-US" sz="2400" dirty="0"/>
              <a:t>，该文件中只有且仅有一个</a:t>
            </a:r>
            <a:r>
              <a:rPr lang="en-US" altLang="zh-CN" sz="2400" dirty="0" err="1"/>
              <a:t>TextView</a:t>
            </a:r>
            <a:r>
              <a:rPr lang="zh-CN" altLang="en-US" sz="2400" dirty="0"/>
              <a:t>控件，连</a:t>
            </a:r>
            <a:r>
              <a:rPr lang="en-US" altLang="zh-CN" sz="2400" dirty="0"/>
              <a:t>layout</a:t>
            </a:r>
            <a:r>
              <a:rPr lang="zh-CN" altLang="en-US" sz="2400" dirty="0"/>
              <a:t>都不能有，如有布局文件</a:t>
            </a:r>
            <a:r>
              <a:rPr lang="en-US" altLang="zh-CN" sz="2400" dirty="0"/>
              <a:t>user_list_item.xml</a:t>
            </a:r>
            <a:r>
              <a:rPr lang="zh-CN" altLang="en-US" sz="2400" dirty="0"/>
              <a:t>，其内容为</a:t>
            </a:r>
            <a:r>
              <a:rPr lang="en-US" altLang="zh-CN" sz="2400" dirty="0"/>
              <a:t>:</a:t>
            </a:r>
          </a:p>
          <a:p>
            <a:pPr lvl="2"/>
            <a:r>
              <a:rPr lang="en-US" altLang="zh-CN" sz="2000" dirty="0"/>
              <a:t>&lt;</a:t>
            </a:r>
            <a:r>
              <a:rPr lang="en-US" altLang="zh-CN" sz="2000" dirty="0" err="1"/>
              <a:t>TextView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xmlns:android</a:t>
            </a:r>
            <a:r>
              <a:rPr lang="en-US" altLang="zh-CN" sz="2000" dirty="0"/>
              <a:t>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  </a:t>
            </a:r>
          </a:p>
          <a:p>
            <a:pPr lvl="2"/>
            <a:r>
              <a:rPr lang="en-US" altLang="zh-CN" sz="2000" dirty="0"/>
              <a:t>    </a:t>
            </a:r>
            <a:r>
              <a:rPr lang="en-US" altLang="zh-CN" sz="2000" dirty="0" err="1"/>
              <a:t>android:layout_width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wrap_content</a:t>
            </a:r>
            <a:r>
              <a:rPr lang="en-US" altLang="zh-CN" sz="2000" dirty="0"/>
              <a:t>"   </a:t>
            </a:r>
          </a:p>
          <a:p>
            <a:pPr lvl="2"/>
            <a:r>
              <a:rPr lang="en-US" altLang="zh-CN" sz="2000" dirty="0"/>
              <a:t>    </a:t>
            </a:r>
            <a:r>
              <a:rPr lang="en-US" altLang="zh-CN" sz="2000" dirty="0" err="1"/>
              <a:t>android:layout_height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wrap_content</a:t>
            </a:r>
            <a:r>
              <a:rPr lang="en-US" altLang="zh-CN" sz="2000" dirty="0"/>
              <a:t>"    </a:t>
            </a:r>
          </a:p>
          <a:p>
            <a:pPr lvl="2"/>
            <a:r>
              <a:rPr lang="en-US" altLang="zh-CN" sz="2000" dirty="0"/>
              <a:t>    </a:t>
            </a:r>
            <a:r>
              <a:rPr lang="en-US" altLang="zh-CN" sz="2000" dirty="0" err="1"/>
              <a:t>android:id</a:t>
            </a:r>
            <a:r>
              <a:rPr lang="en-US" altLang="zh-CN" sz="2000" dirty="0"/>
              <a:t>="@+id/</a:t>
            </a:r>
            <a:r>
              <a:rPr lang="en-US" altLang="zh-CN" sz="2000" dirty="0" err="1"/>
              <a:t>user_list_item_textview</a:t>
            </a:r>
            <a:r>
              <a:rPr lang="en-US" altLang="zh-CN" sz="2000" dirty="0"/>
              <a:t>" &gt;  </a:t>
            </a:r>
          </a:p>
          <a:p>
            <a:pPr lvl="2"/>
            <a:r>
              <a:rPr lang="en-US" altLang="zh-CN" sz="2000" dirty="0"/>
              <a:t>&lt;/</a:t>
            </a:r>
            <a:r>
              <a:rPr lang="en-US" altLang="zh-CN" sz="2000" dirty="0" err="1"/>
              <a:t>TextView</a:t>
            </a:r>
            <a:r>
              <a:rPr lang="en-US" altLang="zh-CN" sz="2000" dirty="0"/>
              <a:t>&gt;  </a:t>
            </a:r>
          </a:p>
          <a:p>
            <a:pPr lvl="2"/>
            <a:r>
              <a:rPr lang="zh-CN" altLang="en-US" sz="2000" dirty="0"/>
              <a:t>则创建</a:t>
            </a:r>
            <a:r>
              <a:rPr lang="en-US" altLang="zh-CN" sz="2000" dirty="0" err="1"/>
              <a:t>ArrayAdapter</a:t>
            </a:r>
            <a:r>
              <a:rPr lang="zh-CN" altLang="en-US" sz="2000" dirty="0"/>
              <a:t>的语句可为：</a:t>
            </a:r>
          </a:p>
          <a:p>
            <a:pPr lvl="3"/>
            <a:r>
              <a:rPr lang="en-US" altLang="zh-CN" sz="1800" dirty="0" err="1"/>
              <a:t>ArrayAdapter</a:t>
            </a:r>
            <a:r>
              <a:rPr lang="en-US" altLang="zh-CN" sz="1800" dirty="0"/>
              <a:t>&lt;String&gt; adapter = new </a:t>
            </a:r>
            <a:r>
              <a:rPr lang="en-US" altLang="zh-CN" sz="1800" dirty="0" err="1"/>
              <a:t>ArrayAdapter</a:t>
            </a:r>
            <a:r>
              <a:rPr lang="en-US" altLang="zh-CN" sz="1800" dirty="0"/>
              <a:t>&lt;String&gt;(this, </a:t>
            </a:r>
            <a:r>
              <a:rPr lang="en-US" altLang="zh-CN" sz="1800" dirty="0" err="1"/>
              <a:t>R.layout.user_list_item</a:t>
            </a:r>
            <a:r>
              <a:rPr lang="en-US" altLang="zh-CN" sz="1800" dirty="0"/>
              <a:t>);</a:t>
            </a:r>
          </a:p>
          <a:p>
            <a:pPr lvl="3"/>
            <a:r>
              <a:rPr lang="zh-CN" altLang="en-US" sz="1800" dirty="0"/>
              <a:t>注意</a:t>
            </a:r>
            <a:r>
              <a:rPr lang="en-US" altLang="zh-CN" sz="1800" dirty="0"/>
              <a:t>:</a:t>
            </a:r>
            <a:r>
              <a:rPr lang="zh-CN" altLang="en-US" sz="1800" dirty="0"/>
              <a:t>不是</a:t>
            </a:r>
            <a:r>
              <a:rPr lang="en-US" altLang="zh-CN" sz="1800" dirty="0" err="1"/>
              <a:t>R.id.user_list_item_textview</a:t>
            </a:r>
            <a:r>
              <a:rPr lang="zh-CN" altLang="en-US" sz="1800" dirty="0"/>
              <a:t>，而是</a:t>
            </a:r>
            <a:r>
              <a:rPr lang="en-US" altLang="zh-CN" sz="1800" dirty="0" err="1"/>
              <a:t>R.layout.user_list_item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065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57BF2-AB60-4BE1-B869-6898C6E2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ArrayAdapter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92EF8-8FCE-494D-B862-1779FCB2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用于放置数据项的父</a:t>
            </a:r>
            <a:r>
              <a:rPr lang="en-US" altLang="zh-CN" dirty="0"/>
              <a:t>view</a:t>
            </a:r>
            <a:r>
              <a:rPr lang="zh-CN" altLang="en-US" dirty="0"/>
              <a:t>可以通过在布局文件中定义</a:t>
            </a:r>
            <a:r>
              <a:rPr lang="en-US" altLang="zh-CN" dirty="0" err="1"/>
              <a:t>ListView</a:t>
            </a:r>
            <a:r>
              <a:rPr lang="zh-CN" altLang="en-US" dirty="0"/>
              <a:t>，也可以通过语句在代码中定义</a:t>
            </a:r>
            <a:endParaRPr lang="en-US" altLang="zh-CN" dirty="0"/>
          </a:p>
          <a:p>
            <a:r>
              <a:rPr lang="zh-CN" altLang="en-US" dirty="0"/>
              <a:t>若不采用</a:t>
            </a:r>
            <a:r>
              <a:rPr lang="en-US" altLang="zh-CN" dirty="0"/>
              <a:t>android</a:t>
            </a:r>
            <a:r>
              <a:rPr lang="zh-CN" altLang="en-US" dirty="0"/>
              <a:t>所提供的表项布局，则，我们可以新建一个布局</a:t>
            </a:r>
            <a:r>
              <a:rPr lang="en-US" altLang="zh-CN" dirty="0"/>
              <a:t>xml</a:t>
            </a:r>
            <a:r>
              <a:rPr lang="zh-CN" altLang="en-US" dirty="0"/>
              <a:t>文件，用于表项的布局</a:t>
            </a:r>
          </a:p>
        </p:txBody>
      </p:sp>
    </p:spTree>
    <p:extLst>
      <p:ext uri="{BB962C8B-B14F-4D97-AF65-F5344CB8AC3E}">
        <p14:creationId xmlns:p14="http://schemas.microsoft.com/office/powerpoint/2010/main" val="235832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57BF2-AB60-4BE1-B869-6898C6E2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ArrayAdapter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92EF8-8FCE-494D-B862-1779FCB2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ArrayAdapter</a:t>
            </a:r>
            <a:r>
              <a:rPr lang="en-US" altLang="zh-CN" dirty="0"/>
              <a:t> (Context </a:t>
            </a:r>
            <a:r>
              <a:rPr lang="en-US" altLang="zh-CN" dirty="0" err="1"/>
              <a:t>context</a:t>
            </a:r>
            <a:r>
              <a:rPr lang="en-US" altLang="zh-CN" dirty="0"/>
              <a:t>, int resource, int </a:t>
            </a:r>
            <a:r>
              <a:rPr lang="en-US" altLang="zh-CN" dirty="0" err="1"/>
              <a:t>textViewResourceId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参数：</a:t>
            </a:r>
          </a:p>
          <a:p>
            <a:pPr lvl="1"/>
            <a:r>
              <a:rPr lang="en-US" altLang="zh-CN" dirty="0"/>
              <a:t>context </a:t>
            </a:r>
            <a:r>
              <a:rPr lang="zh-CN" altLang="en-US" dirty="0"/>
              <a:t>当前的上下文</a:t>
            </a:r>
          </a:p>
          <a:p>
            <a:pPr lvl="1"/>
            <a:r>
              <a:rPr lang="en-US" altLang="zh-CN" dirty="0"/>
              <a:t>resource </a:t>
            </a:r>
            <a:r>
              <a:rPr lang="zh-CN" altLang="en-US" dirty="0"/>
              <a:t>布局文件的</a:t>
            </a:r>
            <a:r>
              <a:rPr lang="en-US" altLang="zh-CN" dirty="0"/>
              <a:t>id.</a:t>
            </a:r>
          </a:p>
          <a:p>
            <a:pPr lvl="1"/>
            <a:r>
              <a:rPr lang="en-US" altLang="zh-CN" dirty="0" err="1"/>
              <a:t>textViewResourceId</a:t>
            </a:r>
            <a:r>
              <a:rPr lang="en-US" altLang="zh-CN" dirty="0"/>
              <a:t> </a:t>
            </a:r>
            <a:r>
              <a:rPr lang="zh-CN" altLang="en-US" dirty="0"/>
              <a:t>布局文件中</a:t>
            </a:r>
            <a:r>
              <a:rPr lang="en-US" altLang="zh-CN" dirty="0" err="1"/>
              <a:t>TextView</a:t>
            </a:r>
            <a:r>
              <a:rPr lang="zh-CN" altLang="en-US" dirty="0"/>
              <a:t>控件的</a:t>
            </a:r>
            <a:r>
              <a:rPr lang="en-US" altLang="zh-CN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28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57BF2-AB60-4BE1-B869-6898C6E2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ArrayAdapter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92EF8-8FCE-494D-B862-1779FCB2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ArrayAdapter</a:t>
            </a:r>
            <a:r>
              <a:rPr lang="en-US" altLang="zh-CN" dirty="0"/>
              <a:t> (Context </a:t>
            </a:r>
            <a:r>
              <a:rPr lang="en-US" altLang="zh-CN" dirty="0" err="1"/>
              <a:t>context</a:t>
            </a:r>
            <a:r>
              <a:rPr lang="en-US" altLang="zh-CN" dirty="0"/>
              <a:t>, int resource, T[] objects)</a:t>
            </a:r>
          </a:p>
          <a:p>
            <a:pPr lvl="1"/>
            <a:r>
              <a:rPr lang="zh-CN" altLang="en-US" dirty="0"/>
              <a:t>参数：前两个参数含义同第一个构造方法，第三个参数为需要显示的数据，其为数组。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ArrayAdapter</a:t>
            </a:r>
            <a:r>
              <a:rPr lang="en-US" altLang="zh-CN" dirty="0"/>
              <a:t> (Context </a:t>
            </a:r>
            <a:r>
              <a:rPr lang="en-US" altLang="zh-CN" dirty="0" err="1"/>
              <a:t>context</a:t>
            </a:r>
            <a:r>
              <a:rPr lang="en-US" altLang="zh-CN" dirty="0"/>
              <a:t>, int resource, int </a:t>
            </a:r>
            <a:r>
              <a:rPr lang="en-US" altLang="zh-CN" dirty="0" err="1"/>
              <a:t>textViewResourceId</a:t>
            </a:r>
            <a:r>
              <a:rPr lang="en-US" altLang="zh-CN" dirty="0"/>
              <a:t>, T[] objects)</a:t>
            </a:r>
          </a:p>
          <a:p>
            <a:pPr lvl="1"/>
            <a:r>
              <a:rPr lang="zh-CN" altLang="en-US" dirty="0"/>
              <a:t>参数：前三项参数同第二个构造方法，第四个参数为需要显示的数据，其为数组。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009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685FA-2B41-47B8-9724-6E2704D1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ArrayAdapter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A3496-9CBD-4510-9684-B0F19252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ArrayAdapter</a:t>
            </a:r>
            <a:r>
              <a:rPr lang="en-US" altLang="zh-CN" dirty="0"/>
              <a:t> (Context </a:t>
            </a:r>
            <a:r>
              <a:rPr lang="en-US" altLang="zh-CN" dirty="0" err="1"/>
              <a:t>context</a:t>
            </a:r>
            <a:r>
              <a:rPr lang="en-US" altLang="zh-CN" dirty="0"/>
              <a:t>, int resource, List objects)</a:t>
            </a:r>
          </a:p>
          <a:p>
            <a:pPr lvl="1"/>
            <a:r>
              <a:rPr lang="zh-CN" altLang="en-US" dirty="0"/>
              <a:t>参数：前两个参数同第一个构造方法，第三个参数为需要显示的数据，为</a:t>
            </a:r>
            <a:r>
              <a:rPr lang="en-US" altLang="zh-CN" dirty="0"/>
              <a:t>List</a:t>
            </a:r>
            <a:r>
              <a:rPr lang="zh-CN" altLang="en-US" dirty="0"/>
              <a:t>表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ArrayAdapter</a:t>
            </a:r>
            <a:r>
              <a:rPr lang="en-US" altLang="zh-CN" dirty="0"/>
              <a:t> (Context </a:t>
            </a:r>
            <a:r>
              <a:rPr lang="en-US" altLang="zh-CN" dirty="0" err="1"/>
              <a:t>context</a:t>
            </a:r>
            <a:r>
              <a:rPr lang="en-US" altLang="zh-CN" dirty="0"/>
              <a:t>, int resource, int </a:t>
            </a:r>
            <a:r>
              <a:rPr lang="en-US" altLang="zh-CN" dirty="0" err="1"/>
              <a:t>textViewResourceId</a:t>
            </a:r>
            <a:r>
              <a:rPr lang="en-US" altLang="zh-CN" dirty="0"/>
              <a:t>, List objects)</a:t>
            </a:r>
          </a:p>
          <a:p>
            <a:pPr lvl="1"/>
            <a:r>
              <a:rPr lang="zh-CN" altLang="en-US" dirty="0"/>
              <a:t>参数：前三项参数同第二个构造方法，第四个参数为需要显示的数据，为</a:t>
            </a:r>
            <a:r>
              <a:rPr lang="en-US" altLang="zh-CN" dirty="0"/>
              <a:t>List</a:t>
            </a:r>
            <a:r>
              <a:rPr lang="zh-CN" altLang="en-US" dirty="0"/>
              <a:t>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56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45040-1F08-45F0-BEEE-BB055B7B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SimpleAdapter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60F5D-89A8-4AED-8EDB-C46EAD81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一个简便的</a:t>
            </a:r>
            <a:r>
              <a:rPr lang="en-US" altLang="zh-CN" dirty="0"/>
              <a:t>adapter</a:t>
            </a:r>
            <a:r>
              <a:rPr lang="zh-CN" altLang="en-US" dirty="0"/>
              <a:t>，用来将静态数据显示在</a:t>
            </a:r>
            <a:r>
              <a:rPr lang="en-US" altLang="zh-CN" dirty="0"/>
              <a:t>XML</a:t>
            </a:r>
            <a:r>
              <a:rPr lang="zh-CN" altLang="en-US" dirty="0"/>
              <a:t>文件所定义的视图中。数据源为</a:t>
            </a:r>
            <a:r>
              <a:rPr lang="en-US" altLang="zh-CN" dirty="0" err="1"/>
              <a:t>ArrayList</a:t>
            </a:r>
            <a:r>
              <a:rPr lang="zh-CN" altLang="en-US" dirty="0"/>
              <a:t>，表项为</a:t>
            </a:r>
            <a:r>
              <a:rPr lang="en-US" altLang="zh-CN" dirty="0"/>
              <a:t>Map</a:t>
            </a:r>
            <a:r>
              <a:rPr lang="zh-CN" altLang="en-US" dirty="0"/>
              <a:t>。</a:t>
            </a:r>
            <a:r>
              <a:rPr lang="en-US" altLang="zh-CN" dirty="0" err="1"/>
              <a:t>ArrayList</a:t>
            </a:r>
            <a:r>
              <a:rPr lang="zh-CN" altLang="en-US" dirty="0"/>
              <a:t>中的每个项对应列表中一行，</a:t>
            </a:r>
            <a:r>
              <a:rPr lang="en-US" altLang="zh-CN" dirty="0"/>
              <a:t>map</a:t>
            </a:r>
            <a:r>
              <a:rPr lang="zh-CN" altLang="en-US" dirty="0"/>
              <a:t>中保存有每行的数据。通过</a:t>
            </a:r>
            <a:r>
              <a:rPr lang="en-US" altLang="zh-CN" dirty="0"/>
              <a:t>map</a:t>
            </a:r>
            <a:r>
              <a:rPr lang="zh-CN" altLang="en-US" dirty="0"/>
              <a:t>中</a:t>
            </a:r>
            <a:r>
              <a:rPr lang="en-US" altLang="zh-CN" dirty="0"/>
              <a:t>key</a:t>
            </a:r>
            <a:r>
              <a:rPr lang="zh-CN" altLang="en-US" dirty="0"/>
              <a:t>同</a:t>
            </a:r>
            <a:r>
              <a:rPr lang="en-US" altLang="zh-CN" dirty="0"/>
              <a:t>xml</a:t>
            </a:r>
            <a:r>
              <a:rPr lang="zh-CN" altLang="en-US" dirty="0"/>
              <a:t>文件中的</a:t>
            </a:r>
            <a:r>
              <a:rPr lang="en-US" altLang="zh-CN" dirty="0"/>
              <a:t>view</a:t>
            </a:r>
            <a:r>
              <a:rPr lang="zh-CN" altLang="en-US" dirty="0"/>
              <a:t>建立对应关系来显示数据。</a:t>
            </a:r>
          </a:p>
        </p:txBody>
      </p:sp>
    </p:spTree>
    <p:extLst>
      <p:ext uri="{BB962C8B-B14F-4D97-AF65-F5344CB8AC3E}">
        <p14:creationId xmlns:p14="http://schemas.microsoft.com/office/powerpoint/2010/main" val="293353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CEC2F-5516-4DB6-9392-C65696F9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SimpleAdapter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AC2E8-0A5D-438C-8901-DDADA78D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构造方法如下：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SimpleAdapter</a:t>
            </a:r>
            <a:r>
              <a:rPr lang="en-US" altLang="zh-CN" dirty="0"/>
              <a:t> (Context </a:t>
            </a:r>
            <a:r>
              <a:rPr lang="en-US" altLang="zh-CN" dirty="0" err="1"/>
              <a:t>context</a:t>
            </a:r>
            <a:r>
              <a:rPr lang="en-US" altLang="zh-CN" dirty="0"/>
              <a:t>, List&lt;? extends Map&lt;String, ?&gt;&gt; data, int resource, String[] from, int[] to)</a:t>
            </a:r>
          </a:p>
          <a:p>
            <a:pPr lvl="1"/>
            <a:r>
              <a:rPr lang="zh-CN" altLang="en-US" dirty="0"/>
              <a:t>参数：</a:t>
            </a:r>
          </a:p>
          <a:p>
            <a:pPr lvl="2"/>
            <a:r>
              <a:rPr lang="en-US" altLang="zh-CN" dirty="0"/>
              <a:t>context </a:t>
            </a:r>
            <a:r>
              <a:rPr lang="en-US" altLang="zh-CN" dirty="0" err="1"/>
              <a:t>SimpleAdapter</a:t>
            </a:r>
            <a:r>
              <a:rPr lang="zh-CN" altLang="en-US" dirty="0"/>
              <a:t>所在的上下文</a:t>
            </a:r>
          </a:p>
          <a:p>
            <a:pPr lvl="2"/>
            <a:r>
              <a:rPr lang="en-US" altLang="zh-CN" dirty="0"/>
              <a:t>data map</a:t>
            </a:r>
            <a:r>
              <a:rPr lang="zh-CN" altLang="en-US" dirty="0"/>
              <a:t>表，表中的</a:t>
            </a:r>
            <a:r>
              <a:rPr lang="en-US" altLang="zh-CN" dirty="0"/>
              <a:t>key</a:t>
            </a:r>
            <a:r>
              <a:rPr lang="zh-CN" altLang="en-US" dirty="0"/>
              <a:t>为</a:t>
            </a:r>
            <a:r>
              <a:rPr lang="en-US" altLang="zh-CN" dirty="0"/>
              <a:t>from</a:t>
            </a:r>
            <a:r>
              <a:rPr lang="zh-CN" altLang="en-US" dirty="0"/>
              <a:t>参数的全集</a:t>
            </a:r>
          </a:p>
          <a:p>
            <a:pPr lvl="2"/>
            <a:r>
              <a:rPr lang="en-US" altLang="zh-CN" dirty="0"/>
              <a:t>resource </a:t>
            </a:r>
            <a:r>
              <a:rPr lang="zh-CN" altLang="en-US" dirty="0"/>
              <a:t>用于显示数据表项的布局</a:t>
            </a:r>
            <a:r>
              <a:rPr lang="en-US" altLang="zh-CN" dirty="0" err="1"/>
              <a:t>R.layout.xxx</a:t>
            </a:r>
            <a:r>
              <a:rPr lang="zh-CN" altLang="en-US" dirty="0"/>
              <a:t>，应包含所有</a:t>
            </a:r>
            <a:r>
              <a:rPr lang="en-US" altLang="zh-CN" dirty="0"/>
              <a:t>to</a:t>
            </a:r>
            <a:r>
              <a:rPr lang="zh-CN" altLang="en-US" dirty="0"/>
              <a:t>所代表的所有</a:t>
            </a:r>
            <a:r>
              <a:rPr lang="en-US" altLang="zh-CN" dirty="0"/>
              <a:t>view</a:t>
            </a:r>
          </a:p>
          <a:p>
            <a:pPr lvl="2"/>
            <a:r>
              <a:rPr lang="en-US" altLang="zh-CN" dirty="0"/>
              <a:t>from </a:t>
            </a:r>
            <a:r>
              <a:rPr lang="zh-CN" altLang="en-US" dirty="0"/>
              <a:t>每项的列名，该列名集包含在</a:t>
            </a:r>
            <a:r>
              <a:rPr lang="en-US" altLang="zh-CN" dirty="0"/>
              <a:t>data</a:t>
            </a:r>
            <a:r>
              <a:rPr lang="zh-CN" altLang="en-US" dirty="0"/>
              <a:t>这个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集合里</a:t>
            </a:r>
          </a:p>
          <a:p>
            <a:pPr lvl="2"/>
            <a:r>
              <a:rPr lang="en-US" altLang="zh-CN" dirty="0"/>
              <a:t>to </a:t>
            </a:r>
            <a:r>
              <a:rPr lang="zh-CN" altLang="en-US" dirty="0"/>
              <a:t>对应显示数据项列数据的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，同</a:t>
            </a:r>
            <a:r>
              <a:rPr lang="en-US" altLang="zh-CN" dirty="0"/>
              <a:t>from</a:t>
            </a:r>
            <a:r>
              <a:rPr lang="zh-CN" altLang="en-US" dirty="0"/>
              <a:t>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2238084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9552-372A-4855-ACEB-52F580FF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SimpleAdapter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BA912-29C9-4A37-817B-93E5393D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SimpleAdapter</a:t>
            </a:r>
            <a:r>
              <a:rPr lang="zh-CN" altLang="en-US" dirty="0"/>
              <a:t>可以使用自定义的</a:t>
            </a:r>
            <a:r>
              <a:rPr lang="en-US" altLang="zh-CN" dirty="0" err="1"/>
              <a:t>ListView</a:t>
            </a:r>
            <a:r>
              <a:rPr lang="zh-CN" altLang="en-US" dirty="0"/>
              <a:t>，然后</a:t>
            </a:r>
            <a:r>
              <a:rPr lang="en-US" altLang="zh-CN" dirty="0" err="1"/>
              <a:t>setContentView</a:t>
            </a:r>
            <a:r>
              <a:rPr lang="zh-CN" altLang="en-US" dirty="0"/>
              <a:t>即可。也可以直接使用系统自带的</a:t>
            </a:r>
            <a:r>
              <a:rPr lang="en-US" altLang="zh-CN" dirty="0" err="1"/>
              <a:t>ListActivity</a:t>
            </a:r>
            <a:r>
              <a:rPr lang="zh-CN" altLang="en-US" dirty="0"/>
              <a:t>，该</a:t>
            </a:r>
            <a:r>
              <a:rPr lang="en-US" altLang="zh-CN" dirty="0" err="1"/>
              <a:t>ListActivity</a:t>
            </a:r>
            <a:r>
              <a:rPr lang="zh-CN" altLang="en-US" dirty="0"/>
              <a:t>实现了</a:t>
            </a:r>
            <a:r>
              <a:rPr lang="en-US" altLang="zh-CN" dirty="0" err="1"/>
              <a:t>ListView</a:t>
            </a:r>
            <a:r>
              <a:rPr lang="zh-CN" altLang="en-US" dirty="0"/>
              <a:t>，显示</a:t>
            </a:r>
            <a:r>
              <a:rPr lang="en-US" altLang="zh-CN" dirty="0" err="1"/>
              <a:t>ListView</a:t>
            </a:r>
            <a:r>
              <a:rPr lang="zh-CN" altLang="en-US" dirty="0"/>
              <a:t>的时候做了很多优化，</a:t>
            </a:r>
            <a:r>
              <a:rPr lang="en-US" altLang="zh-CN" dirty="0" err="1"/>
              <a:t>ListActivity</a:t>
            </a:r>
            <a:r>
              <a:rPr lang="zh-CN" altLang="en-US" dirty="0"/>
              <a:t>直接</a:t>
            </a:r>
            <a:r>
              <a:rPr lang="en-US" altLang="zh-CN" dirty="0"/>
              <a:t>extends </a:t>
            </a:r>
            <a:r>
              <a:rPr lang="en-US" altLang="zh-CN" dirty="0" err="1"/>
              <a:t>ListActivity</a:t>
            </a:r>
            <a:r>
              <a:rPr lang="zh-CN" altLang="en-US" dirty="0"/>
              <a:t>即可，不需要再</a:t>
            </a:r>
            <a:r>
              <a:rPr lang="en-US" altLang="zh-CN" dirty="0" err="1"/>
              <a:t>setContentView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zh-CN" altLang="en-US" dirty="0"/>
              <a:t>如果不是继承自</a:t>
            </a:r>
            <a:r>
              <a:rPr lang="en-US" altLang="zh-CN" dirty="0" err="1"/>
              <a:t>ListActivity</a:t>
            </a:r>
            <a:r>
              <a:rPr lang="zh-CN" altLang="en-US" dirty="0"/>
              <a:t>，而是其他</a:t>
            </a:r>
            <a:r>
              <a:rPr lang="en-US" altLang="zh-CN" dirty="0"/>
              <a:t>Activity</a:t>
            </a:r>
            <a:r>
              <a:rPr lang="zh-CN" altLang="en-US" dirty="0"/>
              <a:t>，则，我们需要自定义</a:t>
            </a:r>
            <a:r>
              <a:rPr lang="en-US" altLang="zh-CN" dirty="0" err="1"/>
              <a:t>ListView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30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54AE0-D094-4B3C-8714-3FB71652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SimpleCursorAdapter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3E6DE-3EB4-48B3-A93D-E5D356C7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该类将数据从</a:t>
            </a:r>
            <a:r>
              <a:rPr lang="en-US" altLang="zh-CN" dirty="0"/>
              <a:t>cursor</a:t>
            </a:r>
            <a:r>
              <a:rPr lang="zh-CN" altLang="en-US" dirty="0"/>
              <a:t>对象中的列映射到</a:t>
            </a:r>
            <a:r>
              <a:rPr lang="en-US" altLang="zh-CN" dirty="0"/>
              <a:t>XML</a:t>
            </a:r>
            <a:r>
              <a:rPr lang="zh-CN" altLang="en-US" dirty="0"/>
              <a:t>文件中的</a:t>
            </a:r>
            <a:r>
              <a:rPr lang="en-US" altLang="zh-CN" dirty="0" err="1"/>
              <a:t>TextView</a:t>
            </a:r>
            <a:r>
              <a:rPr lang="zh-CN" altLang="en-US" dirty="0"/>
              <a:t>或者</a:t>
            </a:r>
            <a:r>
              <a:rPr lang="en-US" altLang="zh-CN" dirty="0" err="1"/>
              <a:t>ImageView</a:t>
            </a:r>
            <a:r>
              <a:rPr lang="zh-CN" altLang="en-US" dirty="0"/>
              <a:t>上，你可以选择哪些列被映射，什么</a:t>
            </a:r>
            <a:r>
              <a:rPr lang="en-US" altLang="zh-CN" dirty="0"/>
              <a:t>view</a:t>
            </a:r>
            <a:r>
              <a:rPr lang="zh-CN" altLang="en-US" dirty="0"/>
              <a:t>来显示这些列。</a:t>
            </a:r>
          </a:p>
        </p:txBody>
      </p:sp>
    </p:spTree>
    <p:extLst>
      <p:ext uri="{BB962C8B-B14F-4D97-AF65-F5344CB8AC3E}">
        <p14:creationId xmlns:p14="http://schemas.microsoft.com/office/powerpoint/2010/main" val="87683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54AE0-D094-4B3C-8714-3FB71652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SimpleCursorAdapter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3E6DE-3EB4-48B3-A93D-E5D356C7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构造方法</a:t>
            </a:r>
          </a:p>
          <a:p>
            <a:pPr lvl="1"/>
            <a:r>
              <a:rPr lang="en-US" altLang="zh-CN" sz="2400" dirty="0"/>
              <a:t>public </a:t>
            </a:r>
            <a:r>
              <a:rPr lang="en-US" altLang="zh-CN" sz="2400" dirty="0" err="1"/>
              <a:t>SimpleCursorAdapter</a:t>
            </a:r>
            <a:r>
              <a:rPr lang="en-US" altLang="zh-CN" sz="2400" dirty="0"/>
              <a:t> (Context </a:t>
            </a:r>
            <a:r>
              <a:rPr lang="en-US" altLang="zh-CN" sz="2400" dirty="0" err="1"/>
              <a:t>context</a:t>
            </a:r>
            <a:r>
              <a:rPr lang="en-US" altLang="zh-CN" sz="2400" dirty="0"/>
              <a:t>, int layout, Cursor c, String[] from, int[] to, int flags)</a:t>
            </a:r>
          </a:p>
          <a:p>
            <a:pPr lvl="1"/>
            <a:r>
              <a:rPr lang="zh-CN" altLang="en-US" sz="2400" dirty="0"/>
              <a:t>参数：</a:t>
            </a:r>
          </a:p>
          <a:p>
            <a:pPr lvl="2"/>
            <a:r>
              <a:rPr lang="en-US" altLang="zh-CN" sz="2000" dirty="0"/>
              <a:t>context </a:t>
            </a:r>
            <a:r>
              <a:rPr lang="zh-CN" altLang="en-US" sz="2000" dirty="0"/>
              <a:t>上下文</a:t>
            </a:r>
          </a:p>
          <a:p>
            <a:pPr lvl="2"/>
            <a:r>
              <a:rPr lang="en-US" altLang="zh-CN" sz="2000" dirty="0"/>
              <a:t>layout </a:t>
            </a:r>
            <a:r>
              <a:rPr lang="zh-CN" altLang="en-US" sz="2000" dirty="0"/>
              <a:t>表项的布局文件，该表项中至少要包含</a:t>
            </a:r>
            <a:r>
              <a:rPr lang="en-US" altLang="zh-CN" sz="2000" dirty="0"/>
              <a:t>to</a:t>
            </a:r>
            <a:r>
              <a:rPr lang="zh-CN" altLang="en-US" sz="2000" dirty="0"/>
              <a:t>中所定义的所有</a:t>
            </a:r>
            <a:r>
              <a:rPr lang="en-US" altLang="zh-CN" sz="2000" dirty="0"/>
              <a:t>view</a:t>
            </a:r>
          </a:p>
          <a:p>
            <a:pPr lvl="2"/>
            <a:r>
              <a:rPr lang="en-US" altLang="zh-CN" sz="2000" dirty="0"/>
              <a:t>c </a:t>
            </a:r>
            <a:r>
              <a:rPr lang="zh-CN" altLang="en-US" sz="2000" dirty="0"/>
              <a:t>数据库的</a:t>
            </a:r>
            <a:r>
              <a:rPr lang="en-US" altLang="zh-CN" sz="2000" dirty="0"/>
              <a:t>cursor</a:t>
            </a:r>
            <a:r>
              <a:rPr lang="zh-CN" altLang="en-US" sz="2000" dirty="0"/>
              <a:t>对象，可以是</a:t>
            </a:r>
            <a:r>
              <a:rPr lang="en-US" altLang="zh-CN" sz="2000" dirty="0"/>
              <a:t>null</a:t>
            </a:r>
          </a:p>
          <a:p>
            <a:pPr lvl="2"/>
            <a:r>
              <a:rPr lang="en-US" altLang="zh-CN" sz="2000" dirty="0"/>
              <a:t>from </a:t>
            </a:r>
            <a:r>
              <a:rPr lang="zh-CN" altLang="en-US" sz="2000" dirty="0"/>
              <a:t>需要显示的数据列的名字，可以是</a:t>
            </a:r>
            <a:r>
              <a:rPr lang="en-US" altLang="zh-CN" sz="2000" dirty="0"/>
              <a:t>null</a:t>
            </a:r>
          </a:p>
          <a:p>
            <a:pPr lvl="2"/>
            <a:r>
              <a:rPr lang="en-US" altLang="zh-CN" sz="2000" dirty="0"/>
              <a:t>to </a:t>
            </a:r>
            <a:r>
              <a:rPr lang="zh-CN" altLang="en-US" sz="2000" dirty="0"/>
              <a:t>用于显示数据列的</a:t>
            </a:r>
            <a:r>
              <a:rPr lang="en-US" altLang="zh-CN" sz="2000" dirty="0"/>
              <a:t>view</a:t>
            </a:r>
            <a:r>
              <a:rPr lang="zh-CN" altLang="en-US" sz="2000" dirty="0"/>
              <a:t>数组，数组项应该为</a:t>
            </a:r>
            <a:r>
              <a:rPr lang="en-US" altLang="zh-CN" sz="2000" dirty="0" err="1"/>
              <a:t>TextView</a:t>
            </a:r>
            <a:r>
              <a:rPr lang="zh-CN" altLang="en-US" sz="2000" dirty="0"/>
              <a:t>，和</a:t>
            </a:r>
            <a:r>
              <a:rPr lang="en-US" altLang="zh-CN" sz="2000" dirty="0"/>
              <a:t>from</a:t>
            </a:r>
            <a:r>
              <a:rPr lang="zh-CN" altLang="en-US" sz="2000" dirty="0"/>
              <a:t>一一对应，可以是</a:t>
            </a:r>
            <a:r>
              <a:rPr lang="en-US" altLang="zh-CN" sz="2000" dirty="0"/>
              <a:t>null</a:t>
            </a:r>
          </a:p>
          <a:p>
            <a:pPr lvl="2"/>
            <a:r>
              <a:rPr lang="en-US" altLang="zh-CN" sz="2000" dirty="0"/>
              <a:t>flags </a:t>
            </a:r>
            <a:r>
              <a:rPr lang="zh-CN" altLang="en-US" sz="2000" dirty="0"/>
              <a:t>该标志用于定义</a:t>
            </a:r>
            <a:r>
              <a:rPr lang="en-US" altLang="zh-CN" sz="2000" dirty="0"/>
              <a:t>adapter</a:t>
            </a:r>
            <a:r>
              <a:rPr lang="zh-CN" altLang="en-US" sz="2000" dirty="0"/>
              <a:t>的行为，目前它的可用值为</a:t>
            </a:r>
            <a:r>
              <a:rPr lang="en-US" altLang="zh-CN" sz="2000" dirty="0" err="1"/>
              <a:t>CursorAdapter.FLAG_REGISTER_CONTENT_OBSERVER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2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085B7-E07B-4E84-806C-5977A910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UI</a:t>
            </a:r>
            <a:r>
              <a:rPr lang="zh-CN" altLang="en-US" b="1" dirty="0"/>
              <a:t>进阶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9CBF6-3AAD-4A31-8353-97A3A69D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在很多程序应用中，通常会在一个页面展示多个条目，而这多个条目的布局都一样，通常它所展示的内容也是动态的而非预定义好的，此时，我们会使用某个</a:t>
            </a:r>
            <a:r>
              <a:rPr lang="en-US" altLang="zh-CN" dirty="0" err="1"/>
              <a:t>AdapterView</a:t>
            </a:r>
            <a:r>
              <a:rPr lang="zh-CN" altLang="en-US" dirty="0"/>
              <a:t>的子类来进行界面设计，这种子类会使用</a:t>
            </a:r>
            <a:r>
              <a:rPr lang="en-US" altLang="zh-CN" dirty="0"/>
              <a:t>Adapter</a:t>
            </a:r>
            <a:r>
              <a:rPr lang="zh-CN" altLang="en-US" dirty="0"/>
              <a:t>将数据联系到它的布局，此时，</a:t>
            </a:r>
            <a:r>
              <a:rPr lang="en-US" altLang="zh-CN" dirty="0"/>
              <a:t>Adapter</a:t>
            </a:r>
            <a:r>
              <a:rPr lang="zh-CN" altLang="en-US" dirty="0"/>
              <a:t>作为数据源同布局之间的中间人，将数据从源中取出转换为视图中可以显示的内容，这里常用的</a:t>
            </a:r>
            <a:r>
              <a:rPr lang="en-US" altLang="zh-CN" dirty="0" err="1"/>
              <a:t>AdapterView</a:t>
            </a:r>
            <a:r>
              <a:rPr lang="zh-CN" altLang="en-US" dirty="0"/>
              <a:t>的子类有</a:t>
            </a:r>
            <a:r>
              <a:rPr lang="en-US" altLang="zh-CN" dirty="0" err="1"/>
              <a:t>ListView</a:t>
            </a:r>
            <a:r>
              <a:rPr lang="zh-CN" altLang="en-US" dirty="0"/>
              <a:t>及</a:t>
            </a:r>
            <a:r>
              <a:rPr lang="en-US" altLang="zh-CN" dirty="0" err="1"/>
              <a:t>GridView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74750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F2BA-9484-4962-B5D0-BFE9EF5F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GridView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67CE4-D540-4F65-B2AC-F162A046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GridView</a:t>
            </a:r>
            <a:r>
              <a:rPr lang="zh-CN" altLang="en-US" dirty="0"/>
              <a:t>是一个</a:t>
            </a:r>
            <a:r>
              <a:rPr lang="en-US" altLang="zh-CN" dirty="0" err="1"/>
              <a:t>ViewGroup</a:t>
            </a:r>
            <a:r>
              <a:rPr lang="zh-CN" altLang="en-US" dirty="0"/>
              <a:t>，它以二维的方式显示内容，它是一个可以滚动内容的网格。</a:t>
            </a:r>
            <a:endParaRPr lang="en-US" altLang="zh-CN" dirty="0"/>
          </a:p>
          <a:p>
            <a:r>
              <a:rPr lang="zh-CN" altLang="en-US" dirty="0"/>
              <a:t>见课件中的示例</a:t>
            </a:r>
          </a:p>
        </p:txBody>
      </p:sp>
    </p:spTree>
    <p:extLst>
      <p:ext uri="{BB962C8B-B14F-4D97-AF65-F5344CB8AC3E}">
        <p14:creationId xmlns:p14="http://schemas.microsoft.com/office/powerpoint/2010/main" val="234082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A7686-F159-4BCF-84C6-03DE150F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RecyclerView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1F5CB-25C6-4704-9CE5-43B0A8AA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如果你的</a:t>
            </a:r>
            <a:r>
              <a:rPr lang="en-US" altLang="zh-CN" dirty="0"/>
              <a:t>app</a:t>
            </a:r>
            <a:r>
              <a:rPr lang="zh-CN" altLang="en-US" dirty="0"/>
              <a:t>需要显示大数据集（或者数据频繁变化）中的元素，这时你就需要使用</a:t>
            </a:r>
            <a:r>
              <a:rPr lang="en-US" altLang="zh-CN" dirty="0" err="1"/>
              <a:t>RecyclerView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en-US" altLang="zh-CN" dirty="0" err="1"/>
              <a:t>RecyclerView</a:t>
            </a:r>
            <a:r>
              <a:rPr lang="en-US" altLang="zh-CN" dirty="0"/>
              <a:t> </a:t>
            </a:r>
            <a:r>
              <a:rPr lang="zh-CN" altLang="en-US" dirty="0"/>
              <a:t>是更高级更灵活的</a:t>
            </a:r>
            <a:r>
              <a:rPr lang="en-US" altLang="zh-CN" dirty="0" err="1"/>
              <a:t>ListView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RecyclerView</a:t>
            </a:r>
            <a:r>
              <a:rPr lang="zh-CN" altLang="en-US" dirty="0"/>
              <a:t>模型中，几个不同的组件协同工作来显示数据。你的</a:t>
            </a:r>
            <a:r>
              <a:rPr lang="en-US" altLang="zh-CN" dirty="0"/>
              <a:t>UI</a:t>
            </a:r>
            <a:r>
              <a:rPr lang="zh-CN" altLang="en-US" dirty="0"/>
              <a:t>的整个容器是</a:t>
            </a:r>
            <a:r>
              <a:rPr lang="en-US" altLang="zh-CN" dirty="0" err="1"/>
              <a:t>RecyclerView</a:t>
            </a:r>
            <a:r>
              <a:rPr lang="zh-CN" altLang="en-US" dirty="0"/>
              <a:t>对象。</a:t>
            </a:r>
            <a:r>
              <a:rPr lang="en-US" altLang="zh-CN" dirty="0" err="1"/>
              <a:t>RecyclerView</a:t>
            </a:r>
            <a:r>
              <a:rPr lang="en-US" altLang="zh-CN" dirty="0"/>
              <a:t> </a:t>
            </a:r>
            <a:r>
              <a:rPr lang="zh-CN" altLang="en-US" dirty="0"/>
              <a:t>由布局管理器提供的</a:t>
            </a:r>
            <a:r>
              <a:rPr lang="en-US" altLang="zh-CN" dirty="0"/>
              <a:t>view</a:t>
            </a:r>
            <a:r>
              <a:rPr lang="zh-CN" altLang="en-US" dirty="0"/>
              <a:t>填充。你可以使用标准的布局管理器，也可以是你自己实现的布局管理器。</a:t>
            </a:r>
          </a:p>
        </p:txBody>
      </p:sp>
    </p:spTree>
    <p:extLst>
      <p:ext uri="{BB962C8B-B14F-4D97-AF65-F5344CB8AC3E}">
        <p14:creationId xmlns:p14="http://schemas.microsoft.com/office/powerpoint/2010/main" val="247141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A7686-F159-4BCF-84C6-03DE150F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RecyclerView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1F5CB-25C6-4704-9CE5-43B0A8AA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RecyclerView</a:t>
            </a:r>
            <a:r>
              <a:rPr lang="en-US" altLang="zh-CN" sz="2800" dirty="0"/>
              <a:t> </a:t>
            </a:r>
            <a:r>
              <a:rPr lang="zh-CN" altLang="en-US" sz="2800" dirty="0"/>
              <a:t>模型作了很多优化，如下：</a:t>
            </a:r>
          </a:p>
          <a:p>
            <a:pPr lvl="1"/>
            <a:r>
              <a:rPr lang="zh-CN" altLang="en-US" sz="2400" dirty="0"/>
              <a:t>首次填充列表时，它将在列表的任一侧创建并绑定一些</a:t>
            </a:r>
            <a:r>
              <a:rPr lang="en-US" altLang="zh-CN" sz="2400" dirty="0"/>
              <a:t>view holder</a:t>
            </a:r>
            <a:r>
              <a:rPr lang="zh-CN" altLang="en-US" sz="2400" dirty="0"/>
              <a:t>。例如，如果</a:t>
            </a:r>
            <a:r>
              <a:rPr lang="en-US" altLang="zh-CN" sz="2400" dirty="0"/>
              <a:t>view</a:t>
            </a:r>
            <a:r>
              <a:rPr lang="zh-CN" altLang="en-US" sz="2400" dirty="0"/>
              <a:t>显示的表项从</a:t>
            </a:r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zh-CN" sz="2400" dirty="0"/>
              <a:t>9</a:t>
            </a:r>
            <a:r>
              <a:rPr lang="zh-CN" altLang="en-US" sz="2400" dirty="0"/>
              <a:t>，它也可能创建和绑定第</a:t>
            </a:r>
            <a:r>
              <a:rPr lang="en-US" altLang="zh-CN" sz="2400" dirty="0"/>
              <a:t>10</a:t>
            </a:r>
            <a:r>
              <a:rPr lang="zh-CN" altLang="en-US" sz="2400" dirty="0"/>
              <a:t>项，因此，如果用户拖动表的时候，下一项立刻就能显示出来。</a:t>
            </a:r>
          </a:p>
          <a:p>
            <a:pPr lvl="1"/>
            <a:r>
              <a:rPr lang="zh-CN" altLang="en-US" sz="2400" dirty="0"/>
              <a:t>当用户拖动表的时候，</a:t>
            </a:r>
            <a:r>
              <a:rPr lang="en-US" altLang="zh-CN" sz="2400" dirty="0" err="1"/>
              <a:t>RecyclerView</a:t>
            </a:r>
            <a:r>
              <a:rPr lang="zh-CN" altLang="en-US" sz="2400" dirty="0"/>
              <a:t>会在必要的时候创建新的</a:t>
            </a:r>
            <a:r>
              <a:rPr lang="en-US" altLang="zh-CN" sz="2400" dirty="0"/>
              <a:t>view holder</a:t>
            </a:r>
            <a:r>
              <a:rPr lang="zh-CN" altLang="en-US" sz="2400" dirty="0"/>
              <a:t>。它也会将滚出屏幕的</a:t>
            </a:r>
            <a:r>
              <a:rPr lang="en-US" altLang="zh-CN" sz="2400" dirty="0"/>
              <a:t>view holder</a:t>
            </a:r>
            <a:r>
              <a:rPr lang="zh-CN" altLang="en-US" sz="2400" dirty="0"/>
              <a:t>保存起来。如果用户往回拖动表的时候，滚出屏幕的</a:t>
            </a:r>
            <a:r>
              <a:rPr lang="en-US" altLang="zh-CN" sz="2400" dirty="0"/>
              <a:t>view holder</a:t>
            </a:r>
            <a:r>
              <a:rPr lang="zh-CN" altLang="en-US" sz="2400" dirty="0"/>
              <a:t>会立刻显示出来。另外，如果用户只是在一个方向拖动表，拖动出屏幕的</a:t>
            </a:r>
            <a:r>
              <a:rPr lang="en-US" altLang="zh-CN" sz="2400" dirty="0"/>
              <a:t>view holder</a:t>
            </a:r>
            <a:r>
              <a:rPr lang="zh-CN" altLang="en-US" sz="2400" dirty="0"/>
              <a:t>会绑定新的数据。</a:t>
            </a:r>
          </a:p>
          <a:p>
            <a:pPr lvl="1"/>
            <a:r>
              <a:rPr lang="zh-CN" altLang="en-US" sz="2400" dirty="0"/>
              <a:t>当显示项发生变化的时候，你可以使用 </a:t>
            </a:r>
            <a:r>
              <a:rPr lang="en-US" altLang="zh-CN" sz="2400" dirty="0" err="1"/>
              <a:t>RecyclerView.Adapter.notify</a:t>
            </a:r>
            <a:r>
              <a:rPr lang="en-US" altLang="zh-CN" sz="2400" dirty="0"/>
              <a:t>…()</a:t>
            </a:r>
            <a:r>
              <a:rPr lang="zh-CN" altLang="en-US" sz="2400" dirty="0"/>
              <a:t>方法通知</a:t>
            </a:r>
            <a:r>
              <a:rPr lang="en-US" altLang="zh-CN" sz="2400" dirty="0"/>
              <a:t>adapter</a:t>
            </a:r>
            <a:r>
              <a:rPr lang="zh-CN" altLang="en-US" sz="2400" dirty="0"/>
              <a:t>。 </a:t>
            </a:r>
            <a:r>
              <a:rPr lang="en-US" altLang="zh-CN" sz="2400" dirty="0"/>
              <a:t>adapter</a:t>
            </a:r>
            <a:r>
              <a:rPr lang="zh-CN" altLang="en-US" sz="2400" dirty="0"/>
              <a:t>会重新绑定受影响的项。</a:t>
            </a:r>
            <a:endParaRPr lang="en-US" altLang="zh-CN" sz="2400" dirty="0"/>
          </a:p>
          <a:p>
            <a:r>
              <a:rPr lang="zh-CN" altLang="en-US" sz="2800" dirty="0"/>
              <a:t>见课件中示例</a:t>
            </a:r>
          </a:p>
        </p:txBody>
      </p:sp>
    </p:spTree>
    <p:extLst>
      <p:ext uri="{BB962C8B-B14F-4D97-AF65-F5344CB8AC3E}">
        <p14:creationId xmlns:p14="http://schemas.microsoft.com/office/powerpoint/2010/main" val="2957253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CC3B6-B501-4371-9C27-C366B5DF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E7C81-C708-4605-BAFF-63FD105E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添加支持库</a:t>
            </a:r>
            <a:endParaRPr lang="en-US" altLang="zh-CN" sz="2800" b="1" dirty="0"/>
          </a:p>
          <a:p>
            <a:pPr lvl="1"/>
            <a:r>
              <a:rPr lang="zh-CN" altLang="en-US" sz="2400" b="1" dirty="0"/>
              <a:t>为了使用</a:t>
            </a:r>
            <a:r>
              <a:rPr lang="en-US" altLang="zh-CN" sz="2400" b="1" dirty="0" err="1"/>
              <a:t>RecyclerView</a:t>
            </a:r>
            <a:r>
              <a:rPr lang="zh-CN" altLang="en-US" sz="2400" b="1" dirty="0"/>
              <a:t>构件，你需要将</a:t>
            </a:r>
            <a:r>
              <a:rPr lang="en-US" altLang="zh-CN" sz="2400" b="1" dirty="0"/>
              <a:t>v7 </a:t>
            </a:r>
            <a:r>
              <a:rPr lang="zh-CN" altLang="en-US" sz="2400" b="1" dirty="0"/>
              <a:t>支持库添加到你的工程</a:t>
            </a:r>
          </a:p>
          <a:p>
            <a:r>
              <a:rPr lang="zh-CN" altLang="en-US" sz="2800" b="1" dirty="0"/>
              <a:t>将</a:t>
            </a:r>
            <a:r>
              <a:rPr lang="en-US" altLang="zh-CN" sz="2800" b="1" dirty="0" err="1"/>
              <a:t>RecyclerView</a:t>
            </a:r>
            <a:r>
              <a:rPr lang="zh-CN" altLang="en-US" sz="2800" b="1" dirty="0"/>
              <a:t>添加入布局</a:t>
            </a:r>
            <a:endParaRPr lang="en-US" altLang="zh-CN" sz="2800" b="1" dirty="0"/>
          </a:p>
          <a:p>
            <a:pPr lvl="1"/>
            <a:r>
              <a:rPr lang="zh-CN" altLang="en-US" sz="2400" b="1" dirty="0"/>
              <a:t>一旦你将</a:t>
            </a:r>
            <a:r>
              <a:rPr lang="en-US" altLang="zh-CN" sz="2400" b="1" dirty="0" err="1"/>
              <a:t>RecyclerView</a:t>
            </a:r>
            <a:r>
              <a:rPr lang="zh-CN" altLang="en-US" sz="2400" b="1" dirty="0"/>
              <a:t>加入布局，你需要取得该对象，设置它的布局管理器，然后再绑定一个用于显示数据的</a:t>
            </a:r>
            <a:r>
              <a:rPr lang="en-US" altLang="zh-CN" sz="2400" b="1" dirty="0"/>
              <a:t>adapter</a:t>
            </a:r>
            <a:endParaRPr lang="zh-CN" altLang="en-US" sz="2400" b="1" dirty="0"/>
          </a:p>
          <a:p>
            <a:r>
              <a:rPr lang="zh-CN" altLang="en-US" sz="2800" b="1" dirty="0"/>
              <a:t>添加一个表 </a:t>
            </a:r>
            <a:r>
              <a:rPr lang="en-US" altLang="zh-CN" sz="2800" b="1" dirty="0"/>
              <a:t>adapter</a:t>
            </a:r>
          </a:p>
          <a:p>
            <a:pPr lvl="1"/>
            <a:r>
              <a:rPr lang="zh-CN" altLang="en-US" sz="2400" dirty="0"/>
              <a:t>为了将数据在表中显示，你必须定义继承自</a:t>
            </a:r>
            <a:r>
              <a:rPr lang="en-US" altLang="zh-CN" sz="2400" dirty="0" err="1"/>
              <a:t>RecyclerView.Adapter</a:t>
            </a:r>
            <a:r>
              <a:rPr lang="zh-CN" altLang="en-US" sz="2400" dirty="0"/>
              <a:t>的类。</a:t>
            </a:r>
          </a:p>
          <a:p>
            <a:pPr lvl="1"/>
            <a:r>
              <a:rPr lang="zh-CN" altLang="en-US" sz="2400" dirty="0"/>
              <a:t>下面的代码显示有字符串构成的数组这样的数据集，使用</a:t>
            </a:r>
            <a:r>
              <a:rPr lang="en-US" altLang="zh-CN" sz="2400" dirty="0" err="1"/>
              <a:t>TextView</a:t>
            </a:r>
            <a:r>
              <a:rPr lang="zh-CN" altLang="en-US" sz="2400" dirty="0"/>
              <a:t>构建进行显示</a:t>
            </a:r>
          </a:p>
        </p:txBody>
      </p:sp>
    </p:spTree>
    <p:extLst>
      <p:ext uri="{BB962C8B-B14F-4D97-AF65-F5344CB8AC3E}">
        <p14:creationId xmlns:p14="http://schemas.microsoft.com/office/powerpoint/2010/main" val="209507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CC3B6-B501-4371-9C27-C366B5DF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E7C81-C708-4605-BAFF-63FD105E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定制你的</a:t>
            </a:r>
            <a:r>
              <a:rPr lang="en-US" altLang="zh-CN" b="1" dirty="0" err="1"/>
              <a:t>RecyclerView</a:t>
            </a:r>
            <a:endParaRPr lang="en-US" altLang="zh-CN" b="1" dirty="0"/>
          </a:p>
          <a:p>
            <a:r>
              <a:rPr lang="zh-CN" altLang="en-US" b="1" dirty="0"/>
              <a:t>添加表项动画</a:t>
            </a:r>
            <a:endParaRPr lang="en-US" altLang="zh-CN" b="1" dirty="0"/>
          </a:p>
          <a:p>
            <a:pPr lvl="1"/>
            <a:r>
              <a:rPr lang="zh-CN" altLang="en-US" dirty="0"/>
              <a:t>当表项发生变化的时候，</a:t>
            </a:r>
            <a:r>
              <a:rPr lang="en-US" altLang="zh-CN" dirty="0" err="1"/>
              <a:t>RecyclerView</a:t>
            </a:r>
            <a:r>
              <a:rPr lang="zh-CN" altLang="en-US" dirty="0"/>
              <a:t>使用一个</a:t>
            </a:r>
            <a:r>
              <a:rPr lang="en-US" altLang="zh-CN" dirty="0"/>
              <a:t>animator</a:t>
            </a:r>
            <a:r>
              <a:rPr lang="zh-CN" altLang="en-US" dirty="0"/>
              <a:t>来改变它的外观。</a:t>
            </a:r>
            <a:endParaRPr lang="zh-CN" altLang="en-US" b="1" dirty="0"/>
          </a:p>
          <a:p>
            <a:r>
              <a:rPr lang="zh-CN" altLang="en-US" b="1" dirty="0"/>
              <a:t>让表项可以选择</a:t>
            </a:r>
            <a:endParaRPr lang="en-US" altLang="zh-CN" b="1" dirty="0"/>
          </a:p>
          <a:p>
            <a:pPr lvl="1"/>
            <a:r>
              <a:rPr lang="en-US" altLang="zh-CN" dirty="0" err="1"/>
              <a:t>recyclerview</a:t>
            </a:r>
            <a:r>
              <a:rPr lang="en-US" altLang="zh-CN" dirty="0"/>
              <a:t>-selection </a:t>
            </a:r>
            <a:r>
              <a:rPr lang="zh-CN" altLang="en-US" dirty="0"/>
              <a:t>库使得用户可以通过触摸或者鼠标来选择</a:t>
            </a:r>
            <a:r>
              <a:rPr lang="en-US" altLang="zh-CN" dirty="0" err="1"/>
              <a:t>RecyclerView</a:t>
            </a:r>
            <a:r>
              <a:rPr lang="zh-CN" altLang="en-US" dirty="0"/>
              <a:t>中的表项。</a:t>
            </a:r>
            <a:endParaRPr lang="zh-CN" altLang="en-US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791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4EBB8-A613-4447-86D4-E54FECC5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E8581-CCBC-47C8-9E92-E0884DE6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Fragment</a:t>
            </a:r>
            <a:r>
              <a:rPr lang="zh-CN" altLang="en-US" dirty="0"/>
              <a:t>代表一个行为或者是</a:t>
            </a:r>
            <a:r>
              <a:rPr lang="en-US" altLang="zh-CN" dirty="0"/>
              <a:t>activity</a:t>
            </a:r>
            <a:r>
              <a:rPr lang="zh-CN" altLang="en-US" dirty="0"/>
              <a:t>中</a:t>
            </a:r>
            <a:r>
              <a:rPr lang="en-US" altLang="zh-CN" dirty="0"/>
              <a:t>UI</a:t>
            </a:r>
            <a:r>
              <a:rPr lang="zh-CN" altLang="en-US" dirty="0"/>
              <a:t>的一部分。可以把多个</a:t>
            </a:r>
            <a:r>
              <a:rPr lang="en-US" altLang="zh-CN" dirty="0"/>
              <a:t>Fragment</a:t>
            </a:r>
            <a:r>
              <a:rPr lang="zh-CN" altLang="en-US" dirty="0"/>
              <a:t>组合在一个</a:t>
            </a:r>
            <a:r>
              <a:rPr lang="en-US" altLang="zh-CN" dirty="0"/>
              <a:t>activity</a:t>
            </a:r>
            <a:r>
              <a:rPr lang="zh-CN" altLang="en-US" dirty="0"/>
              <a:t>中来创建一个多面板的</a:t>
            </a:r>
            <a:r>
              <a:rPr lang="en-US" altLang="zh-CN" dirty="0"/>
              <a:t>UI</a:t>
            </a:r>
            <a:r>
              <a:rPr lang="zh-CN" altLang="en-US" dirty="0"/>
              <a:t>，还可以在多个</a:t>
            </a:r>
            <a:r>
              <a:rPr lang="en-US" altLang="zh-CN" dirty="0"/>
              <a:t>activity</a:t>
            </a:r>
            <a:r>
              <a:rPr lang="zh-CN" altLang="en-US" dirty="0"/>
              <a:t>中复用一个</a:t>
            </a:r>
            <a:r>
              <a:rPr lang="en-US" altLang="zh-CN" dirty="0"/>
              <a:t>Fragment</a:t>
            </a:r>
            <a:r>
              <a:rPr lang="zh-CN" altLang="en-US" dirty="0"/>
              <a:t>。你可以把一个</a:t>
            </a:r>
            <a:r>
              <a:rPr lang="en-US" altLang="zh-CN" dirty="0"/>
              <a:t>Fragment</a:t>
            </a:r>
            <a:r>
              <a:rPr lang="zh-CN" altLang="en-US" dirty="0"/>
              <a:t>看做是一个</a:t>
            </a:r>
            <a:r>
              <a:rPr lang="en-US" altLang="zh-CN" dirty="0"/>
              <a:t>activity</a:t>
            </a:r>
            <a:r>
              <a:rPr lang="zh-CN" altLang="en-US" dirty="0"/>
              <a:t>中的一个模块，在</a:t>
            </a:r>
            <a:r>
              <a:rPr lang="en-US" altLang="zh-CN" dirty="0"/>
              <a:t>activity</a:t>
            </a:r>
            <a:r>
              <a:rPr lang="zh-CN" altLang="en-US" dirty="0"/>
              <a:t>运行的时候可以添加和删除（有点像“子</a:t>
            </a:r>
            <a:r>
              <a:rPr lang="en-US" altLang="zh-CN" dirty="0"/>
              <a:t>activity”</a:t>
            </a:r>
            <a:r>
              <a:rPr lang="zh-CN" altLang="en-US" dirty="0"/>
              <a:t>，它可以在多个</a:t>
            </a:r>
            <a:r>
              <a:rPr lang="en-US" altLang="zh-CN" dirty="0"/>
              <a:t>activity</a:t>
            </a:r>
            <a:r>
              <a:rPr lang="zh-CN" altLang="en-US" dirty="0"/>
              <a:t>中复用）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378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4EBB8-A613-4447-86D4-E54FECC5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E8581-CCBC-47C8-9E92-E0884DE6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Fragment</a:t>
            </a:r>
            <a:r>
              <a:rPr lang="zh-CN" altLang="en-US" dirty="0"/>
              <a:t>必须嵌入在一个</a:t>
            </a:r>
            <a:r>
              <a:rPr lang="en-US" altLang="zh-CN" dirty="0"/>
              <a:t>activity</a:t>
            </a:r>
            <a:r>
              <a:rPr lang="zh-CN" altLang="en-US" dirty="0"/>
              <a:t>中，并且它的生命周期直接受它的宿主</a:t>
            </a:r>
            <a:r>
              <a:rPr lang="en-US" altLang="zh-CN" dirty="0"/>
              <a:t>activity</a:t>
            </a:r>
            <a:r>
              <a:rPr lang="zh-CN" altLang="en-US" dirty="0"/>
              <a:t>生命周期的影响。例如，当</a:t>
            </a:r>
            <a:r>
              <a:rPr lang="en-US" altLang="zh-CN" dirty="0"/>
              <a:t>activity</a:t>
            </a:r>
            <a:r>
              <a:rPr lang="zh-CN" altLang="en-US" dirty="0"/>
              <a:t>暂停的时候，它里面的所有</a:t>
            </a:r>
            <a:r>
              <a:rPr lang="en-US" altLang="zh-CN" dirty="0"/>
              <a:t>Fragment</a:t>
            </a:r>
            <a:r>
              <a:rPr lang="zh-CN" altLang="en-US" dirty="0"/>
              <a:t>也暂停了，当一个</a:t>
            </a:r>
            <a:r>
              <a:rPr lang="en-US" altLang="zh-CN" dirty="0"/>
              <a:t>activity</a:t>
            </a:r>
            <a:r>
              <a:rPr lang="zh-CN" altLang="en-US" dirty="0"/>
              <a:t>销毁的时候，它的所有</a:t>
            </a:r>
            <a:r>
              <a:rPr lang="en-US" altLang="zh-CN" dirty="0"/>
              <a:t>Fragment</a:t>
            </a:r>
            <a:r>
              <a:rPr lang="zh-CN" altLang="en-US" dirty="0"/>
              <a:t>也一样被销毁。然而，当一个</a:t>
            </a:r>
            <a:r>
              <a:rPr lang="en-US" altLang="zh-CN" dirty="0"/>
              <a:t>activity</a:t>
            </a:r>
            <a:r>
              <a:rPr lang="zh-CN" altLang="en-US" dirty="0"/>
              <a:t>在运行的时候，你可以独立的操作每个</a:t>
            </a:r>
            <a:r>
              <a:rPr lang="en-US" altLang="zh-CN" dirty="0"/>
              <a:t>Fragment</a:t>
            </a:r>
            <a:r>
              <a:rPr lang="zh-CN" altLang="en-US" dirty="0"/>
              <a:t>，诸如添加或者删除它们。当你执行这样的</a:t>
            </a:r>
            <a:r>
              <a:rPr lang="en-US" altLang="zh-CN" dirty="0"/>
              <a:t>Fragment</a:t>
            </a:r>
            <a:r>
              <a:rPr lang="zh-CN" altLang="en-US" dirty="0"/>
              <a:t>事务的时候，你也可以把它加入</a:t>
            </a:r>
            <a:r>
              <a:rPr lang="en-US" altLang="zh-CN" dirty="0"/>
              <a:t>back</a:t>
            </a:r>
            <a:r>
              <a:rPr lang="zh-CN" altLang="en-US" dirty="0"/>
              <a:t>栈，该</a:t>
            </a:r>
            <a:r>
              <a:rPr lang="en-US" altLang="zh-CN" dirty="0"/>
              <a:t>back</a:t>
            </a:r>
            <a:r>
              <a:rPr lang="zh-CN" altLang="en-US" dirty="0"/>
              <a:t>栈由</a:t>
            </a:r>
            <a:r>
              <a:rPr lang="en-US" altLang="zh-CN" dirty="0"/>
              <a:t>activity</a:t>
            </a:r>
            <a:r>
              <a:rPr lang="zh-CN" altLang="en-US" dirty="0"/>
              <a:t>管理， </a:t>
            </a:r>
            <a:r>
              <a:rPr lang="en-US" altLang="zh-CN" dirty="0"/>
              <a:t>back</a:t>
            </a:r>
            <a:r>
              <a:rPr lang="zh-CN" altLang="en-US" dirty="0"/>
              <a:t>栈中的每个条目就是</a:t>
            </a:r>
            <a:r>
              <a:rPr lang="en-US" altLang="zh-CN" dirty="0"/>
              <a:t>Fragment</a:t>
            </a:r>
            <a:r>
              <a:rPr lang="zh-CN" altLang="en-US" dirty="0"/>
              <a:t>事务发生的记录。通过</a:t>
            </a:r>
            <a:r>
              <a:rPr lang="en-US" altLang="zh-CN" dirty="0"/>
              <a:t>back</a:t>
            </a:r>
            <a:r>
              <a:rPr lang="zh-CN" altLang="en-US" dirty="0"/>
              <a:t>栈，使得用户可以使用</a:t>
            </a:r>
            <a:r>
              <a:rPr lang="en-US" altLang="zh-CN" dirty="0"/>
              <a:t>back</a:t>
            </a:r>
            <a:r>
              <a:rPr lang="zh-CN" altLang="en-US" dirty="0"/>
              <a:t>按钮回撤</a:t>
            </a:r>
            <a:r>
              <a:rPr lang="en-US" altLang="zh-CN" dirty="0"/>
              <a:t>Fragment</a:t>
            </a:r>
            <a:r>
              <a:rPr lang="zh-CN" altLang="en-US" dirty="0"/>
              <a:t>事务（向后导航）。</a:t>
            </a:r>
          </a:p>
        </p:txBody>
      </p:sp>
    </p:spTree>
    <p:extLst>
      <p:ext uri="{BB962C8B-B14F-4D97-AF65-F5344CB8AC3E}">
        <p14:creationId xmlns:p14="http://schemas.microsoft.com/office/powerpoint/2010/main" val="333665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4EBB8-A613-4447-86D4-E54FECC5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E8581-CCBC-47C8-9E92-E0884DE6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当你把一个</a:t>
            </a:r>
            <a:r>
              <a:rPr lang="en-US" altLang="zh-CN" dirty="0"/>
              <a:t>Fragment</a:t>
            </a:r>
            <a:r>
              <a:rPr lang="zh-CN" altLang="en-US" dirty="0"/>
              <a:t>添加到你的</a:t>
            </a:r>
            <a:r>
              <a:rPr lang="en-US" altLang="zh-CN" dirty="0"/>
              <a:t>activity</a:t>
            </a:r>
            <a:r>
              <a:rPr lang="zh-CN" altLang="en-US" dirty="0"/>
              <a:t>布局中时，它要放在</a:t>
            </a:r>
            <a:r>
              <a:rPr lang="en-US" altLang="zh-CN" dirty="0"/>
              <a:t>activity</a:t>
            </a:r>
            <a:r>
              <a:rPr lang="zh-CN" altLang="en-US" dirty="0"/>
              <a:t>的视图层次中的一个</a:t>
            </a:r>
            <a:r>
              <a:rPr lang="en-US" altLang="zh-CN" dirty="0" err="1"/>
              <a:t>ViewGroup</a:t>
            </a:r>
            <a:r>
              <a:rPr lang="zh-CN" altLang="en-US" dirty="0"/>
              <a:t>中，并且</a:t>
            </a:r>
            <a:r>
              <a:rPr lang="en-US" altLang="zh-CN" dirty="0"/>
              <a:t>Fragment</a:t>
            </a:r>
            <a:r>
              <a:rPr lang="zh-CN" altLang="en-US" dirty="0"/>
              <a:t>定义了它自己的视图布局。你可以在</a:t>
            </a:r>
            <a:r>
              <a:rPr lang="en-US" altLang="zh-CN" dirty="0"/>
              <a:t>activity</a:t>
            </a:r>
            <a:r>
              <a:rPr lang="zh-CN" altLang="en-US" dirty="0"/>
              <a:t>的布局文件中声明</a:t>
            </a:r>
            <a:r>
              <a:rPr lang="en-US" altLang="zh-CN" dirty="0"/>
              <a:t>Fragment</a:t>
            </a:r>
            <a:r>
              <a:rPr lang="zh-CN" altLang="en-US" dirty="0"/>
              <a:t>，从而把一个</a:t>
            </a:r>
            <a:r>
              <a:rPr lang="en-US" altLang="zh-CN" dirty="0"/>
              <a:t>Fragment</a:t>
            </a:r>
            <a:r>
              <a:rPr lang="zh-CN" altLang="en-US" dirty="0"/>
              <a:t>插入到你的</a:t>
            </a:r>
            <a:r>
              <a:rPr lang="en-US" altLang="zh-CN" dirty="0"/>
              <a:t>activity</a:t>
            </a:r>
            <a:r>
              <a:rPr lang="zh-CN" altLang="en-US" dirty="0"/>
              <a:t>布局中，该元素为</a:t>
            </a:r>
            <a:r>
              <a:rPr lang="en-US" altLang="zh-CN" dirty="0"/>
              <a:t>&lt;fragment&gt;</a:t>
            </a:r>
            <a:r>
              <a:rPr lang="zh-CN" altLang="en-US" dirty="0"/>
              <a:t>，也可以通过编写代码来添加到一个存在的</a:t>
            </a:r>
            <a:r>
              <a:rPr lang="en-US" altLang="zh-CN" dirty="0" err="1"/>
              <a:t>ViewGroup</a:t>
            </a:r>
            <a:r>
              <a:rPr lang="zh-CN" altLang="en-US" dirty="0"/>
              <a:t>中。然而，一个</a:t>
            </a:r>
            <a:r>
              <a:rPr lang="en-US" altLang="zh-CN" dirty="0"/>
              <a:t>Fragment</a:t>
            </a:r>
            <a:r>
              <a:rPr lang="zh-CN" altLang="en-US" dirty="0"/>
              <a:t>并不一定必须成为</a:t>
            </a:r>
            <a:r>
              <a:rPr lang="en-US" altLang="zh-CN" dirty="0"/>
              <a:t>activity</a:t>
            </a:r>
            <a:r>
              <a:rPr lang="zh-CN" altLang="en-US" dirty="0"/>
              <a:t>布局的一部分，你也可以使用一个没有自己</a:t>
            </a:r>
            <a:r>
              <a:rPr lang="en-US" altLang="zh-CN" dirty="0"/>
              <a:t>UI</a:t>
            </a:r>
            <a:r>
              <a:rPr lang="zh-CN" altLang="en-US" dirty="0"/>
              <a:t>的</a:t>
            </a:r>
            <a:r>
              <a:rPr lang="en-US" altLang="zh-CN" dirty="0"/>
              <a:t>Fragment</a:t>
            </a:r>
            <a:r>
              <a:rPr lang="zh-CN" altLang="en-US" dirty="0"/>
              <a:t>，作为</a:t>
            </a:r>
            <a:r>
              <a:rPr lang="en-US" altLang="zh-CN" dirty="0"/>
              <a:t>activity</a:t>
            </a:r>
            <a:r>
              <a:rPr lang="zh-CN" altLang="en-US" dirty="0"/>
              <a:t>的幕后工作者。</a:t>
            </a:r>
          </a:p>
        </p:txBody>
      </p:sp>
    </p:spTree>
    <p:extLst>
      <p:ext uri="{BB962C8B-B14F-4D97-AF65-F5344CB8AC3E}">
        <p14:creationId xmlns:p14="http://schemas.microsoft.com/office/powerpoint/2010/main" val="1525323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AA3FC-CE9F-4F39-982B-49769076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026D2-26CF-4867-8E24-C3891C92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安卓在</a:t>
            </a:r>
            <a:r>
              <a:rPr lang="en-US" altLang="zh-CN" dirty="0"/>
              <a:t>android 3.0(API level 11)</a:t>
            </a:r>
            <a:r>
              <a:rPr lang="zh-CN" altLang="en-US" dirty="0"/>
              <a:t>以后引入了</a:t>
            </a:r>
            <a:r>
              <a:rPr lang="en-US" altLang="zh-CN" dirty="0"/>
              <a:t>Fragment</a:t>
            </a:r>
            <a:r>
              <a:rPr lang="zh-CN" altLang="en-US" dirty="0"/>
              <a:t>，主要是为了支持更多在大屏幕上的动态及丰富的</a:t>
            </a:r>
            <a:r>
              <a:rPr lang="en-US" altLang="zh-CN" dirty="0"/>
              <a:t>UI</a:t>
            </a:r>
            <a:r>
              <a:rPr lang="zh-CN" altLang="en-US" dirty="0"/>
              <a:t>设计，比如平板。因为一个平板的屏幕比手持式设备的屏幕更大，因此就有了更多的</a:t>
            </a:r>
            <a:r>
              <a:rPr lang="en-US" altLang="zh-CN" dirty="0"/>
              <a:t>UI</a:t>
            </a:r>
            <a:r>
              <a:rPr lang="zh-CN" altLang="en-US" dirty="0"/>
              <a:t>组件的组合空间。</a:t>
            </a:r>
            <a:r>
              <a:rPr lang="en-US" altLang="zh-CN" dirty="0"/>
              <a:t>Fragment</a:t>
            </a:r>
            <a:r>
              <a:rPr lang="zh-CN" altLang="en-US" dirty="0"/>
              <a:t>这样的设计使得你不需要管理复杂的视图层次的改变。通过把</a:t>
            </a:r>
            <a:r>
              <a:rPr lang="en-US" altLang="zh-CN" dirty="0"/>
              <a:t>activity</a:t>
            </a:r>
            <a:r>
              <a:rPr lang="zh-CN" altLang="en-US" dirty="0"/>
              <a:t>的布局分成</a:t>
            </a:r>
            <a:r>
              <a:rPr lang="en-US" altLang="zh-CN" dirty="0"/>
              <a:t>Fragment</a:t>
            </a:r>
            <a:r>
              <a:rPr lang="zh-CN" altLang="en-US" dirty="0"/>
              <a:t>，你可以修改</a:t>
            </a:r>
            <a:r>
              <a:rPr lang="en-US" altLang="zh-CN" dirty="0"/>
              <a:t>activity</a:t>
            </a:r>
            <a:r>
              <a:rPr lang="zh-CN" altLang="en-US" dirty="0"/>
              <a:t>在运行时的表现，并且在</a:t>
            </a:r>
            <a:r>
              <a:rPr lang="en-US" altLang="zh-CN" dirty="0"/>
              <a:t>activity</a:t>
            </a:r>
            <a:r>
              <a:rPr lang="zh-CN" altLang="en-US" dirty="0"/>
              <a:t>所管理的</a:t>
            </a:r>
            <a:r>
              <a:rPr lang="en-US" altLang="zh-CN" dirty="0"/>
              <a:t>back</a:t>
            </a:r>
            <a:r>
              <a:rPr lang="zh-CN" altLang="en-US" dirty="0"/>
              <a:t>栈中保持这些变化。</a:t>
            </a:r>
          </a:p>
        </p:txBody>
      </p:sp>
    </p:spTree>
    <p:extLst>
      <p:ext uri="{BB962C8B-B14F-4D97-AF65-F5344CB8AC3E}">
        <p14:creationId xmlns:p14="http://schemas.microsoft.com/office/powerpoint/2010/main" val="2053536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AA3FC-CE9F-4F39-982B-49769076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026D2-26CF-4867-8E24-C3891C92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应该把每个</a:t>
            </a:r>
            <a:r>
              <a:rPr lang="en-US" altLang="zh-CN" sz="2400" dirty="0"/>
              <a:t>Fragment</a:t>
            </a:r>
            <a:r>
              <a:rPr lang="zh-CN" altLang="en-US" sz="2400" dirty="0"/>
              <a:t>设计成一个模块，并且是可复用的</a:t>
            </a:r>
            <a:r>
              <a:rPr lang="en-US" altLang="zh-CN" sz="2400" dirty="0"/>
              <a:t>activity</a:t>
            </a:r>
            <a:r>
              <a:rPr lang="zh-CN" altLang="en-US" sz="2400" dirty="0"/>
              <a:t>组件，这种模块像内嵌的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一样有自己的布局和生命周期。也就是，因为每个</a:t>
            </a:r>
            <a:r>
              <a:rPr lang="en-US" altLang="zh-CN" sz="2400" dirty="0"/>
              <a:t>Fragment </a:t>
            </a:r>
            <a:r>
              <a:rPr lang="zh-CN" altLang="en-US" sz="2400" dirty="0"/>
              <a:t>定义了它自己的布局和它自己的行为（通过它自己的生命周期方法），你可以把一个</a:t>
            </a:r>
            <a:r>
              <a:rPr lang="en-US" altLang="zh-CN" sz="2400" dirty="0"/>
              <a:t>Fragment </a:t>
            </a:r>
            <a:r>
              <a:rPr lang="zh-CN" altLang="en-US" sz="2400" dirty="0"/>
              <a:t>包含在多个</a:t>
            </a:r>
            <a:r>
              <a:rPr lang="en-US" altLang="zh-CN" sz="2400" dirty="0"/>
              <a:t>activity </a:t>
            </a:r>
            <a:r>
              <a:rPr lang="zh-CN" altLang="en-US" sz="2400" dirty="0"/>
              <a:t>中，因此，你应该设计成可复用的，并且避免从一个</a:t>
            </a:r>
            <a:r>
              <a:rPr lang="en-US" altLang="zh-CN" sz="2400" dirty="0"/>
              <a:t>Fragment</a:t>
            </a:r>
            <a:r>
              <a:rPr lang="zh-CN" altLang="en-US" sz="2400" dirty="0"/>
              <a:t>中直接操作另一个</a:t>
            </a:r>
            <a:r>
              <a:rPr lang="en-US" altLang="zh-CN" sz="2400" dirty="0"/>
              <a:t>Fragment</a:t>
            </a:r>
            <a:r>
              <a:rPr lang="zh-CN" altLang="en-US" sz="2400" dirty="0"/>
              <a:t>。这尤其重要，因为模块化的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允许你针对不同的屏幕大小来改变你的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的组合方式。当你的</a:t>
            </a:r>
            <a:r>
              <a:rPr lang="en-US" altLang="zh-CN" sz="2400" dirty="0"/>
              <a:t>app</a:t>
            </a:r>
            <a:r>
              <a:rPr lang="zh-CN" altLang="en-US" sz="2400" dirty="0"/>
              <a:t>既支持平板又支持手持式设备的时候，你可以在不同的布局配置中复用你的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，从而优化用户基于可用屏幕空间的体验。</a:t>
            </a:r>
          </a:p>
          <a:p>
            <a:r>
              <a:rPr lang="zh-CN" altLang="en-US" sz="2400" dirty="0"/>
              <a:t>如果一个</a:t>
            </a:r>
            <a:r>
              <a:rPr lang="en-US" altLang="zh-CN" sz="2400" dirty="0"/>
              <a:t>Fragment</a:t>
            </a:r>
            <a:r>
              <a:rPr lang="zh-CN" altLang="en-US" sz="2400" dirty="0"/>
              <a:t>定义了自己的布局，那么在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中它可以与其他的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生成不同的组合，从而为不同的屏幕尺寸生成不同的布局（一个小的屏幕一次只放一个</a:t>
            </a:r>
            <a:r>
              <a:rPr lang="en-US" altLang="zh-CN" sz="2400" dirty="0"/>
              <a:t>Fragment</a:t>
            </a:r>
            <a:r>
              <a:rPr lang="zh-CN" altLang="en-US" sz="2400" dirty="0"/>
              <a:t>，大的屏幕则可以两个或以上的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25618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EF6AC-D158-4749-90AA-1A71E258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ListView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A08040-CB41-45FC-B294-C8A316837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458244"/>
            <a:ext cx="3810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06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05053-B4C7-4EDE-80C6-11ED0BB4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A527-92DF-4CF4-BD4A-BA0069D5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为了创建一个</a:t>
            </a:r>
            <a:r>
              <a:rPr lang="en-US" altLang="zh-CN" dirty="0"/>
              <a:t>Fragment</a:t>
            </a:r>
            <a:r>
              <a:rPr lang="zh-CN" altLang="en-US" dirty="0"/>
              <a:t>，你必须创建一个</a:t>
            </a:r>
            <a:r>
              <a:rPr lang="en-US" altLang="zh-CN" dirty="0"/>
              <a:t>Fragment</a:t>
            </a:r>
            <a:r>
              <a:rPr lang="zh-CN" altLang="en-US" dirty="0"/>
              <a:t>的一个子类（或者是子类的子类）。</a:t>
            </a:r>
            <a:r>
              <a:rPr lang="en-US" altLang="zh-CN" dirty="0"/>
              <a:t>Fragment</a:t>
            </a:r>
            <a:r>
              <a:rPr lang="zh-CN" altLang="en-US" dirty="0"/>
              <a:t>类和</a:t>
            </a:r>
            <a:r>
              <a:rPr lang="en-US" altLang="zh-CN" dirty="0"/>
              <a:t>Activity</a:t>
            </a:r>
            <a:r>
              <a:rPr lang="zh-CN" altLang="en-US" dirty="0"/>
              <a:t>类很像。它包含的回调方法同</a:t>
            </a:r>
            <a:r>
              <a:rPr lang="en-US" altLang="zh-CN" dirty="0"/>
              <a:t>activity</a:t>
            </a:r>
            <a:r>
              <a:rPr lang="zh-CN" altLang="en-US" dirty="0"/>
              <a:t>相似，比如：</a:t>
            </a:r>
            <a:r>
              <a:rPr lang="en-US" altLang="zh-CN" dirty="0" err="1"/>
              <a:t>onCreate</a:t>
            </a:r>
            <a:r>
              <a:rPr lang="en-US" altLang="zh-CN" dirty="0"/>
              <a:t>(), </a:t>
            </a:r>
            <a:r>
              <a:rPr lang="en-US" altLang="zh-CN" dirty="0" err="1"/>
              <a:t>onStart</a:t>
            </a:r>
            <a:r>
              <a:rPr lang="en-US" altLang="zh-CN" dirty="0"/>
              <a:t>(), </a:t>
            </a:r>
            <a:r>
              <a:rPr lang="en-US" altLang="zh-CN" dirty="0" err="1"/>
              <a:t>onPause</a:t>
            </a:r>
            <a:r>
              <a:rPr lang="en-US" altLang="zh-CN" dirty="0"/>
              <a:t>(), </a:t>
            </a:r>
            <a:r>
              <a:rPr lang="zh-CN" altLang="en-US" dirty="0"/>
              <a:t>及 </a:t>
            </a:r>
            <a:r>
              <a:rPr lang="en-US" altLang="zh-CN" dirty="0" err="1"/>
              <a:t>onStop</a:t>
            </a:r>
            <a:r>
              <a:rPr lang="en-US" altLang="zh-CN" dirty="0"/>
              <a:t>()</a:t>
            </a:r>
            <a:r>
              <a:rPr lang="zh-CN" altLang="en-US" dirty="0"/>
              <a:t>。如果你把某个以前的</a:t>
            </a:r>
            <a:r>
              <a:rPr lang="en-US" altLang="zh-CN" dirty="0"/>
              <a:t>android</a:t>
            </a:r>
            <a:r>
              <a:rPr lang="zh-CN" altLang="en-US" dirty="0"/>
              <a:t>应用转换成使用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/>
              <a:t>app</a:t>
            </a:r>
            <a:r>
              <a:rPr lang="zh-CN" altLang="en-US" dirty="0"/>
              <a:t>，你可以只是简单的把原来</a:t>
            </a:r>
            <a:r>
              <a:rPr lang="en-US" altLang="zh-CN" dirty="0"/>
              <a:t>activity</a:t>
            </a:r>
            <a:r>
              <a:rPr lang="zh-CN" altLang="en-US" dirty="0"/>
              <a:t>的回调方法中的代码复制到对应的</a:t>
            </a:r>
            <a:r>
              <a:rPr lang="en-US" altLang="zh-CN" dirty="0"/>
              <a:t>Fragment</a:t>
            </a:r>
            <a:r>
              <a:rPr lang="zh-CN" altLang="en-US" dirty="0"/>
              <a:t>的回调方法中去就可以了。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3476142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05053-B4C7-4EDE-80C6-11ED0BB4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A527-92DF-4CF4-BD4A-BA0069D5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通常，你可能需要实现下面几个生命周期方法：</a:t>
            </a:r>
          </a:p>
          <a:p>
            <a:pPr lvl="1"/>
            <a:r>
              <a:rPr lang="en-US" altLang="zh-CN" sz="2400" b="1" dirty="0" err="1"/>
              <a:t>onCreate</a:t>
            </a:r>
            <a:r>
              <a:rPr lang="en-US" altLang="zh-CN" sz="2400" b="1" dirty="0"/>
              <a:t>()</a:t>
            </a:r>
            <a:br>
              <a:rPr lang="zh-CN" altLang="en-US" sz="2400" dirty="0"/>
            </a:br>
            <a:r>
              <a:rPr lang="zh-CN" altLang="en-US" sz="2400" dirty="0"/>
              <a:t>当系统创建</a:t>
            </a:r>
            <a:r>
              <a:rPr lang="en-US" altLang="zh-CN" sz="2400" dirty="0"/>
              <a:t>Fragment</a:t>
            </a:r>
            <a:r>
              <a:rPr lang="zh-CN" altLang="en-US" sz="2400" dirty="0"/>
              <a:t>的时候调用。在你的实现中，你应该初始化</a:t>
            </a:r>
            <a:r>
              <a:rPr lang="en-US" altLang="zh-CN" sz="2400" dirty="0"/>
              <a:t>Fragment</a:t>
            </a:r>
            <a:r>
              <a:rPr lang="zh-CN" altLang="en-US" sz="2400" dirty="0"/>
              <a:t>暂停、停止及运行时需要保持的基本的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组件。</a:t>
            </a:r>
          </a:p>
          <a:p>
            <a:pPr lvl="1"/>
            <a:r>
              <a:rPr lang="en-US" altLang="zh-CN" sz="2400" b="1" dirty="0" err="1"/>
              <a:t>onCreateView</a:t>
            </a:r>
            <a:r>
              <a:rPr lang="en-US" altLang="zh-CN" sz="2400" b="1" dirty="0"/>
              <a:t>()</a:t>
            </a:r>
            <a:br>
              <a:rPr lang="zh-CN" altLang="en-US" sz="2400" dirty="0"/>
            </a:br>
            <a:r>
              <a:rPr lang="zh-CN" altLang="en-US" sz="2400" dirty="0"/>
              <a:t>当</a:t>
            </a:r>
            <a:r>
              <a:rPr lang="en-US" altLang="zh-CN" sz="2400" dirty="0"/>
              <a:t>Fragment</a:t>
            </a:r>
            <a:r>
              <a:rPr lang="zh-CN" altLang="en-US" sz="2400" dirty="0"/>
              <a:t>第一次绘制它的</a:t>
            </a:r>
            <a:r>
              <a:rPr lang="en-US" altLang="zh-CN" sz="2400" dirty="0"/>
              <a:t>UI</a:t>
            </a:r>
            <a:r>
              <a:rPr lang="zh-CN" altLang="en-US" sz="2400" dirty="0"/>
              <a:t>的时候调用该方法。为了绘制你的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的</a:t>
            </a:r>
            <a:r>
              <a:rPr lang="en-US" altLang="zh-CN" sz="2400" dirty="0"/>
              <a:t>UI</a:t>
            </a:r>
            <a:r>
              <a:rPr lang="zh-CN" altLang="en-US" sz="2400" dirty="0"/>
              <a:t>，你必须返回从这个方法中返回一个</a:t>
            </a:r>
            <a:r>
              <a:rPr lang="en-US" altLang="zh-CN" sz="2400" dirty="0"/>
              <a:t>View</a:t>
            </a:r>
            <a:r>
              <a:rPr lang="zh-CN" altLang="en-US" sz="2400" dirty="0"/>
              <a:t>，该</a:t>
            </a:r>
            <a:r>
              <a:rPr lang="en-US" altLang="zh-CN" sz="2400" dirty="0"/>
              <a:t>view</a:t>
            </a:r>
            <a:r>
              <a:rPr lang="zh-CN" altLang="en-US" sz="2400" dirty="0"/>
              <a:t>是你的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布局的根。如果你的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不提供</a:t>
            </a:r>
            <a:r>
              <a:rPr lang="en-US" altLang="zh-CN" sz="2400" dirty="0"/>
              <a:t>UI</a:t>
            </a:r>
            <a:r>
              <a:rPr lang="zh-CN" altLang="en-US" sz="2400" dirty="0"/>
              <a:t>，你可以返回</a:t>
            </a:r>
            <a:r>
              <a:rPr lang="en-US" altLang="zh-CN" sz="2400" dirty="0"/>
              <a:t>null</a:t>
            </a:r>
            <a:r>
              <a:rPr lang="zh-CN" altLang="en-US" sz="2400" dirty="0"/>
              <a:t>。</a:t>
            </a:r>
          </a:p>
          <a:p>
            <a:pPr lvl="1"/>
            <a:r>
              <a:rPr lang="en-US" altLang="zh-CN" sz="2400" b="1" dirty="0" err="1"/>
              <a:t>onPause</a:t>
            </a:r>
            <a:r>
              <a:rPr lang="en-US" altLang="zh-CN" sz="2400" b="1" dirty="0"/>
              <a:t>()</a:t>
            </a:r>
            <a:br>
              <a:rPr lang="zh-CN" altLang="en-US" sz="2400" dirty="0"/>
            </a:br>
            <a:r>
              <a:rPr lang="zh-CN" altLang="en-US" sz="2400" dirty="0"/>
              <a:t>作为第一个用户离开</a:t>
            </a:r>
            <a:r>
              <a:rPr lang="en-US" altLang="zh-CN" sz="2400" dirty="0"/>
              <a:t>Fragment</a:t>
            </a:r>
            <a:r>
              <a:rPr lang="zh-CN" altLang="en-US" sz="2400" dirty="0"/>
              <a:t>的指示（尽管不总是意味着</a:t>
            </a:r>
            <a:r>
              <a:rPr lang="en-US" altLang="zh-CN" sz="2400" dirty="0"/>
              <a:t>Fragment</a:t>
            </a:r>
            <a:r>
              <a:rPr lang="zh-CN" altLang="en-US" sz="2400" dirty="0"/>
              <a:t>被销毁），系统调用该方法。在这个方法中你应该提交任何需要保持的变化（因为用户可能不再回来）</a:t>
            </a:r>
          </a:p>
        </p:txBody>
      </p:sp>
    </p:spTree>
    <p:extLst>
      <p:ext uri="{BB962C8B-B14F-4D97-AF65-F5344CB8AC3E}">
        <p14:creationId xmlns:p14="http://schemas.microsoft.com/office/powerpoint/2010/main" val="1268486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05053-B4C7-4EDE-80C6-11ED0BB4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5" y="274638"/>
            <a:ext cx="7464055" cy="692314"/>
          </a:xfrm>
        </p:spPr>
        <p:txBody>
          <a:bodyPr/>
          <a:lstStyle/>
          <a:p>
            <a:r>
              <a:rPr lang="zh-CN" altLang="en-US" b="1" dirty="0"/>
              <a:t>创建一个自定义</a:t>
            </a:r>
            <a:r>
              <a:rPr lang="en-US" altLang="zh-CN" b="1" dirty="0"/>
              <a:t>Fragment</a:t>
            </a:r>
            <a:r>
              <a:rPr lang="zh-CN" altLang="en-US" b="1" dirty="0"/>
              <a:t>类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D86B306-5D9D-4B4D-9096-090C1311D9B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首先继承</a:t>
            </a:r>
            <a:r>
              <a:rPr lang="en-US" altLang="zh-CN" dirty="0"/>
              <a:t>Fragment</a:t>
            </a:r>
            <a:r>
              <a:rPr lang="zh-CN" altLang="en-US" dirty="0"/>
              <a:t>类，并在关键的生命周期方法中写入你的</a:t>
            </a:r>
            <a:r>
              <a:rPr lang="en-US" altLang="zh-CN" dirty="0"/>
              <a:t>app</a:t>
            </a:r>
            <a:r>
              <a:rPr lang="zh-CN" altLang="en-US" dirty="0"/>
              <a:t>功能逻辑，就像</a:t>
            </a:r>
            <a:r>
              <a:rPr lang="en-US" altLang="zh-CN" dirty="0"/>
              <a:t>activity</a:t>
            </a:r>
            <a:r>
              <a:rPr lang="zh-CN" altLang="en-US" dirty="0"/>
              <a:t>一样。</a:t>
            </a:r>
            <a:br>
              <a:rPr lang="zh-CN" altLang="en-US" dirty="0"/>
            </a:br>
            <a:r>
              <a:rPr lang="zh-CN" altLang="en-US" dirty="0"/>
              <a:t>其中一个区别是当你创建</a:t>
            </a:r>
            <a:r>
              <a:rPr lang="en-US" altLang="zh-CN" dirty="0"/>
              <a:t>Fragment</a:t>
            </a:r>
            <a:r>
              <a:rPr lang="zh-CN" altLang="en-US" dirty="0"/>
              <a:t>的时候，你必须重写</a:t>
            </a:r>
            <a:r>
              <a:rPr lang="en-US" altLang="zh-CN" dirty="0" err="1"/>
              <a:t>onCreateView</a:t>
            </a:r>
            <a:r>
              <a:rPr lang="en-US" altLang="zh-CN" dirty="0"/>
              <a:t>()</a:t>
            </a:r>
            <a:r>
              <a:rPr lang="zh-CN" altLang="en-US" dirty="0"/>
              <a:t>方法来定义你的布局。实际上，这是你唯一需要重写的回调方法。</a:t>
            </a:r>
          </a:p>
        </p:txBody>
      </p:sp>
    </p:spTree>
    <p:extLst>
      <p:ext uri="{BB962C8B-B14F-4D97-AF65-F5344CB8AC3E}">
        <p14:creationId xmlns:p14="http://schemas.microsoft.com/office/powerpoint/2010/main" val="127462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05053-B4C7-4EDE-80C6-11ED0BB4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5" y="274638"/>
            <a:ext cx="7527851" cy="692314"/>
          </a:xfrm>
        </p:spPr>
        <p:txBody>
          <a:bodyPr/>
          <a:lstStyle/>
          <a:p>
            <a:r>
              <a:rPr lang="zh-CN" altLang="en-US" b="1" dirty="0"/>
              <a:t>创建一个自定义</a:t>
            </a:r>
            <a:r>
              <a:rPr lang="en-US" altLang="zh-CN" b="1" dirty="0"/>
              <a:t>Fragment</a:t>
            </a:r>
            <a:r>
              <a:rPr lang="zh-CN" altLang="en-US" b="1" dirty="0"/>
              <a:t>类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D86B306-5D9D-4B4D-9096-090C1311D9B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有一些你可能会经常继承的子类：</a:t>
            </a:r>
          </a:p>
          <a:p>
            <a:pPr lvl="1"/>
            <a:r>
              <a:rPr lang="en-US" altLang="zh-CN" sz="2400" dirty="0" err="1"/>
              <a:t>DialogFragment</a:t>
            </a:r>
            <a:endParaRPr lang="en-US" altLang="zh-CN" sz="2400" dirty="0"/>
          </a:p>
          <a:p>
            <a:pPr lvl="2"/>
            <a:r>
              <a:rPr lang="zh-CN" altLang="en-US" sz="2000" dirty="0"/>
              <a:t>显示一个浮动的对话框。使用本类来创建对话框比使用</a:t>
            </a:r>
            <a:r>
              <a:rPr lang="en-US" altLang="zh-CN" sz="2000" dirty="0"/>
              <a:t>Activity</a:t>
            </a:r>
            <a:r>
              <a:rPr lang="zh-CN" altLang="en-US" sz="2000" dirty="0"/>
              <a:t>类中的对话框帮助方法要好。以为你可以把对话框</a:t>
            </a:r>
            <a:r>
              <a:rPr lang="en-US" altLang="zh-CN" sz="2000" dirty="0"/>
              <a:t>Fragment</a:t>
            </a:r>
            <a:r>
              <a:rPr lang="zh-CN" altLang="en-US" sz="2000" dirty="0"/>
              <a:t>放入</a:t>
            </a:r>
            <a:r>
              <a:rPr lang="en-US" altLang="zh-CN" sz="2000" dirty="0"/>
              <a:t>back</a:t>
            </a:r>
            <a:r>
              <a:rPr lang="zh-CN" altLang="en-US" sz="2000" dirty="0"/>
              <a:t>栈，从而用户可以回撤到消失的</a:t>
            </a:r>
            <a:r>
              <a:rPr lang="en-US" altLang="zh-CN" sz="2000" dirty="0"/>
              <a:t>Fragment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400" dirty="0" err="1"/>
              <a:t>ListFragment</a:t>
            </a:r>
            <a:endParaRPr lang="en-US" altLang="zh-CN" sz="2400" dirty="0"/>
          </a:p>
          <a:p>
            <a:pPr lvl="2"/>
            <a:r>
              <a:rPr lang="zh-CN" altLang="en-US" sz="2000" dirty="0"/>
              <a:t>显示通过一个适配器（比如</a:t>
            </a:r>
            <a:r>
              <a:rPr lang="en-US" altLang="zh-CN" sz="2000" dirty="0" err="1"/>
              <a:t>SimpleCursorAdaptor</a:t>
            </a:r>
            <a:r>
              <a:rPr lang="zh-CN" altLang="en-US" sz="2000" dirty="0"/>
              <a:t>）所管理的列表，类似于</a:t>
            </a:r>
            <a:r>
              <a:rPr lang="en-US" altLang="zh-CN" sz="2000" dirty="0" err="1"/>
              <a:t>ListActivity</a:t>
            </a:r>
            <a:r>
              <a:rPr lang="zh-CN" altLang="en-US" sz="2000" dirty="0"/>
              <a:t>。它提供了一些方法来管理</a:t>
            </a:r>
            <a:r>
              <a:rPr lang="en-US" altLang="zh-CN" sz="2000" dirty="0"/>
              <a:t>list</a:t>
            </a:r>
            <a:r>
              <a:rPr lang="zh-CN" altLang="en-US" sz="2000" dirty="0"/>
              <a:t>视图，比如</a:t>
            </a:r>
            <a:r>
              <a:rPr lang="en-US" altLang="zh-CN" sz="2000" dirty="0" err="1"/>
              <a:t>onListItemClick</a:t>
            </a:r>
            <a:r>
              <a:rPr lang="en-US" altLang="zh-CN" sz="2000" dirty="0"/>
              <a:t>()</a:t>
            </a:r>
            <a:r>
              <a:rPr lang="zh-CN" altLang="en-US" sz="2000" dirty="0"/>
              <a:t>来处理单击事件。</a:t>
            </a:r>
          </a:p>
          <a:p>
            <a:pPr lvl="1"/>
            <a:r>
              <a:rPr lang="en-US" altLang="zh-CN" sz="2400" dirty="0" err="1"/>
              <a:t>PreferenceFragment</a:t>
            </a:r>
            <a:endParaRPr lang="en-US" altLang="zh-CN" sz="2400" dirty="0"/>
          </a:p>
          <a:p>
            <a:pPr lvl="2"/>
            <a:r>
              <a:rPr lang="zh-CN" altLang="en-US" sz="2000" dirty="0"/>
              <a:t>把</a:t>
            </a:r>
            <a:r>
              <a:rPr lang="en-US" altLang="zh-CN" sz="2000" dirty="0"/>
              <a:t>Preference</a:t>
            </a:r>
            <a:r>
              <a:rPr lang="zh-CN" altLang="en-US" sz="2000" dirty="0"/>
              <a:t>对象的层次作为一个列表显示出来，类似于</a:t>
            </a:r>
            <a:r>
              <a:rPr lang="en-US" altLang="zh-CN" sz="2000" dirty="0" err="1"/>
              <a:t>PreferenceActivity</a:t>
            </a:r>
            <a:r>
              <a:rPr lang="zh-CN" altLang="en-US" sz="2000" dirty="0"/>
              <a:t>。当你需要为你的</a:t>
            </a:r>
            <a:r>
              <a:rPr lang="en-US" altLang="zh-CN" sz="2000" dirty="0"/>
              <a:t>app</a:t>
            </a:r>
            <a:r>
              <a:rPr lang="zh-CN" altLang="en-US" sz="2000" dirty="0"/>
              <a:t>创建一个“设置”</a:t>
            </a:r>
            <a:r>
              <a:rPr lang="en-US" altLang="zh-CN" sz="2000" dirty="0"/>
              <a:t>activity</a:t>
            </a:r>
            <a:r>
              <a:rPr lang="zh-CN" altLang="en-US" sz="2000" dirty="0"/>
              <a:t>的时候，这比较有用。</a:t>
            </a:r>
          </a:p>
        </p:txBody>
      </p:sp>
    </p:spTree>
    <p:extLst>
      <p:ext uri="{BB962C8B-B14F-4D97-AF65-F5344CB8AC3E}">
        <p14:creationId xmlns:p14="http://schemas.microsoft.com/office/powerpoint/2010/main" val="3264013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0313-E01B-431D-BF19-BC188310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5" y="274638"/>
            <a:ext cx="7378995" cy="692314"/>
          </a:xfrm>
        </p:spPr>
        <p:txBody>
          <a:bodyPr/>
          <a:lstStyle/>
          <a:p>
            <a:r>
              <a:rPr lang="zh-CN" altLang="en-US" b="1" dirty="0"/>
              <a:t>定义并添加</a:t>
            </a:r>
            <a:r>
              <a:rPr lang="en-US" altLang="zh-CN" b="1" dirty="0"/>
              <a:t>Fragment</a:t>
            </a:r>
            <a:r>
              <a:rPr lang="zh-CN" altLang="en-US" b="1" dirty="0"/>
              <a:t>的布局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1229F-EC75-403F-AA04-64A31792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Fragment</a:t>
            </a:r>
            <a:r>
              <a:rPr lang="zh-CN" altLang="en-US" dirty="0"/>
              <a:t>通常作为</a:t>
            </a:r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的一部分。通常，一个</a:t>
            </a:r>
            <a:r>
              <a:rPr lang="en-US" altLang="zh-CN" dirty="0"/>
              <a:t>Fragment</a:t>
            </a:r>
            <a:r>
              <a:rPr lang="zh-CN" altLang="en-US" dirty="0"/>
              <a:t>组成它所在</a:t>
            </a:r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的一部分，这里有两种把</a:t>
            </a:r>
            <a:r>
              <a:rPr lang="en-US" altLang="zh-CN" dirty="0"/>
              <a:t>Fragment</a:t>
            </a:r>
            <a:r>
              <a:rPr lang="zh-CN" altLang="en-US" dirty="0"/>
              <a:t>添加入</a:t>
            </a:r>
            <a:r>
              <a:rPr lang="en-US" altLang="zh-CN" dirty="0"/>
              <a:t>activity</a:t>
            </a:r>
            <a:r>
              <a:rPr lang="zh-CN" altLang="en-US" dirty="0"/>
              <a:t>布局中。</a:t>
            </a:r>
          </a:p>
          <a:p>
            <a:r>
              <a:rPr lang="zh-CN" altLang="en-US" b="1" dirty="0"/>
              <a:t>可以在</a:t>
            </a:r>
            <a:r>
              <a:rPr lang="en-US" altLang="zh-CN" b="1" dirty="0"/>
              <a:t>XML</a:t>
            </a:r>
            <a:r>
              <a:rPr lang="zh-CN" altLang="en-US" b="1" dirty="0"/>
              <a:t>布局文件中定义一个个的</a:t>
            </a:r>
            <a:r>
              <a:rPr lang="en-US" altLang="zh-CN" b="1" dirty="0"/>
              <a:t>Fragment</a:t>
            </a:r>
            <a:r>
              <a:rPr lang="zh-CN" altLang="en-US" b="1" dirty="0"/>
              <a:t>的</a:t>
            </a:r>
            <a:r>
              <a:rPr lang="en-US" altLang="zh-CN" b="1" dirty="0"/>
              <a:t>UI</a:t>
            </a:r>
            <a:endParaRPr lang="en-US" altLang="zh-CN" dirty="0"/>
          </a:p>
          <a:p>
            <a:r>
              <a:rPr lang="zh-CN" altLang="en-US" dirty="0"/>
              <a:t>这种情况下，你可以把</a:t>
            </a:r>
            <a:r>
              <a:rPr lang="en-US" altLang="zh-CN" dirty="0"/>
              <a:t>Fragment</a:t>
            </a:r>
            <a:r>
              <a:rPr lang="zh-CN" altLang="en-US" dirty="0"/>
              <a:t>当做一个</a:t>
            </a:r>
            <a:r>
              <a:rPr lang="en-US" altLang="zh-CN" dirty="0"/>
              <a:t>view</a:t>
            </a:r>
            <a:r>
              <a:rPr lang="zh-CN" altLang="en-US" dirty="0"/>
              <a:t>一样指定布局的属性。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902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226F7-800C-4841-9B74-6EC49BD9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7474688" cy="692314"/>
          </a:xfrm>
        </p:spPr>
        <p:txBody>
          <a:bodyPr/>
          <a:lstStyle/>
          <a:p>
            <a:r>
              <a:rPr lang="zh-CN" altLang="en-US" b="1" dirty="0"/>
              <a:t>定义并添加</a:t>
            </a:r>
            <a:r>
              <a:rPr lang="en-US" altLang="zh-CN" b="1" dirty="0"/>
              <a:t>Fragment</a:t>
            </a:r>
            <a:r>
              <a:rPr lang="zh-CN" altLang="en-US" b="1" dirty="0"/>
              <a:t>的布局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CE2F9-54DE-4724-8E79-BF0D73D38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当你用</a:t>
            </a:r>
            <a:r>
              <a:rPr lang="en-US" altLang="zh-CN" sz="2800" dirty="0"/>
              <a:t>XML</a:t>
            </a:r>
            <a:r>
              <a:rPr lang="zh-CN" altLang="en-US" sz="2800" dirty="0"/>
              <a:t>布局文件的方式将</a:t>
            </a:r>
            <a:r>
              <a:rPr lang="en-US" altLang="zh-CN" sz="2800" dirty="0"/>
              <a:t>Fragment</a:t>
            </a:r>
            <a:r>
              <a:rPr lang="zh-CN" altLang="en-US" sz="2800" dirty="0"/>
              <a:t>添加到</a:t>
            </a:r>
            <a:r>
              <a:rPr lang="en-US" altLang="zh-CN" sz="2800" dirty="0"/>
              <a:t>activity</a:t>
            </a:r>
            <a:r>
              <a:rPr lang="zh-CN" altLang="en-US" sz="2800" dirty="0"/>
              <a:t>时，这样的</a:t>
            </a:r>
            <a:r>
              <a:rPr lang="en-US" altLang="zh-CN" sz="2800" dirty="0"/>
              <a:t>Fragment</a:t>
            </a:r>
            <a:r>
              <a:rPr lang="zh-CN" altLang="en-US" sz="2800" dirty="0"/>
              <a:t>是不能被动态移除的。如果你想要在用户交互的时候把</a:t>
            </a:r>
            <a:r>
              <a:rPr lang="en-US" altLang="zh-CN" sz="2800" dirty="0"/>
              <a:t>Fragment</a:t>
            </a:r>
            <a:r>
              <a:rPr lang="zh-CN" altLang="en-US" sz="2800" dirty="0"/>
              <a:t>切入切出，你必须在</a:t>
            </a:r>
            <a:r>
              <a:rPr lang="en-US" altLang="zh-CN" sz="2800" dirty="0"/>
              <a:t>activity</a:t>
            </a:r>
            <a:r>
              <a:rPr lang="zh-CN" altLang="en-US" sz="2800" dirty="0"/>
              <a:t>启动后，再将</a:t>
            </a:r>
            <a:r>
              <a:rPr lang="en-US" altLang="zh-CN" sz="2800" dirty="0"/>
              <a:t>Fragment</a:t>
            </a:r>
            <a:r>
              <a:rPr lang="zh-CN" altLang="en-US" sz="2800" dirty="0"/>
              <a:t>添加进</a:t>
            </a:r>
            <a:r>
              <a:rPr lang="en-US" altLang="zh-CN" sz="2800" dirty="0"/>
              <a:t>activity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为了管理你的</a:t>
            </a:r>
            <a:r>
              <a:rPr lang="en-US" altLang="zh-CN" sz="2800" dirty="0"/>
              <a:t>activity</a:t>
            </a:r>
            <a:r>
              <a:rPr lang="zh-CN" altLang="en-US" sz="2800" dirty="0"/>
              <a:t>中的</a:t>
            </a:r>
            <a:r>
              <a:rPr lang="en-US" altLang="zh-CN" sz="2800" dirty="0"/>
              <a:t>Fragment</a:t>
            </a:r>
            <a:r>
              <a:rPr lang="zh-CN" altLang="en-US" sz="2800" dirty="0"/>
              <a:t>，你需要使用</a:t>
            </a:r>
            <a:r>
              <a:rPr lang="en-US" altLang="zh-CN" sz="2800" dirty="0" err="1"/>
              <a:t>FragmentManager</a:t>
            </a:r>
            <a:r>
              <a:rPr lang="zh-CN" altLang="en-US" sz="2800" dirty="0"/>
              <a:t>。在你的</a:t>
            </a:r>
            <a:r>
              <a:rPr lang="en-US" altLang="zh-CN" sz="2800" dirty="0"/>
              <a:t>activity</a:t>
            </a:r>
            <a:r>
              <a:rPr lang="zh-CN" altLang="en-US" sz="2800" dirty="0"/>
              <a:t>中调用</a:t>
            </a:r>
            <a:r>
              <a:rPr lang="en-US" altLang="zh-CN" sz="2800" dirty="0" err="1"/>
              <a:t>getFragmentManager</a:t>
            </a:r>
            <a:r>
              <a:rPr lang="en-US" altLang="zh-CN" sz="2800" dirty="0"/>
              <a:t>()</a:t>
            </a:r>
            <a:r>
              <a:rPr lang="zh-CN" altLang="en-US" sz="2800" dirty="0"/>
              <a:t>来获取</a:t>
            </a:r>
            <a:r>
              <a:rPr lang="en-US" altLang="zh-CN" sz="2800" dirty="0" err="1"/>
              <a:t>FragmentManager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activity</a:t>
            </a:r>
            <a:r>
              <a:rPr lang="zh-CN" altLang="en-US" sz="2800" dirty="0"/>
              <a:t>中使用</a:t>
            </a:r>
            <a:r>
              <a:rPr lang="en-US" altLang="zh-CN" sz="2800" dirty="0"/>
              <a:t>Fragment</a:t>
            </a:r>
            <a:r>
              <a:rPr lang="zh-CN" altLang="en-US" sz="2800" dirty="0"/>
              <a:t>的一个很大的特征就是可以对它们进行添加、移除、替换及执行其他的动作。利用 </a:t>
            </a:r>
            <a:r>
              <a:rPr lang="en-US" altLang="zh-CN" sz="2800" dirty="0" err="1"/>
              <a:t>FragmentManager</a:t>
            </a:r>
            <a:r>
              <a:rPr lang="en-US" altLang="zh-CN" sz="2800" dirty="0"/>
              <a:t> </a:t>
            </a:r>
            <a:r>
              <a:rPr lang="zh-CN" altLang="en-US" sz="2800" dirty="0"/>
              <a:t>类提供的方法，你可以在运行时添加、移除和替换 </a:t>
            </a:r>
            <a:r>
              <a:rPr lang="en-US" altLang="zh-CN" sz="2800" dirty="0"/>
              <a:t>Activity </a:t>
            </a:r>
            <a:r>
              <a:rPr lang="zh-CN" altLang="en-US" sz="2800" dirty="0"/>
              <a:t>中的 </a:t>
            </a:r>
            <a:r>
              <a:rPr lang="en-US" altLang="zh-CN" sz="2800" dirty="0"/>
              <a:t>Fragment</a:t>
            </a:r>
            <a:r>
              <a:rPr lang="zh-CN" altLang="en-US" sz="2800" dirty="0"/>
              <a:t>，以便为用户提供一种动态体验。</a:t>
            </a:r>
          </a:p>
        </p:txBody>
      </p:sp>
    </p:spTree>
    <p:extLst>
      <p:ext uri="{BB962C8B-B14F-4D97-AF65-F5344CB8AC3E}">
        <p14:creationId xmlns:p14="http://schemas.microsoft.com/office/powerpoint/2010/main" val="3194303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226F7-800C-4841-9B74-6EC49BD9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7474688" cy="692314"/>
          </a:xfrm>
        </p:spPr>
        <p:txBody>
          <a:bodyPr/>
          <a:lstStyle/>
          <a:p>
            <a:r>
              <a:rPr lang="zh-CN" altLang="en-US" b="1" dirty="0"/>
              <a:t>定义并添加</a:t>
            </a:r>
            <a:r>
              <a:rPr lang="en-US" altLang="zh-CN" b="1" dirty="0"/>
              <a:t>Fragment</a:t>
            </a:r>
            <a:r>
              <a:rPr lang="zh-CN" altLang="en-US" b="1" dirty="0"/>
              <a:t>的布局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CE2F9-54DE-4724-8E79-BF0D73D38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添加没有</a:t>
            </a:r>
            <a:r>
              <a:rPr lang="en-US" altLang="zh-CN" b="1" dirty="0"/>
              <a:t>UI</a:t>
            </a:r>
            <a:r>
              <a:rPr lang="zh-CN" altLang="en-US" b="1" dirty="0"/>
              <a:t>的</a:t>
            </a:r>
            <a:r>
              <a:rPr lang="en-US" altLang="zh-CN" b="1" dirty="0"/>
              <a:t>Fragment</a:t>
            </a:r>
          </a:p>
          <a:p>
            <a:pPr lvl="1"/>
            <a:r>
              <a:rPr lang="zh-CN" altLang="en-US" dirty="0"/>
              <a:t>为了添加没有</a:t>
            </a:r>
            <a:r>
              <a:rPr lang="en-US" altLang="zh-CN" dirty="0"/>
              <a:t>UI</a:t>
            </a:r>
            <a:r>
              <a:rPr lang="zh-CN" altLang="en-US" dirty="0"/>
              <a:t>的</a:t>
            </a:r>
            <a:r>
              <a:rPr lang="en-US" altLang="zh-CN" dirty="0"/>
              <a:t>Fragment</a:t>
            </a:r>
            <a:r>
              <a:rPr lang="zh-CN" altLang="en-US" dirty="0"/>
              <a:t>，在</a:t>
            </a:r>
            <a:r>
              <a:rPr lang="en-US" altLang="zh-CN" dirty="0"/>
              <a:t>activity</a:t>
            </a:r>
            <a:r>
              <a:rPr lang="zh-CN" altLang="en-US" dirty="0"/>
              <a:t>中使用</a:t>
            </a:r>
            <a:r>
              <a:rPr lang="en-US" altLang="zh-CN" dirty="0"/>
              <a:t>add(Fragment, String)</a:t>
            </a:r>
            <a:r>
              <a:rPr lang="zh-CN" altLang="en-US" dirty="0"/>
              <a:t>来添加</a:t>
            </a:r>
            <a:r>
              <a:rPr lang="en-US" altLang="zh-CN" dirty="0"/>
              <a:t>Fragment</a:t>
            </a:r>
            <a:r>
              <a:rPr lang="zh-CN" altLang="en-US" dirty="0"/>
              <a:t>（使用唯一的</a:t>
            </a:r>
            <a:r>
              <a:rPr lang="en-US" altLang="zh-CN" dirty="0"/>
              <a:t>tag</a:t>
            </a:r>
            <a:r>
              <a:rPr lang="zh-CN" altLang="en-US" dirty="0"/>
              <a:t>字符串，而不是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）。这就添加了</a:t>
            </a:r>
            <a:r>
              <a:rPr lang="en-US" altLang="zh-CN" dirty="0"/>
              <a:t>Fragment</a:t>
            </a:r>
            <a:r>
              <a:rPr lang="zh-CN" altLang="en-US" dirty="0"/>
              <a:t>，但没有加入</a:t>
            </a:r>
            <a:r>
              <a:rPr lang="en-US" altLang="zh-CN" dirty="0"/>
              <a:t>activity</a:t>
            </a:r>
            <a:r>
              <a:rPr lang="zh-CN" altLang="en-US" dirty="0"/>
              <a:t>的布局，也不会调用</a:t>
            </a:r>
            <a:r>
              <a:rPr lang="en-US" altLang="zh-CN" dirty="0" err="1"/>
              <a:t>onCreateView</a:t>
            </a:r>
            <a:r>
              <a:rPr lang="en-US" altLang="zh-CN" dirty="0"/>
              <a:t>()</a:t>
            </a:r>
            <a:r>
              <a:rPr lang="zh-CN" altLang="en-US" dirty="0"/>
              <a:t>。因此，你不需要实现该方法。</a:t>
            </a:r>
            <a:endParaRPr lang="en-US" altLang="zh-CN" dirty="0"/>
          </a:p>
          <a:p>
            <a:r>
              <a:rPr lang="zh-CN" altLang="en-US" b="1" dirty="0"/>
              <a:t>用一个 </a:t>
            </a:r>
            <a:r>
              <a:rPr lang="en-US" altLang="zh-CN" b="1" dirty="0"/>
              <a:t>Fragment </a:t>
            </a:r>
            <a:r>
              <a:rPr lang="zh-CN" altLang="en-US" b="1" dirty="0"/>
              <a:t>替换另一个 </a:t>
            </a:r>
            <a:r>
              <a:rPr lang="en-US" altLang="zh-CN" b="1" dirty="0"/>
              <a:t>Fragment</a:t>
            </a:r>
          </a:p>
          <a:p>
            <a:pPr lvl="1"/>
            <a:r>
              <a:rPr lang="zh-CN" altLang="en-US" dirty="0"/>
              <a:t>替换 </a:t>
            </a:r>
            <a:r>
              <a:rPr lang="en-US" altLang="zh-CN" dirty="0"/>
              <a:t>Fragment </a:t>
            </a:r>
            <a:r>
              <a:rPr lang="zh-CN" altLang="en-US" dirty="0"/>
              <a:t>的步骤与添加 </a:t>
            </a:r>
            <a:r>
              <a:rPr lang="en-US" altLang="zh-CN" dirty="0"/>
              <a:t>Fragment </a:t>
            </a:r>
            <a:r>
              <a:rPr lang="zh-CN" altLang="en-US" dirty="0"/>
              <a:t>的步骤相似，但需要调用 </a:t>
            </a:r>
            <a:r>
              <a:rPr lang="en-US" altLang="zh-CN" dirty="0"/>
              <a:t>replace() </a:t>
            </a:r>
            <a:r>
              <a:rPr lang="zh-CN" altLang="en-US" dirty="0"/>
              <a:t>方法，而非 </a:t>
            </a:r>
            <a:r>
              <a:rPr lang="en-US" altLang="zh-CN" dirty="0"/>
              <a:t>add()</a:t>
            </a:r>
            <a:r>
              <a:rPr lang="zh-CN" altLang="en-US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7435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7D1CC-A8CB-4732-A4F0-CC3FE9F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同其它</a:t>
            </a:r>
            <a:r>
              <a:rPr lang="en-US" altLang="zh-CN" b="1" dirty="0"/>
              <a:t>Fragment</a:t>
            </a:r>
            <a:r>
              <a:rPr lang="zh-CN" altLang="en-US" b="1" dirty="0"/>
              <a:t>通讯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9BF05-1112-4F88-9A82-30BF6ED3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经常地，你会想要</a:t>
            </a:r>
            <a:r>
              <a:rPr lang="en-US" altLang="zh-CN" dirty="0"/>
              <a:t>Fragment</a:t>
            </a:r>
            <a:r>
              <a:rPr lang="zh-CN" altLang="en-US" dirty="0"/>
              <a:t>之间相互通讯，比如基于用户事件改变</a:t>
            </a:r>
            <a:r>
              <a:rPr lang="en-US" altLang="zh-CN" dirty="0"/>
              <a:t>Fragment</a:t>
            </a:r>
            <a:r>
              <a:rPr lang="zh-CN" altLang="en-US" dirty="0"/>
              <a:t>的内容。所有</a:t>
            </a:r>
            <a:r>
              <a:rPr lang="en-US" altLang="zh-CN" dirty="0"/>
              <a:t>Fragment</a:t>
            </a:r>
            <a:r>
              <a:rPr lang="zh-CN" altLang="en-US" dirty="0"/>
              <a:t>之间的通讯需要通过相关的</a:t>
            </a:r>
            <a:r>
              <a:rPr lang="en-US" altLang="zh-CN" dirty="0"/>
              <a:t>activity</a:t>
            </a:r>
            <a:r>
              <a:rPr lang="zh-CN" altLang="en-US" dirty="0"/>
              <a:t>，他们之间不能直接通讯。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008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24D78-4A87-4105-8D47-43CA166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同其它</a:t>
            </a:r>
            <a:r>
              <a:rPr lang="en-US" altLang="zh-CN" b="1" dirty="0"/>
              <a:t>Fragment</a:t>
            </a:r>
            <a:r>
              <a:rPr lang="zh-CN" altLang="en-US" b="1" dirty="0"/>
              <a:t>通讯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FC49D-55FB-457D-AD67-0E14DAF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r>
              <a:rPr lang="zh-CN" altLang="en-US" dirty="0"/>
              <a:t>可以通过</a:t>
            </a:r>
            <a:r>
              <a:rPr lang="en-US" altLang="zh-CN" dirty="0" err="1"/>
              <a:t>getActivity</a:t>
            </a:r>
            <a:r>
              <a:rPr lang="en-US" altLang="zh-CN" dirty="0"/>
              <a:t>()</a:t>
            </a:r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的实例，并执行诸如获取</a:t>
            </a:r>
            <a:r>
              <a:rPr lang="en-US" altLang="zh-CN" dirty="0"/>
              <a:t>activity</a:t>
            </a:r>
            <a:r>
              <a:rPr lang="zh-CN" altLang="en-US" dirty="0"/>
              <a:t>布局中视图的任务：</a:t>
            </a:r>
          </a:p>
          <a:p>
            <a:pPr lvl="1"/>
            <a:r>
              <a:rPr lang="en-US" altLang="zh-CN" dirty="0"/>
              <a:t>View </a:t>
            </a:r>
            <a:r>
              <a:rPr lang="en-US" altLang="zh-CN" dirty="0" err="1"/>
              <a:t>listView</a:t>
            </a:r>
            <a:r>
              <a:rPr lang="en-US" altLang="zh-CN" dirty="0"/>
              <a:t> = </a:t>
            </a:r>
            <a:r>
              <a:rPr lang="en-US" altLang="zh-CN" dirty="0" err="1"/>
              <a:t>getActivity</a:t>
            </a:r>
            <a:r>
              <a:rPr lang="en-US" altLang="zh-CN" dirty="0"/>
              <a:t>().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R.id.list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同样，你的</a:t>
            </a:r>
            <a:r>
              <a:rPr lang="en-US" altLang="zh-CN" dirty="0"/>
              <a:t>activity</a:t>
            </a:r>
            <a:r>
              <a:rPr lang="zh-CN" altLang="en-US" dirty="0"/>
              <a:t>可以通过</a:t>
            </a:r>
            <a:r>
              <a:rPr lang="en-US" altLang="zh-CN" dirty="0" err="1"/>
              <a:t>FragmentManager</a:t>
            </a:r>
            <a:r>
              <a:rPr lang="zh-CN" altLang="en-US" dirty="0"/>
              <a:t>中的</a:t>
            </a:r>
            <a:r>
              <a:rPr lang="en-US" altLang="zh-CN" dirty="0" err="1"/>
              <a:t>findFragmentById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/>
              <a:t>findFragmentByTag</a:t>
            </a:r>
            <a:r>
              <a:rPr lang="en-US" altLang="zh-CN" dirty="0"/>
              <a:t>()</a:t>
            </a:r>
            <a:r>
              <a:rPr lang="zh-CN" altLang="en-US" dirty="0"/>
              <a:t>方法来获取</a:t>
            </a:r>
            <a:r>
              <a:rPr lang="en-US" altLang="zh-CN" dirty="0"/>
              <a:t>Fragment</a:t>
            </a:r>
            <a:r>
              <a:rPr lang="zh-CN" altLang="en-US" dirty="0"/>
              <a:t>的引用，从而调用</a:t>
            </a:r>
            <a:r>
              <a:rPr lang="en-US" altLang="zh-CN" dirty="0"/>
              <a:t>Fragment</a:t>
            </a:r>
            <a:r>
              <a:rPr lang="zh-CN" altLang="en-US" dirty="0"/>
              <a:t>中的方法。</a:t>
            </a:r>
          </a:p>
          <a:p>
            <a:pPr lvl="1"/>
            <a:r>
              <a:rPr lang="en-US" altLang="zh-CN" dirty="0" err="1"/>
              <a:t>ExampleFragment</a:t>
            </a:r>
            <a:r>
              <a:rPr lang="en-US" altLang="zh-CN" dirty="0"/>
              <a:t> fragment = (</a:t>
            </a:r>
            <a:r>
              <a:rPr lang="en-US" altLang="zh-CN" dirty="0" err="1"/>
              <a:t>ExampleFragment</a:t>
            </a:r>
            <a:r>
              <a:rPr lang="en-US" altLang="zh-CN" dirty="0"/>
              <a:t>) </a:t>
            </a:r>
            <a:r>
              <a:rPr lang="en-US" altLang="zh-CN" dirty="0" err="1"/>
              <a:t>getFragmentManager</a:t>
            </a:r>
            <a:r>
              <a:rPr lang="en-US" altLang="zh-CN" dirty="0"/>
              <a:t>().</a:t>
            </a:r>
            <a:r>
              <a:rPr lang="en-US" altLang="zh-CN" dirty="0" err="1"/>
              <a:t>findFragmentById</a:t>
            </a:r>
            <a:r>
              <a:rPr lang="en-US" altLang="zh-CN" dirty="0"/>
              <a:t>(</a:t>
            </a:r>
            <a:r>
              <a:rPr lang="en-US" altLang="zh-CN" dirty="0" err="1"/>
              <a:t>R.id.example_fragment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847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E2C77-B29B-4D04-AD4B-D228FCAB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同其它</a:t>
            </a:r>
            <a:r>
              <a:rPr lang="en-US" altLang="zh-CN" b="1" dirty="0"/>
              <a:t>Fragment</a:t>
            </a:r>
            <a:r>
              <a:rPr lang="zh-CN" altLang="en-US" b="1" dirty="0"/>
              <a:t>通讯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528CD-6316-4860-BAFA-53E1AC92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为了让</a:t>
            </a:r>
            <a:r>
              <a:rPr lang="en-US" altLang="zh-CN" dirty="0"/>
              <a:t>Fragment</a:t>
            </a:r>
            <a:r>
              <a:rPr lang="zh-CN" altLang="en-US" dirty="0"/>
              <a:t>与它的</a:t>
            </a:r>
            <a:r>
              <a:rPr lang="en-US" altLang="zh-CN" dirty="0"/>
              <a:t>activity</a:t>
            </a:r>
            <a:r>
              <a:rPr lang="zh-CN" altLang="en-US" dirty="0"/>
              <a:t>通讯，你可以在</a:t>
            </a:r>
            <a:r>
              <a:rPr lang="en-US" altLang="zh-CN" dirty="0"/>
              <a:t>Fragment</a:t>
            </a:r>
            <a:r>
              <a:rPr lang="zh-CN" altLang="en-US" dirty="0"/>
              <a:t>类中定义一个接口，并且在</a:t>
            </a:r>
            <a:r>
              <a:rPr lang="en-US" altLang="zh-CN" dirty="0"/>
              <a:t>activity</a:t>
            </a:r>
            <a:r>
              <a:rPr lang="zh-CN" altLang="en-US" dirty="0"/>
              <a:t>中实现这个接口。</a:t>
            </a:r>
            <a:endParaRPr lang="en-US" altLang="zh-CN" dirty="0"/>
          </a:p>
          <a:p>
            <a:r>
              <a:rPr lang="zh-CN" altLang="en-US" dirty="0"/>
              <a:t>然后包含该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/>
              <a:t>activity</a:t>
            </a:r>
            <a:r>
              <a:rPr lang="zh-CN" altLang="en-US" dirty="0"/>
              <a:t>需要实现</a:t>
            </a:r>
            <a:r>
              <a:rPr lang="en-US" altLang="zh-CN" dirty="0" err="1"/>
              <a:t>OnArticleSelectedListener</a:t>
            </a:r>
            <a:r>
              <a:rPr lang="zh-CN" altLang="en-US" dirty="0"/>
              <a:t>，并复写</a:t>
            </a:r>
            <a:r>
              <a:rPr lang="en-US" altLang="zh-CN" dirty="0" err="1"/>
              <a:t>onArticleSelected</a:t>
            </a:r>
            <a:r>
              <a:rPr lang="en-US" altLang="zh-CN" dirty="0"/>
              <a:t>()</a:t>
            </a:r>
            <a:r>
              <a:rPr lang="zh-CN" altLang="en-US" dirty="0"/>
              <a:t>来通知</a:t>
            </a:r>
            <a:r>
              <a:rPr lang="en-US" altLang="zh-CN" dirty="0"/>
              <a:t>Fragment B</a:t>
            </a:r>
            <a:r>
              <a:rPr lang="zh-CN" altLang="en-US" dirty="0"/>
              <a:t>来自</a:t>
            </a:r>
            <a:r>
              <a:rPr lang="en-US" altLang="zh-CN" dirty="0"/>
              <a:t>Fragment A</a:t>
            </a:r>
            <a:r>
              <a:rPr lang="zh-CN" altLang="en-US" dirty="0"/>
              <a:t>中的事件。为确保宿主</a:t>
            </a:r>
            <a:r>
              <a:rPr lang="en-US" altLang="zh-CN" dirty="0"/>
              <a:t>activity</a:t>
            </a:r>
            <a:r>
              <a:rPr lang="zh-CN" altLang="en-US" dirty="0"/>
              <a:t>实现了这个接口，在</a:t>
            </a:r>
            <a:r>
              <a:rPr lang="en-US" altLang="zh-CN" dirty="0"/>
              <a:t>Fragment A</a:t>
            </a:r>
            <a:r>
              <a:rPr lang="zh-CN" altLang="en-US" dirty="0"/>
              <a:t>中的</a:t>
            </a:r>
            <a:r>
              <a:rPr lang="en-US" altLang="zh-CN" dirty="0" err="1"/>
              <a:t>onAttach</a:t>
            </a:r>
            <a:r>
              <a:rPr lang="en-US" altLang="zh-CN" dirty="0"/>
              <a:t>()</a:t>
            </a:r>
            <a:r>
              <a:rPr lang="zh-CN" altLang="en-US" dirty="0"/>
              <a:t>回调方法（当将</a:t>
            </a:r>
            <a:r>
              <a:rPr lang="en-US" altLang="zh-CN" dirty="0"/>
              <a:t>Fragment</a:t>
            </a:r>
            <a:r>
              <a:rPr lang="zh-CN" altLang="en-US" dirty="0"/>
              <a:t>加入</a:t>
            </a:r>
            <a:r>
              <a:rPr lang="en-US" altLang="zh-CN" dirty="0"/>
              <a:t>activity</a:t>
            </a:r>
            <a:r>
              <a:rPr lang="zh-CN" altLang="en-US" dirty="0"/>
              <a:t>的时候会执行）实例化通过</a:t>
            </a:r>
            <a:r>
              <a:rPr lang="en-US" altLang="zh-CN" dirty="0"/>
              <a:t>cast</a:t>
            </a:r>
            <a:r>
              <a:rPr lang="zh-CN" altLang="en-US" dirty="0"/>
              <a:t>传递给</a:t>
            </a:r>
            <a:r>
              <a:rPr lang="en-US" altLang="zh-CN" dirty="0" err="1"/>
              <a:t>onAttach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activity</a:t>
            </a:r>
            <a:r>
              <a:rPr lang="zh-CN" altLang="en-US" dirty="0"/>
              <a:t>为一个</a:t>
            </a:r>
            <a:r>
              <a:rPr lang="en-US" altLang="zh-CN" dirty="0" err="1"/>
              <a:t>OnArticleSelectedListener</a:t>
            </a:r>
            <a:r>
              <a:rPr lang="zh-CN" altLang="en-US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40821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4E391-38DD-4B75-B725-097AAF15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GridView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56C12F-FB24-4344-A33F-5D6CA6196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458244"/>
            <a:ext cx="3810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09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E2C77-B29B-4D04-AD4B-D228FCAB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同其它</a:t>
            </a:r>
            <a:r>
              <a:rPr lang="en-US" altLang="zh-CN" b="1" dirty="0"/>
              <a:t>Fragment</a:t>
            </a:r>
            <a:r>
              <a:rPr lang="zh-CN" altLang="en-US" b="1" dirty="0"/>
              <a:t>通讯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528CD-6316-4860-BAFA-53E1AC92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为了接收回调事件，宿主</a:t>
            </a:r>
            <a:r>
              <a:rPr lang="en-US" altLang="zh-CN" dirty="0"/>
              <a:t>activity</a:t>
            </a:r>
            <a:r>
              <a:rPr lang="zh-CN" altLang="en-US" dirty="0"/>
              <a:t>必须实现在</a:t>
            </a:r>
            <a:r>
              <a:rPr lang="en-US" altLang="zh-CN" dirty="0"/>
              <a:t>Fragment</a:t>
            </a:r>
            <a:r>
              <a:rPr lang="zh-CN" altLang="en-US" dirty="0"/>
              <a:t>中定义的接口。</a:t>
            </a:r>
            <a:endParaRPr lang="en-US" altLang="zh-CN" dirty="0"/>
          </a:p>
          <a:p>
            <a:r>
              <a:rPr lang="zh-CN" altLang="en-US" dirty="0"/>
              <a:t>宿主</a:t>
            </a:r>
            <a:r>
              <a:rPr lang="en-US" altLang="zh-CN" dirty="0"/>
              <a:t>activity</a:t>
            </a:r>
            <a:r>
              <a:rPr lang="zh-CN" altLang="en-US" dirty="0"/>
              <a:t>通过</a:t>
            </a:r>
            <a:r>
              <a:rPr lang="en-US" altLang="zh-CN" dirty="0" err="1"/>
              <a:t>findFragmentById</a:t>
            </a:r>
            <a:r>
              <a:rPr lang="en-US" altLang="zh-CN" dirty="0"/>
              <a:t>()</a:t>
            </a:r>
            <a:r>
              <a:rPr lang="zh-CN" altLang="en-US" dirty="0"/>
              <a:t>方法来获取</a:t>
            </a:r>
            <a:r>
              <a:rPr lang="en-US" altLang="zh-CN" dirty="0"/>
              <a:t>Fragment</a:t>
            </a:r>
            <a:r>
              <a:rPr lang="zh-CN" altLang="en-US" dirty="0"/>
              <a:t>实例，然后直接调用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/>
              <a:t>public</a:t>
            </a:r>
            <a:r>
              <a:rPr lang="zh-CN" altLang="en-US" dirty="0"/>
              <a:t>方法向</a:t>
            </a:r>
            <a:r>
              <a:rPr lang="en-US" altLang="zh-CN" dirty="0"/>
              <a:t>Fragment</a:t>
            </a:r>
            <a:r>
              <a:rPr lang="zh-CN" altLang="en-US" dirty="0"/>
              <a:t>提交消息。</a:t>
            </a:r>
          </a:p>
        </p:txBody>
      </p:sp>
    </p:spTree>
    <p:extLst>
      <p:ext uri="{BB962C8B-B14F-4D97-AF65-F5344CB8AC3E}">
        <p14:creationId xmlns:p14="http://schemas.microsoft.com/office/powerpoint/2010/main" val="2020223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BD5F3-D595-405F-B3DF-CBFB3A72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</a:t>
            </a:r>
            <a:r>
              <a:rPr lang="en-US" altLang="zh-CN" b="1" dirty="0"/>
              <a:t>action bar</a:t>
            </a:r>
            <a:r>
              <a:rPr lang="zh-CN" altLang="en-US" b="1" dirty="0"/>
              <a:t>添加项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40D80-821A-4D43-A821-EA8BEE73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Fragment</a:t>
            </a:r>
            <a:r>
              <a:rPr lang="zh-CN" altLang="en-US" sz="2400" dirty="0"/>
              <a:t>可以通过实现</a:t>
            </a:r>
            <a:r>
              <a:rPr lang="en-US" altLang="zh-CN" sz="2400" dirty="0" err="1"/>
              <a:t>onCreateOptionsMenu</a:t>
            </a:r>
            <a:r>
              <a:rPr lang="en-US" altLang="zh-CN" sz="2400" dirty="0"/>
              <a:t>()</a:t>
            </a:r>
            <a:r>
              <a:rPr lang="zh-CN" altLang="en-US" sz="2400" dirty="0"/>
              <a:t>方法把菜单项加入到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</a:t>
            </a:r>
            <a:r>
              <a:rPr lang="en-US" altLang="zh-CN" sz="2400" dirty="0"/>
              <a:t>Options Menu</a:t>
            </a:r>
            <a:r>
              <a:rPr lang="zh-CN" altLang="en-US" sz="2400" dirty="0"/>
              <a:t>（在</a:t>
            </a:r>
            <a:r>
              <a:rPr lang="en-US" altLang="zh-CN" sz="2400" dirty="0"/>
              <a:t>android 3.0</a:t>
            </a:r>
            <a:r>
              <a:rPr lang="zh-CN" altLang="en-US" sz="2400" dirty="0"/>
              <a:t>以后，为</a:t>
            </a:r>
            <a:r>
              <a:rPr lang="en-US" altLang="zh-CN" sz="2400" dirty="0"/>
              <a:t>action bar</a:t>
            </a:r>
            <a:r>
              <a:rPr lang="zh-CN" altLang="en-US" sz="2400" dirty="0"/>
              <a:t>）。为了让这个方法接收调用，在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()</a:t>
            </a:r>
            <a:r>
              <a:rPr lang="zh-CN" altLang="en-US" sz="2400" dirty="0"/>
              <a:t>中，你必须调用</a:t>
            </a:r>
            <a:r>
              <a:rPr lang="en-US" altLang="zh-CN" sz="2400" dirty="0" err="1"/>
              <a:t>setHasOptionsMenu</a:t>
            </a:r>
            <a:r>
              <a:rPr lang="en-US" altLang="zh-CN" sz="2400" dirty="0"/>
              <a:t>()</a:t>
            </a:r>
            <a:r>
              <a:rPr lang="zh-CN" altLang="en-US" sz="2400" dirty="0"/>
              <a:t>来指明</a:t>
            </a:r>
            <a:r>
              <a:rPr lang="en-US" altLang="zh-CN" sz="2400" dirty="0"/>
              <a:t>Fragment</a:t>
            </a:r>
            <a:r>
              <a:rPr lang="zh-CN" altLang="en-US" sz="2400" dirty="0"/>
              <a:t>会在</a:t>
            </a:r>
            <a:r>
              <a:rPr lang="en-US" altLang="zh-CN" sz="2400" dirty="0"/>
              <a:t>Options Menu</a:t>
            </a:r>
            <a:r>
              <a:rPr lang="zh-CN" altLang="en-US" sz="2400" dirty="0"/>
              <a:t>中加入表项（否则，</a:t>
            </a:r>
            <a:r>
              <a:rPr lang="en-US" altLang="zh-CN" sz="2400" dirty="0"/>
              <a:t>Fragment</a:t>
            </a:r>
            <a:r>
              <a:rPr lang="zh-CN" altLang="en-US" sz="2400" dirty="0"/>
              <a:t>不会接收对</a:t>
            </a:r>
            <a:r>
              <a:rPr lang="en-US" altLang="zh-CN" sz="2400" dirty="0" err="1"/>
              <a:t>onCreateOptionsMenu</a:t>
            </a:r>
            <a:r>
              <a:rPr lang="en-US" altLang="zh-CN" sz="2400" dirty="0"/>
              <a:t>()</a:t>
            </a:r>
            <a:r>
              <a:rPr lang="zh-CN" altLang="en-US" sz="2400" dirty="0"/>
              <a:t>的调用）。</a:t>
            </a:r>
          </a:p>
          <a:p>
            <a:r>
              <a:rPr lang="zh-CN" altLang="en-US" sz="2400" dirty="0"/>
              <a:t>你通过</a:t>
            </a:r>
            <a:r>
              <a:rPr lang="en-US" altLang="zh-CN" sz="2400" dirty="0"/>
              <a:t>Fragment</a:t>
            </a:r>
            <a:r>
              <a:rPr lang="zh-CN" altLang="en-US" sz="2400" dirty="0"/>
              <a:t>添加的表项追加到菜单中。当一个菜单项被选中的时候，</a:t>
            </a:r>
            <a:r>
              <a:rPr lang="en-US" altLang="zh-CN" sz="2400" dirty="0"/>
              <a:t>Fragment</a:t>
            </a:r>
            <a:r>
              <a:rPr lang="zh-CN" altLang="en-US" sz="2400" dirty="0"/>
              <a:t>会接收对</a:t>
            </a:r>
            <a:r>
              <a:rPr lang="en-US" altLang="zh-CN" sz="2400" dirty="0" err="1"/>
              <a:t>onOptionsItemSelected</a:t>
            </a:r>
            <a:r>
              <a:rPr lang="en-US" altLang="zh-CN" sz="2400" dirty="0"/>
              <a:t>()</a:t>
            </a:r>
            <a:r>
              <a:rPr lang="zh-CN" altLang="en-US" sz="2400" dirty="0"/>
              <a:t>的回调。</a:t>
            </a:r>
          </a:p>
          <a:p>
            <a:r>
              <a:rPr lang="zh-CN" altLang="en-US" sz="2400" dirty="0"/>
              <a:t>通过调用</a:t>
            </a:r>
            <a:r>
              <a:rPr lang="en-US" altLang="zh-CN" sz="2400" dirty="0" err="1"/>
              <a:t>registerForContextMenu</a:t>
            </a:r>
            <a:r>
              <a:rPr lang="en-US" altLang="zh-CN" sz="2400" dirty="0"/>
              <a:t>()</a:t>
            </a:r>
            <a:r>
              <a:rPr lang="zh-CN" altLang="en-US" sz="2400" dirty="0"/>
              <a:t>，你也可以在你的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布局中注册一个</a:t>
            </a:r>
            <a:r>
              <a:rPr lang="en-US" altLang="zh-CN" sz="2400" dirty="0"/>
              <a:t>view</a:t>
            </a:r>
            <a:r>
              <a:rPr lang="zh-CN" altLang="en-US" sz="2400" dirty="0"/>
              <a:t>。当用户打开了</a:t>
            </a:r>
            <a:r>
              <a:rPr lang="en-US" altLang="zh-CN" sz="2400" dirty="0"/>
              <a:t>context menu</a:t>
            </a:r>
            <a:r>
              <a:rPr lang="zh-CN" altLang="en-US" sz="2400" dirty="0"/>
              <a:t>，</a:t>
            </a:r>
            <a:r>
              <a:rPr lang="en-US" altLang="zh-CN" sz="2400" dirty="0"/>
              <a:t>Fragment</a:t>
            </a:r>
            <a:r>
              <a:rPr lang="zh-CN" altLang="en-US" sz="2400" dirty="0"/>
              <a:t>会接收对</a:t>
            </a:r>
            <a:r>
              <a:rPr lang="en-US" altLang="zh-CN" sz="2400" dirty="0" err="1"/>
              <a:t>onCreateContextMenu</a:t>
            </a:r>
            <a:r>
              <a:rPr lang="en-US" altLang="zh-CN" sz="2400" dirty="0"/>
              <a:t>()</a:t>
            </a:r>
            <a:r>
              <a:rPr lang="zh-CN" altLang="en-US" sz="2400" dirty="0"/>
              <a:t>的调用。当用户选择了一个菜单项，</a:t>
            </a:r>
            <a:r>
              <a:rPr lang="en-US" altLang="zh-CN" sz="2400" dirty="0"/>
              <a:t>Fragment</a:t>
            </a:r>
            <a:r>
              <a:rPr lang="zh-CN" altLang="en-US" sz="2400" dirty="0"/>
              <a:t>接收对</a:t>
            </a:r>
            <a:r>
              <a:rPr lang="en-US" altLang="zh-CN" sz="2400" dirty="0" err="1"/>
              <a:t>onContextItemSelected</a:t>
            </a:r>
            <a:r>
              <a:rPr lang="en-US" altLang="zh-CN" sz="2400" dirty="0"/>
              <a:t>()</a:t>
            </a:r>
            <a:r>
              <a:rPr lang="zh-CN" altLang="en-US" sz="2400" dirty="0"/>
              <a:t>的调用。</a:t>
            </a:r>
          </a:p>
        </p:txBody>
      </p:sp>
    </p:spTree>
    <p:extLst>
      <p:ext uri="{BB962C8B-B14F-4D97-AF65-F5344CB8AC3E}">
        <p14:creationId xmlns:p14="http://schemas.microsoft.com/office/powerpoint/2010/main" val="3079828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25E72-9AFF-4B08-91D2-EDBA097A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处理</a:t>
            </a:r>
            <a:r>
              <a:rPr lang="en-US" altLang="zh-CN" b="1" dirty="0"/>
              <a:t>Fragment</a:t>
            </a:r>
            <a:r>
              <a:rPr lang="zh-CN" altLang="en-US" b="1" dirty="0"/>
              <a:t>生命周期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A92D-16B3-484E-B973-406ABA5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管理</a:t>
            </a:r>
            <a:r>
              <a:rPr lang="en-US" altLang="zh-CN" sz="2800" dirty="0"/>
              <a:t>Fragment</a:t>
            </a:r>
            <a:r>
              <a:rPr lang="zh-CN" altLang="en-US" sz="2800" dirty="0"/>
              <a:t>的生命周期同</a:t>
            </a:r>
            <a:r>
              <a:rPr lang="en-US" altLang="zh-CN" sz="2800" dirty="0"/>
              <a:t>activity</a:t>
            </a:r>
            <a:r>
              <a:rPr lang="zh-CN" altLang="en-US" sz="2800" dirty="0"/>
              <a:t>的很像，一个</a:t>
            </a:r>
            <a:r>
              <a:rPr lang="en-US" altLang="zh-CN" sz="2800" dirty="0"/>
              <a:t>Fragment</a:t>
            </a:r>
            <a:r>
              <a:rPr lang="zh-CN" altLang="en-US" sz="2800" dirty="0"/>
              <a:t>可以处于三种状态：</a:t>
            </a:r>
          </a:p>
          <a:p>
            <a:pPr lvl="1"/>
            <a:r>
              <a:rPr lang="en-US" altLang="zh-CN" sz="2400" b="1" dirty="0"/>
              <a:t>Resumed</a:t>
            </a:r>
            <a:br>
              <a:rPr lang="en-US" altLang="zh-CN" sz="2400" dirty="0"/>
            </a:br>
            <a:r>
              <a:rPr lang="en-US" altLang="zh-CN" sz="2400" dirty="0"/>
              <a:t>Fragment</a:t>
            </a:r>
            <a:r>
              <a:rPr lang="zh-CN" altLang="en-US" sz="2400" dirty="0"/>
              <a:t>在运行的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中可见</a:t>
            </a:r>
          </a:p>
          <a:p>
            <a:pPr lvl="1"/>
            <a:r>
              <a:rPr lang="en-US" altLang="zh-CN" sz="2400" b="1" dirty="0"/>
              <a:t>Paused</a:t>
            </a:r>
            <a:br>
              <a:rPr lang="en-US" altLang="zh-CN" sz="2400" dirty="0"/>
            </a:br>
            <a:r>
              <a:rPr lang="zh-CN" altLang="en-US" sz="2400" dirty="0"/>
              <a:t>另一个</a:t>
            </a:r>
            <a:r>
              <a:rPr lang="en-US" altLang="zh-CN" sz="2400" dirty="0"/>
              <a:t>activity</a:t>
            </a:r>
            <a:r>
              <a:rPr lang="zh-CN" altLang="en-US" sz="2400" dirty="0"/>
              <a:t>处于前台，并且处于焦点中，但是本</a:t>
            </a:r>
            <a:r>
              <a:rPr lang="en-US" altLang="zh-CN" sz="2400" dirty="0"/>
              <a:t>activity</a:t>
            </a:r>
            <a:r>
              <a:rPr lang="zh-CN" altLang="en-US" sz="2400" dirty="0"/>
              <a:t>依然可见</a:t>
            </a:r>
          </a:p>
          <a:p>
            <a:pPr lvl="1"/>
            <a:r>
              <a:rPr lang="en-US" altLang="zh-CN" sz="2400" b="1" dirty="0"/>
              <a:t>Stopped</a:t>
            </a:r>
            <a:br>
              <a:rPr lang="en-US" altLang="zh-CN" sz="2400" dirty="0"/>
            </a:br>
            <a:r>
              <a:rPr lang="en-US" altLang="zh-CN" sz="2400" dirty="0"/>
              <a:t>Fragment</a:t>
            </a:r>
            <a:r>
              <a:rPr lang="zh-CN" altLang="en-US" sz="2400" dirty="0"/>
              <a:t>不可见。或者是宿主</a:t>
            </a:r>
            <a:r>
              <a:rPr lang="en-US" altLang="zh-CN" sz="2400" dirty="0"/>
              <a:t>activity</a:t>
            </a:r>
            <a:r>
              <a:rPr lang="zh-CN" altLang="en-US" sz="2400" dirty="0"/>
              <a:t>已经停止或者</a:t>
            </a:r>
            <a:r>
              <a:rPr lang="en-US" altLang="zh-CN" sz="2400" dirty="0"/>
              <a:t>Fragment</a:t>
            </a:r>
            <a:r>
              <a:rPr lang="zh-CN" altLang="en-US" sz="2400" dirty="0"/>
              <a:t>已经从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中移除，但是添加到了</a:t>
            </a:r>
            <a:r>
              <a:rPr lang="en-US" altLang="zh-CN" sz="2400" dirty="0"/>
              <a:t>back</a:t>
            </a:r>
            <a:r>
              <a:rPr lang="zh-CN" altLang="en-US" sz="2400" dirty="0"/>
              <a:t>栈。一个停止的</a:t>
            </a:r>
            <a:r>
              <a:rPr lang="en-US" altLang="zh-CN" sz="2400" dirty="0"/>
              <a:t>Fragment</a:t>
            </a:r>
            <a:r>
              <a:rPr lang="zh-CN" altLang="en-US" sz="2400" dirty="0"/>
              <a:t>还依然</a:t>
            </a:r>
            <a:r>
              <a:rPr lang="en-US" altLang="zh-CN" sz="2400" dirty="0"/>
              <a:t>alive</a:t>
            </a:r>
            <a:r>
              <a:rPr lang="zh-CN" altLang="en-US" sz="2400" dirty="0"/>
              <a:t>（所有的状态和成员信息仍被系统保持）。然而，对于用户不再可见，而且如果</a:t>
            </a:r>
            <a:r>
              <a:rPr lang="en-US" altLang="zh-CN" sz="2400" dirty="0"/>
              <a:t>activity</a:t>
            </a:r>
            <a:r>
              <a:rPr lang="zh-CN" altLang="en-US" sz="2400" dirty="0"/>
              <a:t>被</a:t>
            </a:r>
            <a:r>
              <a:rPr lang="en-US" altLang="zh-CN" sz="2400" dirty="0"/>
              <a:t>kill</a:t>
            </a:r>
            <a:r>
              <a:rPr lang="zh-CN" altLang="en-US" sz="2400" dirty="0"/>
              <a:t>的话，</a:t>
            </a:r>
            <a:r>
              <a:rPr lang="en-US" altLang="zh-CN" sz="2400" dirty="0"/>
              <a:t>Fragment</a:t>
            </a:r>
            <a:r>
              <a:rPr lang="zh-CN" altLang="en-US" sz="2400" dirty="0"/>
              <a:t>也会被</a:t>
            </a:r>
            <a:r>
              <a:rPr lang="en-US" altLang="zh-CN" sz="2400" dirty="0"/>
              <a:t>kill</a:t>
            </a:r>
            <a:r>
              <a:rPr lang="zh-CN" altLang="en-US" sz="2400" dirty="0"/>
              <a:t>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4721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9DD34-A776-4975-A527-C879AEA4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</a:t>
            </a:r>
            <a:r>
              <a:rPr lang="en-US" altLang="zh-CN" b="1" dirty="0"/>
              <a:t>activity</a:t>
            </a:r>
            <a:r>
              <a:rPr lang="zh-CN" altLang="en-US" b="1" dirty="0"/>
              <a:t>的生命周期协同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E0824-1B5B-4188-85F5-8CF852FB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的生命周期直接影响了</a:t>
            </a:r>
            <a:r>
              <a:rPr lang="en-US" altLang="zh-CN" dirty="0"/>
              <a:t>Fragment</a:t>
            </a:r>
            <a:r>
              <a:rPr lang="zh-CN" altLang="en-US" dirty="0"/>
              <a:t>的生命周期，每个对</a:t>
            </a:r>
            <a:r>
              <a:rPr lang="en-US" altLang="zh-CN" dirty="0"/>
              <a:t>activity</a:t>
            </a:r>
            <a:r>
              <a:rPr lang="zh-CN" altLang="en-US" dirty="0"/>
              <a:t>生命周期方法的调用都会导致每个</a:t>
            </a:r>
            <a:r>
              <a:rPr lang="en-US" altLang="zh-CN" dirty="0"/>
              <a:t>Fragment</a:t>
            </a:r>
            <a:r>
              <a:rPr lang="zh-CN" altLang="en-US" dirty="0"/>
              <a:t>的相似回调方法的调用。</a:t>
            </a:r>
          </a:p>
        </p:txBody>
      </p:sp>
    </p:spTree>
    <p:extLst>
      <p:ext uri="{BB962C8B-B14F-4D97-AF65-F5344CB8AC3E}">
        <p14:creationId xmlns:p14="http://schemas.microsoft.com/office/powerpoint/2010/main" val="57205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9DD34-A776-4975-A527-C879AEA4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</a:t>
            </a:r>
            <a:r>
              <a:rPr lang="en-US" altLang="zh-CN" b="1" dirty="0"/>
              <a:t>activity</a:t>
            </a:r>
            <a:r>
              <a:rPr lang="zh-CN" altLang="en-US" b="1" dirty="0"/>
              <a:t>的生命周期协同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E0824-1B5B-4188-85F5-8CF852FB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的生命周期直接影响了</a:t>
            </a:r>
            <a:r>
              <a:rPr lang="en-US" altLang="zh-CN" dirty="0"/>
              <a:t>Fragment</a:t>
            </a:r>
            <a:r>
              <a:rPr lang="zh-CN" altLang="en-US" dirty="0"/>
              <a:t>的生命周期，每个对</a:t>
            </a:r>
            <a:r>
              <a:rPr lang="en-US" altLang="zh-CN" dirty="0"/>
              <a:t>activity</a:t>
            </a:r>
            <a:r>
              <a:rPr lang="zh-CN" altLang="en-US" dirty="0"/>
              <a:t>生命周期方法的调用都会导致每个</a:t>
            </a:r>
            <a:r>
              <a:rPr lang="en-US" altLang="zh-CN" dirty="0"/>
              <a:t>Fragment</a:t>
            </a:r>
            <a:r>
              <a:rPr lang="zh-CN" altLang="en-US" dirty="0"/>
              <a:t>的相似回调方法的调用。</a:t>
            </a:r>
          </a:p>
        </p:txBody>
      </p:sp>
    </p:spTree>
    <p:extLst>
      <p:ext uri="{BB962C8B-B14F-4D97-AF65-F5344CB8AC3E}">
        <p14:creationId xmlns:p14="http://schemas.microsoft.com/office/powerpoint/2010/main" val="3538251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689C-8827-41AE-B142-E431CE2E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</a:t>
            </a:r>
            <a:r>
              <a:rPr lang="en-US" altLang="zh-CN" b="1" dirty="0"/>
              <a:t>activity</a:t>
            </a:r>
            <a:r>
              <a:rPr lang="zh-CN" altLang="en-US" b="1"/>
              <a:t>的生命周期协同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93DF0-D078-44F2-B90A-E5707299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Fragment</a:t>
            </a:r>
            <a:r>
              <a:rPr lang="zh-CN" altLang="en-US" sz="2800" dirty="0"/>
              <a:t>还会有更多一些的生命周期回调方法，这些方法用于创建和销毁</a:t>
            </a:r>
            <a:r>
              <a:rPr lang="en-US" altLang="zh-CN" sz="2800" dirty="0"/>
              <a:t>Fragment</a:t>
            </a:r>
            <a:r>
              <a:rPr lang="zh-CN" altLang="en-US" sz="2800" dirty="0"/>
              <a:t>的</a:t>
            </a:r>
            <a:r>
              <a:rPr lang="en-US" altLang="zh-CN" sz="2800" dirty="0"/>
              <a:t>UI</a:t>
            </a:r>
            <a:r>
              <a:rPr lang="zh-CN" altLang="en-US" sz="2800" dirty="0"/>
              <a:t>。这些方法包括：</a:t>
            </a:r>
          </a:p>
          <a:p>
            <a:pPr lvl="1"/>
            <a:r>
              <a:rPr lang="en-US" altLang="zh-CN" sz="2400" b="1" dirty="0" err="1"/>
              <a:t>onAttach</a:t>
            </a:r>
            <a:r>
              <a:rPr lang="en-US" altLang="zh-CN" sz="2400" b="1" dirty="0"/>
              <a:t>()</a:t>
            </a:r>
            <a:br>
              <a:rPr lang="en-US" altLang="zh-CN" sz="2400" dirty="0"/>
            </a:br>
            <a:r>
              <a:rPr lang="zh-CN" altLang="en-US" sz="2400" dirty="0"/>
              <a:t>当</a:t>
            </a:r>
            <a:r>
              <a:rPr lang="en-US" altLang="zh-CN" sz="2400" dirty="0"/>
              <a:t>Fragment</a:t>
            </a:r>
            <a:r>
              <a:rPr lang="zh-CN" altLang="en-US" sz="2400" dirty="0"/>
              <a:t>同</a:t>
            </a:r>
            <a:r>
              <a:rPr lang="en-US" altLang="zh-CN" sz="2400" dirty="0"/>
              <a:t>activity</a:t>
            </a:r>
            <a:r>
              <a:rPr lang="zh-CN" altLang="en-US" sz="2400" dirty="0"/>
              <a:t>联系在一起的时候被调用，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为参数</a:t>
            </a:r>
          </a:p>
          <a:p>
            <a:pPr lvl="1"/>
            <a:r>
              <a:rPr lang="en-US" altLang="zh-CN" sz="2400" b="1" dirty="0" err="1"/>
              <a:t>onCreateView</a:t>
            </a:r>
            <a:r>
              <a:rPr lang="en-US" altLang="zh-CN" sz="2400" b="1" dirty="0"/>
              <a:t>()</a:t>
            </a:r>
            <a:br>
              <a:rPr lang="en-US" altLang="zh-CN" sz="2400" dirty="0"/>
            </a:br>
            <a:r>
              <a:rPr lang="zh-CN" altLang="en-US" sz="2400" dirty="0"/>
              <a:t>当创建同</a:t>
            </a:r>
            <a:r>
              <a:rPr lang="en-US" altLang="zh-CN" sz="2400" dirty="0"/>
              <a:t>Fragment</a:t>
            </a:r>
            <a:r>
              <a:rPr lang="zh-CN" altLang="en-US" sz="2400" dirty="0"/>
              <a:t>联系的视图层次的时候调用</a:t>
            </a:r>
          </a:p>
          <a:p>
            <a:pPr lvl="1"/>
            <a:r>
              <a:rPr lang="en-US" altLang="zh-CN" sz="2400" b="1" dirty="0" err="1"/>
              <a:t>onActivityCreated</a:t>
            </a:r>
            <a:r>
              <a:rPr lang="en-US" altLang="zh-CN" sz="2400" b="1" dirty="0"/>
              <a:t>()</a:t>
            </a:r>
            <a:br>
              <a:rPr lang="en-US" altLang="zh-CN" sz="2400" dirty="0"/>
            </a:br>
            <a:r>
              <a:rPr lang="zh-CN" altLang="en-US" sz="2400" dirty="0"/>
              <a:t>当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()</a:t>
            </a:r>
            <a:r>
              <a:rPr lang="zh-CN" altLang="en-US" sz="2400" dirty="0"/>
              <a:t>方法返回以后被调用</a:t>
            </a:r>
          </a:p>
          <a:p>
            <a:pPr lvl="1"/>
            <a:r>
              <a:rPr lang="en-US" altLang="zh-CN" sz="2400" b="1" dirty="0" err="1"/>
              <a:t>onDestroyView</a:t>
            </a:r>
            <a:r>
              <a:rPr lang="en-US" altLang="zh-CN" sz="2400" b="1" dirty="0"/>
              <a:t>()</a:t>
            </a:r>
            <a:br>
              <a:rPr lang="en-US" altLang="zh-CN" sz="2400" dirty="0"/>
            </a:br>
            <a:r>
              <a:rPr lang="zh-CN" altLang="en-US" sz="2400" dirty="0"/>
              <a:t>当同</a:t>
            </a:r>
            <a:r>
              <a:rPr lang="en-US" altLang="zh-CN" sz="2400" dirty="0"/>
              <a:t>Fragment</a:t>
            </a:r>
            <a:r>
              <a:rPr lang="zh-CN" altLang="en-US" sz="2400" dirty="0"/>
              <a:t>联系的视图层次被移除的时候</a:t>
            </a:r>
          </a:p>
          <a:p>
            <a:pPr lvl="1"/>
            <a:r>
              <a:rPr lang="en-US" altLang="zh-CN" sz="2400" b="1" dirty="0" err="1"/>
              <a:t>onDetach</a:t>
            </a:r>
            <a:r>
              <a:rPr lang="en-US" altLang="zh-CN" sz="2400" b="1" dirty="0"/>
              <a:t>()</a:t>
            </a:r>
            <a:br>
              <a:rPr lang="en-US" altLang="zh-CN" sz="2400" dirty="0"/>
            </a:br>
            <a:r>
              <a:rPr lang="zh-CN" altLang="en-US" sz="2400" dirty="0"/>
              <a:t>当</a:t>
            </a:r>
            <a:r>
              <a:rPr lang="en-US" altLang="zh-CN" sz="2400" dirty="0"/>
              <a:t>Fragment</a:t>
            </a:r>
            <a:r>
              <a:rPr lang="zh-CN" altLang="en-US" sz="2400" dirty="0"/>
              <a:t>同它的宿主</a:t>
            </a:r>
            <a:r>
              <a:rPr lang="en-US" altLang="zh-CN" sz="2400" dirty="0"/>
              <a:t>activity</a:t>
            </a:r>
            <a:r>
              <a:rPr lang="zh-CN" altLang="en-US" sz="2400" dirty="0"/>
              <a:t>解除联系的时候被调用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4037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57F09-7882-4567-AA6E-D99CE144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ListView</a:t>
            </a:r>
            <a:r>
              <a:rPr lang="zh-CN" altLang="en-US" b="1" dirty="0"/>
              <a:t>及</a:t>
            </a:r>
            <a:r>
              <a:rPr lang="en-US" altLang="zh-CN" b="1" dirty="0"/>
              <a:t>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8D79E-6BD2-4603-802D-1D894F8F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ListView</a:t>
            </a:r>
            <a:r>
              <a:rPr lang="zh-CN" altLang="en-US" dirty="0"/>
              <a:t>是一个</a:t>
            </a:r>
            <a:r>
              <a:rPr lang="en-US" altLang="zh-CN" dirty="0" err="1"/>
              <a:t>ViewGroup</a:t>
            </a:r>
            <a:r>
              <a:rPr lang="zh-CN" altLang="en-US" dirty="0"/>
              <a:t>，该</a:t>
            </a:r>
            <a:r>
              <a:rPr lang="en-US" altLang="zh-CN" dirty="0" err="1"/>
              <a:t>ListView</a:t>
            </a:r>
            <a:r>
              <a:rPr lang="zh-CN" altLang="en-US" dirty="0"/>
              <a:t>显示一个可滚动的条目列表，该列表中的数据通过</a:t>
            </a:r>
            <a:r>
              <a:rPr lang="en-US" altLang="zh-CN" dirty="0"/>
              <a:t>Adapter</a:t>
            </a:r>
            <a:r>
              <a:rPr lang="zh-CN" altLang="en-US" dirty="0"/>
              <a:t>从数据源中自动加载到表中，这个数据源可以是数据库查询、或者是数组等，该控件最常用的方法为</a:t>
            </a:r>
            <a:r>
              <a:rPr lang="en-US" altLang="zh-CN" dirty="0" err="1"/>
              <a:t>setAdapter</a:t>
            </a:r>
            <a:r>
              <a:rPr lang="zh-CN" altLang="en-US" dirty="0"/>
              <a:t>方法。</a:t>
            </a:r>
            <a:endParaRPr lang="en-US" altLang="zh-CN" dirty="0"/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setAdapter</a:t>
            </a:r>
            <a:r>
              <a:rPr lang="en-US" altLang="zh-CN" dirty="0"/>
              <a:t> (</a:t>
            </a:r>
            <a:r>
              <a:rPr lang="en-US" altLang="zh-CN" dirty="0" err="1"/>
              <a:t>ListAdapter</a:t>
            </a:r>
            <a:r>
              <a:rPr lang="en-US" altLang="zh-CN" dirty="0"/>
              <a:t> adapter)</a:t>
            </a:r>
          </a:p>
          <a:p>
            <a:pPr lvl="1"/>
            <a:r>
              <a:rPr lang="zh-CN" altLang="en-US" dirty="0"/>
              <a:t>它的参数为</a:t>
            </a:r>
            <a:r>
              <a:rPr lang="en-US" altLang="zh-CN" dirty="0" err="1"/>
              <a:t>ListAdapter</a:t>
            </a:r>
            <a:r>
              <a:rPr lang="zh-CN" altLang="en-US" dirty="0"/>
              <a:t>的实现子类，可以是：</a:t>
            </a:r>
            <a:r>
              <a:rPr lang="en-US" altLang="zh-CN" dirty="0" err="1"/>
              <a:t>ArrayAdapter</a:t>
            </a:r>
            <a:r>
              <a:rPr lang="en-US" altLang="zh-CN" dirty="0"/>
              <a:t>, </a:t>
            </a:r>
            <a:r>
              <a:rPr lang="en-US" altLang="zh-CN" dirty="0" err="1"/>
              <a:t>BaseAdapter</a:t>
            </a:r>
            <a:r>
              <a:rPr lang="en-US" altLang="zh-CN" dirty="0"/>
              <a:t>, </a:t>
            </a:r>
            <a:r>
              <a:rPr lang="en-US" altLang="zh-CN" dirty="0" err="1"/>
              <a:t>CursorAdapter</a:t>
            </a:r>
            <a:r>
              <a:rPr lang="en-US" altLang="zh-CN" dirty="0"/>
              <a:t>, </a:t>
            </a:r>
            <a:r>
              <a:rPr lang="en-US" altLang="zh-CN" dirty="0" err="1"/>
              <a:t>HeaderViewListAdapter</a:t>
            </a:r>
            <a:r>
              <a:rPr lang="en-US" altLang="zh-CN" dirty="0"/>
              <a:t>, </a:t>
            </a:r>
            <a:r>
              <a:rPr lang="en-US" altLang="zh-CN" dirty="0" err="1"/>
              <a:t>ResourceCursorAdapter</a:t>
            </a:r>
            <a:r>
              <a:rPr lang="en-US" altLang="zh-CN" dirty="0"/>
              <a:t>, </a:t>
            </a:r>
            <a:r>
              <a:rPr lang="en-US" altLang="zh-CN" dirty="0" err="1"/>
              <a:t>SimpleAdapter</a:t>
            </a:r>
            <a:r>
              <a:rPr lang="en-US" altLang="zh-CN" dirty="0"/>
              <a:t>, </a:t>
            </a:r>
            <a:r>
              <a:rPr lang="en-US" altLang="zh-CN" dirty="0" err="1"/>
              <a:t>SimpleCursorAdapter</a:t>
            </a:r>
            <a:r>
              <a:rPr lang="en-US" altLang="zh-CN" dirty="0"/>
              <a:t>, </a:t>
            </a:r>
            <a:r>
              <a:rPr lang="en-US" altLang="zh-CN" dirty="0" err="1"/>
              <a:t>WrapperListAdapter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188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57F09-7882-4567-AA6E-D99CE144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ListView</a:t>
            </a:r>
            <a:r>
              <a:rPr lang="zh-CN" altLang="en-US" b="1" dirty="0"/>
              <a:t>及</a:t>
            </a:r>
            <a:r>
              <a:rPr lang="en-US" altLang="zh-CN" b="1" dirty="0"/>
              <a:t>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8D79E-6BD2-4603-802D-1D894F8F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ListAdapter</a:t>
            </a:r>
            <a:r>
              <a:rPr lang="zh-CN" altLang="en-US" sz="2800" dirty="0"/>
              <a:t>的父接口为</a:t>
            </a:r>
            <a:r>
              <a:rPr lang="en-US" altLang="zh-CN" sz="2800" dirty="0"/>
              <a:t>Adapter</a:t>
            </a:r>
            <a:r>
              <a:rPr lang="zh-CN" altLang="en-US" sz="2800" dirty="0"/>
              <a:t>，其中最重要的方法既是</a:t>
            </a:r>
            <a:r>
              <a:rPr lang="en-US" altLang="zh-CN" sz="2800" dirty="0" err="1"/>
              <a:t>getView</a:t>
            </a:r>
            <a:r>
              <a:rPr lang="zh-CN" altLang="en-US" sz="2800" dirty="0"/>
              <a:t>，它的功能及相应参数的含义如下：</a:t>
            </a:r>
          </a:p>
          <a:p>
            <a:pPr lvl="1"/>
            <a:r>
              <a:rPr lang="zh-CN" altLang="en-US" sz="2400" dirty="0"/>
              <a:t>功能：获取一个显示数据集里数据的</a:t>
            </a:r>
            <a:r>
              <a:rPr lang="en-US" altLang="zh-CN" sz="2400" dirty="0"/>
              <a:t>View</a:t>
            </a:r>
            <a:r>
              <a:rPr lang="zh-CN" altLang="en-US" sz="2400" dirty="0"/>
              <a:t>，该</a:t>
            </a:r>
            <a:r>
              <a:rPr lang="en-US" altLang="zh-CN" sz="2400" dirty="0"/>
              <a:t>view</a:t>
            </a:r>
            <a:r>
              <a:rPr lang="zh-CN" altLang="en-US" sz="2400" dirty="0"/>
              <a:t>你可以通过手工创建，也可以从</a:t>
            </a:r>
            <a:r>
              <a:rPr lang="en-US" altLang="zh-CN" sz="2400" dirty="0"/>
              <a:t>XML</a:t>
            </a:r>
            <a:r>
              <a:rPr lang="zh-CN" altLang="en-US" sz="2400" dirty="0"/>
              <a:t>布局文件中提取。当</a:t>
            </a:r>
            <a:r>
              <a:rPr lang="en-US" altLang="zh-CN" sz="2400" dirty="0"/>
              <a:t>View</a:t>
            </a:r>
            <a:r>
              <a:rPr lang="zh-CN" altLang="en-US" sz="2400" dirty="0"/>
              <a:t>被提取出来的时候，它的父</a:t>
            </a:r>
            <a:r>
              <a:rPr lang="en-US" altLang="zh-CN" sz="2400" dirty="0"/>
              <a:t>View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GridView</a:t>
            </a:r>
            <a:r>
              <a:rPr lang="zh-CN" altLang="en-US" sz="2400" dirty="0"/>
              <a:t>）会使用默认布局参数，除非你使用</a:t>
            </a:r>
            <a:r>
              <a:rPr lang="en-US" altLang="zh-CN" sz="2400" dirty="0"/>
              <a:t>inflate(int, </a:t>
            </a:r>
            <a:r>
              <a:rPr lang="en-US" altLang="zh-CN" sz="2400" dirty="0" err="1"/>
              <a:t>android.view.ViewGroup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)</a:t>
            </a:r>
            <a:r>
              <a:rPr lang="zh-CN" altLang="en-US" sz="2400" dirty="0"/>
              <a:t>来指定一个根</a:t>
            </a:r>
            <a:r>
              <a:rPr lang="en-US" altLang="zh-CN" sz="2400" dirty="0"/>
              <a:t>view</a:t>
            </a:r>
            <a:r>
              <a:rPr lang="zh-CN" altLang="en-US" sz="2400" dirty="0"/>
              <a:t>并阻止绑定在</a:t>
            </a:r>
            <a:r>
              <a:rPr lang="en-US" altLang="zh-CN" sz="2400" dirty="0"/>
              <a:t>root</a:t>
            </a:r>
            <a:r>
              <a:rPr lang="zh-CN" altLang="en-US" sz="2400" dirty="0"/>
              <a:t>上。</a:t>
            </a:r>
          </a:p>
          <a:p>
            <a:pPr lvl="1"/>
            <a:r>
              <a:rPr lang="zh-CN" altLang="en-US" sz="2400" dirty="0"/>
              <a:t>参数：</a:t>
            </a:r>
          </a:p>
          <a:p>
            <a:pPr lvl="2"/>
            <a:r>
              <a:rPr lang="en-US" altLang="zh-CN" sz="2000" dirty="0"/>
              <a:t>position </a:t>
            </a:r>
            <a:r>
              <a:rPr lang="zh-CN" altLang="en-US" sz="2000" dirty="0"/>
              <a:t>数据集中将被显示在</a:t>
            </a:r>
            <a:r>
              <a:rPr lang="en-US" altLang="zh-CN" sz="2000" dirty="0"/>
              <a:t>view</a:t>
            </a:r>
            <a:r>
              <a:rPr lang="zh-CN" altLang="en-US" sz="2000" dirty="0"/>
              <a:t>中的数据项的位置</a:t>
            </a:r>
            <a:r>
              <a:rPr lang="en-US" altLang="zh-CN" sz="2000" dirty="0"/>
              <a:t>.</a:t>
            </a:r>
          </a:p>
          <a:p>
            <a:pPr lvl="2"/>
            <a:r>
              <a:rPr lang="en-US" altLang="zh-CN" sz="2000" dirty="0" err="1"/>
              <a:t>convertView</a:t>
            </a:r>
            <a:r>
              <a:rPr lang="en-US" altLang="zh-CN" sz="2000" dirty="0"/>
              <a:t> </a:t>
            </a:r>
            <a:r>
              <a:rPr lang="zh-CN" altLang="en-US" sz="2000" dirty="0"/>
              <a:t>被复用的老的</a:t>
            </a:r>
            <a:r>
              <a:rPr lang="en-US" altLang="zh-CN" sz="2000" dirty="0"/>
              <a:t>view</a:t>
            </a:r>
            <a:r>
              <a:rPr lang="zh-CN" altLang="en-US" sz="2000" dirty="0"/>
              <a:t>。在该方法被复写的时候，你应该检查一下该</a:t>
            </a:r>
            <a:r>
              <a:rPr lang="en-US" altLang="zh-CN" sz="2000" dirty="0"/>
              <a:t>view</a:t>
            </a:r>
            <a:r>
              <a:rPr lang="zh-CN" altLang="en-US" sz="2000" dirty="0"/>
              <a:t>是否是</a:t>
            </a:r>
            <a:r>
              <a:rPr lang="en-US" altLang="zh-CN" sz="2000" dirty="0"/>
              <a:t>null</a:t>
            </a:r>
            <a:r>
              <a:rPr lang="zh-CN" altLang="en-US" sz="2000" dirty="0"/>
              <a:t>，并且类型是否合适，否则，应在本方法中创建一个新的</a:t>
            </a:r>
            <a:r>
              <a:rPr lang="en-US" altLang="zh-CN" sz="2000" dirty="0"/>
              <a:t>view</a:t>
            </a:r>
            <a:r>
              <a:rPr lang="zh-CN" altLang="en-US" sz="2000" dirty="0"/>
              <a:t>。</a:t>
            </a:r>
          </a:p>
          <a:p>
            <a:pPr lvl="2"/>
            <a:r>
              <a:rPr lang="en-US" altLang="zh-CN" sz="2000" dirty="0"/>
              <a:t>parent </a:t>
            </a:r>
            <a:r>
              <a:rPr lang="zh-CN" altLang="en-US" sz="2000" dirty="0"/>
              <a:t>该子</a:t>
            </a:r>
            <a:r>
              <a:rPr lang="en-US" altLang="zh-CN" sz="2000" dirty="0"/>
              <a:t>view</a:t>
            </a:r>
            <a:r>
              <a:rPr lang="zh-CN" altLang="en-US" sz="2000" dirty="0"/>
              <a:t>会被绑定的父</a:t>
            </a:r>
            <a:r>
              <a:rPr lang="en-US" altLang="zh-CN" sz="2000" dirty="0"/>
              <a:t>view</a:t>
            </a:r>
          </a:p>
          <a:p>
            <a:pPr lvl="1"/>
            <a:r>
              <a:rPr lang="zh-CN" altLang="en-US" sz="2400" dirty="0"/>
              <a:t>返回：该数据项的显示</a:t>
            </a:r>
            <a:r>
              <a:rPr lang="en-US" altLang="zh-CN" sz="2400" dirty="0"/>
              <a:t>view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109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937D3-3065-434A-8448-A79B2FDF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适配器的作用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C740E3-E81D-43C9-A259-7389E4377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0" y="1853406"/>
            <a:ext cx="61341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3765F-201C-47A0-8975-21E95950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BaseAdapter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0532C-212E-4265-960A-2AC49430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该类为抽象类，如若使用该类，需要使用其子类或者我们自定义它的子类，并重写里面的关键方法</a:t>
            </a:r>
            <a:endParaRPr lang="en-US" altLang="zh-CN" sz="2800" dirty="0"/>
          </a:p>
          <a:p>
            <a:pPr lvl="1"/>
            <a:r>
              <a:rPr lang="en-US" altLang="zh-CN" sz="1050" dirty="0"/>
              <a:t>public View </a:t>
            </a:r>
            <a:r>
              <a:rPr lang="en-US" altLang="zh-CN" sz="1050" dirty="0" err="1"/>
              <a:t>getView</a:t>
            </a:r>
            <a:r>
              <a:rPr lang="en-US" altLang="zh-CN" sz="1050" dirty="0"/>
              <a:t>(int position, View </a:t>
            </a:r>
            <a:r>
              <a:rPr lang="en-US" altLang="zh-CN" sz="1050" dirty="0" err="1"/>
              <a:t>convertView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ViewGroup</a:t>
            </a:r>
            <a:r>
              <a:rPr lang="en-US" altLang="zh-CN" sz="1050" dirty="0"/>
              <a:t> parent) {</a:t>
            </a:r>
          </a:p>
          <a:p>
            <a:pPr lvl="1"/>
            <a:r>
              <a:rPr lang="en-US" altLang="zh-CN" sz="1050" dirty="0"/>
              <a:t>    //</a:t>
            </a:r>
            <a:r>
              <a:rPr lang="en-US" altLang="zh-CN" sz="1050" dirty="0" err="1"/>
              <a:t>ViewHolder</a:t>
            </a:r>
            <a:r>
              <a:rPr lang="zh-CN" altLang="en-US" sz="1050" dirty="0"/>
              <a:t>用于保存对子</a:t>
            </a:r>
            <a:r>
              <a:rPr lang="en-US" altLang="zh-CN" sz="1050" dirty="0"/>
              <a:t>view</a:t>
            </a:r>
            <a:r>
              <a:rPr lang="zh-CN" altLang="en-US" sz="1050" dirty="0"/>
              <a:t>的引用</a:t>
            </a:r>
          </a:p>
          <a:p>
            <a:pPr lvl="1"/>
            <a:r>
              <a:rPr lang="zh-CN" altLang="en-US" sz="1050" dirty="0"/>
              <a:t>    </a:t>
            </a:r>
            <a:r>
              <a:rPr lang="en-US" altLang="zh-CN" sz="1050" dirty="0" err="1"/>
              <a:t>ViewHolder</a:t>
            </a:r>
            <a:r>
              <a:rPr lang="en-US" altLang="zh-CN" sz="1050" dirty="0"/>
              <a:t> holder;</a:t>
            </a:r>
          </a:p>
          <a:p>
            <a:pPr lvl="1"/>
            <a:r>
              <a:rPr lang="en-US" altLang="zh-CN" sz="1050" dirty="0"/>
              <a:t>    if (</a:t>
            </a:r>
            <a:r>
              <a:rPr lang="en-US" altLang="zh-CN" sz="1050" dirty="0" err="1"/>
              <a:t>convertView</a:t>
            </a:r>
            <a:r>
              <a:rPr lang="en-US" altLang="zh-CN" sz="1050" dirty="0"/>
              <a:t> == null) {</a:t>
            </a:r>
          </a:p>
          <a:p>
            <a:pPr lvl="1"/>
            <a:r>
              <a:rPr lang="en-US" altLang="zh-CN" sz="1050" dirty="0"/>
              <a:t>        </a:t>
            </a:r>
            <a:r>
              <a:rPr lang="en-US" altLang="zh-CN" sz="1050" dirty="0" err="1"/>
              <a:t>convertView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View.inflate</a:t>
            </a:r>
            <a:r>
              <a:rPr lang="en-US" altLang="zh-CN" sz="1050" dirty="0"/>
              <a:t>(</a:t>
            </a:r>
            <a:r>
              <a:rPr lang="en-US" altLang="zh-CN" sz="1050" dirty="0" err="1"/>
              <a:t>MainActivity.this,R.layout.list_item</a:t>
            </a:r>
            <a:r>
              <a:rPr lang="en-US" altLang="zh-CN" sz="1050" dirty="0"/>
              <a:t>, null);</a:t>
            </a:r>
          </a:p>
          <a:p>
            <a:pPr lvl="1"/>
            <a:r>
              <a:rPr lang="en-US" altLang="zh-CN" sz="1050" dirty="0"/>
              <a:t>        holder = new </a:t>
            </a:r>
            <a:r>
              <a:rPr lang="en-US" altLang="zh-CN" sz="1050" dirty="0" err="1"/>
              <a:t>ViewHolder</a:t>
            </a:r>
            <a:r>
              <a:rPr lang="en-US" altLang="zh-CN" sz="1050" dirty="0"/>
              <a:t>();</a:t>
            </a:r>
          </a:p>
          <a:p>
            <a:pPr lvl="1"/>
            <a:r>
              <a:rPr lang="en-US" altLang="zh-CN" sz="1050" dirty="0"/>
              <a:t>        </a:t>
            </a:r>
            <a:r>
              <a:rPr lang="en-US" altLang="zh-CN" sz="1050" dirty="0" err="1"/>
              <a:t>holder.text</a:t>
            </a:r>
            <a:r>
              <a:rPr lang="en-US" altLang="zh-CN" sz="1050" dirty="0"/>
              <a:t> = (</a:t>
            </a:r>
            <a:r>
              <a:rPr lang="en-US" altLang="zh-CN" sz="1050" dirty="0" err="1"/>
              <a:t>TextView</a:t>
            </a:r>
            <a:r>
              <a:rPr lang="en-US" altLang="zh-CN" sz="1050" dirty="0"/>
              <a:t>) </a:t>
            </a:r>
            <a:r>
              <a:rPr lang="en-US" altLang="zh-CN" sz="1050" dirty="0" err="1"/>
              <a:t>convertView.findViewById</a:t>
            </a:r>
            <a:r>
              <a:rPr lang="en-US" altLang="zh-CN" sz="1050" dirty="0"/>
              <a:t>(</a:t>
            </a:r>
            <a:r>
              <a:rPr lang="en-US" altLang="zh-CN" sz="1050" dirty="0" err="1"/>
              <a:t>R.id.tv_list</a:t>
            </a:r>
            <a:r>
              <a:rPr lang="en-US" altLang="zh-CN" sz="1050" dirty="0"/>
              <a:t>);</a:t>
            </a:r>
          </a:p>
          <a:p>
            <a:pPr lvl="1"/>
            <a:r>
              <a:rPr lang="en-US" altLang="zh-CN" sz="1050" dirty="0"/>
              <a:t>        </a:t>
            </a:r>
            <a:r>
              <a:rPr lang="en-US" altLang="zh-CN" sz="1050" dirty="0" err="1"/>
              <a:t>holder.icon</a:t>
            </a:r>
            <a:r>
              <a:rPr lang="en-US" altLang="zh-CN" sz="1050" dirty="0"/>
              <a:t> = (</a:t>
            </a:r>
            <a:r>
              <a:rPr lang="en-US" altLang="zh-CN" sz="1050" dirty="0" err="1"/>
              <a:t>ImageView</a:t>
            </a:r>
            <a:r>
              <a:rPr lang="en-US" altLang="zh-CN" sz="1050" dirty="0"/>
              <a:t>) </a:t>
            </a:r>
            <a:r>
              <a:rPr lang="en-US" altLang="zh-CN" sz="1050" dirty="0" err="1"/>
              <a:t>convertView.findViewById</a:t>
            </a:r>
            <a:r>
              <a:rPr lang="en-US" altLang="zh-CN" sz="1050" dirty="0"/>
              <a:t>(</a:t>
            </a:r>
            <a:r>
              <a:rPr lang="en-US" altLang="zh-CN" sz="1050" dirty="0" err="1"/>
              <a:t>R.id.image</a:t>
            </a:r>
            <a:r>
              <a:rPr lang="en-US" altLang="zh-CN" sz="1050" dirty="0"/>
              <a:t>);</a:t>
            </a:r>
          </a:p>
          <a:p>
            <a:pPr lvl="1"/>
            <a:r>
              <a:rPr lang="en-US" altLang="zh-CN" sz="1050" dirty="0"/>
              <a:t>        </a:t>
            </a:r>
            <a:r>
              <a:rPr lang="en-US" altLang="zh-CN" sz="1050" dirty="0" err="1"/>
              <a:t>convertView.setTag</a:t>
            </a:r>
            <a:r>
              <a:rPr lang="en-US" altLang="zh-CN" sz="1050" dirty="0"/>
              <a:t>(holder);</a:t>
            </a:r>
          </a:p>
          <a:p>
            <a:pPr lvl="1"/>
            <a:r>
              <a:rPr lang="en-US" altLang="zh-CN" sz="1050" dirty="0"/>
              <a:t>    } else {</a:t>
            </a:r>
          </a:p>
          <a:p>
            <a:pPr lvl="1"/>
            <a:r>
              <a:rPr lang="en-US" altLang="zh-CN" sz="1050" dirty="0"/>
              <a:t>        holder = (</a:t>
            </a:r>
            <a:r>
              <a:rPr lang="en-US" altLang="zh-CN" sz="1050" dirty="0" err="1"/>
              <a:t>ViewHolder</a:t>
            </a:r>
            <a:r>
              <a:rPr lang="en-US" altLang="zh-CN" sz="1050" dirty="0"/>
              <a:t>) </a:t>
            </a:r>
            <a:r>
              <a:rPr lang="en-US" altLang="zh-CN" sz="1050" dirty="0" err="1"/>
              <a:t>convertView.getTag</a:t>
            </a:r>
            <a:r>
              <a:rPr lang="en-US" altLang="zh-CN" sz="1050" dirty="0"/>
              <a:t>();</a:t>
            </a:r>
          </a:p>
          <a:p>
            <a:pPr lvl="1"/>
            <a:r>
              <a:rPr lang="en-US" altLang="zh-CN" sz="1050" dirty="0"/>
              <a:t>    }</a:t>
            </a:r>
          </a:p>
          <a:p>
            <a:pPr lvl="1"/>
            <a:r>
              <a:rPr lang="en-US" altLang="zh-CN" sz="1050" dirty="0"/>
              <a:t>//</a:t>
            </a:r>
            <a:r>
              <a:rPr lang="zh-CN" altLang="en-US" sz="1050" dirty="0"/>
              <a:t>通过</a:t>
            </a:r>
            <a:r>
              <a:rPr lang="en-US" altLang="zh-CN" sz="1050" dirty="0"/>
              <a:t>holder</a:t>
            </a:r>
            <a:r>
              <a:rPr lang="zh-CN" altLang="en-US" sz="1050" dirty="0"/>
              <a:t>来绑定数据</a:t>
            </a:r>
          </a:p>
          <a:p>
            <a:pPr lvl="1"/>
            <a:r>
              <a:rPr lang="zh-CN" altLang="en-US" sz="1050" dirty="0"/>
              <a:t>    </a:t>
            </a:r>
            <a:r>
              <a:rPr lang="en-US" altLang="zh-CN" sz="1050" dirty="0" err="1"/>
              <a:t>holder.text.setText</a:t>
            </a:r>
            <a:r>
              <a:rPr lang="en-US" altLang="zh-CN" sz="1050" dirty="0"/>
              <a:t>(names[position]);</a:t>
            </a:r>
          </a:p>
          <a:p>
            <a:pPr lvl="1"/>
            <a:r>
              <a:rPr lang="en-US" altLang="zh-CN" sz="1050" dirty="0"/>
              <a:t>    </a:t>
            </a:r>
            <a:r>
              <a:rPr lang="en-US" altLang="zh-CN" sz="1050" dirty="0" err="1"/>
              <a:t>holder.icon.setImageResource</a:t>
            </a:r>
            <a:r>
              <a:rPr lang="en-US" altLang="zh-CN" sz="1050" dirty="0"/>
              <a:t>(icons[position]);</a:t>
            </a:r>
          </a:p>
          <a:p>
            <a:pPr lvl="1"/>
            <a:r>
              <a:rPr lang="en-US" altLang="zh-CN" sz="1050" dirty="0"/>
              <a:t>    return </a:t>
            </a:r>
            <a:r>
              <a:rPr lang="en-US" altLang="zh-CN" sz="1050" dirty="0" err="1"/>
              <a:t>convertView</a:t>
            </a:r>
            <a:r>
              <a:rPr lang="en-US" altLang="zh-CN" sz="1050" dirty="0"/>
              <a:t>;</a:t>
            </a:r>
          </a:p>
          <a:p>
            <a:pPr lvl="1"/>
            <a:r>
              <a:rPr lang="en-US" altLang="zh-CN" sz="1050" dirty="0"/>
              <a:t>}</a:t>
            </a:r>
          </a:p>
          <a:p>
            <a:pPr lvl="1"/>
            <a:r>
              <a:rPr lang="en-US" altLang="zh-CN" sz="1050" dirty="0"/>
              <a:t>static class </a:t>
            </a:r>
            <a:r>
              <a:rPr lang="en-US" altLang="zh-CN" sz="1050" dirty="0" err="1"/>
              <a:t>ViewHolder</a:t>
            </a:r>
            <a:r>
              <a:rPr lang="en-US" altLang="zh-CN" sz="1050" dirty="0"/>
              <a:t> {</a:t>
            </a:r>
          </a:p>
          <a:p>
            <a:pPr lvl="1"/>
            <a:r>
              <a:rPr lang="en-US" altLang="zh-CN" sz="1050" dirty="0"/>
              <a:t>    </a:t>
            </a:r>
            <a:r>
              <a:rPr lang="en-US" altLang="zh-CN" sz="1050" dirty="0" err="1"/>
              <a:t>TextView</a:t>
            </a:r>
            <a:r>
              <a:rPr lang="en-US" altLang="zh-CN" sz="1050" dirty="0"/>
              <a:t> text;</a:t>
            </a:r>
          </a:p>
          <a:p>
            <a:pPr lvl="1"/>
            <a:r>
              <a:rPr lang="en-US" altLang="zh-CN" sz="1050" dirty="0"/>
              <a:t>    </a:t>
            </a:r>
            <a:r>
              <a:rPr lang="en-US" altLang="zh-CN" sz="1050" dirty="0" err="1"/>
              <a:t>ImageView</a:t>
            </a:r>
            <a:r>
              <a:rPr lang="en-US" altLang="zh-CN" sz="1050" dirty="0"/>
              <a:t> icon;</a:t>
            </a:r>
          </a:p>
          <a:p>
            <a:pPr lvl="1"/>
            <a:r>
              <a:rPr lang="en-US" altLang="zh-CN" sz="105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487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61667-11C8-4A70-AAC3-44CD97C3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ArrayAdapter</a:t>
            </a:r>
            <a:br>
              <a:rPr lang="en-US" altLang="zh-CN" b="1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7C86D-E6B2-44EC-A484-A2FB207E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该类继承自</a:t>
            </a:r>
            <a:r>
              <a:rPr lang="en-US" altLang="zh-CN" dirty="0" err="1"/>
              <a:t>BaseAdapter</a:t>
            </a:r>
            <a:r>
              <a:rPr lang="zh-CN" altLang="en-US" dirty="0"/>
              <a:t>，它用于显示以数组为数据源的数据。默认情况下，</a:t>
            </a:r>
            <a:r>
              <a:rPr lang="en-US" altLang="zh-CN" dirty="0" err="1"/>
              <a:t>ArrayAdapter</a:t>
            </a:r>
            <a:r>
              <a:rPr lang="en-US" altLang="zh-CN" dirty="0"/>
              <a:t> </a:t>
            </a:r>
            <a:r>
              <a:rPr lang="zh-CN" altLang="en-US" dirty="0"/>
              <a:t>会通过在每个项目上调用 </a:t>
            </a:r>
            <a:r>
              <a:rPr lang="en-US" altLang="zh-CN" dirty="0" err="1"/>
              <a:t>toString</a:t>
            </a:r>
            <a:r>
              <a:rPr lang="en-US" altLang="zh-CN" dirty="0"/>
              <a:t>() </a:t>
            </a:r>
            <a:r>
              <a:rPr lang="zh-CN" altLang="en-US" dirty="0"/>
              <a:t>并将内容放入 </a:t>
            </a:r>
            <a:r>
              <a:rPr lang="en-US" altLang="zh-CN" dirty="0" err="1"/>
              <a:t>TextView</a:t>
            </a:r>
            <a:r>
              <a:rPr lang="zh-CN" altLang="en-US" dirty="0"/>
              <a:t>，为每个数组项创建视图。</a:t>
            </a:r>
            <a:endParaRPr lang="en-US" altLang="zh-CN" dirty="0"/>
          </a:p>
          <a:p>
            <a:r>
              <a:rPr lang="zh-CN" altLang="en-US" dirty="0"/>
              <a:t>投放到</a:t>
            </a:r>
            <a:r>
              <a:rPr lang="en-US" altLang="zh-CN" dirty="0" err="1"/>
              <a:t>TextView</a:t>
            </a:r>
            <a:r>
              <a:rPr lang="zh-CN" altLang="en-US" dirty="0"/>
              <a:t>中的数据均需要转换为字符串。如果需要使用其他的控件来显示数据，则需要重写</a:t>
            </a:r>
            <a:r>
              <a:rPr lang="en-US" altLang="zh-CN" dirty="0" err="1"/>
              <a:t>getView</a:t>
            </a:r>
            <a:r>
              <a:rPr lang="en-US" altLang="zh-CN" dirty="0"/>
              <a:t>(int, View, </a:t>
            </a:r>
            <a:r>
              <a:rPr lang="en-US" altLang="zh-CN" dirty="0" err="1"/>
              <a:t>ViewGroup</a:t>
            </a:r>
            <a:r>
              <a:rPr lang="en-US" altLang="zh-CN" dirty="0"/>
              <a:t>) </a:t>
            </a:r>
            <a:r>
              <a:rPr lang="zh-CN" altLang="en-US" dirty="0"/>
              <a:t>，来得到所需的</a:t>
            </a:r>
            <a:r>
              <a:rPr lang="en-US" altLang="zh-CN" dirty="0"/>
              <a:t>view</a:t>
            </a:r>
            <a:r>
              <a:rPr lang="zh-CN" altLang="en-US" dirty="0"/>
              <a:t>控件对象。</a:t>
            </a:r>
          </a:p>
        </p:txBody>
      </p:sp>
    </p:spTree>
    <p:extLst>
      <p:ext uri="{BB962C8B-B14F-4D97-AF65-F5344CB8AC3E}">
        <p14:creationId xmlns:p14="http://schemas.microsoft.com/office/powerpoint/2010/main" val="284282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78CB97A4-FE04-4730-9456-2E161257660E}" vid="{02FFDE21-C5F8-4C32-A59F-D69EEFA97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13054</TotalTime>
  <Words>4139</Words>
  <Application>Microsoft Office PowerPoint</Application>
  <PresentationFormat>宽屏</PresentationFormat>
  <Paragraphs>207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楷体</vt:lpstr>
      <vt:lpstr>微软雅黑</vt:lpstr>
      <vt:lpstr>Arial</vt:lpstr>
      <vt:lpstr>Calibri</vt:lpstr>
      <vt:lpstr>henu1</vt:lpstr>
      <vt:lpstr>PowerPoint 演示文稿</vt:lpstr>
      <vt:lpstr>UI进阶</vt:lpstr>
      <vt:lpstr>ListView</vt:lpstr>
      <vt:lpstr>GridView</vt:lpstr>
      <vt:lpstr>ListView及Adapter</vt:lpstr>
      <vt:lpstr>ListView及Adapter</vt:lpstr>
      <vt:lpstr>适配器的作用</vt:lpstr>
      <vt:lpstr>BaseAdapter</vt:lpstr>
      <vt:lpstr>ArrayAdapter  </vt:lpstr>
      <vt:lpstr>ArrayAdapter  </vt:lpstr>
      <vt:lpstr>ArrayAdapter</vt:lpstr>
      <vt:lpstr>ArrayAdapter</vt:lpstr>
      <vt:lpstr>ArrayAdapter</vt:lpstr>
      <vt:lpstr>ArrayAdapter</vt:lpstr>
      <vt:lpstr>SimpleAdapter</vt:lpstr>
      <vt:lpstr>SimpleAdapter</vt:lpstr>
      <vt:lpstr>SimpleAdapter</vt:lpstr>
      <vt:lpstr>SimpleCursorAdapter</vt:lpstr>
      <vt:lpstr>SimpleCursorAdapter</vt:lpstr>
      <vt:lpstr>GridView</vt:lpstr>
      <vt:lpstr>RecyclerView</vt:lpstr>
      <vt:lpstr>RecyclerView</vt:lpstr>
      <vt:lpstr>工作流程</vt:lpstr>
      <vt:lpstr>工作流程</vt:lpstr>
      <vt:lpstr>Fragment</vt:lpstr>
      <vt:lpstr>Fragment</vt:lpstr>
      <vt:lpstr>Fragment</vt:lpstr>
      <vt:lpstr>Fragment</vt:lpstr>
      <vt:lpstr>Fragment</vt:lpstr>
      <vt:lpstr>使用Fragment</vt:lpstr>
      <vt:lpstr>使用Fragment</vt:lpstr>
      <vt:lpstr>创建一个自定义Fragment类</vt:lpstr>
      <vt:lpstr>创建一个自定义Fragment类</vt:lpstr>
      <vt:lpstr>定义并添加Fragment的布局</vt:lpstr>
      <vt:lpstr>定义并添加Fragment的布局</vt:lpstr>
      <vt:lpstr>定义并添加Fragment的布局</vt:lpstr>
      <vt:lpstr>同其它Fragment通讯</vt:lpstr>
      <vt:lpstr>同其它Fragment通讯</vt:lpstr>
      <vt:lpstr>同其它Fragment通讯</vt:lpstr>
      <vt:lpstr>同其它Fragment通讯</vt:lpstr>
      <vt:lpstr>为action bar添加项</vt:lpstr>
      <vt:lpstr>处理Fragment生命周期</vt:lpstr>
      <vt:lpstr>同activity的生命周期协同</vt:lpstr>
      <vt:lpstr>同activity的生命周期协同</vt:lpstr>
      <vt:lpstr>同activity的生命周期协同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红涛 王</cp:lastModifiedBy>
  <cp:revision>195</cp:revision>
  <dcterms:created xsi:type="dcterms:W3CDTF">2019-12-16T09:40:16Z</dcterms:created>
  <dcterms:modified xsi:type="dcterms:W3CDTF">2020-04-22T15:39:34Z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