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2"/>
  </p:notesMasterIdLst>
  <p:sldIdLst>
    <p:sldId id="286" r:id="rId4"/>
    <p:sldId id="288" r:id="rId5"/>
    <p:sldId id="271" r:id="rId6"/>
    <p:sldId id="289" r:id="rId7"/>
    <p:sldId id="290" r:id="rId8"/>
    <p:sldId id="292" r:id="rId9"/>
    <p:sldId id="293" r:id="rId10"/>
    <p:sldId id="294" r:id="rId11"/>
    <p:sldId id="296" r:id="rId12"/>
    <p:sldId id="312" r:id="rId13"/>
    <p:sldId id="297" r:id="rId14"/>
    <p:sldId id="298" r:id="rId15"/>
    <p:sldId id="299" r:id="rId16"/>
    <p:sldId id="300" r:id="rId17"/>
    <p:sldId id="304" r:id="rId18"/>
    <p:sldId id="305" r:id="rId19"/>
    <p:sldId id="313" r:id="rId20"/>
    <p:sldId id="306" r:id="rId21"/>
    <p:sldId id="307" r:id="rId22"/>
    <p:sldId id="30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19.wmf"/><Relationship Id="rId5" Type="http://schemas.openxmlformats.org/officeDocument/2006/relationships/image" Target="../media/image20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9.wmf"/><Relationship Id="rId1" Type="http://schemas.openxmlformats.org/officeDocument/2006/relationships/image" Target="../media/image1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3.wmf"/><Relationship Id="rId1" Type="http://schemas.openxmlformats.org/officeDocument/2006/relationships/image" Target="../media/image14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0" Type="http://schemas.openxmlformats.org/officeDocument/2006/relationships/image" Target="../media/image159.wmf"/><Relationship Id="rId1" Type="http://schemas.openxmlformats.org/officeDocument/2006/relationships/image" Target="../media/image138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1856FD-3EF5-46AD-ACE9-ABD4291B9F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DF247A-24BB-4349-93C9-8F800BAE428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DF247A-24BB-4349-93C9-8F800BAE428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08E29F-EF2D-4FDF-93BD-41531A1ABF8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en-US" altLang="zh-CN" dirty="0">
                <a:latin typeface="Century Schoolbook" panose="02040604050505020304" pitchFamily="18" charset="0"/>
              </a:rPr>
            </a:fld>
            <a:endParaRPr lang="en-US" altLang="zh-CN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88E8E6-B7B2-438A-B2EE-115BD9DC38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9F0974-CEBD-49CE-8E26-68F393C4B39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E8FE90-FCE8-47B0-864E-18C587A2C1A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1E7CB0-C8EB-47F7-A14D-54F8CEF8AD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1E7CB0-C8EB-47F7-A14D-54F8CEF8AD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93A60A-04D9-4C54-84DE-C9270D8CB52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1E7CB0-C8EB-47F7-A14D-54F8CEF8AD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A4CF00-74FE-4211-BF7F-048C8204634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直接连接符 16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3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5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712FB0-DF1A-42D8-976E-06C6591E248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直接连接符 16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8" name="直接连接符 18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直接连接符 20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8DBC99-59E4-4694-8AEF-800B94E04C0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1E7CB0-C8EB-47F7-A14D-54F8CEF8AD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1E7CB0-C8EB-47F7-A14D-54F8CEF8AD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C30C9F-A519-4687-8763-EBB94E54F32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1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en-US" altLang="zh-CN" dirty="0">
                <a:latin typeface="Century Schoolbook" panose="02040604050505020304" pitchFamily="18" charset="0"/>
              </a:rPr>
            </a:fld>
            <a:endParaRPr lang="en-US" altLang="zh-CN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890DFA-AF25-4576-9BEB-85D40E45C24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DF247A-24BB-4349-93C9-8F800BAE428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DF247A-24BB-4349-93C9-8F800BAE428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714B24-5414-44AD-9084-41BA7857287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DF247A-24BB-4349-93C9-8F800BAE428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06942D-4BF1-41DE-9E5B-088919821C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D1F4A5-6559-4D94-BC04-2779E30D7C2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p>
            <a:pPr algn="ctr">
              <a:buNone/>
            </a:pPr>
            <a:fld id="{9A0DB2DC-4C9A-4742-B13C-FB6460FD3503}" type="slidenum">
              <a:rPr lang="zh-CN" altLang="en-US" dirty="0">
                <a:latin typeface="Century Schoolbook" panose="02040604050505020304" pitchFamily="18" charset="0"/>
              </a:rPr>
            </a:fld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8436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DF247A-24BB-4349-93C9-8F800BAE428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52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1E7CB0-C8EB-47F7-A14D-54F8CEF8AD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8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15.bin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14.bin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13.bin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0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0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39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oleObject" Target="../embeddings/oleObject58.bin"/><Relationship Id="rId7" Type="http://schemas.openxmlformats.org/officeDocument/2006/relationships/image" Target="../media/image48.w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46.wmf"/><Relationship Id="rId2" Type="http://schemas.openxmlformats.org/officeDocument/2006/relationships/oleObject" Target="../embeddings/oleObject55.bin"/><Relationship Id="rId17" Type="http://schemas.openxmlformats.org/officeDocument/2006/relationships/vmlDrawing" Target="../drawings/vmlDrawing1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2.wmf"/><Relationship Id="rId14" Type="http://schemas.openxmlformats.org/officeDocument/2006/relationships/oleObject" Target="../embeddings/oleObject61.bin"/><Relationship Id="rId13" Type="http://schemas.openxmlformats.org/officeDocument/2006/relationships/image" Target="../media/image51.wmf"/><Relationship Id="rId12" Type="http://schemas.openxmlformats.org/officeDocument/2006/relationships/oleObject" Target="../embeddings/oleObject60.bin"/><Relationship Id="rId11" Type="http://schemas.openxmlformats.org/officeDocument/2006/relationships/image" Target="../media/image50.wmf"/><Relationship Id="rId10" Type="http://schemas.openxmlformats.org/officeDocument/2006/relationships/oleObject" Target="../embeddings/oleObject59.bin"/><Relationship Id="rId1" Type="http://schemas.openxmlformats.org/officeDocument/2006/relationships/hyperlink" Target="Venn%20diagrams.mh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oleObject" Target="../embeddings/oleObject66.bin"/><Relationship Id="rId7" Type="http://schemas.openxmlformats.org/officeDocument/2006/relationships/oleObject" Target="../embeddings/oleObject65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3.bin"/><Relationship Id="rId21" Type="http://schemas.openxmlformats.org/officeDocument/2006/relationships/vmlDrawing" Target="../drawings/vmlDrawing15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53.wmf"/><Relationship Id="rId19" Type="http://schemas.openxmlformats.org/officeDocument/2006/relationships/image" Target="../media/image61.wmf"/><Relationship Id="rId18" Type="http://schemas.openxmlformats.org/officeDocument/2006/relationships/oleObject" Target="../embeddings/oleObject71.bin"/><Relationship Id="rId17" Type="http://schemas.openxmlformats.org/officeDocument/2006/relationships/image" Target="../media/image60.wmf"/><Relationship Id="rId16" Type="http://schemas.openxmlformats.org/officeDocument/2006/relationships/oleObject" Target="../embeddings/oleObject70.bin"/><Relationship Id="rId15" Type="http://schemas.openxmlformats.org/officeDocument/2006/relationships/image" Target="../media/image59.wmf"/><Relationship Id="rId14" Type="http://schemas.openxmlformats.org/officeDocument/2006/relationships/oleObject" Target="../embeddings/oleObject69.bin"/><Relationship Id="rId13" Type="http://schemas.openxmlformats.org/officeDocument/2006/relationships/image" Target="../media/image58.wmf"/><Relationship Id="rId12" Type="http://schemas.openxmlformats.org/officeDocument/2006/relationships/oleObject" Target="../embeddings/oleObject68.bin"/><Relationship Id="rId11" Type="http://schemas.openxmlformats.org/officeDocument/2006/relationships/image" Target="../media/image57.wmf"/><Relationship Id="rId10" Type="http://schemas.openxmlformats.org/officeDocument/2006/relationships/oleObject" Target="../embeddings/oleObject67.bin"/><Relationship Id="rId1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66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8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75.e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0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19.xml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10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87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93.emf"/><Relationship Id="rId1" Type="http://schemas.openxmlformats.org/officeDocument/2006/relationships/oleObject" Target="../embeddings/oleObject10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6.wmf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11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99.wmf"/><Relationship Id="rId19" Type="http://schemas.openxmlformats.org/officeDocument/2006/relationships/vmlDrawing" Target="../drawings/vmlDrawing26.vml"/><Relationship Id="rId18" Type="http://schemas.openxmlformats.org/officeDocument/2006/relationships/slideLayout" Target="../slideLayouts/slideLayout19.xml"/><Relationship Id="rId17" Type="http://schemas.openxmlformats.org/officeDocument/2006/relationships/image" Target="../media/image106.wmf"/><Relationship Id="rId16" Type="http://schemas.openxmlformats.org/officeDocument/2006/relationships/oleObject" Target="../embeddings/oleObject121.bin"/><Relationship Id="rId15" Type="http://schemas.openxmlformats.org/officeDocument/2006/relationships/image" Target="../media/image105.wmf"/><Relationship Id="rId14" Type="http://schemas.openxmlformats.org/officeDocument/2006/relationships/oleObject" Target="../embeddings/oleObject120.bin"/><Relationship Id="rId13" Type="http://schemas.openxmlformats.org/officeDocument/2006/relationships/image" Target="../media/image104.wmf"/><Relationship Id="rId12" Type="http://schemas.openxmlformats.org/officeDocument/2006/relationships/oleObject" Target="../embeddings/oleObject119.bin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13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oleObject" Target="../embeddings/oleObject128.bin"/><Relationship Id="rId7" Type="http://schemas.openxmlformats.org/officeDocument/2006/relationships/image" Target="../media/image111.wmf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26.bin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09.wmf"/><Relationship Id="rId19" Type="http://schemas.openxmlformats.org/officeDocument/2006/relationships/vmlDrawing" Target="../drawings/vmlDrawing28.vml"/><Relationship Id="rId18" Type="http://schemas.openxmlformats.org/officeDocument/2006/relationships/slideLayout" Target="../slideLayouts/slideLayout19.xml"/><Relationship Id="rId17" Type="http://schemas.openxmlformats.org/officeDocument/2006/relationships/image" Target="../media/image116.wmf"/><Relationship Id="rId16" Type="http://schemas.openxmlformats.org/officeDocument/2006/relationships/oleObject" Target="../embeddings/oleObject132.bin"/><Relationship Id="rId15" Type="http://schemas.openxmlformats.org/officeDocument/2006/relationships/image" Target="../media/image115.wmf"/><Relationship Id="rId14" Type="http://schemas.openxmlformats.org/officeDocument/2006/relationships/oleObject" Target="../embeddings/oleObject131.bin"/><Relationship Id="rId13" Type="http://schemas.openxmlformats.org/officeDocument/2006/relationships/image" Target="../media/image114.wmf"/><Relationship Id="rId12" Type="http://schemas.openxmlformats.org/officeDocument/2006/relationships/oleObject" Target="../embeddings/oleObject130.bin"/><Relationship Id="rId11" Type="http://schemas.openxmlformats.org/officeDocument/2006/relationships/image" Target="../media/image113.wmf"/><Relationship Id="rId10" Type="http://schemas.openxmlformats.org/officeDocument/2006/relationships/oleObject" Target="../embeddings/oleObject129.bin"/><Relationship Id="rId1" Type="http://schemas.openxmlformats.org/officeDocument/2006/relationships/oleObject" Target="../embeddings/oleObject1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3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20.w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26.w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4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wmf"/><Relationship Id="rId8" Type="http://schemas.openxmlformats.org/officeDocument/2006/relationships/oleObject" Target="../embeddings/oleObject151.bin"/><Relationship Id="rId7" Type="http://schemas.openxmlformats.org/officeDocument/2006/relationships/image" Target="../media/image133.wmf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49.bin"/><Relationship Id="rId3" Type="http://schemas.openxmlformats.org/officeDocument/2006/relationships/image" Target="../media/image132.wmf"/><Relationship Id="rId2" Type="http://schemas.openxmlformats.org/officeDocument/2006/relationships/oleObject" Target="../embeddings/oleObject148.bin"/><Relationship Id="rId15" Type="http://schemas.openxmlformats.org/officeDocument/2006/relationships/vmlDrawing" Target="../drawings/vmlDrawing32.vml"/><Relationship Id="rId14" Type="http://schemas.openxmlformats.org/officeDocument/2006/relationships/slideLayout" Target="../slideLayouts/slideLayout24.xml"/><Relationship Id="rId13" Type="http://schemas.openxmlformats.org/officeDocument/2006/relationships/image" Target="../media/image136.wmf"/><Relationship Id="rId12" Type="http://schemas.openxmlformats.org/officeDocument/2006/relationships/oleObject" Target="../embeddings/oleObject153.bin"/><Relationship Id="rId11" Type="http://schemas.openxmlformats.org/officeDocument/2006/relationships/image" Target="../media/image135.wmf"/><Relationship Id="rId10" Type="http://schemas.openxmlformats.org/officeDocument/2006/relationships/oleObject" Target="../embeddings/oleObject152.bin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5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5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41.w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15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46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63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69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71.bin"/><Relationship Id="rId22" Type="http://schemas.openxmlformats.org/officeDocument/2006/relationships/vmlDrawing" Target="../drawings/vmlDrawing38.vml"/><Relationship Id="rId21" Type="http://schemas.openxmlformats.org/officeDocument/2006/relationships/slideLayout" Target="../slideLayouts/slideLayout19.xml"/><Relationship Id="rId20" Type="http://schemas.openxmlformats.org/officeDocument/2006/relationships/image" Target="../media/image159.wmf"/><Relationship Id="rId2" Type="http://schemas.openxmlformats.org/officeDocument/2006/relationships/image" Target="../media/image138.wmf"/><Relationship Id="rId19" Type="http://schemas.openxmlformats.org/officeDocument/2006/relationships/oleObject" Target="../embeddings/oleObject179.bin"/><Relationship Id="rId18" Type="http://schemas.openxmlformats.org/officeDocument/2006/relationships/image" Target="../media/image158.wmf"/><Relationship Id="rId17" Type="http://schemas.openxmlformats.org/officeDocument/2006/relationships/oleObject" Target="../embeddings/oleObject178.bin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70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81.bin"/><Relationship Id="rId2" Type="http://schemas.openxmlformats.org/officeDocument/2006/relationships/image" Target="../media/image138.wmf"/><Relationship Id="rId16" Type="http://schemas.openxmlformats.org/officeDocument/2006/relationships/vmlDrawing" Target="../drawings/vmlDrawing39.vml"/><Relationship Id="rId15" Type="http://schemas.openxmlformats.org/officeDocument/2006/relationships/slideLayout" Target="../slideLayouts/slideLayout19.xml"/><Relationship Id="rId14" Type="http://schemas.openxmlformats.org/officeDocument/2006/relationships/image" Target="../media/image165.w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64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80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Rectangle 4"/>
          <p:cNvSpPr/>
          <p:nvPr/>
        </p:nvSpPr>
        <p:spPr>
          <a:xfrm>
            <a:off x="684213" y="4135438"/>
            <a:ext cx="467995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rgbClr val="5C3CFA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样本点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Sample Point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684213" y="2500313"/>
            <a:ext cx="467995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rgbClr val="5C3CFA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样本空间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Sample Space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323850" y="4710113"/>
            <a:ext cx="8424863" cy="13843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    样本空间的元素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即试验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的每个结果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称为样本点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(or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基本事件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常记为 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= {}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sym typeface="Euclid Symbol" panose="05050102010706020507" pitchFamily="18" charset="2"/>
            </a:endParaRPr>
          </a:p>
        </p:txBody>
      </p:sp>
      <p:sp>
        <p:nvSpPr>
          <p:cNvPr id="39947" name="Rectangle 11"/>
          <p:cNvSpPr/>
          <p:nvPr/>
        </p:nvSpPr>
        <p:spPr>
          <a:xfrm>
            <a:off x="611188" y="3149600"/>
            <a:ext cx="8532812" cy="95408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随机试验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所有可能的结果组成的集合称为样本空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间，记为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S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214313" y="1143000"/>
            <a:ext cx="6840537" cy="584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我们要研究随机试验的实验结果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27" name="Rectangle 1026"/>
          <p:cNvSpPr txBox="1">
            <a:spLocks noRot="1"/>
          </p:cNvSpPr>
          <p:nvPr/>
        </p:nvSpPr>
        <p:spPr>
          <a:xfrm>
            <a:off x="103188" y="428625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/>
            <a:r>
              <a:rPr lang="en-US" altLang="zh-CN" sz="4000" dirty="0">
                <a:solidFill>
                  <a:schemeClr val="tx2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§2  </a:t>
            </a:r>
            <a:r>
              <a:rPr lang="zh-CN" altLang="en-US" sz="4000" b="1" dirty="0">
                <a:latin typeface="宋体" panose="02010600030101010101" pitchFamily="2" charset="-122"/>
                <a:ea typeface="华文楷体" panose="02010600040101010101" pitchFamily="2" charset="-122"/>
              </a:rPr>
              <a:t>样本空间</a:t>
            </a:r>
            <a:r>
              <a:rPr lang="en-US" altLang="zh-CN" sz="4000" b="1" dirty="0">
                <a:latin typeface="宋体" panose="0201060003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4000" b="1" dirty="0">
                <a:latin typeface="宋体" panose="02010600030101010101" pitchFamily="2" charset="-122"/>
                <a:ea typeface="华文楷体" panose="02010600040101010101" pitchFamily="2" charset="-122"/>
              </a:rPr>
              <a:t>随机事件</a:t>
            </a:r>
            <a:endParaRPr lang="zh-CN" altLang="en-US" sz="4000" b="1" dirty="0">
              <a:latin typeface="宋体" panose="0201060003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71438" y="1773238"/>
            <a:ext cx="6840537" cy="584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一、样本空间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  <p:bldP spid="39944" grpId="0"/>
      <p:bldP spid="39947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8" name="灯片编号占位符 7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fld id="{9A0DB2DC-4C9A-4742-B13C-FB6460FD3503}" type="slidenum">
              <a:rPr lang="en-US" altLang="zh-CN" sz="1400" b="1" dirty="0">
                <a:solidFill>
                  <a:srgbClr val="FFFFFF"/>
                </a:solidFill>
              </a:rPr>
            </a:fld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288771" name="Rectangle 1027"/>
          <p:cNvSpPr>
            <a:spLocks noGrp="1" noRot="1"/>
          </p:cNvSpPr>
          <p:nvPr>
            <p:ph type="body" sz="half" idx="1"/>
          </p:nvPr>
        </p:nvSpPr>
        <p:spPr>
          <a:xfrm>
            <a:off x="0" y="2428875"/>
            <a:ext cx="8928100" cy="4232275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</a:pPr>
            <a:endParaRPr lang="zh-CN" altLang="en-US" dirty="0"/>
          </a:p>
          <a:p>
            <a:pPr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b="1" dirty="0"/>
              <a:t>例：</a:t>
            </a:r>
            <a:endParaRPr lang="zh-CN" altLang="en-US" b="1" dirty="0"/>
          </a:p>
          <a:p>
            <a:pPr lvl="1" eaLnBrk="1" hangingPunct="1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记</a:t>
            </a:r>
            <a:r>
              <a:rPr lang="en-US" altLang="zh-CN" sz="2400" b="1" dirty="0">
                <a:latin typeface="宋体" panose="02010600030101010101" pitchFamily="2" charset="-122"/>
              </a:rPr>
              <a:t>A={</a:t>
            </a:r>
            <a:r>
              <a:rPr lang="zh-CN" altLang="en-US" sz="2400" b="1" dirty="0">
                <a:latin typeface="宋体" panose="02010600030101010101" pitchFamily="2" charset="-122"/>
              </a:rPr>
              <a:t>明天天晴</a:t>
            </a:r>
            <a:r>
              <a:rPr lang="en-US" altLang="zh-CN" sz="2400" b="1" dirty="0">
                <a:latin typeface="宋体" panose="02010600030101010101" pitchFamily="2" charset="-122"/>
              </a:rPr>
              <a:t>}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B={</a:t>
            </a:r>
            <a:r>
              <a:rPr lang="zh-CN" altLang="en-US" sz="2400" b="1" dirty="0">
                <a:latin typeface="宋体" panose="02010600030101010101" pitchFamily="2" charset="-122"/>
              </a:rPr>
              <a:t>明天无雨</a:t>
            </a:r>
            <a:r>
              <a:rPr lang="en-US" altLang="zh-CN" sz="2400" b="1" dirty="0">
                <a:latin typeface="宋体" panose="02010600030101010101" pitchFamily="2" charset="-122"/>
              </a:rPr>
              <a:t>}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 eaLnBrk="1" hangingPunct="1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</a:rPr>
              <a:t>记</a:t>
            </a:r>
            <a:r>
              <a:rPr lang="en-US" altLang="zh-CN" sz="2400" b="1" dirty="0">
                <a:latin typeface="宋体" panose="02010600030101010101" pitchFamily="2" charset="-122"/>
              </a:rPr>
              <a:t>A={</a:t>
            </a:r>
            <a:r>
              <a:rPr lang="zh-CN" altLang="en-US" sz="2400" b="1" dirty="0">
                <a:latin typeface="宋体" panose="02010600030101010101" pitchFamily="2" charset="-122"/>
              </a:rPr>
              <a:t>至少有</a:t>
            </a:r>
            <a:r>
              <a:rPr lang="en-US" altLang="zh-CN" sz="2400" b="1" dirty="0">
                <a:latin typeface="宋体" panose="02010600030101010101" pitchFamily="2" charset="-122"/>
              </a:rPr>
              <a:t>10</a:t>
            </a:r>
            <a:r>
              <a:rPr lang="zh-CN" altLang="en-US" sz="2400" b="1" dirty="0">
                <a:latin typeface="宋体" panose="02010600030101010101" pitchFamily="2" charset="-122"/>
              </a:rPr>
              <a:t>人候车</a:t>
            </a:r>
            <a:r>
              <a:rPr lang="en-US" altLang="zh-CN" sz="2400" b="1" dirty="0">
                <a:latin typeface="宋体" panose="02010600030101010101" pitchFamily="2" charset="-122"/>
              </a:rPr>
              <a:t>}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B={</a:t>
            </a:r>
            <a:r>
              <a:rPr lang="zh-CN" altLang="en-US" sz="2400" b="1" dirty="0">
                <a:latin typeface="宋体" panose="02010600030101010101" pitchFamily="2" charset="-122"/>
              </a:rPr>
              <a:t>至少有</a:t>
            </a: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人候车</a:t>
            </a:r>
            <a:r>
              <a:rPr lang="en-US" altLang="zh-CN" sz="2400" b="1" dirty="0">
                <a:latin typeface="宋体" panose="02010600030101010101" pitchFamily="2" charset="-122"/>
              </a:rPr>
              <a:t>}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 eaLnBrk="1" hangingPunct="1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</a:rPr>
              <a:t>一枚硬币抛两次，</a:t>
            </a:r>
            <a:r>
              <a:rPr lang="en-US" altLang="zh-CN" sz="2400" b="1" dirty="0">
                <a:latin typeface="宋体" panose="02010600030101010101" pitchFamily="2" charset="-122"/>
              </a:rPr>
              <a:t>A={</a:t>
            </a:r>
            <a:r>
              <a:rPr lang="zh-CN" altLang="en-US" sz="2400" b="1" dirty="0">
                <a:latin typeface="宋体" panose="02010600030101010101" pitchFamily="2" charset="-122"/>
              </a:rPr>
              <a:t>第一次是正面</a:t>
            </a:r>
            <a:r>
              <a:rPr lang="en-US" altLang="zh-CN" sz="2400" b="1" dirty="0">
                <a:latin typeface="宋体" panose="02010600030101010101" pitchFamily="2" charset="-122"/>
              </a:rPr>
              <a:t>}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B={</a:t>
            </a:r>
            <a:r>
              <a:rPr lang="zh-CN" altLang="en-US" sz="2400" b="1" dirty="0">
                <a:latin typeface="宋体" panose="02010600030101010101" pitchFamily="2" charset="-122"/>
              </a:rPr>
              <a:t>至少有一次正面</a:t>
            </a:r>
            <a:r>
              <a:rPr lang="en-US" altLang="zh-CN" sz="2400" b="1" dirty="0">
                <a:latin typeface="宋体" panose="02010600030101010101" pitchFamily="2" charset="-122"/>
              </a:rPr>
              <a:t>}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endParaRPr lang="en-US" altLang="zh-CN" dirty="0"/>
          </a:p>
        </p:txBody>
      </p:sp>
      <p:graphicFrame>
        <p:nvGraphicFramePr>
          <p:cNvPr id="6146" name="Object 1028"/>
          <p:cNvGraphicFramePr/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" imgW="127635" imgH="198755" progId="Equation.DSMT4">
                  <p:embed/>
                </p:oleObj>
              </mc:Choice>
              <mc:Fallback>
                <p:oleObj name="" r:id="rId2" imgW="127635" imgH="19875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1" name="Object 1057"/>
          <p:cNvGraphicFramePr/>
          <p:nvPr/>
        </p:nvGraphicFramePr>
        <p:xfrm>
          <a:off x="5548313" y="5072063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4" imgW="608330" imgH="177800" progId="Equation.DSMT4">
                  <p:embed/>
                </p:oleObj>
              </mc:Choice>
              <mc:Fallback>
                <p:oleObj name="" r:id="rId4" imgW="608330" imgH="177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8313" y="5072063"/>
                        <a:ext cx="11430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6" name="Object 1062"/>
          <p:cNvGraphicFramePr/>
          <p:nvPr/>
        </p:nvGraphicFramePr>
        <p:xfrm>
          <a:off x="7143750" y="5521325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6" imgW="608330" imgH="177800" progId="Equation.DSMT4">
                  <p:embed/>
                </p:oleObj>
              </mc:Choice>
              <mc:Fallback>
                <p:oleObj name="" r:id="rId6" imgW="608330" imgH="177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3750" y="5521325"/>
                        <a:ext cx="11430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7" name="Object 1063"/>
          <p:cNvGraphicFramePr/>
          <p:nvPr/>
        </p:nvGraphicFramePr>
        <p:xfrm>
          <a:off x="785813" y="6357938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8" imgW="608330" imgH="177800" progId="Equation.DSMT4">
                  <p:embed/>
                </p:oleObj>
              </mc:Choice>
              <mc:Fallback>
                <p:oleObj name="" r:id="rId8" imgW="608330" imgH="177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6357938"/>
                        <a:ext cx="11430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/>
          <p:nvPr/>
        </p:nvSpPr>
        <p:spPr>
          <a:xfrm>
            <a:off x="395288" y="1524000"/>
            <a:ext cx="8280400" cy="5191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5C3CFA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事件Ａ发生必然导致事件Ｂ发生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115888" y="211138"/>
            <a:ext cx="6813550" cy="64611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、子事件 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事件的包含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Contain 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25" name="Object 2"/>
          <p:cNvGraphicFramePr/>
          <p:nvPr/>
        </p:nvGraphicFramePr>
        <p:xfrm>
          <a:off x="6227763" y="2922588"/>
          <a:ext cx="15843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0" imgW="431165" imgH="165100" progId="Equation.DSMT4">
                  <p:embed/>
                </p:oleObj>
              </mc:Choice>
              <mc:Fallback>
                <p:oleObj name="" r:id="rId10" imgW="431165" imgH="165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7763" y="2922588"/>
                        <a:ext cx="1584325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/>
          <p:nvPr/>
        </p:nvGraphicFramePr>
        <p:xfrm>
          <a:off x="6227763" y="3786188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2" imgW="431165" imgH="165100" progId="Equation.DSMT4">
                  <p:embed/>
                </p:oleObj>
              </mc:Choice>
              <mc:Fallback>
                <p:oleObj name="" r:id="rId12" imgW="431165" imgH="1651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7763" y="3786188"/>
                        <a:ext cx="1566862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1476375" y="2851150"/>
            <a:ext cx="2520950" cy="1719263"/>
            <a:chOff x="385" y="2523"/>
            <a:chExt cx="1588" cy="1083"/>
          </a:xfrm>
        </p:grpSpPr>
        <p:sp>
          <p:nvSpPr>
            <p:cNvPr id="6163" name="Rectangle 7"/>
            <p:cNvSpPr/>
            <p:nvPr/>
          </p:nvSpPr>
          <p:spPr>
            <a:xfrm>
              <a:off x="385" y="2523"/>
              <a:ext cx="1588" cy="10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6164" name="Oval 8"/>
            <p:cNvSpPr/>
            <p:nvPr/>
          </p:nvSpPr>
          <p:spPr>
            <a:xfrm>
              <a:off x="528" y="2784"/>
              <a:ext cx="1056" cy="720"/>
            </a:xfrm>
            <a:prstGeom prst="ellipse">
              <a:avLst/>
            </a:prstGeom>
            <a:solidFill>
              <a:srgbClr val="FFFF99"/>
            </a:solidFill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6165" name="Text Box 9"/>
            <p:cNvSpPr txBox="1"/>
            <p:nvPr/>
          </p:nvSpPr>
          <p:spPr>
            <a:xfrm>
              <a:off x="1248" y="2976"/>
              <a:ext cx="19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6" name="Oval 10"/>
            <p:cNvSpPr/>
            <p:nvPr/>
          </p:nvSpPr>
          <p:spPr>
            <a:xfrm>
              <a:off x="624" y="2976"/>
              <a:ext cx="528" cy="432"/>
            </a:xfrm>
            <a:prstGeom prst="ellipse">
              <a:avLst/>
            </a:prstGeom>
            <a:solidFill>
              <a:srgbClr val="CCFFFF"/>
            </a:solidFill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6167" name="Text Box 11"/>
            <p:cNvSpPr txBox="1"/>
            <p:nvPr/>
          </p:nvSpPr>
          <p:spPr>
            <a:xfrm>
              <a:off x="768" y="3072"/>
              <a:ext cx="19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2" name="Object 5"/>
            <p:cNvGraphicFramePr/>
            <p:nvPr/>
          </p:nvGraphicFramePr>
          <p:xfrm>
            <a:off x="1606" y="2629"/>
            <a:ext cx="24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4" imgW="139700" imgH="177800" progId="Equation.DSMT4">
                    <p:embed/>
                  </p:oleObj>
                </mc:Choice>
                <mc:Fallback>
                  <p:oleObj name="" r:id="rId14" imgW="139700" imgH="1778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06" y="2629"/>
                          <a:ext cx="247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13"/>
          <p:cNvSpPr/>
          <p:nvPr/>
        </p:nvSpPr>
        <p:spPr>
          <a:xfrm>
            <a:off x="395288" y="2143125"/>
            <a:ext cx="792162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5C3CFA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事件Ａ的样本点都是事件Ｂ的样本点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431800" y="928688"/>
            <a:ext cx="8280400" cy="519112"/>
            <a:chOff x="272" y="527"/>
            <a:chExt cx="5216" cy="327"/>
          </a:xfrm>
        </p:grpSpPr>
        <p:sp>
          <p:nvSpPr>
            <p:cNvPr id="6161" name="Rectangle 19"/>
            <p:cNvSpPr/>
            <p:nvPr/>
          </p:nvSpPr>
          <p:spPr>
            <a:xfrm>
              <a:off x="272" y="527"/>
              <a:ext cx="52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p>
              <a:pPr>
                <a:buClr>
                  <a:srgbClr val="FF0000"/>
                </a:buClr>
                <a:buSzPct val="90000"/>
                <a:buFont typeface="Wingdings" panose="05000000000000000000" pitchFamily="2" charset="2"/>
              </a:pPr>
              <a:r>
                <a:rPr lang="en-US" altLang="zh-CN" sz="2800" b="1" dirty="0">
                  <a:solidFill>
                    <a:srgbClr val="5C3CFA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事件Ａ是事件Ｂ的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子事件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2" name="AutoShape 20"/>
            <p:cNvSpPr/>
            <p:nvPr/>
          </p:nvSpPr>
          <p:spPr>
            <a:xfrm>
              <a:off x="3016" y="663"/>
              <a:ext cx="862" cy="91"/>
            </a:xfrm>
            <a:prstGeom prst="leftRightArrow">
              <a:avLst>
                <a:gd name="adj1" fmla="val 50000"/>
                <a:gd name="adj2" fmla="val 189450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38" name="Text Box 21"/>
          <p:cNvSpPr txBox="1"/>
          <p:nvPr/>
        </p:nvSpPr>
        <p:spPr>
          <a:xfrm>
            <a:off x="4768850" y="3225800"/>
            <a:ext cx="1171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记作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28877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88771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288771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charRg st="5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288771">
                                            <p:txEl>
                                              <p:charRg st="53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2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4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/>
          <p:nvPr/>
        </p:nvSpPr>
        <p:spPr>
          <a:xfrm>
            <a:off x="142875" y="273050"/>
            <a:ext cx="5688013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相等事件（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Equal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51203" name="Object 2"/>
          <p:cNvGraphicFramePr/>
          <p:nvPr/>
        </p:nvGraphicFramePr>
        <p:xfrm>
          <a:off x="1187450" y="1141413"/>
          <a:ext cx="30241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002030" imgH="215900" progId="Equation.DSMT4">
                  <p:embed/>
                </p:oleObj>
              </mc:Choice>
              <mc:Fallback>
                <p:oleObj name="" r:id="rId1" imgW="1002030" imgH="2159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141413"/>
                        <a:ext cx="302418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/>
          <p:nvPr/>
        </p:nvSpPr>
        <p:spPr>
          <a:xfrm>
            <a:off x="5795963" y="1147763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A=B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Rectangle 5"/>
          <p:cNvSpPr/>
          <p:nvPr/>
        </p:nvSpPr>
        <p:spPr>
          <a:xfrm>
            <a:off x="4491038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700338" y="2060575"/>
            <a:ext cx="3048000" cy="2209800"/>
            <a:chOff x="768" y="2016"/>
            <a:chExt cx="1920" cy="1392"/>
          </a:xfrm>
        </p:grpSpPr>
        <p:sp>
          <p:nvSpPr>
            <p:cNvPr id="7179" name="Rectangle 7"/>
            <p:cNvSpPr/>
            <p:nvPr/>
          </p:nvSpPr>
          <p:spPr>
            <a:xfrm>
              <a:off x="768" y="2016"/>
              <a:ext cx="1920" cy="13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7180" name="Oval 8"/>
            <p:cNvSpPr/>
            <p:nvPr/>
          </p:nvSpPr>
          <p:spPr>
            <a:xfrm>
              <a:off x="912" y="2304"/>
              <a:ext cx="1200" cy="96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7181" name="Text Box 9"/>
            <p:cNvSpPr txBox="1"/>
            <p:nvPr/>
          </p:nvSpPr>
          <p:spPr>
            <a:xfrm>
              <a:off x="1584" y="249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D60093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rgbClr val="D6009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2" name="Text Box 10"/>
            <p:cNvSpPr txBox="1"/>
            <p:nvPr/>
          </p:nvSpPr>
          <p:spPr>
            <a:xfrm>
              <a:off x="1344" y="288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D60093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rgbClr val="D60093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2" name="Object 4"/>
            <p:cNvGraphicFramePr/>
            <p:nvPr/>
          </p:nvGraphicFramePr>
          <p:xfrm>
            <a:off x="2322" y="2199"/>
            <a:ext cx="20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139700" imgH="177800" progId="Equation.DSMT4">
                    <p:embed/>
                  </p:oleObj>
                </mc:Choice>
                <mc:Fallback>
                  <p:oleObj name="" r:id="rId3" imgW="139700" imgH="1778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22" y="2199"/>
                          <a:ext cx="206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2" name="Object 3"/>
          <p:cNvGraphicFramePr/>
          <p:nvPr/>
        </p:nvGraphicFramePr>
        <p:xfrm>
          <a:off x="4572000" y="1147763"/>
          <a:ext cx="9080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215900" imgH="152400" progId="Equation.DSMT4">
                  <p:embed/>
                </p:oleObj>
              </mc:Choice>
              <mc:Fallback>
                <p:oleObj name="" r:id="rId5" imgW="215900" imgH="1524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147763"/>
                        <a:ext cx="90805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/>
          <p:cNvSpPr txBox="1"/>
          <p:nvPr/>
        </p:nvSpPr>
        <p:spPr>
          <a:xfrm>
            <a:off x="1239838" y="4581525"/>
            <a:ext cx="62277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事件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zh-CN" altLang="en-US" sz="2800" b="1" dirty="0">
                <a:latin typeface="Century Schoolbook" panose="02040604050505020304" pitchFamily="18" charset="0"/>
              </a:rPr>
              <a:t>与事件</a:t>
            </a:r>
            <a:r>
              <a:rPr lang="en-US" altLang="zh-CN" sz="2800" b="1" dirty="0">
                <a:latin typeface="Century Schoolbook" panose="02040604050505020304" pitchFamily="18" charset="0"/>
              </a:rPr>
              <a:t>B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含有相同的样本点      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51214" name="Text Box 14"/>
          <p:cNvSpPr txBox="1"/>
          <p:nvPr/>
        </p:nvSpPr>
        <p:spPr>
          <a:xfrm>
            <a:off x="539750" y="5157788"/>
            <a:ext cx="8397875" cy="137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例如：在投掷一颗骰子的试验中，事件“出现偶数点”</a:t>
            </a:r>
            <a:endParaRPr lang="zh-CN" altLang="en-US" sz="2800" b="1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           与事件“出现</a:t>
            </a:r>
            <a:r>
              <a:rPr lang="en-US" altLang="zh-CN" sz="2800" b="1" dirty="0">
                <a:latin typeface="Century Schoolbook" panose="02040604050505020304" pitchFamily="18" charset="0"/>
              </a:rPr>
              <a:t>2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，</a:t>
            </a:r>
            <a:r>
              <a:rPr lang="en-US" altLang="zh-CN" sz="2800" b="1" dirty="0">
                <a:latin typeface="Century Schoolbook" panose="02040604050505020304" pitchFamily="18" charset="0"/>
              </a:rPr>
              <a:t>4</a:t>
            </a:r>
            <a:r>
              <a:rPr lang="zh-CN" altLang="en-US" sz="2800" b="1" dirty="0">
                <a:latin typeface="Century Schoolbook" panose="02040604050505020304" pitchFamily="18" charset="0"/>
              </a:rPr>
              <a:t>或</a:t>
            </a:r>
            <a:r>
              <a:rPr lang="en-US" altLang="zh-CN" sz="2800" b="1" dirty="0">
                <a:latin typeface="Century Schoolbook" panose="02040604050505020304" pitchFamily="18" charset="0"/>
              </a:rPr>
              <a:t>6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点”是相等事件。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4" grpId="0"/>
      <p:bldP spid="51213" grpId="0"/>
      <p:bldP spid="512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27" name="Object 2"/>
          <p:cNvGraphicFramePr/>
          <p:nvPr/>
        </p:nvGraphicFramePr>
        <p:xfrm>
          <a:off x="4000500" y="2286000"/>
          <a:ext cx="17891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545465" imgH="203200" progId="Equation.DSMT4">
                  <p:embed/>
                </p:oleObj>
              </mc:Choice>
              <mc:Fallback>
                <p:oleObj name="" r:id="rId1" imgW="545465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7598D9"/>
                          </a:clrTo>
                        </a:clrChange>
                        <a:clrChange>
                          <a:clrFrom>
                            <a:srgbClr val="00FFFF"/>
                          </a:clrFrom>
                          <a:clrTo>
                            <a:srgbClr val="575F6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0500" y="2286000"/>
                        <a:ext cx="1789113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4"/>
          <p:cNvSpPr/>
          <p:nvPr/>
        </p:nvSpPr>
        <p:spPr>
          <a:xfrm>
            <a:off x="4491038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8202" name="Rectangle 5"/>
          <p:cNvSpPr/>
          <p:nvPr/>
        </p:nvSpPr>
        <p:spPr>
          <a:xfrm>
            <a:off x="4572000" y="3357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857250" y="2428875"/>
            <a:ext cx="2736850" cy="2089150"/>
            <a:chOff x="528" y="2208"/>
            <a:chExt cx="1968" cy="1536"/>
          </a:xfrm>
        </p:grpSpPr>
        <p:sp>
          <p:nvSpPr>
            <p:cNvPr id="8207" name="Rectangle 7"/>
            <p:cNvSpPr/>
            <p:nvPr/>
          </p:nvSpPr>
          <p:spPr>
            <a:xfrm>
              <a:off x="528" y="2208"/>
              <a:ext cx="1968" cy="1536"/>
            </a:xfrm>
            <a:prstGeom prst="rect">
              <a:avLst/>
            </a:prstGeom>
            <a:solidFill>
              <a:schemeClr val="bg1">
                <a:alpha val="7843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8208" name="Oval 8"/>
            <p:cNvSpPr/>
            <p:nvPr/>
          </p:nvSpPr>
          <p:spPr>
            <a:xfrm>
              <a:off x="1056" y="2496"/>
              <a:ext cx="1008" cy="672"/>
            </a:xfrm>
            <a:prstGeom prst="ellipse">
              <a:avLst/>
            </a:prstGeom>
            <a:solidFill>
              <a:srgbClr val="FF00FF">
                <a:alpha val="74901"/>
              </a:srgbClr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8209" name="Oval 9"/>
            <p:cNvSpPr/>
            <p:nvPr/>
          </p:nvSpPr>
          <p:spPr>
            <a:xfrm>
              <a:off x="672" y="2880"/>
              <a:ext cx="1008" cy="672"/>
            </a:xfrm>
            <a:prstGeom prst="ellipse">
              <a:avLst/>
            </a:prstGeom>
            <a:solidFill>
              <a:schemeClr val="accent2">
                <a:alpha val="39999"/>
              </a:schemeClr>
            </a:solidFill>
            <a:ln w="3175" cap="flat" cmpd="sng">
              <a:solidFill>
                <a:srgbClr val="99CC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graphicFrame>
          <p:nvGraphicFramePr>
            <p:cNvPr id="8198" name="Object 5"/>
            <p:cNvGraphicFramePr/>
            <p:nvPr/>
          </p:nvGraphicFramePr>
          <p:xfrm>
            <a:off x="2131" y="2342"/>
            <a:ext cx="20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139700" imgH="177800" progId="Equation.DSMT4">
                    <p:embed/>
                  </p:oleObj>
                </mc:Choice>
                <mc:Fallback>
                  <p:oleObj name="" r:id="rId3" imgW="139700" imgH="1778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31" y="2342"/>
                          <a:ext cx="205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6"/>
            <p:cNvGraphicFramePr/>
            <p:nvPr/>
          </p:nvGraphicFramePr>
          <p:xfrm>
            <a:off x="1008" y="3120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152400" imgH="165100" progId="Equation.DSMT4">
                    <p:embed/>
                  </p:oleObj>
                </mc:Choice>
                <mc:Fallback>
                  <p:oleObj name="" r:id="rId5" imgW="152400" imgH="1651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8" y="3120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7"/>
            <p:cNvGraphicFramePr/>
            <p:nvPr/>
          </p:nvGraphicFramePr>
          <p:xfrm>
            <a:off x="1536" y="2640"/>
            <a:ext cx="27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7" imgW="152400" imgH="165100" progId="Equation.DSMT4">
                    <p:embed/>
                  </p:oleObj>
                </mc:Choice>
                <mc:Fallback>
                  <p:oleObj name="" r:id="rId7" imgW="152400" imgH="1651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36" y="2640"/>
                          <a:ext cx="274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7" name="Rectangle 13"/>
          <p:cNvSpPr/>
          <p:nvPr/>
        </p:nvSpPr>
        <p:spPr>
          <a:xfrm>
            <a:off x="214313" y="260350"/>
            <a:ext cx="6049962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、和事件 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Union</a:t>
            </a:r>
            <a:endParaRPr lang="en-US" altLang="zh-CN" sz="3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2241" name="Rectangle 17"/>
          <p:cNvSpPr/>
          <p:nvPr/>
        </p:nvSpPr>
        <p:spPr>
          <a:xfrm>
            <a:off x="500063" y="4643438"/>
            <a:ext cx="287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多个事件的和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206" name="Text Box 19"/>
          <p:cNvSpPr txBox="1"/>
          <p:nvPr/>
        </p:nvSpPr>
        <p:spPr>
          <a:xfrm>
            <a:off x="684213" y="836613"/>
            <a:ext cx="5759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</a:pPr>
            <a:r>
              <a:rPr lang="zh-CN" altLang="en-US" sz="2800" b="1" dirty="0">
                <a:latin typeface="宋体" panose="02010600030101010101" pitchFamily="2" charset="-122"/>
              </a:rPr>
              <a:t>和事件</a:t>
            </a:r>
            <a:r>
              <a:rPr lang="en-US" altLang="zh-CN" sz="2800" b="1" dirty="0">
                <a:latin typeface="宋体" panose="02010600030101010101" pitchFamily="2" charset="-122"/>
              </a:rPr>
              <a:t>A∪B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14375" name="Object 1031"/>
          <p:cNvGraphicFramePr/>
          <p:nvPr/>
        </p:nvGraphicFramePr>
        <p:xfrm>
          <a:off x="585788" y="1571625"/>
          <a:ext cx="74787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3221355" imgH="215900" progId="Equation.DSMT4">
                  <p:embed/>
                </p:oleObj>
              </mc:Choice>
              <mc:Fallback>
                <p:oleObj name="" r:id="rId9" imgW="3221355" imgH="215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788" y="1571625"/>
                        <a:ext cx="7478712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2" name="Object 1038"/>
          <p:cNvGraphicFramePr/>
          <p:nvPr/>
        </p:nvGraphicFramePr>
        <p:xfrm>
          <a:off x="214313" y="5286375"/>
          <a:ext cx="37719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1536065" imgH="431800" progId="Equation.DSMT4">
                  <p:embed/>
                </p:oleObj>
              </mc:Choice>
              <mc:Fallback>
                <p:oleObj name="" r:id="rId11" imgW="1536065" imgH="431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4313" y="5286375"/>
                        <a:ext cx="3771900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38"/>
          <p:cNvGraphicFramePr/>
          <p:nvPr/>
        </p:nvGraphicFramePr>
        <p:xfrm>
          <a:off x="4081463" y="5500688"/>
          <a:ext cx="3990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3" imgW="1625600" imgH="228600" progId="Equation.DSMT4">
                  <p:embed/>
                </p:oleObj>
              </mc:Choice>
              <mc:Fallback>
                <p:oleObj name="" r:id="rId13" imgW="16256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1463" y="5500688"/>
                        <a:ext cx="39909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7" grpId="0"/>
      <p:bldP spid="522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/>
          <p:nvPr/>
        </p:nvSpPr>
        <p:spPr>
          <a:xfrm>
            <a:off x="214313" y="200025"/>
            <a:ext cx="5832475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、积事件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Intersection</a:t>
            </a:r>
            <a:endParaRPr lang="en-US" altLang="zh-CN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3251" name="Rectangle 3"/>
          <p:cNvSpPr/>
          <p:nvPr/>
        </p:nvSpPr>
        <p:spPr>
          <a:xfrm>
            <a:off x="6300788" y="2492375"/>
            <a:ext cx="13509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ＡＢ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227" name="Rectangle 4"/>
          <p:cNvSpPr/>
          <p:nvPr/>
        </p:nvSpPr>
        <p:spPr>
          <a:xfrm>
            <a:off x="4495800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195513" y="2205038"/>
            <a:ext cx="2808287" cy="2454275"/>
            <a:chOff x="295" y="2205"/>
            <a:chExt cx="2064" cy="1728"/>
          </a:xfrm>
        </p:grpSpPr>
        <p:sp>
          <p:nvSpPr>
            <p:cNvPr id="9234" name="Rectangle 6"/>
            <p:cNvSpPr/>
            <p:nvPr/>
          </p:nvSpPr>
          <p:spPr>
            <a:xfrm>
              <a:off x="295" y="2205"/>
              <a:ext cx="2064" cy="17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9235" name="Oval 7"/>
            <p:cNvSpPr/>
            <p:nvPr/>
          </p:nvSpPr>
          <p:spPr>
            <a:xfrm>
              <a:off x="624" y="2928"/>
              <a:ext cx="895" cy="820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31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9236" name="Oval 8"/>
            <p:cNvSpPr/>
            <p:nvPr/>
          </p:nvSpPr>
          <p:spPr>
            <a:xfrm>
              <a:off x="1008" y="2544"/>
              <a:ext cx="1008" cy="960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31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9237" name="Line 9"/>
            <p:cNvSpPr/>
            <p:nvPr/>
          </p:nvSpPr>
          <p:spPr>
            <a:xfrm>
              <a:off x="1008" y="2976"/>
              <a:ext cx="288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8" name="Line 10"/>
            <p:cNvSpPr/>
            <p:nvPr/>
          </p:nvSpPr>
          <p:spPr>
            <a:xfrm>
              <a:off x="1008" y="3072"/>
              <a:ext cx="384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Line 11"/>
            <p:cNvSpPr/>
            <p:nvPr/>
          </p:nvSpPr>
          <p:spPr>
            <a:xfrm>
              <a:off x="1008" y="3120"/>
              <a:ext cx="480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Line 12"/>
            <p:cNvSpPr/>
            <p:nvPr/>
          </p:nvSpPr>
          <p:spPr>
            <a:xfrm>
              <a:off x="1008" y="3024"/>
              <a:ext cx="384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1" name="Line 13"/>
            <p:cNvSpPr/>
            <p:nvPr/>
          </p:nvSpPr>
          <p:spPr>
            <a:xfrm>
              <a:off x="1008" y="3168"/>
              <a:ext cx="480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2" name="Line 14"/>
            <p:cNvSpPr/>
            <p:nvPr/>
          </p:nvSpPr>
          <p:spPr>
            <a:xfrm>
              <a:off x="1056" y="3216"/>
              <a:ext cx="480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3" name="Line 15"/>
            <p:cNvSpPr/>
            <p:nvPr/>
          </p:nvSpPr>
          <p:spPr>
            <a:xfrm>
              <a:off x="1056" y="3264"/>
              <a:ext cx="480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4" name="Line 16"/>
            <p:cNvSpPr/>
            <p:nvPr/>
          </p:nvSpPr>
          <p:spPr>
            <a:xfrm>
              <a:off x="1104" y="3312"/>
              <a:ext cx="432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5" name="Line 17"/>
            <p:cNvSpPr/>
            <p:nvPr/>
          </p:nvSpPr>
          <p:spPr>
            <a:xfrm>
              <a:off x="1152" y="3360"/>
              <a:ext cx="384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6" name="Line 18"/>
            <p:cNvSpPr/>
            <p:nvPr/>
          </p:nvSpPr>
          <p:spPr>
            <a:xfrm>
              <a:off x="1248" y="3408"/>
              <a:ext cx="240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7" name="Line 19"/>
            <p:cNvSpPr/>
            <p:nvPr/>
          </p:nvSpPr>
          <p:spPr>
            <a:xfrm>
              <a:off x="1344" y="3456"/>
              <a:ext cx="144" cy="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9222" name="Object 4"/>
            <p:cNvGraphicFramePr/>
            <p:nvPr/>
          </p:nvGraphicFramePr>
          <p:xfrm>
            <a:off x="1536" y="2688"/>
            <a:ext cx="27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" imgW="152400" imgH="165100" progId="Equation.DSMT4">
                    <p:embed/>
                  </p:oleObj>
                </mc:Choice>
                <mc:Fallback>
                  <p:oleObj name="" r:id="rId1" imgW="152400" imgH="1651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6" y="2688"/>
                          <a:ext cx="274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5"/>
            <p:cNvGraphicFramePr/>
            <p:nvPr/>
          </p:nvGraphicFramePr>
          <p:xfrm>
            <a:off x="720" y="3216"/>
            <a:ext cx="3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152400" imgH="165100" progId="Equation.DSMT4">
                    <p:embed/>
                  </p:oleObj>
                </mc:Choice>
                <mc:Fallback>
                  <p:oleObj name="" r:id="rId3" imgW="152400" imgH="1651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3216"/>
                          <a:ext cx="34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6"/>
            <p:cNvGraphicFramePr/>
            <p:nvPr/>
          </p:nvGraphicFramePr>
          <p:xfrm>
            <a:off x="598" y="2341"/>
            <a:ext cx="24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5" imgW="139700" imgH="177800" progId="Equation.DSMT4">
                    <p:embed/>
                  </p:oleObj>
                </mc:Choice>
                <mc:Fallback>
                  <p:oleObj name="" r:id="rId5" imgW="139700" imgH="177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8" y="2341"/>
                          <a:ext cx="244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1" name="Rectangle 23"/>
          <p:cNvSpPr/>
          <p:nvPr/>
        </p:nvSpPr>
        <p:spPr>
          <a:xfrm>
            <a:off x="6372225" y="3214688"/>
            <a:ext cx="125095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Verdana" panose="020B0604030504040204" pitchFamily="34" charset="0"/>
              </a:rPr>
              <a:t>Ａ∩Ｂ</a:t>
            </a:r>
            <a:endParaRPr lang="zh-CN" altLang="en-US" sz="2800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53274" name="Rectangle 26"/>
          <p:cNvSpPr/>
          <p:nvPr/>
        </p:nvSpPr>
        <p:spPr>
          <a:xfrm>
            <a:off x="323850" y="4941888"/>
            <a:ext cx="287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多个事件的积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53279" name="Line 31"/>
          <p:cNvSpPr/>
          <p:nvPr/>
        </p:nvSpPr>
        <p:spPr>
          <a:xfrm flipH="1">
            <a:off x="3492500" y="2781300"/>
            <a:ext cx="287972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" name="Group 1103"/>
          <p:cNvGrpSpPr/>
          <p:nvPr/>
        </p:nvGrpSpPr>
        <p:grpSpPr>
          <a:xfrm>
            <a:off x="327025" y="1000125"/>
            <a:ext cx="6916738" cy="587375"/>
            <a:chOff x="206" y="1022"/>
            <a:chExt cx="4357" cy="370"/>
          </a:xfrm>
        </p:grpSpPr>
        <p:graphicFrame>
          <p:nvGraphicFramePr>
            <p:cNvPr id="9221" name="Object 1035"/>
            <p:cNvGraphicFramePr/>
            <p:nvPr/>
          </p:nvGraphicFramePr>
          <p:xfrm>
            <a:off x="2918" y="1067"/>
            <a:ext cx="164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989965" imgH="203200" progId="Equation.DSMT4">
                    <p:embed/>
                  </p:oleObj>
                </mc:Choice>
                <mc:Fallback>
                  <p:oleObj name="" r:id="rId7" imgW="989965" imgH="203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18" y="1067"/>
                          <a:ext cx="1645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Text Box 1102"/>
            <p:cNvSpPr txBox="1"/>
            <p:nvPr/>
          </p:nvSpPr>
          <p:spPr>
            <a:xfrm>
              <a:off x="206" y="1022"/>
              <a:ext cx="2570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marL="228600" indent="-228600">
                <a:buClr>
                  <a:schemeClr val="hlink"/>
                </a:buClr>
              </a:pPr>
              <a:r>
                <a:rPr lang="en-US" altLang="zh-CN" sz="3200" b="1" dirty="0">
                  <a:latin typeface="宋体" panose="02010600030101010101" pitchFamily="2" charset="-122"/>
                </a:rPr>
                <a:t> A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与</a:t>
              </a:r>
              <a:r>
                <a:rPr lang="en-US" altLang="zh-CN" sz="3200" b="1" dirty="0">
                  <a:latin typeface="宋体" panose="02010600030101010101" pitchFamily="2" charset="-122"/>
                </a:rPr>
                <a:t>B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的积事件，记为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314448" name="Object 1104"/>
          <p:cNvGraphicFramePr/>
          <p:nvPr/>
        </p:nvGraphicFramePr>
        <p:xfrm>
          <a:off x="296863" y="1643063"/>
          <a:ext cx="6743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904490" imgH="215900" progId="Equation.DSMT4">
                  <p:embed/>
                </p:oleObj>
              </mc:Choice>
              <mc:Fallback>
                <p:oleObj name="" r:id="rId9" imgW="2904490" imgH="215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863" y="1643063"/>
                        <a:ext cx="674370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2" name="Object 1038"/>
          <p:cNvGraphicFramePr/>
          <p:nvPr/>
        </p:nvGraphicFramePr>
        <p:xfrm>
          <a:off x="830263" y="5540375"/>
          <a:ext cx="26812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1091565" imgH="381000" progId="Equation.DSMT4">
                  <p:embed/>
                </p:oleObj>
              </mc:Choice>
              <mc:Fallback>
                <p:oleObj name="" r:id="rId11" imgW="1091565" imgH="381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0263" y="5540375"/>
                        <a:ext cx="2681287" cy="76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38"/>
          <p:cNvGraphicFramePr/>
          <p:nvPr/>
        </p:nvGraphicFramePr>
        <p:xfrm>
          <a:off x="3643313" y="5703888"/>
          <a:ext cx="32115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1308100" imgH="228600" progId="Equation.DSMT4">
                  <p:embed/>
                </p:oleObj>
              </mc:Choice>
              <mc:Fallback>
                <p:oleObj name="" r:id="rId13" imgW="13081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3313" y="5703888"/>
                        <a:ext cx="3211512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71" grpId="0"/>
      <p:bldP spid="532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/>
          <p:nvPr/>
        </p:nvSpPr>
        <p:spPr>
          <a:xfrm>
            <a:off x="285750" y="404813"/>
            <a:ext cx="9217025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、互不相容事件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Exclusive</a:t>
            </a:r>
            <a:endParaRPr lang="en-US" altLang="zh-CN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246" name="Rectangle 3"/>
          <p:cNvSpPr/>
          <p:nvPr/>
        </p:nvSpPr>
        <p:spPr>
          <a:xfrm>
            <a:off x="4476750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0247" name="Rectangle 4"/>
          <p:cNvSpPr/>
          <p:nvPr/>
        </p:nvSpPr>
        <p:spPr>
          <a:xfrm>
            <a:off x="4495800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0248" name="Rectangle 5"/>
          <p:cNvSpPr/>
          <p:nvPr/>
        </p:nvSpPr>
        <p:spPr>
          <a:xfrm>
            <a:off x="4491038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42938" y="3659188"/>
            <a:ext cx="3200400" cy="2362200"/>
            <a:chOff x="240" y="2160"/>
            <a:chExt cx="2016" cy="1488"/>
          </a:xfrm>
        </p:grpSpPr>
        <p:sp>
          <p:nvSpPr>
            <p:cNvPr id="10258" name="Rectangle 7"/>
            <p:cNvSpPr/>
            <p:nvPr/>
          </p:nvSpPr>
          <p:spPr>
            <a:xfrm>
              <a:off x="240" y="2160"/>
              <a:ext cx="2016" cy="14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0259" name="Oval 8"/>
            <p:cNvSpPr/>
            <p:nvPr/>
          </p:nvSpPr>
          <p:spPr>
            <a:xfrm>
              <a:off x="1296" y="2976"/>
              <a:ext cx="720" cy="528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0260" name="Oval 9"/>
            <p:cNvSpPr/>
            <p:nvPr/>
          </p:nvSpPr>
          <p:spPr>
            <a:xfrm>
              <a:off x="336" y="2496"/>
              <a:ext cx="768" cy="624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graphicFrame>
          <p:nvGraphicFramePr>
            <p:cNvPr id="10242" name="Object 2"/>
            <p:cNvGraphicFramePr/>
            <p:nvPr/>
          </p:nvGraphicFramePr>
          <p:xfrm>
            <a:off x="528" y="2688"/>
            <a:ext cx="3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152400" imgH="165100" progId="Equation.DSMT4">
                    <p:embed/>
                  </p:oleObj>
                </mc:Choice>
                <mc:Fallback>
                  <p:oleObj name="" r:id="rId1" imgW="152400" imgH="1651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8" y="2688"/>
                          <a:ext cx="34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3"/>
            <p:cNvGraphicFramePr/>
            <p:nvPr/>
          </p:nvGraphicFramePr>
          <p:xfrm>
            <a:off x="1584" y="3120"/>
            <a:ext cx="27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52400" imgH="165100" progId="Equation.DSMT4">
                    <p:embed/>
                  </p:oleObj>
                </mc:Choice>
                <mc:Fallback>
                  <p:oleObj name="" r:id="rId3" imgW="152400" imgH="165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84" y="3120"/>
                          <a:ext cx="274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4"/>
            <p:cNvGraphicFramePr/>
            <p:nvPr/>
          </p:nvGraphicFramePr>
          <p:xfrm>
            <a:off x="1510" y="2341"/>
            <a:ext cx="24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139700" imgH="177800" progId="Equation.DSMT4">
                    <p:embed/>
                  </p:oleObj>
                </mc:Choice>
                <mc:Fallback>
                  <p:oleObj name="" r:id="rId5" imgW="139700" imgH="1778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10" y="2341"/>
                          <a:ext cx="246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5" name="Text Box 13"/>
          <p:cNvSpPr txBox="1"/>
          <p:nvPr/>
        </p:nvSpPr>
        <p:spPr>
          <a:xfrm>
            <a:off x="755650" y="1901825"/>
            <a:ext cx="5759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5C3CFA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事件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与事件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不能同时发生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54286" name="Text Box 14"/>
          <p:cNvSpPr txBox="1"/>
          <p:nvPr/>
        </p:nvSpPr>
        <p:spPr>
          <a:xfrm>
            <a:off x="755650" y="2549525"/>
            <a:ext cx="6480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5C3CFA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事件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与事件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没有公共的样本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点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357188" y="1181100"/>
            <a:ext cx="8286750" cy="954088"/>
            <a:chOff x="373" y="598"/>
            <a:chExt cx="5036" cy="601"/>
          </a:xfrm>
        </p:grpSpPr>
        <p:sp>
          <p:nvSpPr>
            <p:cNvPr id="10256" name="Text Box 16"/>
            <p:cNvSpPr txBox="1"/>
            <p:nvPr/>
          </p:nvSpPr>
          <p:spPr>
            <a:xfrm>
              <a:off x="373" y="598"/>
              <a:ext cx="5036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Century Schoolbook" panose="02040604050505020304" pitchFamily="18" charset="0"/>
                </a:rPr>
                <a:t>事件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A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与事件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B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互不相容（或互斥）             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AB=</a:t>
              </a:r>
              <a:r>
                <a:rPr lang="el-GR" altLang="zh-CN" sz="2800" b="1" dirty="0">
                  <a:latin typeface="Century Schoolbook" panose="02040604050505020304" pitchFamily="18" charset="0"/>
                  <a:cs typeface="Arial" panose="020B0604020202020204" pitchFamily="34" charset="0"/>
                </a:rPr>
                <a:t>Φ</a:t>
              </a:r>
              <a:r>
                <a:rPr lang="en-US" altLang="zh-CN" sz="2800" b="1" dirty="0">
                  <a:latin typeface="Century Schoolbook" panose="02040604050505020304" pitchFamily="18" charset="0"/>
                  <a:cs typeface="Arial" panose="020B0604020202020204" pitchFamily="34" charset="0"/>
                </a:rPr>
                <a:t>        </a:t>
              </a:r>
              <a:endParaRPr lang="el-GR" altLang="zh-CN" sz="2800" b="1" dirty="0">
                <a:latin typeface="Century Schoolbook" panose="020406040505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10257" name="AutoShape 17"/>
            <p:cNvSpPr/>
            <p:nvPr/>
          </p:nvSpPr>
          <p:spPr>
            <a:xfrm>
              <a:off x="3770" y="709"/>
              <a:ext cx="771" cy="91"/>
            </a:xfrm>
            <a:prstGeom prst="leftRightArrow">
              <a:avLst>
                <a:gd name="adj1" fmla="val 50000"/>
                <a:gd name="adj2" fmla="val 169450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800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18" name="Text Box 9"/>
          <p:cNvSpPr txBox="1"/>
          <p:nvPr/>
        </p:nvSpPr>
        <p:spPr>
          <a:xfrm>
            <a:off x="4208463" y="3679825"/>
            <a:ext cx="4394200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如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A=</a:t>
            </a:r>
            <a:r>
              <a:rPr lang="en-US" altLang="zh-CN" sz="2800" b="1" dirty="0">
                <a:latin typeface="宋体" panose="02010600030101010101" pitchFamily="2" charset="-122"/>
              </a:rPr>
              <a:t>{1,2,3},</a:t>
            </a:r>
            <a:r>
              <a:rPr lang="en-US" altLang="zh-CN" sz="2800" b="1" dirty="0">
                <a:latin typeface="Century Schoolbook" panose="02040604050505020304" pitchFamily="18" charset="0"/>
              </a:rPr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={1,3,5},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latin typeface="Century Schoolbook" panose="02040604050505020304" pitchFamily="18" charset="0"/>
              </a:rPr>
              <a:t>C</a:t>
            </a:r>
            <a:r>
              <a:rPr lang="en-US" altLang="zh-CN" sz="2800" b="1" dirty="0">
                <a:latin typeface="宋体" panose="02010600030101010101" pitchFamily="2" charset="-122"/>
              </a:rPr>
              <a:t>={4,5}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9" name="Text Box 10"/>
          <p:cNvSpPr txBox="1"/>
          <p:nvPr/>
        </p:nvSpPr>
        <p:spPr>
          <a:xfrm>
            <a:off x="4208463" y="4591050"/>
            <a:ext cx="36210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zh-CN" altLang="en-US" sz="2800" b="1" dirty="0">
                <a:latin typeface="Century Schoolbook" panose="02040604050505020304" pitchFamily="18" charset="0"/>
              </a:rPr>
              <a:t>与</a:t>
            </a:r>
            <a:r>
              <a:rPr lang="en-US" altLang="zh-CN" sz="2800" b="1" dirty="0">
                <a:latin typeface="Century Schoolbook" panose="02040604050505020304" pitchFamily="18" charset="0"/>
              </a:rPr>
              <a:t>C</a:t>
            </a:r>
            <a:r>
              <a:rPr lang="zh-CN" altLang="en-US" sz="2800" b="1" dirty="0">
                <a:latin typeface="Century Schoolbook" panose="02040604050505020304" pitchFamily="18" charset="0"/>
              </a:rPr>
              <a:t>是互不相容的。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20" name="Text Box 11"/>
          <p:cNvSpPr txBox="1"/>
          <p:nvPr/>
        </p:nvSpPr>
        <p:spPr>
          <a:xfrm>
            <a:off x="4208463" y="5119688"/>
            <a:ext cx="29003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zh-CN" altLang="en-US" sz="2800" b="1" dirty="0">
                <a:latin typeface="Century Schoolbook" panose="02040604050505020304" pitchFamily="18" charset="0"/>
              </a:rPr>
              <a:t>与</a:t>
            </a:r>
            <a:r>
              <a:rPr lang="en-US" altLang="zh-CN" sz="2800" b="1" dirty="0">
                <a:latin typeface="Century Schoolbook" panose="02040604050505020304" pitchFamily="18" charset="0"/>
              </a:rPr>
              <a:t>B</a:t>
            </a:r>
            <a:r>
              <a:rPr lang="zh-CN" altLang="en-US" sz="2800" b="1" dirty="0">
                <a:latin typeface="Century Schoolbook" panose="02040604050505020304" pitchFamily="18" charset="0"/>
              </a:rPr>
              <a:t>是相容的。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85" grpId="0"/>
      <p:bldP spid="54286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26"/>
          <p:cNvGrpSpPr/>
          <p:nvPr/>
        </p:nvGrpSpPr>
        <p:grpSpPr>
          <a:xfrm>
            <a:off x="5562600" y="1219200"/>
            <a:ext cx="2971800" cy="1828800"/>
            <a:chOff x="3408" y="768"/>
            <a:chExt cx="1872" cy="1152"/>
          </a:xfrm>
        </p:grpSpPr>
        <p:sp>
          <p:nvSpPr>
            <p:cNvPr id="11281" name="Rectangle 1027"/>
            <p:cNvSpPr/>
            <p:nvPr/>
          </p:nvSpPr>
          <p:spPr>
            <a:xfrm>
              <a:off x="3408" y="768"/>
              <a:ext cx="1872" cy="1152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3200" dirty="0">
                <a:solidFill>
                  <a:srgbClr val="CCECFF"/>
                </a:solidFill>
                <a:latin typeface="Century Schoolbook" panose="0204060405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271" name="Object 7"/>
            <p:cNvGraphicFramePr/>
            <p:nvPr/>
          </p:nvGraphicFramePr>
          <p:xfrm>
            <a:off x="4892" y="810"/>
            <a:ext cx="33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" imgW="139700" imgH="177800" progId="Equation.DSMT4">
                    <p:embed/>
                  </p:oleObj>
                </mc:Choice>
                <mc:Fallback>
                  <p:oleObj name="" r:id="rId1" imgW="139700" imgH="1778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2" y="810"/>
                          <a:ext cx="338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6" name="Rectangle 1030"/>
          <p:cNvSpPr>
            <a:spLocks noChangeArrowheads="1"/>
          </p:cNvSpPr>
          <p:nvPr/>
        </p:nvSpPr>
        <p:spPr bwMode="auto">
          <a:xfrm>
            <a:off x="914400" y="1828800"/>
            <a:ext cx="4800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互相对立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5607" name="Object 2"/>
          <p:cNvGraphicFramePr/>
          <p:nvPr/>
        </p:nvGraphicFramePr>
        <p:xfrm>
          <a:off x="1068388" y="1219200"/>
          <a:ext cx="39830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1408430" imgH="203200" progId="Equation.DSMT4">
                  <p:embed/>
                </p:oleObj>
              </mc:Choice>
              <mc:Fallback>
                <p:oleObj name="" r:id="rId3" imgW="1408430" imgH="203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575F6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8388" y="1219200"/>
                        <a:ext cx="3983037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32"/>
          <p:cNvGrpSpPr/>
          <p:nvPr/>
        </p:nvGrpSpPr>
        <p:grpSpPr>
          <a:xfrm>
            <a:off x="927100" y="2438400"/>
            <a:ext cx="4330700" cy="954088"/>
            <a:chOff x="432" y="1246"/>
            <a:chExt cx="2488" cy="601"/>
          </a:xfrm>
        </p:grpSpPr>
        <p:sp>
          <p:nvSpPr>
            <p:cNvPr id="25609" name="Text Box 1033"/>
            <p:cNvSpPr txBox="1">
              <a:spLocks noChangeArrowheads="1"/>
            </p:cNvSpPr>
            <p:nvPr/>
          </p:nvSpPr>
          <p:spPr bwMode="auto">
            <a:xfrm>
              <a:off x="712" y="1246"/>
              <a:ext cx="2208" cy="6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0" fontAlgn="auto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800" b="1" kern="1200" cap="none" spc="0" normalizeH="0" baseline="0" noProof="0">
                  <a:latin typeface="+mn-ea"/>
                  <a:ea typeface="+mn-ea"/>
                  <a:cs typeface="+mn-cs"/>
                </a:rPr>
                <a:t>每次试验 </a:t>
              </a:r>
              <a:r>
                <a:rPr kumimoji="0" lang="en-US" altLang="zh-CN" sz="2800" b="1" i="1" kern="1200" cap="none" spc="0" normalizeH="0" baseline="0" noProof="0">
                  <a:latin typeface="+mn-ea"/>
                  <a:ea typeface="+mn-ea"/>
                  <a:cs typeface="+mn-cs"/>
                </a:rPr>
                <a:t>A、</a:t>
              </a:r>
              <a:r>
                <a:rPr kumimoji="0" lang="zh-CN" altLang="en-US" sz="2800" b="1" kern="1200" cap="none" spc="0" normalizeH="0" baseline="0" noProof="0">
                  <a:latin typeface="+mn-ea"/>
                  <a:ea typeface="+mn-ea"/>
                  <a:cs typeface="+mn-cs"/>
                </a:rPr>
                <a:t> </a:t>
              </a:r>
              <a:r>
                <a:rPr kumimoji="0" lang="en-US" altLang="zh-CN" sz="2800" b="1" i="1" kern="1200" cap="none" spc="0" normalizeH="0" baseline="0" noProof="0">
                  <a:latin typeface="+mn-ea"/>
                  <a:ea typeface="+mn-ea"/>
                  <a:cs typeface="+mn-cs"/>
                </a:rPr>
                <a:t>B</a:t>
              </a:r>
              <a:r>
                <a:rPr kumimoji="0" lang="zh-CN" altLang="en-US" sz="2800" b="1" kern="1200" cap="none" spc="0" normalizeH="0" baseline="0" noProof="0">
                  <a:latin typeface="+mn-ea"/>
                  <a:ea typeface="+mn-ea"/>
                  <a:cs typeface="+mn-cs"/>
                </a:rPr>
                <a:t>中有且只有一个发生</a:t>
              </a:r>
              <a:endParaRPr kumimoji="0" lang="zh-CN" altLang="en-US" sz="2800" b="1" kern="1200" cap="none" spc="0" normalizeH="0" baseline="0" noProof="0"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1270" name="Object 6"/>
            <p:cNvGraphicFramePr/>
            <p:nvPr/>
          </p:nvGraphicFramePr>
          <p:xfrm>
            <a:off x="432" y="1344"/>
            <a:ext cx="29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5" imgW="469900" imgH="279400" progId="Equation.3">
                    <p:embed/>
                  </p:oleObj>
                </mc:Choice>
                <mc:Fallback>
                  <p:oleObj name="" r:id="rId5" imgW="469900" imgH="2794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CCE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" y="1344"/>
                          <a:ext cx="296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1" name="Oval 1045"/>
          <p:cNvSpPr/>
          <p:nvPr/>
        </p:nvSpPr>
        <p:spPr>
          <a:xfrm>
            <a:off x="6553200" y="1828800"/>
            <a:ext cx="1371600" cy="8382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3200" b="1" i="1" dirty="0">
                <a:solidFill>
                  <a:schemeClr val="bg2"/>
                </a:solidFill>
                <a:latin typeface="Century Schoolbook" panose="02040604050505020304" pitchFamily="18" charset="0"/>
                <a:ea typeface="楷体_GB2312" pitchFamily="49" charset="-122"/>
              </a:rPr>
              <a:t>A</a:t>
            </a:r>
            <a:endParaRPr lang="en-US" altLang="zh-CN" sz="3200" b="1" i="1" dirty="0">
              <a:solidFill>
                <a:schemeClr val="bg2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graphicFrame>
        <p:nvGraphicFramePr>
          <p:cNvPr id="25625" name="Object 3"/>
          <p:cNvGraphicFramePr/>
          <p:nvPr/>
        </p:nvGraphicFramePr>
        <p:xfrm>
          <a:off x="5791200" y="1335088"/>
          <a:ext cx="7620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241300" imgH="203200" progId="Equation.3">
                  <p:embed/>
                </p:oleObj>
              </mc:Choice>
              <mc:Fallback>
                <p:oleObj name="" r:id="rId7" imgW="241300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39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1335088"/>
                        <a:ext cx="762000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56"/>
          <p:cNvGrpSpPr/>
          <p:nvPr/>
        </p:nvGrpSpPr>
        <p:grpSpPr>
          <a:xfrm>
            <a:off x="742950" y="3429000"/>
            <a:ext cx="5391150" cy="1295400"/>
            <a:chOff x="432" y="2256"/>
            <a:chExt cx="3396" cy="816"/>
          </a:xfrm>
        </p:grpSpPr>
        <p:graphicFrame>
          <p:nvGraphicFramePr>
            <p:cNvPr id="11269" name="Object 5"/>
            <p:cNvGraphicFramePr/>
            <p:nvPr/>
          </p:nvGraphicFramePr>
          <p:xfrm>
            <a:off x="1286" y="2688"/>
            <a:ext cx="97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9" imgW="1244600" imgH="469900" progId="Equation.3">
                    <p:embed/>
                  </p:oleObj>
                </mc:Choice>
                <mc:Fallback>
                  <p:oleObj name="" r:id="rId9" imgW="1244600" imgH="4699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86" y="2688"/>
                          <a:ext cx="970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6" name="Text Box 1050"/>
            <p:cNvSpPr txBox="1">
              <a:spLocks noChangeArrowheads="1"/>
            </p:cNvSpPr>
            <p:nvPr/>
          </p:nvSpPr>
          <p:spPr bwMode="auto">
            <a:xfrm>
              <a:off x="432" y="2256"/>
              <a:ext cx="3396" cy="6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2800" b="1" kern="1200" cap="none" spc="0" normalizeH="0" baseline="0" noProof="0" dirty="0">
                  <a:latin typeface="+mn-ea"/>
                  <a:ea typeface="+mn-ea"/>
                  <a:cs typeface="+mn-cs"/>
                </a:rPr>
                <a:t>称</a:t>
              </a:r>
              <a:r>
                <a:rPr kumimoji="1" lang="en-US" altLang="zh-CN" sz="2800" b="1" i="1" kern="1200" cap="none" spc="0" normalizeH="0" baseline="0" noProof="0" dirty="0">
                  <a:latin typeface="+mn-ea"/>
                  <a:ea typeface="+mn-ea"/>
                  <a:cs typeface="+mn-cs"/>
                </a:rPr>
                <a:t>B</a:t>
              </a:r>
              <a:r>
                <a:rPr kumimoji="1" lang="en-US" altLang="zh-CN" sz="2800" b="1" kern="1200" cap="none" spc="0" normalizeH="0" baseline="0" noProof="0" dirty="0">
                  <a:latin typeface="+mn-ea"/>
                  <a:ea typeface="+mn-ea"/>
                  <a:cs typeface="+mn-cs"/>
                </a:rPr>
                <a:t> </a:t>
              </a:r>
              <a:r>
                <a:rPr kumimoji="1" lang="zh-CN" altLang="en-US" sz="2800" b="1" kern="1200" cap="none" spc="0" normalizeH="0" baseline="0" noProof="0" dirty="0">
                  <a:latin typeface="+mn-ea"/>
                  <a:ea typeface="+mn-ea"/>
                  <a:cs typeface="+mn-cs"/>
                </a:rPr>
                <a:t>为</a:t>
              </a:r>
              <a:r>
                <a:rPr kumimoji="1" lang="en-US" altLang="zh-CN" sz="2800" b="1" i="1" kern="1200" cap="none" spc="0" normalizeH="0" baseline="0" noProof="0" dirty="0">
                  <a:latin typeface="+mn-ea"/>
                  <a:ea typeface="+mn-ea"/>
                  <a:cs typeface="+mn-cs"/>
                </a:rPr>
                <a:t>A</a:t>
              </a:r>
              <a:r>
                <a:rPr kumimoji="1" lang="zh-CN" altLang="en-US" sz="2800" b="1" kern="1200" cap="none" spc="0" normalizeH="0" baseline="0" noProof="0" dirty="0">
                  <a:latin typeface="+mn-ea"/>
                  <a:ea typeface="+mn-ea"/>
                  <a:cs typeface="+mn-cs"/>
                </a:rPr>
                <a:t>的对立事件(</a:t>
              </a:r>
              <a:r>
                <a:rPr kumimoji="1" lang="en-US" altLang="zh-CN" sz="2800" b="1" kern="1200" cap="none" spc="0" normalizeH="0" baseline="0" noProof="0" dirty="0">
                  <a:latin typeface="+mn-ea"/>
                  <a:ea typeface="+mn-ea"/>
                  <a:cs typeface="+mn-cs"/>
                </a:rPr>
                <a:t>or</a:t>
              </a:r>
              <a:r>
                <a:rPr kumimoji="1" lang="zh-CN" altLang="en-US" sz="2800" b="1" kern="1200" cap="none" spc="0" normalizeH="0" baseline="0" noProof="0" dirty="0">
                  <a:latin typeface="+mn-ea"/>
                  <a:ea typeface="+mn-ea"/>
                  <a:cs typeface="+mn-cs"/>
                </a:rPr>
                <a:t>逆事件)，</a:t>
              </a:r>
              <a:endPara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endParaRPr>
            </a:p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2800" b="1" kern="1200" cap="none" spc="0" normalizeH="0" baseline="0" noProof="0" dirty="0">
                  <a:latin typeface="+mn-ea"/>
                  <a:ea typeface="+mn-ea"/>
                  <a:cs typeface="+mn-cs"/>
                </a:rPr>
                <a:t>记为</a:t>
              </a:r>
              <a:endPara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5629" name="Text Box 1053"/>
          <p:cNvSpPr txBox="1">
            <a:spLocks noChangeArrowheads="1"/>
          </p:cNvSpPr>
          <p:nvPr/>
        </p:nvSpPr>
        <p:spPr bwMode="auto">
          <a:xfrm>
            <a:off x="500063" y="4829175"/>
            <a:ext cx="8072438" cy="138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注意：“</a:t>
            </a:r>
            <a:r>
              <a:rPr kumimoji="1" lang="en-US" altLang="zh-CN" sz="2800" b="1" i="1" kern="1200" cap="none" spc="0" normalizeH="0" baseline="0" noProof="0" dirty="0">
                <a:latin typeface="+mn-ea"/>
                <a:ea typeface="+mn-ea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与</a:t>
            </a:r>
            <a:r>
              <a:rPr kumimoji="1" lang="en-US" altLang="zh-CN" sz="2800" b="1" i="1" kern="1200" cap="none" spc="0" normalizeH="0" baseline="0" noProof="0" dirty="0">
                <a:latin typeface="+mn-ea"/>
                <a:ea typeface="+mn-ea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互相对立”与“</a:t>
            </a:r>
            <a:r>
              <a:rPr kumimoji="1" lang="en-US" altLang="zh-CN" sz="2800" b="1" i="1" kern="1200" cap="none" spc="0" normalizeH="0" baseline="0" noProof="0" dirty="0">
                <a:latin typeface="+mn-ea"/>
                <a:ea typeface="+mn-ea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与</a:t>
            </a:r>
            <a:r>
              <a:rPr kumimoji="1" lang="en-US" altLang="zh-CN" sz="2800" b="1" i="1" kern="1200" cap="none" spc="0" normalizeH="0" baseline="0" noProof="0" dirty="0">
                <a:latin typeface="+mn-ea"/>
                <a:ea typeface="+mn-ea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互不相容”是不同的概念。若</a:t>
            </a:r>
            <a:r>
              <a:rPr kumimoji="1" lang="en-US" altLang="zh-CN" sz="2800" b="1" i="1" kern="1200" cap="none" spc="0" normalizeH="0" baseline="0" noProof="0" dirty="0">
                <a:latin typeface="+mn-ea"/>
                <a:ea typeface="+mn-ea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与</a:t>
            </a:r>
            <a:r>
              <a:rPr kumimoji="1" lang="en-US" altLang="zh-CN" sz="2800" b="1" i="1" kern="1200" cap="none" spc="0" normalizeH="0" baseline="0" noProof="0" dirty="0">
                <a:latin typeface="+mn-ea"/>
                <a:ea typeface="+mn-ea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互相对立则</a:t>
            </a:r>
            <a:r>
              <a:rPr kumimoji="1" lang="en-US" altLang="zh-CN" sz="2800" b="1" i="1" kern="1200" cap="none" spc="0" normalizeH="0" baseline="0" noProof="0" dirty="0">
                <a:latin typeface="+mn-ea"/>
                <a:ea typeface="+mn-ea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与</a:t>
            </a:r>
            <a:r>
              <a:rPr kumimoji="1" lang="en-US" altLang="zh-CN" sz="2800" b="1" i="1" kern="1200" cap="none" spc="0" normalizeH="0" baseline="0" noProof="0" dirty="0">
                <a:latin typeface="+mn-ea"/>
                <a:ea typeface="+mn-ea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</a:rPr>
              <a:t>一定互不相容，反之不成立。</a:t>
            </a:r>
            <a:endParaRPr kumimoji="1" lang="zh-CN" altLang="en-US" sz="28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sp>
        <p:nvSpPr>
          <p:cNvPr id="25634" name="Text Box 1058"/>
          <p:cNvSpPr txBox="1">
            <a:spLocks noChangeArrowheads="1"/>
          </p:cNvSpPr>
          <p:nvPr/>
        </p:nvSpPr>
        <p:spPr bwMode="auto">
          <a:xfrm>
            <a:off x="762000" y="304800"/>
            <a:ext cx="39624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 dirty="0">
                <a:latin typeface="+mn-ea"/>
                <a:ea typeface="+mn-ea"/>
                <a:cs typeface="+mn-cs"/>
                <a:sym typeface="Euclid Symbol" panose="05050102010706020507" pitchFamily="18" charset="2"/>
              </a:rPr>
              <a:t>5</a:t>
            </a:r>
            <a:r>
              <a:rPr kumimoji="1" lang="zh-CN" altLang="en-US" sz="2800" b="1" kern="1200" cap="none" spc="0" normalizeH="0" baseline="0" noProof="0" dirty="0">
                <a:latin typeface="+mn-ea"/>
                <a:ea typeface="+mn-ea"/>
                <a:cs typeface="+mn-cs"/>
                <a:sym typeface="Euclid Symbol" panose="05050102010706020507" pitchFamily="18" charset="2"/>
              </a:rPr>
              <a:t>. 事件的对立</a:t>
            </a:r>
            <a:endParaRPr kumimoji="1" lang="en-US" altLang="zh-CN" sz="2800" b="1" kern="1200" cap="none" spc="0" normalizeH="0" baseline="0" noProof="0" dirty="0">
              <a:latin typeface="+mn-ea"/>
              <a:ea typeface="+mn-ea"/>
              <a:cs typeface="+mn-cs"/>
              <a:sym typeface="Euclid Symbol" panose="05050102010706020507" pitchFamily="18" charset="2"/>
            </a:endParaRPr>
          </a:p>
        </p:txBody>
      </p:sp>
      <p:graphicFrame>
        <p:nvGraphicFramePr>
          <p:cNvPr id="25636" name="Object 4"/>
          <p:cNvGraphicFramePr/>
          <p:nvPr/>
        </p:nvGraphicFramePr>
        <p:xfrm>
          <a:off x="6172200" y="1258888"/>
          <a:ext cx="7445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279400" imgH="190500" progId="Equation.DSMT4">
                  <p:embed/>
                </p:oleObj>
              </mc:Choice>
              <mc:Fallback>
                <p:oleObj name="" r:id="rId11" imgW="279400" imgH="190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39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1258888"/>
                        <a:ext cx="744538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21" grpId="0" animBg="1"/>
      <p:bldP spid="25629" grpId="0"/>
      <p:bldP spid="256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30163" y="46243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Ａ－Ｂ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Rectangle 3"/>
          <p:cNvSpPr/>
          <p:nvPr/>
        </p:nvSpPr>
        <p:spPr>
          <a:xfrm>
            <a:off x="4476750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2297" name="Rectangle 4"/>
          <p:cNvSpPr/>
          <p:nvPr/>
        </p:nvSpPr>
        <p:spPr>
          <a:xfrm>
            <a:off x="4476750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2298" name="Rectangle 5"/>
          <p:cNvSpPr/>
          <p:nvPr/>
        </p:nvSpPr>
        <p:spPr>
          <a:xfrm>
            <a:off x="4505325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56326" name="Rectangle 6"/>
          <p:cNvSpPr/>
          <p:nvPr/>
        </p:nvSpPr>
        <p:spPr>
          <a:xfrm>
            <a:off x="285750" y="71438"/>
            <a:ext cx="5616575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、差事件 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Difference</a:t>
            </a:r>
            <a:endParaRPr lang="en-US" altLang="zh-CN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614488" y="2247900"/>
            <a:ext cx="3886200" cy="2819400"/>
            <a:chOff x="576" y="2208"/>
            <a:chExt cx="2448" cy="1776"/>
          </a:xfrm>
        </p:grpSpPr>
        <p:sp>
          <p:nvSpPr>
            <p:cNvPr id="12310" name="Rectangle 8"/>
            <p:cNvSpPr/>
            <p:nvPr/>
          </p:nvSpPr>
          <p:spPr>
            <a:xfrm>
              <a:off x="576" y="2208"/>
              <a:ext cx="2448" cy="17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2311" name="Oval 9"/>
            <p:cNvSpPr/>
            <p:nvPr/>
          </p:nvSpPr>
          <p:spPr>
            <a:xfrm>
              <a:off x="1440" y="2592"/>
              <a:ext cx="1296" cy="864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2312" name="Oval 10"/>
            <p:cNvSpPr/>
            <p:nvPr/>
          </p:nvSpPr>
          <p:spPr>
            <a:xfrm>
              <a:off x="768" y="2976"/>
              <a:ext cx="1296" cy="720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12313" name="Line 11"/>
            <p:cNvSpPr/>
            <p:nvPr/>
          </p:nvSpPr>
          <p:spPr>
            <a:xfrm>
              <a:off x="1248" y="2976"/>
              <a:ext cx="192" cy="9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Line 12"/>
            <p:cNvSpPr/>
            <p:nvPr/>
          </p:nvSpPr>
          <p:spPr>
            <a:xfrm>
              <a:off x="1104" y="3024"/>
              <a:ext cx="384" cy="14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5" name="Line 13"/>
            <p:cNvSpPr/>
            <p:nvPr/>
          </p:nvSpPr>
          <p:spPr>
            <a:xfrm>
              <a:off x="1008" y="3072"/>
              <a:ext cx="528" cy="192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Line 14"/>
            <p:cNvSpPr/>
            <p:nvPr/>
          </p:nvSpPr>
          <p:spPr>
            <a:xfrm>
              <a:off x="912" y="3099"/>
              <a:ext cx="720" cy="24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7" name="Line 15"/>
            <p:cNvSpPr/>
            <p:nvPr/>
          </p:nvSpPr>
          <p:spPr>
            <a:xfrm>
              <a:off x="816" y="3168"/>
              <a:ext cx="1008" cy="24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Line 16"/>
            <p:cNvSpPr/>
            <p:nvPr/>
          </p:nvSpPr>
          <p:spPr>
            <a:xfrm>
              <a:off x="816" y="3216"/>
              <a:ext cx="1152" cy="28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Line 17"/>
            <p:cNvSpPr/>
            <p:nvPr/>
          </p:nvSpPr>
          <p:spPr>
            <a:xfrm>
              <a:off x="768" y="3264"/>
              <a:ext cx="1152" cy="28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0" name="Line 18"/>
            <p:cNvSpPr/>
            <p:nvPr/>
          </p:nvSpPr>
          <p:spPr>
            <a:xfrm>
              <a:off x="768" y="3312"/>
              <a:ext cx="1104" cy="28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1" name="Line 19"/>
            <p:cNvSpPr/>
            <p:nvPr/>
          </p:nvSpPr>
          <p:spPr>
            <a:xfrm>
              <a:off x="768" y="3408"/>
              <a:ext cx="960" cy="24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Line 20"/>
            <p:cNvSpPr/>
            <p:nvPr/>
          </p:nvSpPr>
          <p:spPr>
            <a:xfrm>
              <a:off x="864" y="3504"/>
              <a:ext cx="720" cy="192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292" name="Object 4"/>
            <p:cNvGraphicFramePr/>
            <p:nvPr/>
          </p:nvGraphicFramePr>
          <p:xfrm>
            <a:off x="1056" y="3312"/>
            <a:ext cx="28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" imgW="152400" imgH="165100" progId="Equation.DSMT4">
                    <p:embed/>
                  </p:oleObj>
                </mc:Choice>
                <mc:Fallback>
                  <p:oleObj name="" r:id="rId1" imgW="152400" imgH="1651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56" y="3312"/>
                          <a:ext cx="288" cy="2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5"/>
            <p:cNvGraphicFramePr/>
            <p:nvPr/>
          </p:nvGraphicFramePr>
          <p:xfrm>
            <a:off x="2112" y="2784"/>
            <a:ext cx="1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152400" imgH="165100" progId="Equation.DSMT4">
                    <p:embed/>
                  </p:oleObj>
                </mc:Choice>
                <mc:Fallback>
                  <p:oleObj name="" r:id="rId3" imgW="152400" imgH="1651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12" y="2784"/>
                          <a:ext cx="19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/>
            <p:nvPr/>
          </p:nvGraphicFramePr>
          <p:xfrm>
            <a:off x="1056" y="235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5" imgW="165100" imgH="165100" progId="Equation.DSMT4">
                    <p:embed/>
                  </p:oleObj>
                </mc:Choice>
                <mc:Fallback>
                  <p:oleObj name="" r:id="rId5" imgW="165100" imgH="1651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6" y="2352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3" name="Line 24"/>
            <p:cNvSpPr/>
            <p:nvPr/>
          </p:nvSpPr>
          <p:spPr>
            <a:xfrm>
              <a:off x="975" y="3566"/>
              <a:ext cx="318" cy="91"/>
            </a:xfrm>
            <a:prstGeom prst="line">
              <a:avLst/>
            </a:prstGeom>
            <a:ln w="12700" cap="sq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6345" name="Text Box 25"/>
          <p:cNvSpPr txBox="1"/>
          <p:nvPr/>
        </p:nvSpPr>
        <p:spPr>
          <a:xfrm>
            <a:off x="755650" y="1362075"/>
            <a:ext cx="8064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5C3CFA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由属于事件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但不属于事件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的样本点组成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6346" name="Object 2"/>
          <p:cNvGraphicFramePr/>
          <p:nvPr/>
        </p:nvGraphicFramePr>
        <p:xfrm>
          <a:off x="1979613" y="5672138"/>
          <a:ext cx="2447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850265" imgH="241300" progId="Equation.DSMT4">
                  <p:embed/>
                </p:oleObj>
              </mc:Choice>
              <mc:Fallback>
                <p:oleObj name="" r:id="rId7" imgW="850265" imgH="241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5672138"/>
                        <a:ext cx="24479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/>
          <p:nvPr/>
        </p:nvGrpSpPr>
        <p:grpSpPr>
          <a:xfrm>
            <a:off x="755650" y="714375"/>
            <a:ext cx="7993063" cy="519113"/>
            <a:chOff x="476" y="709"/>
            <a:chExt cx="5035" cy="327"/>
          </a:xfrm>
        </p:grpSpPr>
        <p:sp>
          <p:nvSpPr>
            <p:cNvPr id="12308" name="Text Box 28"/>
            <p:cNvSpPr txBox="1"/>
            <p:nvPr/>
          </p:nvSpPr>
          <p:spPr>
            <a:xfrm>
              <a:off x="476" y="709"/>
              <a:ext cx="50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Clr>
                  <a:srgbClr val="FF0000"/>
                </a:buClr>
                <a:buSzPct val="90000"/>
                <a:buFont typeface="Wingdings" panose="05000000000000000000" pitchFamily="2" charset="2"/>
              </a:pPr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差事件</a:t>
              </a:r>
              <a:r>
                <a:rPr lang="en-US" altLang="zh-CN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A-B</a:t>
              </a:r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发生        事件</a:t>
              </a:r>
              <a:r>
                <a:rPr lang="en-US" altLang="zh-CN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发生且事件</a:t>
              </a:r>
              <a:r>
                <a:rPr lang="en-US" altLang="zh-CN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B</a:t>
              </a:r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不发生</a:t>
              </a:r>
              <a:endPara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309" name="AutoShape 29"/>
            <p:cNvSpPr/>
            <p:nvPr/>
          </p:nvSpPr>
          <p:spPr>
            <a:xfrm>
              <a:off x="2064" y="845"/>
              <a:ext cx="816" cy="90"/>
            </a:xfrm>
            <a:prstGeom prst="leftRightArrow">
              <a:avLst>
                <a:gd name="adj1" fmla="val 50000"/>
                <a:gd name="adj2" fmla="val 181333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56350" name="Line 30"/>
          <p:cNvSpPr/>
          <p:nvPr/>
        </p:nvSpPr>
        <p:spPr>
          <a:xfrm flipV="1">
            <a:off x="1254125" y="4048125"/>
            <a:ext cx="107950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04" name="Text Box 31"/>
          <p:cNvSpPr txBox="1"/>
          <p:nvPr/>
        </p:nvSpPr>
        <p:spPr>
          <a:xfrm>
            <a:off x="950913" y="6040438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sz="2800" b="1" dirty="0">
              <a:latin typeface="Century Schoolbook" panose="02040604050505020304" pitchFamily="18" charset="0"/>
            </a:endParaRPr>
          </a:p>
        </p:txBody>
      </p:sp>
      <p:sp>
        <p:nvSpPr>
          <p:cNvPr id="56352" name="Text Box 32"/>
          <p:cNvSpPr txBox="1"/>
          <p:nvPr/>
        </p:nvSpPr>
        <p:spPr>
          <a:xfrm>
            <a:off x="755650" y="5749925"/>
            <a:ext cx="1095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性质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56353" name="Object 3"/>
          <p:cNvGraphicFramePr/>
          <p:nvPr/>
        </p:nvGraphicFramePr>
        <p:xfrm>
          <a:off x="4932363" y="5781675"/>
          <a:ext cx="31686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976630" imgH="165100" progId="Equation.DSMT4">
                  <p:embed/>
                </p:oleObj>
              </mc:Choice>
              <mc:Fallback>
                <p:oleObj name="" r:id="rId9" imgW="976630" imgH="165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2363" y="5781675"/>
                        <a:ext cx="31686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9"/>
          <p:cNvSpPr txBox="1"/>
          <p:nvPr/>
        </p:nvSpPr>
        <p:spPr>
          <a:xfrm>
            <a:off x="5654675" y="3214688"/>
            <a:ext cx="2846388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如：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A=</a:t>
            </a:r>
            <a:r>
              <a:rPr lang="en-US" altLang="zh-CN" sz="2800" b="1" dirty="0">
                <a:latin typeface="宋体" panose="02010600030101010101" pitchFamily="2" charset="-122"/>
              </a:rPr>
              <a:t>{1,2,3},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r>
              <a:rPr lang="en-US" altLang="zh-CN" sz="2800" b="1" dirty="0">
                <a:latin typeface="Century Schoolbook" panose="02040604050505020304" pitchFamily="18" charset="0"/>
              </a:rPr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={1,3,5}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5" name="Text Box 11"/>
          <p:cNvSpPr txBox="1"/>
          <p:nvPr/>
        </p:nvSpPr>
        <p:spPr>
          <a:xfrm>
            <a:off x="5357813" y="4340225"/>
            <a:ext cx="3556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则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A-B=</a:t>
            </a:r>
            <a:r>
              <a:rPr lang="en-US" altLang="zh-CN" sz="2800" b="1" dirty="0">
                <a:latin typeface="宋体" panose="02010600030101010101" pitchFamily="2" charset="-122"/>
              </a:rPr>
              <a:t>{2},</a:t>
            </a:r>
            <a:r>
              <a:rPr lang="en-US" altLang="zh-CN" sz="2800" b="1" dirty="0">
                <a:latin typeface="Century Schoolbook" panose="02040604050505020304" pitchFamily="18" charset="0"/>
              </a:rPr>
              <a:t>B-A</a:t>
            </a:r>
            <a:r>
              <a:rPr lang="en-US" altLang="zh-CN" sz="2800" b="1" dirty="0">
                <a:latin typeface="宋体" panose="02010600030101010101" pitchFamily="2" charset="-122"/>
              </a:rPr>
              <a:t>={5}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charRg st="1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6" grpId="0"/>
      <p:bldP spid="56345" grpId="0"/>
      <p:bldP spid="56352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00025" y="285750"/>
            <a:ext cx="8720138" cy="925513"/>
          </a:xfrm>
        </p:spPr>
        <p:txBody>
          <a:bodyPr vert="horz" wrap="square" lIns="91440" tIns="45720" rIns="91440" bIns="45720" numCol="1" anchor="t" anchorCtr="0" compatLnSpc="1"/>
          <a:p>
            <a:pPr eaLnBrk="1" hangingPunct="1">
              <a:lnSpc>
                <a:spcPct val="90000"/>
              </a:lnSpc>
              <a:buClr>
                <a:srgbClr val="99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“</a:t>
            </a:r>
            <a:r>
              <a:rPr lang="zh-CN" altLang="en-US" sz="2800" b="1" dirty="0">
                <a:latin typeface="宋体" panose="02010600030101010101" pitchFamily="2" charset="-122"/>
              </a:rPr>
              <a:t>和”、“交”关系式（摩根律）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2239" name="Object 15"/>
          <p:cNvGraphicFramePr/>
          <p:nvPr>
            <p:ph sz="quarter" idx="2"/>
          </p:nvPr>
        </p:nvGraphicFramePr>
        <p:xfrm>
          <a:off x="5372100" y="1392238"/>
          <a:ext cx="3101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587500" imgH="457200" progId="Equation.DSMT4">
                  <p:embed/>
                </p:oleObj>
              </mc:Choice>
              <mc:Fallback>
                <p:oleObj name="" r:id="rId1" imgW="1587500" imgH="457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72100" y="1392238"/>
                        <a:ext cx="3101975" cy="7508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1" name="Object 27"/>
          <p:cNvGraphicFramePr/>
          <p:nvPr/>
        </p:nvGraphicFramePr>
        <p:xfrm>
          <a:off x="857250" y="1381125"/>
          <a:ext cx="4089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2032000" imgH="457200" progId="Equation.DSMT4">
                  <p:embed/>
                </p:oleObj>
              </mc:Choice>
              <mc:Fallback>
                <p:oleObj name="" r:id="rId3" imgW="2032000" imgH="457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0" y="1381125"/>
                        <a:ext cx="40894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7" name="Object 33"/>
          <p:cNvGraphicFramePr/>
          <p:nvPr>
            <p:ph sz="quarter" idx="3"/>
          </p:nvPr>
        </p:nvGraphicFramePr>
        <p:xfrm>
          <a:off x="1071563" y="3190875"/>
          <a:ext cx="1498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520700" imgH="190500" progId="Equation.DSMT4">
                  <p:embed/>
                </p:oleObj>
              </mc:Choice>
              <mc:Fallback>
                <p:oleObj name="" r:id="rId5" imgW="520700" imgH="1905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63" y="3190875"/>
                        <a:ext cx="1498600" cy="4524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9" name="Object 35"/>
          <p:cNvGraphicFramePr/>
          <p:nvPr/>
        </p:nvGraphicFramePr>
        <p:xfrm>
          <a:off x="1285875" y="3827463"/>
          <a:ext cx="12461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520700" imgH="190500" progId="Equation.DSMT4">
                  <p:embed/>
                </p:oleObj>
              </mc:Choice>
              <mc:Fallback>
                <p:oleObj name="" r:id="rId7" imgW="520700" imgH="1905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75" y="3827463"/>
                        <a:ext cx="1246188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36"/>
          <p:cNvGraphicFramePr/>
          <p:nvPr/>
        </p:nvGraphicFramePr>
        <p:xfrm>
          <a:off x="1319213" y="4429125"/>
          <a:ext cx="20970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876300" imgH="228600" progId="Equation.DSMT4">
                  <p:embed/>
                </p:oleObj>
              </mc:Choice>
              <mc:Fallback>
                <p:oleObj name="" r:id="rId9" imgW="876300" imgH="2286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9213" y="4429125"/>
                        <a:ext cx="209708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/>
          <p:cNvGraphicFramePr/>
          <p:nvPr/>
        </p:nvGraphicFramePr>
        <p:xfrm>
          <a:off x="1308100" y="5113338"/>
          <a:ext cx="20764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889000" imgH="228600" progId="Equation.DSMT4">
                  <p:embed/>
                </p:oleObj>
              </mc:Choice>
              <mc:Fallback>
                <p:oleObj name="" r:id="rId11" imgW="889000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8100" y="5113338"/>
                        <a:ext cx="20764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75" name="Rectangle 151"/>
          <p:cNvSpPr>
            <a:spLocks noRot="1" noChangeArrowheads="1"/>
          </p:cNvSpPr>
          <p:nvPr/>
        </p:nvSpPr>
        <p:spPr bwMode="auto">
          <a:xfrm>
            <a:off x="352425" y="2725738"/>
            <a:ext cx="872013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9966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A={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甲来听课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B={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乙来听课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，则：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376" name="Rectangle 152"/>
          <p:cNvSpPr>
            <a:spLocks noChangeArrowheads="1"/>
          </p:cNvSpPr>
          <p:nvPr/>
        </p:nvSpPr>
        <p:spPr bwMode="auto">
          <a:xfrm>
            <a:off x="2659063" y="3195638"/>
            <a:ext cx="4572000" cy="482600"/>
          </a:xfrm>
          <a:prstGeom prst="rect">
            <a:avLst/>
          </a:prstGeom>
          <a:noFill/>
          <a:ln w="19050">
            <a:noFill/>
            <a:miter lim="800000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甲、乙至少有一人来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377" name="Rectangle 153"/>
          <p:cNvSpPr>
            <a:spLocks noChangeArrowheads="1"/>
          </p:cNvSpPr>
          <p:nvPr/>
        </p:nvSpPr>
        <p:spPr bwMode="auto">
          <a:xfrm>
            <a:off x="2571750" y="3803650"/>
            <a:ext cx="4572000" cy="482600"/>
          </a:xfrm>
          <a:prstGeom prst="rect">
            <a:avLst/>
          </a:prstGeom>
          <a:noFill/>
          <a:ln w="19050">
            <a:noFill/>
            <a:miter lim="800000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甲、乙都来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378" name="Rectangle 154"/>
          <p:cNvSpPr>
            <a:spLocks noChangeArrowheads="1"/>
          </p:cNvSpPr>
          <p:nvPr/>
        </p:nvSpPr>
        <p:spPr bwMode="auto">
          <a:xfrm>
            <a:off x="3424238" y="4456113"/>
            <a:ext cx="4572000" cy="482600"/>
          </a:xfrm>
          <a:prstGeom prst="rect">
            <a:avLst/>
          </a:prstGeom>
          <a:noFill/>
          <a:ln w="19050">
            <a:noFill/>
            <a:miter lim="800000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甲、乙都不来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3368675" y="5145088"/>
            <a:ext cx="4572000" cy="482600"/>
          </a:xfrm>
          <a:prstGeom prst="rect">
            <a:avLst/>
          </a:prstGeom>
          <a:noFill/>
          <a:ln w="19050">
            <a:noFill/>
            <a:miter lim="800000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甲、乙至少有一人不来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375" grpId="0"/>
      <p:bldP spid="52376" grpId="0"/>
      <p:bldP spid="52377" grpId="0"/>
      <p:bldP spid="52378" grpId="0"/>
      <p:bldP spid="523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0" name="Text Box 2"/>
          <p:cNvSpPr txBox="1"/>
          <p:nvPr/>
        </p:nvSpPr>
        <p:spPr>
          <a:xfrm>
            <a:off x="1049338" y="1158875"/>
            <a:ext cx="7683500" cy="5176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概率论                                  集合论</a:t>
            </a:r>
            <a:endParaRPr lang="zh-CN" altLang="en-US" sz="2800" b="1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样本空间（必然事件） </a:t>
            </a:r>
            <a:r>
              <a:rPr lang="el-GR" altLang="zh-CN" sz="2800" b="1" dirty="0">
                <a:latin typeface="宋体" panose="02010600030101010101" pitchFamily="2" charset="-122"/>
              </a:rPr>
              <a:t>Ω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  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全集</a:t>
            </a:r>
            <a:endParaRPr lang="zh-CN" altLang="en-US" sz="2800" b="1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不可能事件 </a:t>
            </a:r>
            <a:r>
              <a:rPr lang="el-GR" altLang="zh-CN" sz="2800" b="1" dirty="0">
                <a:latin typeface="Century Schoolbook" panose="02040604050505020304" pitchFamily="18" charset="0"/>
                <a:cs typeface="Arial" panose="020B0604020202020204" pitchFamily="34" charset="0"/>
              </a:rPr>
              <a:t>Φ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                    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空集</a:t>
            </a:r>
            <a:r>
              <a:rPr lang="el-GR" altLang="zh-CN" sz="2800" b="1" dirty="0">
                <a:latin typeface="Century Schoolbook" panose="02040604050505020304" pitchFamily="18" charset="0"/>
                <a:cs typeface="Arial" panose="020B0604020202020204" pitchFamily="34" charset="0"/>
              </a:rPr>
              <a:t>Φ</a:t>
            </a:r>
            <a:endParaRPr lang="en-US" altLang="zh-CN" sz="2800" b="1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子事件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en-US" altLang="zh-CN" sz="2800" b="1" dirty="0">
                <a:latin typeface="Dotum" pitchFamily="34" charset="-127"/>
                <a:ea typeface="Dotum" pitchFamily="34" charset="-127"/>
              </a:rPr>
              <a:t>⊂B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                      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子集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en-US" altLang="zh-CN" sz="2800" b="1" dirty="0">
                <a:latin typeface="Dotum" pitchFamily="34" charset="-127"/>
                <a:ea typeface="Dotum" pitchFamily="34" charset="-127"/>
              </a:rPr>
              <a:t>⊂B</a:t>
            </a:r>
            <a:endParaRPr lang="en-US" altLang="zh-CN" sz="2800" b="1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和事件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en-US" altLang="zh-CN" sz="2800" b="1" dirty="0">
                <a:latin typeface="Dotum" pitchFamily="34" charset="-127"/>
                <a:ea typeface="Dotum" pitchFamily="34" charset="-127"/>
              </a:rPr>
              <a:t>∪B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                      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并集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en-US" altLang="zh-CN" sz="2800" b="1" dirty="0">
                <a:latin typeface="Dotum" pitchFamily="34" charset="-127"/>
                <a:ea typeface="Dotum" pitchFamily="34" charset="-127"/>
              </a:rPr>
              <a:t>∪B</a:t>
            </a:r>
            <a:endParaRPr lang="en-US" altLang="zh-CN" sz="2800" b="1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积事件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en-US" altLang="zh-CN" sz="2800" b="1" dirty="0">
                <a:latin typeface="Dotum" pitchFamily="34" charset="-127"/>
                <a:ea typeface="Dotum" pitchFamily="34" charset="-127"/>
              </a:rPr>
              <a:t>B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                       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交集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en-US" altLang="zh-CN" sz="2800" b="1" dirty="0">
                <a:latin typeface="Dotum" pitchFamily="34" charset="-127"/>
                <a:ea typeface="Dotum" pitchFamily="34" charset="-127"/>
              </a:rPr>
              <a:t>∩B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</a:t>
            </a:r>
            <a:endParaRPr lang="en-US" altLang="zh-CN" sz="2800" b="1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差事件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en-US" altLang="zh-CN" sz="2800" b="1" dirty="0">
                <a:latin typeface="Dotum" pitchFamily="34" charset="-127"/>
                <a:ea typeface="Dotum" pitchFamily="34" charset="-127"/>
              </a:rPr>
              <a:t>-B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                       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差集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en-US" altLang="zh-CN" sz="2800" b="1" dirty="0">
                <a:latin typeface="Dotum" pitchFamily="34" charset="-127"/>
                <a:ea typeface="Dotum" pitchFamily="34" charset="-127"/>
              </a:rPr>
              <a:t>-B</a:t>
            </a:r>
            <a:r>
              <a:rPr lang="en-US" altLang="zh-CN" sz="2800" b="1" dirty="0">
                <a:latin typeface="Century Schoolbook" panose="02040604050505020304" pitchFamily="18" charset="0"/>
              </a:rPr>
              <a:t> </a:t>
            </a:r>
            <a:endParaRPr lang="en-US" altLang="zh-CN" sz="2800" b="1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Century Schoolbook" panose="02040604050505020304" pitchFamily="18" charset="0"/>
              </a:rPr>
              <a:t>对立事件                              补集                   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4338" name="Object 2"/>
          <p:cNvGraphicFramePr/>
          <p:nvPr/>
        </p:nvGraphicFramePr>
        <p:xfrm>
          <a:off x="2670175" y="5805488"/>
          <a:ext cx="461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52400" imgH="190500" progId="Equation.DSMT4">
                  <p:embed/>
                </p:oleObj>
              </mc:Choice>
              <mc:Fallback>
                <p:oleObj name="" r:id="rId1" imgW="152400" imgH="1905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0175" y="5805488"/>
                        <a:ext cx="461963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/>
          <p:nvPr/>
        </p:nvGraphicFramePr>
        <p:xfrm>
          <a:off x="6443663" y="5807075"/>
          <a:ext cx="4587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152400" imgH="190500" progId="Equation.DSMT4">
                  <p:embed/>
                </p:oleObj>
              </mc:Choice>
              <mc:Fallback>
                <p:oleObj name="" r:id="rId3" imgW="152400" imgH="1905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3663" y="5807075"/>
                        <a:ext cx="458787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WordArt 5"/>
          <p:cNvSpPr>
            <a:spLocks noTextEdit="1"/>
          </p:cNvSpPr>
          <p:nvPr/>
        </p:nvSpPr>
        <p:spPr>
          <a:xfrm>
            <a:off x="3421063" y="260350"/>
            <a:ext cx="2303462" cy="936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小    结</a:t>
            </a:r>
            <a:endParaRPr lang="zh-CN" altLang="en-US" sz="3600" b="1">
              <a:ln w="12700" cap="flat" cmpd="sng">
                <a:solidFill>
                  <a:srgbClr val="EAEAEA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2">
            <a:hlinkClick r:id="rId1" action="ppaction://hlinkfile"/>
          </p:cNvPr>
          <p:cNvSpPr txBox="1"/>
          <p:nvPr/>
        </p:nvSpPr>
        <p:spPr>
          <a:xfrm>
            <a:off x="684213" y="5805488"/>
            <a:ext cx="5761037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Venn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图演示集合的关系与运算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3"/>
          <p:cNvSpPr txBox="1"/>
          <p:nvPr/>
        </p:nvSpPr>
        <p:spPr>
          <a:xfrm>
            <a:off x="1619250" y="260350"/>
            <a:ext cx="53292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事件之间的运算律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0420" name="Rectangle 4"/>
          <p:cNvSpPr/>
          <p:nvPr/>
        </p:nvSpPr>
        <p:spPr>
          <a:xfrm>
            <a:off x="755650" y="112553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交换律</a:t>
            </a: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1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0421" name="Object 2"/>
          <p:cNvGraphicFramePr/>
          <p:nvPr/>
        </p:nvGraphicFramePr>
        <p:xfrm>
          <a:off x="2555875" y="1125538"/>
          <a:ext cx="26971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" imgW="901065" imgH="190500" progId="Equation.DSMT4">
                  <p:embed/>
                </p:oleObj>
              </mc:Choice>
              <mc:Fallback>
                <p:oleObj name="" r:id="rId2" imgW="901065" imgH="1905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875" y="1125538"/>
                        <a:ext cx="2697163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3"/>
          <p:cNvGraphicFramePr/>
          <p:nvPr/>
        </p:nvGraphicFramePr>
        <p:xfrm>
          <a:off x="5499100" y="1135063"/>
          <a:ext cx="2025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4" imgW="583565" imgH="165100" progId="Equation.DSMT4">
                  <p:embed/>
                </p:oleObj>
              </mc:Choice>
              <mc:Fallback>
                <p:oleObj name="" r:id="rId4" imgW="583565" imgH="1651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9100" y="1135063"/>
                        <a:ext cx="202565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/>
          <p:nvPr/>
        </p:nvSpPr>
        <p:spPr>
          <a:xfrm>
            <a:off x="755650" y="20462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结合律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0424" name="Object 4"/>
          <p:cNvGraphicFramePr/>
          <p:nvPr/>
        </p:nvGraphicFramePr>
        <p:xfrm>
          <a:off x="2843213" y="1998663"/>
          <a:ext cx="41227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6" imgW="1625600" imgH="203200" progId="Equation.DSMT4">
                  <p:embed/>
                </p:oleObj>
              </mc:Choice>
              <mc:Fallback>
                <p:oleObj name="" r:id="rId6" imgW="1625600" imgH="2032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3213" y="1998663"/>
                        <a:ext cx="4122737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9"/>
          <p:cNvSpPr/>
          <p:nvPr/>
        </p:nvSpPr>
        <p:spPr>
          <a:xfrm>
            <a:off x="785813" y="298132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分配律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0426" name="Object 5"/>
          <p:cNvGraphicFramePr/>
          <p:nvPr/>
        </p:nvGraphicFramePr>
        <p:xfrm>
          <a:off x="2700338" y="2921000"/>
          <a:ext cx="49863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536065" imgH="203200" progId="Equation.DSMT4">
                  <p:embed/>
                </p:oleObj>
              </mc:Choice>
              <mc:Fallback>
                <p:oleObj name="" r:id="rId8" imgW="1536065" imgH="203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0338" y="2921000"/>
                        <a:ext cx="4986337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6"/>
          <p:cNvGraphicFramePr/>
          <p:nvPr/>
        </p:nvGraphicFramePr>
        <p:xfrm>
          <a:off x="2627313" y="3760788"/>
          <a:ext cx="52562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0" imgW="1739900" imgH="203200" progId="Equation.DSMT4">
                  <p:embed/>
                </p:oleObj>
              </mc:Choice>
              <mc:Fallback>
                <p:oleObj name="" r:id="rId10" imgW="1739900" imgH="2032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7313" y="3760788"/>
                        <a:ext cx="5256212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2"/>
          <p:cNvSpPr/>
          <p:nvPr/>
        </p:nvSpPr>
        <p:spPr>
          <a:xfrm>
            <a:off x="755650" y="4710113"/>
            <a:ext cx="23764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摩根律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0429" name="Object 7"/>
          <p:cNvGraphicFramePr/>
          <p:nvPr/>
        </p:nvGraphicFramePr>
        <p:xfrm>
          <a:off x="2843213" y="4605338"/>
          <a:ext cx="25923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2" imgW="774065" imgH="228600" progId="Equation.DSMT4">
                  <p:embed/>
                </p:oleObj>
              </mc:Choice>
              <mc:Fallback>
                <p:oleObj name="" r:id="rId12" imgW="774065" imgH="2286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43213" y="4605338"/>
                        <a:ext cx="2592387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8"/>
          <p:cNvGraphicFramePr/>
          <p:nvPr/>
        </p:nvGraphicFramePr>
        <p:xfrm>
          <a:off x="5867400" y="4643438"/>
          <a:ext cx="22320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4" imgW="812165" imgH="241300" progId="Equation.DSMT4">
                  <p:embed/>
                </p:oleObj>
              </mc:Choice>
              <mc:Fallback>
                <p:oleObj name="" r:id="rId14" imgW="812165" imgH="2413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7400" y="4643438"/>
                        <a:ext cx="223202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4" dur="2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2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/>
      <p:bldP spid="60420" grpId="0"/>
      <p:bldP spid="60423" grpId="0"/>
      <p:bldP spid="60425" grpId="0"/>
      <p:bldP spid="604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/>
          <p:nvPr/>
        </p:nvSpPr>
        <p:spPr>
          <a:xfrm>
            <a:off x="1042988" y="5267325"/>
            <a:ext cx="4032250" cy="5191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 defTabSz="914400">
              <a:spcBef>
                <a:spcPct val="50000"/>
              </a:spcBef>
              <a:tabLst>
                <a:tab pos="509905" algn="l"/>
              </a:tabLs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S={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ｔ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| 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ｔ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3"/>
          <p:cNvSpPr/>
          <p:nvPr/>
        </p:nvSpPr>
        <p:spPr>
          <a:xfrm>
            <a:off x="590550" y="5619750"/>
            <a:ext cx="2730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468313" y="4475163"/>
            <a:ext cx="8280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在一批灯泡中任意抽取一只，测试它的寿命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Text Box 5"/>
          <p:cNvSpPr txBox="1"/>
          <p:nvPr/>
        </p:nvSpPr>
        <p:spPr>
          <a:xfrm>
            <a:off x="468313" y="2349500"/>
            <a:ext cx="65532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Verdana" panose="020B0604030504040204" pitchFamily="34" charset="0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468313" y="2636838"/>
            <a:ext cx="7489825" cy="101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Verdana" panose="020B0604030504040204" pitchFamily="34" charset="0"/>
              </a:rPr>
              <a:t>: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射手向一目标射击，直到击中目标为止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观察射击次数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8" name="Text Box 8"/>
          <p:cNvSpPr txBox="1"/>
          <p:nvPr/>
        </p:nvSpPr>
        <p:spPr>
          <a:xfrm>
            <a:off x="468313" y="1268413"/>
            <a:ext cx="7993062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Verdana" panose="020B0604030504040204" pitchFamily="34" charset="0"/>
              </a:rPr>
              <a:t>: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掷一颗匀质骰子，观察骰子出现的点数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Rectangle 9"/>
          <p:cNvSpPr/>
          <p:nvPr/>
        </p:nvSpPr>
        <p:spPr>
          <a:xfrm>
            <a:off x="1116013" y="3744913"/>
            <a:ext cx="2736850" cy="51911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 defTabSz="914400">
              <a:spcBef>
                <a:spcPct val="50000"/>
              </a:spcBef>
              <a:tabLst>
                <a:tab pos="509905" algn="l"/>
              </a:tabLs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S={1,2,…}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1" name="Rectangle 11"/>
          <p:cNvSpPr/>
          <p:nvPr/>
        </p:nvSpPr>
        <p:spPr>
          <a:xfrm>
            <a:off x="1081088" y="2060575"/>
            <a:ext cx="4211637" cy="5191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 defTabSz="914400">
              <a:spcBef>
                <a:spcPct val="50000"/>
              </a:spcBef>
              <a:tabLst>
                <a:tab pos="509905" algn="l"/>
              </a:tabLs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S={1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6}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2" name="Rectangle 12"/>
          <p:cNvSpPr/>
          <p:nvPr/>
        </p:nvSpPr>
        <p:spPr>
          <a:xfrm>
            <a:off x="0" y="333375"/>
            <a:ext cx="8027988" cy="58578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写出下列试验的样本空间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973" name="Text Box 13"/>
          <p:cNvSpPr txBox="1"/>
          <p:nvPr/>
        </p:nvSpPr>
        <p:spPr>
          <a:xfrm>
            <a:off x="5032375" y="2112963"/>
            <a:ext cx="2041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有限样本空间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4" name="Text Box 14"/>
          <p:cNvSpPr txBox="1"/>
          <p:nvPr/>
        </p:nvSpPr>
        <p:spPr>
          <a:xfrm>
            <a:off x="4419600" y="3825875"/>
            <a:ext cx="2041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无限样本空间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785813" y="5910263"/>
            <a:ext cx="4032250" cy="51911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 defTabSz="914400">
              <a:spcBef>
                <a:spcPct val="50000"/>
              </a:spcBef>
              <a:tabLst>
                <a:tab pos="509905" algn="l"/>
              </a:tabLs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做课后习题第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题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/>
      <p:bldP spid="40966" grpId="0"/>
      <p:bldP spid="40968" grpId="0"/>
      <p:bldP spid="40969" grpId="0"/>
      <p:bldP spid="40971" grpId="0"/>
      <p:bldP spid="40972" grpId="0"/>
      <p:bldP spid="40973" grpId="0"/>
      <p:bldP spid="40974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12775" y="765175"/>
            <a:ext cx="8531225" cy="1295400"/>
            <a:chOff x="386" y="482"/>
            <a:chExt cx="5374" cy="816"/>
          </a:xfrm>
        </p:grpSpPr>
        <p:sp>
          <p:nvSpPr>
            <p:cNvPr id="16406" name="Rectangle 3"/>
            <p:cNvSpPr/>
            <p:nvPr/>
          </p:nvSpPr>
          <p:spPr>
            <a:xfrm>
              <a:off x="523" y="501"/>
              <a:ext cx="52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某射手向目标射击三次，用   表示第  次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击中目标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2" name="Object 8"/>
            <p:cNvGraphicFramePr/>
            <p:nvPr/>
          </p:nvGraphicFramePr>
          <p:xfrm>
            <a:off x="3334" y="482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" imgW="165100" imgH="228600" progId="Equation.DSMT4">
                    <p:embed/>
                  </p:oleObj>
                </mc:Choice>
                <mc:Fallback>
                  <p:oleObj name="" r:id="rId1" imgW="165100" imgH="2286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34" y="482"/>
                          <a:ext cx="27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/>
            <p:nvPr/>
          </p:nvGraphicFramePr>
          <p:xfrm>
            <a:off x="4332" y="482"/>
            <a:ext cx="17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" imgW="88265" imgH="164465" progId="Equation.DSMT4">
                    <p:embed/>
                  </p:oleObj>
                </mc:Choice>
                <mc:Fallback>
                  <p:oleObj name="" r:id="rId3" imgW="88265" imgH="164465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2" y="482"/>
                          <a:ext cx="17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7" name="Rectangle 6"/>
            <p:cNvSpPr/>
            <p:nvPr/>
          </p:nvSpPr>
          <p:spPr>
            <a:xfrm>
              <a:off x="1272" y="914"/>
              <a:ext cx="41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试用   及其运算符表示下列事件</a:t>
              </a:r>
              <a:r>
                <a:rPr lang="zh-CN" altLang="en-US" sz="2800" b="1" dirty="0">
                  <a:solidFill>
                    <a:srgbClr val="5C3CFA"/>
                  </a:solidFill>
                  <a:latin typeface="Times New Roman" panose="02020603050405020304" pitchFamily="18" charset="0"/>
                </a:rPr>
                <a:t>：</a:t>
              </a:r>
              <a:endParaRPr lang="zh-CN" altLang="en-US" sz="2800" b="1" dirty="0">
                <a:solidFill>
                  <a:srgbClr val="5C3CFA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4" name="Object 10"/>
            <p:cNvGraphicFramePr/>
            <p:nvPr/>
          </p:nvGraphicFramePr>
          <p:xfrm>
            <a:off x="386" y="988"/>
            <a:ext cx="77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583565" imgH="203200" progId="Equation.DSMT4">
                    <p:embed/>
                  </p:oleObj>
                </mc:Choice>
                <mc:Fallback>
                  <p:oleObj name="" r:id="rId5" imgW="583565" imgH="2032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6" y="988"/>
                          <a:ext cx="770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/>
            <p:nvPr/>
          </p:nvGraphicFramePr>
          <p:xfrm>
            <a:off x="1746" y="914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165100" imgH="228600" progId="Equation.DSMT4">
                    <p:embed/>
                  </p:oleObj>
                </mc:Choice>
                <mc:Fallback>
                  <p:oleObj name="" r:id="rId7" imgW="165100" imgH="2286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46" y="914"/>
                          <a:ext cx="27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9" name="Rectangle 9"/>
          <p:cNvSpPr/>
          <p:nvPr/>
        </p:nvSpPr>
        <p:spPr>
          <a:xfrm>
            <a:off x="468313" y="2133600"/>
            <a:ext cx="4608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）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三次都击中目标： 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1450" name="Object 2"/>
          <p:cNvGraphicFramePr/>
          <p:nvPr/>
        </p:nvGraphicFramePr>
        <p:xfrm>
          <a:off x="5292725" y="2133600"/>
          <a:ext cx="1285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8" imgW="457200" imgH="228600" progId="Equation.DSMT4">
                  <p:embed/>
                </p:oleObj>
              </mc:Choice>
              <mc:Fallback>
                <p:oleObj name="" r:id="rId8" imgW="4572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2725" y="2133600"/>
                        <a:ext cx="1285875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Rectangle 11"/>
          <p:cNvSpPr/>
          <p:nvPr/>
        </p:nvSpPr>
        <p:spPr>
          <a:xfrm>
            <a:off x="468313" y="2852738"/>
            <a:ext cx="5473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）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至少有一次击中目标</a:t>
            </a:r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52" name="Object 3"/>
          <p:cNvGraphicFramePr/>
          <p:nvPr/>
        </p:nvGraphicFramePr>
        <p:xfrm>
          <a:off x="5364163" y="2852738"/>
          <a:ext cx="18208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0" imgW="774065" imgH="228600" progId="Equation.DSMT4">
                  <p:embed/>
                </p:oleObj>
              </mc:Choice>
              <mc:Fallback>
                <p:oleObj name="" r:id="rId10" imgW="774065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64163" y="2852738"/>
                        <a:ext cx="1820862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Rectangle 13"/>
          <p:cNvSpPr/>
          <p:nvPr/>
        </p:nvSpPr>
        <p:spPr>
          <a:xfrm>
            <a:off x="468313" y="3500438"/>
            <a:ext cx="51831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）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恰好有两次击中目标： 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6400" name="Rectangle 14"/>
          <p:cNvSpPr/>
          <p:nvPr/>
        </p:nvSpPr>
        <p:spPr>
          <a:xfrm>
            <a:off x="3776663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61455" name="Object 4"/>
          <p:cNvGraphicFramePr/>
          <p:nvPr/>
        </p:nvGraphicFramePr>
        <p:xfrm>
          <a:off x="5219700" y="3429000"/>
          <a:ext cx="392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2" imgW="1587500" imgH="241300" progId="Equation.DSMT4">
                  <p:embed/>
                </p:oleObj>
              </mc:Choice>
              <mc:Fallback>
                <p:oleObj name="" r:id="rId12" imgW="1587500" imgH="241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19700" y="3429000"/>
                        <a:ext cx="39243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Rectangle 16"/>
          <p:cNvSpPr/>
          <p:nvPr/>
        </p:nvSpPr>
        <p:spPr>
          <a:xfrm>
            <a:off x="468313" y="4062413"/>
            <a:ext cx="43926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）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最多击中一次： 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6402" name="Rectangle 17"/>
          <p:cNvSpPr/>
          <p:nvPr/>
        </p:nvSpPr>
        <p:spPr>
          <a:xfrm>
            <a:off x="398145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61458" name="Object 5"/>
          <p:cNvGraphicFramePr/>
          <p:nvPr/>
        </p:nvGraphicFramePr>
        <p:xfrm>
          <a:off x="5219700" y="4076700"/>
          <a:ext cx="3098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4" imgW="1180465" imgH="241300" progId="Equation.DSMT4">
                  <p:embed/>
                </p:oleObj>
              </mc:Choice>
              <mc:Fallback>
                <p:oleObj name="" r:id="rId14" imgW="1180465" imgH="2413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19700" y="4076700"/>
                        <a:ext cx="30988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Rectangle 19"/>
          <p:cNvSpPr/>
          <p:nvPr/>
        </p:nvSpPr>
        <p:spPr>
          <a:xfrm>
            <a:off x="396875" y="4781550"/>
            <a:ext cx="5543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至少有一次没有击中目标： 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1460" name="Object 6"/>
          <p:cNvGraphicFramePr/>
          <p:nvPr/>
        </p:nvGraphicFramePr>
        <p:xfrm>
          <a:off x="5435600" y="4797425"/>
          <a:ext cx="33353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6" imgW="1358265" imgH="254000" progId="Equation.DSMT4">
                  <p:embed/>
                </p:oleObj>
              </mc:Choice>
              <mc:Fallback>
                <p:oleObj name="" r:id="rId16" imgW="1358265" imgH="254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35600" y="4797425"/>
                        <a:ext cx="3335338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Rectangle 21"/>
          <p:cNvSpPr/>
          <p:nvPr/>
        </p:nvSpPr>
        <p:spPr>
          <a:xfrm>
            <a:off x="395288" y="5661025"/>
            <a:ext cx="47529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solidFill>
                  <a:srgbClr val="4E3CFA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三次都没有击中目标： 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1462" name="Object 7"/>
          <p:cNvGraphicFramePr/>
          <p:nvPr/>
        </p:nvGraphicFramePr>
        <p:xfrm>
          <a:off x="5435600" y="5734050"/>
          <a:ext cx="32639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8" imgW="1358265" imgH="254000" progId="Equation.DSMT4">
                  <p:embed/>
                </p:oleObj>
              </mc:Choice>
              <mc:Fallback>
                <p:oleObj name="" r:id="rId18" imgW="1358265" imgH="2540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3263900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Text Box 23"/>
          <p:cNvSpPr txBox="1"/>
          <p:nvPr/>
        </p:nvSpPr>
        <p:spPr>
          <a:xfrm>
            <a:off x="1187450" y="115888"/>
            <a:ext cx="6588125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例：复合事件的表示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61451" grpId="0"/>
      <p:bldP spid="61453" grpId="0"/>
      <p:bldP spid="61456" grpId="0"/>
      <p:bldP spid="61459" grpId="0"/>
      <p:bldP spid="61461" grpId="0"/>
      <p:bldP spid="614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/>
          <p:nvPr/>
        </p:nvSpPr>
        <p:spPr>
          <a:xfrm>
            <a:off x="1116013" y="2205038"/>
            <a:ext cx="1216025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证明 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827" name="Object 2"/>
          <p:cNvGraphicFramePr>
            <a:graphicFrameLocks noChangeAspect="1"/>
          </p:cNvGraphicFramePr>
          <p:nvPr/>
        </p:nvGraphicFramePr>
        <p:xfrm>
          <a:off x="2763838" y="2276475"/>
          <a:ext cx="44069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434465" imgH="190500" progId="Equation.DSMT4">
                  <p:embed/>
                </p:oleObj>
              </mc:Choice>
              <mc:Fallback>
                <p:oleObj name="" r:id="rId1" imgW="1434465" imgH="1905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3838" y="2276475"/>
                        <a:ext cx="4406900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4"/>
          <p:cNvSpPr/>
          <p:nvPr/>
        </p:nvSpPr>
        <p:spPr>
          <a:xfrm>
            <a:off x="1116013" y="3284538"/>
            <a:ext cx="2076450" cy="523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由公理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知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829" name="Object 3"/>
          <p:cNvGraphicFramePr>
            <a:graphicFrameLocks noChangeAspect="1"/>
          </p:cNvGraphicFramePr>
          <p:nvPr/>
        </p:nvGraphicFramePr>
        <p:xfrm>
          <a:off x="2335213" y="4076700"/>
          <a:ext cx="62007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966595" imgH="203200" progId="Equation.DSMT4">
                  <p:embed/>
                </p:oleObj>
              </mc:Choice>
              <mc:Fallback>
                <p:oleObj name="" r:id="rId3" imgW="1966595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5213" y="4076700"/>
                        <a:ext cx="620077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Rectangle 6"/>
          <p:cNvSpPr/>
          <p:nvPr/>
        </p:nvSpPr>
        <p:spPr>
          <a:xfrm>
            <a:off x="1187450" y="4652963"/>
            <a:ext cx="995363" cy="523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所以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831" name="Object 4"/>
          <p:cNvGraphicFramePr>
            <a:graphicFrameLocks noChangeAspect="1"/>
          </p:cNvGraphicFramePr>
          <p:nvPr/>
        </p:nvGraphicFramePr>
        <p:xfrm>
          <a:off x="2916238" y="5013325"/>
          <a:ext cx="19208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609600" imgH="203200" progId="Equation.DSMT4">
                  <p:embed/>
                </p:oleObj>
              </mc:Choice>
              <mc:Fallback>
                <p:oleObj name="" r:id="rId5" imgW="609600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38" y="5013325"/>
                        <a:ext cx="192087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971550" y="1196975"/>
          <a:ext cx="19208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609600" imgH="203200" progId="Equation.DSMT4">
                  <p:embed/>
                </p:oleObj>
              </mc:Choice>
              <mc:Fallback>
                <p:oleObj name="" r:id="rId7" imgW="6096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1196975"/>
                        <a:ext cx="192087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Rectangle 9"/>
          <p:cNvSpPr/>
          <p:nvPr/>
        </p:nvSpPr>
        <p:spPr>
          <a:xfrm>
            <a:off x="2555875" y="334963"/>
            <a:ext cx="2879725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概率的性质  </a:t>
            </a:r>
            <a:endParaRPr lang="zh-CN" altLang="en-US" sz="36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7834" name="Text Box 10"/>
          <p:cNvSpPr txBox="1"/>
          <p:nvPr/>
        </p:nvSpPr>
        <p:spPr>
          <a:xfrm>
            <a:off x="2124075" y="5805488"/>
            <a:ext cx="3960813" cy="523875"/>
          </a:xfrm>
          <a:prstGeom prst="rect">
            <a:avLst/>
          </a:prstGeom>
          <a:noFill/>
          <a:ln w="38100" cap="sq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不可能事件的概率为零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8" grpId="0"/>
      <p:bldP spid="77830" grpId="0"/>
      <p:bldP spid="77833" grpId="0"/>
      <p:bldP spid="7783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ext Box 2"/>
          <p:cNvSpPr txBox="1"/>
          <p:nvPr/>
        </p:nvSpPr>
        <p:spPr>
          <a:xfrm>
            <a:off x="1042988" y="1052513"/>
            <a:ext cx="640873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… , A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两两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互不相容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，则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2073275" y="1625600"/>
          <a:ext cx="434816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31265" imgH="431800" progId="Equation.DSMT4">
                  <p:embed/>
                </p:oleObj>
              </mc:Choice>
              <mc:Fallback>
                <p:oleObj name="" r:id="rId1" imgW="1231265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3275" y="1625600"/>
                        <a:ext cx="4348163" cy="1157288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000000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3"/>
          <p:cNvGraphicFramePr>
            <a:graphicFrameLocks noChangeAspect="1"/>
          </p:cNvGraphicFramePr>
          <p:nvPr/>
        </p:nvGraphicFramePr>
        <p:xfrm>
          <a:off x="323850" y="3500438"/>
          <a:ext cx="42481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320165" imgH="431800" progId="Equation.DSMT4">
                  <p:embed/>
                </p:oleObj>
              </mc:Choice>
              <mc:Fallback>
                <p:oleObj name="" r:id="rId3" imgW="1320165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3500438"/>
                        <a:ext cx="4248150" cy="108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5"/>
          <p:cNvSpPr/>
          <p:nvPr/>
        </p:nvSpPr>
        <p:spPr>
          <a:xfrm>
            <a:off x="111125" y="2849563"/>
            <a:ext cx="1212850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证明 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476375" y="2997200"/>
            <a:ext cx="7056438" cy="954088"/>
            <a:chOff x="930" y="1425"/>
            <a:chExt cx="4445" cy="601"/>
          </a:xfrm>
        </p:grpSpPr>
        <p:sp>
          <p:nvSpPr>
            <p:cNvPr id="20491" name="Rectangle 7"/>
            <p:cNvSpPr/>
            <p:nvPr/>
          </p:nvSpPr>
          <p:spPr>
            <a:xfrm>
              <a:off x="930" y="1434"/>
              <a:ext cx="2159" cy="3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在公理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取Ａ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= 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2" name="Object 7"/>
            <p:cNvGraphicFramePr>
              <a:graphicFrameLocks noChangeAspect="1"/>
            </p:cNvGraphicFramePr>
            <p:nvPr/>
          </p:nvGraphicFramePr>
          <p:xfrm>
            <a:off x="3096" y="1434"/>
            <a:ext cx="32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165100" imgH="177800" progId="Equation.DSMT4">
                    <p:embed/>
                  </p:oleObj>
                </mc:Choice>
                <mc:Fallback>
                  <p:oleObj name="" r:id="rId5" imgW="165100" imgH="1778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96" y="1434"/>
                          <a:ext cx="328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Text Box 9"/>
            <p:cNvSpPr txBox="1"/>
            <p:nvPr/>
          </p:nvSpPr>
          <p:spPr>
            <a:xfrm>
              <a:off x="3515" y="1425"/>
              <a:ext cx="1860" cy="60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i=n+1,n+2,…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9882" name="Object 4"/>
          <p:cNvGraphicFramePr>
            <a:graphicFrameLocks noChangeAspect="1"/>
          </p:cNvGraphicFramePr>
          <p:nvPr/>
        </p:nvGraphicFramePr>
        <p:xfrm>
          <a:off x="4429125" y="3432175"/>
          <a:ext cx="44640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447800" imgH="431800" progId="Equation.DSMT4">
                  <p:embed/>
                </p:oleObj>
              </mc:Choice>
              <mc:Fallback>
                <p:oleObj name="" r:id="rId7" imgW="14478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9125" y="3432175"/>
                        <a:ext cx="4464050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5"/>
          <p:cNvGraphicFramePr>
            <a:graphicFrameLocks noChangeAspect="1"/>
          </p:cNvGraphicFramePr>
          <p:nvPr/>
        </p:nvGraphicFramePr>
        <p:xfrm>
          <a:off x="4211638" y="4508500"/>
          <a:ext cx="24653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787400" imgH="431800" progId="Equation.DSMT4">
                  <p:embed/>
                </p:oleObj>
              </mc:Choice>
              <mc:Fallback>
                <p:oleObj name="" r:id="rId9" imgW="787400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1638" y="4508500"/>
                        <a:ext cx="2465387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Rectangle 12"/>
          <p:cNvSpPr/>
          <p:nvPr/>
        </p:nvSpPr>
        <p:spPr>
          <a:xfrm>
            <a:off x="323850" y="260350"/>
            <a:ext cx="3600450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Tx/>
              <a:buChar char="n"/>
            </a:pPr>
            <a:r>
              <a:rPr lang="en-US" altLang="zh-CN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有限可加性</a:t>
            </a:r>
            <a:endParaRPr lang="zh-CN" altLang="en-US" sz="36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9885" name="Object 6"/>
          <p:cNvGraphicFramePr>
            <a:graphicFrameLocks noChangeAspect="1"/>
          </p:cNvGraphicFramePr>
          <p:nvPr/>
        </p:nvGraphicFramePr>
        <p:xfrm>
          <a:off x="1187450" y="5876925"/>
          <a:ext cx="71723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2298700" imgH="203200" progId="Equation.DSMT4">
                  <p:embed/>
                </p:oleObj>
              </mc:Choice>
              <mc:Fallback>
                <p:oleObj name="" r:id="rId11" imgW="2298700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5876925"/>
                        <a:ext cx="7172325" cy="633413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FF33CC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7" grpId="0"/>
      <p:bldP spid="798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/>
          <p:nvPr/>
        </p:nvSpPr>
        <p:spPr>
          <a:xfrm>
            <a:off x="971550" y="1457325"/>
            <a:ext cx="6769100" cy="531813"/>
          </a:xfrm>
          <a:prstGeom prst="rect">
            <a:avLst/>
          </a:prstGeom>
          <a:noFill/>
          <a:ln w="12700" cap="rnd" cmpd="sng">
            <a:solidFill>
              <a:srgbClr val="FF33CC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       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 (B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－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A) = P(B)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－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P(A)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835150" y="1484313"/>
          <a:ext cx="7191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52400" imgH="127000" progId="Equation.DSMT4">
                  <p:embed/>
                </p:oleObj>
              </mc:Choice>
              <mc:Fallback>
                <p:oleObj name="" r:id="rId1" imgW="152400" imgH="1270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1484313"/>
                        <a:ext cx="7191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/>
          <p:nvPr/>
        </p:nvSpPr>
        <p:spPr>
          <a:xfrm>
            <a:off x="0" y="33480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2533" name="Rectangle 5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80902" name="Object 3"/>
          <p:cNvGraphicFramePr>
            <a:graphicFrameLocks noChangeAspect="1"/>
          </p:cNvGraphicFramePr>
          <p:nvPr/>
        </p:nvGraphicFramePr>
        <p:xfrm>
          <a:off x="4932363" y="2924175"/>
          <a:ext cx="3600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028065" imgH="203200" progId="Equation.DSMT4">
                  <p:embed/>
                </p:oleObj>
              </mc:Choice>
              <mc:Fallback>
                <p:oleObj name="" r:id="rId3" imgW="1028065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363" y="2924175"/>
                        <a:ext cx="36004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2536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80905" name="Object 4"/>
          <p:cNvGraphicFramePr>
            <a:graphicFrameLocks noChangeAspect="1"/>
          </p:cNvGraphicFramePr>
          <p:nvPr/>
        </p:nvGraphicFramePr>
        <p:xfrm>
          <a:off x="1042988" y="4940300"/>
          <a:ext cx="75247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2565400" imgH="203200" progId="Equation.DSMT4">
                  <p:embed/>
                </p:oleObj>
              </mc:Choice>
              <mc:Fallback>
                <p:oleObj name="" r:id="rId5" imgW="256540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4940300"/>
                        <a:ext cx="752475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Rectangle 10"/>
          <p:cNvSpPr/>
          <p:nvPr/>
        </p:nvSpPr>
        <p:spPr>
          <a:xfrm>
            <a:off x="1116013" y="5802313"/>
            <a:ext cx="6889750" cy="5794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Ｐ（Ｂ－Ａ）＝Ｐ（Ｂ）－Ｐ（Ａ） 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Rectangle 11"/>
          <p:cNvSpPr/>
          <p:nvPr/>
        </p:nvSpPr>
        <p:spPr>
          <a:xfrm>
            <a:off x="4476750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2" name="Group 12"/>
          <p:cNvGrpSpPr/>
          <p:nvPr/>
        </p:nvGrpSpPr>
        <p:grpSpPr>
          <a:xfrm>
            <a:off x="971550" y="2420938"/>
            <a:ext cx="3455988" cy="1905000"/>
            <a:chOff x="1728" y="2880"/>
            <a:chExt cx="2966" cy="1200"/>
          </a:xfrm>
        </p:grpSpPr>
        <p:sp>
          <p:nvSpPr>
            <p:cNvPr id="22542" name="Rectangle 13"/>
            <p:cNvSpPr/>
            <p:nvPr/>
          </p:nvSpPr>
          <p:spPr>
            <a:xfrm>
              <a:off x="1728" y="2880"/>
              <a:ext cx="2966" cy="120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2543" name="Oval 14"/>
            <p:cNvSpPr/>
            <p:nvPr/>
          </p:nvSpPr>
          <p:spPr>
            <a:xfrm>
              <a:off x="1872" y="3120"/>
              <a:ext cx="2592" cy="86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2544" name="Oval 15"/>
            <p:cNvSpPr/>
            <p:nvPr/>
          </p:nvSpPr>
          <p:spPr>
            <a:xfrm>
              <a:off x="2496" y="3312"/>
              <a:ext cx="1392" cy="480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22545" name="Object 5"/>
            <p:cNvGraphicFramePr>
              <a:graphicFrameLocks noChangeAspect="1"/>
            </p:cNvGraphicFramePr>
            <p:nvPr/>
          </p:nvGraphicFramePr>
          <p:xfrm>
            <a:off x="3024" y="3408"/>
            <a:ext cx="33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152400" imgH="165100" progId="Equation.DSMT4">
                    <p:embed/>
                  </p:oleObj>
                </mc:Choice>
                <mc:Fallback>
                  <p:oleObj name="" r:id="rId7" imgW="152400" imgH="1651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24" y="3408"/>
                          <a:ext cx="336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6"/>
            <p:cNvGraphicFramePr>
              <a:graphicFrameLocks noChangeAspect="1"/>
            </p:cNvGraphicFramePr>
            <p:nvPr/>
          </p:nvGraphicFramePr>
          <p:xfrm>
            <a:off x="2112" y="3408"/>
            <a:ext cx="2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9" imgW="152400" imgH="165100" progId="Equation.DSMT4">
                    <p:embed/>
                  </p:oleObj>
                </mc:Choice>
                <mc:Fallback>
                  <p:oleObj name="" r:id="rId9" imgW="152400" imgH="1651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12" y="3408"/>
                          <a:ext cx="23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14" name="Rectangle 18"/>
          <p:cNvSpPr/>
          <p:nvPr/>
        </p:nvSpPr>
        <p:spPr>
          <a:xfrm>
            <a:off x="827088" y="373063"/>
            <a:ext cx="4105275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33CC"/>
              </a:buClr>
              <a:buSzTx/>
              <a:buChar char="n"/>
            </a:pPr>
            <a:r>
              <a:rPr lang="en-US" altLang="zh-CN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差事件的概率</a:t>
            </a:r>
            <a:endParaRPr lang="zh-CN" altLang="en-US" sz="36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ldLvl="0" animBg="1"/>
      <p:bldP spid="80906" grpId="0"/>
      <p:bldP spid="809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0018" name="Rectangle 2"/>
          <p:cNvSpPr/>
          <p:nvPr/>
        </p:nvSpPr>
        <p:spPr>
          <a:xfrm>
            <a:off x="395288" y="2492375"/>
            <a:ext cx="4025900" cy="24272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3555" name="Text Box 3"/>
          <p:cNvSpPr txBox="1"/>
          <p:nvPr/>
        </p:nvSpPr>
        <p:spPr>
          <a:xfrm>
            <a:off x="457200" y="635000"/>
            <a:ext cx="5537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Char char="q"/>
            </a:pPr>
            <a:r>
              <a:rPr lang="en-US" altLang="zh-CN" sz="1800" dirty="0">
                <a:latin typeface="Times New Roman" panose="02020603050405020304" pitchFamily="18" charset="0"/>
                <a:ea typeface="楷体_GB2312"/>
              </a:rPr>
              <a:t>  </a:t>
            </a:r>
            <a:r>
              <a:rPr lang="zh-CN" altLang="en-US" sz="3600" dirty="0">
                <a:latin typeface="Times New Roman" panose="02020603050405020304" pitchFamily="18" charset="0"/>
                <a:ea typeface="楷体_GB2312"/>
              </a:rPr>
              <a:t>对任意两个事件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  <a:ea typeface="楷体_GB2312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  <a:ea typeface="楷体_GB2312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ea typeface="楷体_GB2312"/>
              </a:rPr>
              <a:t>有 </a:t>
            </a:r>
            <a:endParaRPr lang="zh-CN" altLang="en-US" sz="3600" dirty="0"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1066800" y="1447800"/>
          <a:ext cx="58816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133600" imgH="266700" progId="Equation.3">
                  <p:embed/>
                </p:oleObj>
              </mc:Choice>
              <mc:Fallback>
                <p:oleObj name="" r:id="rId1" imgW="2133600" imgH="266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1447800"/>
                        <a:ext cx="5881688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1" name="Oval 5"/>
          <p:cNvSpPr/>
          <p:nvPr/>
        </p:nvSpPr>
        <p:spPr>
          <a:xfrm>
            <a:off x="1252538" y="2928938"/>
            <a:ext cx="2895600" cy="1676400"/>
          </a:xfrm>
          <a:prstGeom prst="ellipse">
            <a:avLst/>
          </a:prstGeom>
          <a:solidFill>
            <a:srgbClr val="CC9900"/>
          </a:solidFill>
          <a:ln w="9525">
            <a:noFill/>
          </a:ln>
        </p:spPr>
        <p:txBody>
          <a:bodyPr wrap="none" anchor="ctr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_GB2312"/>
              </a:rPr>
              <a:t>                     </a:t>
            </a:r>
            <a:r>
              <a:rPr lang="en-US" altLang="zh-CN" sz="1800" i="1" dirty="0">
                <a:latin typeface="Times New Roman" panose="02020603050405020304" pitchFamily="18" charset="0"/>
                <a:ea typeface="楷体_GB2312"/>
              </a:rPr>
              <a:t>B</a:t>
            </a:r>
            <a:endParaRPr lang="en-US" altLang="zh-CN" sz="1800" dirty="0"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74663" y="2533650"/>
            <a:ext cx="1771650" cy="1489075"/>
            <a:chOff x="854" y="444"/>
            <a:chExt cx="1116" cy="938"/>
          </a:xfrm>
        </p:grpSpPr>
        <p:grpSp>
          <p:nvGrpSpPr>
            <p:cNvPr id="23569" name="Group 7"/>
            <p:cNvGrpSpPr/>
            <p:nvPr/>
          </p:nvGrpSpPr>
          <p:grpSpPr>
            <a:xfrm>
              <a:off x="854" y="444"/>
              <a:ext cx="1116" cy="938"/>
              <a:chOff x="854" y="444"/>
              <a:chExt cx="1116" cy="938"/>
            </a:xfrm>
          </p:grpSpPr>
          <p:sp>
            <p:nvSpPr>
              <p:cNvPr id="23571" name="Oval 8"/>
              <p:cNvSpPr/>
              <p:nvPr/>
            </p:nvSpPr>
            <p:spPr>
              <a:xfrm rot="-2187833">
                <a:off x="954" y="518"/>
                <a:ext cx="1016" cy="864"/>
              </a:xfrm>
              <a:prstGeom prst="ellipse">
                <a:avLst/>
              </a:prstGeom>
              <a:solidFill>
                <a:srgbClr val="FFFF66"/>
              </a:solidFill>
              <a:ln w="9525">
                <a:noFill/>
              </a:ln>
            </p:spPr>
            <p:txBody>
              <a:bodyPr wrap="none" anchor="ctr"/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i="1" dirty="0">
                  <a:solidFill>
                    <a:schemeClr val="bg2"/>
                  </a:solidFill>
                  <a:latin typeface="Times New Roman" panose="02020603050405020304" pitchFamily="18" charset="0"/>
                  <a:ea typeface="楷体_GB2312"/>
                </a:endParaRPr>
              </a:p>
            </p:txBody>
          </p:sp>
          <p:sp>
            <p:nvSpPr>
              <p:cNvPr id="23572" name="Text Box 9"/>
              <p:cNvSpPr txBox="1"/>
              <p:nvPr/>
            </p:nvSpPr>
            <p:spPr>
              <a:xfrm>
                <a:off x="854" y="444"/>
                <a:ext cx="2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 dirty="0">
                    <a:latin typeface="Times New Roman" panose="02020603050405020304" pitchFamily="18" charset="0"/>
                    <a:ea typeface="楷体_GB2312"/>
                  </a:rPr>
                  <a:t>A</a:t>
                </a:r>
                <a:endParaRPr lang="en-US" altLang="zh-CN" sz="1800" i="1" dirty="0"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sp>
          <p:nvSpPr>
            <p:cNvPr id="23570" name="Line 10"/>
            <p:cNvSpPr/>
            <p:nvPr/>
          </p:nvSpPr>
          <p:spPr>
            <a:xfrm>
              <a:off x="960" y="768"/>
              <a:ext cx="288" cy="192"/>
            </a:xfrm>
            <a:prstGeom prst="line">
              <a:avLst/>
            </a:prstGeom>
            <a:ln w="9525">
              <a:noFill/>
            </a:ln>
          </p:spPr>
        </p:sp>
      </p:grpSp>
      <p:grpSp>
        <p:nvGrpSpPr>
          <p:cNvPr id="4" name="Group 13"/>
          <p:cNvGrpSpPr/>
          <p:nvPr/>
        </p:nvGrpSpPr>
        <p:grpSpPr>
          <a:xfrm>
            <a:off x="1109663" y="2428875"/>
            <a:ext cx="3105150" cy="2286000"/>
            <a:chOff x="1212" y="384"/>
            <a:chExt cx="1956" cy="1440"/>
          </a:xfrm>
        </p:grpSpPr>
        <p:sp>
          <p:nvSpPr>
            <p:cNvPr id="23564" name="Oval 14"/>
            <p:cNvSpPr/>
            <p:nvPr/>
          </p:nvSpPr>
          <p:spPr>
            <a:xfrm>
              <a:off x="1344" y="768"/>
              <a:ext cx="1824" cy="1056"/>
            </a:xfrm>
            <a:prstGeom prst="ellipse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楷体_GB2312"/>
                </a:rPr>
                <a:t>           </a:t>
              </a:r>
              <a:r>
                <a:rPr lang="en-US" altLang="zh-CN" sz="1800" i="1" dirty="0">
                  <a:latin typeface="Times New Roman" panose="02020603050405020304" pitchFamily="18" charset="0"/>
                  <a:ea typeface="楷体_GB2312"/>
                </a:rPr>
                <a:t>B - A</a:t>
              </a:r>
              <a:endParaRPr lang="en-US" altLang="zh-CN" sz="1800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3565" name="Oval 15"/>
            <p:cNvSpPr/>
            <p:nvPr/>
          </p:nvSpPr>
          <p:spPr>
            <a:xfrm rot="-2619250">
              <a:off x="1212" y="924"/>
              <a:ext cx="830" cy="336"/>
            </a:xfrm>
            <a:prstGeom prst="ellipse">
              <a:avLst/>
            </a:prstGeom>
            <a:solidFill>
              <a:srgbClr val="9999FF"/>
            </a:solidFill>
            <a:ln w="9525">
              <a:noFill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pSp>
          <p:nvGrpSpPr>
            <p:cNvPr id="23566" name="Group 16"/>
            <p:cNvGrpSpPr/>
            <p:nvPr/>
          </p:nvGrpSpPr>
          <p:grpSpPr>
            <a:xfrm>
              <a:off x="1728" y="384"/>
              <a:ext cx="833" cy="519"/>
              <a:chOff x="1728" y="384"/>
              <a:chExt cx="833" cy="519"/>
            </a:xfrm>
          </p:grpSpPr>
          <p:sp>
            <p:nvSpPr>
              <p:cNvPr id="23567" name="Text Box 17"/>
              <p:cNvSpPr txBox="1"/>
              <p:nvPr/>
            </p:nvSpPr>
            <p:spPr>
              <a:xfrm>
                <a:off x="2133" y="384"/>
                <a:ext cx="42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 dirty="0">
                    <a:latin typeface="Times New Roman" panose="02020603050405020304" pitchFamily="18" charset="0"/>
                    <a:ea typeface="楷体_GB2312"/>
                  </a:rPr>
                  <a:t>AB</a:t>
                </a:r>
                <a:endParaRPr lang="en-US" altLang="zh-CN" sz="1800" i="1" dirty="0">
                  <a:latin typeface="Times New Roman" panose="02020603050405020304" pitchFamily="18" charset="0"/>
                  <a:ea typeface="楷体_GB2312"/>
                </a:endParaRPr>
              </a:p>
            </p:txBody>
          </p:sp>
          <p:sp>
            <p:nvSpPr>
              <p:cNvPr id="23568" name="Line 18"/>
              <p:cNvSpPr/>
              <p:nvPr/>
            </p:nvSpPr>
            <p:spPr>
              <a:xfrm flipH="1">
                <a:off x="1728" y="519"/>
                <a:ext cx="432" cy="38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4857750" y="3714750"/>
          <a:ext cx="3714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218565" imgH="203200" progId="Equation.DSMT4">
                  <p:embed/>
                </p:oleObj>
              </mc:Choice>
              <mc:Fallback>
                <p:oleObj name="" r:id="rId3" imgW="1218565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7750" y="3714750"/>
                        <a:ext cx="371475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5143500" y="4267200"/>
          <a:ext cx="34607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193800" imgH="215900" progId="Equation.DSMT4">
                  <p:embed/>
                </p:oleObj>
              </mc:Choice>
              <mc:Fallback>
                <p:oleObj name="" r:id="rId5" imgW="1193800" imgH="2159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0" y="4267200"/>
                        <a:ext cx="346075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500063" y="5429250"/>
          <a:ext cx="4254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637665" imgH="203200" progId="Equation.DSMT4">
                  <p:embed/>
                </p:oleObj>
              </mc:Choice>
              <mc:Fallback>
                <p:oleObj name="" r:id="rId7" imgW="1637665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063" y="5429250"/>
                        <a:ext cx="42545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4719638" y="5429250"/>
          <a:ext cx="34242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307465" imgH="203200" progId="Equation.DSMT4">
                  <p:embed/>
                </p:oleObj>
              </mc:Choice>
              <mc:Fallback>
                <p:oleObj name="" r:id="rId9" imgW="1307465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9638" y="5429250"/>
                        <a:ext cx="3424237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ldLvl="0" animBg="1"/>
      <p:bldP spid="47002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/>
          <p:nvPr/>
        </p:nvSpPr>
        <p:spPr>
          <a:xfrm>
            <a:off x="900113" y="836613"/>
            <a:ext cx="5451475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对任意两个随机事件Ａ、Ｂ  ，有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4572000" y="2852738"/>
          <a:ext cx="1008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06400" imgH="190500" progId="Equation.DSMT4">
                  <p:embed/>
                </p:oleObj>
              </mc:Choice>
              <mc:Fallback>
                <p:oleObj name="" r:id="rId1" imgW="406400" imgH="1905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2852738"/>
                        <a:ext cx="100806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3"/>
          <p:cNvGraphicFramePr>
            <a:graphicFrameLocks noChangeAspect="1"/>
          </p:cNvGraphicFramePr>
          <p:nvPr/>
        </p:nvGraphicFramePr>
        <p:xfrm>
          <a:off x="5795963" y="2852738"/>
          <a:ext cx="22669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965200" imgH="203200" progId="Equation.DSMT4">
                  <p:embed/>
                </p:oleObj>
              </mc:Choice>
              <mc:Fallback>
                <p:oleObj name="" r:id="rId3" imgW="965200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2852738"/>
                        <a:ext cx="2266950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4"/>
          <p:cNvGraphicFramePr>
            <a:graphicFrameLocks noChangeAspect="1"/>
          </p:cNvGraphicFramePr>
          <p:nvPr/>
        </p:nvGraphicFramePr>
        <p:xfrm>
          <a:off x="285750" y="4437063"/>
          <a:ext cx="4691063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866900" imgH="431800" progId="Equation.DSMT4">
                  <p:embed/>
                </p:oleObj>
              </mc:Choice>
              <mc:Fallback>
                <p:oleObj name="" r:id="rId5" imgW="18669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750" y="4437063"/>
                        <a:ext cx="4691063" cy="1220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/>
          <p:nvPr/>
        </p:nvSpPr>
        <p:spPr>
          <a:xfrm>
            <a:off x="0" y="33480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81927" name="Object 5"/>
          <p:cNvGraphicFramePr>
            <a:graphicFrameLocks noChangeAspect="1"/>
          </p:cNvGraphicFramePr>
          <p:nvPr/>
        </p:nvGraphicFramePr>
        <p:xfrm>
          <a:off x="2786063" y="5715000"/>
          <a:ext cx="48974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1726565" imgH="203200" progId="Equation.DSMT4">
                  <p:embed/>
                </p:oleObj>
              </mc:Choice>
              <mc:Fallback>
                <p:oleObj name="" r:id="rId7" imgW="1726565" imgH="203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6063" y="5715000"/>
                        <a:ext cx="4897437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971550" y="2565400"/>
            <a:ext cx="3095625" cy="1447800"/>
            <a:chOff x="2835" y="4473"/>
            <a:chExt cx="2544" cy="912"/>
          </a:xfrm>
        </p:grpSpPr>
        <p:sp>
          <p:nvSpPr>
            <p:cNvPr id="24588" name="Rectangle 9"/>
            <p:cNvSpPr/>
            <p:nvPr/>
          </p:nvSpPr>
          <p:spPr>
            <a:xfrm>
              <a:off x="2835" y="4473"/>
              <a:ext cx="2544" cy="91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9" name="Oval 10"/>
            <p:cNvSpPr/>
            <p:nvPr/>
          </p:nvSpPr>
          <p:spPr>
            <a:xfrm>
              <a:off x="3833" y="4609"/>
              <a:ext cx="1152" cy="52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4590" name="Oval 11"/>
            <p:cNvSpPr/>
            <p:nvPr/>
          </p:nvSpPr>
          <p:spPr>
            <a:xfrm>
              <a:off x="2979" y="4761"/>
              <a:ext cx="1200" cy="480"/>
            </a:xfrm>
            <a:prstGeom prst="ellipse">
              <a:avLst/>
            </a:prstGeom>
            <a:solidFill>
              <a:srgbClr val="00CC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24591" name="Object 7"/>
            <p:cNvGraphicFramePr>
              <a:graphicFrameLocks noChangeAspect="1"/>
            </p:cNvGraphicFramePr>
            <p:nvPr/>
          </p:nvGraphicFramePr>
          <p:xfrm>
            <a:off x="4419" y="4713"/>
            <a:ext cx="2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152400" imgH="165100" progId="Equation.DSMT4">
                    <p:embed/>
                  </p:oleObj>
                </mc:Choice>
                <mc:Fallback>
                  <p:oleObj name="" r:id="rId9" imgW="152400" imgH="1651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19" y="4713"/>
                          <a:ext cx="23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8"/>
            <p:cNvGraphicFramePr>
              <a:graphicFrameLocks noChangeAspect="1"/>
            </p:cNvGraphicFramePr>
            <p:nvPr/>
          </p:nvGraphicFramePr>
          <p:xfrm>
            <a:off x="3171" y="4857"/>
            <a:ext cx="33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152400" imgH="165100" progId="Equation.DSMT4">
                    <p:embed/>
                  </p:oleObj>
                </mc:Choice>
                <mc:Fallback>
                  <p:oleObj name="" r:id="rId11" imgW="152400" imgH="1651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71" y="4857"/>
                          <a:ext cx="336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4" name="Rectangle 14"/>
          <p:cNvSpPr/>
          <p:nvPr/>
        </p:nvSpPr>
        <p:spPr>
          <a:xfrm>
            <a:off x="250825" y="260350"/>
            <a:ext cx="2663825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Tx/>
              <a:buChar char="n"/>
            </a:pPr>
            <a:r>
              <a:rPr lang="en-US" altLang="zh-CN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加法定理</a:t>
            </a:r>
            <a:endParaRPr lang="zh-CN" altLang="en-US" sz="36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1935" name="Object 6"/>
          <p:cNvGraphicFramePr>
            <a:graphicFrameLocks noChangeAspect="1"/>
          </p:cNvGraphicFramePr>
          <p:nvPr/>
        </p:nvGraphicFramePr>
        <p:xfrm>
          <a:off x="1403350" y="1557338"/>
          <a:ext cx="6191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2108200" imgH="203200" progId="Equation.DSMT4">
                  <p:embed/>
                </p:oleObj>
              </mc:Choice>
              <mc:Fallback>
                <p:oleObj name="" r:id="rId13" imgW="210820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3350" y="1557338"/>
                        <a:ext cx="6191250" cy="576262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FF33CC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500563" y="3446463"/>
          <a:ext cx="2803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1193800" imgH="215900" progId="Equation.DSMT4">
                  <p:embed/>
                </p:oleObj>
              </mc:Choice>
              <mc:Fallback>
                <p:oleObj name="" r:id="rId15" imgW="1193800" imgH="2159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0563" y="3446463"/>
                        <a:ext cx="280352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501650" y="1268413"/>
          <a:ext cx="86423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89300" imgH="431800" progId="Equation.DSMT4">
                  <p:embed/>
                </p:oleObj>
              </mc:Choice>
              <mc:Fallback>
                <p:oleObj name="" r:id="rId1" imgW="3289300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1650" y="1268413"/>
                        <a:ext cx="8642350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2500313" y="2214563"/>
            <a:ext cx="4262437" cy="4457700"/>
            <a:chOff x="1402" y="1706"/>
            <a:chExt cx="2858" cy="2858"/>
          </a:xfrm>
        </p:grpSpPr>
        <p:sp>
          <p:nvSpPr>
            <p:cNvPr id="1039" name="Rectangle 4"/>
            <p:cNvSpPr/>
            <p:nvPr/>
          </p:nvSpPr>
          <p:spPr>
            <a:xfrm>
              <a:off x="1474" y="2115"/>
              <a:ext cx="2585" cy="1859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pSp>
          <p:nvGrpSpPr>
            <p:cNvPr id="1026" name="Diagram 3"/>
            <p:cNvGrpSpPr/>
            <p:nvPr/>
          </p:nvGrpSpPr>
          <p:grpSpPr>
            <a:xfrm>
              <a:off x="1402" y="1706"/>
              <a:ext cx="2858" cy="2858"/>
              <a:chOff x="1402" y="703"/>
              <a:chExt cx="2858" cy="2858"/>
            </a:xfrm>
          </p:grpSpPr>
          <p:sp>
            <p:nvSpPr>
              <p:cNvPr id="1028" name="_s1028"/>
              <p:cNvSpPr>
                <a:spLocks noTextEdit="1"/>
              </p:cNvSpPr>
              <p:nvPr/>
            </p:nvSpPr>
            <p:spPr>
              <a:xfrm>
                <a:off x="2295" y="1188"/>
                <a:ext cx="1072" cy="1072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w="4669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9" name="_s1029"/>
              <p:cNvSpPr/>
              <p:nvPr/>
            </p:nvSpPr>
            <p:spPr>
              <a:xfrm>
                <a:off x="2689" y="813"/>
                <a:ext cx="285" cy="2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_s1030"/>
              <p:cNvSpPr>
                <a:spLocks noTextEdit="1"/>
              </p:cNvSpPr>
              <p:nvPr/>
            </p:nvSpPr>
            <p:spPr>
              <a:xfrm>
                <a:off x="2648" y="1800"/>
                <a:ext cx="1072" cy="1072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 w="4669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_s1031"/>
              <p:cNvSpPr/>
              <p:nvPr/>
            </p:nvSpPr>
            <p:spPr>
              <a:xfrm>
                <a:off x="3741" y="2657"/>
                <a:ext cx="285" cy="2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2" name="_s1032"/>
              <p:cNvSpPr>
                <a:spLocks noTextEdit="1"/>
              </p:cNvSpPr>
              <p:nvPr/>
            </p:nvSpPr>
            <p:spPr>
              <a:xfrm>
                <a:off x="1941" y="1799"/>
                <a:ext cx="1072" cy="1072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 w="4669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3" name="_s1033"/>
              <p:cNvSpPr/>
              <p:nvPr/>
            </p:nvSpPr>
            <p:spPr>
              <a:xfrm>
                <a:off x="1636" y="2657"/>
                <a:ext cx="285" cy="2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" name="Text Box 11"/>
              <p:cNvSpPr txBox="1"/>
              <p:nvPr/>
            </p:nvSpPr>
            <p:spPr>
              <a:xfrm>
                <a:off x="2200" y="2200"/>
                <a:ext cx="317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  <a:latin typeface="Century Schoolbook" panose="02040604050505020304" pitchFamily="18" charset="0"/>
                  </a:rPr>
                  <a:t>B</a:t>
                </a:r>
                <a:endParaRPr lang="en-US" altLang="zh-CN" sz="2800">
                  <a:solidFill>
                    <a:srgbClr val="000000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35" name="Text Box 12"/>
              <p:cNvSpPr txBox="1"/>
              <p:nvPr/>
            </p:nvSpPr>
            <p:spPr>
              <a:xfrm>
                <a:off x="3243" y="2246"/>
                <a:ext cx="272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  <a:latin typeface="Century Schoolbook" panose="02040604050505020304" pitchFamily="18" charset="0"/>
                  </a:rPr>
                  <a:t>C</a:t>
                </a:r>
                <a:endParaRPr lang="en-US" altLang="zh-CN" sz="2800">
                  <a:solidFill>
                    <a:srgbClr val="000000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1040" name="Text Box 15"/>
            <p:cNvSpPr txBox="1"/>
            <p:nvPr/>
          </p:nvSpPr>
          <p:spPr>
            <a:xfrm>
              <a:off x="2653" y="2432"/>
              <a:ext cx="36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960" name="Rectangle 16"/>
          <p:cNvSpPr/>
          <p:nvPr/>
        </p:nvSpPr>
        <p:spPr>
          <a:xfrm>
            <a:off x="755650" y="371475"/>
            <a:ext cx="2808288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Tx/>
              <a:buChar char="n"/>
            </a:pPr>
            <a:r>
              <a:rPr lang="en-US" altLang="zh-CN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加法定理 </a:t>
            </a:r>
            <a:endParaRPr lang="zh-CN" altLang="en-US" sz="36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2484438" y="1628775"/>
          <a:ext cx="35290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040765" imgH="228600" progId="Equation.DSMT4">
                  <p:embed/>
                </p:oleObj>
              </mc:Choice>
              <mc:Fallback>
                <p:oleObj name="" r:id="rId1" imgW="1040765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1628775"/>
                        <a:ext cx="3529012" cy="595313"/>
                      </a:xfrm>
                      <a:prstGeom prst="rect">
                        <a:avLst/>
                      </a:prstGeom>
                      <a:noFill/>
                      <a:ln w="9525" cap="rnd" cmpd="sng">
                        <a:solidFill>
                          <a:srgbClr val="000000"/>
                        </a:solidFill>
                        <a:prstDash val="sys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Rectangle 3"/>
          <p:cNvSpPr/>
          <p:nvPr/>
        </p:nvSpPr>
        <p:spPr>
          <a:xfrm>
            <a:off x="323850" y="2636838"/>
            <a:ext cx="1219200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证明 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2" name="Rectangle 4"/>
          <p:cNvSpPr/>
          <p:nvPr/>
        </p:nvSpPr>
        <p:spPr>
          <a:xfrm>
            <a:off x="1403350" y="2781300"/>
            <a:ext cx="68516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由于Ａ与其对立事件互不相容，由性质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有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973" name="Object 3"/>
          <p:cNvGraphicFramePr>
            <a:graphicFrameLocks noChangeAspect="1"/>
          </p:cNvGraphicFramePr>
          <p:nvPr/>
        </p:nvGraphicFramePr>
        <p:xfrm>
          <a:off x="1258888" y="3644900"/>
          <a:ext cx="44656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548765" imgH="241300" progId="Equation.DSMT4">
                  <p:embed/>
                </p:oleObj>
              </mc:Choice>
              <mc:Fallback>
                <p:oleObj name="" r:id="rId3" imgW="1548765" imgH="241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3644900"/>
                        <a:ext cx="4465637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6"/>
          <p:cNvSpPr/>
          <p:nvPr/>
        </p:nvSpPr>
        <p:spPr>
          <a:xfrm>
            <a:off x="611188" y="4581525"/>
            <a:ext cx="6286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而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975" name="Object 4"/>
          <p:cNvGraphicFramePr>
            <a:graphicFrameLocks noChangeAspect="1"/>
          </p:cNvGraphicFramePr>
          <p:nvPr/>
        </p:nvGraphicFramePr>
        <p:xfrm>
          <a:off x="1187450" y="4508500"/>
          <a:ext cx="4464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282700" imgH="241300" progId="Equation.DSMT4">
                  <p:embed/>
                </p:oleObj>
              </mc:Choice>
              <mc:Fallback>
                <p:oleObj name="" r:id="rId5" imgW="1282700" imgH="241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4508500"/>
                        <a:ext cx="446405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Rectangle 8"/>
          <p:cNvSpPr/>
          <p:nvPr/>
        </p:nvSpPr>
        <p:spPr>
          <a:xfrm>
            <a:off x="323850" y="5502275"/>
            <a:ext cx="9842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所以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977" name="Object 5"/>
          <p:cNvGraphicFramePr>
            <a:graphicFrameLocks noChangeAspect="1"/>
          </p:cNvGraphicFramePr>
          <p:nvPr/>
        </p:nvGraphicFramePr>
        <p:xfrm>
          <a:off x="1476375" y="5445125"/>
          <a:ext cx="36718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1028065" imgH="241300" progId="Equation.DSMT4">
                  <p:embed/>
                </p:oleObj>
              </mc:Choice>
              <mc:Fallback>
                <p:oleObj name="" r:id="rId7" imgW="1028065" imgH="241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5445125"/>
                        <a:ext cx="3671888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Rectangle 10"/>
          <p:cNvSpPr/>
          <p:nvPr/>
        </p:nvSpPr>
        <p:spPr>
          <a:xfrm>
            <a:off x="1042988" y="404813"/>
            <a:ext cx="6624637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 sz="3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对立事件的概率</a:t>
            </a:r>
            <a:endParaRPr lang="zh-CN" altLang="en-US" sz="36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6011863" y="4149725"/>
            <a:ext cx="2519362" cy="1871663"/>
            <a:chOff x="3969" y="2523"/>
            <a:chExt cx="1587" cy="1179"/>
          </a:xfrm>
        </p:grpSpPr>
        <p:sp>
          <p:nvSpPr>
            <p:cNvPr id="25612" name="Rectangle 12"/>
            <p:cNvSpPr/>
            <p:nvPr/>
          </p:nvSpPr>
          <p:spPr>
            <a:xfrm>
              <a:off x="3969" y="2523"/>
              <a:ext cx="1587" cy="1179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5613" name="Oval 13"/>
            <p:cNvSpPr/>
            <p:nvPr/>
          </p:nvSpPr>
          <p:spPr>
            <a:xfrm>
              <a:off x="4332" y="2750"/>
              <a:ext cx="861" cy="771"/>
            </a:xfrm>
            <a:prstGeom prst="ellipse">
              <a:avLst/>
            </a:prstGeom>
            <a:solidFill>
              <a:srgbClr val="FF33CC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25614" name="Object 6"/>
            <p:cNvGraphicFramePr>
              <a:graphicFrameLocks noChangeAspect="1"/>
            </p:cNvGraphicFramePr>
            <p:nvPr/>
          </p:nvGraphicFramePr>
          <p:xfrm>
            <a:off x="4513" y="2976"/>
            <a:ext cx="33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9" imgW="177800" imgH="190500" progId="Equation.DSMT4">
                    <p:embed/>
                  </p:oleObj>
                </mc:Choice>
                <mc:Fallback>
                  <p:oleObj name="" r:id="rId9" imgW="177800" imgH="1905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13" y="2976"/>
                          <a:ext cx="339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7"/>
            <p:cNvGraphicFramePr>
              <a:graphicFrameLocks noChangeAspect="1"/>
            </p:cNvGraphicFramePr>
            <p:nvPr/>
          </p:nvGraphicFramePr>
          <p:xfrm>
            <a:off x="5239" y="2568"/>
            <a:ext cx="28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1" imgW="190500" imgH="241300" progId="Equation.DSMT4">
                    <p:embed/>
                  </p:oleObj>
                </mc:Choice>
                <mc:Fallback>
                  <p:oleObj name="" r:id="rId11" imgW="190500" imgH="2413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39" y="2568"/>
                          <a:ext cx="286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  <p:bldP spid="83972" grpId="0"/>
      <p:bldP spid="83974" grpId="0"/>
      <p:bldP spid="83976" grpId="0"/>
      <p:bldP spid="839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123825" y="1000125"/>
            <a:ext cx="9064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</a:t>
            </a:r>
            <a:endParaRPr kumimoji="1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77187" name="Text Box 3"/>
          <p:cNvSpPr txBox="1"/>
          <p:nvPr/>
        </p:nvSpPr>
        <p:spPr>
          <a:xfrm>
            <a:off x="1357313" y="2071688"/>
            <a:ext cx="6094412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Char char="q"/>
            </a:pP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试验的样本空间只包含有限个元素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Char char="q"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 每个基本事件等可能性发生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77188" name="Text Box 4"/>
          <p:cNvSpPr txBox="1"/>
          <p:nvPr/>
        </p:nvSpPr>
        <p:spPr>
          <a:xfrm>
            <a:off x="1431925" y="2924175"/>
            <a:ext cx="50228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则称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为 </a:t>
            </a:r>
            <a:r>
              <a:rPr lang="zh-CN" altLang="en-US" sz="2800" b="1" dirty="0">
                <a:solidFill>
                  <a:srgbClr val="FF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</a:t>
            </a:r>
            <a:r>
              <a:rPr lang="en-US" altLang="zh-CN" sz="2800" b="1" dirty="0">
                <a:solidFill>
                  <a:srgbClr val="FF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等可能</a:t>
            </a:r>
            <a:r>
              <a:rPr lang="en-US" altLang="zh-CN" sz="2800" b="1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型试验</a:t>
            </a:r>
            <a:endParaRPr lang="zh-CN" altLang="en-US" sz="2800" b="1" dirty="0">
              <a:solidFill>
                <a:srgbClr val="FF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7189" name="Rectangle 5"/>
          <p:cNvSpPr/>
          <p:nvPr/>
        </p:nvSpPr>
        <p:spPr>
          <a:xfrm>
            <a:off x="539750" y="3716338"/>
            <a:ext cx="41513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古典概型中概率的计算：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77190" name="Text Box 6"/>
          <p:cNvSpPr txBox="1"/>
          <p:nvPr/>
        </p:nvSpPr>
        <p:spPr>
          <a:xfrm>
            <a:off x="1381125" y="4438650"/>
            <a:ext cx="635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记 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477191" name="Object 7"/>
          <p:cNvGraphicFramePr>
            <a:graphicFrameLocks noChangeAspect="1"/>
          </p:cNvGraphicFramePr>
          <p:nvPr/>
        </p:nvGraphicFramePr>
        <p:xfrm>
          <a:off x="2278063" y="4419600"/>
          <a:ext cx="48053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501900" imgH="266700" progId="Equation.DSMT4">
                  <p:embed/>
                </p:oleObj>
              </mc:Choice>
              <mc:Fallback>
                <p:oleObj name="" r:id="rId1" imgW="2501900" imgH="266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8063" y="4419600"/>
                        <a:ext cx="4805362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2225675" y="4941888"/>
          <a:ext cx="5441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895600" imgH="292100" progId="Equation.DSMT4">
                  <p:embed/>
                </p:oleObj>
              </mc:Choice>
              <mc:Fallback>
                <p:oleObj name="" r:id="rId3" imgW="2895600" imgH="292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25675" y="4941888"/>
                        <a:ext cx="544195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3514725" y="5589588"/>
          <a:ext cx="23431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003300" imgH="254000" progId="Equation.3">
                  <p:embed/>
                </p:oleObj>
              </mc:Choice>
              <mc:Fallback>
                <p:oleObj name="" r:id="rId5" imgW="1003300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4725" y="5589588"/>
                        <a:ext cx="2343150" cy="6254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4" name="Text Box 10"/>
          <p:cNvSpPr txBox="1"/>
          <p:nvPr/>
        </p:nvSpPr>
        <p:spPr>
          <a:xfrm>
            <a:off x="428625" y="5524500"/>
            <a:ext cx="26082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则事件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的概率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0251" name="Text Box 11"/>
          <p:cNvSpPr txBox="1"/>
          <p:nvPr/>
        </p:nvSpPr>
        <p:spPr>
          <a:xfrm>
            <a:off x="1071563" y="333375"/>
            <a:ext cx="62865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§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1.4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等可能概型（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</a:rPr>
              <a:t>古典概型）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1284288" y="1547813"/>
            <a:ext cx="49307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设 随机试验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具有下列特点：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/>
      <p:bldP spid="477187" grpId="0"/>
      <p:bldP spid="477188" grpId="0"/>
      <p:bldP spid="477189" grpId="0"/>
      <p:bldP spid="477190" grpId="0"/>
      <p:bldP spid="477194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50825" y="981075"/>
            <a:ext cx="8604250" cy="946150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抛掷一颗匀质骰子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观察出现的点数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求“出现的点数是不小于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的偶数”的概率．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971550" y="4679950"/>
            <a:ext cx="5903913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=“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出现的点数是不小于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的偶数”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48" name="Rectangle 4"/>
          <p:cNvSpPr/>
          <p:nvPr/>
        </p:nvSpPr>
        <p:spPr>
          <a:xfrm>
            <a:off x="1547813" y="230188"/>
            <a:ext cx="7993062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古典概率的计算：抛掷骰子</a:t>
            </a:r>
            <a:endParaRPr lang="zh-CN" altLang="en-US" sz="3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11188" y="4103688"/>
            <a:ext cx="2592388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事件</a:t>
            </a:r>
            <a:r>
              <a:rPr kumimoji="0" lang="en-US" altLang="zh-CN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zh-CN" sz="2800" b="1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11188" y="1944688"/>
            <a:ext cx="2592388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试验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187450" y="2376488"/>
            <a:ext cx="5684838" cy="523875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抛掷一颗匀质骰子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观察出现的点数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12775" y="3024188"/>
            <a:ext cx="4967288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样本空间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516688" y="4679950"/>
            <a:ext cx="2233613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={4</a:t>
            </a:r>
            <a:r>
              <a:rPr kumimoji="0" lang="zh-CN" altLang="en-US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6}</a:t>
            </a:r>
            <a:endParaRPr kumimoji="0" lang="en-US" altLang="zh-CN" sz="2800" b="1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116013" y="3600450"/>
            <a:ext cx="5832475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S ={1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6}</a:t>
            </a:r>
            <a:endParaRPr kumimoji="0" lang="en-US" altLang="zh-CN" sz="2800" b="1" kern="120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415213" y="3600450"/>
            <a:ext cx="1728788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n=6</a:t>
            </a:r>
            <a:endParaRPr kumimoji="0" lang="en-US" altLang="zh-CN" sz="2800" b="1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956550" y="4608513"/>
            <a:ext cx="1728788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m=2</a:t>
            </a:r>
            <a:endParaRPr kumimoji="0" lang="en-US" altLang="zh-CN" sz="2800" b="1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611188" y="5256213"/>
            <a:ext cx="2592388" cy="519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fontAlgn="auto"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事件</a:t>
            </a:r>
            <a:r>
              <a:rPr kumimoji="0" lang="en-US" altLang="zh-CN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zh-CN" altLang="en-US" sz="2800" b="1" kern="1200" cap="none" spc="0" normalizeH="0" baseline="0" noProof="0">
                <a:latin typeface="Times New Roman" panose="02020603050405020304" pitchFamily="18" charset="0"/>
                <a:ea typeface="+mn-ea"/>
                <a:cs typeface="+mn-cs"/>
              </a:rPr>
              <a:t>的概率</a:t>
            </a:r>
            <a:endParaRPr kumimoji="0" lang="zh-CN" altLang="en-US" sz="2800" b="1" kern="1200" cap="none" spc="0" normalizeH="0" baseline="0" noProof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57358" name="Object 2"/>
          <p:cNvGraphicFramePr>
            <a:graphicFrameLocks noChangeAspect="1"/>
          </p:cNvGraphicFramePr>
          <p:nvPr/>
        </p:nvGraphicFramePr>
        <p:xfrm>
          <a:off x="2628900" y="5600700"/>
          <a:ext cx="31019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0" imgH="393700" progId="Equation.DSMT4">
                  <p:embed/>
                </p:oleObj>
              </mc:Choice>
              <mc:Fallback>
                <p:oleObj name="" r:id="rId1" imgW="11430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8900" y="5600700"/>
                        <a:ext cx="3101975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3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3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3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3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34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ldLvl="0" animBg="1"/>
      <p:bldP spid="57347" grpId="0" bldLvl="0" animBg="1"/>
      <p:bldP spid="57348" grpId="0"/>
      <p:bldP spid="57350" grpId="0" bldLvl="0" animBg="1"/>
      <p:bldP spid="57351" grpId="0" bldLvl="0" animBg="1"/>
      <p:bldP spid="57352" grpId="0" bldLvl="0" animBg="1"/>
      <p:bldP spid="57353" grpId="0" bldLvl="0" animBg="1"/>
      <p:bldP spid="57354" grpId="0" bldLvl="0" animBg="1"/>
      <p:bldP spid="57355" grpId="0" bldLvl="0" animBg="1"/>
      <p:bldP spid="57356" grpId="0" bldLvl="0" animBg="1"/>
      <p:bldP spid="5735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1346" name="Text Box 2"/>
          <p:cNvSpPr txBox="1"/>
          <p:nvPr/>
        </p:nvSpPr>
        <p:spPr>
          <a:xfrm>
            <a:off x="285750" y="2643188"/>
            <a:ext cx="68564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、基本事件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仅含一个样本点的随机事件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1349" name="Text Box 5"/>
          <p:cNvSpPr txBox="1"/>
          <p:nvPr/>
        </p:nvSpPr>
        <p:spPr>
          <a:xfrm>
            <a:off x="252413" y="785813"/>
            <a:ext cx="7958137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、随机事件：</a:t>
            </a:r>
            <a:r>
              <a:rPr lang="zh-CN" altLang="en-US" sz="2800" b="1" dirty="0">
                <a:solidFill>
                  <a:srgbClr val="CCEC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样本空间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Euclid Symbol" panose="05050102010706020507" pitchFamily="18" charset="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的子集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用大写字母Ａ、Ｂ、Ｃ等表示</a:t>
            </a:r>
            <a:endParaRPr lang="en-US" altLang="zh-CN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1350" name="Text Box 6"/>
          <p:cNvSpPr txBox="1"/>
          <p:nvPr/>
        </p:nvSpPr>
        <p:spPr>
          <a:xfrm>
            <a:off x="257175" y="1689100"/>
            <a:ext cx="7926388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、事件发生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：所 谓事件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发生，当且仅当这个子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集中的一个样本点出现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214313" y="219075"/>
            <a:ext cx="79581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二、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随机事件（</a:t>
            </a:r>
            <a:r>
              <a:rPr lang="en-US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Random Events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57188" y="4756150"/>
            <a:ext cx="8353425" cy="18161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solidFill>
                  <a:srgbClr val="5C3CFA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 =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｛出现奇数点｝是由三个基本事件  “出现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点”、“出现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点” 、 “出现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点”  组合而成的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随机事件．所谓出现奇数点，当且仅当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1,3,5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中有一个出现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285750" y="3270250"/>
            <a:ext cx="8424863" cy="1373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例如，抛掷一颗骰子，观察出现的点数，那么“出现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点”、“出现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点”、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...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、“出现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点”为该试验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基本事件</a:t>
            </a:r>
            <a:r>
              <a:rPr lang="zh-CN" altLang="en-US" sz="2800" b="1" dirty="0">
                <a:solidFill>
                  <a:srgbClr val="5C3CFA"/>
                </a:solidFill>
                <a:latin typeface="Times New Roman" panose="02020603050405020304" pitchFamily="18" charset="0"/>
              </a:rPr>
              <a:t>． </a:t>
            </a:r>
            <a:endParaRPr lang="zh-CN" altLang="en-US" sz="2800" b="1" dirty="0">
              <a:solidFill>
                <a:srgbClr val="5C3CFA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/>
      <p:bldP spid="441349" grpId="0"/>
      <p:bldP spid="441350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5" name="Rectangle 3"/>
          <p:cNvSpPr/>
          <p:nvPr/>
        </p:nvSpPr>
        <p:spPr>
          <a:xfrm>
            <a:off x="395288" y="428625"/>
            <a:ext cx="8134350" cy="164306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例、掷一枚硬币三次，（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）设事件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为“恰有一次出现正面”，求</a:t>
            </a:r>
            <a:r>
              <a:rPr lang="en-US" altLang="zh-CN" sz="2800" b="1" dirty="0">
                <a:latin typeface="Times New Roman" panose="02020603050405020304" pitchFamily="18" charset="0"/>
              </a:rPr>
              <a:t>P(A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）设事件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为“至少有一次出现正面” ，求</a:t>
            </a:r>
            <a:r>
              <a:rPr lang="en-US" altLang="zh-CN" sz="2800" b="1" dirty="0">
                <a:latin typeface="Times New Roman" panose="02020603050405020304" pitchFamily="18" charset="0"/>
              </a:rPr>
              <a:t>P(A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9396" name="Rectangle 4"/>
          <p:cNvSpPr/>
          <p:nvPr/>
        </p:nvSpPr>
        <p:spPr>
          <a:xfrm>
            <a:off x="214313" y="2214563"/>
            <a:ext cx="8442325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解、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S={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HHH,HHT,HTH,THH,HTT,THT,TTH,TTT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Text Box 5"/>
          <p:cNvSpPr txBox="1"/>
          <p:nvPr/>
        </p:nvSpPr>
        <p:spPr>
          <a:xfrm>
            <a:off x="611188" y="2786063"/>
            <a:ext cx="66976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HTT,THT,TTH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9403" name="Object 6"/>
          <p:cNvGraphicFramePr>
            <a:graphicFrameLocks noChangeAspect="1"/>
          </p:cNvGraphicFramePr>
          <p:nvPr/>
        </p:nvGraphicFramePr>
        <p:xfrm>
          <a:off x="1143000" y="3357563"/>
          <a:ext cx="14081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35000" imgH="393700" progId="Equation.DSMT4">
                  <p:embed/>
                </p:oleObj>
              </mc:Choice>
              <mc:Fallback>
                <p:oleObj name="" r:id="rId1" imgW="635000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3357563"/>
                        <a:ext cx="1408113" cy="107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/>
          <p:nvPr/>
        </p:nvSpPr>
        <p:spPr>
          <a:xfrm>
            <a:off x="571500" y="4357688"/>
            <a:ext cx="742950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HHH,HHT,HTH,THH,HTT,THT,TTH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076325" y="4929188"/>
          <a:ext cx="14636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660400" imgH="393700" progId="Equation.DSMT4">
                  <p:embed/>
                </p:oleObj>
              </mc:Choice>
              <mc:Fallback>
                <p:oleObj name="" r:id="rId3" imgW="660400" imgH="393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6325" y="4929188"/>
                        <a:ext cx="1463675" cy="1077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/>
      <p:bldP spid="59397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/>
          <p:nvPr/>
        </p:nvSpPr>
        <p:spPr>
          <a:xfrm>
            <a:off x="468313" y="714375"/>
            <a:ext cx="8134350" cy="11176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设在</a:t>
            </a:r>
            <a:r>
              <a:rPr lang="en-US" altLang="zh-CN" sz="2800" b="1" dirty="0">
                <a:latin typeface="Times New Roman" panose="02020603050405020304" pitchFamily="18" charset="0"/>
              </a:rPr>
              <a:t>100 </a:t>
            </a:r>
            <a:r>
              <a:rPr lang="zh-CN" altLang="en-US" sz="2800" b="1" dirty="0">
                <a:latin typeface="Times New Roman" panose="02020603050405020304" pitchFamily="18" charset="0"/>
              </a:rPr>
              <a:t>件产品中，有 </a:t>
            </a:r>
            <a:r>
              <a:rPr lang="en-US" altLang="zh-CN" sz="2800" b="1" dirty="0"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latin typeface="Times New Roman" panose="02020603050405020304" pitchFamily="18" charset="0"/>
              </a:rPr>
              <a:t>件次品，其余均为正品．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2" name="Object 3"/>
          <p:cNvGraphicFramePr>
            <a:graphicFrameLocks noChangeAspect="1"/>
          </p:cNvGraphicFramePr>
          <p:nvPr/>
        </p:nvGraphicFramePr>
        <p:xfrm>
          <a:off x="1746250" y="2330450"/>
          <a:ext cx="12779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95300" imgH="241300" progId="Equation.DSMT4">
                  <p:embed/>
                </p:oleObj>
              </mc:Choice>
              <mc:Fallback>
                <p:oleObj name="" r:id="rId1" imgW="495300" imgH="241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6250" y="2330450"/>
                        <a:ext cx="1277938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3898900" y="2259013"/>
          <a:ext cx="128428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469900" imgH="241300" progId="Equation.DSMT4">
                  <p:embed/>
                </p:oleObj>
              </mc:Choice>
              <mc:Fallback>
                <p:oleObj name="" r:id="rId3" imgW="469900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900" y="2259013"/>
                        <a:ext cx="1284288" cy="65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6137275" y="2019300"/>
          <a:ext cx="20066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774065" imgH="457200" progId="Equation.DSMT4">
                  <p:embed/>
                </p:oleObj>
              </mc:Choice>
              <mc:Fallback>
                <p:oleObj name="" r:id="rId5" imgW="774065" imgH="457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7275" y="2019300"/>
                        <a:ext cx="2006600" cy="119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/>
          <p:cNvSpPr/>
          <p:nvPr/>
        </p:nvSpPr>
        <p:spPr>
          <a:xfrm>
            <a:off x="503238" y="123825"/>
            <a:ext cx="8640762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古典概率的计算：正品率和次品率</a:t>
            </a:r>
            <a:endParaRPr lang="zh-CN" altLang="en-US" sz="3600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8378" name="Rectangle 10"/>
          <p:cNvSpPr/>
          <p:nvPr/>
        </p:nvSpPr>
        <p:spPr>
          <a:xfrm>
            <a:off x="544513" y="1714500"/>
            <a:ext cx="4651375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件，全是正品的概率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8379" name="Rectangle 11"/>
          <p:cNvSpPr/>
          <p:nvPr/>
        </p:nvSpPr>
        <p:spPr>
          <a:xfrm>
            <a:off x="71438" y="4913313"/>
            <a:ext cx="5372100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件，刚好两件正品的概率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81" name="Object 6"/>
          <p:cNvGraphicFramePr>
            <a:graphicFrameLocks noChangeAspect="1"/>
          </p:cNvGraphicFramePr>
          <p:nvPr/>
        </p:nvGraphicFramePr>
        <p:xfrm>
          <a:off x="5186363" y="5643563"/>
          <a:ext cx="26003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889000" imgH="457200" progId="Equation.DSMT4">
                  <p:embed/>
                </p:oleObj>
              </mc:Choice>
              <mc:Fallback>
                <p:oleObj name="" r:id="rId7" imgW="889000" imgH="45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6363" y="5643563"/>
                        <a:ext cx="2600325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7"/>
          <p:cNvGraphicFramePr>
            <a:graphicFrameLocks noChangeAspect="1"/>
          </p:cNvGraphicFramePr>
          <p:nvPr/>
        </p:nvGraphicFramePr>
        <p:xfrm>
          <a:off x="2632075" y="5859463"/>
          <a:ext cx="19319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609600" imgH="241300" progId="Equation.DSMT4">
                  <p:embed/>
                </p:oleObj>
              </mc:Choice>
              <mc:Fallback>
                <p:oleObj name="" r:id="rId9" imgW="609600" imgH="241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32075" y="5859463"/>
                        <a:ext cx="1931988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8"/>
          <p:cNvGraphicFramePr>
            <a:graphicFrameLocks noChangeAspect="1"/>
          </p:cNvGraphicFramePr>
          <p:nvPr/>
        </p:nvGraphicFramePr>
        <p:xfrm>
          <a:off x="650875" y="5859463"/>
          <a:ext cx="12779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495300" imgH="241300" progId="Equation.DSMT4">
                  <p:embed/>
                </p:oleObj>
              </mc:Choice>
              <mc:Fallback>
                <p:oleObj name="" r:id="rId11" imgW="495300" imgH="241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875" y="5859463"/>
                        <a:ext cx="1277938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93850" y="3143250"/>
          <a:ext cx="26209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2" imgW="1015365" imgH="177800" progId="Equation.DSMT4">
                  <p:embed/>
                </p:oleObj>
              </mc:Choice>
              <mc:Fallback>
                <p:oleObj name="" r:id="rId12" imgW="1015365" imgH="177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93850" y="3143250"/>
                        <a:ext cx="2620963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249488" y="3786188"/>
          <a:ext cx="332263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4" imgW="1282700" imgH="393700" progId="Equation.DSMT4">
                  <p:embed/>
                </p:oleObj>
              </mc:Choice>
              <mc:Fallback>
                <p:oleObj name="" r:id="rId14" imgW="12827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49488" y="3786188"/>
                        <a:ext cx="3322637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/>
          <p:nvPr/>
        </p:nvSpPr>
        <p:spPr>
          <a:xfrm>
            <a:off x="500063" y="2333625"/>
            <a:ext cx="906462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组合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500063" y="3119438"/>
            <a:ext cx="906462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排列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94275" y="3143250"/>
          <a:ext cx="2489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6" imgW="964565" imgH="177800" progId="Equation.DSMT4">
                  <p:embed/>
                </p:oleObj>
              </mc:Choice>
              <mc:Fallback>
                <p:oleObj name="" r:id="rId16" imgW="964565" imgH="177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94275" y="3143250"/>
                        <a:ext cx="248920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"/>
          <p:cNvSpPr/>
          <p:nvPr/>
        </p:nvSpPr>
        <p:spPr>
          <a:xfrm>
            <a:off x="5540375" y="1690688"/>
            <a:ext cx="3175000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记</a:t>
            </a:r>
            <a:r>
              <a:rPr lang="en-US" altLang="zh-CN" sz="2800" b="1" dirty="0">
                <a:latin typeface="Times New Roman" panose="02020603050405020304" pitchFamily="18" charset="0"/>
              </a:rPr>
              <a:t>A=</a:t>
            </a:r>
            <a:r>
              <a:rPr lang="zh-CN" altLang="en-US" sz="2800" b="1" dirty="0">
                <a:latin typeface="Times New Roman" panose="02020603050405020304" pitchFamily="18" charset="0"/>
              </a:rPr>
              <a:t>“全是正品”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" name="Rectangle 10"/>
          <p:cNvSpPr/>
          <p:nvPr/>
        </p:nvSpPr>
        <p:spPr>
          <a:xfrm>
            <a:off x="5357813" y="4905375"/>
            <a:ext cx="3875087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记</a:t>
            </a:r>
            <a:r>
              <a:rPr lang="en-US" altLang="zh-CN" sz="2800" b="1" dirty="0">
                <a:latin typeface="Times New Roman" panose="02020603050405020304" pitchFamily="18" charset="0"/>
              </a:rPr>
              <a:t>B=</a:t>
            </a:r>
            <a:r>
              <a:rPr lang="zh-CN" altLang="en-US" sz="2800" b="1" dirty="0">
                <a:latin typeface="Times New Roman" panose="02020603050405020304" pitchFamily="18" charset="0"/>
              </a:rPr>
              <a:t>“刚好两件正品”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5" grpId="0"/>
      <p:bldP spid="58378" grpId="0"/>
      <p:bldP spid="58379" grpId="0"/>
      <p:bldP spid="19" grpId="0"/>
      <p:bldP spid="20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468313" y="714375"/>
            <a:ext cx="8134350" cy="11271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练习：设在</a:t>
            </a:r>
            <a:r>
              <a:rPr lang="en-US" altLang="zh-CN" sz="2800" b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件产品中，有 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件次品，其余均为正品．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3587750" y="2019300"/>
          <a:ext cx="21050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12165" imgH="457200" progId="Equation.DSMT4">
                  <p:embed/>
                </p:oleObj>
              </mc:Choice>
              <mc:Fallback>
                <p:oleObj name="" r:id="rId1" imgW="812165" imgH="457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7750" y="2019300"/>
                        <a:ext cx="2105025" cy="119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10"/>
          <p:cNvSpPr/>
          <p:nvPr/>
        </p:nvSpPr>
        <p:spPr>
          <a:xfrm>
            <a:off x="1033463" y="1214438"/>
            <a:ext cx="7253287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件，问其中恰有</a:t>
            </a:r>
            <a:r>
              <a:rPr lang="en-US" altLang="zh-CN" sz="2800" b="1" dirty="0">
                <a:latin typeface="Times New Roman" panose="02020603050405020304" pitchFamily="18" charset="0"/>
              </a:rPr>
              <a:t>k(k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≤D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件次品的概率。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" name="Rectangle 10"/>
          <p:cNvSpPr/>
          <p:nvPr/>
        </p:nvSpPr>
        <p:spPr>
          <a:xfrm>
            <a:off x="500063" y="2333625"/>
            <a:ext cx="3070225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解：所求的概率为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838200" y="3405188"/>
            <a:ext cx="5233988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上式为超几何分布的概率公式。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85750" y="5157788"/>
          <a:ext cx="43545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562100" imgH="203200" progId="Equation.DSMT4">
                  <p:embed/>
                </p:oleObj>
              </mc:Choice>
              <mc:Fallback>
                <p:oleObj name="" r:id="rId3" imgW="1562100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" y="5157788"/>
                        <a:ext cx="4354513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/>
          <p:nvPr/>
        </p:nvSpPr>
        <p:spPr>
          <a:xfrm>
            <a:off x="1187450" y="404813"/>
            <a:ext cx="7164388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古典概率的计算：投球入盒</a:t>
            </a:r>
            <a:endParaRPr lang="zh-CN" altLang="en-US" sz="3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0419" name="Text Box 3"/>
          <p:cNvSpPr txBox="1"/>
          <p:nvPr/>
        </p:nvSpPr>
        <p:spPr>
          <a:xfrm>
            <a:off x="755650" y="1052513"/>
            <a:ext cx="7632700" cy="1152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个小球随机地投入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个盒内。设球与盒都是可识别的。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0420" name="Rectangle 4"/>
          <p:cNvSpPr/>
          <p:nvPr/>
        </p:nvSpPr>
        <p:spPr>
          <a:xfrm>
            <a:off x="1116013" y="2492375"/>
            <a:ext cx="7272337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</a:rPr>
              <a:t>  A=“</a:t>
            </a:r>
            <a:r>
              <a:rPr lang="zh-CN" altLang="en-US" sz="2800" b="1" dirty="0">
                <a:latin typeface="Times New Roman" panose="02020603050405020304" pitchFamily="18" charset="0"/>
              </a:rPr>
              <a:t>指定的三个盒内各有一球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0421" name="Rectangle 5"/>
          <p:cNvSpPr/>
          <p:nvPr/>
        </p:nvSpPr>
        <p:spPr>
          <a:xfrm>
            <a:off x="1116013" y="3789363"/>
            <a:ext cx="755967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2"/>
              </a:buClr>
              <a:buSzPct val="90000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</a:rPr>
              <a:t>  B =“</a:t>
            </a:r>
            <a:r>
              <a:rPr lang="zh-CN" altLang="en-US" sz="2800" b="1" dirty="0">
                <a:latin typeface="Times New Roman" panose="02020603050405020304" pitchFamily="18" charset="0"/>
              </a:rPr>
              <a:t>每个盒子最多有一个球”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0422" name="Object 2"/>
          <p:cNvGraphicFramePr>
            <a:graphicFrameLocks noChangeAspect="1"/>
          </p:cNvGraphicFramePr>
          <p:nvPr/>
        </p:nvGraphicFramePr>
        <p:xfrm>
          <a:off x="1692275" y="3181350"/>
          <a:ext cx="10144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393700" imgH="203200" progId="Equation.DSMT4">
                  <p:embed/>
                </p:oleObj>
              </mc:Choice>
              <mc:Fallback>
                <p:oleObj name="" r:id="rId1" imgW="393700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3181350"/>
                        <a:ext cx="1014413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3"/>
          <p:cNvGraphicFramePr>
            <a:graphicFrameLocks noChangeAspect="1"/>
          </p:cNvGraphicFramePr>
          <p:nvPr/>
        </p:nvGraphicFramePr>
        <p:xfrm>
          <a:off x="1692275" y="4652963"/>
          <a:ext cx="10144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393700" imgH="203200" progId="Equation.DSMT4">
                  <p:embed/>
                </p:oleObj>
              </mc:Choice>
              <mc:Fallback>
                <p:oleObj name="" r:id="rId3" imgW="393700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4652963"/>
                        <a:ext cx="1014413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4"/>
          <p:cNvGraphicFramePr>
            <a:graphicFrameLocks noChangeAspect="1"/>
          </p:cNvGraphicFramePr>
          <p:nvPr/>
        </p:nvGraphicFramePr>
        <p:xfrm>
          <a:off x="3349625" y="4581525"/>
          <a:ext cx="19764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" imgW="723900" imgH="241300" progId="Equation.DSMT4">
                  <p:embed/>
                </p:oleObj>
              </mc:Choice>
              <mc:Fallback>
                <p:oleObj name="" r:id="rId4" imgW="723900" imgH="2413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9625" y="4581525"/>
                        <a:ext cx="1976438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5"/>
          <p:cNvGraphicFramePr>
            <a:graphicFrameLocks noChangeAspect="1"/>
          </p:cNvGraphicFramePr>
          <p:nvPr/>
        </p:nvGraphicFramePr>
        <p:xfrm>
          <a:off x="3419475" y="3141663"/>
          <a:ext cx="13525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6" imgW="495300" imgH="228600" progId="Equation.DSMT4">
                  <p:embed/>
                </p:oleObj>
              </mc:Choice>
              <mc:Fallback>
                <p:oleObj name="" r:id="rId6" imgW="4953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9475" y="3141663"/>
                        <a:ext cx="1352550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6"/>
          <p:cNvGraphicFramePr>
            <a:graphicFrameLocks noChangeAspect="1"/>
          </p:cNvGraphicFramePr>
          <p:nvPr/>
        </p:nvGraphicFramePr>
        <p:xfrm>
          <a:off x="6010275" y="4413250"/>
          <a:ext cx="23018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8" imgW="889000" imgH="419100" progId="Equation.DSMT4">
                  <p:embed/>
                </p:oleObj>
              </mc:Choice>
              <mc:Fallback>
                <p:oleObj name="" r:id="rId8" imgW="889000" imgH="4191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0275" y="4413250"/>
                        <a:ext cx="2301875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7"/>
          <p:cNvGraphicFramePr>
            <a:graphicFrameLocks noChangeAspect="1"/>
          </p:cNvGraphicFramePr>
          <p:nvPr/>
        </p:nvGraphicFramePr>
        <p:xfrm>
          <a:off x="6091238" y="2814638"/>
          <a:ext cx="1711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0" imgW="660400" imgH="393700" progId="Equation.DSMT4">
                  <p:embed/>
                </p:oleObj>
              </mc:Choice>
              <mc:Fallback>
                <p:oleObj name="" r:id="rId10" imgW="660400" imgH="3937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1238" y="2814638"/>
                        <a:ext cx="1711325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2195513" y="5500688"/>
            <a:ext cx="4751387" cy="1096962"/>
            <a:chOff x="1383" y="3465"/>
            <a:chExt cx="2993" cy="691"/>
          </a:xfrm>
        </p:grpSpPr>
        <p:grpSp>
          <p:nvGrpSpPr>
            <p:cNvPr id="16406" name="Group 13"/>
            <p:cNvGrpSpPr/>
            <p:nvPr/>
          </p:nvGrpSpPr>
          <p:grpSpPr>
            <a:xfrm>
              <a:off x="1383" y="3584"/>
              <a:ext cx="2903" cy="572"/>
              <a:chOff x="793" y="3748"/>
              <a:chExt cx="2903" cy="572"/>
            </a:xfrm>
          </p:grpSpPr>
          <p:sp>
            <p:nvSpPr>
              <p:cNvPr id="16412" name="Rectangle 14"/>
              <p:cNvSpPr/>
              <p:nvPr/>
            </p:nvSpPr>
            <p:spPr>
              <a:xfrm>
                <a:off x="793" y="3748"/>
                <a:ext cx="2903" cy="572"/>
              </a:xfrm>
              <a:prstGeom prst="rect">
                <a:avLst/>
              </a:prstGeom>
              <a:solidFill>
                <a:schemeClr val="bg2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7450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2405" indent="-182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16413" name="Line 15"/>
              <p:cNvSpPr/>
              <p:nvPr/>
            </p:nvSpPr>
            <p:spPr>
              <a:xfrm>
                <a:off x="1383" y="3748"/>
                <a:ext cx="0" cy="5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4" name="Line 16"/>
              <p:cNvSpPr/>
              <p:nvPr/>
            </p:nvSpPr>
            <p:spPr>
              <a:xfrm>
                <a:off x="1973" y="3748"/>
                <a:ext cx="0" cy="5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5" name="Line 17"/>
              <p:cNvSpPr/>
              <p:nvPr/>
            </p:nvSpPr>
            <p:spPr>
              <a:xfrm>
                <a:off x="2562" y="3748"/>
                <a:ext cx="0" cy="5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6" name="Line 18"/>
              <p:cNvSpPr/>
              <p:nvPr/>
            </p:nvSpPr>
            <p:spPr>
              <a:xfrm>
                <a:off x="3152" y="3748"/>
                <a:ext cx="0" cy="5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07" name="Text Box 19"/>
            <p:cNvSpPr txBox="1"/>
            <p:nvPr/>
          </p:nvSpPr>
          <p:spPr>
            <a:xfrm>
              <a:off x="1701" y="3465"/>
              <a:ext cx="317" cy="40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8" name="Text Box 20"/>
            <p:cNvSpPr txBox="1"/>
            <p:nvPr/>
          </p:nvSpPr>
          <p:spPr>
            <a:xfrm>
              <a:off x="2336" y="3521"/>
              <a:ext cx="317" cy="40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9" name="Text Box 21"/>
            <p:cNvSpPr txBox="1"/>
            <p:nvPr/>
          </p:nvSpPr>
          <p:spPr>
            <a:xfrm>
              <a:off x="2923" y="3508"/>
              <a:ext cx="317" cy="40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0" name="Text Box 22"/>
            <p:cNvSpPr txBox="1"/>
            <p:nvPr/>
          </p:nvSpPr>
          <p:spPr>
            <a:xfrm>
              <a:off x="3470" y="3511"/>
              <a:ext cx="317" cy="40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1" name="Text Box 23"/>
            <p:cNvSpPr txBox="1"/>
            <p:nvPr/>
          </p:nvSpPr>
          <p:spPr>
            <a:xfrm>
              <a:off x="4059" y="3511"/>
              <a:ext cx="317" cy="40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2484438" y="6038850"/>
            <a:ext cx="431800" cy="533400"/>
            <a:chOff x="521" y="3430"/>
            <a:chExt cx="272" cy="336"/>
          </a:xfrm>
        </p:grpSpPr>
        <p:sp>
          <p:nvSpPr>
            <p:cNvPr id="16404" name="Oval 25"/>
            <p:cNvSpPr/>
            <p:nvPr/>
          </p:nvSpPr>
          <p:spPr>
            <a:xfrm>
              <a:off x="521" y="3475"/>
              <a:ext cx="272" cy="272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rgbClr val="4E3CF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16405" name="Object 10"/>
            <p:cNvGraphicFramePr>
              <a:graphicFrameLocks noChangeAspect="1"/>
            </p:cNvGraphicFramePr>
            <p:nvPr/>
          </p:nvGraphicFramePr>
          <p:xfrm>
            <a:off x="567" y="3430"/>
            <a:ext cx="1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2" imgW="88900" imgH="164465" progId="Equation.DSMT4">
                    <p:embed/>
                  </p:oleObj>
                </mc:Choice>
                <mc:Fallback>
                  <p:oleObj name="" r:id="rId12" imgW="88900" imgH="164465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7" y="3430"/>
                          <a:ext cx="18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/>
          <p:cNvGrpSpPr/>
          <p:nvPr/>
        </p:nvGrpSpPr>
        <p:grpSpPr>
          <a:xfrm>
            <a:off x="3348038" y="6038850"/>
            <a:ext cx="431800" cy="533400"/>
            <a:chOff x="521" y="3430"/>
            <a:chExt cx="272" cy="336"/>
          </a:xfrm>
        </p:grpSpPr>
        <p:sp>
          <p:nvSpPr>
            <p:cNvPr id="16402" name="Oval 28"/>
            <p:cNvSpPr/>
            <p:nvPr/>
          </p:nvSpPr>
          <p:spPr>
            <a:xfrm>
              <a:off x="521" y="3475"/>
              <a:ext cx="272" cy="272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rgbClr val="4E3CF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16403" name="Object 9"/>
            <p:cNvGraphicFramePr>
              <a:graphicFrameLocks noChangeAspect="1"/>
            </p:cNvGraphicFramePr>
            <p:nvPr/>
          </p:nvGraphicFramePr>
          <p:xfrm>
            <a:off x="529" y="3430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4" imgW="127000" imgH="165100" progId="Equation.DSMT4">
                    <p:embed/>
                  </p:oleObj>
                </mc:Choice>
                <mc:Fallback>
                  <p:oleObj name="" r:id="rId14" imgW="127000" imgH="1651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29" y="3430"/>
                          <a:ext cx="25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/>
          <p:nvPr/>
        </p:nvGrpSpPr>
        <p:grpSpPr>
          <a:xfrm>
            <a:off x="4284663" y="6021388"/>
            <a:ext cx="431800" cy="574675"/>
            <a:chOff x="521" y="3417"/>
            <a:chExt cx="272" cy="362"/>
          </a:xfrm>
        </p:grpSpPr>
        <p:sp>
          <p:nvSpPr>
            <p:cNvPr id="16400" name="Oval 31"/>
            <p:cNvSpPr/>
            <p:nvPr/>
          </p:nvSpPr>
          <p:spPr>
            <a:xfrm>
              <a:off x="521" y="3475"/>
              <a:ext cx="272" cy="272"/>
            </a:xfrm>
            <a:prstGeom prst="ellipse">
              <a:avLst/>
            </a:prstGeom>
            <a:solidFill>
              <a:schemeClr val="accent2"/>
            </a:solidFill>
            <a:ln w="12700" cap="sq" cmpd="sng">
              <a:solidFill>
                <a:srgbClr val="4E3CF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273050" indent="-2730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30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7450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2405" indent="-182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graphicFrame>
          <p:nvGraphicFramePr>
            <p:cNvPr id="16401" name="Object 8"/>
            <p:cNvGraphicFramePr>
              <a:graphicFrameLocks noChangeAspect="1"/>
            </p:cNvGraphicFramePr>
            <p:nvPr/>
          </p:nvGraphicFramePr>
          <p:xfrm>
            <a:off x="541" y="3417"/>
            <a:ext cx="23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6" imgW="114300" imgH="177800" progId="Equation.DSMT4">
                    <p:embed/>
                  </p:oleObj>
                </mc:Choice>
                <mc:Fallback>
                  <p:oleObj name="" r:id="rId16" imgW="114300" imgH="1778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41" y="3417"/>
                          <a:ext cx="233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/>
      <p:bldP spid="60420" grpId="0"/>
      <p:bldP spid="604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/>
          <p:nvPr/>
        </p:nvSpPr>
        <p:spPr>
          <a:xfrm>
            <a:off x="503238" y="333375"/>
            <a:ext cx="8640762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古典概率的计算：生日问题</a:t>
            </a:r>
            <a:endParaRPr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1443" name="Text Box 3"/>
          <p:cNvSpPr txBox="1"/>
          <p:nvPr/>
        </p:nvSpPr>
        <p:spPr>
          <a:xfrm>
            <a:off x="755650" y="1125538"/>
            <a:ext cx="7920038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某班有</a:t>
            </a:r>
            <a:r>
              <a:rPr lang="en-US" altLang="zh-CN" sz="2800" b="1" dirty="0">
                <a:latin typeface="Times New Roman" panose="02020603050405020304" pitchFamily="18" charset="0"/>
              </a:rPr>
              <a:t>50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个学生，求他们的生日各不相同的概率（设一年</a:t>
            </a:r>
            <a:r>
              <a:rPr lang="en-US" altLang="zh-CN" sz="2800" b="1" dirty="0">
                <a:latin typeface="Times New Roman" panose="02020603050405020304" pitchFamily="18" charset="0"/>
              </a:rPr>
              <a:t>365</a:t>
            </a:r>
            <a:r>
              <a:rPr lang="zh-CN" altLang="en-US" sz="2800" b="1" dirty="0">
                <a:latin typeface="Times New Roman" panose="02020603050405020304" pitchFamily="18" charset="0"/>
              </a:rPr>
              <a:t>天）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44" name="Text Box 4"/>
          <p:cNvSpPr txBox="1"/>
          <p:nvPr/>
        </p:nvSpPr>
        <p:spPr>
          <a:xfrm>
            <a:off x="611188" y="2060575"/>
            <a:ext cx="244792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90000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分析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45" name="Rectangle 5"/>
          <p:cNvSpPr/>
          <p:nvPr/>
        </p:nvSpPr>
        <p:spPr>
          <a:xfrm>
            <a:off x="1692275" y="2117725"/>
            <a:ext cx="5594350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此问题可以用投球入盒模型来模拟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46" name="Rectangle 6"/>
          <p:cNvSpPr/>
          <p:nvPr/>
        </p:nvSpPr>
        <p:spPr>
          <a:xfrm>
            <a:off x="1547813" y="2708275"/>
            <a:ext cx="1625600" cy="5238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50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个学生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47" name="Rectangle 7"/>
          <p:cNvSpPr/>
          <p:nvPr/>
        </p:nvSpPr>
        <p:spPr>
          <a:xfrm>
            <a:off x="1692275" y="3429000"/>
            <a:ext cx="1074738" cy="5191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365</a:t>
            </a:r>
            <a:r>
              <a:rPr lang="zh-CN" altLang="en-US" sz="2800" b="1" dirty="0">
                <a:latin typeface="Times New Roman" panose="02020603050405020304" pitchFamily="18" charset="0"/>
              </a:rPr>
              <a:t>天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48" name="Line 8"/>
          <p:cNvSpPr/>
          <p:nvPr/>
        </p:nvSpPr>
        <p:spPr>
          <a:xfrm>
            <a:off x="3492500" y="2997200"/>
            <a:ext cx="1439863" cy="0"/>
          </a:xfrm>
          <a:prstGeom prst="line">
            <a:avLst/>
          </a:prstGeom>
          <a:ln w="38100" cap="sq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49" name="Line 9"/>
          <p:cNvSpPr/>
          <p:nvPr/>
        </p:nvSpPr>
        <p:spPr>
          <a:xfrm>
            <a:off x="3492500" y="3716338"/>
            <a:ext cx="1439863" cy="0"/>
          </a:xfrm>
          <a:prstGeom prst="line">
            <a:avLst/>
          </a:prstGeom>
          <a:ln w="38100" cap="sq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50" name="Rectangle 10"/>
          <p:cNvSpPr/>
          <p:nvPr/>
        </p:nvSpPr>
        <p:spPr>
          <a:xfrm>
            <a:off x="5148263" y="2708275"/>
            <a:ext cx="2016125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50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个小球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51" name="Rectangle 11"/>
          <p:cNvSpPr/>
          <p:nvPr/>
        </p:nvSpPr>
        <p:spPr>
          <a:xfrm>
            <a:off x="5219700" y="3429000"/>
            <a:ext cx="208915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365</a:t>
            </a:r>
            <a:r>
              <a:rPr lang="zh-CN" altLang="en-US" sz="2800" b="1" dirty="0">
                <a:latin typeface="Times New Roman" panose="02020603050405020304" pitchFamily="18" charset="0"/>
              </a:rPr>
              <a:t>个盒子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52" name="Object 2"/>
          <p:cNvGraphicFramePr>
            <a:graphicFrameLocks noChangeAspect="1"/>
          </p:cNvGraphicFramePr>
          <p:nvPr/>
        </p:nvGraphicFramePr>
        <p:xfrm>
          <a:off x="1609725" y="3860800"/>
          <a:ext cx="31305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040765" imgH="419100" progId="Equation.DSMT4">
                  <p:embed/>
                </p:oleObj>
              </mc:Choice>
              <mc:Fallback>
                <p:oleObj name="" r:id="rId1" imgW="1040765" imgH="4191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9725" y="3860800"/>
                        <a:ext cx="3130550" cy="127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3"/>
          <p:cNvGraphicFramePr>
            <a:graphicFrameLocks noChangeAspect="1"/>
          </p:cNvGraphicFramePr>
          <p:nvPr/>
        </p:nvGraphicFramePr>
        <p:xfrm>
          <a:off x="4922838" y="4322763"/>
          <a:ext cx="14493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431165" imgH="177800" progId="Equation.DSMT4">
                  <p:embed/>
                </p:oleObj>
              </mc:Choice>
              <mc:Fallback>
                <p:oleObj name="" r:id="rId3" imgW="431165" imgH="177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2838" y="4322763"/>
                        <a:ext cx="1449387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"/>
          <p:cNvSpPr txBox="1"/>
          <p:nvPr/>
        </p:nvSpPr>
        <p:spPr>
          <a:xfrm>
            <a:off x="735013" y="5140325"/>
            <a:ext cx="54895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至少有两人生日相同的概率为      </a:t>
            </a:r>
            <a:endParaRPr lang="zh-CN" altLang="en-US" sz="2800" b="1" dirty="0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1870075" y="5786438"/>
          <a:ext cx="41227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371600" imgH="228600" progId="Equation.DSMT4">
                  <p:embed/>
                </p:oleObj>
              </mc:Choice>
              <mc:Fallback>
                <p:oleObj name="" r:id="rId5" imgW="13716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075" y="5786438"/>
                        <a:ext cx="4122738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/>
      <p:bldP spid="61444" grpId="0"/>
      <p:bldP spid="61445" grpId="0"/>
      <p:bldP spid="61446" grpId="0"/>
      <p:bldP spid="61447" grpId="0"/>
      <p:bldP spid="61450" grpId="0"/>
      <p:bldP spid="61451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56" name="Rectangle 16"/>
          <p:cNvSpPr/>
          <p:nvPr/>
        </p:nvSpPr>
        <p:spPr>
          <a:xfrm>
            <a:off x="1258888" y="411163"/>
            <a:ext cx="7058025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概率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P(B|A)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P(AB)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的区别与联系</a:t>
            </a:r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91861" name="Text Box 21"/>
          <p:cNvSpPr txBox="1"/>
          <p:nvPr/>
        </p:nvSpPr>
        <p:spPr>
          <a:xfrm>
            <a:off x="663575" y="1071563"/>
            <a:ext cx="47529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联系：事件</a:t>
            </a:r>
            <a:r>
              <a:rPr lang="en-US" altLang="zh-CN" sz="2800" b="1" dirty="0">
                <a:latin typeface="Century Schoolbook" panose="02040604050505020304" pitchFamily="18" charset="0"/>
              </a:rPr>
              <a:t>A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，</a:t>
            </a:r>
            <a:r>
              <a:rPr lang="en-US" altLang="zh-CN" sz="2800" b="1" dirty="0">
                <a:latin typeface="Century Schoolbook" panose="02040604050505020304" pitchFamily="18" charset="0"/>
              </a:rPr>
              <a:t>B</a:t>
            </a:r>
            <a:r>
              <a:rPr lang="zh-CN" altLang="en-US" sz="2800" b="1" dirty="0">
                <a:latin typeface="Century Schoolbook" panose="02040604050505020304" pitchFamily="18" charset="0"/>
              </a:rPr>
              <a:t>都发生了  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291862" name="Text Box 22"/>
          <p:cNvSpPr txBox="1"/>
          <p:nvPr/>
        </p:nvSpPr>
        <p:spPr>
          <a:xfrm>
            <a:off x="684213" y="1719263"/>
            <a:ext cx="1471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区别：  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291863" name="Text Box 23"/>
          <p:cNvSpPr txBox="1"/>
          <p:nvPr/>
        </p:nvSpPr>
        <p:spPr>
          <a:xfrm>
            <a:off x="684213" y="2319338"/>
            <a:ext cx="8188325" cy="1816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（</a:t>
            </a:r>
            <a:r>
              <a:rPr lang="en-US" altLang="zh-CN" sz="2800" b="1" dirty="0">
                <a:latin typeface="Century Schoolbook" panose="02040604050505020304" pitchFamily="18" charset="0"/>
              </a:rPr>
              <a:t>1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在积事件概率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P(AB)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指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同时发生的概</a:t>
            </a:r>
            <a:endParaRPr lang="en-US" altLang="zh-CN" sz="28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率。而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P(B|A)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指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发生的条件下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发生的概率，故</a:t>
            </a:r>
            <a:endParaRPr lang="en-US" altLang="zh-CN" sz="28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此时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在时间上有一定的“先后”关系或逻辑</a:t>
            </a:r>
            <a:endParaRPr lang="en-US" altLang="zh-CN" sz="28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上有“主从”关系。</a:t>
            </a:r>
            <a:endParaRPr lang="zh-CN" altLang="en-US" sz="28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1864" name="Text Box 24"/>
          <p:cNvSpPr txBox="1"/>
          <p:nvPr/>
        </p:nvSpPr>
        <p:spPr>
          <a:xfrm>
            <a:off x="611188" y="4187825"/>
            <a:ext cx="8477250" cy="1087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（</a:t>
            </a:r>
            <a:r>
              <a:rPr lang="en-US" altLang="zh-CN" sz="2800" b="1" dirty="0">
                <a:latin typeface="Century Schoolbook" panose="02040604050505020304" pitchFamily="18" charset="0"/>
              </a:rPr>
              <a:t>2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）样本空间不同，在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P(B|A)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中，事件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成为样本</a:t>
            </a:r>
            <a:endParaRPr lang="zh-CN" altLang="en-US" sz="28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空间；</a:t>
            </a:r>
            <a:r>
              <a:rPr lang="en-US" altLang="zh-CN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P(AB)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在原样本空间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中考虑</a:t>
            </a:r>
            <a:r>
              <a:rPr lang="zh-CN" altLang="en-US" sz="28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6" grpId="0"/>
      <p:bldP spid="291861" grpId="0"/>
      <p:bldP spid="291862" grpId="0"/>
      <p:bldP spid="291863" grpId="0"/>
      <p:bldP spid="2918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6098" name="Text Box 2"/>
          <p:cNvSpPr txBox="1"/>
          <p:nvPr/>
        </p:nvSpPr>
        <p:spPr>
          <a:xfrm>
            <a:off x="552450" y="1492250"/>
            <a:ext cx="5954713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3600" b="1" dirty="0">
                <a:latin typeface="Times New Roman" panose="02020603050405020304" pitchFamily="18" charset="0"/>
                <a:ea typeface="楷体_GB231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/>
              </a:rPr>
              <a:t>） 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/>
              </a:rPr>
              <a:t>可用缩减样本空间法</a:t>
            </a:r>
            <a:endParaRPr lang="zh-CN" altLang="en-US" sz="36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16099" name="Text Box 3"/>
          <p:cNvSpPr txBox="1"/>
          <p:nvPr/>
        </p:nvSpPr>
        <p:spPr>
          <a:xfrm>
            <a:off x="609600" y="2178050"/>
            <a:ext cx="5262563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3600" b="1" dirty="0">
                <a:latin typeface="Times New Roman" panose="02020603050405020304" pitchFamily="18" charset="0"/>
                <a:ea typeface="楷体_GB231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/>
              </a:rPr>
              <a:t>）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/>
              </a:rPr>
              <a:t>用定义与有关公式</a:t>
            </a:r>
            <a:endParaRPr lang="zh-CN" altLang="en-US" sz="3600" b="1" dirty="0"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09600" y="457200"/>
            <a:ext cx="8229600" cy="2514600"/>
            <a:chOff x="384" y="288"/>
            <a:chExt cx="5184" cy="1584"/>
          </a:xfrm>
        </p:grpSpPr>
        <p:sp>
          <p:nvSpPr>
            <p:cNvPr id="16389" name="Text Box 5"/>
            <p:cNvSpPr txBox="1"/>
            <p:nvPr/>
          </p:nvSpPr>
          <p:spPr>
            <a:xfrm>
              <a:off x="1180" y="288"/>
              <a:ext cx="3578" cy="525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r>
                <a:rPr lang="zh-CN" altLang="en-US" sz="48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条件概率的计算方法</a:t>
              </a:r>
              <a:endParaRPr lang="zh-CN" altLang="en-US" sz="4800" b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6390" name="Line 6"/>
            <p:cNvSpPr/>
            <p:nvPr/>
          </p:nvSpPr>
          <p:spPr>
            <a:xfrm>
              <a:off x="384" y="1872"/>
              <a:ext cx="518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6391" name="Line 7"/>
            <p:cNvSpPr/>
            <p:nvPr/>
          </p:nvSpPr>
          <p:spPr>
            <a:xfrm>
              <a:off x="432" y="576"/>
              <a:ext cx="67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6392" name="Line 8"/>
            <p:cNvSpPr/>
            <p:nvPr/>
          </p:nvSpPr>
          <p:spPr>
            <a:xfrm>
              <a:off x="4848" y="576"/>
              <a:ext cx="67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/>
      <p:bldP spid="5160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517525" y="549275"/>
            <a:ext cx="8413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latin typeface="宋体" panose="02010600030101010101" pitchFamily="2" charset="-122"/>
              </a:rPr>
              <a:t>条件概率也是概率</a:t>
            </a:r>
            <a:r>
              <a:rPr lang="en-US" altLang="zh-CN" sz="3600" b="1" dirty="0">
                <a:latin typeface="宋体" panose="02010600030101010101" pitchFamily="2" charset="-122"/>
              </a:rPr>
              <a:t>, </a:t>
            </a:r>
            <a:r>
              <a:rPr lang="zh-CN" altLang="en-US" sz="3600" b="1" dirty="0">
                <a:latin typeface="宋体" panose="02010600030101010101" pitchFamily="2" charset="-122"/>
              </a:rPr>
              <a:t>故具有概率的性质：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17123" name="Object 3"/>
          <p:cNvGraphicFramePr>
            <a:graphicFrameLocks noChangeAspect="1"/>
          </p:cNvGraphicFramePr>
          <p:nvPr/>
        </p:nvGraphicFramePr>
        <p:xfrm>
          <a:off x="4419600" y="1371600"/>
          <a:ext cx="182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828800" imgH="508000" progId="Equation.3">
                  <p:embed/>
                </p:oleObj>
              </mc:Choice>
              <mc:Fallback>
                <p:oleObj name="" r:id="rId1" imgW="1828800" imgH="508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1371600"/>
                        <a:ext cx="1828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4" name="Object 4"/>
          <p:cNvGraphicFramePr>
            <a:graphicFrameLocks noChangeAspect="1"/>
          </p:cNvGraphicFramePr>
          <p:nvPr/>
        </p:nvGraphicFramePr>
        <p:xfrm>
          <a:off x="4629150" y="2103438"/>
          <a:ext cx="15430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73100" imgH="203200" progId="Equation.DSMT4">
                  <p:embed/>
                </p:oleObj>
              </mc:Choice>
              <mc:Fallback>
                <p:oleObj name="" r:id="rId3" imgW="673100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9150" y="2103438"/>
                        <a:ext cx="154305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5" name="Object 5"/>
          <p:cNvGraphicFramePr>
            <a:graphicFrameLocks noChangeAspect="1"/>
          </p:cNvGraphicFramePr>
          <p:nvPr/>
        </p:nvGraphicFramePr>
        <p:xfrm>
          <a:off x="4356100" y="2733675"/>
          <a:ext cx="29606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3886200" imgH="1066800" progId="Equation.3">
                  <p:embed/>
                </p:oleObj>
              </mc:Choice>
              <mc:Fallback>
                <p:oleObj name="" r:id="rId5" imgW="3886200" imgH="1066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2733675"/>
                        <a:ext cx="2960688" cy="76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533400" y="1371600"/>
            <a:ext cx="3340100" cy="2058988"/>
            <a:chOff x="336" y="991"/>
            <a:chExt cx="2104" cy="1297"/>
          </a:xfrm>
        </p:grpSpPr>
        <p:sp>
          <p:nvSpPr>
            <p:cNvPr id="18448" name="Text Box 7"/>
            <p:cNvSpPr txBox="1"/>
            <p:nvPr/>
          </p:nvSpPr>
          <p:spPr>
            <a:xfrm>
              <a:off x="336" y="991"/>
              <a:ext cx="140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Font typeface="Wingdings" panose="05000000000000000000" pitchFamily="2" charset="2"/>
                <a:buChar char="q"/>
              </a:pPr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   </a:t>
              </a:r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</a:rPr>
                <a:t>非负性</a:t>
              </a:r>
              <a:endParaRPr lang="zh-CN" altLang="en-US" sz="3600" b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49" name="Text Box 8"/>
            <p:cNvSpPr txBox="1"/>
            <p:nvPr/>
          </p:nvSpPr>
          <p:spPr>
            <a:xfrm>
              <a:off x="336" y="1404"/>
              <a:ext cx="146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Font typeface="Wingdings" panose="05000000000000000000" pitchFamily="2" charset="2"/>
                <a:buChar char="q"/>
              </a:pPr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   </a:t>
              </a:r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</a:rPr>
                <a:t>归一性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/>
                </a:rPr>
                <a:t> </a:t>
              </a:r>
              <a:endParaRPr lang="zh-CN" altLang="en-US" b="1" dirty="0"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18450" name="Text Box 9"/>
            <p:cNvSpPr txBox="1"/>
            <p:nvPr/>
          </p:nvSpPr>
          <p:spPr>
            <a:xfrm>
              <a:off x="336" y="1884"/>
              <a:ext cx="21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Font typeface="Wingdings" panose="05000000000000000000" pitchFamily="2" charset="2"/>
                <a:buChar char="q"/>
              </a:pPr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    </a:t>
              </a:r>
              <a:r>
                <a:rPr lang="zh-CN" altLang="en-US" sz="3600" b="1" dirty="0">
                  <a:latin typeface="Times New Roman" panose="02020603050405020304" pitchFamily="18" charset="0"/>
                  <a:ea typeface="楷体_GB2312"/>
                </a:rPr>
                <a:t>可列可加性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/>
                </a:rPr>
                <a:t> </a:t>
              </a:r>
              <a:endParaRPr lang="zh-CN" altLang="en-US" b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520700" y="4724400"/>
            <a:ext cx="4146550" cy="623888"/>
            <a:chOff x="348" y="1261"/>
            <a:chExt cx="2532" cy="355"/>
          </a:xfrm>
        </p:grpSpPr>
        <p:graphicFrame>
          <p:nvGraphicFramePr>
            <p:cNvPr id="18446" name="Object 14"/>
            <p:cNvGraphicFramePr>
              <a:graphicFrameLocks noChangeAspect="1"/>
            </p:cNvGraphicFramePr>
            <p:nvPr/>
          </p:nvGraphicFramePr>
          <p:xfrm>
            <a:off x="760" y="1296"/>
            <a:ext cx="21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3365500" imgH="508000" progId="Equation.DSMT4">
                    <p:embed/>
                  </p:oleObj>
                </mc:Choice>
                <mc:Fallback>
                  <p:oleObj name="" r:id="rId7" imgW="3365500" imgH="5080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0" y="1296"/>
                          <a:ext cx="212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Text Box 15"/>
            <p:cNvSpPr txBox="1"/>
            <p:nvPr/>
          </p:nvSpPr>
          <p:spPr>
            <a:xfrm>
              <a:off x="348" y="1261"/>
              <a:ext cx="39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Font typeface="Wingdings" panose="05000000000000000000" pitchFamily="2" charset="2"/>
                <a:buChar char="q"/>
              </a:pPr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20700" y="5562600"/>
            <a:ext cx="6654800" cy="603250"/>
            <a:chOff x="358" y="1977"/>
            <a:chExt cx="4137" cy="343"/>
          </a:xfrm>
        </p:grpSpPr>
        <p:graphicFrame>
          <p:nvGraphicFramePr>
            <p:cNvPr id="18444" name="Object 17"/>
            <p:cNvGraphicFramePr>
              <a:graphicFrameLocks noChangeAspect="1"/>
            </p:cNvGraphicFramePr>
            <p:nvPr/>
          </p:nvGraphicFramePr>
          <p:xfrm>
            <a:off x="799" y="2000"/>
            <a:ext cx="36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9" imgW="5867400" imgH="508000" progId="Equation.3">
                    <p:embed/>
                  </p:oleObj>
                </mc:Choice>
                <mc:Fallback>
                  <p:oleObj name="" r:id="rId9" imgW="5867400" imgH="5080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9" y="2000"/>
                          <a:ext cx="3696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18"/>
            <p:cNvSpPr txBox="1"/>
            <p:nvPr/>
          </p:nvSpPr>
          <p:spPr>
            <a:xfrm>
              <a:off x="358" y="1977"/>
              <a:ext cx="40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Font typeface="Wingdings" panose="05000000000000000000" pitchFamily="2" charset="2"/>
                <a:buChar char="q"/>
              </a:pPr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520700" y="3894138"/>
            <a:ext cx="7580313" cy="665162"/>
            <a:chOff x="328" y="2453"/>
            <a:chExt cx="5367" cy="478"/>
          </a:xfrm>
        </p:grpSpPr>
        <p:graphicFrame>
          <p:nvGraphicFramePr>
            <p:cNvPr id="18442" name="Object 23"/>
            <p:cNvGraphicFramePr>
              <a:graphicFrameLocks noChangeAspect="1"/>
            </p:cNvGraphicFramePr>
            <p:nvPr/>
          </p:nvGraphicFramePr>
          <p:xfrm>
            <a:off x="703" y="2453"/>
            <a:ext cx="4992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1" imgW="3111500" imgH="254000" progId="Equation.DSMT4">
                    <p:embed/>
                  </p:oleObj>
                </mc:Choice>
                <mc:Fallback>
                  <p:oleObj name="" r:id="rId11" imgW="3111500" imgH="2540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3" y="2453"/>
                          <a:ext cx="4992" cy="4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24"/>
            <p:cNvSpPr txBox="1"/>
            <p:nvPr/>
          </p:nvSpPr>
          <p:spPr>
            <a:xfrm>
              <a:off x="328" y="2496"/>
              <a:ext cx="459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Font typeface="Wingdings" panose="05000000000000000000" pitchFamily="2" charset="2"/>
                <a:buChar char="q"/>
              </a:pPr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  <a:ea typeface="楷体_GB231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627313" y="260350"/>
            <a:ext cx="2038350" cy="646113"/>
          </a:xfrm>
          <a:prstGeom prst="rect">
            <a:avLst/>
          </a:prstGeom>
          <a:noFill/>
          <a:ln w="12700" cap="sq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乘法法则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185347" name="Object 2"/>
          <p:cNvGraphicFramePr>
            <a:graphicFrameLocks noChangeAspect="1"/>
          </p:cNvGraphicFramePr>
          <p:nvPr/>
        </p:nvGraphicFramePr>
        <p:xfrm>
          <a:off x="996950" y="1350963"/>
          <a:ext cx="43608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384300" imgH="254000" progId="Equation.DSMT4">
                  <p:embed/>
                </p:oleObj>
              </mc:Choice>
              <mc:Fallback>
                <p:oleObj name="" r:id="rId1" imgW="1384300" imgH="254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6950" y="1350963"/>
                        <a:ext cx="4360863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/>
          <p:nvPr/>
        </p:nvSpPr>
        <p:spPr>
          <a:xfrm>
            <a:off x="0" y="3435350"/>
            <a:ext cx="27940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9461" name="Rectangle 5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9462" name="Rectangle 6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9463" name="Rectangle 7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9464" name="Rectangle 8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85353" name="Object 3"/>
          <p:cNvGraphicFramePr>
            <a:graphicFrameLocks noChangeAspect="1"/>
          </p:cNvGraphicFramePr>
          <p:nvPr/>
        </p:nvGraphicFramePr>
        <p:xfrm>
          <a:off x="323850" y="5300663"/>
          <a:ext cx="84963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705100" imgH="431800" progId="Equation.DSMT4">
                  <p:embed/>
                </p:oleObj>
              </mc:Choice>
              <mc:Fallback>
                <p:oleObj name="" r:id="rId3" imgW="27051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5300663"/>
                        <a:ext cx="8496300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4"/>
          <p:cNvGraphicFramePr>
            <a:graphicFrameLocks noChangeAspect="1"/>
          </p:cNvGraphicFramePr>
          <p:nvPr/>
        </p:nvGraphicFramePr>
        <p:xfrm>
          <a:off x="5988050" y="2205038"/>
          <a:ext cx="26431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091565" imgH="419100" progId="Equation.DSMT4">
                  <p:embed/>
                </p:oleObj>
              </mc:Choice>
              <mc:Fallback>
                <p:oleObj name="" r:id="rId5" imgW="1091565" imgH="419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8050" y="2205038"/>
                        <a:ext cx="2643188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5" name="Object 5"/>
          <p:cNvGraphicFramePr>
            <a:graphicFrameLocks noChangeAspect="1"/>
          </p:cNvGraphicFramePr>
          <p:nvPr/>
        </p:nvGraphicFramePr>
        <p:xfrm>
          <a:off x="6059488" y="1268413"/>
          <a:ext cx="26431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091565" imgH="419100" progId="Equation.DSMT4">
                  <p:embed/>
                </p:oleObj>
              </mc:Choice>
              <mc:Fallback>
                <p:oleObj name="" r:id="rId7" imgW="1091565" imgH="419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9488" y="1268413"/>
                        <a:ext cx="2643187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6" name="AutoShape 12"/>
          <p:cNvSpPr/>
          <p:nvPr/>
        </p:nvSpPr>
        <p:spPr>
          <a:xfrm flipH="1">
            <a:off x="5364163" y="162877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85357" name="AutoShape 13"/>
          <p:cNvSpPr/>
          <p:nvPr/>
        </p:nvSpPr>
        <p:spPr>
          <a:xfrm flipH="1">
            <a:off x="5292725" y="2565400"/>
            <a:ext cx="719138" cy="215900"/>
          </a:xfrm>
          <a:prstGeom prst="rightArrow">
            <a:avLst>
              <a:gd name="adj1" fmla="val 50000"/>
              <a:gd name="adj2" fmla="val 83272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85358" name="Object 6"/>
          <p:cNvGraphicFramePr>
            <a:graphicFrameLocks noChangeAspect="1"/>
          </p:cNvGraphicFramePr>
          <p:nvPr/>
        </p:nvGraphicFramePr>
        <p:xfrm>
          <a:off x="539750" y="4076700"/>
          <a:ext cx="73215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2324100" imgH="254000" progId="Equation.DSMT4">
                  <p:embed/>
                </p:oleObj>
              </mc:Choice>
              <mc:Fallback>
                <p:oleObj name="" r:id="rId9" imgW="2324100" imgH="254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4076700"/>
                        <a:ext cx="732155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9" name="Rectangle 15"/>
          <p:cNvSpPr/>
          <p:nvPr/>
        </p:nvSpPr>
        <p:spPr>
          <a:xfrm>
            <a:off x="34925" y="3213100"/>
            <a:ext cx="1919288" cy="538163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>
            <a:spAutoFit/>
          </a:bodyPr>
          <a:p>
            <a:pPr marL="908050" indent="-436245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推广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900113" y="2279650"/>
          <a:ext cx="44402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1409065" imgH="254000" progId="Equation.DSMT4">
                  <p:embed/>
                </p:oleObj>
              </mc:Choice>
              <mc:Fallback>
                <p:oleObj name="" r:id="rId11" imgW="1409065" imgH="254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113" y="2279650"/>
                        <a:ext cx="4440237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ldLvl="0" animBg="1"/>
      <p:bldP spid="185356" grpId="0" bldLvl="0" animBg="1"/>
      <p:bldP spid="185357" grpId="0" bldLvl="0" animBg="1"/>
      <p:bldP spid="1853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34" name="Rectangle 30"/>
          <p:cNvSpPr>
            <a:spLocks noRot="1"/>
          </p:cNvSpPr>
          <p:nvPr/>
        </p:nvSpPr>
        <p:spPr>
          <a:xfrm>
            <a:off x="406400" y="2243138"/>
            <a:ext cx="8166100" cy="5381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sz="2800" dirty="0">
                <a:latin typeface="宋体" panose="02010600030101010101" pitchFamily="2" charset="-122"/>
              </a:rPr>
              <a:t>解：设 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2800" dirty="0">
                <a:latin typeface="宋体" panose="02010600030101010101" pitchFamily="2" charset="-122"/>
              </a:rPr>
              <a:t>={ </a:t>
            </a:r>
            <a:r>
              <a:rPr lang="zh-CN" altLang="en-US" sz="2800" dirty="0">
                <a:latin typeface="宋体" panose="02010600030101010101" pitchFamily="2" charset="-122"/>
              </a:rPr>
              <a:t>这人第</a:t>
            </a:r>
            <a:r>
              <a:rPr lang="en-US" altLang="zh-CN" sz="2800" dirty="0">
                <a:latin typeface="宋体" panose="02010600030101010101" pitchFamily="2" charset="-122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次通过考核 </a:t>
            </a: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</a:rPr>
              <a:t>i=1,2,3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2800" dirty="0">
                <a:latin typeface="宋体" panose="02010600030101010101" pitchFamily="2" charset="-122"/>
              </a:rPr>
              <a:t>	   A={ </a:t>
            </a:r>
            <a:r>
              <a:rPr lang="zh-CN" altLang="en-US" sz="2800" dirty="0">
                <a:latin typeface="宋体" panose="02010600030101010101" pitchFamily="2" charset="-122"/>
              </a:rPr>
              <a:t>这人通过考核 </a:t>
            </a: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sz="2800" dirty="0">
                <a:latin typeface="宋体" panose="02010600030101010101" pitchFamily="2" charset="-122"/>
              </a:rPr>
              <a:t>	   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5" name="灯片编号占位符 7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None/>
            </a:pPr>
            <a:fld id="{9A0DB2DC-4C9A-4742-B13C-FB6460FD3503}" type="slidenum">
              <a:rPr lang="en-US" altLang="zh-CN" sz="1400" b="1" dirty="0">
                <a:solidFill>
                  <a:srgbClr val="FFFFFF"/>
                </a:solidFill>
                <a:latin typeface="Century Schoolbook" panose="02040604050505020304" pitchFamily="18" charset="0"/>
              </a:rPr>
            </a:fld>
            <a:endParaRPr lang="en-US" altLang="zh-CN" sz="14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 sz="half" idx="1"/>
          </p:nvPr>
        </p:nvSpPr>
        <p:spPr>
          <a:xfrm>
            <a:off x="142875" y="260350"/>
            <a:ext cx="8677275" cy="1993900"/>
          </a:xfrm>
        </p:spPr>
        <p:txBody>
          <a:bodyPr vert="horz" wrap="square" lIns="91440" tIns="45720" rIns="91440" bIns="45720" anchor="t"/>
          <a:p>
            <a:pPr marL="0" indent="0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例：某行业进行专业劳动技能考核，一个月安排一次，每人	最多参加</a:t>
            </a:r>
            <a:r>
              <a:rPr lang="en-US" altLang="zh-CN" dirty="0">
                <a:solidFill>
                  <a:srgbClr val="1E1169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次；某人第一次参加能通过的概率为</a:t>
            </a:r>
            <a:r>
              <a:rPr lang="en-US" altLang="zh-CN" dirty="0">
                <a:solidFill>
                  <a:srgbClr val="1E1169"/>
                </a:solidFill>
                <a:latin typeface="宋体" panose="02010600030101010101" pitchFamily="2" charset="-122"/>
              </a:rPr>
              <a:t>60%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；如	果第一次未通过就去参加第二次，这时能通过的概率为	</a:t>
            </a:r>
            <a:r>
              <a:rPr lang="en-US" altLang="zh-CN" dirty="0">
                <a:solidFill>
                  <a:srgbClr val="1E1169"/>
                </a:solidFill>
                <a:latin typeface="宋体" panose="02010600030101010101" pitchFamily="2" charset="-122"/>
              </a:rPr>
              <a:t>80%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；如果第二次再未通过，则去参加第三次，此时能通	过的概率为</a:t>
            </a:r>
            <a:r>
              <a:rPr lang="en-US" altLang="zh-CN" dirty="0">
                <a:solidFill>
                  <a:srgbClr val="1E1169"/>
                </a:solidFill>
                <a:latin typeface="宋体" panose="02010600030101010101" pitchFamily="2" charset="-122"/>
              </a:rPr>
              <a:t>90%</a:t>
            </a:r>
            <a:r>
              <a:rPr lang="zh-CN" altLang="en-US" dirty="0">
                <a:solidFill>
                  <a:srgbClr val="1E1169"/>
                </a:solidFill>
                <a:latin typeface="宋体" panose="02010600030101010101" pitchFamily="2" charset="-122"/>
              </a:rPr>
              <a:t>。求这人能通过考核的概率。</a:t>
            </a:r>
            <a:endParaRPr lang="zh-CN" altLang="en-US" dirty="0">
              <a:solidFill>
                <a:srgbClr val="1E116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217984" name="Object 0"/>
          <p:cNvGraphicFramePr>
            <a:graphicFrameLocks noChangeAspect="1"/>
          </p:cNvGraphicFramePr>
          <p:nvPr>
            <p:ph sz="quarter" idx="2"/>
          </p:nvPr>
        </p:nvGraphicFramePr>
        <p:xfrm>
          <a:off x="1079500" y="3381375"/>
          <a:ext cx="6492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3327400" imgH="241300" progId="Equation.DSMT4">
                  <p:embed/>
                </p:oleObj>
              </mc:Choice>
              <mc:Fallback>
                <p:oleObj name="" r:id="rId2" imgW="3327400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079500" y="3381375"/>
                        <a:ext cx="6492875" cy="473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4" imgW="127635" imgH="198755" progId="Equation.DSMT4">
                  <p:embed/>
                </p:oleObj>
              </mc:Choice>
              <mc:Fallback>
                <p:oleObj name="" r:id="rId4" imgW="127635" imgH="19875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7986" name="Object 2"/>
          <p:cNvGraphicFramePr>
            <a:graphicFrameLocks noChangeAspect="1"/>
          </p:cNvGraphicFramePr>
          <p:nvPr>
            <p:ph sz="quarter" idx="3"/>
          </p:nvPr>
        </p:nvGraphicFramePr>
        <p:xfrm>
          <a:off x="1870075" y="3867150"/>
          <a:ext cx="3987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2247900" imgH="241300" progId="Equation.DSMT4">
                  <p:embed/>
                </p:oleObj>
              </mc:Choice>
              <mc:Fallback>
                <p:oleObj name="" r:id="rId6" imgW="2247900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870075" y="3867150"/>
                        <a:ext cx="3987800" cy="460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7987" name="Object 3"/>
          <p:cNvGraphicFramePr>
            <a:graphicFrameLocks noChangeAspect="1"/>
          </p:cNvGraphicFramePr>
          <p:nvPr/>
        </p:nvGraphicFramePr>
        <p:xfrm>
          <a:off x="1733550" y="4351338"/>
          <a:ext cx="6176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8" imgW="3517900" imgH="241300" progId="Equation.DSMT4">
                  <p:embed/>
                </p:oleObj>
              </mc:Choice>
              <mc:Fallback>
                <p:oleObj name="" r:id="rId8" imgW="3517900" imgH="2413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3550" y="4351338"/>
                        <a:ext cx="61769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7988" name="Object 4"/>
          <p:cNvGraphicFramePr>
            <a:graphicFrameLocks noChangeAspect="1"/>
          </p:cNvGraphicFramePr>
          <p:nvPr/>
        </p:nvGraphicFramePr>
        <p:xfrm>
          <a:off x="1731963" y="4932363"/>
          <a:ext cx="51371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0" imgW="2489200" imgH="177800" progId="Equation.DSMT4">
                  <p:embed/>
                </p:oleObj>
              </mc:Choice>
              <mc:Fallback>
                <p:oleObj name="" r:id="rId10" imgW="2489200" imgH="177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31963" y="4932363"/>
                        <a:ext cx="5137150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/>
          <p:nvPr/>
        </p:nvGrpSpPr>
        <p:grpSpPr>
          <a:xfrm>
            <a:off x="7172325" y="2420938"/>
            <a:ext cx="1439863" cy="936625"/>
            <a:chOff x="4636" y="1130"/>
            <a:chExt cx="907" cy="590"/>
          </a:xfrm>
        </p:grpSpPr>
        <p:sp>
          <p:nvSpPr>
            <p:cNvPr id="21516" name="AutoShape 22"/>
            <p:cNvSpPr/>
            <p:nvPr/>
          </p:nvSpPr>
          <p:spPr>
            <a:xfrm>
              <a:off x="4636" y="1130"/>
              <a:ext cx="907" cy="590"/>
            </a:xfrm>
            <a:prstGeom prst="wedgeRoundRectCallout">
              <a:avLst>
                <a:gd name="adj1" fmla="val -70949"/>
                <a:gd name="adj2" fmla="val 158815"/>
                <a:gd name="adj3" fmla="val 16667"/>
              </a:avLst>
            </a:prstGeom>
            <a:noFill/>
            <a:ln w="1905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fontAlgn="t"/>
              <a:endParaRPr lang="zh-CN" altLang="zh-CN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1517" name="Object 7"/>
            <p:cNvGraphicFramePr>
              <a:graphicFrameLocks noChangeAspect="1"/>
            </p:cNvGraphicFramePr>
            <p:nvPr/>
          </p:nvGraphicFramePr>
          <p:xfrm>
            <a:off x="4751" y="1155"/>
            <a:ext cx="657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2" imgW="876300" imgH="685800" progId="Equation.DSMT4">
                    <p:embed/>
                  </p:oleObj>
                </mc:Choice>
                <mc:Fallback>
                  <p:oleObj name="" r:id="rId12" imgW="876300" imgH="685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51" y="1155"/>
                          <a:ext cx="657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33" name="Rectangle 29"/>
          <p:cNvSpPr>
            <a:spLocks noRot="1"/>
          </p:cNvSpPr>
          <p:nvPr/>
        </p:nvSpPr>
        <p:spPr>
          <a:xfrm>
            <a:off x="109538" y="3341688"/>
            <a:ext cx="8677275" cy="13700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1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4" grpId="0"/>
      <p:bldP spid="983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/>
          <p:nvPr/>
        </p:nvSpPr>
        <p:spPr>
          <a:xfrm>
            <a:off x="900113" y="349250"/>
            <a:ext cx="7920037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特例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必然事件</a:t>
            </a:r>
            <a:r>
              <a:rPr lang="en-US" altLang="zh-CN" sz="2800" dirty="0">
                <a:solidFill>
                  <a:schemeClr val="folHlink"/>
                </a:solidFill>
                <a:latin typeface="Verdana" panose="020B0604030504040204" pitchFamily="34" charset="0"/>
              </a:rPr>
              <a:t>Certainty  Events</a:t>
            </a:r>
            <a:endParaRPr lang="en-US" altLang="zh-CN" sz="2800" dirty="0">
              <a:solidFill>
                <a:schemeClr val="folHlink"/>
              </a:solidFill>
              <a:latin typeface="Verdana" panose="020B0604030504040204" pitchFamily="34" charset="0"/>
            </a:endParaRPr>
          </a:p>
        </p:txBody>
      </p:sp>
      <p:sp>
        <p:nvSpPr>
          <p:cNvPr id="43011" name="Rectangle 3"/>
          <p:cNvSpPr/>
          <p:nvPr/>
        </p:nvSpPr>
        <p:spPr>
          <a:xfrm>
            <a:off x="0" y="1341438"/>
            <a:ext cx="3419475" cy="4762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必然事件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4"/>
          <p:cNvSpPr/>
          <p:nvPr/>
        </p:nvSpPr>
        <p:spPr>
          <a:xfrm>
            <a:off x="1187450" y="1803400"/>
            <a:ext cx="7416800" cy="29940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70000"/>
              </a:lnSpc>
              <a:buClr>
                <a:srgbClr val="FF0000"/>
              </a:buClr>
              <a:buSzPct val="110000"/>
              <a:buChar char="•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样本空间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也是其自身的一个子集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lr>
                <a:srgbClr val="FF0000"/>
              </a:buClr>
              <a:buSzPct val="110000"/>
              <a:buChar char="•"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也是一个“随机”事件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lr>
                <a:srgbClr val="FF0000"/>
              </a:buClr>
              <a:buSzPct val="110000"/>
              <a:buChar char="•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每次试验中必定有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中的一个样本点出现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lr>
                <a:srgbClr val="FF0000"/>
              </a:buClr>
              <a:buSzPct val="110000"/>
              <a:buChar char="•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必然发生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Rectangle 5"/>
          <p:cNvSpPr/>
          <p:nvPr/>
        </p:nvSpPr>
        <p:spPr>
          <a:xfrm>
            <a:off x="1258888" y="5249863"/>
            <a:ext cx="6734175" cy="12128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buClr>
                <a:srgbClr val="FF0000"/>
              </a:buClr>
              <a:buSzPct val="110000"/>
              <a:buChar char="•"/>
            </a:pPr>
            <a:r>
              <a:rPr lang="en-US" altLang="zh-CN" sz="2800" b="1" dirty="0">
                <a:solidFill>
                  <a:srgbClr val="5C3CFA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抛掷一颗骰子，出现的点数不超过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6”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为必然事件。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Text Box 6"/>
          <p:cNvSpPr txBox="1"/>
          <p:nvPr/>
        </p:nvSpPr>
        <p:spPr>
          <a:xfrm>
            <a:off x="0" y="4745038"/>
            <a:ext cx="1446213" cy="4762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例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Text Box 7"/>
          <p:cNvSpPr txBox="1"/>
          <p:nvPr/>
        </p:nvSpPr>
        <p:spPr>
          <a:xfrm>
            <a:off x="2392363" y="1308100"/>
            <a:ext cx="18637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记作</a:t>
            </a:r>
            <a:r>
              <a:rPr lang="en-US" altLang="zh-CN" sz="2800" b="1" dirty="0">
                <a:solidFill>
                  <a:schemeClr val="folHlink"/>
                </a:solidFill>
                <a:latin typeface="Century Schoolbook" panose="02040604050505020304" pitchFamily="18" charset="0"/>
              </a:rPr>
              <a:t>S</a:t>
            </a:r>
            <a:endParaRPr lang="en-US" altLang="zh-CN" sz="2800" b="1" dirty="0">
              <a:solidFill>
                <a:schemeClr val="folHlink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  <p:bldP spid="43013" grpId="0"/>
      <p:bldP spid="43014" grpId="0"/>
      <p:bldP spid="430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Rectangle 2"/>
          <p:cNvSpPr/>
          <p:nvPr/>
        </p:nvSpPr>
        <p:spPr>
          <a:xfrm>
            <a:off x="71438" y="928688"/>
            <a:ext cx="8642350" cy="13843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　　   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是样本空间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的一个划分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，且Ｐ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，则对任一随机事件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，有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93540" name="Object 2"/>
          <p:cNvGraphicFramePr>
            <a:graphicFrameLocks noChangeAspect="1"/>
          </p:cNvGraphicFramePr>
          <p:nvPr/>
        </p:nvGraphicFramePr>
        <p:xfrm>
          <a:off x="2051050" y="2143125"/>
          <a:ext cx="48958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574800" imgH="431800" progId="Equation.DSMT4">
                  <p:embed/>
                </p:oleObj>
              </mc:Choice>
              <mc:Fallback>
                <p:oleObj name="" r:id="rId1" imgW="1574800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2143125"/>
                        <a:ext cx="4895850" cy="1150938"/>
                      </a:xfrm>
                      <a:prstGeom prst="rect">
                        <a:avLst/>
                      </a:prstGeom>
                      <a:noFill/>
                      <a:ln w="57150" cap="flat" cmpd="sng">
                        <a:solidFill>
                          <a:srgbClr val="FF33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193542" name="Rectangle 6"/>
          <p:cNvSpPr/>
          <p:nvPr/>
        </p:nvSpPr>
        <p:spPr>
          <a:xfrm>
            <a:off x="2411413" y="188913"/>
            <a:ext cx="3384550" cy="7699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zh-CN" altLang="en-US" sz="4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</a:t>
            </a:r>
            <a:endParaRPr lang="zh-CN" altLang="en-US" sz="4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250825" y="3448050"/>
            <a:ext cx="8642350" cy="160178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注：  运用全概率公式关键在于找到满足定理中的条件的事件组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一般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是导致事件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发生的全部“原因”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10"/>
          <p:cNvSpPr txBox="1"/>
          <p:nvPr/>
        </p:nvSpPr>
        <p:spPr>
          <a:xfrm>
            <a:off x="357188" y="5784850"/>
            <a:ext cx="77073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各原因下条件概率已知              求事件发生概率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0" name="Text Box 14"/>
          <p:cNvSpPr txBox="1"/>
          <p:nvPr/>
        </p:nvSpPr>
        <p:spPr>
          <a:xfrm>
            <a:off x="4024313" y="5568950"/>
            <a:ext cx="12620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全概率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2" name="Line 12"/>
          <p:cNvSpPr/>
          <p:nvPr/>
        </p:nvSpPr>
        <p:spPr>
          <a:xfrm flipH="1">
            <a:off x="4133850" y="6021388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  <p:bldP spid="193542" grpId="0"/>
      <p:bldP spid="11" grpId="0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/>
          <p:nvPr/>
        </p:nvSpPr>
        <p:spPr>
          <a:xfrm>
            <a:off x="685800" y="76200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0" hangingPunct="0"/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514850" y="19764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19764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5"/>
          <p:cNvSpPr/>
          <p:nvPr/>
        </p:nvSpPr>
        <p:spPr>
          <a:xfrm>
            <a:off x="179388" y="639763"/>
            <a:ext cx="8535987" cy="13843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例、袋子中有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只红球，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只白球，先从袋中任取一球，记下颜色后放回，同时向袋中放入同颜色的球一只，然后再从袋中取出一球，求第二次取到白球的概率。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7680" name="Rectangle 5"/>
          <p:cNvSpPr/>
          <p:nvPr/>
        </p:nvSpPr>
        <p:spPr>
          <a:xfrm>
            <a:off x="331788" y="2060575"/>
            <a:ext cx="8535987" cy="13858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 解、</a:t>
            </a:r>
            <a:r>
              <a:rPr lang="en-US" altLang="zh-CN" sz="2800" b="1" dirty="0">
                <a:latin typeface="Times New Roman" panose="02020603050405020304" pitchFamily="18" charset="0"/>
              </a:rPr>
              <a:t>B1={</a:t>
            </a:r>
            <a:r>
              <a:rPr lang="zh-CN" altLang="en-US" sz="2800" b="1" dirty="0">
                <a:latin typeface="Times New Roman" panose="02020603050405020304" pitchFamily="18" charset="0"/>
              </a:rPr>
              <a:t>第一次取到红球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B2={</a:t>
            </a:r>
            <a:r>
              <a:rPr lang="zh-CN" altLang="en-US" sz="2800" b="1" dirty="0">
                <a:latin typeface="Times New Roman" panose="02020603050405020304" pitchFamily="18" charset="0"/>
              </a:rPr>
              <a:t>第一次取到白球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A={</a:t>
            </a:r>
            <a:r>
              <a:rPr lang="zh-CN" altLang="en-US" sz="2800" b="1" dirty="0">
                <a:latin typeface="Times New Roman" panose="02020603050405020304" pitchFamily="18" charset="0"/>
              </a:rPr>
              <a:t>第二次取到白球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</a:rPr>
              <a:t>B1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B2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的一个划分，由全概率公式有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36750" y="3573463"/>
          <a:ext cx="4632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451100" imgH="228600" progId="Equation.DSMT4">
                  <p:embed/>
                </p:oleObj>
              </mc:Choice>
              <mc:Fallback>
                <p:oleObj name="" r:id="rId3" imgW="24511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6750" y="3573463"/>
                        <a:ext cx="46323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89213" y="4149725"/>
          <a:ext cx="37115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2057400" imgH="838200" progId="Equation.DSMT4">
                  <p:embed/>
                </p:oleObj>
              </mc:Choice>
              <mc:Fallback>
                <p:oleObj name="" r:id="rId5" imgW="2057400" imgH="838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9213" y="4149725"/>
                        <a:ext cx="3711575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Rectangle 2"/>
          <p:cNvSpPr/>
          <p:nvPr/>
        </p:nvSpPr>
        <p:spPr>
          <a:xfrm>
            <a:off x="15875" y="884238"/>
            <a:ext cx="8431213" cy="1600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…, 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是样本空间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的一个划分，且诸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的任意事件，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 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&gt;0 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6611" name="Object 2"/>
          <p:cNvGraphicFramePr>
            <a:graphicFrameLocks noChangeAspect="1"/>
          </p:cNvGraphicFramePr>
          <p:nvPr/>
        </p:nvGraphicFramePr>
        <p:xfrm>
          <a:off x="1733550" y="2057400"/>
          <a:ext cx="517048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854200" imgH="635000" progId="Equation.DSMT4">
                  <p:embed/>
                </p:oleObj>
              </mc:Choice>
              <mc:Fallback>
                <p:oleObj name="" r:id="rId1" imgW="1854200" imgH="635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3550" y="2057400"/>
                        <a:ext cx="5170488" cy="1489075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33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Text Box 4"/>
          <p:cNvSpPr txBox="1"/>
          <p:nvPr/>
        </p:nvSpPr>
        <p:spPr>
          <a:xfrm>
            <a:off x="5980113" y="3500438"/>
            <a:ext cx="27352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( i =1 , 2 , … , n)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96613" name="Rectangle 5"/>
          <p:cNvSpPr/>
          <p:nvPr/>
        </p:nvSpPr>
        <p:spPr>
          <a:xfrm>
            <a:off x="250825" y="3786188"/>
            <a:ext cx="1219200" cy="6413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Rectangle 6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96615" name="Object 3"/>
          <p:cNvGraphicFramePr>
            <a:graphicFrameLocks noChangeAspect="1"/>
          </p:cNvGraphicFramePr>
          <p:nvPr/>
        </p:nvGraphicFramePr>
        <p:xfrm>
          <a:off x="374650" y="4213225"/>
          <a:ext cx="36941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155700" imgH="419100" progId="Equation.DSMT4">
                  <p:embed/>
                </p:oleObj>
              </mc:Choice>
              <mc:Fallback>
                <p:oleObj name="" r:id="rId3" imgW="1155700" imgH="4191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0" y="4213225"/>
                        <a:ext cx="3694113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4"/>
          <p:cNvGraphicFramePr>
            <a:graphicFrameLocks noChangeAspect="1"/>
          </p:cNvGraphicFramePr>
          <p:nvPr/>
        </p:nvGraphicFramePr>
        <p:xfrm>
          <a:off x="4151313" y="4462463"/>
          <a:ext cx="4238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27000" imgH="114300" progId="Equation.DSMT4">
                  <p:embed/>
                </p:oleObj>
              </mc:Choice>
              <mc:Fallback>
                <p:oleObj name="" r:id="rId5" imgW="127000" imgH="114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1313" y="4462463"/>
                        <a:ext cx="423862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96618" name="Object 5"/>
          <p:cNvGraphicFramePr>
            <a:graphicFrameLocks noChangeAspect="1"/>
          </p:cNvGraphicFramePr>
          <p:nvPr/>
        </p:nvGraphicFramePr>
        <p:xfrm>
          <a:off x="4984750" y="4071938"/>
          <a:ext cx="25352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927100" imgH="228600" progId="Equation.DSMT4">
                  <p:embed/>
                </p:oleObj>
              </mc:Choice>
              <mc:Fallback>
                <p:oleObj name="" r:id="rId7" imgW="9271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4750" y="4071938"/>
                        <a:ext cx="2535238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96620" name="Object 6"/>
          <p:cNvGraphicFramePr>
            <a:graphicFrameLocks noChangeAspect="1"/>
          </p:cNvGraphicFramePr>
          <p:nvPr/>
        </p:nvGraphicFramePr>
        <p:xfrm>
          <a:off x="4781550" y="4632325"/>
          <a:ext cx="29210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1116965" imgH="444500" progId="Equation.DSMT4">
                  <p:embed/>
                </p:oleObj>
              </mc:Choice>
              <mc:Fallback>
                <p:oleObj name="" r:id="rId9" imgW="1116965" imgH="444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1550" y="4632325"/>
                        <a:ext cx="2921000" cy="91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1" name="Line 13"/>
          <p:cNvSpPr/>
          <p:nvPr/>
        </p:nvSpPr>
        <p:spPr>
          <a:xfrm>
            <a:off x="4811713" y="4676775"/>
            <a:ext cx="2760662" cy="460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6622" name="Rectangle 14"/>
          <p:cNvSpPr/>
          <p:nvPr/>
        </p:nvSpPr>
        <p:spPr>
          <a:xfrm>
            <a:off x="1854200" y="200025"/>
            <a:ext cx="5861050" cy="646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贝叶斯公式   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Bayes’ Theorem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" name="Text Box 11"/>
          <p:cNvSpPr txBox="1"/>
          <p:nvPr/>
        </p:nvSpPr>
        <p:spPr>
          <a:xfrm>
            <a:off x="423863" y="6280150"/>
            <a:ext cx="73469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求是某种原因造成得概率              事件已发生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7" name="Text Box 15"/>
          <p:cNvSpPr txBox="1"/>
          <p:nvPr/>
        </p:nvSpPr>
        <p:spPr>
          <a:xfrm>
            <a:off x="4524375" y="6072188"/>
            <a:ext cx="12620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贝叶斯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9" name="Line 13"/>
          <p:cNvSpPr/>
          <p:nvPr/>
        </p:nvSpPr>
        <p:spPr>
          <a:xfrm flipH="1">
            <a:off x="4562475" y="6521450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2" grpId="0"/>
      <p:bldP spid="196613" grpId="0"/>
      <p:bldP spid="196622" grpId="0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/>
          <p:nvPr/>
        </p:nvSpPr>
        <p:spPr>
          <a:xfrm>
            <a:off x="15875" y="1181100"/>
            <a:ext cx="6954838" cy="1600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特别的，</a:t>
            </a:r>
            <a:r>
              <a:rPr lang="en-US" altLang="zh-CN" sz="2800" b="1" dirty="0">
                <a:latin typeface="Times New Roman" panose="02020603050405020304" pitchFamily="18" charset="0"/>
              </a:rPr>
              <a:t>n=2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记为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，此时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那么，全概率公式和贝叶斯公式分别为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6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96615" name="Object 3"/>
          <p:cNvGraphicFramePr>
            <a:graphicFrameLocks noChangeAspect="1"/>
          </p:cNvGraphicFramePr>
          <p:nvPr/>
        </p:nvGraphicFramePr>
        <p:xfrm>
          <a:off x="1187450" y="3903663"/>
          <a:ext cx="1624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508000" imgH="254000" progId="Equation.DSMT4">
                  <p:embed/>
                </p:oleObj>
              </mc:Choice>
              <mc:Fallback>
                <p:oleObj name="" r:id="rId1" imgW="508000" imgH="254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3903663"/>
                        <a:ext cx="1624013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4"/>
          <p:cNvGraphicFramePr>
            <a:graphicFrameLocks noChangeAspect="1"/>
          </p:cNvGraphicFramePr>
          <p:nvPr/>
        </p:nvGraphicFramePr>
        <p:xfrm>
          <a:off x="2822575" y="3963988"/>
          <a:ext cx="4238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27000" imgH="114300" progId="Equation.DSMT4">
                  <p:embed/>
                </p:oleObj>
              </mc:Choice>
              <mc:Fallback>
                <p:oleObj name="" r:id="rId3" imgW="127000" imgH="114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2575" y="3963988"/>
                        <a:ext cx="423863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9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96618" name="Object 5"/>
          <p:cNvGraphicFramePr>
            <a:graphicFrameLocks noChangeAspect="1"/>
          </p:cNvGraphicFramePr>
          <p:nvPr/>
        </p:nvGraphicFramePr>
        <p:xfrm>
          <a:off x="4154488" y="3603625"/>
          <a:ext cx="236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862965" imgH="203200" progId="Equation.DSMT4">
                  <p:embed/>
                </p:oleObj>
              </mc:Choice>
              <mc:Fallback>
                <p:oleObj name="" r:id="rId5" imgW="862965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4488" y="3603625"/>
                        <a:ext cx="2362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11"/>
          <p:cNvSpPr/>
          <p:nvPr/>
        </p:nvSpPr>
        <p:spPr>
          <a:xfrm>
            <a:off x="0" y="3100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96620" name="Object 6"/>
          <p:cNvGraphicFramePr>
            <a:graphicFrameLocks noChangeAspect="1"/>
          </p:cNvGraphicFramePr>
          <p:nvPr/>
        </p:nvGraphicFramePr>
        <p:xfrm>
          <a:off x="3521075" y="4343400"/>
          <a:ext cx="45799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752600" imgH="241300" progId="Equation.DSMT4">
                  <p:embed/>
                </p:oleObj>
              </mc:Choice>
              <mc:Fallback>
                <p:oleObj name="" r:id="rId7" imgW="1752600" imgH="241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1075" y="4343400"/>
                        <a:ext cx="4579938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1" name="Line 13"/>
          <p:cNvSpPr/>
          <p:nvPr/>
        </p:nvSpPr>
        <p:spPr>
          <a:xfrm>
            <a:off x="3482975" y="4178300"/>
            <a:ext cx="4581525" cy="460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8683" name="对象 1"/>
          <p:cNvGraphicFramePr>
            <a:graphicFrameLocks noChangeAspect="1"/>
          </p:cNvGraphicFramePr>
          <p:nvPr/>
        </p:nvGraphicFramePr>
        <p:xfrm>
          <a:off x="6894513" y="1196975"/>
          <a:ext cx="341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52400" imgH="203200" progId="Equation.DSMT4">
                  <p:embed/>
                </p:oleObj>
              </mc:Choice>
              <mc:Fallback>
                <p:oleObj name="" r:id="rId9" imgW="152400" imgH="203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94513" y="1196975"/>
                        <a:ext cx="3413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对象 3"/>
          <p:cNvGraphicFramePr>
            <a:graphicFrameLocks noChangeAspect="1"/>
          </p:cNvGraphicFramePr>
          <p:nvPr/>
        </p:nvGraphicFramePr>
        <p:xfrm>
          <a:off x="1835150" y="2598738"/>
          <a:ext cx="4978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2222500" imgH="241300" progId="Equation.DSMT4">
                  <p:embed/>
                </p:oleObj>
              </mc:Choice>
              <mc:Fallback>
                <p:oleObj name="" r:id="rId11" imgW="2222500" imgH="241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150" y="2598738"/>
                        <a:ext cx="4978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685800" y="76200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0" hangingPunct="0"/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514850" y="19764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19764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5"/>
          <p:cNvSpPr/>
          <p:nvPr/>
        </p:nvSpPr>
        <p:spPr>
          <a:xfrm>
            <a:off x="179388" y="639763"/>
            <a:ext cx="8535987" cy="13843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例、三个电池生产车间甲、乙、丙，同时生产某种普通电池和高性能电池，</a:t>
            </a:r>
            <a:r>
              <a:rPr lang="en-US" altLang="zh-CN" sz="2800" b="1" dirty="0">
                <a:latin typeface="Times New Roman" panose="02020603050405020304" pitchFamily="18" charset="0"/>
              </a:rPr>
              <a:t>1h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的总产量为</a:t>
            </a:r>
            <a:r>
              <a:rPr lang="en-US" altLang="zh-CN" sz="2800" b="1" dirty="0">
                <a:latin typeface="Times New Roman" panose="02020603050405020304" pitchFamily="18" charset="0"/>
              </a:rPr>
              <a:t>600</a:t>
            </a:r>
            <a:r>
              <a:rPr lang="zh-CN" altLang="en-US" sz="2800" b="1" dirty="0">
                <a:latin typeface="Times New Roman" panose="02020603050405020304" pitchFamily="18" charset="0"/>
              </a:rPr>
              <a:t>只，各车间的产量如下表：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66900" y="2071688"/>
          <a:ext cx="5410200" cy="1341438"/>
        </p:xfrm>
        <a:graphic>
          <a:graphicData uri="http://schemas.openxmlformats.org/drawingml/2006/table">
            <a:tbl>
              <a:tblPr/>
              <a:tblGrid>
                <a:gridCol w="878943"/>
                <a:gridCol w="1438444"/>
                <a:gridCol w="1739469"/>
                <a:gridCol w="1353344"/>
              </a:tblGrid>
              <a:tr h="335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车间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普通电池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高性能电池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产量小计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甲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200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100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300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乙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50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150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200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丙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50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50</a:t>
                      </a:r>
                      <a:endParaRPr lang="zh-CN" sz="11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100</a:t>
                      </a:r>
                      <a:endParaRPr lang="zh-CN" sz="11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728" name="Rectangle 5"/>
          <p:cNvSpPr/>
          <p:nvPr/>
        </p:nvSpPr>
        <p:spPr>
          <a:xfrm>
            <a:off x="331788" y="3616325"/>
            <a:ext cx="8535987" cy="22463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       某</a:t>
            </a:r>
            <a:r>
              <a:rPr lang="en-US" altLang="zh-CN" sz="2800" b="1" dirty="0">
                <a:latin typeface="Times New Roman" panose="02020603050405020304" pitchFamily="18" charset="0"/>
              </a:rPr>
              <a:t>1h</a:t>
            </a:r>
            <a:r>
              <a:rPr lang="zh-CN" altLang="en-US" sz="2800" b="1" dirty="0">
                <a:latin typeface="Times New Roman" panose="02020603050405020304" pitchFamily="18" charset="0"/>
              </a:rPr>
              <a:t>因为出了差错没有在电池上加上车间的标签就放入了仓库。求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）在仓库里随机地取一只电池，它是高性能电池的概率是多少？（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）随机地取一只电池，已知它是高性能电池，它来自甲、乙、丙车间的概率是多少？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/>
          <p:nvPr/>
        </p:nvSpPr>
        <p:spPr>
          <a:xfrm>
            <a:off x="685800" y="76200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0" hangingPunct="0"/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514850" y="19764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19764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/>
          <p:nvPr/>
        </p:nvSpPr>
        <p:spPr>
          <a:xfrm>
            <a:off x="179388" y="639763"/>
            <a:ext cx="8535987" cy="22463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解、设</a:t>
            </a:r>
            <a:r>
              <a:rPr lang="en-US" altLang="zh-CN" sz="2800" b="1" dirty="0">
                <a:latin typeface="Times New Roman" panose="02020603050405020304" pitchFamily="18" charset="0"/>
              </a:rPr>
              <a:t>A=</a:t>
            </a:r>
            <a:r>
              <a:rPr lang="zh-CN" altLang="en-US" sz="2800" b="1" dirty="0">
                <a:latin typeface="Times New Roman" panose="02020603050405020304" pitchFamily="18" charset="0"/>
              </a:rPr>
              <a:t>“取到的是一只高性能电池”，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</a:rPr>
              <a:t>“取到的产品由甲车间生产”，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</a:rPr>
              <a:t>“取到的产品由乙车间生产”，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</a:rPr>
              <a:t>“取到的产品由丙车间生产”，显然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为样本空间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的一个划分，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74650" y="2446338"/>
          <a:ext cx="23558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104900" imgH="393700" progId="Equation.DSMT4">
                  <p:embed/>
                </p:oleObj>
              </mc:Choice>
              <mc:Fallback>
                <p:oleObj name="" r:id="rId3" imgW="1104900" imgH="3937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0" y="2446338"/>
                        <a:ext cx="235585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841625" y="2446338"/>
          <a:ext cx="23558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104900" imgH="393700" progId="Equation.DSMT4">
                  <p:embed/>
                </p:oleObj>
              </mc:Choice>
              <mc:Fallback>
                <p:oleObj name="" r:id="rId5" imgW="1104900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1625" y="2446338"/>
                        <a:ext cx="235585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324475" y="2446338"/>
          <a:ext cx="22479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054100" imgH="393700" progId="Equation.DSMT4">
                  <p:embed/>
                </p:oleObj>
              </mc:Choice>
              <mc:Fallback>
                <p:oleObj name="" r:id="rId7" imgW="1054100" imgH="393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4475" y="2446338"/>
                        <a:ext cx="224790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71463" y="3303588"/>
          <a:ext cx="27082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1269365" imgH="393700" progId="Equation.DSMT4">
                  <p:embed/>
                </p:oleObj>
              </mc:Choice>
              <mc:Fallback>
                <p:oleObj name="" r:id="rId9" imgW="1269365" imgH="3937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463" y="3303588"/>
                        <a:ext cx="2708275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051175" y="3286125"/>
          <a:ext cx="27892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1307465" imgH="393700" progId="Equation.DSMT4">
                  <p:embed/>
                </p:oleObj>
              </mc:Choice>
              <mc:Fallback>
                <p:oleObj name="" r:id="rId11" imgW="1307465" imgH="3937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1175" y="3286125"/>
                        <a:ext cx="2789238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945188" y="3232150"/>
          <a:ext cx="26273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3" imgW="1231265" imgH="393700" progId="Equation.DSMT4">
                  <p:embed/>
                </p:oleObj>
              </mc:Choice>
              <mc:Fallback>
                <p:oleObj name="" r:id="rId13" imgW="1231265" imgH="3937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5188" y="3232150"/>
                        <a:ext cx="2627312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/>
          <p:nvPr/>
        </p:nvSpPr>
        <p:spPr>
          <a:xfrm>
            <a:off x="71438" y="4071938"/>
            <a:ext cx="8535987" cy="523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）、由全概率公式可得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509588" y="4656138"/>
          <a:ext cx="74199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3479800" imgH="228600" progId="Equation.DSMT4">
                  <p:embed/>
                </p:oleObj>
              </mc:Choice>
              <mc:Fallback>
                <p:oleObj name="" r:id="rId15" imgW="34798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9588" y="4656138"/>
                        <a:ext cx="7419975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214438" y="5089525"/>
          <a:ext cx="29241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1371600" imgH="393700" progId="Equation.DSMT4">
                  <p:embed/>
                </p:oleObj>
              </mc:Choice>
              <mc:Fallback>
                <p:oleObj name="" r:id="rId17" imgW="1371600" imgH="3937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14438" y="5089525"/>
                        <a:ext cx="2924175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4146550" y="5072063"/>
          <a:ext cx="5683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9" imgW="266700" imgH="393065" progId="Equation.DSMT4">
                  <p:embed/>
                </p:oleObj>
              </mc:Choice>
              <mc:Fallback>
                <p:oleObj name="" r:id="rId19" imgW="266700" imgH="3930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46550" y="5072063"/>
                        <a:ext cx="568325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/>
          <p:nvPr/>
        </p:nvSpPr>
        <p:spPr>
          <a:xfrm>
            <a:off x="685800" y="76200"/>
            <a:ext cx="7162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0" hangingPunct="0"/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514850" y="19764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19764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/>
          <p:nvPr/>
        </p:nvSpPr>
        <p:spPr>
          <a:xfrm>
            <a:off x="179388" y="639763"/>
            <a:ext cx="8535987" cy="523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）、根据贝叶斯公式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828675" y="1384300"/>
          <a:ext cx="37369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752600" imgH="419100" progId="Equation.DSMT4">
                  <p:embed/>
                </p:oleObj>
              </mc:Choice>
              <mc:Fallback>
                <p:oleObj name="" r:id="rId3" imgW="1752600" imgH="4191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675" y="1384300"/>
                        <a:ext cx="3736975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4635500" y="1000125"/>
          <a:ext cx="8651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406400" imgH="761365" progId="Equation.DSMT4">
                  <p:embed/>
                </p:oleObj>
              </mc:Choice>
              <mc:Fallback>
                <p:oleObj name="" r:id="rId5" imgW="406400" imgH="76136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5500" y="1000125"/>
                        <a:ext cx="865188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803275" y="2901950"/>
          <a:ext cx="38449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803400" imgH="419100" progId="Equation.DSMT4">
                  <p:embed/>
                </p:oleObj>
              </mc:Choice>
              <mc:Fallback>
                <p:oleObj name="" r:id="rId7" imgW="1803400" imgH="419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3275" y="2901950"/>
                        <a:ext cx="3844925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4651375" y="2517775"/>
          <a:ext cx="8921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419100" imgH="761365" progId="Equation.DSMT4">
                  <p:embed/>
                </p:oleObj>
              </mc:Choice>
              <mc:Fallback>
                <p:oleObj name="" r:id="rId9" imgW="419100" imgH="7613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51375" y="2517775"/>
                        <a:ext cx="892175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817563" y="4545013"/>
          <a:ext cx="38179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1790700" imgH="419100" progId="Equation.DSMT4">
                  <p:embed/>
                </p:oleObj>
              </mc:Choice>
              <mc:Fallback>
                <p:oleObj name="" r:id="rId11" imgW="1790700" imgH="4191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7563" y="4545013"/>
                        <a:ext cx="3817937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4583113" y="4160838"/>
          <a:ext cx="102711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482600" imgH="761365" progId="Equation.DSMT4">
                  <p:embed/>
                </p:oleObj>
              </mc:Choice>
              <mc:Fallback>
                <p:oleObj name="" r:id="rId13" imgW="482600" imgH="76136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3113" y="4160838"/>
                        <a:ext cx="1027112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/>
          <p:nvPr/>
        </p:nvSpPr>
        <p:spPr>
          <a:xfrm>
            <a:off x="331788" y="5786438"/>
            <a:ext cx="8535987" cy="9540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2800" b="1" dirty="0">
                <a:latin typeface="Times New Roman" panose="02020603050405020304" pitchFamily="18" charset="0"/>
              </a:rPr>
              <a:t>P(B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|A)&gt;P(B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|A)&gt;P(B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|A),</a:t>
            </a:r>
            <a:r>
              <a:rPr lang="zh-CN" altLang="en-US" sz="2800" b="1" dirty="0">
                <a:latin typeface="Times New Roman" panose="02020603050405020304" pitchFamily="18" charset="0"/>
              </a:rPr>
              <a:t>因此，这只电池来自乙车间的概率最大。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/>
          <p:nvPr/>
        </p:nvSpPr>
        <p:spPr>
          <a:xfrm>
            <a:off x="1116013" y="333375"/>
            <a:ext cx="7129462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特例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不可能事件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Impossible Event</a:t>
            </a:r>
            <a:endParaRPr lang="en-US" altLang="zh-CN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36" name="Rectangle 4"/>
          <p:cNvSpPr/>
          <p:nvPr/>
        </p:nvSpPr>
        <p:spPr>
          <a:xfrm>
            <a:off x="1258888" y="3630613"/>
            <a:ext cx="5257800" cy="51911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>
              <a:buClr>
                <a:schemeClr val="accent2"/>
              </a:buClr>
              <a:buSzPct val="110000"/>
              <a:buChar char="•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不包含任何样本点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7" name="Rectangle 5"/>
          <p:cNvSpPr/>
          <p:nvPr/>
        </p:nvSpPr>
        <p:spPr>
          <a:xfrm>
            <a:off x="34925" y="1254125"/>
            <a:ext cx="5832475" cy="4762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不可能事件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1339850" y="2778125"/>
            <a:ext cx="6545263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SzPct val="110000"/>
              <a:buChar char="•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也是一个特殊的“随机”事件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39" name="Rectangle 7"/>
          <p:cNvSpPr/>
          <p:nvPr/>
        </p:nvSpPr>
        <p:spPr>
          <a:xfrm>
            <a:off x="1303338" y="4149725"/>
            <a:ext cx="4205287" cy="647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buClr>
                <a:srgbClr val="FF0000"/>
              </a:buClr>
              <a:buSzPct val="110000"/>
              <a:buChar char="•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不可能发生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0" name="Rectangle 8"/>
          <p:cNvSpPr/>
          <p:nvPr/>
        </p:nvSpPr>
        <p:spPr>
          <a:xfrm>
            <a:off x="1330325" y="5589588"/>
            <a:ext cx="6554788" cy="1203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buClr>
                <a:srgbClr val="FF0000"/>
              </a:buClr>
              <a:buSzPct val="105000"/>
              <a:buChar char="•"/>
            </a:pPr>
            <a:r>
              <a:rPr lang="en-US" altLang="zh-CN" sz="2800" b="1" dirty="0">
                <a:solidFill>
                  <a:srgbClr val="5C3CFA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抛掷一颗骰子，出现的点数大于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6”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是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FF0000"/>
              </a:buClr>
              <a:buSzPct val="105000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不可能事件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1" name="Text Box 9"/>
          <p:cNvSpPr txBox="1"/>
          <p:nvPr/>
        </p:nvSpPr>
        <p:spPr>
          <a:xfrm>
            <a:off x="107950" y="4997450"/>
            <a:ext cx="1446213" cy="4762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例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916238" y="1254125"/>
            <a:ext cx="2613025" cy="519113"/>
            <a:chOff x="2916238" y="1254125"/>
            <a:chExt cx="2613025" cy="519113"/>
          </a:xfrm>
        </p:grpSpPr>
        <p:sp>
          <p:nvSpPr>
            <p:cNvPr id="2063" name="Text Box 10"/>
            <p:cNvSpPr txBox="1"/>
            <p:nvPr/>
          </p:nvSpPr>
          <p:spPr>
            <a:xfrm>
              <a:off x="2916238" y="1254125"/>
              <a:ext cx="26130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chemeClr val="folHlink"/>
                  </a:solidFill>
                  <a:latin typeface="Century Schoolbook" panose="02040604050505020304" pitchFamily="18" charset="0"/>
                </a:rPr>
                <a:t>——</a:t>
              </a:r>
              <a:r>
                <a:rPr lang="zh-CN" altLang="en-US" sz="2800" b="1" dirty="0">
                  <a:solidFill>
                    <a:schemeClr val="folHlink"/>
                  </a:solidFill>
                  <a:latin typeface="Century Schoolbook" panose="02040604050505020304" pitchFamily="18" charset="0"/>
                </a:rPr>
                <a:t>记作</a:t>
              </a:r>
              <a:endParaRPr lang="en-US" altLang="zh-CN" sz="2800" b="1" dirty="0">
                <a:solidFill>
                  <a:schemeClr val="folHlink"/>
                </a:solidFill>
                <a:latin typeface="Century Schoolbook" panose="02040604050505020304" pitchFamily="18" charset="0"/>
              </a:endParaRPr>
            </a:p>
          </p:txBody>
        </p:sp>
        <p:graphicFrame>
          <p:nvGraphicFramePr>
            <p:cNvPr id="2052" name="Object 1"/>
            <p:cNvGraphicFramePr/>
            <p:nvPr/>
          </p:nvGraphicFramePr>
          <p:xfrm>
            <a:off x="4429124" y="1357298"/>
            <a:ext cx="296864" cy="31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165100" imgH="177800" progId="Equation.DSMT4">
                    <p:embed/>
                  </p:oleObj>
                </mc:Choice>
                <mc:Fallback>
                  <p:oleObj name="" r:id="rId1" imgW="165100" imgH="1778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29124" y="1357298"/>
                          <a:ext cx="296864" cy="319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/>
          <p:cNvGrpSpPr/>
          <p:nvPr/>
        </p:nvGrpSpPr>
        <p:grpSpPr>
          <a:xfrm>
            <a:off x="1258888" y="2016125"/>
            <a:ext cx="6337300" cy="519113"/>
            <a:chOff x="1258888" y="2016125"/>
            <a:chExt cx="6337300" cy="519113"/>
          </a:xfrm>
        </p:grpSpPr>
        <p:sp>
          <p:nvSpPr>
            <p:cNvPr id="2062" name="Rectangle 3"/>
            <p:cNvSpPr/>
            <p:nvPr/>
          </p:nvSpPr>
          <p:spPr>
            <a:xfrm>
              <a:off x="1258888" y="2016125"/>
              <a:ext cx="6337300" cy="519113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p>
              <a:pPr>
                <a:buClr>
                  <a:schemeClr val="accent2"/>
                </a:buClr>
                <a:buSzPct val="110000"/>
                <a:buChar char="•"/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空集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也是样本空间的一个子集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1" name="Object 2"/>
            <p:cNvGraphicFramePr/>
            <p:nvPr/>
          </p:nvGraphicFramePr>
          <p:xfrm>
            <a:off x="2203434" y="2109168"/>
            <a:ext cx="296864" cy="31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65100" imgH="177800" progId="Equation.DSMT4">
                    <p:embed/>
                  </p:oleObj>
                </mc:Choice>
                <mc:Fallback>
                  <p:oleObj name="" r:id="rId3" imgW="165100" imgH="1778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03434" y="2109168"/>
                          <a:ext cx="296864" cy="319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3"/>
          <p:cNvGraphicFramePr/>
          <p:nvPr/>
        </p:nvGraphicFramePr>
        <p:xfrm>
          <a:off x="1571625" y="2895600"/>
          <a:ext cx="2968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165100" imgH="177800" progId="Equation.DSMT4">
                  <p:embed/>
                </p:oleObj>
              </mc:Choice>
              <mc:Fallback>
                <p:oleObj name="" r:id="rId4" imgW="165100" imgH="177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25" y="2895600"/>
                        <a:ext cx="296863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6" grpId="0"/>
      <p:bldP spid="44037" grpId="0"/>
      <p:bldP spid="44038" grpId="0"/>
      <p:bldP spid="44039" grpId="0"/>
      <p:bldP spid="44040" grpId="0"/>
      <p:bldP spid="440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/>
          <p:nvPr/>
        </p:nvSpPr>
        <p:spPr>
          <a:xfrm>
            <a:off x="0" y="1341438"/>
            <a:ext cx="939641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4E3CFA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试验：掷一枚硬币三次，观察它出现正面或反面的情况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/>
          <p:nvPr/>
        </p:nvSpPr>
        <p:spPr>
          <a:xfrm>
            <a:off x="323850" y="549275"/>
            <a:ext cx="4103688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rgbClr val="5C3CFA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随机事件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827088" y="2133600"/>
            <a:ext cx="7797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S={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HHH,HHT,HTH,THH,HTT,THT,TTH,TTT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Text Box 5"/>
          <p:cNvSpPr txBox="1"/>
          <p:nvPr/>
        </p:nvSpPr>
        <p:spPr>
          <a:xfrm>
            <a:off x="827088" y="2924175"/>
            <a:ext cx="3529012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A=“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正面出现两次”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Rectangle 6"/>
          <p:cNvSpPr/>
          <p:nvPr/>
        </p:nvSpPr>
        <p:spPr>
          <a:xfrm>
            <a:off x="4140200" y="2933700"/>
            <a:ext cx="32115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={HHT,HTH,THH}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7" name="Text Box 7"/>
          <p:cNvSpPr txBox="1"/>
          <p:nvPr/>
        </p:nvSpPr>
        <p:spPr>
          <a:xfrm>
            <a:off x="827088" y="3716338"/>
            <a:ext cx="352901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B=“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反面出现三次”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8" name="Rectangle 8"/>
          <p:cNvSpPr/>
          <p:nvPr/>
        </p:nvSpPr>
        <p:spPr>
          <a:xfrm>
            <a:off x="4140200" y="3725863"/>
            <a:ext cx="137636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={TTT}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9" name="Text Box 9"/>
          <p:cNvSpPr txBox="1"/>
          <p:nvPr/>
        </p:nvSpPr>
        <p:spPr>
          <a:xfrm>
            <a:off x="869950" y="4581525"/>
            <a:ext cx="35290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C=“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正反次数相等”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0" name="Rectangle 10"/>
          <p:cNvSpPr/>
          <p:nvPr/>
        </p:nvSpPr>
        <p:spPr>
          <a:xfrm>
            <a:off x="4183063" y="4532313"/>
            <a:ext cx="32686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=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1" name="Text Box 11"/>
          <p:cNvSpPr txBox="1"/>
          <p:nvPr/>
        </p:nvSpPr>
        <p:spPr>
          <a:xfrm>
            <a:off x="869950" y="5516563"/>
            <a:ext cx="352901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D=“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正反次数不等”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2" name="Rectangle 12"/>
          <p:cNvSpPr/>
          <p:nvPr/>
        </p:nvSpPr>
        <p:spPr>
          <a:xfrm>
            <a:off x="4211638" y="5513388"/>
            <a:ext cx="309562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=S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1"/>
          <p:cNvGraphicFramePr/>
          <p:nvPr/>
        </p:nvGraphicFramePr>
        <p:xfrm>
          <a:off x="4560888" y="4643438"/>
          <a:ext cx="29686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65100" imgH="177800" progId="Equation.DSMT4">
                  <p:embed/>
                </p:oleObj>
              </mc:Choice>
              <mc:Fallback>
                <p:oleObj name="" r:id="rId1" imgW="165100" imgH="177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60888" y="4643438"/>
                        <a:ext cx="296862" cy="319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09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/>
      <p:bldP spid="46084" grpId="0"/>
      <p:bldP spid="46085" grpId="0"/>
      <p:bldP spid="46086" grpId="0"/>
      <p:bldP spid="46087" grpId="0"/>
      <p:bldP spid="46088" grpId="0"/>
      <p:bldP spid="46089" grpId="0"/>
      <p:bldP spid="46090" grpId="0"/>
      <p:bldP spid="460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/>
          <p:nvPr/>
        </p:nvSpPr>
        <p:spPr>
          <a:xfrm>
            <a:off x="1258888" y="333375"/>
            <a:ext cx="72009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随机试验：抛掷两颗骰子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47107" name="Picture 3" descr="n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113" y="3573463"/>
            <a:ext cx="1585912" cy="77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Text Box 4"/>
          <p:cNvSpPr txBox="1"/>
          <p:nvPr/>
        </p:nvSpPr>
        <p:spPr>
          <a:xfrm>
            <a:off x="2268538" y="1052513"/>
            <a:ext cx="446405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folHlink"/>
                </a:solidFill>
                <a:latin typeface="Verdana" panose="020B0604030504040204" pitchFamily="34" charset="0"/>
              </a:rPr>
              <a:t>  Rolling two die</a:t>
            </a:r>
            <a:endParaRPr lang="en-US" altLang="zh-CN" sz="2800" dirty="0">
              <a:solidFill>
                <a:schemeClr val="folHlink"/>
              </a:solidFill>
              <a:latin typeface="Verdana" panose="020B0604030504040204" pitchFamily="34" charset="0"/>
            </a:endParaRPr>
          </a:p>
        </p:txBody>
      </p:sp>
      <p:sp>
        <p:nvSpPr>
          <p:cNvPr id="47109" name="Rectangle 5"/>
          <p:cNvSpPr/>
          <p:nvPr/>
        </p:nvSpPr>
        <p:spPr>
          <a:xfrm>
            <a:off x="1403350" y="2205038"/>
            <a:ext cx="626427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抛掷两颗骰子，观察出现的点数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Rectangle 6"/>
          <p:cNvSpPr/>
          <p:nvPr/>
        </p:nvSpPr>
        <p:spPr>
          <a:xfrm>
            <a:off x="-107950" y="1628775"/>
            <a:ext cx="2606675" cy="4762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随机试验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Rectangle 7"/>
          <p:cNvSpPr/>
          <p:nvPr/>
        </p:nvSpPr>
        <p:spPr>
          <a:xfrm>
            <a:off x="-107950" y="2852738"/>
            <a:ext cx="5106988" cy="4762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试验的样本点和基本事件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2" name="Rectangle 8"/>
          <p:cNvSpPr/>
          <p:nvPr/>
        </p:nvSpPr>
        <p:spPr>
          <a:xfrm>
            <a:off x="-71437" y="4221163"/>
            <a:ext cx="3414712" cy="4762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marL="908050" indent="-436245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样本空间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3" name="Rectangle 9"/>
          <p:cNvSpPr/>
          <p:nvPr/>
        </p:nvSpPr>
        <p:spPr>
          <a:xfrm>
            <a:off x="684213" y="4868863"/>
            <a:ext cx="8135937" cy="13731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｛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...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｝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．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8" grpId="0"/>
      <p:bldP spid="47109" grpId="0"/>
      <p:bldP spid="47110" grpId="0"/>
      <p:bldP spid="47111" grpId="0"/>
      <p:bldP spid="47112" grpId="0"/>
      <p:bldP spid="47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/>
          <p:nvPr/>
        </p:nvSpPr>
        <p:spPr>
          <a:xfrm>
            <a:off x="323850" y="549275"/>
            <a:ext cx="489585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rgbClr val="5C3CFA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随机事件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8131" name="Rectangle 3"/>
          <p:cNvSpPr/>
          <p:nvPr/>
        </p:nvSpPr>
        <p:spPr>
          <a:xfrm>
            <a:off x="684213" y="1268413"/>
            <a:ext cx="82089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试验：抛掷两颗骰子，观察出现的点数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Text Box 4"/>
          <p:cNvSpPr txBox="1"/>
          <p:nvPr/>
        </p:nvSpPr>
        <p:spPr>
          <a:xfrm>
            <a:off x="539750" y="2205038"/>
            <a:ext cx="352901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A=“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点数之和等于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3”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Rectangle 5"/>
          <p:cNvSpPr/>
          <p:nvPr/>
        </p:nvSpPr>
        <p:spPr>
          <a:xfrm>
            <a:off x="4140200" y="2209800"/>
            <a:ext cx="5003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={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），（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539750" y="3141663"/>
            <a:ext cx="410368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B=“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点数之和大于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11”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48135" name="Rectangle 7"/>
          <p:cNvSpPr/>
          <p:nvPr/>
        </p:nvSpPr>
        <p:spPr>
          <a:xfrm>
            <a:off x="4211638" y="3141663"/>
            <a:ext cx="59055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={6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6}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48136" name="Text Box 8"/>
          <p:cNvSpPr txBox="1"/>
          <p:nvPr/>
        </p:nvSpPr>
        <p:spPr>
          <a:xfrm>
            <a:off x="539750" y="4221163"/>
            <a:ext cx="403225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C=“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点数之和不小于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2”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48137" name="Text Box 9"/>
          <p:cNvSpPr txBox="1"/>
          <p:nvPr/>
        </p:nvSpPr>
        <p:spPr>
          <a:xfrm>
            <a:off x="539750" y="5229225"/>
            <a:ext cx="396081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D=“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点数之和大于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12”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4107" name="Rectangle 10"/>
          <p:cNvSpPr/>
          <p:nvPr/>
        </p:nvSpPr>
        <p:spPr>
          <a:xfrm>
            <a:off x="4140200" y="5233988"/>
            <a:ext cx="2651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5C3CFA"/>
                </a:solidFill>
                <a:latin typeface="Arial Narrow" panose="020B0606020202030204" pitchFamily="34" charset="0"/>
              </a:rPr>
              <a:t> </a:t>
            </a:r>
            <a:endParaRPr lang="en-US" altLang="zh-CN" sz="2800" b="1" dirty="0">
              <a:solidFill>
                <a:srgbClr val="5C3CFA"/>
              </a:solidFill>
              <a:latin typeface="Arial Narrow" panose="020B0606020202030204" pitchFamily="34" charset="0"/>
            </a:endParaRPr>
          </a:p>
        </p:txBody>
      </p:sp>
      <p:sp>
        <p:nvSpPr>
          <p:cNvPr id="48139" name="Rectangle 11"/>
          <p:cNvSpPr/>
          <p:nvPr/>
        </p:nvSpPr>
        <p:spPr>
          <a:xfrm>
            <a:off x="4284663" y="5157788"/>
            <a:ext cx="29511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= 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48140" name="Rectangle 12"/>
          <p:cNvSpPr/>
          <p:nvPr/>
        </p:nvSpPr>
        <p:spPr>
          <a:xfrm>
            <a:off x="4284663" y="4217988"/>
            <a:ext cx="259238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=S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" name="Object 13"/>
          <p:cNvGraphicFramePr/>
          <p:nvPr/>
        </p:nvGraphicFramePr>
        <p:xfrm>
          <a:off x="4643438" y="5240338"/>
          <a:ext cx="3746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5100" imgH="177800" progId="Equation.DSMT4">
                  <p:embed/>
                </p:oleObj>
              </mc:Choice>
              <mc:Fallback>
                <p:oleObj name="" r:id="rId1" imgW="165100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5240338"/>
                        <a:ext cx="37465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/>
      <p:bldP spid="48132" grpId="0"/>
      <p:bldP spid="48133" grpId="0"/>
      <p:bldP spid="48134" grpId="0"/>
      <p:bldP spid="48135" grpId="0"/>
      <p:bldP spid="48136" grpId="0"/>
      <p:bldP spid="48137" grpId="0"/>
      <p:bldP spid="48139" grpId="0"/>
      <p:bldP spid="48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/>
          <p:nvPr/>
        </p:nvSpPr>
        <p:spPr>
          <a:xfrm>
            <a:off x="395288" y="1524000"/>
            <a:ext cx="8280400" cy="51911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5C3CFA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事件Ａ发生必然导致事件Ｂ发生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115888" y="211138"/>
            <a:ext cx="6813550" cy="64611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p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、子事件 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事件的包含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Contain 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50180" name="Object 2"/>
          <p:cNvGraphicFramePr/>
          <p:nvPr/>
        </p:nvGraphicFramePr>
        <p:xfrm>
          <a:off x="6227763" y="2922588"/>
          <a:ext cx="15843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31165" imgH="165100" progId="Equation.DSMT4">
                  <p:embed/>
                </p:oleObj>
              </mc:Choice>
              <mc:Fallback>
                <p:oleObj name="" r:id="rId1" imgW="431165" imgH="165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7763" y="2922588"/>
                        <a:ext cx="1584325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3"/>
          <p:cNvGraphicFramePr/>
          <p:nvPr/>
        </p:nvGraphicFramePr>
        <p:xfrm>
          <a:off x="6227763" y="3786188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431165" imgH="165100" progId="Equation.DSMT4">
                  <p:embed/>
                </p:oleObj>
              </mc:Choice>
              <mc:Fallback>
                <p:oleObj name="" r:id="rId3" imgW="431165" imgH="1651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7763" y="3786188"/>
                        <a:ext cx="1566862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1476375" y="2851150"/>
            <a:ext cx="2520950" cy="1719263"/>
            <a:chOff x="385" y="2523"/>
            <a:chExt cx="1588" cy="1083"/>
          </a:xfrm>
        </p:grpSpPr>
        <p:sp>
          <p:nvSpPr>
            <p:cNvPr id="5133" name="Rectangle 7"/>
            <p:cNvSpPr/>
            <p:nvPr/>
          </p:nvSpPr>
          <p:spPr>
            <a:xfrm>
              <a:off x="385" y="2523"/>
              <a:ext cx="1588" cy="10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5134" name="Oval 8"/>
            <p:cNvSpPr/>
            <p:nvPr/>
          </p:nvSpPr>
          <p:spPr>
            <a:xfrm>
              <a:off x="528" y="2784"/>
              <a:ext cx="1056" cy="720"/>
            </a:xfrm>
            <a:prstGeom prst="ellipse">
              <a:avLst/>
            </a:prstGeom>
            <a:solidFill>
              <a:srgbClr val="FFFF99"/>
            </a:solidFill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5135" name="Text Box 9"/>
            <p:cNvSpPr txBox="1"/>
            <p:nvPr/>
          </p:nvSpPr>
          <p:spPr>
            <a:xfrm>
              <a:off x="1248" y="2976"/>
              <a:ext cx="19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6" name="Oval 10"/>
            <p:cNvSpPr/>
            <p:nvPr/>
          </p:nvSpPr>
          <p:spPr>
            <a:xfrm>
              <a:off x="624" y="2976"/>
              <a:ext cx="528" cy="432"/>
            </a:xfrm>
            <a:prstGeom prst="ellipse">
              <a:avLst/>
            </a:prstGeom>
            <a:solidFill>
              <a:srgbClr val="CCFFFF"/>
            </a:solidFill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5137" name="Text Box 11"/>
            <p:cNvSpPr txBox="1"/>
            <p:nvPr/>
          </p:nvSpPr>
          <p:spPr>
            <a:xfrm>
              <a:off x="768" y="3072"/>
              <a:ext cx="19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4" name="Object 5"/>
            <p:cNvGraphicFramePr/>
            <p:nvPr/>
          </p:nvGraphicFramePr>
          <p:xfrm>
            <a:off x="1606" y="2629"/>
            <a:ext cx="24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5" imgW="139700" imgH="177800" progId="Equation.DSMT4">
                    <p:embed/>
                  </p:oleObj>
                </mc:Choice>
                <mc:Fallback>
                  <p:oleObj name="" r:id="rId5" imgW="139700" imgH="1778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06" y="2629"/>
                          <a:ext cx="247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9" name="Rectangle 13"/>
          <p:cNvSpPr/>
          <p:nvPr/>
        </p:nvSpPr>
        <p:spPr>
          <a:xfrm>
            <a:off x="395288" y="2143125"/>
            <a:ext cx="792162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5C3CFA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事件Ａ的样本点都是事件Ｂ的样本点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431800" y="928688"/>
            <a:ext cx="8280400" cy="519112"/>
            <a:chOff x="272" y="527"/>
            <a:chExt cx="5216" cy="327"/>
          </a:xfrm>
        </p:grpSpPr>
        <p:sp>
          <p:nvSpPr>
            <p:cNvPr id="5131" name="Rectangle 19"/>
            <p:cNvSpPr/>
            <p:nvPr/>
          </p:nvSpPr>
          <p:spPr>
            <a:xfrm>
              <a:off x="272" y="527"/>
              <a:ext cx="521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p>
              <a:pPr>
                <a:buClr>
                  <a:srgbClr val="FF0000"/>
                </a:buClr>
                <a:buSzPct val="90000"/>
                <a:buFont typeface="Wingdings" panose="05000000000000000000" pitchFamily="2" charset="2"/>
              </a:pPr>
              <a:r>
                <a:rPr lang="en-US" altLang="zh-CN" sz="2800" b="1" dirty="0">
                  <a:solidFill>
                    <a:srgbClr val="5C3CFA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事件Ａ是事件Ｂ的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子事件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AutoShape 20"/>
            <p:cNvSpPr/>
            <p:nvPr/>
          </p:nvSpPr>
          <p:spPr>
            <a:xfrm>
              <a:off x="3016" y="663"/>
              <a:ext cx="862" cy="91"/>
            </a:xfrm>
            <a:prstGeom prst="leftRightArrow">
              <a:avLst>
                <a:gd name="adj1" fmla="val 50000"/>
                <a:gd name="adj2" fmla="val 189450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50197" name="Text Box 21"/>
          <p:cNvSpPr txBox="1"/>
          <p:nvPr/>
        </p:nvSpPr>
        <p:spPr>
          <a:xfrm>
            <a:off x="4768850" y="3225800"/>
            <a:ext cx="1171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Century Schoolbook" panose="02040604050505020304" pitchFamily="18" charset="0"/>
              </a:rPr>
              <a:t>记作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9" grpId="0"/>
      <p:bldP spid="5019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4833</Words>
  <Application>WPS 演示</Application>
  <PresentationFormat>全屏显示(4:3)</PresentationFormat>
  <Paragraphs>615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186</vt:i4>
      </vt:variant>
      <vt:variant>
        <vt:lpstr>幻灯片标题</vt:lpstr>
      </vt:variant>
      <vt:variant>
        <vt:i4>46</vt:i4>
      </vt:variant>
    </vt:vector>
  </HeadingPairs>
  <TitlesOfParts>
    <vt:vector size="258" baseType="lpstr">
      <vt:lpstr>Arial</vt:lpstr>
      <vt:lpstr>宋体</vt:lpstr>
      <vt:lpstr>Wingdings</vt:lpstr>
      <vt:lpstr>Century Schoolbook</vt:lpstr>
      <vt:lpstr>华文楷体</vt:lpstr>
      <vt:lpstr>Wingdings 2</vt:lpstr>
      <vt:lpstr>Calibri</vt:lpstr>
      <vt:lpstr>隶书</vt:lpstr>
      <vt:lpstr>Times New Roman</vt:lpstr>
      <vt:lpstr>华文新魏</vt:lpstr>
      <vt:lpstr>Verdana</vt:lpstr>
      <vt:lpstr>楷体_GB2312</vt:lpstr>
      <vt:lpstr>新宋体</vt:lpstr>
      <vt:lpstr>黑体</vt:lpstr>
      <vt:lpstr>Euclid Symbol</vt:lpstr>
      <vt:lpstr>Arial Narrow</vt:lpstr>
      <vt:lpstr>Dotum</vt:lpstr>
      <vt:lpstr>Malgun Gothic</vt:lpstr>
      <vt:lpstr>Wingdings</vt:lpstr>
      <vt:lpstr>微软雅黑</vt:lpstr>
      <vt:lpstr>Arial Unicode MS</vt:lpstr>
      <vt:lpstr>楷体_GB2312</vt:lpstr>
      <vt:lpstr>Calibri</vt:lpstr>
      <vt:lpstr>Times New Roman</vt:lpstr>
      <vt:lpstr>凸显</vt:lpstr>
      <vt:lpstr>1_凸显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Administrator</dc:creator>
  <cp:lastModifiedBy>Administrator</cp:lastModifiedBy>
  <cp:revision>20</cp:revision>
  <dcterms:created xsi:type="dcterms:W3CDTF">2012-02-09T03:07:34Z</dcterms:created>
  <dcterms:modified xsi:type="dcterms:W3CDTF">2021-06-18T07:06:14Z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