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8" r:id="rId4"/>
    <p:sldId id="257" r:id="rId5"/>
    <p:sldId id="263" r:id="rId6"/>
    <p:sldId id="265" r:id="rId7"/>
    <p:sldId id="268" r:id="rId8"/>
    <p:sldId id="269" r:id="rId9"/>
    <p:sldId id="270" r:id="rId10"/>
    <p:sldId id="275" r:id="rId11"/>
    <p:sldId id="288" r:id="rId12"/>
    <p:sldId id="296" r:id="rId13"/>
    <p:sldId id="297" r:id="rId14"/>
    <p:sldId id="299" r:id="rId15"/>
    <p:sldId id="325" r:id="rId16"/>
    <p:sldId id="326" r:id="rId17"/>
    <p:sldId id="327" r:id="rId18"/>
    <p:sldId id="328" r:id="rId19"/>
    <p:sldId id="329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1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1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4" Type="http://schemas.openxmlformats.org/officeDocument/2006/relationships/image" Target="../media/image62.wmf"/><Relationship Id="rId13" Type="http://schemas.openxmlformats.org/officeDocument/2006/relationships/image" Target="../media/image61.wmf"/><Relationship Id="rId12" Type="http://schemas.openxmlformats.org/officeDocument/2006/relationships/image" Target="../media/image6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724119-F434-400D-ABA0-7CF19BCBF36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BB3AC-7651-4D57-BA58-DB2DF6E1393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BB3AC-7651-4D57-BA58-DB2DF6E1393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2738" y="285750"/>
            <a:ext cx="7561262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388" y="1143000"/>
            <a:ext cx="3706812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600" y="1143000"/>
            <a:ext cx="37084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1581150" y="5953125"/>
            <a:ext cx="1905000" cy="4572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E13F83-4797-4A70-AFE9-CACFA93D178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743325" y="5961063"/>
            <a:ext cx="2895600" cy="4572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992938" y="5962650"/>
            <a:ext cx="1905000" cy="457200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ko-KR" altLang="en-US" dirty="0">
                <a:latin typeface="Century Schoolbook" panose="02040604050505020304" pitchFamily="18" charset="0"/>
                <a:ea typeface="휴먼매직체"/>
              </a:rPr>
            </a:fld>
            <a:endParaRPr lang="ko-KR" altLang="en-US" dirty="0">
              <a:latin typeface="Century Schoolbook" panose="02040604050505020304" pitchFamily="18" charset="0"/>
              <a:ea typeface="휴먼매직체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A013E2-526C-4B3F-93CD-4F56CFE5568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2738" y="285750"/>
            <a:ext cx="7561262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388" y="1143000"/>
            <a:ext cx="3706812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600" y="1143000"/>
            <a:ext cx="37084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1581150" y="5953125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E13F83-4797-4A70-AFE9-CACFA93D178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743325" y="5961063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992938" y="596265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ko-KR" altLang="en-US" dirty="0">
                <a:latin typeface="Calibri" panose="020F0502020204030204" pitchFamily="34" charset="0"/>
                <a:ea typeface="Malgun Gothic" panose="020B0503020000020004" pitchFamily="34" charset="-127"/>
              </a:rPr>
            </a:fld>
            <a:endParaRPr lang="ko-KR" altLang="en-US" dirty="0">
              <a:latin typeface="Calibri" panose="020F0502020204030204" pitchFamily="34" charset="0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52728-40C3-4C5C-965F-343BC77F6AA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BB3AC-7651-4D57-BA58-DB2DF6E1393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BB3AC-7651-4D57-BA58-DB2DF6E1393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27B81-4DC8-4B0D-866F-AD1BF495724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BB3AC-7651-4D57-BA58-DB2DF6E1393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直接连接符 16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1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54EB91-1E7E-4AC6-A214-2B3D892C8B6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直接连接符 16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4" name="直接连接符 18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6" name="直接连接符 20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B534BB-37B9-4099-AE28-A17D4B7DDB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BB3AC-7651-4D57-BA58-DB2DF6E1393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8EF8FC-59E2-48D4-9092-510DCD3E9D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w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52.bin"/><Relationship Id="rId29" Type="http://schemas.openxmlformats.org/officeDocument/2006/relationships/slideLayout" Target="../slideLayouts/slideLayout12.xml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64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63.bin"/><Relationship Id="rId24" Type="http://schemas.openxmlformats.org/officeDocument/2006/relationships/image" Target="../media/image60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8.wmf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1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0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8.e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72.emf"/><Relationship Id="rId1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3.e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78.e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7.emf"/><Relationship Id="rId1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3.wmf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1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5" descr="d523eadbf2aa8fa377c6384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2" name="Text Box 2"/>
          <p:cNvSpPr txBox="1"/>
          <p:nvPr/>
        </p:nvSpPr>
        <p:spPr>
          <a:xfrm>
            <a:off x="1190625" y="1055688"/>
            <a:ext cx="2809875" cy="1016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</a:t>
            </a:r>
            <a:r>
              <a:rPr lang="zh-CN" altLang="en-US" sz="60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60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0" name="WordArt 4"/>
          <p:cNvSpPr>
            <a:spLocks noTextEdit="1"/>
          </p:cNvSpPr>
          <p:nvPr/>
        </p:nvSpPr>
        <p:spPr>
          <a:xfrm>
            <a:off x="3700463" y="1676400"/>
            <a:ext cx="3657600" cy="1981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 eaLnBrk="0" hangingPunct="0"/>
            <a:r>
              <a:rPr lang="zh-CN" altLang="en-US" sz="1800" normalizeH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参数估计</a:t>
            </a:r>
            <a:endParaRPr lang="zh-CN" altLang="en-US" sz="1800" normalizeH="1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1" name="Text Box 8"/>
          <p:cNvSpPr txBox="1"/>
          <p:nvPr/>
        </p:nvSpPr>
        <p:spPr>
          <a:xfrm>
            <a:off x="8629650" y="60325"/>
            <a:ext cx="590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7-1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376238" y="190500"/>
            <a:ext cx="8267700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</a:rPr>
              <a:t>假设（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</a:rPr>
              <a:t>…</a:t>
            </a:r>
            <a:r>
              <a:rPr lang="zh-CN" altLang="en-US" sz="2800" b="1" dirty="0">
                <a:latin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</a:rPr>
              <a:t>）是取自总体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</a:rPr>
              <a:t>的样本，</a:t>
            </a:r>
            <a:r>
              <a:rPr lang="en-US" altLang="zh-CN" sz="2800" b="1" dirty="0">
                <a:latin typeface="Arial" panose="020B0604020202020204" pitchFamily="34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</a:rPr>
              <a:t>服从参数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b="1" dirty="0">
                <a:latin typeface="Arial" panose="020B0604020202020204" pitchFamily="34" charset="0"/>
              </a:rPr>
              <a:t>为的指数分布，其概率密度函数为                                 。求参数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b="1" dirty="0">
                <a:latin typeface="Arial" panose="020B0604020202020204" pitchFamily="34" charset="0"/>
              </a:rPr>
              <a:t>的</a:t>
            </a:r>
            <a:r>
              <a:rPr lang="zh-CN" altLang="en-US" sz="2800" b="1" dirty="0">
                <a:latin typeface="Arial Black" panose="020B0A04020102020204" pitchFamily="34" charset="0"/>
              </a:rPr>
              <a:t>矩</a:t>
            </a:r>
            <a:r>
              <a:rPr lang="zh-CN" altLang="en-US" sz="2800" b="1" dirty="0">
                <a:latin typeface="Arial" panose="020B0604020202020204" pitchFamily="34" charset="0"/>
              </a:rPr>
              <a:t>估计和极大似然估计量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5299" name="Text Box 3"/>
          <p:cNvSpPr txBox="1"/>
          <p:nvPr/>
        </p:nvSpPr>
        <p:spPr>
          <a:xfrm>
            <a:off x="447675" y="3054350"/>
            <a:ext cx="2646363" cy="59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则</a:t>
            </a:r>
            <a:r>
              <a:rPr lang="zh-CN" altLang="en-US" sz="2800" b="1" dirty="0">
                <a:latin typeface="Arial" panose="020B0604020202020204" pitchFamily="34" charset="0"/>
              </a:rPr>
              <a:t>似然函数为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1392238" y="3313113"/>
          <a:ext cx="451961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854200" imgH="495300" progId="Equation.DSMT4">
                  <p:embed/>
                </p:oleObj>
              </mc:Choice>
              <mc:Fallback>
                <p:oleObj name="" r:id="rId1" imgW="1854200" imgH="495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2238" y="3313113"/>
                        <a:ext cx="4519612" cy="1208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/>
          <p:nvPr/>
        </p:nvSpPr>
        <p:spPr>
          <a:xfrm>
            <a:off x="735013" y="4587875"/>
            <a:ext cx="145256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取对数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55302" name="Object 3"/>
          <p:cNvGraphicFramePr>
            <a:graphicFrameLocks noChangeAspect="1"/>
          </p:cNvGraphicFramePr>
          <p:nvPr/>
        </p:nvGraphicFramePr>
        <p:xfrm>
          <a:off x="2620963" y="4424363"/>
          <a:ext cx="39004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600200" imgH="431800" progId="Equation.DSMT4">
                  <p:embed/>
                </p:oleObj>
              </mc:Choice>
              <mc:Fallback>
                <p:oleObj name="" r:id="rId3" imgW="1600200" imgH="431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963" y="4424363"/>
                        <a:ext cx="3900487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785813" y="1214438"/>
          <a:ext cx="3286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549400" imgH="419100" progId="Equation.DSMT4">
                  <p:embed/>
                </p:oleObj>
              </mc:Choice>
              <mc:Fallback>
                <p:oleObj name="" r:id="rId5" imgW="1549400" imgH="4191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13" y="1214438"/>
                        <a:ext cx="328612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/>
          <p:nvPr/>
        </p:nvSpPr>
        <p:spPr>
          <a:xfrm>
            <a:off x="357188" y="2425700"/>
            <a:ext cx="744537" cy="59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</a:t>
            </a:r>
            <a:r>
              <a:rPr lang="zh-CN" altLang="en-US" sz="2800" b="1" dirty="0">
                <a:latin typeface="Arial" panose="020B0604020202020204" pitchFamily="34" charset="0"/>
              </a:rPr>
              <a:t>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928688" y="2557463"/>
          <a:ext cx="7143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3200400" imgH="228600" progId="Equation.DSMT4">
                  <p:embed/>
                </p:oleObj>
              </mc:Choice>
              <mc:Fallback>
                <p:oleObj name="" r:id="rId7" imgW="32004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2557463"/>
                        <a:ext cx="714375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/>
          <p:nvPr/>
        </p:nvSpPr>
        <p:spPr>
          <a:xfrm>
            <a:off x="714375" y="5611813"/>
            <a:ext cx="2187575" cy="59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似然方程为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724150" y="5502275"/>
          <a:ext cx="50165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1841500" imgH="431800" progId="Equation.DSMT4">
                  <p:embed/>
                </p:oleObj>
              </mc:Choice>
              <mc:Fallback>
                <p:oleObj name="" r:id="rId9" imgW="1841500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4150" y="5502275"/>
                        <a:ext cx="5016500" cy="117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1" grpId="0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3"/>
          <p:cNvSpPr txBox="1"/>
          <p:nvPr/>
        </p:nvSpPr>
        <p:spPr>
          <a:xfrm>
            <a:off x="447675" y="1143000"/>
            <a:ext cx="2646363" cy="59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则</a:t>
            </a:r>
            <a:r>
              <a:rPr lang="zh-CN" altLang="en-US" sz="2800" b="1" dirty="0">
                <a:latin typeface="Arial" panose="020B0604020202020204" pitchFamily="34" charset="0"/>
              </a:rPr>
              <a:t>似然函数为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392238" y="1598613"/>
          <a:ext cx="451961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854200" imgH="495300" progId="Equation.DSMT4">
                  <p:embed/>
                </p:oleObj>
              </mc:Choice>
              <mc:Fallback>
                <p:oleObj name="" r:id="rId1" imgW="1854200" imgH="4953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2238" y="1598613"/>
                        <a:ext cx="4519612" cy="1208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5"/>
          <p:cNvSpPr txBox="1"/>
          <p:nvPr/>
        </p:nvSpPr>
        <p:spPr>
          <a:xfrm>
            <a:off x="735013" y="2873375"/>
            <a:ext cx="145256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取对数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2620963" y="2709863"/>
          <a:ext cx="39004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1600200" imgH="431800" progId="Equation.DSMT4">
                  <p:embed/>
                </p:oleObj>
              </mc:Choice>
              <mc:Fallback>
                <p:oleObj name="" r:id="rId3" imgW="1600200" imgH="431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963" y="2709863"/>
                        <a:ext cx="3900487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3"/>
          <p:cNvSpPr txBox="1"/>
          <p:nvPr/>
        </p:nvSpPr>
        <p:spPr>
          <a:xfrm>
            <a:off x="357188" y="428625"/>
            <a:ext cx="744537" cy="59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解</a:t>
            </a:r>
            <a:r>
              <a:rPr lang="zh-CN" altLang="en-US" sz="2800" b="1" dirty="0">
                <a:latin typeface="Arial" panose="020B0604020202020204" pitchFamily="34" charset="0"/>
              </a:rPr>
              <a:t>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37895" name="Object 5"/>
          <p:cNvGraphicFramePr>
            <a:graphicFrameLocks noChangeAspect="1"/>
          </p:cNvGraphicFramePr>
          <p:nvPr/>
        </p:nvGraphicFramePr>
        <p:xfrm>
          <a:off x="928688" y="560388"/>
          <a:ext cx="7143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3200400" imgH="228600" progId="Equation.DSMT4">
                  <p:embed/>
                </p:oleObj>
              </mc:Choice>
              <mc:Fallback>
                <p:oleObj name="" r:id="rId5" imgW="3200400" imgH="228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560388"/>
                        <a:ext cx="714375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5"/>
          <p:cNvSpPr txBox="1"/>
          <p:nvPr/>
        </p:nvSpPr>
        <p:spPr>
          <a:xfrm>
            <a:off x="714375" y="3897313"/>
            <a:ext cx="2187575" cy="59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似然方程为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714375" y="5183188"/>
            <a:ext cx="4346575" cy="652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所以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800" b="1" dirty="0">
                <a:latin typeface="Arial" panose="020B0604020202020204" pitchFamily="34" charset="0"/>
              </a:rPr>
              <a:t>的极大似然估计量为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5248275" y="5019675"/>
          <a:ext cx="253841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040765" imgH="431800" progId="Equation.DSMT4">
                  <p:embed/>
                </p:oleObj>
              </mc:Choice>
              <mc:Fallback>
                <p:oleObj name="" r:id="rId7" imgW="1040765" imgH="4318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8275" y="5019675"/>
                        <a:ext cx="2538413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3"/>
          <p:cNvGraphicFramePr>
            <a:graphicFrameLocks noChangeAspect="1"/>
          </p:cNvGraphicFramePr>
          <p:nvPr/>
        </p:nvGraphicFramePr>
        <p:xfrm>
          <a:off x="2797175" y="3716338"/>
          <a:ext cx="501491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1841500" imgH="431800" progId="Equation.3">
                  <p:embed/>
                </p:oleObj>
              </mc:Choice>
              <mc:Fallback>
                <p:oleObj name="" r:id="rId9" imgW="1841500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7175" y="3716338"/>
                        <a:ext cx="5014913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16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fld id="{9A0DB2DC-4C9A-4742-B13C-FB6460FD3503}" type="slidenum">
              <a:rPr lang="ko-KR" altLang="en-US" sz="1400" b="1" dirty="0">
                <a:solidFill>
                  <a:srgbClr val="FFFFFF"/>
                </a:solidFill>
                <a:latin typeface="Century Schoolbook" panose="02040604050505020304" pitchFamily="18" charset="0"/>
                <a:ea typeface="휴먼매직체"/>
              </a:rPr>
            </a:fld>
            <a:endParaRPr lang="ko-KR" altLang="en-US" sz="1400" b="1" dirty="0">
              <a:solidFill>
                <a:srgbClr val="FFFFFF"/>
              </a:solidFill>
              <a:latin typeface="Century Schoolbook" panose="02040604050505020304" pitchFamily="18" charset="0"/>
              <a:ea typeface="휴먼매직체"/>
            </a:endParaRPr>
          </a:p>
        </p:txBody>
      </p:sp>
      <p:graphicFrame>
        <p:nvGraphicFramePr>
          <p:cNvPr id="40963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188913"/>
          <a:ext cx="8248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4851400" imgH="635000" progId="Equation.DSMT4">
                  <p:embed/>
                </p:oleObj>
              </mc:Choice>
              <mc:Fallback>
                <p:oleObj name="" r:id="rId1" imgW="4851400" imgH="6350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50825" y="188913"/>
                        <a:ext cx="8248650" cy="1079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28" name="Object 4"/>
          <p:cNvGraphicFramePr>
            <a:graphicFrameLocks noChangeAspect="1"/>
          </p:cNvGraphicFramePr>
          <p:nvPr/>
        </p:nvGraphicFramePr>
        <p:xfrm>
          <a:off x="300038" y="1525588"/>
          <a:ext cx="21240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1078865" imgH="254000" progId="Equation.DSMT4">
                  <p:embed/>
                </p:oleObj>
              </mc:Choice>
              <mc:Fallback>
                <p:oleObj name="" r:id="rId3" imgW="1078865" imgH="2540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8" y="1525588"/>
                        <a:ext cx="212407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29" name="Object 5"/>
          <p:cNvGraphicFramePr>
            <a:graphicFrameLocks noChangeAspect="1"/>
          </p:cNvGraphicFramePr>
          <p:nvPr/>
        </p:nvGraphicFramePr>
        <p:xfrm>
          <a:off x="909638" y="2065338"/>
          <a:ext cx="2100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9638" y="2065338"/>
                        <a:ext cx="21002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31" name="Object 7"/>
          <p:cNvGraphicFramePr>
            <a:graphicFrameLocks noChangeAspect="1"/>
          </p:cNvGraphicFramePr>
          <p:nvPr/>
        </p:nvGraphicFramePr>
        <p:xfrm>
          <a:off x="971550" y="2924175"/>
          <a:ext cx="2281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1446530" imgH="304800" progId="Equation.DSMT4">
                  <p:embed/>
                </p:oleObj>
              </mc:Choice>
              <mc:Fallback>
                <p:oleObj name="" r:id="rId7" imgW="1446530" imgH="304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924175"/>
                        <a:ext cx="228123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34" name="Object 10"/>
          <p:cNvGraphicFramePr>
            <a:graphicFrameLocks noChangeAspect="1"/>
          </p:cNvGraphicFramePr>
          <p:nvPr/>
        </p:nvGraphicFramePr>
        <p:xfrm>
          <a:off x="5692775" y="2106613"/>
          <a:ext cx="10398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660400" imgH="215900" progId="Equation.DSMT4">
                  <p:embed/>
                </p:oleObj>
              </mc:Choice>
              <mc:Fallback>
                <p:oleObj name="" r:id="rId9" imgW="660400" imgH="2159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2775" y="2106613"/>
                        <a:ext cx="1039813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35" name="Object 11"/>
          <p:cNvGraphicFramePr>
            <a:graphicFrameLocks noChangeAspect="1"/>
          </p:cNvGraphicFramePr>
          <p:nvPr/>
        </p:nvGraphicFramePr>
        <p:xfrm>
          <a:off x="3043238" y="2114550"/>
          <a:ext cx="2679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1701800" imgH="215900" progId="Equation.DSMT4">
                  <p:embed/>
                </p:oleObj>
              </mc:Choice>
              <mc:Fallback>
                <p:oleObj name="" r:id="rId11" imgW="1701800" imgH="215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3238" y="2114550"/>
                        <a:ext cx="26797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39" name="Object 15"/>
          <p:cNvGraphicFramePr>
            <a:graphicFrameLocks noChangeAspect="1"/>
          </p:cNvGraphicFramePr>
          <p:nvPr/>
        </p:nvGraphicFramePr>
        <p:xfrm>
          <a:off x="790575" y="2565400"/>
          <a:ext cx="19145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3" imgW="1104900" imgH="228600" progId="Equation.DSMT4">
                  <p:embed/>
                </p:oleObj>
              </mc:Choice>
              <mc:Fallback>
                <p:oleObj name="" r:id="rId13" imgW="1104900" imgH="2286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0575" y="2565400"/>
                        <a:ext cx="191452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41" name="Object 17"/>
          <p:cNvGraphicFramePr>
            <a:graphicFrameLocks noChangeAspect="1"/>
          </p:cNvGraphicFramePr>
          <p:nvPr/>
        </p:nvGraphicFramePr>
        <p:xfrm>
          <a:off x="706438" y="3429000"/>
          <a:ext cx="256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5" imgW="1371600" imgH="254000" progId="Equation.DSMT4">
                  <p:embed/>
                </p:oleObj>
              </mc:Choice>
              <mc:Fallback>
                <p:oleObj name="" r:id="rId15" imgW="1371600" imgH="2540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6438" y="3429000"/>
                        <a:ext cx="25654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42" name="Object 18"/>
          <p:cNvGraphicFramePr>
            <a:graphicFrameLocks noChangeAspect="1"/>
          </p:cNvGraphicFramePr>
          <p:nvPr/>
        </p:nvGraphicFramePr>
        <p:xfrm>
          <a:off x="960438" y="3990975"/>
          <a:ext cx="55562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7" imgW="2895600" imgH="457200" progId="Equation.DSMT4">
                  <p:embed/>
                </p:oleObj>
              </mc:Choice>
              <mc:Fallback>
                <p:oleObj name="" r:id="rId17" imgW="2895600" imgH="457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0438" y="3990975"/>
                        <a:ext cx="5556250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43" name="Object 19"/>
          <p:cNvGraphicFramePr>
            <a:graphicFrameLocks noChangeAspect="1"/>
          </p:cNvGraphicFramePr>
          <p:nvPr/>
        </p:nvGraphicFramePr>
        <p:xfrm>
          <a:off x="1560513" y="4867275"/>
          <a:ext cx="19986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9" imgW="951865" imgH="241300" progId="Equation.DSMT4">
                  <p:embed/>
                </p:oleObj>
              </mc:Choice>
              <mc:Fallback>
                <p:oleObj name="" r:id="rId19" imgW="951865" imgH="2413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60513" y="4867275"/>
                        <a:ext cx="199866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44" name="Object 20"/>
          <p:cNvGraphicFramePr>
            <a:graphicFrameLocks noChangeAspect="1"/>
          </p:cNvGraphicFramePr>
          <p:nvPr/>
        </p:nvGraphicFramePr>
        <p:xfrm>
          <a:off x="900113" y="5386388"/>
          <a:ext cx="4689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1" imgW="2273300" imgH="203200" progId="Equation.DSMT4">
                  <p:embed/>
                </p:oleObj>
              </mc:Choice>
              <mc:Fallback>
                <p:oleObj name="" r:id="rId21" imgW="2273300" imgH="203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00113" y="5386388"/>
                        <a:ext cx="46894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45" name="Object 21"/>
          <p:cNvGraphicFramePr>
            <a:graphicFrameLocks noChangeAspect="1"/>
          </p:cNvGraphicFramePr>
          <p:nvPr/>
        </p:nvGraphicFramePr>
        <p:xfrm>
          <a:off x="827088" y="5870575"/>
          <a:ext cx="2978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3" imgW="1612900" imgH="393700" progId="Equation.DSMT4">
                  <p:embed/>
                </p:oleObj>
              </mc:Choice>
              <mc:Fallback>
                <p:oleObj name="" r:id="rId23" imgW="1612900" imgH="3937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7088" y="5870575"/>
                        <a:ext cx="29781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5846" name="Object 22"/>
          <p:cNvGraphicFramePr>
            <a:graphicFrameLocks noChangeAspect="1"/>
          </p:cNvGraphicFramePr>
          <p:nvPr/>
        </p:nvGraphicFramePr>
        <p:xfrm>
          <a:off x="4416425" y="6008688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5" imgW="660400" imgH="215900" progId="Equation.DSMT4">
                  <p:embed/>
                </p:oleObj>
              </mc:Choice>
              <mc:Fallback>
                <p:oleObj name="" r:id="rId25" imgW="660400" imgH="2159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16425" y="6008688"/>
                        <a:ext cx="15240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17850" y="2544763"/>
          <a:ext cx="4333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7" imgW="2499995" imgH="254000" progId="Equation.DSMT4">
                  <p:embed/>
                </p:oleObj>
              </mc:Choice>
              <mc:Fallback>
                <p:oleObj name="" r:id="rId27" imgW="2499995" imgH="2540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17850" y="2544763"/>
                        <a:ext cx="43338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2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2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2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2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2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2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2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2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2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2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2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2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2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2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2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2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2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2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1219200" y="349250"/>
            <a:ext cx="6629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§7.3 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点估计的评价标准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533400" y="1428750"/>
            <a:ext cx="83058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</a:rPr>
              <a:t>对于同一个未知参数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不同的方法得到的估计量可能不同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于是提出问题</a:t>
            </a:r>
            <a:endParaRPr lang="zh-CN" altLang="en-US" sz="2800" b="1" dirty="0">
              <a:latin typeface="楷体_GB2312" pitchFamily="49" charset="-122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838200" y="2911475"/>
            <a:ext cx="6149975" cy="954088"/>
            <a:chOff x="720" y="1834"/>
            <a:chExt cx="3874" cy="601"/>
          </a:xfrm>
        </p:grpSpPr>
        <p:sp>
          <p:nvSpPr>
            <p:cNvPr id="3083" name="Text Box 38"/>
            <p:cNvSpPr txBox="1"/>
            <p:nvPr/>
          </p:nvSpPr>
          <p:spPr>
            <a:xfrm>
              <a:off x="956" y="1834"/>
              <a:ext cx="3638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应该选用哪一种估计量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?</a:t>
              </a:r>
              <a:endParaRPr lang="en-US" altLang="zh-CN" sz="2800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用何标准来评价一个估计量的好坏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?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3084" name="AutoShape 39"/>
            <p:cNvSpPr/>
            <p:nvPr/>
          </p:nvSpPr>
          <p:spPr>
            <a:xfrm>
              <a:off x="720" y="1950"/>
              <a:ext cx="144" cy="96"/>
            </a:xfrm>
            <a:prstGeom prst="triangle">
              <a:avLst>
                <a:gd name="adj" fmla="val 50000"/>
              </a:avLst>
            </a:prstGeom>
            <a:solidFill>
              <a:srgbClr val="00CC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/>
            </a:p>
          </p:txBody>
        </p:sp>
        <p:sp>
          <p:nvSpPr>
            <p:cNvPr id="3085" name="AutoShape 40"/>
            <p:cNvSpPr/>
            <p:nvPr/>
          </p:nvSpPr>
          <p:spPr>
            <a:xfrm>
              <a:off x="720" y="2244"/>
              <a:ext cx="144" cy="96"/>
            </a:xfrm>
            <a:prstGeom prst="triangle">
              <a:avLst>
                <a:gd name="adj" fmla="val 50000"/>
              </a:avLst>
            </a:prstGeom>
            <a:solidFill>
              <a:srgbClr val="00CC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/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1663700" y="4572000"/>
            <a:ext cx="1612900" cy="1752600"/>
            <a:chOff x="1048" y="2880"/>
            <a:chExt cx="1016" cy="1104"/>
          </a:xfrm>
        </p:grpSpPr>
        <p:sp>
          <p:nvSpPr>
            <p:cNvPr id="3081" name="Text Box 41"/>
            <p:cNvSpPr txBox="1"/>
            <p:nvPr/>
          </p:nvSpPr>
          <p:spPr>
            <a:xfrm>
              <a:off x="1048" y="3026"/>
              <a:ext cx="571" cy="655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FontTx/>
                <a:buNone/>
              </a:pPr>
              <a:r>
                <a:rPr lang="zh-CN" altLang="en-US" sz="2800" b="1" dirty="0">
                  <a:latin typeface="楷体_GB2312" pitchFamily="49" charset="-122"/>
                </a:rPr>
                <a:t>常用</a:t>
              </a:r>
              <a:endParaRPr lang="zh-CN" altLang="en-US" sz="2800" b="1" dirty="0">
                <a:latin typeface="楷体_GB2312" pitchFamily="49" charset="-122"/>
              </a:endParaRPr>
            </a:p>
            <a:p>
              <a:pPr marL="0" lvl="0" indent="0" eaLnBrk="1" hangingPunct="1">
                <a:buFontTx/>
                <a:buNone/>
              </a:pPr>
              <a:r>
                <a:rPr lang="zh-CN" altLang="en-US" sz="2800" b="1" dirty="0">
                  <a:latin typeface="楷体_GB2312" pitchFamily="49" charset="-122"/>
                </a:rPr>
                <a:t>标准</a:t>
              </a:r>
              <a:endParaRPr lang="zh-CN" altLang="en-US" sz="2800" b="1" dirty="0"/>
            </a:p>
          </p:txBody>
        </p:sp>
        <p:sp>
          <p:nvSpPr>
            <p:cNvPr id="3082" name="AutoShape 42"/>
            <p:cNvSpPr/>
            <p:nvPr/>
          </p:nvSpPr>
          <p:spPr>
            <a:xfrm>
              <a:off x="1968" y="2880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/>
            </a:p>
          </p:txBody>
        </p:sp>
      </p:grpSp>
      <p:sp>
        <p:nvSpPr>
          <p:cNvPr id="17452" name="Text Box 44"/>
          <p:cNvSpPr txBox="1"/>
          <p:nvPr/>
        </p:nvSpPr>
        <p:spPr>
          <a:xfrm>
            <a:off x="3559175" y="4322763"/>
            <a:ext cx="1825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(1)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无偏性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17453" name="Text Box 45"/>
          <p:cNvSpPr txBox="1"/>
          <p:nvPr/>
        </p:nvSpPr>
        <p:spPr>
          <a:xfrm>
            <a:off x="3609975" y="5835650"/>
            <a:ext cx="1825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(3)  </a:t>
            </a:r>
            <a:r>
              <a:rPr lang="zh-CN" altLang="en-US" sz="2800" b="1" dirty="0"/>
              <a:t>一致性</a:t>
            </a:r>
            <a:endParaRPr lang="zh-CN" altLang="en-US" sz="2800" b="1" dirty="0"/>
          </a:p>
        </p:txBody>
      </p:sp>
      <p:sp>
        <p:nvSpPr>
          <p:cNvPr id="17454" name="Text Box 46"/>
          <p:cNvSpPr txBox="1"/>
          <p:nvPr/>
        </p:nvSpPr>
        <p:spPr>
          <a:xfrm>
            <a:off x="3559175" y="5084763"/>
            <a:ext cx="1825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(2)  </a:t>
            </a:r>
            <a:r>
              <a:rPr lang="zh-CN" altLang="en-US" sz="2800" b="1" dirty="0">
                <a:solidFill>
                  <a:srgbClr val="FF0000"/>
                </a:solidFill>
              </a:rPr>
              <a:t>有效性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52" grpId="0"/>
      <p:bldP spid="17453" grpId="0"/>
      <p:bldP spid="174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286000" y="1143000"/>
            <a:ext cx="2284413" cy="660400"/>
            <a:chOff x="1440" y="720"/>
            <a:chExt cx="1439" cy="416"/>
          </a:xfrm>
        </p:grpSpPr>
        <p:graphicFrame>
          <p:nvGraphicFramePr>
            <p:cNvPr id="4113" name="Object 3"/>
            <p:cNvGraphicFramePr>
              <a:graphicFrameLocks noChangeAspect="1"/>
            </p:cNvGraphicFramePr>
            <p:nvPr/>
          </p:nvGraphicFramePr>
          <p:xfrm>
            <a:off x="1755" y="720"/>
            <a:ext cx="112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749300" imgH="292100" progId="Equation.3">
                    <p:embed/>
                  </p:oleObj>
                </mc:Choice>
                <mc:Fallback>
                  <p:oleObj name="" r:id="rId1" imgW="749300" imgH="292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5" y="720"/>
                          <a:ext cx="1124" cy="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Text Box 4"/>
            <p:cNvSpPr txBox="1"/>
            <p:nvPr/>
          </p:nvSpPr>
          <p:spPr>
            <a:xfrm>
              <a:off x="1440" y="768"/>
              <a:ext cx="100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楷体_GB2312" pitchFamily="49" charset="-122"/>
                </a:rPr>
                <a:t>若                      </a:t>
              </a:r>
              <a:endParaRPr lang="zh-CN" altLang="en-US" b="1" dirty="0">
                <a:latin typeface="楷体_GB2312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2286000" y="1905000"/>
            <a:ext cx="5118100" cy="628650"/>
            <a:chOff x="326" y="2736"/>
            <a:chExt cx="3224" cy="396"/>
          </a:xfrm>
        </p:grpSpPr>
        <p:sp>
          <p:nvSpPr>
            <p:cNvPr id="4110" name="Text Box 6"/>
            <p:cNvSpPr txBox="1"/>
            <p:nvPr/>
          </p:nvSpPr>
          <p:spPr>
            <a:xfrm>
              <a:off x="326" y="2736"/>
              <a:ext cx="73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楷体_GB2312" pitchFamily="49" charset="-122"/>
                </a:rPr>
                <a:t>则称</a:t>
              </a:r>
              <a:endParaRPr lang="zh-CN" altLang="en-US" b="1" dirty="0">
                <a:latin typeface="楷体_GB2312" pitchFamily="49" charset="-122"/>
              </a:endParaRPr>
            </a:p>
          </p:txBody>
        </p:sp>
        <p:graphicFrame>
          <p:nvGraphicFramePr>
            <p:cNvPr id="4111" name="Object 2"/>
            <p:cNvGraphicFramePr>
              <a:graphicFrameLocks noChangeAspect="1"/>
            </p:cNvGraphicFramePr>
            <p:nvPr/>
          </p:nvGraphicFramePr>
          <p:xfrm>
            <a:off x="866" y="2736"/>
            <a:ext cx="32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65100" imgH="266700" progId="Equation.3">
                    <p:embed/>
                  </p:oleObj>
                </mc:Choice>
                <mc:Fallback>
                  <p:oleObj name="" r:id="rId3" imgW="165100" imgH="2667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6" y="2736"/>
                          <a:ext cx="32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8"/>
            <p:cNvSpPr txBox="1"/>
            <p:nvPr/>
          </p:nvSpPr>
          <p:spPr>
            <a:xfrm>
              <a:off x="1091" y="2764"/>
              <a:ext cx="245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楷体_GB2312" pitchFamily="49" charset="-122"/>
                </a:rPr>
                <a:t>是</a:t>
              </a:r>
              <a:r>
                <a:rPr lang="zh-CN" altLang="en-US" b="1" i="1" dirty="0">
                  <a:latin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b="1" dirty="0">
                  <a:latin typeface="楷体_GB2312" pitchFamily="49" charset="-122"/>
                </a:rPr>
                <a:t>的无偏估计量</a:t>
              </a:r>
              <a:r>
                <a:rPr lang="en-US" altLang="zh-CN" b="1" dirty="0">
                  <a:latin typeface="楷体_GB2312" pitchFamily="49" charset="-122"/>
                </a:rPr>
                <a:t>.</a:t>
              </a:r>
              <a:r>
                <a:rPr lang="en-US" altLang="zh-CN" b="1" i="1" dirty="0">
                  <a:latin typeface="楷体_GB2312" pitchFamily="49" charset="-122"/>
                  <a:sym typeface="Symbol" panose="05050102010706020507" pitchFamily="18" charset="2"/>
                </a:rPr>
                <a:t> </a:t>
              </a:r>
              <a:endParaRPr lang="en-US" altLang="zh-CN" b="1" i="1" dirty="0">
                <a:latin typeface="楷体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066800" y="304800"/>
            <a:ext cx="2803525" cy="641350"/>
            <a:chOff x="672" y="192"/>
            <a:chExt cx="1766" cy="404"/>
          </a:xfrm>
        </p:grpSpPr>
        <p:sp>
          <p:nvSpPr>
            <p:cNvPr id="4108" name="Text Box 10"/>
            <p:cNvSpPr txBox="1"/>
            <p:nvPr/>
          </p:nvSpPr>
          <p:spPr>
            <a:xfrm>
              <a:off x="864" y="192"/>
              <a:ext cx="157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FFFFFF"/>
                  </a:solidFill>
                  <a:latin typeface="楷体_GB2312" pitchFamily="49" charset="-122"/>
                </a:rPr>
                <a:t> </a:t>
              </a:r>
              <a:r>
                <a:rPr lang="zh-CN" altLang="en-US" sz="3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无偏性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09" name="Oval 11"/>
            <p:cNvSpPr/>
            <p:nvPr/>
          </p:nvSpPr>
          <p:spPr>
            <a:xfrm>
              <a:off x="672" y="336"/>
              <a:ext cx="288" cy="144"/>
            </a:xfrm>
            <a:prstGeom prst="ellipse">
              <a:avLst/>
            </a:prstGeom>
            <a:solidFill>
              <a:srgbClr val="FF66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55309" name="Text Box 13"/>
          <p:cNvSpPr txBox="1"/>
          <p:nvPr/>
        </p:nvSpPr>
        <p:spPr>
          <a:xfrm>
            <a:off x="536575" y="1158875"/>
            <a:ext cx="1101725" cy="641350"/>
          </a:xfrm>
          <a:prstGeom prst="rect">
            <a:avLst/>
          </a:prstGeom>
          <a:solidFill>
            <a:srgbClr val="FFE0A3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AC0000"/>
                </a:solidFill>
                <a:ea typeface="黑体" panose="02010609060101010101" pitchFamily="49" charset="-122"/>
              </a:rPr>
              <a:t>定义</a:t>
            </a:r>
            <a:endParaRPr lang="zh-CN" altLang="en-US" sz="3600" b="1" dirty="0">
              <a:solidFill>
                <a:srgbClr val="AC0000"/>
              </a:solidFill>
              <a:ea typeface="黑体" panose="02010609060101010101" pitchFamily="49" charset="-122"/>
            </a:endParaRPr>
          </a:p>
        </p:txBody>
      </p:sp>
      <p:sp>
        <p:nvSpPr>
          <p:cNvPr id="55310" name="Text Box 14"/>
          <p:cNvSpPr txBox="1"/>
          <p:nvPr/>
        </p:nvSpPr>
        <p:spPr>
          <a:xfrm>
            <a:off x="500063" y="3898900"/>
            <a:ext cx="7858125" cy="200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</a:rPr>
              <a:t>我们不可能要求每一次由样本得到的估计值与真值都相等，但可以要求这些估计值的期望与真值相等</a:t>
            </a:r>
            <a:r>
              <a:rPr lang="en-US" altLang="zh-CN" b="1" dirty="0">
                <a:latin typeface="楷体_GB2312" pitchFamily="49" charset="-122"/>
              </a:rPr>
              <a:t>.</a:t>
            </a:r>
            <a:endParaRPr lang="zh-CN" altLang="en-US" b="1" dirty="0">
              <a:latin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楷体_GB2312" pitchFamily="49" charset="-122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533400" y="2819400"/>
            <a:ext cx="8305800" cy="3276600"/>
            <a:chOff x="336" y="1776"/>
            <a:chExt cx="5232" cy="2064"/>
          </a:xfrm>
        </p:grpSpPr>
        <p:grpSp>
          <p:nvGrpSpPr>
            <p:cNvPr id="4104" name="Group 18"/>
            <p:cNvGrpSpPr/>
            <p:nvPr/>
          </p:nvGrpSpPr>
          <p:grpSpPr>
            <a:xfrm>
              <a:off x="336" y="1776"/>
              <a:ext cx="5232" cy="519"/>
              <a:chOff x="336" y="1776"/>
              <a:chExt cx="5232" cy="519"/>
            </a:xfrm>
          </p:grpSpPr>
          <p:sp>
            <p:nvSpPr>
              <p:cNvPr id="4106" name="Text Box 19"/>
              <p:cNvSpPr txBox="1"/>
              <p:nvPr/>
            </p:nvSpPr>
            <p:spPr>
              <a:xfrm>
                <a:off x="336" y="1776"/>
                <a:ext cx="2420" cy="5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4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定义的合理性</a:t>
                </a:r>
                <a:endParaRPr lang="zh-CN" altLang="en-US" sz="4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4107" name="Line 20"/>
              <p:cNvSpPr/>
              <p:nvPr/>
            </p:nvSpPr>
            <p:spPr>
              <a:xfrm>
                <a:off x="2880" y="2160"/>
                <a:ext cx="26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4105" name="Line 21"/>
            <p:cNvSpPr/>
            <p:nvPr/>
          </p:nvSpPr>
          <p:spPr>
            <a:xfrm>
              <a:off x="384" y="3840"/>
              <a:ext cx="5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bldLvl="0" animBg="1"/>
      <p:bldP spid="553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381000" y="414338"/>
            <a:ext cx="77581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设总体</a:t>
            </a:r>
            <a:r>
              <a:rPr lang="zh-CN" altLang="en-US" b="1" i="1" dirty="0"/>
              <a:t> </a:t>
            </a:r>
            <a:r>
              <a:rPr lang="en-US" altLang="zh-CN" b="1" i="1" dirty="0"/>
              <a:t>X</a:t>
            </a:r>
            <a:r>
              <a:rPr lang="en-US" altLang="zh-CN" b="1" dirty="0"/>
              <a:t> </a:t>
            </a:r>
            <a:r>
              <a:rPr lang="zh-CN" altLang="zh-CN" b="1" dirty="0"/>
              <a:t>的期望 与方差存在,</a:t>
            </a:r>
            <a:r>
              <a:rPr lang="en-US" altLang="zh-CN" b="1" dirty="0"/>
              <a:t>  </a:t>
            </a:r>
            <a:r>
              <a:rPr lang="en-US" altLang="zh-CN" b="1" i="1" dirty="0"/>
              <a:t>X </a:t>
            </a:r>
            <a:r>
              <a:rPr lang="zh-CN" altLang="zh-CN" b="1" dirty="0"/>
              <a:t>的样本为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grpSp>
        <p:nvGrpSpPr>
          <p:cNvPr id="6147" name="Group 27"/>
          <p:cNvGrpSpPr/>
          <p:nvPr/>
        </p:nvGrpSpPr>
        <p:grpSpPr>
          <a:xfrm>
            <a:off x="685800" y="1111250"/>
            <a:ext cx="3783013" cy="644525"/>
            <a:chOff x="432" y="508"/>
            <a:chExt cx="2383" cy="406"/>
          </a:xfrm>
        </p:grpSpPr>
        <p:graphicFrame>
          <p:nvGraphicFramePr>
            <p:cNvPr id="6155" name="Object 7"/>
            <p:cNvGraphicFramePr>
              <a:graphicFrameLocks noChangeAspect="1"/>
            </p:cNvGraphicFramePr>
            <p:nvPr/>
          </p:nvGraphicFramePr>
          <p:xfrm>
            <a:off x="450" y="528"/>
            <a:ext cx="139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346200" imgH="279400" progId="Equation.3">
                    <p:embed/>
                  </p:oleObj>
                </mc:Choice>
                <mc:Fallback>
                  <p:oleObj name="" r:id="rId1" imgW="1346200" imgH="2794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" y="528"/>
                          <a:ext cx="1395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4"/>
            <p:cNvSpPr txBox="1"/>
            <p:nvPr/>
          </p:nvSpPr>
          <p:spPr>
            <a:xfrm>
              <a:off x="432" y="508"/>
              <a:ext cx="238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                       </a:t>
              </a:r>
              <a:r>
                <a:rPr lang="zh-CN" altLang="zh-CN" b="1" dirty="0"/>
                <a:t> 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n &gt; </a:t>
              </a:r>
              <a:r>
                <a:rPr lang="en-US" altLang="zh-CN" b="1" dirty="0"/>
                <a:t>1) . </a:t>
              </a:r>
              <a:endParaRPr lang="en-US" altLang="zh-CN" b="1" dirty="0"/>
            </a:p>
          </p:txBody>
        </p:sp>
      </p:grpSp>
      <p:grpSp>
        <p:nvGrpSpPr>
          <p:cNvPr id="6148" name="Group 30"/>
          <p:cNvGrpSpPr/>
          <p:nvPr/>
        </p:nvGrpSpPr>
        <p:grpSpPr>
          <a:xfrm>
            <a:off x="457200" y="1676400"/>
            <a:ext cx="8382000" cy="1038225"/>
            <a:chOff x="288" y="1056"/>
            <a:chExt cx="5280" cy="654"/>
          </a:xfrm>
        </p:grpSpPr>
        <p:sp>
          <p:nvSpPr>
            <p:cNvPr id="6153" name="Text Box 5"/>
            <p:cNvSpPr txBox="1"/>
            <p:nvPr/>
          </p:nvSpPr>
          <p:spPr>
            <a:xfrm>
              <a:off x="288" y="1179"/>
              <a:ext cx="528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(1)                           </a:t>
              </a:r>
              <a:r>
                <a:rPr lang="zh-CN" altLang="en-US" b="1" dirty="0"/>
                <a:t>不是 </a:t>
              </a:r>
              <a:r>
                <a:rPr lang="en-US" altLang="zh-CN" b="1" i="1" dirty="0"/>
                <a:t>D</a:t>
              </a:r>
              <a:r>
                <a:rPr lang="en-US" altLang="zh-CN" b="1" dirty="0"/>
                <a:t>( </a:t>
              </a:r>
              <a:r>
                <a:rPr lang="en-US" altLang="zh-CN" b="1" i="1" dirty="0"/>
                <a:t>X </a:t>
              </a:r>
              <a:r>
                <a:rPr lang="en-US" altLang="zh-CN" b="1" dirty="0"/>
                <a:t>)</a:t>
              </a:r>
              <a:r>
                <a:rPr lang="zh-CN" altLang="en-US" b="1" dirty="0"/>
                <a:t>的无偏估量</a:t>
              </a:r>
              <a:r>
                <a:rPr lang="en-US" altLang="zh-CN" b="1" dirty="0"/>
                <a:t>;      </a:t>
              </a:r>
              <a:endParaRPr lang="en-US" altLang="zh-CN" b="1" dirty="0"/>
            </a:p>
          </p:txBody>
        </p:sp>
        <p:graphicFrame>
          <p:nvGraphicFramePr>
            <p:cNvPr id="6154" name="Object 6"/>
            <p:cNvGraphicFramePr>
              <a:graphicFrameLocks noChangeAspect="1"/>
            </p:cNvGraphicFramePr>
            <p:nvPr/>
          </p:nvGraphicFramePr>
          <p:xfrm>
            <a:off x="630" y="1056"/>
            <a:ext cx="1570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1701800" imgH="546100" progId="Equation.3">
                    <p:embed/>
                  </p:oleObj>
                </mc:Choice>
                <mc:Fallback>
                  <p:oleObj name="" r:id="rId3" imgW="1701800" imgH="546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0" y="1056"/>
                          <a:ext cx="1570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9" name="Group 29"/>
          <p:cNvGrpSpPr/>
          <p:nvPr/>
        </p:nvGrpSpPr>
        <p:grpSpPr>
          <a:xfrm>
            <a:off x="457200" y="2786063"/>
            <a:ext cx="7729538" cy="974725"/>
            <a:chOff x="288" y="1755"/>
            <a:chExt cx="4869" cy="614"/>
          </a:xfrm>
        </p:grpSpPr>
        <p:sp>
          <p:nvSpPr>
            <p:cNvPr id="6151" name="Text Box 8"/>
            <p:cNvSpPr txBox="1"/>
            <p:nvPr/>
          </p:nvSpPr>
          <p:spPr>
            <a:xfrm>
              <a:off x="288" y="1843"/>
              <a:ext cx="486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(2)                               </a:t>
              </a:r>
              <a:r>
                <a:rPr lang="zh-CN" altLang="en-US" b="1" dirty="0"/>
                <a:t>是 </a:t>
              </a:r>
              <a:r>
                <a:rPr lang="en-US" altLang="zh-CN" b="1" i="1" dirty="0"/>
                <a:t>D</a:t>
              </a:r>
              <a:r>
                <a:rPr lang="en-US" altLang="zh-CN" b="1" dirty="0"/>
                <a:t>( </a:t>
              </a:r>
              <a:r>
                <a:rPr lang="en-US" altLang="zh-CN" b="1" i="1" dirty="0"/>
                <a:t>X </a:t>
              </a:r>
              <a:r>
                <a:rPr lang="en-US" altLang="zh-CN" b="1" dirty="0"/>
                <a:t>) </a:t>
              </a:r>
              <a:r>
                <a:rPr lang="zh-CN" altLang="en-US" b="1" dirty="0"/>
                <a:t>的无偏估计量</a:t>
              </a:r>
              <a:r>
                <a:rPr lang="en-US" altLang="zh-CN" b="1" dirty="0"/>
                <a:t>. </a:t>
              </a:r>
              <a:endParaRPr lang="en-US" altLang="zh-CN" b="1" dirty="0"/>
            </a:p>
          </p:txBody>
        </p:sp>
        <p:graphicFrame>
          <p:nvGraphicFramePr>
            <p:cNvPr id="6152" name="Object 5"/>
            <p:cNvGraphicFramePr>
              <a:graphicFrameLocks noChangeAspect="1"/>
            </p:cNvGraphicFramePr>
            <p:nvPr/>
          </p:nvGraphicFramePr>
          <p:xfrm>
            <a:off x="630" y="1755"/>
            <a:ext cx="1797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2019300" imgH="546100" progId="Equation.3">
                    <p:embed/>
                  </p:oleObj>
                </mc:Choice>
                <mc:Fallback>
                  <p:oleObj name="" r:id="rId5" imgW="2019300" imgH="546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0" y="1755"/>
                          <a:ext cx="1797" cy="6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Text Box 21"/>
          <p:cNvSpPr txBox="1"/>
          <p:nvPr/>
        </p:nvSpPr>
        <p:spPr>
          <a:xfrm>
            <a:off x="4200525" y="1066800"/>
            <a:ext cx="1371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证明</a:t>
            </a:r>
            <a:endParaRPr lang="zh-CN" altLang="en-US" b="1" dirty="0"/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6" name="Object 2"/>
          <p:cNvGraphicFramePr>
            <a:graphicFrameLocks noChangeAspect="1"/>
          </p:cNvGraphicFramePr>
          <p:nvPr/>
        </p:nvGraphicFramePr>
        <p:xfrm>
          <a:off x="2514600" y="1274763"/>
          <a:ext cx="43068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841500" imgH="317500" progId="Equation.3">
                  <p:embed/>
                </p:oleObj>
              </mc:Choice>
              <mc:Fallback>
                <p:oleObj name="" r:id="rId1" imgW="1841500" imgH="317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F81B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1274763"/>
                        <a:ext cx="4306888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/>
          <p:nvPr/>
        </p:nvSpPr>
        <p:spPr>
          <a:xfrm>
            <a:off x="609600" y="3103563"/>
            <a:ext cx="60213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都是总体参数</a:t>
            </a:r>
            <a:r>
              <a:rPr lang="zh-CN" altLang="en-US" b="1" i="1" dirty="0">
                <a:sym typeface="Symbol" panose="05050102010706020507" pitchFamily="18" charset="2"/>
              </a:rPr>
              <a:t> </a:t>
            </a:r>
            <a:r>
              <a:rPr lang="zh-CN" altLang="en-US" b="1" dirty="0">
                <a:sym typeface="Symbol" panose="05050102010706020507" pitchFamily="18" charset="2"/>
              </a:rPr>
              <a:t>的无偏估计量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zh-CN" altLang="en-US" b="1" dirty="0">
                <a:sym typeface="Symbol" panose="05050102010706020507" pitchFamily="18" charset="2"/>
              </a:rPr>
              <a:t>且</a:t>
            </a:r>
            <a:endParaRPr lang="zh-CN" altLang="en-US" b="1" dirty="0"/>
          </a:p>
        </p:txBody>
      </p:sp>
      <p:graphicFrame>
        <p:nvGraphicFramePr>
          <p:cNvPr id="70657" name="Object 3"/>
          <p:cNvGraphicFramePr>
            <a:graphicFrameLocks noChangeAspect="1"/>
          </p:cNvGraphicFramePr>
          <p:nvPr/>
        </p:nvGraphicFramePr>
        <p:xfrm>
          <a:off x="2286000" y="3873500"/>
          <a:ext cx="2438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073400" imgH="673100" progId="Equation.DSMT4">
                  <p:embed/>
                </p:oleObj>
              </mc:Choice>
              <mc:Fallback>
                <p:oleObj name="" r:id="rId3" imgW="3073400" imgH="6731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F81B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873500"/>
                        <a:ext cx="2438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644525" y="4643438"/>
            <a:ext cx="3587750" cy="609600"/>
            <a:chOff x="406" y="2925"/>
            <a:chExt cx="2260" cy="384"/>
          </a:xfrm>
        </p:grpSpPr>
        <p:sp>
          <p:nvSpPr>
            <p:cNvPr id="11277" name="Text Box 8"/>
            <p:cNvSpPr txBox="1"/>
            <p:nvPr/>
          </p:nvSpPr>
          <p:spPr>
            <a:xfrm>
              <a:off x="406" y="2932"/>
              <a:ext cx="22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则称     比    更有效</a:t>
              </a:r>
              <a:r>
                <a:rPr lang="en-US" altLang="zh-CN" b="1" dirty="0"/>
                <a:t>.</a:t>
              </a:r>
              <a:endParaRPr lang="en-US" altLang="zh-CN" b="1" dirty="0"/>
            </a:p>
          </p:txBody>
        </p:sp>
        <p:graphicFrame>
          <p:nvGraphicFramePr>
            <p:cNvPr id="11278" name="Object 5"/>
            <p:cNvGraphicFramePr>
              <a:graphicFrameLocks noChangeAspect="1"/>
            </p:cNvGraphicFramePr>
            <p:nvPr/>
          </p:nvGraphicFramePr>
          <p:xfrm>
            <a:off x="990" y="2925"/>
            <a:ext cx="27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5" imgW="177800" imgH="292100" progId="Equation.DSMT4">
                    <p:embed/>
                  </p:oleObj>
                </mc:Choice>
                <mc:Fallback>
                  <p:oleObj name="" r:id="rId5" imgW="177800" imgH="2921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90" y="2925"/>
                          <a:ext cx="27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6"/>
            <p:cNvGraphicFramePr>
              <a:graphicFrameLocks noChangeAspect="1"/>
            </p:cNvGraphicFramePr>
            <p:nvPr/>
          </p:nvGraphicFramePr>
          <p:xfrm>
            <a:off x="1530" y="2970"/>
            <a:ext cx="2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7" imgW="444500" imgH="673100" progId="Equation.3">
                    <p:embed/>
                  </p:oleObj>
                </mc:Choice>
                <mc:Fallback>
                  <p:oleObj name="" r:id="rId7" imgW="444500" imgH="6731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0" y="2970"/>
                          <a:ext cx="25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/>
          <p:nvPr/>
        </p:nvGrpSpPr>
        <p:grpSpPr>
          <a:xfrm>
            <a:off x="762000" y="1250950"/>
            <a:ext cx="1677988" cy="635000"/>
            <a:chOff x="480" y="591"/>
            <a:chExt cx="1057" cy="400"/>
          </a:xfrm>
        </p:grpSpPr>
        <p:sp>
          <p:nvSpPr>
            <p:cNvPr id="11275" name="Text Box 4"/>
            <p:cNvSpPr txBox="1"/>
            <p:nvPr/>
          </p:nvSpPr>
          <p:spPr>
            <a:xfrm>
              <a:off x="480" y="591"/>
              <a:ext cx="63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ea typeface="黑体" panose="02010609060101010101" pitchFamily="49" charset="-122"/>
                </a:rPr>
                <a:t>定义</a:t>
              </a:r>
              <a:endParaRPr lang="zh-CN" altLang="en-US" b="1" dirty="0">
                <a:ea typeface="黑体" panose="02010609060101010101" pitchFamily="49" charset="-122"/>
              </a:endParaRPr>
            </a:p>
          </p:txBody>
        </p:sp>
        <p:sp>
          <p:nvSpPr>
            <p:cNvPr id="11276" name="Rectangle 13"/>
            <p:cNvSpPr/>
            <p:nvPr/>
          </p:nvSpPr>
          <p:spPr>
            <a:xfrm>
              <a:off x="1104" y="623"/>
              <a:ext cx="43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 </a:t>
              </a:r>
              <a:r>
                <a:rPr lang="zh-CN" altLang="en-US" b="1" dirty="0"/>
                <a:t>设</a:t>
              </a:r>
              <a:endParaRPr lang="zh-CN" altLang="en-US" b="1" dirty="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066800" y="434975"/>
            <a:ext cx="2062163" cy="641350"/>
            <a:chOff x="672" y="82"/>
            <a:chExt cx="1299" cy="404"/>
          </a:xfrm>
        </p:grpSpPr>
        <p:sp>
          <p:nvSpPr>
            <p:cNvPr id="11273" name="Text Box 2"/>
            <p:cNvSpPr txBox="1"/>
            <p:nvPr/>
          </p:nvSpPr>
          <p:spPr>
            <a:xfrm>
              <a:off x="988" y="82"/>
              <a:ext cx="98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tx2"/>
                  </a:solidFill>
                  <a:ea typeface="黑体" panose="02010609060101010101" pitchFamily="49" charset="-122"/>
                </a:rPr>
                <a:t>有效性</a:t>
              </a:r>
              <a:endParaRPr lang="zh-CN" altLang="en-US" sz="3600" b="1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274" name="Oval 14"/>
            <p:cNvSpPr/>
            <p:nvPr/>
          </p:nvSpPr>
          <p:spPr>
            <a:xfrm>
              <a:off x="672" y="240"/>
              <a:ext cx="240" cy="144"/>
            </a:xfrm>
            <a:prstGeom prst="ellipse">
              <a:avLst/>
            </a:prstGeom>
            <a:solidFill>
              <a:srgbClr val="FF66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70658" name="Object 4"/>
          <p:cNvGraphicFramePr>
            <a:graphicFrameLocks noChangeAspect="1"/>
          </p:cNvGraphicFramePr>
          <p:nvPr/>
        </p:nvGraphicFramePr>
        <p:xfrm>
          <a:off x="2514600" y="2128838"/>
          <a:ext cx="42497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1892300" imgH="317500" progId="Equation.3">
                  <p:embed/>
                </p:oleObj>
              </mc:Choice>
              <mc:Fallback>
                <p:oleObj name="" r:id="rId9" imgW="1892300" imgH="317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F81B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2128838"/>
                        <a:ext cx="4249738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381000" y="406400"/>
            <a:ext cx="76184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 dirty="0">
                <a:latin typeface="Arial" panose="020B0604020202020204" pitchFamily="34" charset="0"/>
              </a:rPr>
              <a:t>   </a:t>
            </a:r>
            <a:r>
              <a:rPr lang="zh-CN" altLang="en-US" b="1" dirty="0">
                <a:latin typeface="Arial" panose="020B0604020202020204" pitchFamily="34" charset="0"/>
              </a:rPr>
              <a:t>设总体 </a:t>
            </a:r>
            <a:r>
              <a:rPr lang="en-US" altLang="zh-CN" b="1" i="1" dirty="0">
                <a:latin typeface="Arial" panose="020B0604020202020204" pitchFamily="34" charset="0"/>
              </a:rPr>
              <a:t>X</a:t>
            </a:r>
            <a:r>
              <a:rPr lang="zh-CN" altLang="en-US" b="1" dirty="0">
                <a:latin typeface="Arial" panose="020B0604020202020204" pitchFamily="34" charset="0"/>
              </a:rPr>
              <a:t>，且</a:t>
            </a:r>
            <a:r>
              <a:rPr lang="zh-CN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E</a:t>
            </a:r>
            <a:r>
              <a:rPr lang="en-US" altLang="zh-CN" b="1" dirty="0">
                <a:latin typeface="Arial" panose="020B0604020202020204" pitchFamily="34" charset="0"/>
              </a:rPr>
              <a:t>( </a:t>
            </a:r>
            <a:r>
              <a:rPr lang="en-US" altLang="zh-CN" b="1" i="1" dirty="0">
                <a:latin typeface="Arial" panose="020B0604020202020204" pitchFamily="34" charset="0"/>
              </a:rPr>
              <a:t>X </a:t>
            </a:r>
            <a:r>
              <a:rPr lang="en-US" altLang="zh-CN" b="1" dirty="0">
                <a:latin typeface="Arial" panose="020B0604020202020204" pitchFamily="34" charset="0"/>
              </a:rPr>
              <a:t>)=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 ,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b="1" i="1" dirty="0">
                <a:latin typeface="Arial" panose="020B0604020202020204" pitchFamily="34" charset="0"/>
              </a:rPr>
              <a:t> </a:t>
            </a:r>
            <a:r>
              <a:rPr lang="en-US" altLang="zh-CN" b="1" baseline="30000" dirty="0">
                <a:latin typeface="Arial" panose="020B0604020202020204" pitchFamily="34" charset="0"/>
              </a:rPr>
              <a:t>2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066800" y="1168400"/>
            <a:ext cx="6584950" cy="649288"/>
            <a:chOff x="672" y="736"/>
            <a:chExt cx="4148" cy="409"/>
          </a:xfrm>
        </p:grpSpPr>
        <p:graphicFrame>
          <p:nvGraphicFramePr>
            <p:cNvPr id="13332" name="Object 6"/>
            <p:cNvGraphicFramePr>
              <a:graphicFrameLocks noChangeAspect="1"/>
            </p:cNvGraphicFramePr>
            <p:nvPr/>
          </p:nvGraphicFramePr>
          <p:xfrm>
            <a:off x="672" y="762"/>
            <a:ext cx="172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1346200" imgH="279400" progId="Equation.3">
                    <p:embed/>
                  </p:oleObj>
                </mc:Choice>
                <mc:Fallback>
                  <p:oleObj name="" r:id="rId1" imgW="1346200" imgH="2794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762"/>
                          <a:ext cx="1721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4"/>
            <p:cNvSpPr txBox="1"/>
            <p:nvPr/>
          </p:nvSpPr>
          <p:spPr>
            <a:xfrm>
              <a:off x="2320" y="736"/>
              <a:ext cx="25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Arial" panose="020B0604020202020204" pitchFamily="34" charset="0"/>
                </a:rPr>
                <a:t>为总体 </a:t>
              </a:r>
              <a:r>
                <a:rPr lang="en-US" altLang="zh-CN" b="1" i="1" dirty="0">
                  <a:latin typeface="Arial" panose="020B0604020202020204" pitchFamily="34" charset="0"/>
                </a:rPr>
                <a:t>X</a:t>
              </a:r>
              <a:r>
                <a:rPr lang="en-US" altLang="zh-CN" b="1" dirty="0">
                  <a:latin typeface="Arial" panose="020B0604020202020204" pitchFamily="34" charset="0"/>
                </a:rPr>
                <a:t> </a:t>
              </a:r>
              <a:r>
                <a:rPr lang="zh-CN" altLang="zh-CN" b="1" dirty="0">
                  <a:latin typeface="Arial" panose="020B0604020202020204" pitchFamily="34" charset="0"/>
                </a:rPr>
                <a:t>的一个样本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1143000" y="2857500"/>
            <a:ext cx="6761163" cy="1036638"/>
            <a:chOff x="576" y="2117"/>
            <a:chExt cx="4259" cy="653"/>
          </a:xfrm>
        </p:grpSpPr>
        <p:sp>
          <p:nvSpPr>
            <p:cNvPr id="13328" name="Text Box 9"/>
            <p:cNvSpPr txBox="1"/>
            <p:nvPr/>
          </p:nvSpPr>
          <p:spPr>
            <a:xfrm>
              <a:off x="576" y="2243"/>
              <a:ext cx="63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Arial" panose="020B0604020202020204" pitchFamily="34" charset="0"/>
                </a:rPr>
                <a:t>证明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pSp>
          <p:nvGrpSpPr>
            <p:cNvPr id="13329" name="Group 22"/>
            <p:cNvGrpSpPr/>
            <p:nvPr/>
          </p:nvGrpSpPr>
          <p:grpSpPr>
            <a:xfrm>
              <a:off x="1341" y="2117"/>
              <a:ext cx="3494" cy="653"/>
              <a:chOff x="1259" y="2117"/>
              <a:chExt cx="3494" cy="653"/>
            </a:xfrm>
          </p:grpSpPr>
          <p:graphicFrame>
            <p:nvGraphicFramePr>
              <p:cNvPr id="13330" name="Object 5"/>
              <p:cNvGraphicFramePr>
                <a:graphicFrameLocks noChangeAspect="1"/>
              </p:cNvGraphicFramePr>
              <p:nvPr/>
            </p:nvGraphicFramePr>
            <p:xfrm>
              <a:off x="1259" y="2117"/>
              <a:ext cx="1098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3" imgW="939800" imgH="546100" progId="Equation.DSMT4">
                      <p:embed/>
                    </p:oleObj>
                  </mc:Choice>
                  <mc:Fallback>
                    <p:oleObj name="" r:id="rId3" imgW="939800" imgH="546100" progId="Equation.DSMT4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4F81B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59" y="2117"/>
                            <a:ext cx="1098" cy="6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1" name="Text Box 11"/>
              <p:cNvSpPr txBox="1"/>
              <p:nvPr/>
            </p:nvSpPr>
            <p:spPr>
              <a:xfrm>
                <a:off x="2534" y="2260"/>
                <a:ext cx="2219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latin typeface="Arial" panose="020B0604020202020204" pitchFamily="34" charset="0"/>
                  </a:rPr>
                  <a:t>是 </a:t>
                </a:r>
                <a:r>
                  <a:rPr lang="zh-CN" altLang="zh-CN" b="1" i="1" dirty="0">
                    <a:latin typeface="Arial" panose="020B0604020202020204" pitchFamily="34" charset="0"/>
                    <a:sym typeface="Symbol" panose="05050102010706020507" pitchFamily="18" charset="2"/>
                  </a:rPr>
                  <a:t> </a:t>
                </a:r>
                <a:r>
                  <a:rPr lang="zh-CN" altLang="zh-CN" b="1" dirty="0">
                    <a:latin typeface="Arial" panose="020B0604020202020204" pitchFamily="34" charset="0"/>
                    <a:sym typeface="Symbol" panose="05050102010706020507" pitchFamily="18" charset="2"/>
                  </a:rPr>
                  <a:t>的无偏估计量</a:t>
                </a:r>
                <a:endParaRPr lang="zh-CN" altLang="en-US" b="1" i="1" dirty="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5" name="Group 26"/>
          <p:cNvGrpSpPr/>
          <p:nvPr/>
        </p:nvGrpSpPr>
        <p:grpSpPr>
          <a:xfrm>
            <a:off x="612775" y="3857625"/>
            <a:ext cx="8181975" cy="1655763"/>
            <a:chOff x="386" y="2430"/>
            <a:chExt cx="5154" cy="1043"/>
          </a:xfrm>
        </p:grpSpPr>
        <p:sp>
          <p:nvSpPr>
            <p:cNvPr id="13322" name="Text Box 12"/>
            <p:cNvSpPr txBox="1"/>
            <p:nvPr/>
          </p:nvSpPr>
          <p:spPr>
            <a:xfrm>
              <a:off x="386" y="2608"/>
              <a:ext cx="135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Arial" panose="020B0604020202020204" pitchFamily="34" charset="0"/>
                </a:rPr>
                <a:t>(2)  </a:t>
              </a:r>
              <a:r>
                <a:rPr lang="zh-CN" altLang="en-US" b="1" dirty="0">
                  <a:latin typeface="Arial" panose="020B0604020202020204" pitchFamily="34" charset="0"/>
                </a:rPr>
                <a:t>证明当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pSp>
          <p:nvGrpSpPr>
            <p:cNvPr id="13323" name="Group 23"/>
            <p:cNvGrpSpPr/>
            <p:nvPr/>
          </p:nvGrpSpPr>
          <p:grpSpPr>
            <a:xfrm>
              <a:off x="855" y="2430"/>
              <a:ext cx="4685" cy="1043"/>
              <a:chOff x="635" y="2670"/>
              <a:chExt cx="4685" cy="1043"/>
            </a:xfrm>
          </p:grpSpPr>
          <p:graphicFrame>
            <p:nvGraphicFramePr>
              <p:cNvPr id="13324" name="Object 3"/>
              <p:cNvGraphicFramePr>
                <a:graphicFrameLocks noChangeAspect="1"/>
              </p:cNvGraphicFramePr>
              <p:nvPr/>
            </p:nvGraphicFramePr>
            <p:xfrm>
              <a:off x="1454" y="2715"/>
              <a:ext cx="1881" cy="5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5" imgW="1638300" imgH="495300" progId="Equation.DSMT4">
                      <p:embed/>
                    </p:oleObj>
                  </mc:Choice>
                  <mc:Fallback>
                    <p:oleObj name="" r:id="rId5" imgW="1638300" imgH="495300" progId="Equation.DSMT4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4F81B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54" y="2715"/>
                            <a:ext cx="1881" cy="5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5" name="Text Box 14"/>
              <p:cNvSpPr txBox="1"/>
              <p:nvPr/>
            </p:nvSpPr>
            <p:spPr>
              <a:xfrm>
                <a:off x="3340" y="2833"/>
                <a:ext cx="895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latin typeface="Arial" panose="020B0604020202020204" pitchFamily="34" charset="0"/>
                  </a:rPr>
                  <a:t>时，即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326" name="Object 4"/>
              <p:cNvGraphicFramePr>
                <a:graphicFrameLocks noChangeAspect="1"/>
              </p:cNvGraphicFramePr>
              <p:nvPr/>
            </p:nvGraphicFramePr>
            <p:xfrm>
              <a:off x="4145" y="2670"/>
              <a:ext cx="1175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7" imgW="1003300" imgH="546100" progId="Equation.DSMT4">
                      <p:embed/>
                    </p:oleObj>
                  </mc:Choice>
                  <mc:Fallback>
                    <p:oleObj name="" r:id="rId7" imgW="1003300" imgH="546100" progId="Equation.DSMT4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4F81B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45" y="2670"/>
                            <a:ext cx="1175" cy="6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7" name="Text Box 16"/>
              <p:cNvSpPr txBox="1"/>
              <p:nvPr/>
            </p:nvSpPr>
            <p:spPr>
              <a:xfrm>
                <a:off x="635" y="3345"/>
                <a:ext cx="1154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latin typeface="Arial" panose="020B0604020202020204" pitchFamily="34" charset="0"/>
                  </a:rPr>
                  <a:t>最有效。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32"/>
          <p:cNvGrpSpPr/>
          <p:nvPr/>
        </p:nvGrpSpPr>
        <p:grpSpPr>
          <a:xfrm>
            <a:off x="609600" y="1714500"/>
            <a:ext cx="7848600" cy="1189038"/>
            <a:chOff x="288" y="1080"/>
            <a:chExt cx="4944" cy="749"/>
          </a:xfrm>
        </p:grpSpPr>
        <p:graphicFrame>
          <p:nvGraphicFramePr>
            <p:cNvPr id="13319" name="Object 1"/>
            <p:cNvGraphicFramePr>
              <a:graphicFrameLocks noChangeAspect="1"/>
            </p:cNvGraphicFramePr>
            <p:nvPr/>
          </p:nvGraphicFramePr>
          <p:xfrm>
            <a:off x="4346" y="1080"/>
            <a:ext cx="886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9" imgW="749300" imgH="546100" progId="Equation.3">
                    <p:embed/>
                  </p:oleObj>
                </mc:Choice>
                <mc:Fallback>
                  <p:oleObj name="" r:id="rId9" imgW="749300" imgH="546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46" y="1080"/>
                          <a:ext cx="886" cy="7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2"/>
            <p:cNvGraphicFramePr>
              <a:graphicFrameLocks noChangeAspect="1"/>
            </p:cNvGraphicFramePr>
            <p:nvPr/>
          </p:nvGraphicFramePr>
          <p:xfrm>
            <a:off x="1638" y="1304"/>
            <a:ext cx="2565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1" imgW="1803400" imgH="279400" progId="Equation.DSMT4">
                    <p:embed/>
                  </p:oleObj>
                </mc:Choice>
                <mc:Fallback>
                  <p:oleObj name="" r:id="rId11" imgW="1803400" imgH="2794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8" y="1304"/>
                          <a:ext cx="2565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30"/>
            <p:cNvSpPr txBox="1"/>
            <p:nvPr/>
          </p:nvSpPr>
          <p:spPr>
            <a:xfrm>
              <a:off x="288" y="1296"/>
              <a:ext cx="135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Arial" panose="020B0604020202020204" pitchFamily="34" charset="0"/>
                </a:rPr>
                <a:t>(1)  </a:t>
              </a:r>
              <a:r>
                <a:rPr lang="zh-CN" altLang="en-US" b="1" dirty="0">
                  <a:latin typeface="Arial" panose="020B0604020202020204" pitchFamily="34" charset="0"/>
                </a:rPr>
                <a:t>设常数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Text Box 4"/>
          <p:cNvSpPr txBox="1"/>
          <p:nvPr/>
        </p:nvSpPr>
        <p:spPr>
          <a:xfrm>
            <a:off x="179388" y="909638"/>
            <a:ext cx="87566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 Black" panose="020B0A04020102020204" pitchFamily="34" charset="0"/>
              </a:rPr>
              <a:t>      </a:t>
            </a:r>
            <a:r>
              <a:rPr lang="zh-CN" altLang="en-US" sz="2800" b="1" dirty="0">
                <a:latin typeface="Arial Black" panose="020B0A04020102020204" pitchFamily="34" charset="0"/>
              </a:rPr>
              <a:t>数理统计问题：如何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选取样本</a:t>
            </a:r>
            <a:r>
              <a:rPr lang="zh-CN" altLang="en-US" sz="2800" b="1" dirty="0">
                <a:latin typeface="Arial Black" panose="020B0A04020102020204" pitchFamily="34" charset="0"/>
              </a:rPr>
              <a:t>来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对总体</a:t>
            </a:r>
            <a:r>
              <a:rPr lang="zh-CN" altLang="en-US" sz="2800" b="1" dirty="0">
                <a:latin typeface="Arial Black" panose="020B0A04020102020204" pitchFamily="34" charset="0"/>
              </a:rPr>
              <a:t>的种种统计</a:t>
            </a:r>
            <a:endParaRPr lang="zh-CN" altLang="en-US" sz="2800" b="1" dirty="0">
              <a:latin typeface="Arial Black" panose="020B0A040201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 Black" panose="020B0A04020102020204" pitchFamily="34" charset="0"/>
              </a:rPr>
              <a:t>特征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作出判断</a:t>
            </a:r>
            <a:r>
              <a:rPr lang="zh-CN" altLang="en-US" sz="2800" b="1" dirty="0">
                <a:latin typeface="Arial Black" panose="020B0A04020102020204" pitchFamily="34" charset="0"/>
              </a:rPr>
              <a:t>。</a:t>
            </a:r>
            <a:endParaRPr lang="zh-CN" alt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107950" y="1973263"/>
            <a:ext cx="8875713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 Black" panose="020B0A04020102020204" pitchFamily="34" charset="0"/>
              </a:rPr>
              <a:t>    </a:t>
            </a:r>
            <a:r>
              <a:rPr lang="zh-CN" altLang="en-US" sz="2800" b="1" dirty="0">
                <a:latin typeface="Arial Black" panose="020B0A04020102020204" pitchFamily="34" charset="0"/>
              </a:rPr>
              <a:t>参数估计问题：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知道</a:t>
            </a:r>
            <a:r>
              <a:rPr lang="zh-CN" altLang="en-US" sz="2800" b="1" dirty="0">
                <a:latin typeface="Arial Black" panose="020B0A04020102020204" pitchFamily="34" charset="0"/>
              </a:rPr>
              <a:t>随机变量（总体）的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分布类型</a:t>
            </a:r>
            <a:r>
              <a:rPr lang="zh-CN" altLang="en-US" sz="2800" b="1" dirty="0">
                <a:latin typeface="Arial Black" panose="020B0A04020102020204" pitchFamily="34" charset="0"/>
              </a:rPr>
              <a:t>，</a:t>
            </a:r>
            <a:endParaRPr lang="zh-CN" altLang="en-US" sz="2800" b="1" dirty="0">
              <a:latin typeface="Arial Black" panose="020B0A040201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 Black" panose="020B0A04020102020204" pitchFamily="34" charset="0"/>
              </a:rPr>
              <a:t>但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它的一个或多个参数未知，根据样本来估计总体的参</a:t>
            </a:r>
            <a:endParaRPr lang="en-US" altLang="zh-C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数</a:t>
            </a:r>
            <a:r>
              <a:rPr lang="zh-CN" altLang="en-US" sz="2800" b="1" dirty="0">
                <a:latin typeface="Arial Black" panose="020B0A04020102020204" pitchFamily="34" charset="0"/>
              </a:rPr>
              <a:t>，这类问题称为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参数估计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paramentric estimation)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22534" name="Text Box 6"/>
          <p:cNvSpPr txBox="1"/>
          <p:nvPr/>
        </p:nvSpPr>
        <p:spPr>
          <a:xfrm>
            <a:off x="625475" y="3500438"/>
            <a:ext cx="6610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 Black" panose="020B0A04020102020204" pitchFamily="34" charset="0"/>
              </a:rPr>
              <a:t>参数估计的类型</a:t>
            </a:r>
            <a:r>
              <a:rPr lang="en-US" altLang="zh-CN" sz="2800" b="1" dirty="0">
                <a:latin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点估计、区间估计</a:t>
            </a: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   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23838" y="4038600"/>
            <a:ext cx="45116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例如，</a:t>
            </a:r>
            <a:r>
              <a:rPr lang="en-US" altLang="zh-CN" sz="2800" b="1" i="1" dirty="0">
                <a:ea typeface="楷体_GB2312" pitchFamily="49" charset="-122"/>
              </a:rPr>
              <a:t>X ~N 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 , </a:t>
            </a:r>
            <a:r>
              <a:rPr lang="en-US" altLang="zh-CN" sz="2800" b="1" baseline="30000" dirty="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), </a:t>
            </a:r>
            <a:endParaRPr lang="en-US" altLang="zh-CN" sz="2800" b="1" dirty="0">
              <a:ea typeface="楷体_GB2312" pitchFamily="49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7524750" y="4643438"/>
            <a:ext cx="1262063" cy="1238250"/>
            <a:chOff x="1318" y="3283"/>
            <a:chExt cx="620" cy="780"/>
          </a:xfrm>
        </p:grpSpPr>
        <p:sp>
          <p:nvSpPr>
            <p:cNvPr id="11276" name="Rectangle 7"/>
            <p:cNvSpPr/>
            <p:nvPr/>
          </p:nvSpPr>
          <p:spPr>
            <a:xfrm>
              <a:off x="1413" y="3283"/>
              <a:ext cx="490" cy="270"/>
            </a:xfrm>
            <a:prstGeom prst="rect">
              <a:avLst/>
            </a:prstGeom>
            <a:noFill/>
            <a:ln w="4445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/>
            </a:p>
          </p:txBody>
        </p:sp>
        <p:grpSp>
          <p:nvGrpSpPr>
            <p:cNvPr id="11277" name="Group 23"/>
            <p:cNvGrpSpPr/>
            <p:nvPr/>
          </p:nvGrpSpPr>
          <p:grpSpPr>
            <a:xfrm>
              <a:off x="1318" y="3553"/>
              <a:ext cx="620" cy="510"/>
              <a:chOff x="1318" y="3483"/>
              <a:chExt cx="620" cy="510"/>
            </a:xfrm>
          </p:grpSpPr>
          <p:sp>
            <p:nvSpPr>
              <p:cNvPr id="11278" name="Line 9"/>
              <p:cNvSpPr/>
              <p:nvPr/>
            </p:nvSpPr>
            <p:spPr>
              <a:xfrm>
                <a:off x="1692" y="3483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660033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1279" name="Text Box 13"/>
              <p:cNvSpPr txBox="1"/>
              <p:nvPr/>
            </p:nvSpPr>
            <p:spPr>
              <a:xfrm>
                <a:off x="1318" y="3663"/>
                <a:ext cx="620" cy="33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6600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ea typeface="楷体_GB2312" pitchFamily="49" charset="-122"/>
                  </a:rPr>
                  <a:t>点估计</a:t>
                </a:r>
                <a:endParaRPr lang="zh-CN" altLang="en-US" sz="2800" b="1" dirty="0">
                  <a:ea typeface="楷体_GB2312" pitchFamily="49" charset="-122"/>
                </a:endParaRPr>
              </a:p>
            </p:txBody>
          </p:sp>
        </p:grpSp>
      </p:grpSp>
      <p:grpSp>
        <p:nvGrpSpPr>
          <p:cNvPr id="4" name="Group 29"/>
          <p:cNvGrpSpPr/>
          <p:nvPr/>
        </p:nvGrpSpPr>
        <p:grpSpPr>
          <a:xfrm>
            <a:off x="676275" y="5072063"/>
            <a:ext cx="1666875" cy="1357312"/>
            <a:chOff x="2564" y="3264"/>
            <a:chExt cx="819" cy="855"/>
          </a:xfrm>
        </p:grpSpPr>
        <p:sp>
          <p:nvSpPr>
            <p:cNvPr id="11273" name="Rectangle 8"/>
            <p:cNvSpPr/>
            <p:nvPr/>
          </p:nvSpPr>
          <p:spPr>
            <a:xfrm>
              <a:off x="2564" y="3264"/>
              <a:ext cx="721" cy="270"/>
            </a:xfrm>
            <a:prstGeom prst="rect">
              <a:avLst/>
            </a:prstGeom>
            <a:noFill/>
            <a:ln w="412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  <p:sp>
          <p:nvSpPr>
            <p:cNvPr id="11274" name="Line 12"/>
            <p:cNvSpPr/>
            <p:nvPr/>
          </p:nvSpPr>
          <p:spPr>
            <a:xfrm>
              <a:off x="2828" y="3579"/>
              <a:ext cx="336" cy="144"/>
            </a:xfrm>
            <a:prstGeom prst="line">
              <a:avLst/>
            </a:prstGeom>
            <a:ln w="19050" cap="flat" cmpd="sng">
              <a:solidFill>
                <a:srgbClr val="660033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1275" name="Text Box 14"/>
            <p:cNvSpPr txBox="1"/>
            <p:nvPr/>
          </p:nvSpPr>
          <p:spPr>
            <a:xfrm>
              <a:off x="2583" y="3789"/>
              <a:ext cx="800" cy="33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ea typeface="楷体_GB2312" pitchFamily="49" charset="-122"/>
                </a:rPr>
                <a:t>区间估计</a:t>
              </a:r>
              <a:endParaRPr lang="zh-CN" altLang="en-US" sz="2800" b="1" dirty="0">
                <a:ea typeface="楷体_GB2312" pitchFamily="49" charset="-122"/>
              </a:endParaRPr>
            </a:p>
          </p:txBody>
        </p:sp>
      </p:grpSp>
      <p:sp>
        <p:nvSpPr>
          <p:cNvPr id="15" name="Text Box 6"/>
          <p:cNvSpPr txBox="1"/>
          <p:nvPr/>
        </p:nvSpPr>
        <p:spPr>
          <a:xfrm>
            <a:off x="214313" y="4584700"/>
            <a:ext cx="8643937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若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,  </a:t>
            </a:r>
            <a:r>
              <a:rPr lang="en-US" altLang="zh-CN" sz="2800" b="1" baseline="30000" dirty="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未知, 通过构造样本的函数, 给出它们的估计值或取值范围就是参数估计的内容.</a:t>
            </a:r>
            <a:endParaRPr lang="zh-CN" altLang="en-US" sz="2800" b="1" baseline="30000" dirty="0"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  <p:bldP spid="5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9"/>
          <p:cNvSpPr txBox="1"/>
          <p:nvPr/>
        </p:nvSpPr>
        <p:spPr>
          <a:xfrm>
            <a:off x="8553450" y="0"/>
            <a:ext cx="590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7-7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0" name="Text Box 2"/>
          <p:cNvSpPr txBox="1"/>
          <p:nvPr/>
        </p:nvSpPr>
        <p:spPr>
          <a:xfrm>
            <a:off x="214313" y="2479675"/>
            <a:ext cx="23685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矩法估计   </a:t>
            </a:r>
            <a:endParaRPr lang="zh-CN" altLang="en-US" sz="36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Text Box 2"/>
          <p:cNvSpPr txBox="1"/>
          <p:nvPr/>
        </p:nvSpPr>
        <p:spPr>
          <a:xfrm>
            <a:off x="214313" y="3354388"/>
            <a:ext cx="37528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极大似然估计法   </a:t>
            </a:r>
            <a:endParaRPr lang="zh-CN" altLang="en-US" sz="36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5"/>
          <p:cNvGrpSpPr/>
          <p:nvPr/>
        </p:nvGrpSpPr>
        <p:grpSpPr>
          <a:xfrm>
            <a:off x="323850" y="990600"/>
            <a:ext cx="8661400" cy="1069975"/>
            <a:chOff x="327" y="937"/>
            <a:chExt cx="5456" cy="674"/>
          </a:xfrm>
        </p:grpSpPr>
        <p:sp>
          <p:nvSpPr>
            <p:cNvPr id="18448" name="Text Box 3"/>
            <p:cNvSpPr txBox="1"/>
            <p:nvPr/>
          </p:nvSpPr>
          <p:spPr>
            <a:xfrm>
              <a:off x="327" y="996"/>
              <a:ext cx="529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定义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   设   为随机变量，若           存在，则称       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Arial Black" panose="020B0A04020102020204" pitchFamily="34" charset="0"/>
                </a:rPr>
                <a:t>为    的    阶</a:t>
              </a:r>
              <a:r>
                <a:rPr lang="zh-CN" altLang="en-US" sz="2800" b="1" dirty="0">
                  <a:solidFill>
                    <a:srgbClr val="0000FF"/>
                  </a:solidFill>
                  <a:latin typeface="Arial Black" panose="020B0A04020102020204" pitchFamily="34" charset="0"/>
                </a:rPr>
                <a:t>原点矩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，记作              ；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18449" name="Object 7"/>
            <p:cNvGraphicFramePr>
              <a:graphicFrameLocks noChangeAspect="1"/>
            </p:cNvGraphicFramePr>
            <p:nvPr/>
          </p:nvGraphicFramePr>
          <p:xfrm>
            <a:off x="612" y="1307"/>
            <a:ext cx="28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177800" imgH="165100" progId="Equation.DSMT4">
                    <p:embed/>
                  </p:oleObj>
                </mc:Choice>
                <mc:Fallback>
                  <p:oleObj name="" r:id="rId1" imgW="177800" imgH="1651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2" y="1307"/>
                          <a:ext cx="289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9"/>
            <p:cNvGraphicFramePr>
              <a:graphicFrameLocks noChangeAspect="1"/>
            </p:cNvGraphicFramePr>
            <p:nvPr/>
          </p:nvGraphicFramePr>
          <p:xfrm>
            <a:off x="5041" y="974"/>
            <a:ext cx="742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457200" imgH="228600" progId="Equation.DSMT4">
                    <p:embed/>
                  </p:oleObj>
                </mc:Choice>
                <mc:Fallback>
                  <p:oleObj name="" r:id="rId3" imgW="457200" imgH="2286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41" y="974"/>
                          <a:ext cx="742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0"/>
            <p:cNvGraphicFramePr>
              <a:graphicFrameLocks noChangeAspect="1"/>
            </p:cNvGraphicFramePr>
            <p:nvPr/>
          </p:nvGraphicFramePr>
          <p:xfrm>
            <a:off x="1248" y="1034"/>
            <a:ext cx="28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77800" imgH="165100" progId="Equation.DSMT4">
                    <p:embed/>
                  </p:oleObj>
                </mc:Choice>
                <mc:Fallback>
                  <p:oleObj name="" r:id="rId5" imgW="177800" imgH="165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8" y="1034"/>
                          <a:ext cx="289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1"/>
            <p:cNvGraphicFramePr>
              <a:graphicFrameLocks noChangeAspect="1"/>
            </p:cNvGraphicFramePr>
            <p:nvPr/>
          </p:nvGraphicFramePr>
          <p:xfrm>
            <a:off x="1177" y="1287"/>
            <a:ext cx="20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6" imgW="127000" imgH="177165" progId="Equation.DSMT4">
                    <p:embed/>
                  </p:oleObj>
                </mc:Choice>
                <mc:Fallback>
                  <p:oleObj name="" r:id="rId6" imgW="127000" imgH="177165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77" y="1287"/>
                          <a:ext cx="20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12"/>
            <p:cNvGraphicFramePr>
              <a:graphicFrameLocks noChangeAspect="1"/>
            </p:cNvGraphicFramePr>
            <p:nvPr/>
          </p:nvGraphicFramePr>
          <p:xfrm>
            <a:off x="3098" y="937"/>
            <a:ext cx="82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8" imgW="508000" imgH="279400" progId="Equation.DSMT4">
                    <p:embed/>
                  </p:oleObj>
                </mc:Choice>
                <mc:Fallback>
                  <p:oleObj name="" r:id="rId8" imgW="508000" imgH="2794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98" y="937"/>
                          <a:ext cx="825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3"/>
            <p:cNvGraphicFramePr>
              <a:graphicFrameLocks noChangeAspect="1"/>
            </p:cNvGraphicFramePr>
            <p:nvPr/>
          </p:nvGraphicFramePr>
          <p:xfrm>
            <a:off x="3003" y="1276"/>
            <a:ext cx="10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0" imgW="774065" imgH="241300" progId="Equation.DSMT4">
                    <p:embed/>
                  </p:oleObj>
                </mc:Choice>
                <mc:Fallback>
                  <p:oleObj name="" r:id="rId10" imgW="774065" imgH="2413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03" y="1276"/>
                          <a:ext cx="107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6"/>
          <p:cNvGrpSpPr/>
          <p:nvPr/>
        </p:nvGrpSpPr>
        <p:grpSpPr>
          <a:xfrm>
            <a:off x="285750" y="2181225"/>
            <a:ext cx="6303963" cy="523875"/>
            <a:chOff x="295" y="2523"/>
            <a:chExt cx="3971" cy="330"/>
          </a:xfrm>
        </p:grpSpPr>
        <p:sp>
          <p:nvSpPr>
            <p:cNvPr id="18446" name="Text Box 17"/>
            <p:cNvSpPr txBox="1"/>
            <p:nvPr/>
          </p:nvSpPr>
          <p:spPr>
            <a:xfrm>
              <a:off x="295" y="2523"/>
              <a:ext cx="39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Arial Black" panose="020B0A04020102020204" pitchFamily="34" charset="0"/>
                </a:rPr>
                <a:t>样本的    阶原点矩，记作                 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18447" name="Object 6"/>
            <p:cNvGraphicFramePr>
              <a:graphicFrameLocks noChangeAspect="1"/>
            </p:cNvGraphicFramePr>
            <p:nvPr/>
          </p:nvGraphicFramePr>
          <p:xfrm>
            <a:off x="1066" y="2544"/>
            <a:ext cx="20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2" imgW="127000" imgH="177165" progId="Equation.DSMT4">
                    <p:embed/>
                  </p:oleObj>
                </mc:Choice>
                <mc:Fallback>
                  <p:oleObj name="" r:id="rId12" imgW="127000" imgH="177165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66" y="2544"/>
                          <a:ext cx="20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55" name="Object 3"/>
          <p:cNvGraphicFramePr>
            <a:graphicFrameLocks noChangeAspect="1"/>
          </p:cNvGraphicFramePr>
          <p:nvPr/>
        </p:nvGraphicFramePr>
        <p:xfrm>
          <a:off x="4500563" y="1928813"/>
          <a:ext cx="22590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4" imgW="876300" imgH="431800" progId="Equation.DSMT4">
                  <p:embed/>
                </p:oleObj>
              </mc:Choice>
              <mc:Fallback>
                <p:oleObj name="" r:id="rId14" imgW="8763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0563" y="1928813"/>
                        <a:ext cx="2259012" cy="111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>
          <a:xfrm>
            <a:off x="3071813" y="333375"/>
            <a:ext cx="3294062" cy="708025"/>
            <a:chOff x="1935" y="255"/>
            <a:chExt cx="2075" cy="446"/>
          </a:xfrm>
        </p:grpSpPr>
        <p:sp>
          <p:nvSpPr>
            <p:cNvPr id="18444" name="Text Box 32"/>
            <p:cNvSpPr txBox="1"/>
            <p:nvPr/>
          </p:nvSpPr>
          <p:spPr>
            <a:xfrm>
              <a:off x="2121" y="255"/>
              <a:ext cx="1889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dirty="0">
                  <a:solidFill>
                    <a:srgbClr val="FF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阶矩的概念  </a:t>
              </a:r>
              <a:endParaRPr lang="zh-CN" altLang="en-US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graphicFrame>
          <p:nvGraphicFramePr>
            <p:cNvPr id="18445" name="Object 4"/>
            <p:cNvGraphicFramePr>
              <a:graphicFrameLocks noChangeAspect="1"/>
            </p:cNvGraphicFramePr>
            <p:nvPr/>
          </p:nvGraphicFramePr>
          <p:xfrm>
            <a:off x="1935" y="270"/>
            <a:ext cx="27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6" imgW="127000" imgH="177165" progId="Equation.DSMT4">
                    <p:embed/>
                  </p:oleObj>
                </mc:Choice>
                <mc:Fallback>
                  <p:oleObj name="" r:id="rId16" imgW="127000" imgH="177165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935" y="270"/>
                          <a:ext cx="270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6" name="Text Box 17"/>
          <p:cNvSpPr txBox="1"/>
          <p:nvPr/>
        </p:nvSpPr>
        <p:spPr>
          <a:xfrm>
            <a:off x="214313" y="2976563"/>
            <a:ext cx="1143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 Black" panose="020B0A04020102020204" pitchFamily="34" charset="0"/>
              </a:rPr>
              <a:t>结论：</a:t>
            </a:r>
            <a:endParaRPr lang="zh-CN" altLang="en-US" sz="28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1519238" y="2747963"/>
          <a:ext cx="49101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8" imgW="1904365" imgH="317500" progId="Equation.DSMT4">
                  <p:embed/>
                </p:oleObj>
              </mc:Choice>
              <mc:Fallback>
                <p:oleObj name="" r:id="rId18" imgW="1904365" imgH="3175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19238" y="2747963"/>
                        <a:ext cx="4910137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/>
          <p:nvPr/>
        </p:nvSpPr>
        <p:spPr>
          <a:xfrm>
            <a:off x="214313" y="3932238"/>
            <a:ext cx="1143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 Black" panose="020B0A04020102020204" pitchFamily="34" charset="0"/>
              </a:rPr>
              <a:t>原因：</a:t>
            </a:r>
            <a:endParaRPr lang="zh-CN" altLang="en-US" sz="28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31" name="Object 20"/>
          <p:cNvGraphicFramePr>
            <a:graphicFrameLocks noChangeAspect="1"/>
          </p:cNvGraphicFramePr>
          <p:nvPr/>
        </p:nvGraphicFramePr>
        <p:xfrm>
          <a:off x="1357313" y="3929063"/>
          <a:ext cx="24558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0" imgW="951865" imgH="203200" progId="Equation.DSMT4">
                  <p:embed/>
                </p:oleObj>
              </mc:Choice>
              <mc:Fallback>
                <p:oleObj name="" r:id="rId20" imgW="951865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57313" y="3929063"/>
                        <a:ext cx="245586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7"/>
          <p:cNvSpPr txBox="1"/>
          <p:nvPr/>
        </p:nvSpPr>
        <p:spPr>
          <a:xfrm>
            <a:off x="214313" y="4762500"/>
            <a:ext cx="1143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 Black" panose="020B0A04020102020204" pitchFamily="34" charset="0"/>
              </a:rPr>
              <a:t>作用：</a:t>
            </a:r>
            <a:endParaRPr lang="zh-CN" alt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Text Box 17"/>
          <p:cNvSpPr txBox="1"/>
          <p:nvPr/>
        </p:nvSpPr>
        <p:spPr>
          <a:xfrm>
            <a:off x="1428750" y="4786313"/>
            <a:ext cx="6286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矩估计法的理论依据</a:t>
            </a:r>
            <a:endParaRPr lang="zh-CN" altLang="en-US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/>
      <p:bldP spid="5137" grpId="0"/>
      <p:bldP spid="513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5" name="Text Box 25"/>
          <p:cNvSpPr txBox="1"/>
          <p:nvPr/>
        </p:nvSpPr>
        <p:spPr>
          <a:xfrm>
            <a:off x="107950" y="428625"/>
            <a:ext cx="8732838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设某总体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的数学期望为</a:t>
            </a:r>
            <a:r>
              <a:rPr lang="en-US" altLang="zh-CN" sz="2800" b="1" dirty="0"/>
              <a:t>E(X)=</a:t>
            </a:r>
            <a:r>
              <a:rPr lang="el-GR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，方差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D(X)=</a:t>
            </a:r>
            <a:r>
              <a:rPr lang="en-US" altLang="zh-CN" sz="2800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 </a:t>
            </a:r>
            <a:endParaRPr lang="en-US" altLang="zh-CN" sz="28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为样本，试求</a:t>
            </a:r>
            <a:r>
              <a:rPr lang="el-GR" altLang="zh-CN" sz="2800" b="1" dirty="0"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sym typeface="Symbol" panose="05050102010706020507" pitchFamily="18" charset="2"/>
              </a:rPr>
              <a:t>和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的矩估计量。</a:t>
            </a:r>
            <a:endParaRPr lang="zh-CN" altLang="el-GR" sz="2800" b="1" dirty="0">
              <a:ea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746" name="Text Box 26"/>
          <p:cNvSpPr txBox="1"/>
          <p:nvPr/>
        </p:nvSpPr>
        <p:spPr>
          <a:xfrm>
            <a:off x="107950" y="1628775"/>
            <a:ext cx="4079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解</a:t>
            </a:r>
            <a:r>
              <a:rPr lang="zh-CN" altLang="en-US" sz="2800" b="1" dirty="0"/>
              <a:t>  总体的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阶原点矩为  </a:t>
            </a:r>
            <a:endParaRPr lang="zh-CN" altLang="en-US" sz="2800" b="1" dirty="0"/>
          </a:p>
        </p:txBody>
      </p:sp>
      <p:graphicFrame>
        <p:nvGraphicFramePr>
          <p:cNvPr id="30747" name="Object 2"/>
          <p:cNvGraphicFramePr>
            <a:graphicFrameLocks noChangeAspect="1"/>
          </p:cNvGraphicFramePr>
          <p:nvPr/>
        </p:nvGraphicFramePr>
        <p:xfrm>
          <a:off x="3995738" y="1628775"/>
          <a:ext cx="1079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44500" imgH="228600" progId="Equation.DSMT4">
                  <p:embed/>
                </p:oleObj>
              </mc:Choice>
              <mc:Fallback>
                <p:oleObj name="" r:id="rId1" imgW="4445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738" y="1628775"/>
                        <a:ext cx="10795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3"/>
          <p:cNvGraphicFramePr>
            <a:graphicFrameLocks noChangeAspect="1"/>
          </p:cNvGraphicFramePr>
          <p:nvPr/>
        </p:nvGraphicFramePr>
        <p:xfrm>
          <a:off x="581025" y="2484438"/>
          <a:ext cx="6197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552700" imgH="279400" progId="Equation.DSMT4">
                  <p:embed/>
                </p:oleObj>
              </mc:Choice>
              <mc:Fallback>
                <p:oleObj name="" r:id="rId3" imgW="2552700" imgH="2794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25" y="2484438"/>
                        <a:ext cx="6197600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Text Box 29"/>
          <p:cNvSpPr txBox="1"/>
          <p:nvPr/>
        </p:nvSpPr>
        <p:spPr>
          <a:xfrm>
            <a:off x="396875" y="4065588"/>
            <a:ext cx="3514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样本的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阶原点矩为  </a:t>
            </a:r>
            <a:endParaRPr lang="zh-CN" altLang="en-US" sz="2800" b="1" dirty="0"/>
          </a:p>
        </p:txBody>
      </p:sp>
      <p:graphicFrame>
        <p:nvGraphicFramePr>
          <p:cNvPr id="30750" name="Object 4"/>
          <p:cNvGraphicFramePr>
            <a:graphicFrameLocks noChangeAspect="1"/>
          </p:cNvGraphicFramePr>
          <p:nvPr/>
        </p:nvGraphicFramePr>
        <p:xfrm>
          <a:off x="3779838" y="4065588"/>
          <a:ext cx="11414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469900" imgH="241300" progId="Equation.DSMT4">
                  <p:embed/>
                </p:oleObj>
              </mc:Choice>
              <mc:Fallback>
                <p:oleObj name="" r:id="rId5" imgW="469900" imgH="241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4065588"/>
                        <a:ext cx="1141412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5"/>
          <p:cNvGraphicFramePr>
            <a:graphicFrameLocks noChangeAspect="1"/>
          </p:cNvGraphicFramePr>
          <p:nvPr/>
        </p:nvGraphicFramePr>
        <p:xfrm>
          <a:off x="5791200" y="3810000"/>
          <a:ext cx="2066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850265" imgH="431800" progId="Equation.DSMT4">
                  <p:embed/>
                </p:oleObj>
              </mc:Choice>
              <mc:Fallback>
                <p:oleObj name="" r:id="rId7" imgW="850265" imgH="431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1200" y="3810000"/>
                        <a:ext cx="206692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2" name="Text Box 32"/>
          <p:cNvSpPr txBox="1"/>
          <p:nvPr/>
        </p:nvSpPr>
        <p:spPr>
          <a:xfrm>
            <a:off x="323850" y="4786313"/>
            <a:ext cx="85185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由矩法估计，令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i</a:t>
            </a:r>
            <a:r>
              <a:rPr lang="zh-CN" altLang="en-US" sz="2800" b="1" dirty="0"/>
              <a:t>代替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/>
              <a:t>i</a:t>
            </a:r>
            <a:r>
              <a:rPr lang="zh-CN" altLang="en-US" sz="2800" b="1" dirty="0"/>
              <a:t> ，可得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/>
              <a:t>的矩估计量为 </a:t>
            </a:r>
            <a:endParaRPr lang="zh-CN" altLang="en-US" sz="2800" b="1" dirty="0"/>
          </a:p>
        </p:txBody>
      </p:sp>
      <p:sp>
        <p:nvSpPr>
          <p:cNvPr id="30755" name="Text Box 35"/>
          <p:cNvSpPr txBox="1"/>
          <p:nvPr/>
        </p:nvSpPr>
        <p:spPr>
          <a:xfrm>
            <a:off x="323850" y="5518150"/>
            <a:ext cx="1101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所以  </a:t>
            </a:r>
            <a:endParaRPr lang="zh-CN" altLang="en-US" sz="2800" b="1" dirty="0"/>
          </a:p>
        </p:txBody>
      </p:sp>
      <p:graphicFrame>
        <p:nvGraphicFramePr>
          <p:cNvPr id="30756" name="Object 8"/>
          <p:cNvGraphicFramePr>
            <a:graphicFrameLocks noChangeAspect="1"/>
          </p:cNvGraphicFramePr>
          <p:nvPr/>
        </p:nvGraphicFramePr>
        <p:xfrm>
          <a:off x="1331913" y="5549900"/>
          <a:ext cx="10493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431800" imgH="254000" progId="Equation.DSMT4">
                  <p:embed/>
                </p:oleObj>
              </mc:Choice>
              <mc:Fallback>
                <p:oleObj name="" r:id="rId9" imgW="431800" imgH="254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5549900"/>
                        <a:ext cx="1049337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7" name="Object 9"/>
          <p:cNvGraphicFramePr>
            <a:graphicFrameLocks noChangeAspect="1"/>
          </p:cNvGraphicFramePr>
          <p:nvPr/>
        </p:nvGraphicFramePr>
        <p:xfrm>
          <a:off x="2876550" y="5405438"/>
          <a:ext cx="2870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1180465" imgH="431800" progId="Equation.DSMT4">
                  <p:embed/>
                </p:oleObj>
              </mc:Choice>
              <mc:Fallback>
                <p:oleObj name="" r:id="rId11" imgW="11804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6550" y="5405438"/>
                        <a:ext cx="28702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8" name="Object 10"/>
          <p:cNvGraphicFramePr>
            <a:graphicFrameLocks noChangeAspect="1"/>
          </p:cNvGraphicFramePr>
          <p:nvPr/>
        </p:nvGraphicFramePr>
        <p:xfrm>
          <a:off x="5827713" y="5405438"/>
          <a:ext cx="25606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1054100" imgH="431800" progId="Equation.DSMT4">
                  <p:embed/>
                </p:oleObj>
              </mc:Choice>
              <mc:Fallback>
                <p:oleObj name="" r:id="rId13" imgW="10541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27713" y="5405438"/>
                        <a:ext cx="2560637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9"/>
          <p:cNvSpPr txBox="1"/>
          <p:nvPr/>
        </p:nvSpPr>
        <p:spPr>
          <a:xfrm>
            <a:off x="285750" y="3279775"/>
            <a:ext cx="36353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由上述两个式子可得  </a:t>
            </a:r>
            <a:endParaRPr lang="zh-CN" altLang="en-US" sz="2800" b="1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714750" y="3294063"/>
          <a:ext cx="10477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431800" imgH="228600" progId="Equation.DSMT4">
                  <p:embed/>
                </p:oleObj>
              </mc:Choice>
              <mc:Fallback>
                <p:oleObj name="" r:id="rId15" imgW="4318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4750" y="3294063"/>
                        <a:ext cx="10477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5505450" y="3255963"/>
          <a:ext cx="1974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7" imgW="812165" imgH="241300" progId="Equation.DSMT4">
                  <p:embed/>
                </p:oleObj>
              </mc:Choice>
              <mc:Fallback>
                <p:oleObj name="" r:id="rId17" imgW="812165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5450" y="3255963"/>
                        <a:ext cx="19748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/>
      <p:bldP spid="30746" grpId="0"/>
      <p:bldP spid="30749" grpId="0"/>
      <p:bldP spid="30752" grpId="0"/>
      <p:bldP spid="3075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81" name="Object 2"/>
          <p:cNvGraphicFramePr>
            <a:graphicFrameLocks noChangeAspect="1"/>
          </p:cNvGraphicFramePr>
          <p:nvPr/>
        </p:nvGraphicFramePr>
        <p:xfrm>
          <a:off x="1741488" y="1893888"/>
          <a:ext cx="25622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054100" imgH="431800" progId="Equation.DSMT4">
                  <p:embed/>
                </p:oleObj>
              </mc:Choice>
              <mc:Fallback>
                <p:oleObj name="" r:id="rId1" imgW="1054100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488" y="1893888"/>
                        <a:ext cx="256222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3"/>
          <p:cNvGraphicFramePr>
            <a:graphicFrameLocks noChangeAspect="1"/>
          </p:cNvGraphicFramePr>
          <p:nvPr/>
        </p:nvGraphicFramePr>
        <p:xfrm>
          <a:off x="1763713" y="3141663"/>
          <a:ext cx="3054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257300" imgH="431800" progId="Equation.DSMT4">
                  <p:embed/>
                </p:oleObj>
              </mc:Choice>
              <mc:Fallback>
                <p:oleObj name="" r:id="rId3" imgW="12573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141663"/>
                        <a:ext cx="30543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/>
          <p:nvPr/>
        </p:nvSpPr>
        <p:spPr>
          <a:xfrm>
            <a:off x="611188" y="549275"/>
            <a:ext cx="792797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结论</a:t>
            </a: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：不管总体</a:t>
            </a:r>
            <a:r>
              <a:rPr lang="en-US" altLang="zh-CN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服从何种分布，总体期望和方差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的矩估计量分别为</a:t>
            </a:r>
            <a:endParaRPr lang="zh-CN" altLang="en-US" sz="2800" b="1" dirty="0"/>
          </a:p>
        </p:txBody>
      </p:sp>
      <p:sp>
        <p:nvSpPr>
          <p:cNvPr id="32785" name="Text Box 17"/>
          <p:cNvSpPr txBox="1"/>
          <p:nvPr/>
        </p:nvSpPr>
        <p:spPr>
          <a:xfrm>
            <a:off x="611188" y="4549775"/>
            <a:ext cx="18192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估计值为  </a:t>
            </a:r>
            <a:endParaRPr lang="zh-CN" altLang="en-US" sz="2800" b="1" dirty="0"/>
          </a:p>
        </p:txBody>
      </p:sp>
      <p:graphicFrame>
        <p:nvGraphicFramePr>
          <p:cNvPr id="32786" name="Object 4"/>
          <p:cNvGraphicFramePr>
            <a:graphicFrameLocks noChangeAspect="1"/>
          </p:cNvGraphicFramePr>
          <p:nvPr/>
        </p:nvGraphicFramePr>
        <p:xfrm>
          <a:off x="2466975" y="4468813"/>
          <a:ext cx="2346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965200" imgH="431800" progId="Equation.DSMT4">
                  <p:embed/>
                </p:oleObj>
              </mc:Choice>
              <mc:Fallback>
                <p:oleObj name="" r:id="rId5" imgW="965200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6975" y="4468813"/>
                        <a:ext cx="234632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5"/>
          <p:cNvGraphicFramePr>
            <a:graphicFrameLocks noChangeAspect="1"/>
          </p:cNvGraphicFramePr>
          <p:nvPr/>
        </p:nvGraphicFramePr>
        <p:xfrm>
          <a:off x="5281613" y="4452938"/>
          <a:ext cx="2838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167765" imgH="431800" progId="Equation.DSMT4">
                  <p:embed/>
                </p:oleObj>
              </mc:Choice>
              <mc:Fallback>
                <p:oleObj name="" r:id="rId7" imgW="1167765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1613" y="4452938"/>
                        <a:ext cx="283845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107950" y="428625"/>
            <a:ext cx="878840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设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/>
              <a:t>总体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样本，试求下列总体</a:t>
            </a:r>
            <a:endParaRPr lang="zh-CN" altLang="en-US" sz="28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分布参数的矩估计量。</a:t>
            </a:r>
            <a:endParaRPr lang="zh-CN" altLang="el-GR" sz="2800" b="1" dirty="0">
              <a:ea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250825" y="2349500"/>
            <a:ext cx="2809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解</a:t>
            </a:r>
            <a:r>
              <a:rPr lang="zh-CN" altLang="en-US" sz="2800" b="1" dirty="0"/>
              <a:t>  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）由于    </a:t>
            </a:r>
            <a:endParaRPr lang="zh-CN" altLang="en-US" sz="2800" b="1" dirty="0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211138" y="1571625"/>
          <a:ext cx="65992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17800" imgH="279400" progId="Equation.DSMT4">
                  <p:embed/>
                </p:oleObj>
              </mc:Choice>
              <mc:Fallback>
                <p:oleObj name="" r:id="rId1" imgW="27178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138" y="1571625"/>
                        <a:ext cx="6599237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3"/>
          <p:cNvGraphicFramePr>
            <a:graphicFrameLocks noChangeAspect="1"/>
          </p:cNvGraphicFramePr>
          <p:nvPr/>
        </p:nvGraphicFramePr>
        <p:xfrm>
          <a:off x="2730500" y="2297113"/>
          <a:ext cx="3641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498600" imgH="228600" progId="Equation.DSMT4">
                  <p:embed/>
                </p:oleObj>
              </mc:Choice>
              <mc:Fallback>
                <p:oleObj name="" r:id="rId3" imgW="14986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500" y="2297113"/>
                        <a:ext cx="36417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/>
          <p:nvPr/>
        </p:nvSpPr>
        <p:spPr>
          <a:xfrm>
            <a:off x="323850" y="45085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）由于   </a:t>
            </a:r>
            <a:endParaRPr lang="zh-CN" altLang="en-US" sz="2800" b="1" dirty="0"/>
          </a:p>
        </p:txBody>
      </p:sp>
      <p:sp>
        <p:nvSpPr>
          <p:cNvPr id="33804" name="Text Box 12"/>
          <p:cNvSpPr txBox="1"/>
          <p:nvPr/>
        </p:nvSpPr>
        <p:spPr>
          <a:xfrm>
            <a:off x="755650" y="2924175"/>
            <a:ext cx="5087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所以参数</a:t>
            </a:r>
            <a:r>
              <a:rPr lang="zh-CN" altLang="en-US" sz="2800" b="1" dirty="0">
                <a:sym typeface="Symbol" panose="05050102010706020507" pitchFamily="18" charset="2"/>
              </a:rPr>
              <a:t>和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ym typeface="Symbol" panose="05050102010706020507" pitchFamily="18" charset="2"/>
              </a:rPr>
              <a:t>的矩估计量为  </a:t>
            </a:r>
            <a:r>
              <a:rPr lang="zh-CN" altLang="en-US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33805" name="Object 5"/>
          <p:cNvGraphicFramePr>
            <a:graphicFrameLocks noChangeAspect="1"/>
          </p:cNvGraphicFramePr>
          <p:nvPr/>
        </p:nvGraphicFramePr>
        <p:xfrm>
          <a:off x="1187450" y="3716338"/>
          <a:ext cx="10493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431800" imgH="254000" progId="Equation.DSMT4">
                  <p:embed/>
                </p:oleObj>
              </mc:Choice>
              <mc:Fallback>
                <p:oleObj name="" r:id="rId5" imgW="431800" imgH="254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3716338"/>
                        <a:ext cx="104933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6"/>
          <p:cNvGraphicFramePr>
            <a:graphicFrameLocks noChangeAspect="1"/>
          </p:cNvGraphicFramePr>
          <p:nvPr/>
        </p:nvGraphicFramePr>
        <p:xfrm>
          <a:off x="2843213" y="3573463"/>
          <a:ext cx="30559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257300" imgH="431800" progId="Equation.DSMT4">
                  <p:embed/>
                </p:oleObj>
              </mc:Choice>
              <mc:Fallback>
                <p:oleObj name="" r:id="rId7" imgW="125730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3573463"/>
                        <a:ext cx="3055937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7"/>
          <p:cNvGraphicFramePr>
            <a:graphicFrameLocks noChangeAspect="1"/>
          </p:cNvGraphicFramePr>
          <p:nvPr/>
        </p:nvGraphicFramePr>
        <p:xfrm>
          <a:off x="2185988" y="4579938"/>
          <a:ext cx="17891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736600" imgH="203200" progId="Equation.DSMT4">
                  <p:embed/>
                </p:oleObj>
              </mc:Choice>
              <mc:Fallback>
                <p:oleObj name="" r:id="rId9" imgW="736600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5988" y="4579938"/>
                        <a:ext cx="178911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8"/>
          <p:cNvGraphicFramePr>
            <a:graphicFrameLocks noChangeAspect="1"/>
          </p:cNvGraphicFramePr>
          <p:nvPr/>
        </p:nvGraphicFramePr>
        <p:xfrm>
          <a:off x="4314825" y="5445125"/>
          <a:ext cx="35179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447800" imgH="431800" progId="Equation.DSMT4">
                  <p:embed/>
                </p:oleObj>
              </mc:Choice>
              <mc:Fallback>
                <p:oleObj name="" r:id="rId11" imgW="1447800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4825" y="5445125"/>
                        <a:ext cx="3517900" cy="1046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/>
          <p:nvPr/>
        </p:nvSpPr>
        <p:spPr>
          <a:xfrm>
            <a:off x="323850" y="51387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所以</a:t>
            </a:r>
            <a:endParaRPr lang="zh-CN" altLang="en-US" sz="2800" b="1" dirty="0"/>
          </a:p>
        </p:txBody>
      </p:sp>
      <p:sp>
        <p:nvSpPr>
          <p:cNvPr id="33811" name="Text Box 19"/>
          <p:cNvSpPr txBox="1"/>
          <p:nvPr/>
        </p:nvSpPr>
        <p:spPr>
          <a:xfrm>
            <a:off x="539750" y="5708650"/>
            <a:ext cx="39766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得参数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的矩估计量为   </a:t>
            </a:r>
            <a:endParaRPr lang="zh-CN" altLang="en-US" sz="2800" b="1" dirty="0"/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547813" y="4995863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571500" imgH="304800" progId="Equation.3">
                  <p:embed/>
                </p:oleObj>
              </mc:Choice>
              <mc:Fallback>
                <p:oleObj name="" r:id="rId13" imgW="571500" imgH="304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7813" y="4995863"/>
                        <a:ext cx="136842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801" grpId="0"/>
      <p:bldP spid="33804" grpId="0"/>
      <p:bldP spid="33810" grpId="0"/>
      <p:bldP spid="338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ext Box 2"/>
          <p:cNvSpPr txBox="1"/>
          <p:nvPr/>
        </p:nvSpPr>
        <p:spPr>
          <a:xfrm>
            <a:off x="381000" y="425450"/>
            <a:ext cx="81915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设总体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~ U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[0,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l-GR" altLang="zh-CN" sz="2800" b="1" dirty="0">
                <a:latin typeface="Arial" panose="020B0604020202020204" pitchFamily="34" charset="0"/>
                <a:ea typeface="楷体_GB2312" pitchFamily="49" charset="-122"/>
              </a:rPr>
              <a:t>θ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未知, 求参数 </a:t>
            </a:r>
            <a:r>
              <a:rPr lang="el-GR" altLang="zh-CN" sz="2800" b="1" dirty="0">
                <a:latin typeface="Arial" panose="020B0604020202020204" pitchFamily="34" charset="0"/>
                <a:ea typeface="楷体_GB2312" pitchFamily="49" charset="-122"/>
              </a:rPr>
              <a:t>θ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 矩法估计量.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6499" name="Text Box 3"/>
          <p:cNvSpPr txBox="1"/>
          <p:nvPr/>
        </p:nvSpPr>
        <p:spPr>
          <a:xfrm>
            <a:off x="396875" y="1836738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66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00" name="Text Box 4"/>
          <p:cNvSpPr txBox="1"/>
          <p:nvPr/>
        </p:nvSpPr>
        <p:spPr>
          <a:xfrm>
            <a:off x="1295400" y="1828800"/>
            <a:ext cx="9032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379663" y="1701800"/>
          <a:ext cx="2336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320800" imgH="508000" progId="Equation.DSMT4">
                  <p:embed/>
                </p:oleObj>
              </mc:Choice>
              <mc:Fallback>
                <p:oleObj name="" r:id="rId1" imgW="1320800" imgH="508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79663" y="1701800"/>
                        <a:ext cx="23368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/>
          <p:nvPr/>
        </p:nvSpPr>
        <p:spPr>
          <a:xfrm>
            <a:off x="827088" y="3028950"/>
            <a:ext cx="30575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又样本的一阶矩为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992688" y="2830513"/>
          <a:ext cx="26035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473200" imgH="558800" progId="Equation.DSMT4">
                  <p:embed/>
                </p:oleObj>
              </mc:Choice>
              <mc:Fallback>
                <p:oleObj name="" r:id="rId3" imgW="1473200" imgH="558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92688" y="2830513"/>
                        <a:ext cx="2603500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059113" y="4508500"/>
          <a:ext cx="11541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647700" imgH="355600" progId="Equation.DSMT4">
                  <p:embed/>
                </p:oleObj>
              </mc:Choice>
              <mc:Fallback>
                <p:oleObj name="" r:id="rId5" imgW="647700" imgH="355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4508500"/>
                        <a:ext cx="1154112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508625" y="1916113"/>
          <a:ext cx="15605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609600" imgH="215900" progId="Equation.3">
                  <p:embed/>
                </p:oleObj>
              </mc:Choice>
              <mc:Fallback>
                <p:oleObj name="" r:id="rId7" imgW="609600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25" y="1916113"/>
                        <a:ext cx="156051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2" name="Text Box 32"/>
          <p:cNvSpPr txBox="1"/>
          <p:nvPr/>
        </p:nvSpPr>
        <p:spPr>
          <a:xfrm>
            <a:off x="323850" y="3860800"/>
            <a:ext cx="8013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由矩法估计，令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代替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 ，可得 </a:t>
            </a:r>
            <a:r>
              <a:rPr lang="el-GR" altLang="zh-CN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θ</a:t>
            </a:r>
            <a:r>
              <a:rPr lang="zh-CN" altLang="en-US" sz="2800" b="1" dirty="0"/>
              <a:t>的矩估计量为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/>
      <p:bldP spid="106500" grpId="0"/>
      <p:bldP spid="2" grpId="0"/>
      <p:bldP spid="307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2392363" y="188913"/>
            <a:ext cx="5094287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参数的极大似然估计法   </a:t>
            </a:r>
            <a:endParaRPr lang="zh-CN" altLang="en-US" sz="36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376238" y="989013"/>
            <a:ext cx="226536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求解方法：   </a:t>
            </a:r>
            <a:endParaRPr lang="zh-CN" altLang="en-US" sz="28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276600" y="2276475"/>
          <a:ext cx="52895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171700" imgH="431800" progId="Equation.DSMT4">
                  <p:embed/>
                </p:oleObj>
              </mc:Choice>
              <mc:Fallback>
                <p:oleObj name="" r:id="rId1" imgW="2171700" imgH="431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276475"/>
                        <a:ext cx="5289550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482975" y="1557338"/>
          <a:ext cx="5661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2322830" imgH="406400" progId="Equation.DSMT4">
                  <p:embed/>
                </p:oleObj>
              </mc:Choice>
              <mc:Fallback>
                <p:oleObj name="" r:id="rId3" imgW="2322830" imgH="4064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2975" y="1557338"/>
                        <a:ext cx="5661025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/>
          <p:nvPr/>
        </p:nvSpPr>
        <p:spPr>
          <a:xfrm>
            <a:off x="179388" y="2349500"/>
            <a:ext cx="327660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）取自然对数 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68313" y="3933825"/>
            <a:ext cx="6219825" cy="647700"/>
            <a:chOff x="282" y="3749"/>
            <a:chExt cx="3918" cy="408"/>
          </a:xfrm>
        </p:grpSpPr>
        <p:sp>
          <p:nvSpPr>
            <p:cNvPr id="35855" name="Text Box 8"/>
            <p:cNvSpPr txBox="1"/>
            <p:nvPr/>
          </p:nvSpPr>
          <p:spPr>
            <a:xfrm>
              <a:off x="282" y="3749"/>
              <a:ext cx="391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其解   即为参数</a:t>
              </a:r>
              <a:r>
                <a:rPr lang="zh-CN" altLang="en-US" sz="2800" b="1" dirty="0">
                  <a:latin typeface="Arial" panose="020B0604020202020204" pitchFamily="34" charset="0"/>
                  <a:sym typeface="Symbol" panose="05050102010706020507" pitchFamily="18" charset="2"/>
                </a:rPr>
                <a:t>的极大似然估计值。  </a:t>
              </a:r>
              <a:endPara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5856" name="Object 9"/>
            <p:cNvGraphicFramePr>
              <a:graphicFrameLocks noChangeAspect="1"/>
            </p:cNvGraphicFramePr>
            <p:nvPr/>
          </p:nvGraphicFramePr>
          <p:xfrm>
            <a:off x="793" y="3793"/>
            <a:ext cx="19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5" imgW="127000" imgH="215265" progId="Equation.DSMT4">
                    <p:embed/>
                  </p:oleObj>
                </mc:Choice>
                <mc:Fallback>
                  <p:oleObj name="" r:id="rId5" imgW="127000" imgH="215265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3" y="3793"/>
                          <a:ext cx="194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/>
          <p:nvPr/>
        </p:nvGrpSpPr>
        <p:grpSpPr>
          <a:xfrm>
            <a:off x="179388" y="3068638"/>
            <a:ext cx="3251200" cy="955675"/>
            <a:chOff x="554" y="2840"/>
            <a:chExt cx="2048" cy="602"/>
          </a:xfrm>
        </p:grpSpPr>
        <p:sp>
          <p:nvSpPr>
            <p:cNvPr id="35853" name="Text Box 11"/>
            <p:cNvSpPr txBox="1"/>
            <p:nvPr/>
          </p:nvSpPr>
          <p:spPr>
            <a:xfrm>
              <a:off x="554" y="2846"/>
              <a:ext cx="1040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（</a:t>
              </a:r>
              <a:r>
                <a:rPr lang="en-US" altLang="zh-CN" sz="2800" b="1" dirty="0">
                  <a:latin typeface="Arial" panose="020B0604020202020204" pitchFamily="34" charset="0"/>
                </a:rPr>
                <a:t>3</a:t>
              </a:r>
              <a:r>
                <a:rPr lang="zh-CN" altLang="en-US" sz="2800" b="1" dirty="0">
                  <a:latin typeface="Arial" panose="020B0604020202020204" pitchFamily="34" charset="0"/>
                </a:rPr>
                <a:t>）令  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5854" name="Object 12"/>
            <p:cNvGraphicFramePr>
              <a:graphicFrameLocks noChangeAspect="1"/>
            </p:cNvGraphicFramePr>
            <p:nvPr/>
          </p:nvGraphicFramePr>
          <p:xfrm>
            <a:off x="1610" y="2840"/>
            <a:ext cx="992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7" imgW="647700" imgH="393700" progId="Equation.DSMT4">
                    <p:embed/>
                  </p:oleObj>
                </mc:Choice>
                <mc:Fallback>
                  <p:oleObj name="" r:id="rId7" imgW="647700" imgH="3937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10" y="2840"/>
                          <a:ext cx="992" cy="6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5" name="Text Box 13"/>
          <p:cNvSpPr txBox="1"/>
          <p:nvPr/>
        </p:nvSpPr>
        <p:spPr>
          <a:xfrm>
            <a:off x="179388" y="1628775"/>
            <a:ext cx="3732212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）构造似然函数  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4286" name="Text Box 14"/>
          <p:cNvSpPr txBox="1"/>
          <p:nvPr/>
        </p:nvSpPr>
        <p:spPr>
          <a:xfrm>
            <a:off x="519113" y="4511675"/>
            <a:ext cx="8658225" cy="1289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若总体的密度函数中有多个参数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sz="28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，</a:t>
            </a:r>
            <a:r>
              <a:rPr lang="en-US" altLang="zh-CN" sz="28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，</a:t>
            </a:r>
            <a:r>
              <a:rPr lang="en-US" altLang="zh-CN" sz="28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，则将</a:t>
            </a:r>
            <a:endParaRPr lang="zh-CN" altLang="en-US" sz="2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第（</a:t>
            </a:r>
            <a:r>
              <a:rPr lang="en-US" altLang="zh-CN" sz="2800" b="1" dirty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）步改为</a:t>
            </a:r>
            <a:endParaRPr lang="zh-CN" altLang="en-US" sz="2800" b="1" baseline="-25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160713" y="5045075"/>
          <a:ext cx="36433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1497965" imgH="431800" progId="Equation.DSMT4">
                  <p:embed/>
                </p:oleObj>
              </mc:Choice>
              <mc:Fallback>
                <p:oleObj name="" r:id="rId9" imgW="1497965" imgH="4318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0713" y="5045075"/>
                        <a:ext cx="36433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/>
          <p:nvPr/>
        </p:nvSpPr>
        <p:spPr>
          <a:xfrm>
            <a:off x="592138" y="5813425"/>
            <a:ext cx="2979737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解方程组即可。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  <p:bldP spid="54278" grpId="0"/>
      <p:bldP spid="54285" grpId="0"/>
      <p:bldP spid="54286" grpId="0"/>
      <p:bldP spid="5428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1465</Words>
  <Application>WPS 演示</Application>
  <PresentationFormat/>
  <Paragraphs>191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17</vt:i4>
      </vt:variant>
    </vt:vector>
  </HeadingPairs>
  <TitlesOfParts>
    <vt:vector size="121" baseType="lpstr">
      <vt:lpstr>Arial</vt:lpstr>
      <vt:lpstr>宋体</vt:lpstr>
      <vt:lpstr>Wingdings</vt:lpstr>
      <vt:lpstr>Century Schoolbook</vt:lpstr>
      <vt:lpstr>华文楷体</vt:lpstr>
      <vt:lpstr>Wingdings 2</vt:lpstr>
      <vt:lpstr>Calibri</vt:lpstr>
      <vt:lpstr>휴먼매직체</vt:lpstr>
      <vt:lpstr>Segoe Print</vt:lpstr>
      <vt:lpstr>华文新魏</vt:lpstr>
      <vt:lpstr>楷体_GB2312</vt:lpstr>
      <vt:lpstr>新宋体</vt:lpstr>
      <vt:lpstr>Arial Black</vt:lpstr>
      <vt:lpstr>Symbol</vt:lpstr>
      <vt:lpstr>华文隶书</vt:lpstr>
      <vt:lpstr>Times New Roman</vt:lpstr>
      <vt:lpstr>黑体</vt:lpstr>
      <vt:lpstr>Wingdings</vt:lpstr>
      <vt:lpstr>微软雅黑</vt:lpstr>
      <vt:lpstr>Arial Unicode MS</vt:lpstr>
      <vt:lpstr>Malgun Gothic</vt:lpstr>
      <vt:lpstr>隶书</vt:lpstr>
      <vt:lpstr>凸显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</dc:title>
  <dc:creator>Administrator</dc:creator>
  <cp:lastModifiedBy>Administrator</cp:lastModifiedBy>
  <cp:revision>26</cp:revision>
  <dcterms:created xsi:type="dcterms:W3CDTF">2012-05-07T04:22:31Z</dcterms:created>
  <dcterms:modified xsi:type="dcterms:W3CDTF">2021-06-18T02:46:01Z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