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5" r:id="rId4"/>
  </p:sldMasterIdLst>
  <p:sldIdLst>
    <p:sldId id="256" r:id="rId5"/>
    <p:sldId id="258" r:id="rId6"/>
    <p:sldId id="260" r:id="rId7"/>
    <p:sldId id="262" r:id="rId8"/>
    <p:sldId id="261" r:id="rId9"/>
    <p:sldId id="265" r:id="rId10"/>
    <p:sldId id="264" r:id="rId11"/>
    <p:sldId id="266" r:id="rId12"/>
    <p:sldId id="275" r:id="rId13"/>
    <p:sldId id="276" r:id="rId14"/>
    <p:sldId id="286" r:id="rId15"/>
    <p:sldId id="278" r:id="rId16"/>
    <p:sldId id="280" r:id="rId17"/>
    <p:sldId id="281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7" Type="http://schemas.openxmlformats.org/officeDocument/2006/relationships/image" Target="../media/image59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wmf"/><Relationship Id="rId4" Type="http://schemas.openxmlformats.org/officeDocument/2006/relationships/image" Target="../media/image76.png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7" Type="http://schemas.openxmlformats.org/officeDocument/2006/relationships/image" Target="../media/image92.emf"/><Relationship Id="rId6" Type="http://schemas.openxmlformats.org/officeDocument/2006/relationships/image" Target="../media/image91.e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emf"/><Relationship Id="rId1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wmf"/><Relationship Id="rId3" Type="http://schemas.openxmlformats.org/officeDocument/2006/relationships/image" Target="../media/image103.e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7" Type="http://schemas.openxmlformats.org/officeDocument/2006/relationships/image" Target="../media/image127.e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e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image" Target="../media/image151.wmf"/><Relationship Id="rId7" Type="http://schemas.openxmlformats.org/officeDocument/2006/relationships/image" Target="../media/image150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4" Type="http://schemas.openxmlformats.org/officeDocument/2006/relationships/image" Target="../media/image157.wmf"/><Relationship Id="rId13" Type="http://schemas.openxmlformats.org/officeDocument/2006/relationships/image" Target="../media/image156.wmf"/><Relationship Id="rId12" Type="http://schemas.openxmlformats.org/officeDocument/2006/relationships/image" Target="../media/image155.wmf"/><Relationship Id="rId11" Type="http://schemas.openxmlformats.org/officeDocument/2006/relationships/image" Target="../media/image154.wmf"/><Relationship Id="rId10" Type="http://schemas.openxmlformats.org/officeDocument/2006/relationships/image" Target="../media/image153.wmf"/><Relationship Id="rId1" Type="http://schemas.openxmlformats.org/officeDocument/2006/relationships/image" Target="../media/image144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image" Target="../media/image184.wmf"/><Relationship Id="rId7" Type="http://schemas.openxmlformats.org/officeDocument/2006/relationships/image" Target="../media/image183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1.emf"/><Relationship Id="rId5" Type="http://schemas.openxmlformats.org/officeDocument/2006/relationships/image" Target="../media/image190.wmf"/><Relationship Id="rId4" Type="http://schemas.openxmlformats.org/officeDocument/2006/relationships/image" Target="../media/image189.emf"/><Relationship Id="rId3" Type="http://schemas.openxmlformats.org/officeDocument/2006/relationships/image" Target="../media/image188.wmf"/><Relationship Id="rId2" Type="http://schemas.openxmlformats.org/officeDocument/2006/relationships/image" Target="../media/image187.emf"/><Relationship Id="rId1" Type="http://schemas.openxmlformats.org/officeDocument/2006/relationships/image" Target="../media/image18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emf"/><Relationship Id="rId1" Type="http://schemas.openxmlformats.org/officeDocument/2006/relationships/image" Target="../media/image192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emf"/><Relationship Id="rId8" Type="http://schemas.openxmlformats.org/officeDocument/2006/relationships/image" Target="../media/image31.emf"/><Relationship Id="rId7" Type="http://schemas.openxmlformats.org/officeDocument/2006/relationships/image" Target="../media/image3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3" Type="http://schemas.openxmlformats.org/officeDocument/2006/relationships/image" Target="../media/image26.wmf"/><Relationship Id="rId23" Type="http://schemas.openxmlformats.org/officeDocument/2006/relationships/image" Target="../media/image46.emf"/><Relationship Id="rId22" Type="http://schemas.openxmlformats.org/officeDocument/2006/relationships/image" Target="../media/image45.emf"/><Relationship Id="rId21" Type="http://schemas.openxmlformats.org/officeDocument/2006/relationships/image" Target="../media/image44.emf"/><Relationship Id="rId20" Type="http://schemas.openxmlformats.org/officeDocument/2006/relationships/image" Target="../media/image43.emf"/><Relationship Id="rId2" Type="http://schemas.openxmlformats.org/officeDocument/2006/relationships/image" Target="../media/image25.wmf"/><Relationship Id="rId19" Type="http://schemas.openxmlformats.org/officeDocument/2006/relationships/image" Target="../media/image42.emf"/><Relationship Id="rId18" Type="http://schemas.openxmlformats.org/officeDocument/2006/relationships/image" Target="../media/image41.emf"/><Relationship Id="rId17" Type="http://schemas.openxmlformats.org/officeDocument/2006/relationships/image" Target="../media/image40.emf"/><Relationship Id="rId16" Type="http://schemas.openxmlformats.org/officeDocument/2006/relationships/image" Target="../media/image39.emf"/><Relationship Id="rId15" Type="http://schemas.openxmlformats.org/officeDocument/2006/relationships/image" Target="../media/image38.emf"/><Relationship Id="rId14" Type="http://schemas.openxmlformats.org/officeDocument/2006/relationships/image" Target="../media/image37.emf"/><Relationship Id="rId13" Type="http://schemas.openxmlformats.org/officeDocument/2006/relationships/image" Target="../media/image36.emf"/><Relationship Id="rId12" Type="http://schemas.openxmlformats.org/officeDocument/2006/relationships/image" Target="../media/image35.emf"/><Relationship Id="rId11" Type="http://schemas.openxmlformats.org/officeDocument/2006/relationships/image" Target="../media/image34.emf"/><Relationship Id="rId10" Type="http://schemas.openxmlformats.org/officeDocument/2006/relationships/image" Target="../media/image33.e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60D1F4-CEB2-41AE-990E-727D7745D91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42AECE-013D-4D72-816E-464147F5D05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2A9E33-C0B9-4A81-B708-40707306F7A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DC4687-8F38-4885-A3DE-35EC0376F88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DC4687-8F38-4885-A3DE-35EC0376F88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865FE5-BFD5-4901-AC3A-D144C5E3049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DC4687-8F38-4885-A3DE-35EC0376F88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1564BC-CF4A-4A6D-AC01-C9A104A1E74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1C4E7A-696F-4DC6-A6B5-521670E2E6F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DC4687-8F38-4885-A3DE-35EC0376F88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DC4687-8F38-4885-A3DE-35EC0376F88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en-US" altLang="zh-CN" dirty="0">
                <a:latin typeface="Century Schoolbook" panose="02040604050505020304" pitchFamily="18" charset="0"/>
              </a:rPr>
            </a:fld>
            <a:endParaRPr lang="en-US" altLang="zh-CN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B314015-14EC-49FE-8872-01148470B05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6868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DC4687-8F38-4885-A3DE-35EC0376F88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E6BA6-11AA-4865-94A1-0D7CC7DD402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51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8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6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6.png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3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1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7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6.w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85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oleObject" Target="../embeddings/oleObject93.bin"/><Relationship Id="rId7" Type="http://schemas.openxmlformats.org/officeDocument/2006/relationships/image" Target="../media/image88.wmf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58.wmf"/><Relationship Id="rId19" Type="http://schemas.openxmlformats.org/officeDocument/2006/relationships/vmlDrawing" Target="../drawings/vmlDrawing13.vml"/><Relationship Id="rId18" Type="http://schemas.openxmlformats.org/officeDocument/2006/relationships/slideLayout" Target="../slideLayouts/slideLayout15.xml"/><Relationship Id="rId17" Type="http://schemas.openxmlformats.org/officeDocument/2006/relationships/image" Target="../media/image93.wmf"/><Relationship Id="rId16" Type="http://schemas.openxmlformats.org/officeDocument/2006/relationships/oleObject" Target="../embeddings/oleObject97.bin"/><Relationship Id="rId15" Type="http://schemas.openxmlformats.org/officeDocument/2006/relationships/image" Target="../media/image92.emf"/><Relationship Id="rId14" Type="http://schemas.openxmlformats.org/officeDocument/2006/relationships/oleObject" Target="../embeddings/oleObject96.bin"/><Relationship Id="rId13" Type="http://schemas.openxmlformats.org/officeDocument/2006/relationships/image" Target="../media/image91.emf"/><Relationship Id="rId12" Type="http://schemas.openxmlformats.org/officeDocument/2006/relationships/oleObject" Target="../embeddings/oleObject95.bin"/><Relationship Id="rId11" Type="http://schemas.openxmlformats.org/officeDocument/2006/relationships/image" Target="../media/image90.wmf"/><Relationship Id="rId10" Type="http://schemas.openxmlformats.org/officeDocument/2006/relationships/oleObject" Target="../embeddings/oleObject94.bin"/><Relationship Id="rId1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4.wmf"/><Relationship Id="rId1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10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8.e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97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1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20.xml"/><Relationship Id="rId12" Type="http://schemas.openxmlformats.org/officeDocument/2006/relationships/image" Target="../media/image106.e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05.emf"/><Relationship Id="rId1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7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20.xml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1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15.wmf"/><Relationship Id="rId19" Type="http://schemas.openxmlformats.org/officeDocument/2006/relationships/slideLayout" Target="../slideLayouts/slideLayout20.xml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2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1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20.xml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136.bin"/><Relationship Id="rId14" Type="http://schemas.openxmlformats.org/officeDocument/2006/relationships/image" Target="../media/image127.emf"/><Relationship Id="rId13" Type="http://schemas.openxmlformats.org/officeDocument/2006/relationships/oleObject" Target="../embeddings/oleObject135.bin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2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31.e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29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0.xml"/><Relationship Id="rId16" Type="http://schemas.openxmlformats.org/officeDocument/2006/relationships/image" Target="../media/image136.wmf"/><Relationship Id="rId15" Type="http://schemas.openxmlformats.org/officeDocument/2006/relationships/oleObject" Target="../embeddings/oleObject144.bin"/><Relationship Id="rId14" Type="http://schemas.openxmlformats.org/officeDocument/2006/relationships/image" Target="../media/image135.wmf"/><Relationship Id="rId13" Type="http://schemas.openxmlformats.org/officeDocument/2006/relationships/oleObject" Target="../embeddings/oleObject143.bin"/><Relationship Id="rId12" Type="http://schemas.openxmlformats.org/officeDocument/2006/relationships/image" Target="../media/image134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13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37.wmf"/><Relationship Id="rId13" Type="http://schemas.openxmlformats.org/officeDocument/2006/relationships/vmlDrawing" Target="../drawings/vmlDrawing22.vml"/><Relationship Id="rId12" Type="http://schemas.openxmlformats.org/officeDocument/2006/relationships/slideLayout" Target="../slideLayouts/slideLayout20.xml"/><Relationship Id="rId11" Type="http://schemas.openxmlformats.org/officeDocument/2006/relationships/audio" Target="../media/audio1.wav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145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42.wmf"/><Relationship Id="rId1" Type="http://schemas.openxmlformats.org/officeDocument/2006/relationships/oleObject" Target="../embeddings/oleObject15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45.wmf"/><Relationship Id="rId30" Type="http://schemas.openxmlformats.org/officeDocument/2006/relationships/vmlDrawing" Target="../drawings/vmlDrawing24.vml"/><Relationship Id="rId3" Type="http://schemas.openxmlformats.org/officeDocument/2006/relationships/oleObject" Target="../embeddings/oleObject153.bin"/><Relationship Id="rId29" Type="http://schemas.openxmlformats.org/officeDocument/2006/relationships/slideLayout" Target="../slideLayouts/slideLayout20.xml"/><Relationship Id="rId28" Type="http://schemas.openxmlformats.org/officeDocument/2006/relationships/image" Target="../media/image157.wmf"/><Relationship Id="rId27" Type="http://schemas.openxmlformats.org/officeDocument/2006/relationships/oleObject" Target="../embeddings/oleObject165.bin"/><Relationship Id="rId26" Type="http://schemas.openxmlformats.org/officeDocument/2006/relationships/image" Target="../media/image156.wmf"/><Relationship Id="rId25" Type="http://schemas.openxmlformats.org/officeDocument/2006/relationships/oleObject" Target="../embeddings/oleObject164.bin"/><Relationship Id="rId24" Type="http://schemas.openxmlformats.org/officeDocument/2006/relationships/image" Target="../media/image155.wmf"/><Relationship Id="rId23" Type="http://schemas.openxmlformats.org/officeDocument/2006/relationships/oleObject" Target="../embeddings/oleObject163.bin"/><Relationship Id="rId22" Type="http://schemas.openxmlformats.org/officeDocument/2006/relationships/image" Target="../media/image154.wmf"/><Relationship Id="rId21" Type="http://schemas.openxmlformats.org/officeDocument/2006/relationships/oleObject" Target="../embeddings/oleObject162.bin"/><Relationship Id="rId20" Type="http://schemas.openxmlformats.org/officeDocument/2006/relationships/image" Target="../media/image153.wmf"/><Relationship Id="rId2" Type="http://schemas.openxmlformats.org/officeDocument/2006/relationships/image" Target="../media/image144.wmf"/><Relationship Id="rId19" Type="http://schemas.openxmlformats.org/officeDocument/2006/relationships/oleObject" Target="../embeddings/oleObject161.bin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160.bin"/><Relationship Id="rId16" Type="http://schemas.openxmlformats.org/officeDocument/2006/relationships/image" Target="../media/image151.w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5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58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0.xml"/><Relationship Id="rId12" Type="http://schemas.openxmlformats.org/officeDocument/2006/relationships/image" Target="../media/image163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6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64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72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68.wmf"/><Relationship Id="rId1" Type="http://schemas.openxmlformats.org/officeDocument/2006/relationships/oleObject" Target="../embeddings/oleObject17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37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17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37.xml"/><Relationship Id="rId6" Type="http://schemas.openxmlformats.org/officeDocument/2006/relationships/image" Target="../media/image175.e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74.e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73.emf"/><Relationship Id="rId1" Type="http://schemas.openxmlformats.org/officeDocument/2006/relationships/oleObject" Target="../embeddings/oleObject181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176.wmf"/><Relationship Id="rId1" Type="http://schemas.openxmlformats.org/officeDocument/2006/relationships/oleObject" Target="../embeddings/oleObject184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86.bin"/><Relationship Id="rId20" Type="http://schemas.openxmlformats.org/officeDocument/2006/relationships/vmlDrawing" Target="../drawings/vmlDrawing31.vml"/><Relationship Id="rId2" Type="http://schemas.openxmlformats.org/officeDocument/2006/relationships/image" Target="../media/image177.wmf"/><Relationship Id="rId19" Type="http://schemas.openxmlformats.org/officeDocument/2006/relationships/slideLayout" Target="../slideLayouts/slideLayout32.xml"/><Relationship Id="rId18" Type="http://schemas.openxmlformats.org/officeDocument/2006/relationships/image" Target="../media/image185.wmf"/><Relationship Id="rId17" Type="http://schemas.openxmlformats.org/officeDocument/2006/relationships/oleObject" Target="../embeddings/oleObject193.bin"/><Relationship Id="rId16" Type="http://schemas.openxmlformats.org/officeDocument/2006/relationships/image" Target="../media/image184.wmf"/><Relationship Id="rId15" Type="http://schemas.openxmlformats.org/officeDocument/2006/relationships/oleObject" Target="../embeddings/oleObject192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191.bin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190.bin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185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8.bin"/><Relationship Id="rId8" Type="http://schemas.openxmlformats.org/officeDocument/2006/relationships/image" Target="../media/image189.emf"/><Relationship Id="rId7" Type="http://schemas.openxmlformats.org/officeDocument/2006/relationships/oleObject" Target="../embeddings/oleObject197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87.emf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186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32.xml"/><Relationship Id="rId12" Type="http://schemas.openxmlformats.org/officeDocument/2006/relationships/image" Target="../media/image191.emf"/><Relationship Id="rId11" Type="http://schemas.openxmlformats.org/officeDocument/2006/relationships/oleObject" Target="../embeddings/oleObject199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19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32.xml"/><Relationship Id="rId6" Type="http://schemas.openxmlformats.org/officeDocument/2006/relationships/image" Target="../media/image194.png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93.e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192.emf"/><Relationship Id="rId1" Type="http://schemas.openxmlformats.org/officeDocument/2006/relationships/oleObject" Target="../embeddings/oleObject20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32.x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96.e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95.emf"/><Relationship Id="rId1" Type="http://schemas.openxmlformats.org/officeDocument/2006/relationships/oleObject" Target="../embeddings/oleObject20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2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0.e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7.e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8" Type="http://schemas.openxmlformats.org/officeDocument/2006/relationships/vmlDrawing" Target="../drawings/vmlDrawing5.vml"/><Relationship Id="rId47" Type="http://schemas.openxmlformats.org/officeDocument/2006/relationships/slideLayout" Target="../slideLayouts/slideLayout2.xml"/><Relationship Id="rId46" Type="http://schemas.openxmlformats.org/officeDocument/2006/relationships/image" Target="../media/image46.emf"/><Relationship Id="rId45" Type="http://schemas.openxmlformats.org/officeDocument/2006/relationships/oleObject" Target="../embeddings/oleObject45.bin"/><Relationship Id="rId44" Type="http://schemas.openxmlformats.org/officeDocument/2006/relationships/image" Target="../media/image45.emf"/><Relationship Id="rId43" Type="http://schemas.openxmlformats.org/officeDocument/2006/relationships/oleObject" Target="../embeddings/oleObject44.bin"/><Relationship Id="rId42" Type="http://schemas.openxmlformats.org/officeDocument/2006/relationships/image" Target="../media/image44.emf"/><Relationship Id="rId41" Type="http://schemas.openxmlformats.org/officeDocument/2006/relationships/oleObject" Target="../embeddings/oleObject43.bin"/><Relationship Id="rId40" Type="http://schemas.openxmlformats.org/officeDocument/2006/relationships/image" Target="../media/image43.emf"/><Relationship Id="rId4" Type="http://schemas.openxmlformats.org/officeDocument/2006/relationships/image" Target="../media/image25.wmf"/><Relationship Id="rId39" Type="http://schemas.openxmlformats.org/officeDocument/2006/relationships/oleObject" Target="../embeddings/oleObject42.bin"/><Relationship Id="rId38" Type="http://schemas.openxmlformats.org/officeDocument/2006/relationships/image" Target="../media/image42.emf"/><Relationship Id="rId37" Type="http://schemas.openxmlformats.org/officeDocument/2006/relationships/oleObject" Target="../embeddings/oleObject41.bin"/><Relationship Id="rId36" Type="http://schemas.openxmlformats.org/officeDocument/2006/relationships/image" Target="../media/image41.emf"/><Relationship Id="rId35" Type="http://schemas.openxmlformats.org/officeDocument/2006/relationships/oleObject" Target="../embeddings/oleObject40.bin"/><Relationship Id="rId34" Type="http://schemas.openxmlformats.org/officeDocument/2006/relationships/image" Target="../media/image40.emf"/><Relationship Id="rId33" Type="http://schemas.openxmlformats.org/officeDocument/2006/relationships/oleObject" Target="../embeddings/oleObject39.bin"/><Relationship Id="rId32" Type="http://schemas.openxmlformats.org/officeDocument/2006/relationships/image" Target="../media/image39.emf"/><Relationship Id="rId31" Type="http://schemas.openxmlformats.org/officeDocument/2006/relationships/oleObject" Target="../embeddings/oleObject38.bin"/><Relationship Id="rId30" Type="http://schemas.openxmlformats.org/officeDocument/2006/relationships/image" Target="../media/image38.emf"/><Relationship Id="rId3" Type="http://schemas.openxmlformats.org/officeDocument/2006/relationships/oleObject" Target="../embeddings/oleObject24.bin"/><Relationship Id="rId29" Type="http://schemas.openxmlformats.org/officeDocument/2006/relationships/oleObject" Target="../embeddings/oleObject37.bin"/><Relationship Id="rId28" Type="http://schemas.openxmlformats.org/officeDocument/2006/relationships/image" Target="../media/image37.emf"/><Relationship Id="rId27" Type="http://schemas.openxmlformats.org/officeDocument/2006/relationships/oleObject" Target="../embeddings/oleObject36.bin"/><Relationship Id="rId26" Type="http://schemas.openxmlformats.org/officeDocument/2006/relationships/image" Target="../media/image36.e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35.e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34.e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33.emf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32.e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1.e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0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2">
            <a:hlinkClick r:id="rId1" tooltip="点击进入" action="ppaction://hlinksldjump"/>
          </p:cNvPr>
          <p:cNvSpPr txBox="1"/>
          <p:nvPr/>
        </p:nvSpPr>
        <p:spPr>
          <a:xfrm>
            <a:off x="2339975" y="785813"/>
            <a:ext cx="6372225" cy="709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二维随机变量及其分布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8" name="Rectangle 3"/>
          <p:cNvSpPr/>
          <p:nvPr/>
        </p:nvSpPr>
        <p:spPr>
          <a:xfrm>
            <a:off x="0" y="857250"/>
            <a:ext cx="2436813" cy="64135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9" name="Text Box 4"/>
          <p:cNvSpPr txBox="1"/>
          <p:nvPr/>
        </p:nvSpPr>
        <p:spPr>
          <a:xfrm>
            <a:off x="1403350" y="2143125"/>
            <a:ext cx="6985000" cy="58578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二维随机变量及其联合分布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0" name="Text Box 5"/>
          <p:cNvSpPr txBox="1"/>
          <p:nvPr/>
        </p:nvSpPr>
        <p:spPr>
          <a:xfrm>
            <a:off x="1403350" y="3143250"/>
            <a:ext cx="5184775" cy="59372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边缘分布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1" name="Text Box 6"/>
          <p:cNvSpPr txBox="1"/>
          <p:nvPr/>
        </p:nvSpPr>
        <p:spPr>
          <a:xfrm>
            <a:off x="1403350" y="4986338"/>
            <a:ext cx="7345363" cy="5857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两个随机变量的函数的分布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2" name="Text Box 5"/>
          <p:cNvSpPr txBox="1"/>
          <p:nvPr/>
        </p:nvSpPr>
        <p:spPr>
          <a:xfrm>
            <a:off x="1403350" y="4071938"/>
            <a:ext cx="5184775" cy="59372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随机变量的独立性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/>
          <p:nvPr/>
        </p:nvSpPr>
        <p:spPr>
          <a:xfrm>
            <a:off x="1476375" y="333375"/>
            <a:ext cx="62642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联合概率密度函数</a:t>
            </a:r>
            <a:r>
              <a:rPr lang="zh-CN" altLang="zh-CN" sz="36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的性质</a:t>
            </a:r>
            <a:endParaRPr lang="zh-CN" altLang="en-US" sz="3600" dirty="0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8371" name="Object 2"/>
          <p:cNvGraphicFramePr>
            <a:graphicFrameLocks noChangeAspect="1"/>
          </p:cNvGraphicFramePr>
          <p:nvPr/>
        </p:nvGraphicFramePr>
        <p:xfrm>
          <a:off x="4598988" y="1857375"/>
          <a:ext cx="45450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1409065" imgH="330200" progId="Equation.DSMT4">
                  <p:embed/>
                </p:oleObj>
              </mc:Choice>
              <mc:Fallback>
                <p:oleObj name="" r:id="rId1" imgW="1409065" imgH="330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98988" y="1857375"/>
                        <a:ext cx="4545012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3"/>
          <p:cNvGraphicFramePr>
            <a:graphicFrameLocks noChangeAspect="1"/>
          </p:cNvGraphicFramePr>
          <p:nvPr/>
        </p:nvGraphicFramePr>
        <p:xfrm>
          <a:off x="1379538" y="4986338"/>
          <a:ext cx="47561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854200" imgH="368300" progId="Equation.DSMT4">
                  <p:embed/>
                </p:oleObj>
              </mc:Choice>
              <mc:Fallback>
                <p:oleObj name="" r:id="rId3" imgW="1854200" imgH="3683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9538" y="4986338"/>
                        <a:ext cx="4756150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Rectangle 5"/>
          <p:cNvSpPr/>
          <p:nvPr/>
        </p:nvSpPr>
        <p:spPr>
          <a:xfrm>
            <a:off x="179388" y="1081088"/>
            <a:ext cx="3313112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非负性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82563" y="4292600"/>
            <a:ext cx="3236913" cy="4826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Monotype Sorts" pitchFamily="2" charset="2"/>
              </a:rPr>
              <a:t>几何解释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  <a:sym typeface="Monotype Sorts" pitchFamily="2" charset="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940425" y="2924175"/>
            <a:ext cx="3014663" cy="3035300"/>
            <a:chOff x="3606" y="2251"/>
            <a:chExt cx="1899" cy="1912"/>
          </a:xfrm>
        </p:grpSpPr>
        <p:grpSp>
          <p:nvGrpSpPr>
            <p:cNvPr id="22535" name="Group 8"/>
            <p:cNvGrpSpPr/>
            <p:nvPr/>
          </p:nvGrpSpPr>
          <p:grpSpPr>
            <a:xfrm>
              <a:off x="3606" y="2387"/>
              <a:ext cx="1872" cy="1776"/>
              <a:chOff x="3600" y="2064"/>
              <a:chExt cx="1872" cy="1776"/>
            </a:xfrm>
          </p:grpSpPr>
          <p:grpSp>
            <p:nvGrpSpPr>
              <p:cNvPr id="22536" name="Group 9"/>
              <p:cNvGrpSpPr/>
              <p:nvPr/>
            </p:nvGrpSpPr>
            <p:grpSpPr>
              <a:xfrm>
                <a:off x="3600" y="2064"/>
                <a:ext cx="1872" cy="1776"/>
                <a:chOff x="3600" y="2064"/>
                <a:chExt cx="1872" cy="1776"/>
              </a:xfrm>
            </p:grpSpPr>
            <p:sp>
              <p:nvSpPr>
                <p:cNvPr id="22537" name="Line 10"/>
                <p:cNvSpPr/>
                <p:nvPr/>
              </p:nvSpPr>
              <p:spPr>
                <a:xfrm flipH="1">
                  <a:off x="3600" y="3168"/>
                  <a:ext cx="720" cy="67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2538" name="Line 11"/>
                <p:cNvSpPr/>
                <p:nvPr/>
              </p:nvSpPr>
              <p:spPr>
                <a:xfrm>
                  <a:off x="4320" y="3168"/>
                  <a:ext cx="115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2539" name="Line 12"/>
                <p:cNvSpPr/>
                <p:nvPr/>
              </p:nvSpPr>
              <p:spPr>
                <a:xfrm flipV="1">
                  <a:off x="4320" y="2064"/>
                  <a:ext cx="0" cy="11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2540" name="Oval 13"/>
                <p:cNvSpPr/>
                <p:nvPr/>
              </p:nvSpPr>
              <p:spPr>
                <a:xfrm>
                  <a:off x="4512" y="3312"/>
                  <a:ext cx="672" cy="19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41" name="Line 14"/>
                <p:cNvSpPr/>
                <p:nvPr/>
              </p:nvSpPr>
              <p:spPr>
                <a:xfrm flipV="1">
                  <a:off x="4512" y="2592"/>
                  <a:ext cx="0" cy="81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542" name="Line 15"/>
                <p:cNvSpPr/>
                <p:nvPr/>
              </p:nvSpPr>
              <p:spPr>
                <a:xfrm flipV="1">
                  <a:off x="5184" y="2592"/>
                  <a:ext cx="0" cy="81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543" name="Oval 16"/>
                <p:cNvSpPr/>
                <p:nvPr/>
              </p:nvSpPr>
              <p:spPr>
                <a:xfrm>
                  <a:off x="4512" y="2496"/>
                  <a:ext cx="672" cy="19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44" name="Freeform 17"/>
                <p:cNvSpPr/>
                <p:nvPr/>
              </p:nvSpPr>
              <p:spPr>
                <a:xfrm>
                  <a:off x="4512" y="2256"/>
                  <a:ext cx="672" cy="336"/>
                </a:xfrm>
                <a:custGeom>
                  <a:avLst/>
                  <a:gdLst/>
                  <a:ahLst/>
                  <a:cxnLst>
                    <a:cxn ang="0">
                      <a:pos x="0" y="336"/>
                    </a:cxn>
                    <a:cxn ang="0">
                      <a:pos x="336" y="0"/>
                    </a:cxn>
                    <a:cxn ang="0">
                      <a:pos x="672" y="336"/>
                    </a:cxn>
                  </a:cxnLst>
                  <a:pathLst>
                    <a:path w="672" h="336">
                      <a:moveTo>
                        <a:pt x="0" y="336"/>
                      </a:moveTo>
                      <a:cubicBezTo>
                        <a:pt x="112" y="168"/>
                        <a:pt x="224" y="0"/>
                        <a:pt x="336" y="0"/>
                      </a:cubicBezTo>
                      <a:cubicBezTo>
                        <a:pt x="448" y="0"/>
                        <a:pt x="616" y="280"/>
                        <a:pt x="672" y="33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aphicFrame>
            <p:nvGraphicFramePr>
              <p:cNvPr id="22545" name="Object 10"/>
              <p:cNvGraphicFramePr>
                <a:graphicFrameLocks noChangeAspect="1"/>
              </p:cNvGraphicFramePr>
              <p:nvPr/>
            </p:nvGraphicFramePr>
            <p:xfrm>
              <a:off x="4649" y="3294"/>
              <a:ext cx="363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5" imgW="165100" imgH="165100" progId="Equation.DSMT4">
                      <p:embed/>
                    </p:oleObj>
                  </mc:Choice>
                  <mc:Fallback>
                    <p:oleObj name="" r:id="rId5" imgW="165100" imgH="165100" progId="Equation.DSMT4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49" y="3294"/>
                            <a:ext cx="363" cy="2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46" name="Object 7"/>
            <p:cNvGraphicFramePr>
              <a:graphicFrameLocks noChangeAspect="1"/>
            </p:cNvGraphicFramePr>
            <p:nvPr/>
          </p:nvGraphicFramePr>
          <p:xfrm>
            <a:off x="3787" y="3929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7" imgW="152400" imgH="165100" progId="Equation.DSMT4">
                    <p:embed/>
                  </p:oleObj>
                </mc:Choice>
                <mc:Fallback>
                  <p:oleObj name="" r:id="rId7" imgW="152400" imgH="1651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87" y="3929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8"/>
            <p:cNvGraphicFramePr>
              <a:graphicFrameLocks noChangeAspect="1"/>
            </p:cNvGraphicFramePr>
            <p:nvPr/>
          </p:nvGraphicFramePr>
          <p:xfrm>
            <a:off x="5284" y="3521"/>
            <a:ext cx="22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9" imgW="165100" imgH="203200" progId="Equation.DSMT4">
                    <p:embed/>
                  </p:oleObj>
                </mc:Choice>
                <mc:Fallback>
                  <p:oleObj name="" r:id="rId9" imgW="165100" imgH="2032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84" y="3521"/>
                          <a:ext cx="22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9"/>
            <p:cNvGraphicFramePr>
              <a:graphicFrameLocks noChangeAspect="1"/>
            </p:cNvGraphicFramePr>
            <p:nvPr/>
          </p:nvGraphicFramePr>
          <p:xfrm>
            <a:off x="4377" y="2251"/>
            <a:ext cx="59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1" imgW="622300" imgH="254000" progId="Equation.DSMT4">
                    <p:embed/>
                  </p:oleObj>
                </mc:Choice>
                <mc:Fallback>
                  <p:oleObj name="" r:id="rId11" imgW="622300" imgH="2540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77" y="2251"/>
                          <a:ext cx="595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90" name="Object 4"/>
          <p:cNvGraphicFramePr>
            <a:graphicFrameLocks noChangeAspect="1"/>
          </p:cNvGraphicFramePr>
          <p:nvPr/>
        </p:nvGraphicFramePr>
        <p:xfrm>
          <a:off x="2840038" y="1125538"/>
          <a:ext cx="17319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3" imgW="914400" imgH="254000" progId="Equation.DSMT4">
                  <p:embed/>
                </p:oleObj>
              </mc:Choice>
              <mc:Fallback>
                <p:oleObj name="" r:id="rId13" imgW="914400" imgH="2540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40038" y="1125538"/>
                        <a:ext cx="1731962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Rectangle 23"/>
          <p:cNvSpPr/>
          <p:nvPr/>
        </p:nvSpPr>
        <p:spPr>
          <a:xfrm>
            <a:off x="179388" y="1989138"/>
            <a:ext cx="2447925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归一性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8392" name="Object 5"/>
          <p:cNvGraphicFramePr>
            <a:graphicFrameLocks noChangeAspect="1"/>
          </p:cNvGraphicFramePr>
          <p:nvPr/>
        </p:nvGraphicFramePr>
        <p:xfrm>
          <a:off x="1547813" y="2997200"/>
          <a:ext cx="331311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5" imgW="1624965" imgH="584200" progId="Equation.DSMT4">
                  <p:embed/>
                </p:oleObj>
              </mc:Choice>
              <mc:Fallback>
                <p:oleObj name="" r:id="rId15" imgW="1624965" imgH="5842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7813" y="2997200"/>
                        <a:ext cx="3313112" cy="1190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3" name="Rectangle 25"/>
          <p:cNvSpPr/>
          <p:nvPr/>
        </p:nvSpPr>
        <p:spPr>
          <a:xfrm>
            <a:off x="179388" y="3213100"/>
            <a:ext cx="2447925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8394" name="Object 6"/>
          <p:cNvGraphicFramePr>
            <a:graphicFrameLocks noChangeAspect="1"/>
          </p:cNvGraphicFramePr>
          <p:nvPr/>
        </p:nvGraphicFramePr>
        <p:xfrm>
          <a:off x="2549525" y="2071688"/>
          <a:ext cx="2006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7" imgW="1091565" imgH="254000" progId="Equation.DSMT4">
                  <p:embed/>
                </p:oleObj>
              </mc:Choice>
              <mc:Fallback>
                <p:oleObj name="" r:id="rId17" imgW="1091565" imgH="2540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49525" y="2071688"/>
                        <a:ext cx="20066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5" name="Text Box 27"/>
          <p:cNvSpPr txBox="1"/>
          <p:nvPr/>
        </p:nvSpPr>
        <p:spPr>
          <a:xfrm>
            <a:off x="993775" y="6005513"/>
            <a:ext cx="56657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随机事件的概率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曲顶柱体的体积   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3" grpId="0"/>
      <p:bldP spid="58374" grpId="0"/>
      <p:bldP spid="58391" grpId="0"/>
      <p:bldP spid="58393" grpId="0"/>
      <p:bldP spid="583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/>
          <p:nvPr/>
        </p:nvSpPr>
        <p:spPr>
          <a:xfrm>
            <a:off x="971550" y="230188"/>
            <a:ext cx="2695575" cy="525462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设二维随机变量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571875" y="333375"/>
          <a:ext cx="895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431800" imgH="203200" progId="Equation.DSMT4">
                  <p:embed/>
                </p:oleObj>
              </mc:Choice>
              <mc:Fallback>
                <p:oleObj name="" r:id="rId1" imgW="431800" imgH="203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875" y="333375"/>
                        <a:ext cx="89535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4"/>
          <p:cNvSpPr/>
          <p:nvPr/>
        </p:nvSpPr>
        <p:spPr>
          <a:xfrm>
            <a:off x="4429125" y="260350"/>
            <a:ext cx="2336800" cy="525463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的概率密度为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Rectangle 5"/>
          <p:cNvSpPr/>
          <p:nvPr/>
        </p:nvSpPr>
        <p:spPr>
          <a:xfrm>
            <a:off x="179388" y="2214563"/>
            <a:ext cx="4105275" cy="52546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确定常数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1619250" y="714375"/>
          <a:ext cx="6048375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2032000" imgH="482600" progId="Equation.DSMT4">
                  <p:embed/>
                </p:oleObj>
              </mc:Choice>
              <mc:Fallback>
                <p:oleObj name="" r:id="rId3" imgW="2032000" imgH="4826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714375"/>
                        <a:ext cx="6048375" cy="1446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928688" y="2857500"/>
          <a:ext cx="4605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1800860" imgH="215900" progId="Equation.DSMT4">
                  <p:embed/>
                </p:oleObj>
              </mc:Choice>
              <mc:Fallback>
                <p:oleObj name="" r:id="rId5" imgW="1800860" imgH="2159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88" y="2857500"/>
                        <a:ext cx="4605337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12"/>
          <p:cNvSpPr/>
          <p:nvPr/>
        </p:nvSpPr>
        <p:spPr>
          <a:xfrm>
            <a:off x="3867150" y="3521075"/>
            <a:ext cx="342900" cy="26035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0" name="Rectangle 13"/>
          <p:cNvSpPr/>
          <p:nvPr/>
        </p:nvSpPr>
        <p:spPr>
          <a:xfrm>
            <a:off x="4252913" y="3521075"/>
            <a:ext cx="247650" cy="26035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561" name="Group 14"/>
          <p:cNvGrpSpPr/>
          <p:nvPr/>
        </p:nvGrpSpPr>
        <p:grpSpPr>
          <a:xfrm>
            <a:off x="5478463" y="2857500"/>
            <a:ext cx="2808287" cy="541338"/>
            <a:chOff x="521" y="2931"/>
            <a:chExt cx="1769" cy="341"/>
          </a:xfrm>
        </p:grpSpPr>
        <p:graphicFrame>
          <p:nvGraphicFramePr>
            <p:cNvPr id="23562" name="Object 5"/>
            <p:cNvGraphicFramePr>
              <a:graphicFrameLocks noChangeAspect="1"/>
            </p:cNvGraphicFramePr>
            <p:nvPr/>
          </p:nvGraphicFramePr>
          <p:xfrm>
            <a:off x="1202" y="2931"/>
            <a:ext cx="108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7" imgW="635000" imgH="203200" progId="Equation.DSMT4">
                    <p:embed/>
                  </p:oleObj>
                </mc:Choice>
                <mc:Fallback>
                  <p:oleObj name="" r:id="rId7" imgW="635000" imgH="2032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2" y="2931"/>
                          <a:ext cx="1088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Rectangle 16"/>
            <p:cNvSpPr/>
            <p:nvPr/>
          </p:nvSpPr>
          <p:spPr>
            <a:xfrm>
              <a:off x="521" y="2931"/>
              <a:ext cx="718" cy="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(3)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64" name="Rectangle 17"/>
          <p:cNvSpPr/>
          <p:nvPr/>
        </p:nvSpPr>
        <p:spPr>
          <a:xfrm>
            <a:off x="273050" y="155575"/>
            <a:ext cx="639763" cy="64135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algn="ctr"/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" name="Rectangle 16"/>
          <p:cNvSpPr/>
          <p:nvPr/>
        </p:nvSpPr>
        <p:spPr>
          <a:xfrm>
            <a:off x="500063" y="3357563"/>
            <a:ext cx="1624012" cy="525462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回忆：若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2071688" y="3357563"/>
          <a:ext cx="37861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1397000" imgH="228600" progId="Equation.DSMT4">
                  <p:embed/>
                </p:oleObj>
              </mc:Choice>
              <mc:Fallback>
                <p:oleObj name="" r:id="rId9" imgW="1397000" imgH="2286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1688" y="3357563"/>
                        <a:ext cx="3786187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8"/>
          <p:cNvGraphicFramePr>
            <a:graphicFrameLocks noChangeAspect="1"/>
          </p:cNvGraphicFramePr>
          <p:nvPr/>
        </p:nvGraphicFramePr>
        <p:xfrm>
          <a:off x="714375" y="4705350"/>
          <a:ext cx="28400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1181100" imgH="368300" progId="Equation.DSMT4">
                  <p:embed/>
                </p:oleObj>
              </mc:Choice>
              <mc:Fallback>
                <p:oleObj name="" r:id="rId11" imgW="1181100" imgH="3683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4375" y="4705350"/>
                        <a:ext cx="2840038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9"/>
          <p:cNvGraphicFramePr>
            <a:graphicFrameLocks noChangeAspect="1"/>
          </p:cNvGraphicFramePr>
          <p:nvPr/>
        </p:nvGraphicFramePr>
        <p:xfrm>
          <a:off x="714375" y="4000500"/>
          <a:ext cx="61515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2273300" imgH="215900" progId="Equation.DSMT4">
                  <p:embed/>
                </p:oleObj>
              </mc:Choice>
              <mc:Fallback>
                <p:oleObj name="" r:id="rId13" imgW="2273300" imgH="2159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4375" y="4000500"/>
                        <a:ext cx="61515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0"/>
          <p:cNvGraphicFramePr>
            <a:graphicFrameLocks noChangeAspect="1"/>
          </p:cNvGraphicFramePr>
          <p:nvPr/>
        </p:nvGraphicFramePr>
        <p:xfrm>
          <a:off x="3498850" y="4651375"/>
          <a:ext cx="31448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5" imgW="1308100" imgH="330200" progId="Equation.DSMT4">
                  <p:embed/>
                </p:oleObj>
              </mc:Choice>
              <mc:Fallback>
                <p:oleObj name="" r:id="rId15" imgW="1308100" imgH="3302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98850" y="4651375"/>
                        <a:ext cx="3144838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0419" name="Object 2"/>
          <p:cNvGraphicFramePr>
            <a:graphicFrameLocks noChangeAspect="1"/>
          </p:cNvGraphicFramePr>
          <p:nvPr/>
        </p:nvGraphicFramePr>
        <p:xfrm>
          <a:off x="4689475" y="2817813"/>
          <a:ext cx="39544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1435100" imgH="330200" progId="Equation.DSMT4">
                  <p:embed/>
                </p:oleObj>
              </mc:Choice>
              <mc:Fallback>
                <p:oleObj name="" r:id="rId1" imgW="1435100" imgH="330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9475" y="2817813"/>
                        <a:ext cx="3954463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3"/>
          <p:cNvGraphicFramePr>
            <a:graphicFrameLocks noChangeAspect="1"/>
          </p:cNvGraphicFramePr>
          <p:nvPr/>
        </p:nvGraphicFramePr>
        <p:xfrm>
          <a:off x="714375" y="3763963"/>
          <a:ext cx="41973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1586865" imgH="393700" progId="Equation.DSMT4">
                  <p:embed/>
                </p:oleObj>
              </mc:Choice>
              <mc:Fallback>
                <p:oleObj name="" r:id="rId3" imgW="1586865" imgH="3937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3763963"/>
                        <a:ext cx="4197350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4"/>
          <p:cNvGraphicFramePr>
            <a:graphicFrameLocks noChangeAspect="1"/>
          </p:cNvGraphicFramePr>
          <p:nvPr/>
        </p:nvGraphicFramePr>
        <p:xfrm>
          <a:off x="1676400" y="4900613"/>
          <a:ext cx="971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368300" imgH="177800" progId="Equation.DSMT4">
                  <p:embed/>
                </p:oleObj>
              </mc:Choice>
              <mc:Fallback>
                <p:oleObj name="" r:id="rId5" imgW="368300" imgH="1778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4900613"/>
                        <a:ext cx="97155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Text Box 8"/>
          <p:cNvSpPr txBox="1"/>
          <p:nvPr/>
        </p:nvSpPr>
        <p:spPr>
          <a:xfrm>
            <a:off x="741363" y="1868488"/>
            <a:ext cx="1187450" cy="52546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0428" name="Object 5"/>
          <p:cNvGraphicFramePr>
            <a:graphicFrameLocks noChangeAspect="1"/>
          </p:cNvGraphicFramePr>
          <p:nvPr/>
        </p:nvGraphicFramePr>
        <p:xfrm>
          <a:off x="714375" y="2786063"/>
          <a:ext cx="39211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1422400" imgH="330200" progId="Equation.DSMT4">
                  <p:embed/>
                </p:oleObj>
              </mc:Choice>
              <mc:Fallback>
                <p:oleObj name="" r:id="rId7" imgW="1422400" imgH="3302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375" y="2786063"/>
                        <a:ext cx="39211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6"/>
          <p:cNvGraphicFramePr>
            <a:graphicFrameLocks noChangeAspect="1"/>
          </p:cNvGraphicFramePr>
          <p:nvPr/>
        </p:nvGraphicFramePr>
        <p:xfrm>
          <a:off x="4927600" y="3786188"/>
          <a:ext cx="16446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622300" imgH="393700" progId="Equation.DSMT4">
                  <p:embed/>
                </p:oleObj>
              </mc:Choice>
              <mc:Fallback>
                <p:oleObj name="" r:id="rId9" imgW="622300" imgH="3937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7600" y="3786188"/>
                        <a:ext cx="1644650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7"/>
          <p:cNvGraphicFramePr>
            <a:graphicFrameLocks noChangeAspect="1"/>
          </p:cNvGraphicFramePr>
          <p:nvPr/>
        </p:nvGraphicFramePr>
        <p:xfrm>
          <a:off x="857250" y="1744663"/>
          <a:ext cx="36750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1333500" imgH="330200" progId="Equation.DSMT4">
                  <p:embed/>
                </p:oleObj>
              </mc:Choice>
              <mc:Fallback>
                <p:oleObj name="" r:id="rId11" imgW="1333500" imgH="3302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7250" y="1744663"/>
                        <a:ext cx="3675063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1" name="Text Box 15"/>
          <p:cNvSpPr txBox="1"/>
          <p:nvPr/>
        </p:nvSpPr>
        <p:spPr>
          <a:xfrm>
            <a:off x="395288" y="4868863"/>
            <a:ext cx="1095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所以  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2" name="Text Box 16"/>
          <p:cNvSpPr txBox="1"/>
          <p:nvPr/>
        </p:nvSpPr>
        <p:spPr>
          <a:xfrm>
            <a:off x="292100" y="1857375"/>
            <a:ext cx="7080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解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86" name="Object 8"/>
          <p:cNvGraphicFramePr>
            <a:graphicFrameLocks noChangeAspect="1"/>
          </p:cNvGraphicFramePr>
          <p:nvPr/>
        </p:nvGraphicFramePr>
        <p:xfrm>
          <a:off x="785813" y="285750"/>
          <a:ext cx="6048375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3" imgW="2032000" imgH="482600" progId="Equation.DSMT4">
                  <p:embed/>
                </p:oleObj>
              </mc:Choice>
              <mc:Fallback>
                <p:oleObj name="" r:id="rId13" imgW="2032000" imgH="4826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13" y="285750"/>
                        <a:ext cx="6048375" cy="1446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对象 1"/>
          <p:cNvGraphicFramePr>
            <a:graphicFrameLocks noChangeAspect="1"/>
          </p:cNvGraphicFramePr>
          <p:nvPr/>
        </p:nvGraphicFramePr>
        <p:xfrm>
          <a:off x="1450975" y="5295900"/>
          <a:ext cx="600075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5" imgW="2044700" imgH="482600" progId="Equation.DSMT4">
                  <p:embed/>
                </p:oleObj>
              </mc:Choice>
              <mc:Fallback>
                <p:oleObj name="" r:id="rId15" imgW="2044700" imgH="482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50975" y="5295900"/>
                        <a:ext cx="6000750" cy="1446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60431" grpId="0"/>
      <p:bldP spid="604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971550" y="476250"/>
          <a:ext cx="4392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651000" imgH="215900" progId="Equation.DSMT4">
                  <p:embed/>
                </p:oleObj>
              </mc:Choice>
              <mc:Fallback>
                <p:oleObj name="" r:id="rId1" imgW="1651000" imgH="2159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476250"/>
                        <a:ext cx="4392613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Text Box 3"/>
          <p:cNvSpPr txBox="1"/>
          <p:nvPr/>
        </p:nvSpPr>
        <p:spPr>
          <a:xfrm>
            <a:off x="395288" y="333375"/>
            <a:ext cx="1187450" cy="58737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45" name="Object 3"/>
          <p:cNvGraphicFramePr>
            <a:graphicFrameLocks noChangeAspect="1"/>
          </p:cNvGraphicFramePr>
          <p:nvPr/>
        </p:nvGraphicFramePr>
        <p:xfrm>
          <a:off x="971550" y="1158875"/>
          <a:ext cx="38877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1333500" imgH="330200" progId="Equation.DSMT4">
                  <p:embed/>
                </p:oleObj>
              </mc:Choice>
              <mc:Fallback>
                <p:oleObj name="" r:id="rId3" imgW="1333500" imgH="3302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158875"/>
                        <a:ext cx="3887788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4"/>
          <p:cNvGraphicFramePr>
            <a:graphicFrameLocks noChangeAspect="1"/>
          </p:cNvGraphicFramePr>
          <p:nvPr/>
        </p:nvGraphicFramePr>
        <p:xfrm>
          <a:off x="928688" y="2957513"/>
          <a:ext cx="44656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5" imgW="1511300" imgH="228600" progId="Equation.DSMT4">
                  <p:embed/>
                </p:oleObj>
              </mc:Choice>
              <mc:Fallback>
                <p:oleObj name="" r:id="rId5" imgW="1511300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88" y="2957513"/>
                        <a:ext cx="4465637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/>
          <p:nvPr/>
        </p:nvGrpSpPr>
        <p:grpSpPr>
          <a:xfrm>
            <a:off x="5724525" y="981075"/>
            <a:ext cx="2895600" cy="2676525"/>
            <a:chOff x="3606" y="618"/>
            <a:chExt cx="1824" cy="1686"/>
          </a:xfrm>
        </p:grpSpPr>
        <p:graphicFrame>
          <p:nvGraphicFramePr>
            <p:cNvPr id="25606" name="Object 9"/>
            <p:cNvGraphicFramePr>
              <a:graphicFrameLocks noChangeAspect="1"/>
            </p:cNvGraphicFramePr>
            <p:nvPr/>
          </p:nvGraphicFramePr>
          <p:xfrm>
            <a:off x="3606" y="618"/>
            <a:ext cx="1824" cy="1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7" imgW="2895600" imgH="2676525" progId="PBrush">
                    <p:embed/>
                  </p:oleObj>
                </mc:Choice>
                <mc:Fallback>
                  <p:oleObj name="" r:id="rId7" imgW="2895600" imgH="2676525" progId="PBrush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06" y="618"/>
                          <a:ext cx="1824" cy="16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7" name="Text Box 29"/>
            <p:cNvSpPr txBox="1"/>
            <p:nvPr/>
          </p:nvSpPr>
          <p:spPr>
            <a:xfrm>
              <a:off x="4909" y="1777"/>
              <a:ext cx="3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</a:rPr>
                <a:t>4  </a:t>
              </a:r>
              <a:endParaRPr lang="en-US" altLang="zh-CN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Text Box 30"/>
            <p:cNvSpPr txBox="1"/>
            <p:nvPr/>
          </p:nvSpPr>
          <p:spPr>
            <a:xfrm>
              <a:off x="3818" y="1187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817563" y="2000250"/>
          <a:ext cx="41100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1409065" imgH="330200" progId="Equation.DSMT4">
                  <p:embed/>
                </p:oleObj>
              </mc:Choice>
              <mc:Fallback>
                <p:oleObj name="" r:id="rId9" imgW="1409065" imgH="3302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7563" y="2000250"/>
                        <a:ext cx="4110037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8"/>
          <p:cNvGrpSpPr/>
          <p:nvPr/>
        </p:nvGrpSpPr>
        <p:grpSpPr>
          <a:xfrm>
            <a:off x="5292725" y="720725"/>
            <a:ext cx="3671888" cy="2924175"/>
            <a:chOff x="3243" y="0"/>
            <a:chExt cx="2313" cy="1842"/>
          </a:xfrm>
        </p:grpSpPr>
        <p:grpSp>
          <p:nvGrpSpPr>
            <p:cNvPr id="26626" name="Group 9"/>
            <p:cNvGrpSpPr/>
            <p:nvPr/>
          </p:nvGrpSpPr>
          <p:grpSpPr>
            <a:xfrm>
              <a:off x="3243" y="0"/>
              <a:ext cx="2313" cy="1842"/>
              <a:chOff x="3243" y="0"/>
              <a:chExt cx="2313" cy="1842"/>
            </a:xfrm>
          </p:grpSpPr>
          <p:grpSp>
            <p:nvGrpSpPr>
              <p:cNvPr id="26627" name="Group 10"/>
              <p:cNvGrpSpPr/>
              <p:nvPr/>
            </p:nvGrpSpPr>
            <p:grpSpPr>
              <a:xfrm>
                <a:off x="3243" y="0"/>
                <a:ext cx="2313" cy="1842"/>
                <a:chOff x="3742" y="137"/>
                <a:chExt cx="1723" cy="1388"/>
              </a:xfrm>
            </p:grpSpPr>
            <p:sp>
              <p:nvSpPr>
                <p:cNvPr id="26628" name="Line 11"/>
                <p:cNvSpPr/>
                <p:nvPr/>
              </p:nvSpPr>
              <p:spPr>
                <a:xfrm>
                  <a:off x="3742" y="1117"/>
                  <a:ext cx="1723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sp>
            <p:sp>
              <p:nvSpPr>
                <p:cNvPr id="26629" name="Line 12"/>
                <p:cNvSpPr/>
                <p:nvPr/>
              </p:nvSpPr>
              <p:spPr>
                <a:xfrm flipV="1">
                  <a:off x="4332" y="137"/>
                  <a:ext cx="0" cy="13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sp>
            <p:sp>
              <p:nvSpPr>
                <p:cNvPr id="26630" name="Line 13"/>
                <p:cNvSpPr/>
                <p:nvPr/>
              </p:nvSpPr>
              <p:spPr>
                <a:xfrm flipV="1">
                  <a:off x="3923" y="436"/>
                  <a:ext cx="1225" cy="1044"/>
                </a:xfrm>
                <a:prstGeom prst="line">
                  <a:avLst/>
                </a:prstGeom>
                <a:ln w="38100" cap="flat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631" name="Line 14"/>
                <p:cNvSpPr/>
                <p:nvPr/>
              </p:nvSpPr>
              <p:spPr>
                <a:xfrm>
                  <a:off x="4332" y="981"/>
                  <a:ext cx="136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632" name="Line 15"/>
                <p:cNvSpPr/>
                <p:nvPr/>
              </p:nvSpPr>
              <p:spPr>
                <a:xfrm>
                  <a:off x="4332" y="890"/>
                  <a:ext cx="226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633" name="Line 16"/>
                <p:cNvSpPr/>
                <p:nvPr/>
              </p:nvSpPr>
              <p:spPr>
                <a:xfrm>
                  <a:off x="4332" y="799"/>
                  <a:ext cx="317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634" name="Line 17"/>
                <p:cNvSpPr/>
                <p:nvPr/>
              </p:nvSpPr>
              <p:spPr>
                <a:xfrm>
                  <a:off x="4332" y="709"/>
                  <a:ext cx="453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635" name="Line 18"/>
                <p:cNvSpPr/>
                <p:nvPr/>
              </p:nvSpPr>
              <p:spPr>
                <a:xfrm>
                  <a:off x="4332" y="618"/>
                  <a:ext cx="589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26636" name="Object 10"/>
              <p:cNvGraphicFramePr>
                <a:graphicFrameLocks noChangeAspect="1"/>
              </p:cNvGraphicFramePr>
              <p:nvPr/>
            </p:nvGraphicFramePr>
            <p:xfrm>
              <a:off x="4302" y="97"/>
              <a:ext cx="956" cy="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1" name="" r:id="rId1" imgW="977265" imgH="546100" progId="Equation.DSMT4">
                      <p:embed/>
                    </p:oleObj>
                  </mc:Choice>
                  <mc:Fallback>
                    <p:oleObj name="" r:id="rId1" imgW="977265" imgH="546100" progId="Equation.DSMT4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302" y="97"/>
                            <a:ext cx="956" cy="4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37" name="Object 7"/>
            <p:cNvGraphicFramePr>
              <a:graphicFrameLocks noChangeAspect="1"/>
            </p:cNvGraphicFramePr>
            <p:nvPr/>
          </p:nvGraphicFramePr>
          <p:xfrm>
            <a:off x="5284" y="1389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3" imgW="165100" imgH="165100" progId="Equation.DSMT4">
                    <p:embed/>
                  </p:oleObj>
                </mc:Choice>
                <mc:Fallback>
                  <p:oleObj name="" r:id="rId3" imgW="165100" imgH="165100" progId="Equation.DSMT4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84" y="1389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8"/>
            <p:cNvGraphicFramePr>
              <a:graphicFrameLocks noChangeAspect="1"/>
            </p:cNvGraphicFramePr>
            <p:nvPr/>
          </p:nvGraphicFramePr>
          <p:xfrm>
            <a:off x="4059" y="1344"/>
            <a:ext cx="2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5" imgW="139700" imgH="203200" progId="Equation.DSMT4">
                    <p:embed/>
                  </p:oleObj>
                </mc:Choice>
                <mc:Fallback>
                  <p:oleObj name="" r:id="rId5" imgW="139700" imgH="2032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59" y="1344"/>
                          <a:ext cx="20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9"/>
            <p:cNvGraphicFramePr>
              <a:graphicFrameLocks noChangeAspect="1"/>
            </p:cNvGraphicFramePr>
            <p:nvPr/>
          </p:nvGraphicFramePr>
          <p:xfrm>
            <a:off x="3742" y="137"/>
            <a:ext cx="24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7" imgW="165100" imgH="203200" progId="Equation.DSMT4">
                    <p:embed/>
                  </p:oleObj>
                </mc:Choice>
                <mc:Fallback>
                  <p:oleObj name="" r:id="rId7" imgW="165100" imgH="203200" progId="Equation.DSMT4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42" y="137"/>
                          <a:ext cx="240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693" name="Object 2"/>
          <p:cNvGraphicFramePr>
            <a:graphicFrameLocks noChangeAspect="1"/>
          </p:cNvGraphicFramePr>
          <p:nvPr/>
        </p:nvGraphicFramePr>
        <p:xfrm>
          <a:off x="1547813" y="482600"/>
          <a:ext cx="44783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1663700" imgH="368300" progId="Equation.DSMT4">
                  <p:embed/>
                </p:oleObj>
              </mc:Choice>
              <mc:Fallback>
                <p:oleObj name="" r:id="rId9" imgW="1663700" imgH="3683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813" y="482600"/>
                        <a:ext cx="4478337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/>
          <p:cNvSpPr txBox="1"/>
          <p:nvPr/>
        </p:nvSpPr>
        <p:spPr>
          <a:xfrm>
            <a:off x="468313" y="506413"/>
            <a:ext cx="1187450" cy="52546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4695" name="Object 3"/>
          <p:cNvGraphicFramePr>
            <a:graphicFrameLocks noChangeAspect="1"/>
          </p:cNvGraphicFramePr>
          <p:nvPr/>
        </p:nvGraphicFramePr>
        <p:xfrm>
          <a:off x="1011238" y="3789363"/>
          <a:ext cx="38481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1" imgW="1435100" imgH="431800" progId="Equation.DSMT4">
                  <p:embed/>
                </p:oleObj>
              </mc:Choice>
              <mc:Fallback>
                <p:oleObj name="" r:id="rId11" imgW="1435100" imgH="4318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1238" y="3789363"/>
                        <a:ext cx="3848100" cy="1157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2" name="Object 4"/>
          <p:cNvGraphicFramePr>
            <a:graphicFrameLocks noChangeAspect="1"/>
          </p:cNvGraphicFramePr>
          <p:nvPr/>
        </p:nvGraphicFramePr>
        <p:xfrm>
          <a:off x="971550" y="4999038"/>
          <a:ext cx="669607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3" imgW="2451100" imgH="431800" progId="Equation.DSMT4">
                  <p:embed/>
                </p:oleObj>
              </mc:Choice>
              <mc:Fallback>
                <p:oleObj name="" r:id="rId13" imgW="2451100" imgH="4318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4999038"/>
                        <a:ext cx="6696075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3" name="Object 5"/>
          <p:cNvGraphicFramePr>
            <a:graphicFrameLocks noChangeAspect="1"/>
          </p:cNvGraphicFramePr>
          <p:nvPr/>
        </p:nvGraphicFramePr>
        <p:xfrm>
          <a:off x="1125538" y="1484313"/>
          <a:ext cx="28702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5" imgW="1066165" imgH="393700" progId="Equation.DSMT4">
                  <p:embed/>
                </p:oleObj>
              </mc:Choice>
              <mc:Fallback>
                <p:oleObj name="" r:id="rId15" imgW="1066165" imgH="3937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5538" y="1484313"/>
                        <a:ext cx="2870200" cy="1052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6"/>
          <p:cNvGraphicFramePr>
            <a:graphicFrameLocks noChangeAspect="1"/>
          </p:cNvGraphicFramePr>
          <p:nvPr/>
        </p:nvGraphicFramePr>
        <p:xfrm>
          <a:off x="1008063" y="2492375"/>
          <a:ext cx="442753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7" imgW="1651000" imgH="457200" progId="Equation.DSMT4">
                  <p:embed/>
                </p:oleObj>
              </mc:Choice>
              <mc:Fallback>
                <p:oleObj name="" r:id="rId17" imgW="1651000" imgH="4572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8063" y="2492375"/>
                        <a:ext cx="4427537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1258888" y="260350"/>
            <a:ext cx="78851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边缘分布 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marginal distribution</a:t>
            </a:r>
            <a:endParaRPr lang="en-US" altLang="zh-CN" sz="36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84213" y="1109663"/>
            <a:ext cx="8081962" cy="546100"/>
            <a:chOff x="431" y="699"/>
            <a:chExt cx="5091" cy="344"/>
          </a:xfrm>
        </p:grpSpPr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2154" y="709"/>
            <a:ext cx="64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431800" imgH="203200" progId="Equation.DSMT4">
                    <p:embed/>
                  </p:oleObj>
                </mc:Choice>
                <mc:Fallback>
                  <p:oleObj name="" r:id="rId1" imgW="431800" imgH="2032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4" y="709"/>
                          <a:ext cx="643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10"/>
            <p:cNvGraphicFramePr>
              <a:graphicFrameLocks noChangeAspect="1"/>
            </p:cNvGraphicFramePr>
            <p:nvPr/>
          </p:nvGraphicFramePr>
          <p:xfrm>
            <a:off x="4150" y="709"/>
            <a:ext cx="825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494665" imgH="203200" progId="Equation.DSMT4">
                    <p:embed/>
                  </p:oleObj>
                </mc:Choice>
                <mc:Fallback>
                  <p:oleObj name="" r:id="rId3" imgW="494665" imgH="2032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50" y="709"/>
                          <a:ext cx="825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Rectangle 11"/>
            <p:cNvSpPr/>
            <p:nvPr/>
          </p:nvSpPr>
          <p:spPr>
            <a:xfrm>
              <a:off x="431" y="699"/>
              <a:ext cx="5091" cy="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设二维随机变量            的分布函数为               ，   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373063" y="3470275"/>
            <a:ext cx="7654925" cy="1189038"/>
            <a:chOff x="235" y="2186"/>
            <a:chExt cx="4822" cy="749"/>
          </a:xfrm>
        </p:grpSpPr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644" y="2242"/>
            <a:ext cx="68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431800" imgH="203200" progId="Equation.DSMT4">
                    <p:embed/>
                  </p:oleObj>
                </mc:Choice>
                <mc:Fallback>
                  <p:oleObj name="" r:id="rId5" imgW="431800" imgH="2032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44" y="2242"/>
                          <a:ext cx="680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3778" y="2221"/>
            <a:ext cx="32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6" imgW="177800" imgH="165100" progId="Equation.DSMT4">
                    <p:embed/>
                  </p:oleObj>
                </mc:Choice>
                <mc:Fallback>
                  <p:oleObj name="" r:id="rId6" imgW="177800" imgH="1651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78" y="2221"/>
                          <a:ext cx="326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4794" y="2205"/>
            <a:ext cx="26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8" imgW="139700" imgH="165100" progId="Equation.DSMT4">
                    <p:embed/>
                  </p:oleObj>
                </mc:Choice>
                <mc:Fallback>
                  <p:oleObj name="" r:id="rId8" imgW="139700" imgH="165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94" y="2205"/>
                          <a:ext cx="263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Rectangle 17"/>
            <p:cNvSpPr/>
            <p:nvPr/>
          </p:nvSpPr>
          <p:spPr>
            <a:xfrm>
              <a:off x="235" y="2196"/>
              <a:ext cx="2376" cy="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依次称为二维随机变量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7" name="Rectangle 18"/>
            <p:cNvSpPr/>
            <p:nvPr/>
          </p:nvSpPr>
          <p:spPr>
            <a:xfrm>
              <a:off x="3234" y="2186"/>
              <a:ext cx="567" cy="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关于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" name="Rectangle 19"/>
            <p:cNvSpPr/>
            <p:nvPr/>
          </p:nvSpPr>
          <p:spPr>
            <a:xfrm>
              <a:off x="4005" y="2186"/>
              <a:ext cx="793" cy="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和关于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9" name="Rectangle 20"/>
            <p:cNvSpPr/>
            <p:nvPr/>
          </p:nvSpPr>
          <p:spPr>
            <a:xfrm>
              <a:off x="249" y="2604"/>
              <a:ext cx="2313" cy="331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的边缘分布函数．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62" name="Rectangle 2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27670" name="Object 2"/>
          <p:cNvGraphicFramePr>
            <a:graphicFrameLocks noChangeAspect="1"/>
          </p:cNvGraphicFramePr>
          <p:nvPr/>
        </p:nvGraphicFramePr>
        <p:xfrm>
          <a:off x="514350" y="1773238"/>
          <a:ext cx="81137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0" imgW="3060700" imgH="228600" progId="Equation.DSMT4">
                  <p:embed/>
                </p:oleObj>
              </mc:Choice>
              <mc:Fallback>
                <p:oleObj name="" r:id="rId10" imgW="30607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4350" y="1773238"/>
                        <a:ext cx="81137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23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27672" name="Object 3"/>
          <p:cNvGraphicFramePr>
            <a:graphicFrameLocks noChangeAspect="1"/>
          </p:cNvGraphicFramePr>
          <p:nvPr/>
        </p:nvGraphicFramePr>
        <p:xfrm>
          <a:off x="468313" y="4724400"/>
          <a:ext cx="3886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2" imgW="1473200" imgH="266700" progId="Equation.DSMT4">
                  <p:embed/>
                </p:oleObj>
              </mc:Choice>
              <mc:Fallback>
                <p:oleObj name="" r:id="rId12" imgW="1473200" imgH="266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D2611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4724400"/>
                        <a:ext cx="3886200" cy="785813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rgbClr val="FF0000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2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27674" name="Object 4"/>
          <p:cNvGraphicFramePr>
            <a:graphicFrameLocks noChangeAspect="1"/>
          </p:cNvGraphicFramePr>
          <p:nvPr/>
        </p:nvGraphicFramePr>
        <p:xfrm>
          <a:off x="5138738" y="4724400"/>
          <a:ext cx="36814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4" imgW="1473200" imgH="266700" progId="Equation.DSMT4">
                  <p:embed/>
                </p:oleObj>
              </mc:Choice>
              <mc:Fallback>
                <p:oleObj name="" r:id="rId14" imgW="1473200" imgH="2667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D2611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38738" y="4724400"/>
                        <a:ext cx="3681412" cy="744538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rgbClr val="FF0000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5"/>
          <p:cNvGraphicFramePr>
            <a:graphicFrameLocks noChangeAspect="1"/>
          </p:cNvGraphicFramePr>
          <p:nvPr/>
        </p:nvGraphicFramePr>
        <p:xfrm>
          <a:off x="468313" y="2654300"/>
          <a:ext cx="80803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6" imgW="3048000" imgH="228600" progId="Equation.DSMT4">
                  <p:embed/>
                </p:oleObj>
              </mc:Choice>
              <mc:Fallback>
                <p:oleObj name="" r:id="rId16" imgW="3048000" imgH="228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8313" y="2654300"/>
                        <a:ext cx="808037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/>
          <p:nvPr/>
        </p:nvSpPr>
        <p:spPr>
          <a:xfrm>
            <a:off x="395288" y="5732463"/>
            <a:ext cx="8370887" cy="95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anose="020B0604020202020204" pitchFamily="34" charset="0"/>
              </a:rPr>
              <a:t>边缘分布实际上是高维随机变量的某个(某些)</a:t>
            </a:r>
            <a:r>
              <a:rPr lang="zh-CN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低维分量的分布</a:t>
            </a:r>
            <a:r>
              <a:rPr lang="zh-CN" altLang="zh-CN" sz="2800" dirty="0">
                <a:latin typeface="Arial" panose="020B0604020202020204" pitchFamily="34" charset="0"/>
              </a:rPr>
              <a:t>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4032250" y="5013325"/>
          <a:ext cx="40322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459865" imgH="355600" progId="Equation.DSMT4">
                  <p:embed/>
                </p:oleObj>
              </mc:Choice>
              <mc:Fallback>
                <p:oleObj name="" r:id="rId1" imgW="1459865" imgH="355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2250" y="5013325"/>
                        <a:ext cx="4032250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/>
          <p:cNvSpPr txBox="1"/>
          <p:nvPr/>
        </p:nvSpPr>
        <p:spPr>
          <a:xfrm>
            <a:off x="1258888" y="188913"/>
            <a:ext cx="66976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二维离散型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R.v.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的边缘分布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66564" name="Object 3"/>
          <p:cNvGraphicFramePr>
            <a:graphicFrameLocks noChangeAspect="1"/>
          </p:cNvGraphicFramePr>
          <p:nvPr/>
        </p:nvGraphicFramePr>
        <p:xfrm>
          <a:off x="4025900" y="5856288"/>
          <a:ext cx="40020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485900" imgH="342900" progId="Equation.DSMT4">
                  <p:embed/>
                </p:oleObj>
              </mc:Choice>
              <mc:Fallback>
                <p:oleObj name="" r:id="rId3" imgW="1485900" imgH="342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5900" y="5856288"/>
                        <a:ext cx="4002088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/>
          <p:nvPr/>
        </p:nvSpPr>
        <p:spPr>
          <a:xfrm>
            <a:off x="684213" y="5084763"/>
            <a:ext cx="3097212" cy="52546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的边缘分布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6566" name="Text Box 6"/>
          <p:cNvSpPr txBox="1"/>
          <p:nvPr/>
        </p:nvSpPr>
        <p:spPr>
          <a:xfrm>
            <a:off x="684213" y="5927725"/>
            <a:ext cx="3097212" cy="52546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800" b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的边缘分布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127" name="Rectangle 7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66630" name="Group 70"/>
          <p:cNvGraphicFramePr>
            <a:graphicFrameLocks noGrp="1"/>
          </p:cNvGraphicFramePr>
          <p:nvPr/>
        </p:nvGraphicFramePr>
        <p:xfrm>
          <a:off x="755650" y="1052513"/>
          <a:ext cx="6985000" cy="3621088"/>
        </p:xfrm>
        <a:graphic>
          <a:graphicData uri="http://schemas.openxmlformats.org/drawingml/2006/table">
            <a:tbl>
              <a:tblPr/>
              <a:tblGrid>
                <a:gridCol w="1149350"/>
                <a:gridCol w="1149350"/>
                <a:gridCol w="1149350"/>
                <a:gridCol w="1150938"/>
                <a:gridCol w="1147762"/>
                <a:gridCol w="1238250"/>
              </a:tblGrid>
              <a:tr h="1030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X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P.</a:t>
                      </a:r>
                      <a:r>
                        <a:rPr kumimoji="0" lang="en-US" altLang="zh-CN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P.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P.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33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P.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66565" grpId="0"/>
      <p:bldP spid="665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7" name="Text Box 3"/>
          <p:cNvSpPr txBox="1"/>
          <p:nvPr/>
        </p:nvSpPr>
        <p:spPr>
          <a:xfrm>
            <a:off x="1258888" y="188913"/>
            <a:ext cx="66976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二维离散型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R.v.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的边缘分布律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67588" name="Object 2"/>
          <p:cNvGraphicFramePr>
            <a:graphicFrameLocks noChangeAspect="1"/>
          </p:cNvGraphicFramePr>
          <p:nvPr/>
        </p:nvGraphicFramePr>
        <p:xfrm>
          <a:off x="1403350" y="5876925"/>
          <a:ext cx="40020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485900" imgH="342900" progId="Equation.DSMT4">
                  <p:embed/>
                </p:oleObj>
              </mc:Choice>
              <mc:Fallback>
                <p:oleObj name="" r:id="rId1" imgW="1485900" imgH="342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5876925"/>
                        <a:ext cx="4002088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5"/>
          <p:cNvSpPr txBox="1"/>
          <p:nvPr/>
        </p:nvSpPr>
        <p:spPr>
          <a:xfrm>
            <a:off x="395288" y="981075"/>
            <a:ext cx="4176712" cy="52546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的边缘分布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7590" name="Text Box 6"/>
          <p:cNvSpPr txBox="1"/>
          <p:nvPr/>
        </p:nvSpPr>
        <p:spPr>
          <a:xfrm>
            <a:off x="466725" y="3716338"/>
            <a:ext cx="3097213" cy="52546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800" b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的边缘分布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51" name="Rectangle 7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67593" name="Text Box 9"/>
          <p:cNvSpPr txBox="1"/>
          <p:nvPr/>
        </p:nvSpPr>
        <p:spPr>
          <a:xfrm>
            <a:off x="6011863" y="5999163"/>
            <a:ext cx="2411412" cy="52546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行之和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53" name="内容占位符 6152"/>
          <p:cNvGraphicFramePr/>
          <p:nvPr>
            <p:ph/>
          </p:nvPr>
        </p:nvGraphicFramePr>
        <p:xfrm>
          <a:off x="1331913" y="1655763"/>
          <a:ext cx="6516688" cy="1196975"/>
        </p:xfrm>
        <a:graphic>
          <a:graphicData uri="http://schemas.openxmlformats.org/drawingml/2006/table">
            <a:tbl>
              <a:tblPr/>
              <a:tblGrid>
                <a:gridCol w="1303338"/>
                <a:gridCol w="1303337"/>
                <a:gridCol w="1303338"/>
                <a:gridCol w="1303337"/>
                <a:gridCol w="1303338"/>
              </a:tblGrid>
              <a:tr h="635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X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x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1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x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2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x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3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latin typeface="Tahoma" panose="020B0604030504040204" pitchFamily="34" charset="0"/>
                        </a:rPr>
                        <a:t>概率</a:t>
                      </a:r>
                      <a:endParaRPr lang="zh-CN" altLang="en-US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P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1</a:t>
                      </a: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.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P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2</a:t>
                      </a: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.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P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3</a:t>
                      </a: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.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68" name="Object 3"/>
          <p:cNvGraphicFramePr>
            <a:graphicFrameLocks noChangeAspect="1"/>
          </p:cNvGraphicFramePr>
          <p:nvPr/>
        </p:nvGraphicFramePr>
        <p:xfrm>
          <a:off x="1868488" y="3071813"/>
          <a:ext cx="39338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459865" imgH="355600" progId="Equation.DSMT4">
                  <p:embed/>
                </p:oleObj>
              </mc:Choice>
              <mc:Fallback>
                <p:oleObj name="" r:id="rId3" imgW="1459865" imgH="355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8488" y="3071813"/>
                        <a:ext cx="3933825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69" name="Text Box 85"/>
          <p:cNvSpPr txBox="1"/>
          <p:nvPr/>
        </p:nvSpPr>
        <p:spPr>
          <a:xfrm>
            <a:off x="6372225" y="3125788"/>
            <a:ext cx="1800225" cy="52546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列之和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74" name="表格 6173"/>
          <p:cNvGraphicFramePr/>
          <p:nvPr/>
        </p:nvGraphicFramePr>
        <p:xfrm>
          <a:off x="1312863" y="4365625"/>
          <a:ext cx="6516688" cy="1196975"/>
        </p:xfrm>
        <a:graphic>
          <a:graphicData uri="http://schemas.openxmlformats.org/drawingml/2006/table">
            <a:tbl>
              <a:tblPr/>
              <a:tblGrid>
                <a:gridCol w="1303338"/>
                <a:gridCol w="1303337"/>
                <a:gridCol w="1303338"/>
                <a:gridCol w="1303337"/>
                <a:gridCol w="1303338"/>
              </a:tblGrid>
              <a:tr h="635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Y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y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1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y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2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y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3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latin typeface="Tahoma" panose="020B0604030504040204" pitchFamily="34" charset="0"/>
                        </a:rPr>
                        <a:t>概率</a:t>
                      </a:r>
                      <a:endParaRPr lang="zh-CN" altLang="en-US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P.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1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P.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2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P.</a:t>
                      </a:r>
                      <a:r>
                        <a:rPr lang="en-US" altLang="zh-CN" sz="2800" baseline="-25000" dirty="0">
                          <a:latin typeface="Tahoma" panose="020B0604030504040204" pitchFamily="34" charset="0"/>
                        </a:rPr>
                        <a:t>3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67589" grpId="0"/>
      <p:bldP spid="67590" grpId="0"/>
      <p:bldP spid="67593" grpId="0"/>
      <p:bldP spid="676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ext Box 2"/>
          <p:cNvSpPr txBox="1"/>
          <p:nvPr/>
        </p:nvSpPr>
        <p:spPr>
          <a:xfrm>
            <a:off x="1258888" y="188913"/>
            <a:ext cx="66976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二维离散型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R.v.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的边缘分布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5059" name="Rectangle 3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69639" name="Text Box 7"/>
          <p:cNvSpPr txBox="1"/>
          <p:nvPr/>
        </p:nvSpPr>
        <p:spPr>
          <a:xfrm>
            <a:off x="323850" y="965200"/>
            <a:ext cx="87868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hlink"/>
                </a:solidFill>
                <a:latin typeface="Century Schoolbook" panose="02040604050505020304" pitchFamily="18" charset="0"/>
              </a:rPr>
              <a:t>例</a:t>
            </a:r>
            <a:r>
              <a:rPr lang="en-US" altLang="zh-CN" sz="2800" b="1" dirty="0">
                <a:solidFill>
                  <a:schemeClr val="hlink"/>
                </a:solidFill>
                <a:latin typeface="Century Schoolbook" panose="02040604050505020304" pitchFamily="18" charset="0"/>
              </a:rPr>
              <a:t>1 </a:t>
            </a:r>
            <a:r>
              <a:rPr lang="en-US" altLang="zh-CN" sz="2800" b="1" dirty="0">
                <a:latin typeface="Century Schoolbook" panose="02040604050505020304" pitchFamily="18" charset="0"/>
              </a:rPr>
              <a:t> 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设二维离散型随机变量（</a:t>
            </a:r>
            <a:r>
              <a:rPr lang="en-US" altLang="zh-CN" sz="2800" b="1" dirty="0">
                <a:latin typeface="Century Schoolbook" panose="02040604050505020304" pitchFamily="18" charset="0"/>
              </a:rPr>
              <a:t>X,Y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）的联合分布律为 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69723" name="Group 91"/>
          <p:cNvGraphicFramePr>
            <a:graphicFrameLocks noGrp="1"/>
          </p:cNvGraphicFramePr>
          <p:nvPr/>
        </p:nvGraphicFramePr>
        <p:xfrm>
          <a:off x="1557338" y="2036763"/>
          <a:ext cx="5175250" cy="2687638"/>
        </p:xfrm>
        <a:graphic>
          <a:graphicData uri="http://schemas.openxmlformats.org/drawingml/2006/table">
            <a:tbl>
              <a:tblPr/>
              <a:tblGrid>
                <a:gridCol w="1293812"/>
                <a:gridCol w="1292225"/>
                <a:gridCol w="1293813"/>
                <a:gridCol w="1295400"/>
              </a:tblGrid>
              <a:tr h="1050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X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1/3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1/3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1/12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1/6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5/12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9" name="Text Box 57"/>
          <p:cNvSpPr txBox="1"/>
          <p:nvPr/>
        </p:nvSpPr>
        <p:spPr>
          <a:xfrm>
            <a:off x="827088" y="5300663"/>
            <a:ext cx="5113337" cy="665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latin typeface="Century Schoolbook" panose="02040604050505020304" pitchFamily="18" charset="0"/>
              </a:rPr>
              <a:t>求关于</a:t>
            </a:r>
            <a:r>
              <a:rPr lang="en-US" altLang="zh-CN" sz="2800" b="1" dirty="0">
                <a:latin typeface="Century Schoolbook" panose="02040604050505020304" pitchFamily="18" charset="0"/>
              </a:rPr>
              <a:t>X</a:t>
            </a:r>
            <a:r>
              <a:rPr lang="zh-CN" altLang="en-US" sz="2800" b="1" dirty="0">
                <a:latin typeface="Century Schoolbook" panose="02040604050505020304" pitchFamily="18" charset="0"/>
              </a:rPr>
              <a:t>、</a:t>
            </a:r>
            <a:r>
              <a:rPr lang="en-US" altLang="zh-CN" sz="2800" b="1" dirty="0">
                <a:latin typeface="Century Schoolbook" panose="02040604050505020304" pitchFamily="18" charset="0"/>
              </a:rPr>
              <a:t>Y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的边缘分布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9" grpId="0"/>
      <p:bldP spid="696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3" name="Text Box 5"/>
          <p:cNvSpPr txBox="1"/>
          <p:nvPr/>
        </p:nvSpPr>
        <p:spPr>
          <a:xfrm>
            <a:off x="539750" y="3429000"/>
            <a:ext cx="3097213" cy="52546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的边缘分布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6"/>
          <p:cNvSpPr/>
          <p:nvPr/>
        </p:nvSpPr>
        <p:spPr>
          <a:xfrm>
            <a:off x="0" y="549275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6084" name="表格 46083"/>
          <p:cNvGraphicFramePr/>
          <p:nvPr/>
        </p:nvGraphicFramePr>
        <p:xfrm>
          <a:off x="539750" y="4510088"/>
          <a:ext cx="3744913" cy="1223963"/>
        </p:xfrm>
        <a:graphic>
          <a:graphicData uri="http://schemas.openxmlformats.org/drawingml/2006/table">
            <a:tbl>
              <a:tblPr/>
              <a:tblGrid>
                <a:gridCol w="936625"/>
                <a:gridCol w="936625"/>
                <a:gridCol w="935038"/>
                <a:gridCol w="936625"/>
              </a:tblGrid>
              <a:tr h="635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X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0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1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1/3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latin typeface="Tahoma" panose="020B0604030504040204" pitchFamily="34" charset="0"/>
                        </a:rPr>
                        <a:t>概率</a:t>
                      </a:r>
                      <a:endParaRPr lang="zh-CN" altLang="en-US" sz="2800" dirty="0">
                        <a:latin typeface="Tahoma" panose="020B060403050404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7/12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1/3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1/12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61" name="Text Box 53"/>
          <p:cNvSpPr txBox="1"/>
          <p:nvPr/>
        </p:nvSpPr>
        <p:spPr>
          <a:xfrm>
            <a:off x="611188" y="692150"/>
            <a:ext cx="42037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hlink"/>
                </a:solidFill>
                <a:latin typeface="Century Schoolbook" panose="02040604050505020304" pitchFamily="18" charset="0"/>
              </a:rPr>
              <a:t>解</a:t>
            </a:r>
            <a:r>
              <a:rPr lang="zh-CN" altLang="en-US" sz="2800" b="1" dirty="0">
                <a:latin typeface="Century Schoolbook" panose="02040604050505020304" pitchFamily="18" charset="0"/>
              </a:rPr>
              <a:t>  关于</a:t>
            </a:r>
            <a:r>
              <a:rPr lang="en-US" altLang="zh-CN" sz="2800" b="1" dirty="0">
                <a:latin typeface="Century Schoolbook" panose="02040604050505020304" pitchFamily="18" charset="0"/>
              </a:rPr>
              <a:t>Y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的边缘分布为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6102" name="内容占位符 46101"/>
          <p:cNvGraphicFramePr/>
          <p:nvPr>
            <p:ph sz="quarter" idx="1"/>
          </p:nvPr>
        </p:nvGraphicFramePr>
        <p:xfrm>
          <a:off x="611188" y="1844675"/>
          <a:ext cx="3810000" cy="1038225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  <a:gridCol w="952500"/>
              </a:tblGrid>
              <a:tr h="519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Y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 marT="45734" marB="4573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-1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0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2</a:t>
                      </a:r>
                      <a:endParaRPr lang="en-US" altLang="zh-CN" sz="2800" baseline="-25000" dirty="0">
                        <a:latin typeface="Tahoma" panose="020B0604030504040204" pitchFamily="34" charset="0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latin typeface="Tahoma" panose="020B0604030504040204" pitchFamily="34" charset="0"/>
                        </a:rPr>
                        <a:t>概率</a:t>
                      </a:r>
                      <a:endParaRPr lang="zh-CN" altLang="en-US" sz="2800" dirty="0">
                        <a:latin typeface="Tahoma" panose="020B0604030504040204" pitchFamily="34" charset="0"/>
                      </a:endParaRPr>
                    </a:p>
                  </a:txBody>
                  <a:tcPr marT="45734" marB="4573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5/12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1/6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latin typeface="Tahoma" panose="020B0604030504040204" pitchFamily="34" charset="0"/>
                        </a:rPr>
                        <a:t>5/12</a:t>
                      </a:r>
                      <a:endParaRPr lang="en-US" altLang="zh-CN" sz="2800" dirty="0">
                        <a:latin typeface="Tahoma" panose="020B0604030504040204" pitchFamily="34" charset="0"/>
                      </a:endParaRPr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720" name="Group 112"/>
          <p:cNvGraphicFramePr>
            <a:graphicFrameLocks noGrp="1"/>
          </p:cNvGraphicFramePr>
          <p:nvPr>
            <p:ph sz="quarter" idx="1"/>
          </p:nvPr>
        </p:nvGraphicFramePr>
        <p:xfrm>
          <a:off x="5003800" y="2205038"/>
          <a:ext cx="3810000" cy="3095626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0913"/>
                <a:gridCol w="954087"/>
              </a:tblGrid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X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1/3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1/3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1/12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1/6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5/12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719" name="Text Box 111"/>
          <p:cNvSpPr txBox="1"/>
          <p:nvPr/>
        </p:nvSpPr>
        <p:spPr>
          <a:xfrm>
            <a:off x="4859338" y="1254125"/>
            <a:ext cx="425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（</a:t>
            </a:r>
            <a:r>
              <a:rPr lang="en-US" altLang="zh-CN" sz="2800" b="1" dirty="0">
                <a:latin typeface="Century Schoolbook" panose="02040604050505020304" pitchFamily="18" charset="0"/>
              </a:rPr>
              <a:t>X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，</a:t>
            </a:r>
            <a:r>
              <a:rPr lang="en-US" altLang="zh-CN" sz="2800" b="1" dirty="0">
                <a:latin typeface="Century Schoolbook" panose="02040604050505020304" pitchFamily="18" charset="0"/>
              </a:rPr>
              <a:t>Y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）的联合分布列 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61" grpId="0"/>
      <p:bldP spid="687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/>
          <p:nvPr/>
        </p:nvSpPr>
        <p:spPr>
          <a:xfrm>
            <a:off x="323850" y="1901825"/>
            <a:ext cx="8153400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为定义在同一样本空间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上的随机变量，则称向量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(X,Y)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上的一个</a:t>
            </a:r>
            <a:r>
              <a:rPr lang="zh-CN" altLang="en-US" sz="2800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二维随机变量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62" name="Rectangle 34"/>
          <p:cNvSpPr/>
          <p:nvPr/>
        </p:nvSpPr>
        <p:spPr>
          <a:xfrm>
            <a:off x="0" y="1452563"/>
            <a:ext cx="2987675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63" name="Rectangle 35"/>
          <p:cNvSpPr/>
          <p:nvPr/>
        </p:nvSpPr>
        <p:spPr>
          <a:xfrm>
            <a:off x="1835150" y="179388"/>
            <a:ext cx="4006850" cy="59372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3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en-US" sz="3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二维随机变量</a:t>
            </a:r>
            <a:endParaRPr lang="zh-CN" altLang="en-US" sz="3600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64" name="Text Box 36"/>
          <p:cNvSpPr txBox="1"/>
          <p:nvPr/>
        </p:nvSpPr>
        <p:spPr>
          <a:xfrm>
            <a:off x="422275" y="3338513"/>
            <a:ext cx="77501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二维随机变量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的取值可看作平面上的点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Group 54"/>
          <p:cNvGrpSpPr/>
          <p:nvPr/>
        </p:nvGrpSpPr>
        <p:grpSpPr>
          <a:xfrm>
            <a:off x="1619250" y="4319588"/>
            <a:ext cx="5006975" cy="1917700"/>
            <a:chOff x="1020" y="2721"/>
            <a:chExt cx="3154" cy="1208"/>
          </a:xfrm>
        </p:grpSpPr>
        <p:grpSp>
          <p:nvGrpSpPr>
            <p:cNvPr id="8198" name="Group 37"/>
            <p:cNvGrpSpPr/>
            <p:nvPr/>
          </p:nvGrpSpPr>
          <p:grpSpPr>
            <a:xfrm>
              <a:off x="1020" y="2777"/>
              <a:ext cx="3072" cy="1152"/>
              <a:chOff x="2112" y="720"/>
              <a:chExt cx="3072" cy="1152"/>
            </a:xfrm>
          </p:grpSpPr>
          <p:grpSp>
            <p:nvGrpSpPr>
              <p:cNvPr id="8199" name="Group 38"/>
              <p:cNvGrpSpPr/>
              <p:nvPr/>
            </p:nvGrpSpPr>
            <p:grpSpPr>
              <a:xfrm>
                <a:off x="2448" y="720"/>
                <a:ext cx="2736" cy="1152"/>
                <a:chOff x="2448" y="2928"/>
                <a:chExt cx="2736" cy="1152"/>
              </a:xfrm>
            </p:grpSpPr>
            <p:sp>
              <p:nvSpPr>
                <p:cNvPr id="8200" name="Line 39"/>
                <p:cNvSpPr/>
                <p:nvPr/>
              </p:nvSpPr>
              <p:spPr>
                <a:xfrm>
                  <a:off x="2448" y="3792"/>
                  <a:ext cx="27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8201" name="Line 40"/>
                <p:cNvSpPr/>
                <p:nvPr/>
              </p:nvSpPr>
              <p:spPr>
                <a:xfrm>
                  <a:off x="3072" y="2976"/>
                  <a:ext cx="0" cy="11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sp>
            <p:sp>
              <p:nvSpPr>
                <p:cNvPr id="8202" name="Oval 41"/>
                <p:cNvSpPr/>
                <p:nvPr/>
              </p:nvSpPr>
              <p:spPr>
                <a:xfrm>
                  <a:off x="3552" y="2928"/>
                  <a:ext cx="1056" cy="1008"/>
                </a:xfrm>
                <a:prstGeom prst="ellipse">
                  <a:avLst/>
                </a:prstGeom>
                <a:solidFill>
                  <a:srgbClr val="71E3E9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03" name="Oval 42"/>
                <p:cNvSpPr/>
                <p:nvPr/>
              </p:nvSpPr>
              <p:spPr>
                <a:xfrm>
                  <a:off x="3792" y="3408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04" name="Oval 43"/>
              <p:cNvSpPr/>
              <p:nvPr/>
            </p:nvSpPr>
            <p:spPr>
              <a:xfrm>
                <a:off x="2688" y="9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5" name="Oval 44"/>
              <p:cNvSpPr/>
              <p:nvPr/>
            </p:nvSpPr>
            <p:spPr>
              <a:xfrm>
                <a:off x="3216" y="8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6" name="Oval 45"/>
              <p:cNvSpPr/>
              <p:nvPr/>
            </p:nvSpPr>
            <p:spPr>
              <a:xfrm>
                <a:off x="2736" y="12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7" name="Oval 46"/>
              <p:cNvSpPr/>
              <p:nvPr/>
            </p:nvSpPr>
            <p:spPr>
              <a:xfrm>
                <a:off x="2112" y="12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8" name="Oval 47"/>
              <p:cNvSpPr/>
              <p:nvPr/>
            </p:nvSpPr>
            <p:spPr>
              <a:xfrm>
                <a:off x="3072" y="12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9" name="Oval 48"/>
              <p:cNvSpPr/>
              <p:nvPr/>
            </p:nvSpPr>
            <p:spPr>
              <a:xfrm>
                <a:off x="3168" y="15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0" name="Oval 49"/>
              <p:cNvSpPr/>
              <p:nvPr/>
            </p:nvSpPr>
            <p:spPr>
              <a:xfrm>
                <a:off x="2688" y="16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11" name="Text Box 50"/>
            <p:cNvSpPr txBox="1"/>
            <p:nvPr/>
          </p:nvSpPr>
          <p:spPr>
            <a:xfrm>
              <a:off x="1728" y="2986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Oval 51"/>
            <p:cNvSpPr/>
            <p:nvPr/>
          </p:nvSpPr>
          <p:spPr>
            <a:xfrm>
              <a:off x="3982" y="31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3" name="Oval 52"/>
            <p:cNvSpPr/>
            <p:nvPr/>
          </p:nvSpPr>
          <p:spPr>
            <a:xfrm>
              <a:off x="3742" y="3201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4" name="Text Box 53"/>
            <p:cNvSpPr txBox="1"/>
            <p:nvPr/>
          </p:nvSpPr>
          <p:spPr>
            <a:xfrm>
              <a:off x="3828" y="2721"/>
              <a:ext cx="3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-285750" y="763588"/>
            <a:ext cx="6427788" cy="4826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一、二维随机变量的定义、分布函数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62" grpId="0"/>
      <p:bldP spid="48163" grpId="0"/>
      <p:bldP spid="48164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1619250" y="260350"/>
            <a:ext cx="6481763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二维连续型随机变量的边缘分布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703" name="Object 2"/>
          <p:cNvGraphicFramePr>
            <a:graphicFrameLocks noChangeAspect="1"/>
          </p:cNvGraphicFramePr>
          <p:nvPr/>
        </p:nvGraphicFramePr>
        <p:xfrm>
          <a:off x="1216025" y="1557338"/>
          <a:ext cx="62801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743200" imgH="457200" progId="Equation.DSMT4">
                  <p:embed/>
                </p:oleObj>
              </mc:Choice>
              <mc:Fallback>
                <p:oleObj name="" r:id="rId1" imgW="2743200" imgH="457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6025" y="1557338"/>
                        <a:ext cx="628015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3"/>
          <p:cNvGraphicFramePr>
            <a:graphicFrameLocks noChangeAspect="1"/>
          </p:cNvGraphicFramePr>
          <p:nvPr/>
        </p:nvGraphicFramePr>
        <p:xfrm>
          <a:off x="4714875" y="4184650"/>
          <a:ext cx="36734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905000" imgH="533400" progId="Equation.DSMT4">
                  <p:embed/>
                </p:oleObj>
              </mc:Choice>
              <mc:Fallback>
                <p:oleObj name="" r:id="rId3" imgW="1905000" imgH="533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D2611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4875" y="4184650"/>
                        <a:ext cx="367347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/>
          <p:nvPr/>
        </p:nvGrpSpPr>
        <p:grpSpPr>
          <a:xfrm>
            <a:off x="539750" y="1001713"/>
            <a:ext cx="5599113" cy="561975"/>
            <a:chOff x="378" y="654"/>
            <a:chExt cx="3527" cy="354"/>
          </a:xfrm>
        </p:grpSpPr>
        <p:graphicFrame>
          <p:nvGraphicFramePr>
            <p:cNvPr id="9221" name="Object 6"/>
            <p:cNvGraphicFramePr>
              <a:graphicFrameLocks noChangeAspect="1"/>
            </p:cNvGraphicFramePr>
            <p:nvPr/>
          </p:nvGraphicFramePr>
          <p:xfrm>
            <a:off x="884" y="697"/>
            <a:ext cx="31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177800" imgH="165100" progId="Equation.DSMT4">
                    <p:embed/>
                  </p:oleObj>
                </mc:Choice>
                <mc:Fallback>
                  <p:oleObj name="" r:id="rId5" imgW="177800" imgH="1651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4" y="697"/>
                          <a:ext cx="317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Rectangle 25"/>
            <p:cNvSpPr/>
            <p:nvPr/>
          </p:nvSpPr>
          <p:spPr>
            <a:xfrm>
              <a:off x="1076" y="677"/>
              <a:ext cx="2829" cy="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的边缘分布函数为               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27" name="Text Box 26"/>
            <p:cNvSpPr txBox="1"/>
            <p:nvPr/>
          </p:nvSpPr>
          <p:spPr>
            <a:xfrm>
              <a:off x="378" y="654"/>
              <a:ext cx="6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Century Schoolbook" panose="02040604050505020304" pitchFamily="18" charset="0"/>
                </a:rPr>
                <a:t>关于  </a:t>
              </a:r>
              <a:endParaRPr lang="zh-CN" altLang="en-US" sz="2800" b="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20" name="Text Box 26"/>
          <p:cNvSpPr txBox="1"/>
          <p:nvPr/>
        </p:nvSpPr>
        <p:spPr>
          <a:xfrm>
            <a:off x="473075" y="2652713"/>
            <a:ext cx="58547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与一维连续型随机变量</a:t>
            </a:r>
            <a:r>
              <a:rPr lang="en-US" altLang="zh-CN" sz="2800" b="1" dirty="0">
                <a:latin typeface="Century Schoolbook" panose="02040604050505020304" pitchFamily="18" charset="0"/>
              </a:rPr>
              <a:t>X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的分布函数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041525" y="3332163"/>
          <a:ext cx="47402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070100" imgH="431800" progId="Equation.DSMT4">
                  <p:embed/>
                </p:oleObj>
              </mc:Choice>
              <mc:Fallback>
                <p:oleObj name="" r:id="rId7" imgW="2070100" imgH="431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1525" y="3332163"/>
                        <a:ext cx="4740275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6"/>
          <p:cNvSpPr txBox="1"/>
          <p:nvPr/>
        </p:nvSpPr>
        <p:spPr>
          <a:xfrm>
            <a:off x="503238" y="4375150"/>
            <a:ext cx="40513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比较，得</a:t>
            </a:r>
            <a:r>
              <a:rPr lang="en-US" altLang="zh-CN" sz="2800" b="1" dirty="0">
                <a:latin typeface="Century Schoolbook" panose="02040604050505020304" pitchFamily="18" charset="0"/>
              </a:rPr>
              <a:t>X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的概率密度为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8" name="Rectangle 12"/>
          <p:cNvSpPr/>
          <p:nvPr/>
        </p:nvSpPr>
        <p:spPr>
          <a:xfrm>
            <a:off x="468313" y="4124325"/>
            <a:ext cx="5473700" cy="6477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p>
            <a:pPr>
              <a:buClr>
                <a:schemeClr val="accent2"/>
              </a:buClr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：分别称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11" name="Object 4"/>
          <p:cNvGraphicFramePr>
            <a:graphicFrameLocks noChangeAspect="1"/>
          </p:cNvGraphicFramePr>
          <p:nvPr/>
        </p:nvGraphicFramePr>
        <p:xfrm>
          <a:off x="1244600" y="928688"/>
          <a:ext cx="62515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730500" imgH="457200" progId="Equation.DSMT4">
                  <p:embed/>
                </p:oleObj>
              </mc:Choice>
              <mc:Fallback>
                <p:oleObj name="" r:id="rId1" imgW="2730500" imgH="457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4600" y="928688"/>
                        <a:ext cx="6251575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539750" y="357188"/>
            <a:ext cx="5599113" cy="561975"/>
            <a:chOff x="378" y="654"/>
            <a:chExt cx="3527" cy="354"/>
          </a:xfrm>
        </p:grpSpPr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918" y="697"/>
            <a:ext cx="24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139700" imgH="165100" progId="Equation.DSMT4">
                    <p:embed/>
                  </p:oleObj>
                </mc:Choice>
                <mc:Fallback>
                  <p:oleObj name="" r:id="rId3" imgW="139700" imgH="1651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18" y="697"/>
                          <a:ext cx="249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3" name="Rectangle 5"/>
            <p:cNvSpPr/>
            <p:nvPr/>
          </p:nvSpPr>
          <p:spPr>
            <a:xfrm>
              <a:off x="1076" y="677"/>
              <a:ext cx="2829" cy="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的边缘分布函数为               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4" name="Text Box 19"/>
            <p:cNvSpPr txBox="1"/>
            <p:nvPr/>
          </p:nvSpPr>
          <p:spPr>
            <a:xfrm>
              <a:off x="378" y="654"/>
              <a:ext cx="6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Century Schoolbook" panose="02040604050505020304" pitchFamily="18" charset="0"/>
                </a:rPr>
                <a:t>关于  </a:t>
              </a:r>
              <a:endParaRPr lang="zh-CN" altLang="en-US" sz="2800" b="1" dirty="0">
                <a:latin typeface="Century Schoolbook" panose="02040604050505020304" pitchFamily="18" charset="0"/>
              </a:endParaRPr>
            </a:p>
          </p:txBody>
        </p:sp>
      </p:grpSp>
      <p:graphicFrame>
        <p:nvGraphicFramePr>
          <p:cNvPr id="29717" name="Object 5"/>
          <p:cNvGraphicFramePr>
            <a:graphicFrameLocks noChangeAspect="1"/>
          </p:cNvGraphicFramePr>
          <p:nvPr/>
        </p:nvGraphicFramePr>
        <p:xfrm>
          <a:off x="4819650" y="4808538"/>
          <a:ext cx="36099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879600" imgH="533400" progId="Equation.DSMT4">
                  <p:embed/>
                </p:oleObj>
              </mc:Choice>
              <mc:Fallback>
                <p:oleObj name="" r:id="rId5" imgW="1879600" imgH="5334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D2611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19650" y="4808538"/>
                        <a:ext cx="360997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6"/>
          <p:cNvSpPr txBox="1"/>
          <p:nvPr/>
        </p:nvSpPr>
        <p:spPr>
          <a:xfrm>
            <a:off x="473075" y="1905000"/>
            <a:ext cx="58547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与一维连续型随机变量</a:t>
            </a:r>
            <a:r>
              <a:rPr lang="en-US" altLang="zh-CN" sz="2800" b="1" dirty="0">
                <a:latin typeface="Century Schoolbook" panose="02040604050505020304" pitchFamily="18" charset="0"/>
              </a:rPr>
              <a:t>Y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的分布函数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1928813" y="2357438"/>
          <a:ext cx="47402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2070100" imgH="431800" progId="Equation.DSMT4">
                  <p:embed/>
                </p:oleObj>
              </mc:Choice>
              <mc:Fallback>
                <p:oleObj name="" r:id="rId7" imgW="2070100" imgH="431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8813" y="2357438"/>
                        <a:ext cx="4740275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6"/>
          <p:cNvSpPr txBox="1"/>
          <p:nvPr/>
        </p:nvSpPr>
        <p:spPr>
          <a:xfrm>
            <a:off x="503238" y="3262313"/>
            <a:ext cx="40513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比较，得</a:t>
            </a:r>
            <a:r>
              <a:rPr lang="en-US" altLang="zh-CN" sz="2800" b="1" dirty="0">
                <a:latin typeface="Century Schoolbook" panose="02040604050505020304" pitchFamily="18" charset="0"/>
              </a:rPr>
              <a:t>Y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的概率密度为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4572000" y="3071813"/>
          <a:ext cx="36099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879600" imgH="533400" progId="Equation.DSMT4">
                  <p:embed/>
                </p:oleObj>
              </mc:Choice>
              <mc:Fallback>
                <p:oleObj name="" r:id="rId9" imgW="1879600" imgH="533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D2611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3071813"/>
                        <a:ext cx="360997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928688" y="4767263"/>
          <a:ext cx="36734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1905000" imgH="533400" progId="Equation.DSMT4">
                  <p:embed/>
                </p:oleObj>
              </mc:Choice>
              <mc:Fallback>
                <p:oleObj name="" r:id="rId11" imgW="1905000" imgH="533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D2611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8688" y="4767263"/>
                        <a:ext cx="367347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/>
          <p:nvPr/>
        </p:nvSpPr>
        <p:spPr>
          <a:xfrm>
            <a:off x="500063" y="5761038"/>
            <a:ext cx="6500812" cy="52546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p>
            <a:pPr>
              <a:buClr>
                <a:schemeClr val="accent2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(X,Y)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的边缘概率密度函数。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/>
      <p:bldP spid="18" grpId="0"/>
      <p:bldP spid="20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直角三角形 38"/>
          <p:cNvSpPr/>
          <p:nvPr/>
        </p:nvSpPr>
        <p:spPr>
          <a:xfrm rot="5400000">
            <a:off x="7286625" y="2000250"/>
            <a:ext cx="1285875" cy="12858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6" name="Text Box 2"/>
          <p:cNvSpPr txBox="1"/>
          <p:nvPr/>
        </p:nvSpPr>
        <p:spPr>
          <a:xfrm>
            <a:off x="539750" y="123825"/>
            <a:ext cx="6818313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设（</a:t>
            </a:r>
            <a:r>
              <a:rPr lang="en-US" altLang="zh-CN" sz="3200" b="1" dirty="0">
                <a:latin typeface="Times New Roman" panose="02020603050405020304" pitchFamily="18" charset="0"/>
              </a:rPr>
              <a:t>X, Y</a:t>
            </a:r>
            <a:r>
              <a:rPr lang="zh-CN" altLang="en-US" sz="3200" b="1" dirty="0">
                <a:latin typeface="Times New Roman" panose="02020603050405020304" pitchFamily="18" charset="0"/>
              </a:rPr>
              <a:t>）的联合概率密度为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1666875" y="809625"/>
          <a:ext cx="42291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586865" imgH="482600" progId="Equation.DSMT4">
                  <p:embed/>
                </p:oleObj>
              </mc:Choice>
              <mc:Fallback>
                <p:oleObj name="" r:id="rId1" imgW="1586865" imgH="482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6875" y="809625"/>
                        <a:ext cx="4229100" cy="1284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/>
          <p:nvPr/>
        </p:nvSpPr>
        <p:spPr>
          <a:xfrm>
            <a:off x="611188" y="2060575"/>
            <a:ext cx="6769100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求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</a:rPr>
              <a:t>的边缘概率密度函数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51" name="Object 4"/>
          <p:cNvGraphicFramePr>
            <a:graphicFrameLocks noChangeAspect="1"/>
          </p:cNvGraphicFramePr>
          <p:nvPr/>
        </p:nvGraphicFramePr>
        <p:xfrm>
          <a:off x="1824038" y="3551238"/>
          <a:ext cx="4105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435100" imgH="330200" progId="Equation.DSMT4">
                  <p:embed/>
                </p:oleObj>
              </mc:Choice>
              <mc:Fallback>
                <p:oleObj name="" r:id="rId3" imgW="1435100" imgH="330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4038" y="3551238"/>
                        <a:ext cx="410527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14"/>
          <p:cNvSpPr/>
          <p:nvPr/>
        </p:nvSpPr>
        <p:spPr>
          <a:xfrm>
            <a:off x="34925" y="2636838"/>
            <a:ext cx="1511300" cy="5857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1763" name="Text Box 19"/>
          <p:cNvSpPr txBox="1"/>
          <p:nvPr/>
        </p:nvSpPr>
        <p:spPr>
          <a:xfrm>
            <a:off x="428625" y="4572000"/>
            <a:ext cx="24542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Century Schoolbook" panose="02040604050505020304" pitchFamily="18" charset="0"/>
              </a:rPr>
              <a:t>当</a:t>
            </a:r>
            <a:r>
              <a:rPr lang="en-US" altLang="zh-CN" sz="3200" b="1" dirty="0">
                <a:latin typeface="Century Schoolbook" panose="02040604050505020304" pitchFamily="18" charset="0"/>
              </a:rPr>
              <a:t>x&gt;0</a:t>
            </a:r>
            <a:r>
              <a:rPr lang="zh-CN" altLang="en-US" sz="3200" b="1" dirty="0">
                <a:latin typeface="Century Schoolbook" panose="02040604050505020304" pitchFamily="18" charset="0"/>
              </a:rPr>
              <a:t>时      </a:t>
            </a:r>
            <a:endParaRPr lang="zh-CN" altLang="en-US" sz="32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1765" name="Object 7"/>
          <p:cNvGraphicFramePr>
            <a:graphicFrameLocks noChangeAspect="1"/>
          </p:cNvGraphicFramePr>
          <p:nvPr/>
        </p:nvGraphicFramePr>
        <p:xfrm>
          <a:off x="2357438" y="4429125"/>
          <a:ext cx="39274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282700" imgH="330200" progId="Equation.DSMT4">
                  <p:embed/>
                </p:oleObj>
              </mc:Choice>
              <mc:Fallback>
                <p:oleObj name="" r:id="rId5" imgW="1282700" imgH="330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7438" y="4429125"/>
                        <a:ext cx="3927475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/>
          <p:cNvSpPr txBox="1"/>
          <p:nvPr/>
        </p:nvSpPr>
        <p:spPr>
          <a:xfrm>
            <a:off x="468313" y="3114675"/>
            <a:ext cx="46672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关于</a:t>
            </a:r>
            <a:r>
              <a:rPr lang="en-US" altLang="zh-CN" sz="2800" b="1" dirty="0">
                <a:latin typeface="Century Schoolbook" panose="02040604050505020304" pitchFamily="18" charset="0"/>
              </a:rPr>
              <a:t>X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的边缘分布密度为   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6286500" y="1673225"/>
            <a:ext cx="2500313" cy="2471738"/>
            <a:chOff x="6286512" y="1673216"/>
            <a:chExt cx="2500330" cy="2470958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6286512" y="3285607"/>
              <a:ext cx="2286016" cy="15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6072590" y="2928532"/>
              <a:ext cx="2428109" cy="3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295" name="Object 10"/>
            <p:cNvGraphicFramePr>
              <a:graphicFrameLocks noChangeAspect="1"/>
            </p:cNvGraphicFramePr>
            <p:nvPr/>
          </p:nvGraphicFramePr>
          <p:xfrm>
            <a:off x="6898834" y="3286124"/>
            <a:ext cx="459248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7" imgW="152400" imgH="177800" progId="Equation.DSMT4">
                    <p:embed/>
                  </p:oleObj>
                </mc:Choice>
                <mc:Fallback>
                  <p:oleObj name="" r:id="rId7" imgW="152400" imgH="1778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98834" y="3286124"/>
                          <a:ext cx="459248" cy="428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11"/>
            <p:cNvGraphicFramePr>
              <a:graphicFrameLocks noChangeAspect="1"/>
            </p:cNvGraphicFramePr>
            <p:nvPr/>
          </p:nvGraphicFramePr>
          <p:xfrm>
            <a:off x="6929454" y="1673216"/>
            <a:ext cx="419100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929454" y="1673216"/>
                          <a:ext cx="419100" cy="398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12"/>
            <p:cNvGraphicFramePr>
              <a:graphicFrameLocks noChangeAspect="1"/>
            </p:cNvGraphicFramePr>
            <p:nvPr/>
          </p:nvGraphicFramePr>
          <p:xfrm>
            <a:off x="8404254" y="3357562"/>
            <a:ext cx="382588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1" imgW="127000" imgH="139700" progId="Equation.DSMT4">
                    <p:embed/>
                  </p:oleObj>
                </mc:Choice>
                <mc:Fallback>
                  <p:oleObj name="" r:id="rId11" imgW="127000" imgH="1397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404254" y="3357562"/>
                          <a:ext cx="382588" cy="336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2" name="直接连接符 31"/>
          <p:cNvCxnSpPr/>
          <p:nvPr/>
        </p:nvCxnSpPr>
        <p:spPr>
          <a:xfrm rot="5400000" flipH="1" flipV="1">
            <a:off x="6429375" y="2143125"/>
            <a:ext cx="2000250" cy="2000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6262688" y="4589463"/>
          <a:ext cx="7381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241300" imgH="203200" progId="Equation.DSMT4">
                  <p:embed/>
                </p:oleObj>
              </mc:Choice>
              <mc:Fallback>
                <p:oleObj name="" r:id="rId13" imgW="241300" imgH="203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62688" y="4589463"/>
                        <a:ext cx="738187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4"/>
          <p:cNvGraphicFramePr>
            <a:graphicFrameLocks noChangeAspect="1"/>
          </p:cNvGraphicFramePr>
          <p:nvPr/>
        </p:nvGraphicFramePr>
        <p:xfrm>
          <a:off x="3163888" y="5607050"/>
          <a:ext cx="20875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635000" imgH="228600" progId="Equation.DSMT4">
                  <p:embed/>
                </p:oleObj>
              </mc:Choice>
              <mc:Fallback>
                <p:oleObj name="" r:id="rId15" imgW="6350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63888" y="5607050"/>
                        <a:ext cx="2087562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21"/>
          <p:cNvSpPr txBox="1"/>
          <p:nvPr/>
        </p:nvSpPr>
        <p:spPr>
          <a:xfrm>
            <a:off x="571500" y="5643563"/>
            <a:ext cx="20462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Century Schoolbook" panose="02040604050505020304" pitchFamily="18" charset="0"/>
              </a:rPr>
              <a:t>当</a:t>
            </a:r>
            <a:r>
              <a:rPr lang="en-US" altLang="zh-CN" sz="3200" b="1" dirty="0">
                <a:latin typeface="Century Schoolbook" panose="020406040505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≤0</a:t>
            </a:r>
            <a:r>
              <a:rPr lang="zh-CN" altLang="en-US" sz="3200" b="1" dirty="0">
                <a:latin typeface="Century Schoolbook" panose="02040604050505020304" pitchFamily="18" charset="0"/>
              </a:rPr>
              <a:t>时   </a:t>
            </a:r>
            <a:endParaRPr lang="zh-CN" altLang="en-US" sz="32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31746" grpId="0"/>
      <p:bldP spid="31748" grpId="0"/>
      <p:bldP spid="31758" grpId="0"/>
      <p:bldP spid="31763" grpId="0"/>
      <p:bldP spid="31766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90" name="Object 3"/>
          <p:cNvGraphicFramePr>
            <a:graphicFrameLocks noChangeAspect="1"/>
          </p:cNvGraphicFramePr>
          <p:nvPr/>
        </p:nvGraphicFramePr>
        <p:xfrm>
          <a:off x="5357813" y="142875"/>
          <a:ext cx="33750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269365" imgH="482600" progId="Equation.DSMT4">
                  <p:embed/>
                </p:oleObj>
              </mc:Choice>
              <mc:Fallback>
                <p:oleObj name="" r:id="rId1" imgW="1269365" imgH="482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57813" y="142875"/>
                        <a:ext cx="33750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4"/>
          <p:cNvGraphicFramePr>
            <a:graphicFrameLocks noChangeAspect="1"/>
          </p:cNvGraphicFramePr>
          <p:nvPr/>
        </p:nvGraphicFramePr>
        <p:xfrm>
          <a:off x="5153025" y="4859338"/>
          <a:ext cx="3616325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358265" imgH="482600" progId="Equation.DSMT4">
                  <p:embed/>
                </p:oleObj>
              </mc:Choice>
              <mc:Fallback>
                <p:oleObj name="" r:id="rId3" imgW="1358265" imgH="482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3025" y="4859338"/>
                        <a:ext cx="3616325" cy="1284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Text Box 15"/>
          <p:cNvSpPr txBox="1"/>
          <p:nvPr/>
        </p:nvSpPr>
        <p:spPr>
          <a:xfrm>
            <a:off x="338138" y="261938"/>
            <a:ext cx="55435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所以，关于</a:t>
            </a:r>
            <a:r>
              <a:rPr lang="en-US" altLang="zh-CN" sz="2800" b="1" dirty="0">
                <a:latin typeface="Century Schoolbook" panose="02040604050505020304" pitchFamily="18" charset="0"/>
              </a:rPr>
              <a:t>X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的边缘分布密度为 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71697" name="Object 5"/>
          <p:cNvGraphicFramePr>
            <a:graphicFrameLocks noChangeAspect="1"/>
          </p:cNvGraphicFramePr>
          <p:nvPr/>
        </p:nvGraphicFramePr>
        <p:xfrm>
          <a:off x="684213" y="1749425"/>
          <a:ext cx="374491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422400" imgH="330200" progId="Equation.DSMT4">
                  <p:embed/>
                </p:oleObj>
              </mc:Choice>
              <mc:Fallback>
                <p:oleObj name="" r:id="rId5" imgW="1422400" imgH="330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1749425"/>
                        <a:ext cx="3744912" cy="874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6"/>
          <p:cNvGraphicFramePr>
            <a:graphicFrameLocks noChangeAspect="1"/>
          </p:cNvGraphicFramePr>
          <p:nvPr/>
        </p:nvGraphicFramePr>
        <p:xfrm>
          <a:off x="3214688" y="2578100"/>
          <a:ext cx="19288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622300" imgH="228600" progId="Equation.DSMT4">
                  <p:embed/>
                </p:oleObj>
              </mc:Choice>
              <mc:Fallback>
                <p:oleObj name="" r:id="rId7" imgW="6223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4688" y="2578100"/>
                        <a:ext cx="1928812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0" name="Text Box 20"/>
          <p:cNvSpPr txBox="1"/>
          <p:nvPr/>
        </p:nvSpPr>
        <p:spPr>
          <a:xfrm>
            <a:off x="146050" y="5232400"/>
            <a:ext cx="55435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所以，关于</a:t>
            </a:r>
            <a:r>
              <a:rPr lang="en-US" altLang="zh-CN" sz="2800" b="1" dirty="0">
                <a:latin typeface="Century Schoolbook" panose="02040604050505020304" pitchFamily="18" charset="0"/>
              </a:rPr>
              <a:t>Y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的边缘分布密度为 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71702" name="Text Box 22"/>
          <p:cNvSpPr txBox="1"/>
          <p:nvPr/>
        </p:nvSpPr>
        <p:spPr>
          <a:xfrm>
            <a:off x="395288" y="3621088"/>
            <a:ext cx="18589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当</a:t>
            </a:r>
            <a:r>
              <a:rPr lang="en-US" altLang="zh-CN" sz="2800" b="1" dirty="0">
                <a:latin typeface="Century Schoolbook" panose="02040604050505020304" pitchFamily="18" charset="0"/>
              </a:rPr>
              <a:t>y&gt;0</a:t>
            </a:r>
            <a:r>
              <a:rPr lang="zh-CN" altLang="en-US" sz="2800" b="1" dirty="0">
                <a:latin typeface="Century Schoolbook" panose="02040604050505020304" pitchFamily="18" charset="0"/>
              </a:rPr>
              <a:t>时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71703" name="Text Box 23"/>
          <p:cNvSpPr txBox="1"/>
          <p:nvPr/>
        </p:nvSpPr>
        <p:spPr>
          <a:xfrm>
            <a:off x="468313" y="2640013"/>
            <a:ext cx="18367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当</a:t>
            </a:r>
            <a:r>
              <a:rPr lang="en-US" altLang="zh-CN" sz="2800" b="1" dirty="0">
                <a:latin typeface="Century Schoolbook" panose="020406040505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800" b="1" dirty="0">
                <a:latin typeface="Century Schoolbook" panose="02040604050505020304" pitchFamily="18" charset="0"/>
              </a:rPr>
              <a:t>0</a:t>
            </a:r>
            <a:r>
              <a:rPr lang="zh-CN" altLang="en-US" sz="2800" b="1" dirty="0">
                <a:latin typeface="Century Schoolbook" panose="02040604050505020304" pitchFamily="18" charset="0"/>
              </a:rPr>
              <a:t>时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71707" name="Object 7"/>
          <p:cNvGraphicFramePr>
            <a:graphicFrameLocks noChangeAspect="1"/>
          </p:cNvGraphicFramePr>
          <p:nvPr/>
        </p:nvGraphicFramePr>
        <p:xfrm>
          <a:off x="2389188" y="3357563"/>
          <a:ext cx="33448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1091565" imgH="330200" progId="Equation.DSMT4">
                  <p:embed/>
                </p:oleObj>
              </mc:Choice>
              <mc:Fallback>
                <p:oleObj name="" r:id="rId9" imgW="1091565" imgH="330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9188" y="3357563"/>
                        <a:ext cx="3344862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8" name="Text Box 28"/>
          <p:cNvSpPr txBox="1"/>
          <p:nvPr/>
        </p:nvSpPr>
        <p:spPr>
          <a:xfrm>
            <a:off x="519113" y="1214438"/>
            <a:ext cx="43592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关于</a:t>
            </a:r>
            <a:r>
              <a:rPr lang="en-US" altLang="zh-CN" sz="2800" b="1" dirty="0">
                <a:latin typeface="Century Schoolbook" panose="02040604050505020304" pitchFamily="18" charset="0"/>
              </a:rPr>
              <a:t>Y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的边缘分布密度为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3571875" y="4297363"/>
          <a:ext cx="13604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444500" imgH="228600" progId="Equation.DSMT4">
                  <p:embed/>
                </p:oleObj>
              </mc:Choice>
              <mc:Fallback>
                <p:oleObj name="" r:id="rId11" imgW="4445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71875" y="4297363"/>
                        <a:ext cx="1360488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直角三角形 27"/>
          <p:cNvSpPr/>
          <p:nvPr/>
        </p:nvSpPr>
        <p:spPr>
          <a:xfrm rot="5400000">
            <a:off x="7358063" y="1927225"/>
            <a:ext cx="1285875" cy="12858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6357938" y="1600200"/>
            <a:ext cx="2500312" cy="2471738"/>
            <a:chOff x="6286512" y="1673216"/>
            <a:chExt cx="2500330" cy="2470958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6286512" y="3285607"/>
              <a:ext cx="2286016" cy="15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5400000" flipH="1" flipV="1">
              <a:off x="6072589" y="2928532"/>
              <a:ext cx="2428109" cy="3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320" name="Object 13"/>
            <p:cNvGraphicFramePr>
              <a:graphicFrameLocks noChangeAspect="1"/>
            </p:cNvGraphicFramePr>
            <p:nvPr/>
          </p:nvGraphicFramePr>
          <p:xfrm>
            <a:off x="6898834" y="3286124"/>
            <a:ext cx="459248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3" imgW="152400" imgH="177800" progId="Equation.DSMT4">
                    <p:embed/>
                  </p:oleObj>
                </mc:Choice>
                <mc:Fallback>
                  <p:oleObj name="" r:id="rId13" imgW="152400" imgH="1778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898834" y="3286124"/>
                          <a:ext cx="459248" cy="428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4"/>
            <p:cNvGraphicFramePr>
              <a:graphicFrameLocks noChangeAspect="1"/>
            </p:cNvGraphicFramePr>
            <p:nvPr/>
          </p:nvGraphicFramePr>
          <p:xfrm>
            <a:off x="6929454" y="1673216"/>
            <a:ext cx="419100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5" imgW="139700" imgH="165100" progId="Equation.DSMT4">
                    <p:embed/>
                  </p:oleObj>
                </mc:Choice>
                <mc:Fallback>
                  <p:oleObj name="" r:id="rId15" imgW="139700" imgH="1651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929454" y="1673216"/>
                          <a:ext cx="419100" cy="398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5"/>
            <p:cNvGraphicFramePr>
              <a:graphicFrameLocks noChangeAspect="1"/>
            </p:cNvGraphicFramePr>
            <p:nvPr/>
          </p:nvGraphicFramePr>
          <p:xfrm>
            <a:off x="8404254" y="3357562"/>
            <a:ext cx="382588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7" imgW="127000" imgH="139700" progId="Equation.DSMT4">
                    <p:embed/>
                  </p:oleObj>
                </mc:Choice>
                <mc:Fallback>
                  <p:oleObj name="" r:id="rId17" imgW="127000" imgH="1397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404254" y="3357562"/>
                          <a:ext cx="382588" cy="336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5" name="直接连接符 34"/>
          <p:cNvCxnSpPr/>
          <p:nvPr/>
        </p:nvCxnSpPr>
        <p:spPr>
          <a:xfrm rot="5400000" flipH="1" flipV="1">
            <a:off x="6500019" y="2070894"/>
            <a:ext cx="2001838" cy="2000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700" grpId="0"/>
      <p:bldP spid="71702" grpId="0"/>
      <p:bldP spid="71703" grpId="0"/>
      <p:bldP spid="71708" grpId="0"/>
      <p:bldP spid="2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62000" y="228600"/>
            <a:ext cx="6546850" cy="58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  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离散型随机变量的条件分布</a:t>
            </a:r>
            <a:endParaRPr kumimoji="0" lang="zh-CN" altLang="en-US" sz="3200" b="1" kern="1200" cap="none" spc="0" normalizeH="0" baseline="0" noProof="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609600" y="8382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sz="2800" b="1" dirty="0">
                <a:solidFill>
                  <a:srgbClr val="3333FF"/>
                </a:solidFill>
                <a:latin typeface="Arial" panose="020B0604020202020204" pitchFamily="34" charset="0"/>
              </a:rPr>
              <a:t>:</a:t>
            </a:r>
            <a:endParaRPr lang="en-US" altLang="zh-CN" sz="2800" b="1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1905000" y="852488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若 </a:t>
            </a:r>
            <a:r>
              <a:rPr lang="en-US" altLang="zh-CN" sz="2800" b="1" dirty="0">
                <a:latin typeface="Arial" panose="020B0604020202020204" pitchFamily="34" charset="0"/>
              </a:rPr>
              <a:t>(X,Y) </a:t>
            </a:r>
            <a:r>
              <a:rPr lang="zh-CN" altLang="en-US" sz="2800" b="1" dirty="0">
                <a:latin typeface="Arial" panose="020B0604020202020204" pitchFamily="34" charset="0"/>
              </a:rPr>
              <a:t>是二维随机变量</a:t>
            </a:r>
            <a:r>
              <a:rPr lang="en-US" altLang="zh-CN" sz="2800" b="1" dirty="0"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latin typeface="Arial" panose="020B0604020202020204" pitchFamily="34" charset="0"/>
              </a:rPr>
              <a:t>其联合分布律为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876425" y="1447800"/>
          <a:ext cx="5695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2487930" imgH="241300" progId="Equation.DSMT4">
                  <p:embed/>
                </p:oleObj>
              </mc:Choice>
              <mc:Fallback>
                <p:oleObj name="" r:id="rId1" imgW="2487930" imgH="2413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6425" y="1447800"/>
                        <a:ext cx="56959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1828800" y="1385888"/>
            <a:ext cx="7010400" cy="1114425"/>
            <a:chOff x="1152" y="873"/>
            <a:chExt cx="4416" cy="702"/>
          </a:xfrm>
        </p:grpSpPr>
        <p:sp>
          <p:nvSpPr>
            <p:cNvPr id="22546" name="Text Box 6"/>
            <p:cNvSpPr txBox="1"/>
            <p:nvPr/>
          </p:nvSpPr>
          <p:spPr>
            <a:xfrm>
              <a:off x="4800" y="873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(X, Y)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2547" name="Text Box 7"/>
            <p:cNvSpPr txBox="1"/>
            <p:nvPr/>
          </p:nvSpPr>
          <p:spPr>
            <a:xfrm>
              <a:off x="1152" y="1248"/>
              <a:ext cx="42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关于 </a:t>
              </a:r>
              <a:r>
                <a:rPr lang="en-US" altLang="zh-CN" sz="2800" b="1" dirty="0">
                  <a:latin typeface="Arial" panose="020B0604020202020204" pitchFamily="34" charset="0"/>
                </a:rPr>
                <a:t>X </a:t>
              </a:r>
              <a:r>
                <a:rPr lang="zh-CN" altLang="en-US" sz="2800" b="1" dirty="0">
                  <a:latin typeface="Arial" panose="020B0604020202020204" pitchFamily="34" charset="0"/>
                </a:rPr>
                <a:t>和 </a:t>
              </a:r>
              <a:r>
                <a:rPr lang="en-US" altLang="zh-CN" sz="2800" b="1" dirty="0">
                  <a:latin typeface="Arial" panose="020B0604020202020204" pitchFamily="34" charset="0"/>
                </a:rPr>
                <a:t>Y </a:t>
              </a:r>
              <a:r>
                <a:rPr lang="zh-CN" altLang="en-US" sz="2800" b="1" dirty="0">
                  <a:latin typeface="Arial" panose="020B0604020202020204" pitchFamily="34" charset="0"/>
                </a:rPr>
                <a:t>的边缘分布律为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535738" y="1981200"/>
          <a:ext cx="23241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1016000" imgH="228600" progId="Equation.DSMT4">
                  <p:embed/>
                </p:oleObj>
              </mc:Choice>
              <mc:Fallback>
                <p:oleObj name="" r:id="rId3" imgW="1016000" imgH="2286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5738" y="1981200"/>
                        <a:ext cx="23241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038350" y="2576513"/>
          <a:ext cx="47609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2082165" imgH="241300" progId="Equation.DSMT4">
                  <p:embed/>
                </p:oleObj>
              </mc:Choice>
              <mc:Fallback>
                <p:oleObj name="" r:id="rId5" imgW="2082165" imgH="2413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8350" y="2576513"/>
                        <a:ext cx="4760913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/>
          <p:nvPr/>
        </p:nvGrpSpPr>
        <p:grpSpPr>
          <a:xfrm>
            <a:off x="1066800" y="3100388"/>
            <a:ext cx="7699375" cy="1184275"/>
            <a:chOff x="672" y="1953"/>
            <a:chExt cx="4850" cy="746"/>
          </a:xfrm>
        </p:grpSpPr>
        <p:sp>
          <p:nvSpPr>
            <p:cNvPr id="22545" name="Text Box 10"/>
            <p:cNvSpPr txBox="1"/>
            <p:nvPr/>
          </p:nvSpPr>
          <p:spPr>
            <a:xfrm>
              <a:off x="672" y="1968"/>
              <a:ext cx="4800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则在事件                已发生的条件下事件               </a:t>
              </a:r>
              <a:endParaRPr lang="zh-CN" altLang="en-US" sz="2800" b="1" dirty="0"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发生的概率为</a:t>
              </a:r>
              <a:r>
                <a:rPr lang="en-US" altLang="zh-CN" sz="2800" b="1" dirty="0">
                  <a:latin typeface="Arial" panose="020B0604020202020204" pitchFamily="34" charset="0"/>
                </a:rPr>
                <a:t>: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2536" name="Object 11"/>
            <p:cNvGraphicFramePr>
              <a:graphicFrameLocks noChangeAspect="1"/>
            </p:cNvGraphicFramePr>
            <p:nvPr/>
          </p:nvGraphicFramePr>
          <p:xfrm>
            <a:off x="1623" y="1953"/>
            <a:ext cx="930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7" imgW="622300" imgH="292100" progId="Equation.DSMT4">
                    <p:embed/>
                  </p:oleObj>
                </mc:Choice>
                <mc:Fallback>
                  <p:oleObj name="" r:id="rId7" imgW="622300" imgH="2921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23" y="1953"/>
                          <a:ext cx="930" cy="4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12"/>
            <p:cNvGraphicFramePr>
              <a:graphicFrameLocks noChangeAspect="1"/>
            </p:cNvGraphicFramePr>
            <p:nvPr/>
          </p:nvGraphicFramePr>
          <p:xfrm>
            <a:off x="4649" y="1977"/>
            <a:ext cx="87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9" imgW="584200" imgH="228600" progId="Equation.3">
                    <p:embed/>
                  </p:oleObj>
                </mc:Choice>
                <mc:Fallback>
                  <p:oleObj name="" r:id="rId9" imgW="584200" imgH="2286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49" y="1977"/>
                          <a:ext cx="873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157288" y="4248150"/>
          <a:ext cx="60499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2792730" imgH="520700" progId="Equation.DSMT4">
                  <p:embed/>
                </p:oleObj>
              </mc:Choice>
              <mc:Fallback>
                <p:oleObj name="" r:id="rId11" imgW="2792730" imgH="5207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7288" y="4248150"/>
                        <a:ext cx="6049962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7516813" y="4654550"/>
          <a:ext cx="1447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774700" imgH="266700" progId="Equation.3">
                  <p:embed/>
                </p:oleObj>
              </mc:Choice>
              <mc:Fallback>
                <p:oleObj name="" r:id="rId13" imgW="774700" imgH="266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16813" y="4654550"/>
                        <a:ext cx="14478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/>
          <p:cNvGrpSpPr/>
          <p:nvPr/>
        </p:nvGrpSpPr>
        <p:grpSpPr>
          <a:xfrm>
            <a:off x="1066800" y="5276850"/>
            <a:ext cx="6529388" cy="693738"/>
            <a:chOff x="672" y="3324"/>
            <a:chExt cx="4113" cy="437"/>
          </a:xfrm>
        </p:grpSpPr>
        <p:sp>
          <p:nvSpPr>
            <p:cNvPr id="22544" name="Text Box 15"/>
            <p:cNvSpPr txBox="1"/>
            <p:nvPr/>
          </p:nvSpPr>
          <p:spPr>
            <a:xfrm>
              <a:off x="672" y="3339"/>
              <a:ext cx="41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亦称为</a:t>
              </a:r>
              <a:r>
                <a:rPr lang="en-US" altLang="zh-CN" sz="2800" b="1" dirty="0">
                  <a:latin typeface="Arial" panose="020B0604020202020204" pitchFamily="34" charset="0"/>
                </a:rPr>
                <a:t>X </a:t>
              </a:r>
              <a:r>
                <a:rPr lang="zh-CN" altLang="en-US" sz="2800" b="1" dirty="0">
                  <a:latin typeface="Arial" panose="020B0604020202020204" pitchFamily="34" charset="0"/>
                </a:rPr>
                <a:t>在                 下的</a:t>
              </a:r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条件分布律</a:t>
              </a:r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.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2535" name="Object 16"/>
            <p:cNvGraphicFramePr>
              <a:graphicFrameLocks noChangeAspect="1"/>
            </p:cNvGraphicFramePr>
            <p:nvPr/>
          </p:nvGraphicFramePr>
          <p:xfrm>
            <a:off x="1860" y="3324"/>
            <a:ext cx="929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5" imgW="622300" imgH="292100" progId="Equation.DSMT4">
                    <p:embed/>
                  </p:oleObj>
                </mc:Choice>
                <mc:Fallback>
                  <p:oleObj name="" r:id="rId15" imgW="622300" imgH="2921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60" y="3324"/>
                          <a:ext cx="929" cy="4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23" grpId="0"/>
      <p:bldP spid="51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2"/>
          <p:cNvGrpSpPr/>
          <p:nvPr/>
        </p:nvGrpSpPr>
        <p:grpSpPr>
          <a:xfrm>
            <a:off x="2717800" y="333375"/>
            <a:ext cx="6750050" cy="574675"/>
            <a:chOff x="624" y="210"/>
            <a:chExt cx="4252" cy="362"/>
          </a:xfrm>
        </p:grpSpPr>
        <p:sp>
          <p:nvSpPr>
            <p:cNvPr id="23565" name="Text Box 2"/>
            <p:cNvSpPr txBox="1"/>
            <p:nvPr/>
          </p:nvSpPr>
          <p:spPr>
            <a:xfrm>
              <a:off x="624" y="210"/>
              <a:ext cx="42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    y </a:t>
              </a:r>
              <a:r>
                <a:rPr lang="zh-CN" altLang="en-US" sz="2800" b="1" dirty="0">
                  <a:latin typeface="Arial" panose="020B0604020202020204" pitchFamily="34" charset="0"/>
                </a:rPr>
                <a:t>在条件            下的条件分布律为</a:t>
              </a:r>
              <a:r>
                <a:rPr lang="en-US" altLang="zh-CN" sz="2800" b="1" dirty="0">
                  <a:latin typeface="Arial" panose="020B0604020202020204" pitchFamily="34" charset="0"/>
                </a:rPr>
                <a:t>: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3561" name="Object 3"/>
            <p:cNvGraphicFramePr>
              <a:graphicFrameLocks noChangeAspect="1"/>
            </p:cNvGraphicFramePr>
            <p:nvPr/>
          </p:nvGraphicFramePr>
          <p:xfrm>
            <a:off x="1796" y="243"/>
            <a:ext cx="56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" imgW="469900" imgH="228600" progId="Equation.3">
                    <p:embed/>
                  </p:oleObj>
                </mc:Choice>
                <mc:Fallback>
                  <p:oleObj name="" r:id="rId1" imgW="469900" imgH="2286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96" y="243"/>
                          <a:ext cx="560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896938" y="957263"/>
          <a:ext cx="64420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2818130" imgH="482600" progId="Equation.DSMT4">
                  <p:embed/>
                </p:oleObj>
              </mc:Choice>
              <mc:Fallback>
                <p:oleObj name="" r:id="rId3" imgW="2818130" imgH="48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938" y="957263"/>
                        <a:ext cx="6442075" cy="1103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569200" y="1312863"/>
          <a:ext cx="14668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863600" imgH="266700" progId="Equation.3">
                  <p:embed/>
                </p:oleObj>
              </mc:Choice>
              <mc:Fallback>
                <p:oleObj name="" r:id="rId5" imgW="863600" imgH="2667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9200" y="1312863"/>
                        <a:ext cx="146685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/>
          <p:nvPr/>
        </p:nvSpPr>
        <p:spPr>
          <a:xfrm>
            <a:off x="757238" y="1981200"/>
            <a:ext cx="1582737" cy="519113"/>
          </a:xfrm>
          <a:prstGeom prst="rect">
            <a:avLst/>
          </a:prstGeom>
          <a:solidFill>
            <a:srgbClr val="FF9933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2. </a:t>
            </a:r>
            <a:r>
              <a:rPr lang="zh-CN" altLang="en-US" sz="2800" b="1" dirty="0">
                <a:latin typeface="Arial" panose="020B0604020202020204" pitchFamily="34" charset="0"/>
              </a:rPr>
              <a:t>性质</a:t>
            </a:r>
            <a:r>
              <a:rPr lang="en-US" altLang="zh-CN" sz="2800" b="1" dirty="0">
                <a:latin typeface="Arial" panose="020B0604020202020204" pitchFamily="34" charset="0"/>
              </a:rPr>
              <a:t>: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700088" y="2644775"/>
          <a:ext cx="38846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1574165" imgH="292100" progId="Equation.DSMT4">
                  <p:embed/>
                </p:oleObj>
              </mc:Choice>
              <mc:Fallback>
                <p:oleObj name="" r:id="rId7" imgW="1574165" imgH="2921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088" y="2644775"/>
                        <a:ext cx="388461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696913" y="3357563"/>
          <a:ext cx="46704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2095500" imgH="469900" progId="Equation.DSMT4">
                  <p:embed/>
                </p:oleObj>
              </mc:Choice>
              <mc:Fallback>
                <p:oleObj name="" r:id="rId9" imgW="2095500" imgH="4699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6913" y="3357563"/>
                        <a:ext cx="4670425" cy="104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669925" y="4508500"/>
          <a:ext cx="4330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1802765" imgH="444500" progId="Equation.DSMT4">
                  <p:embed/>
                </p:oleObj>
              </mc:Choice>
              <mc:Fallback>
                <p:oleObj name="" r:id="rId11" imgW="1802765" imgH="4445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925" y="4508500"/>
                        <a:ext cx="43307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1"/>
          <p:cNvSpPr/>
          <p:nvPr/>
        </p:nvSpPr>
        <p:spPr>
          <a:xfrm>
            <a:off x="684213" y="333375"/>
            <a:ext cx="2374900" cy="519113"/>
          </a:xfrm>
          <a:prstGeom prst="rect">
            <a:avLst/>
          </a:prstGeom>
          <a:solidFill>
            <a:srgbClr val="FF9933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同理可定义：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7019925" y="3357563"/>
          <a:ext cx="20510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838200" imgH="457200" progId="Equation.DSMT4">
                  <p:embed/>
                </p:oleObj>
              </mc:Choice>
              <mc:Fallback>
                <p:oleObj name="" r:id="rId13" imgW="838200" imgH="457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19925" y="3357563"/>
                        <a:ext cx="205105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5292725" y="3357563"/>
          <a:ext cx="18129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5" imgW="749300" imgH="457200" progId="Equation.DSMT4">
                  <p:embed/>
                </p:oleObj>
              </mc:Choice>
              <mc:Fallback>
                <p:oleObj name="" r:id="rId15" imgW="749300" imgH="457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92725" y="3357563"/>
                        <a:ext cx="1812925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ldLvl="0" animBg="1"/>
      <p:bldP spid="615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81000" y="260350"/>
            <a:ext cx="8001000" cy="2246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just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例、在一汽车工厂中，一辆汽车有两道工序是由机器人完成的。其一是紧固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3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只螺栓，其二是焊接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2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处焊点。以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X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表示由机器人紧固的螺栓紧固得不良数目，以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Y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表示由机器人焊接的不良焊点的数目。根据累计的资料知（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X,Y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）具有分布律</a:t>
            </a:r>
            <a:endParaRPr kumimoji="1" lang="en-US" altLang="zh-CN" sz="28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sp>
        <p:nvSpPr>
          <p:cNvPr id="65" name="Text Box 3"/>
          <p:cNvSpPr txBox="1"/>
          <p:nvPr/>
        </p:nvSpPr>
        <p:spPr>
          <a:xfrm>
            <a:off x="1568450" y="3797300"/>
            <a:ext cx="544513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0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1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2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" name="Text Box 4"/>
          <p:cNvSpPr txBox="1"/>
          <p:nvPr/>
        </p:nvSpPr>
        <p:spPr>
          <a:xfrm>
            <a:off x="2916238" y="2943225"/>
            <a:ext cx="33258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0         1          2        3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" name="Text Box 5"/>
          <p:cNvSpPr txBox="1"/>
          <p:nvPr/>
        </p:nvSpPr>
        <p:spPr>
          <a:xfrm>
            <a:off x="2555875" y="3857625"/>
            <a:ext cx="43132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0.840   0.030   0.020   0.010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838200" y="2746375"/>
            <a:ext cx="5821363" cy="2627313"/>
            <a:chOff x="720" y="1920"/>
            <a:chExt cx="4836" cy="1728"/>
          </a:xfrm>
        </p:grpSpPr>
        <p:sp>
          <p:nvSpPr>
            <p:cNvPr id="52235" name="Text Box 8"/>
            <p:cNvSpPr txBox="1"/>
            <p:nvPr/>
          </p:nvSpPr>
          <p:spPr>
            <a:xfrm>
              <a:off x="768" y="2016"/>
              <a:ext cx="2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sz="28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36" name="Text Box 9"/>
            <p:cNvSpPr txBox="1"/>
            <p:nvPr/>
          </p:nvSpPr>
          <p:spPr>
            <a:xfrm>
              <a:off x="1632" y="1920"/>
              <a:ext cx="3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endParaRPr lang="en-US" altLang="zh-CN" sz="28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37" name="Line 10"/>
            <p:cNvSpPr/>
            <p:nvPr/>
          </p:nvSpPr>
          <p:spPr>
            <a:xfrm>
              <a:off x="720" y="2448"/>
              <a:ext cx="47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38" name="Line 11"/>
            <p:cNvSpPr/>
            <p:nvPr/>
          </p:nvSpPr>
          <p:spPr>
            <a:xfrm>
              <a:off x="768" y="3648"/>
              <a:ext cx="47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39" name="Line 12"/>
            <p:cNvSpPr/>
            <p:nvPr/>
          </p:nvSpPr>
          <p:spPr>
            <a:xfrm>
              <a:off x="2064" y="1920"/>
              <a:ext cx="29" cy="17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0" name="Line 13"/>
            <p:cNvSpPr/>
            <p:nvPr/>
          </p:nvSpPr>
          <p:spPr>
            <a:xfrm>
              <a:off x="720" y="1920"/>
              <a:ext cx="134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241" name="Line 14"/>
            <p:cNvSpPr/>
            <p:nvPr/>
          </p:nvSpPr>
          <p:spPr>
            <a:xfrm>
              <a:off x="720" y="1920"/>
              <a:ext cx="477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89" name="Text Box 5"/>
          <p:cNvSpPr txBox="1"/>
          <p:nvPr/>
        </p:nvSpPr>
        <p:spPr>
          <a:xfrm>
            <a:off x="2555875" y="4273550"/>
            <a:ext cx="42243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0.060   0.010   0.008   0.002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0" name="Text Box 5"/>
          <p:cNvSpPr txBox="1"/>
          <p:nvPr/>
        </p:nvSpPr>
        <p:spPr>
          <a:xfrm>
            <a:off x="2555875" y="4705350"/>
            <a:ext cx="42243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0.010   0.005   0.004   0.001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107950" y="5426075"/>
            <a:ext cx="800100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just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（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1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）、求在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X=1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的条件下，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Y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的条件分布律；</a:t>
            </a:r>
            <a:endParaRPr kumimoji="1" lang="en-US" altLang="zh-CN" sz="28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sp>
        <p:nvSpPr>
          <p:cNvPr id="92" name="Text Box 2"/>
          <p:cNvSpPr txBox="1">
            <a:spLocks noChangeArrowheads="1"/>
          </p:cNvSpPr>
          <p:nvPr/>
        </p:nvSpPr>
        <p:spPr bwMode="auto">
          <a:xfrm>
            <a:off x="107950" y="5930900"/>
            <a:ext cx="8001000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just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（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2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）、求在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Y=0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的条件下，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X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的条件分布律；</a:t>
            </a:r>
            <a:endParaRPr kumimoji="1" lang="en-US" altLang="zh-CN" sz="28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zo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ldLvl="0" animBg="1"/>
      <p:bldP spid="65" grpId="0"/>
      <p:bldP spid="66" grpId="0"/>
      <p:bldP spid="67" grpId="0"/>
      <p:bldP spid="89" grpId="0"/>
      <p:bldP spid="90" grpId="0"/>
      <p:bldP spid="91" grpId="0" bldLvl="0" animBg="1"/>
      <p:bldP spid="9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31" name="Rectangle 2"/>
          <p:cNvSpPr/>
          <p:nvPr/>
        </p:nvSpPr>
        <p:spPr>
          <a:xfrm>
            <a:off x="457200" y="609600"/>
            <a:ext cx="830580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若记                     为在</a:t>
            </a:r>
            <a:r>
              <a:rPr lang="en-US" altLang="zh-CN" sz="2800" dirty="0">
                <a:latin typeface="Times New Roman" panose="02020603050405020304" pitchFamily="18" charset="0"/>
              </a:rPr>
              <a:t>Y=y</a:t>
            </a:r>
            <a:r>
              <a:rPr lang="zh-CN" altLang="en-US" sz="2800" dirty="0">
                <a:latin typeface="Times New Roman" panose="02020603050405020304" pitchFamily="18" charset="0"/>
              </a:rPr>
              <a:t>条件下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的条件概率密度，则由</a:t>
            </a:r>
            <a:r>
              <a:rPr lang="en-US" altLang="zh-CN" sz="2800" dirty="0">
                <a:latin typeface="Times New Roman" panose="02020603050405020304" pitchFamily="18" charset="0"/>
              </a:rPr>
              <a:t>(3.3.3)</a:t>
            </a:r>
            <a:r>
              <a:rPr lang="zh-CN" altLang="en-US" sz="2800" dirty="0">
                <a:latin typeface="Times New Roman" panose="02020603050405020304" pitchFamily="18" charset="0"/>
              </a:rPr>
              <a:t>知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当                    时，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1295400" y="609600"/>
          <a:ext cx="17145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685800" imgH="241300" progId="Equation.3">
                  <p:embed/>
                </p:oleObj>
              </mc:Choice>
              <mc:Fallback>
                <p:oleObj name="" r:id="rId1" imgW="685800" imgH="2413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609600"/>
                        <a:ext cx="1714500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3048000" y="1295400"/>
          <a:ext cx="15430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647700" imgH="215900" progId="Equation.3">
                  <p:embed/>
                </p:oleObj>
              </mc:Choice>
              <mc:Fallback>
                <p:oleObj name="" r:id="rId3" imgW="647700" imgH="215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295400"/>
                        <a:ext cx="154305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1143000" y="1905000"/>
          <a:ext cx="53848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2235200" imgH="457200" progId="Equation.3">
                  <p:embed/>
                </p:oleObj>
              </mc:Choice>
              <mc:Fallback>
                <p:oleObj name="" r:id="rId5" imgW="2235200" imgH="457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1905000"/>
                        <a:ext cx="5384800" cy="110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0" name="Rectangle 6"/>
          <p:cNvSpPr/>
          <p:nvPr/>
        </p:nvSpPr>
        <p:spPr>
          <a:xfrm>
            <a:off x="609600" y="3170238"/>
            <a:ext cx="4362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类似定义，当                   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2895600" y="3200400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660400" imgH="215900" progId="Equation.3">
                  <p:embed/>
                </p:oleObj>
              </mc:Choice>
              <mc:Fallback>
                <p:oleObj name="" r:id="rId7" imgW="660400" imgH="215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3200400"/>
                        <a:ext cx="1447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1828800" y="3886200"/>
          <a:ext cx="49530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2235200" imgH="457200" progId="Equation.3">
                  <p:embed/>
                </p:oleObj>
              </mc:Choice>
              <mc:Fallback>
                <p:oleObj name="" r:id="rId9" imgW="2235200" imgH="457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3886200"/>
                        <a:ext cx="495300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  <p:sndAc>
      <p:stSnd>
        <p:snd r:embed="rId1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8" name="Text Box 6"/>
          <p:cNvSpPr txBox="1"/>
          <p:nvPr/>
        </p:nvSpPr>
        <p:spPr>
          <a:xfrm>
            <a:off x="1546225" y="260350"/>
            <a:ext cx="5978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设随机变量 </a:t>
            </a:r>
            <a:r>
              <a:rPr lang="en-US" altLang="zh-CN" sz="2800" b="1" dirty="0">
                <a:latin typeface="Arial" panose="020B0604020202020204" pitchFamily="34" charset="0"/>
              </a:rPr>
              <a:t>(X,Y) </a:t>
            </a:r>
            <a:r>
              <a:rPr lang="zh-CN" altLang="en-US" sz="2800" b="1" dirty="0">
                <a:latin typeface="Arial" panose="020B0604020202020204" pitchFamily="34" charset="0"/>
              </a:rPr>
              <a:t>的分布密度为：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319213" y="793750"/>
          <a:ext cx="55038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2451100" imgH="469900" progId="Equation.DSMT4">
                  <p:embed/>
                </p:oleObj>
              </mc:Choice>
              <mc:Fallback>
                <p:oleObj name="" r:id="rId1" imgW="2451100" imgH="4699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9213" y="793750"/>
                        <a:ext cx="5503862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/>
          <p:nvPr/>
        </p:nvSpPr>
        <p:spPr>
          <a:xfrm>
            <a:off x="838200" y="1860550"/>
            <a:ext cx="63246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求</a:t>
            </a:r>
            <a:r>
              <a:rPr lang="en-US" altLang="zh-CN" sz="2800" b="1" dirty="0">
                <a:solidFill>
                  <a:srgbClr val="3333FF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800" b="1" dirty="0">
                <a:latin typeface="Arial" panose="020B0604020202020204" pitchFamily="34" charset="0"/>
              </a:rPr>
              <a:t> (1) X,Y </a:t>
            </a:r>
            <a:r>
              <a:rPr lang="zh-CN" altLang="en-US" sz="2800" b="1" dirty="0">
                <a:latin typeface="Arial" panose="020B0604020202020204" pitchFamily="34" charset="0"/>
              </a:rPr>
              <a:t>的边缘分布密度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      (2) X,Y </a:t>
            </a:r>
            <a:r>
              <a:rPr lang="zh-CN" altLang="en-US" sz="2800" b="1" dirty="0">
                <a:latin typeface="Arial" panose="020B0604020202020204" pitchFamily="34" charset="0"/>
              </a:rPr>
              <a:t>的条件分布密度</a:t>
            </a:r>
            <a:r>
              <a:rPr lang="en-US" altLang="zh-CN" sz="2800" b="1" dirty="0">
                <a:latin typeface="Arial" panose="020B0604020202020204" pitchFamily="34" charset="0"/>
              </a:rPr>
              <a:t>. 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3329" name="Rectangle 17"/>
          <p:cNvSpPr/>
          <p:nvPr/>
        </p:nvSpPr>
        <p:spPr>
          <a:xfrm>
            <a:off x="755650" y="268288"/>
            <a:ext cx="64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Arial" panose="020B0604020202020204" pitchFamily="34" charset="0"/>
              </a:rPr>
              <a:t>.</a:t>
            </a:r>
            <a:endParaRPr lang="en-US" altLang="zh-CN" sz="2800" b="1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7655" name="Text Box 3"/>
          <p:cNvSpPr txBox="1"/>
          <p:nvPr/>
        </p:nvSpPr>
        <p:spPr>
          <a:xfrm>
            <a:off x="1403350" y="3270250"/>
            <a:ext cx="35004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55850" y="3024188"/>
          <a:ext cx="32242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1332230" imgH="405765" progId="Equation.DSMT4">
                  <p:embed/>
                </p:oleObj>
              </mc:Choice>
              <mc:Fallback>
                <p:oleObj name="" r:id="rId3" imgW="1332230" imgH="40576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5850" y="3024188"/>
                        <a:ext cx="3224213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1" grpId="0"/>
      <p:bldP spid="133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781050" y="24606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解</a:t>
            </a:r>
            <a:r>
              <a:rPr lang="en-US" altLang="zh-CN" sz="2800" b="1" dirty="0">
                <a:solidFill>
                  <a:srgbClr val="3333FF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979613" y="847725"/>
          <a:ext cx="2362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901065" imgH="215900" progId="Equation.DSMT4">
                  <p:embed/>
                </p:oleObj>
              </mc:Choice>
              <mc:Fallback>
                <p:oleObj name="" r:id="rId1" imgW="901065" imgH="2159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847725"/>
                        <a:ext cx="236220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692275" y="1390650"/>
          <a:ext cx="36004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1459865" imgH="330200" progId="Equation.DSMT4">
                  <p:embed/>
                </p:oleObj>
              </mc:Choice>
              <mc:Fallback>
                <p:oleObj name="" r:id="rId3" imgW="1459865" imgH="3302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390650"/>
                        <a:ext cx="3600450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717675" y="2420938"/>
          <a:ext cx="32861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1231265" imgH="215900" progId="Equation.3">
                  <p:embed/>
                </p:oleObj>
              </mc:Choice>
              <mc:Fallback>
                <p:oleObj name="" r:id="rId5" imgW="1231265" imgH="2159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7675" y="2420938"/>
                        <a:ext cx="32861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708150" y="3049588"/>
          <a:ext cx="18557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673100" imgH="215900" progId="Equation.DSMT4">
                  <p:embed/>
                </p:oleObj>
              </mc:Choice>
              <mc:Fallback>
                <p:oleObj name="" r:id="rId7" imgW="673100" imgH="2159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8150" y="3049588"/>
                        <a:ext cx="1855788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692275" y="4365625"/>
          <a:ext cx="42481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9" imgW="1688465" imgH="482600" progId="Equation.DSMT4">
                  <p:embed/>
                </p:oleObj>
              </mc:Choice>
              <mc:Fallback>
                <p:oleObj name="" r:id="rId9" imgW="1688465" imgH="4826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275" y="4365625"/>
                        <a:ext cx="4248150" cy="121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Line 18"/>
          <p:cNvSpPr/>
          <p:nvPr/>
        </p:nvSpPr>
        <p:spPr>
          <a:xfrm>
            <a:off x="6858000" y="3810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30"/>
          <p:cNvGrpSpPr/>
          <p:nvPr/>
        </p:nvGrpSpPr>
        <p:grpSpPr>
          <a:xfrm>
            <a:off x="5795963" y="2205038"/>
            <a:ext cx="3168650" cy="2016125"/>
            <a:chOff x="3742" y="1389"/>
            <a:chExt cx="1996" cy="1270"/>
          </a:xfrm>
        </p:grpSpPr>
        <p:sp>
          <p:nvSpPr>
            <p:cNvPr id="28696" name="Line 10"/>
            <p:cNvSpPr/>
            <p:nvPr/>
          </p:nvSpPr>
          <p:spPr>
            <a:xfrm flipV="1">
              <a:off x="3742" y="2160"/>
              <a:ext cx="176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97" name="Line 11"/>
            <p:cNvSpPr/>
            <p:nvPr/>
          </p:nvSpPr>
          <p:spPr>
            <a:xfrm flipV="1">
              <a:off x="4422" y="1434"/>
              <a:ext cx="0" cy="12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8682" name="Object 16"/>
            <p:cNvGraphicFramePr>
              <a:graphicFrameLocks noChangeAspect="1"/>
            </p:cNvGraphicFramePr>
            <p:nvPr/>
          </p:nvGraphicFramePr>
          <p:xfrm>
            <a:off x="4241" y="2160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1" imgW="127000" imgH="177165" progId="Equation.3">
                    <p:embed/>
                  </p:oleObj>
                </mc:Choice>
                <mc:Fallback>
                  <p:oleObj name="" r:id="rId11" imgW="127000" imgH="177165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41" y="2160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7"/>
            <p:cNvGraphicFramePr>
              <a:graphicFrameLocks noChangeAspect="1"/>
            </p:cNvGraphicFramePr>
            <p:nvPr/>
          </p:nvGraphicFramePr>
          <p:xfrm>
            <a:off x="4286" y="1706"/>
            <a:ext cx="1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3" imgW="114300" imgH="165100" progId="Equation.3">
                    <p:embed/>
                  </p:oleObj>
                </mc:Choice>
                <mc:Fallback>
                  <p:oleObj name="" r:id="rId13" imgW="114300" imgH="1651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86" y="1706"/>
                          <a:ext cx="124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19"/>
            <p:cNvGraphicFramePr>
              <a:graphicFrameLocks noChangeAspect="1"/>
            </p:cNvGraphicFramePr>
            <p:nvPr/>
          </p:nvGraphicFramePr>
          <p:xfrm>
            <a:off x="4876" y="1591"/>
            <a:ext cx="45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5" imgW="444500" imgH="203200" progId="Equation.DSMT4">
                    <p:embed/>
                  </p:oleObj>
                </mc:Choice>
                <mc:Fallback>
                  <p:oleObj name="" r:id="rId15" imgW="444500" imgH="203200" progId="Equation.DSMT4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76" y="1591"/>
                          <a:ext cx="451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20"/>
            <p:cNvGraphicFramePr>
              <a:graphicFrameLocks noChangeAspect="1"/>
            </p:cNvGraphicFramePr>
            <p:nvPr/>
          </p:nvGraphicFramePr>
          <p:xfrm>
            <a:off x="4785" y="2251"/>
            <a:ext cx="45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7" imgW="457200" imgH="203200" progId="Equation.DSMT4">
                    <p:embed/>
                  </p:oleObj>
                </mc:Choice>
                <mc:Fallback>
                  <p:oleObj name="" r:id="rId17" imgW="457200" imgH="203200" progId="Equation.DSMT4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85" y="2251"/>
                          <a:ext cx="454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23"/>
            <p:cNvGraphicFramePr>
              <a:graphicFrameLocks noChangeAspect="1"/>
            </p:cNvGraphicFramePr>
            <p:nvPr/>
          </p:nvGraphicFramePr>
          <p:xfrm>
            <a:off x="5520" y="2069"/>
            <a:ext cx="21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19" imgW="139700" imgH="139700" progId="Equation.DSMT4">
                    <p:embed/>
                  </p:oleObj>
                </mc:Choice>
                <mc:Fallback>
                  <p:oleObj name="" r:id="rId19" imgW="139700" imgH="139700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520" y="2069"/>
                          <a:ext cx="218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Object 24"/>
            <p:cNvGraphicFramePr>
              <a:graphicFrameLocks noChangeAspect="1"/>
            </p:cNvGraphicFramePr>
            <p:nvPr/>
          </p:nvGraphicFramePr>
          <p:xfrm>
            <a:off x="4468" y="1389"/>
            <a:ext cx="21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21" imgW="139700" imgH="165100" progId="Equation.DSMT4">
                    <p:embed/>
                  </p:oleObj>
                </mc:Choice>
                <mc:Fallback>
                  <p:oleObj name="" r:id="rId21" imgW="139700" imgH="165100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468" y="1389"/>
                          <a:ext cx="218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98" name="Group 29"/>
            <p:cNvGrpSpPr/>
            <p:nvPr/>
          </p:nvGrpSpPr>
          <p:grpSpPr>
            <a:xfrm>
              <a:off x="4401" y="1760"/>
              <a:ext cx="480" cy="400"/>
              <a:chOff x="4401" y="1760"/>
              <a:chExt cx="480" cy="400"/>
            </a:xfrm>
          </p:grpSpPr>
          <p:sp>
            <p:nvSpPr>
              <p:cNvPr id="28699" name="Line 12"/>
              <p:cNvSpPr/>
              <p:nvPr/>
            </p:nvSpPr>
            <p:spPr>
              <a:xfrm flipV="1">
                <a:off x="4401" y="1760"/>
                <a:ext cx="480" cy="384"/>
              </a:xfrm>
              <a:prstGeom prst="line">
                <a:avLst/>
              </a:prstGeom>
              <a:ln w="38100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0" name="Line 13"/>
              <p:cNvSpPr/>
              <p:nvPr/>
            </p:nvSpPr>
            <p:spPr>
              <a:xfrm>
                <a:off x="4881" y="1760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1" name="Line 25"/>
              <p:cNvSpPr/>
              <p:nvPr/>
            </p:nvSpPr>
            <p:spPr>
              <a:xfrm>
                <a:off x="4558" y="2024"/>
                <a:ext cx="182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2" name="Line 27"/>
              <p:cNvSpPr/>
              <p:nvPr/>
            </p:nvSpPr>
            <p:spPr>
              <a:xfrm>
                <a:off x="4649" y="1979"/>
                <a:ext cx="182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3" name="Line 28"/>
              <p:cNvSpPr/>
              <p:nvPr/>
            </p:nvSpPr>
            <p:spPr>
              <a:xfrm>
                <a:off x="4694" y="1888"/>
                <a:ext cx="182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5292725" y="1397000"/>
          <a:ext cx="27368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3" imgW="1028700" imgH="330200" progId="Equation.DSMT4">
                  <p:embed/>
                </p:oleObj>
              </mc:Choice>
              <mc:Fallback>
                <p:oleObj name="" r:id="rId23" imgW="1028700" imgH="3302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92725" y="1397000"/>
                        <a:ext cx="273685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/>
          <p:nvPr/>
        </p:nvGrpSpPr>
        <p:grpSpPr>
          <a:xfrm>
            <a:off x="1692275" y="3773488"/>
            <a:ext cx="4554538" cy="554037"/>
            <a:chOff x="1066" y="2377"/>
            <a:chExt cx="2869" cy="349"/>
          </a:xfrm>
        </p:grpSpPr>
        <p:graphicFrame>
          <p:nvGraphicFramePr>
            <p:cNvPr id="28681" name="Object 8"/>
            <p:cNvGraphicFramePr>
              <a:graphicFrameLocks noChangeAspect="1"/>
            </p:cNvGraphicFramePr>
            <p:nvPr/>
          </p:nvGraphicFramePr>
          <p:xfrm>
            <a:off x="1066" y="2418"/>
            <a:ext cx="67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5" imgW="419100" imgH="203200" progId="Equation.DSMT4">
                    <p:embed/>
                  </p:oleObj>
                </mc:Choice>
                <mc:Fallback>
                  <p:oleObj name="" r:id="rId25" imgW="419100" imgH="2032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066" y="2418"/>
                          <a:ext cx="675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5" name="Text Box 32"/>
            <p:cNvSpPr txBox="1"/>
            <p:nvPr/>
          </p:nvSpPr>
          <p:spPr>
            <a:xfrm>
              <a:off x="1655" y="2377"/>
              <a:ext cx="22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Arial" panose="020B0604020202020204" pitchFamily="34" charset="0"/>
                </a:rPr>
                <a:t>的边缘概率密度为：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1524000" y="222250"/>
            <a:ext cx="4375150" cy="542925"/>
            <a:chOff x="960" y="96"/>
            <a:chExt cx="2756" cy="342"/>
          </a:xfrm>
        </p:grpSpPr>
        <p:sp>
          <p:nvSpPr>
            <p:cNvPr id="28693" name="Text Box 3"/>
            <p:cNvSpPr txBox="1"/>
            <p:nvPr/>
          </p:nvSpPr>
          <p:spPr>
            <a:xfrm>
              <a:off x="960" y="96"/>
              <a:ext cx="13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(1) </a:t>
              </a:r>
              <a:r>
                <a:rPr lang="zh-CN" altLang="en-US" sz="2800" b="1" dirty="0">
                  <a:latin typeface="Arial" panose="020B0604020202020204" pitchFamily="34" charset="0"/>
                </a:rPr>
                <a:t>由已知的 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8680" name="Object 22"/>
            <p:cNvGraphicFramePr>
              <a:graphicFrameLocks noChangeAspect="1"/>
            </p:cNvGraphicFramePr>
            <p:nvPr/>
          </p:nvGraphicFramePr>
          <p:xfrm>
            <a:off x="2200" y="119"/>
            <a:ext cx="81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27" imgW="520700" imgH="203200" progId="Equation.DSMT4">
                    <p:embed/>
                  </p:oleObj>
                </mc:Choice>
                <mc:Fallback>
                  <p:oleObj name="" r:id="rId27" imgW="520700" imgH="203200" progId="Equation.DSMT4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200" y="119"/>
                          <a:ext cx="816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Text Box 34"/>
            <p:cNvSpPr txBox="1"/>
            <p:nvPr/>
          </p:nvSpPr>
          <p:spPr>
            <a:xfrm>
              <a:off x="2925" y="109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Arial" panose="020B0604020202020204" pitchFamily="34" charset="0"/>
                </a:rPr>
                <a:t>可知：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357188" y="0"/>
            <a:ext cx="6732587" cy="762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二维随机变量的联合分布函数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751138" y="928688"/>
            <a:ext cx="6107113" cy="129698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随机变量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，对于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任意的实数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x,y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-107950" y="981075"/>
            <a:ext cx="2906713" cy="4826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P(60)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9220" name="Rectangle 5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0182" name="Object 2"/>
          <p:cNvGraphicFramePr>
            <a:graphicFrameLocks noChangeAspect="1"/>
          </p:cNvGraphicFramePr>
          <p:nvPr/>
        </p:nvGraphicFramePr>
        <p:xfrm>
          <a:off x="914400" y="2214563"/>
          <a:ext cx="4324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701800" imgH="203200" progId="Equation.DSMT4">
                  <p:embed/>
                </p:oleObj>
              </mc:Choice>
              <mc:Fallback>
                <p:oleObj name="" r:id="rId1" imgW="1701800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214563"/>
                        <a:ext cx="43243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/>
          <p:nvPr/>
        </p:nvSpPr>
        <p:spPr>
          <a:xfrm>
            <a:off x="71438" y="2714625"/>
            <a:ext cx="6300787" cy="4826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称为二维随机变量的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联合分布函数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5143500" y="2024063"/>
          <a:ext cx="30654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205865" imgH="304800" progId="Equation.DSMT4">
                  <p:embed/>
                </p:oleObj>
              </mc:Choice>
              <mc:Fallback>
                <p:oleObj name="" r:id="rId3" imgW="1205865" imgH="304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3500" y="2024063"/>
                        <a:ext cx="306546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7"/>
          <p:cNvSpPr/>
          <p:nvPr/>
        </p:nvSpPr>
        <p:spPr>
          <a:xfrm>
            <a:off x="142875" y="3657600"/>
            <a:ext cx="4953000" cy="2314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3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几何意义：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分布函数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F(           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表示随机点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(X,Y)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落在区域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中的概率。如图阴影部分：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" name="Object 30"/>
          <p:cNvGraphicFramePr>
            <a:graphicFrameLocks noChangeAspect="1"/>
          </p:cNvGraphicFramePr>
          <p:nvPr/>
        </p:nvGraphicFramePr>
        <p:xfrm>
          <a:off x="3876675" y="3733800"/>
          <a:ext cx="914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381000" imgH="228600" progId="Equation.3">
                  <p:embed/>
                </p:oleObj>
              </mc:Choice>
              <mc:Fallback>
                <p:oleObj name="" r:id="rId5" imgW="3810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6675" y="3733800"/>
                        <a:ext cx="9144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1"/>
          <p:cNvGraphicFramePr>
            <a:graphicFrameLocks noChangeAspect="1"/>
          </p:cNvGraphicFramePr>
          <p:nvPr/>
        </p:nvGraphicFramePr>
        <p:xfrm>
          <a:off x="142875" y="4876800"/>
          <a:ext cx="5181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2032000" imgH="228600" progId="Equation.3">
                  <p:embed/>
                </p:oleObj>
              </mc:Choice>
              <mc:Fallback>
                <p:oleObj name="" r:id="rId7" imgW="20320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875" y="4876800"/>
                        <a:ext cx="5181600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2"/>
          <p:cNvGraphicFramePr>
            <a:graphicFrameLocks noChangeAspect="1"/>
          </p:cNvGraphicFramePr>
          <p:nvPr/>
        </p:nvGraphicFramePr>
        <p:xfrm>
          <a:off x="5172075" y="3429000"/>
          <a:ext cx="365760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554480" imgH="1264920" progId="Paint.Picture">
                  <p:embed/>
                </p:oleObj>
              </mc:Choice>
              <mc:Fallback>
                <p:oleObj name="" r:id="rId9" imgW="1554480" imgH="1264920" progId="Paint.Picture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2075" y="3429000"/>
                        <a:ext cx="3657600" cy="2543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325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79" grpId="0"/>
      <p:bldP spid="50180" grpId="0"/>
      <p:bldP spid="50183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2033588" y="260350"/>
            <a:ext cx="2322512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当 </a:t>
            </a:r>
            <a:r>
              <a:rPr lang="en-US" altLang="zh-CN" sz="2800" b="1" dirty="0">
                <a:latin typeface="Arial" panose="020B0604020202020204" pitchFamily="34" charset="0"/>
              </a:rPr>
              <a:t>0 &lt; y &lt;1 </a:t>
            </a:r>
            <a:r>
              <a:rPr lang="zh-CN" altLang="en-US" sz="2800" b="1" dirty="0">
                <a:latin typeface="Arial" panose="020B0604020202020204" pitchFamily="34" charset="0"/>
              </a:rPr>
              <a:t>时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263650" y="833438"/>
          <a:ext cx="68453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2794000" imgH="406400" progId="Equation.DSMT4">
                  <p:embed/>
                </p:oleObj>
              </mc:Choice>
              <mc:Fallback>
                <p:oleObj name="" r:id="rId1" imgW="2794000" imgH="4064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3650" y="833438"/>
                        <a:ext cx="684530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60563" y="1889125"/>
          <a:ext cx="2971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1205865" imgH="215900" progId="Equation.3">
                  <p:embed/>
                </p:oleObj>
              </mc:Choice>
              <mc:Fallback>
                <p:oleObj name="" r:id="rId3" imgW="1205865" imgH="215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0563" y="1889125"/>
                        <a:ext cx="29718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437188" y="1825625"/>
          <a:ext cx="16557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5" imgW="647700" imgH="215900" progId="Equation.3">
                  <p:embed/>
                </p:oleObj>
              </mc:Choice>
              <mc:Fallback>
                <p:oleObj name="" r:id="rId5" imgW="647700" imgH="215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7188" y="1825625"/>
                        <a:ext cx="1655762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451100" y="2882900"/>
          <a:ext cx="4659313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7" imgW="2159000" imgH="647700" progId="Equation.DSMT4">
                  <p:embed/>
                </p:oleObj>
              </mc:Choice>
              <mc:Fallback>
                <p:oleObj name="" r:id="rId7" imgW="2159000" imgH="6477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1100" y="2882900"/>
                        <a:ext cx="4659313" cy="1398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/>
          <p:nvPr/>
        </p:nvSpPr>
        <p:spPr>
          <a:xfrm>
            <a:off x="623888" y="4278313"/>
            <a:ext cx="6324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(2).  </a:t>
            </a:r>
            <a:r>
              <a:rPr lang="zh-CN" altLang="en-US" sz="2800" b="1" dirty="0">
                <a:latin typeface="Arial" panose="020B0604020202020204" pitchFamily="34" charset="0"/>
              </a:rPr>
              <a:t>依条件概率密度的定义可知</a:t>
            </a:r>
            <a:r>
              <a:rPr lang="en-US" altLang="zh-CN" sz="2800" b="1" dirty="0">
                <a:latin typeface="Arial" panose="020B0604020202020204" pitchFamily="34" charset="0"/>
              </a:rPr>
              <a:t>: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5370" name="Rectangle 10"/>
          <p:cNvSpPr/>
          <p:nvPr/>
        </p:nvSpPr>
        <p:spPr>
          <a:xfrm>
            <a:off x="895350" y="260350"/>
            <a:ext cx="1001713" cy="523875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同理</a:t>
            </a:r>
            <a:r>
              <a:rPr lang="en-US" altLang="zh-CN" sz="2800" b="1" dirty="0">
                <a:latin typeface="Arial" panose="020B0604020202020204" pitchFamily="34" charset="0"/>
              </a:rPr>
              <a:t>,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508125" y="2420938"/>
            <a:ext cx="4522788" cy="554037"/>
            <a:chOff x="1086" y="2377"/>
            <a:chExt cx="2849" cy="349"/>
          </a:xfrm>
        </p:grpSpPr>
        <p:graphicFrame>
          <p:nvGraphicFramePr>
            <p:cNvPr id="29703" name="Object 12"/>
            <p:cNvGraphicFramePr>
              <a:graphicFrameLocks noChangeAspect="1"/>
            </p:cNvGraphicFramePr>
            <p:nvPr/>
          </p:nvGraphicFramePr>
          <p:xfrm>
            <a:off x="1086" y="2418"/>
            <a:ext cx="63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9" imgW="393700" imgH="203200" progId="Equation.DSMT4">
                    <p:embed/>
                  </p:oleObj>
                </mc:Choice>
                <mc:Fallback>
                  <p:oleObj name="" r:id="rId9" imgW="393700" imgH="203200" progId="Equation.DSMT4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86" y="2418"/>
                          <a:ext cx="634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1" name="Text Box 13"/>
            <p:cNvSpPr txBox="1"/>
            <p:nvPr/>
          </p:nvSpPr>
          <p:spPr>
            <a:xfrm>
              <a:off x="1655" y="2377"/>
              <a:ext cx="22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Arial" panose="020B0604020202020204" pitchFamily="34" charset="0"/>
                </a:rPr>
                <a:t>的边缘概率密度为：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950913" y="4872038"/>
            <a:ext cx="7883525" cy="573087"/>
            <a:chOff x="599" y="3012"/>
            <a:chExt cx="4966" cy="361"/>
          </a:xfrm>
        </p:grpSpPr>
        <p:graphicFrame>
          <p:nvGraphicFramePr>
            <p:cNvPr id="29702" name="Object 8"/>
            <p:cNvGraphicFramePr>
              <a:graphicFrameLocks noChangeAspect="1"/>
            </p:cNvGraphicFramePr>
            <p:nvPr/>
          </p:nvGraphicFramePr>
          <p:xfrm>
            <a:off x="1383" y="3022"/>
            <a:ext cx="2126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1" imgW="1384300" imgH="228600" progId="Equation.DSMT4">
                    <p:embed/>
                  </p:oleObj>
                </mc:Choice>
                <mc:Fallback>
                  <p:oleObj name="" r:id="rId11" imgW="1384300" imgH="228600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83" y="3022"/>
                          <a:ext cx="2126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16"/>
            <p:cNvSpPr txBox="1"/>
            <p:nvPr/>
          </p:nvSpPr>
          <p:spPr>
            <a:xfrm>
              <a:off x="599" y="3012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Arial" panose="020B0604020202020204" pitchFamily="34" charset="0"/>
                </a:rPr>
                <a:t>对于使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9710" name="Text Box 17"/>
            <p:cNvSpPr txBox="1"/>
            <p:nvPr/>
          </p:nvSpPr>
          <p:spPr>
            <a:xfrm>
              <a:off x="3424" y="3012"/>
              <a:ext cx="21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Arial" panose="020B0604020202020204" pitchFamily="34" charset="0"/>
                </a:rPr>
                <a:t>为非零值的区域有：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7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1500" y="1214438"/>
          <a:ext cx="73056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2908300" imgH="685800" progId="Equation.DSMT4">
                  <p:embed/>
                </p:oleObj>
              </mc:Choice>
              <mc:Fallback>
                <p:oleObj name="" r:id="rId1" imgW="2908300" imgH="6858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" y="1214438"/>
                        <a:ext cx="7305675" cy="17287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33363" y="509588"/>
          <a:ext cx="8196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3272155" imgH="215900" progId="Equation.DSMT4">
                  <p:embed/>
                </p:oleObj>
              </mc:Choice>
              <mc:Fallback>
                <p:oleObj name="" r:id="rId3" imgW="3272155" imgH="2159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363" y="509588"/>
                        <a:ext cx="819626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785813" y="4292600"/>
          <a:ext cx="7104062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2654300" imgH="647700" progId="Equation.DSMT4">
                  <p:embed/>
                </p:oleObj>
              </mc:Choice>
              <mc:Fallback>
                <p:oleObj name="" r:id="rId5" imgW="2654300" imgH="6477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813" y="4292600"/>
                        <a:ext cx="7104062" cy="1633538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34117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85750" y="3333750"/>
          <a:ext cx="81962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3274060" imgH="203200" progId="Equation.DSMT4">
                  <p:embed/>
                </p:oleObj>
              </mc:Choice>
              <mc:Fallback>
                <p:oleObj name="" r:id="rId7" imgW="3274060" imgH="2032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750" y="3333750"/>
                        <a:ext cx="81962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95288" y="2185988"/>
          <a:ext cx="6727825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2780030" imgH="901065" progId="Equation.DSMT4">
                  <p:embed/>
                </p:oleObj>
              </mc:Choice>
              <mc:Fallback>
                <p:oleObj name="" r:id="rId1" imgW="2780030" imgH="901065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2185988"/>
                        <a:ext cx="6727825" cy="217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560388" y="369888"/>
          <a:ext cx="50196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2006600" imgH="647700" progId="Equation.DSMT4">
                  <p:embed/>
                </p:oleObj>
              </mc:Choice>
              <mc:Fallback>
                <p:oleObj name="" r:id="rId3" imgW="2006600" imgH="6477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388" y="369888"/>
                        <a:ext cx="5019675" cy="161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406400"/>
            <a:ext cx="8143875" cy="593725"/>
          </a:xfr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3.4  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相互独立的随机变量</a:t>
            </a:r>
            <a:b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 </a:t>
            </a: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— 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将事件独立性推广到 随机变量上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-161925" y="1350963"/>
            <a:ext cx="9467850" cy="167322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定义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设（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）的联合分布函数为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x,y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，两个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边缘分布函数分别为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(x),F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(y)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，如果对于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任意的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x,y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都有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-9525" y="4946650"/>
            <a:ext cx="5368925" cy="4826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则称随机变量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相互独立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2160588" y="3000375"/>
          <a:ext cx="56261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286000" imgH="203200" progId="Equation.DSMT4">
                  <p:embed/>
                </p:oleObj>
              </mc:Choice>
              <mc:Fallback>
                <p:oleObj name="" r:id="rId1" imgW="2286000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0588" y="3000375"/>
                        <a:ext cx="562610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571500" y="3500438"/>
          <a:ext cx="4381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77800" imgH="203200" progId="Equation.DSMT4">
                  <p:embed/>
                </p:oleObj>
              </mc:Choice>
              <mc:Fallback>
                <p:oleObj name="" r:id="rId3" imgW="1778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3500438"/>
                        <a:ext cx="43815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3213100" y="4041775"/>
          <a:ext cx="3343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358900" imgH="228600" progId="Equation.DSMT4">
                  <p:embed/>
                </p:oleObj>
              </mc:Choice>
              <mc:Fallback>
                <p:oleObj name="" r:id="rId5" imgW="13589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3100" y="4041775"/>
                        <a:ext cx="334327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ldLvl="0" animBg="1"/>
      <p:bldP spid="35849" grpId="0" bldLvl="0" animBg="1"/>
      <p:bldP spid="2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4" name="Rectangle 4"/>
          <p:cNvSpPr/>
          <p:nvPr/>
        </p:nvSpPr>
        <p:spPr>
          <a:xfrm>
            <a:off x="468313" y="428625"/>
            <a:ext cx="8351837" cy="1133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特别，对于离散型和连续型的随机变量，该定义分别等价于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1936750" y="1782763"/>
            <a:ext cx="18145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独立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AutoShape 3"/>
          <p:cNvSpPr/>
          <p:nvPr/>
        </p:nvSpPr>
        <p:spPr>
          <a:xfrm>
            <a:off x="3995738" y="1992313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2357438" y="2428875"/>
          <a:ext cx="53165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289300" imgH="304800" progId="Equation.DSMT4">
                  <p:embed/>
                </p:oleObj>
              </mc:Choice>
              <mc:Fallback>
                <p:oleObj name="" r:id="rId1" imgW="3289300" imgH="304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57438" y="2428875"/>
                        <a:ext cx="531653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/>
          <p:nvPr/>
        </p:nvSpPr>
        <p:spPr>
          <a:xfrm>
            <a:off x="1258888" y="2427288"/>
            <a:ext cx="5461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7310438" y="1822450"/>
          <a:ext cx="15097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387600" imgH="685800" progId="Equation.3">
                  <p:embed/>
                </p:oleObj>
              </mc:Choice>
              <mc:Fallback>
                <p:oleObj name="" r:id="rId3" imgW="2387600" imgH="685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0438" y="1822450"/>
                        <a:ext cx="1509712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7"/>
          <p:cNvSpPr/>
          <p:nvPr/>
        </p:nvSpPr>
        <p:spPr>
          <a:xfrm>
            <a:off x="304800" y="3508375"/>
            <a:ext cx="1266825" cy="523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连续型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AutoShape 8"/>
          <p:cNvSpPr/>
          <p:nvPr/>
        </p:nvSpPr>
        <p:spPr>
          <a:xfrm>
            <a:off x="4191000" y="3714750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841625" y="4076700"/>
          <a:ext cx="353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778000" imgH="279400" progId="Equation.3">
                  <p:embed/>
                </p:oleObj>
              </mc:Choice>
              <mc:Fallback>
                <p:oleObj name="" r:id="rId5" imgW="1778000" imgH="279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1625" y="4076700"/>
                        <a:ext cx="35306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1"/>
          <p:cNvSpPr txBox="1"/>
          <p:nvPr/>
        </p:nvSpPr>
        <p:spPr>
          <a:xfrm>
            <a:off x="4837113" y="1814513"/>
            <a:ext cx="22748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对一切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 , 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Text Box 12"/>
          <p:cNvSpPr txBox="1"/>
          <p:nvPr/>
        </p:nvSpPr>
        <p:spPr>
          <a:xfrm>
            <a:off x="304800" y="1739900"/>
            <a:ext cx="1266825" cy="5222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离散型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Rectangle 13"/>
          <p:cNvSpPr/>
          <p:nvPr/>
        </p:nvSpPr>
        <p:spPr>
          <a:xfrm>
            <a:off x="1936750" y="3505200"/>
            <a:ext cx="18145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独立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Text Box 14"/>
          <p:cNvSpPr txBox="1"/>
          <p:nvPr/>
        </p:nvSpPr>
        <p:spPr>
          <a:xfrm>
            <a:off x="5105400" y="3505200"/>
            <a:ext cx="2324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对任何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13" grpId="0"/>
      <p:bldP spid="14" grpId="0" bldLvl="0" animBg="1"/>
      <p:bldP spid="16" grpId="0"/>
      <p:bldP spid="18" grpId="0" bldLvl="0" animBg="1"/>
      <p:bldP spid="19" grpId="0" bldLvl="0" animBg="1"/>
      <p:bldP spid="21" grpId="0"/>
      <p:bldP spid="22" grpId="0" bldLvl="0" animBg="1"/>
      <p:bldP spid="2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2"/>
          <p:cNvSpPr txBox="1"/>
          <p:nvPr/>
        </p:nvSpPr>
        <p:spPr>
          <a:xfrm>
            <a:off x="1403350" y="333375"/>
            <a:ext cx="53419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设（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）的概率分布（律）为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932" name="Text Box 44"/>
          <p:cNvSpPr txBox="1"/>
          <p:nvPr/>
        </p:nvSpPr>
        <p:spPr>
          <a:xfrm>
            <a:off x="660400" y="4508500"/>
            <a:ext cx="39497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证明：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相互独立。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933" name="Rectangle 45"/>
          <p:cNvSpPr/>
          <p:nvPr/>
        </p:nvSpPr>
        <p:spPr>
          <a:xfrm>
            <a:off x="-112712" y="260350"/>
            <a:ext cx="1352550" cy="59372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 anchorCtr="1">
            <a:spAutoFit/>
          </a:bodyPr>
          <a:p>
            <a:pPr marL="908050" indent="-436245"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endParaRPr lang="en-US" altLang="zh-CN" sz="3600" b="1" dirty="0">
              <a:solidFill>
                <a:schemeClr val="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7934" name="Object 2"/>
          <p:cNvGraphicFramePr>
            <a:graphicFrameLocks noChangeAspect="1"/>
          </p:cNvGraphicFramePr>
          <p:nvPr/>
        </p:nvGraphicFramePr>
        <p:xfrm>
          <a:off x="3470275" y="5445125"/>
          <a:ext cx="31892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50265" imgH="241300" progId="Equation.DSMT4">
                  <p:embed/>
                </p:oleObj>
              </mc:Choice>
              <mc:Fallback>
                <p:oleObj name="" r:id="rId1" imgW="850265" imgH="241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0275" y="5445125"/>
                        <a:ext cx="3189288" cy="741363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chemeClr val="tx1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8"/>
          <p:cNvGrpSpPr/>
          <p:nvPr/>
        </p:nvGrpSpPr>
        <p:grpSpPr>
          <a:xfrm>
            <a:off x="1547813" y="1125538"/>
            <a:ext cx="6107112" cy="3035300"/>
            <a:chOff x="975" y="643"/>
            <a:chExt cx="3847" cy="1912"/>
          </a:xfrm>
        </p:grpSpPr>
        <p:sp>
          <p:nvSpPr>
            <p:cNvPr id="4104" name="Rectangle 4"/>
            <p:cNvSpPr/>
            <p:nvPr/>
          </p:nvSpPr>
          <p:spPr>
            <a:xfrm>
              <a:off x="4054" y="2248"/>
              <a:ext cx="768" cy="30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05" name="Rectangle 5"/>
            <p:cNvSpPr/>
            <p:nvPr/>
          </p:nvSpPr>
          <p:spPr>
            <a:xfrm>
              <a:off x="3286" y="2248"/>
              <a:ext cx="768" cy="30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b="1" dirty="0">
                  <a:latin typeface="Tahoma" panose="020B0604030504040204" pitchFamily="34" charset="0"/>
                </a:rPr>
                <a:t>  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2/5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4106" name="Rectangle 6"/>
            <p:cNvSpPr/>
            <p:nvPr/>
          </p:nvSpPr>
          <p:spPr>
            <a:xfrm>
              <a:off x="2518" y="2248"/>
              <a:ext cx="768" cy="30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b="1" dirty="0">
                  <a:latin typeface="Tahoma" panose="020B0604030504040204" pitchFamily="34" charset="0"/>
                </a:rPr>
                <a:t>   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1/5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4107" name="Rectangle 7"/>
            <p:cNvSpPr/>
            <p:nvPr/>
          </p:nvSpPr>
          <p:spPr>
            <a:xfrm>
              <a:off x="1750" y="2248"/>
              <a:ext cx="768" cy="30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b="1" dirty="0">
                  <a:latin typeface="Tahoma" panose="020B0604030504040204" pitchFamily="34" charset="0"/>
                </a:rPr>
                <a:t>  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2/5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4108" name="Rectangle 8"/>
            <p:cNvSpPr/>
            <p:nvPr/>
          </p:nvSpPr>
          <p:spPr>
            <a:xfrm>
              <a:off x="982" y="2248"/>
              <a:ext cx="768" cy="30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p</a:t>
              </a:r>
              <a:r>
                <a:rPr lang="en-US" altLang="zh-CN" sz="2800" baseline="-25000" dirty="0">
                  <a:latin typeface="Tahoma" panose="020B0604030504040204" pitchFamily="34" charset="0"/>
                </a:rPr>
                <a:t> .j</a:t>
              </a:r>
              <a:endParaRPr lang="en-US" altLang="zh-CN" sz="2800" baseline="30000" dirty="0">
                <a:latin typeface="Tahoma" panose="020B0604030504040204" pitchFamily="34" charset="0"/>
              </a:endParaRPr>
            </a:p>
          </p:txBody>
        </p:sp>
        <p:sp>
          <p:nvSpPr>
            <p:cNvPr id="4109" name="Rectangle 9"/>
            <p:cNvSpPr/>
            <p:nvPr/>
          </p:nvSpPr>
          <p:spPr>
            <a:xfrm>
              <a:off x="4054" y="1912"/>
              <a:ext cx="768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b="1" dirty="0">
                  <a:latin typeface="Tahoma" panose="020B0604030504040204" pitchFamily="34" charset="0"/>
                </a:rPr>
                <a:t>  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2/4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4110" name="Rectangle 10"/>
            <p:cNvSpPr/>
            <p:nvPr/>
          </p:nvSpPr>
          <p:spPr>
            <a:xfrm>
              <a:off x="3286" y="1912"/>
              <a:ext cx="768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4/20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11" name="Rectangle 11"/>
            <p:cNvSpPr/>
            <p:nvPr/>
          </p:nvSpPr>
          <p:spPr>
            <a:xfrm>
              <a:off x="2518" y="1912"/>
              <a:ext cx="768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2/20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12" name="Rectangle 12"/>
            <p:cNvSpPr/>
            <p:nvPr/>
          </p:nvSpPr>
          <p:spPr>
            <a:xfrm>
              <a:off x="1750" y="1912"/>
              <a:ext cx="768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4/20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13" name="Rectangle 13"/>
            <p:cNvSpPr/>
            <p:nvPr/>
          </p:nvSpPr>
          <p:spPr>
            <a:xfrm>
              <a:off x="982" y="1912"/>
              <a:ext cx="768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  2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14" name="Rectangle 14"/>
            <p:cNvSpPr/>
            <p:nvPr/>
          </p:nvSpPr>
          <p:spPr>
            <a:xfrm>
              <a:off x="4054" y="1508"/>
              <a:ext cx="768" cy="4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b="1" dirty="0">
                  <a:latin typeface="宋体" panose="02010600030101010101" pitchFamily="2" charset="-122"/>
                </a:rPr>
                <a:t> 1/4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4115" name="Rectangle 15"/>
            <p:cNvSpPr/>
            <p:nvPr/>
          </p:nvSpPr>
          <p:spPr>
            <a:xfrm>
              <a:off x="3286" y="1508"/>
              <a:ext cx="768" cy="4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2/20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16" name="Rectangle 16"/>
            <p:cNvSpPr/>
            <p:nvPr/>
          </p:nvSpPr>
          <p:spPr>
            <a:xfrm>
              <a:off x="2518" y="1508"/>
              <a:ext cx="768" cy="4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1/20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17" name="Rectangle 17"/>
            <p:cNvSpPr/>
            <p:nvPr/>
          </p:nvSpPr>
          <p:spPr>
            <a:xfrm>
              <a:off x="1750" y="1508"/>
              <a:ext cx="768" cy="4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2/20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18" name="Rectangle 18"/>
            <p:cNvSpPr/>
            <p:nvPr/>
          </p:nvSpPr>
          <p:spPr>
            <a:xfrm>
              <a:off x="982" y="1508"/>
              <a:ext cx="768" cy="4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  1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19" name="Rectangle 19"/>
            <p:cNvSpPr/>
            <p:nvPr/>
          </p:nvSpPr>
          <p:spPr>
            <a:xfrm>
              <a:off x="4054" y="1162"/>
              <a:ext cx="768" cy="3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1/4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4120" name="Rectangle 20"/>
            <p:cNvSpPr/>
            <p:nvPr/>
          </p:nvSpPr>
          <p:spPr>
            <a:xfrm>
              <a:off x="3286" y="1162"/>
              <a:ext cx="768" cy="3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2/20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21" name="Rectangle 21"/>
            <p:cNvSpPr/>
            <p:nvPr/>
          </p:nvSpPr>
          <p:spPr>
            <a:xfrm>
              <a:off x="2518" y="1162"/>
              <a:ext cx="768" cy="3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1/20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22" name="Rectangle 22"/>
            <p:cNvSpPr/>
            <p:nvPr/>
          </p:nvSpPr>
          <p:spPr>
            <a:xfrm>
              <a:off x="1750" y="1162"/>
              <a:ext cx="768" cy="3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2/20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23" name="Rectangle 23"/>
            <p:cNvSpPr/>
            <p:nvPr/>
          </p:nvSpPr>
          <p:spPr>
            <a:xfrm>
              <a:off x="982" y="1162"/>
              <a:ext cx="768" cy="3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 1/2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24" name="Rectangle 24"/>
            <p:cNvSpPr/>
            <p:nvPr/>
          </p:nvSpPr>
          <p:spPr>
            <a:xfrm>
              <a:off x="4054" y="754"/>
              <a:ext cx="768" cy="4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p</a:t>
              </a:r>
              <a:r>
                <a:rPr lang="en-US" altLang="zh-CN" sz="2800" baseline="-25000" dirty="0">
                  <a:latin typeface="Tahoma" panose="020B0604030504040204" pitchFamily="34" charset="0"/>
                </a:rPr>
                <a:t>i</a:t>
              </a:r>
              <a:r>
                <a:rPr lang="en-US" altLang="zh-CN" sz="2800" dirty="0">
                  <a:latin typeface="Tahoma" panose="020B0604030504040204" pitchFamily="34" charset="0"/>
                </a:rPr>
                <a:t>.</a:t>
              </a:r>
              <a:endParaRPr lang="en-US" altLang="zh-CN" sz="2800" baseline="30000" dirty="0">
                <a:latin typeface="Tahoma" panose="020B0604030504040204" pitchFamily="34" charset="0"/>
              </a:endParaRPr>
            </a:p>
          </p:txBody>
        </p:sp>
        <p:sp>
          <p:nvSpPr>
            <p:cNvPr id="4125" name="Rectangle 25"/>
            <p:cNvSpPr/>
            <p:nvPr/>
          </p:nvSpPr>
          <p:spPr>
            <a:xfrm>
              <a:off x="3286" y="754"/>
              <a:ext cx="768" cy="4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  2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26" name="Rectangle 26"/>
            <p:cNvSpPr/>
            <p:nvPr/>
          </p:nvSpPr>
          <p:spPr>
            <a:xfrm>
              <a:off x="2518" y="754"/>
              <a:ext cx="768" cy="4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  0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27" name="Rectangle 27"/>
            <p:cNvSpPr/>
            <p:nvPr/>
          </p:nvSpPr>
          <p:spPr>
            <a:xfrm>
              <a:off x="1750" y="754"/>
              <a:ext cx="768" cy="4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dirty="0">
                  <a:latin typeface="Tahoma" panose="020B0604030504040204" pitchFamily="34" charset="0"/>
                </a:rPr>
                <a:t>    -1</a:t>
              </a:r>
              <a:endParaRPr lang="en-US" altLang="zh-CN" sz="2800" dirty="0">
                <a:latin typeface="Tahoma" panose="020B0604030504040204" pitchFamily="34" charset="0"/>
              </a:endParaRPr>
            </a:p>
          </p:txBody>
        </p:sp>
        <p:sp>
          <p:nvSpPr>
            <p:cNvPr id="4128" name="Line 29"/>
            <p:cNvSpPr/>
            <p:nvPr/>
          </p:nvSpPr>
          <p:spPr>
            <a:xfrm>
              <a:off x="982" y="1162"/>
              <a:ext cx="38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9" name="Line 30"/>
            <p:cNvSpPr/>
            <p:nvPr/>
          </p:nvSpPr>
          <p:spPr>
            <a:xfrm>
              <a:off x="982" y="1508"/>
              <a:ext cx="38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0" name="Line 31"/>
            <p:cNvSpPr/>
            <p:nvPr/>
          </p:nvSpPr>
          <p:spPr>
            <a:xfrm>
              <a:off x="982" y="1912"/>
              <a:ext cx="38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1" name="Line 32"/>
            <p:cNvSpPr/>
            <p:nvPr/>
          </p:nvSpPr>
          <p:spPr>
            <a:xfrm>
              <a:off x="982" y="2248"/>
              <a:ext cx="38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2" name="Line 34"/>
            <p:cNvSpPr/>
            <p:nvPr/>
          </p:nvSpPr>
          <p:spPr>
            <a:xfrm>
              <a:off x="1750" y="754"/>
              <a:ext cx="0" cy="18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3" name="Line 35"/>
            <p:cNvSpPr/>
            <p:nvPr/>
          </p:nvSpPr>
          <p:spPr>
            <a:xfrm>
              <a:off x="2518" y="754"/>
              <a:ext cx="0" cy="18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4" name="Line 36"/>
            <p:cNvSpPr/>
            <p:nvPr/>
          </p:nvSpPr>
          <p:spPr>
            <a:xfrm>
              <a:off x="3286" y="754"/>
              <a:ext cx="0" cy="18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5" name="Line 37"/>
            <p:cNvSpPr/>
            <p:nvPr/>
          </p:nvSpPr>
          <p:spPr>
            <a:xfrm>
              <a:off x="4054" y="754"/>
              <a:ext cx="0" cy="18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6" name="Line 38"/>
            <p:cNvSpPr/>
            <p:nvPr/>
          </p:nvSpPr>
          <p:spPr>
            <a:xfrm>
              <a:off x="4822" y="754"/>
              <a:ext cx="0" cy="18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7" name="Line 39"/>
            <p:cNvSpPr/>
            <p:nvPr/>
          </p:nvSpPr>
          <p:spPr>
            <a:xfrm>
              <a:off x="982" y="2555"/>
              <a:ext cx="38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8" name="Line 40"/>
            <p:cNvSpPr/>
            <p:nvPr/>
          </p:nvSpPr>
          <p:spPr>
            <a:xfrm>
              <a:off x="982" y="754"/>
              <a:ext cx="38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9" name="Text Box 43"/>
            <p:cNvSpPr txBox="1"/>
            <p:nvPr/>
          </p:nvSpPr>
          <p:spPr>
            <a:xfrm>
              <a:off x="982" y="844"/>
              <a:ext cx="116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p>
              <a:endParaRPr lang="zh-CN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40" name="Line 64"/>
            <p:cNvSpPr/>
            <p:nvPr/>
          </p:nvSpPr>
          <p:spPr>
            <a:xfrm>
              <a:off x="975" y="754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1" name="Line 65"/>
            <p:cNvSpPr/>
            <p:nvPr/>
          </p:nvSpPr>
          <p:spPr>
            <a:xfrm>
              <a:off x="975" y="754"/>
              <a:ext cx="771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2" name="Text Box 66"/>
            <p:cNvSpPr txBox="1"/>
            <p:nvPr/>
          </p:nvSpPr>
          <p:spPr>
            <a:xfrm>
              <a:off x="1416" y="643"/>
              <a:ext cx="22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dirty="0">
                  <a:latin typeface="Calibri" panose="020F0502020204030204" pitchFamily="34" charset="0"/>
                </a:rPr>
                <a:t>y</a:t>
              </a:r>
              <a:endParaRPr lang="en-US" altLang="zh-CN" sz="2800" dirty="0">
                <a:latin typeface="Calibri" panose="020F0502020204030204" pitchFamily="34" charset="0"/>
              </a:endParaRPr>
            </a:p>
          </p:txBody>
        </p:sp>
        <p:sp>
          <p:nvSpPr>
            <p:cNvPr id="4143" name="Text Box 67"/>
            <p:cNvSpPr txBox="1"/>
            <p:nvPr/>
          </p:nvSpPr>
          <p:spPr>
            <a:xfrm>
              <a:off x="1053" y="824"/>
              <a:ext cx="22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dirty="0">
                  <a:latin typeface="Calibri" panose="020F0502020204030204" pitchFamily="34" charset="0"/>
                </a:rPr>
                <a:t>x</a:t>
              </a:r>
              <a:endParaRPr lang="en-US" altLang="zh-CN" sz="2800" dirty="0">
                <a:latin typeface="Calibri" panose="020F0502020204030204" pitchFamily="34" charset="0"/>
              </a:endParaRPr>
            </a:p>
          </p:txBody>
        </p:sp>
      </p:grpSp>
      <p:sp>
        <p:nvSpPr>
          <p:cNvPr id="37957" name="Text Box 69"/>
          <p:cNvSpPr txBox="1"/>
          <p:nvPr/>
        </p:nvSpPr>
        <p:spPr>
          <a:xfrm>
            <a:off x="808038" y="5589588"/>
            <a:ext cx="262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alibri" panose="020F0502020204030204" pitchFamily="34" charset="0"/>
              </a:rPr>
              <a:t>逐个验证等式   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932" grpId="0"/>
      <p:bldP spid="37933" grpId="0"/>
      <p:bldP spid="379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50813"/>
            <a:ext cx="53721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chemeClr val="hlink"/>
                </a:solidFill>
                <a:latin typeface="+mn-ea"/>
                <a:ea typeface="+mn-ea"/>
                <a:cs typeface="+mn-cs"/>
              </a:rPr>
              <a:t>证</a:t>
            </a:r>
            <a:r>
              <a:rPr kumimoji="1" lang="zh-CN" altLang="en-US" sz="2800" b="1" kern="1200" cap="none" spc="0" normalizeH="0" baseline="0" noProof="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 ∵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与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的边缘分布律分别为</a:t>
            </a:r>
            <a:endParaRPr kumimoji="1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50" name="Text Box 38"/>
          <p:cNvSpPr txBox="1"/>
          <p:nvPr/>
        </p:nvSpPr>
        <p:spPr>
          <a:xfrm>
            <a:off x="900113" y="6005513"/>
            <a:ext cx="35941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宋体" panose="02010600030101010101" pitchFamily="2" charset="-122"/>
              </a:rPr>
              <a:t>∴X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</a:rPr>
              <a:t>相互独立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8953" name="Object 2"/>
          <p:cNvGraphicFramePr>
            <a:graphicFrameLocks noChangeAspect="1"/>
          </p:cNvGraphicFramePr>
          <p:nvPr/>
        </p:nvGraphicFramePr>
        <p:xfrm>
          <a:off x="720725" y="2260600"/>
          <a:ext cx="30591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511300" imgH="508000" progId="Equation.DSMT4">
                  <p:embed/>
                </p:oleObj>
              </mc:Choice>
              <mc:Fallback>
                <p:oleObj name="" r:id="rId1" imgW="1511300" imgH="508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0725" y="2260600"/>
                        <a:ext cx="3059113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2"/>
          <p:cNvGrpSpPr/>
          <p:nvPr/>
        </p:nvGrpSpPr>
        <p:grpSpPr>
          <a:xfrm>
            <a:off x="0" y="1036638"/>
            <a:ext cx="4716463" cy="1223962"/>
            <a:chOff x="0" y="558"/>
            <a:chExt cx="2971" cy="771"/>
          </a:xfrm>
        </p:grpSpPr>
        <p:grpSp>
          <p:nvGrpSpPr>
            <p:cNvPr id="5154" name="Group 49"/>
            <p:cNvGrpSpPr/>
            <p:nvPr/>
          </p:nvGrpSpPr>
          <p:grpSpPr>
            <a:xfrm>
              <a:off x="0" y="558"/>
              <a:ext cx="2971" cy="690"/>
              <a:chOff x="0" y="663"/>
              <a:chExt cx="2971" cy="690"/>
            </a:xfrm>
          </p:grpSpPr>
          <p:sp>
            <p:nvSpPr>
              <p:cNvPr id="5157" name="Rectangle 4"/>
              <p:cNvSpPr/>
              <p:nvPr/>
            </p:nvSpPr>
            <p:spPr>
              <a:xfrm>
                <a:off x="2354" y="1008"/>
                <a:ext cx="617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2/5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58" name="Rectangle 5"/>
              <p:cNvSpPr/>
              <p:nvPr/>
            </p:nvSpPr>
            <p:spPr>
              <a:xfrm>
                <a:off x="1666" y="1008"/>
                <a:ext cx="688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1/5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59" name="Rectangle 6"/>
              <p:cNvSpPr/>
              <p:nvPr/>
            </p:nvSpPr>
            <p:spPr>
              <a:xfrm>
                <a:off x="905" y="1008"/>
                <a:ext cx="761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2/5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60" name="Rectangle 7"/>
              <p:cNvSpPr/>
              <p:nvPr/>
            </p:nvSpPr>
            <p:spPr>
              <a:xfrm>
                <a:off x="0" y="1008"/>
                <a:ext cx="905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     p.</a:t>
                </a:r>
                <a:r>
                  <a:rPr lang="en-US" altLang="zh-CN" sz="3000" baseline="-25000" dirty="0">
                    <a:latin typeface="Tahoma" panose="020B0604030504040204" pitchFamily="34" charset="0"/>
                  </a:rPr>
                  <a:t>i</a:t>
                </a:r>
                <a:endParaRPr lang="en-US" altLang="zh-CN" sz="3000" baseline="30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61" name="Rectangle 8"/>
              <p:cNvSpPr/>
              <p:nvPr/>
            </p:nvSpPr>
            <p:spPr>
              <a:xfrm>
                <a:off x="2354" y="663"/>
                <a:ext cx="617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 2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62" name="Rectangle 9"/>
              <p:cNvSpPr/>
              <p:nvPr/>
            </p:nvSpPr>
            <p:spPr>
              <a:xfrm>
                <a:off x="1666" y="663"/>
                <a:ext cx="688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 0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63" name="Rectangle 10"/>
              <p:cNvSpPr/>
              <p:nvPr/>
            </p:nvSpPr>
            <p:spPr>
              <a:xfrm>
                <a:off x="905" y="663"/>
                <a:ext cx="761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-1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64" name="Rectangle 11"/>
              <p:cNvSpPr/>
              <p:nvPr/>
            </p:nvSpPr>
            <p:spPr>
              <a:xfrm>
                <a:off x="0" y="663"/>
                <a:ext cx="905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     </a:t>
                </a:r>
                <a:r>
                  <a:rPr lang="en-US" altLang="zh-CN" sz="30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X</a:t>
                </a:r>
                <a:endParaRPr lang="en-US" altLang="zh-CN" sz="3000" dirty="0">
                  <a:latin typeface="Tahoma" panose="020B060403050404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165" name="Line 12"/>
              <p:cNvSpPr/>
              <p:nvPr/>
            </p:nvSpPr>
            <p:spPr>
              <a:xfrm>
                <a:off x="0" y="1008"/>
                <a:ext cx="297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6" name="Line 13"/>
              <p:cNvSpPr/>
              <p:nvPr/>
            </p:nvSpPr>
            <p:spPr>
              <a:xfrm>
                <a:off x="0" y="1353"/>
                <a:ext cx="297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7" name="Line 14"/>
              <p:cNvSpPr/>
              <p:nvPr/>
            </p:nvSpPr>
            <p:spPr>
              <a:xfrm>
                <a:off x="0" y="663"/>
                <a:ext cx="0" cy="69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8" name="Line 15"/>
              <p:cNvSpPr/>
              <p:nvPr/>
            </p:nvSpPr>
            <p:spPr>
              <a:xfrm>
                <a:off x="905" y="663"/>
                <a:ext cx="0" cy="69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9" name="Line 16"/>
              <p:cNvSpPr/>
              <p:nvPr/>
            </p:nvSpPr>
            <p:spPr>
              <a:xfrm>
                <a:off x="1666" y="663"/>
                <a:ext cx="0" cy="69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0" name="Line 17"/>
              <p:cNvSpPr/>
              <p:nvPr/>
            </p:nvSpPr>
            <p:spPr>
              <a:xfrm>
                <a:off x="2354" y="663"/>
                <a:ext cx="0" cy="69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1" name="Line 18"/>
              <p:cNvSpPr/>
              <p:nvPr/>
            </p:nvSpPr>
            <p:spPr>
              <a:xfrm>
                <a:off x="2971" y="663"/>
                <a:ext cx="0" cy="69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2" name="Line 19"/>
              <p:cNvSpPr/>
              <p:nvPr/>
            </p:nvSpPr>
            <p:spPr>
              <a:xfrm>
                <a:off x="0" y="663"/>
                <a:ext cx="297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55" name="Line 45"/>
            <p:cNvSpPr/>
            <p:nvPr/>
          </p:nvSpPr>
          <p:spPr>
            <a:xfrm>
              <a:off x="249" y="921"/>
              <a:ext cx="263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6" name="Line 47"/>
            <p:cNvSpPr/>
            <p:nvPr/>
          </p:nvSpPr>
          <p:spPr>
            <a:xfrm>
              <a:off x="839" y="604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63"/>
          <p:cNvGrpSpPr/>
          <p:nvPr/>
        </p:nvGrpSpPr>
        <p:grpSpPr>
          <a:xfrm>
            <a:off x="4500563" y="1093788"/>
            <a:ext cx="4537075" cy="1166812"/>
            <a:chOff x="2835" y="594"/>
            <a:chExt cx="2858" cy="735"/>
          </a:xfrm>
        </p:grpSpPr>
        <p:grpSp>
          <p:nvGrpSpPr>
            <p:cNvPr id="5135" name="Group 51"/>
            <p:cNvGrpSpPr/>
            <p:nvPr/>
          </p:nvGrpSpPr>
          <p:grpSpPr>
            <a:xfrm>
              <a:off x="2835" y="594"/>
              <a:ext cx="2858" cy="690"/>
              <a:chOff x="2902" y="663"/>
              <a:chExt cx="2858" cy="690"/>
            </a:xfrm>
          </p:grpSpPr>
          <p:sp>
            <p:nvSpPr>
              <p:cNvPr id="5138" name="Rectangle 21"/>
              <p:cNvSpPr/>
              <p:nvPr/>
            </p:nvSpPr>
            <p:spPr>
              <a:xfrm>
                <a:off x="5063" y="1008"/>
                <a:ext cx="697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2/4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39" name="Rectangle 22"/>
              <p:cNvSpPr/>
              <p:nvPr/>
            </p:nvSpPr>
            <p:spPr>
              <a:xfrm>
                <a:off x="4401" y="1008"/>
                <a:ext cx="662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1/4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40" name="Rectangle 23"/>
              <p:cNvSpPr/>
              <p:nvPr/>
            </p:nvSpPr>
            <p:spPr>
              <a:xfrm>
                <a:off x="3651" y="1008"/>
                <a:ext cx="750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1/4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41" name="Rectangle 24"/>
              <p:cNvSpPr/>
              <p:nvPr/>
            </p:nvSpPr>
            <p:spPr>
              <a:xfrm>
                <a:off x="2902" y="1008"/>
                <a:ext cx="749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    P</a:t>
                </a:r>
                <a:r>
                  <a:rPr lang="en-US" altLang="zh-CN" sz="3000" baseline="-25000" dirty="0">
                    <a:latin typeface="Tahoma" panose="020B0604030504040204" pitchFamily="34" charset="0"/>
                  </a:rPr>
                  <a:t>j.</a:t>
                </a:r>
                <a:endParaRPr lang="en-US" altLang="zh-CN" sz="3000" baseline="30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42" name="Rectangle 25"/>
              <p:cNvSpPr/>
              <p:nvPr/>
            </p:nvSpPr>
            <p:spPr>
              <a:xfrm>
                <a:off x="5063" y="663"/>
                <a:ext cx="697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2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43" name="Rectangle 26"/>
              <p:cNvSpPr/>
              <p:nvPr/>
            </p:nvSpPr>
            <p:spPr>
              <a:xfrm>
                <a:off x="4401" y="663"/>
                <a:ext cx="662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 1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44" name="Rectangle 27"/>
              <p:cNvSpPr/>
              <p:nvPr/>
            </p:nvSpPr>
            <p:spPr>
              <a:xfrm>
                <a:off x="3651" y="663"/>
                <a:ext cx="750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1/2</a:t>
                </a:r>
                <a:endParaRPr lang="en-US" altLang="zh-CN" sz="3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45" name="Rectangle 28"/>
              <p:cNvSpPr/>
              <p:nvPr/>
            </p:nvSpPr>
            <p:spPr>
              <a:xfrm>
                <a:off x="2902" y="663"/>
                <a:ext cx="749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000" dirty="0">
                    <a:latin typeface="Tahoma" panose="020B0604030504040204" pitchFamily="34" charset="0"/>
                  </a:rPr>
                  <a:t>     </a:t>
                </a:r>
                <a:r>
                  <a:rPr lang="en-US" altLang="zh-CN" sz="30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endParaRPr lang="en-US" altLang="zh-CN" sz="3000" dirty="0">
                  <a:latin typeface="Tahoma" panose="020B060403050404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146" name="Line 29"/>
              <p:cNvSpPr/>
              <p:nvPr/>
            </p:nvSpPr>
            <p:spPr>
              <a:xfrm>
                <a:off x="2902" y="663"/>
                <a:ext cx="285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7" name="Line 30"/>
              <p:cNvSpPr/>
              <p:nvPr/>
            </p:nvSpPr>
            <p:spPr>
              <a:xfrm>
                <a:off x="2902" y="1008"/>
                <a:ext cx="285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8" name="Line 31"/>
              <p:cNvSpPr/>
              <p:nvPr/>
            </p:nvSpPr>
            <p:spPr>
              <a:xfrm>
                <a:off x="2902" y="1353"/>
                <a:ext cx="285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9" name="Line 32"/>
              <p:cNvSpPr/>
              <p:nvPr/>
            </p:nvSpPr>
            <p:spPr>
              <a:xfrm>
                <a:off x="3651" y="663"/>
                <a:ext cx="0" cy="69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0" name="Line 33"/>
              <p:cNvSpPr/>
              <p:nvPr/>
            </p:nvSpPr>
            <p:spPr>
              <a:xfrm>
                <a:off x="4401" y="663"/>
                <a:ext cx="0" cy="69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1" name="Line 34"/>
              <p:cNvSpPr/>
              <p:nvPr/>
            </p:nvSpPr>
            <p:spPr>
              <a:xfrm>
                <a:off x="5063" y="663"/>
                <a:ext cx="0" cy="69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2" name="Line 35"/>
              <p:cNvSpPr/>
              <p:nvPr/>
            </p:nvSpPr>
            <p:spPr>
              <a:xfrm>
                <a:off x="2902" y="663"/>
                <a:ext cx="0" cy="69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3" name="Line 36"/>
              <p:cNvSpPr/>
              <p:nvPr/>
            </p:nvSpPr>
            <p:spPr>
              <a:xfrm>
                <a:off x="5760" y="663"/>
                <a:ext cx="0" cy="69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36" name="Line 46"/>
            <p:cNvSpPr/>
            <p:nvPr/>
          </p:nvSpPr>
          <p:spPr>
            <a:xfrm>
              <a:off x="3061" y="921"/>
              <a:ext cx="263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7" name="Line 48"/>
            <p:cNvSpPr/>
            <p:nvPr/>
          </p:nvSpPr>
          <p:spPr>
            <a:xfrm>
              <a:off x="3651" y="604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38964" name="Object 3"/>
          <p:cNvGraphicFramePr>
            <a:graphicFrameLocks noChangeAspect="1"/>
          </p:cNvGraphicFramePr>
          <p:nvPr/>
        </p:nvGraphicFramePr>
        <p:xfrm>
          <a:off x="4427538" y="2260600"/>
          <a:ext cx="30591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511300" imgH="508000" progId="Equation.DSMT4">
                  <p:embed/>
                </p:oleObj>
              </mc:Choice>
              <mc:Fallback>
                <p:oleObj name="" r:id="rId3" imgW="1511300" imgH="508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2260600"/>
                        <a:ext cx="3059112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5" name="Object 4"/>
          <p:cNvGraphicFramePr>
            <a:graphicFrameLocks noChangeAspect="1"/>
          </p:cNvGraphicFramePr>
          <p:nvPr/>
        </p:nvGraphicFramePr>
        <p:xfrm>
          <a:off x="684213" y="3248025"/>
          <a:ext cx="30591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511300" imgH="508000" progId="Equation.DSMT4">
                  <p:embed/>
                </p:oleObj>
              </mc:Choice>
              <mc:Fallback>
                <p:oleObj name="" r:id="rId5" imgW="1511300" imgH="508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3248025"/>
                        <a:ext cx="3059112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6" name="Object 5"/>
          <p:cNvGraphicFramePr>
            <a:graphicFrameLocks noChangeAspect="1"/>
          </p:cNvGraphicFramePr>
          <p:nvPr/>
        </p:nvGraphicFramePr>
        <p:xfrm>
          <a:off x="684213" y="4421188"/>
          <a:ext cx="21859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079500" imgH="279400" progId="Equation.DSMT4">
                  <p:embed/>
                </p:oleObj>
              </mc:Choice>
              <mc:Fallback>
                <p:oleObj name="" r:id="rId7" imgW="1079500" imgH="279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4421188"/>
                        <a:ext cx="2185987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9" name="Object 6"/>
          <p:cNvGraphicFramePr>
            <a:graphicFrameLocks noChangeAspect="1"/>
          </p:cNvGraphicFramePr>
          <p:nvPr/>
        </p:nvGraphicFramePr>
        <p:xfrm>
          <a:off x="3465513" y="4492625"/>
          <a:ext cx="22113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091565" imgH="279400" progId="Equation.DSMT4">
                  <p:embed/>
                </p:oleObj>
              </mc:Choice>
              <mc:Fallback>
                <p:oleObj name="" r:id="rId9" imgW="1091565" imgH="279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5513" y="4492625"/>
                        <a:ext cx="2211387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0" name="Object 7"/>
          <p:cNvGraphicFramePr>
            <a:graphicFrameLocks noChangeAspect="1"/>
          </p:cNvGraphicFramePr>
          <p:nvPr/>
        </p:nvGraphicFramePr>
        <p:xfrm>
          <a:off x="6659563" y="4492625"/>
          <a:ext cx="22113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091565" imgH="279400" progId="Equation.DSMT4">
                  <p:embed/>
                </p:oleObj>
              </mc:Choice>
              <mc:Fallback>
                <p:oleObj name="" r:id="rId11" imgW="1091565" imgH="279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59563" y="4492625"/>
                        <a:ext cx="2211387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1" name="Object 8"/>
          <p:cNvGraphicFramePr>
            <a:graphicFrameLocks noChangeAspect="1"/>
          </p:cNvGraphicFramePr>
          <p:nvPr/>
        </p:nvGraphicFramePr>
        <p:xfrm>
          <a:off x="657225" y="5141913"/>
          <a:ext cx="21859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1079500" imgH="279400" progId="Equation.DSMT4">
                  <p:embed/>
                </p:oleObj>
              </mc:Choice>
              <mc:Fallback>
                <p:oleObj name="" r:id="rId13" imgW="1079500" imgH="2794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7225" y="5141913"/>
                        <a:ext cx="2185988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2" name="Object 9"/>
          <p:cNvGraphicFramePr>
            <a:graphicFrameLocks noChangeAspect="1"/>
          </p:cNvGraphicFramePr>
          <p:nvPr/>
        </p:nvGraphicFramePr>
        <p:xfrm>
          <a:off x="3465513" y="5141913"/>
          <a:ext cx="22113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1091565" imgH="279400" progId="Equation.DSMT4">
                  <p:embed/>
                </p:oleObj>
              </mc:Choice>
              <mc:Fallback>
                <p:oleObj name="" r:id="rId15" imgW="1091565" imgH="279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65513" y="5141913"/>
                        <a:ext cx="2211387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3" name="Object 10"/>
          <p:cNvGraphicFramePr>
            <a:graphicFrameLocks noChangeAspect="1"/>
          </p:cNvGraphicFramePr>
          <p:nvPr/>
        </p:nvGraphicFramePr>
        <p:xfrm>
          <a:off x="6608763" y="5141913"/>
          <a:ext cx="22113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7" imgW="1091565" imgH="279400" progId="Equation.DSMT4">
                  <p:embed/>
                </p:oleObj>
              </mc:Choice>
              <mc:Fallback>
                <p:oleObj name="" r:id="rId17" imgW="1091565" imgH="2794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08763" y="5141913"/>
                        <a:ext cx="2211387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ldLvl="0" animBg="1"/>
      <p:bldP spid="389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ext Box 2"/>
          <p:cNvSpPr txBox="1"/>
          <p:nvPr/>
        </p:nvSpPr>
        <p:spPr>
          <a:xfrm>
            <a:off x="381000" y="231775"/>
            <a:ext cx="50593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设（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Y)</a:t>
            </a:r>
            <a:r>
              <a:rPr lang="zh-CN" altLang="en-US" sz="2800" b="1" dirty="0">
                <a:latin typeface="宋体" panose="02010600030101010101" pitchFamily="2" charset="-122"/>
              </a:rPr>
              <a:t>的概率密度为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9939" name="Object 2"/>
          <p:cNvGraphicFramePr>
            <a:graphicFrameLocks noChangeAspect="1"/>
          </p:cNvGraphicFramePr>
          <p:nvPr/>
        </p:nvGraphicFramePr>
        <p:xfrm>
          <a:off x="1692275" y="765175"/>
          <a:ext cx="5684838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070100" imgH="482600" progId="Equation.DSMT4">
                  <p:embed/>
                </p:oleObj>
              </mc:Choice>
              <mc:Fallback>
                <p:oleObj name="" r:id="rId1" imgW="2070100" imgH="482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765175"/>
                        <a:ext cx="5684838" cy="1408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/>
          <p:nvPr/>
        </p:nvSpPr>
        <p:spPr>
          <a:xfrm>
            <a:off x="539750" y="1844675"/>
            <a:ext cx="8178800" cy="868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8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判断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</a:rPr>
              <a:t>是否独立。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9941" name="Text Box 5"/>
          <p:cNvSpPr txBox="1"/>
          <p:nvPr/>
        </p:nvSpPr>
        <p:spPr>
          <a:xfrm>
            <a:off x="250825" y="2636838"/>
            <a:ext cx="8604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971550" y="3381375"/>
          <a:ext cx="32845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828800" imgH="431800" progId="Equation.DSMT4">
                  <p:embed/>
                </p:oleObj>
              </mc:Choice>
              <mc:Fallback>
                <p:oleObj name="" r:id="rId3" imgW="1828800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3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3381375"/>
                        <a:ext cx="3284538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/>
          <p:nvPr/>
        </p:nvSpPr>
        <p:spPr>
          <a:xfrm>
            <a:off x="682625" y="2732088"/>
            <a:ext cx="79930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</a:rPr>
              <a:t>边缘密度函数分别为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950913" y="4460875"/>
            <a:ext cx="2492375" cy="623888"/>
            <a:chOff x="554" y="1525"/>
            <a:chExt cx="1570" cy="393"/>
          </a:xfrm>
        </p:grpSpPr>
        <p:sp>
          <p:nvSpPr>
            <p:cNvPr id="6159" name="Text Box 5"/>
            <p:cNvSpPr txBox="1"/>
            <p:nvPr/>
          </p:nvSpPr>
          <p:spPr>
            <a:xfrm>
              <a:off x="554" y="1550"/>
              <a:ext cx="157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Calibri" panose="020F0502020204030204" pitchFamily="34" charset="0"/>
                </a:rPr>
                <a:t>当                时</a:t>
              </a:r>
              <a:endParaRPr lang="zh-CN" altLang="en-US" sz="3200" b="1" dirty="0">
                <a:latin typeface="Calibri" panose="020F0502020204030204" pitchFamily="34" charset="0"/>
              </a:endParaRPr>
            </a:p>
          </p:txBody>
        </p:sp>
        <p:graphicFrame>
          <p:nvGraphicFramePr>
            <p:cNvPr id="6151" name="Object 9"/>
            <p:cNvGraphicFramePr>
              <a:graphicFrameLocks noChangeAspect="1"/>
            </p:cNvGraphicFramePr>
            <p:nvPr/>
          </p:nvGraphicFramePr>
          <p:xfrm>
            <a:off x="930" y="1525"/>
            <a:ext cx="771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354965" imgH="177800" progId="Equation.DSMT4">
                    <p:embed/>
                  </p:oleObj>
                </mc:Choice>
                <mc:Fallback>
                  <p:oleObj name="" r:id="rId5" imgW="354965" imgH="1778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30" y="1525"/>
                          <a:ext cx="771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3563938" y="4244975"/>
          <a:ext cx="43386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2425700" imgH="431800" progId="Equation.DSMT4">
                  <p:embed/>
                </p:oleObj>
              </mc:Choice>
              <mc:Fallback>
                <p:oleObj name="" r:id="rId7" imgW="2425700" imgH="431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3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4244975"/>
                        <a:ext cx="4338637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898525" y="5326063"/>
            <a:ext cx="2492375" cy="623887"/>
            <a:chOff x="554" y="1525"/>
            <a:chExt cx="1570" cy="393"/>
          </a:xfrm>
        </p:grpSpPr>
        <p:sp>
          <p:nvSpPr>
            <p:cNvPr id="6158" name="Text Box 10"/>
            <p:cNvSpPr txBox="1"/>
            <p:nvPr/>
          </p:nvSpPr>
          <p:spPr>
            <a:xfrm>
              <a:off x="554" y="1550"/>
              <a:ext cx="157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Calibri" panose="020F0502020204030204" pitchFamily="34" charset="0"/>
                </a:rPr>
                <a:t>当                时</a:t>
              </a:r>
              <a:endParaRPr lang="zh-CN" altLang="en-US" sz="3200" b="1" dirty="0">
                <a:latin typeface="Calibri" panose="020F0502020204030204" pitchFamily="34" charset="0"/>
              </a:endParaRPr>
            </a:p>
          </p:txBody>
        </p:sp>
        <p:graphicFrame>
          <p:nvGraphicFramePr>
            <p:cNvPr id="6150" name="Object 8"/>
            <p:cNvGraphicFramePr>
              <a:graphicFrameLocks noChangeAspect="1"/>
            </p:cNvGraphicFramePr>
            <p:nvPr/>
          </p:nvGraphicFramePr>
          <p:xfrm>
            <a:off x="930" y="1525"/>
            <a:ext cx="771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9" imgW="354965" imgH="177800" progId="Equation.DSMT4">
                    <p:embed/>
                  </p:oleObj>
                </mc:Choice>
                <mc:Fallback>
                  <p:oleObj name="" r:id="rId9" imgW="354965" imgH="1778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30" y="1525"/>
                          <a:ext cx="771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3706813" y="5253038"/>
          <a:ext cx="1504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838200" imgH="292100" progId="Equation.DSMT4">
                  <p:embed/>
                </p:oleObj>
              </mc:Choice>
              <mc:Fallback>
                <p:oleObj name="" r:id="rId11" imgW="838200" imgH="2921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3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6813" y="5253038"/>
                        <a:ext cx="150495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0" grpId="0"/>
      <p:bldP spid="39941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071688" y="693738"/>
          <a:ext cx="37417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032000" imgH="635000" progId="Equation.DSMT4">
                  <p:embed/>
                </p:oleObj>
              </mc:Choice>
              <mc:Fallback>
                <p:oleObj name="" r:id="rId1" imgW="2032000" imgH="6350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3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1688" y="693738"/>
                        <a:ext cx="3741737" cy="139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3"/>
          <p:cNvSpPr txBox="1"/>
          <p:nvPr/>
        </p:nvSpPr>
        <p:spPr>
          <a:xfrm>
            <a:off x="763588" y="1111250"/>
            <a:ext cx="160178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Calibri" panose="020F0502020204030204" pitchFamily="34" charset="0"/>
              </a:rPr>
              <a:t>所以，  </a:t>
            </a:r>
            <a:endParaRPr lang="zh-CN" altLang="en-US" sz="3200" b="1" dirty="0">
              <a:latin typeface="Calibri" panose="020F0502020204030204" pitchFamily="34" charset="0"/>
            </a:endParaRPr>
          </a:p>
        </p:txBody>
      </p:sp>
      <p:sp>
        <p:nvSpPr>
          <p:cNvPr id="40974" name="Text Box 14"/>
          <p:cNvSpPr txBox="1"/>
          <p:nvPr/>
        </p:nvSpPr>
        <p:spPr>
          <a:xfrm>
            <a:off x="468313" y="2605088"/>
            <a:ext cx="219868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Calibri" panose="020F0502020204030204" pitchFamily="34" charset="0"/>
              </a:rPr>
              <a:t>同理可得    </a:t>
            </a:r>
            <a:endParaRPr lang="zh-CN" altLang="en-US" sz="3200" b="1" dirty="0">
              <a:latin typeface="Calibri" panose="020F0502020204030204" pitchFamily="34" charset="0"/>
            </a:endParaRPr>
          </a:p>
        </p:txBody>
      </p:sp>
      <p:graphicFrame>
        <p:nvGraphicFramePr>
          <p:cNvPr id="40975" name="Object 6"/>
          <p:cNvGraphicFramePr>
            <a:graphicFrameLocks noChangeAspect="1"/>
          </p:cNvGraphicFramePr>
          <p:nvPr/>
        </p:nvGraphicFramePr>
        <p:xfrm>
          <a:off x="2216150" y="2133600"/>
          <a:ext cx="374173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032000" imgH="635000" progId="Equation.DSMT4">
                  <p:embed/>
                </p:oleObj>
              </mc:Choice>
              <mc:Fallback>
                <p:oleObj name="" r:id="rId3" imgW="2032000" imgH="6350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3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6150" y="2133600"/>
                        <a:ext cx="3741738" cy="139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7"/>
          <p:cNvGraphicFramePr>
            <a:graphicFrameLocks noChangeAspect="1"/>
          </p:cNvGraphicFramePr>
          <p:nvPr/>
        </p:nvGraphicFramePr>
        <p:xfrm>
          <a:off x="6470650" y="188913"/>
          <a:ext cx="233680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1695450" imgH="1724025" progId="PBrush">
                  <p:embed/>
                </p:oleObj>
              </mc:Choice>
              <mc:Fallback>
                <p:oleObj name="" r:id="rId5" imgW="1695450" imgH="1724025" progId="PBrush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0650" y="188913"/>
                        <a:ext cx="2336800" cy="237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  <p:bldP spid="409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539750" y="908050"/>
          <a:ext cx="8064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3987800" imgH="635000" progId="Equation.DSMT4">
                  <p:embed/>
                </p:oleObj>
              </mc:Choice>
              <mc:Fallback>
                <p:oleObj name="" r:id="rId1" imgW="3987800" imgH="635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3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908050"/>
                        <a:ext cx="8064500" cy="136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3"/>
          <p:cNvGraphicFramePr>
            <a:graphicFrameLocks noChangeAspect="1"/>
          </p:cNvGraphicFramePr>
          <p:nvPr/>
        </p:nvGraphicFramePr>
        <p:xfrm>
          <a:off x="1047750" y="2798763"/>
          <a:ext cx="6692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3352800" imgH="635000" progId="Equation.DSMT4">
                  <p:embed/>
                </p:oleObj>
              </mc:Choice>
              <mc:Fallback>
                <p:oleObj name="" r:id="rId3" imgW="3352800" imgH="635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3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7750" y="2798763"/>
                        <a:ext cx="6692900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/>
          <p:cNvSpPr txBox="1"/>
          <p:nvPr/>
        </p:nvSpPr>
        <p:spPr>
          <a:xfrm>
            <a:off x="755650" y="5400675"/>
            <a:ext cx="49688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所以 </a:t>
            </a:r>
            <a:r>
              <a:rPr lang="en-US" altLang="zh-CN" sz="2800" b="1" dirty="0">
                <a:latin typeface="宋体" panose="02010600030101010101" pitchFamily="2" charset="-122"/>
              </a:rPr>
              <a:t>X </a:t>
            </a:r>
            <a:r>
              <a:rPr lang="zh-CN" altLang="en-US" sz="2800" b="1" dirty="0">
                <a:latin typeface="宋体" panose="02010600030101010101" pitchFamily="2" charset="-122"/>
              </a:rPr>
              <a:t>与 </a:t>
            </a:r>
            <a:r>
              <a:rPr lang="en-US" altLang="zh-CN" sz="2800" b="1" dirty="0">
                <a:latin typeface="宋体" panose="02010600030101010101" pitchFamily="2" charset="-122"/>
              </a:rPr>
              <a:t>Y </a:t>
            </a:r>
            <a:r>
              <a:rPr lang="zh-CN" altLang="en-US" sz="2800" b="1" dirty="0">
                <a:latin typeface="宋体" panose="02010600030101010101" pitchFamily="2" charset="-122"/>
              </a:rPr>
              <a:t>相互独立。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1992" name="Object 4"/>
          <p:cNvGraphicFramePr>
            <a:graphicFrameLocks noChangeAspect="1"/>
          </p:cNvGraphicFramePr>
          <p:nvPr/>
        </p:nvGraphicFramePr>
        <p:xfrm>
          <a:off x="684213" y="4292600"/>
          <a:ext cx="20875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660400" imgH="203200" progId="Equation.DSMT4">
                  <p:embed/>
                </p:oleObj>
              </mc:Choice>
              <mc:Fallback>
                <p:oleObj name="" r:id="rId5" imgW="6604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4292600"/>
                        <a:ext cx="2087562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09"/>
          <p:cNvGrpSpPr/>
          <p:nvPr/>
        </p:nvGrpSpPr>
        <p:grpSpPr>
          <a:xfrm>
            <a:off x="692150" y="1858963"/>
            <a:ext cx="3657600" cy="2362200"/>
            <a:chOff x="436" y="935"/>
            <a:chExt cx="2304" cy="1488"/>
          </a:xfrm>
        </p:grpSpPr>
        <p:sp>
          <p:nvSpPr>
            <p:cNvPr id="10242" name="Line 96"/>
            <p:cNvSpPr/>
            <p:nvPr/>
          </p:nvSpPr>
          <p:spPr>
            <a:xfrm>
              <a:off x="772" y="935"/>
              <a:ext cx="0" cy="140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0243" name="Line 97"/>
            <p:cNvSpPr/>
            <p:nvPr/>
          </p:nvSpPr>
          <p:spPr>
            <a:xfrm>
              <a:off x="1703" y="2106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4" name="Line 98"/>
            <p:cNvSpPr/>
            <p:nvPr/>
          </p:nvSpPr>
          <p:spPr>
            <a:xfrm>
              <a:off x="521" y="2087"/>
              <a:ext cx="21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5" name="Rectangle 99"/>
            <p:cNvSpPr/>
            <p:nvPr/>
          </p:nvSpPr>
          <p:spPr>
            <a:xfrm>
              <a:off x="1204" y="1271"/>
              <a:ext cx="1152" cy="5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Line 100"/>
            <p:cNvSpPr/>
            <p:nvPr/>
          </p:nvSpPr>
          <p:spPr>
            <a:xfrm flipH="1">
              <a:off x="738" y="1271"/>
              <a:ext cx="16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47" name="Line 101"/>
            <p:cNvSpPr/>
            <p:nvPr/>
          </p:nvSpPr>
          <p:spPr>
            <a:xfrm>
              <a:off x="1204" y="1253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248" name="Line 102"/>
            <p:cNvSpPr/>
            <p:nvPr/>
          </p:nvSpPr>
          <p:spPr>
            <a:xfrm flipH="1">
              <a:off x="778" y="1847"/>
              <a:ext cx="155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49" name="Line 103"/>
            <p:cNvSpPr/>
            <p:nvPr/>
          </p:nvSpPr>
          <p:spPr>
            <a:xfrm>
              <a:off x="2356" y="1253"/>
              <a:ext cx="0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250" name="Text Box 104"/>
            <p:cNvSpPr txBox="1"/>
            <p:nvPr/>
          </p:nvSpPr>
          <p:spPr>
            <a:xfrm>
              <a:off x="1252" y="2135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仿宋_GB2312" pitchFamily="49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251" name="Text Box 105"/>
            <p:cNvSpPr txBox="1"/>
            <p:nvPr/>
          </p:nvSpPr>
          <p:spPr>
            <a:xfrm>
              <a:off x="2404" y="2135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仿宋_GB2312" pitchFamily="49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252" name="Text Box 106"/>
            <p:cNvSpPr txBox="1"/>
            <p:nvPr/>
          </p:nvSpPr>
          <p:spPr>
            <a:xfrm>
              <a:off x="436" y="1559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仿宋_GB2312" pitchFamily="49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253" name="Text Box 107"/>
            <p:cNvSpPr txBox="1"/>
            <p:nvPr/>
          </p:nvSpPr>
          <p:spPr>
            <a:xfrm>
              <a:off x="436" y="983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仿宋_GB2312" pitchFamily="49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10254" name="Text Box 2"/>
          <p:cNvSpPr txBox="1"/>
          <p:nvPr/>
        </p:nvSpPr>
        <p:spPr>
          <a:xfrm>
            <a:off x="1219200" y="4572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spcBef>
                <a:spcPct val="50000"/>
              </a:spcBef>
            </a:pPr>
            <a:endParaRPr lang="zh-CN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2244" name="Rectangle 20"/>
          <p:cNvSpPr/>
          <p:nvPr/>
        </p:nvSpPr>
        <p:spPr>
          <a:xfrm>
            <a:off x="5219700" y="1628775"/>
            <a:ext cx="1974850" cy="4826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F(x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,y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59" name="Rectangle 35"/>
          <p:cNvSpPr/>
          <p:nvPr/>
        </p:nvSpPr>
        <p:spPr>
          <a:xfrm>
            <a:off x="5076825" y="2376488"/>
            <a:ext cx="2154238" cy="4826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-F(x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,y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74" name="Rectangle 50"/>
          <p:cNvSpPr/>
          <p:nvPr/>
        </p:nvSpPr>
        <p:spPr>
          <a:xfrm>
            <a:off x="5148263" y="3240088"/>
            <a:ext cx="2154237" cy="4826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-F(x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,y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89" name="Rectangle 65"/>
          <p:cNvSpPr/>
          <p:nvPr/>
        </p:nvSpPr>
        <p:spPr>
          <a:xfrm>
            <a:off x="5076825" y="4105275"/>
            <a:ext cx="2154238" cy="4826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+F(x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,y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84"/>
          <p:cNvGrpSpPr/>
          <p:nvPr/>
        </p:nvGrpSpPr>
        <p:grpSpPr>
          <a:xfrm>
            <a:off x="468313" y="2420938"/>
            <a:ext cx="3240087" cy="2232025"/>
            <a:chOff x="204" y="1480"/>
            <a:chExt cx="2041" cy="1406"/>
          </a:xfrm>
        </p:grpSpPr>
        <p:sp>
          <p:nvSpPr>
            <p:cNvPr id="10260" name="Line 82"/>
            <p:cNvSpPr/>
            <p:nvPr/>
          </p:nvSpPr>
          <p:spPr>
            <a:xfrm>
              <a:off x="204" y="1480"/>
              <a:ext cx="2041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1" name="Line 83"/>
            <p:cNvSpPr/>
            <p:nvPr/>
          </p:nvSpPr>
          <p:spPr>
            <a:xfrm rot="5400000">
              <a:off x="1542" y="2183"/>
              <a:ext cx="1406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87"/>
          <p:cNvGrpSpPr/>
          <p:nvPr/>
        </p:nvGrpSpPr>
        <p:grpSpPr>
          <a:xfrm>
            <a:off x="611188" y="3284538"/>
            <a:ext cx="3095625" cy="1296987"/>
            <a:chOff x="295" y="2069"/>
            <a:chExt cx="1950" cy="817"/>
          </a:xfrm>
        </p:grpSpPr>
        <p:sp>
          <p:nvSpPr>
            <p:cNvPr id="10263" name="Line 85"/>
            <p:cNvSpPr/>
            <p:nvPr/>
          </p:nvSpPr>
          <p:spPr>
            <a:xfrm>
              <a:off x="295" y="2069"/>
              <a:ext cx="1950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4" name="Line 86"/>
            <p:cNvSpPr/>
            <p:nvPr/>
          </p:nvSpPr>
          <p:spPr>
            <a:xfrm>
              <a:off x="2245" y="2069"/>
              <a:ext cx="0" cy="817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91"/>
          <p:cNvGrpSpPr/>
          <p:nvPr/>
        </p:nvGrpSpPr>
        <p:grpSpPr>
          <a:xfrm>
            <a:off x="611188" y="2420938"/>
            <a:ext cx="1293812" cy="1871662"/>
            <a:chOff x="295" y="1480"/>
            <a:chExt cx="816" cy="817"/>
          </a:xfrm>
        </p:grpSpPr>
        <p:sp>
          <p:nvSpPr>
            <p:cNvPr id="10266" name="Line 89"/>
            <p:cNvSpPr/>
            <p:nvPr/>
          </p:nvSpPr>
          <p:spPr>
            <a:xfrm>
              <a:off x="295" y="1480"/>
              <a:ext cx="816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7" name="Line 90"/>
            <p:cNvSpPr/>
            <p:nvPr/>
          </p:nvSpPr>
          <p:spPr>
            <a:xfrm>
              <a:off x="1111" y="1480"/>
              <a:ext cx="0" cy="817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" name="Group 92"/>
          <p:cNvGrpSpPr/>
          <p:nvPr/>
        </p:nvGrpSpPr>
        <p:grpSpPr>
          <a:xfrm>
            <a:off x="611188" y="3284538"/>
            <a:ext cx="1295400" cy="1296987"/>
            <a:chOff x="295" y="1480"/>
            <a:chExt cx="816" cy="817"/>
          </a:xfrm>
        </p:grpSpPr>
        <p:sp>
          <p:nvSpPr>
            <p:cNvPr id="10269" name="Line 93"/>
            <p:cNvSpPr/>
            <p:nvPr/>
          </p:nvSpPr>
          <p:spPr>
            <a:xfrm>
              <a:off x="295" y="1480"/>
              <a:ext cx="816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70" name="Line 94"/>
            <p:cNvSpPr/>
            <p:nvPr/>
          </p:nvSpPr>
          <p:spPr>
            <a:xfrm>
              <a:off x="1111" y="1480"/>
              <a:ext cx="0" cy="817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" name="Rectangle 5"/>
          <p:cNvSpPr/>
          <p:nvPr/>
        </p:nvSpPr>
        <p:spPr>
          <a:xfrm>
            <a:off x="-71437" y="836613"/>
            <a:ext cx="5900737" cy="4826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由此可以推断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P{x</a:t>
            </a:r>
            <a:r>
              <a:rPr lang="en-US" altLang="zh-CN" sz="2800" b="1" baseline="-25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xx</a:t>
            </a:r>
            <a:r>
              <a:rPr lang="en-US" altLang="zh-CN" sz="2800" b="1" baseline="-25000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,y</a:t>
            </a:r>
            <a:r>
              <a:rPr lang="en-US" altLang="zh-CN" sz="2800" b="1" baseline="-25000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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y</a:t>
            </a:r>
            <a:r>
              <a:rPr lang="en-US" altLang="zh-CN" sz="2800" b="1" baseline="-25000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}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7" name="Object 2"/>
          <p:cNvGraphicFramePr>
            <a:graphicFrameLocks noChangeAspect="1"/>
          </p:cNvGraphicFramePr>
          <p:nvPr/>
        </p:nvGraphicFramePr>
        <p:xfrm>
          <a:off x="3233738" y="1928813"/>
          <a:ext cx="904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82600" imgH="228600" progId="Equation.DSMT4">
                  <p:embed/>
                </p:oleObj>
              </mc:Choice>
              <mc:Fallback>
                <p:oleObj name="" r:id="rId1" imgW="4826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3738" y="1928813"/>
                        <a:ext cx="9048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714750" y="3143250"/>
          <a:ext cx="881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69900" imgH="228600" progId="Equation.DSMT4">
                  <p:embed/>
                </p:oleObj>
              </mc:Choice>
              <mc:Fallback>
                <p:oleObj name="" r:id="rId3" imgW="4699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4750" y="3143250"/>
                        <a:ext cx="8810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071563" y="3286125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457200" imgH="228600" progId="Equation.DSMT4">
                  <p:embed/>
                </p:oleObj>
              </mc:Choice>
              <mc:Fallback>
                <p:oleObj name="" r:id="rId5" imgW="4572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563" y="3286125"/>
                        <a:ext cx="857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214438" y="2000250"/>
          <a:ext cx="881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469900" imgH="228600" progId="Equation.DSMT4">
                  <p:embed/>
                </p:oleObj>
              </mc:Choice>
              <mc:Fallback>
                <p:oleObj name="" r:id="rId7" imgW="4699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4438" y="2000250"/>
                        <a:ext cx="88106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6"/>
          <p:cNvGraphicFramePr>
            <a:graphicFrameLocks noChangeAspect="1"/>
          </p:cNvGraphicFramePr>
          <p:nvPr/>
        </p:nvGraphicFramePr>
        <p:xfrm>
          <a:off x="357188" y="4902200"/>
          <a:ext cx="809783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2984500" imgH="457200" progId="Equation.DSMT4">
                  <p:embed/>
                </p:oleObj>
              </mc:Choice>
              <mc:Fallback>
                <p:oleObj name="" r:id="rId9" imgW="2984500" imgH="457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188" y="4902200"/>
                        <a:ext cx="8097837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/>
      <p:bldP spid="52259" grpId="0"/>
      <p:bldP spid="52274" grpId="0"/>
      <p:bldP spid="52289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357188" y="0"/>
            <a:ext cx="6732587" cy="762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二维随机变量的联合分布函数性质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66" name="Rectangle 5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-393700" y="642938"/>
            <a:ext cx="3429000" cy="4826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性质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50185" name="Object 3"/>
          <p:cNvGraphicFramePr>
            <a:graphicFrameLocks noChangeAspect="1"/>
          </p:cNvGraphicFramePr>
          <p:nvPr/>
        </p:nvGraphicFramePr>
        <p:xfrm>
          <a:off x="534988" y="1143000"/>
          <a:ext cx="5251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222500" imgH="215900" progId="Equation.DSMT4">
                  <p:embed/>
                </p:oleObj>
              </mc:Choice>
              <mc:Fallback>
                <p:oleObj name="" r:id="rId1" imgW="2222500" imgH="2159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4988" y="1143000"/>
                        <a:ext cx="525145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4"/>
          <p:cNvGraphicFramePr>
            <a:graphicFrameLocks noChangeAspect="1"/>
          </p:cNvGraphicFramePr>
          <p:nvPr/>
        </p:nvGraphicFramePr>
        <p:xfrm>
          <a:off x="857250" y="2362200"/>
          <a:ext cx="2000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837565" imgH="203200" progId="Equation.DSMT4">
                  <p:embed/>
                </p:oleObj>
              </mc:Choice>
              <mc:Fallback>
                <p:oleObj name="" r:id="rId3" imgW="837565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0" y="2362200"/>
                        <a:ext cx="20002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5"/>
          <p:cNvGraphicFramePr>
            <a:graphicFrameLocks noChangeAspect="1"/>
          </p:cNvGraphicFramePr>
          <p:nvPr/>
        </p:nvGraphicFramePr>
        <p:xfrm>
          <a:off x="928688" y="2786063"/>
          <a:ext cx="1928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825500" imgH="203200" progId="Equation.DSMT4">
                  <p:embed/>
                </p:oleObj>
              </mc:Choice>
              <mc:Fallback>
                <p:oleObj name="" r:id="rId5" imgW="8255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88" y="2786063"/>
                        <a:ext cx="1928812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6"/>
          <p:cNvGraphicFramePr>
            <a:graphicFrameLocks noChangeAspect="1"/>
          </p:cNvGraphicFramePr>
          <p:nvPr/>
        </p:nvGraphicFramePr>
        <p:xfrm>
          <a:off x="3892550" y="2289175"/>
          <a:ext cx="2179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939165" imgH="203200" progId="Equation.DSMT4">
                  <p:embed/>
                </p:oleObj>
              </mc:Choice>
              <mc:Fallback>
                <p:oleObj name="" r:id="rId7" imgW="939165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92550" y="2289175"/>
                        <a:ext cx="2179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7"/>
          <p:cNvGraphicFramePr>
            <a:graphicFrameLocks noChangeAspect="1"/>
          </p:cNvGraphicFramePr>
          <p:nvPr/>
        </p:nvGraphicFramePr>
        <p:xfrm>
          <a:off x="3892550" y="2786063"/>
          <a:ext cx="2108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914400" imgH="203200" progId="Equation.DSMT4">
                  <p:embed/>
                </p:oleObj>
              </mc:Choice>
              <mc:Fallback>
                <p:oleObj name="" r:id="rId9" imgW="91440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92550" y="2786063"/>
                        <a:ext cx="21082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8"/>
          <p:cNvGraphicFramePr>
            <a:graphicFrameLocks noChangeAspect="1"/>
          </p:cNvGraphicFramePr>
          <p:nvPr/>
        </p:nvGraphicFramePr>
        <p:xfrm>
          <a:off x="534988" y="1785938"/>
          <a:ext cx="27511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167765" imgH="203200" progId="Equation.DSMT4">
                  <p:embed/>
                </p:oleObj>
              </mc:Choice>
              <mc:Fallback>
                <p:oleObj name="" r:id="rId11" imgW="1167765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4988" y="1785938"/>
                        <a:ext cx="275113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/>
          <p:nvPr/>
        </p:nvGrpSpPr>
        <p:grpSpPr>
          <a:xfrm>
            <a:off x="6345238" y="1125538"/>
            <a:ext cx="2798762" cy="2841625"/>
            <a:chOff x="3819" y="709"/>
            <a:chExt cx="1763" cy="1790"/>
          </a:xfrm>
        </p:grpSpPr>
        <p:graphicFrame>
          <p:nvGraphicFramePr>
            <p:cNvPr id="11275" name="Object 9"/>
            <p:cNvGraphicFramePr>
              <a:graphicFrameLocks noChangeAspect="1"/>
            </p:cNvGraphicFramePr>
            <p:nvPr/>
          </p:nvGraphicFramePr>
          <p:xfrm>
            <a:off x="5337" y="1664"/>
            <a:ext cx="24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3" imgW="152400" imgH="165100" progId="Equation.DSMT4">
                    <p:embed/>
                  </p:oleObj>
                </mc:Choice>
                <mc:Fallback>
                  <p:oleObj name="" r:id="rId13" imgW="152400" imgH="1651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37" y="1664"/>
                          <a:ext cx="245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10"/>
            <p:cNvGraphicFramePr>
              <a:graphicFrameLocks noChangeAspect="1"/>
            </p:cNvGraphicFramePr>
            <p:nvPr/>
          </p:nvGraphicFramePr>
          <p:xfrm>
            <a:off x="3819" y="709"/>
            <a:ext cx="26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5" imgW="165100" imgH="203200" progId="Equation.DSMT4">
                    <p:embed/>
                  </p:oleObj>
                </mc:Choice>
                <mc:Fallback>
                  <p:oleObj name="" r:id="rId15" imgW="165100" imgH="2032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19" y="709"/>
                          <a:ext cx="266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7" name="Group 36"/>
            <p:cNvGrpSpPr/>
            <p:nvPr/>
          </p:nvGrpSpPr>
          <p:grpSpPr>
            <a:xfrm>
              <a:off x="3833" y="709"/>
              <a:ext cx="1723" cy="1790"/>
              <a:chOff x="3504" y="2064"/>
              <a:chExt cx="1728" cy="1392"/>
            </a:xfrm>
          </p:grpSpPr>
          <p:sp>
            <p:nvSpPr>
              <p:cNvPr id="11278" name="Line 37"/>
              <p:cNvSpPr/>
              <p:nvPr/>
            </p:nvSpPr>
            <p:spPr>
              <a:xfrm>
                <a:off x="3504" y="2832"/>
                <a:ext cx="15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79" name="Line 38"/>
              <p:cNvSpPr/>
              <p:nvPr/>
            </p:nvSpPr>
            <p:spPr>
              <a:xfrm>
                <a:off x="3840" y="2064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11280" name="Line 39"/>
              <p:cNvSpPr/>
              <p:nvPr/>
            </p:nvSpPr>
            <p:spPr>
              <a:xfrm>
                <a:off x="3696" y="2352"/>
                <a:ext cx="9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1" name="Line 40"/>
              <p:cNvSpPr/>
              <p:nvPr/>
            </p:nvSpPr>
            <p:spPr>
              <a:xfrm>
                <a:off x="4656" y="2352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2" name="Line 41"/>
              <p:cNvSpPr/>
              <p:nvPr/>
            </p:nvSpPr>
            <p:spPr>
              <a:xfrm flipH="1">
                <a:off x="3648" y="2352"/>
                <a:ext cx="720" cy="624"/>
              </a:xfrm>
              <a:prstGeom prst="line">
                <a:avLst/>
              </a:prstGeom>
              <a:ln w="25400" cap="rnd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3" name="Line 42"/>
              <p:cNvSpPr/>
              <p:nvPr/>
            </p:nvSpPr>
            <p:spPr>
              <a:xfrm flipH="1">
                <a:off x="3840" y="2352"/>
                <a:ext cx="720" cy="624"/>
              </a:xfrm>
              <a:prstGeom prst="line">
                <a:avLst/>
              </a:prstGeom>
              <a:ln w="25400" cap="rnd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4" name="Line 43"/>
              <p:cNvSpPr/>
              <p:nvPr/>
            </p:nvSpPr>
            <p:spPr>
              <a:xfrm flipH="1">
                <a:off x="3936" y="2448"/>
                <a:ext cx="720" cy="624"/>
              </a:xfrm>
              <a:prstGeom prst="line">
                <a:avLst/>
              </a:prstGeom>
              <a:ln w="25400" cap="rnd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5" name="Line 44"/>
              <p:cNvSpPr/>
              <p:nvPr/>
            </p:nvSpPr>
            <p:spPr>
              <a:xfrm flipH="1">
                <a:off x="3840" y="2688"/>
                <a:ext cx="720" cy="624"/>
              </a:xfrm>
              <a:prstGeom prst="line">
                <a:avLst/>
              </a:prstGeom>
              <a:ln w="25400" cap="rnd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6" name="Line 45"/>
              <p:cNvSpPr/>
              <p:nvPr/>
            </p:nvSpPr>
            <p:spPr>
              <a:xfrm flipH="1">
                <a:off x="3936" y="2832"/>
                <a:ext cx="720" cy="624"/>
              </a:xfrm>
              <a:prstGeom prst="line">
                <a:avLst/>
              </a:prstGeom>
              <a:ln w="25400" cap="rnd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7" name="Line 46"/>
              <p:cNvSpPr/>
              <p:nvPr/>
            </p:nvSpPr>
            <p:spPr>
              <a:xfrm flipH="1">
                <a:off x="3696" y="2352"/>
                <a:ext cx="480" cy="384"/>
              </a:xfrm>
              <a:prstGeom prst="line">
                <a:avLst/>
              </a:prstGeom>
              <a:ln w="25400" cap="rnd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8" name="Line 47"/>
              <p:cNvSpPr/>
              <p:nvPr/>
            </p:nvSpPr>
            <p:spPr>
              <a:xfrm flipH="1">
                <a:off x="3648" y="2352"/>
                <a:ext cx="336" cy="288"/>
              </a:xfrm>
              <a:prstGeom prst="line">
                <a:avLst/>
              </a:prstGeom>
              <a:ln w="25400" cap="rnd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9" name="Oval 48"/>
              <p:cNvSpPr/>
              <p:nvPr/>
            </p:nvSpPr>
            <p:spPr>
              <a:xfrm>
                <a:off x="4608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0" name="Text Box 49"/>
              <p:cNvSpPr txBox="1"/>
              <p:nvPr/>
            </p:nvSpPr>
            <p:spPr>
              <a:xfrm>
                <a:off x="4752" y="2160"/>
                <a:ext cx="480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r"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ea typeface="仿宋_GB2312" pitchFamily="49" charset="-122"/>
                  </a:rPr>
                  <a:t>(x,y)</a:t>
                </a:r>
                <a:endParaRPr lang="en-US" altLang="zh-CN" sz="24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</p:grpSp>
      <p:sp>
        <p:nvSpPr>
          <p:cNvPr id="38" name="Text Box 4"/>
          <p:cNvSpPr txBox="1"/>
          <p:nvPr/>
        </p:nvSpPr>
        <p:spPr>
          <a:xfrm>
            <a:off x="1000125" y="3857625"/>
            <a:ext cx="40005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+ 0 , 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Text Box 5"/>
          <p:cNvSpPr txBox="1"/>
          <p:nvPr/>
        </p:nvSpPr>
        <p:spPr>
          <a:xfrm>
            <a:off x="5084763" y="3857625"/>
            <a:ext cx="4059237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+ 0 )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501650" y="3286125"/>
            <a:ext cx="5294313" cy="533400"/>
            <a:chOff x="140" y="1328"/>
            <a:chExt cx="3092" cy="336"/>
          </a:xfrm>
        </p:grpSpPr>
        <p:sp>
          <p:nvSpPr>
            <p:cNvPr id="11294" name="Text Box 10"/>
            <p:cNvSpPr txBox="1"/>
            <p:nvPr/>
          </p:nvSpPr>
          <p:spPr>
            <a:xfrm>
              <a:off x="548" y="1328"/>
              <a:ext cx="268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Clr>
                  <a:srgbClr val="FFFF99"/>
                </a:buClr>
                <a:buFont typeface="Wingdings" panose="05000000000000000000" pitchFamily="2" charset="2"/>
              </a:pPr>
              <a:r>
                <a:rPr lang="zh-CN" altLang="en-US" sz="28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对每个变量右连续</a:t>
              </a:r>
              <a:endPara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Text Box 11"/>
            <p:cNvSpPr txBox="1"/>
            <p:nvPr/>
          </p:nvSpPr>
          <p:spPr>
            <a:xfrm>
              <a:off x="140" y="1334"/>
              <a:ext cx="35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</a:rPr>
                <a:t>(3)</a:t>
              </a:r>
              <a:endPara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</a:endParaRPr>
            </a:p>
          </p:txBody>
        </p:sp>
      </p:grpSp>
      <p:sp>
        <p:nvSpPr>
          <p:cNvPr id="43" name="Text Box 2"/>
          <p:cNvSpPr txBox="1"/>
          <p:nvPr/>
        </p:nvSpPr>
        <p:spPr>
          <a:xfrm>
            <a:off x="1504950" y="4786313"/>
            <a:ext cx="62071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–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–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 0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5" name="Text Box 5"/>
          <p:cNvSpPr txBox="1"/>
          <p:nvPr/>
        </p:nvSpPr>
        <p:spPr>
          <a:xfrm>
            <a:off x="500063" y="4357688"/>
            <a:ext cx="4052887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rgbClr val="FFFF99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对于任意 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 &lt; 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 &lt; d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" name="Text Box 3"/>
          <p:cNvSpPr txBox="1"/>
          <p:nvPr/>
        </p:nvSpPr>
        <p:spPr>
          <a:xfrm>
            <a:off x="228600" y="5262563"/>
            <a:ext cx="12668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事实上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1" name="Object 14"/>
          <p:cNvGraphicFramePr>
            <a:graphicFrameLocks noChangeAspect="1"/>
          </p:cNvGraphicFramePr>
          <p:nvPr/>
        </p:nvGraphicFramePr>
        <p:xfrm>
          <a:off x="1423988" y="5956300"/>
          <a:ext cx="45450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7" imgW="2387600" imgH="254000" progId="Equation.DSMT4">
                  <p:embed/>
                </p:oleObj>
              </mc:Choice>
              <mc:Fallback>
                <p:oleObj name="" r:id="rId17" imgW="2387600" imgH="2540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3988" y="5956300"/>
                        <a:ext cx="4545012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2"/>
          <p:cNvSpPr txBox="1"/>
          <p:nvPr/>
        </p:nvSpPr>
        <p:spPr>
          <a:xfrm>
            <a:off x="1657350" y="5334000"/>
            <a:ext cx="57404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–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–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84" grpId="0"/>
      <p:bldP spid="38" grpId="0"/>
      <p:bldP spid="39" grpId="0"/>
      <p:bldP spid="43" grpId="0"/>
      <p:bldP spid="45" grpId="0"/>
      <p:bldP spid="47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1426" name="Text Box 2"/>
          <p:cNvSpPr txBox="1"/>
          <p:nvPr/>
        </p:nvSpPr>
        <p:spPr>
          <a:xfrm>
            <a:off x="517525" y="196850"/>
            <a:ext cx="38893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 对于二维 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endParaRPr lang="en-US" altLang="zh-CN" sz="36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71427" name="Object 2"/>
          <p:cNvGraphicFramePr>
            <a:graphicFrameLocks noChangeAspect="1"/>
          </p:cNvGraphicFramePr>
          <p:nvPr/>
        </p:nvGraphicFramePr>
        <p:xfrm>
          <a:off x="1285875" y="1189038"/>
          <a:ext cx="48180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336800" imgH="254000" progId="Equation.DSMT4">
                  <p:embed/>
                </p:oleObj>
              </mc:Choice>
              <mc:Fallback>
                <p:oleObj name="" r:id="rId1" imgW="2336800" imgH="254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5875" y="1189038"/>
                        <a:ext cx="4818063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4876800" y="2792413"/>
            <a:ext cx="3625850" cy="3074987"/>
            <a:chOff x="2832" y="1471"/>
            <a:chExt cx="2284" cy="1937"/>
          </a:xfrm>
        </p:grpSpPr>
        <p:sp>
          <p:nvSpPr>
            <p:cNvPr id="12292" name="Line 5"/>
            <p:cNvSpPr/>
            <p:nvPr/>
          </p:nvSpPr>
          <p:spPr>
            <a:xfrm>
              <a:off x="2832" y="2976"/>
              <a:ext cx="21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2293" name="Line 6"/>
            <p:cNvSpPr/>
            <p:nvPr/>
          </p:nvSpPr>
          <p:spPr>
            <a:xfrm flipV="1">
              <a:off x="3264" y="1584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2294" name="Text Box 7"/>
            <p:cNvSpPr txBox="1"/>
            <p:nvPr/>
          </p:nvSpPr>
          <p:spPr>
            <a:xfrm>
              <a:off x="4886" y="2914"/>
              <a:ext cx="2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95" name="Text Box 8"/>
            <p:cNvSpPr txBox="1"/>
            <p:nvPr/>
          </p:nvSpPr>
          <p:spPr>
            <a:xfrm>
              <a:off x="3053" y="1471"/>
              <a:ext cx="2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6705600" y="2895600"/>
            <a:ext cx="1524000" cy="1303338"/>
            <a:chOff x="4080" y="1152"/>
            <a:chExt cx="960" cy="821"/>
          </a:xfrm>
        </p:grpSpPr>
        <p:sp>
          <p:nvSpPr>
            <p:cNvPr id="12297" name="Line 10"/>
            <p:cNvSpPr/>
            <p:nvPr/>
          </p:nvSpPr>
          <p:spPr>
            <a:xfrm>
              <a:off x="4080" y="1968"/>
              <a:ext cx="960" cy="0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298" name="Line 11"/>
            <p:cNvSpPr/>
            <p:nvPr/>
          </p:nvSpPr>
          <p:spPr>
            <a:xfrm flipV="1">
              <a:off x="4080" y="1152"/>
              <a:ext cx="0" cy="816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299" name="Line 12"/>
            <p:cNvSpPr/>
            <p:nvPr/>
          </p:nvSpPr>
          <p:spPr>
            <a:xfrm flipV="1">
              <a:off x="4128" y="1152"/>
              <a:ext cx="816" cy="816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300" name="Line 13"/>
            <p:cNvSpPr/>
            <p:nvPr/>
          </p:nvSpPr>
          <p:spPr>
            <a:xfrm flipV="1">
              <a:off x="4320" y="1274"/>
              <a:ext cx="694" cy="694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301" name="Line 14"/>
            <p:cNvSpPr/>
            <p:nvPr/>
          </p:nvSpPr>
          <p:spPr>
            <a:xfrm flipV="1">
              <a:off x="4512" y="1440"/>
              <a:ext cx="528" cy="528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302" name="Line 15"/>
            <p:cNvSpPr/>
            <p:nvPr/>
          </p:nvSpPr>
          <p:spPr>
            <a:xfrm flipV="1">
              <a:off x="4673" y="1680"/>
              <a:ext cx="319" cy="293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303" name="Line 16"/>
            <p:cNvSpPr/>
            <p:nvPr/>
          </p:nvSpPr>
          <p:spPr>
            <a:xfrm flipV="1">
              <a:off x="4896" y="1824"/>
              <a:ext cx="144" cy="144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304" name="Line 17"/>
            <p:cNvSpPr/>
            <p:nvPr/>
          </p:nvSpPr>
          <p:spPr>
            <a:xfrm flipV="1">
              <a:off x="4080" y="1152"/>
              <a:ext cx="480" cy="480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305" name="Line 18"/>
            <p:cNvSpPr/>
            <p:nvPr/>
          </p:nvSpPr>
          <p:spPr>
            <a:xfrm flipV="1">
              <a:off x="4080" y="1178"/>
              <a:ext cx="624" cy="624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306" name="Line 19"/>
            <p:cNvSpPr/>
            <p:nvPr/>
          </p:nvSpPr>
          <p:spPr>
            <a:xfrm flipV="1">
              <a:off x="4080" y="1152"/>
              <a:ext cx="288" cy="288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307" name="Line 20"/>
            <p:cNvSpPr/>
            <p:nvPr/>
          </p:nvSpPr>
          <p:spPr>
            <a:xfrm flipV="1">
              <a:off x="4080" y="1152"/>
              <a:ext cx="144" cy="144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6553200" y="4243388"/>
            <a:ext cx="387350" cy="1395412"/>
            <a:chOff x="4316" y="1968"/>
            <a:chExt cx="244" cy="879"/>
          </a:xfrm>
        </p:grpSpPr>
        <p:sp>
          <p:nvSpPr>
            <p:cNvPr id="12309" name="Line 22"/>
            <p:cNvSpPr/>
            <p:nvPr/>
          </p:nvSpPr>
          <p:spPr>
            <a:xfrm>
              <a:off x="4431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2310" name="Text Box 23"/>
            <p:cNvSpPr txBox="1"/>
            <p:nvPr/>
          </p:nvSpPr>
          <p:spPr>
            <a:xfrm>
              <a:off x="4316" y="2482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5213350" y="3892550"/>
            <a:ext cx="1471613" cy="579438"/>
            <a:chOff x="3491" y="1749"/>
            <a:chExt cx="927" cy="365"/>
          </a:xfrm>
        </p:grpSpPr>
        <p:sp>
          <p:nvSpPr>
            <p:cNvPr id="12312" name="Line 25"/>
            <p:cNvSpPr/>
            <p:nvPr/>
          </p:nvSpPr>
          <p:spPr>
            <a:xfrm flipH="1">
              <a:off x="3698" y="196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2313" name="Text Box 26"/>
            <p:cNvSpPr txBox="1"/>
            <p:nvPr/>
          </p:nvSpPr>
          <p:spPr>
            <a:xfrm>
              <a:off x="3491" y="1749"/>
              <a:ext cx="2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71451" name="Text Box 27"/>
          <p:cNvSpPr txBox="1"/>
          <p:nvPr/>
        </p:nvSpPr>
        <p:spPr>
          <a:xfrm>
            <a:off x="5789613" y="4081463"/>
            <a:ext cx="10350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71452" name="Object 3"/>
          <p:cNvGraphicFramePr>
            <a:graphicFrameLocks noChangeAspect="1"/>
          </p:cNvGraphicFramePr>
          <p:nvPr/>
        </p:nvGraphicFramePr>
        <p:xfrm>
          <a:off x="285750" y="2327275"/>
          <a:ext cx="479107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387600" imgH="558800" progId="Equation.DSMT4">
                  <p:embed/>
                </p:oleObj>
              </mc:Choice>
              <mc:Fallback>
                <p:oleObj name="" r:id="rId3" imgW="2387600" imgH="558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750" y="2327275"/>
                        <a:ext cx="4791075" cy="1316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53" name="Object 4"/>
          <p:cNvGraphicFramePr>
            <a:graphicFrameLocks noChangeAspect="1"/>
          </p:cNvGraphicFramePr>
          <p:nvPr/>
        </p:nvGraphicFramePr>
        <p:xfrm>
          <a:off x="304800" y="3789363"/>
          <a:ext cx="3403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4343400" imgH="1371600" progId="Equation.3">
                  <p:embed/>
                </p:oleObj>
              </mc:Choice>
              <mc:Fallback>
                <p:oleObj name="" r:id="rId5" imgW="4343400" imgH="1371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" y="3789363"/>
                        <a:ext cx="3403600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454" name="Text Box 30"/>
          <p:cNvSpPr txBox="1"/>
          <p:nvPr/>
        </p:nvSpPr>
        <p:spPr>
          <a:xfrm>
            <a:off x="5499100" y="2270125"/>
            <a:ext cx="1506538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a,+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1455" name="Text Box 31"/>
          <p:cNvSpPr txBox="1"/>
          <p:nvPr/>
        </p:nvSpPr>
        <p:spPr>
          <a:xfrm>
            <a:off x="7010400" y="2208213"/>
            <a:ext cx="17780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,+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1456" name="Text Box 32"/>
          <p:cNvSpPr txBox="1"/>
          <p:nvPr/>
        </p:nvSpPr>
        <p:spPr>
          <a:xfrm>
            <a:off x="7315200" y="4178300"/>
            <a:ext cx="1550988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,c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7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7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7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7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7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7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6" grpId="0"/>
      <p:bldP spid="871451" grpId="0"/>
      <p:bldP spid="871454" grpId="0"/>
      <p:bldP spid="871455" grpId="0"/>
      <p:bldP spid="8714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857250" y="260350"/>
            <a:ext cx="687705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）的联合概率分布（分布律）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P(62)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7062788" y="4365625"/>
          <a:ext cx="207803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02665" imgH="584200" progId="Equation.DSMT4">
                  <p:embed/>
                </p:oleObj>
              </mc:Choice>
              <mc:Fallback>
                <p:oleObj name="" r:id="rId1" imgW="1002665" imgH="584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2788" y="4365625"/>
                        <a:ext cx="2078037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1052513"/>
            <a:ext cx="2901950" cy="4826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41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表达式形式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441F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4340" name="Rectangle 7"/>
          <p:cNvSpPr/>
          <p:nvPr/>
        </p:nvSpPr>
        <p:spPr>
          <a:xfrm>
            <a:off x="3106738" y="2073275"/>
            <a:ext cx="212725" cy="24447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pPr algn="ctr"/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Rectangle 8"/>
          <p:cNvSpPr/>
          <p:nvPr/>
        </p:nvSpPr>
        <p:spPr>
          <a:xfrm>
            <a:off x="2954338" y="2195513"/>
            <a:ext cx="519112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2" name="Rectangle 9"/>
          <p:cNvSpPr/>
          <p:nvPr/>
        </p:nvSpPr>
        <p:spPr>
          <a:xfrm>
            <a:off x="2954338" y="2195513"/>
            <a:ext cx="509587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3" name="Rectangle 10"/>
          <p:cNvSpPr/>
          <p:nvPr/>
        </p:nvSpPr>
        <p:spPr>
          <a:xfrm>
            <a:off x="2954338" y="2195513"/>
            <a:ext cx="47625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4" name="Rectangle 11"/>
          <p:cNvSpPr/>
          <p:nvPr/>
        </p:nvSpPr>
        <p:spPr>
          <a:xfrm>
            <a:off x="2954338" y="2195513"/>
            <a:ext cx="47625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5" name="Rectangle 12"/>
          <p:cNvSpPr/>
          <p:nvPr/>
        </p:nvSpPr>
        <p:spPr>
          <a:xfrm>
            <a:off x="2954338" y="2195513"/>
            <a:ext cx="519112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6" name="Rectangle 13"/>
          <p:cNvSpPr/>
          <p:nvPr/>
        </p:nvSpPr>
        <p:spPr>
          <a:xfrm>
            <a:off x="2954338" y="2195513"/>
            <a:ext cx="509587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Rectangle 14"/>
          <p:cNvSpPr/>
          <p:nvPr/>
        </p:nvSpPr>
        <p:spPr>
          <a:xfrm>
            <a:off x="2954338" y="2195513"/>
            <a:ext cx="47625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Rectangle 15"/>
          <p:cNvSpPr/>
          <p:nvPr/>
        </p:nvSpPr>
        <p:spPr>
          <a:xfrm>
            <a:off x="2954338" y="2195513"/>
            <a:ext cx="47625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9" name="Rectangle 16"/>
          <p:cNvSpPr/>
          <p:nvPr/>
        </p:nvSpPr>
        <p:spPr>
          <a:xfrm>
            <a:off x="2954338" y="2195513"/>
            <a:ext cx="519112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0" name="Rectangle 17"/>
          <p:cNvSpPr/>
          <p:nvPr/>
        </p:nvSpPr>
        <p:spPr>
          <a:xfrm>
            <a:off x="2954338" y="2195513"/>
            <a:ext cx="509587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1" name="Rectangle 18"/>
          <p:cNvSpPr/>
          <p:nvPr/>
        </p:nvSpPr>
        <p:spPr>
          <a:xfrm>
            <a:off x="2954338" y="2195513"/>
            <a:ext cx="47625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2" name="Rectangle 19"/>
          <p:cNvSpPr/>
          <p:nvPr/>
        </p:nvSpPr>
        <p:spPr>
          <a:xfrm>
            <a:off x="2954338" y="2195513"/>
            <a:ext cx="47625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3" name="Rectangle 20"/>
          <p:cNvSpPr/>
          <p:nvPr/>
        </p:nvSpPr>
        <p:spPr>
          <a:xfrm>
            <a:off x="2954338" y="2195513"/>
            <a:ext cx="519112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4" name="Rectangle 21"/>
          <p:cNvSpPr/>
          <p:nvPr/>
        </p:nvSpPr>
        <p:spPr>
          <a:xfrm>
            <a:off x="2954338" y="2195513"/>
            <a:ext cx="509587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5" name="Rectangle 22"/>
          <p:cNvSpPr/>
          <p:nvPr/>
        </p:nvSpPr>
        <p:spPr>
          <a:xfrm>
            <a:off x="2954338" y="2195513"/>
            <a:ext cx="47625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6" name="Rectangle 23"/>
          <p:cNvSpPr/>
          <p:nvPr/>
        </p:nvSpPr>
        <p:spPr>
          <a:xfrm>
            <a:off x="2954338" y="2195513"/>
            <a:ext cx="476250" cy="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389" name="Rectangle 93"/>
          <p:cNvSpPr>
            <a:spLocks noChangeArrowheads="1"/>
          </p:cNvSpPr>
          <p:nvPr/>
        </p:nvSpPr>
        <p:spPr bwMode="auto">
          <a:xfrm>
            <a:off x="0" y="2143125"/>
            <a:ext cx="4705350" cy="4826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41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表格形式（常见形式）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441F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5390" name="Text Box 94"/>
          <p:cNvSpPr txBox="1"/>
          <p:nvPr/>
        </p:nvSpPr>
        <p:spPr>
          <a:xfrm>
            <a:off x="7092950" y="2820988"/>
            <a:ext cx="1095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性质  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5391" name="Object 3"/>
          <p:cNvGraphicFramePr>
            <a:graphicFrameLocks noChangeAspect="1"/>
          </p:cNvGraphicFramePr>
          <p:nvPr/>
        </p:nvGraphicFramePr>
        <p:xfrm>
          <a:off x="7164388" y="3646488"/>
          <a:ext cx="17097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824865" imgH="304800" progId="Equation.DSMT4">
                  <p:embed/>
                </p:oleObj>
              </mc:Choice>
              <mc:Fallback>
                <p:oleObj name="" r:id="rId3" imgW="824865" imgH="304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4388" y="3646488"/>
                        <a:ext cx="1709737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2" name="Object 4"/>
          <p:cNvGraphicFramePr>
            <a:graphicFrameLocks noChangeAspect="1"/>
          </p:cNvGraphicFramePr>
          <p:nvPr/>
        </p:nvGraphicFramePr>
        <p:xfrm>
          <a:off x="736600" y="1628775"/>
          <a:ext cx="78406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3784600" imgH="304800" progId="Equation.DSMT4">
                  <p:embed/>
                </p:oleObj>
              </mc:Choice>
              <mc:Fallback>
                <p:oleObj name="" r:id="rId5" imgW="3784600" imgH="304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6600" y="1628775"/>
                        <a:ext cx="7840663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"/>
          <p:cNvGrpSpPr/>
          <p:nvPr/>
        </p:nvGrpSpPr>
        <p:grpSpPr>
          <a:xfrm>
            <a:off x="2989263" y="2908300"/>
            <a:ext cx="3492500" cy="663575"/>
            <a:chOff x="1968" y="322"/>
            <a:chExt cx="2208" cy="542"/>
          </a:xfrm>
        </p:grpSpPr>
        <p:sp>
          <p:nvSpPr>
            <p:cNvPr id="14362" name="Text Box 3"/>
            <p:cNvSpPr txBox="1"/>
            <p:nvPr/>
          </p:nvSpPr>
          <p:spPr>
            <a:xfrm>
              <a:off x="1968" y="322"/>
              <a:ext cx="1959" cy="4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               x</a:t>
              </a:r>
              <a:r>
                <a:rPr lang="en-US" altLang="zh-CN" sz="32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i 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4363" name="Object 22"/>
            <p:cNvGraphicFramePr>
              <a:graphicFrameLocks noChangeAspect="1"/>
            </p:cNvGraphicFramePr>
            <p:nvPr/>
          </p:nvGraphicFramePr>
          <p:xfrm>
            <a:off x="2544" y="568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254000" imgH="177800" progId="Equation.3">
                    <p:embed/>
                  </p:oleObj>
                </mc:Choice>
                <mc:Fallback>
                  <p:oleObj name="" r:id="rId7" imgW="254000" imgH="1778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568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23"/>
            <p:cNvGraphicFramePr>
              <a:graphicFrameLocks noChangeAspect="1"/>
            </p:cNvGraphicFramePr>
            <p:nvPr/>
          </p:nvGraphicFramePr>
          <p:xfrm>
            <a:off x="3792" y="572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9" imgW="254000" imgH="177800" progId="Equation.3">
                    <p:embed/>
                  </p:oleObj>
                </mc:Choice>
                <mc:Fallback>
                  <p:oleObj name="" r:id="rId9" imgW="254000" imgH="1778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572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3065463" y="3781425"/>
            <a:ext cx="641350" cy="2878138"/>
            <a:chOff x="1957" y="1008"/>
            <a:chExt cx="406" cy="2352"/>
          </a:xfrm>
        </p:grpSpPr>
        <p:graphicFrame>
          <p:nvGraphicFramePr>
            <p:cNvPr id="14366" name="Object 24"/>
            <p:cNvGraphicFramePr>
              <a:graphicFrameLocks noChangeAspect="1"/>
            </p:cNvGraphicFramePr>
            <p:nvPr/>
          </p:nvGraphicFramePr>
          <p:xfrm>
            <a:off x="1968" y="1008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" imgW="279400" imgH="279400" progId="Equation.3">
                    <p:embed/>
                  </p:oleObj>
                </mc:Choice>
                <mc:Fallback>
                  <p:oleObj name="" r:id="rId11" imgW="279400" imgH="2794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1008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7" name="Object 25"/>
            <p:cNvGraphicFramePr>
              <a:graphicFrameLocks noChangeAspect="1"/>
            </p:cNvGraphicFramePr>
            <p:nvPr/>
          </p:nvGraphicFramePr>
          <p:xfrm>
            <a:off x="2101" y="1632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3" imgW="88900" imgH="241300" progId="Equation.3">
                    <p:embed/>
                  </p:oleObj>
                </mc:Choice>
                <mc:Fallback>
                  <p:oleObj name="" r:id="rId13" imgW="88900" imgH="2413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01" y="1632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26"/>
            <p:cNvGraphicFramePr>
              <a:graphicFrameLocks noChangeAspect="1"/>
            </p:cNvGraphicFramePr>
            <p:nvPr/>
          </p:nvGraphicFramePr>
          <p:xfrm>
            <a:off x="2112" y="292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5" imgW="88900" imgH="241300" progId="Equation.3">
                    <p:embed/>
                  </p:oleObj>
                </mc:Choice>
                <mc:Fallback>
                  <p:oleObj name="" r:id="rId15" imgW="88900" imgH="241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2" y="292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27"/>
            <p:cNvGraphicFramePr>
              <a:graphicFrameLocks noChangeAspect="1"/>
            </p:cNvGraphicFramePr>
            <p:nvPr/>
          </p:nvGraphicFramePr>
          <p:xfrm>
            <a:off x="1957" y="2282"/>
            <a:ext cx="40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7" imgW="292100" imgH="304800" progId="Equation.3">
                    <p:embed/>
                  </p:oleObj>
                </mc:Choice>
                <mc:Fallback>
                  <p:oleObj name="" r:id="rId17" imgW="292100" imgH="3048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57" y="2282"/>
                          <a:ext cx="406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/>
          <p:nvPr/>
        </p:nvGrpSpPr>
        <p:grpSpPr>
          <a:xfrm>
            <a:off x="4208463" y="4048125"/>
            <a:ext cx="608012" cy="2706688"/>
            <a:chOff x="2544" y="1196"/>
            <a:chExt cx="384" cy="2212"/>
          </a:xfrm>
        </p:grpSpPr>
        <p:graphicFrame>
          <p:nvGraphicFramePr>
            <p:cNvPr id="14371" name="Object 28"/>
            <p:cNvGraphicFramePr>
              <a:graphicFrameLocks noChangeAspect="1"/>
            </p:cNvGraphicFramePr>
            <p:nvPr/>
          </p:nvGraphicFramePr>
          <p:xfrm>
            <a:off x="2544" y="1196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9" imgW="254000" imgH="177800" progId="Equation.3">
                    <p:embed/>
                  </p:oleObj>
                </mc:Choice>
                <mc:Fallback>
                  <p:oleObj name="" r:id="rId19" imgW="254000" imgH="1778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1196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2" name="Object 29"/>
            <p:cNvGraphicFramePr>
              <a:graphicFrameLocks noChangeAspect="1"/>
            </p:cNvGraphicFramePr>
            <p:nvPr/>
          </p:nvGraphicFramePr>
          <p:xfrm>
            <a:off x="2544" y="1772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1" imgW="254000" imgH="177800" progId="Equation.3">
                    <p:embed/>
                  </p:oleObj>
                </mc:Choice>
                <mc:Fallback>
                  <p:oleObj name="" r:id="rId21" imgW="254000" imgH="1778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1772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3" name="Object 30"/>
            <p:cNvGraphicFramePr>
              <a:graphicFrameLocks noChangeAspect="1"/>
            </p:cNvGraphicFramePr>
            <p:nvPr/>
          </p:nvGraphicFramePr>
          <p:xfrm>
            <a:off x="2544" y="2492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23" imgW="254000" imgH="177800" progId="Equation.3">
                    <p:embed/>
                  </p:oleObj>
                </mc:Choice>
                <mc:Fallback>
                  <p:oleObj name="" r:id="rId23" imgW="254000" imgH="1778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2492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4" name="Object 31"/>
            <p:cNvGraphicFramePr>
              <a:graphicFrameLocks noChangeAspect="1"/>
            </p:cNvGraphicFramePr>
            <p:nvPr/>
          </p:nvGraphicFramePr>
          <p:xfrm>
            <a:off x="2544" y="3116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25" imgW="254000" imgH="177800" progId="Equation.3">
                    <p:embed/>
                  </p:oleObj>
                </mc:Choice>
                <mc:Fallback>
                  <p:oleObj name="" r:id="rId25" imgW="254000" imgH="1778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3116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/>
          <p:nvPr/>
        </p:nvGrpSpPr>
        <p:grpSpPr>
          <a:xfrm>
            <a:off x="6037263" y="4054475"/>
            <a:ext cx="608012" cy="2706688"/>
            <a:chOff x="2544" y="1196"/>
            <a:chExt cx="384" cy="2212"/>
          </a:xfrm>
        </p:grpSpPr>
        <p:graphicFrame>
          <p:nvGraphicFramePr>
            <p:cNvPr id="14376" name="Object 32"/>
            <p:cNvGraphicFramePr>
              <a:graphicFrameLocks noChangeAspect="1"/>
            </p:cNvGraphicFramePr>
            <p:nvPr/>
          </p:nvGraphicFramePr>
          <p:xfrm>
            <a:off x="2544" y="1196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27" imgW="254000" imgH="177800" progId="Equation.3">
                    <p:embed/>
                  </p:oleObj>
                </mc:Choice>
                <mc:Fallback>
                  <p:oleObj name="" r:id="rId27" imgW="254000" imgH="177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1196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7" name="Object 33"/>
            <p:cNvGraphicFramePr>
              <a:graphicFrameLocks noChangeAspect="1"/>
            </p:cNvGraphicFramePr>
            <p:nvPr/>
          </p:nvGraphicFramePr>
          <p:xfrm>
            <a:off x="2544" y="1772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9" imgW="254000" imgH="177800" progId="Equation.3">
                    <p:embed/>
                  </p:oleObj>
                </mc:Choice>
                <mc:Fallback>
                  <p:oleObj name="" r:id="rId29" imgW="254000" imgH="1778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1772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8" name="Object 34"/>
            <p:cNvGraphicFramePr>
              <a:graphicFrameLocks noChangeAspect="1"/>
            </p:cNvGraphicFramePr>
            <p:nvPr/>
          </p:nvGraphicFramePr>
          <p:xfrm>
            <a:off x="2544" y="2492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1" imgW="254000" imgH="177800" progId="Equation.3">
                    <p:embed/>
                  </p:oleObj>
                </mc:Choice>
                <mc:Fallback>
                  <p:oleObj name="" r:id="rId31" imgW="254000" imgH="177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2492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9" name="Object 35"/>
            <p:cNvGraphicFramePr>
              <a:graphicFrameLocks noChangeAspect="1"/>
            </p:cNvGraphicFramePr>
            <p:nvPr/>
          </p:nvGraphicFramePr>
          <p:xfrm>
            <a:off x="2544" y="3116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3" imgW="254000" imgH="177800" progId="Equation.3">
                    <p:embed/>
                  </p:oleObj>
                </mc:Choice>
                <mc:Fallback>
                  <p:oleObj name="" r:id="rId33" imgW="254000" imgH="1778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3116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/>
          <p:nvPr/>
        </p:nvGrpSpPr>
        <p:grpSpPr>
          <a:xfrm>
            <a:off x="5235575" y="3765550"/>
            <a:ext cx="573088" cy="2890838"/>
            <a:chOff x="3168" y="997"/>
            <a:chExt cx="362" cy="2363"/>
          </a:xfrm>
        </p:grpSpPr>
        <p:graphicFrame>
          <p:nvGraphicFramePr>
            <p:cNvPr id="14381" name="Object 36"/>
            <p:cNvGraphicFramePr>
              <a:graphicFrameLocks noChangeAspect="1"/>
            </p:cNvGraphicFramePr>
            <p:nvPr/>
          </p:nvGraphicFramePr>
          <p:xfrm>
            <a:off x="3168" y="997"/>
            <a:ext cx="36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5" imgW="254000" imgH="292100" progId="Equation.3">
                    <p:embed/>
                  </p:oleObj>
                </mc:Choice>
                <mc:Fallback>
                  <p:oleObj name="" r:id="rId35" imgW="254000" imgH="2921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997"/>
                          <a:ext cx="362" cy="4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2" name="Object 37"/>
            <p:cNvGraphicFramePr>
              <a:graphicFrameLocks noChangeAspect="1"/>
            </p:cNvGraphicFramePr>
            <p:nvPr/>
          </p:nvGraphicFramePr>
          <p:xfrm>
            <a:off x="3290" y="1632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7" imgW="88900" imgH="241300" progId="Equation.3">
                    <p:embed/>
                  </p:oleObj>
                </mc:Choice>
                <mc:Fallback>
                  <p:oleObj name="" r:id="rId37" imgW="88900" imgH="2413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0" y="1632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3" name="Object 38"/>
            <p:cNvGraphicFramePr>
              <a:graphicFrameLocks noChangeAspect="1"/>
            </p:cNvGraphicFramePr>
            <p:nvPr/>
          </p:nvGraphicFramePr>
          <p:xfrm>
            <a:off x="3301" y="292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9" imgW="88900" imgH="241300" progId="Equation.3">
                    <p:embed/>
                  </p:oleObj>
                </mc:Choice>
                <mc:Fallback>
                  <p:oleObj name="" r:id="rId39" imgW="88900" imgH="241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01" y="292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4" name="Object 39"/>
            <p:cNvGraphicFramePr>
              <a:graphicFrameLocks noChangeAspect="1"/>
            </p:cNvGraphicFramePr>
            <p:nvPr/>
          </p:nvGraphicFramePr>
          <p:xfrm>
            <a:off x="3168" y="2282"/>
            <a:ext cx="361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41" imgW="254000" imgH="304800" progId="Equation.3">
                    <p:embed/>
                  </p:oleObj>
                </mc:Choice>
                <mc:Fallback>
                  <p:oleObj name="" r:id="rId41" imgW="254000" imgH="3048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2282"/>
                          <a:ext cx="361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/>
          <p:nvPr/>
        </p:nvGrpSpPr>
        <p:grpSpPr>
          <a:xfrm>
            <a:off x="357188" y="2689225"/>
            <a:ext cx="6451600" cy="3994150"/>
            <a:chOff x="912" y="816"/>
            <a:chExt cx="4080" cy="3264"/>
          </a:xfrm>
        </p:grpSpPr>
        <p:sp>
          <p:nvSpPr>
            <p:cNvPr id="14386" name="Text Box 27"/>
            <p:cNvSpPr txBox="1"/>
            <p:nvPr/>
          </p:nvSpPr>
          <p:spPr>
            <a:xfrm>
              <a:off x="1744" y="832"/>
              <a:ext cx="290" cy="4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sz="32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87" name="Text Box 28"/>
            <p:cNvSpPr txBox="1"/>
            <p:nvPr/>
          </p:nvSpPr>
          <p:spPr>
            <a:xfrm>
              <a:off x="1188" y="1149"/>
              <a:ext cx="330" cy="4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endParaRPr lang="en-US" altLang="zh-CN" sz="32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4388" name="Group 29"/>
            <p:cNvGrpSpPr/>
            <p:nvPr/>
          </p:nvGrpSpPr>
          <p:grpSpPr>
            <a:xfrm>
              <a:off x="912" y="816"/>
              <a:ext cx="4080" cy="3264"/>
              <a:chOff x="384" y="192"/>
              <a:chExt cx="4080" cy="3264"/>
            </a:xfrm>
          </p:grpSpPr>
          <p:sp>
            <p:nvSpPr>
              <p:cNvPr id="14389" name="Line 30"/>
              <p:cNvSpPr/>
              <p:nvPr/>
            </p:nvSpPr>
            <p:spPr>
              <a:xfrm>
                <a:off x="384" y="960"/>
                <a:ext cx="40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90" name="Line 31"/>
              <p:cNvSpPr/>
              <p:nvPr/>
            </p:nvSpPr>
            <p:spPr>
              <a:xfrm>
                <a:off x="384" y="3456"/>
                <a:ext cx="40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91" name="Line 32"/>
              <p:cNvSpPr/>
              <p:nvPr/>
            </p:nvSpPr>
            <p:spPr>
              <a:xfrm>
                <a:off x="1728" y="192"/>
                <a:ext cx="0" cy="326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92" name="Line 33"/>
              <p:cNvSpPr/>
              <p:nvPr/>
            </p:nvSpPr>
            <p:spPr>
              <a:xfrm>
                <a:off x="384" y="192"/>
                <a:ext cx="1344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93" name="Line 34"/>
              <p:cNvSpPr/>
              <p:nvPr/>
            </p:nvSpPr>
            <p:spPr>
              <a:xfrm>
                <a:off x="384" y="192"/>
                <a:ext cx="40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" name="Group 39"/>
          <p:cNvGrpSpPr/>
          <p:nvPr/>
        </p:nvGrpSpPr>
        <p:grpSpPr>
          <a:xfrm>
            <a:off x="952500" y="3730625"/>
            <a:ext cx="584200" cy="2862263"/>
            <a:chOff x="974" y="1602"/>
            <a:chExt cx="370" cy="2340"/>
          </a:xfrm>
        </p:grpSpPr>
        <p:sp>
          <p:nvSpPr>
            <p:cNvPr id="14395" name="Text Box 40"/>
            <p:cNvSpPr txBox="1"/>
            <p:nvPr/>
          </p:nvSpPr>
          <p:spPr>
            <a:xfrm>
              <a:off x="1008" y="1602"/>
              <a:ext cx="319" cy="4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32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4396" name="Object 40"/>
            <p:cNvGraphicFramePr>
              <a:graphicFrameLocks noChangeAspect="1"/>
            </p:cNvGraphicFramePr>
            <p:nvPr/>
          </p:nvGraphicFramePr>
          <p:xfrm>
            <a:off x="1071" y="2262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43" imgW="88900" imgH="241300" progId="Equation.3">
                    <p:embed/>
                  </p:oleObj>
                </mc:Choice>
                <mc:Fallback>
                  <p:oleObj name="" r:id="rId43" imgW="88900" imgH="2413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71" y="2262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7" name="Object 41"/>
            <p:cNvGraphicFramePr>
              <a:graphicFrameLocks noChangeAspect="1"/>
            </p:cNvGraphicFramePr>
            <p:nvPr/>
          </p:nvGraphicFramePr>
          <p:xfrm>
            <a:off x="1099" y="3558"/>
            <a:ext cx="13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45" imgW="88900" imgH="241300" progId="Equation.3">
                    <p:embed/>
                  </p:oleObj>
                </mc:Choice>
                <mc:Fallback>
                  <p:oleObj name="" r:id="rId45" imgW="88900" imgH="2413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99" y="3558"/>
                          <a:ext cx="13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8" name="Text Box 43"/>
            <p:cNvSpPr txBox="1"/>
            <p:nvPr/>
          </p:nvSpPr>
          <p:spPr>
            <a:xfrm>
              <a:off x="974" y="2832"/>
              <a:ext cx="370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32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j</a:t>
              </a:r>
              <a:endParaRPr lang="en-US" altLang="zh-CN" sz="3200" b="1" i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2" grpId="0"/>
      <p:bldP spid="55389" grpId="0"/>
      <p:bldP spid="553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Group 2"/>
          <p:cNvGrpSpPr/>
          <p:nvPr/>
        </p:nvGrpSpPr>
        <p:grpSpPr>
          <a:xfrm>
            <a:off x="1676400" y="469900"/>
            <a:ext cx="5562600" cy="825500"/>
            <a:chOff x="480" y="144"/>
            <a:chExt cx="3504" cy="520"/>
          </a:xfrm>
        </p:grpSpPr>
        <p:graphicFrame>
          <p:nvGraphicFramePr>
            <p:cNvPr id="15362" name="Object 3"/>
            <p:cNvGraphicFramePr>
              <a:graphicFrameLocks noChangeAspect="1"/>
            </p:cNvGraphicFramePr>
            <p:nvPr/>
          </p:nvGraphicFramePr>
          <p:xfrm>
            <a:off x="480" y="144"/>
            <a:ext cx="244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" imgW="1981200" imgH="304800" progId="Equation.DSMT4">
                    <p:embed/>
                  </p:oleObj>
                </mc:Choice>
                <mc:Fallback>
                  <p:oleObj name="" r:id="rId1" imgW="1981200" imgH="3048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144"/>
                          <a:ext cx="2448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3" name="Text Box 4"/>
            <p:cNvSpPr txBox="1"/>
            <p:nvPr/>
          </p:nvSpPr>
          <p:spPr>
            <a:xfrm>
              <a:off x="2928" y="192"/>
              <a:ext cx="105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的求法</a:t>
              </a:r>
              <a:endPara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82693" name="Text Box 5"/>
          <p:cNvSpPr txBox="1"/>
          <p:nvPr/>
        </p:nvSpPr>
        <p:spPr>
          <a:xfrm>
            <a:off x="457200" y="1462088"/>
            <a:ext cx="5410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  <a:ea typeface="Arial Unicode MS" panose="020B0604020202020204" pitchFamily="34" charset="-122"/>
              </a:rPr>
              <a:t>⑴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利用古典概型直接求；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82694" name="Text Box 6"/>
          <p:cNvSpPr txBox="1"/>
          <p:nvPr/>
        </p:nvSpPr>
        <p:spPr>
          <a:xfrm>
            <a:off x="457200" y="2209800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  <a:ea typeface="Arial Unicode MS" panose="020B0604020202020204" pitchFamily="34" charset="-122"/>
              </a:rPr>
              <a:t>⑵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利用乘法公式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2695" name="Object 2"/>
          <p:cNvGraphicFramePr>
            <a:graphicFrameLocks noChangeAspect="1"/>
          </p:cNvGraphicFramePr>
          <p:nvPr/>
        </p:nvGraphicFramePr>
        <p:xfrm>
          <a:off x="1285875" y="2882900"/>
          <a:ext cx="28035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879600" imgH="304800" progId="Equation.DSMT4">
                  <p:embed/>
                </p:oleObj>
              </mc:Choice>
              <mc:Fallback>
                <p:oleObj name="" r:id="rId3" imgW="1879600" imgH="304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5875" y="2882900"/>
                        <a:ext cx="2803525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130675" y="2857500"/>
          <a:ext cx="37814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2540000" imgH="330200" progId="Equation.DSMT4">
                  <p:embed/>
                </p:oleObj>
              </mc:Choice>
              <mc:Fallback>
                <p:oleObj name="" r:id="rId5" imgW="2540000" imgH="330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30675" y="2857500"/>
                        <a:ext cx="3781425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3" grpId="0"/>
      <p:bldP spid="8826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900113" y="908050"/>
            <a:ext cx="7632700" cy="20161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zh-CN" altLang="en-US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若存在</a:t>
            </a:r>
            <a:r>
              <a:rPr kumimoji="0" lang="zh-CN" alt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非负</a:t>
            </a:r>
            <a:r>
              <a:rPr kumimoji="0" lang="zh-CN" alt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函数</a:t>
            </a:r>
            <a:r>
              <a:rPr kumimoji="0" lang="en-US" altLang="zh-CN" sz="29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</a:t>
            </a: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</a:t>
            </a:r>
            <a:r>
              <a:rPr kumimoji="0" lang="en-US" altLang="zh-CN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x,y</a:t>
            </a: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</a:t>
            </a:r>
            <a:r>
              <a:rPr kumimoji="0" lang="zh-CN" alt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zh-CN" altLang="en-US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使对任意实数</a:t>
            </a:r>
            <a:r>
              <a:rPr kumimoji="0" lang="en-US" altLang="zh-CN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</a:t>
            </a:r>
            <a:r>
              <a:rPr kumimoji="0" lang="zh-CN" altLang="en-US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y</a:t>
            </a:r>
            <a:r>
              <a:rPr kumimoji="0" lang="zh-CN" altLang="en-US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，二元随机变量</a:t>
            </a:r>
            <a:r>
              <a:rPr kumimoji="0" lang="en-US" altLang="zh-CN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(X,Y)</a:t>
            </a:r>
            <a:r>
              <a:rPr kumimoji="0" lang="zh-CN" altLang="en-US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</a:t>
            </a:r>
            <a:r>
              <a:rPr kumimoji="0" lang="zh-CN" alt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分布函数可</a:t>
            </a:r>
            <a:r>
              <a:rPr kumimoji="0" lang="zh-CN" altLang="en-US" sz="2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表示成如下形式</a:t>
            </a:r>
            <a:endParaRPr kumimoji="0" lang="zh-CN" altLang="en-US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1403350" y="3011488"/>
          <a:ext cx="59515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816100" imgH="330200" progId="Equation.DSMT4">
                  <p:embed/>
                </p:oleObj>
              </mc:Choice>
              <mc:Fallback>
                <p:oleObj name="" r:id="rId1" imgW="1816100" imgH="330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3011488"/>
                        <a:ext cx="5951538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/>
          <p:cNvSpPr/>
          <p:nvPr/>
        </p:nvSpPr>
        <p:spPr>
          <a:xfrm>
            <a:off x="755650" y="4221163"/>
            <a:ext cx="8137525" cy="1284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则称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是二元连续型随机变量。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）称为二元随机变量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的联合概率密度函数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49" name="Rectangle 5"/>
          <p:cNvSpPr/>
          <p:nvPr/>
        </p:nvSpPr>
        <p:spPr>
          <a:xfrm>
            <a:off x="-142875" y="247650"/>
            <a:ext cx="8840788" cy="5905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三、二维连续型随机变量的联合概率密度   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1000125"/>
            <a:ext cx="1816100" cy="4826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908050" marR="0" lvl="0" indent="-43688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定义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8" grpId="0"/>
      <p:bldP spid="57349" grpId="0"/>
      <p:bldP spid="57350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2971</Words>
  <Application>WPS 演示</Application>
  <PresentationFormat>全屏显示(4:3)</PresentationFormat>
  <Paragraphs>680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205</vt:i4>
      </vt:variant>
      <vt:variant>
        <vt:lpstr>幻灯片标题</vt:lpstr>
      </vt:variant>
      <vt:variant>
        <vt:i4>39</vt:i4>
      </vt:variant>
    </vt:vector>
  </HeadingPairs>
  <TitlesOfParts>
    <vt:vector size="271" baseType="lpstr">
      <vt:lpstr>Arial</vt:lpstr>
      <vt:lpstr>宋体</vt:lpstr>
      <vt:lpstr>Wingdings</vt:lpstr>
      <vt:lpstr>Calibri</vt:lpstr>
      <vt:lpstr>黑体</vt:lpstr>
      <vt:lpstr>Times New Roman</vt:lpstr>
      <vt:lpstr>幼圆</vt:lpstr>
      <vt:lpstr>楷体_GB2312</vt:lpstr>
      <vt:lpstr>新宋体</vt:lpstr>
      <vt:lpstr>华文新魏</vt:lpstr>
      <vt:lpstr>仿宋_GB2312</vt:lpstr>
      <vt:lpstr>仿宋</vt:lpstr>
      <vt:lpstr>Symbol</vt:lpstr>
      <vt:lpstr>Arial Unicode MS</vt:lpstr>
      <vt:lpstr>Monotype Sorts</vt:lpstr>
      <vt:lpstr>Wingdings</vt:lpstr>
      <vt:lpstr>隶书</vt:lpstr>
      <vt:lpstr>微软雅黑</vt:lpstr>
      <vt:lpstr>Century Schoolbook</vt:lpstr>
      <vt:lpstr>华文楷体</vt:lpstr>
      <vt:lpstr>Wingdings 2</vt:lpstr>
      <vt:lpstr>Wingdings</vt:lpstr>
      <vt:lpstr>Tahoma</vt:lpstr>
      <vt:lpstr>Arial</vt:lpstr>
      <vt:lpstr>Office 主题</vt:lpstr>
      <vt:lpstr>凸显</vt:lpstr>
      <vt:lpstr>1_Office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 相互独立的随机变量  — 将事件独立性推广到 随机变量上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23</cp:revision>
  <dcterms:created xsi:type="dcterms:W3CDTF">2012-03-14T03:30:44Z</dcterms:created>
  <dcterms:modified xsi:type="dcterms:W3CDTF">2021-06-18T06:29:08Z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