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</p:sldMasterIdLst>
  <p:notesMasterIdLst>
    <p:notesMasterId r:id="rId8"/>
  </p:notesMasterIdLst>
  <p:sldIdLst>
    <p:sldId id="256" r:id="rId5"/>
    <p:sldId id="263" r:id="rId6"/>
    <p:sldId id="264" r:id="rId7"/>
    <p:sldId id="267" r:id="rId9"/>
    <p:sldId id="271" r:id="rId10"/>
    <p:sldId id="314" r:id="rId11"/>
    <p:sldId id="319" r:id="rId12"/>
    <p:sldId id="277" r:id="rId13"/>
    <p:sldId id="321" r:id="rId14"/>
    <p:sldId id="322" r:id="rId15"/>
    <p:sldId id="325" r:id="rId16"/>
    <p:sldId id="291" r:id="rId17"/>
    <p:sldId id="301" r:id="rId18"/>
    <p:sldId id="302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389" r:id="rId5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2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6496"/>
  </p:normalViewPr>
  <p:slideViewPr>
    <p:cSldViewPr showGuides="1">
      <p:cViewPr varScale="1">
        <p:scale>
          <a:sx n="61" d="100"/>
          <a:sy n="61" d="100"/>
        </p:scale>
        <p:origin x="-7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.wmf"/><Relationship Id="rId8" Type="http://schemas.openxmlformats.org/officeDocument/2006/relationships/image" Target="../media/image52.wmf"/><Relationship Id="rId7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55.wmf"/><Relationship Id="rId5" Type="http://schemas.openxmlformats.org/officeDocument/2006/relationships/image" Target="../media/image48.wmf"/><Relationship Id="rId4" Type="http://schemas.openxmlformats.org/officeDocument/2006/relationships/image" Target="../media/image49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65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png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1.vml.rels><?xml version="1.0" encoding="UTF-8" standalone="yes"?>
<Relationships xmlns="http://schemas.openxmlformats.org/package/2006/relationships"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85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94.wmf"/><Relationship Id="rId8" Type="http://schemas.openxmlformats.org/officeDocument/2006/relationships/image" Target="../media/image93.wmf"/><Relationship Id="rId7" Type="http://schemas.openxmlformats.org/officeDocument/2006/relationships/image" Target="../media/image92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3" Type="http://schemas.openxmlformats.org/officeDocument/2006/relationships/image" Target="../media/image98.wmf"/><Relationship Id="rId12" Type="http://schemas.openxmlformats.org/officeDocument/2006/relationships/image" Target="../media/image97.wmf"/><Relationship Id="rId11" Type="http://schemas.openxmlformats.org/officeDocument/2006/relationships/image" Target="../media/image96.wmf"/><Relationship Id="rId10" Type="http://schemas.openxmlformats.org/officeDocument/2006/relationships/image" Target="../media/image95.wmf"/><Relationship Id="rId1" Type="http://schemas.openxmlformats.org/officeDocument/2006/relationships/image" Target="../media/image86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7" Type="http://schemas.openxmlformats.org/officeDocument/2006/relationships/image" Target="../media/image104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48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emf"/><Relationship Id="rId1" Type="http://schemas.openxmlformats.org/officeDocument/2006/relationships/image" Target="../media/image106.wmf"/></Relationships>
</file>

<file path=ppt/drawings/_rels/vmlDrawing2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8.wmf"/><Relationship Id="rId4" Type="http://schemas.openxmlformats.org/officeDocument/2006/relationships/image" Target="../media/image117.wmf"/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emf"/><Relationship Id="rId1" Type="http://schemas.openxmlformats.org/officeDocument/2006/relationships/image" Target="../media/image1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emf"/><Relationship Id="rId1" Type="http://schemas.openxmlformats.org/officeDocument/2006/relationships/image" Target="../media/image123.png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7" Type="http://schemas.openxmlformats.org/officeDocument/2006/relationships/image" Target="../media/image131.e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emf"/><Relationship Id="rId3" Type="http://schemas.openxmlformats.org/officeDocument/2006/relationships/image" Target="../media/image127.emf"/><Relationship Id="rId2" Type="http://schemas.openxmlformats.org/officeDocument/2006/relationships/image" Target="../media/image126.png"/><Relationship Id="rId1" Type="http://schemas.openxmlformats.org/officeDocument/2006/relationships/image" Target="../media/image125.png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wmf"/></Relationships>
</file>

<file path=ppt/drawings/_rels/vmlDrawing3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9.wmf"/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emf"/></Relationships>
</file>

<file path=ppt/drawings/_rels/vmlDrawing3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9.wmf"/><Relationship Id="rId4" Type="http://schemas.openxmlformats.org/officeDocument/2006/relationships/image" Target="../media/image143.png"/><Relationship Id="rId3" Type="http://schemas.openxmlformats.org/officeDocument/2006/relationships/image" Target="../media/image142.emf"/><Relationship Id="rId2" Type="http://schemas.openxmlformats.org/officeDocument/2006/relationships/image" Target="../media/image141.wmf"/><Relationship Id="rId1" Type="http://schemas.openxmlformats.org/officeDocument/2006/relationships/image" Target="../media/image140.emf"/></Relationships>
</file>

<file path=ppt/drawings/_rels/vmlDrawing3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2.wmf"/><Relationship Id="rId8" Type="http://schemas.openxmlformats.org/officeDocument/2006/relationships/image" Target="../media/image151.wmf"/><Relationship Id="rId7" Type="http://schemas.openxmlformats.org/officeDocument/2006/relationships/image" Target="../media/image150.wmf"/><Relationship Id="rId6" Type="http://schemas.openxmlformats.org/officeDocument/2006/relationships/image" Target="../media/image149.emf"/><Relationship Id="rId5" Type="http://schemas.openxmlformats.org/officeDocument/2006/relationships/image" Target="../media/image148.emf"/><Relationship Id="rId4" Type="http://schemas.openxmlformats.org/officeDocument/2006/relationships/image" Target="../media/image147.wmf"/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2" Type="http://schemas.openxmlformats.org/officeDocument/2006/relationships/image" Target="../media/image155.wmf"/><Relationship Id="rId11" Type="http://schemas.openxmlformats.org/officeDocument/2006/relationships/image" Target="../media/image154.wmf"/><Relationship Id="rId10" Type="http://schemas.openxmlformats.org/officeDocument/2006/relationships/image" Target="../media/image153.wmf"/><Relationship Id="rId1" Type="http://schemas.openxmlformats.org/officeDocument/2006/relationships/image" Target="../media/image144.wmf"/></Relationships>
</file>

<file path=ppt/drawings/_rels/vmlDrawing36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2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7" Type="http://schemas.openxmlformats.org/officeDocument/2006/relationships/image" Target="../media/image169.wmf"/><Relationship Id="rId6" Type="http://schemas.openxmlformats.org/officeDocument/2006/relationships/image" Target="../media/image168.wmf"/><Relationship Id="rId5" Type="http://schemas.openxmlformats.org/officeDocument/2006/relationships/image" Target="../media/image167.emf"/><Relationship Id="rId4" Type="http://schemas.openxmlformats.org/officeDocument/2006/relationships/image" Target="../media/image166.wmf"/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3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9.wmf"/><Relationship Id="rId8" Type="http://schemas.openxmlformats.org/officeDocument/2006/relationships/image" Target="../media/image178.wmf"/><Relationship Id="rId7" Type="http://schemas.openxmlformats.org/officeDocument/2006/relationships/image" Target="../media/image177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2" Type="http://schemas.openxmlformats.org/officeDocument/2006/relationships/image" Target="../media/image182.wmf"/><Relationship Id="rId11" Type="http://schemas.openxmlformats.org/officeDocument/2006/relationships/image" Target="../media/image181.wmf"/><Relationship Id="rId10" Type="http://schemas.openxmlformats.org/officeDocument/2006/relationships/image" Target="../media/image180.wmf"/><Relationship Id="rId1" Type="http://schemas.openxmlformats.org/officeDocument/2006/relationships/image" Target="../media/image17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png"/><Relationship Id="rId1" Type="http://schemas.openxmlformats.org/officeDocument/2006/relationships/image" Target="../media/image18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4.wmf"/><Relationship Id="rId8" Type="http://schemas.openxmlformats.org/officeDocument/2006/relationships/image" Target="../media/image193.wmf"/><Relationship Id="rId7" Type="http://schemas.openxmlformats.org/officeDocument/2006/relationships/image" Target="../media/image192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5" Type="http://schemas.openxmlformats.org/officeDocument/2006/relationships/image" Target="../media/image200.wmf"/><Relationship Id="rId14" Type="http://schemas.openxmlformats.org/officeDocument/2006/relationships/image" Target="../media/image199.wmf"/><Relationship Id="rId13" Type="http://schemas.openxmlformats.org/officeDocument/2006/relationships/image" Target="../media/image198.wmf"/><Relationship Id="rId12" Type="http://schemas.openxmlformats.org/officeDocument/2006/relationships/image" Target="../media/image197.wmf"/><Relationship Id="rId11" Type="http://schemas.openxmlformats.org/officeDocument/2006/relationships/image" Target="../media/image196.wmf"/><Relationship Id="rId10" Type="http://schemas.openxmlformats.org/officeDocument/2006/relationships/image" Target="../media/image195.wmf"/><Relationship Id="rId1" Type="http://schemas.openxmlformats.org/officeDocument/2006/relationships/image" Target="../media/image18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0CA4E8-F8C3-4532-BCD8-7285703E6C2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rtlCol="0" anchor="b" anchorCtr="0" compatLnSpc="1"/>
          <a:p>
            <a:pPr lvl="0" algn="r" eaLnBrk="1" hangingPunct="1"/>
            <a:fld id="{9A0DB2DC-4C9A-4742-B13C-FB6460FD3503}" type="slidenum">
              <a:rPr lang="en-US" altLang="zh-CN" sz="1200" dirty="0">
                <a:latin typeface="Calibri" panose="020F0502020204030204" pitchFamily="34" charset="0"/>
              </a:rPr>
            </a:fld>
            <a:endParaRPr lang="en-US" altLang="zh-CN" sz="1200" dirty="0">
              <a:latin typeface="Calibri" panose="020F050202020403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33" name="日期占位符 27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C2BC2-7DAD-4879-B838-9C833E78917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16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81475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28"/>
          <p:cNvSpPr>
            <a:spLocks noGrp="1"/>
          </p:cNvSpPr>
          <p:nvPr>
            <p:ph type="sldNum" sz="quarter" idx="4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8B38FC-20C1-42E0-B84C-48F722DD481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8B38FC-20C1-42E0-B84C-48F722DD481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6200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9200" y="1295400"/>
            <a:ext cx="3733800" cy="472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05400" y="1295400"/>
            <a:ext cx="3733800" cy="2286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05400" y="3733800"/>
            <a:ext cx="3733800" cy="2286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4365427-F324-4220-B2A5-A0B0AA819A6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7"/>
          <p:cNvSpPr>
            <a:spLocks noGrp="1" noChangeArrowheads="1"/>
          </p:cNvSpPr>
          <p:nvPr>
            <p:ph type="ftr" sz="quarter" idx="1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p>
            <a:pPr algn="ctr">
              <a:buNone/>
            </a:pPr>
            <a:fld id="{9A0DB2DC-4C9A-4742-B13C-FB6460FD3503}" type="slidenum">
              <a:rPr lang="ko-KR" altLang="en-US" dirty="0">
                <a:latin typeface="Century Schoolbook" panose="02040604050505020304" pitchFamily="18" charset="0"/>
                <a:ea typeface="휴먼매직체"/>
              </a:rPr>
            </a:fld>
            <a:endParaRPr lang="ko-KR" altLang="en-US" dirty="0">
              <a:latin typeface="Century Schoolbook" panose="02040604050505020304" pitchFamily="18" charset="0"/>
              <a:ea typeface="휴먼매직체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926318-3C1D-4E40-B5F9-071B1547A0F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926318-3C1D-4E40-B5F9-071B1547A0F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926318-3C1D-4E40-B5F9-071B1547A0F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926318-3C1D-4E40-B5F9-071B1547A0F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926318-3C1D-4E40-B5F9-071B1547A0F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926318-3C1D-4E40-B5F9-071B1547A0F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926318-3C1D-4E40-B5F9-071B1547A0F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日期占位符 6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75243E-CC87-4A25-9491-B0E359D2777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926318-3C1D-4E40-B5F9-071B1547A0F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926318-3C1D-4E40-B5F9-071B1547A0F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926318-3C1D-4E40-B5F9-071B1547A0F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926318-3C1D-4E40-B5F9-071B1547A0F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B17C0A-D89A-45EA-80D8-182419E9F62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B17C0A-D89A-45EA-80D8-182419E9F62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B17C0A-D89A-45EA-80D8-182419E9F62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B17C0A-D89A-45EA-80D8-182419E9F62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B17C0A-D89A-45EA-80D8-182419E9F62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B17C0A-D89A-45EA-80D8-182419E9F62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直接连接符 31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3" name="日期占位符 3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744C1F-7069-48E2-951D-1F7B4A33A4F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78300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B17C0A-D89A-45EA-80D8-182419E9F62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B17C0A-D89A-45EA-80D8-182419E9F62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B17C0A-D89A-45EA-80D8-182419E9F62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B17C0A-D89A-45EA-80D8-182419E9F62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B17C0A-D89A-45EA-80D8-182419E9F62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8B38FC-20C1-42E0-B84C-48F722DD481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8B38FC-20C1-42E0-B84C-48F722DD481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3" name="日期占位符 5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21C406-9B1C-494C-9224-3EAE99D2BD2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17" name="页脚占位符 7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8B38FC-20C1-42E0-B84C-48F722DD481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直接连接符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4" name="日期占位符 20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1B7A60-7375-4466-935C-28CD1A970FA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26" name="页脚占位符 2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4" name="日期占位符 16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0AD7B1-6B0F-4BE7-81C9-AA389B63254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26" name="页脚占位符 20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5604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8B38FC-20C1-42E0-B84C-48F722DD481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2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4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880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182880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614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926318-3C1D-4E40-B5F9-071B1547A0F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9938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9939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B17C0A-D89A-45EA-80D8-182419E9F62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6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5.wmf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5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5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7.wmf"/><Relationship Id="rId14" Type="http://schemas.openxmlformats.org/officeDocument/2006/relationships/vmlDrawing" Target="../drawings/vmlDrawing12.vml"/><Relationship Id="rId13" Type="http://schemas.openxmlformats.org/officeDocument/2006/relationships/slideLayout" Target="../slideLayouts/slideLayout14.xml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43.bin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38.bin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14.xml"/><Relationship Id="rId5" Type="http://schemas.openxmlformats.org/officeDocument/2006/relationships/audio" Target="../media/audio1.wav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44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47.bin"/><Relationship Id="rId21" Type="http://schemas.openxmlformats.org/officeDocument/2006/relationships/vmlDrawing" Target="../drawings/vmlDrawing14.vml"/><Relationship Id="rId20" Type="http://schemas.openxmlformats.org/officeDocument/2006/relationships/slideLayout" Target="../slideLayouts/slideLayout19.xml"/><Relationship Id="rId2" Type="http://schemas.openxmlformats.org/officeDocument/2006/relationships/image" Target="../media/image45.wmf"/><Relationship Id="rId19" Type="http://schemas.openxmlformats.org/officeDocument/2006/relationships/audio" Target="../media/audio1.wav"/><Relationship Id="rId18" Type="http://schemas.openxmlformats.org/officeDocument/2006/relationships/image" Target="../media/image53.wmf"/><Relationship Id="rId17" Type="http://schemas.openxmlformats.org/officeDocument/2006/relationships/oleObject" Target="../embeddings/oleObject54.bin"/><Relationship Id="rId16" Type="http://schemas.openxmlformats.org/officeDocument/2006/relationships/image" Target="../media/image52.wmf"/><Relationship Id="rId15" Type="http://schemas.openxmlformats.org/officeDocument/2006/relationships/oleObject" Target="../embeddings/oleObject53.bin"/><Relationship Id="rId14" Type="http://schemas.openxmlformats.org/officeDocument/2006/relationships/image" Target="../media/image51.wmf"/><Relationship Id="rId13" Type="http://schemas.openxmlformats.org/officeDocument/2006/relationships/oleObject" Target="../embeddings/oleObject52.bin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46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4.wmf"/><Relationship Id="rId16" Type="http://schemas.openxmlformats.org/officeDocument/2006/relationships/vmlDrawing" Target="../drawings/vmlDrawing15.vml"/><Relationship Id="rId15" Type="http://schemas.openxmlformats.org/officeDocument/2006/relationships/slideLayout" Target="../slideLayouts/slideLayout19.xml"/><Relationship Id="rId14" Type="http://schemas.openxmlformats.org/officeDocument/2006/relationships/audio" Target="../media/audio1.wav"/><Relationship Id="rId13" Type="http://schemas.openxmlformats.org/officeDocument/2006/relationships/image" Target="../media/image55.wmf"/><Relationship Id="rId12" Type="http://schemas.openxmlformats.org/officeDocument/2006/relationships/oleObject" Target="../embeddings/oleObject61.bin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55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56.wmf"/><Relationship Id="rId1" Type="http://schemas.openxmlformats.org/officeDocument/2006/relationships/oleObject" Target="../embeddings/oleObject6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7.vml"/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58.wmf"/><Relationship Id="rId2" Type="http://schemas.openxmlformats.org/officeDocument/2006/relationships/oleObject" Target="../embeddings/oleObject63.bin"/><Relationship Id="rId1" Type="http://schemas.openxmlformats.org/officeDocument/2006/relationships/image" Target="../media/image57.emf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59.png"/><Relationship Id="rId16" Type="http://schemas.openxmlformats.org/officeDocument/2006/relationships/vmlDrawing" Target="../drawings/vmlDrawing18.vml"/><Relationship Id="rId15" Type="http://schemas.openxmlformats.org/officeDocument/2006/relationships/slideLayout" Target="../slideLayouts/slideLayout30.xml"/><Relationship Id="rId14" Type="http://schemas.openxmlformats.org/officeDocument/2006/relationships/image" Target="../media/image65.wmf"/><Relationship Id="rId13" Type="http://schemas.openxmlformats.org/officeDocument/2006/relationships/oleObject" Target="../embeddings/oleObject70.bin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69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6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0.wmf"/><Relationship Id="rId8" Type="http://schemas.openxmlformats.org/officeDocument/2006/relationships/oleObject" Target="../embeddings/oleObject74.bin"/><Relationship Id="rId7" Type="http://schemas.openxmlformats.org/officeDocument/2006/relationships/image" Target="../media/image69.wmf"/><Relationship Id="rId6" Type="http://schemas.openxmlformats.org/officeDocument/2006/relationships/oleObject" Target="../embeddings/oleObject73.bin"/><Relationship Id="rId5" Type="http://schemas.openxmlformats.org/officeDocument/2006/relationships/image" Target="../media/image68.emf"/><Relationship Id="rId4" Type="http://schemas.openxmlformats.org/officeDocument/2006/relationships/image" Target="../media/image67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66.wmf"/><Relationship Id="rId13" Type="http://schemas.openxmlformats.org/officeDocument/2006/relationships/vmlDrawing" Target="../drawings/vmlDrawing19.vml"/><Relationship Id="rId12" Type="http://schemas.openxmlformats.org/officeDocument/2006/relationships/slideLayout" Target="../slideLayouts/slideLayout30.xml"/><Relationship Id="rId11" Type="http://schemas.openxmlformats.org/officeDocument/2006/relationships/image" Target="../media/image71.wmf"/><Relationship Id="rId10" Type="http://schemas.openxmlformats.org/officeDocument/2006/relationships/oleObject" Target="../embeddings/oleObject75.bin"/><Relationship Id="rId1" Type="http://schemas.openxmlformats.org/officeDocument/2006/relationships/oleObject" Target="../embeddings/oleObject71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30.xml"/><Relationship Id="rId4" Type="http://schemas.openxmlformats.org/officeDocument/2006/relationships/image" Target="../media/image73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72.wmf"/><Relationship Id="rId1" Type="http://schemas.openxmlformats.org/officeDocument/2006/relationships/oleObject" Target="../embeddings/oleObject76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.bin"/><Relationship Id="rId8" Type="http://schemas.openxmlformats.org/officeDocument/2006/relationships/image" Target="../media/image77.w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74.wmf"/><Relationship Id="rId12" Type="http://schemas.openxmlformats.org/officeDocument/2006/relationships/vmlDrawing" Target="../drawings/vmlDrawing21.vml"/><Relationship Id="rId11" Type="http://schemas.openxmlformats.org/officeDocument/2006/relationships/slideLayout" Target="../slideLayouts/slideLayout30.xml"/><Relationship Id="rId10" Type="http://schemas.openxmlformats.org/officeDocument/2006/relationships/image" Target="../media/image78.wmf"/><Relationship Id="rId1" Type="http://schemas.openxmlformats.org/officeDocument/2006/relationships/oleObject" Target="../embeddings/oleObject78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79.wmf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30.xml"/><Relationship Id="rId14" Type="http://schemas.openxmlformats.org/officeDocument/2006/relationships/image" Target="../media/image85.wmf"/><Relationship Id="rId13" Type="http://schemas.openxmlformats.org/officeDocument/2006/relationships/oleObject" Target="../embeddings/oleObject89.bin"/><Relationship Id="rId12" Type="http://schemas.openxmlformats.org/officeDocument/2006/relationships/image" Target="../media/image84.w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83.wmf"/><Relationship Id="rId1" Type="http://schemas.openxmlformats.org/officeDocument/2006/relationships/oleObject" Target="../embeddings/oleObject83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4.bin"/><Relationship Id="rId8" Type="http://schemas.openxmlformats.org/officeDocument/2006/relationships/image" Target="../media/image89.wmf"/><Relationship Id="rId7" Type="http://schemas.openxmlformats.org/officeDocument/2006/relationships/oleObject" Target="../embeddings/oleObject93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91.bin"/><Relationship Id="rId28" Type="http://schemas.openxmlformats.org/officeDocument/2006/relationships/vmlDrawing" Target="../drawings/vmlDrawing23.vml"/><Relationship Id="rId27" Type="http://schemas.openxmlformats.org/officeDocument/2006/relationships/slideLayout" Target="../slideLayouts/slideLayout30.xml"/><Relationship Id="rId26" Type="http://schemas.openxmlformats.org/officeDocument/2006/relationships/image" Target="../media/image98.wmf"/><Relationship Id="rId25" Type="http://schemas.openxmlformats.org/officeDocument/2006/relationships/oleObject" Target="../embeddings/oleObject102.bin"/><Relationship Id="rId24" Type="http://schemas.openxmlformats.org/officeDocument/2006/relationships/image" Target="../media/image97.wmf"/><Relationship Id="rId23" Type="http://schemas.openxmlformats.org/officeDocument/2006/relationships/oleObject" Target="../embeddings/oleObject101.bin"/><Relationship Id="rId22" Type="http://schemas.openxmlformats.org/officeDocument/2006/relationships/image" Target="../media/image96.wmf"/><Relationship Id="rId21" Type="http://schemas.openxmlformats.org/officeDocument/2006/relationships/oleObject" Target="../embeddings/oleObject100.bin"/><Relationship Id="rId20" Type="http://schemas.openxmlformats.org/officeDocument/2006/relationships/image" Target="../media/image95.wmf"/><Relationship Id="rId2" Type="http://schemas.openxmlformats.org/officeDocument/2006/relationships/image" Target="../media/image86.wmf"/><Relationship Id="rId19" Type="http://schemas.openxmlformats.org/officeDocument/2006/relationships/oleObject" Target="../embeddings/oleObject99.bin"/><Relationship Id="rId18" Type="http://schemas.openxmlformats.org/officeDocument/2006/relationships/image" Target="../media/image94.wmf"/><Relationship Id="rId17" Type="http://schemas.openxmlformats.org/officeDocument/2006/relationships/oleObject" Target="../embeddings/oleObject98.bin"/><Relationship Id="rId16" Type="http://schemas.openxmlformats.org/officeDocument/2006/relationships/image" Target="../media/image93.wmf"/><Relationship Id="rId15" Type="http://schemas.openxmlformats.org/officeDocument/2006/relationships/oleObject" Target="../embeddings/oleObject97.bin"/><Relationship Id="rId14" Type="http://schemas.openxmlformats.org/officeDocument/2006/relationships/image" Target="../media/image92.wmf"/><Relationship Id="rId13" Type="http://schemas.openxmlformats.org/officeDocument/2006/relationships/oleObject" Target="../embeddings/oleObject96.bin"/><Relationship Id="rId12" Type="http://schemas.openxmlformats.org/officeDocument/2006/relationships/image" Target="../media/image91.wmf"/><Relationship Id="rId11" Type="http://schemas.openxmlformats.org/officeDocument/2006/relationships/oleObject" Target="../embeddings/oleObject95.bin"/><Relationship Id="rId10" Type="http://schemas.openxmlformats.org/officeDocument/2006/relationships/image" Target="../media/image90.wmf"/><Relationship Id="rId1" Type="http://schemas.openxmlformats.org/officeDocument/2006/relationships/oleObject" Target="../embeddings/oleObject90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wmf"/><Relationship Id="rId8" Type="http://schemas.openxmlformats.org/officeDocument/2006/relationships/oleObject" Target="../embeddings/oleObject107.bin"/><Relationship Id="rId7" Type="http://schemas.openxmlformats.org/officeDocument/2006/relationships/image" Target="../media/image48.wmf"/><Relationship Id="rId6" Type="http://schemas.openxmlformats.org/officeDocument/2006/relationships/oleObject" Target="../embeddings/oleObject106.bin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104.bin"/><Relationship Id="rId20" Type="http://schemas.openxmlformats.org/officeDocument/2006/relationships/vmlDrawing" Target="../drawings/vmlDrawing24.vml"/><Relationship Id="rId2" Type="http://schemas.openxmlformats.org/officeDocument/2006/relationships/image" Target="../media/image99.wmf"/><Relationship Id="rId19" Type="http://schemas.openxmlformats.org/officeDocument/2006/relationships/slideLayout" Target="../slideLayouts/slideLayout25.xml"/><Relationship Id="rId18" Type="http://schemas.openxmlformats.org/officeDocument/2006/relationships/audio" Target="../media/audio1.wav"/><Relationship Id="rId17" Type="http://schemas.openxmlformats.org/officeDocument/2006/relationships/image" Target="../media/image105.wmf"/><Relationship Id="rId16" Type="http://schemas.openxmlformats.org/officeDocument/2006/relationships/oleObject" Target="../embeddings/oleObject111.bin"/><Relationship Id="rId15" Type="http://schemas.openxmlformats.org/officeDocument/2006/relationships/image" Target="../media/image104.wmf"/><Relationship Id="rId14" Type="http://schemas.openxmlformats.org/officeDocument/2006/relationships/oleObject" Target="../embeddings/oleObject110.bin"/><Relationship Id="rId13" Type="http://schemas.openxmlformats.org/officeDocument/2006/relationships/image" Target="../media/image103.wmf"/><Relationship Id="rId12" Type="http://schemas.openxmlformats.org/officeDocument/2006/relationships/oleObject" Target="../embeddings/oleObject109.bin"/><Relationship Id="rId11" Type="http://schemas.openxmlformats.org/officeDocument/2006/relationships/image" Target="../media/image102.wmf"/><Relationship Id="rId10" Type="http://schemas.openxmlformats.org/officeDocument/2006/relationships/oleObject" Target="../embeddings/oleObject108.bin"/><Relationship Id="rId1" Type="http://schemas.openxmlformats.org/officeDocument/2006/relationships/oleObject" Target="../embeddings/oleObject103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07.e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106.wmf"/><Relationship Id="rId10" Type="http://schemas.openxmlformats.org/officeDocument/2006/relationships/vmlDrawing" Target="../drawings/vmlDrawing25.vml"/><Relationship Id="rId1" Type="http://schemas.openxmlformats.org/officeDocument/2006/relationships/oleObject" Target="../embeddings/oleObject112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7" Type="http://schemas.openxmlformats.org/officeDocument/2006/relationships/notesSlide" Target="../notesSlides/notesSlide1.xml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110.wmf"/><Relationship Id="rId10" Type="http://schemas.openxmlformats.org/officeDocument/2006/relationships/vmlDrawing" Target="../drawings/vmlDrawing26.vml"/><Relationship Id="rId1" Type="http://schemas.openxmlformats.org/officeDocument/2006/relationships/oleObject" Target="../embeddings/oleObject116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4.bin"/><Relationship Id="rId8" Type="http://schemas.openxmlformats.org/officeDocument/2006/relationships/image" Target="../media/image117.wmf"/><Relationship Id="rId7" Type="http://schemas.openxmlformats.org/officeDocument/2006/relationships/oleObject" Target="../embeddings/oleObject123.bin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21.bin"/><Relationship Id="rId2" Type="http://schemas.openxmlformats.org/officeDocument/2006/relationships/image" Target="../media/image114.wmf"/><Relationship Id="rId12" Type="http://schemas.openxmlformats.org/officeDocument/2006/relationships/vmlDrawing" Target="../drawings/vmlDrawing27.vml"/><Relationship Id="rId11" Type="http://schemas.openxmlformats.org/officeDocument/2006/relationships/slideLayout" Target="../slideLayouts/slideLayout30.xml"/><Relationship Id="rId10" Type="http://schemas.openxmlformats.org/officeDocument/2006/relationships/image" Target="../media/image118.wmf"/><Relationship Id="rId1" Type="http://schemas.openxmlformats.org/officeDocument/2006/relationships/oleObject" Target="../embeddings/oleObject120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119.emf"/><Relationship Id="rId1" Type="http://schemas.openxmlformats.org/officeDocument/2006/relationships/oleObject" Target="../embeddings/oleObject12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30.x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21.emf"/><Relationship Id="rId3" Type="http://schemas.openxmlformats.org/officeDocument/2006/relationships/oleObject" Target="../embeddings/oleObject127.bin"/><Relationship Id="rId2" Type="http://schemas.openxmlformats.org/officeDocument/2006/relationships/image" Target="../media/image120.wmf"/><Relationship Id="rId1" Type="http://schemas.openxmlformats.org/officeDocument/2006/relationships/oleObject" Target="../embeddings/oleObject126.bin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30.xml"/><Relationship Id="rId4" Type="http://schemas.openxmlformats.org/officeDocument/2006/relationships/image" Target="../media/image124.emf"/><Relationship Id="rId3" Type="http://schemas.openxmlformats.org/officeDocument/2006/relationships/oleObject" Target="../embeddings/oleObject130.bin"/><Relationship Id="rId2" Type="http://schemas.openxmlformats.org/officeDocument/2006/relationships/image" Target="../media/image123.png"/><Relationship Id="rId1" Type="http://schemas.openxmlformats.org/officeDocument/2006/relationships/oleObject" Target="../embeddings/oleObject129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5.bin"/><Relationship Id="rId8" Type="http://schemas.openxmlformats.org/officeDocument/2006/relationships/image" Target="../media/image128.emf"/><Relationship Id="rId7" Type="http://schemas.openxmlformats.org/officeDocument/2006/relationships/oleObject" Target="../embeddings/oleObject134.bin"/><Relationship Id="rId6" Type="http://schemas.openxmlformats.org/officeDocument/2006/relationships/image" Target="../media/image127.e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26.png"/><Relationship Id="rId3" Type="http://schemas.openxmlformats.org/officeDocument/2006/relationships/oleObject" Target="../embeddings/oleObject132.bin"/><Relationship Id="rId2" Type="http://schemas.openxmlformats.org/officeDocument/2006/relationships/image" Target="../media/image125.png"/><Relationship Id="rId18" Type="http://schemas.openxmlformats.org/officeDocument/2006/relationships/vmlDrawing" Target="../drawings/vmlDrawing31.vml"/><Relationship Id="rId17" Type="http://schemas.openxmlformats.org/officeDocument/2006/relationships/slideLayout" Target="../slideLayouts/slideLayout30.xml"/><Relationship Id="rId16" Type="http://schemas.openxmlformats.org/officeDocument/2006/relationships/image" Target="../media/image132.emf"/><Relationship Id="rId15" Type="http://schemas.openxmlformats.org/officeDocument/2006/relationships/oleObject" Target="../embeddings/oleObject138.bin"/><Relationship Id="rId14" Type="http://schemas.openxmlformats.org/officeDocument/2006/relationships/image" Target="../media/image131.emf"/><Relationship Id="rId13" Type="http://schemas.openxmlformats.org/officeDocument/2006/relationships/oleObject" Target="../embeddings/oleObject137.bin"/><Relationship Id="rId12" Type="http://schemas.openxmlformats.org/officeDocument/2006/relationships/image" Target="../media/image130.wmf"/><Relationship Id="rId11" Type="http://schemas.openxmlformats.org/officeDocument/2006/relationships/oleObject" Target="../embeddings/oleObject136.bin"/><Relationship Id="rId10" Type="http://schemas.openxmlformats.org/officeDocument/2006/relationships/image" Target="../media/image129.wmf"/><Relationship Id="rId1" Type="http://schemas.openxmlformats.org/officeDocument/2006/relationships/oleObject" Target="../embeddings/oleObject13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33.emf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2.vml"/><Relationship Id="rId4" Type="http://schemas.openxmlformats.org/officeDocument/2006/relationships/slideLayout" Target="../slideLayouts/slideLayout25.xml"/><Relationship Id="rId3" Type="http://schemas.openxmlformats.org/officeDocument/2006/relationships/oleObject" Target="../embeddings/oleObject140.bin"/><Relationship Id="rId2" Type="http://schemas.openxmlformats.org/officeDocument/2006/relationships/image" Target="../media/image134.wmf"/><Relationship Id="rId1" Type="http://schemas.openxmlformats.org/officeDocument/2006/relationships/oleObject" Target="../embeddings/oleObject139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9.wmf"/><Relationship Id="rId8" Type="http://schemas.openxmlformats.org/officeDocument/2006/relationships/oleObject" Target="../embeddings/oleObject144.bin"/><Relationship Id="rId7" Type="http://schemas.openxmlformats.org/officeDocument/2006/relationships/image" Target="../media/image138.png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42.bin"/><Relationship Id="rId2" Type="http://schemas.openxmlformats.org/officeDocument/2006/relationships/image" Target="../media/image135.emf"/><Relationship Id="rId11" Type="http://schemas.openxmlformats.org/officeDocument/2006/relationships/vmlDrawing" Target="../drawings/vmlDrawing33.vml"/><Relationship Id="rId10" Type="http://schemas.openxmlformats.org/officeDocument/2006/relationships/slideLayout" Target="../slideLayouts/slideLayout30.xml"/><Relationship Id="rId1" Type="http://schemas.openxmlformats.org/officeDocument/2006/relationships/oleObject" Target="../embeddings/oleObject141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9.bin"/><Relationship Id="rId8" Type="http://schemas.openxmlformats.org/officeDocument/2006/relationships/image" Target="../media/image143.png"/><Relationship Id="rId7" Type="http://schemas.openxmlformats.org/officeDocument/2006/relationships/oleObject" Target="../embeddings/oleObject148.bin"/><Relationship Id="rId6" Type="http://schemas.openxmlformats.org/officeDocument/2006/relationships/image" Target="../media/image142.e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46.bin"/><Relationship Id="rId2" Type="http://schemas.openxmlformats.org/officeDocument/2006/relationships/image" Target="../media/image140.emf"/><Relationship Id="rId12" Type="http://schemas.openxmlformats.org/officeDocument/2006/relationships/vmlDrawing" Target="../drawings/vmlDrawing34.vml"/><Relationship Id="rId11" Type="http://schemas.openxmlformats.org/officeDocument/2006/relationships/slideLayout" Target="../slideLayouts/slideLayout30.xml"/><Relationship Id="rId10" Type="http://schemas.openxmlformats.org/officeDocument/2006/relationships/image" Target="../media/image139.wmf"/><Relationship Id="rId1" Type="http://schemas.openxmlformats.org/officeDocument/2006/relationships/oleObject" Target="../embeddings/oleObject145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8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4.bin"/><Relationship Id="rId8" Type="http://schemas.openxmlformats.org/officeDocument/2006/relationships/image" Target="../media/image147.wmf"/><Relationship Id="rId7" Type="http://schemas.openxmlformats.org/officeDocument/2006/relationships/oleObject" Target="../embeddings/oleObject153.bin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45.wmf"/><Relationship Id="rId3" Type="http://schemas.openxmlformats.org/officeDocument/2006/relationships/oleObject" Target="../embeddings/oleObject151.bin"/><Relationship Id="rId26" Type="http://schemas.openxmlformats.org/officeDocument/2006/relationships/vmlDrawing" Target="../drawings/vmlDrawing35.vml"/><Relationship Id="rId25" Type="http://schemas.openxmlformats.org/officeDocument/2006/relationships/slideLayout" Target="../slideLayouts/slideLayout30.xml"/><Relationship Id="rId24" Type="http://schemas.openxmlformats.org/officeDocument/2006/relationships/image" Target="../media/image155.wmf"/><Relationship Id="rId23" Type="http://schemas.openxmlformats.org/officeDocument/2006/relationships/oleObject" Target="../embeddings/oleObject161.bin"/><Relationship Id="rId22" Type="http://schemas.openxmlformats.org/officeDocument/2006/relationships/image" Target="../media/image154.wmf"/><Relationship Id="rId21" Type="http://schemas.openxmlformats.org/officeDocument/2006/relationships/oleObject" Target="../embeddings/oleObject160.bin"/><Relationship Id="rId20" Type="http://schemas.openxmlformats.org/officeDocument/2006/relationships/image" Target="../media/image153.wmf"/><Relationship Id="rId2" Type="http://schemas.openxmlformats.org/officeDocument/2006/relationships/image" Target="../media/image144.wmf"/><Relationship Id="rId19" Type="http://schemas.openxmlformats.org/officeDocument/2006/relationships/oleObject" Target="../embeddings/oleObject159.bin"/><Relationship Id="rId18" Type="http://schemas.openxmlformats.org/officeDocument/2006/relationships/image" Target="../media/image152.wmf"/><Relationship Id="rId17" Type="http://schemas.openxmlformats.org/officeDocument/2006/relationships/oleObject" Target="../embeddings/oleObject158.bin"/><Relationship Id="rId16" Type="http://schemas.openxmlformats.org/officeDocument/2006/relationships/image" Target="../media/image151.wmf"/><Relationship Id="rId15" Type="http://schemas.openxmlformats.org/officeDocument/2006/relationships/oleObject" Target="../embeddings/oleObject157.bin"/><Relationship Id="rId14" Type="http://schemas.openxmlformats.org/officeDocument/2006/relationships/image" Target="../media/image150.wmf"/><Relationship Id="rId13" Type="http://schemas.openxmlformats.org/officeDocument/2006/relationships/oleObject" Target="../embeddings/oleObject156.bin"/><Relationship Id="rId12" Type="http://schemas.openxmlformats.org/officeDocument/2006/relationships/image" Target="../media/image149.emf"/><Relationship Id="rId11" Type="http://schemas.openxmlformats.org/officeDocument/2006/relationships/oleObject" Target="../embeddings/oleObject155.bin"/><Relationship Id="rId10" Type="http://schemas.openxmlformats.org/officeDocument/2006/relationships/image" Target="../media/image148.emf"/><Relationship Id="rId1" Type="http://schemas.openxmlformats.org/officeDocument/2006/relationships/oleObject" Target="../embeddings/oleObject150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6.bin"/><Relationship Id="rId8" Type="http://schemas.openxmlformats.org/officeDocument/2006/relationships/image" Target="../media/image159.wmf"/><Relationship Id="rId7" Type="http://schemas.openxmlformats.org/officeDocument/2006/relationships/oleObject" Target="../embeddings/oleObject165.bin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57.wmf"/><Relationship Id="rId3" Type="http://schemas.openxmlformats.org/officeDocument/2006/relationships/oleObject" Target="../embeddings/oleObject163.bin"/><Relationship Id="rId2" Type="http://schemas.openxmlformats.org/officeDocument/2006/relationships/image" Target="../media/image156.wmf"/><Relationship Id="rId16" Type="http://schemas.openxmlformats.org/officeDocument/2006/relationships/vmlDrawing" Target="../drawings/vmlDrawing36.vml"/><Relationship Id="rId15" Type="http://schemas.openxmlformats.org/officeDocument/2006/relationships/slideLayout" Target="../slideLayouts/slideLayout30.xml"/><Relationship Id="rId14" Type="http://schemas.openxmlformats.org/officeDocument/2006/relationships/image" Target="../media/image162.wmf"/><Relationship Id="rId13" Type="http://schemas.openxmlformats.org/officeDocument/2006/relationships/oleObject" Target="../embeddings/oleObject168.bin"/><Relationship Id="rId12" Type="http://schemas.openxmlformats.org/officeDocument/2006/relationships/image" Target="../media/image161.wmf"/><Relationship Id="rId11" Type="http://schemas.openxmlformats.org/officeDocument/2006/relationships/oleObject" Target="../embeddings/oleObject167.bin"/><Relationship Id="rId10" Type="http://schemas.openxmlformats.org/officeDocument/2006/relationships/image" Target="../media/image160.wmf"/><Relationship Id="rId1" Type="http://schemas.openxmlformats.org/officeDocument/2006/relationships/oleObject" Target="../embeddings/oleObject162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3.bin"/><Relationship Id="rId8" Type="http://schemas.openxmlformats.org/officeDocument/2006/relationships/image" Target="../media/image166.wmf"/><Relationship Id="rId7" Type="http://schemas.openxmlformats.org/officeDocument/2006/relationships/oleObject" Target="../embeddings/oleObject172.bin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64.wmf"/><Relationship Id="rId3" Type="http://schemas.openxmlformats.org/officeDocument/2006/relationships/oleObject" Target="../embeddings/oleObject170.bin"/><Relationship Id="rId2" Type="http://schemas.openxmlformats.org/officeDocument/2006/relationships/image" Target="../media/image163.wmf"/><Relationship Id="rId18" Type="http://schemas.openxmlformats.org/officeDocument/2006/relationships/vmlDrawing" Target="../drawings/vmlDrawing37.vml"/><Relationship Id="rId17" Type="http://schemas.openxmlformats.org/officeDocument/2006/relationships/slideLayout" Target="../slideLayouts/slideLayout30.xml"/><Relationship Id="rId16" Type="http://schemas.openxmlformats.org/officeDocument/2006/relationships/image" Target="../media/image170.wmf"/><Relationship Id="rId15" Type="http://schemas.openxmlformats.org/officeDocument/2006/relationships/oleObject" Target="../embeddings/oleObject176.bin"/><Relationship Id="rId14" Type="http://schemas.openxmlformats.org/officeDocument/2006/relationships/image" Target="../media/image169.wmf"/><Relationship Id="rId13" Type="http://schemas.openxmlformats.org/officeDocument/2006/relationships/oleObject" Target="../embeddings/oleObject175.bin"/><Relationship Id="rId12" Type="http://schemas.openxmlformats.org/officeDocument/2006/relationships/image" Target="../media/image168.wmf"/><Relationship Id="rId11" Type="http://schemas.openxmlformats.org/officeDocument/2006/relationships/oleObject" Target="../embeddings/oleObject174.bin"/><Relationship Id="rId10" Type="http://schemas.openxmlformats.org/officeDocument/2006/relationships/image" Target="../media/image167.emf"/><Relationship Id="rId1" Type="http://schemas.openxmlformats.org/officeDocument/2006/relationships/oleObject" Target="../embeddings/oleObject169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1.bin"/><Relationship Id="rId8" Type="http://schemas.openxmlformats.org/officeDocument/2006/relationships/image" Target="../media/image174.wmf"/><Relationship Id="rId7" Type="http://schemas.openxmlformats.org/officeDocument/2006/relationships/oleObject" Target="../embeddings/oleObject180.bin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179.bin"/><Relationship Id="rId4" Type="http://schemas.openxmlformats.org/officeDocument/2006/relationships/image" Target="../media/image172.wmf"/><Relationship Id="rId3" Type="http://schemas.openxmlformats.org/officeDocument/2006/relationships/oleObject" Target="../embeddings/oleObject178.bin"/><Relationship Id="rId26" Type="http://schemas.openxmlformats.org/officeDocument/2006/relationships/vmlDrawing" Target="../drawings/vmlDrawing38.vml"/><Relationship Id="rId25" Type="http://schemas.openxmlformats.org/officeDocument/2006/relationships/slideLayout" Target="../slideLayouts/slideLayout30.xml"/><Relationship Id="rId24" Type="http://schemas.openxmlformats.org/officeDocument/2006/relationships/image" Target="../media/image182.wmf"/><Relationship Id="rId23" Type="http://schemas.openxmlformats.org/officeDocument/2006/relationships/oleObject" Target="../embeddings/oleObject188.bin"/><Relationship Id="rId22" Type="http://schemas.openxmlformats.org/officeDocument/2006/relationships/image" Target="../media/image181.wmf"/><Relationship Id="rId21" Type="http://schemas.openxmlformats.org/officeDocument/2006/relationships/oleObject" Target="../embeddings/oleObject187.bin"/><Relationship Id="rId20" Type="http://schemas.openxmlformats.org/officeDocument/2006/relationships/image" Target="../media/image180.wmf"/><Relationship Id="rId2" Type="http://schemas.openxmlformats.org/officeDocument/2006/relationships/image" Target="../media/image171.wmf"/><Relationship Id="rId19" Type="http://schemas.openxmlformats.org/officeDocument/2006/relationships/oleObject" Target="../embeddings/oleObject186.bin"/><Relationship Id="rId18" Type="http://schemas.openxmlformats.org/officeDocument/2006/relationships/image" Target="../media/image179.wmf"/><Relationship Id="rId17" Type="http://schemas.openxmlformats.org/officeDocument/2006/relationships/oleObject" Target="../embeddings/oleObject185.bin"/><Relationship Id="rId16" Type="http://schemas.openxmlformats.org/officeDocument/2006/relationships/image" Target="../media/image178.wmf"/><Relationship Id="rId15" Type="http://schemas.openxmlformats.org/officeDocument/2006/relationships/oleObject" Target="../embeddings/oleObject184.bin"/><Relationship Id="rId14" Type="http://schemas.openxmlformats.org/officeDocument/2006/relationships/image" Target="../media/image177.wmf"/><Relationship Id="rId13" Type="http://schemas.openxmlformats.org/officeDocument/2006/relationships/oleObject" Target="../embeddings/oleObject183.bin"/><Relationship Id="rId12" Type="http://schemas.openxmlformats.org/officeDocument/2006/relationships/image" Target="../media/image176.wmf"/><Relationship Id="rId11" Type="http://schemas.openxmlformats.org/officeDocument/2006/relationships/oleObject" Target="../embeddings/oleObject182.bin"/><Relationship Id="rId10" Type="http://schemas.openxmlformats.org/officeDocument/2006/relationships/image" Target="../media/image175.wmf"/><Relationship Id="rId1" Type="http://schemas.openxmlformats.org/officeDocument/2006/relationships/oleObject" Target="../embeddings/oleObject17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9.vml"/><Relationship Id="rId7" Type="http://schemas.openxmlformats.org/officeDocument/2006/relationships/slideLayout" Target="../slideLayouts/slideLayout30.xml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184.png"/><Relationship Id="rId3" Type="http://schemas.openxmlformats.org/officeDocument/2006/relationships/oleObject" Target="../embeddings/oleObject190.bin"/><Relationship Id="rId2" Type="http://schemas.openxmlformats.org/officeDocument/2006/relationships/image" Target="../media/image183.wmf"/><Relationship Id="rId1" Type="http://schemas.openxmlformats.org/officeDocument/2006/relationships/oleObject" Target="../embeddings/oleObject189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6.bin"/><Relationship Id="rId8" Type="http://schemas.openxmlformats.org/officeDocument/2006/relationships/image" Target="../media/image189.wmf"/><Relationship Id="rId7" Type="http://schemas.openxmlformats.org/officeDocument/2006/relationships/oleObject" Target="../embeddings/oleObject195.bin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187.wmf"/><Relationship Id="rId32" Type="http://schemas.openxmlformats.org/officeDocument/2006/relationships/vmlDrawing" Target="../drawings/vmlDrawing40.vml"/><Relationship Id="rId31" Type="http://schemas.openxmlformats.org/officeDocument/2006/relationships/slideLayout" Target="../slideLayouts/slideLayout30.xml"/><Relationship Id="rId30" Type="http://schemas.openxmlformats.org/officeDocument/2006/relationships/image" Target="../media/image200.wmf"/><Relationship Id="rId3" Type="http://schemas.openxmlformats.org/officeDocument/2006/relationships/oleObject" Target="../embeddings/oleObject193.bin"/><Relationship Id="rId29" Type="http://schemas.openxmlformats.org/officeDocument/2006/relationships/oleObject" Target="../embeddings/oleObject206.bin"/><Relationship Id="rId28" Type="http://schemas.openxmlformats.org/officeDocument/2006/relationships/image" Target="../media/image199.wmf"/><Relationship Id="rId27" Type="http://schemas.openxmlformats.org/officeDocument/2006/relationships/oleObject" Target="../embeddings/oleObject205.bin"/><Relationship Id="rId26" Type="http://schemas.openxmlformats.org/officeDocument/2006/relationships/image" Target="../media/image198.wmf"/><Relationship Id="rId25" Type="http://schemas.openxmlformats.org/officeDocument/2006/relationships/oleObject" Target="../embeddings/oleObject204.bin"/><Relationship Id="rId24" Type="http://schemas.openxmlformats.org/officeDocument/2006/relationships/image" Target="../media/image197.wmf"/><Relationship Id="rId23" Type="http://schemas.openxmlformats.org/officeDocument/2006/relationships/oleObject" Target="../embeddings/oleObject203.bin"/><Relationship Id="rId22" Type="http://schemas.openxmlformats.org/officeDocument/2006/relationships/image" Target="../media/image196.wmf"/><Relationship Id="rId21" Type="http://schemas.openxmlformats.org/officeDocument/2006/relationships/oleObject" Target="../embeddings/oleObject202.bin"/><Relationship Id="rId20" Type="http://schemas.openxmlformats.org/officeDocument/2006/relationships/image" Target="../media/image195.wmf"/><Relationship Id="rId2" Type="http://schemas.openxmlformats.org/officeDocument/2006/relationships/image" Target="../media/image186.wmf"/><Relationship Id="rId19" Type="http://schemas.openxmlformats.org/officeDocument/2006/relationships/oleObject" Target="../embeddings/oleObject201.bin"/><Relationship Id="rId18" Type="http://schemas.openxmlformats.org/officeDocument/2006/relationships/image" Target="../media/image194.wmf"/><Relationship Id="rId17" Type="http://schemas.openxmlformats.org/officeDocument/2006/relationships/oleObject" Target="../embeddings/oleObject200.bin"/><Relationship Id="rId16" Type="http://schemas.openxmlformats.org/officeDocument/2006/relationships/image" Target="../media/image193.wmf"/><Relationship Id="rId15" Type="http://schemas.openxmlformats.org/officeDocument/2006/relationships/oleObject" Target="../embeddings/oleObject199.bin"/><Relationship Id="rId14" Type="http://schemas.openxmlformats.org/officeDocument/2006/relationships/image" Target="../media/image192.wmf"/><Relationship Id="rId13" Type="http://schemas.openxmlformats.org/officeDocument/2006/relationships/oleObject" Target="../embeddings/oleObject198.bin"/><Relationship Id="rId12" Type="http://schemas.openxmlformats.org/officeDocument/2006/relationships/image" Target="../media/image191.wmf"/><Relationship Id="rId11" Type="http://schemas.openxmlformats.org/officeDocument/2006/relationships/oleObject" Target="../embeddings/oleObject197.bin"/><Relationship Id="rId10" Type="http://schemas.openxmlformats.org/officeDocument/2006/relationships/image" Target="../media/image190.wmf"/><Relationship Id="rId1" Type="http://schemas.openxmlformats.org/officeDocument/2006/relationships/oleObject" Target="../embeddings/oleObject19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Text Box 2">
            <a:hlinkClick r:id="rId1" tooltip="点击进入" action="ppaction://hlinksldjump"/>
          </p:cNvPr>
          <p:cNvSpPr txBox="1">
            <a:spLocks noChangeArrowheads="1"/>
          </p:cNvSpPr>
          <p:nvPr/>
        </p:nvSpPr>
        <p:spPr bwMode="auto">
          <a:xfrm>
            <a:off x="3243263" y="620713"/>
            <a:ext cx="5472113" cy="64928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 marR="0" defTabSz="914400" fontAlgn="auto">
              <a:spcBef>
                <a:spcPct val="5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defRPr/>
            </a:pPr>
            <a:r>
              <a:rPr kumimoji="0" lang="zh-CN" altLang="en-US" sz="3600" b="1" kern="1200" cap="none" spc="0" normalizeH="0" baseline="0" noProof="0" dirty="0">
                <a:latin typeface="+mn-ea"/>
                <a:ea typeface="+mn-ea"/>
                <a:cs typeface="+mn-cs"/>
              </a:rPr>
              <a:t>随机变量及其分布</a:t>
            </a:r>
            <a:endParaRPr kumimoji="0" lang="zh-CN" altLang="en-US" sz="3600" b="1" kern="1200" cap="none" spc="0" normalizeH="0" baseline="0" noProof="0" dirty="0">
              <a:latin typeface="+mn-ea"/>
              <a:ea typeface="+mn-ea"/>
              <a:cs typeface="+mn-cs"/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827088" y="692150"/>
            <a:ext cx="2273300" cy="59372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908050" marR="0" lvl="0" indent="-43688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第二章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3796" name="Text Box 4">
            <a:hlinkClick r:id="rId1" action="ppaction://hlinksldjump"/>
          </p:cNvPr>
          <p:cNvSpPr txBox="1"/>
          <p:nvPr/>
        </p:nvSpPr>
        <p:spPr>
          <a:xfrm>
            <a:off x="1547813" y="2143125"/>
            <a:ext cx="6453187" cy="48260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随机变量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3797" name="Text Box 5"/>
          <p:cNvSpPr txBox="1"/>
          <p:nvPr/>
        </p:nvSpPr>
        <p:spPr>
          <a:xfrm>
            <a:off x="1547813" y="4321175"/>
            <a:ext cx="6481762" cy="48260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连续型随机变量及其密度函数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3798" name="Text Box 6">
            <a:hlinkClick r:id="" action="ppaction://noaction"/>
          </p:cNvPr>
          <p:cNvSpPr txBox="1"/>
          <p:nvPr/>
        </p:nvSpPr>
        <p:spPr>
          <a:xfrm>
            <a:off x="1547813" y="3517900"/>
            <a:ext cx="5761037" cy="48260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随机变量的分布函数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3799" name="Text Box 7"/>
          <p:cNvSpPr txBox="1"/>
          <p:nvPr/>
        </p:nvSpPr>
        <p:spPr>
          <a:xfrm>
            <a:off x="1547813" y="5229225"/>
            <a:ext cx="5761037" cy="48260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随机变量的函数的分布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3800" name="Text Box 4">
            <a:hlinkClick r:id="rId1" action="ppaction://hlinksldjump"/>
          </p:cNvPr>
          <p:cNvSpPr txBox="1"/>
          <p:nvPr/>
        </p:nvSpPr>
        <p:spPr>
          <a:xfrm>
            <a:off x="1547813" y="2786063"/>
            <a:ext cx="6453187" cy="48260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离散型随机变量及其分布律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8" name="Rectangle 2"/>
          <p:cNvSpPr/>
          <p:nvPr/>
        </p:nvSpPr>
        <p:spPr>
          <a:xfrm>
            <a:off x="642938" y="571500"/>
            <a:ext cx="6429375" cy="609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P{50-3X≥20}=P{X≤10}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85750" y="2286000"/>
            <a:ext cx="8358188" cy="1076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显然要准确计算上式不是一件很容易的事。下面给出其近似值的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泊松定理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288" y="3357563"/>
            <a:ext cx="8470900" cy="1077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则当</a:t>
            </a:r>
            <a:r>
              <a:rPr kumimoji="1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较大，</a:t>
            </a:r>
            <a:r>
              <a:rPr kumimoji="1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</a:t>
            </a:r>
            <a:r>
              <a:rPr kumimoji="1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较小（一般</a:t>
            </a:r>
            <a:r>
              <a:rPr kumimoji="1" lang="en-US" altLang="zh-CN" sz="3200" b="1" i="1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3200" b="1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Euclid Symbol" panose="05050102010706020507" pitchFamily="18" charset="2"/>
              </a:rPr>
              <a:t> 20, </a:t>
            </a:r>
            <a:r>
              <a:rPr kumimoji="1" lang="en-US" altLang="zh-CN" sz="3200" b="1" i="1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Euclid Symbol" panose="05050102010706020507" pitchFamily="18" charset="2"/>
              </a:rPr>
              <a:t>p</a:t>
            </a:r>
            <a:r>
              <a:rPr kumimoji="1" lang="en-US" altLang="zh-CN" sz="3200" b="1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Euclid Symbol" panose="05050102010706020507" pitchFamily="18" charset="2"/>
              </a:rPr>
              <a:t> 0.05 </a:t>
            </a:r>
            <a:r>
              <a:rPr kumimoji="1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</a:t>
            </a:r>
            <a:r>
              <a:rPr kumimoji="1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endParaRPr kumimoji="1" lang="en-US" altLang="zh-CN" sz="32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有</a:t>
            </a:r>
            <a:endParaRPr kumimoji="1" lang="zh-CN" altLang="en-US" sz="32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764940" name="Object 12"/>
          <p:cNvGraphicFramePr>
            <a:graphicFrameLocks noChangeAspect="1"/>
          </p:cNvGraphicFramePr>
          <p:nvPr/>
        </p:nvGraphicFramePr>
        <p:xfrm>
          <a:off x="1606550" y="4071938"/>
          <a:ext cx="582453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" imgW="2527300" imgH="419100" progId="Equation.DSMT4">
                  <p:embed/>
                </p:oleObj>
              </mc:Choice>
              <mc:Fallback>
                <p:oleObj name="" r:id="rId1" imgW="2527300" imgH="4191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6550" y="4071938"/>
                        <a:ext cx="5824538" cy="928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5"/>
          <p:cNvGraphicFramePr>
            <a:graphicFrameLocks noChangeAspect="1"/>
          </p:cNvGraphicFramePr>
          <p:nvPr/>
        </p:nvGraphicFramePr>
        <p:xfrm>
          <a:off x="661988" y="4935538"/>
          <a:ext cx="21717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3" imgW="723900" imgH="215900" progId="Equation.DSMT4">
                  <p:embed/>
                </p:oleObj>
              </mc:Choice>
              <mc:Fallback>
                <p:oleObj name="" r:id="rId3" imgW="723900" imgH="2159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1988" y="4935538"/>
                        <a:ext cx="2171700" cy="617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714375" y="5500688"/>
          <a:ext cx="60579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5" imgW="2628900" imgH="419100" progId="Equation.DSMT4">
                  <p:embed/>
                </p:oleObj>
              </mc:Choice>
              <mc:Fallback>
                <p:oleObj name="" r:id="rId5" imgW="2628900" imgH="4191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375" y="5500688"/>
                        <a:ext cx="6057900" cy="928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10"/>
          <p:cNvGraphicFramePr>
            <a:graphicFrameLocks noChangeAspect="1"/>
          </p:cNvGraphicFramePr>
          <p:nvPr/>
        </p:nvGraphicFramePr>
        <p:xfrm>
          <a:off x="2771775" y="1196975"/>
          <a:ext cx="417671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7" imgW="1676400" imgH="431800" progId="Equation.3">
                  <p:embed/>
                </p:oleObj>
              </mc:Choice>
              <mc:Fallback>
                <p:oleObj name="" r:id="rId7" imgW="1676400" imgH="4318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1775" y="1196975"/>
                        <a:ext cx="4176713" cy="1077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9" name="Rectangle 2"/>
          <p:cNvSpPr/>
          <p:nvPr/>
        </p:nvSpPr>
        <p:spPr>
          <a:xfrm>
            <a:off x="642938" y="571500"/>
            <a:ext cx="6429375" cy="609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P{50-3X≥20}=P{X≤10}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2"/>
          <p:cNvSpPr/>
          <p:nvPr/>
        </p:nvSpPr>
        <p:spPr>
          <a:xfrm>
            <a:off x="714375" y="2928938"/>
            <a:ext cx="6429375" cy="609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P{50-3X≥20}=P{X≤10}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0482" name="Object 11"/>
          <p:cNvGraphicFramePr>
            <a:graphicFrameLocks noChangeAspect="1"/>
          </p:cNvGraphicFramePr>
          <p:nvPr/>
        </p:nvGraphicFramePr>
        <p:xfrm>
          <a:off x="2843213" y="1125538"/>
          <a:ext cx="4176712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" imgW="1676400" imgH="431800" progId="Equation.3">
                  <p:embed/>
                </p:oleObj>
              </mc:Choice>
              <mc:Fallback>
                <p:oleObj name="" r:id="rId1" imgW="1676400" imgH="4318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3213" y="1125538"/>
                        <a:ext cx="4176712" cy="1077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539750" y="2205038"/>
          <a:ext cx="53800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3" imgW="2159000" imgH="215900" progId="Equation.3">
                  <p:embed/>
                </p:oleObj>
              </mc:Choice>
              <mc:Fallback>
                <p:oleObj name="" r:id="rId3" imgW="2159000" imgH="2159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2205038"/>
                        <a:ext cx="5380038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5953125" y="2168525"/>
          <a:ext cx="24352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5" imgW="977265" imgH="215900" progId="Equation.3">
                  <p:embed/>
                </p:oleObj>
              </mc:Choice>
              <mc:Fallback>
                <p:oleObj name="" r:id="rId5" imgW="977265" imgH="2159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53125" y="2168525"/>
                        <a:ext cx="2435225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4"/>
          <p:cNvGraphicFramePr>
            <a:graphicFrameLocks noChangeAspect="1"/>
          </p:cNvGraphicFramePr>
          <p:nvPr/>
        </p:nvGraphicFramePr>
        <p:xfrm>
          <a:off x="5292725" y="2708275"/>
          <a:ext cx="17399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7" imgW="698500" imgH="444500" progId="Equation.3">
                  <p:embed/>
                </p:oleObj>
              </mc:Choice>
              <mc:Fallback>
                <p:oleObj name="" r:id="rId7" imgW="698500" imgH="4445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92725" y="2708275"/>
                        <a:ext cx="1739900" cy="1109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2268538" y="3644900"/>
          <a:ext cx="2214562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9" imgW="888365" imgH="444500" progId="Equation.3">
                  <p:embed/>
                </p:oleObj>
              </mc:Choice>
              <mc:Fallback>
                <p:oleObj name="" r:id="rId9" imgW="888365" imgH="4445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68538" y="3644900"/>
                        <a:ext cx="2214562" cy="1109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6"/>
          <p:cNvGraphicFramePr>
            <a:graphicFrameLocks noChangeAspect="1"/>
          </p:cNvGraphicFramePr>
          <p:nvPr/>
        </p:nvGraphicFramePr>
        <p:xfrm>
          <a:off x="4427538" y="3716338"/>
          <a:ext cx="246856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1" imgW="989965" imgH="279400" progId="Equation.3">
                  <p:embed/>
                </p:oleObj>
              </mc:Choice>
              <mc:Fallback>
                <p:oleObj name="" r:id="rId11" imgW="989965" imgH="2794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27538" y="3716338"/>
                        <a:ext cx="2468562" cy="696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7"/>
          <p:cNvGraphicFramePr>
            <a:graphicFrameLocks noChangeAspect="1"/>
          </p:cNvGraphicFramePr>
          <p:nvPr/>
        </p:nvGraphicFramePr>
        <p:xfrm>
          <a:off x="6769100" y="3933825"/>
          <a:ext cx="18351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3" imgW="735965" imgH="177800" progId="Equation.3">
                  <p:embed/>
                </p:oleObj>
              </mc:Choice>
              <mc:Fallback>
                <p:oleObj name="" r:id="rId13" imgW="735965" imgH="1778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69100" y="3933825"/>
                        <a:ext cx="183515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3122" name="Text Box 2"/>
          <p:cNvSpPr txBox="1"/>
          <p:nvPr/>
        </p:nvSpPr>
        <p:spPr>
          <a:xfrm>
            <a:off x="517525" y="349250"/>
            <a:ext cx="33369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600" b="1" dirty="0">
                <a:latin typeface="Times New Roman" panose="02020603050405020304" pitchFamily="18" charset="0"/>
                <a:ea typeface="楷体_GB2312" pitchFamily="49" charset="-122"/>
              </a:rPr>
              <a:t>(3) Poisson 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分布</a:t>
            </a:r>
            <a:endParaRPr lang="zh-CN" altLang="en-US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143000" y="942975"/>
            <a:ext cx="5500688" cy="979488"/>
            <a:chOff x="720" y="539"/>
            <a:chExt cx="3968" cy="657"/>
          </a:xfrm>
        </p:grpSpPr>
        <p:sp>
          <p:nvSpPr>
            <p:cNvPr id="21520" name="Text Box 4"/>
            <p:cNvSpPr txBox="1"/>
            <p:nvPr/>
          </p:nvSpPr>
          <p:spPr>
            <a:xfrm>
              <a:off x="720" y="624"/>
              <a:ext cx="463" cy="4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600" b="1" dirty="0">
                  <a:latin typeface="Times New Roman" panose="02020603050405020304" pitchFamily="18" charset="0"/>
                  <a:ea typeface="楷体_GB2312" pitchFamily="49" charset="-122"/>
                </a:rPr>
                <a:t>若</a:t>
              </a:r>
              <a:endParaRPr lang="zh-CN" altLang="en-US" sz="36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1511" name="Object 5"/>
            <p:cNvGraphicFramePr>
              <a:graphicFrameLocks noChangeAspect="1"/>
            </p:cNvGraphicFramePr>
            <p:nvPr/>
          </p:nvGraphicFramePr>
          <p:xfrm>
            <a:off x="1132" y="539"/>
            <a:ext cx="3556" cy="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1" imgW="2070100" imgH="419100" progId="Equation.DSMT4">
                    <p:embed/>
                  </p:oleObj>
                </mc:Choice>
                <mc:Fallback>
                  <p:oleObj name="" r:id="rId1" imgW="2070100" imgH="419100" progId="Equation.DSMT4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32" y="539"/>
                          <a:ext cx="3556" cy="6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/>
          <p:nvPr/>
        </p:nvGrpSpPr>
        <p:grpSpPr>
          <a:xfrm>
            <a:off x="457200" y="1912938"/>
            <a:ext cx="8077200" cy="677862"/>
            <a:chOff x="288" y="1041"/>
            <a:chExt cx="5088" cy="427"/>
          </a:xfrm>
        </p:grpSpPr>
        <p:sp>
          <p:nvSpPr>
            <p:cNvPr id="21518" name="Text Box 7"/>
            <p:cNvSpPr txBox="1"/>
            <p:nvPr/>
          </p:nvSpPr>
          <p:spPr>
            <a:xfrm>
              <a:off x="288" y="1041"/>
              <a:ext cx="69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600" b="1" dirty="0">
                  <a:latin typeface="Times New Roman" panose="02020603050405020304" pitchFamily="18" charset="0"/>
                  <a:ea typeface="楷体_GB2312" pitchFamily="49" charset="-122"/>
                </a:rPr>
                <a:t>其中</a:t>
              </a:r>
              <a:endParaRPr lang="zh-CN" altLang="en-US" sz="36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1509" name="Object 8"/>
            <p:cNvGraphicFramePr>
              <a:graphicFrameLocks noChangeAspect="1"/>
            </p:cNvGraphicFramePr>
            <p:nvPr/>
          </p:nvGraphicFramePr>
          <p:xfrm>
            <a:off x="936" y="1152"/>
            <a:ext cx="55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3" imgW="876300" imgH="342900" progId="Equation.3">
                    <p:embed/>
                  </p:oleObj>
                </mc:Choice>
                <mc:Fallback>
                  <p:oleObj name="" r:id="rId3" imgW="876300" imgH="34290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36" y="1152"/>
                          <a:ext cx="552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9" name="Text Box 9"/>
            <p:cNvSpPr txBox="1"/>
            <p:nvPr/>
          </p:nvSpPr>
          <p:spPr>
            <a:xfrm>
              <a:off x="1546" y="1064"/>
              <a:ext cx="3631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600" b="1" dirty="0">
                  <a:latin typeface="Times New Roman" panose="02020603050405020304" pitchFamily="18" charset="0"/>
                  <a:ea typeface="楷体_GB2312" pitchFamily="49" charset="-122"/>
                </a:rPr>
                <a:t>是常数，则称</a:t>
              </a:r>
              <a:r>
                <a:rPr lang="zh-CN" altLang="en-US" sz="3600" b="1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3600" b="1" i="1" dirty="0"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r>
                <a:rPr lang="zh-CN" altLang="en-US" sz="3600" b="1" dirty="0">
                  <a:latin typeface="Times New Roman" panose="02020603050405020304" pitchFamily="18" charset="0"/>
                  <a:ea typeface="楷体_GB2312" pitchFamily="49" charset="-122"/>
                </a:rPr>
                <a:t>服从参数为</a:t>
              </a:r>
              <a:endParaRPr lang="zh-CN" altLang="en-US" sz="3600" b="1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1510" name="Object 10"/>
            <p:cNvGraphicFramePr>
              <a:graphicFrameLocks noChangeAspect="1"/>
            </p:cNvGraphicFramePr>
            <p:nvPr/>
          </p:nvGraphicFramePr>
          <p:xfrm>
            <a:off x="5136" y="1128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5" imgW="279400" imgH="342900" progId="Equation.3">
                    <p:embed/>
                  </p:oleObj>
                </mc:Choice>
                <mc:Fallback>
                  <p:oleObj name="" r:id="rId5" imgW="279400" imgH="342900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136" y="1128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3131" name="Text Box 11"/>
          <p:cNvSpPr txBox="1"/>
          <p:nvPr/>
        </p:nvSpPr>
        <p:spPr>
          <a:xfrm>
            <a:off x="457200" y="2533650"/>
            <a:ext cx="3262313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Poisson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分布</a:t>
            </a:r>
            <a:r>
              <a:rPr lang="en-US" altLang="zh-CN" sz="36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" name="Group 15"/>
          <p:cNvGrpSpPr/>
          <p:nvPr/>
        </p:nvGrpSpPr>
        <p:grpSpPr>
          <a:xfrm>
            <a:off x="3886200" y="2559050"/>
            <a:ext cx="2686050" cy="654050"/>
            <a:chOff x="2448" y="1516"/>
            <a:chExt cx="1918" cy="452"/>
          </a:xfrm>
        </p:grpSpPr>
        <p:graphicFrame>
          <p:nvGraphicFramePr>
            <p:cNvPr id="21508" name="Object 17"/>
            <p:cNvGraphicFramePr>
              <a:graphicFrameLocks noChangeAspect="1"/>
            </p:cNvGraphicFramePr>
            <p:nvPr/>
          </p:nvGraphicFramePr>
          <p:xfrm>
            <a:off x="3202" y="1596"/>
            <a:ext cx="1164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7" imgW="635000" imgH="203200" progId="Equation.DSMT4">
                    <p:embed/>
                  </p:oleObj>
                </mc:Choice>
                <mc:Fallback>
                  <p:oleObj name="" r:id="rId7" imgW="635000" imgH="203200" progId="Equation.DSMT4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02" y="1596"/>
                          <a:ext cx="1164" cy="3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7" name="Text Box 19"/>
            <p:cNvSpPr txBox="1"/>
            <p:nvPr/>
          </p:nvSpPr>
          <p:spPr>
            <a:xfrm>
              <a:off x="2448" y="1516"/>
              <a:ext cx="850" cy="4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600" b="1" dirty="0">
                  <a:latin typeface="Times New Roman" panose="02020603050405020304" pitchFamily="18" charset="0"/>
                  <a:ea typeface="楷体_GB2312" pitchFamily="49" charset="-122"/>
                </a:rPr>
                <a:t>记作</a:t>
              </a:r>
              <a:endParaRPr lang="zh-CN" altLang="en-US" sz="36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772099" name="Object 3"/>
          <p:cNvGraphicFramePr>
            <a:graphicFrameLocks noChangeAspect="1"/>
          </p:cNvGraphicFramePr>
          <p:nvPr/>
        </p:nvGraphicFramePr>
        <p:xfrm>
          <a:off x="1219200" y="3192463"/>
          <a:ext cx="1600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9" imgW="1600200" imgH="977900" progId="Equation.3">
                  <p:embed/>
                </p:oleObj>
              </mc:Choice>
              <mc:Fallback>
                <p:oleObj name="" r:id="rId9" imgW="1600200" imgH="9779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9200" y="3192463"/>
                        <a:ext cx="1600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2100" name="Object 4"/>
          <p:cNvGraphicFramePr>
            <a:graphicFrameLocks noChangeAspect="1"/>
          </p:cNvGraphicFramePr>
          <p:nvPr/>
        </p:nvGraphicFramePr>
        <p:xfrm>
          <a:off x="500063" y="4286250"/>
          <a:ext cx="7589837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1" imgW="3035300" imgH="685800" progId="Equation.DSMT4">
                  <p:embed/>
                </p:oleObj>
              </mc:Choice>
              <mc:Fallback>
                <p:oleObj name="" r:id="rId11" imgW="3035300" imgH="6858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0063" y="4286250"/>
                        <a:ext cx="7589837" cy="171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7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7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7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7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2" grpId="0"/>
      <p:bldP spid="7731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7" name="Text Box 2"/>
          <p:cNvSpPr txBox="1"/>
          <p:nvPr/>
        </p:nvSpPr>
        <p:spPr>
          <a:xfrm>
            <a:off x="142875" y="285750"/>
            <a:ext cx="8686800" cy="3540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在某一个繁忙的汽车站有大量的汽车通过，设每辆汽车在一天的某段时间内发生事故的概率为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0.0001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，在某天的该段时间内有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1000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辆汽车通过，求某天该段时间内发生事故的次数不小于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的概率是多少？</a:t>
            </a:r>
            <a:endParaRPr lang="en-US" altLang="zh-CN" sz="28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endParaRPr lang="en-US" altLang="zh-CN" sz="28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  <p:sp>
        <p:nvSpPr>
          <p:cNvPr id="7" name="Text Box 2"/>
          <p:cNvSpPr txBox="1"/>
          <p:nvPr/>
        </p:nvSpPr>
        <p:spPr>
          <a:xfrm>
            <a:off x="142875" y="2071688"/>
            <a:ext cx="8686800" cy="31076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解、该问题可看做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重伯努利试验，设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重伯努利试验中发生事故的次数，则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X~B(0.0001,1000).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有两种方法解决。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方法一：按二项分布计算</a:t>
            </a:r>
            <a:endParaRPr lang="en-US" altLang="zh-CN" sz="28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1482725" y="3970338"/>
          <a:ext cx="57324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" imgW="2197100" imgH="203200" progId="Equation.DSMT4">
                  <p:embed/>
                </p:oleObj>
              </mc:Choice>
              <mc:Fallback>
                <p:oleObj name="" r:id="rId1" imgW="2197100" imgH="2032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82725" y="3970338"/>
                        <a:ext cx="5732463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3071813" y="4527550"/>
          <a:ext cx="5500687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3" imgW="2108200" imgH="482600" progId="Equation.DSMT4">
                  <p:embed/>
                </p:oleObj>
              </mc:Choice>
              <mc:Fallback>
                <p:oleObj name="" r:id="rId3" imgW="2108200" imgH="4826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1813" y="4527550"/>
                        <a:ext cx="5500687" cy="1258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3094038" y="5894388"/>
          <a:ext cx="21209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5" imgW="812165" imgH="177800" progId="Equation.DSMT4">
                  <p:embed/>
                </p:oleObj>
              </mc:Choice>
              <mc:Fallback>
                <p:oleObj name="" r:id="rId5" imgW="812165" imgH="1778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94038" y="5894388"/>
                        <a:ext cx="2120900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2"/>
          <p:cNvSpPr txBox="1"/>
          <p:nvPr/>
        </p:nvSpPr>
        <p:spPr>
          <a:xfrm>
            <a:off x="142875" y="428625"/>
            <a:ext cx="8686800" cy="310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方法二：应用泊松定理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由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p=0.0001,n=1000,</a:t>
            </a:r>
            <a:r>
              <a:rPr lang="el-GR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λ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=np=0.1,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所以可以用泊松定理来近似计算。根据泊松定理，发生事故的次数不小于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的概率为</a:t>
            </a:r>
            <a:endParaRPr lang="en-US" altLang="zh-CN" sz="28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1928813" y="2424113"/>
          <a:ext cx="18272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" imgW="736600" imgH="203200" progId="Equation.DSMT4">
                  <p:embed/>
                </p:oleObj>
              </mc:Choice>
              <mc:Fallback>
                <p:oleObj name="" r:id="rId1" imgW="736600" imgH="2032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8813" y="2424113"/>
                        <a:ext cx="1827212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5522913" y="2428875"/>
          <a:ext cx="21209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3" imgW="812165" imgH="177800" progId="Equation.DSMT4">
                  <p:embed/>
                </p:oleObj>
              </mc:Choice>
              <mc:Fallback>
                <p:oleObj name="" r:id="rId3" imgW="812165" imgH="1778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2913" y="2428875"/>
                        <a:ext cx="2120900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3714750" y="2071688"/>
          <a:ext cx="18573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5" imgW="748665" imgH="444500" progId="Equation.DSMT4">
                  <p:embed/>
                </p:oleObj>
              </mc:Choice>
              <mc:Fallback>
                <p:oleObj name="" r:id="rId5" imgW="748665" imgH="4445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14750" y="2071688"/>
                        <a:ext cx="1857375" cy="110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3" name="Rectangle 3"/>
          <p:cNvSpPr>
            <a:spLocks noGrp="1"/>
          </p:cNvSpPr>
          <p:nvPr>
            <p:ph idx="1"/>
          </p:nvPr>
        </p:nvSpPr>
        <p:spPr>
          <a:xfrm>
            <a:off x="285750" y="1758950"/>
            <a:ext cx="8501063" cy="785813"/>
          </a:xfrm>
        </p:spPr>
        <p:txBody>
          <a:bodyPr vert="horz" wrap="square" lIns="91440" tIns="45720" rIns="91440" bIns="45720" anchor="t"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下面引入随机变量的分布函数的概念。</a:t>
            </a:r>
            <a:endParaRPr lang="zh-CN" altLang="en-US" sz="2800" b="1" dirty="0"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7" name="Object 2"/>
          <p:cNvGraphicFramePr/>
          <p:nvPr/>
        </p:nvGraphicFramePr>
        <p:xfrm>
          <a:off x="1392238" y="714375"/>
          <a:ext cx="589438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476500" imgH="228600" progId="Equation.DSMT4">
                  <p:embed/>
                </p:oleObj>
              </mc:Choice>
              <mc:Fallback>
                <p:oleObj name="" r:id="rId1" imgW="2476500" imgH="2286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92238" y="714375"/>
                        <a:ext cx="5894387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/>
          <p:nvPr/>
        </p:nvGraphicFramePr>
        <p:xfrm>
          <a:off x="444500" y="1285875"/>
          <a:ext cx="82216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3454400" imgH="228600" progId="Equation.DSMT4">
                  <p:embed/>
                </p:oleObj>
              </mc:Choice>
              <mc:Fallback>
                <p:oleObj name="" r:id="rId3" imgW="34544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4500" y="1285875"/>
                        <a:ext cx="8221663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3"/>
          <p:cNvSpPr/>
          <p:nvPr/>
        </p:nvSpPr>
        <p:spPr>
          <a:xfrm>
            <a:off x="-142875" y="2286000"/>
            <a:ext cx="4148138" cy="534988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marL="908050" indent="-43624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3200" b="1" dirty="0">
                <a:solidFill>
                  <a:srgbClr val="4E3CFA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 dirty="0">
                <a:solidFill>
                  <a:srgbClr val="4E3CFA"/>
                </a:solidFill>
                <a:latin typeface="楷体_GB2312" pitchFamily="49" charset="-122"/>
                <a:ea typeface="楷体_GB2312" pitchFamily="49" charset="-122"/>
              </a:rPr>
              <a:t>、分布函数的定义</a:t>
            </a:r>
            <a:endParaRPr lang="zh-CN" altLang="en-US" sz="3200" b="1" dirty="0">
              <a:solidFill>
                <a:srgbClr val="4E3CF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Rectangle 2"/>
          <p:cNvSpPr/>
          <p:nvPr/>
        </p:nvSpPr>
        <p:spPr>
          <a:xfrm>
            <a:off x="685800" y="3852863"/>
            <a:ext cx="28575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分布函数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en-US" altLang="zh-CN" sz="28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" name="Text Box 3"/>
          <p:cNvSpPr txBox="1"/>
          <p:nvPr/>
        </p:nvSpPr>
        <p:spPr>
          <a:xfrm>
            <a:off x="1905000" y="2857500"/>
            <a:ext cx="70596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为随机变量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是任意实数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称函数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3" name="Object 4"/>
          <p:cNvGraphicFramePr/>
          <p:nvPr/>
        </p:nvGraphicFramePr>
        <p:xfrm>
          <a:off x="2701925" y="3357563"/>
          <a:ext cx="41624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2093595" imgH="203200" progId="Equation.DSMT4">
                  <p:embed/>
                </p:oleObj>
              </mc:Choice>
              <mc:Fallback>
                <p:oleObj name="" r:id="rId5" imgW="2093595" imgH="203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1925" y="3357563"/>
                        <a:ext cx="4162425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8"/>
          <p:cNvSpPr txBox="1"/>
          <p:nvPr/>
        </p:nvSpPr>
        <p:spPr>
          <a:xfrm>
            <a:off x="685800" y="2873375"/>
            <a:ext cx="1222375" cy="52387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29" name="Object 5"/>
          <p:cNvGraphicFramePr/>
          <p:nvPr/>
        </p:nvGraphicFramePr>
        <p:xfrm>
          <a:off x="754063" y="4776788"/>
          <a:ext cx="241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1141730" imgH="215900" progId="Equation.DSMT4">
                  <p:embed/>
                </p:oleObj>
              </mc:Choice>
              <mc:Fallback>
                <p:oleObj name="" r:id="rId7" imgW="1141730" imgH="2159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4063" y="4776788"/>
                        <a:ext cx="2413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4"/>
          <p:cNvGrpSpPr/>
          <p:nvPr/>
        </p:nvGrpSpPr>
        <p:grpSpPr>
          <a:xfrm>
            <a:off x="2103438" y="4635500"/>
            <a:ext cx="4618037" cy="1651000"/>
            <a:chOff x="1325" y="1677"/>
            <a:chExt cx="2909" cy="1040"/>
          </a:xfrm>
        </p:grpSpPr>
        <p:sp>
          <p:nvSpPr>
            <p:cNvPr id="1039" name="Freeform 34"/>
            <p:cNvSpPr/>
            <p:nvPr/>
          </p:nvSpPr>
          <p:spPr>
            <a:xfrm>
              <a:off x="2106" y="1830"/>
              <a:ext cx="449" cy="615"/>
            </a:xfrm>
            <a:custGeom>
              <a:avLst/>
              <a:gdLst>
                <a:gd name="txL" fmla="*/ 0 w 449"/>
                <a:gd name="txT" fmla="*/ 0 h 615"/>
                <a:gd name="txR" fmla="*/ 449 w 449"/>
                <a:gd name="txB" fmla="*/ 615 h 615"/>
              </a:gdLst>
              <a:ahLst/>
              <a:cxnLst>
                <a:cxn ang="0">
                  <a:pos x="449" y="0"/>
                </a:cxn>
                <a:cxn ang="0">
                  <a:pos x="205" y="186"/>
                </a:cxn>
                <a:cxn ang="0">
                  <a:pos x="0" y="615"/>
                </a:cxn>
              </a:cxnLst>
              <a:rect l="txL" t="txT" r="txR" b="txB"/>
              <a:pathLst>
                <a:path w="449" h="615">
                  <a:moveTo>
                    <a:pt x="449" y="0"/>
                  </a:moveTo>
                  <a:cubicBezTo>
                    <a:pt x="364" y="42"/>
                    <a:pt x="280" y="84"/>
                    <a:pt x="205" y="186"/>
                  </a:cubicBezTo>
                  <a:cubicBezTo>
                    <a:pt x="130" y="288"/>
                    <a:pt x="23" y="519"/>
                    <a:pt x="0" y="615"/>
                  </a:cubicBezTo>
                </a:path>
              </a:pathLst>
            </a:custGeom>
            <a:noFill/>
            <a:ln w="25400" cap="flat" cmpd="sng">
              <a:solidFill>
                <a:srgbClr val="993300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lIns="90000" tIns="46800" rIns="90000" bIns="4680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030" name="Object 7"/>
            <p:cNvGraphicFramePr/>
            <p:nvPr/>
          </p:nvGraphicFramePr>
          <p:xfrm>
            <a:off x="2796" y="2474"/>
            <a:ext cx="22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9" imgW="127000" imgH="139700" progId="Equation.DSMT4">
                    <p:embed/>
                  </p:oleObj>
                </mc:Choice>
                <mc:Fallback>
                  <p:oleObj name="" r:id="rId9" imgW="127000" imgH="1397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796" y="2474"/>
                          <a:ext cx="221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40" name="Group 30"/>
            <p:cNvGrpSpPr/>
            <p:nvPr/>
          </p:nvGrpSpPr>
          <p:grpSpPr>
            <a:xfrm>
              <a:off x="1325" y="2191"/>
              <a:ext cx="2909" cy="293"/>
              <a:chOff x="1543" y="2728"/>
              <a:chExt cx="2909" cy="293"/>
            </a:xfrm>
          </p:grpSpPr>
          <p:sp>
            <p:nvSpPr>
              <p:cNvPr id="1041" name="Line 14"/>
              <p:cNvSpPr/>
              <p:nvPr/>
            </p:nvSpPr>
            <p:spPr>
              <a:xfrm>
                <a:off x="1543" y="3004"/>
                <a:ext cx="2909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grpSp>
            <p:nvGrpSpPr>
              <p:cNvPr id="1042" name="Group 29"/>
              <p:cNvGrpSpPr/>
              <p:nvPr/>
            </p:nvGrpSpPr>
            <p:grpSpPr>
              <a:xfrm>
                <a:off x="1659" y="2728"/>
                <a:ext cx="1474" cy="293"/>
                <a:chOff x="1659" y="2738"/>
                <a:chExt cx="1474" cy="293"/>
              </a:xfrm>
            </p:grpSpPr>
            <p:sp>
              <p:nvSpPr>
                <p:cNvPr id="1043" name="Line 16"/>
                <p:cNvSpPr/>
                <p:nvPr/>
              </p:nvSpPr>
              <p:spPr>
                <a:xfrm>
                  <a:off x="1688" y="2760"/>
                  <a:ext cx="1445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44" name="Line 19"/>
                <p:cNvSpPr/>
                <p:nvPr/>
              </p:nvSpPr>
              <p:spPr>
                <a:xfrm>
                  <a:off x="3126" y="2767"/>
                  <a:ext cx="0" cy="23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45" name="Line 20"/>
                <p:cNvSpPr/>
                <p:nvPr/>
              </p:nvSpPr>
              <p:spPr>
                <a:xfrm rot="314417" flipH="1">
                  <a:off x="1659" y="2743"/>
                  <a:ext cx="136" cy="273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46" name="Line 21"/>
                <p:cNvSpPr/>
                <p:nvPr/>
              </p:nvSpPr>
              <p:spPr>
                <a:xfrm rot="314417" flipH="1">
                  <a:off x="1834" y="2742"/>
                  <a:ext cx="136" cy="273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47" name="Line 22"/>
                <p:cNvSpPr/>
                <p:nvPr/>
              </p:nvSpPr>
              <p:spPr>
                <a:xfrm rot="314417" flipH="1">
                  <a:off x="2399" y="2740"/>
                  <a:ext cx="136" cy="273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48" name="Line 23"/>
                <p:cNvSpPr/>
                <p:nvPr/>
              </p:nvSpPr>
              <p:spPr>
                <a:xfrm rot="314417" flipH="1">
                  <a:off x="2594" y="2749"/>
                  <a:ext cx="136" cy="273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49" name="Line 24"/>
                <p:cNvSpPr/>
                <p:nvPr/>
              </p:nvSpPr>
              <p:spPr>
                <a:xfrm rot="314417" flipH="1">
                  <a:off x="2788" y="2748"/>
                  <a:ext cx="136" cy="273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50" name="Line 25"/>
                <p:cNvSpPr/>
                <p:nvPr/>
              </p:nvSpPr>
              <p:spPr>
                <a:xfrm rot="314417" flipH="1">
                  <a:off x="2962" y="2758"/>
                  <a:ext cx="136" cy="273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51" name="Line 26"/>
                <p:cNvSpPr/>
                <p:nvPr/>
              </p:nvSpPr>
              <p:spPr>
                <a:xfrm rot="314417" flipH="1">
                  <a:off x="2213" y="2740"/>
                  <a:ext cx="136" cy="273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52" name="Line 27"/>
                <p:cNvSpPr/>
                <p:nvPr/>
              </p:nvSpPr>
              <p:spPr>
                <a:xfrm rot="314417" flipH="1">
                  <a:off x="2026" y="2738"/>
                  <a:ext cx="136" cy="273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aphicFrame>
          <p:nvGraphicFramePr>
            <p:cNvPr id="1031" name="Object 8"/>
            <p:cNvGraphicFramePr/>
            <p:nvPr/>
          </p:nvGraphicFramePr>
          <p:xfrm>
            <a:off x="2524" y="1677"/>
            <a:ext cx="279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1" imgW="177800" imgH="165100" progId="Equation.DSMT4">
                    <p:embed/>
                  </p:oleObj>
                </mc:Choice>
                <mc:Fallback>
                  <p:oleObj name="" r:id="rId11" imgW="177800" imgH="165100" progId="Equation.DSMT4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524" y="1677"/>
                          <a:ext cx="279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Text Box 3"/>
          <p:cNvSpPr txBox="1"/>
          <p:nvPr/>
        </p:nvSpPr>
        <p:spPr>
          <a:xfrm>
            <a:off x="428625" y="6191250"/>
            <a:ext cx="70596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作用：利用分布函数求各种随机事件的概率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163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  <p:bldP spid="19" grpId="0"/>
      <p:bldP spid="21" grpId="0"/>
      <p:bldP spid="22" grpId="0"/>
      <p:bldP spid="24" grpId="0" bldLvl="0" animBg="1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2800" b="1" dirty="0"/>
              <a:t>二、分布函数的性质</a:t>
            </a:r>
            <a:endParaRPr lang="en-US" altLang="zh-CN" sz="28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14691" name="Text Box 3"/>
          <p:cNvSpPr txBox="1"/>
          <p:nvPr/>
        </p:nvSpPr>
        <p:spPr>
          <a:xfrm>
            <a:off x="381000" y="1219200"/>
            <a:ext cx="7924800" cy="11604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单调不减性</a:t>
            </a: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：若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en-US" altLang="zh-CN" sz="2800" b="1" baseline="-25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&lt;x</a:t>
            </a:r>
            <a:r>
              <a:rPr lang="en-US" altLang="zh-CN" sz="2800" b="1" baseline="-250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,  </a:t>
            </a:r>
            <a:r>
              <a:rPr lang="zh-CN" altLang="zh-CN" sz="2800" b="1" dirty="0">
                <a:latin typeface="Arial" panose="020B0604020202020204" pitchFamily="34" charset="0"/>
                <a:ea typeface="楷体_GB2312" pitchFamily="49" charset="-122"/>
              </a:rPr>
              <a:t>则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F(x</a:t>
            </a:r>
            <a:r>
              <a:rPr lang="en-US" altLang="zh-CN" sz="2800" b="1" baseline="-25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F(x</a:t>
            </a:r>
            <a:r>
              <a:rPr lang="en-US" altLang="zh-CN" sz="2800" b="1" baseline="-250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);</a:t>
            </a:r>
            <a:endParaRPr lang="en-US" altLang="zh-CN" sz="28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     2</a:t>
            </a: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归一 </a:t>
            </a:r>
            <a:r>
              <a:rPr lang="zh-CN" altLang="zh-CN" sz="28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性</a:t>
            </a:r>
            <a:r>
              <a:rPr lang="zh-CN" altLang="zh-CN" sz="2800" b="1" dirty="0">
                <a:latin typeface="Arial" panose="020B0604020202020204" pitchFamily="34" charset="0"/>
                <a:ea typeface="楷体_GB2312" pitchFamily="49" charset="-122"/>
              </a:rPr>
              <a:t>：对任意实数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F(x)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zh-CN" altLang="zh-CN" sz="2800" b="1" dirty="0">
                <a:latin typeface="Arial" panose="020B0604020202020204" pitchFamily="34" charset="0"/>
                <a:ea typeface="楷体_GB2312" pitchFamily="49" charset="-122"/>
              </a:rPr>
              <a:t>且</a:t>
            </a:r>
            <a:r>
              <a:rPr lang="zh-CN" altLang="zh-CN" sz="2400" dirty="0">
                <a:latin typeface="Arial" panose="020B0604020202020204" pitchFamily="34" charset="0"/>
                <a:ea typeface="楷体_GB2312" pitchFamily="49" charset="-122"/>
              </a:rPr>
              <a:t>        </a:t>
            </a:r>
            <a:endParaRPr lang="zh-CN" altLang="en-US" sz="24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114692" name="Object 2"/>
          <p:cNvGraphicFramePr/>
          <p:nvPr/>
        </p:nvGraphicFramePr>
        <p:xfrm>
          <a:off x="990600" y="2438400"/>
          <a:ext cx="75438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857500" imgH="279400" progId="Equation.3">
                  <p:embed/>
                </p:oleObj>
              </mc:Choice>
              <mc:Fallback>
                <p:oleObj name="" r:id="rId1" imgW="2857500" imgH="2794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2438400"/>
                        <a:ext cx="7543800" cy="663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3"/>
          <p:cNvGraphicFramePr/>
          <p:nvPr/>
        </p:nvGraphicFramePr>
        <p:xfrm>
          <a:off x="2438400" y="3886200"/>
          <a:ext cx="3581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1852295" imgH="304800" progId="Equation.3">
                  <p:embed/>
                </p:oleObj>
              </mc:Choice>
              <mc:Fallback>
                <p:oleObj name="" r:id="rId3" imgW="1852295" imgH="304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3886200"/>
                        <a:ext cx="3581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4" name="Rectangle 6"/>
          <p:cNvSpPr/>
          <p:nvPr/>
        </p:nvSpPr>
        <p:spPr>
          <a:xfrm>
            <a:off x="838200" y="3124200"/>
            <a:ext cx="571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zh-CN" altLang="zh-CN" sz="2800" b="1" dirty="0">
                <a:latin typeface="Arial" panose="020B0604020202020204" pitchFamily="34" charset="0"/>
                <a:ea typeface="楷体_GB2312" pitchFamily="49" charset="-122"/>
              </a:rPr>
              <a:t>右连续性：对任意实数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endParaRPr lang="zh-CN" altLang="en-US" sz="28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4695" name="Rectangle 7"/>
          <p:cNvSpPr/>
          <p:nvPr/>
        </p:nvSpPr>
        <p:spPr>
          <a:xfrm>
            <a:off x="685800" y="4495800"/>
            <a:ext cx="7467600" cy="1692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0" hangingPunct="0">
              <a:lnSpc>
                <a:spcPct val="125000"/>
              </a:lnSpc>
            </a:pPr>
            <a:r>
              <a:rPr lang="zh-CN" altLang="zh-CN" sz="2800" b="1" dirty="0">
                <a:solidFill>
                  <a:srgbClr val="800000"/>
                </a:solidFill>
                <a:latin typeface="Arial" panose="020B0604020202020204" pitchFamily="34" charset="0"/>
                <a:ea typeface="楷体_GB2312" pitchFamily="49" charset="-122"/>
              </a:rPr>
              <a:t>反之，具有上述三个性质的实函数，必是某个随机变量的分布函数。故该三个性质是</a:t>
            </a:r>
            <a:endParaRPr lang="zh-CN" altLang="en-US" sz="2800" b="1" dirty="0">
              <a:solidFill>
                <a:srgbClr val="8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0" hangingPunct="0">
              <a:lnSpc>
                <a:spcPct val="125000"/>
              </a:lnSpc>
            </a:pPr>
            <a:r>
              <a:rPr lang="zh-CN" altLang="zh-CN" sz="2800" b="1" dirty="0">
                <a:solidFill>
                  <a:srgbClr val="800000"/>
                </a:solidFill>
                <a:latin typeface="Arial" panose="020B0604020202020204" pitchFamily="34" charset="0"/>
                <a:ea typeface="楷体_GB2312" pitchFamily="49" charset="-122"/>
              </a:rPr>
              <a:t>分布函数的充分必要性质</a:t>
            </a:r>
            <a:r>
              <a:rPr lang="zh-CN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advTm="10000">
    <p:zoom/>
    <p:sndAc>
      <p:stSnd>
        <p:snd r:embed="rId5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/>
      <p:bldP spid="114691" grpId="0"/>
      <p:bldP spid="114694" grpId="0"/>
      <p:bldP spid="11469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Text Box 2"/>
          <p:cNvSpPr txBox="1"/>
          <p:nvPr/>
        </p:nvSpPr>
        <p:spPr>
          <a:xfrm>
            <a:off x="533400" y="457200"/>
            <a:ext cx="7620000" cy="21685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一般地，对离散型随机变量</a:t>
            </a:r>
            <a:endParaRPr lang="zh-CN" altLang="en-US" sz="28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                   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～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P{X= x</a:t>
            </a:r>
            <a:r>
              <a:rPr lang="en-US" altLang="zh-CN" sz="2800" b="1" baseline="-25000" dirty="0"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}</a:t>
            </a: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＝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en-US" altLang="zh-CN" sz="2800" b="1" baseline="-25000" dirty="0"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,   k</a:t>
            </a: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＝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1, 2, … </a:t>
            </a:r>
            <a:endParaRPr lang="en-US" altLang="zh-CN" sz="28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其分布函数为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         </a:t>
            </a:r>
            <a:endParaRPr lang="zh-CN" altLang="zh-CN" sz="24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eaLnBrk="0" hangingPunct="0">
              <a:spcBef>
                <a:spcPct val="50000"/>
              </a:spcBef>
            </a:pPr>
            <a:endParaRPr lang="en-US" altLang="zh-CN" sz="2400" b="1" baseline="-250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115715" name="Object 2"/>
          <p:cNvGraphicFramePr/>
          <p:nvPr/>
        </p:nvGraphicFramePr>
        <p:xfrm>
          <a:off x="3265488" y="1752600"/>
          <a:ext cx="3449637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625600" imgH="368300" progId="Equation.DSMT4">
                  <p:embed/>
                </p:oleObj>
              </mc:Choice>
              <mc:Fallback>
                <p:oleObj name="" r:id="rId1" imgW="1625600" imgH="3683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65488" y="1752600"/>
                        <a:ext cx="3449637" cy="865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6" name="Text Box 4"/>
          <p:cNvSpPr txBox="1"/>
          <p:nvPr/>
        </p:nvSpPr>
        <p:spPr>
          <a:xfrm>
            <a:off x="285750" y="2514600"/>
            <a:ext cx="53816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例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设随机变量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zh-CN" sz="2800" b="1" dirty="0">
                <a:latin typeface="Arial" panose="020B0604020202020204" pitchFamily="34" charset="0"/>
                <a:ea typeface="楷体_GB2312" pitchFamily="49" charset="-122"/>
              </a:rPr>
              <a:t>具分布律</a:t>
            </a: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如右表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5717" name="Text Box 5"/>
          <p:cNvSpPr txBox="1"/>
          <p:nvPr/>
        </p:nvSpPr>
        <p:spPr>
          <a:xfrm>
            <a:off x="609600" y="3657600"/>
            <a:ext cx="381000" cy="8223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zh-CN" sz="2400" b="1" dirty="0">
                <a:latin typeface="Arial" panose="020B0604020202020204" pitchFamily="34" charset="0"/>
                <a:ea typeface="楷体_GB2312" pitchFamily="49" charset="-122"/>
              </a:rPr>
              <a:t>解</a:t>
            </a:r>
            <a:r>
              <a:rPr lang="zh-CN" altLang="zh-CN" sz="2400" dirty="0">
                <a:latin typeface="Arial" panose="020B0604020202020204" pitchFamily="34" charset="0"/>
                <a:ea typeface="楷体_GB2312" pitchFamily="49" charset="-122"/>
              </a:rPr>
              <a:t>           </a:t>
            </a:r>
            <a:endParaRPr lang="zh-CN" altLang="en-US" sz="24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5718" name="Line 6"/>
          <p:cNvSpPr/>
          <p:nvPr/>
        </p:nvSpPr>
        <p:spPr>
          <a:xfrm flipV="1">
            <a:off x="5867400" y="4191000"/>
            <a:ext cx="0" cy="1676400"/>
          </a:xfrm>
          <a:prstGeom prst="line">
            <a:avLst/>
          </a:prstGeom>
          <a:ln w="12700" cap="flat" cmpd="sng">
            <a:solidFill>
              <a:srgbClr val="FF99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5719" name="Line 7"/>
          <p:cNvSpPr/>
          <p:nvPr/>
        </p:nvSpPr>
        <p:spPr>
          <a:xfrm>
            <a:off x="5257800" y="5715000"/>
            <a:ext cx="3200400" cy="0"/>
          </a:xfrm>
          <a:prstGeom prst="line">
            <a:avLst/>
          </a:prstGeom>
          <a:ln w="12700" cap="flat" cmpd="sng">
            <a:solidFill>
              <a:srgbClr val="FF99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5720" name="Line 8"/>
          <p:cNvSpPr/>
          <p:nvPr/>
        </p:nvSpPr>
        <p:spPr>
          <a:xfrm>
            <a:off x="5867400" y="5029200"/>
            <a:ext cx="76200" cy="0"/>
          </a:xfrm>
          <a:prstGeom prst="line">
            <a:avLst/>
          </a:prstGeom>
          <a:ln w="12700" cap="flat" cmpd="sng">
            <a:solidFill>
              <a:srgbClr val="FF99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21" name="Line 9"/>
          <p:cNvSpPr/>
          <p:nvPr/>
        </p:nvSpPr>
        <p:spPr>
          <a:xfrm flipV="1">
            <a:off x="6705600" y="5638800"/>
            <a:ext cx="0" cy="76200"/>
          </a:xfrm>
          <a:prstGeom prst="line">
            <a:avLst/>
          </a:prstGeom>
          <a:ln w="12700" cap="flat" cmpd="sng">
            <a:solidFill>
              <a:srgbClr val="FF99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22" name="Line 10"/>
          <p:cNvSpPr/>
          <p:nvPr/>
        </p:nvSpPr>
        <p:spPr>
          <a:xfrm flipV="1">
            <a:off x="7543800" y="5638800"/>
            <a:ext cx="0" cy="76200"/>
          </a:xfrm>
          <a:prstGeom prst="line">
            <a:avLst/>
          </a:prstGeom>
          <a:ln w="12700" cap="flat" cmpd="sng">
            <a:solidFill>
              <a:srgbClr val="FF99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23" name="Line 11"/>
          <p:cNvSpPr/>
          <p:nvPr/>
        </p:nvSpPr>
        <p:spPr>
          <a:xfrm flipH="1">
            <a:off x="4953000" y="5715000"/>
            <a:ext cx="914400" cy="0"/>
          </a:xfrm>
          <a:prstGeom prst="line">
            <a:avLst/>
          </a:prstGeom>
          <a:ln w="127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24" name="Line 12"/>
          <p:cNvSpPr/>
          <p:nvPr/>
        </p:nvSpPr>
        <p:spPr>
          <a:xfrm>
            <a:off x="5867400" y="5638800"/>
            <a:ext cx="838200" cy="0"/>
          </a:xfrm>
          <a:prstGeom prst="line">
            <a:avLst/>
          </a:prstGeom>
          <a:ln w="127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25" name="Line 13"/>
          <p:cNvSpPr/>
          <p:nvPr/>
        </p:nvSpPr>
        <p:spPr>
          <a:xfrm>
            <a:off x="6705600" y="5257800"/>
            <a:ext cx="838200" cy="0"/>
          </a:xfrm>
          <a:prstGeom prst="line">
            <a:avLst/>
          </a:prstGeom>
          <a:ln w="127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26" name="Line 14"/>
          <p:cNvSpPr/>
          <p:nvPr/>
        </p:nvSpPr>
        <p:spPr>
          <a:xfrm>
            <a:off x="7543800" y="5105400"/>
            <a:ext cx="914400" cy="0"/>
          </a:xfrm>
          <a:prstGeom prst="line">
            <a:avLst/>
          </a:prstGeom>
          <a:ln w="127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15727" name="Object 3"/>
          <p:cNvGraphicFramePr/>
          <p:nvPr/>
        </p:nvGraphicFramePr>
        <p:xfrm>
          <a:off x="5859463" y="4114800"/>
          <a:ext cx="4746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342900" imgH="203200" progId="Equation.3">
                  <p:embed/>
                </p:oleObj>
              </mc:Choice>
              <mc:Fallback>
                <p:oleObj name="" r:id="rId3" imgW="342900" imgH="203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59463" y="4114800"/>
                        <a:ext cx="474662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8" name="Object 4"/>
          <p:cNvGraphicFramePr/>
          <p:nvPr/>
        </p:nvGraphicFramePr>
        <p:xfrm>
          <a:off x="8229600" y="5776913"/>
          <a:ext cx="3048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127000" imgH="139700" progId="Equation.3">
                  <p:embed/>
                </p:oleObj>
              </mc:Choice>
              <mc:Fallback>
                <p:oleObj name="" r:id="rId5" imgW="127000" imgH="139700" progId="Equation.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29600" y="5776913"/>
                        <a:ext cx="304800" cy="334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9" name="Object 5"/>
          <p:cNvGraphicFramePr/>
          <p:nvPr/>
        </p:nvGraphicFramePr>
        <p:xfrm>
          <a:off x="5638800" y="5715000"/>
          <a:ext cx="3873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127000" imgH="177165" progId="Equation.3">
                  <p:embed/>
                </p:oleObj>
              </mc:Choice>
              <mc:Fallback>
                <p:oleObj name="" r:id="rId7" imgW="127000" imgH="17716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8800" y="5715000"/>
                        <a:ext cx="38735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0" name="Object 6"/>
          <p:cNvGraphicFramePr/>
          <p:nvPr/>
        </p:nvGraphicFramePr>
        <p:xfrm>
          <a:off x="5638800" y="4876800"/>
          <a:ext cx="21431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9" imgW="114300" imgH="165100" progId="Equation.3">
                  <p:embed/>
                </p:oleObj>
              </mc:Choice>
              <mc:Fallback>
                <p:oleObj name="" r:id="rId9" imgW="114300" imgH="1651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8800" y="4876800"/>
                        <a:ext cx="214313" cy="311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1" name="Object 7"/>
          <p:cNvGraphicFramePr/>
          <p:nvPr/>
        </p:nvGraphicFramePr>
        <p:xfrm>
          <a:off x="6629400" y="5791200"/>
          <a:ext cx="2095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1" imgW="114300" imgH="165100" progId="Equation.3">
                  <p:embed/>
                </p:oleObj>
              </mc:Choice>
              <mc:Fallback>
                <p:oleObj name="" r:id="rId11" imgW="114300" imgH="1651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29400" y="5791200"/>
                        <a:ext cx="20955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2" name="Object 8"/>
          <p:cNvGraphicFramePr/>
          <p:nvPr/>
        </p:nvGraphicFramePr>
        <p:xfrm>
          <a:off x="7467600" y="5791200"/>
          <a:ext cx="23812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3" imgW="127000" imgH="164465" progId="Equation.3">
                  <p:embed/>
                </p:oleObj>
              </mc:Choice>
              <mc:Fallback>
                <p:oleObj name="" r:id="rId13" imgW="127000" imgH="16446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67600" y="5791200"/>
                        <a:ext cx="238125" cy="309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3" name="Object 9"/>
          <p:cNvGraphicFramePr/>
          <p:nvPr/>
        </p:nvGraphicFramePr>
        <p:xfrm>
          <a:off x="1219200" y="3810000"/>
          <a:ext cx="29464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5" imgW="1053465" imgH="203200" progId="Equation.3">
                  <p:embed/>
                </p:oleObj>
              </mc:Choice>
              <mc:Fallback>
                <p:oleObj name="" r:id="rId15" imgW="1053465" imgH="2032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19200" y="3810000"/>
                        <a:ext cx="2946400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5" name="表格 3094"/>
          <p:cNvGraphicFramePr/>
          <p:nvPr/>
        </p:nvGraphicFramePr>
        <p:xfrm>
          <a:off x="5715000" y="2895600"/>
          <a:ext cx="2743200" cy="1050925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762000"/>
                <a:gridCol w="685800"/>
              </a:tblGrid>
              <a:tr h="5334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X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2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P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0.1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0.6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0.3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5751" name="Rectangle 39"/>
          <p:cNvSpPr/>
          <p:nvPr/>
        </p:nvSpPr>
        <p:spPr>
          <a:xfrm>
            <a:off x="1219200" y="3124200"/>
            <a:ext cx="36464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试求出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zh-CN" sz="2800" b="1" dirty="0">
                <a:latin typeface="Arial" panose="020B0604020202020204" pitchFamily="34" charset="0"/>
                <a:ea typeface="楷体_GB2312" pitchFamily="49" charset="-122"/>
              </a:rPr>
              <a:t>的分布函数</a:t>
            </a:r>
            <a:r>
              <a:rPr lang="zh-CN" altLang="zh-CN" sz="2800" dirty="0"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115752" name="Object 10"/>
          <p:cNvGraphicFramePr/>
          <p:nvPr/>
        </p:nvGraphicFramePr>
        <p:xfrm>
          <a:off x="1187450" y="4114800"/>
          <a:ext cx="27336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7" imgW="977900" imgH="914400" progId="Equation.3">
                  <p:embed/>
                </p:oleObj>
              </mc:Choice>
              <mc:Fallback>
                <p:oleObj name="" r:id="rId17" imgW="977900" imgH="9144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87450" y="4114800"/>
                        <a:ext cx="2733675" cy="213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19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/>
      <p:bldP spid="115716" grpId="0"/>
      <p:bldP spid="115717" grpId="0"/>
      <p:bldP spid="1157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Text Box 2"/>
          <p:cNvSpPr txBox="1"/>
          <p:nvPr/>
        </p:nvSpPr>
        <p:spPr>
          <a:xfrm>
            <a:off x="762000" y="838200"/>
            <a:ext cx="7772400" cy="20145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例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向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[0,1]</a:t>
            </a: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区间随机抛一质点，以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zh-CN" sz="2800" b="1" dirty="0">
                <a:latin typeface="Arial" panose="020B0604020202020204" pitchFamily="34" charset="0"/>
                <a:ea typeface="楷体_GB2312" pitchFamily="49" charset="-122"/>
              </a:rPr>
              <a:t>表示质点坐标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.</a:t>
            </a: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假定</a:t>
            </a:r>
            <a:r>
              <a:rPr lang="zh-CN" altLang="zh-CN" sz="2800" b="1" dirty="0">
                <a:latin typeface="Arial" panose="020B0604020202020204" pitchFamily="34" charset="0"/>
                <a:ea typeface="楷体_GB2312" pitchFamily="49" charset="-122"/>
              </a:rPr>
              <a:t>质点落在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[0,1]</a:t>
            </a: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区间内任一子区间内的概率与区间长成正比</a:t>
            </a:r>
            <a:r>
              <a:rPr lang="zh-CN" altLang="zh-CN" sz="2800" b="1" dirty="0">
                <a:latin typeface="Arial" panose="020B0604020202020204" pitchFamily="34" charset="0"/>
                <a:ea typeface="楷体_GB2312" pitchFamily="49" charset="-122"/>
              </a:rPr>
              <a:t>，求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zh-CN" sz="2800" b="1" dirty="0">
                <a:latin typeface="Arial" panose="020B0604020202020204" pitchFamily="34" charset="0"/>
                <a:ea typeface="楷体_GB2312" pitchFamily="49" charset="-122"/>
              </a:rPr>
              <a:t>的分布函数</a:t>
            </a:r>
            <a:endParaRPr lang="zh-CN" altLang="en-US" sz="28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zh-CN" sz="2800" b="1" dirty="0">
                <a:latin typeface="Arial" panose="020B0604020202020204" pitchFamily="34" charset="0"/>
                <a:ea typeface="楷体_GB2312" pitchFamily="49" charset="-122"/>
              </a:rPr>
              <a:t>解：</a:t>
            </a:r>
            <a:r>
              <a:rPr lang="zh-CN" altLang="zh-CN" sz="2400" b="1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F(x)=P{X≤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r>
              <a:rPr lang="zh-CN" altLang="zh-CN" sz="2400" dirty="0">
                <a:latin typeface="Arial" panose="020B0604020202020204" pitchFamily="34" charset="0"/>
                <a:ea typeface="楷体_GB2312" pitchFamily="49" charset="-122"/>
              </a:rPr>
              <a:t>                                             </a:t>
            </a:r>
            <a:endParaRPr lang="en-US" altLang="zh-CN" sz="24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116739" name="Object 2"/>
          <p:cNvGraphicFramePr/>
          <p:nvPr/>
        </p:nvGraphicFramePr>
        <p:xfrm>
          <a:off x="1101725" y="4648200"/>
          <a:ext cx="43910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2120265" imgH="711200" progId="Equation.3">
                  <p:embed/>
                </p:oleObj>
              </mc:Choice>
              <mc:Fallback>
                <p:oleObj name="" r:id="rId1" imgW="2120265" imgH="711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1725" y="4648200"/>
                        <a:ext cx="4391025" cy="15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Line 4"/>
          <p:cNvSpPr/>
          <p:nvPr/>
        </p:nvSpPr>
        <p:spPr>
          <a:xfrm flipV="1">
            <a:off x="6705600" y="2743200"/>
            <a:ext cx="0" cy="1752600"/>
          </a:xfrm>
          <a:prstGeom prst="line">
            <a:avLst/>
          </a:prstGeom>
          <a:ln w="12700" cap="flat" cmpd="sng">
            <a:solidFill>
              <a:srgbClr val="FF99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107" name="Line 5"/>
          <p:cNvSpPr/>
          <p:nvPr/>
        </p:nvSpPr>
        <p:spPr>
          <a:xfrm>
            <a:off x="6172200" y="4343400"/>
            <a:ext cx="2362200" cy="0"/>
          </a:xfrm>
          <a:prstGeom prst="line">
            <a:avLst/>
          </a:prstGeom>
          <a:ln w="12700" cap="flat" cmpd="sng">
            <a:solidFill>
              <a:srgbClr val="FF99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6742" name="Line 6"/>
          <p:cNvSpPr/>
          <p:nvPr/>
        </p:nvSpPr>
        <p:spPr>
          <a:xfrm>
            <a:off x="5943600" y="4343400"/>
            <a:ext cx="762000" cy="0"/>
          </a:xfrm>
          <a:prstGeom prst="line">
            <a:avLst/>
          </a:prstGeom>
          <a:ln w="127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6743" name="Line 7"/>
          <p:cNvSpPr/>
          <p:nvPr/>
        </p:nvSpPr>
        <p:spPr>
          <a:xfrm flipV="1">
            <a:off x="6705600" y="3657600"/>
            <a:ext cx="685800" cy="685800"/>
          </a:xfrm>
          <a:prstGeom prst="line">
            <a:avLst/>
          </a:prstGeom>
          <a:ln w="127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6744" name="Line 8"/>
          <p:cNvSpPr/>
          <p:nvPr/>
        </p:nvSpPr>
        <p:spPr>
          <a:xfrm>
            <a:off x="7391400" y="3657600"/>
            <a:ext cx="1066800" cy="0"/>
          </a:xfrm>
          <a:prstGeom prst="line">
            <a:avLst/>
          </a:prstGeom>
          <a:ln w="127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11" name="Line 9"/>
          <p:cNvSpPr/>
          <p:nvPr/>
        </p:nvSpPr>
        <p:spPr>
          <a:xfrm>
            <a:off x="6705600" y="3657600"/>
            <a:ext cx="0" cy="0"/>
          </a:xfrm>
          <a:prstGeom prst="line">
            <a:avLst/>
          </a:prstGeom>
          <a:ln w="12700" cap="flat" cmpd="sng">
            <a:solidFill>
              <a:srgbClr val="FF99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12" name="Line 10"/>
          <p:cNvSpPr/>
          <p:nvPr/>
        </p:nvSpPr>
        <p:spPr>
          <a:xfrm>
            <a:off x="6705600" y="3657600"/>
            <a:ext cx="76200" cy="0"/>
          </a:xfrm>
          <a:prstGeom prst="line">
            <a:avLst/>
          </a:prstGeom>
          <a:ln w="12700" cap="flat" cmpd="sng">
            <a:solidFill>
              <a:srgbClr val="FF99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13" name="Line 11"/>
          <p:cNvSpPr/>
          <p:nvPr/>
        </p:nvSpPr>
        <p:spPr>
          <a:xfrm>
            <a:off x="7391400" y="4343400"/>
            <a:ext cx="0" cy="0"/>
          </a:xfrm>
          <a:prstGeom prst="line">
            <a:avLst/>
          </a:prstGeom>
          <a:ln w="12700" cap="flat" cmpd="sng">
            <a:solidFill>
              <a:srgbClr val="FF99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14" name="Line 12"/>
          <p:cNvSpPr/>
          <p:nvPr/>
        </p:nvSpPr>
        <p:spPr>
          <a:xfrm flipV="1">
            <a:off x="7467600" y="4267200"/>
            <a:ext cx="0" cy="76200"/>
          </a:xfrm>
          <a:prstGeom prst="line">
            <a:avLst/>
          </a:prstGeom>
          <a:ln w="12700" cap="flat" cmpd="sng">
            <a:solidFill>
              <a:srgbClr val="FF99FF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4099" name="Object 3"/>
          <p:cNvGraphicFramePr/>
          <p:nvPr/>
        </p:nvGraphicFramePr>
        <p:xfrm>
          <a:off x="6477000" y="2286000"/>
          <a:ext cx="4984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342900" imgH="203200" progId="Equation.3">
                  <p:embed/>
                </p:oleObj>
              </mc:Choice>
              <mc:Fallback>
                <p:oleObj name="" r:id="rId3" imgW="342900" imgH="203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77000" y="2286000"/>
                        <a:ext cx="498475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/>
          <p:nvPr/>
        </p:nvGraphicFramePr>
        <p:xfrm>
          <a:off x="8305800" y="3951288"/>
          <a:ext cx="2286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127000" imgH="139700" progId="Equation.3">
                  <p:embed/>
                </p:oleObj>
              </mc:Choice>
              <mc:Fallback>
                <p:oleObj name="" r:id="rId5" imgW="127000" imgH="1397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05800" y="3951288"/>
                        <a:ext cx="228600" cy="250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/>
          <p:nvPr/>
        </p:nvGraphicFramePr>
        <p:xfrm flipH="1">
          <a:off x="7315200" y="4343400"/>
          <a:ext cx="1809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7" imgW="114300" imgH="165100" progId="Equation.3">
                  <p:embed/>
                </p:oleObj>
              </mc:Choice>
              <mc:Fallback>
                <p:oleObj name="" r:id="rId7" imgW="114300" imgH="1651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 flipH="1">
                        <a:off x="7315200" y="4343400"/>
                        <a:ext cx="18097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/>
          <p:nvPr/>
        </p:nvGraphicFramePr>
        <p:xfrm>
          <a:off x="6477000" y="4343400"/>
          <a:ext cx="223838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9" imgW="127000" imgH="177165" progId="Equation.3">
                  <p:embed/>
                </p:oleObj>
              </mc:Choice>
              <mc:Fallback>
                <p:oleObj name="" r:id="rId9" imgW="127000" imgH="17716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77000" y="4343400"/>
                        <a:ext cx="223838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/>
          <p:nvPr/>
        </p:nvGraphicFramePr>
        <p:xfrm flipH="1">
          <a:off x="6477000" y="3505200"/>
          <a:ext cx="1809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1" imgW="114300" imgH="165100" progId="Equation.3">
                  <p:embed/>
                </p:oleObj>
              </mc:Choice>
              <mc:Fallback>
                <p:oleObj name="" r:id="rId11" imgW="114300" imgH="1651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 flipH="1">
                        <a:off x="6477000" y="3505200"/>
                        <a:ext cx="18097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4" name="Text Box 18"/>
          <p:cNvSpPr txBox="1"/>
          <p:nvPr/>
        </p:nvSpPr>
        <p:spPr>
          <a:xfrm>
            <a:off x="838200" y="2895600"/>
            <a:ext cx="502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当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&lt;0</a:t>
            </a:r>
            <a:r>
              <a:rPr lang="zh-CN" altLang="en-US" sz="2800" dirty="0">
                <a:latin typeface="Times New Roman" panose="02020603050405020304" pitchFamily="18" charset="0"/>
              </a:rPr>
              <a:t>时</a:t>
            </a:r>
            <a:r>
              <a:rPr lang="en-US" altLang="zh-CN" sz="2800" dirty="0">
                <a:latin typeface="Times New Roman" panose="02020603050405020304" pitchFamily="18" charset="0"/>
              </a:rPr>
              <a:t>,F(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)=0;</a:t>
            </a:r>
            <a:r>
              <a:rPr lang="zh-CN" altLang="en-US" sz="2800" dirty="0">
                <a:latin typeface="Times New Roman" panose="02020603050405020304" pitchFamily="18" charset="0"/>
              </a:rPr>
              <a:t>当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&gt;1</a:t>
            </a:r>
            <a:r>
              <a:rPr lang="zh-CN" altLang="en-US" sz="2800" dirty="0">
                <a:latin typeface="Times New Roman" panose="02020603050405020304" pitchFamily="18" charset="0"/>
              </a:rPr>
              <a:t>时</a:t>
            </a:r>
            <a:r>
              <a:rPr lang="en-US" altLang="zh-CN" sz="2800" dirty="0">
                <a:latin typeface="Times New Roman" panose="02020603050405020304" pitchFamily="18" charset="0"/>
              </a:rPr>
              <a:t>,F(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)=1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16755" name="Rectangle 19"/>
          <p:cNvSpPr/>
          <p:nvPr/>
        </p:nvSpPr>
        <p:spPr>
          <a:xfrm>
            <a:off x="685800" y="3429000"/>
            <a:ext cx="22082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</a:rPr>
              <a:t>当</a:t>
            </a:r>
            <a:r>
              <a:rPr lang="en-US" altLang="zh-CN" sz="2800" dirty="0">
                <a:latin typeface="Times New Roman" panose="02020603050405020304" pitchFamily="18" charset="0"/>
              </a:rPr>
              <a:t>0≤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≤1</a:t>
            </a:r>
            <a:r>
              <a:rPr lang="zh-CN" altLang="en-US" sz="2800" dirty="0">
                <a:latin typeface="Times New Roman" panose="02020603050405020304" pitchFamily="18" charset="0"/>
              </a:rPr>
              <a:t>时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6756" name="Object 8"/>
          <p:cNvGraphicFramePr/>
          <p:nvPr/>
        </p:nvGraphicFramePr>
        <p:xfrm>
          <a:off x="2971800" y="3505200"/>
          <a:ext cx="34290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2" imgW="1586230" imgH="203200" progId="Equation.3">
                  <p:embed/>
                </p:oleObj>
              </mc:Choice>
              <mc:Fallback>
                <p:oleObj name="" r:id="rId12" imgW="1586230" imgH="203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71800" y="3505200"/>
                        <a:ext cx="3429000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7" name="Text Box 21"/>
          <p:cNvSpPr txBox="1"/>
          <p:nvPr/>
        </p:nvSpPr>
        <p:spPr>
          <a:xfrm>
            <a:off x="838200" y="4038600"/>
            <a:ext cx="495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特别</a:t>
            </a:r>
            <a:r>
              <a:rPr lang="en-US" altLang="zh-CN" sz="2800" dirty="0">
                <a:latin typeface="Times New Roman" panose="02020603050405020304" pitchFamily="18" charset="0"/>
              </a:rPr>
              <a:t>,F(1)=P{0≤x≤1}=k=1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10000">
    <p:zoom/>
    <p:sndAc>
      <p:stSnd>
        <p:snd r:embed="rId14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1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/>
      <p:bldP spid="116754" grpId="0"/>
      <p:bldP spid="116755" grpId="0"/>
      <p:bldP spid="1167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Text Box 2"/>
          <p:cNvSpPr txBox="1"/>
          <p:nvPr/>
        </p:nvSpPr>
        <p:spPr>
          <a:xfrm>
            <a:off x="1371600" y="142875"/>
            <a:ext cx="6207125" cy="1323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4000" b="1" dirty="0">
                <a:latin typeface="Times New Roman" panose="02020603050405020304" pitchFamily="18" charset="0"/>
                <a:ea typeface="楷体_GB2312"/>
              </a:rPr>
              <a:t>§2.4  </a:t>
            </a:r>
            <a:r>
              <a:rPr lang="zh-CN" altLang="en-US" sz="4000" b="1" dirty="0">
                <a:latin typeface="Times New Roman" panose="02020603050405020304" pitchFamily="18" charset="0"/>
                <a:ea typeface="楷体_GB2312"/>
              </a:rPr>
              <a:t>连续型随机变量及</a:t>
            </a:r>
            <a:endParaRPr lang="en-US" altLang="zh-CN" sz="4000" b="1" dirty="0">
              <a:latin typeface="Times New Roman" panose="02020603050405020304" pitchFamily="18" charset="0"/>
              <a:ea typeface="楷体_GB2312"/>
            </a:endParaRPr>
          </a:p>
          <a:p>
            <a:r>
              <a:rPr lang="en-US" altLang="zh-CN" sz="4000" b="1" dirty="0">
                <a:latin typeface="Times New Roman" panose="02020603050405020304" pitchFamily="18" charset="0"/>
                <a:ea typeface="楷体_GB2312"/>
              </a:rPr>
              <a:t>            </a:t>
            </a:r>
            <a:r>
              <a:rPr lang="zh-CN" altLang="en-US" sz="4000" b="1" dirty="0">
                <a:latin typeface="Times New Roman" panose="02020603050405020304" pitchFamily="18" charset="0"/>
                <a:ea typeface="楷体_GB2312"/>
              </a:rPr>
              <a:t>其概率密度</a:t>
            </a:r>
            <a:endParaRPr lang="zh-CN" altLang="en-US" sz="40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790531" name="Text Box 3"/>
          <p:cNvSpPr txBox="1"/>
          <p:nvPr/>
        </p:nvSpPr>
        <p:spPr>
          <a:xfrm>
            <a:off x="496888" y="1928813"/>
            <a:ext cx="8218487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/>
              </a:rPr>
              <a:t>(P42)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如果对于随机变量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的分布函数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/>
              </a:rPr>
              <a:t> F(x),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存在一个非负可积函数</a:t>
            </a:r>
            <a:r>
              <a:rPr lang="zh-CN" altLang="en-US" sz="2800" b="1" i="1" dirty="0"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/>
              </a:rPr>
              <a:t>(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/>
              </a:rPr>
              <a:t>),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使对于任意实数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/>
              </a:rPr>
              <a:t>x,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有</a:t>
            </a:r>
            <a:endParaRPr lang="zh-CN" altLang="en-US" sz="2800" b="1" dirty="0">
              <a:latin typeface="Times New Roman" panose="02020603050405020304" pitchFamily="18" charset="0"/>
              <a:ea typeface="楷体_GB2312"/>
            </a:endParaRPr>
          </a:p>
        </p:txBody>
      </p:sp>
      <p:graphicFrame>
        <p:nvGraphicFramePr>
          <p:cNvPr id="790532" name="Object 4"/>
          <p:cNvGraphicFramePr>
            <a:graphicFrameLocks noChangeAspect="1"/>
          </p:cNvGraphicFramePr>
          <p:nvPr/>
        </p:nvGraphicFramePr>
        <p:xfrm>
          <a:off x="1603375" y="2930525"/>
          <a:ext cx="618331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857500" imgH="330200" progId="Equation.DSMT4">
                  <p:embed/>
                </p:oleObj>
              </mc:Choice>
              <mc:Fallback>
                <p:oleObj name="" r:id="rId1" imgW="2857500" imgH="330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3375" y="2930525"/>
                        <a:ext cx="6183313" cy="71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0534" name="Text Box 6"/>
          <p:cNvSpPr txBox="1"/>
          <p:nvPr/>
        </p:nvSpPr>
        <p:spPr>
          <a:xfrm>
            <a:off x="457200" y="4071938"/>
            <a:ext cx="8435975" cy="2635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是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连续型随机变量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，其中函数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/>
              </a:rPr>
              <a:t> (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称为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概率密度函数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(Probability density function)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，简记为概率密度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/>
              </a:rPr>
              <a:t>.               </a:t>
            </a:r>
            <a:r>
              <a:rPr lang="zh-CN" altLang="zh-CN" sz="2800" b="1" dirty="0">
                <a:latin typeface="Arial" panose="020B0604020202020204" pitchFamily="34" charset="0"/>
                <a:ea typeface="楷体_GB2312"/>
              </a:rPr>
              <a:t>常记为</a:t>
            </a:r>
            <a:endParaRPr lang="zh-CN" altLang="zh-CN" sz="2800" b="1" dirty="0">
              <a:latin typeface="Arial" panose="020B0604020202020204" pitchFamily="34" charset="0"/>
              <a:ea typeface="楷体_GB2312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800" b="1" dirty="0">
                <a:latin typeface="Arial" panose="020B0604020202020204" pitchFamily="34" charset="0"/>
                <a:ea typeface="楷体_GB2312"/>
              </a:rPr>
              <a:t>X</a:t>
            </a:r>
            <a:r>
              <a:rPr lang="zh-CN" altLang="en-US" sz="2800" b="1" dirty="0">
                <a:latin typeface="Arial" panose="020B0604020202020204" pitchFamily="34" charset="0"/>
                <a:ea typeface="楷体_GB2312"/>
              </a:rPr>
              <a:t>～ </a:t>
            </a:r>
            <a:r>
              <a:rPr lang="en-US" altLang="zh-CN" sz="2800" b="1" dirty="0">
                <a:latin typeface="Arial" panose="020B0604020202020204" pitchFamily="34" charset="0"/>
                <a:ea typeface="楷体_GB2312"/>
              </a:rPr>
              <a:t>f(x) ,  (-</a:t>
            </a:r>
            <a:r>
              <a:rPr lang="en-US" altLang="zh-CN" sz="2800" b="1" dirty="0">
                <a:latin typeface="Arial" panose="020B0604020202020204" pitchFamily="34" charset="0"/>
                <a:ea typeface="楷体_GB2312"/>
                <a:sym typeface="Symbol" panose="05050102010706020507" pitchFamily="18" charset="2"/>
              </a:rPr>
              <a:t></a:t>
            </a:r>
            <a:r>
              <a:rPr lang="en-US" altLang="zh-CN" sz="2800" b="1" dirty="0">
                <a:latin typeface="Arial" panose="020B0604020202020204" pitchFamily="34" charset="0"/>
                <a:ea typeface="楷体_GB2312"/>
              </a:rPr>
              <a:t>&lt;x&lt;+</a:t>
            </a:r>
            <a:r>
              <a:rPr lang="en-US" altLang="zh-CN" sz="2800" b="1" dirty="0">
                <a:latin typeface="Arial" panose="020B0604020202020204" pitchFamily="34" charset="0"/>
                <a:ea typeface="楷体_GB2312"/>
                <a:sym typeface="Symbol" panose="05050102010706020507" pitchFamily="18" charset="2"/>
              </a:rPr>
              <a:t></a:t>
            </a:r>
            <a:r>
              <a:rPr lang="en-US" altLang="zh-CN" sz="2800" b="1" dirty="0">
                <a:latin typeface="Arial" panose="020B0604020202020204" pitchFamily="34" charset="0"/>
                <a:ea typeface="楷体_GB2312"/>
              </a:rPr>
              <a:t>)</a:t>
            </a:r>
            <a:endParaRPr lang="en-US" altLang="zh-CN" sz="2800" b="1" dirty="0">
              <a:latin typeface="Arial" panose="020B0604020202020204" pitchFamily="34" charset="0"/>
              <a:ea typeface="楷体_GB2312"/>
            </a:endParaRPr>
          </a:p>
          <a:p>
            <a:pPr>
              <a:lnSpc>
                <a:spcPct val="110000"/>
              </a:lnSpc>
            </a:pPr>
            <a:endParaRPr lang="en-US" altLang="zh-CN" sz="2800" b="1" i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2054" name="Text Box 8"/>
          <p:cNvSpPr txBox="1"/>
          <p:nvPr/>
        </p:nvSpPr>
        <p:spPr>
          <a:xfrm>
            <a:off x="285750" y="1416050"/>
            <a:ext cx="52863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、连续型 随机变量的概念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9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4">
                                            <p:txEl>
                                              <p:charRg st="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90534">
                                            <p:txEl>
                                              <p:charRg st="0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4">
                                            <p:txEl>
                                              <p:charRg st="95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90534">
                                            <p:txEl>
                                              <p:charRg st="95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1" grpId="0"/>
      <p:bldP spid="79053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3983038" cy="711200"/>
          </a:xfr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small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随机变量的类型</a:t>
            </a:r>
            <a:endParaRPr kumimoji="0" lang="zh-CN" altLang="en-US" sz="3600" b="0" i="0" u="none" strike="noStrike" kern="1200" cap="small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68611" name="Rectangle 3"/>
          <p:cNvSpPr/>
          <p:nvPr/>
        </p:nvSpPr>
        <p:spPr>
          <a:xfrm>
            <a:off x="684213" y="1317625"/>
            <a:ext cx="2016125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离散型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8612" name="Rectangle 4"/>
          <p:cNvSpPr/>
          <p:nvPr/>
        </p:nvSpPr>
        <p:spPr>
          <a:xfrm>
            <a:off x="684213" y="2643188"/>
            <a:ext cx="2519362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连续型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68613" name="Text Box 5"/>
          <p:cNvSpPr txBox="1"/>
          <p:nvPr/>
        </p:nvSpPr>
        <p:spPr>
          <a:xfrm>
            <a:off x="1331913" y="1928813"/>
            <a:ext cx="7200900" cy="519112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随机变量的所有取值是有限个或可列个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8614" name="Rectangle 6"/>
          <p:cNvSpPr/>
          <p:nvPr/>
        </p:nvSpPr>
        <p:spPr>
          <a:xfrm>
            <a:off x="1403350" y="3286125"/>
            <a:ext cx="7416800" cy="5191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随即变量的取值有无穷多个，且不可列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8615" name="Text Box 7"/>
          <p:cNvSpPr txBox="1"/>
          <p:nvPr/>
        </p:nvSpPr>
        <p:spPr>
          <a:xfrm>
            <a:off x="971550" y="4000500"/>
            <a:ext cx="7272338" cy="493713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marL="908050" indent="-436245" fontAlgn="t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2800" b="1" dirty="0">
                <a:latin typeface="宋体" panose="02010600030101010101" pitchFamily="2" charset="-122"/>
              </a:rPr>
              <a:t>其中连续型随机变量是一种重要类型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8" name="Text Box 11"/>
          <p:cNvSpPr txBox="1"/>
          <p:nvPr/>
        </p:nvSpPr>
        <p:spPr>
          <a:xfrm>
            <a:off x="571500" y="4857750"/>
            <a:ext cx="8455025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</a:rPr>
              <a:t>       连续型随机变量即取值于一个连续区间全部数值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r>
              <a:rPr lang="zh-CN" altLang="en-US" sz="2800" b="1" dirty="0">
                <a:latin typeface="Arial" panose="020B0604020202020204" pitchFamily="34" charset="0"/>
              </a:rPr>
              <a:t>的随机变量。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/>
      <p:bldP spid="68611" grpId="0"/>
      <p:bldP spid="68612" grpId="0"/>
      <p:bldP spid="68613" grpId="0"/>
      <p:bldP spid="68614" grpId="0"/>
      <p:bldP spid="68615" grpId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9155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2438400"/>
            <a:ext cx="5105400" cy="23256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3"/>
          <p:cNvGrpSpPr/>
          <p:nvPr/>
        </p:nvGrpSpPr>
        <p:grpSpPr>
          <a:xfrm>
            <a:off x="1600200" y="1000125"/>
            <a:ext cx="6019800" cy="4168775"/>
            <a:chOff x="768" y="583"/>
            <a:chExt cx="3792" cy="2626"/>
          </a:xfrm>
        </p:grpSpPr>
        <p:sp>
          <p:nvSpPr>
            <p:cNvPr id="3087" name="Line 4"/>
            <p:cNvSpPr/>
            <p:nvPr/>
          </p:nvSpPr>
          <p:spPr>
            <a:xfrm>
              <a:off x="768" y="2880"/>
              <a:ext cx="37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3088" name="Line 5"/>
            <p:cNvSpPr/>
            <p:nvPr/>
          </p:nvSpPr>
          <p:spPr>
            <a:xfrm flipV="1">
              <a:off x="2323" y="720"/>
              <a:ext cx="29" cy="238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3089" name="Text Box 6"/>
            <p:cNvSpPr txBox="1"/>
            <p:nvPr/>
          </p:nvSpPr>
          <p:spPr>
            <a:xfrm>
              <a:off x="4310" y="2844"/>
              <a:ext cx="2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i="1" dirty="0">
                  <a:latin typeface="Times New Roman" panose="02020603050405020304" pitchFamily="18" charset="0"/>
                  <a:ea typeface="楷体_GB2312"/>
                </a:rPr>
                <a:t>x</a:t>
              </a:r>
              <a:endParaRPr lang="en-US" altLang="zh-CN" i="1" dirty="0"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3090" name="Text Box 7"/>
            <p:cNvSpPr txBox="1"/>
            <p:nvPr/>
          </p:nvSpPr>
          <p:spPr>
            <a:xfrm>
              <a:off x="1736" y="583"/>
              <a:ext cx="570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i="1" dirty="0">
                  <a:latin typeface="Times New Roman" panose="02020603050405020304" pitchFamily="18" charset="0"/>
                  <a:ea typeface="楷体_GB2312"/>
                </a:rPr>
                <a:t>f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/>
                </a:rPr>
                <a:t> (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/>
                </a:rPr>
                <a:t>)</a:t>
              </a:r>
              <a:endParaRPr lang="en-US" altLang="zh-CN" sz="2800" b="1" i="1" dirty="0"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1714500" y="2513013"/>
            <a:ext cx="3471863" cy="2611437"/>
            <a:chOff x="816" y="2160"/>
            <a:chExt cx="2187" cy="1645"/>
          </a:xfrm>
        </p:grpSpPr>
        <p:sp>
          <p:nvSpPr>
            <p:cNvPr id="3085" name="Freeform 9" descr="大网格"/>
            <p:cNvSpPr/>
            <p:nvPr/>
          </p:nvSpPr>
          <p:spPr>
            <a:xfrm>
              <a:off x="816" y="2160"/>
              <a:ext cx="2076" cy="1326"/>
            </a:xfrm>
            <a:custGeom>
              <a:avLst/>
              <a:gdLst>
                <a:gd name="txL" fmla="*/ 0 w 2076"/>
                <a:gd name="txT" fmla="*/ 0 h 1326"/>
                <a:gd name="txR" fmla="*/ 2076 w 2076"/>
                <a:gd name="txB" fmla="*/ 1326 h 1326"/>
              </a:gdLst>
              <a:ahLst/>
              <a:cxnLst>
                <a:cxn ang="0">
                  <a:pos x="2076" y="684"/>
                </a:cxn>
                <a:cxn ang="0">
                  <a:pos x="1992" y="606"/>
                </a:cxn>
                <a:cxn ang="0">
                  <a:pos x="1944" y="528"/>
                </a:cxn>
                <a:cxn ang="0">
                  <a:pos x="1884" y="486"/>
                </a:cxn>
                <a:cxn ang="0">
                  <a:pos x="1824" y="432"/>
                </a:cxn>
                <a:cxn ang="0">
                  <a:pos x="1758" y="348"/>
                </a:cxn>
                <a:cxn ang="0">
                  <a:pos x="1752" y="336"/>
                </a:cxn>
                <a:cxn ang="0">
                  <a:pos x="1722" y="306"/>
                </a:cxn>
                <a:cxn ang="0">
                  <a:pos x="1638" y="222"/>
                </a:cxn>
                <a:cxn ang="0">
                  <a:pos x="1512" y="132"/>
                </a:cxn>
                <a:cxn ang="0">
                  <a:pos x="1458" y="90"/>
                </a:cxn>
                <a:cxn ang="0">
                  <a:pos x="1296" y="12"/>
                </a:cxn>
                <a:cxn ang="0">
                  <a:pos x="1152" y="0"/>
                </a:cxn>
                <a:cxn ang="0">
                  <a:pos x="1080" y="36"/>
                </a:cxn>
                <a:cxn ang="0">
                  <a:pos x="1044" y="72"/>
                </a:cxn>
                <a:cxn ang="0">
                  <a:pos x="1008" y="84"/>
                </a:cxn>
                <a:cxn ang="0">
                  <a:pos x="990" y="96"/>
                </a:cxn>
                <a:cxn ang="0">
                  <a:pos x="954" y="108"/>
                </a:cxn>
                <a:cxn ang="0">
                  <a:pos x="918" y="132"/>
                </a:cxn>
                <a:cxn ang="0">
                  <a:pos x="894" y="168"/>
                </a:cxn>
                <a:cxn ang="0">
                  <a:pos x="858" y="192"/>
                </a:cxn>
                <a:cxn ang="0">
                  <a:pos x="762" y="282"/>
                </a:cxn>
                <a:cxn ang="0">
                  <a:pos x="702" y="324"/>
                </a:cxn>
                <a:cxn ang="0">
                  <a:pos x="636" y="402"/>
                </a:cxn>
                <a:cxn ang="0">
                  <a:pos x="576" y="450"/>
                </a:cxn>
                <a:cxn ang="0">
                  <a:pos x="510" y="522"/>
                </a:cxn>
                <a:cxn ang="0">
                  <a:pos x="480" y="594"/>
                </a:cxn>
                <a:cxn ang="0">
                  <a:pos x="444" y="618"/>
                </a:cxn>
                <a:cxn ang="0">
                  <a:pos x="426" y="630"/>
                </a:cxn>
                <a:cxn ang="0">
                  <a:pos x="366" y="696"/>
                </a:cxn>
                <a:cxn ang="0">
                  <a:pos x="282" y="780"/>
                </a:cxn>
                <a:cxn ang="0">
                  <a:pos x="240" y="822"/>
                </a:cxn>
                <a:cxn ang="0">
                  <a:pos x="186" y="858"/>
                </a:cxn>
                <a:cxn ang="0">
                  <a:pos x="168" y="870"/>
                </a:cxn>
                <a:cxn ang="0">
                  <a:pos x="138" y="900"/>
                </a:cxn>
                <a:cxn ang="0">
                  <a:pos x="102" y="936"/>
                </a:cxn>
                <a:cxn ang="0">
                  <a:pos x="18" y="972"/>
                </a:cxn>
                <a:cxn ang="0">
                  <a:pos x="0" y="1326"/>
                </a:cxn>
                <a:cxn ang="0">
                  <a:pos x="0" y="990"/>
                </a:cxn>
                <a:cxn ang="0">
                  <a:pos x="0" y="1326"/>
                </a:cxn>
                <a:cxn ang="0">
                  <a:pos x="2064" y="1326"/>
                </a:cxn>
                <a:cxn ang="0">
                  <a:pos x="2076" y="684"/>
                </a:cxn>
              </a:cxnLst>
              <a:rect l="txL" t="txT" r="txR" b="txB"/>
              <a:pathLst>
                <a:path w="2076" h="1326">
                  <a:moveTo>
                    <a:pt x="2076" y="684"/>
                  </a:moveTo>
                  <a:cubicBezTo>
                    <a:pt x="2037" y="658"/>
                    <a:pt x="2026" y="640"/>
                    <a:pt x="1992" y="606"/>
                  </a:cubicBezTo>
                  <a:cubicBezTo>
                    <a:pt x="1973" y="587"/>
                    <a:pt x="1964" y="551"/>
                    <a:pt x="1944" y="528"/>
                  </a:cubicBezTo>
                  <a:cubicBezTo>
                    <a:pt x="1927" y="508"/>
                    <a:pt x="1905" y="500"/>
                    <a:pt x="1884" y="486"/>
                  </a:cubicBezTo>
                  <a:cubicBezTo>
                    <a:pt x="1862" y="453"/>
                    <a:pt x="1860" y="444"/>
                    <a:pt x="1824" y="432"/>
                  </a:cubicBezTo>
                  <a:cubicBezTo>
                    <a:pt x="1797" y="405"/>
                    <a:pt x="1775" y="383"/>
                    <a:pt x="1758" y="348"/>
                  </a:cubicBezTo>
                  <a:cubicBezTo>
                    <a:pt x="1694" y="386"/>
                    <a:pt x="1746" y="360"/>
                    <a:pt x="1752" y="336"/>
                  </a:cubicBezTo>
                  <a:cubicBezTo>
                    <a:pt x="1755" y="325"/>
                    <a:pt x="1727" y="309"/>
                    <a:pt x="1722" y="306"/>
                  </a:cubicBezTo>
                  <a:cubicBezTo>
                    <a:pt x="1698" y="271"/>
                    <a:pt x="1674" y="246"/>
                    <a:pt x="1638" y="222"/>
                  </a:cubicBezTo>
                  <a:cubicBezTo>
                    <a:pt x="1607" y="176"/>
                    <a:pt x="1560" y="156"/>
                    <a:pt x="1512" y="132"/>
                  </a:cubicBezTo>
                  <a:cubicBezTo>
                    <a:pt x="1491" y="121"/>
                    <a:pt x="1479" y="101"/>
                    <a:pt x="1458" y="90"/>
                  </a:cubicBezTo>
                  <a:cubicBezTo>
                    <a:pt x="1404" y="63"/>
                    <a:pt x="1353" y="31"/>
                    <a:pt x="1296" y="12"/>
                  </a:cubicBezTo>
                  <a:cubicBezTo>
                    <a:pt x="1261" y="0"/>
                    <a:pt x="1157" y="0"/>
                    <a:pt x="1152" y="0"/>
                  </a:cubicBezTo>
                  <a:cubicBezTo>
                    <a:pt x="1123" y="10"/>
                    <a:pt x="1103" y="13"/>
                    <a:pt x="1080" y="36"/>
                  </a:cubicBezTo>
                  <a:cubicBezTo>
                    <a:pt x="1068" y="48"/>
                    <a:pt x="1060" y="67"/>
                    <a:pt x="1044" y="72"/>
                  </a:cubicBezTo>
                  <a:cubicBezTo>
                    <a:pt x="1032" y="76"/>
                    <a:pt x="1019" y="77"/>
                    <a:pt x="1008" y="84"/>
                  </a:cubicBezTo>
                  <a:cubicBezTo>
                    <a:pt x="1002" y="88"/>
                    <a:pt x="997" y="93"/>
                    <a:pt x="990" y="96"/>
                  </a:cubicBezTo>
                  <a:cubicBezTo>
                    <a:pt x="978" y="101"/>
                    <a:pt x="966" y="104"/>
                    <a:pt x="954" y="108"/>
                  </a:cubicBezTo>
                  <a:cubicBezTo>
                    <a:pt x="940" y="113"/>
                    <a:pt x="918" y="132"/>
                    <a:pt x="918" y="132"/>
                  </a:cubicBezTo>
                  <a:cubicBezTo>
                    <a:pt x="910" y="144"/>
                    <a:pt x="906" y="160"/>
                    <a:pt x="894" y="168"/>
                  </a:cubicBezTo>
                  <a:cubicBezTo>
                    <a:pt x="882" y="176"/>
                    <a:pt x="858" y="192"/>
                    <a:pt x="858" y="192"/>
                  </a:cubicBezTo>
                  <a:cubicBezTo>
                    <a:pt x="839" y="220"/>
                    <a:pt x="792" y="267"/>
                    <a:pt x="762" y="282"/>
                  </a:cubicBezTo>
                  <a:cubicBezTo>
                    <a:pt x="739" y="293"/>
                    <a:pt x="718" y="303"/>
                    <a:pt x="702" y="324"/>
                  </a:cubicBezTo>
                  <a:cubicBezTo>
                    <a:pt x="680" y="352"/>
                    <a:pt x="671" y="390"/>
                    <a:pt x="636" y="402"/>
                  </a:cubicBezTo>
                  <a:cubicBezTo>
                    <a:pt x="625" y="436"/>
                    <a:pt x="599" y="428"/>
                    <a:pt x="576" y="450"/>
                  </a:cubicBezTo>
                  <a:cubicBezTo>
                    <a:pt x="572" y="453"/>
                    <a:pt x="520" y="499"/>
                    <a:pt x="510" y="522"/>
                  </a:cubicBezTo>
                  <a:cubicBezTo>
                    <a:pt x="500" y="543"/>
                    <a:pt x="497" y="576"/>
                    <a:pt x="480" y="594"/>
                  </a:cubicBezTo>
                  <a:cubicBezTo>
                    <a:pt x="470" y="605"/>
                    <a:pt x="456" y="610"/>
                    <a:pt x="444" y="618"/>
                  </a:cubicBezTo>
                  <a:cubicBezTo>
                    <a:pt x="438" y="622"/>
                    <a:pt x="426" y="630"/>
                    <a:pt x="426" y="630"/>
                  </a:cubicBezTo>
                  <a:cubicBezTo>
                    <a:pt x="410" y="654"/>
                    <a:pt x="390" y="680"/>
                    <a:pt x="366" y="696"/>
                  </a:cubicBezTo>
                  <a:cubicBezTo>
                    <a:pt x="344" y="729"/>
                    <a:pt x="311" y="753"/>
                    <a:pt x="282" y="780"/>
                  </a:cubicBezTo>
                  <a:cubicBezTo>
                    <a:pt x="267" y="793"/>
                    <a:pt x="256" y="811"/>
                    <a:pt x="240" y="822"/>
                  </a:cubicBezTo>
                  <a:cubicBezTo>
                    <a:pt x="231" y="828"/>
                    <a:pt x="200" y="849"/>
                    <a:pt x="186" y="858"/>
                  </a:cubicBezTo>
                  <a:cubicBezTo>
                    <a:pt x="180" y="862"/>
                    <a:pt x="168" y="870"/>
                    <a:pt x="168" y="870"/>
                  </a:cubicBezTo>
                  <a:cubicBezTo>
                    <a:pt x="143" y="907"/>
                    <a:pt x="171" y="871"/>
                    <a:pt x="138" y="900"/>
                  </a:cubicBezTo>
                  <a:cubicBezTo>
                    <a:pt x="125" y="911"/>
                    <a:pt x="118" y="931"/>
                    <a:pt x="102" y="936"/>
                  </a:cubicBezTo>
                  <a:cubicBezTo>
                    <a:pt x="74" y="945"/>
                    <a:pt x="45" y="959"/>
                    <a:pt x="18" y="972"/>
                  </a:cubicBezTo>
                  <a:lnTo>
                    <a:pt x="0" y="1326"/>
                  </a:lnTo>
                  <a:lnTo>
                    <a:pt x="0" y="990"/>
                  </a:lnTo>
                  <a:lnTo>
                    <a:pt x="0" y="1326"/>
                  </a:lnTo>
                  <a:lnTo>
                    <a:pt x="2064" y="1326"/>
                  </a:lnTo>
                  <a:lnTo>
                    <a:pt x="2076" y="684"/>
                  </a:lnTo>
                  <a:close/>
                </a:path>
              </a:pathLst>
            </a:custGeom>
            <a:pattFill prst="cross">
              <a:fgClr>
                <a:schemeClr val="tx2">
                  <a:alpha val="100000"/>
                </a:schemeClr>
              </a:fgClr>
              <a:bgClr>
                <a:schemeClr val="bg2">
                  <a:alpha val="100000"/>
                </a:schemeClr>
              </a:bgClr>
            </a:patt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6" name="Text Box 10"/>
            <p:cNvSpPr txBox="1"/>
            <p:nvPr/>
          </p:nvSpPr>
          <p:spPr>
            <a:xfrm>
              <a:off x="2774" y="3475"/>
              <a:ext cx="229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i="1" dirty="0">
                  <a:latin typeface="Times New Roman" panose="02020603050405020304" pitchFamily="18" charset="0"/>
                  <a:ea typeface="楷体_GB2312"/>
                </a:rPr>
                <a:t>x</a:t>
              </a:r>
              <a:endParaRPr lang="en-US" altLang="zh-CN" sz="2800" b="1" i="1" dirty="0"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524000" y="2284413"/>
            <a:ext cx="1524000" cy="1371600"/>
            <a:chOff x="768" y="1344"/>
            <a:chExt cx="960" cy="864"/>
          </a:xfrm>
        </p:grpSpPr>
        <p:sp>
          <p:nvSpPr>
            <p:cNvPr id="3083" name="Text Box 12"/>
            <p:cNvSpPr txBox="1"/>
            <p:nvPr/>
          </p:nvSpPr>
          <p:spPr>
            <a:xfrm>
              <a:off x="768" y="1344"/>
              <a:ext cx="784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3200" b="1" i="1" dirty="0">
                  <a:latin typeface="Times New Roman" panose="02020603050405020304" pitchFamily="18" charset="0"/>
                  <a:ea typeface="楷体_GB2312"/>
                </a:rPr>
                <a:t>F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/>
                </a:rPr>
                <a:t> ( 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楷体_GB2312"/>
                </a:rPr>
                <a:t>x 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/>
                </a:rPr>
                <a:t>)</a:t>
              </a:r>
              <a:endParaRPr lang="en-US" altLang="zh-CN" sz="3200" b="1" i="1" dirty="0"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3084" name="Line 13"/>
            <p:cNvSpPr/>
            <p:nvPr/>
          </p:nvSpPr>
          <p:spPr>
            <a:xfrm>
              <a:off x="1200" y="1776"/>
              <a:ext cx="528" cy="432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3079" name="Text Box 14"/>
          <p:cNvSpPr txBox="1"/>
          <p:nvPr/>
        </p:nvSpPr>
        <p:spPr>
          <a:xfrm>
            <a:off x="1116013" y="357188"/>
            <a:ext cx="6272212" cy="6699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</a:rPr>
              <a:t>分布函数与密度函数几何意义</a:t>
            </a:r>
            <a:endParaRPr lang="zh-CN" altLang="en-US" sz="36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" name="Group 15"/>
          <p:cNvGrpSpPr/>
          <p:nvPr/>
        </p:nvGrpSpPr>
        <p:grpSpPr>
          <a:xfrm>
            <a:off x="4648200" y="2259013"/>
            <a:ext cx="1816100" cy="1016000"/>
            <a:chOff x="2688" y="2000"/>
            <a:chExt cx="1144" cy="640"/>
          </a:xfrm>
        </p:grpSpPr>
        <p:sp>
          <p:nvSpPr>
            <p:cNvPr id="3082" name="Line 16"/>
            <p:cNvSpPr/>
            <p:nvPr/>
          </p:nvSpPr>
          <p:spPr>
            <a:xfrm flipV="1">
              <a:off x="2736" y="2304"/>
              <a:ext cx="288" cy="336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aphicFrame>
          <p:nvGraphicFramePr>
            <p:cNvPr id="3074" name="Object 17"/>
            <p:cNvGraphicFramePr>
              <a:graphicFrameLocks noChangeAspect="1"/>
            </p:cNvGraphicFramePr>
            <p:nvPr/>
          </p:nvGraphicFramePr>
          <p:xfrm>
            <a:off x="2688" y="2000"/>
            <a:ext cx="114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2" imgW="584200" imgH="203200" progId="Equation.3">
                    <p:embed/>
                  </p:oleObj>
                </mc:Choice>
                <mc:Fallback>
                  <p:oleObj name="" r:id="rId2" imgW="584200" imgH="2032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688" y="2000"/>
                          <a:ext cx="1144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8"/>
          <p:cNvSpPr txBox="1"/>
          <p:nvPr/>
        </p:nvSpPr>
        <p:spPr>
          <a:xfrm>
            <a:off x="357188" y="5073650"/>
            <a:ext cx="8358187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楷体_GB2312"/>
              </a:rPr>
              <a:t>注意：密度曲线在某点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/>
              </a:rPr>
              <a:t>处的高度，并不能反映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/>
              </a:rPr>
              <a:t>取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/>
              </a:rPr>
              <a:t>值的概率。但是，这个高度越大，则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/>
              </a:rPr>
              <a:t>取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/>
              </a:rPr>
              <a:t>附近值的概率就越大。也就是说，密度曲线的高度反映了概率集中在该点附近的程度。这也就是“概率密度”一词的由来。</a:t>
            </a:r>
            <a:endParaRPr lang="en-US" altLang="zh-CN" sz="2400" b="1" dirty="0">
              <a:latin typeface="Times New Roman" panose="02020603050405020304" pitchFamily="18" charset="0"/>
              <a:ea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4500563" y="1214438"/>
          <a:ext cx="4572000" cy="334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3790950" imgH="2152650" progId="PBrush">
                  <p:embed/>
                </p:oleObj>
              </mc:Choice>
              <mc:Fallback>
                <p:oleObj name="" r:id="rId1" imgW="3790950" imgH="2152650" progId="PBrush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00563" y="1214438"/>
                        <a:ext cx="4572000" cy="3348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4" name="Text Box 2"/>
          <p:cNvSpPr txBox="1"/>
          <p:nvPr/>
        </p:nvSpPr>
        <p:spPr>
          <a:xfrm>
            <a:off x="2005013" y="144463"/>
            <a:ext cx="6781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概率密度函数的性质</a:t>
            </a:r>
            <a:r>
              <a:rPr lang="en-US" altLang="zh-CN" sz="36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(P42)</a:t>
            </a:r>
            <a:endParaRPr lang="zh-CN" altLang="en-US" sz="36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1071563" y="1143000"/>
          <a:ext cx="421481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536065" imgH="203200" progId="Equation.DSMT4">
                  <p:embed/>
                </p:oleObj>
              </mc:Choice>
              <mc:Fallback>
                <p:oleObj name="" r:id="rId3" imgW="1536065" imgH="2032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1563" y="1143000"/>
                        <a:ext cx="4214812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-357187" y="642938"/>
            <a:ext cx="3678238" cy="479425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>
            <a:spAutoFit/>
          </a:bodyPr>
          <a:lstStyle/>
          <a:p>
            <a:pPr marL="908050" marR="0" indent="-436880" algn="ctr" defTabSz="914400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defRPr/>
            </a:pPr>
            <a:r>
              <a:rPr kumimoji="0" lang="zh-CN" altLang="en-US" sz="2800" b="1" kern="1200" cap="none" spc="0" normalizeH="0" baseline="0" noProof="0" dirty="0">
                <a:latin typeface="+mn-ea"/>
                <a:ea typeface="+mn-ea"/>
                <a:cs typeface="+mn-cs"/>
              </a:rPr>
              <a:t>（</a:t>
            </a:r>
            <a:r>
              <a:rPr kumimoji="0" lang="en-US" altLang="zh-CN" sz="2800" b="1" kern="1200" cap="none" spc="0" normalizeH="0" baseline="0" noProof="0" dirty="0">
                <a:latin typeface="+mn-ea"/>
                <a:ea typeface="+mn-ea"/>
                <a:cs typeface="+mn-cs"/>
              </a:rPr>
              <a:t>1</a:t>
            </a:r>
            <a:r>
              <a:rPr kumimoji="0" lang="zh-CN" altLang="en-US" sz="2800" b="1" kern="1200" cap="none" spc="0" normalizeH="0" baseline="0" noProof="0" dirty="0">
                <a:latin typeface="+mn-ea"/>
                <a:ea typeface="+mn-ea"/>
                <a:cs typeface="+mn-cs"/>
              </a:rPr>
              <a:t>）非负性</a:t>
            </a:r>
            <a:endParaRPr kumimoji="0" lang="zh-CN" altLang="en-US" sz="2800" b="1" kern="1200" cap="none" spc="0" normalizeH="0" baseline="0" noProof="0" dirty="0">
              <a:latin typeface="+mn-ea"/>
              <a:ea typeface="+mn-ea"/>
              <a:cs typeface="+mn-cs"/>
            </a:endParaRPr>
          </a:p>
        </p:txBody>
      </p:sp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2000250" y="2235200"/>
          <a:ext cx="22860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901065" imgH="330200" progId="Equation.DSMT4">
                  <p:embed/>
                </p:oleObj>
              </mc:Choice>
              <mc:Fallback>
                <p:oleObj name="" r:id="rId5" imgW="901065" imgH="3302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0250" y="2235200"/>
                        <a:ext cx="2286000" cy="836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225425" y="1785938"/>
            <a:ext cx="5040313" cy="479425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>
            <a:spAutoFit/>
          </a:bodyPr>
          <a:lstStyle/>
          <a:p>
            <a:pPr marL="908050" marR="0" indent="-436880" defTabSz="914400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defRPr/>
            </a:pPr>
            <a:r>
              <a:rPr kumimoji="0" lang="zh-CN" altLang="en-US" sz="2800" b="1" kern="1200" cap="none" spc="0" normalizeH="0" baseline="0" noProof="0" dirty="0">
                <a:latin typeface="+mn-ea"/>
                <a:ea typeface="+mn-ea"/>
                <a:cs typeface="+mn-cs"/>
              </a:rPr>
              <a:t>（</a:t>
            </a:r>
            <a:r>
              <a:rPr kumimoji="0" lang="en-US" altLang="zh-CN" sz="2800" b="1" kern="1200" cap="none" spc="0" normalizeH="0" baseline="0" noProof="0" dirty="0">
                <a:latin typeface="+mn-ea"/>
                <a:ea typeface="+mn-ea"/>
                <a:cs typeface="+mn-cs"/>
              </a:rPr>
              <a:t>2</a:t>
            </a:r>
            <a:r>
              <a:rPr kumimoji="0" lang="zh-CN" altLang="en-US" sz="2800" b="1" kern="1200" cap="none" spc="0" normalizeH="0" baseline="0" noProof="0" dirty="0">
                <a:latin typeface="+mn-ea"/>
                <a:ea typeface="+mn-ea"/>
                <a:cs typeface="+mn-cs"/>
              </a:rPr>
              <a:t>）规范性</a:t>
            </a:r>
            <a:endParaRPr kumimoji="0" lang="zh-CN" altLang="en-US" sz="2800" b="1" kern="1200" cap="none" spc="0" normalizeH="0" baseline="0" noProof="0" dirty="0">
              <a:latin typeface="+mn-ea"/>
              <a:ea typeface="+mn-ea"/>
              <a:cs typeface="+mn-cs"/>
            </a:endParaRPr>
          </a:p>
        </p:txBody>
      </p:sp>
      <p:graphicFrame>
        <p:nvGraphicFramePr>
          <p:cNvPr id="100360" name="Object 8"/>
          <p:cNvGraphicFramePr>
            <a:graphicFrameLocks noChangeAspect="1"/>
          </p:cNvGraphicFramePr>
          <p:nvPr/>
        </p:nvGraphicFramePr>
        <p:xfrm>
          <a:off x="5940425" y="3933825"/>
          <a:ext cx="57626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342900" imgH="203200" progId="Equation.DSMT4">
                  <p:embed/>
                </p:oleObj>
              </mc:Choice>
              <mc:Fallback>
                <p:oleObj name="" r:id="rId7" imgW="342900" imgH="2032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40425" y="3933825"/>
                        <a:ext cx="576263" cy="341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1" name="Object 9"/>
          <p:cNvGraphicFramePr>
            <a:graphicFrameLocks noChangeAspect="1"/>
          </p:cNvGraphicFramePr>
          <p:nvPr/>
        </p:nvGraphicFramePr>
        <p:xfrm>
          <a:off x="5761038" y="1538288"/>
          <a:ext cx="32400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9" imgW="1231265" imgH="203200" progId="Equation.DSMT4">
                  <p:embed/>
                </p:oleObj>
              </mc:Choice>
              <mc:Fallback>
                <p:oleObj name="" r:id="rId9" imgW="1231265" imgH="2032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61038" y="1538288"/>
                        <a:ext cx="3240087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/>
          <p:nvPr/>
        </p:nvSpPr>
        <p:spPr>
          <a:xfrm>
            <a:off x="71438" y="3214688"/>
            <a:ext cx="7162800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常利用这两个性质检验</a:t>
            </a:r>
            <a:endParaRPr lang="en-US" altLang="zh-CN" sz="2800" b="1" dirty="0">
              <a:latin typeface="Times New Roman" panose="02020603050405020304" pitchFamily="18" charset="0"/>
              <a:ea typeface="楷体_GB2312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一个函数能否作为连续随</a:t>
            </a:r>
            <a:endParaRPr lang="en-US" altLang="zh-CN" sz="2800" b="1" dirty="0">
              <a:latin typeface="Times New Roman" panose="02020603050405020304" pitchFamily="18" charset="0"/>
              <a:ea typeface="楷体_GB2312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机变量的密度函数。</a:t>
            </a:r>
            <a:endParaRPr lang="en-US" altLang="zh-CN" sz="28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4109" name="WordArt 5"/>
          <p:cNvSpPr>
            <a:spLocks noTextEdit="1"/>
          </p:cNvSpPr>
          <p:nvPr/>
        </p:nvSpPr>
        <p:spPr>
          <a:xfrm>
            <a:off x="642938" y="4552950"/>
            <a:ext cx="990600" cy="10668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p>
            <a:pPr algn="ctr" eaLnBrk="0" hangingPunct="0"/>
            <a:r>
              <a:rPr lang="zh-CN" altLang="en-US" sz="3600"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EX</a:t>
            </a:r>
            <a:endParaRPr lang="zh-CN" altLang="en-US" sz="3600"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  <a:tileRect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157538" y="5314950"/>
          <a:ext cx="24384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1" imgW="786765" imgH="254000" progId="Equation.3">
                  <p:embed/>
                </p:oleObj>
              </mc:Choice>
              <mc:Fallback>
                <p:oleObj name="" r:id="rId11" imgW="786765" imgH="2540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57538" y="5314950"/>
                        <a:ext cx="2438400" cy="785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7"/>
          <p:cNvSpPr txBox="1"/>
          <p:nvPr/>
        </p:nvSpPr>
        <p:spPr>
          <a:xfrm>
            <a:off x="2227263" y="4635500"/>
            <a:ext cx="4948237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华文行楷" panose="02010800040101010101" pitchFamily="2" charset="-122"/>
              </a:rPr>
              <a:t>设随机变量</a:t>
            </a:r>
            <a:r>
              <a:rPr lang="en-US" altLang="zh-CN" sz="3200" dirty="0">
                <a:latin typeface="Times New Roman" panose="02020603050405020304" pitchFamily="18" charset="0"/>
                <a:ea typeface="华文行楷" panose="02010800040101010101" pitchFamily="2" charset="-122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  <a:ea typeface="华文行楷" panose="02010800040101010101" pitchFamily="2" charset="-122"/>
              </a:rPr>
              <a:t>的概率密度为</a:t>
            </a:r>
            <a:endParaRPr lang="zh-CN" altLang="en-US" sz="32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14" name="Text Box 8"/>
          <p:cNvSpPr txBox="1"/>
          <p:nvPr/>
        </p:nvSpPr>
        <p:spPr>
          <a:xfrm>
            <a:off x="1938338" y="6000750"/>
            <a:ext cx="3657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华文行楷" panose="02010800040101010101" pitchFamily="2" charset="-122"/>
              </a:rPr>
              <a:t>求常数</a:t>
            </a:r>
            <a:r>
              <a:rPr lang="en-US" altLang="zh-CN" sz="3200" dirty="0">
                <a:latin typeface="Times New Roman" panose="02020603050405020304" pitchFamily="18" charset="0"/>
                <a:ea typeface="华文行楷" panose="02010800040101010101" pitchFamily="2" charset="-122"/>
              </a:rPr>
              <a:t>a.</a:t>
            </a:r>
            <a:endParaRPr lang="en-US" altLang="zh-CN" sz="32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15" name="Text Box 9"/>
          <p:cNvSpPr txBox="1"/>
          <p:nvPr/>
        </p:nvSpPr>
        <p:spPr>
          <a:xfrm>
            <a:off x="7043738" y="546735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答</a:t>
            </a:r>
            <a:r>
              <a:rPr lang="en-US" altLang="zh-CN" sz="2400" dirty="0">
                <a:latin typeface="Times New Roman" panose="02020603050405020304" pitchFamily="18" charset="0"/>
              </a:rPr>
              <a:t>: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7181850" y="5572125"/>
          <a:ext cx="11049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3" imgW="381000" imgH="393700" progId="Equation.3">
                  <p:embed/>
                </p:oleObj>
              </mc:Choice>
              <mc:Fallback>
                <p:oleObj name="" r:id="rId13" imgW="381000" imgH="3937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81850" y="5572125"/>
                        <a:ext cx="11049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7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7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/>
      <p:bldP spid="100356" grpId="0"/>
      <p:bldP spid="100358" grpId="0"/>
      <p:bldP spid="10" grpId="0"/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7" name="Rectangle 2"/>
          <p:cNvSpPr/>
          <p:nvPr/>
        </p:nvSpPr>
        <p:spPr>
          <a:xfrm>
            <a:off x="190500" y="455613"/>
            <a:ext cx="6096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）对于 </a:t>
            </a:r>
            <a:endParaRPr lang="en-US" altLang="zh-CN" sz="2800" b="1" i="1" dirty="0">
              <a:latin typeface="Times New Roman" panose="02020603050405020304" pitchFamily="18" charset="0"/>
              <a:ea typeface="楷体_GB2312"/>
            </a:endParaRPr>
          </a:p>
        </p:txBody>
      </p:sp>
      <p:graphicFrame>
        <p:nvGraphicFramePr>
          <p:cNvPr id="795651" name="Object 3"/>
          <p:cNvGraphicFramePr>
            <a:graphicFrameLocks noChangeAspect="1"/>
          </p:cNvGraphicFramePr>
          <p:nvPr/>
        </p:nvGraphicFramePr>
        <p:xfrm>
          <a:off x="1646238" y="1192213"/>
          <a:ext cx="17668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939800" imgH="228600" progId="Equation.DSMT4">
                  <p:embed/>
                </p:oleObj>
              </mc:Choice>
              <mc:Fallback>
                <p:oleObj name="" r:id="rId1" imgW="939800" imgH="2286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6238" y="1192213"/>
                        <a:ext cx="1766887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52" name="Object 4"/>
          <p:cNvGraphicFramePr>
            <a:graphicFrameLocks noChangeAspect="1"/>
          </p:cNvGraphicFramePr>
          <p:nvPr/>
        </p:nvGraphicFramePr>
        <p:xfrm>
          <a:off x="3500438" y="1174750"/>
          <a:ext cx="23574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990600" imgH="228600" progId="Equation.DSMT4">
                  <p:embed/>
                </p:oleObj>
              </mc:Choice>
              <mc:Fallback>
                <p:oleObj name="" r:id="rId3" imgW="990600" imgH="2286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0438" y="1174750"/>
                        <a:ext cx="2357437" cy="53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>
          <a:xfrm>
            <a:off x="685800" y="2900363"/>
            <a:ext cx="4454525" cy="3886200"/>
            <a:chOff x="144" y="1872"/>
            <a:chExt cx="2806" cy="2448"/>
          </a:xfrm>
        </p:grpSpPr>
        <p:sp>
          <p:nvSpPr>
            <p:cNvPr id="5129" name="Line 9"/>
            <p:cNvSpPr/>
            <p:nvPr/>
          </p:nvSpPr>
          <p:spPr>
            <a:xfrm>
              <a:off x="297" y="3897"/>
              <a:ext cx="259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grpSp>
          <p:nvGrpSpPr>
            <p:cNvPr id="5130" name="Group 10"/>
            <p:cNvGrpSpPr/>
            <p:nvPr/>
          </p:nvGrpSpPr>
          <p:grpSpPr>
            <a:xfrm>
              <a:off x="144" y="1872"/>
              <a:ext cx="2806" cy="2448"/>
              <a:chOff x="144" y="1872"/>
              <a:chExt cx="2806" cy="2448"/>
            </a:xfrm>
          </p:grpSpPr>
          <p:sp>
            <p:nvSpPr>
              <p:cNvPr id="5131" name="Text Box 11"/>
              <p:cNvSpPr txBox="1"/>
              <p:nvPr/>
            </p:nvSpPr>
            <p:spPr>
              <a:xfrm>
                <a:off x="1843" y="3865"/>
                <a:ext cx="305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800" b="1" i="1" dirty="0">
                    <a:latin typeface="Times New Roman" panose="02020603050405020304" pitchFamily="18" charset="0"/>
                    <a:ea typeface="楷体_GB2312"/>
                  </a:rPr>
                  <a:t>x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楷体_GB2312"/>
                  </a:rPr>
                  <a:t>2</a:t>
                </a:r>
                <a:endParaRPr lang="en-US" altLang="zh-CN" sz="2800" b="1" baseline="-25000" dirty="0">
                  <a:latin typeface="Times New Roman" panose="02020603050405020304" pitchFamily="18" charset="0"/>
                  <a:ea typeface="楷体_GB2312"/>
                </a:endParaRPr>
              </a:p>
            </p:txBody>
          </p:sp>
          <p:sp>
            <p:nvSpPr>
              <p:cNvPr id="5132" name="Line 12"/>
              <p:cNvSpPr/>
              <p:nvPr/>
            </p:nvSpPr>
            <p:spPr>
              <a:xfrm flipV="1">
                <a:off x="1381" y="1993"/>
                <a:ext cx="0" cy="2327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stealth" w="lg" len="lg"/>
              </a:ln>
            </p:spPr>
          </p:sp>
          <p:sp>
            <p:nvSpPr>
              <p:cNvPr id="5133" name="Text Box 13"/>
              <p:cNvSpPr txBox="1"/>
              <p:nvPr/>
            </p:nvSpPr>
            <p:spPr>
              <a:xfrm>
                <a:off x="2721" y="3865"/>
                <a:ext cx="229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800" b="1" i="1" dirty="0">
                    <a:latin typeface="Times New Roman" panose="02020603050405020304" pitchFamily="18" charset="0"/>
                    <a:ea typeface="楷体_GB2312"/>
                  </a:rPr>
                  <a:t>x</a:t>
                </a:r>
                <a:endParaRPr lang="en-US" altLang="zh-CN" sz="2800" b="1" i="1" dirty="0">
                  <a:latin typeface="Times New Roman" panose="02020603050405020304" pitchFamily="18" charset="0"/>
                  <a:ea typeface="楷体_GB2312"/>
                </a:endParaRPr>
              </a:p>
            </p:txBody>
          </p:sp>
          <p:sp>
            <p:nvSpPr>
              <p:cNvPr id="5134" name="Text Box 14"/>
              <p:cNvSpPr txBox="1"/>
              <p:nvPr/>
            </p:nvSpPr>
            <p:spPr>
              <a:xfrm>
                <a:off x="842" y="1872"/>
                <a:ext cx="57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800" b="1" i="1" dirty="0">
                    <a:latin typeface="Times New Roman" panose="02020603050405020304" pitchFamily="18" charset="0"/>
                    <a:ea typeface="楷体_GB2312"/>
                  </a:rPr>
                  <a:t>f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楷体_GB2312"/>
                  </a:rPr>
                  <a:t> (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楷体_GB2312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楷体_GB2312"/>
                  </a:rPr>
                  <a:t>)</a:t>
                </a:r>
                <a:endParaRPr lang="en-US" altLang="zh-CN" sz="2800" b="1" i="1" dirty="0">
                  <a:latin typeface="Times New Roman" panose="02020603050405020304" pitchFamily="18" charset="0"/>
                  <a:ea typeface="楷体_GB2312"/>
                </a:endParaRPr>
              </a:p>
            </p:txBody>
          </p:sp>
          <p:pic>
            <p:nvPicPr>
              <p:cNvPr id="5135" name="Picture 1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" y="2670"/>
                <a:ext cx="2556" cy="129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5136" name="Text Box 16"/>
              <p:cNvSpPr txBox="1"/>
              <p:nvPr/>
            </p:nvSpPr>
            <p:spPr>
              <a:xfrm>
                <a:off x="935" y="3849"/>
                <a:ext cx="305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800" b="1" i="1" dirty="0">
                    <a:latin typeface="Times New Roman" panose="02020603050405020304" pitchFamily="18" charset="0"/>
                    <a:ea typeface="楷体_GB2312"/>
                  </a:rPr>
                  <a:t>x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楷体_GB2312"/>
                  </a:rPr>
                  <a:t>1</a:t>
                </a:r>
                <a:endParaRPr lang="en-US" altLang="zh-CN" sz="2800" b="1" baseline="-25000" dirty="0">
                  <a:latin typeface="Times New Roman" panose="02020603050405020304" pitchFamily="18" charset="0"/>
                  <a:ea typeface="楷体_GB2312"/>
                </a:endParaRPr>
              </a:p>
            </p:txBody>
          </p:sp>
          <p:sp>
            <p:nvSpPr>
              <p:cNvPr id="5137" name="Freeform 17"/>
              <p:cNvSpPr/>
              <p:nvPr/>
            </p:nvSpPr>
            <p:spPr>
              <a:xfrm>
                <a:off x="1050" y="2736"/>
                <a:ext cx="912" cy="1152"/>
              </a:xfrm>
              <a:custGeom>
                <a:avLst/>
                <a:gdLst>
                  <a:gd name="txL" fmla="*/ 0 w 912"/>
                  <a:gd name="txT" fmla="*/ 0 h 1152"/>
                  <a:gd name="txR" fmla="*/ 912 w 912"/>
                  <a:gd name="txB" fmla="*/ 1152 h 1152"/>
                </a:gdLst>
                <a:ahLst/>
                <a:cxnLst>
                  <a:cxn ang="0">
                    <a:pos x="912" y="576"/>
                  </a:cxn>
                  <a:cxn ang="0">
                    <a:pos x="912" y="1152"/>
                  </a:cxn>
                  <a:cxn ang="0">
                    <a:pos x="0" y="1152"/>
                  </a:cxn>
                  <a:cxn ang="0">
                    <a:pos x="0" y="96"/>
                  </a:cxn>
                  <a:cxn ang="0">
                    <a:pos x="0" y="144"/>
                  </a:cxn>
                  <a:cxn ang="0">
                    <a:pos x="48" y="96"/>
                  </a:cxn>
                  <a:cxn ang="0">
                    <a:pos x="96" y="48"/>
                  </a:cxn>
                  <a:cxn ang="0">
                    <a:pos x="144" y="48"/>
                  </a:cxn>
                  <a:cxn ang="0">
                    <a:pos x="192" y="0"/>
                  </a:cxn>
                  <a:cxn ang="0">
                    <a:pos x="240" y="0"/>
                  </a:cxn>
                  <a:cxn ang="0">
                    <a:pos x="288" y="0"/>
                  </a:cxn>
                  <a:cxn ang="0">
                    <a:pos x="336" y="0"/>
                  </a:cxn>
                  <a:cxn ang="0">
                    <a:pos x="384" y="48"/>
                  </a:cxn>
                  <a:cxn ang="0">
                    <a:pos x="480" y="96"/>
                  </a:cxn>
                  <a:cxn ang="0">
                    <a:pos x="528" y="144"/>
                  </a:cxn>
                  <a:cxn ang="0">
                    <a:pos x="576" y="192"/>
                  </a:cxn>
                  <a:cxn ang="0">
                    <a:pos x="624" y="240"/>
                  </a:cxn>
                  <a:cxn ang="0">
                    <a:pos x="672" y="288"/>
                  </a:cxn>
                  <a:cxn ang="0">
                    <a:pos x="768" y="384"/>
                  </a:cxn>
                  <a:cxn ang="0">
                    <a:pos x="816" y="432"/>
                  </a:cxn>
                  <a:cxn ang="0">
                    <a:pos x="864" y="528"/>
                  </a:cxn>
                  <a:cxn ang="0">
                    <a:pos x="912" y="576"/>
                  </a:cxn>
                </a:cxnLst>
                <a:rect l="txL" t="txT" r="txR" b="txB"/>
                <a:pathLst>
                  <a:path w="912" h="1152">
                    <a:moveTo>
                      <a:pt x="912" y="576"/>
                    </a:moveTo>
                    <a:lnTo>
                      <a:pt x="912" y="1152"/>
                    </a:lnTo>
                    <a:lnTo>
                      <a:pt x="0" y="1152"/>
                    </a:lnTo>
                    <a:lnTo>
                      <a:pt x="0" y="96"/>
                    </a:lnTo>
                    <a:lnTo>
                      <a:pt x="0" y="144"/>
                    </a:lnTo>
                    <a:lnTo>
                      <a:pt x="48" y="96"/>
                    </a:lnTo>
                    <a:lnTo>
                      <a:pt x="96" y="48"/>
                    </a:lnTo>
                    <a:lnTo>
                      <a:pt x="144" y="48"/>
                    </a:lnTo>
                    <a:lnTo>
                      <a:pt x="192" y="0"/>
                    </a:lnTo>
                    <a:lnTo>
                      <a:pt x="240" y="0"/>
                    </a:lnTo>
                    <a:lnTo>
                      <a:pt x="288" y="0"/>
                    </a:lnTo>
                    <a:lnTo>
                      <a:pt x="336" y="0"/>
                    </a:lnTo>
                    <a:lnTo>
                      <a:pt x="384" y="48"/>
                    </a:lnTo>
                    <a:lnTo>
                      <a:pt x="480" y="96"/>
                    </a:lnTo>
                    <a:lnTo>
                      <a:pt x="528" y="144"/>
                    </a:lnTo>
                    <a:lnTo>
                      <a:pt x="576" y="192"/>
                    </a:lnTo>
                    <a:lnTo>
                      <a:pt x="624" y="240"/>
                    </a:lnTo>
                    <a:lnTo>
                      <a:pt x="672" y="288"/>
                    </a:lnTo>
                    <a:lnTo>
                      <a:pt x="768" y="384"/>
                    </a:lnTo>
                    <a:lnTo>
                      <a:pt x="816" y="432"/>
                    </a:lnTo>
                    <a:lnTo>
                      <a:pt x="864" y="528"/>
                    </a:lnTo>
                    <a:lnTo>
                      <a:pt x="912" y="576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aphicFrame>
        <p:nvGraphicFramePr>
          <p:cNvPr id="795666" name="Object 18"/>
          <p:cNvGraphicFramePr>
            <a:graphicFrameLocks noChangeAspect="1"/>
          </p:cNvGraphicFramePr>
          <p:nvPr/>
        </p:nvGraphicFramePr>
        <p:xfrm>
          <a:off x="3509963" y="2703513"/>
          <a:ext cx="206216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6" imgW="824865" imgH="355600" progId="Equation.DSMT4">
                  <p:embed/>
                </p:oleObj>
              </mc:Choice>
              <mc:Fallback>
                <p:oleObj name="" r:id="rId6" imgW="824865" imgH="355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09963" y="2703513"/>
                        <a:ext cx="2062162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8"/>
          <p:cNvGraphicFramePr>
            <a:graphicFrameLocks noChangeAspect="1"/>
          </p:cNvGraphicFramePr>
          <p:nvPr/>
        </p:nvGraphicFramePr>
        <p:xfrm>
          <a:off x="1857375" y="534988"/>
          <a:ext cx="22860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8" imgW="965200" imgH="228600" progId="Equation.DSMT4">
                  <p:embed/>
                </p:oleObj>
              </mc:Choice>
              <mc:Fallback>
                <p:oleObj name="" r:id="rId8" imgW="965200" imgH="2286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57375" y="534988"/>
                        <a:ext cx="2286000" cy="54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3455988" y="1841500"/>
          <a:ext cx="36163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0" imgW="1447800" imgH="330200" progId="Equation.DSMT4">
                  <p:embed/>
                </p:oleObj>
              </mc:Choice>
              <mc:Fallback>
                <p:oleObj name="" r:id="rId10" imgW="1447800" imgH="3302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55988" y="1841500"/>
                        <a:ext cx="3616325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8" name="Rectangle 2"/>
          <p:cNvSpPr/>
          <p:nvPr/>
        </p:nvSpPr>
        <p:spPr>
          <a:xfrm>
            <a:off x="533400" y="838200"/>
            <a:ext cx="43180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zh-CN" sz="2800" dirty="0">
                <a:latin typeface="Arial" panose="020B0604020202020204" pitchFamily="34" charset="0"/>
                <a:ea typeface="楷体_GB2312"/>
              </a:rPr>
              <a:t>(</a:t>
            </a:r>
            <a:r>
              <a:rPr lang="en-US" altLang="zh-CN" sz="2800" dirty="0">
                <a:latin typeface="Arial" panose="020B0604020202020204" pitchFamily="34" charset="0"/>
                <a:ea typeface="楷体_GB2312"/>
              </a:rPr>
              <a:t>4</a:t>
            </a:r>
            <a:r>
              <a:rPr lang="zh-CN" altLang="zh-CN" sz="2800" dirty="0">
                <a:latin typeface="Arial" panose="020B0604020202020204" pitchFamily="34" charset="0"/>
                <a:ea typeface="楷体_GB2312"/>
              </a:rPr>
              <a:t>) </a:t>
            </a:r>
            <a:r>
              <a:rPr lang="zh-CN" altLang="zh-CN" sz="2800" b="1" dirty="0">
                <a:latin typeface="Arial" panose="020B0604020202020204" pitchFamily="34" charset="0"/>
                <a:ea typeface="楷体_GB2312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/>
              </a:rPr>
              <a:t>x</a:t>
            </a:r>
            <a:r>
              <a:rPr lang="zh-CN" altLang="zh-CN" sz="2800" b="1" dirty="0">
                <a:latin typeface="Arial" panose="020B0604020202020204" pitchFamily="34" charset="0"/>
                <a:ea typeface="楷体_GB2312"/>
              </a:rPr>
              <a:t>是</a:t>
            </a:r>
            <a:r>
              <a:rPr lang="en-US" altLang="zh-CN" sz="2800" b="1" dirty="0">
                <a:latin typeface="Arial" panose="020B0604020202020204" pitchFamily="34" charset="0"/>
                <a:ea typeface="楷体_GB2312"/>
              </a:rPr>
              <a:t>f(</a:t>
            </a:r>
            <a:r>
              <a:rPr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x</a:t>
            </a:r>
            <a:r>
              <a:rPr lang="en-US" altLang="zh-CN" sz="2800" b="1" dirty="0">
                <a:latin typeface="Arial" panose="020B0604020202020204" pitchFamily="34" charset="0"/>
                <a:ea typeface="楷体_GB2312"/>
              </a:rPr>
              <a:t>)</a:t>
            </a:r>
            <a:r>
              <a:rPr lang="zh-CN" altLang="zh-CN" sz="2800" b="1" dirty="0">
                <a:latin typeface="Arial" panose="020B0604020202020204" pitchFamily="34" charset="0"/>
                <a:ea typeface="楷体_GB2312"/>
              </a:rPr>
              <a:t>的连续点，则</a:t>
            </a:r>
            <a:endParaRPr lang="zh-CN" altLang="en-US" sz="2800" b="1" dirty="0">
              <a:latin typeface="Arial" panose="020B0604020202020204" pitchFamily="34" charset="0"/>
              <a:ea typeface="楷体_GB2312"/>
            </a:endParaRPr>
          </a:p>
        </p:txBody>
      </p:sp>
      <p:graphicFrame>
        <p:nvGraphicFramePr>
          <p:cNvPr id="121859" name="Object 2"/>
          <p:cNvGraphicFramePr>
            <a:graphicFrameLocks noChangeAspect="1"/>
          </p:cNvGraphicFramePr>
          <p:nvPr/>
        </p:nvGraphicFramePr>
        <p:xfrm>
          <a:off x="2743200" y="1600200"/>
          <a:ext cx="243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888365" imgH="393700" progId="Equation.DSMT4">
                  <p:embed/>
                </p:oleObj>
              </mc:Choice>
              <mc:Fallback>
                <p:oleObj name="" r:id="rId1" imgW="888365" imgH="3937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1600200"/>
                        <a:ext cx="2438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WordArt 4"/>
          <p:cNvSpPr>
            <a:spLocks noTextEdit="1"/>
          </p:cNvSpPr>
          <p:nvPr/>
        </p:nvSpPr>
        <p:spPr>
          <a:xfrm>
            <a:off x="762000" y="2667000"/>
            <a:ext cx="990600" cy="10668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p>
            <a:pPr algn="ctr" eaLnBrk="0" hangingPunct="0"/>
            <a:r>
              <a:rPr lang="zh-CN" altLang="en-US" sz="3600"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EX</a:t>
            </a:r>
            <a:endParaRPr lang="zh-CN" altLang="en-US" sz="3600"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  <a:tileRect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1861" name="Text Box 5"/>
          <p:cNvSpPr txBox="1"/>
          <p:nvPr/>
        </p:nvSpPr>
        <p:spPr>
          <a:xfrm>
            <a:off x="2438400" y="2819400"/>
            <a:ext cx="4948238" cy="1066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华文行楷" panose="02010800040101010101" pitchFamily="2" charset="-122"/>
              </a:rPr>
              <a:t>设随机变量</a:t>
            </a:r>
            <a:r>
              <a:rPr lang="en-US" altLang="zh-CN" sz="3200" dirty="0">
                <a:latin typeface="Times New Roman" panose="02020603050405020304" pitchFamily="18" charset="0"/>
                <a:ea typeface="华文行楷" panose="02010800040101010101" pitchFamily="2" charset="-122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  <a:ea typeface="华文行楷" panose="02010800040101010101" pitchFamily="2" charset="-122"/>
              </a:rPr>
              <a:t>的分布函数为</a:t>
            </a:r>
            <a:endParaRPr lang="zh-CN" altLang="en-US" sz="32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  <a:ea typeface="华文行楷" panose="02010800040101010101" pitchFamily="2" charset="-122"/>
              </a:rPr>
              <a:t>求</a:t>
            </a:r>
            <a:r>
              <a:rPr lang="en-US" altLang="zh-CN" sz="3200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f(x)</a:t>
            </a:r>
            <a:endParaRPr lang="en-US" altLang="zh-CN" sz="3200" i="1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graphicFrame>
        <p:nvGraphicFramePr>
          <p:cNvPr id="121862" name="Object 3"/>
          <p:cNvGraphicFramePr>
            <a:graphicFrameLocks noChangeAspect="1"/>
          </p:cNvGraphicFramePr>
          <p:nvPr/>
        </p:nvGraphicFramePr>
        <p:xfrm>
          <a:off x="2286000" y="4038600"/>
          <a:ext cx="3581400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511300" imgH="787400" progId="Equation.3">
                  <p:embed/>
                </p:oleObj>
              </mc:Choice>
              <mc:Fallback>
                <p:oleObj name="" r:id="rId3" imgW="1511300" imgH="7874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4038600"/>
                        <a:ext cx="3581400" cy="1865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75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Rectangle 2"/>
          <p:cNvSpPr/>
          <p:nvPr/>
        </p:nvSpPr>
        <p:spPr>
          <a:xfrm>
            <a:off x="-357187" y="500063"/>
            <a:ext cx="8153400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5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） </a:t>
            </a:r>
            <a:r>
              <a:rPr lang="zh-CN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对任意实数</a:t>
            </a:r>
            <a:r>
              <a:rPr lang="en-US" altLang="zh-CN" sz="3200" b="1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b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zh-CN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若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～ 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，</a:t>
            </a:r>
            <a:endParaRPr lang="zh-CN" altLang="en-US" sz="3200" b="1" dirty="0">
              <a:latin typeface="华文仿宋" panose="02010600040101010101" pitchFamily="2" charset="-122"/>
              <a:ea typeface="华文仿宋" panose="02010600040101010101" pitchFamily="2" charset="-122"/>
              <a:sym typeface="Symbol" panose="05050102010706020507" pitchFamily="18" charset="2"/>
            </a:endParaRPr>
          </a:p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(-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&lt;x&lt;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zh-CN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则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P{X=</a:t>
            </a:r>
            <a:r>
              <a:rPr lang="en-US" altLang="zh-CN" sz="3200" b="1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b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}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＝</a:t>
            </a: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endParaRPr lang="zh-CN" altLang="en-US" sz="32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" name="Text Box 13"/>
          <p:cNvSpPr txBox="1"/>
          <p:nvPr/>
        </p:nvSpPr>
        <p:spPr>
          <a:xfrm>
            <a:off x="381000" y="2428875"/>
            <a:ext cx="78486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命题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  连续随机变量取任一常数的概率为零</a:t>
            </a:r>
            <a:endParaRPr lang="zh-CN" altLang="en-US" sz="28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9" name="Text Box 14"/>
          <p:cNvSpPr txBox="1"/>
          <p:nvPr/>
        </p:nvSpPr>
        <p:spPr>
          <a:xfrm>
            <a:off x="381000" y="3254375"/>
            <a:ext cx="55911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强调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概率为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0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的事件未必不发生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</p:cSld>
  <p:clrMapOvr>
    <a:masterClrMapping/>
  </p:clrMapOvr>
  <p:transition advTm="10000">
    <p:zoom/>
    <p:sndAc>
      <p:stSnd>
        <p:snd r:embed="rId1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4626" name="Text Box 2"/>
          <p:cNvSpPr txBox="1"/>
          <p:nvPr/>
        </p:nvSpPr>
        <p:spPr>
          <a:xfrm>
            <a:off x="357188" y="301625"/>
            <a:ext cx="8575675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注意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: 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对于连续型随机变量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X , </a:t>
            </a:r>
            <a:r>
              <a:rPr lang="en-US" altLang="zh-CN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P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{</a:t>
            </a:r>
            <a:r>
              <a:rPr lang="en-US" altLang="zh-CN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X = a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} = 0</a:t>
            </a:r>
            <a:endParaRPr lang="en-US" altLang="zh-CN" sz="3600" b="1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</a:endParaRPr>
          </a:p>
        </p:txBody>
      </p:sp>
      <p:graphicFrame>
        <p:nvGraphicFramePr>
          <p:cNvPr id="47112" name="Object 5"/>
          <p:cNvGraphicFramePr>
            <a:graphicFrameLocks noChangeAspect="1"/>
          </p:cNvGraphicFramePr>
          <p:nvPr/>
        </p:nvGraphicFramePr>
        <p:xfrm>
          <a:off x="920750" y="1285875"/>
          <a:ext cx="50720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1803400" imgH="203200" progId="Equation.DSMT4">
                  <p:embed/>
                </p:oleObj>
              </mc:Choice>
              <mc:Fallback>
                <p:oleObj name="" r:id="rId1" imgW="1803400" imgH="2032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0750" y="1285875"/>
                        <a:ext cx="5072063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3287713" y="2000250"/>
          <a:ext cx="257016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964565" imgH="203200" progId="Equation.DSMT4">
                  <p:embed/>
                </p:oleObj>
              </mc:Choice>
              <mc:Fallback>
                <p:oleObj name="" r:id="rId3" imgW="964565" imgH="2032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7713" y="2000250"/>
                        <a:ext cx="2570162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3286125" y="2530475"/>
          <a:ext cx="257016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964565" imgH="203200" progId="Equation.DSMT4">
                  <p:embed/>
                </p:oleObj>
              </mc:Choice>
              <mc:Fallback>
                <p:oleObj name="" r:id="rId5" imgW="964565" imgH="2032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6125" y="2530475"/>
                        <a:ext cx="2570163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Object 12"/>
          <p:cNvGraphicFramePr>
            <a:graphicFrameLocks noChangeAspect="1"/>
          </p:cNvGraphicFramePr>
          <p:nvPr/>
        </p:nvGraphicFramePr>
        <p:xfrm>
          <a:off x="3286125" y="3887788"/>
          <a:ext cx="24003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901065" imgH="203200" progId="Equation.DSMT4">
                  <p:embed/>
                </p:oleObj>
              </mc:Choice>
              <mc:Fallback>
                <p:oleObj name="" r:id="rId7" imgW="901065" imgH="2032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6125" y="3887788"/>
                        <a:ext cx="2400300" cy="54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3" name="Object 13"/>
          <p:cNvGraphicFramePr>
            <a:graphicFrameLocks noChangeAspect="1"/>
          </p:cNvGraphicFramePr>
          <p:nvPr/>
        </p:nvGraphicFramePr>
        <p:xfrm>
          <a:off x="3286125" y="2933700"/>
          <a:ext cx="189388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9" imgW="711200" imgH="330200" progId="Equation.DSMT4">
                  <p:embed/>
                </p:oleObj>
              </mc:Choice>
              <mc:Fallback>
                <p:oleObj name="" r:id="rId9" imgW="711200" imgH="3302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86125" y="2933700"/>
                        <a:ext cx="1893888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260350" y="357188"/>
          <a:ext cx="51689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2095500" imgH="203200" progId="Equation.DSMT4">
                  <p:embed/>
                </p:oleObj>
              </mc:Choice>
              <mc:Fallback>
                <p:oleObj name="" r:id="rId1" imgW="2095500" imgH="2032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0350" y="357188"/>
                        <a:ext cx="5168900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935163" y="936625"/>
          <a:ext cx="3351212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1447800" imgH="889000" progId="Equation.DSMT4">
                  <p:embed/>
                </p:oleObj>
              </mc:Choice>
              <mc:Fallback>
                <p:oleObj name="" r:id="rId3" imgW="1447800" imgH="8890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163" y="936625"/>
                        <a:ext cx="3351212" cy="205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285750" y="2857500"/>
          <a:ext cx="78581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3276600" imgH="393700" progId="Equation.DSMT4">
                  <p:embed/>
                </p:oleObj>
              </mc:Choice>
              <mc:Fallback>
                <p:oleObj name="" r:id="rId5" imgW="3276600" imgH="3937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5750" y="2857500"/>
                        <a:ext cx="7858125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93688" y="3621088"/>
          <a:ext cx="39925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7" imgW="1651000" imgH="330200" progId="Equation.DSMT4">
                  <p:embed/>
                </p:oleObj>
              </mc:Choice>
              <mc:Fallback>
                <p:oleObj name="" r:id="rId7" imgW="1651000" imgH="330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3688" y="3621088"/>
                        <a:ext cx="3992562" cy="79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4140200" y="3549650"/>
          <a:ext cx="45751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9" imgW="1892300" imgH="393700" progId="Equation.DSMT4">
                  <p:embed/>
                </p:oleObj>
              </mc:Choice>
              <mc:Fallback>
                <p:oleObj name="" r:id="rId9" imgW="1892300" imgH="3937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40200" y="3549650"/>
                        <a:ext cx="4575175" cy="950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85750" y="4429125"/>
          <a:ext cx="24701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1" imgW="1066165" imgH="203200" progId="Equation.DSMT4">
                  <p:embed/>
                </p:oleObj>
              </mc:Choice>
              <mc:Fallback>
                <p:oleObj name="" r:id="rId11" imgW="1066165" imgH="2032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5750" y="4429125"/>
                        <a:ext cx="247015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2493963" y="4786313"/>
          <a:ext cx="3792537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3" imgW="1638300" imgH="711200" progId="Equation.DSMT4">
                  <p:embed/>
                </p:oleObj>
              </mc:Choice>
              <mc:Fallback>
                <p:oleObj name="" r:id="rId13" imgW="1638300" imgH="7112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93963" y="4786313"/>
                        <a:ext cx="3792537" cy="164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142875" y="357188"/>
          <a:ext cx="304006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231265" imgH="203200" progId="Equation.DSMT4">
                  <p:embed/>
                </p:oleObj>
              </mc:Choice>
              <mc:Fallback>
                <p:oleObj name="" r:id="rId1" imgW="1231265" imgH="203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875" y="357188"/>
                        <a:ext cx="3040063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42938" y="1000125"/>
          <a:ext cx="1381125" cy="211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596900" imgH="914400" progId="Equation.DSMT4">
                  <p:embed/>
                </p:oleObj>
              </mc:Choice>
              <mc:Fallback>
                <p:oleObj name="" r:id="rId3" imgW="596900" imgH="9144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000125"/>
                        <a:ext cx="1381125" cy="2112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12725" y="3786188"/>
          <a:ext cx="26162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1129665" imgH="393700" progId="Equation.DSMT4">
                  <p:embed/>
                </p:oleObj>
              </mc:Choice>
              <mc:Fallback>
                <p:oleObj name="" r:id="rId5" imgW="1129665" imgH="3937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725" y="3786188"/>
                        <a:ext cx="2616200" cy="909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1857375" y="928688"/>
          <a:ext cx="26352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114300" imgH="165100" progId="Equation.DSMT4">
                  <p:embed/>
                </p:oleObj>
              </mc:Choice>
              <mc:Fallback>
                <p:oleObj name="" r:id="rId7" imgW="114300" imgH="1651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57375" y="928688"/>
                        <a:ext cx="263525" cy="382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7643813" y="1071563"/>
          <a:ext cx="64452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9" imgW="279400" imgH="165100" progId="Equation.DSMT4">
                  <p:embed/>
                </p:oleObj>
              </mc:Choice>
              <mc:Fallback>
                <p:oleObj name="" r:id="rId9" imgW="279400" imgH="1651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43813" y="1071563"/>
                        <a:ext cx="644525" cy="382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1857375" y="1244600"/>
          <a:ext cx="18161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1" imgW="787400" imgH="419100" progId="Equation.DSMT4">
                  <p:embed/>
                </p:oleObj>
              </mc:Choice>
              <mc:Fallback>
                <p:oleObj name="" r:id="rId11" imgW="787400" imgH="4191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57375" y="1244600"/>
                        <a:ext cx="1816100" cy="969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7469188" y="1500188"/>
          <a:ext cx="13176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3" imgW="570865" imgH="177800" progId="Equation.DSMT4">
                  <p:embed/>
                </p:oleObj>
              </mc:Choice>
              <mc:Fallback>
                <p:oleObj name="" r:id="rId13" imgW="570865" imgH="1778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69188" y="1500188"/>
                        <a:ext cx="1317625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1790700" y="2000250"/>
          <a:ext cx="50673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5" imgW="2197100" imgH="419100" progId="Equation.DSMT4">
                  <p:embed/>
                </p:oleObj>
              </mc:Choice>
              <mc:Fallback>
                <p:oleObj name="" r:id="rId15" imgW="2197100" imgH="4191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90700" y="2000250"/>
                        <a:ext cx="5067300" cy="969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7500938" y="2214563"/>
          <a:ext cx="13176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7" imgW="570865" imgH="177800" progId="Equation.DSMT4">
                  <p:embed/>
                </p:oleObj>
              </mc:Choice>
              <mc:Fallback>
                <p:oleObj name="" r:id="rId17" imgW="570865" imgH="1778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00938" y="2214563"/>
                        <a:ext cx="1317625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7572375" y="2714625"/>
          <a:ext cx="819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9" imgW="354965" imgH="177800" progId="Equation.DSMT4">
                  <p:embed/>
                </p:oleObj>
              </mc:Choice>
              <mc:Fallback>
                <p:oleObj name="" r:id="rId19" imgW="354965" imgH="1778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72375" y="2714625"/>
                        <a:ext cx="819150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/>
        </p:nvGraphicFramePr>
        <p:xfrm>
          <a:off x="1866900" y="2903538"/>
          <a:ext cx="20478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21" imgW="88900" imgH="164465" progId="Equation.DSMT4">
                  <p:embed/>
                </p:oleObj>
              </mc:Choice>
              <mc:Fallback>
                <p:oleObj name="" r:id="rId21" imgW="88900" imgH="164465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866900" y="2903538"/>
                        <a:ext cx="204788" cy="382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/>
        </p:nvGraphicFramePr>
        <p:xfrm>
          <a:off x="2786063" y="3786188"/>
          <a:ext cx="2058987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3" imgW="888365" imgH="393700" progId="Equation.DSMT4">
                  <p:embed/>
                </p:oleObj>
              </mc:Choice>
              <mc:Fallback>
                <p:oleObj name="" r:id="rId23" imgW="888365" imgH="3937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786063" y="3786188"/>
                        <a:ext cx="2058987" cy="909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8"/>
          <p:cNvGraphicFramePr>
            <a:graphicFrameLocks noChangeAspect="1"/>
          </p:cNvGraphicFramePr>
          <p:nvPr/>
        </p:nvGraphicFramePr>
        <p:xfrm>
          <a:off x="4786313" y="3786188"/>
          <a:ext cx="500062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5" imgW="215900" imgH="393065" progId="Equation.DSMT4">
                  <p:embed/>
                </p:oleObj>
              </mc:Choice>
              <mc:Fallback>
                <p:oleObj name="" r:id="rId25" imgW="215900" imgH="3930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786313" y="3786188"/>
                        <a:ext cx="500062" cy="909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51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2800" b="1" dirty="0"/>
              <a:t>二、几个常用的连续型分布</a:t>
            </a:r>
            <a:endParaRPr lang="zh-CN" altLang="en-US" dirty="0"/>
          </a:p>
        </p:txBody>
      </p:sp>
      <p:sp>
        <p:nvSpPr>
          <p:cNvPr id="124931" name="Text Box 3"/>
          <p:cNvSpPr txBox="1"/>
          <p:nvPr/>
        </p:nvSpPr>
        <p:spPr>
          <a:xfrm>
            <a:off x="533400" y="1143000"/>
            <a:ext cx="2743200" cy="16430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180000"/>
              </a:lnSpc>
            </a:pPr>
            <a:r>
              <a:rPr lang="en-US" altLang="zh-CN" sz="2800" dirty="0">
                <a:latin typeface="Arial" panose="020B0604020202020204" pitchFamily="34" charset="0"/>
                <a:ea typeface="楷体_GB2312"/>
              </a:rPr>
              <a:t>1. </a:t>
            </a:r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  <a:ea typeface="楷体_GB2312"/>
              </a:rPr>
              <a:t>均匀分布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(p44)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en-US" altLang="zh-CN" sz="2800" dirty="0">
                <a:latin typeface="Arial" panose="020B0604020202020204" pitchFamily="34" charset="0"/>
                <a:ea typeface="楷体_GB2312"/>
              </a:rPr>
              <a:t>  </a:t>
            </a:r>
            <a:r>
              <a:rPr lang="zh-CN" altLang="en-US" sz="2800" dirty="0">
                <a:latin typeface="Arial" panose="020B0604020202020204" pitchFamily="34" charset="0"/>
                <a:ea typeface="楷体_GB2312"/>
              </a:rPr>
              <a:t>若</a:t>
            </a:r>
            <a:r>
              <a:rPr lang="en-US" altLang="zh-CN" sz="2800" dirty="0">
                <a:latin typeface="Arial" panose="020B0604020202020204" pitchFamily="34" charset="0"/>
                <a:ea typeface="楷体_GB2312"/>
              </a:rPr>
              <a:t>X</a:t>
            </a:r>
            <a:r>
              <a:rPr lang="zh-CN" altLang="en-US" sz="2800" dirty="0">
                <a:latin typeface="Arial" panose="020B0604020202020204" pitchFamily="34" charset="0"/>
                <a:ea typeface="楷体_GB2312"/>
              </a:rPr>
              <a:t>～</a:t>
            </a:r>
            <a:r>
              <a:rPr lang="en-US" altLang="zh-CN" sz="2800" dirty="0">
                <a:latin typeface="Arial" panose="020B0604020202020204" pitchFamily="34" charset="0"/>
                <a:ea typeface="楷体_GB2312"/>
              </a:rPr>
              <a:t>f(x)</a:t>
            </a:r>
            <a:r>
              <a:rPr lang="zh-CN" altLang="en-US" sz="2800" dirty="0">
                <a:latin typeface="Arial" panose="020B0604020202020204" pitchFamily="34" charset="0"/>
                <a:ea typeface="楷体_GB2312"/>
              </a:rPr>
              <a:t>＝ </a:t>
            </a:r>
            <a:endParaRPr lang="zh-CN" altLang="en-US" sz="2800" dirty="0">
              <a:latin typeface="Arial" panose="020B0604020202020204" pitchFamily="34" charset="0"/>
              <a:ea typeface="楷体_GB2312"/>
            </a:endParaRPr>
          </a:p>
        </p:txBody>
      </p:sp>
      <p:graphicFrame>
        <p:nvGraphicFramePr>
          <p:cNvPr id="124932" name="Object 2"/>
          <p:cNvGraphicFramePr>
            <a:graphicFrameLocks noChangeAspect="1"/>
          </p:cNvGraphicFramePr>
          <p:nvPr/>
        </p:nvGraphicFramePr>
        <p:xfrm>
          <a:off x="2819400" y="1905000"/>
          <a:ext cx="3048000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079500" imgH="609600" progId="Equation.DSMT4">
                  <p:embed/>
                </p:oleObj>
              </mc:Choice>
              <mc:Fallback>
                <p:oleObj name="" r:id="rId1" imgW="1079500" imgH="6096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9400" y="1905000"/>
                        <a:ext cx="3048000" cy="1385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Line 5"/>
          <p:cNvSpPr/>
          <p:nvPr/>
        </p:nvSpPr>
        <p:spPr>
          <a:xfrm flipV="1">
            <a:off x="6781800" y="1371600"/>
            <a:ext cx="0" cy="1447800"/>
          </a:xfrm>
          <a:prstGeom prst="line">
            <a:avLst/>
          </a:prstGeom>
          <a:ln w="12700" cap="flat" cmpd="sng">
            <a:solidFill>
              <a:srgbClr val="FF99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54" name="Line 6"/>
          <p:cNvSpPr/>
          <p:nvPr/>
        </p:nvSpPr>
        <p:spPr>
          <a:xfrm>
            <a:off x="6172200" y="2667000"/>
            <a:ext cx="2438400" cy="0"/>
          </a:xfrm>
          <a:prstGeom prst="line">
            <a:avLst/>
          </a:prstGeom>
          <a:ln w="12700" cap="flat" cmpd="sng">
            <a:solidFill>
              <a:srgbClr val="FF99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55" name="Line 7"/>
          <p:cNvSpPr/>
          <p:nvPr/>
        </p:nvSpPr>
        <p:spPr>
          <a:xfrm>
            <a:off x="6781800" y="2057400"/>
            <a:ext cx="76200" cy="0"/>
          </a:xfrm>
          <a:prstGeom prst="line">
            <a:avLst/>
          </a:prstGeom>
          <a:ln w="12700" cap="flat" cmpd="sng">
            <a:solidFill>
              <a:srgbClr val="FF99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6" name="Line 8"/>
          <p:cNvSpPr/>
          <p:nvPr/>
        </p:nvSpPr>
        <p:spPr>
          <a:xfrm flipV="1">
            <a:off x="7162800" y="2590800"/>
            <a:ext cx="0" cy="76200"/>
          </a:xfrm>
          <a:prstGeom prst="line">
            <a:avLst/>
          </a:prstGeom>
          <a:ln w="12700" cap="flat" cmpd="sng">
            <a:solidFill>
              <a:srgbClr val="FF99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7" name="Line 9"/>
          <p:cNvSpPr/>
          <p:nvPr/>
        </p:nvSpPr>
        <p:spPr>
          <a:xfrm flipV="1">
            <a:off x="7924800" y="2590800"/>
            <a:ext cx="0" cy="76200"/>
          </a:xfrm>
          <a:prstGeom prst="line">
            <a:avLst/>
          </a:prstGeom>
          <a:ln w="12700" cap="flat" cmpd="sng">
            <a:solidFill>
              <a:srgbClr val="FF99FF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7086600" y="1981200"/>
          <a:ext cx="176213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88900" imgH="101600" progId="Equation.3">
                  <p:embed/>
                </p:oleObj>
              </mc:Choice>
              <mc:Fallback>
                <p:oleObj name="" r:id="rId3" imgW="88900" imgH="1016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86600" y="1981200"/>
                        <a:ext cx="176213" cy="201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7848600" y="1981200"/>
          <a:ext cx="176213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88900" imgH="101600" progId="Equation.3">
                  <p:embed/>
                </p:oleObj>
              </mc:Choice>
              <mc:Fallback>
                <p:oleObj name="" r:id="rId5" imgW="88900" imgH="1016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48600" y="1981200"/>
                        <a:ext cx="176213" cy="201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Line 12"/>
          <p:cNvSpPr/>
          <p:nvPr/>
        </p:nvSpPr>
        <p:spPr>
          <a:xfrm>
            <a:off x="7162800" y="2057400"/>
            <a:ext cx="762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9" name="Line 13"/>
          <p:cNvSpPr/>
          <p:nvPr/>
        </p:nvSpPr>
        <p:spPr>
          <a:xfrm flipH="1">
            <a:off x="6172200" y="2667000"/>
            <a:ext cx="990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0" name="Line 14"/>
          <p:cNvSpPr/>
          <p:nvPr/>
        </p:nvSpPr>
        <p:spPr>
          <a:xfrm>
            <a:off x="7924800" y="2667000"/>
            <a:ext cx="609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6553200" y="2667000"/>
          <a:ext cx="2063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6" imgW="127000" imgH="177165" progId="Equation.3">
                  <p:embed/>
                </p:oleObj>
              </mc:Choice>
              <mc:Fallback>
                <p:oleObj name="" r:id="rId6" imgW="127000" imgH="17716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53200" y="2667000"/>
                        <a:ext cx="20637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7010400" y="2667000"/>
          <a:ext cx="26828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8" imgW="127000" imgH="139700" progId="Equation.3">
                  <p:embed/>
                </p:oleObj>
              </mc:Choice>
              <mc:Fallback>
                <p:oleObj name="" r:id="rId8" imgW="127000" imgH="1397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10400" y="2667000"/>
                        <a:ext cx="268288" cy="298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7772400" y="2667000"/>
          <a:ext cx="2333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0" imgW="127000" imgH="165100" progId="Equation.3">
                  <p:embed/>
                </p:oleObj>
              </mc:Choice>
              <mc:Fallback>
                <p:oleObj name="" r:id="rId10" imgW="127000" imgH="1651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72400" y="2667000"/>
                        <a:ext cx="23336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6" name="Object 8"/>
          <p:cNvGraphicFramePr>
            <a:graphicFrameLocks noChangeAspect="1"/>
          </p:cNvGraphicFramePr>
          <p:nvPr/>
        </p:nvGraphicFramePr>
        <p:xfrm>
          <a:off x="1143000" y="5181600"/>
          <a:ext cx="64849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2" imgW="2794000" imgH="393700" progId="Equation.DSMT4">
                  <p:embed/>
                </p:oleObj>
              </mc:Choice>
              <mc:Fallback>
                <p:oleObj name="" r:id="rId12" imgW="2794000" imgH="3937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43000" y="5181600"/>
                        <a:ext cx="6484938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6858000" y="1143000"/>
          <a:ext cx="457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4" imgW="304800" imgH="203200" progId="Equation.3">
                  <p:embed/>
                </p:oleObj>
              </mc:Choice>
              <mc:Fallback>
                <p:oleObj name="" r:id="rId14" imgW="304800" imgH="2032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58000" y="1143000"/>
                        <a:ext cx="4572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8382000" y="26670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6" imgW="127000" imgH="127000" progId="Equation.3">
                  <p:embed/>
                </p:oleObj>
              </mc:Choice>
              <mc:Fallback>
                <p:oleObj name="" r:id="rId16" imgW="127000" imgH="1270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382000" y="2667000"/>
                        <a:ext cx="3048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9" name="Rectangle 21"/>
          <p:cNvSpPr/>
          <p:nvPr/>
        </p:nvSpPr>
        <p:spPr>
          <a:xfrm>
            <a:off x="569913" y="3276600"/>
            <a:ext cx="7881937" cy="6905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zh-CN" sz="2800" b="1" dirty="0">
                <a:latin typeface="Arial" panose="020B0604020202020204" pitchFamily="34" charset="0"/>
                <a:ea typeface="楷体_GB2312"/>
              </a:rPr>
              <a:t>则称</a:t>
            </a:r>
            <a:r>
              <a:rPr lang="en-US" altLang="zh-CN" sz="2800" b="1" dirty="0">
                <a:latin typeface="Arial" panose="020B0604020202020204" pitchFamily="34" charset="0"/>
                <a:ea typeface="楷体_GB2312"/>
              </a:rPr>
              <a:t>X</a:t>
            </a:r>
            <a:r>
              <a:rPr lang="zh-CN" altLang="zh-CN" sz="2800" b="1" dirty="0">
                <a:latin typeface="Arial" panose="020B0604020202020204" pitchFamily="34" charset="0"/>
                <a:ea typeface="楷体_GB2312"/>
              </a:rPr>
              <a:t>在(</a:t>
            </a:r>
            <a:r>
              <a:rPr lang="en-US" altLang="zh-CN" sz="2800" b="1" dirty="0">
                <a:latin typeface="Arial" panose="020B0604020202020204" pitchFamily="34" charset="0"/>
                <a:ea typeface="楷体_GB2312"/>
              </a:rPr>
              <a:t>a,  b)</a:t>
            </a:r>
            <a:r>
              <a:rPr lang="zh-CN" altLang="zh-CN" sz="2800" b="1" dirty="0">
                <a:latin typeface="Arial" panose="020B0604020202020204" pitchFamily="34" charset="0"/>
                <a:ea typeface="楷体_GB2312"/>
              </a:rPr>
              <a:t>内服从</a:t>
            </a:r>
            <a:r>
              <a:rPr lang="zh-CN" altLang="en-US" sz="2800" b="1" dirty="0">
                <a:latin typeface="Arial" panose="020B0604020202020204" pitchFamily="34" charset="0"/>
                <a:ea typeface="楷体_GB2312"/>
              </a:rPr>
              <a:t>均匀分布。记作 </a:t>
            </a:r>
            <a:r>
              <a:rPr lang="en-US" altLang="zh-CN" sz="2800" b="1" dirty="0">
                <a:latin typeface="Arial" panose="020B0604020202020204" pitchFamily="34" charset="0"/>
                <a:ea typeface="楷体_GB2312"/>
              </a:rPr>
              <a:t>X~U</a:t>
            </a:r>
            <a:r>
              <a:rPr lang="zh-CN" altLang="zh-CN" sz="2800" b="1" dirty="0">
                <a:latin typeface="Arial" panose="020B0604020202020204" pitchFamily="34" charset="0"/>
                <a:ea typeface="楷体_GB2312"/>
              </a:rPr>
              <a:t>(</a:t>
            </a:r>
            <a:r>
              <a:rPr lang="en-US" altLang="zh-CN" sz="2800" b="1" dirty="0">
                <a:latin typeface="Arial" panose="020B0604020202020204" pitchFamily="34" charset="0"/>
                <a:ea typeface="楷体_GB2312"/>
              </a:rPr>
              <a:t>a,  b) </a:t>
            </a:r>
            <a:endParaRPr lang="en-US" altLang="zh-CN" sz="2800" b="1" dirty="0"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124950" name="Rectangle 22"/>
          <p:cNvSpPr/>
          <p:nvPr/>
        </p:nvSpPr>
        <p:spPr>
          <a:xfrm>
            <a:off x="1447800" y="4419600"/>
            <a:ext cx="54594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zh-CN" sz="2800" b="1" dirty="0">
                <a:latin typeface="Arial" panose="020B0604020202020204" pitchFamily="34" charset="0"/>
                <a:ea typeface="楷体_GB2312"/>
              </a:rPr>
              <a:t>对任意实数</a:t>
            </a:r>
            <a:r>
              <a:rPr lang="en-US" altLang="zh-CN" sz="2800" b="1" dirty="0">
                <a:latin typeface="Arial" panose="020B0604020202020204" pitchFamily="34" charset="0"/>
                <a:ea typeface="楷体_GB2312"/>
              </a:rPr>
              <a:t>c, d (a&lt;c&lt;d&lt;b)</a:t>
            </a:r>
            <a:r>
              <a:rPr lang="zh-CN" altLang="en-US" sz="2800" b="1" dirty="0">
                <a:latin typeface="Arial" panose="020B0604020202020204" pitchFamily="34" charset="0"/>
                <a:ea typeface="楷体_GB2312"/>
              </a:rPr>
              <a:t>，</a:t>
            </a:r>
            <a:r>
              <a:rPr lang="zh-CN" altLang="zh-CN" sz="2800" b="1" dirty="0">
                <a:latin typeface="Arial" panose="020B0604020202020204" pitchFamily="34" charset="0"/>
                <a:ea typeface="楷体_GB2312"/>
              </a:rPr>
              <a:t>都有</a:t>
            </a:r>
            <a:endParaRPr lang="zh-CN" altLang="en-US" sz="2800" b="1" dirty="0">
              <a:latin typeface="Arial" panose="020B0604020202020204" pitchFamily="34" charset="0"/>
              <a:ea typeface="楷体_GB2312"/>
            </a:endParaRPr>
          </a:p>
        </p:txBody>
      </p:sp>
    </p:spTree>
  </p:cSld>
  <p:clrMapOvr>
    <a:masterClrMapping/>
  </p:clrMapOvr>
  <p:transition advTm="10000">
    <p:zoom/>
    <p:sndAc>
      <p:stSnd>
        <p:snd r:embed="rId18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charRg st="13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  <p:bldP spid="124949" grpId="0"/>
      <p:bldP spid="1249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1" name="Text Box 3"/>
          <p:cNvSpPr txBox="1"/>
          <p:nvPr/>
        </p:nvSpPr>
        <p:spPr>
          <a:xfrm>
            <a:off x="1547813" y="1071563"/>
            <a:ext cx="7162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 eaLnBrk="1" hangingPunct="1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若连续型随机变量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的概率密度为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1747838" y="1700213"/>
          <a:ext cx="5954712" cy="18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2298700" imgH="685800" progId="Equation.DSMT4">
                  <p:embed/>
                </p:oleObj>
              </mc:Choice>
              <mc:Fallback>
                <p:oleObj name="" r:id="rId1" imgW="2298700" imgH="6858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47838" y="1700213"/>
                        <a:ext cx="5954712" cy="1868487"/>
                      </a:xfrm>
                      <a:prstGeom prst="rect">
                        <a:avLst/>
                      </a:prstGeom>
                      <a:noFill/>
                      <a:ln w="9525" cap="rnd" cmpd="sng">
                        <a:solidFill>
                          <a:schemeClr val="tx1"/>
                        </a:solidFill>
                        <a:prstDash val="sysDot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2268538" y="5059363"/>
          <a:ext cx="4178300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1968500" imgH="774700" progId="Equation.DSMT4">
                  <p:embed/>
                </p:oleObj>
              </mc:Choice>
              <mc:Fallback>
                <p:oleObj name="" r:id="rId3" imgW="1968500" imgH="7747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68538" y="5059363"/>
                        <a:ext cx="4178300" cy="1655762"/>
                      </a:xfrm>
                      <a:prstGeom prst="rect">
                        <a:avLst/>
                      </a:prstGeom>
                      <a:noFill/>
                      <a:ln w="9525" cap="rnd" cmpd="sng">
                        <a:solidFill>
                          <a:schemeClr val="tx1"/>
                        </a:solidFill>
                        <a:prstDash val="sysDot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6" name="Object 8"/>
          <p:cNvGraphicFramePr>
            <a:graphicFrameLocks noChangeAspect="1"/>
          </p:cNvGraphicFramePr>
          <p:nvPr/>
        </p:nvGraphicFramePr>
        <p:xfrm>
          <a:off x="3357563" y="4173538"/>
          <a:ext cx="16891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634365" imgH="203200" progId="Equation.DSMT4">
                  <p:embed/>
                </p:oleObj>
              </mc:Choice>
              <mc:Fallback>
                <p:oleObj name="" r:id="rId5" imgW="634365" imgH="2032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7563" y="4173538"/>
                        <a:ext cx="1689100" cy="54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7" name="Rectangle 9"/>
          <p:cNvSpPr/>
          <p:nvPr/>
        </p:nvSpPr>
        <p:spPr>
          <a:xfrm>
            <a:off x="0" y="1071563"/>
            <a:ext cx="1806575" cy="4762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marL="908050" indent="-436245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415EBB"/>
                </a:solidFill>
                <a:latin typeface="宋体" panose="02010600030101010101" pitchFamily="2" charset="-122"/>
              </a:rPr>
              <a:t>定义</a:t>
            </a:r>
            <a:endParaRPr lang="zh-CN" altLang="en-US" sz="2800" b="1" dirty="0">
              <a:solidFill>
                <a:srgbClr val="415EBB"/>
              </a:solidFill>
              <a:latin typeface="宋体" panose="02010600030101010101" pitchFamily="2" charset="-122"/>
            </a:endParaRPr>
          </a:p>
        </p:txBody>
      </p:sp>
      <p:sp>
        <p:nvSpPr>
          <p:cNvPr id="114698" name="Rectangle 10"/>
          <p:cNvSpPr/>
          <p:nvPr/>
        </p:nvSpPr>
        <p:spPr>
          <a:xfrm>
            <a:off x="0" y="4449763"/>
            <a:ext cx="2544763" cy="47942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marL="908050" indent="-43624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4E3CFA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分布函数</a:t>
            </a:r>
            <a:endParaRPr lang="zh-CN" altLang="en-US" sz="2800" b="1" dirty="0">
              <a:solidFill>
                <a:srgbClr val="4E3CFA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827088" y="3495675"/>
            <a:ext cx="6408737" cy="576263"/>
            <a:chOff x="521" y="1842"/>
            <a:chExt cx="4037" cy="363"/>
          </a:xfrm>
        </p:grpSpPr>
        <p:sp>
          <p:nvSpPr>
            <p:cNvPr id="13323" name="Text Box 4"/>
            <p:cNvSpPr txBox="1"/>
            <p:nvPr/>
          </p:nvSpPr>
          <p:spPr>
            <a:xfrm>
              <a:off x="521" y="1842"/>
              <a:ext cx="403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则称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X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服从参数为   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的指数分布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.</a:t>
              </a:r>
              <a:endPara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3317" name="Object 11"/>
            <p:cNvGraphicFramePr>
              <a:graphicFrameLocks noChangeAspect="1"/>
            </p:cNvGraphicFramePr>
            <p:nvPr/>
          </p:nvGraphicFramePr>
          <p:xfrm>
            <a:off x="2307" y="1893"/>
            <a:ext cx="223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7" imgW="127000" imgH="177165" progId="Equation.DSMT4">
                    <p:embed/>
                  </p:oleObj>
                </mc:Choice>
                <mc:Fallback>
                  <p:oleObj name="" r:id="rId7" imgW="127000" imgH="177165" progId="Equation.DSMT4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07" y="1893"/>
                          <a:ext cx="223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2"/>
          <p:cNvSpPr/>
          <p:nvPr/>
        </p:nvSpPr>
        <p:spPr>
          <a:xfrm>
            <a:off x="214313" y="473075"/>
            <a:ext cx="2740025" cy="116998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楷体_GB2312"/>
              </a:rPr>
              <a:t>2. </a:t>
            </a:r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  <a:ea typeface="楷体_GB2312"/>
              </a:rPr>
              <a:t>指数分布</a:t>
            </a:r>
            <a:r>
              <a:rPr lang="en-US" altLang="zh-CN" sz="2400" dirty="0">
                <a:latin typeface="Arial" panose="020B0604020202020204" pitchFamily="34" charset="0"/>
                <a:ea typeface="楷体_GB2312"/>
              </a:rPr>
              <a:t>(p45)</a:t>
            </a:r>
            <a:endParaRPr lang="en-US" altLang="zh-CN" sz="2400" dirty="0">
              <a:latin typeface="Arial" panose="020B0604020202020204" pitchFamily="34" charset="0"/>
              <a:ea typeface="楷体_GB2312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楷体_GB2312"/>
              </a:rPr>
              <a:t>       </a:t>
            </a:r>
            <a:endParaRPr lang="zh-CN" altLang="en-US" sz="2400" dirty="0">
              <a:latin typeface="Arial" panose="020B0604020202020204" pitchFamily="34" charset="0"/>
              <a:ea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/>
      <p:bldP spid="114697" grpId="0"/>
      <p:bldP spid="114698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9588" y="115888"/>
            <a:ext cx="7848600" cy="838200"/>
          </a:xfr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small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  </a:t>
            </a:r>
            <a:r>
              <a:rPr kumimoji="0" lang="en-US" altLang="zh-CN" sz="36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2.2 </a:t>
            </a:r>
            <a:r>
              <a:rPr kumimoji="0" lang="zh-CN" altLang="en-US" sz="36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离散随机变量及其分布律</a:t>
            </a:r>
            <a:endParaRPr kumimoji="1" lang="zh-CN" altLang="en-US" sz="3400" b="0" i="0" u="none" strike="noStrike" kern="1200" cap="small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69636" name="Rectangle 4"/>
          <p:cNvSpPr/>
          <p:nvPr/>
        </p:nvSpPr>
        <p:spPr>
          <a:xfrm>
            <a:off x="358775" y="3071813"/>
            <a:ext cx="8424863" cy="13843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ahoma" panose="020B0604030504040204" pitchFamily="34" charset="0"/>
              </a:rPr>
              <a:t>      </a:t>
            </a:r>
            <a:r>
              <a:rPr lang="zh-CN" altLang="en-US" sz="2800" b="1" dirty="0">
                <a:latin typeface="Tahoma" panose="020B0604030504040204" pitchFamily="34" charset="0"/>
              </a:rPr>
              <a:t>称此式为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latin typeface="Tahoma" panose="020B0604030504040204" pitchFamily="34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ahoma" panose="020B0604030504040204" pitchFamily="34" charset="0"/>
              </a:rPr>
              <a:t>分布律</a:t>
            </a:r>
            <a:r>
              <a:rPr lang="zh-CN" altLang="en-US" sz="2800" b="1" dirty="0">
                <a:solidFill>
                  <a:schemeClr val="folHlink"/>
                </a:solidFill>
                <a:latin typeface="Tahoma" panose="020B0604030504040204" pitchFamily="34" charset="0"/>
              </a:rPr>
              <a:t>或</a:t>
            </a:r>
            <a:r>
              <a:rPr lang="zh-CN" altLang="en-US" sz="2800" b="1" dirty="0">
                <a:solidFill>
                  <a:srgbClr val="1E07F5"/>
                </a:solidFill>
                <a:latin typeface="Tahoma" panose="020B0604030504040204" pitchFamily="34" charset="0"/>
              </a:rPr>
              <a:t>概率分布（</a:t>
            </a:r>
            <a:r>
              <a:rPr lang="en-US" altLang="zh-CN" sz="2800" b="1" dirty="0">
                <a:solidFill>
                  <a:srgbClr val="1E07F5"/>
                </a:solidFill>
                <a:latin typeface="Tahoma" panose="020B0604030504040204" pitchFamily="34" charset="0"/>
              </a:rPr>
              <a:t>Probability distribution)</a:t>
            </a:r>
            <a:r>
              <a:rPr lang="zh-CN" altLang="en-US" sz="2800" b="1" dirty="0">
                <a:solidFill>
                  <a:srgbClr val="1E07F5"/>
                </a:solidFill>
                <a:latin typeface="Tahoma" panose="020B0604030504040204" pitchFamily="34" charset="0"/>
              </a:rPr>
              <a:t>。</a:t>
            </a:r>
            <a:endParaRPr lang="en-US" altLang="zh-CN" sz="2800" b="1" dirty="0">
              <a:solidFill>
                <a:srgbClr val="1E07F5"/>
              </a:solidFill>
              <a:latin typeface="Tahoma" panose="020B0604030504040204" pitchFamily="34" charset="0"/>
            </a:endParaRPr>
          </a:p>
        </p:txBody>
      </p:sp>
      <p:sp>
        <p:nvSpPr>
          <p:cNvPr id="1035" name="Rectangle 5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69638" name="Object 2"/>
          <p:cNvGraphicFramePr>
            <a:graphicFrameLocks noChangeAspect="1"/>
          </p:cNvGraphicFramePr>
          <p:nvPr/>
        </p:nvGraphicFramePr>
        <p:xfrm>
          <a:off x="1143000" y="2460625"/>
          <a:ext cx="2286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002665" imgH="228600" progId="Equation.DSMT4">
                  <p:embed/>
                </p:oleObj>
              </mc:Choice>
              <mc:Fallback>
                <p:oleObj name="" r:id="rId1" imgW="1002665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2460625"/>
                        <a:ext cx="2286000" cy="523875"/>
                      </a:xfrm>
                      <a:prstGeom prst="rect">
                        <a:avLst/>
                      </a:prstGeom>
                      <a:noFill/>
                      <a:ln w="28575" cap="flat" cmpd="sng">
                        <a:solidFill>
                          <a:srgbClr val="000000"/>
                        </a:solidFill>
                        <a:prstDash val="dash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/>
          <p:nvPr/>
        </p:nvGrpSpPr>
        <p:grpSpPr>
          <a:xfrm>
            <a:off x="468313" y="1000125"/>
            <a:ext cx="8424862" cy="1295400"/>
            <a:chOff x="295" y="845"/>
            <a:chExt cx="5307" cy="816"/>
          </a:xfrm>
        </p:grpSpPr>
        <p:sp>
          <p:nvSpPr>
            <p:cNvPr id="1044" name="Rectangle 3"/>
            <p:cNvSpPr/>
            <p:nvPr/>
          </p:nvSpPr>
          <p:spPr>
            <a:xfrm>
              <a:off x="340" y="845"/>
              <a:ext cx="5262" cy="731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宋体" panose="02010600030101010101" pitchFamily="2" charset="-122"/>
                </a:rPr>
                <a:t>    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设离散型随机变量   的所有可能取值是</a:t>
              </a:r>
              <a:endParaRPr lang="zh-CN" altLang="en-US" sz="2800" b="1" dirty="0">
                <a:latin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宋体" panose="02010600030101010101" pitchFamily="2" charset="-122"/>
                </a:rPr>
                <a:t>             </a:t>
              </a:r>
              <a:r>
                <a:rPr lang="zh-CN" altLang="en-US" sz="2800" b="1" dirty="0">
                  <a:latin typeface="仿宋_GB2312" pitchFamily="49" charset="-122"/>
                  <a:ea typeface="仿宋_GB2312" pitchFamily="49" charset="-122"/>
                </a:rPr>
                <a:t> ，而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取值   的概率为</a:t>
              </a:r>
              <a:endParaRPr lang="zh-CN" altLang="en-US" sz="2800" b="1" i="1" baseline="-25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graphicFrame>
          <p:nvGraphicFramePr>
            <p:cNvPr id="1029" name="Object 3"/>
            <p:cNvGraphicFramePr>
              <a:graphicFrameLocks noChangeAspect="1"/>
            </p:cNvGraphicFramePr>
            <p:nvPr/>
          </p:nvGraphicFramePr>
          <p:xfrm>
            <a:off x="2655" y="889"/>
            <a:ext cx="271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3" imgW="177800" imgH="165100" progId="Equation.DSMT4">
                    <p:embed/>
                  </p:oleObj>
                </mc:Choice>
                <mc:Fallback>
                  <p:oleObj name="" r:id="rId3" imgW="177800" imgH="1651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55" y="889"/>
                          <a:ext cx="271" cy="2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4"/>
            <p:cNvGraphicFramePr>
              <a:graphicFrameLocks noChangeAspect="1"/>
            </p:cNvGraphicFramePr>
            <p:nvPr/>
          </p:nvGraphicFramePr>
          <p:xfrm>
            <a:off x="295" y="1258"/>
            <a:ext cx="1633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5" imgW="927100" imgH="228600" progId="Equation.DSMT4">
                    <p:embed/>
                  </p:oleObj>
                </mc:Choice>
                <mc:Fallback>
                  <p:oleObj name="" r:id="rId5" imgW="927100" imgH="2286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5" y="1258"/>
                          <a:ext cx="1633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5"/>
            <p:cNvGraphicFramePr>
              <a:graphicFrameLocks noChangeAspect="1"/>
            </p:cNvGraphicFramePr>
            <p:nvPr/>
          </p:nvGraphicFramePr>
          <p:xfrm>
            <a:off x="2880" y="1162"/>
            <a:ext cx="360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7" imgW="165100" imgH="228600" progId="Equation.DSMT4">
                    <p:embed/>
                  </p:oleObj>
                </mc:Choice>
                <mc:Fallback>
                  <p:oleObj name="" r:id="rId7" imgW="165100" imgH="2286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80" y="1162"/>
                          <a:ext cx="360" cy="4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" name="Object 6"/>
            <p:cNvGraphicFramePr>
              <a:graphicFrameLocks noChangeAspect="1"/>
            </p:cNvGraphicFramePr>
            <p:nvPr/>
          </p:nvGraphicFramePr>
          <p:xfrm>
            <a:off x="4150" y="1207"/>
            <a:ext cx="34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9" imgW="190500" imgH="228600" progId="Equation.DSMT4">
                    <p:embed/>
                  </p:oleObj>
                </mc:Choice>
                <mc:Fallback>
                  <p:oleObj name="" r:id="rId9" imgW="190500" imgH="2286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150" y="1207"/>
                          <a:ext cx="340" cy="4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643" name="Text Box 11"/>
          <p:cNvSpPr txBox="1"/>
          <p:nvPr/>
        </p:nvSpPr>
        <p:spPr>
          <a:xfrm>
            <a:off x="592138" y="2459038"/>
            <a:ext cx="9556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Century Schoolbook" panose="02040604050505020304" pitchFamily="18" charset="0"/>
              </a:rPr>
              <a:t>即</a:t>
            </a:r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1447800" y="5054600"/>
            <a:ext cx="6096000" cy="1295400"/>
            <a:chOff x="912" y="3360"/>
            <a:chExt cx="3840" cy="816"/>
          </a:xfrm>
        </p:grpSpPr>
        <p:sp>
          <p:nvSpPr>
            <p:cNvPr id="1040" name="Line 8"/>
            <p:cNvSpPr/>
            <p:nvPr/>
          </p:nvSpPr>
          <p:spPr>
            <a:xfrm>
              <a:off x="912" y="3792"/>
              <a:ext cx="3840" cy="0"/>
            </a:xfrm>
            <a:prstGeom prst="line">
              <a:avLst/>
            </a:prstGeom>
            <a:ln w="28575" cap="flat" cmpd="sng">
              <a:solidFill>
                <a:srgbClr val="4523D7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41" name="Line 9"/>
            <p:cNvSpPr/>
            <p:nvPr/>
          </p:nvSpPr>
          <p:spPr>
            <a:xfrm>
              <a:off x="1584" y="3456"/>
              <a:ext cx="0" cy="672"/>
            </a:xfrm>
            <a:prstGeom prst="line">
              <a:avLst/>
            </a:prstGeom>
            <a:ln w="28575" cap="flat" cmpd="sng">
              <a:solidFill>
                <a:srgbClr val="4523D7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42" name="Text Box 10"/>
            <p:cNvSpPr txBox="1"/>
            <p:nvPr/>
          </p:nvSpPr>
          <p:spPr>
            <a:xfrm>
              <a:off x="1046" y="3388"/>
              <a:ext cx="39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3600" b="1" i="1" dirty="0">
                  <a:latin typeface="Times New Roman" panose="02020603050405020304" pitchFamily="18" charset="0"/>
                  <a:ea typeface="楷体_GB2312" pitchFamily="49" charset="-122"/>
                </a:rPr>
                <a:t>X       </a:t>
              </a:r>
              <a:endParaRPr lang="en-US" altLang="zh-CN" sz="3600" b="1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27" name="Object 11"/>
            <p:cNvGraphicFramePr>
              <a:graphicFrameLocks noChangeAspect="1"/>
            </p:cNvGraphicFramePr>
            <p:nvPr/>
          </p:nvGraphicFramePr>
          <p:xfrm>
            <a:off x="2016" y="3360"/>
            <a:ext cx="2453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1" imgW="1320800" imgH="228600" progId="Equation.3">
                    <p:embed/>
                  </p:oleObj>
                </mc:Choice>
                <mc:Fallback>
                  <p:oleObj name="" r:id="rId11" imgW="1320800" imgH="2286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016" y="3360"/>
                          <a:ext cx="2453" cy="3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3" name="Text Box 12"/>
            <p:cNvSpPr txBox="1"/>
            <p:nvPr/>
          </p:nvSpPr>
          <p:spPr>
            <a:xfrm>
              <a:off x="1056" y="3772"/>
              <a:ext cx="39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3600" b="1" i="1" dirty="0">
                  <a:latin typeface="Times New Roman" panose="02020603050405020304" pitchFamily="18" charset="0"/>
                  <a:ea typeface="楷体_GB2312" pitchFamily="49" charset="-122"/>
                </a:rPr>
                <a:t>P       </a:t>
              </a:r>
              <a:endParaRPr lang="en-US" altLang="zh-CN" sz="3600" b="1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28" name="Object 13"/>
            <p:cNvGraphicFramePr>
              <a:graphicFrameLocks noChangeAspect="1"/>
            </p:cNvGraphicFramePr>
            <p:nvPr/>
          </p:nvGraphicFramePr>
          <p:xfrm>
            <a:off x="1957" y="3777"/>
            <a:ext cx="2571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3" imgW="1384300" imgH="228600" progId="Equation.3">
                    <p:embed/>
                  </p:oleObj>
                </mc:Choice>
                <mc:Fallback>
                  <p:oleObj name="" r:id="rId13" imgW="1384300" imgH="2286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957" y="3777"/>
                          <a:ext cx="2571" cy="3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642938" y="4476750"/>
            <a:ext cx="631666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 dirty="0">
                <a:latin typeface="+mn-ea"/>
                <a:ea typeface="+mn-ea"/>
                <a:cs typeface="+mn-cs"/>
              </a:rPr>
              <a:t>分布律也可以用表的形式来表示，如下</a:t>
            </a:r>
            <a:endParaRPr kumimoji="1" lang="zh-CN" altLang="en-US" sz="2800" b="1" kern="1200" cap="none" spc="0" normalizeH="0" baseline="0" noProof="0" dirty="0"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  <p:bldP spid="69636" grpId="0"/>
      <p:bldP spid="69643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42" name="Text Box 2"/>
          <p:cNvSpPr txBox="1"/>
          <p:nvPr/>
        </p:nvSpPr>
        <p:spPr>
          <a:xfrm>
            <a:off x="539750" y="260350"/>
            <a:ext cx="114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endParaRPr lang="zh-CN" altLang="en-US" sz="3600" dirty="0">
              <a:solidFill>
                <a:srgbClr val="CC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343" name="Text Box 3"/>
          <p:cNvSpPr txBox="1"/>
          <p:nvPr/>
        </p:nvSpPr>
        <p:spPr>
          <a:xfrm>
            <a:off x="1258888" y="404813"/>
            <a:ext cx="7345362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某种电子元件的寿命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（以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记）服从指数分布，其概率密度为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4338" name="Object 7"/>
          <p:cNvGraphicFramePr>
            <a:graphicFrameLocks noChangeAspect="1"/>
          </p:cNvGraphicFramePr>
          <p:nvPr/>
        </p:nvGraphicFramePr>
        <p:xfrm>
          <a:off x="2714625" y="1366838"/>
          <a:ext cx="3643313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1536700" imgH="685800" progId="Equation.DSMT4">
                  <p:embed/>
                </p:oleObj>
              </mc:Choice>
              <mc:Fallback>
                <p:oleObj name="" r:id="rId1" imgW="1536700" imgH="6858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14625" y="1366838"/>
                        <a:ext cx="3643313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1" name="Text Box 9"/>
          <p:cNvSpPr txBox="1"/>
          <p:nvPr/>
        </p:nvSpPr>
        <p:spPr>
          <a:xfrm>
            <a:off x="611188" y="3644900"/>
            <a:ext cx="914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解</a:t>
            </a:r>
            <a:endParaRPr lang="zh-CN" altLang="en-US" sz="3600" dirty="0">
              <a:solidFill>
                <a:srgbClr val="CC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345" name="Text Box 10"/>
          <p:cNvSpPr txBox="1"/>
          <p:nvPr/>
        </p:nvSpPr>
        <p:spPr>
          <a:xfrm>
            <a:off x="1071563" y="3048000"/>
            <a:ext cx="67865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求此元件的寿命至少为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200h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的概率。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15723" name="Object 11"/>
          <p:cNvGraphicFramePr>
            <a:graphicFrameLocks noChangeAspect="1"/>
          </p:cNvGraphicFramePr>
          <p:nvPr/>
        </p:nvGraphicFramePr>
        <p:xfrm>
          <a:off x="1143000" y="4643438"/>
          <a:ext cx="21844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888365" imgH="203200" progId="Equation.DSMT4">
                  <p:embed/>
                </p:oleObj>
              </mc:Choice>
              <mc:Fallback>
                <p:oleObj name="" r:id="rId3" imgW="888365" imgH="2032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4643438"/>
                        <a:ext cx="2184400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0"/>
          <p:cNvSpPr txBox="1"/>
          <p:nvPr/>
        </p:nvSpPr>
        <p:spPr>
          <a:xfrm>
            <a:off x="1223963" y="3692525"/>
            <a:ext cx="67865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根据题意，所求的概率为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3214688" y="4286250"/>
          <a:ext cx="2674937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5" imgW="1054100" imgH="419100" progId="Equation.DSMT4">
                  <p:embed/>
                </p:oleObj>
              </mc:Choice>
              <mc:Fallback>
                <p:oleObj name="" r:id="rId5" imgW="1054100" imgH="4191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4688" y="4286250"/>
                        <a:ext cx="2674937" cy="106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5861050" y="4557713"/>
          <a:ext cx="19970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7" imgW="786765" imgH="203200" progId="Equation.DSMT4">
                  <p:embed/>
                </p:oleObj>
              </mc:Choice>
              <mc:Fallback>
                <p:oleObj name="" r:id="rId7" imgW="786765" imgH="2032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61050" y="4557713"/>
                        <a:ext cx="1997075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1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65284" name="Object 4"/>
          <p:cNvGraphicFramePr>
            <a:graphicFrameLocks noChangeAspect="1"/>
          </p:cNvGraphicFramePr>
          <p:nvPr/>
        </p:nvGraphicFramePr>
        <p:xfrm>
          <a:off x="2611438" y="1225550"/>
          <a:ext cx="563245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5435600" imgH="723900" progId="Equation.3">
                  <p:embed/>
                </p:oleObj>
              </mc:Choice>
              <mc:Fallback>
                <p:oleObj name="" r:id="rId1" imgW="5435600" imgH="7239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11438" y="1225550"/>
                        <a:ext cx="5632450" cy="750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>
          <a:xfrm>
            <a:off x="609600" y="476250"/>
            <a:ext cx="6605588" cy="708025"/>
            <a:chOff x="384" y="667"/>
            <a:chExt cx="4161" cy="446"/>
          </a:xfrm>
        </p:grpSpPr>
        <p:sp>
          <p:nvSpPr>
            <p:cNvPr id="18446" name="Text Box 8"/>
            <p:cNvSpPr txBox="1"/>
            <p:nvPr/>
          </p:nvSpPr>
          <p:spPr>
            <a:xfrm>
              <a:off x="816" y="667"/>
              <a:ext cx="3729" cy="4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4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/>
                </a:rPr>
                <a:t>连续型 随机变量的概念</a:t>
              </a:r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18447" name="Oval 9"/>
            <p:cNvSpPr/>
            <p:nvPr/>
          </p:nvSpPr>
          <p:spPr>
            <a:xfrm>
              <a:off x="384" y="768"/>
              <a:ext cx="288" cy="144"/>
            </a:xfrm>
            <a:prstGeom prst="ellipse">
              <a:avLst/>
            </a:prstGeom>
            <a:solidFill>
              <a:srgbClr val="FF33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65291" name="Text Box 11"/>
          <p:cNvSpPr txBox="1"/>
          <p:nvPr/>
        </p:nvSpPr>
        <p:spPr>
          <a:xfrm>
            <a:off x="517525" y="2673350"/>
            <a:ext cx="24130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200" b="1" dirty="0">
                <a:latin typeface="Times New Roman" panose="02020603050405020304" pitchFamily="18" charset="0"/>
                <a:ea typeface="楷体_GB2312"/>
              </a:rPr>
              <a:t>(1)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均匀分布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2555875" y="2305050"/>
            <a:ext cx="3455988" cy="1339850"/>
            <a:chOff x="446" y="1824"/>
            <a:chExt cx="3058" cy="947"/>
          </a:xfrm>
        </p:grpSpPr>
        <p:graphicFrame>
          <p:nvGraphicFramePr>
            <p:cNvPr id="18438" name="Object 13"/>
            <p:cNvGraphicFramePr>
              <a:graphicFrameLocks noChangeAspect="1"/>
            </p:cNvGraphicFramePr>
            <p:nvPr/>
          </p:nvGraphicFramePr>
          <p:xfrm>
            <a:off x="1152" y="1824"/>
            <a:ext cx="2352" cy="9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3" imgW="4165600" imgH="1676400" progId="Equation.3">
                    <p:embed/>
                  </p:oleObj>
                </mc:Choice>
                <mc:Fallback>
                  <p:oleObj name="" r:id="rId3" imgW="4165600" imgH="16764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52" y="1824"/>
                          <a:ext cx="2352" cy="9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5" name="Text Box 14"/>
            <p:cNvSpPr txBox="1"/>
            <p:nvPr/>
          </p:nvSpPr>
          <p:spPr>
            <a:xfrm>
              <a:off x="446" y="2083"/>
              <a:ext cx="754" cy="4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endParaRPr lang="zh-CN" altLang="zh-CN" sz="3600" b="1" dirty="0">
                <a:latin typeface="Times New Roman" panose="02020603050405020304" pitchFamily="18" charset="0"/>
                <a:ea typeface="楷体_GB2312"/>
              </a:endParaRPr>
            </a:p>
          </p:txBody>
        </p:sp>
      </p:grpSp>
      <p:sp>
        <p:nvSpPr>
          <p:cNvPr id="865295" name="Text Box 15"/>
          <p:cNvSpPr txBox="1"/>
          <p:nvPr/>
        </p:nvSpPr>
        <p:spPr>
          <a:xfrm>
            <a:off x="517525" y="4941888"/>
            <a:ext cx="24130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200" b="1" dirty="0">
                <a:latin typeface="Times New Roman" panose="02020603050405020304" pitchFamily="18" charset="0"/>
                <a:ea typeface="楷体_GB2312"/>
              </a:rPr>
              <a:t>(2)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指数分布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865296" name="Object 16"/>
          <p:cNvGraphicFramePr>
            <a:graphicFrameLocks noChangeAspect="1"/>
          </p:cNvGraphicFramePr>
          <p:nvPr/>
        </p:nvGraphicFramePr>
        <p:xfrm>
          <a:off x="2928938" y="4367213"/>
          <a:ext cx="3286125" cy="180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5" imgW="1384300" imgH="762000" progId="Equation.DSMT4">
                  <p:embed/>
                </p:oleObj>
              </mc:Choice>
              <mc:Fallback>
                <p:oleObj name="" r:id="rId5" imgW="1384300" imgH="7620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8938" y="4367213"/>
                        <a:ext cx="3286125" cy="1804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7"/>
          <p:cNvGrpSpPr/>
          <p:nvPr/>
        </p:nvGrpSpPr>
        <p:grpSpPr>
          <a:xfrm>
            <a:off x="2225675" y="6070600"/>
            <a:ext cx="2632075" cy="641350"/>
            <a:chOff x="768" y="2703"/>
            <a:chExt cx="1658" cy="404"/>
          </a:xfrm>
        </p:grpSpPr>
        <p:graphicFrame>
          <p:nvGraphicFramePr>
            <p:cNvPr id="18437" name="Object 18"/>
            <p:cNvGraphicFramePr>
              <a:graphicFrameLocks noChangeAspect="1"/>
            </p:cNvGraphicFramePr>
            <p:nvPr/>
          </p:nvGraphicFramePr>
          <p:xfrm>
            <a:off x="1526" y="2817"/>
            <a:ext cx="9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7" imgW="635000" imgH="203200" progId="Equation.DSMT4">
                    <p:embed/>
                  </p:oleObj>
                </mc:Choice>
                <mc:Fallback>
                  <p:oleObj name="" r:id="rId7" imgW="635000" imgH="203200" progId="Equation.DSMT4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26" y="2817"/>
                          <a:ext cx="90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4" name="Text Box 19"/>
            <p:cNvSpPr txBox="1"/>
            <p:nvPr/>
          </p:nvSpPr>
          <p:spPr>
            <a:xfrm>
              <a:off x="768" y="2703"/>
              <a:ext cx="11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endParaRPr lang="zh-CN" altLang="zh-CN" sz="3600" b="1" dirty="0">
                <a:latin typeface="Times New Roman" panose="02020603050405020304" pitchFamily="18" charset="0"/>
                <a:ea typeface="楷体_GB2312"/>
              </a:endParaRPr>
            </a:p>
          </p:txBody>
        </p:sp>
      </p:grpSp>
      <p:graphicFrame>
        <p:nvGraphicFramePr>
          <p:cNvPr id="865300" name="Object 20"/>
          <p:cNvGraphicFramePr>
            <a:graphicFrameLocks noChangeAspect="1"/>
          </p:cNvGraphicFramePr>
          <p:nvPr/>
        </p:nvGraphicFramePr>
        <p:xfrm>
          <a:off x="3348038" y="3886200"/>
          <a:ext cx="18716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9" imgW="1943100" imgH="431800" progId="Equation.3">
                  <p:embed/>
                </p:oleObj>
              </mc:Choice>
              <mc:Fallback>
                <p:oleObj name="" r:id="rId9" imgW="1943100" imgH="4318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48038" y="3886200"/>
                        <a:ext cx="187166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6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65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65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865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65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91" grpId="0"/>
      <p:bldP spid="86529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-71437" y="415925"/>
            <a:ext cx="8215313" cy="377825"/>
          </a:xfrm>
          <a:prstGeom prst="rect">
            <a:avLst/>
          </a:prstGeom>
          <a:noFill/>
          <a:ln w="12700" cap="sq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（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）正态分布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Normal Distribution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0" name="Text Box 6"/>
          <p:cNvSpPr txBox="1"/>
          <p:nvPr/>
        </p:nvSpPr>
        <p:spPr>
          <a:xfrm>
            <a:off x="-214312" y="928688"/>
            <a:ext cx="8929687" cy="310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 eaLnBrk="1" hangingPunct="1"/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   在许多实际问题中，考虑指标都受到为数众多的相互独立的随机因素的影响，而每一个因素的影响都是微小的，正常情况下都不能起压倒一切的主导作用。例如，电灯泡的指定条件下的耐用时间受到原料、工艺、保管条件等等因素的影响，而每种因素在正常情形下都是相互独立的，且他们的影响都是均匀地微小的，具有上述特点的指标一般都是可以认为具有以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2001838" y="3929063"/>
          <a:ext cx="6037262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" imgW="3454400" imgH="673100" progId="Equation.DSMT4">
                  <p:embed/>
                </p:oleObj>
              </mc:Choice>
              <mc:Fallback>
                <p:oleObj name="" r:id="rId1" imgW="3454400" imgH="6731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01838" y="3929063"/>
                        <a:ext cx="6037262" cy="1182687"/>
                      </a:xfrm>
                      <a:prstGeom prst="rect">
                        <a:avLst/>
                      </a:prstGeom>
                      <a:noFill/>
                      <a:ln w="9525" cap="rnd" cmpd="sng">
                        <a:solidFill>
                          <a:schemeClr val="bg1"/>
                        </a:solidFill>
                        <a:prstDash val="sysDot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6"/>
          <p:cNvSpPr txBox="1"/>
          <p:nvPr/>
        </p:nvSpPr>
        <p:spPr>
          <a:xfrm>
            <a:off x="-285750" y="5191125"/>
            <a:ext cx="892968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 eaLnBrk="1" hangingPunct="1"/>
            <a:r>
              <a:rPr lang="zh-CN" altLang="en-US" sz="2800" b="1" dirty="0">
                <a:latin typeface="宋体" panose="02010600030101010101" pitchFamily="2" charset="-122"/>
              </a:rPr>
              <a:t>为密度的分布。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ldLvl="0" animBg="1"/>
      <p:bldP spid="10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411" name="Object 2"/>
          <p:cNvGraphicFramePr>
            <a:graphicFrameLocks noChangeAspect="1"/>
          </p:cNvGraphicFramePr>
          <p:nvPr/>
        </p:nvGraphicFramePr>
        <p:xfrm>
          <a:off x="2916238" y="3571875"/>
          <a:ext cx="26558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901065" imgH="228600" progId="Equation.DSMT4">
                  <p:embed/>
                </p:oleObj>
              </mc:Choice>
              <mc:Fallback>
                <p:oleObj name="" r:id="rId1" imgW="901065" imgH="2286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6238" y="3571875"/>
                        <a:ext cx="2655887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>
          <a:xfrm>
            <a:off x="-76200" y="182563"/>
            <a:ext cx="8189913" cy="3317875"/>
            <a:chOff x="110" y="890"/>
            <a:chExt cx="5159" cy="2090"/>
          </a:xfrm>
        </p:grpSpPr>
        <p:graphicFrame>
          <p:nvGraphicFramePr>
            <p:cNvPr id="20491" name="Object 3"/>
            <p:cNvGraphicFramePr>
              <a:graphicFrameLocks noChangeAspect="1"/>
            </p:cNvGraphicFramePr>
            <p:nvPr/>
          </p:nvGraphicFramePr>
          <p:xfrm>
            <a:off x="672" y="1480"/>
            <a:ext cx="4597" cy="8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3" imgW="3543300" imgH="673100" progId="Equation.DSMT4">
                    <p:embed/>
                  </p:oleObj>
                </mc:Choice>
                <mc:Fallback>
                  <p:oleObj name="" r:id="rId3" imgW="3543300" imgH="673100" progId="Equation.DSMT4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1F497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72" y="1480"/>
                          <a:ext cx="4597" cy="879"/>
                        </a:xfrm>
                        <a:prstGeom prst="rect">
                          <a:avLst/>
                        </a:prstGeom>
                        <a:noFill/>
                        <a:ln w="9525" cap="rnd" cmpd="sng">
                          <a:solidFill>
                            <a:srgbClr val="000000"/>
                          </a:solidFill>
                          <a:prstDash val="sysDot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5" name="Text Box 6"/>
            <p:cNvSpPr txBox="1"/>
            <p:nvPr/>
          </p:nvSpPr>
          <p:spPr>
            <a:xfrm>
              <a:off x="110" y="2620"/>
              <a:ext cx="220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1" eaLnBrk="1" hangingPunct="1"/>
              <a:r>
                <a:rPr lang="zh-CN" altLang="zh-CN" sz="2800" b="1" dirty="0">
                  <a:latin typeface="宋体" panose="02010600030101010101" pitchFamily="2" charset="-122"/>
                </a:rPr>
                <a:t>则称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X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服从参数为</a:t>
              </a: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20492" name="Object 4"/>
            <p:cNvGraphicFramePr>
              <a:graphicFrameLocks noChangeAspect="1"/>
            </p:cNvGraphicFramePr>
            <p:nvPr/>
          </p:nvGraphicFramePr>
          <p:xfrm>
            <a:off x="2310" y="2614"/>
            <a:ext cx="2258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5" imgW="1409700" imgH="228600" progId="Equation.DSMT4">
                    <p:embed/>
                  </p:oleObj>
                </mc:Choice>
                <mc:Fallback>
                  <p:oleObj name="" r:id="rId5" imgW="1409700" imgH="228600" progId="Equation.DSMT4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10" y="2614"/>
                          <a:ext cx="2258" cy="3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6" name="Rectangle 8"/>
            <p:cNvSpPr/>
            <p:nvPr/>
          </p:nvSpPr>
          <p:spPr>
            <a:xfrm>
              <a:off x="158" y="890"/>
              <a:ext cx="3974" cy="30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marL="908050" indent="-436245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</a:pPr>
              <a:r>
                <a:rPr lang="zh-CN" altLang="en-US" sz="2800" b="1" dirty="0">
                  <a:solidFill>
                    <a:srgbClr val="000000"/>
                  </a:solidFill>
                  <a:latin typeface="楷体_GB2312"/>
                  <a:ea typeface="楷体_GB2312"/>
                </a:rPr>
                <a:t>若连续型随机变量</a:t>
              </a:r>
              <a:r>
                <a:rPr lang="en-US" altLang="zh-CN" sz="2800" b="1" dirty="0">
                  <a:solidFill>
                    <a:srgbClr val="000000"/>
                  </a:solidFill>
                  <a:latin typeface="楷体_GB2312"/>
                  <a:ea typeface="楷体_GB2312"/>
                </a:rPr>
                <a:t>X</a:t>
              </a:r>
              <a:r>
                <a:rPr lang="zh-CN" altLang="en-US" sz="2800" b="1" dirty="0">
                  <a:solidFill>
                    <a:srgbClr val="000000"/>
                  </a:solidFill>
                  <a:latin typeface="楷体_GB2312"/>
                  <a:ea typeface="楷体_GB2312"/>
                </a:rPr>
                <a:t>的概率密度为</a:t>
              </a:r>
              <a:endParaRPr lang="zh-CN" altLang="en-US" sz="2800" b="1" dirty="0">
                <a:solidFill>
                  <a:srgbClr val="000000"/>
                </a:solidFill>
                <a:latin typeface="楷体_GB2312"/>
                <a:ea typeface="楷体_GB2312"/>
              </a:endParaRPr>
            </a:p>
          </p:txBody>
        </p:sp>
      </p:grpSp>
      <p:sp>
        <p:nvSpPr>
          <p:cNvPr id="9" name="Text Box 12"/>
          <p:cNvSpPr txBox="1"/>
          <p:nvPr/>
        </p:nvSpPr>
        <p:spPr>
          <a:xfrm>
            <a:off x="7173913" y="3071813"/>
            <a:ext cx="1684337" cy="120015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CN" sz="3600" b="1" dirty="0">
                <a:latin typeface="Times New Roman" panose="02020603050405020304" pitchFamily="18" charset="0"/>
                <a:ea typeface="楷体_GB2312"/>
              </a:rPr>
              <a:t> 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/>
              </a:rPr>
              <a:t>亦称高</a:t>
            </a:r>
            <a:endParaRPr lang="en-US" altLang="zh-CN" sz="3600" b="1" dirty="0">
              <a:latin typeface="Times New Roman" panose="02020603050405020304" pitchFamily="18" charset="0"/>
              <a:ea typeface="楷体_GB2312"/>
            </a:endParaRPr>
          </a:p>
          <a:p>
            <a:r>
              <a:rPr lang="zh-CN" altLang="en-US" sz="3600" b="1" dirty="0">
                <a:latin typeface="Times New Roman" panose="02020603050405020304" pitchFamily="18" charset="0"/>
                <a:ea typeface="楷体_GB2312"/>
              </a:rPr>
              <a:t>斯分布</a:t>
            </a:r>
            <a:endParaRPr lang="zh-CN" altLang="en-US" sz="3600" b="1" dirty="0">
              <a:latin typeface="Times New Roman" panose="02020603050405020304" pitchFamily="18" charset="0"/>
              <a:ea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5" name="Text Box 3"/>
          <p:cNvSpPr txBox="1"/>
          <p:nvPr/>
        </p:nvSpPr>
        <p:spPr>
          <a:xfrm>
            <a:off x="500063" y="201613"/>
            <a:ext cx="80422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正态分布的密度函数的性质与图形（</a:t>
            </a:r>
            <a:r>
              <a:rPr lang="en-US" altLang="zh-CN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P47</a:t>
            </a:r>
            <a:r>
              <a:rPr lang="zh-CN" altLang="en-US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436" name="Text Box 4"/>
          <p:cNvSpPr txBox="1"/>
          <p:nvPr/>
        </p:nvSpPr>
        <p:spPr>
          <a:xfrm>
            <a:off x="3276600" y="4757738"/>
            <a:ext cx="3505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关于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 = 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对称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437" name="Text Box 5"/>
          <p:cNvSpPr txBox="1"/>
          <p:nvPr/>
        </p:nvSpPr>
        <p:spPr>
          <a:xfrm>
            <a:off x="2124075" y="5476875"/>
            <a:ext cx="6553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2" eaLnBrk="1" hangingPunct="1"/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- 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，）升，（，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+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）降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9" name="Rectangle 7"/>
          <p:cNvSpPr/>
          <p:nvPr/>
        </p:nvSpPr>
        <p:spPr>
          <a:xfrm>
            <a:off x="0" y="5476875"/>
            <a:ext cx="2178050" cy="47942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marL="908050" indent="-43624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00"/>
                </a:solidFill>
                <a:latin typeface="楷体_GB2312"/>
                <a:ea typeface="楷体_GB2312"/>
                <a:sym typeface="Symbol" panose="05050102010706020507" pitchFamily="18" charset="2"/>
              </a:rPr>
              <a:t>单调性</a:t>
            </a:r>
            <a:endParaRPr lang="zh-CN" altLang="en-US" sz="2800" b="1" dirty="0">
              <a:solidFill>
                <a:srgbClr val="000000"/>
              </a:solidFill>
              <a:latin typeface="楷体_GB2312"/>
              <a:ea typeface="楷体_GB2312"/>
              <a:sym typeface="Symbol" panose="05050102010706020507" pitchFamily="18" charset="2"/>
            </a:endParaRPr>
          </a:p>
        </p:txBody>
      </p:sp>
      <p:sp>
        <p:nvSpPr>
          <p:cNvPr id="18440" name="Rectangle 8"/>
          <p:cNvSpPr/>
          <p:nvPr/>
        </p:nvSpPr>
        <p:spPr>
          <a:xfrm>
            <a:off x="0" y="4684713"/>
            <a:ext cx="2178050" cy="47942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marL="908050" indent="-43624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00"/>
                </a:solidFill>
                <a:latin typeface="楷体_GB2312"/>
                <a:ea typeface="楷体_GB2312"/>
                <a:sym typeface="Symbol" panose="05050102010706020507" pitchFamily="18" charset="2"/>
              </a:rPr>
              <a:t>对称性</a:t>
            </a:r>
            <a:endParaRPr lang="zh-CN" altLang="en-US" sz="2800" b="1" dirty="0">
              <a:solidFill>
                <a:srgbClr val="000000"/>
              </a:solidFill>
              <a:latin typeface="楷体_GB2312"/>
              <a:ea typeface="楷体_GB2312"/>
              <a:sym typeface="Symbol" panose="05050102010706020507" pitchFamily="18" charset="2"/>
            </a:endParaRPr>
          </a:p>
        </p:txBody>
      </p:sp>
      <p:sp>
        <p:nvSpPr>
          <p:cNvPr id="18442" name="Text Box 10"/>
          <p:cNvSpPr txBox="1"/>
          <p:nvPr/>
        </p:nvSpPr>
        <p:spPr>
          <a:xfrm>
            <a:off x="6300788" y="1412875"/>
            <a:ext cx="2520950" cy="10747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marL="908050" indent="-436245"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中间高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908050" indent="-436245"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两边低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1258888" y="1012825"/>
            <a:ext cx="5905500" cy="3671888"/>
            <a:chOff x="1104" y="1392"/>
            <a:chExt cx="4128" cy="2352"/>
          </a:xfrm>
        </p:grpSpPr>
        <p:graphicFrame>
          <p:nvGraphicFramePr>
            <p:cNvPr id="21506" name="Object 4"/>
            <p:cNvGraphicFramePr>
              <a:graphicFrameLocks noChangeAspect="1"/>
            </p:cNvGraphicFramePr>
            <p:nvPr/>
          </p:nvGraphicFramePr>
          <p:xfrm>
            <a:off x="1104" y="1392"/>
            <a:ext cx="4128" cy="2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1" imgW="2927985" imgH="1897380" progId="PBrush">
                    <p:embed/>
                  </p:oleObj>
                </mc:Choice>
                <mc:Fallback>
                  <p:oleObj name="" r:id="rId1" imgW="2927985" imgH="1897380" progId="PBrush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04" y="1392"/>
                          <a:ext cx="4128" cy="2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5" name="Text Box 13"/>
            <p:cNvSpPr txBox="1"/>
            <p:nvPr/>
          </p:nvSpPr>
          <p:spPr>
            <a:xfrm>
              <a:off x="1795" y="1519"/>
              <a:ext cx="429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</a:rPr>
                <a:t>y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1516" name="Text Box 14"/>
            <p:cNvSpPr txBox="1"/>
            <p:nvPr/>
          </p:nvSpPr>
          <p:spPr>
            <a:xfrm>
              <a:off x="2960" y="3235"/>
              <a:ext cx="368" cy="2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1517" name="Line 15"/>
            <p:cNvSpPr/>
            <p:nvPr/>
          </p:nvSpPr>
          <p:spPr>
            <a:xfrm>
              <a:off x="2101" y="2854"/>
              <a:ext cx="0" cy="381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1518" name="Line 16"/>
            <p:cNvSpPr/>
            <p:nvPr/>
          </p:nvSpPr>
          <p:spPr>
            <a:xfrm>
              <a:off x="4188" y="2854"/>
              <a:ext cx="0" cy="381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1519" name="Text Box 17"/>
            <p:cNvSpPr txBox="1"/>
            <p:nvPr/>
          </p:nvSpPr>
          <p:spPr>
            <a:xfrm>
              <a:off x="1917" y="3235"/>
              <a:ext cx="490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宋体" panose="02010600030101010101" pitchFamily="2" charset="-122"/>
                  <a:sym typeface="Symbol" panose="05050102010706020507" pitchFamily="18" charset="2"/>
                </a:rPr>
                <a:t>-</a:t>
              </a:r>
              <a:endParaRPr lang="en-US" altLang="zh-CN" sz="200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1520" name="Text Box 18"/>
            <p:cNvSpPr txBox="1"/>
            <p:nvPr/>
          </p:nvSpPr>
          <p:spPr>
            <a:xfrm>
              <a:off x="4004" y="3236"/>
              <a:ext cx="491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宋体" panose="02010600030101010101" pitchFamily="2" charset="-122"/>
                  <a:sym typeface="Symbol" panose="05050102010706020507" pitchFamily="18" charset="2"/>
                </a:rPr>
                <a:t>+</a:t>
              </a:r>
              <a:endParaRPr lang="en-US" altLang="zh-CN" sz="200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1521" name="Line 19"/>
            <p:cNvSpPr/>
            <p:nvPr/>
          </p:nvSpPr>
          <p:spPr>
            <a:xfrm flipH="1">
              <a:off x="1672" y="1901"/>
              <a:ext cx="1534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graphicFrame>
          <p:nvGraphicFramePr>
            <p:cNvPr id="21507" name="Object 5"/>
            <p:cNvGraphicFramePr>
              <a:graphicFrameLocks noChangeAspect="1"/>
            </p:cNvGraphicFramePr>
            <p:nvPr/>
          </p:nvGraphicFramePr>
          <p:xfrm>
            <a:off x="1181" y="1677"/>
            <a:ext cx="474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3" imgW="571500" imgH="558800" progId="Equation.3">
                    <p:embed/>
                  </p:oleObj>
                </mc:Choice>
                <mc:Fallback>
                  <p:oleObj name="" r:id="rId3" imgW="571500" imgH="558800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81" y="1677"/>
                          <a:ext cx="474" cy="4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2" name="Text Box 21"/>
            <p:cNvSpPr txBox="1"/>
            <p:nvPr/>
          </p:nvSpPr>
          <p:spPr>
            <a:xfrm>
              <a:off x="4752" y="3312"/>
              <a:ext cx="480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</a:rPr>
                <a:t>x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6" grpId="0"/>
      <p:bldP spid="18437" grpId="0"/>
      <p:bldP spid="18439" grpId="0"/>
      <p:bldP spid="18440" grpId="0"/>
      <p:bldP spid="1844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179388" y="601663"/>
            <a:ext cx="7162800" cy="2971800"/>
            <a:chOff x="672" y="288"/>
            <a:chExt cx="4704" cy="1968"/>
          </a:xfrm>
        </p:grpSpPr>
        <p:graphicFrame>
          <p:nvGraphicFramePr>
            <p:cNvPr id="22537" name="Object 9"/>
            <p:cNvGraphicFramePr>
              <a:graphicFrameLocks noChangeAspect="1"/>
            </p:cNvGraphicFramePr>
            <p:nvPr/>
          </p:nvGraphicFramePr>
          <p:xfrm>
            <a:off x="672" y="288"/>
            <a:ext cx="4704" cy="1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1" imgW="3988435" imgH="2172970" progId="PBrush">
                    <p:embed/>
                  </p:oleObj>
                </mc:Choice>
                <mc:Fallback>
                  <p:oleObj name="" r:id="rId1" imgW="3988435" imgH="2172970" progId="PBrush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72" y="288"/>
                          <a:ext cx="4704" cy="19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8" name="Line 4"/>
            <p:cNvSpPr/>
            <p:nvPr/>
          </p:nvSpPr>
          <p:spPr>
            <a:xfrm>
              <a:off x="1920" y="672"/>
              <a:ext cx="0" cy="1152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2549" name="Line 5"/>
            <p:cNvSpPr/>
            <p:nvPr/>
          </p:nvSpPr>
          <p:spPr>
            <a:xfrm>
              <a:off x="3456" y="672"/>
              <a:ext cx="0" cy="1152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2550" name="Text Box 6"/>
            <p:cNvSpPr txBox="1"/>
            <p:nvPr/>
          </p:nvSpPr>
          <p:spPr>
            <a:xfrm>
              <a:off x="1728" y="1872"/>
              <a:ext cx="432" cy="2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lang="zh-CN" altLang="en-US" sz="2000" baseline="-25000" dirty="0">
                  <a:latin typeface="宋体" panose="02010600030101010101" pitchFamily="2" charset="-122"/>
                  <a:sym typeface="Symbol" panose="05050102010706020507" pitchFamily="18" charset="2"/>
                </a:rPr>
                <a:t>１</a:t>
              </a:r>
              <a:endParaRPr lang="zh-CN" altLang="en-US" sz="200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2551" name="Text Box 7"/>
            <p:cNvSpPr txBox="1"/>
            <p:nvPr/>
          </p:nvSpPr>
          <p:spPr>
            <a:xfrm>
              <a:off x="3360" y="1872"/>
              <a:ext cx="528" cy="2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lang="en-US" altLang="zh-CN" sz="2000" baseline="-25000" dirty="0">
                  <a:latin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lang="en-US" altLang="zh-CN" sz="2000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19464" name="Text Box 8"/>
          <p:cNvSpPr txBox="1"/>
          <p:nvPr/>
        </p:nvSpPr>
        <p:spPr>
          <a:xfrm>
            <a:off x="971550" y="0"/>
            <a:ext cx="5832475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/>
              </a:rPr>
              <a:t>μ</a:t>
            </a:r>
            <a:r>
              <a:rPr lang="zh-CN" altLang="en-US" sz="32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/>
              </a:rPr>
              <a:t>，</a:t>
            </a:r>
            <a:r>
              <a:rPr lang="en-US" altLang="zh-CN" sz="32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/>
              </a:rPr>
              <a:t>σ</a:t>
            </a:r>
            <a:r>
              <a:rPr lang="zh-CN" altLang="en-US" sz="32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/>
              </a:rPr>
              <a:t>对密度曲线的影响</a:t>
            </a:r>
            <a:endParaRPr lang="zh-CN" altLang="en-US" sz="3200" dirty="0">
              <a:solidFill>
                <a:schemeClr val="folHlink"/>
              </a:solidFill>
              <a:latin typeface="Times New Roman" panose="02020603050405020304" pitchFamily="18" charset="0"/>
              <a:ea typeface="楷体_GB2312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179388" y="3830638"/>
            <a:ext cx="7162800" cy="2838450"/>
            <a:chOff x="672" y="2413"/>
            <a:chExt cx="4512" cy="1788"/>
          </a:xfrm>
        </p:grpSpPr>
        <p:grpSp>
          <p:nvGrpSpPr>
            <p:cNvPr id="22543" name="Group 10"/>
            <p:cNvGrpSpPr/>
            <p:nvPr/>
          </p:nvGrpSpPr>
          <p:grpSpPr>
            <a:xfrm>
              <a:off x="672" y="2413"/>
              <a:ext cx="4512" cy="1788"/>
              <a:chOff x="672" y="2208"/>
              <a:chExt cx="4512" cy="1788"/>
            </a:xfrm>
          </p:grpSpPr>
          <p:graphicFrame>
            <p:nvGraphicFramePr>
              <p:cNvPr id="22534" name="Object 6"/>
              <p:cNvGraphicFramePr>
                <a:graphicFrameLocks noChangeAspect="1"/>
              </p:cNvGraphicFramePr>
              <p:nvPr/>
            </p:nvGraphicFramePr>
            <p:xfrm>
              <a:off x="672" y="2208"/>
              <a:ext cx="4512" cy="1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9" name="" r:id="rId3" imgW="3239135" imgH="2310765" progId="PBrush">
                      <p:embed/>
                    </p:oleObj>
                  </mc:Choice>
                  <mc:Fallback>
                    <p:oleObj name="" r:id="rId3" imgW="3239135" imgH="2310765" progId="PBrush">
                      <p:embed/>
                      <p:pic>
                        <p:nvPicPr>
                          <p:cNvPr id="0" name="图片 3148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672" y="2208"/>
                            <a:ext cx="4512" cy="17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44" name="Line 12"/>
              <p:cNvSpPr/>
              <p:nvPr/>
            </p:nvSpPr>
            <p:spPr>
              <a:xfrm flipH="1">
                <a:off x="1488" y="2592"/>
                <a:ext cx="1248" cy="0"/>
              </a:xfrm>
              <a:prstGeom prst="line">
                <a:avLst/>
              </a:prstGeom>
              <a:ln w="9525" cap="rnd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22545" name="Line 13"/>
              <p:cNvSpPr/>
              <p:nvPr/>
            </p:nvSpPr>
            <p:spPr>
              <a:xfrm flipH="1">
                <a:off x="1488" y="2880"/>
                <a:ext cx="1248" cy="0"/>
              </a:xfrm>
              <a:prstGeom prst="line">
                <a:avLst/>
              </a:prstGeom>
              <a:ln w="9525" cap="rnd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22546" name="Line 14"/>
              <p:cNvSpPr/>
              <p:nvPr/>
            </p:nvSpPr>
            <p:spPr>
              <a:xfrm>
                <a:off x="2736" y="2592"/>
                <a:ext cx="0" cy="96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22547" name="Text Box 15"/>
              <p:cNvSpPr txBox="1"/>
              <p:nvPr/>
            </p:nvSpPr>
            <p:spPr>
              <a:xfrm>
                <a:off x="2592" y="3552"/>
                <a:ext cx="3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宋体" panose="02010600030101010101" pitchFamily="2" charset="-122"/>
                    <a:sym typeface="Symbol" panose="05050102010706020507" pitchFamily="18" charset="2"/>
                  </a:rPr>
                  <a:t></a:t>
                </a:r>
                <a:endParaRPr lang="en-US" altLang="zh-CN" sz="2000" dirty="0">
                  <a:latin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graphicFrame>
            <p:nvGraphicFramePr>
              <p:cNvPr id="22535" name="Object 7"/>
              <p:cNvGraphicFramePr>
                <a:graphicFrameLocks noChangeAspect="1"/>
              </p:cNvGraphicFramePr>
              <p:nvPr/>
            </p:nvGraphicFramePr>
            <p:xfrm>
              <a:off x="912" y="2256"/>
              <a:ext cx="523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0" name="" r:id="rId5" imgW="647700" imgH="596900" progId="Equation.3">
                      <p:embed/>
                    </p:oleObj>
                  </mc:Choice>
                  <mc:Fallback>
                    <p:oleObj name="" r:id="rId5" imgW="647700" imgH="596900" progId="Equation.3">
                      <p:embed/>
                      <p:pic>
                        <p:nvPicPr>
                          <p:cNvPr id="0" name="图片 3149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912" y="2256"/>
                            <a:ext cx="523" cy="4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36" name="Object 8"/>
              <p:cNvGraphicFramePr>
                <a:graphicFrameLocks noChangeAspect="1"/>
              </p:cNvGraphicFramePr>
              <p:nvPr/>
            </p:nvGraphicFramePr>
            <p:xfrm>
              <a:off x="905" y="2688"/>
              <a:ext cx="537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6" name="" r:id="rId7" imgW="660400" imgH="596900" progId="Equation.3">
                      <p:embed/>
                    </p:oleObj>
                  </mc:Choice>
                  <mc:Fallback>
                    <p:oleObj name="" r:id="rId7" imgW="660400" imgH="596900" progId="Equation.3">
                      <p:embed/>
                      <p:pic>
                        <p:nvPicPr>
                          <p:cNvPr id="0" name="图片 3145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905" y="2688"/>
                            <a:ext cx="537" cy="4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532" name="Object 4"/>
            <p:cNvGraphicFramePr>
              <a:graphicFrameLocks noChangeAspect="1"/>
            </p:cNvGraphicFramePr>
            <p:nvPr/>
          </p:nvGraphicFramePr>
          <p:xfrm>
            <a:off x="2744" y="2431"/>
            <a:ext cx="970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9" imgW="609600" imgH="228600" progId="Equation.DSMT4">
                    <p:embed/>
                  </p:oleObj>
                </mc:Choice>
                <mc:Fallback>
                  <p:oleObj name="" r:id="rId9" imgW="609600" imgH="228600" progId="Equation.DSMT4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744" y="2431"/>
                          <a:ext cx="970" cy="3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3" name="Object 5"/>
            <p:cNvGraphicFramePr>
              <a:graphicFrameLocks noChangeAspect="1"/>
            </p:cNvGraphicFramePr>
            <p:nvPr/>
          </p:nvGraphicFramePr>
          <p:xfrm>
            <a:off x="3288" y="2930"/>
            <a:ext cx="970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11" imgW="609600" imgH="228600" progId="Equation.DSMT4">
                    <p:embed/>
                  </p:oleObj>
                </mc:Choice>
                <mc:Fallback>
                  <p:oleObj name="" r:id="rId11" imgW="609600" imgH="228600" progId="Equation.DSMT4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288" y="2930"/>
                          <a:ext cx="970" cy="3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77" name="Object 2"/>
          <p:cNvGraphicFramePr>
            <a:graphicFrameLocks noChangeAspect="1"/>
          </p:cNvGraphicFramePr>
          <p:nvPr/>
        </p:nvGraphicFramePr>
        <p:xfrm>
          <a:off x="5508625" y="1052513"/>
          <a:ext cx="33845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3" imgW="1866900" imgH="571500" progId="Equation.DSMT4">
                  <p:embed/>
                </p:oleObj>
              </mc:Choice>
              <mc:Fallback>
                <p:oleObj name="" r:id="rId13" imgW="1866900" imgH="5715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08625" y="1052513"/>
                        <a:ext cx="3384550" cy="1046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8" name="Object 3"/>
          <p:cNvGraphicFramePr>
            <a:graphicFrameLocks noChangeAspect="1"/>
          </p:cNvGraphicFramePr>
          <p:nvPr/>
        </p:nvGraphicFramePr>
        <p:xfrm>
          <a:off x="5715000" y="3857625"/>
          <a:ext cx="3322638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5" imgW="1828800" imgH="914400" progId="Equation.DSMT4">
                  <p:embed/>
                </p:oleObj>
              </mc:Choice>
              <mc:Fallback>
                <p:oleObj name="" r:id="rId15" imgW="1828800" imgH="9144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15000" y="3857625"/>
                        <a:ext cx="3322638" cy="166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3"/>
          <p:cNvSpPr txBox="1"/>
          <p:nvPr/>
        </p:nvSpPr>
        <p:spPr>
          <a:xfrm>
            <a:off x="5429250" y="428625"/>
            <a:ext cx="237331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 —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位置参数</a:t>
            </a:r>
            <a:endParaRPr lang="zh-CN" altLang="en-US" sz="2800" b="1" i="1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23" name="Text Box 5"/>
          <p:cNvSpPr txBox="1"/>
          <p:nvPr/>
        </p:nvSpPr>
        <p:spPr>
          <a:xfrm>
            <a:off x="5500688" y="3286125"/>
            <a:ext cx="23828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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—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形状参数</a:t>
            </a:r>
            <a:endParaRPr lang="zh-CN" altLang="en-US" sz="2800" b="1" i="1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/>
      <p:bldP spid="22" grpId="0"/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/>
          <p:nvPr/>
        </p:nvSpPr>
        <p:spPr>
          <a:xfrm>
            <a:off x="609600" y="566738"/>
            <a:ext cx="815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Courier New" panose="02070309020205020404" pitchFamily="49" charset="0"/>
                <a:ea typeface="楷体_GB2312"/>
              </a:rPr>
              <a:t>Show[fn1,fn3]</a:t>
            </a:r>
            <a:endParaRPr lang="en-US" altLang="zh-CN" sz="2400" b="1" dirty="0">
              <a:latin typeface="Courier New" panose="02070309020205020404" pitchFamily="49" charset="0"/>
              <a:ea typeface="楷体_GB231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2743200" y="2343150"/>
            <a:ext cx="914400" cy="979488"/>
            <a:chOff x="1728" y="1831"/>
            <a:chExt cx="576" cy="617"/>
          </a:xfrm>
        </p:grpSpPr>
        <p:sp>
          <p:nvSpPr>
            <p:cNvPr id="46098" name="Text Box 4"/>
            <p:cNvSpPr txBox="1"/>
            <p:nvPr/>
          </p:nvSpPr>
          <p:spPr>
            <a:xfrm>
              <a:off x="1728" y="1831"/>
              <a:ext cx="52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i="1" dirty="0">
                  <a:latin typeface="Times New Roman" panose="02020603050405020304" pitchFamily="18" charset="0"/>
                  <a:ea typeface="楷体_GB2312"/>
                  <a:sym typeface="Symbol" panose="05050102010706020507" pitchFamily="18" charset="2"/>
                </a:rPr>
                <a:t></a:t>
              </a:r>
              <a:r>
                <a:rPr lang="zh-CN" altLang="en-US" b="1" i="1" dirty="0">
                  <a:latin typeface="Times New Roman" panose="02020603050405020304" pitchFamily="18" charset="0"/>
                  <a:ea typeface="楷体_GB2312"/>
                  <a:sym typeface="Symbol" panose="05050102010706020507" pitchFamily="18" charset="2"/>
                </a:rPr>
                <a:t>大</a:t>
              </a:r>
              <a:endParaRPr lang="zh-CN" altLang="en-US" b="1" dirty="0"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endParaRPr>
            </a:p>
          </p:txBody>
        </p:sp>
        <p:sp>
          <p:nvSpPr>
            <p:cNvPr id="46099" name="Line 5"/>
            <p:cNvSpPr/>
            <p:nvPr/>
          </p:nvSpPr>
          <p:spPr>
            <a:xfrm>
              <a:off x="2064" y="2208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3" name="Group 6"/>
          <p:cNvGrpSpPr/>
          <p:nvPr/>
        </p:nvGrpSpPr>
        <p:grpSpPr>
          <a:xfrm>
            <a:off x="4767263" y="766763"/>
            <a:ext cx="1447800" cy="661987"/>
            <a:chOff x="2880" y="787"/>
            <a:chExt cx="912" cy="417"/>
          </a:xfrm>
        </p:grpSpPr>
        <p:sp>
          <p:nvSpPr>
            <p:cNvPr id="46096" name="Text Box 7"/>
            <p:cNvSpPr txBox="1"/>
            <p:nvPr/>
          </p:nvSpPr>
          <p:spPr>
            <a:xfrm>
              <a:off x="3134" y="787"/>
              <a:ext cx="6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ea typeface="楷体_GB2312"/>
                  <a:sym typeface="Symbol" panose="05050102010706020507" pitchFamily="18" charset="2"/>
                </a:rPr>
                <a:t>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/>
                  <a:sym typeface="Symbol" panose="05050102010706020507" pitchFamily="18" charset="2"/>
                </a:rPr>
                <a:t>小</a:t>
              </a:r>
              <a:endParaRPr lang="zh-CN" altLang="en-US" b="1" dirty="0"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endParaRPr>
            </a:p>
          </p:txBody>
        </p:sp>
        <p:sp>
          <p:nvSpPr>
            <p:cNvPr id="46097" name="Line 8"/>
            <p:cNvSpPr/>
            <p:nvPr/>
          </p:nvSpPr>
          <p:spPr>
            <a:xfrm flipH="1">
              <a:off x="2880" y="1012"/>
              <a:ext cx="336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4" name="Group 9"/>
          <p:cNvGrpSpPr/>
          <p:nvPr/>
        </p:nvGrpSpPr>
        <p:grpSpPr>
          <a:xfrm>
            <a:off x="1905000" y="1357313"/>
            <a:ext cx="5562600" cy="3425825"/>
            <a:chOff x="1200" y="1152"/>
            <a:chExt cx="3504" cy="2158"/>
          </a:xfrm>
        </p:grpSpPr>
        <p:pic>
          <p:nvPicPr>
            <p:cNvPr id="46093" name="Pictur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0" y="1152"/>
              <a:ext cx="3504" cy="215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6094" name="Line 11"/>
            <p:cNvSpPr/>
            <p:nvPr/>
          </p:nvSpPr>
          <p:spPr>
            <a:xfrm>
              <a:off x="2496" y="2256"/>
              <a:ext cx="0" cy="76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46095" name="Line 12"/>
            <p:cNvSpPr/>
            <p:nvPr/>
          </p:nvSpPr>
          <p:spPr>
            <a:xfrm>
              <a:off x="3408" y="2256"/>
              <a:ext cx="0" cy="76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dash"/>
              <a:miter/>
              <a:headEnd type="none" w="med" len="med"/>
              <a:tailEnd type="none" w="med" len="med"/>
            </a:ln>
          </p:spPr>
        </p:sp>
      </p:grpSp>
      <p:grpSp>
        <p:nvGrpSpPr>
          <p:cNvPr id="5" name="Group 13"/>
          <p:cNvGrpSpPr/>
          <p:nvPr/>
        </p:nvGrpSpPr>
        <p:grpSpPr>
          <a:xfrm>
            <a:off x="457200" y="4997450"/>
            <a:ext cx="8601075" cy="641350"/>
            <a:chOff x="288" y="2784"/>
            <a:chExt cx="5418" cy="404"/>
          </a:xfrm>
        </p:grpSpPr>
        <p:sp>
          <p:nvSpPr>
            <p:cNvPr id="46091" name="Text Box 14"/>
            <p:cNvSpPr txBox="1"/>
            <p:nvPr/>
          </p:nvSpPr>
          <p:spPr>
            <a:xfrm>
              <a:off x="288" y="2784"/>
              <a:ext cx="541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600" b="1" dirty="0">
                  <a:latin typeface="Times New Roman" panose="02020603050405020304" pitchFamily="18" charset="0"/>
                  <a:ea typeface="楷体_GB2312"/>
                  <a:sym typeface="Symbol" panose="05050102010706020507" pitchFamily="18" charset="2"/>
                </a:rPr>
                <a:t>几何意义      </a:t>
              </a:r>
              <a:r>
                <a:rPr lang="zh-CN" altLang="en-US" sz="3600" b="1" i="1" dirty="0">
                  <a:latin typeface="Times New Roman" panose="02020603050405020304" pitchFamily="18" charset="0"/>
                  <a:ea typeface="楷体_GB2312"/>
                  <a:sym typeface="Symbol" panose="05050102010706020507" pitchFamily="18" charset="2"/>
                </a:rPr>
                <a:t> </a:t>
              </a:r>
              <a:r>
                <a:rPr lang="zh-CN" altLang="en-US" sz="3600" b="1" dirty="0">
                  <a:latin typeface="Times New Roman" panose="02020603050405020304" pitchFamily="18" charset="0"/>
                  <a:ea typeface="楷体_GB2312"/>
                  <a:sym typeface="Symbol" panose="05050102010706020507" pitchFamily="18" charset="2"/>
                </a:rPr>
                <a:t>大小与</a:t>
              </a:r>
              <a:r>
                <a:rPr lang="zh-CN" altLang="en-US" sz="36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/>
                  <a:sym typeface="Symbol" panose="05050102010706020507" pitchFamily="18" charset="2"/>
                </a:rPr>
                <a:t>曲线陡峭程度</a:t>
              </a:r>
              <a:r>
                <a:rPr lang="zh-CN" altLang="en-US" sz="3600" b="1" dirty="0">
                  <a:latin typeface="Times New Roman" panose="02020603050405020304" pitchFamily="18" charset="0"/>
                  <a:ea typeface="楷体_GB2312"/>
                  <a:sym typeface="Symbol" panose="05050102010706020507" pitchFamily="18" charset="2"/>
                </a:rPr>
                <a:t>成反比</a:t>
              </a:r>
              <a:endParaRPr lang="zh-CN" altLang="en-US" sz="3600" b="1" dirty="0"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endParaRPr>
            </a:p>
          </p:txBody>
        </p:sp>
        <p:sp>
          <p:nvSpPr>
            <p:cNvPr id="46092" name="Line 15"/>
            <p:cNvSpPr/>
            <p:nvPr/>
          </p:nvSpPr>
          <p:spPr>
            <a:xfrm>
              <a:off x="1488" y="2976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6" name="Group 16"/>
          <p:cNvGrpSpPr/>
          <p:nvPr/>
        </p:nvGrpSpPr>
        <p:grpSpPr>
          <a:xfrm>
            <a:off x="457200" y="5683250"/>
            <a:ext cx="8601075" cy="641350"/>
            <a:chOff x="288" y="2784"/>
            <a:chExt cx="5418" cy="404"/>
          </a:xfrm>
        </p:grpSpPr>
        <p:sp>
          <p:nvSpPr>
            <p:cNvPr id="46089" name="Text Box 17"/>
            <p:cNvSpPr txBox="1"/>
            <p:nvPr/>
          </p:nvSpPr>
          <p:spPr>
            <a:xfrm>
              <a:off x="288" y="2784"/>
              <a:ext cx="541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600" b="1" dirty="0">
                  <a:latin typeface="Times New Roman" panose="02020603050405020304" pitchFamily="18" charset="0"/>
                  <a:ea typeface="楷体_GB2312"/>
                  <a:sym typeface="Symbol" panose="05050102010706020507" pitchFamily="18" charset="2"/>
                </a:rPr>
                <a:t>数据意义      </a:t>
              </a:r>
              <a:r>
                <a:rPr lang="zh-CN" altLang="en-US" sz="3600" b="1" i="1" dirty="0">
                  <a:latin typeface="Times New Roman" panose="02020603050405020304" pitchFamily="18" charset="0"/>
                  <a:ea typeface="楷体_GB2312"/>
                  <a:sym typeface="Symbol" panose="05050102010706020507" pitchFamily="18" charset="2"/>
                </a:rPr>
                <a:t> </a:t>
              </a:r>
              <a:r>
                <a:rPr lang="zh-CN" altLang="en-US" sz="3600" b="1" dirty="0">
                  <a:latin typeface="Times New Roman" panose="02020603050405020304" pitchFamily="18" charset="0"/>
                  <a:ea typeface="楷体_GB2312"/>
                  <a:sym typeface="Symbol" panose="05050102010706020507" pitchFamily="18" charset="2"/>
                </a:rPr>
                <a:t>大小与</a:t>
              </a:r>
              <a:r>
                <a:rPr lang="zh-CN" altLang="en-US" sz="36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/>
                  <a:sym typeface="Symbol" panose="05050102010706020507" pitchFamily="18" charset="2"/>
                </a:rPr>
                <a:t>数据分散程度</a:t>
              </a:r>
              <a:r>
                <a:rPr lang="zh-CN" altLang="en-US" sz="3600" b="1" dirty="0">
                  <a:latin typeface="Times New Roman" panose="02020603050405020304" pitchFamily="18" charset="0"/>
                  <a:ea typeface="楷体_GB2312"/>
                  <a:sym typeface="Symbol" panose="05050102010706020507" pitchFamily="18" charset="2"/>
                </a:rPr>
                <a:t>成正比</a:t>
              </a:r>
              <a:endParaRPr lang="zh-CN" altLang="en-US" sz="3600" b="1" dirty="0"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endParaRPr>
            </a:p>
          </p:txBody>
        </p:sp>
        <p:sp>
          <p:nvSpPr>
            <p:cNvPr id="46090" name="Line 18"/>
            <p:cNvSpPr/>
            <p:nvPr/>
          </p:nvSpPr>
          <p:spPr>
            <a:xfrm>
              <a:off x="1488" y="2976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819220" name="Line 20"/>
          <p:cNvSpPr/>
          <p:nvPr/>
        </p:nvSpPr>
        <p:spPr>
          <a:xfrm>
            <a:off x="3348038" y="2852738"/>
            <a:ext cx="360362" cy="504825"/>
          </a:xfrm>
          <a:prstGeom prst="line">
            <a:avLst/>
          </a:prstGeom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226" name="Text Box 2"/>
          <p:cNvSpPr txBox="1"/>
          <p:nvPr/>
        </p:nvSpPr>
        <p:spPr>
          <a:xfrm>
            <a:off x="2438400" y="214313"/>
            <a:ext cx="3427413" cy="646112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正态变量的条件</a:t>
            </a:r>
            <a:endParaRPr lang="zh-CN" altLang="en-US" sz="3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20227" name="Text Box 3"/>
          <p:cNvSpPr txBox="1"/>
          <p:nvPr/>
        </p:nvSpPr>
        <p:spPr>
          <a:xfrm>
            <a:off x="-463550" y="904875"/>
            <a:ext cx="30353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楷体_GB2312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若随机变量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/>
              </a:rPr>
              <a:t>X</a:t>
            </a:r>
            <a:endParaRPr lang="en-US" altLang="zh-CN" sz="2800" b="1" i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820228" name="Oval 4"/>
          <p:cNvSpPr/>
          <p:nvPr/>
        </p:nvSpPr>
        <p:spPr>
          <a:xfrm>
            <a:off x="1905000" y="2181225"/>
            <a:ext cx="1143000" cy="838200"/>
          </a:xfrm>
          <a:prstGeom prst="ellipse">
            <a:avLst/>
          </a:prstGeom>
          <a:noFill/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820229" name="Text Box 5"/>
          <p:cNvSpPr txBox="1"/>
          <p:nvPr/>
        </p:nvSpPr>
        <p:spPr>
          <a:xfrm>
            <a:off x="762000" y="1457325"/>
            <a:ext cx="8001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charset="-122"/>
              </a:rPr>
              <a:t>①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受</a:t>
            </a:r>
            <a:r>
              <a:rPr lang="zh-CN" altLang="en-US" sz="2800" b="1" dirty="0">
                <a:solidFill>
                  <a:srgbClr val="CC66FF"/>
                </a:solidFill>
                <a:latin typeface="Times New Roman" panose="02020603050405020304" pitchFamily="18" charset="0"/>
                <a:ea typeface="楷体_GB2312"/>
              </a:rPr>
              <a:t>众多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相互</a:t>
            </a:r>
            <a:r>
              <a:rPr lang="zh-CN" altLang="en-US" sz="2800" b="1" dirty="0">
                <a:solidFill>
                  <a:srgbClr val="CC66FF"/>
                </a:solidFill>
                <a:latin typeface="Times New Roman" panose="02020603050405020304" pitchFamily="18" charset="0"/>
                <a:ea typeface="楷体_GB2312"/>
              </a:rPr>
              <a:t>独立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的随机因素影响</a:t>
            </a:r>
            <a:endParaRPr lang="zh-CN" altLang="en-US" sz="28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820230" name="Text Box 6"/>
          <p:cNvSpPr txBox="1"/>
          <p:nvPr/>
        </p:nvSpPr>
        <p:spPr>
          <a:xfrm>
            <a:off x="784225" y="2028825"/>
            <a:ext cx="78263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charset="-122"/>
              </a:rPr>
              <a:t>②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每一因素的影响都是</a:t>
            </a:r>
            <a:r>
              <a:rPr lang="zh-CN" altLang="en-US" sz="2800" b="1" dirty="0">
                <a:solidFill>
                  <a:srgbClr val="CC66FF"/>
                </a:solidFill>
                <a:latin typeface="Times New Roman" panose="02020603050405020304" pitchFamily="18" charset="0"/>
                <a:ea typeface="楷体_GB2312"/>
              </a:rPr>
              <a:t>微小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的 </a:t>
            </a:r>
            <a:endParaRPr lang="zh-CN" altLang="en-US" sz="28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820231" name="Text Box 7"/>
          <p:cNvSpPr txBox="1"/>
          <p:nvPr/>
        </p:nvSpPr>
        <p:spPr>
          <a:xfrm>
            <a:off x="781050" y="2600325"/>
            <a:ext cx="49609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charset="-122"/>
              </a:rPr>
              <a:t>③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且这些正、负影响可以</a:t>
            </a:r>
            <a:r>
              <a:rPr lang="zh-CN" altLang="en-US" sz="2800" b="1" dirty="0">
                <a:solidFill>
                  <a:srgbClr val="CC66FF"/>
                </a:solidFill>
                <a:latin typeface="Times New Roman" panose="02020603050405020304" pitchFamily="18" charset="0"/>
                <a:ea typeface="楷体_GB2312"/>
              </a:rPr>
              <a:t>叠加</a:t>
            </a:r>
            <a:endParaRPr lang="zh-CN" altLang="en-US" sz="2800" b="1" dirty="0">
              <a:solidFill>
                <a:srgbClr val="CC66FF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820232" name="Text Box 8"/>
          <p:cNvSpPr txBox="1"/>
          <p:nvPr/>
        </p:nvSpPr>
        <p:spPr>
          <a:xfrm>
            <a:off x="-1052512" y="3171825"/>
            <a:ext cx="6553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为正态 随机变量</a:t>
            </a:r>
            <a:endParaRPr lang="en-US" altLang="zh-CN" sz="28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820233" name="Oval 9"/>
          <p:cNvSpPr/>
          <p:nvPr/>
        </p:nvSpPr>
        <p:spPr>
          <a:xfrm>
            <a:off x="3886200" y="2181225"/>
            <a:ext cx="1143000" cy="838200"/>
          </a:xfrm>
          <a:prstGeom prst="ellipse">
            <a:avLst/>
          </a:prstGeom>
          <a:noFill/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3" name="Text Box 2"/>
          <p:cNvSpPr txBox="1"/>
          <p:nvPr/>
        </p:nvSpPr>
        <p:spPr>
          <a:xfrm>
            <a:off x="400050" y="3765550"/>
            <a:ext cx="52339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可用正态变量描述的实例极多：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4" name="Text Box 3"/>
          <p:cNvSpPr txBox="1"/>
          <p:nvPr/>
        </p:nvSpPr>
        <p:spPr>
          <a:xfrm>
            <a:off x="436563" y="4286250"/>
            <a:ext cx="61356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各种测量的误差；  人体的生理特征；</a:t>
            </a:r>
            <a:endParaRPr lang="zh-CN" altLang="en-US" sz="28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5" name="Text Box 4"/>
          <p:cNvSpPr txBox="1"/>
          <p:nvPr/>
        </p:nvSpPr>
        <p:spPr>
          <a:xfrm>
            <a:off x="436563" y="4714875"/>
            <a:ext cx="61356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工厂产品的尺寸；  农作物的收获量；</a:t>
            </a:r>
            <a:endParaRPr lang="zh-CN" altLang="en-US" sz="28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6" name="Text Box 5"/>
          <p:cNvSpPr txBox="1"/>
          <p:nvPr/>
        </p:nvSpPr>
        <p:spPr>
          <a:xfrm>
            <a:off x="436563" y="5214938"/>
            <a:ext cx="61356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海洋波浪的高度；  金属线抗拉强度；</a:t>
            </a:r>
            <a:endParaRPr lang="zh-CN" altLang="en-US" sz="28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7" name="Text Box 6"/>
          <p:cNvSpPr txBox="1"/>
          <p:nvPr/>
        </p:nvSpPr>
        <p:spPr>
          <a:xfrm>
            <a:off x="436563" y="5715000"/>
            <a:ext cx="61356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热噪声电流强度；  学生的考试成绩；</a:t>
            </a:r>
            <a:endParaRPr lang="zh-CN" altLang="en-US" sz="2800" b="1" dirty="0">
              <a:latin typeface="Times New Roman" panose="02020603050405020304" pitchFamily="18" charset="0"/>
              <a:ea typeface="楷体_GB2312"/>
            </a:endParaRPr>
          </a:p>
        </p:txBody>
      </p:sp>
      <p:graphicFrame>
        <p:nvGraphicFramePr>
          <p:cNvPr id="41985" name="Object 8"/>
          <p:cNvGraphicFramePr>
            <a:graphicFrameLocks noChangeAspect="1"/>
          </p:cNvGraphicFramePr>
          <p:nvPr/>
        </p:nvGraphicFramePr>
        <p:xfrm>
          <a:off x="685800" y="6348413"/>
          <a:ext cx="21002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" imgW="316865" imgH="76200" progId="Equation.3">
                  <p:embed/>
                </p:oleObj>
              </mc:Choice>
              <mc:Fallback>
                <p:oleObj name="" r:id="rId1" imgW="316865" imgH="762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6348413"/>
                        <a:ext cx="2100263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" name="Object 9"/>
          <p:cNvGraphicFramePr>
            <a:graphicFrameLocks noChangeAspect="1"/>
          </p:cNvGraphicFramePr>
          <p:nvPr/>
        </p:nvGraphicFramePr>
        <p:xfrm>
          <a:off x="4713288" y="6348413"/>
          <a:ext cx="21002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3" imgW="316865" imgH="76200" progId="Equation.3">
                  <p:embed/>
                </p:oleObj>
              </mc:Choice>
              <mc:Fallback>
                <p:oleObj name="" r:id="rId3" imgW="316865" imgH="762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13288" y="6348413"/>
                        <a:ext cx="2100262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26" grpId="0" bldLvl="0" animBg="1"/>
      <p:bldP spid="820227" grpId="0"/>
      <p:bldP spid="820228" grpId="0" bldLvl="0" animBg="1"/>
      <p:bldP spid="820229" grpId="0"/>
      <p:bldP spid="820230" grpId="0"/>
      <p:bldP spid="820231" grpId="0"/>
      <p:bldP spid="820232" grpId="0"/>
      <p:bldP spid="820233" grpId="0" bldLvl="0" animBg="1"/>
      <p:bldP spid="13" grpId="0"/>
      <p:bldP spid="14" grpId="0"/>
      <p:bldP spid="15" grpId="0"/>
      <p:bldP spid="16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684213" y="4929188"/>
          <a:ext cx="4249737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1930400" imgH="622300" progId="Equation.DSMT4">
                  <p:embed/>
                </p:oleObj>
              </mc:Choice>
              <mc:Fallback>
                <p:oleObj name="" r:id="rId1" imgW="1930400" imgH="6223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4213" y="4929188"/>
                        <a:ext cx="4249737" cy="1165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4"/>
          <p:cNvSpPr txBox="1"/>
          <p:nvPr/>
        </p:nvSpPr>
        <p:spPr>
          <a:xfrm>
            <a:off x="5653088" y="5445125"/>
            <a:ext cx="4476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　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7" name="AutoShape 5"/>
          <p:cNvSpPr/>
          <p:nvPr/>
        </p:nvSpPr>
        <p:spPr>
          <a:xfrm>
            <a:off x="2209800" y="4419600"/>
            <a:ext cx="914400" cy="1447800"/>
          </a:xfrm>
          <a:prstGeom prst="wedgeRoundRectCallout">
            <a:avLst>
              <a:gd name="adj1" fmla="val -128301"/>
              <a:gd name="adj2" fmla="val 15023"/>
              <a:gd name="adj3" fmla="val 16667"/>
            </a:avLst>
          </a:prstGeom>
          <a:noFill/>
          <a:ln w="9525">
            <a:noFill/>
          </a:ln>
        </p:spPr>
        <p:txBody>
          <a:bodyPr/>
          <a:p>
            <a:pPr algn="ctr">
              <a:spcBef>
                <a:spcPct val="50000"/>
              </a:spcBef>
            </a:pPr>
            <a:endParaRPr lang="zh-CN" altLang="zh-CN" sz="20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5608" name="AutoShape 6"/>
          <p:cNvSpPr/>
          <p:nvPr/>
        </p:nvSpPr>
        <p:spPr>
          <a:xfrm>
            <a:off x="6400800" y="1600200"/>
            <a:ext cx="2743200" cy="5334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>
            <a:noFill/>
          </a:ln>
        </p:spPr>
        <p:txBody>
          <a:bodyPr/>
          <a:p>
            <a:pPr algn="ctr">
              <a:spcBef>
                <a:spcPct val="50000"/>
              </a:spcBef>
            </a:pPr>
            <a:endParaRPr lang="zh-CN" altLang="zh-CN" sz="20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5609" name="AutoShape 7"/>
          <p:cNvSpPr/>
          <p:nvPr/>
        </p:nvSpPr>
        <p:spPr>
          <a:xfrm>
            <a:off x="1143000" y="1981200"/>
            <a:ext cx="16764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>
            <a:noFill/>
          </a:ln>
        </p:spPr>
        <p:txBody>
          <a:bodyPr/>
          <a:p>
            <a:pPr algn="ctr">
              <a:spcBef>
                <a:spcPct val="50000"/>
              </a:spcBef>
            </a:pPr>
            <a:endParaRPr lang="zh-CN" altLang="zh-CN" sz="20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5610" name="AutoShape 8"/>
          <p:cNvSpPr/>
          <p:nvPr/>
        </p:nvSpPr>
        <p:spPr>
          <a:xfrm>
            <a:off x="1447800" y="2286000"/>
            <a:ext cx="1676400" cy="12192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>
            <a:noFill/>
          </a:ln>
        </p:spPr>
        <p:txBody>
          <a:bodyPr/>
          <a:p>
            <a:pPr algn="ctr">
              <a:spcBef>
                <a:spcPct val="50000"/>
              </a:spcBef>
            </a:pPr>
            <a:endParaRPr lang="zh-CN" altLang="zh-CN" sz="20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13" name="Rectangle 9"/>
          <p:cNvSpPr/>
          <p:nvPr/>
        </p:nvSpPr>
        <p:spPr>
          <a:xfrm>
            <a:off x="2555875" y="0"/>
            <a:ext cx="3028950" cy="579438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zh-CN" altLang="en-US" sz="3200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标准正态分布</a:t>
            </a:r>
            <a:endParaRPr lang="zh-CN" altLang="en-US" sz="3200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1514" name="Rectangle 10"/>
          <p:cNvSpPr/>
          <p:nvPr/>
        </p:nvSpPr>
        <p:spPr>
          <a:xfrm>
            <a:off x="323850" y="1268413"/>
            <a:ext cx="1819275" cy="47942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marL="908050" indent="-436245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楷体_GB2312"/>
                <a:ea typeface="楷体_GB2312"/>
              </a:rPr>
              <a:t>定义</a:t>
            </a:r>
            <a:endParaRPr lang="zh-CN" altLang="en-US" sz="2800" b="1" dirty="0">
              <a:latin typeface="楷体_GB2312"/>
              <a:ea typeface="楷体_GB2312"/>
            </a:endParaRPr>
          </a:p>
        </p:txBody>
      </p:sp>
      <p:sp>
        <p:nvSpPr>
          <p:cNvPr id="21515" name="Rectangle 11"/>
          <p:cNvSpPr/>
          <p:nvPr/>
        </p:nvSpPr>
        <p:spPr>
          <a:xfrm>
            <a:off x="2100263" y="1341438"/>
            <a:ext cx="6683375" cy="47942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marL="908050" indent="-436245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603050405020304" pitchFamily="18" charset="0"/>
              </a:rPr>
              <a:t>X ~ N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）分布称为标准正态分布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1516" name="Rectangle 12"/>
          <p:cNvSpPr/>
          <p:nvPr/>
        </p:nvSpPr>
        <p:spPr>
          <a:xfrm>
            <a:off x="71438" y="2143125"/>
            <a:ext cx="2927350" cy="4794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marL="908050" indent="-436245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楷体_GB2312"/>
                <a:ea typeface="楷体_GB2312"/>
              </a:rPr>
              <a:t>密度函数</a:t>
            </a:r>
            <a:endParaRPr lang="zh-CN" altLang="en-US" sz="2800" b="1" dirty="0">
              <a:latin typeface="楷体_GB2312"/>
              <a:ea typeface="楷体_GB2312"/>
            </a:endParaRPr>
          </a:p>
        </p:txBody>
      </p:sp>
      <p:graphicFrame>
        <p:nvGraphicFramePr>
          <p:cNvPr id="21517" name="Object 3"/>
          <p:cNvGraphicFramePr>
            <a:graphicFrameLocks noChangeAspect="1"/>
          </p:cNvGraphicFramePr>
          <p:nvPr/>
        </p:nvGraphicFramePr>
        <p:xfrm>
          <a:off x="719138" y="2647950"/>
          <a:ext cx="2968625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3" imgW="1040765" imgH="469900" progId="Equation.DSMT4">
                  <p:embed/>
                </p:oleObj>
              </mc:Choice>
              <mc:Fallback>
                <p:oleObj name="" r:id="rId3" imgW="1040765" imgH="4699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138" y="2647950"/>
                        <a:ext cx="2968625" cy="1339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Rectangle 14"/>
          <p:cNvSpPr/>
          <p:nvPr/>
        </p:nvSpPr>
        <p:spPr>
          <a:xfrm>
            <a:off x="395288" y="4498975"/>
            <a:ext cx="2538412" cy="47942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marL="908050" indent="-436245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楷体_GB2312"/>
                <a:ea typeface="楷体_GB2312"/>
              </a:rPr>
              <a:t>分布函数</a:t>
            </a:r>
            <a:endParaRPr lang="zh-CN" altLang="en-US" sz="2800" b="1" dirty="0">
              <a:latin typeface="楷体_GB2312"/>
              <a:ea typeface="楷体_GB2312"/>
            </a:endParaRPr>
          </a:p>
        </p:txBody>
      </p:sp>
      <p:sp>
        <p:nvSpPr>
          <p:cNvPr id="21519" name="Text Box 15"/>
          <p:cNvSpPr txBox="1"/>
          <p:nvPr/>
        </p:nvSpPr>
        <p:spPr>
          <a:xfrm>
            <a:off x="323850" y="620713"/>
            <a:ext cx="8101013" cy="4762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marL="908050" indent="-436245"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800" b="1" dirty="0">
                <a:latin typeface="宋体" panose="02010600030101010101" pitchFamily="2" charset="-122"/>
              </a:rPr>
              <a:t>Standard Normal distribution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1520" name="Object 4"/>
          <p:cNvGraphicFramePr>
            <a:graphicFrameLocks noChangeAspect="1"/>
          </p:cNvGraphicFramePr>
          <p:nvPr/>
        </p:nvGraphicFramePr>
        <p:xfrm>
          <a:off x="5510213" y="5303838"/>
          <a:ext cx="25511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5" imgW="799465" imgH="203200" progId="Equation.DSMT4">
                  <p:embed/>
                </p:oleObj>
              </mc:Choice>
              <mc:Fallback>
                <p:oleObj name="" r:id="rId5" imgW="799465" imgH="2032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10213" y="5303838"/>
                        <a:ext cx="2551112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Text Box 17"/>
          <p:cNvSpPr txBox="1"/>
          <p:nvPr/>
        </p:nvSpPr>
        <p:spPr>
          <a:xfrm>
            <a:off x="3671888" y="3119438"/>
            <a:ext cx="14716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偶函数  </a:t>
            </a:r>
            <a:endParaRPr lang="zh-CN" altLang="en-US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5580063" y="1916113"/>
            <a:ext cx="3313112" cy="3263900"/>
            <a:chOff x="3515" y="1207"/>
            <a:chExt cx="2087" cy="2056"/>
          </a:xfrm>
        </p:grpSpPr>
        <p:pic>
          <p:nvPicPr>
            <p:cNvPr id="25620" name="Picture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5" y="1344"/>
              <a:ext cx="2087" cy="1919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25605" name="Object 5"/>
            <p:cNvGraphicFramePr>
              <a:graphicFrameLocks noChangeAspect="1"/>
            </p:cNvGraphicFramePr>
            <p:nvPr/>
          </p:nvGraphicFramePr>
          <p:xfrm>
            <a:off x="4672" y="1207"/>
            <a:ext cx="839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8" imgW="571500" imgH="203200" progId="Equation.DSMT4">
                    <p:embed/>
                  </p:oleObj>
                </mc:Choice>
                <mc:Fallback>
                  <p:oleObj name="" r:id="rId8" imgW="571500" imgH="203200" progId="Equation.DSMT4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672" y="1207"/>
                          <a:ext cx="839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1" name="Line 21"/>
            <p:cNvSpPr/>
            <p:nvPr/>
          </p:nvSpPr>
          <p:spPr>
            <a:xfrm flipH="1">
              <a:off x="4830" y="1525"/>
              <a:ext cx="182" cy="5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1" name="Text Box 7"/>
          <p:cNvSpPr txBox="1"/>
          <p:nvPr/>
        </p:nvSpPr>
        <p:spPr>
          <a:xfrm>
            <a:off x="638175" y="6143625"/>
            <a:ext cx="4648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其值有专门的表供查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/>
      <p:bldP spid="21514" grpId="0"/>
      <p:bldP spid="21515" grpId="0"/>
      <p:bldP spid="21516" grpId="0"/>
      <p:bldP spid="21518" grpId="0"/>
      <p:bldP spid="21519" grpId="0"/>
      <p:bldP spid="21521" grpId="0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538" name="Object 2"/>
          <p:cNvGraphicFramePr>
            <a:graphicFrameLocks noChangeAspect="1"/>
          </p:cNvGraphicFramePr>
          <p:nvPr/>
        </p:nvGraphicFramePr>
        <p:xfrm>
          <a:off x="971550" y="4489450"/>
          <a:ext cx="28860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" imgW="1524000" imgH="266700" progId="Equation.3">
                  <p:embed/>
                </p:oleObj>
              </mc:Choice>
              <mc:Fallback>
                <p:oleObj name="" r:id="rId1" imgW="1524000" imgH="2667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71550" y="4489450"/>
                        <a:ext cx="2886075" cy="511175"/>
                      </a:xfrm>
                      <a:prstGeom prst="rect">
                        <a:avLst/>
                      </a:prstGeom>
                      <a:noFill/>
                      <a:ln w="9525" cap="rnd" cmpd="sng">
                        <a:solidFill>
                          <a:srgbClr val="FF0000"/>
                        </a:solidFill>
                        <a:prstDash val="sysDot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3"/>
          <p:cNvGraphicFramePr>
            <a:graphicFrameLocks noChangeAspect="1"/>
          </p:cNvGraphicFramePr>
          <p:nvPr/>
        </p:nvGraphicFramePr>
        <p:xfrm>
          <a:off x="1117600" y="5805488"/>
          <a:ext cx="23034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3" imgW="698500" imgH="203200" progId="Equation.DSMT4">
                  <p:embed/>
                </p:oleObj>
              </mc:Choice>
              <mc:Fallback>
                <p:oleObj name="" r:id="rId3" imgW="698500" imgH="2032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7600" y="5805488"/>
                        <a:ext cx="2303463" cy="66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4"/>
          <p:cNvGraphicFramePr>
            <a:graphicFrameLocks noChangeAspect="1"/>
          </p:cNvGraphicFramePr>
          <p:nvPr/>
        </p:nvGraphicFramePr>
        <p:xfrm>
          <a:off x="1038225" y="1852613"/>
          <a:ext cx="3319463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5" imgW="1574800" imgH="914400" progId="Equation.DSMT4">
                  <p:embed/>
                </p:oleObj>
              </mc:Choice>
              <mc:Fallback>
                <p:oleObj name="" r:id="rId5" imgW="1574800" imgH="9144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38225" y="1852613"/>
                        <a:ext cx="3319463" cy="2076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Rectangle 13"/>
          <p:cNvSpPr/>
          <p:nvPr/>
        </p:nvSpPr>
        <p:spPr>
          <a:xfrm>
            <a:off x="2078038" y="260350"/>
            <a:ext cx="4654550" cy="579438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标准正态分布的概率计算</a:t>
            </a:r>
            <a:endParaRPr lang="zh-CN" altLang="en-US" sz="3200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2542" name="Rectangle 14"/>
          <p:cNvSpPr/>
          <p:nvPr/>
        </p:nvSpPr>
        <p:spPr>
          <a:xfrm>
            <a:off x="112713" y="1052513"/>
            <a:ext cx="2520950" cy="47625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marL="908050" indent="-436245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分布函数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2543" name="Line 15"/>
          <p:cNvSpPr/>
          <p:nvPr/>
        </p:nvSpPr>
        <p:spPr>
          <a:xfrm>
            <a:off x="2411413" y="5157788"/>
            <a:ext cx="0" cy="719137"/>
          </a:xfrm>
          <a:prstGeom prst="line">
            <a:avLst/>
          </a:prstGeom>
          <a:ln w="28575" cap="flat" cmpd="sng">
            <a:solidFill>
              <a:srgbClr val="4E3CFA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" name="Group 37"/>
          <p:cNvGrpSpPr/>
          <p:nvPr/>
        </p:nvGrpSpPr>
        <p:grpSpPr>
          <a:xfrm>
            <a:off x="5148263" y="1341438"/>
            <a:ext cx="3983037" cy="4319587"/>
            <a:chOff x="3243" y="845"/>
            <a:chExt cx="2509" cy="2721"/>
          </a:xfrm>
        </p:grpSpPr>
        <p:graphicFrame>
          <p:nvGraphicFramePr>
            <p:cNvPr id="26629" name="Object 5"/>
            <p:cNvGraphicFramePr>
              <a:graphicFrameLocks noChangeAspect="1"/>
            </p:cNvGraphicFramePr>
            <p:nvPr/>
          </p:nvGraphicFramePr>
          <p:xfrm>
            <a:off x="3243" y="935"/>
            <a:ext cx="2509" cy="2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7" imgW="2952750" imgH="2714625" progId="PBrush">
                    <p:embed/>
                  </p:oleObj>
                </mc:Choice>
                <mc:Fallback>
                  <p:oleObj name="" r:id="rId7" imgW="2952750" imgH="2714625" progId="PBrush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43" y="935"/>
                          <a:ext cx="2509" cy="26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0" name="Object 6"/>
            <p:cNvGraphicFramePr>
              <a:graphicFrameLocks noChangeAspect="1"/>
            </p:cNvGraphicFramePr>
            <p:nvPr/>
          </p:nvGraphicFramePr>
          <p:xfrm>
            <a:off x="4694" y="845"/>
            <a:ext cx="839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9" imgW="571500" imgH="203200" progId="Equation.DSMT4">
                    <p:embed/>
                  </p:oleObj>
                </mc:Choice>
                <mc:Fallback>
                  <p:oleObj name="" r:id="rId9" imgW="571500" imgH="203200" progId="Equation.DSMT4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694" y="845"/>
                          <a:ext cx="839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7" name="Line 36"/>
            <p:cNvSpPr/>
            <p:nvPr/>
          </p:nvSpPr>
          <p:spPr>
            <a:xfrm flipH="1">
              <a:off x="4785" y="1117"/>
              <a:ext cx="272" cy="7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2566" name="Text Box 38"/>
          <p:cNvSpPr txBox="1"/>
          <p:nvPr/>
        </p:nvSpPr>
        <p:spPr>
          <a:xfrm>
            <a:off x="7786688" y="5143500"/>
            <a:ext cx="4286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600" dirty="0">
                <a:latin typeface="Calibri" panose="020F0502020204030204" pitchFamily="34" charset="0"/>
              </a:rPr>
              <a:t>X</a:t>
            </a:r>
            <a:r>
              <a:rPr lang="en-US" altLang="zh-CN" sz="2800" dirty="0">
                <a:latin typeface="Calibri" panose="020F0502020204030204" pitchFamily="34" charset="0"/>
              </a:rPr>
              <a:t> </a:t>
            </a:r>
            <a:endParaRPr lang="en-US" altLang="zh-CN" sz="2800" dirty="0">
              <a:latin typeface="Calibri" panose="020F0502020204030204" pitchFamily="34" charset="0"/>
            </a:endParaRPr>
          </a:p>
        </p:txBody>
      </p:sp>
      <p:sp>
        <p:nvSpPr>
          <p:cNvPr id="22567" name="Text Box 39"/>
          <p:cNvSpPr txBox="1"/>
          <p:nvPr/>
        </p:nvSpPr>
        <p:spPr>
          <a:xfrm>
            <a:off x="6000750" y="5195888"/>
            <a:ext cx="6000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latin typeface="Calibri" panose="020F0502020204030204" pitchFamily="34" charset="0"/>
              </a:rPr>
              <a:t>-x </a:t>
            </a:r>
            <a:endParaRPr lang="en-US" altLang="zh-CN"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1" grpId="0"/>
      <p:bldP spid="22542" grpId="0"/>
      <p:bldP spid="22566" grpId="0"/>
      <p:bldP spid="225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4450" name="Text Box 2"/>
          <p:cNvSpPr txBox="1"/>
          <p:nvPr/>
        </p:nvSpPr>
        <p:spPr>
          <a:xfrm>
            <a:off x="517525" y="285750"/>
            <a:ext cx="293687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分布律的性质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533400" y="981075"/>
            <a:ext cx="7040563" cy="744538"/>
            <a:chOff x="326" y="3130"/>
            <a:chExt cx="4748" cy="469"/>
          </a:xfrm>
        </p:grpSpPr>
        <p:grpSp>
          <p:nvGrpSpPr>
            <p:cNvPr id="2059" name="Group 4"/>
            <p:cNvGrpSpPr/>
            <p:nvPr/>
          </p:nvGrpSpPr>
          <p:grpSpPr>
            <a:xfrm>
              <a:off x="326" y="3234"/>
              <a:ext cx="2498" cy="365"/>
              <a:chOff x="326" y="3414"/>
              <a:chExt cx="2498" cy="365"/>
            </a:xfrm>
          </p:grpSpPr>
          <p:sp>
            <p:nvSpPr>
              <p:cNvPr id="2062" name="Text Box 5"/>
              <p:cNvSpPr txBox="1"/>
              <p:nvPr/>
            </p:nvSpPr>
            <p:spPr>
              <a:xfrm>
                <a:off x="326" y="3414"/>
                <a:ext cx="437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zh-CN" b="1" dirty="0"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endParaRPr lang="en-US" altLang="zh-CN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2051" name="Object 6"/>
              <p:cNvGraphicFramePr>
                <a:graphicFrameLocks noChangeAspect="1"/>
              </p:cNvGraphicFramePr>
              <p:nvPr/>
            </p:nvGraphicFramePr>
            <p:xfrm>
              <a:off x="1008" y="3444"/>
              <a:ext cx="1816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3" name="" r:id="rId1" imgW="2882900" imgH="482600" progId="Equation.3">
                      <p:embed/>
                    </p:oleObj>
                  </mc:Choice>
                  <mc:Fallback>
                    <p:oleObj name="" r:id="rId1" imgW="2882900" imgH="482600" progId="Equation.3">
                      <p:embed/>
                      <p:pic>
                        <p:nvPicPr>
                          <p:cNvPr id="0" name="图片 3082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008" y="3444"/>
                            <a:ext cx="1816" cy="30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60" name="Line 7"/>
            <p:cNvSpPr/>
            <p:nvPr/>
          </p:nvSpPr>
          <p:spPr>
            <a:xfrm>
              <a:off x="2976" y="3408"/>
              <a:ext cx="960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061" name="Text Box 8"/>
            <p:cNvSpPr txBox="1"/>
            <p:nvPr/>
          </p:nvSpPr>
          <p:spPr>
            <a:xfrm>
              <a:off x="4022" y="3130"/>
              <a:ext cx="1052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600" b="1" dirty="0">
                  <a:latin typeface="Times New Roman" panose="02020603050405020304" pitchFamily="18" charset="0"/>
                  <a:ea typeface="楷体_GB2312" pitchFamily="49" charset="-122"/>
                </a:rPr>
                <a:t>非负性</a:t>
              </a:r>
              <a:endParaRPr lang="zh-CN" altLang="en-US" sz="36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Group 9"/>
          <p:cNvGrpSpPr/>
          <p:nvPr/>
        </p:nvGrpSpPr>
        <p:grpSpPr>
          <a:xfrm>
            <a:off x="533400" y="1765300"/>
            <a:ext cx="7110413" cy="990600"/>
            <a:chOff x="336" y="3576"/>
            <a:chExt cx="4771" cy="624"/>
          </a:xfrm>
        </p:grpSpPr>
        <p:grpSp>
          <p:nvGrpSpPr>
            <p:cNvPr id="2055" name="Group 10"/>
            <p:cNvGrpSpPr/>
            <p:nvPr/>
          </p:nvGrpSpPr>
          <p:grpSpPr>
            <a:xfrm>
              <a:off x="336" y="3576"/>
              <a:ext cx="1564" cy="624"/>
              <a:chOff x="336" y="3600"/>
              <a:chExt cx="1564" cy="624"/>
            </a:xfrm>
          </p:grpSpPr>
          <p:sp>
            <p:nvSpPr>
              <p:cNvPr id="2058" name="Text Box 11"/>
              <p:cNvSpPr txBox="1"/>
              <p:nvPr/>
            </p:nvSpPr>
            <p:spPr>
              <a:xfrm>
                <a:off x="336" y="3696"/>
                <a:ext cx="435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zh-CN" b="1" dirty="0"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endParaRPr lang="en-US" altLang="zh-CN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2050" name="Object 12"/>
              <p:cNvGraphicFramePr>
                <a:graphicFrameLocks noChangeAspect="1"/>
              </p:cNvGraphicFramePr>
              <p:nvPr/>
            </p:nvGraphicFramePr>
            <p:xfrm>
              <a:off x="996" y="3600"/>
              <a:ext cx="904" cy="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" name="" r:id="rId3" imgW="1435100" imgH="990600" progId="Equation.3">
                      <p:embed/>
                    </p:oleObj>
                  </mc:Choice>
                  <mc:Fallback>
                    <p:oleObj name="" r:id="rId3" imgW="1435100" imgH="990600" progId="Equation.3">
                      <p:embed/>
                      <p:pic>
                        <p:nvPicPr>
                          <p:cNvPr id="0" name="图片 3083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996" y="3600"/>
                            <a:ext cx="904" cy="6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56" name="Line 13"/>
            <p:cNvSpPr/>
            <p:nvPr/>
          </p:nvSpPr>
          <p:spPr>
            <a:xfrm>
              <a:off x="2976" y="3888"/>
              <a:ext cx="960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057" name="Text Box 14"/>
            <p:cNvSpPr txBox="1"/>
            <p:nvPr/>
          </p:nvSpPr>
          <p:spPr>
            <a:xfrm>
              <a:off x="4060" y="3610"/>
              <a:ext cx="1047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600" b="1" dirty="0">
                  <a:latin typeface="Times New Roman" panose="02020603050405020304" pitchFamily="18" charset="0"/>
                  <a:ea typeface="楷体_GB2312" pitchFamily="49" charset="-122"/>
                </a:rPr>
                <a:t>归一性</a:t>
              </a:r>
              <a:endParaRPr lang="zh-CN" altLang="en-US" sz="36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827088" y="1557338"/>
          <a:ext cx="49672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" imgW="1738630" imgH="203200" progId="Equation.DSMT4">
                  <p:embed/>
                </p:oleObj>
              </mc:Choice>
              <mc:Fallback>
                <p:oleObj name="" r:id="rId1" imgW="1738630" imgH="2032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557338"/>
                        <a:ext cx="4967287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Rectangle 3"/>
          <p:cNvSpPr/>
          <p:nvPr/>
        </p:nvSpPr>
        <p:spPr>
          <a:xfrm>
            <a:off x="2078038" y="188913"/>
            <a:ext cx="4654550" cy="579437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标准正态分布的概率计算</a:t>
            </a:r>
            <a:endParaRPr lang="zh-CN" altLang="en-US" sz="3200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aphicFrame>
        <p:nvGraphicFramePr>
          <p:cNvPr id="23556" name="Object 3"/>
          <p:cNvGraphicFramePr>
            <a:graphicFrameLocks noChangeAspect="1"/>
          </p:cNvGraphicFramePr>
          <p:nvPr/>
        </p:nvGraphicFramePr>
        <p:xfrm>
          <a:off x="395288" y="4868863"/>
          <a:ext cx="19573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3" imgW="812165" imgH="203200" progId="Equation.DSMT4">
                  <p:embed/>
                </p:oleObj>
              </mc:Choice>
              <mc:Fallback>
                <p:oleObj name="" r:id="rId3" imgW="812165" imgH="2032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8" y="4868863"/>
                        <a:ext cx="195738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395288" y="5591175"/>
          <a:ext cx="1651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5" imgW="685800" imgH="203200" progId="Equation.DSMT4">
                  <p:embed/>
                </p:oleObj>
              </mc:Choice>
              <mc:Fallback>
                <p:oleObj name="" r:id="rId5" imgW="685800" imgH="2032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288" y="5591175"/>
                        <a:ext cx="1651000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5"/>
          <p:cNvGraphicFramePr>
            <a:graphicFrameLocks noChangeAspect="1"/>
          </p:cNvGraphicFramePr>
          <p:nvPr/>
        </p:nvGraphicFramePr>
        <p:xfrm>
          <a:off x="2163763" y="6291263"/>
          <a:ext cx="52879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7" imgW="2197100" imgH="203200" progId="Equation.DSMT4">
                  <p:embed/>
                </p:oleObj>
              </mc:Choice>
              <mc:Fallback>
                <p:oleObj name="" r:id="rId7" imgW="2197100" imgH="2032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63763" y="6291263"/>
                        <a:ext cx="5287962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6"/>
          <p:cNvGraphicFramePr>
            <a:graphicFrameLocks noChangeAspect="1"/>
          </p:cNvGraphicFramePr>
          <p:nvPr/>
        </p:nvGraphicFramePr>
        <p:xfrm>
          <a:off x="2155825" y="3475038"/>
          <a:ext cx="46307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9" imgW="2235200" imgH="292100" progId="Equation.DSMT4">
                  <p:embed/>
                </p:oleObj>
              </mc:Choice>
              <mc:Fallback>
                <p:oleObj name="" r:id="rId9" imgW="2235200" imgH="2921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55825" y="3475038"/>
                        <a:ext cx="4630738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7"/>
          <p:cNvGraphicFramePr>
            <a:graphicFrameLocks noChangeAspect="1"/>
          </p:cNvGraphicFramePr>
          <p:nvPr/>
        </p:nvGraphicFramePr>
        <p:xfrm>
          <a:off x="2195513" y="2852738"/>
          <a:ext cx="47529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1" imgW="2501900" imgH="292100" progId="Equation.DSMT4">
                  <p:embed/>
                </p:oleObj>
              </mc:Choice>
              <mc:Fallback>
                <p:oleObj name="" r:id="rId11" imgW="2501900" imgH="29210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95513" y="2852738"/>
                        <a:ext cx="4752975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8"/>
          <p:cNvGraphicFramePr>
            <a:graphicFrameLocks noChangeAspect="1"/>
          </p:cNvGraphicFramePr>
          <p:nvPr/>
        </p:nvGraphicFramePr>
        <p:xfrm>
          <a:off x="750888" y="2133600"/>
          <a:ext cx="30511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3" imgW="1066165" imgH="203200" progId="Equation.DSMT4">
                  <p:embed/>
                </p:oleObj>
              </mc:Choice>
              <mc:Fallback>
                <p:oleObj name="" r:id="rId13" imgW="1066165" imgH="20320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0888" y="2133600"/>
                        <a:ext cx="3051175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9"/>
          <p:cNvGraphicFramePr>
            <a:graphicFrameLocks noChangeAspect="1"/>
          </p:cNvGraphicFramePr>
          <p:nvPr/>
        </p:nvGraphicFramePr>
        <p:xfrm>
          <a:off x="4335463" y="2133600"/>
          <a:ext cx="3632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5" imgW="1269365" imgH="203200" progId="Equation.DSMT4">
                  <p:embed/>
                </p:oleObj>
              </mc:Choice>
              <mc:Fallback>
                <p:oleObj name="" r:id="rId15" imgW="1269365" imgH="2032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35463" y="2133600"/>
                        <a:ext cx="3632200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Text Box 11"/>
          <p:cNvSpPr txBox="1"/>
          <p:nvPr/>
        </p:nvSpPr>
        <p:spPr>
          <a:xfrm>
            <a:off x="0" y="836613"/>
            <a:ext cx="2735263" cy="48260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公式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64" name="Text Box 12"/>
          <p:cNvSpPr txBox="1"/>
          <p:nvPr/>
        </p:nvSpPr>
        <p:spPr>
          <a:xfrm>
            <a:off x="34925" y="2881313"/>
            <a:ext cx="1873250" cy="48260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查表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65" name="Text Box 13"/>
          <p:cNvSpPr txBox="1"/>
          <p:nvPr/>
        </p:nvSpPr>
        <p:spPr>
          <a:xfrm>
            <a:off x="34925" y="4105275"/>
            <a:ext cx="1873250" cy="48260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3566" name="Object 10"/>
          <p:cNvGraphicFramePr>
            <a:graphicFrameLocks noChangeAspect="1"/>
          </p:cNvGraphicFramePr>
          <p:nvPr/>
        </p:nvGraphicFramePr>
        <p:xfrm>
          <a:off x="2051050" y="4221163"/>
          <a:ext cx="180181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7" imgW="989965" imgH="254000" progId="Equation.DSMT4">
                  <p:embed/>
                </p:oleObj>
              </mc:Choice>
              <mc:Fallback>
                <p:oleObj name="" r:id="rId17" imgW="989965" imgH="2540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51050" y="4221163"/>
                        <a:ext cx="1801813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1"/>
          <p:cNvGraphicFramePr>
            <a:graphicFrameLocks noChangeAspect="1"/>
          </p:cNvGraphicFramePr>
          <p:nvPr/>
        </p:nvGraphicFramePr>
        <p:xfrm>
          <a:off x="2430463" y="4868863"/>
          <a:ext cx="61737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9" imgW="2565400" imgH="203200" progId="Equation.DSMT4">
                  <p:embed/>
                </p:oleObj>
              </mc:Choice>
              <mc:Fallback>
                <p:oleObj name="" r:id="rId19" imgW="2565400" imgH="2032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30463" y="4868863"/>
                        <a:ext cx="617378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2"/>
          <p:cNvGraphicFramePr>
            <a:graphicFrameLocks noChangeAspect="1"/>
          </p:cNvGraphicFramePr>
          <p:nvPr/>
        </p:nvGraphicFramePr>
        <p:xfrm>
          <a:off x="2241550" y="5589588"/>
          <a:ext cx="59309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21" imgW="2463800" imgH="203200" progId="Equation.DSMT4">
                  <p:embed/>
                </p:oleObj>
              </mc:Choice>
              <mc:Fallback>
                <p:oleObj name="" r:id="rId21" imgW="2463800" imgH="2032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241550" y="5589588"/>
                        <a:ext cx="593090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13"/>
          <p:cNvGraphicFramePr>
            <a:graphicFrameLocks noChangeAspect="1"/>
          </p:cNvGraphicFramePr>
          <p:nvPr/>
        </p:nvGraphicFramePr>
        <p:xfrm>
          <a:off x="365125" y="6184900"/>
          <a:ext cx="15271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23" imgW="635000" imgH="254000" progId="Equation.DSMT4">
                  <p:embed/>
                </p:oleObj>
              </mc:Choice>
              <mc:Fallback>
                <p:oleObj name="" r:id="rId23" imgW="635000" imgH="2540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65125" y="6184900"/>
                        <a:ext cx="1527175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23563" grpId="0"/>
      <p:bldP spid="23564" grpId="0"/>
      <p:bldP spid="2356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ext Box 2"/>
          <p:cNvSpPr txBox="1"/>
          <p:nvPr/>
        </p:nvSpPr>
        <p:spPr>
          <a:xfrm>
            <a:off x="1116013" y="188913"/>
            <a:ext cx="67119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 eaLnBrk="1" hangingPunct="1"/>
            <a:r>
              <a:rPr lang="zh-CN" altLang="en-US" sz="36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一般正态分布的标准化</a:t>
            </a:r>
            <a:endParaRPr lang="zh-CN" altLang="en-US" sz="3600" dirty="0">
              <a:solidFill>
                <a:schemeClr val="fol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4579" name="Object 2"/>
          <p:cNvGraphicFramePr>
            <a:graphicFrameLocks noChangeAspect="1"/>
          </p:cNvGraphicFramePr>
          <p:nvPr/>
        </p:nvGraphicFramePr>
        <p:xfrm>
          <a:off x="808038" y="1882775"/>
          <a:ext cx="64230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" imgW="2844800" imgH="431800" progId="Equation.DSMT4">
                  <p:embed/>
                </p:oleObj>
              </mc:Choice>
              <mc:Fallback>
                <p:oleObj name="" r:id="rId1" imgW="2844800" imgH="4318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8038" y="1882775"/>
                        <a:ext cx="6423025" cy="97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4"/>
          <p:cNvSpPr/>
          <p:nvPr/>
        </p:nvSpPr>
        <p:spPr>
          <a:xfrm>
            <a:off x="0" y="714375"/>
            <a:ext cx="1806575" cy="47625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marL="908050" indent="-436245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宋体" panose="02010600030101010101" pitchFamily="2" charset="-122"/>
              </a:rPr>
              <a:t>定理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4581" name="Object 3"/>
          <p:cNvGraphicFramePr>
            <a:graphicFrameLocks noChangeAspect="1"/>
          </p:cNvGraphicFramePr>
          <p:nvPr/>
        </p:nvGraphicFramePr>
        <p:xfrm>
          <a:off x="928688" y="4240213"/>
          <a:ext cx="268763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3" imgW="1066800" imgH="228600" progId="Equation.DSMT4">
                  <p:embed/>
                </p:oleObj>
              </mc:Choice>
              <mc:Fallback>
                <p:oleObj name="" r:id="rId3" imgW="1066800" imgH="2286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4240213"/>
                        <a:ext cx="2687637" cy="546100"/>
                      </a:xfrm>
                      <a:prstGeom prst="rect">
                        <a:avLst/>
                      </a:prstGeom>
                      <a:noFill/>
                      <a:ln w="9525" cap="rnd" cmpd="sng">
                        <a:solidFill>
                          <a:schemeClr val="bg1"/>
                        </a:solidFill>
                        <a:prstDash val="sysDot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4"/>
          <p:cNvGraphicFramePr>
            <a:graphicFrameLocks noChangeAspect="1"/>
          </p:cNvGraphicFramePr>
          <p:nvPr/>
        </p:nvGraphicFramePr>
        <p:xfrm>
          <a:off x="785813" y="3689350"/>
          <a:ext cx="30638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5" imgW="1333500" imgH="228600" progId="Equation.DSMT4">
                  <p:embed/>
                </p:oleObj>
              </mc:Choice>
              <mc:Fallback>
                <p:oleObj name="" r:id="rId5" imgW="1333500" imgH="22860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5813" y="3689350"/>
                        <a:ext cx="3063875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AutoShape 7"/>
          <p:cNvSpPr/>
          <p:nvPr/>
        </p:nvSpPr>
        <p:spPr>
          <a:xfrm>
            <a:off x="5940425" y="5429250"/>
            <a:ext cx="2663825" cy="1395413"/>
          </a:xfrm>
          <a:prstGeom prst="cloudCallout">
            <a:avLst>
              <a:gd name="adj1" fmla="val -98750"/>
              <a:gd name="adj2" fmla="val -27361"/>
            </a:avLst>
          </a:prstGeom>
          <a:solidFill>
            <a:srgbClr val="FECCF7"/>
          </a:solidFill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查标准正态分布表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4584" name="Rectangle 8"/>
          <p:cNvSpPr/>
          <p:nvPr/>
        </p:nvSpPr>
        <p:spPr>
          <a:xfrm>
            <a:off x="0" y="1643063"/>
            <a:ext cx="1822450" cy="47942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marL="908050" indent="-436245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宋体" panose="02010600030101010101" pitchFamily="2" charset="-122"/>
              </a:rPr>
              <a:t>推论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971550" y="971550"/>
          <a:ext cx="60213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7" imgW="2667000" imgH="393700" progId="Equation.DSMT4">
                  <p:embed/>
                </p:oleObj>
              </mc:Choice>
              <mc:Fallback>
                <p:oleObj name="" r:id="rId7" imgW="2667000" imgH="393700" progId="Equation.DSMT4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550" y="971550"/>
                        <a:ext cx="6021388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1081088" y="4703763"/>
          <a:ext cx="5981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9" imgW="2374900" imgH="393700" progId="Equation.DSMT4">
                  <p:embed/>
                </p:oleObj>
              </mc:Choice>
              <mc:Fallback>
                <p:oleObj name="" r:id="rId9" imgW="2374900" imgH="393700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81088" y="4703763"/>
                        <a:ext cx="5981700" cy="939800"/>
                      </a:xfrm>
                      <a:prstGeom prst="rect">
                        <a:avLst/>
                      </a:prstGeom>
                      <a:noFill/>
                      <a:ln w="9525" cap="rnd" cmpd="sng">
                        <a:solidFill>
                          <a:schemeClr val="bg1"/>
                        </a:solidFill>
                        <a:prstDash val="sysDot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630238" y="2786063"/>
          <a:ext cx="779938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1" imgW="3454400" imgH="431800" progId="Equation.DSMT4">
                  <p:embed/>
                </p:oleObj>
              </mc:Choice>
              <mc:Fallback>
                <p:oleObj name="" r:id="rId11" imgW="3454400" imgH="4318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0238" y="2786063"/>
                        <a:ext cx="7799387" cy="97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3571875" y="4214813"/>
          <a:ext cx="22082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13" imgW="876300" imgH="228600" progId="Equation.DSMT4">
                  <p:embed/>
                </p:oleObj>
              </mc:Choice>
              <mc:Fallback>
                <p:oleObj name="" r:id="rId13" imgW="876300" imgH="2286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71875" y="4214813"/>
                        <a:ext cx="2208213" cy="546100"/>
                      </a:xfrm>
                      <a:prstGeom prst="rect">
                        <a:avLst/>
                      </a:prstGeom>
                      <a:noFill/>
                      <a:ln w="9525" cap="rnd" cmpd="sng">
                        <a:solidFill>
                          <a:schemeClr val="bg1"/>
                        </a:solidFill>
                        <a:prstDash val="sysDot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80" grpId="0"/>
      <p:bldP spid="24583" grpId="0" bldLvl="0" animBg="1"/>
      <p:bldP spid="2458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169988" y="2376488"/>
          <a:ext cx="24130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" imgW="850265" imgH="203200" progId="Equation.DSMT4">
                  <p:embed/>
                </p:oleObj>
              </mc:Choice>
              <mc:Fallback>
                <p:oleObj name="" r:id="rId1" imgW="850265" imgH="2032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9988" y="2376488"/>
                        <a:ext cx="2413000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901700" y="1125538"/>
          <a:ext cx="3036888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3" imgW="951865" imgH="228600" progId="Equation.DSMT4">
                  <p:embed/>
                </p:oleObj>
              </mc:Choice>
              <mc:Fallback>
                <p:oleObj name="" r:id="rId3" imgW="951865" imgH="228600" progId="Equation.DSMT4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1700" y="1125538"/>
                        <a:ext cx="3036888" cy="728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/>
          <p:nvPr/>
        </p:nvSpPr>
        <p:spPr>
          <a:xfrm>
            <a:off x="1042988" y="260350"/>
            <a:ext cx="67119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 eaLnBrk="1" hangingPunct="1"/>
            <a:r>
              <a:rPr lang="zh-CN" altLang="en-US" sz="36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一般正态分布的区间概率</a:t>
            </a:r>
            <a:endParaRPr lang="zh-CN" altLang="en-US" sz="3600" dirty="0">
              <a:solidFill>
                <a:schemeClr val="fol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1065213" y="3983038"/>
          <a:ext cx="19431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5" imgW="622300" imgH="203200" progId="Equation.DSMT4">
                  <p:embed/>
                </p:oleObj>
              </mc:Choice>
              <mc:Fallback>
                <p:oleObj name="" r:id="rId5" imgW="622300" imgH="2032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5213" y="3983038"/>
                        <a:ext cx="1943100" cy="573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5"/>
          <p:cNvGraphicFramePr>
            <a:graphicFrameLocks noChangeAspect="1"/>
          </p:cNvGraphicFramePr>
          <p:nvPr/>
        </p:nvGraphicFramePr>
        <p:xfrm>
          <a:off x="1187450" y="5497513"/>
          <a:ext cx="1943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7" imgW="622300" imgH="203200" progId="Equation.DSMT4">
                  <p:embed/>
                </p:oleObj>
              </mc:Choice>
              <mc:Fallback>
                <p:oleObj name="" r:id="rId7" imgW="622300" imgH="203200" progId="Equation.DSMT4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450" y="5497513"/>
                        <a:ext cx="19431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6"/>
          <p:cNvGraphicFramePr>
            <a:graphicFrameLocks noChangeAspect="1"/>
          </p:cNvGraphicFramePr>
          <p:nvPr/>
        </p:nvGraphicFramePr>
        <p:xfrm>
          <a:off x="4356100" y="1196975"/>
          <a:ext cx="43354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9" imgW="2286000" imgH="292100" progId="Equation.DSMT4">
                  <p:embed/>
                </p:oleObj>
              </mc:Choice>
              <mc:Fallback>
                <p:oleObj name="" r:id="rId9" imgW="2286000" imgH="29210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56100" y="1196975"/>
                        <a:ext cx="4335463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8"/>
          <p:cNvSpPr txBox="1"/>
          <p:nvPr/>
        </p:nvSpPr>
        <p:spPr>
          <a:xfrm>
            <a:off x="-180975" y="2305050"/>
            <a:ext cx="1619250" cy="48260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FFFFFF"/>
                </a:solidFill>
                <a:latin typeface="宋体" panose="02010600030101010101" pitchFamily="2" charset="-122"/>
              </a:rPr>
              <a:t>。</a:t>
            </a:r>
            <a:endParaRPr lang="zh-CN" altLang="en-US" sz="2800" dirty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5609" name="Text Box 9"/>
          <p:cNvSpPr txBox="1"/>
          <p:nvPr/>
        </p:nvSpPr>
        <p:spPr>
          <a:xfrm>
            <a:off x="-180975" y="3960813"/>
            <a:ext cx="1619250" cy="48260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FFFFFF"/>
                </a:solidFill>
                <a:latin typeface="宋体" panose="02010600030101010101" pitchFamily="2" charset="-122"/>
              </a:rPr>
              <a:t>。</a:t>
            </a:r>
            <a:endParaRPr lang="zh-CN" altLang="en-US" sz="2800" dirty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5610" name="Text Box 10"/>
          <p:cNvSpPr txBox="1"/>
          <p:nvPr/>
        </p:nvSpPr>
        <p:spPr>
          <a:xfrm>
            <a:off x="-180975" y="5545138"/>
            <a:ext cx="1619250" cy="48260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FFFFFF"/>
                </a:solidFill>
                <a:latin typeface="宋体" panose="02010600030101010101" pitchFamily="2" charset="-122"/>
              </a:rPr>
              <a:t>。</a:t>
            </a:r>
            <a:endParaRPr lang="zh-CN" altLang="en-US" sz="2800" dirty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5611" name="Object 7"/>
          <p:cNvGraphicFramePr>
            <a:graphicFrameLocks noChangeAspect="1"/>
          </p:cNvGraphicFramePr>
          <p:nvPr/>
        </p:nvGraphicFramePr>
        <p:xfrm>
          <a:off x="3635375" y="2133600"/>
          <a:ext cx="40322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1" imgW="1422400" imgH="393700" progId="Equation.DSMT4">
                  <p:embed/>
                </p:oleObj>
              </mc:Choice>
              <mc:Fallback>
                <p:oleObj name="" r:id="rId11" imgW="1422400" imgH="3937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35375" y="2133600"/>
                        <a:ext cx="4032250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8"/>
          <p:cNvGraphicFramePr>
            <a:graphicFrameLocks noChangeAspect="1"/>
          </p:cNvGraphicFramePr>
          <p:nvPr/>
        </p:nvGraphicFramePr>
        <p:xfrm>
          <a:off x="3606800" y="3716338"/>
          <a:ext cx="2260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3" imgW="723900" imgH="393700" progId="Equation.DSMT4">
                  <p:embed/>
                </p:oleObj>
              </mc:Choice>
              <mc:Fallback>
                <p:oleObj name="" r:id="rId13" imgW="723900" imgH="3937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06800" y="3716338"/>
                        <a:ext cx="2260600" cy="1108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9"/>
          <p:cNvGraphicFramePr>
            <a:graphicFrameLocks noChangeAspect="1"/>
          </p:cNvGraphicFramePr>
          <p:nvPr/>
        </p:nvGraphicFramePr>
        <p:xfrm>
          <a:off x="3635375" y="5229225"/>
          <a:ext cx="28543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5" imgW="914400" imgH="393700" progId="Equation.DSMT4">
                  <p:embed/>
                </p:oleObj>
              </mc:Choice>
              <mc:Fallback>
                <p:oleObj name="" r:id="rId15" imgW="914400" imgH="393700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35375" y="5229225"/>
                        <a:ext cx="2854325" cy="1108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60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60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61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27403" name="Object 11"/>
          <p:cNvGraphicFramePr>
            <a:graphicFrameLocks noChangeAspect="1"/>
          </p:cNvGraphicFramePr>
          <p:nvPr/>
        </p:nvGraphicFramePr>
        <p:xfrm>
          <a:off x="214313" y="271463"/>
          <a:ext cx="8588375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" imgW="4686300" imgH="698500" progId="Equation.DSMT4">
                  <p:embed/>
                </p:oleObj>
              </mc:Choice>
              <mc:Fallback>
                <p:oleObj name="" r:id="rId1" imgW="4686300" imgH="698500" progId="Equation.DSMT4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4313" y="271463"/>
                        <a:ext cx="8588375" cy="1443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285750" y="1857375"/>
          <a:ext cx="23971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3" imgW="1307465" imgH="215900" progId="Equation.DSMT4">
                  <p:embed/>
                </p:oleObj>
              </mc:Choice>
              <mc:Fallback>
                <p:oleObj name="" r:id="rId3" imgW="1307465" imgH="2159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750" y="1857375"/>
                        <a:ext cx="2397125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2687638" y="1643063"/>
          <a:ext cx="302736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5" imgW="1651000" imgH="393700" progId="Equation.DSMT4">
                  <p:embed/>
                </p:oleObj>
              </mc:Choice>
              <mc:Fallback>
                <p:oleObj name="" r:id="rId5" imgW="1651000" imgH="393700" progId="Equation.DSMT4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7638" y="1643063"/>
                        <a:ext cx="3027362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2714625" y="2527300"/>
          <a:ext cx="17462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7" imgW="951865" imgH="203200" progId="Equation.DSMT4">
                  <p:embed/>
                </p:oleObj>
              </mc:Choice>
              <mc:Fallback>
                <p:oleObj name="" r:id="rId7" imgW="951865" imgH="203200" progId="Equation.DSMT4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14625" y="2527300"/>
                        <a:ext cx="174625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4500563" y="2527300"/>
          <a:ext cx="12811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9" imgW="698500" imgH="203200" progId="Equation.DSMT4">
                  <p:embed/>
                </p:oleObj>
              </mc:Choice>
              <mc:Fallback>
                <p:oleObj name="" r:id="rId9" imgW="698500" imgH="2032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00563" y="2527300"/>
                        <a:ext cx="1281112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/>
        </p:nvGraphicFramePr>
        <p:xfrm>
          <a:off x="5786438" y="2527300"/>
          <a:ext cx="107156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1" imgW="583565" imgH="177800" progId="Equation.DSMT4">
                  <p:embed/>
                </p:oleObj>
              </mc:Choice>
              <mc:Fallback>
                <p:oleObj name="" r:id="rId11" imgW="583565" imgH="177800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86438" y="2527300"/>
                        <a:ext cx="1071562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612775" y="3143250"/>
          <a:ext cx="1816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13" imgW="989965" imgH="203200" progId="Equation.DSMT4">
                  <p:embed/>
                </p:oleObj>
              </mc:Choice>
              <mc:Fallback>
                <p:oleObj name="" r:id="rId13" imgW="989965" imgH="203200" progId="Equation.DSMT4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2775" y="3143250"/>
                        <a:ext cx="1816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"/>
          <p:cNvGraphicFramePr>
            <a:graphicFrameLocks noChangeAspect="1"/>
          </p:cNvGraphicFramePr>
          <p:nvPr/>
        </p:nvGraphicFramePr>
        <p:xfrm>
          <a:off x="2398713" y="3178175"/>
          <a:ext cx="1816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15" imgW="989965" imgH="203200" progId="Equation.DSMT4">
                  <p:embed/>
                </p:oleObj>
              </mc:Choice>
              <mc:Fallback>
                <p:oleObj name="" r:id="rId15" imgW="989965" imgH="203200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98713" y="3178175"/>
                        <a:ext cx="1816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/>
          <p:cNvGraphicFramePr>
            <a:graphicFrameLocks noChangeAspect="1"/>
          </p:cNvGraphicFramePr>
          <p:nvPr/>
        </p:nvGraphicFramePr>
        <p:xfrm>
          <a:off x="4214813" y="3168650"/>
          <a:ext cx="15827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17" imgW="862965" imgH="203200" progId="Equation.DSMT4">
                  <p:embed/>
                </p:oleObj>
              </mc:Choice>
              <mc:Fallback>
                <p:oleObj name="" r:id="rId17" imgW="862965" imgH="203200" progId="Equation.DSMT4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14813" y="3168650"/>
                        <a:ext cx="1582737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9"/>
          <p:cNvGraphicFramePr>
            <a:graphicFrameLocks noChangeAspect="1"/>
          </p:cNvGraphicFramePr>
          <p:nvPr/>
        </p:nvGraphicFramePr>
        <p:xfrm>
          <a:off x="3929063" y="3616325"/>
          <a:ext cx="18637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19" imgW="1016000" imgH="393700" progId="Equation.DSMT4">
                  <p:embed/>
                </p:oleObj>
              </mc:Choice>
              <mc:Fallback>
                <p:oleObj name="" r:id="rId19" imgW="1016000" imgH="3937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29063" y="3616325"/>
                        <a:ext cx="1863725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0"/>
          <p:cNvGraphicFramePr>
            <a:graphicFrameLocks noChangeAspect="1"/>
          </p:cNvGraphicFramePr>
          <p:nvPr/>
        </p:nvGraphicFramePr>
        <p:xfrm>
          <a:off x="3929063" y="4510088"/>
          <a:ext cx="11652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21" imgW="635000" imgH="203200" progId="Equation.DSMT4">
                  <p:embed/>
                </p:oleObj>
              </mc:Choice>
              <mc:Fallback>
                <p:oleObj name="" r:id="rId21" imgW="635000" imgH="203200" progId="Equation.DSMT4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929063" y="4510088"/>
                        <a:ext cx="1165225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1"/>
          <p:cNvGraphicFramePr>
            <a:graphicFrameLocks noChangeAspect="1"/>
          </p:cNvGraphicFramePr>
          <p:nvPr/>
        </p:nvGraphicFramePr>
        <p:xfrm>
          <a:off x="5167313" y="4500563"/>
          <a:ext cx="107156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23" imgW="583565" imgH="177800" progId="Equation.DSMT4">
                  <p:embed/>
                </p:oleObj>
              </mc:Choice>
              <mc:Fallback>
                <p:oleObj name="" r:id="rId23" imgW="583565" imgH="1778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67313" y="4500563"/>
                        <a:ext cx="1071562" cy="366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ext Box 2"/>
          <p:cNvSpPr txBox="1"/>
          <p:nvPr/>
        </p:nvSpPr>
        <p:spPr>
          <a:xfrm>
            <a:off x="1763713" y="115888"/>
            <a:ext cx="5724525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标准正态分布的上分位点    </a:t>
            </a:r>
            <a:endParaRPr lang="zh-CN" altLang="en-US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675" name="Text Box 3"/>
          <p:cNvSpPr txBox="1"/>
          <p:nvPr/>
        </p:nvSpPr>
        <p:spPr>
          <a:xfrm>
            <a:off x="179388" y="620713"/>
            <a:ext cx="8785225" cy="1303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对标准正态分布变量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～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(0, 1)</a:t>
            </a:r>
            <a:r>
              <a:rPr lang="zh-CN" altLang="en-US" sz="2800" b="1" dirty="0">
                <a:latin typeface="Times New Roman" panose="02020603050405020304" pitchFamily="18" charset="0"/>
              </a:rPr>
              <a:t>和给定的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，上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800" b="1" dirty="0">
                <a:latin typeface="Times New Roman" panose="02020603050405020304" pitchFamily="18" charset="0"/>
              </a:rPr>
              <a:t>分位数是由：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8676" name="Rectangle 4"/>
          <p:cNvSpPr/>
          <p:nvPr/>
        </p:nvSpPr>
        <p:spPr>
          <a:xfrm>
            <a:off x="2357438" y="1746250"/>
            <a:ext cx="29527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3200" b="1" dirty="0">
                <a:latin typeface="Times New Roman" panose="02020603050405020304" pitchFamily="18" charset="0"/>
              </a:rPr>
              <a:t>{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&gt;z</a:t>
            </a:r>
            <a:r>
              <a:rPr lang="en-US" altLang="zh-CN" sz="32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1" dirty="0">
                <a:latin typeface="Times New Roman" panose="02020603050405020304" pitchFamily="18" charset="0"/>
              </a:rPr>
              <a:t>} =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8677" name="Object 2"/>
          <p:cNvGraphicFramePr>
            <a:graphicFrameLocks noChangeAspect="1"/>
          </p:cNvGraphicFramePr>
          <p:nvPr/>
        </p:nvGraphicFramePr>
        <p:xfrm>
          <a:off x="4500563" y="1341438"/>
          <a:ext cx="3697287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1" imgW="1282700" imgH="419100" progId="Equation.DSMT4">
                  <p:embed/>
                </p:oleObj>
              </mc:Choice>
              <mc:Fallback>
                <p:oleObj name="" r:id="rId1" imgW="1282700" imgH="419100" progId="Equation.DSMT4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00563" y="1341438"/>
                        <a:ext cx="3697287" cy="1230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/>
          <p:nvPr/>
        </p:nvSpPr>
        <p:spPr>
          <a:xfrm>
            <a:off x="395288" y="2636838"/>
            <a:ext cx="12239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即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8679" name="Rectangle 7"/>
          <p:cNvSpPr/>
          <p:nvPr/>
        </p:nvSpPr>
        <p:spPr>
          <a:xfrm>
            <a:off x="971550" y="2565400"/>
            <a:ext cx="36734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3200" b="1" dirty="0">
                <a:latin typeface="Times New Roman" panose="02020603050405020304" pitchFamily="18" charset="0"/>
              </a:rPr>
              <a:t>{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≤z</a:t>
            </a:r>
            <a:r>
              <a:rPr lang="en-US" altLang="zh-CN" sz="32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1" dirty="0">
                <a:latin typeface="Times New Roman" panose="02020603050405020304" pitchFamily="18" charset="0"/>
              </a:rPr>
              <a:t>} =1</a:t>
            </a:r>
            <a:r>
              <a:rPr lang="en-US" altLang="zh-CN" sz="3200" b="1" dirty="0">
                <a:latin typeface="Calibri" panose="020F0502020204030204" pitchFamily="34" charset="0"/>
              </a:rPr>
              <a:t>-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sz="32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81" name="Rectangle 9"/>
          <p:cNvSpPr/>
          <p:nvPr/>
        </p:nvSpPr>
        <p:spPr>
          <a:xfrm>
            <a:off x="3643313" y="2565400"/>
            <a:ext cx="2951162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sz="3200" b="1" dirty="0">
                <a:latin typeface="Times New Roman" panose="02020603050405020304" pitchFamily="18" charset="0"/>
              </a:rPr>
              <a:t>(z</a:t>
            </a:r>
            <a:r>
              <a:rPr lang="en-US" altLang="zh-CN" sz="32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1" dirty="0">
                <a:latin typeface="Times New Roman" panose="02020603050405020304" pitchFamily="18" charset="0"/>
              </a:rPr>
              <a:t>) =1</a:t>
            </a:r>
            <a:r>
              <a:rPr lang="en-US" altLang="zh-CN" sz="3200" b="1" dirty="0">
                <a:latin typeface="Calibri" panose="020F0502020204030204" pitchFamily="34" charset="0"/>
              </a:rPr>
              <a:t>-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sz="32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82" name="Text Box 10"/>
          <p:cNvSpPr txBox="1"/>
          <p:nvPr/>
        </p:nvSpPr>
        <p:spPr>
          <a:xfrm>
            <a:off x="6053138" y="2619375"/>
            <a:ext cx="24479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确定的点</a:t>
            </a:r>
            <a:r>
              <a:rPr lang="en-US" altLang="zh-CN" sz="2800" b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8683" name="Text Box 11"/>
          <p:cNvSpPr txBox="1"/>
          <p:nvPr/>
        </p:nvSpPr>
        <p:spPr>
          <a:xfrm>
            <a:off x="250825" y="3429000"/>
            <a:ext cx="16557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如图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1041400" y="3357563"/>
            <a:ext cx="3887788" cy="2789237"/>
            <a:chOff x="113" y="2444"/>
            <a:chExt cx="2449" cy="1757"/>
          </a:xfrm>
        </p:grpSpPr>
        <p:graphicFrame>
          <p:nvGraphicFramePr>
            <p:cNvPr id="37892" name="Object 3"/>
            <p:cNvGraphicFramePr>
              <a:graphicFrameLocks noChangeAspect="1"/>
            </p:cNvGraphicFramePr>
            <p:nvPr/>
          </p:nvGraphicFramePr>
          <p:xfrm>
            <a:off x="113" y="2444"/>
            <a:ext cx="2404" cy="1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6" name="" r:id="rId3" imgW="3067050" imgH="2552700" progId="PBrush">
                    <p:embed/>
                  </p:oleObj>
                </mc:Choice>
                <mc:Fallback>
                  <p:oleObj name="" r:id="rId3" imgW="3067050" imgH="2552700" progId="PBrush">
                    <p:embed/>
                    <p:pic>
                      <p:nvPicPr>
                        <p:cNvPr id="0" name="图片 325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3" y="2444"/>
                          <a:ext cx="2404" cy="16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2" name="Text Box 17"/>
            <p:cNvSpPr txBox="1"/>
            <p:nvPr/>
          </p:nvSpPr>
          <p:spPr>
            <a:xfrm>
              <a:off x="657" y="2475"/>
              <a:ext cx="86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r>
                <a:rPr lang="en-US" altLang="zh-CN" sz="32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sz="32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7903" name="Rectangle 18"/>
            <p:cNvSpPr/>
            <p:nvPr/>
          </p:nvSpPr>
          <p:spPr>
            <a:xfrm>
              <a:off x="2131" y="3797"/>
              <a:ext cx="431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36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endPara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7904" name="Rectangle 19"/>
            <p:cNvSpPr/>
            <p:nvPr/>
          </p:nvSpPr>
          <p:spPr>
            <a:xfrm>
              <a:off x="1211" y="3846"/>
              <a:ext cx="3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  <a:endPara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7905" name="Rectangle 28"/>
            <p:cNvSpPr/>
            <p:nvPr/>
          </p:nvSpPr>
          <p:spPr>
            <a:xfrm>
              <a:off x="1526" y="3775"/>
              <a:ext cx="538" cy="4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36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z</a:t>
              </a:r>
              <a:r>
                <a:rPr lang="en-US" altLang="zh-CN" sz="3600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endParaRPr lang="en-US" altLang="zh-CN" sz="3600" baseline="-2500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7906" name="Rectangle 29"/>
            <p:cNvSpPr/>
            <p:nvPr/>
          </p:nvSpPr>
          <p:spPr>
            <a:xfrm>
              <a:off x="1801" y="3344"/>
              <a:ext cx="48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36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endPara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493713" y="6115050"/>
          <a:ext cx="7650162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5" imgW="2654300" imgH="228600" progId="Equation.DSMT4">
                  <p:embed/>
                </p:oleObj>
              </mc:Choice>
              <mc:Fallback>
                <p:oleObj name="" r:id="rId5" imgW="2654300" imgH="228600" progId="Equation.DSMT4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713" y="6115050"/>
                        <a:ext cx="7650162" cy="671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/>
      <p:bldP spid="28676" grpId="0"/>
      <p:bldP spid="28678" grpId="0"/>
      <p:bldP spid="28679" grpId="0"/>
      <p:bldP spid="28681" grpId="0"/>
      <p:bldP spid="28682" grpId="0"/>
      <p:bldP spid="2868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27403" name="Object 11"/>
          <p:cNvGraphicFramePr>
            <a:graphicFrameLocks noChangeAspect="1"/>
          </p:cNvGraphicFramePr>
          <p:nvPr/>
        </p:nvGraphicFramePr>
        <p:xfrm>
          <a:off x="214313" y="344488"/>
          <a:ext cx="8494712" cy="1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1" imgW="4635500" imgH="939800" progId="Equation.DSMT4">
                  <p:embed/>
                </p:oleObj>
              </mc:Choice>
              <mc:Fallback>
                <p:oleObj name="" r:id="rId1" imgW="4635500" imgH="939800" progId="Equation.DSMT4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4313" y="344488"/>
                        <a:ext cx="8494712" cy="1941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565150" y="2714625"/>
          <a:ext cx="18383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3" imgW="1002665" imgH="215900" progId="Equation.DSMT4">
                  <p:embed/>
                </p:oleObj>
              </mc:Choice>
              <mc:Fallback>
                <p:oleObj name="" r:id="rId3" imgW="1002665" imgH="215900" progId="Equation.DSMT4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5150" y="2714625"/>
                        <a:ext cx="1838325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428875" y="2544763"/>
          <a:ext cx="1536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5" imgW="837565" imgH="393700" progId="Equation.DSMT4">
                  <p:embed/>
                </p:oleObj>
              </mc:Choice>
              <mc:Fallback>
                <p:oleObj name="" r:id="rId5" imgW="837565" imgH="393700" progId="Equation.DSMT4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8875" y="2544763"/>
                        <a:ext cx="15367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3998913" y="2714625"/>
          <a:ext cx="10017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7" imgW="545465" imgH="203200" progId="Equation.DSMT4">
                  <p:embed/>
                </p:oleObj>
              </mc:Choice>
              <mc:Fallback>
                <p:oleObj name="" r:id="rId7" imgW="545465" imgH="203200" progId="Equation.DSMT4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98913" y="2714625"/>
                        <a:ext cx="1001712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5000625" y="2714625"/>
          <a:ext cx="11890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9" imgW="647700" imgH="203200" progId="Equation.DSMT4">
                  <p:embed/>
                </p:oleObj>
              </mc:Choice>
              <mc:Fallback>
                <p:oleObj name="" r:id="rId9" imgW="647700" imgH="203200" progId="Equation.DSMT4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00625" y="2714625"/>
                        <a:ext cx="1189038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6215063" y="2714625"/>
          <a:ext cx="13985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11" imgW="761365" imgH="177800" progId="Equation.DSMT4">
                  <p:embed/>
                </p:oleObj>
              </mc:Choice>
              <mc:Fallback>
                <p:oleObj name="" r:id="rId11" imgW="761365" imgH="177800" progId="Equation.DSMT4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15063" y="2714625"/>
                        <a:ext cx="1398587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252413" y="3416300"/>
          <a:ext cx="253841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13" imgW="1383665" imgH="215900" progId="Equation.DSMT4">
                  <p:embed/>
                </p:oleObj>
              </mc:Choice>
              <mc:Fallback>
                <p:oleObj name="" r:id="rId13" imgW="1383665" imgH="215900" progId="Equation.DSMT4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2413" y="3416300"/>
                        <a:ext cx="2538412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1323975" y="3821113"/>
          <a:ext cx="20256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15" imgW="1104900" imgH="203200" progId="Equation.DSMT4">
                  <p:embed/>
                </p:oleObj>
              </mc:Choice>
              <mc:Fallback>
                <p:oleObj name="" r:id="rId15" imgW="1104900" imgH="203200" progId="Equation.DSMT4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23975" y="3821113"/>
                        <a:ext cx="202565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3400425" y="3811588"/>
          <a:ext cx="18145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17" imgW="989965" imgH="203200" progId="Equation.DSMT4">
                  <p:embed/>
                </p:oleObj>
              </mc:Choice>
              <mc:Fallback>
                <p:oleObj name="" r:id="rId17" imgW="989965" imgH="203200" progId="Equation.DSMT4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00425" y="3811588"/>
                        <a:ext cx="1814513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/>
        </p:nvGraphicFramePr>
        <p:xfrm>
          <a:off x="3005138" y="4259263"/>
          <a:ext cx="177006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19" imgW="965200" imgH="393700" progId="Equation.DSMT4">
                  <p:embed/>
                </p:oleObj>
              </mc:Choice>
              <mc:Fallback>
                <p:oleObj name="" r:id="rId19" imgW="965200" imgH="393700" progId="Equation.DSMT4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005138" y="4259263"/>
                        <a:ext cx="1770062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1357313" y="4956175"/>
          <a:ext cx="277336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21" imgW="1511300" imgH="393700" progId="Equation.DSMT4">
                  <p:embed/>
                </p:oleObj>
              </mc:Choice>
              <mc:Fallback>
                <p:oleObj name="" r:id="rId21" imgW="1511300" imgH="393700" progId="Equation.DSMT4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57313" y="4956175"/>
                        <a:ext cx="2773362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7643813" y="2714625"/>
          <a:ext cx="107156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23" imgW="583565" imgH="177800" progId="Equation.DSMT4">
                  <p:embed/>
                </p:oleObj>
              </mc:Choice>
              <mc:Fallback>
                <p:oleObj name="" r:id="rId23" imgW="583565" imgH="177800" progId="Equation.DSMT4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643813" y="2714625"/>
                        <a:ext cx="1071562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1131888" y="5688013"/>
          <a:ext cx="279876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25" imgW="1524000" imgH="393700" progId="Equation.DSMT4">
                  <p:embed/>
                </p:oleObj>
              </mc:Choice>
              <mc:Fallback>
                <p:oleObj name="" r:id="rId25" imgW="1524000" imgH="393700" progId="Equation.DSMT4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31888" y="5688013"/>
                        <a:ext cx="2798762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7"/>
          <p:cNvGraphicFramePr>
            <a:graphicFrameLocks noChangeAspect="1"/>
          </p:cNvGraphicFramePr>
          <p:nvPr/>
        </p:nvGraphicFramePr>
        <p:xfrm>
          <a:off x="4849813" y="5857875"/>
          <a:ext cx="1865312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27" imgW="1016000" imgH="203200" progId="Equation.DSMT4">
                  <p:embed/>
                </p:oleObj>
              </mc:Choice>
              <mc:Fallback>
                <p:oleObj name="" r:id="rId27" imgW="1016000" imgH="203200" progId="Equation.DSMT4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849813" y="5857875"/>
                        <a:ext cx="1865312" cy="42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8"/>
          <p:cNvGraphicFramePr>
            <a:graphicFrameLocks noChangeAspect="1"/>
          </p:cNvGraphicFramePr>
          <p:nvPr/>
        </p:nvGraphicFramePr>
        <p:xfrm>
          <a:off x="4149725" y="5224463"/>
          <a:ext cx="13509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29" imgW="736600" imgH="203200" progId="Equation.DSMT4">
                  <p:embed/>
                </p:oleObj>
              </mc:Choice>
              <mc:Fallback>
                <p:oleObj name="" r:id="rId29" imgW="736600" imgH="203200" progId="Equation.DSMT4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149725" y="5224463"/>
                        <a:ext cx="1350963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0"/>
            <a:ext cx="5903913" cy="838200"/>
          </a:xfr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三、几种常见的离散型分布</a:t>
            </a:r>
            <a:endParaRPr kumimoji="0" lang="zh-CN" altLang="en-US" sz="3500" b="1" i="0" u="none" strike="noStrike" kern="1200" cap="small" spc="0" normalizeH="0" baseline="0" noProof="0" dirty="0" smtClean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125538"/>
            <a:ext cx="8007350" cy="630238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3CF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3CF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3CF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0-1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3CF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分布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3CF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3CF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二点分布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3CF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4E3CF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268538" y="2357438"/>
            <a:ext cx="3962400" cy="838200"/>
            <a:chOff x="960" y="2976"/>
            <a:chExt cx="3840" cy="1056"/>
          </a:xfrm>
        </p:grpSpPr>
        <p:sp>
          <p:nvSpPr>
            <p:cNvPr id="41999" name="Rectangle 5"/>
            <p:cNvSpPr/>
            <p:nvPr/>
          </p:nvSpPr>
          <p:spPr>
            <a:xfrm>
              <a:off x="1872" y="3504"/>
              <a:ext cx="2928" cy="52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latin typeface="Times New Roman" panose="02020603050405020304" pitchFamily="18" charset="0"/>
                </a:rPr>
                <a:t>      1－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p                p 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2000" name="Rectangle 6"/>
            <p:cNvSpPr/>
            <p:nvPr/>
          </p:nvSpPr>
          <p:spPr>
            <a:xfrm>
              <a:off x="960" y="3504"/>
              <a:ext cx="912" cy="52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en-US" altLang="zh-CN" sz="2400" dirty="0">
                  <a:latin typeface="Times New Roman" panose="02020603050405020304" pitchFamily="18" charset="0"/>
                </a:rPr>
                <a:t>    P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2001" name="Rectangle 7"/>
            <p:cNvSpPr/>
            <p:nvPr/>
          </p:nvSpPr>
          <p:spPr>
            <a:xfrm>
              <a:off x="1872" y="2976"/>
              <a:ext cx="2928" cy="52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en-US" altLang="zh-CN" sz="2400" dirty="0">
                  <a:latin typeface="Times New Roman" panose="02020603050405020304" pitchFamily="18" charset="0"/>
                </a:rPr>
                <a:t>         0                 1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2002" name="Rectangle 8"/>
            <p:cNvSpPr/>
            <p:nvPr/>
          </p:nvSpPr>
          <p:spPr>
            <a:xfrm>
              <a:off x="960" y="2976"/>
              <a:ext cx="912" cy="52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en-US" altLang="zh-CN" sz="2400" dirty="0">
                  <a:latin typeface="Times New Roman" panose="02020603050405020304" pitchFamily="18" charset="0"/>
                </a:rPr>
                <a:t>    X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2003" name="Line 9"/>
            <p:cNvSpPr/>
            <p:nvPr/>
          </p:nvSpPr>
          <p:spPr>
            <a:xfrm>
              <a:off x="960" y="2976"/>
              <a:ext cx="384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04" name="Line 10"/>
            <p:cNvSpPr/>
            <p:nvPr/>
          </p:nvSpPr>
          <p:spPr>
            <a:xfrm>
              <a:off x="960" y="3504"/>
              <a:ext cx="384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05" name="Line 11"/>
            <p:cNvSpPr/>
            <p:nvPr/>
          </p:nvSpPr>
          <p:spPr>
            <a:xfrm>
              <a:off x="960" y="4032"/>
              <a:ext cx="384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06" name="Line 12"/>
            <p:cNvSpPr/>
            <p:nvPr/>
          </p:nvSpPr>
          <p:spPr>
            <a:xfrm>
              <a:off x="960" y="2976"/>
              <a:ext cx="0" cy="105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07" name="Line 13"/>
            <p:cNvSpPr/>
            <p:nvPr/>
          </p:nvSpPr>
          <p:spPr>
            <a:xfrm>
              <a:off x="1872" y="2976"/>
              <a:ext cx="0" cy="105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08" name="Line 14"/>
            <p:cNvSpPr/>
            <p:nvPr/>
          </p:nvSpPr>
          <p:spPr>
            <a:xfrm>
              <a:off x="4800" y="2976"/>
              <a:ext cx="0" cy="105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612775" y="3500438"/>
            <a:ext cx="792003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fontAlgn="auto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 dirty="0">
                <a:latin typeface="+mn-ea"/>
                <a:ea typeface="+mn-ea"/>
                <a:cs typeface="+mn-cs"/>
              </a:rPr>
              <a:t>   </a:t>
            </a:r>
            <a:r>
              <a:rPr kumimoji="1" lang="zh-CN" altLang="en-US" sz="2800" b="1" kern="1200" cap="none" spc="0" normalizeH="0" baseline="0" noProof="0" dirty="0">
                <a:latin typeface="+mn-ea"/>
                <a:ea typeface="+mn-ea"/>
                <a:cs typeface="+mn-cs"/>
              </a:rPr>
              <a:t>则称</a:t>
            </a:r>
            <a:r>
              <a:rPr kumimoji="1" lang="en-US" altLang="zh-CN" sz="2800" b="1" kern="1200" cap="none" spc="0" normalizeH="0" baseline="0" noProof="0" dirty="0">
                <a:latin typeface="+mn-ea"/>
                <a:ea typeface="+mn-ea"/>
                <a:cs typeface="+mn-cs"/>
              </a:rPr>
              <a:t>X</a:t>
            </a:r>
            <a:r>
              <a:rPr kumimoji="1" lang="zh-CN" altLang="en-US" sz="2800" b="1" kern="1200" cap="none" spc="0" normalizeH="0" baseline="0" noProof="0" dirty="0">
                <a:latin typeface="+mn-ea"/>
                <a:ea typeface="+mn-ea"/>
                <a:cs typeface="+mn-cs"/>
              </a:rPr>
              <a:t>服从</a:t>
            </a:r>
            <a:r>
              <a:rPr kumimoji="1" lang="zh-CN" altLang="en-US" sz="2800" b="1" kern="120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参数为</a:t>
            </a:r>
            <a:r>
              <a:rPr kumimoji="1" lang="en-US" altLang="zh-CN" sz="2800" b="1" kern="120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p </a:t>
            </a:r>
            <a:r>
              <a:rPr kumimoji="1" lang="zh-CN" altLang="en-US" sz="2800" b="1" kern="120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的二点分布或</a:t>
            </a:r>
            <a:r>
              <a:rPr kumimoji="1" lang="en-US" altLang="zh-CN" sz="2800" b="1" kern="120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(0-1)</a:t>
            </a:r>
            <a:r>
              <a:rPr kumimoji="1" lang="zh-CN" altLang="en-US" sz="2800" b="1" kern="120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分布</a:t>
            </a:r>
            <a:r>
              <a:rPr kumimoji="1" lang="en-US" altLang="zh-CN" sz="2800" b="1" kern="1200" cap="none" spc="0" normalizeH="0" baseline="0" noProof="0" dirty="0">
                <a:latin typeface="+mn-ea"/>
                <a:ea typeface="+mn-ea"/>
                <a:cs typeface="+mn-cs"/>
              </a:rPr>
              <a:t>,</a:t>
            </a:r>
            <a:endParaRPr kumimoji="1" lang="en-US" altLang="zh-CN" sz="2800" b="1" kern="1200" cap="none" spc="0" normalizeH="0" baseline="0" noProof="0" dirty="0">
              <a:latin typeface="+mn-ea"/>
              <a:ea typeface="+mn-ea"/>
              <a:cs typeface="+mn-cs"/>
            </a:endParaRPr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179388" y="1643063"/>
            <a:ext cx="6223000" cy="4826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908050" marR="0" lvl="0" indent="-43688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△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定义：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若随机变量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X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的分布律为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0" name="Text Box 8"/>
          <p:cNvSpPr txBox="1"/>
          <p:nvPr/>
        </p:nvSpPr>
        <p:spPr>
          <a:xfrm>
            <a:off x="2193925" y="4300538"/>
            <a:ext cx="65690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凡试验只有两个结果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常用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0 – 1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分布描述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" name="Text Box 9"/>
          <p:cNvSpPr txBox="1"/>
          <p:nvPr/>
        </p:nvSpPr>
        <p:spPr>
          <a:xfrm>
            <a:off x="642938" y="5000625"/>
            <a:ext cx="8177212" cy="1169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               如产品是否合格、人口性别统计、系统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是否正常、电力消耗是否超标等等。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Group 21"/>
          <p:cNvGrpSpPr/>
          <p:nvPr/>
        </p:nvGrpSpPr>
        <p:grpSpPr>
          <a:xfrm>
            <a:off x="685800" y="4270375"/>
            <a:ext cx="1371600" cy="1174750"/>
            <a:chOff x="528" y="1660"/>
            <a:chExt cx="864" cy="740"/>
          </a:xfrm>
        </p:grpSpPr>
        <p:sp>
          <p:nvSpPr>
            <p:cNvPr id="41995" name="Rectangle 22"/>
            <p:cNvSpPr/>
            <p:nvPr/>
          </p:nvSpPr>
          <p:spPr>
            <a:xfrm>
              <a:off x="528" y="1680"/>
              <a:ext cx="768" cy="720"/>
            </a:xfrm>
            <a:prstGeom prst="rect">
              <a:avLst/>
            </a:prstGeom>
            <a:solidFill>
              <a:srgbClr val="CCCCFF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grpSp>
          <p:nvGrpSpPr>
            <p:cNvPr id="41996" name="Group 23"/>
            <p:cNvGrpSpPr/>
            <p:nvPr/>
          </p:nvGrpSpPr>
          <p:grpSpPr>
            <a:xfrm>
              <a:off x="576" y="1660"/>
              <a:ext cx="816" cy="740"/>
              <a:chOff x="384" y="1344"/>
              <a:chExt cx="816" cy="740"/>
            </a:xfrm>
          </p:grpSpPr>
          <p:sp>
            <p:nvSpPr>
              <p:cNvPr id="41997" name="Text Box 24"/>
              <p:cNvSpPr txBox="1"/>
              <p:nvPr/>
            </p:nvSpPr>
            <p:spPr>
              <a:xfrm>
                <a:off x="384" y="1344"/>
                <a:ext cx="816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应用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41998" name="Text Box 25"/>
              <p:cNvSpPr txBox="1"/>
              <p:nvPr/>
            </p:nvSpPr>
            <p:spPr>
              <a:xfrm>
                <a:off x="398" y="1680"/>
                <a:ext cx="706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场合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p:grpSp>
      </p:grpSp>
      <p:sp>
        <p:nvSpPr>
          <p:cNvPr id="41994" name="AutoShape 21"/>
          <p:cNvSpPr/>
          <p:nvPr/>
        </p:nvSpPr>
        <p:spPr>
          <a:xfrm>
            <a:off x="6234113" y="928688"/>
            <a:ext cx="2481262" cy="1214437"/>
          </a:xfrm>
          <a:prstGeom prst="wedgeEllipseCallout">
            <a:avLst>
              <a:gd name="adj1" fmla="val -64255"/>
              <a:gd name="adj2" fmla="val 89130"/>
            </a:avLst>
          </a:prstGeom>
          <a:noFill/>
          <a:ln w="31750" cap="rnd" cmpd="sng">
            <a:solidFill>
              <a:srgbClr val="FF66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90000" tIns="46800" rIns="90000" bIns="46800"/>
          <a:p>
            <a:pPr algn="ctr" fontAlgn="t"/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</a:rPr>
              <a:t>样本空间中只有两个样本点</a:t>
            </a:r>
            <a:endParaRPr lang="zh-CN" altLang="en-US" sz="24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82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/>
      <p:bldP spid="77827" grpId="0" build="p"/>
      <p:bldP spid="77839" grpId="0"/>
      <p:bldP spid="77842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80612" name="Object 4"/>
          <p:cNvGraphicFramePr>
            <a:graphicFrameLocks noChangeAspect="1"/>
          </p:cNvGraphicFramePr>
          <p:nvPr/>
        </p:nvGraphicFramePr>
        <p:xfrm>
          <a:off x="6000750" y="2143125"/>
          <a:ext cx="10604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748665" imgH="444500" progId="Equation.3">
                  <p:embed/>
                </p:oleObj>
              </mc:Choice>
              <mc:Fallback>
                <p:oleObj name="" r:id="rId1" imgW="748665" imgH="4445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00750" y="2143125"/>
                        <a:ext cx="1060450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/>
          <p:nvPr/>
        </p:nvGrpSpPr>
        <p:grpSpPr>
          <a:xfrm>
            <a:off x="428625" y="2928938"/>
            <a:ext cx="6940550" cy="954087"/>
            <a:chOff x="284" y="2343"/>
            <a:chExt cx="4372" cy="601"/>
          </a:xfrm>
        </p:grpSpPr>
        <p:sp>
          <p:nvSpPr>
            <p:cNvPr id="8203" name="Text Box 11"/>
            <p:cNvSpPr txBox="1"/>
            <p:nvPr/>
          </p:nvSpPr>
          <p:spPr>
            <a:xfrm>
              <a:off x="284" y="2343"/>
              <a:ext cx="4372" cy="6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  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每次试验的结果与其他次试验无关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—— 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>
                <a:buFont typeface="Wingdings" panose="05000000000000000000" pitchFamily="2" charset="2"/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  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称为这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n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次试验是相互独立的 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04" name="AutoShape 12"/>
            <p:cNvSpPr/>
            <p:nvPr/>
          </p:nvSpPr>
          <p:spPr>
            <a:xfrm>
              <a:off x="384" y="2448"/>
              <a:ext cx="240" cy="96"/>
            </a:xfrm>
            <a:prstGeom prst="flowChartDecision">
              <a:avLst/>
            </a:prstGeom>
            <a:solidFill>
              <a:srgbClr val="66FF33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571500" y="1028700"/>
            <a:ext cx="7842250" cy="1042988"/>
            <a:chOff x="384" y="800"/>
            <a:chExt cx="4940" cy="657"/>
          </a:xfrm>
        </p:grpSpPr>
        <p:sp>
          <p:nvSpPr>
            <p:cNvPr id="8201" name="AutoShape 14"/>
            <p:cNvSpPr/>
            <p:nvPr/>
          </p:nvSpPr>
          <p:spPr>
            <a:xfrm>
              <a:off x="384" y="935"/>
              <a:ext cx="240" cy="96"/>
            </a:xfrm>
            <a:prstGeom prst="flowChartDecision">
              <a:avLst/>
            </a:prstGeom>
            <a:solidFill>
              <a:srgbClr val="66FF33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02" name="Text Box 15"/>
            <p:cNvSpPr txBox="1"/>
            <p:nvPr/>
          </p:nvSpPr>
          <p:spPr>
            <a:xfrm>
              <a:off x="652" y="800"/>
              <a:ext cx="4672" cy="6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lnSpc>
                  <a:spcPct val="115000"/>
                </a:lnSpc>
                <a:buFont typeface="Wingdings" panose="05000000000000000000" pitchFamily="2" charset="2"/>
              </a:pP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试验可重复</a:t>
              </a:r>
              <a:r>
                <a:rPr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次，“重复”是指在每次实验中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>
                <a:lnSpc>
                  <a:spcPct val="115000"/>
                </a:lnSpc>
                <a:buFont typeface="Wingdings" panose="05000000000000000000" pitchFamily="2" charset="2"/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P(A)=p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609600" y="2101850"/>
            <a:ext cx="5765800" cy="587375"/>
            <a:chOff x="384" y="1180"/>
            <a:chExt cx="3632" cy="370"/>
          </a:xfrm>
        </p:grpSpPr>
        <p:sp>
          <p:nvSpPr>
            <p:cNvPr id="8199" name="AutoShape 17"/>
            <p:cNvSpPr/>
            <p:nvPr/>
          </p:nvSpPr>
          <p:spPr>
            <a:xfrm>
              <a:off x="384" y="1295"/>
              <a:ext cx="240" cy="96"/>
            </a:xfrm>
            <a:prstGeom prst="flowChartDecision">
              <a:avLst/>
            </a:prstGeom>
            <a:solidFill>
              <a:srgbClr val="66FF33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00" name="Text Box 18"/>
            <p:cNvSpPr txBox="1"/>
            <p:nvPr/>
          </p:nvSpPr>
          <p:spPr>
            <a:xfrm>
              <a:off x="662" y="1180"/>
              <a:ext cx="3354" cy="3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lnSpc>
                  <a:spcPct val="115000"/>
                </a:lnSpc>
                <a:buFont typeface="Wingdings" panose="05000000000000000000" pitchFamily="2" charset="2"/>
              </a:pP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每次试验只有两个可能的结果： 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8198" name="Text Box 20"/>
          <p:cNvSpPr txBox="1"/>
          <p:nvPr/>
        </p:nvSpPr>
        <p:spPr>
          <a:xfrm>
            <a:off x="533400" y="428625"/>
            <a:ext cx="818991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重伯努利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Bernoulli)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试验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要满足以下三个条件：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5" name="Rectangle 3"/>
          <p:cNvSpPr/>
          <p:nvPr/>
        </p:nvSpPr>
        <p:spPr>
          <a:xfrm>
            <a:off x="976313" y="3825875"/>
            <a:ext cx="7239000" cy="9540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其中</a:t>
            </a:r>
            <a:r>
              <a:rPr lang="en-US" altLang="zh-CN" sz="2800" b="1" dirty="0">
                <a:latin typeface="Times New Roman" panose="02020603050405020304" pitchFamily="18" charset="0"/>
              </a:rPr>
              <a:t>0&lt; p &lt;1, 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2800" b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服从参数为 </a:t>
            </a:r>
            <a:r>
              <a:rPr lang="en-US" altLang="zh-CN" sz="2800" b="1" dirty="0">
                <a:latin typeface="Times New Roman" panose="02020603050405020304" pitchFamily="18" charset="0"/>
              </a:rPr>
              <a:t>n, p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4523D7"/>
                </a:solidFill>
                <a:latin typeface="Times New Roman" panose="02020603050405020304" pitchFamily="18" charset="0"/>
              </a:rPr>
              <a:t>二项分布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也称</a:t>
            </a:r>
            <a:r>
              <a:rPr lang="en-US" altLang="zh-CN" sz="2800" b="1" dirty="0">
                <a:latin typeface="Times New Roman" panose="02020603050405020304" pitchFamily="18" charset="0"/>
              </a:rPr>
              <a:t>Bernoulli 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分布）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记为</a:t>
            </a:r>
            <a:endParaRPr lang="zh-CN" altLang="en-US" sz="28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9876" name="Rectangle 4"/>
          <p:cNvSpPr/>
          <p:nvPr/>
        </p:nvSpPr>
        <p:spPr>
          <a:xfrm>
            <a:off x="3106738" y="4826000"/>
            <a:ext cx="2087562" cy="584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b( n, p)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7" name="Rectangle 5"/>
          <p:cNvSpPr/>
          <p:nvPr/>
        </p:nvSpPr>
        <p:spPr>
          <a:xfrm>
            <a:off x="-142875" y="214313"/>
            <a:ext cx="3898900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ctr"/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二项分布</a:t>
            </a:r>
            <a:endParaRPr lang="zh-CN" altLang="en-US" sz="3600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9878" name="Text Box 6"/>
          <p:cNvSpPr txBox="1"/>
          <p:nvPr/>
        </p:nvSpPr>
        <p:spPr>
          <a:xfrm>
            <a:off x="1928813" y="277813"/>
            <a:ext cx="6264275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</a:rPr>
              <a:t>Binomial distribution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79879" name="Rectangle 7"/>
          <p:cNvSpPr/>
          <p:nvPr/>
        </p:nvSpPr>
        <p:spPr>
          <a:xfrm>
            <a:off x="0" y="928688"/>
            <a:ext cx="9144000" cy="1350962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marL="908050" indent="-436245">
              <a:lnSpc>
                <a:spcPct val="13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宋体" panose="02010600030101010101" pitchFamily="2" charset="-122"/>
              </a:rPr>
              <a:t>在</a:t>
            </a:r>
            <a:r>
              <a:rPr lang="en-US" altLang="en-US" sz="2800" b="1" dirty="0">
                <a:latin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宋体" panose="02010600030101010101" pitchFamily="2" charset="-122"/>
              </a:rPr>
              <a:t>重贝努利试验中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若以</a:t>
            </a:r>
            <a:r>
              <a:rPr lang="en-US" altLang="en-US" sz="2800" b="1" dirty="0">
                <a:latin typeface="宋体" panose="02010600030101010101" pitchFamily="2" charset="-122"/>
              </a:rPr>
              <a:t>X</a:t>
            </a:r>
            <a:r>
              <a:rPr lang="zh-CN" altLang="zh-CN" sz="2800" b="1" dirty="0">
                <a:latin typeface="宋体" panose="02010600030101010101" pitchFamily="2" charset="-122"/>
              </a:rPr>
              <a:t>表示</a:t>
            </a:r>
            <a:r>
              <a:rPr lang="zh-CN" altLang="en-US" sz="2800" b="1" dirty="0">
                <a:latin typeface="宋体" panose="02010600030101010101" pitchFamily="2" charset="-122"/>
              </a:rPr>
              <a:t>事件</a:t>
            </a:r>
            <a:r>
              <a:rPr lang="en-US" altLang="zh-CN" sz="2800" b="1" dirty="0">
                <a:latin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发生的次数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marL="908050" indent="-436245">
              <a:lnSpc>
                <a:spcPct val="13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800" b="1" dirty="0"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</a:rPr>
              <a:t>则</a:t>
            </a:r>
            <a:r>
              <a:rPr lang="en-US" altLang="en-US" sz="2800" b="1" dirty="0">
                <a:latin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</a:rPr>
              <a:t>可能的取值为</a:t>
            </a:r>
            <a:r>
              <a:rPr lang="en-US" altLang="zh-CN" sz="2800" b="1" dirty="0">
                <a:latin typeface="宋体" panose="02010600030101010101" pitchFamily="2" charset="-122"/>
              </a:rPr>
              <a:t>0,1,2,3,…,</a:t>
            </a:r>
            <a:r>
              <a:rPr lang="en-US" altLang="en-US" sz="2800" b="1" dirty="0">
                <a:latin typeface="宋体" panose="02010600030101010101" pitchFamily="2" charset="-122"/>
              </a:rPr>
              <a:t>n.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643063" y="3108325"/>
          <a:ext cx="65801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2260600" imgH="241300" progId="Equation.DSMT4">
                  <p:embed/>
                </p:oleObj>
              </mc:Choice>
              <mc:Fallback>
                <p:oleObj name="" r:id="rId1" imgW="2260600" imgH="2413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3063" y="3108325"/>
                        <a:ext cx="6580187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/>
          <p:nvPr/>
        </p:nvSpPr>
        <p:spPr>
          <a:xfrm>
            <a:off x="0" y="2428875"/>
            <a:ext cx="5795963" cy="48260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宋体" panose="02010600030101010101" pitchFamily="2" charset="-122"/>
              </a:rPr>
              <a:t>随机变量</a:t>
            </a:r>
            <a:r>
              <a:rPr lang="en-US" altLang="zh-CN" sz="2800" b="1" dirty="0">
                <a:latin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</a:rPr>
              <a:t>的分布律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/>
      <p:bldP spid="79878" grpId="0"/>
      <p:bldP spid="798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260350" y="2054225"/>
          <a:ext cx="652621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1993900" imgH="203200" progId="Equation.DSMT4">
                  <p:embed/>
                </p:oleObj>
              </mc:Choice>
              <mc:Fallback>
                <p:oleObj name="" r:id="rId1" imgW="1993900" imgH="2032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0350" y="2054225"/>
                        <a:ext cx="6526213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Rectangle 7"/>
          <p:cNvSpPr/>
          <p:nvPr/>
        </p:nvSpPr>
        <p:spPr>
          <a:xfrm>
            <a:off x="0" y="928688"/>
            <a:ext cx="9144000" cy="574675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marL="908050" indent="-436245">
              <a:lnSpc>
                <a:spcPct val="130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2800" b="1" dirty="0">
                <a:latin typeface="宋体" panose="02010600030101010101" pitchFamily="2" charset="-122"/>
              </a:rPr>
              <a:t>根据二项分布的定义，显然有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38125" y="2578100"/>
          <a:ext cx="8262938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2743200" imgH="431800" progId="Equation.DSMT4">
                  <p:embed/>
                </p:oleObj>
              </mc:Choice>
              <mc:Fallback>
                <p:oleObj name="" r:id="rId3" imgW="2743200" imgH="4318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125" y="2578100"/>
                        <a:ext cx="8262938" cy="1065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/>
          <p:nvPr/>
        </p:nvSpPr>
        <p:spPr>
          <a:xfrm>
            <a:off x="357188" y="4214813"/>
            <a:ext cx="7572375" cy="13843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   当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n=1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时，二项分布退化为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0-1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分布，记为</a:t>
            </a:r>
            <a:endParaRPr lang="en-US" altLang="zh-CN" sz="2800" b="1" dirty="0">
              <a:latin typeface="仿宋_GB2312" pitchFamily="49" charset="-122"/>
              <a:ea typeface="仿宋_GB2312" pitchFamily="49" charset="-122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b( 1, p)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endParaRPr lang="zh-CN" altLang="en-US" sz="2800" b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1" name="Rectangle 2"/>
          <p:cNvSpPr/>
          <p:nvPr/>
        </p:nvSpPr>
        <p:spPr>
          <a:xfrm>
            <a:off x="-71437" y="250825"/>
            <a:ext cx="9074150" cy="2655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lnSpc>
                <a:spcPct val="120000"/>
              </a:lnSpc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latin typeface="Century Schoolbook" panose="02040604050505020304" pitchFamily="18" charset="0"/>
              </a:rPr>
              <a:t>  </a:t>
            </a:r>
            <a:r>
              <a:rPr lang="zh-CN" altLang="en-US" sz="2800" b="1" dirty="0">
                <a:latin typeface="Century Schoolbook" panose="02040604050505020304" pitchFamily="18" charset="0"/>
              </a:rPr>
              <a:t>某地有</a:t>
            </a:r>
            <a:r>
              <a:rPr lang="en-US" altLang="zh-CN" sz="2800" b="1" dirty="0">
                <a:latin typeface="Century Schoolbook" panose="02040604050505020304" pitchFamily="18" charset="0"/>
              </a:rPr>
              <a:t>5000</a:t>
            </a:r>
            <a:r>
              <a:rPr lang="zh-CN" altLang="en-US" sz="2800" b="1" dirty="0">
                <a:latin typeface="Century Schoolbook" panose="02040604050505020304" pitchFamily="18" charset="0"/>
              </a:rPr>
              <a:t>人参加某种人寿保险，规定：参加保险者在一年的第一天交付</a:t>
            </a:r>
            <a:r>
              <a:rPr lang="en-US" altLang="zh-CN" sz="2800" b="1" dirty="0">
                <a:latin typeface="Century Schoolbook" panose="02040604050505020304" pitchFamily="18" charset="0"/>
              </a:rPr>
              <a:t>100</a:t>
            </a:r>
            <a:r>
              <a:rPr lang="zh-CN" altLang="en-US" sz="2800" b="1" dirty="0">
                <a:latin typeface="Century Schoolbook" panose="02040604050505020304" pitchFamily="18" charset="0"/>
              </a:rPr>
              <a:t>元保险金。如果在</a:t>
            </a:r>
            <a:r>
              <a:rPr lang="en-US" altLang="zh-CN" sz="2800" b="1" dirty="0">
                <a:latin typeface="Century Schoolbook" panose="02040604050505020304" pitchFamily="18" charset="0"/>
              </a:rPr>
              <a:t>1</a:t>
            </a:r>
            <a:r>
              <a:rPr lang="zh-CN" altLang="en-US" sz="2800" b="1" dirty="0">
                <a:latin typeface="Century Schoolbook" panose="02040604050505020304" pitchFamily="18" charset="0"/>
              </a:rPr>
              <a:t>年内投保人死亡，则家属可以从保险公司领取</a:t>
            </a:r>
            <a:r>
              <a:rPr lang="en-US" altLang="zh-CN" sz="2800" b="1" dirty="0">
                <a:latin typeface="Century Schoolbook" panose="02040604050505020304" pitchFamily="18" charset="0"/>
              </a:rPr>
              <a:t>3</a:t>
            </a:r>
            <a:r>
              <a:rPr lang="zh-CN" altLang="en-US" sz="2800" b="1" dirty="0">
                <a:latin typeface="Century Schoolbook" panose="02040604050505020304" pitchFamily="18" charset="0"/>
              </a:rPr>
              <a:t>万元赔偿费。设在一年内被保险者的死亡率为</a:t>
            </a:r>
            <a:r>
              <a:rPr lang="en-US" altLang="zh-CN" sz="2800" b="1" dirty="0">
                <a:latin typeface="Century Schoolbook" panose="02040604050505020304" pitchFamily="18" charset="0"/>
              </a:rPr>
              <a:t>0.001</a:t>
            </a:r>
            <a:r>
              <a:rPr lang="zh-CN" altLang="en-US" sz="2800" b="1" dirty="0">
                <a:latin typeface="Century Schoolbook" panose="02040604050505020304" pitchFamily="18" charset="0"/>
              </a:rPr>
              <a:t>，求该保险公司在这一年中至少盈利</a:t>
            </a:r>
            <a:r>
              <a:rPr lang="en-US" altLang="zh-CN" sz="2800" b="1" dirty="0">
                <a:latin typeface="Century Schoolbook" panose="02040604050505020304" pitchFamily="18" charset="0"/>
              </a:rPr>
              <a:t>20</a:t>
            </a:r>
            <a:r>
              <a:rPr lang="zh-CN" altLang="en-US" sz="2800" b="1" dirty="0">
                <a:latin typeface="Century Schoolbook" panose="02040604050505020304" pitchFamily="18" charset="0"/>
              </a:rPr>
              <a:t>万元的概率。</a:t>
            </a:r>
            <a:endParaRPr lang="en-US" altLang="zh-CN" sz="2800" b="1" dirty="0">
              <a:latin typeface="Century Schoolbook" panose="02040604050505020304" pitchFamily="18" charset="0"/>
            </a:endParaRP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69850" y="2747963"/>
            <a:ext cx="907415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解、设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X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5000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个投保者在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年内死亡的人数，则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endParaRPr kumimoji="1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142875" y="3786188"/>
            <a:ext cx="907415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lnSpc>
                <a:spcPct val="12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如果投保人在</a:t>
            </a:r>
            <a:r>
              <a:rPr lang="en-US" altLang="zh-CN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年内的有</a:t>
            </a:r>
            <a:r>
              <a:rPr lang="en-US" altLang="zh-CN" sz="2800" b="1" dirty="0">
                <a:latin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</a:rPr>
              <a:t>人死亡，则这一年内保险公司的收入为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1285875" y="5286375"/>
            <a:ext cx="6143625" cy="609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P{50-3X≥20}=P{X≤10}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2"/>
          <p:cNvSpPr/>
          <p:nvPr/>
        </p:nvSpPr>
        <p:spPr>
          <a:xfrm>
            <a:off x="71438" y="3230563"/>
            <a:ext cx="9074150" cy="560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lnSpc>
                <a:spcPct val="12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               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~ 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(5000 , 0.001)</a:t>
            </a:r>
            <a:endParaRPr lang="en-US" altLang="zh-CN" sz="2800" b="1" baseline="-25000" dirty="0">
              <a:latin typeface="宋体" panose="02010600030101010101" pitchFamily="2" charset="-122"/>
            </a:endParaRPr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3419475" y="5745163"/>
          <a:ext cx="4176713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" imgW="1676400" imgH="431800" progId="Equation.3">
                  <p:embed/>
                </p:oleObj>
              </mc:Choice>
              <mc:Fallback>
                <p:oleObj name="" r:id="rId1" imgW="1676400" imgH="4318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19475" y="5745163"/>
                        <a:ext cx="4176713" cy="1077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/>
          <p:nvPr/>
        </p:nvSpPr>
        <p:spPr>
          <a:xfrm>
            <a:off x="250825" y="4327525"/>
            <a:ext cx="907415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lnSpc>
                <a:spcPct val="120000"/>
              </a:lnSpc>
            </a:pPr>
            <a:r>
              <a:rPr lang="en-US" altLang="zh-CN" sz="2800" b="1" dirty="0">
                <a:latin typeface="宋体" panose="02010600030101010101" pitchFamily="2" charset="-122"/>
              </a:rPr>
              <a:t>           5000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00-30000X=500000-30000X=50-3X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（万元）。所求概率为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/>
      <p:bldP spid="8" grpId="0"/>
      <p:bldP spid="9" grpId="0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3729</Words>
  <Application>WPS 演示</Application>
  <PresentationFormat/>
  <Paragraphs>480</Paragraphs>
  <Slides>45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37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206</vt:i4>
      </vt:variant>
      <vt:variant>
        <vt:lpstr>幻灯片标题</vt:lpstr>
      </vt:variant>
      <vt:variant>
        <vt:i4>45</vt:i4>
      </vt:variant>
    </vt:vector>
  </HeadingPairs>
  <TitlesOfParts>
    <vt:vector size="291" baseType="lpstr">
      <vt:lpstr>Arial</vt:lpstr>
      <vt:lpstr>宋体</vt:lpstr>
      <vt:lpstr>Wingdings</vt:lpstr>
      <vt:lpstr>Century Schoolbook</vt:lpstr>
      <vt:lpstr>华文楷体</vt:lpstr>
      <vt:lpstr>Wingdings 2</vt:lpstr>
      <vt:lpstr>Calibri</vt:lpstr>
      <vt:lpstr>휴먼매직체</vt:lpstr>
      <vt:lpstr>Segoe Print</vt:lpstr>
      <vt:lpstr>Times New Roman</vt:lpstr>
      <vt:lpstr>华文新魏</vt:lpstr>
      <vt:lpstr>楷体_GB2312</vt:lpstr>
      <vt:lpstr>新宋体</vt:lpstr>
      <vt:lpstr>仿宋_GB2312</vt:lpstr>
      <vt:lpstr>仿宋</vt:lpstr>
      <vt:lpstr>文鼎CS魏碑</vt:lpstr>
      <vt:lpstr>黑体</vt:lpstr>
      <vt:lpstr>Symbol</vt:lpstr>
      <vt:lpstr>华文隶书</vt:lpstr>
      <vt:lpstr>Tahoma</vt:lpstr>
      <vt:lpstr>华文中宋</vt:lpstr>
      <vt:lpstr>Monotype Sorts</vt:lpstr>
      <vt:lpstr>Wingdings</vt:lpstr>
      <vt:lpstr>隶书</vt:lpstr>
      <vt:lpstr>Euclid Symbol</vt:lpstr>
      <vt:lpstr>方正舒体</vt:lpstr>
      <vt:lpstr>BatangChe</vt:lpstr>
      <vt:lpstr>Malgun Gothic</vt:lpstr>
      <vt:lpstr>Wingdings</vt:lpstr>
      <vt:lpstr>Times New Roman</vt:lpstr>
      <vt:lpstr>微软雅黑</vt:lpstr>
      <vt:lpstr>Arial Unicode MS</vt:lpstr>
      <vt:lpstr>Monotype Sorts</vt:lpstr>
      <vt:lpstr>楷体_GB2312</vt:lpstr>
      <vt:lpstr>华文行楷</vt:lpstr>
      <vt:lpstr>华文仿宋</vt:lpstr>
      <vt:lpstr>Courier New</vt:lpstr>
      <vt:lpstr>凸显</vt:lpstr>
      <vt:lpstr>Office 主题</vt:lpstr>
      <vt:lpstr>1_Office 主题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PBrush</vt:lpstr>
      <vt:lpstr>Equation.DSMT4</vt:lpstr>
      <vt:lpstr>Equation.3</vt:lpstr>
      <vt:lpstr>PBrush</vt:lpstr>
      <vt:lpstr>PBrush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PBrush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PBrush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PBrush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二、分布函数的性质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二、几个常用的连续型分布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76</cp:revision>
  <dcterms:created xsi:type="dcterms:W3CDTF">2012-02-28T07:13:02Z</dcterms:created>
  <dcterms:modified xsi:type="dcterms:W3CDTF">2021-06-18T06:47:22Z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