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312" r:id="rId4"/>
    <p:sldId id="283" r:id="rId5"/>
    <p:sldId id="290" r:id="rId6"/>
    <p:sldId id="293" r:id="rId7"/>
    <p:sldId id="266" r:id="rId8"/>
    <p:sldId id="270" r:id="rId9"/>
    <p:sldId id="307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74F6A5-E833-4197-9F68-E56701CD47C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FEB7E0-9D39-4D54-AA37-8479C4396A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FEB7E0-9D39-4D54-AA37-8479C4396A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76C874-7E5B-4B11-8087-403CFB24175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5D4AB4-D403-488D-B282-49DBDA5027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FEB7E0-9D39-4D54-AA37-8479C4396A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FEB7E0-9D39-4D54-AA37-8479C4396A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BC8941-94E0-4E1C-BB9A-2813EB24A11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FEB7E0-9D39-4D54-AA37-8479C4396A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直接连接符 16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1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3F8469-F76B-4C8E-84F3-E495E94E5D4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直接连接符 16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4" name="直接连接符 18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6" name="直接连接符 20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E91E87-3C09-437F-952A-6FC154A72AD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FEB7E0-9D39-4D54-AA37-8479C4396A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>
            <a:hlinkClick r:id="" action="ppaction://hlinkshowjump?jump=nextslide"/>
          </p:cNvPr>
          <p:cNvSpPr/>
          <p:nvPr/>
        </p:nvSpPr>
        <p:spPr>
          <a:xfrm>
            <a:off x="7239000" y="6096000"/>
            <a:ext cx="841375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8195" name="Rectangle 3">
            <a:hlinkClick r:id="" action="ppaction://hlinkshowjump?jump=endshow"/>
          </p:cNvPr>
          <p:cNvSpPr/>
          <p:nvPr/>
        </p:nvSpPr>
        <p:spPr>
          <a:xfrm>
            <a:off x="8159750" y="6094413"/>
            <a:ext cx="825500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433388" y="4437063"/>
          <a:ext cx="17526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944880" imgH="1180465" progId="">
                  <p:embed/>
                </p:oleObj>
              </mc:Choice>
              <mc:Fallback>
                <p:oleObj name="" r:id="rId1" imgW="944880" imgH="1180465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388" y="4437063"/>
                        <a:ext cx="1752600" cy="219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/>
          <p:nvPr/>
        </p:nvSpPr>
        <p:spPr>
          <a:xfrm>
            <a:off x="-36512" y="981075"/>
            <a:ext cx="9144000" cy="26022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第五章</a:t>
            </a:r>
            <a:r>
              <a:rPr lang="zh-CN" altLang="en-US" sz="4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zh-CN" altLang="en-US" sz="48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ctr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中心极限定理</a:t>
            </a:r>
            <a:endParaRPr lang="zh-CN" altLang="en-US" sz="48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1282" name="Text Box 2"/>
          <p:cNvSpPr txBox="1">
            <a:spLocks noChangeArrowheads="1"/>
          </p:cNvSpPr>
          <p:nvPr/>
        </p:nvSpPr>
        <p:spPr bwMode="auto">
          <a:xfrm>
            <a:off x="395288" y="115888"/>
            <a:ext cx="2274888" cy="65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9900"/>
                </a:solidFill>
                <a:latin typeface="+mn-ea"/>
                <a:ea typeface="+mn-ea"/>
                <a:cs typeface="+mn-cs"/>
              </a:rPr>
              <a:t>定理的意义</a:t>
            </a:r>
            <a:endParaRPr kumimoji="1" lang="zh-CN" altLang="en-US" sz="2800" b="1" kern="1200" cap="none" spc="0" normalizeH="0" baseline="0" noProof="0" dirty="0">
              <a:solidFill>
                <a:srgbClr val="FF99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21284" name="Rectangle 4"/>
          <p:cNvSpPr>
            <a:spLocks noChangeArrowheads="1"/>
          </p:cNvSpPr>
          <p:nvPr/>
        </p:nvSpPr>
        <p:spPr bwMode="auto">
          <a:xfrm>
            <a:off x="36513" y="719138"/>
            <a:ext cx="8893175" cy="138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具有相同数学期望和方差的独立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r.v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序列的算术平均值依概率收敛于数学期望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足够大时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算术平均值几乎是一常数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28625" y="2132013"/>
            <a:ext cx="7000875" cy="2154237"/>
            <a:chOff x="333" y="2783"/>
            <a:chExt cx="4410" cy="1357"/>
          </a:xfrm>
        </p:grpSpPr>
        <p:grpSp>
          <p:nvGrpSpPr>
            <p:cNvPr id="18437" name="Group 5"/>
            <p:cNvGrpSpPr/>
            <p:nvPr/>
          </p:nvGrpSpPr>
          <p:grpSpPr>
            <a:xfrm>
              <a:off x="2223" y="2839"/>
              <a:ext cx="1350" cy="1300"/>
              <a:chOff x="2160" y="3073"/>
              <a:chExt cx="1389" cy="1701"/>
            </a:xfrm>
          </p:grpSpPr>
          <p:sp>
            <p:nvSpPr>
              <p:cNvPr id="18443" name="Oval 6"/>
              <p:cNvSpPr/>
              <p:nvPr/>
            </p:nvSpPr>
            <p:spPr>
              <a:xfrm>
                <a:off x="2160" y="3073"/>
                <a:ext cx="1389" cy="1701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dirty="0"/>
              </a:p>
            </p:txBody>
          </p:sp>
          <p:sp>
            <p:nvSpPr>
              <p:cNvPr id="18444" name="Text Box 7"/>
              <p:cNvSpPr txBox="1"/>
              <p:nvPr/>
            </p:nvSpPr>
            <p:spPr>
              <a:xfrm>
                <a:off x="2236" y="3254"/>
                <a:ext cx="1174" cy="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样本的算术均值</a:t>
                </a:r>
                <a:endParaRPr lang="zh-CN" altLang="en-US" sz="3200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8438" name="Group 8"/>
            <p:cNvGrpSpPr/>
            <p:nvPr/>
          </p:nvGrpSpPr>
          <p:grpSpPr>
            <a:xfrm>
              <a:off x="333" y="2783"/>
              <a:ext cx="1305" cy="1357"/>
              <a:chOff x="1765" y="3071"/>
              <a:chExt cx="1333" cy="1750"/>
            </a:xfrm>
          </p:grpSpPr>
          <p:sp>
            <p:nvSpPr>
              <p:cNvPr id="18441" name="Oval 9"/>
              <p:cNvSpPr/>
              <p:nvPr/>
            </p:nvSpPr>
            <p:spPr>
              <a:xfrm>
                <a:off x="1765" y="3071"/>
                <a:ext cx="1333" cy="1750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dirty="0"/>
              </a:p>
            </p:txBody>
          </p:sp>
          <p:sp>
            <p:nvSpPr>
              <p:cNvPr id="18442" name="Text Box 10"/>
              <p:cNvSpPr txBox="1"/>
              <p:nvPr/>
            </p:nvSpPr>
            <p:spPr>
              <a:xfrm>
                <a:off x="1857" y="3313"/>
                <a:ext cx="1195" cy="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总体的数学期望</a:t>
                </a:r>
                <a:endParaRPr lang="zh-CN" altLang="en-US" sz="3200" dirty="0">
                  <a:solidFill>
                    <a:srgbClr val="A50021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8439" name="Text Box 11"/>
            <p:cNvSpPr txBox="1"/>
            <p:nvPr/>
          </p:nvSpPr>
          <p:spPr>
            <a:xfrm>
              <a:off x="3599" y="3067"/>
              <a:ext cx="1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近似代替</a:t>
              </a:r>
              <a:endPara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40" name="Text Box 12"/>
            <p:cNvSpPr txBox="1"/>
            <p:nvPr/>
          </p:nvSpPr>
          <p:spPr>
            <a:xfrm>
              <a:off x="1565" y="3067"/>
              <a:ext cx="72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可被</a:t>
              </a:r>
              <a:endPara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410" name="Text Box 2"/>
          <p:cNvSpPr txBox="1"/>
          <p:nvPr/>
        </p:nvSpPr>
        <p:spPr>
          <a:xfrm>
            <a:off x="395605" y="4461510"/>
            <a:ext cx="2936875" cy="6508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辛钦大数定律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7186" name="Text Box 2"/>
          <p:cNvSpPr txBox="1"/>
          <p:nvPr/>
        </p:nvSpPr>
        <p:spPr>
          <a:xfrm>
            <a:off x="712788" y="1060450"/>
            <a:ext cx="74104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在概率的统计定义中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事件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发生的频率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7187" name="Text Box 3"/>
          <p:cNvSpPr txBox="1"/>
          <p:nvPr/>
        </p:nvSpPr>
        <p:spPr>
          <a:xfrm>
            <a:off x="0" y="1778000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依概率收敛于事件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发生的概率。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4" name="Text Box 9"/>
          <p:cNvSpPr txBox="1"/>
          <p:nvPr/>
        </p:nvSpPr>
        <p:spPr>
          <a:xfrm>
            <a:off x="142875" y="2538413"/>
            <a:ext cx="80121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它揭示了“事件发生的频率具有稳定性”。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7194" name="Text Box 10"/>
          <p:cNvSpPr txBox="1"/>
          <p:nvPr/>
        </p:nvSpPr>
        <p:spPr>
          <a:xfrm>
            <a:off x="142875" y="3365500"/>
            <a:ext cx="8821738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因此，在实际问题的应用中，当试验次数很大时，可以用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频率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近似代替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是合理的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7195" name="Rectangle 11"/>
          <p:cNvSpPr/>
          <p:nvPr/>
        </p:nvSpPr>
        <p:spPr>
          <a:xfrm>
            <a:off x="395288" y="333375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3300"/>
                </a:solidFill>
                <a:latin typeface="宋体" panose="02010600030101010101" pitchFamily="2" charset="-122"/>
              </a:rPr>
              <a:t>贝努里</a:t>
            </a:r>
            <a:r>
              <a:rPr lang="en-US" altLang="zh-CN" sz="3600" dirty="0">
                <a:solidFill>
                  <a:srgbClr val="FF3300"/>
                </a:solidFill>
                <a:latin typeface="宋体" panose="02010600030101010101" pitchFamily="2" charset="-122"/>
              </a:rPr>
              <a:t>(Bernoulli)</a:t>
            </a:r>
            <a:r>
              <a:rPr lang="zh-CN" altLang="en-US" sz="3600" dirty="0">
                <a:solidFill>
                  <a:srgbClr val="FF3300"/>
                </a:solidFill>
                <a:latin typeface="宋体" panose="02010600030101010101" pitchFamily="2" charset="-122"/>
              </a:rPr>
              <a:t>大数定律的意义</a:t>
            </a:r>
            <a:endParaRPr lang="zh-CN" altLang="en-US" sz="360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17199" name="Object 2"/>
          <p:cNvGraphicFramePr>
            <a:graphicFrameLocks noChangeAspect="1"/>
          </p:cNvGraphicFramePr>
          <p:nvPr/>
        </p:nvGraphicFramePr>
        <p:xfrm>
          <a:off x="8002588" y="979488"/>
          <a:ext cx="3857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609600" imgH="1257300" progId="Equation.3">
                  <p:embed/>
                </p:oleObj>
              </mc:Choice>
              <mc:Fallback>
                <p:oleObj name="" r:id="rId1" imgW="609600" imgH="1257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2588" y="979488"/>
                        <a:ext cx="38576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0"/>
                                        <p:tgtEl>
                                          <p:spTgt spid="111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6" grpId="0"/>
      <p:bldP spid="1117187" grpId="0"/>
      <p:bldP spid="1117194" grpId="0"/>
      <p:bldP spid="11171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1412875" y="288925"/>
            <a:ext cx="6759575" cy="823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 </a:t>
            </a:r>
            <a:r>
              <a:rPr lang="zh-CN" altLang="en-US" sz="4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中心极限定理</a:t>
            </a:r>
            <a:endParaRPr lang="zh-CN" altLang="en-US" sz="4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403" name="Rectangle 3"/>
          <p:cNvSpPr/>
          <p:nvPr/>
        </p:nvSpPr>
        <p:spPr>
          <a:xfrm>
            <a:off x="533400" y="1371600"/>
            <a:ext cx="8153400" cy="2286000"/>
          </a:xfrm>
          <a:prstGeom prst="rect">
            <a:avLst/>
          </a:prstGeom>
          <a:solidFill>
            <a:srgbClr val="CC99FF">
              <a:alpha val="25098"/>
            </a:srgbClr>
          </a:solidFill>
          <a:ln w="12700">
            <a:noFill/>
          </a:ln>
        </p:spPr>
        <p:txBody>
          <a:bodyPr wrap="none"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126404" name="Text Box 4"/>
          <p:cNvSpPr txBox="1"/>
          <p:nvPr/>
        </p:nvSpPr>
        <p:spPr>
          <a:xfrm>
            <a:off x="755650" y="1568450"/>
            <a:ext cx="641350" cy="1739900"/>
          </a:xfrm>
          <a:prstGeom prst="rect">
            <a:avLst/>
          </a:prstGeom>
          <a:solidFill>
            <a:srgbClr val="99FF99"/>
          </a:solidFill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理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6405" name="Text Box 5"/>
          <p:cNvSpPr txBox="1"/>
          <p:nvPr/>
        </p:nvSpPr>
        <p:spPr>
          <a:xfrm>
            <a:off x="1855788" y="1571625"/>
            <a:ext cx="5822950" cy="641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林德伯格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列维中心极限定理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06" name="Text Box 6"/>
          <p:cNvSpPr txBox="1"/>
          <p:nvPr/>
        </p:nvSpPr>
        <p:spPr>
          <a:xfrm>
            <a:off x="1981200" y="2787650"/>
            <a:ext cx="6416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独立同分布的中心极限定理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07" name="Rectangle 7"/>
          <p:cNvSpPr/>
          <p:nvPr/>
        </p:nvSpPr>
        <p:spPr>
          <a:xfrm>
            <a:off x="601663" y="4038600"/>
            <a:ext cx="8147050" cy="2362200"/>
          </a:xfrm>
          <a:prstGeom prst="rect">
            <a:avLst/>
          </a:prstGeom>
          <a:solidFill>
            <a:srgbClr val="CC99FF">
              <a:alpha val="23137"/>
            </a:srgbClr>
          </a:solidFill>
          <a:ln w="12700">
            <a:noFill/>
          </a:ln>
        </p:spPr>
        <p:txBody>
          <a:bodyPr wrap="none"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126408" name="Text Box 8"/>
          <p:cNvSpPr txBox="1"/>
          <p:nvPr/>
        </p:nvSpPr>
        <p:spPr>
          <a:xfrm>
            <a:off x="762000" y="4251325"/>
            <a:ext cx="641350" cy="1739900"/>
          </a:xfrm>
          <a:prstGeom prst="rect">
            <a:avLst/>
          </a:prstGeom>
          <a:solidFill>
            <a:srgbClr val="99FF99"/>
          </a:solidFill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理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6409" name="Text Box 9"/>
          <p:cNvSpPr txBox="1"/>
          <p:nvPr/>
        </p:nvSpPr>
        <p:spPr>
          <a:xfrm>
            <a:off x="1576388" y="4222750"/>
            <a:ext cx="6280150" cy="641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棣莫弗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拉普拉斯中心极限定理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10" name="Text Box 10"/>
          <p:cNvSpPr txBox="1"/>
          <p:nvPr/>
        </p:nvSpPr>
        <p:spPr>
          <a:xfrm>
            <a:off x="1524000" y="5530850"/>
            <a:ext cx="7543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二项分布以正态分布为极限分布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11" name="Text Box 11"/>
          <p:cNvSpPr txBox="1"/>
          <p:nvPr/>
        </p:nvSpPr>
        <p:spPr>
          <a:xfrm>
            <a:off x="2101850" y="2089150"/>
            <a:ext cx="3003550" cy="641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(Lindberg-levi)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12" name="Text Box 12"/>
          <p:cNvSpPr txBox="1"/>
          <p:nvPr/>
        </p:nvSpPr>
        <p:spPr>
          <a:xfrm>
            <a:off x="1524000" y="4724400"/>
            <a:ext cx="45720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(De Moivre-Laplace)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3" grpId="0" animBg="1"/>
      <p:bldP spid="1126404" grpId="0" animBg="1"/>
      <p:bldP spid="1126405" grpId="0"/>
      <p:bldP spid="1126406" grpId="0"/>
      <p:bldP spid="1126407" grpId="0" animBg="1"/>
      <p:bldP spid="1126408" grpId="0" animBg="1"/>
      <p:bldP spid="1126409" grpId="0"/>
      <p:bldP spid="1126410" grpId="0"/>
      <p:bldP spid="1126411" grpId="0"/>
      <p:bldP spid="11264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-79375" y="404813"/>
            <a:ext cx="9836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中心极限定理（</a:t>
            </a:r>
            <a:r>
              <a:rPr lang="en-US" altLang="zh-CN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Central limit theoem)   </a:t>
            </a:r>
            <a:endParaRPr lang="en-US" altLang="zh-CN" sz="40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250825" y="1206500"/>
            <a:ext cx="9090025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客观背景：客观实际中，许多随机变量是由大量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相互独立的偶然因素的综合影响所形成，每一个微小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因素，在总的影响中所起的作用是很小的，但总起来，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却对总和有显著影响，这种随机变量往往近似地服从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正态分布。</a:t>
            </a:r>
            <a:endParaRPr lang="zh-CN" altLang="en-US" sz="2800" b="1" dirty="0"/>
          </a:p>
        </p:txBody>
      </p:sp>
      <p:pic>
        <p:nvPicPr>
          <p:cNvPr id="23556" name="Picture 6" descr="bk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03938"/>
            <a:ext cx="9144000" cy="706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Text Box 4"/>
          <p:cNvSpPr txBox="1"/>
          <p:nvPr/>
        </p:nvSpPr>
        <p:spPr>
          <a:xfrm>
            <a:off x="142875" y="3689350"/>
            <a:ext cx="8385175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研究在什么条件下，大量独立随机变量和的分布以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正态分布为极限，这一类定理称为中心极限定理。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430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179388" y="1106488"/>
            <a:ext cx="8910637" cy="1816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定理的应用</a:t>
            </a:r>
            <a:r>
              <a:rPr lang="zh-CN" altLang="en-US" sz="2800" dirty="0"/>
              <a:t>：对于独立的随机变量序列           ，不管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                        服从什么分布，只要它们是独立同分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布，且数学期望和方差分别为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/>
              <a:t>，那么，当</a:t>
            </a:r>
            <a:r>
              <a:rPr lang="en-US" altLang="zh-CN" sz="2800" dirty="0"/>
              <a:t>n</a:t>
            </a:r>
            <a:r>
              <a:rPr lang="zh-CN" altLang="en-US" sz="2800" dirty="0"/>
              <a:t>充分大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时，这些随机变量之和</a:t>
            </a:r>
            <a:endParaRPr lang="zh-CN" altLang="en-US" sz="2800" dirty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6443663" y="1052513"/>
          <a:ext cx="6254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55600" imgH="254000" progId="Equation.DSMT4">
                  <p:embed/>
                </p:oleObj>
              </mc:Choice>
              <mc:Fallback>
                <p:oleObj name="" r:id="rId1" imgW="355600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3663" y="1052513"/>
                        <a:ext cx="625475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468313" y="1511300"/>
          <a:ext cx="2463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028700" imgH="228600" progId="Equation.DSMT4">
                  <p:embed/>
                </p:oleObj>
              </mc:Choice>
              <mc:Fallback>
                <p:oleObj name="" r:id="rId3" imgW="10287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511300"/>
                        <a:ext cx="24638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15" descr="ico_Htop_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6987"/>
            <a:ext cx="9074150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16" descr="borders35"/>
          <p:cNvPicPr>
            <a:picLocks noChangeAspect="1"/>
          </p:cNvPicPr>
          <p:nvPr/>
        </p:nvPicPr>
        <p:blipFill>
          <a:blip r:embed="rId6"/>
          <a:srcRect t="39101" r="46034"/>
          <a:stretch>
            <a:fillRect/>
          </a:stretch>
        </p:blipFill>
        <p:spPr>
          <a:xfrm>
            <a:off x="144463" y="3657600"/>
            <a:ext cx="3419475" cy="315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17" descr="zw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700" y="4365625"/>
            <a:ext cx="2592388" cy="24479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32" name="Object 11"/>
          <p:cNvGraphicFramePr>
            <a:graphicFrameLocks noChangeAspect="1"/>
          </p:cNvGraphicFramePr>
          <p:nvPr/>
        </p:nvGraphicFramePr>
        <p:xfrm>
          <a:off x="3201988" y="3090863"/>
          <a:ext cx="23701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8" imgW="1333500" imgH="431800" progId="Equation.3">
                  <p:embed/>
                </p:oleObj>
              </mc:Choice>
              <mc:Fallback>
                <p:oleObj name="" r:id="rId8" imgW="133350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1988" y="3090863"/>
                        <a:ext cx="2370137" cy="76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55" name="Picture 11" descr="ico_Htop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08725"/>
            <a:ext cx="9074150" cy="576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8"/>
          <p:cNvSpPr/>
          <p:nvPr/>
        </p:nvSpPr>
        <p:spPr>
          <a:xfrm>
            <a:off x="539750" y="3059113"/>
            <a:ext cx="54911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 ~ N (np , np(1-p))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 (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近似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09233" y="2012950"/>
          <a:ext cx="83343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" imgW="5130800" imgH="596900" progId="Equation.DSMT4">
                  <p:embed/>
                </p:oleObj>
              </mc:Choice>
              <mc:Fallback>
                <p:oleObj name="" r:id="rId2" imgW="5130800" imgH="5969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9233" y="2012950"/>
                        <a:ext cx="8334375" cy="1046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2"/>
          <p:cNvSpPr txBox="1"/>
          <p:nvPr/>
        </p:nvSpPr>
        <p:spPr>
          <a:xfrm>
            <a:off x="311150" y="2255838"/>
            <a:ext cx="8516938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zh-CN" altLang="en-US" sz="2800" b="1" dirty="0">
                <a:latin typeface="Arial" panose="020B0604020202020204" pitchFamily="34" charset="0"/>
              </a:rPr>
              <a:t>   对于一个学生而言，来参加家长会的人数是一个随机变量，设一个学生无家长、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名家长、</a:t>
            </a: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名家长来参加会议的概率分别为</a:t>
            </a:r>
            <a:r>
              <a:rPr lang="en-US" altLang="zh-CN" sz="2800" b="1" dirty="0">
                <a:latin typeface="Arial" panose="020B0604020202020204" pitchFamily="34" charset="0"/>
              </a:rPr>
              <a:t>0.05</a:t>
            </a:r>
            <a:r>
              <a:rPr lang="zh-CN" altLang="en-US" sz="2800" b="1" dirty="0"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latin typeface="Arial" panose="020B0604020202020204" pitchFamily="34" charset="0"/>
              </a:rPr>
              <a:t>0.8</a:t>
            </a:r>
            <a:r>
              <a:rPr lang="zh-CN" altLang="en-US" sz="2800" b="1" dirty="0"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latin typeface="Arial" panose="020B0604020202020204" pitchFamily="34" charset="0"/>
              </a:rPr>
              <a:t>0.15.</a:t>
            </a:r>
            <a:r>
              <a:rPr lang="zh-CN" altLang="en-US" sz="2800" b="1" dirty="0">
                <a:latin typeface="Arial" panose="020B0604020202020204" pitchFamily="34" charset="0"/>
              </a:rPr>
              <a:t>若学校共有</a:t>
            </a:r>
            <a:r>
              <a:rPr lang="en-US" altLang="zh-CN" sz="2800" b="1" dirty="0">
                <a:latin typeface="Arial" panose="020B0604020202020204" pitchFamily="34" charset="0"/>
              </a:rPr>
              <a:t>400</a:t>
            </a:r>
            <a:r>
              <a:rPr lang="zh-CN" altLang="en-US" sz="2800" b="1" dirty="0">
                <a:latin typeface="Arial" panose="020B0604020202020204" pitchFamily="34" charset="0"/>
              </a:rPr>
              <a:t>名学生，设个学生参加会议的家长人数相互独立，且服从同一分布。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）求参加会议的人数超过</a:t>
            </a:r>
            <a:r>
              <a:rPr lang="en-US" altLang="zh-CN" sz="2800" b="1" dirty="0">
                <a:latin typeface="Arial" panose="020B0604020202020204" pitchFamily="34" charset="0"/>
              </a:rPr>
              <a:t>450</a:t>
            </a:r>
            <a:r>
              <a:rPr lang="zh-CN" altLang="en-US" sz="2800" b="1" dirty="0">
                <a:latin typeface="Arial" panose="020B0604020202020204" pitchFamily="34" charset="0"/>
              </a:rPr>
              <a:t>的概率；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）求有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名家长来参加会议的学生人数不多于</a:t>
            </a:r>
            <a:r>
              <a:rPr lang="en-US" altLang="zh-CN" sz="2800" b="1" dirty="0">
                <a:latin typeface="Arial" panose="020B0604020202020204" pitchFamily="34" charset="0"/>
              </a:rPr>
              <a:t>340</a:t>
            </a:r>
            <a:r>
              <a:rPr lang="zh-CN" altLang="en-US" sz="2800" b="1" dirty="0">
                <a:latin typeface="Arial" panose="020B0604020202020204" pitchFamily="34" charset="0"/>
              </a:rPr>
              <a:t>的概率。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CC99FF"/>
        </a:solidFill>
        <a:ln w="12700" cap="sq">
          <a:noFill/>
          <a:miter lim="800000"/>
          <a:headEnd type="none" w="sm" len="sm"/>
          <a:tailEnd type="none" w="sm" len="sm"/>
        </a:ln>
      </a:spPr>
      <a:bodyPr wrap="none" anchor="ctr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813</Words>
  <Application>WPS 演示</Application>
  <PresentationFormat>全屏显示(4:3)</PresentationFormat>
  <Paragraphs>71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33" baseType="lpstr">
      <vt:lpstr>Arial</vt:lpstr>
      <vt:lpstr>宋体</vt:lpstr>
      <vt:lpstr>Wingdings</vt:lpstr>
      <vt:lpstr>Century Schoolbook</vt:lpstr>
      <vt:lpstr>华文楷体</vt:lpstr>
      <vt:lpstr>Wingdings 2</vt:lpstr>
      <vt:lpstr>Calibri</vt:lpstr>
      <vt:lpstr>Times New Roman</vt:lpstr>
      <vt:lpstr>黑体</vt:lpstr>
      <vt:lpstr>楷体_GB2312</vt:lpstr>
      <vt:lpstr>新宋体</vt:lpstr>
      <vt:lpstr>Symbol</vt:lpstr>
      <vt:lpstr>华文隶书</vt:lpstr>
      <vt:lpstr>隶书</vt:lpstr>
      <vt:lpstr>华文新魏</vt:lpstr>
      <vt:lpstr>Wingdings</vt:lpstr>
      <vt:lpstr>微软雅黑</vt:lpstr>
      <vt:lpstr>Arial Unicode MS</vt:lpstr>
      <vt:lpstr>Times New Roman</vt:lpstr>
      <vt:lpstr>凸显</vt:lpstr>
      <vt:lpstr>Equation.3</vt:lpstr>
      <vt:lpstr>Equation.DSMT4</vt:lpstr>
      <vt:lpstr>Equation.DSMT4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29</cp:revision>
  <dcterms:created xsi:type="dcterms:W3CDTF">2012-04-11T10:06:19Z</dcterms:created>
  <dcterms:modified xsi:type="dcterms:W3CDTF">2021-06-18T03:00:53Z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