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288" r:id="rId6"/>
    <p:sldId id="307" r:id="rId7"/>
    <p:sldId id="310" r:id="rId8"/>
    <p:sldId id="296" r:id="rId9"/>
    <p:sldId id="297" r:id="rId10"/>
    <p:sldId id="298" r:id="rId11"/>
    <p:sldId id="300" r:id="rId12"/>
    <p:sldId id="267" r:id="rId13"/>
    <p:sldId id="268" r:id="rId14"/>
    <p:sldId id="269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81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0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wmf"/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6" Type="http://schemas.openxmlformats.org/officeDocument/2006/relationships/image" Target="../media/image142.wmf"/><Relationship Id="rId15" Type="http://schemas.openxmlformats.org/officeDocument/2006/relationships/image" Target="../media/image141.wmf"/><Relationship Id="rId14" Type="http://schemas.openxmlformats.org/officeDocument/2006/relationships/image" Target="../media/image140.wmf"/><Relationship Id="rId13" Type="http://schemas.openxmlformats.org/officeDocument/2006/relationships/image" Target="../media/image139.wmf"/><Relationship Id="rId12" Type="http://schemas.openxmlformats.org/officeDocument/2006/relationships/image" Target="../media/image138.wmf"/><Relationship Id="rId11" Type="http://schemas.openxmlformats.org/officeDocument/2006/relationships/image" Target="../media/image137.wmf"/><Relationship Id="rId10" Type="http://schemas.openxmlformats.org/officeDocument/2006/relationships/image" Target="../media/image136.wmf"/><Relationship Id="rId1" Type="http://schemas.openxmlformats.org/officeDocument/2006/relationships/image" Target="../media/image127.wmf"/></Relationships>
</file>

<file path=ppt/drawings/_rels/vmlDrawing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5.wmf"/><Relationship Id="rId3" Type="http://schemas.openxmlformats.org/officeDocument/2006/relationships/image" Target="../media/image46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4" Type="http://schemas.openxmlformats.org/officeDocument/2006/relationships/image" Target="../media/image32.wmf"/><Relationship Id="rId13" Type="http://schemas.openxmlformats.org/officeDocument/2006/relationships/image" Target="../media/image31.wmf"/><Relationship Id="rId12" Type="http://schemas.openxmlformats.org/officeDocument/2006/relationships/image" Target="../media/image30.wmf"/><Relationship Id="rId11" Type="http://schemas.openxmlformats.org/officeDocument/2006/relationships/image" Target="../media/image29.wmf"/><Relationship Id="rId10" Type="http://schemas.openxmlformats.org/officeDocument/2006/relationships/image" Target="../media/image28.w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71C0EB-4A85-4C69-A0A6-70B454F0393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直接连接符 26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4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8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直接连接符 32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5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8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直接连接符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7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25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7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直接连接符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9460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4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7892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4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3.e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6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2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6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4.emf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7.wmf"/><Relationship Id="rId1" Type="http://schemas.openxmlformats.org/officeDocument/2006/relationships/oleObject" Target="../embeddings/oleObject8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78.wmf"/><Relationship Id="rId15" Type="http://schemas.openxmlformats.org/officeDocument/2006/relationships/vmlDrawing" Target="../drawings/vmlDrawing22.vml"/><Relationship Id="rId14" Type="http://schemas.openxmlformats.org/officeDocument/2006/relationships/slideLayout" Target="../slideLayouts/slideLayout18.xml"/><Relationship Id="rId13" Type="http://schemas.openxmlformats.org/officeDocument/2006/relationships/image" Target="../media/image83.wmf"/><Relationship Id="rId12" Type="http://schemas.openxmlformats.org/officeDocument/2006/relationships/oleObject" Target="../embeddings/oleObject88.bin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8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78.w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91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88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9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92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96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100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7.wmf"/><Relationship Id="rId1" Type="http://schemas.openxmlformats.org/officeDocument/2006/relationships/oleObject" Target="../embeddings/oleObject10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107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2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0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06.wmf"/><Relationship Id="rId12" Type="http://schemas.openxmlformats.org/officeDocument/2006/relationships/vmlDrawing" Target="../drawings/vmlDrawing29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13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1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118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11.w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2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19.wmf"/><Relationship Id="rId1" Type="http://schemas.openxmlformats.org/officeDocument/2006/relationships/oleObject" Target="../embeddings/oleObject12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21.wmf"/><Relationship Id="rId14" Type="http://schemas.openxmlformats.org/officeDocument/2006/relationships/vmlDrawing" Target="../drawings/vmlDrawing33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30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8.wmf"/><Relationship Id="rId34" Type="http://schemas.openxmlformats.org/officeDocument/2006/relationships/vmlDrawing" Target="../drawings/vmlDrawing34.vml"/><Relationship Id="rId33" Type="http://schemas.openxmlformats.org/officeDocument/2006/relationships/slideLayout" Target="../slideLayouts/slideLayout18.xml"/><Relationship Id="rId32" Type="http://schemas.openxmlformats.org/officeDocument/2006/relationships/image" Target="../media/image142.wmf"/><Relationship Id="rId31" Type="http://schemas.openxmlformats.org/officeDocument/2006/relationships/oleObject" Target="../embeddings/oleObject151.bin"/><Relationship Id="rId30" Type="http://schemas.openxmlformats.org/officeDocument/2006/relationships/image" Target="../media/image141.wmf"/><Relationship Id="rId3" Type="http://schemas.openxmlformats.org/officeDocument/2006/relationships/oleObject" Target="../embeddings/oleObject137.bin"/><Relationship Id="rId29" Type="http://schemas.openxmlformats.org/officeDocument/2006/relationships/oleObject" Target="../embeddings/oleObject150.bin"/><Relationship Id="rId28" Type="http://schemas.openxmlformats.org/officeDocument/2006/relationships/image" Target="../media/image140.wmf"/><Relationship Id="rId27" Type="http://schemas.openxmlformats.org/officeDocument/2006/relationships/oleObject" Target="../embeddings/oleObject149.bin"/><Relationship Id="rId26" Type="http://schemas.openxmlformats.org/officeDocument/2006/relationships/image" Target="../media/image139.wmf"/><Relationship Id="rId25" Type="http://schemas.openxmlformats.org/officeDocument/2006/relationships/oleObject" Target="../embeddings/oleObject148.bin"/><Relationship Id="rId24" Type="http://schemas.openxmlformats.org/officeDocument/2006/relationships/image" Target="../media/image138.wmf"/><Relationship Id="rId23" Type="http://schemas.openxmlformats.org/officeDocument/2006/relationships/oleObject" Target="../embeddings/oleObject147.bin"/><Relationship Id="rId22" Type="http://schemas.openxmlformats.org/officeDocument/2006/relationships/image" Target="../media/image137.wmf"/><Relationship Id="rId21" Type="http://schemas.openxmlformats.org/officeDocument/2006/relationships/oleObject" Target="../embeddings/oleObject146.bin"/><Relationship Id="rId20" Type="http://schemas.openxmlformats.org/officeDocument/2006/relationships/image" Target="../media/image136.wmf"/><Relationship Id="rId2" Type="http://schemas.openxmlformats.org/officeDocument/2006/relationships/image" Target="../media/image127.wmf"/><Relationship Id="rId19" Type="http://schemas.openxmlformats.org/officeDocument/2006/relationships/oleObject" Target="../embeddings/oleObject145.bin"/><Relationship Id="rId18" Type="http://schemas.openxmlformats.org/officeDocument/2006/relationships/image" Target="../media/image135.wmf"/><Relationship Id="rId17" Type="http://schemas.openxmlformats.org/officeDocument/2006/relationships/oleObject" Target="../embeddings/oleObject144.bin"/><Relationship Id="rId16" Type="http://schemas.openxmlformats.org/officeDocument/2006/relationships/image" Target="../media/image134.wmf"/><Relationship Id="rId15" Type="http://schemas.openxmlformats.org/officeDocument/2006/relationships/oleObject" Target="../embeddings/oleObject143.bin"/><Relationship Id="rId14" Type="http://schemas.openxmlformats.org/officeDocument/2006/relationships/image" Target="../media/image133.wmf"/><Relationship Id="rId13" Type="http://schemas.openxmlformats.org/officeDocument/2006/relationships/oleObject" Target="../embeddings/oleObject142.bin"/><Relationship Id="rId12" Type="http://schemas.openxmlformats.org/officeDocument/2006/relationships/image" Target="../media/image132.wmf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31.wmf"/><Relationship Id="rId1" Type="http://schemas.openxmlformats.org/officeDocument/2006/relationships/oleObject" Target="../embeddings/oleObject13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.png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143.wmf"/><Relationship Id="rId10" Type="http://schemas.openxmlformats.org/officeDocument/2006/relationships/vmlDrawing" Target="../drawings/vmlDrawing35.vml"/><Relationship Id="rId1" Type="http://schemas.openxmlformats.org/officeDocument/2006/relationships/oleObject" Target="../embeddings/oleObject152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156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8.wmf"/><Relationship Id="rId1" Type="http://schemas.openxmlformats.org/officeDocument/2006/relationships/oleObject" Target="../embeddings/oleObject158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49.wmf"/><Relationship Id="rId12" Type="http://schemas.openxmlformats.org/officeDocument/2006/relationships/vmlDrawing" Target="../drawings/vmlDrawing38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159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54.wmf"/><Relationship Id="rId10" Type="http://schemas.openxmlformats.org/officeDocument/2006/relationships/vmlDrawing" Target="../drawings/vmlDrawing39.vml"/><Relationship Id="rId1" Type="http://schemas.openxmlformats.org/officeDocument/2006/relationships/oleObject" Target="../embeddings/oleObject16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7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e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8.e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emf"/><Relationship Id="rId30" Type="http://schemas.openxmlformats.org/officeDocument/2006/relationships/vmlDrawing" Target="../drawings/vmlDrawing6.vml"/><Relationship Id="rId3" Type="http://schemas.openxmlformats.org/officeDocument/2006/relationships/oleObject" Target="../embeddings/oleObject19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32.wmf"/><Relationship Id="rId27" Type="http://schemas.openxmlformats.org/officeDocument/2006/relationships/oleObject" Target="../embeddings/oleObject31.bin"/><Relationship Id="rId26" Type="http://schemas.openxmlformats.org/officeDocument/2006/relationships/image" Target="../media/image31.wmf"/><Relationship Id="rId25" Type="http://schemas.openxmlformats.org/officeDocument/2006/relationships/oleObject" Target="../embeddings/oleObject30.bin"/><Relationship Id="rId24" Type="http://schemas.openxmlformats.org/officeDocument/2006/relationships/image" Target="../media/image30.wmf"/><Relationship Id="rId23" Type="http://schemas.openxmlformats.org/officeDocument/2006/relationships/oleObject" Target="../embeddings/oleObject29.bin"/><Relationship Id="rId22" Type="http://schemas.openxmlformats.org/officeDocument/2006/relationships/image" Target="../media/image29.wmf"/><Relationship Id="rId21" Type="http://schemas.openxmlformats.org/officeDocument/2006/relationships/oleObject" Target="../embeddings/oleObject28.bin"/><Relationship Id="rId20" Type="http://schemas.openxmlformats.org/officeDocument/2006/relationships/image" Target="../media/image28.wmf"/><Relationship Id="rId2" Type="http://schemas.openxmlformats.org/officeDocument/2006/relationships/image" Target="../media/image19.emf"/><Relationship Id="rId19" Type="http://schemas.openxmlformats.org/officeDocument/2006/relationships/oleObject" Target="../embeddings/oleObject27.bin"/><Relationship Id="rId18" Type="http://schemas.openxmlformats.org/officeDocument/2006/relationships/image" Target="../media/image27.wmf"/><Relationship Id="rId17" Type="http://schemas.openxmlformats.org/officeDocument/2006/relationships/oleObject" Target="../embeddings/oleObject26.bin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3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WordArt 2"/>
          <p:cNvSpPr>
            <a:spLocks noTextEdit="1"/>
          </p:cNvSpPr>
          <p:nvPr/>
        </p:nvSpPr>
        <p:spPr>
          <a:xfrm>
            <a:off x="2700338" y="908050"/>
            <a:ext cx="3671887" cy="1511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第六章</a:t>
            </a:r>
            <a:endParaRPr lang="zh-CN" altLang="en-US" sz="3600" b="1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27" name="WordArt 3"/>
          <p:cNvSpPr>
            <a:spLocks noTextEdit="1"/>
          </p:cNvSpPr>
          <p:nvPr/>
        </p:nvSpPr>
        <p:spPr>
          <a:xfrm>
            <a:off x="1835150" y="2851150"/>
            <a:ext cx="5380038" cy="2160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样本与统计量</a:t>
            </a:r>
            <a:endParaRPr lang="zh-CN" altLang="en-US" sz="3600" b="1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/>
          <p:nvPr/>
        </p:nvSpPr>
        <p:spPr>
          <a:xfrm>
            <a:off x="611188" y="1916113"/>
            <a:ext cx="4787900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样本均方差或标准差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287338" y="4746625"/>
            <a:ext cx="8101012" cy="652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2800" b="1" dirty="0">
                <a:latin typeface="Arial" panose="020B0604020202020204" pitchFamily="34" charset="0"/>
              </a:rPr>
              <a:t>        </a:t>
            </a:r>
            <a:r>
              <a:rPr lang="zh-CN" altLang="en-US" sz="2800" b="1" dirty="0">
                <a:latin typeface="Arial" panose="020B0604020202020204" pitchFamily="34" charset="0"/>
              </a:rPr>
              <a:t>它们的观测值用相应的小写字母表示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4340" name="Text Box 4"/>
          <p:cNvSpPr txBox="1"/>
          <p:nvPr/>
        </p:nvSpPr>
        <p:spPr>
          <a:xfrm>
            <a:off x="2555875" y="115888"/>
            <a:ext cx="5897563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几个常用的统计量          </a:t>
            </a:r>
            <a:endParaRPr lang="zh-CN" altLang="en-US" sz="4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258888" y="3062288"/>
          <a:ext cx="59055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1498600" imgH="482600" progId="Equation.3">
                  <p:embed/>
                </p:oleObj>
              </mc:Choice>
              <mc:Fallback>
                <p:oleObj name="" r:id="rId1" imgW="1498600" imgH="482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3062288"/>
                        <a:ext cx="5905500" cy="145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323850" y="915988"/>
            <a:ext cx="6988175" cy="712787"/>
            <a:chOff x="204" y="255"/>
            <a:chExt cx="4402" cy="449"/>
          </a:xfrm>
        </p:grpSpPr>
        <p:sp>
          <p:nvSpPr>
            <p:cNvPr id="9225" name="Rectangle 7"/>
            <p:cNvSpPr/>
            <p:nvPr/>
          </p:nvSpPr>
          <p:spPr>
            <a:xfrm>
              <a:off x="204" y="255"/>
              <a:ext cx="4402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Arial" panose="020B0604020202020204" pitchFamily="34" charset="0"/>
                </a:rPr>
                <a:t>设                             是总体    的一个样本，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9219" name="Object 8"/>
            <p:cNvGraphicFramePr>
              <a:graphicFrameLocks noChangeAspect="1"/>
            </p:cNvGraphicFramePr>
            <p:nvPr/>
          </p:nvGraphicFramePr>
          <p:xfrm>
            <a:off x="495" y="300"/>
            <a:ext cx="1750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" imgW="990600" imgH="228600" progId="Equation.DSMT4">
                    <p:embed/>
                  </p:oleObj>
                </mc:Choice>
                <mc:Fallback>
                  <p:oleObj name="" r:id="rId3" imgW="990600" imgH="2286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5" y="300"/>
                          <a:ext cx="1750" cy="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9"/>
            <p:cNvGraphicFramePr>
              <a:graphicFrameLocks noChangeAspect="1"/>
            </p:cNvGraphicFramePr>
            <p:nvPr/>
          </p:nvGraphicFramePr>
          <p:xfrm>
            <a:off x="2920" y="346"/>
            <a:ext cx="32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5" imgW="177800" imgH="165100" progId="Equation.DSMT4">
                    <p:embed/>
                  </p:oleObj>
                </mc:Choice>
                <mc:Fallback>
                  <p:oleObj name="" r:id="rId5" imgW="177800" imgH="1651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20" y="346"/>
                          <a:ext cx="323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/>
        </p:nvSpPr>
        <p:spPr>
          <a:xfrm>
            <a:off x="457200" y="1714500"/>
            <a:ext cx="4787900" cy="652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样本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阶原点矩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2484438" y="115888"/>
            <a:ext cx="5610225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几个常用的统计量          </a:t>
            </a:r>
            <a:endParaRPr lang="zh-CN" altLang="en-US" sz="4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23850" y="887413"/>
            <a:ext cx="7004050" cy="712787"/>
            <a:chOff x="204" y="255"/>
            <a:chExt cx="4412" cy="449"/>
          </a:xfrm>
        </p:grpSpPr>
        <p:sp>
          <p:nvSpPr>
            <p:cNvPr id="10250" name="Rectangle 5"/>
            <p:cNvSpPr/>
            <p:nvPr/>
          </p:nvSpPr>
          <p:spPr>
            <a:xfrm>
              <a:off x="204" y="255"/>
              <a:ext cx="4412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Arial" panose="020B0604020202020204" pitchFamily="34" charset="0"/>
                </a:rPr>
                <a:t>设                             是总体    的一个样本，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0244" name="Object 6"/>
            <p:cNvGraphicFramePr>
              <a:graphicFrameLocks noChangeAspect="1"/>
            </p:cNvGraphicFramePr>
            <p:nvPr/>
          </p:nvGraphicFramePr>
          <p:xfrm>
            <a:off x="495" y="300"/>
            <a:ext cx="1750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" imgW="990600" imgH="228600" progId="Equation.DSMT4">
                    <p:embed/>
                  </p:oleObj>
                </mc:Choice>
                <mc:Fallback>
                  <p:oleObj name="" r:id="rId1" imgW="990600" imgH="2286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95" y="300"/>
                          <a:ext cx="1750" cy="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7"/>
            <p:cNvGraphicFramePr>
              <a:graphicFrameLocks noChangeAspect="1"/>
            </p:cNvGraphicFramePr>
            <p:nvPr/>
          </p:nvGraphicFramePr>
          <p:xfrm>
            <a:off x="2920" y="346"/>
            <a:ext cx="32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" imgW="177800" imgH="165100" progId="Equation.DSMT4">
                    <p:embed/>
                  </p:oleObj>
                </mc:Choice>
                <mc:Fallback>
                  <p:oleObj name="" r:id="rId3" imgW="177800" imgH="1651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20" y="346"/>
                          <a:ext cx="323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3708400" y="2414588"/>
          <a:ext cx="2487613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862965" imgH="431800" progId="Equation.DSMT4">
                  <p:embed/>
                </p:oleObj>
              </mc:Choice>
              <mc:Fallback>
                <p:oleObj name="" r:id="rId5" imgW="862965" imgH="431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2414588"/>
                        <a:ext cx="2487613" cy="1243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/>
          <p:cNvSpPr/>
          <p:nvPr/>
        </p:nvSpPr>
        <p:spPr>
          <a:xfrm>
            <a:off x="468313" y="3543300"/>
            <a:ext cx="4787900" cy="652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样本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阶中心矩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2195513" y="4437063"/>
          <a:ext cx="3659187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1269365" imgH="431800" progId="Equation.DSMT4">
                  <p:embed/>
                </p:oleObj>
              </mc:Choice>
              <mc:Fallback>
                <p:oleObj name="" r:id="rId7" imgW="1269365" imgH="431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5513" y="4437063"/>
                        <a:ext cx="3659187" cy="1243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8" name="TextBox 2"/>
          <p:cNvSpPr txBox="1"/>
          <p:nvPr/>
        </p:nvSpPr>
        <p:spPr>
          <a:xfrm>
            <a:off x="428625" y="285750"/>
            <a:ext cx="814387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4800" dirty="0">
                <a:solidFill>
                  <a:srgbClr val="FF0000"/>
                </a:solidFill>
                <a:latin typeface="Century Schoolbook" panose="02040604050505020304" pitchFamily="18" charset="0"/>
              </a:rPr>
              <a:t>       6.2      </a:t>
            </a:r>
            <a:r>
              <a:rPr lang="zh-CN" altLang="en-US" sz="4800" dirty="0">
                <a:solidFill>
                  <a:srgbClr val="FF0000"/>
                </a:solidFill>
                <a:latin typeface="Century Schoolbook" panose="02040604050505020304" pitchFamily="18" charset="0"/>
              </a:rPr>
              <a:t>抽样分布</a:t>
            </a:r>
            <a:endParaRPr lang="zh-CN" altLang="en-US" sz="48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468313" y="1276350"/>
            <a:ext cx="7920037" cy="954088"/>
            <a:chOff x="295" y="210"/>
            <a:chExt cx="4989" cy="601"/>
          </a:xfrm>
        </p:grpSpPr>
        <p:sp>
          <p:nvSpPr>
            <p:cNvPr id="1033" name="Rectangle 8"/>
            <p:cNvSpPr/>
            <p:nvPr/>
          </p:nvSpPr>
          <p:spPr>
            <a:xfrm>
              <a:off x="295" y="210"/>
              <a:ext cx="4989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latin typeface="Century Schoolbook" panose="02040604050505020304" pitchFamily="18" charset="0"/>
                </a:rPr>
                <a:t>   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统计量                       是样本                   的</a:t>
              </a:r>
              <a:r>
                <a:rPr lang="zh-CN" altLang="en-US" sz="2800" b="1" dirty="0">
                  <a:solidFill>
                    <a:srgbClr val="FF0000"/>
                  </a:solidFill>
                  <a:latin typeface="Century Schoolbook" panose="02040604050505020304" pitchFamily="18" charset="0"/>
                </a:rPr>
                <a:t>不含任何未知数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的函数，它是一个随机变量</a:t>
              </a:r>
              <a:endParaRPr lang="zh-CN" altLang="en-US" sz="2800" b="1" dirty="0">
                <a:latin typeface="Century Schoolbook" panose="02040604050505020304" pitchFamily="18" charset="0"/>
              </a:endParaRPr>
            </a:p>
          </p:txBody>
        </p:sp>
        <p:graphicFrame>
          <p:nvGraphicFramePr>
            <p:cNvPr id="1026" name="Object 4"/>
            <p:cNvGraphicFramePr/>
            <p:nvPr/>
          </p:nvGraphicFramePr>
          <p:xfrm>
            <a:off x="1260" y="216"/>
            <a:ext cx="152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1066800" imgH="228600" progId="Equation.DSMT4">
                    <p:embed/>
                  </p:oleObj>
                </mc:Choice>
                <mc:Fallback>
                  <p:oleObj name="" r:id="rId1" imgW="1066800" imgH="2286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60" y="216"/>
                          <a:ext cx="1522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5"/>
            <p:cNvGraphicFramePr/>
            <p:nvPr/>
          </p:nvGraphicFramePr>
          <p:xfrm>
            <a:off x="3420" y="250"/>
            <a:ext cx="119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" imgW="838200" imgH="228600" progId="Equation.DSMT4">
                    <p:embed/>
                  </p:oleObj>
                </mc:Choice>
                <mc:Fallback>
                  <p:oleObj name="" r:id="rId3" imgW="838200" imgH="2286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20" y="250"/>
                          <a:ext cx="1196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14"/>
          <p:cNvSpPr txBox="1"/>
          <p:nvPr/>
        </p:nvSpPr>
        <p:spPr>
          <a:xfrm>
            <a:off x="428625" y="2327275"/>
            <a:ext cx="83232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     统计量的分布称为</a:t>
            </a:r>
            <a:r>
              <a:rPr lang="zh-CN" altLang="en-US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抽样分布</a:t>
            </a:r>
            <a:r>
              <a:rPr lang="zh-CN" altLang="en-US" sz="2800" b="1" dirty="0">
                <a:latin typeface="Century Schoolbook" panose="02040604050505020304" pitchFamily="18" charset="0"/>
              </a:rPr>
              <a:t>。 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Text Box 2"/>
          <p:cNvSpPr txBox="1"/>
          <p:nvPr/>
        </p:nvSpPr>
        <p:spPr>
          <a:xfrm>
            <a:off x="0" y="1404938"/>
            <a:ext cx="8713788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数理统计中常用的抽样分布除正态分布外，还有三个非常有用的连续型分布，即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647700" y="2549525"/>
            <a:ext cx="1795463" cy="1836738"/>
            <a:chOff x="648" y="2391"/>
            <a:chExt cx="1131" cy="1157"/>
          </a:xfrm>
        </p:grpSpPr>
        <p:sp>
          <p:nvSpPr>
            <p:cNvPr id="2058" name="Rectangle 4"/>
            <p:cNvSpPr/>
            <p:nvPr/>
          </p:nvSpPr>
          <p:spPr>
            <a:xfrm>
              <a:off x="657" y="2391"/>
              <a:ext cx="112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6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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4000" baseline="30000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2</a:t>
              </a:r>
              <a:r>
                <a:rPr lang="zh-CN" altLang="en-US" sz="3200" dirty="0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分布</a:t>
              </a:r>
              <a:endParaRPr lang="zh-CN" altLang="en-US" sz="32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059" name="Rectangle 5"/>
            <p:cNvSpPr/>
            <p:nvPr/>
          </p:nvSpPr>
          <p:spPr>
            <a:xfrm>
              <a:off x="675" y="2750"/>
              <a:ext cx="90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4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sz="3200" dirty="0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分布</a:t>
              </a:r>
              <a:endParaRPr lang="zh-CN" altLang="en-US" sz="32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060" name="Rectangle 6"/>
            <p:cNvSpPr/>
            <p:nvPr/>
          </p:nvSpPr>
          <p:spPr>
            <a:xfrm>
              <a:off x="648" y="3144"/>
              <a:ext cx="95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6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F</a:t>
              </a:r>
              <a:r>
                <a:rPr lang="zh-CN" altLang="en-US" sz="3200" dirty="0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分布</a:t>
              </a:r>
              <a:endParaRPr lang="zh-CN" altLang="en-US" sz="32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aphicFrame>
        <p:nvGraphicFramePr>
          <p:cNvPr id="31751" name="Object 3"/>
          <p:cNvGraphicFramePr/>
          <p:nvPr/>
        </p:nvGraphicFramePr>
        <p:xfrm>
          <a:off x="1743075" y="2543175"/>
          <a:ext cx="64770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177800" imgH="431165" progId="Equation.DSMT4">
                  <p:embed/>
                </p:oleObj>
              </mc:Choice>
              <mc:Fallback>
                <p:oleObj name="" r:id="rId1" imgW="177800" imgH="43116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3075" y="2543175"/>
                        <a:ext cx="647700" cy="198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8"/>
          <p:cNvSpPr txBox="1"/>
          <p:nvPr/>
        </p:nvSpPr>
        <p:spPr>
          <a:xfrm>
            <a:off x="2319338" y="3190875"/>
            <a:ext cx="64658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数理统计的三大分布</a:t>
            </a:r>
            <a:r>
              <a:rPr lang="en-US" altLang="zh-CN" sz="32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都是连续型</a:t>
            </a:r>
            <a:r>
              <a:rPr lang="en-US" altLang="zh-CN" sz="32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1753" name="Text Box 9"/>
          <p:cNvSpPr txBox="1"/>
          <p:nvPr/>
        </p:nvSpPr>
        <p:spPr>
          <a:xfrm>
            <a:off x="2376488" y="3767138"/>
            <a:ext cx="62658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它们都与正态分布有密切的联系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5" name="WordArt 10"/>
          <p:cNvSpPr>
            <a:spLocks noTextEdit="1"/>
          </p:cNvSpPr>
          <p:nvPr/>
        </p:nvSpPr>
        <p:spPr>
          <a:xfrm>
            <a:off x="288925" y="4827588"/>
            <a:ext cx="4572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rgbClr val="CC99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zh-CN" altLang="en-US" sz="3600">
              <a:ln w="9525" cap="flat" cmpd="sng">
                <a:solidFill>
                  <a:srgbClr val="CC99FF"/>
                </a:solidFill>
                <a:prstDash val="solid"/>
                <a:headEnd type="none" w="med" len="med"/>
                <a:tailEnd type="none" w="med" len="med"/>
              </a:ln>
              <a:solidFill>
                <a:srgbClr val="FF0000"/>
              </a:soli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55" name="Text Box 11"/>
          <p:cNvSpPr txBox="1"/>
          <p:nvPr/>
        </p:nvSpPr>
        <p:spPr>
          <a:xfrm>
            <a:off x="792163" y="4703763"/>
            <a:ext cx="7993062" cy="215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在本章中特别要求掌握对正态分布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600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40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2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分布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t</a:t>
            </a:r>
            <a:r>
              <a:rPr lang="zh-CN" altLang="en-US" sz="32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分布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en-US" sz="32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分布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的一些结论的熟练运用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. 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它们是后面各章的基础</a:t>
            </a: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-928687" y="285750"/>
            <a:ext cx="8713788" cy="769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4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4400" b="1" kern="1200" cap="none" spc="0" normalizeH="0" baseline="0" noProof="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一、三个重要分布</a:t>
            </a:r>
            <a:endParaRPr kumimoji="0" lang="zh-CN" altLang="en-US" sz="4400" b="1" kern="1200" cap="none" spc="0" normalizeH="0" baseline="0" noProof="0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  <p:bldP spid="317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50"/>
          <p:cNvGrpSpPr/>
          <p:nvPr/>
        </p:nvGrpSpPr>
        <p:grpSpPr>
          <a:xfrm>
            <a:off x="2500313" y="211138"/>
            <a:ext cx="4340225" cy="646112"/>
            <a:chOff x="1575" y="225"/>
            <a:chExt cx="2734" cy="407"/>
          </a:xfrm>
        </p:grpSpPr>
        <p:graphicFrame>
          <p:nvGraphicFramePr>
            <p:cNvPr id="3074" name="Object 13"/>
            <p:cNvGraphicFramePr/>
            <p:nvPr/>
          </p:nvGraphicFramePr>
          <p:xfrm>
            <a:off x="2519" y="255"/>
            <a:ext cx="31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" imgW="203200" imgH="228600" progId="Equation.DSMT4">
                    <p:embed/>
                  </p:oleObj>
                </mc:Choice>
                <mc:Fallback>
                  <p:oleObj name="" r:id="rId1" imgW="203200" imgH="2286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19" y="255"/>
                          <a:ext cx="316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0" name="Text Box 23"/>
            <p:cNvSpPr txBox="1"/>
            <p:nvPr/>
          </p:nvSpPr>
          <p:spPr>
            <a:xfrm>
              <a:off x="1575" y="225"/>
              <a:ext cx="2734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（一）     </a:t>
              </a:r>
              <a:r>
                <a:rPr lang="en-US" altLang="zh-CN" sz="3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——</a:t>
              </a:r>
              <a:r>
                <a:rPr lang="zh-CN" altLang="en-US" sz="3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分布   </a:t>
              </a:r>
              <a:endPara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Group 54"/>
          <p:cNvGrpSpPr/>
          <p:nvPr/>
        </p:nvGrpSpPr>
        <p:grpSpPr>
          <a:xfrm>
            <a:off x="250825" y="857250"/>
            <a:ext cx="8893175" cy="2032000"/>
            <a:chOff x="45" y="540"/>
            <a:chExt cx="5602" cy="1280"/>
          </a:xfrm>
        </p:grpSpPr>
        <p:graphicFrame>
          <p:nvGraphicFramePr>
            <p:cNvPr id="3075" name="Object 14"/>
            <p:cNvGraphicFramePr/>
            <p:nvPr/>
          </p:nvGraphicFramePr>
          <p:xfrm>
            <a:off x="1597" y="630"/>
            <a:ext cx="1259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" imgW="774065" imgH="254000" progId="Equation.DSMT4">
                    <p:embed/>
                  </p:oleObj>
                </mc:Choice>
                <mc:Fallback>
                  <p:oleObj name="" r:id="rId3" imgW="774065" imgH="2540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97" y="630"/>
                          <a:ext cx="1259" cy="4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Rectangle 39"/>
            <p:cNvSpPr/>
            <p:nvPr/>
          </p:nvSpPr>
          <p:spPr>
            <a:xfrm>
              <a:off x="45" y="540"/>
              <a:ext cx="5602" cy="12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Century Schoolbook" panose="02040604050505020304" pitchFamily="18" charset="0"/>
                </a:rPr>
                <a:t>    </a:t>
              </a:r>
              <a:r>
                <a:rPr lang="zh-CN" altLang="en-US" sz="2800" b="1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定义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  设总体                     ，                   是   的一个样本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,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则称统计量                                  服从自由度为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n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的    分布，记作</a:t>
              </a:r>
              <a:endParaRPr lang="zh-CN" altLang="en-US" sz="2800" b="1" dirty="0">
                <a:latin typeface="Century Schoolbook" panose="02040604050505020304" pitchFamily="18" charset="0"/>
              </a:endParaRPr>
            </a:p>
          </p:txBody>
        </p:sp>
        <p:graphicFrame>
          <p:nvGraphicFramePr>
            <p:cNvPr id="3076" name="Object 15"/>
            <p:cNvGraphicFramePr/>
            <p:nvPr/>
          </p:nvGraphicFramePr>
          <p:xfrm>
            <a:off x="4548" y="630"/>
            <a:ext cx="28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5" imgW="177800" imgH="165100" progId="Equation.DSMT4">
                    <p:embed/>
                  </p:oleObj>
                </mc:Choice>
                <mc:Fallback>
                  <p:oleObj name="" r:id="rId5" imgW="177800" imgH="165100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48" y="630"/>
                          <a:ext cx="289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16"/>
            <p:cNvGraphicFramePr/>
            <p:nvPr/>
          </p:nvGraphicFramePr>
          <p:xfrm>
            <a:off x="3046" y="646"/>
            <a:ext cx="135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7" imgW="951865" imgH="228600" progId="Equation.DSMT4">
                    <p:embed/>
                  </p:oleObj>
                </mc:Choice>
                <mc:Fallback>
                  <p:oleObj name="" r:id="rId7" imgW="951865" imgH="2286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46" y="646"/>
                          <a:ext cx="1358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7"/>
            <p:cNvGraphicFramePr/>
            <p:nvPr/>
          </p:nvGraphicFramePr>
          <p:xfrm>
            <a:off x="1790" y="1035"/>
            <a:ext cx="210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9" imgW="1473200" imgH="241300" progId="Equation.DSMT4">
                    <p:embed/>
                  </p:oleObj>
                </mc:Choice>
                <mc:Fallback>
                  <p:oleObj name="" r:id="rId9" imgW="1473200" imgH="2413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90" y="1035"/>
                          <a:ext cx="2102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8"/>
            <p:cNvGraphicFramePr/>
            <p:nvPr/>
          </p:nvGraphicFramePr>
          <p:xfrm>
            <a:off x="291" y="1400"/>
            <a:ext cx="31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1" imgW="203200" imgH="228600" progId="Equation.DSMT4">
                    <p:embed/>
                  </p:oleObj>
                </mc:Choice>
                <mc:Fallback>
                  <p:oleObj name="" r:id="rId11" imgW="203200" imgH="2286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1" y="1400"/>
                          <a:ext cx="316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9"/>
            <p:cNvGraphicFramePr/>
            <p:nvPr/>
          </p:nvGraphicFramePr>
          <p:xfrm>
            <a:off x="1732" y="1395"/>
            <a:ext cx="112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3" imgW="723900" imgH="228600" progId="Equation.DSMT4">
                    <p:embed/>
                  </p:oleObj>
                </mc:Choice>
                <mc:Fallback>
                  <p:oleObj name="" r:id="rId13" imgW="723900" imgH="2286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32" y="1395"/>
                          <a:ext cx="1126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65" name="Text Box 45"/>
          <p:cNvSpPr txBox="1"/>
          <p:nvPr/>
        </p:nvSpPr>
        <p:spPr>
          <a:xfrm>
            <a:off x="303213" y="3122613"/>
            <a:ext cx="56705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自由度是指独立随机变量的个数， </a:t>
            </a:r>
            <a:endParaRPr lang="zh-CN" altLang="en-US" sz="2800" b="1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539750" y="1152525"/>
            <a:ext cx="4624388" cy="3284538"/>
            <a:chOff x="367" y="545"/>
            <a:chExt cx="2913" cy="2069"/>
          </a:xfrm>
        </p:grpSpPr>
        <p:sp>
          <p:nvSpPr>
            <p:cNvPr id="4105" name="Line 4"/>
            <p:cNvSpPr/>
            <p:nvPr/>
          </p:nvSpPr>
          <p:spPr>
            <a:xfrm>
              <a:off x="776" y="2115"/>
              <a:ext cx="231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6" name="Line 5"/>
            <p:cNvSpPr/>
            <p:nvPr/>
          </p:nvSpPr>
          <p:spPr>
            <a:xfrm flipV="1">
              <a:off x="785" y="664"/>
              <a:ext cx="0" cy="145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7" name="Line 6"/>
            <p:cNvSpPr/>
            <p:nvPr/>
          </p:nvSpPr>
          <p:spPr>
            <a:xfrm flipV="1">
              <a:off x="939" y="2069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8" name="Line 7"/>
            <p:cNvSpPr/>
            <p:nvPr/>
          </p:nvSpPr>
          <p:spPr>
            <a:xfrm flipV="1">
              <a:off x="1148" y="2069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9" name="Line 8"/>
            <p:cNvSpPr/>
            <p:nvPr/>
          </p:nvSpPr>
          <p:spPr>
            <a:xfrm rot="-5400000" flipV="1">
              <a:off x="763" y="1366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0" name="Line 9"/>
            <p:cNvSpPr/>
            <p:nvPr/>
          </p:nvSpPr>
          <p:spPr>
            <a:xfrm rot="-5400000" flipV="1">
              <a:off x="762" y="1865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1" name="Line 10"/>
            <p:cNvSpPr/>
            <p:nvPr/>
          </p:nvSpPr>
          <p:spPr>
            <a:xfrm flipV="1">
              <a:off x="1375" y="2069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2" name="Line 11"/>
            <p:cNvSpPr/>
            <p:nvPr/>
          </p:nvSpPr>
          <p:spPr>
            <a:xfrm flipV="1">
              <a:off x="1601" y="2069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3" name="Line 12"/>
            <p:cNvSpPr/>
            <p:nvPr/>
          </p:nvSpPr>
          <p:spPr>
            <a:xfrm flipV="1">
              <a:off x="1828" y="2069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4" name="Line 13"/>
            <p:cNvSpPr/>
            <p:nvPr/>
          </p:nvSpPr>
          <p:spPr>
            <a:xfrm flipV="1">
              <a:off x="2055" y="2069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5" name="Line 14"/>
            <p:cNvSpPr/>
            <p:nvPr/>
          </p:nvSpPr>
          <p:spPr>
            <a:xfrm flipV="1">
              <a:off x="2282" y="2069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6" name="Line 15"/>
            <p:cNvSpPr/>
            <p:nvPr/>
          </p:nvSpPr>
          <p:spPr>
            <a:xfrm flipV="1">
              <a:off x="2509" y="2069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7" name="Line 16"/>
            <p:cNvSpPr/>
            <p:nvPr/>
          </p:nvSpPr>
          <p:spPr>
            <a:xfrm flipV="1">
              <a:off x="2736" y="2069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8" name="Line 17"/>
            <p:cNvSpPr/>
            <p:nvPr/>
          </p:nvSpPr>
          <p:spPr>
            <a:xfrm rot="-5400000" flipV="1">
              <a:off x="763" y="1638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9" name="Line 18"/>
            <p:cNvSpPr/>
            <p:nvPr/>
          </p:nvSpPr>
          <p:spPr>
            <a:xfrm rot="-5400000" flipV="1">
              <a:off x="763" y="1094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0" name="Line 19"/>
            <p:cNvSpPr/>
            <p:nvPr/>
          </p:nvSpPr>
          <p:spPr>
            <a:xfrm rot="-5400000" flipV="1">
              <a:off x="763" y="867"/>
              <a:ext cx="0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1" name="Freeform 20"/>
            <p:cNvSpPr/>
            <p:nvPr/>
          </p:nvSpPr>
          <p:spPr>
            <a:xfrm>
              <a:off x="876" y="800"/>
              <a:ext cx="589" cy="1224"/>
            </a:xfrm>
            <a:custGeom>
              <a:avLst/>
              <a:gdLst>
                <a:gd name="txL" fmla="*/ 0 w 998"/>
                <a:gd name="txT" fmla="*/ 0 h 1316"/>
                <a:gd name="txR" fmla="*/ 998 w 998"/>
                <a:gd name="txB" fmla="*/ 1316 h 1316"/>
              </a:gdLst>
              <a:ahLst/>
              <a:cxnLst>
                <a:cxn ang="0">
                  <a:pos x="0" y="0"/>
                </a:cxn>
                <a:cxn ang="0">
                  <a:pos x="91" y="907"/>
                </a:cxn>
                <a:cxn ang="0">
                  <a:pos x="545" y="1225"/>
                </a:cxn>
                <a:cxn ang="0">
                  <a:pos x="998" y="1316"/>
                </a:cxn>
              </a:cxnLst>
              <a:rect l="txL" t="txT" r="txR" b="txB"/>
              <a:pathLst>
                <a:path w="998" h="1316">
                  <a:moveTo>
                    <a:pt x="0" y="0"/>
                  </a:moveTo>
                  <a:cubicBezTo>
                    <a:pt x="0" y="351"/>
                    <a:pt x="0" y="703"/>
                    <a:pt x="91" y="907"/>
                  </a:cubicBezTo>
                  <a:cubicBezTo>
                    <a:pt x="182" y="1111"/>
                    <a:pt x="394" y="1157"/>
                    <a:pt x="545" y="1225"/>
                  </a:cubicBezTo>
                  <a:cubicBezTo>
                    <a:pt x="696" y="1293"/>
                    <a:pt x="915" y="1301"/>
                    <a:pt x="998" y="1316"/>
                  </a:cubicBezTo>
                </a:path>
              </a:pathLst>
            </a:custGeom>
            <a:noFill/>
            <a:ln w="381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4122" name="Freeform 21"/>
            <p:cNvSpPr/>
            <p:nvPr/>
          </p:nvSpPr>
          <p:spPr>
            <a:xfrm>
              <a:off x="785" y="1646"/>
              <a:ext cx="1406" cy="469"/>
            </a:xfrm>
            <a:custGeom>
              <a:avLst/>
              <a:gdLst>
                <a:gd name="txL" fmla="*/ 0 w 1406"/>
                <a:gd name="txT" fmla="*/ 0 h 469"/>
                <a:gd name="txR" fmla="*/ 1406 w 1406"/>
                <a:gd name="txB" fmla="*/ 469 h 469"/>
              </a:gdLst>
              <a:ahLst/>
              <a:cxnLst>
                <a:cxn ang="0">
                  <a:pos x="0" y="469"/>
                </a:cxn>
                <a:cxn ang="0">
                  <a:pos x="91" y="106"/>
                </a:cxn>
                <a:cxn ang="0">
                  <a:pos x="317" y="15"/>
                </a:cxn>
                <a:cxn ang="0">
                  <a:pos x="726" y="197"/>
                </a:cxn>
                <a:cxn ang="0">
                  <a:pos x="1043" y="333"/>
                </a:cxn>
                <a:cxn ang="0">
                  <a:pos x="1406" y="378"/>
                </a:cxn>
              </a:cxnLst>
              <a:rect l="txL" t="txT" r="txR" b="txB"/>
              <a:pathLst>
                <a:path w="1406" h="469">
                  <a:moveTo>
                    <a:pt x="0" y="469"/>
                  </a:moveTo>
                  <a:cubicBezTo>
                    <a:pt x="19" y="325"/>
                    <a:pt x="38" y="182"/>
                    <a:pt x="91" y="106"/>
                  </a:cubicBezTo>
                  <a:cubicBezTo>
                    <a:pt x="144" y="30"/>
                    <a:pt x="211" y="0"/>
                    <a:pt x="317" y="15"/>
                  </a:cubicBezTo>
                  <a:cubicBezTo>
                    <a:pt x="423" y="30"/>
                    <a:pt x="605" y="144"/>
                    <a:pt x="726" y="197"/>
                  </a:cubicBezTo>
                  <a:cubicBezTo>
                    <a:pt x="847" y="250"/>
                    <a:pt x="930" y="303"/>
                    <a:pt x="1043" y="333"/>
                  </a:cubicBezTo>
                  <a:cubicBezTo>
                    <a:pt x="1156" y="363"/>
                    <a:pt x="1345" y="371"/>
                    <a:pt x="1406" y="37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4123" name="Freeform 22"/>
            <p:cNvSpPr/>
            <p:nvPr/>
          </p:nvSpPr>
          <p:spPr>
            <a:xfrm>
              <a:off x="785" y="1707"/>
              <a:ext cx="2177" cy="408"/>
            </a:xfrm>
            <a:custGeom>
              <a:avLst/>
              <a:gdLst>
                <a:gd name="txL" fmla="*/ 0 w 2086"/>
                <a:gd name="txT" fmla="*/ 0 h 408"/>
                <a:gd name="txR" fmla="*/ 2086 w 2086"/>
                <a:gd name="txB" fmla="*/ 408 h 408"/>
              </a:gdLst>
              <a:ahLst/>
              <a:cxnLst>
                <a:cxn ang="0">
                  <a:pos x="0" y="408"/>
                </a:cxn>
                <a:cxn ang="0">
                  <a:pos x="363" y="272"/>
                </a:cxn>
                <a:cxn ang="0">
                  <a:pos x="680" y="90"/>
                </a:cxn>
                <a:cxn ang="0">
                  <a:pos x="1043" y="0"/>
                </a:cxn>
                <a:cxn ang="0">
                  <a:pos x="1315" y="90"/>
                </a:cxn>
                <a:cxn ang="0">
                  <a:pos x="1633" y="227"/>
                </a:cxn>
                <a:cxn ang="0">
                  <a:pos x="2086" y="363"/>
                </a:cxn>
              </a:cxnLst>
              <a:rect l="txL" t="txT" r="txR" b="txB"/>
              <a:pathLst>
                <a:path w="2086" h="408">
                  <a:moveTo>
                    <a:pt x="0" y="408"/>
                  </a:moveTo>
                  <a:cubicBezTo>
                    <a:pt x="125" y="366"/>
                    <a:pt x="250" y="325"/>
                    <a:pt x="363" y="272"/>
                  </a:cubicBezTo>
                  <a:cubicBezTo>
                    <a:pt x="476" y="219"/>
                    <a:pt x="567" y="135"/>
                    <a:pt x="680" y="90"/>
                  </a:cubicBezTo>
                  <a:cubicBezTo>
                    <a:pt x="793" y="45"/>
                    <a:pt x="937" y="0"/>
                    <a:pt x="1043" y="0"/>
                  </a:cubicBezTo>
                  <a:cubicBezTo>
                    <a:pt x="1149" y="0"/>
                    <a:pt x="1217" y="52"/>
                    <a:pt x="1315" y="90"/>
                  </a:cubicBezTo>
                  <a:cubicBezTo>
                    <a:pt x="1413" y="128"/>
                    <a:pt x="1505" y="182"/>
                    <a:pt x="1633" y="227"/>
                  </a:cubicBezTo>
                  <a:cubicBezTo>
                    <a:pt x="1761" y="272"/>
                    <a:pt x="2011" y="340"/>
                    <a:pt x="2086" y="36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4124" name="Text Box 23"/>
            <p:cNvSpPr txBox="1"/>
            <p:nvPr/>
          </p:nvSpPr>
          <p:spPr>
            <a:xfrm>
              <a:off x="649" y="1988"/>
              <a:ext cx="263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</a:rPr>
                <a:t>0  1   3  5   7   9  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11  13  15  17 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x</a:t>
              </a:r>
              <a:endParaRPr lang="en-US" altLang="zh-CN" sz="32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4125" name="Text Box 24"/>
            <p:cNvSpPr txBox="1"/>
            <p:nvPr/>
          </p:nvSpPr>
          <p:spPr>
            <a:xfrm>
              <a:off x="431" y="754"/>
              <a:ext cx="408" cy="12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</a:rPr>
                <a:t>0.50.40.30.20.1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26" name="Text Box 25"/>
            <p:cNvSpPr txBox="1"/>
            <p:nvPr/>
          </p:nvSpPr>
          <p:spPr>
            <a:xfrm>
              <a:off x="830" y="845"/>
              <a:ext cx="7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=1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127" name="Text Box 26"/>
            <p:cNvSpPr txBox="1"/>
            <p:nvPr/>
          </p:nvSpPr>
          <p:spPr>
            <a:xfrm>
              <a:off x="1012" y="1344"/>
              <a:ext cx="7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=4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128" name="Text Box 27"/>
            <p:cNvSpPr txBox="1"/>
            <p:nvPr/>
          </p:nvSpPr>
          <p:spPr>
            <a:xfrm>
              <a:off x="1964" y="1435"/>
              <a:ext cx="7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=10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129" name="Text Box 28"/>
            <p:cNvSpPr txBox="1"/>
            <p:nvPr/>
          </p:nvSpPr>
          <p:spPr>
            <a:xfrm>
              <a:off x="1465" y="2287"/>
              <a:ext cx="99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图</a:t>
              </a:r>
              <a:r>
                <a:rPr lang="en-US" altLang="zh-CN" dirty="0">
                  <a:latin typeface="Times New Roman" panose="02020603050405020304" pitchFamily="18" charset="0"/>
                </a:rPr>
                <a:t>5-4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130" name="Text Box 29"/>
            <p:cNvSpPr txBox="1"/>
            <p:nvPr/>
          </p:nvSpPr>
          <p:spPr>
            <a:xfrm>
              <a:off x="367" y="545"/>
              <a:ext cx="5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3822" name="Rectangle 30"/>
          <p:cNvSpPr/>
          <p:nvPr/>
        </p:nvSpPr>
        <p:spPr>
          <a:xfrm>
            <a:off x="5221288" y="2492375"/>
            <a:ext cx="352742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其图形随自由度的不同而有所改变</a:t>
            </a:r>
            <a:r>
              <a:rPr lang="en-US" altLang="zh-CN" sz="32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sz="3200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3824" name="Rectangle 32"/>
          <p:cNvSpPr/>
          <p:nvPr/>
        </p:nvSpPr>
        <p:spPr>
          <a:xfrm>
            <a:off x="1042988" y="5516563"/>
            <a:ext cx="55435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sz="3200" baseline="300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分布表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</a:rPr>
              <a:t>附表</a:t>
            </a:r>
            <a:r>
              <a:rPr lang="en-US" altLang="zh-CN" sz="3200" dirty="0">
                <a:latin typeface="Times New Roman" panose="02020603050405020304" pitchFamily="18" charset="0"/>
              </a:rPr>
              <a:t> ). 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3825" name="Object 4"/>
          <p:cNvGraphicFramePr/>
          <p:nvPr/>
        </p:nvGraphicFramePr>
        <p:xfrm>
          <a:off x="1042988" y="4659313"/>
          <a:ext cx="42402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397000" imgH="279400" progId="Equation.DSMT4">
                  <p:embed/>
                </p:oleObj>
              </mc:Choice>
              <mc:Fallback>
                <p:oleObj name="" r:id="rId1" imgW="1397000" imgH="2794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4659313"/>
                        <a:ext cx="4240212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5"/>
          <p:cNvGrpSpPr/>
          <p:nvPr/>
        </p:nvGrpSpPr>
        <p:grpSpPr>
          <a:xfrm>
            <a:off x="2195513" y="146050"/>
            <a:ext cx="5349875" cy="835025"/>
            <a:chOff x="884" y="-8"/>
            <a:chExt cx="3370" cy="526"/>
          </a:xfrm>
        </p:grpSpPr>
        <p:sp>
          <p:nvSpPr>
            <p:cNvPr id="4104" name="Text Box 2"/>
            <p:cNvSpPr txBox="1"/>
            <p:nvPr/>
          </p:nvSpPr>
          <p:spPr>
            <a:xfrm>
              <a:off x="1546" y="10"/>
              <a:ext cx="2708" cy="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分布密度函数的图形</a:t>
              </a:r>
              <a:endPara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099" name="Object 5"/>
            <p:cNvGraphicFramePr/>
            <p:nvPr/>
          </p:nvGraphicFramePr>
          <p:xfrm>
            <a:off x="884" y="-8"/>
            <a:ext cx="68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" imgW="596900" imgH="381000" progId="Equation.DSMT4">
                    <p:embed/>
                  </p:oleObj>
                </mc:Choice>
                <mc:Fallback>
                  <p:oleObj name="" r:id="rId3" imgW="596900" imgH="3810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4" y="-8"/>
                          <a:ext cx="681" cy="4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2" grpId="0"/>
      <p:bldP spid="338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/>
          <p:nvPr/>
        </p:nvSpPr>
        <p:spPr>
          <a:xfrm>
            <a:off x="557213" y="1036638"/>
            <a:ext cx="54721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满足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19" name="Object 8"/>
          <p:cNvGraphicFramePr/>
          <p:nvPr/>
        </p:nvGraphicFramePr>
        <p:xfrm>
          <a:off x="1420813" y="836613"/>
          <a:ext cx="68230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71932800" imgH="11379200" progId="Equation.DSMT4">
                  <p:embed/>
                </p:oleObj>
              </mc:Choice>
              <mc:Fallback>
                <p:oleObj name="" r:id="rId1" imgW="71932800" imgH="11379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0813" y="836613"/>
                        <a:ext cx="6823075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107950" y="1628775"/>
            <a:ext cx="4535488" cy="1011238"/>
            <a:chOff x="204" y="917"/>
            <a:chExt cx="2857" cy="637"/>
          </a:xfrm>
        </p:grpSpPr>
        <p:sp>
          <p:nvSpPr>
            <p:cNvPr id="5158" name="Text Box 5"/>
            <p:cNvSpPr txBox="1"/>
            <p:nvPr/>
          </p:nvSpPr>
          <p:spPr>
            <a:xfrm>
              <a:off x="204" y="953"/>
              <a:ext cx="2857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的数           为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 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分布的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上</a:t>
              </a:r>
              <a:r>
                <a:rPr lang="zh-CN" altLang="en-US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分位点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 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3" name="Object 9"/>
            <p:cNvGraphicFramePr/>
            <p:nvPr/>
          </p:nvGraphicFramePr>
          <p:xfrm>
            <a:off x="945" y="917"/>
            <a:ext cx="631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" imgW="381000" imgH="241300" progId="Equation.DSMT4">
                    <p:embed/>
                  </p:oleObj>
                </mc:Choice>
                <mc:Fallback>
                  <p:oleObj name="" r:id="rId3" imgW="381000" imgH="2413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45" y="917"/>
                          <a:ext cx="631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3" name="Text Box 7"/>
          <p:cNvSpPr txBox="1"/>
          <p:nvPr/>
        </p:nvSpPr>
        <p:spPr>
          <a:xfrm>
            <a:off x="179388" y="2786063"/>
            <a:ext cx="45370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其几何意义见图</a:t>
            </a:r>
            <a:r>
              <a:rPr lang="en-US" altLang="zh-CN" sz="2800" b="1" dirty="0">
                <a:latin typeface="Times New Roman" panose="02020603050405020304" pitchFamily="18" charset="0"/>
              </a:rPr>
              <a:t>5-5</a:t>
            </a:r>
            <a:r>
              <a:rPr lang="zh-CN" altLang="en-US" sz="2800" b="1" dirty="0">
                <a:latin typeface="Times New Roman" panose="02020603050405020304" pitchFamily="18" charset="0"/>
              </a:rPr>
              <a:t>所示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4824" name="Rectangle 8"/>
          <p:cNvSpPr/>
          <p:nvPr/>
        </p:nvSpPr>
        <p:spPr>
          <a:xfrm>
            <a:off x="179388" y="3435350"/>
            <a:ext cx="52562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i="1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 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分布的概率密度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751388" y="1773238"/>
            <a:ext cx="4357687" cy="2390775"/>
            <a:chOff x="2925" y="1198"/>
            <a:chExt cx="2745" cy="1506"/>
          </a:xfrm>
        </p:grpSpPr>
        <p:sp>
          <p:nvSpPr>
            <p:cNvPr id="5139" name="Line 10"/>
            <p:cNvSpPr/>
            <p:nvPr/>
          </p:nvSpPr>
          <p:spPr>
            <a:xfrm>
              <a:off x="3276" y="2208"/>
              <a:ext cx="2235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5140" name="Line 11"/>
            <p:cNvSpPr/>
            <p:nvPr/>
          </p:nvSpPr>
          <p:spPr>
            <a:xfrm rot="-5400000">
              <a:off x="2851" y="1862"/>
              <a:ext cx="114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5141" name="Text Box 12"/>
            <p:cNvSpPr txBox="1"/>
            <p:nvPr/>
          </p:nvSpPr>
          <p:spPr>
            <a:xfrm>
              <a:off x="2925" y="1198"/>
              <a:ext cx="62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42" name="Rectangle 13"/>
            <p:cNvSpPr/>
            <p:nvPr/>
          </p:nvSpPr>
          <p:spPr>
            <a:xfrm>
              <a:off x="5239" y="2107"/>
              <a:ext cx="43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endPara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43" name="Rectangle 14"/>
            <p:cNvSpPr/>
            <p:nvPr/>
          </p:nvSpPr>
          <p:spPr>
            <a:xfrm>
              <a:off x="3185" y="2153"/>
              <a:ext cx="3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endPara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44" name="Line 15"/>
            <p:cNvSpPr/>
            <p:nvPr/>
          </p:nvSpPr>
          <p:spPr>
            <a:xfrm flipH="1">
              <a:off x="4729" y="1969"/>
              <a:ext cx="2" cy="24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5" name="Line 16"/>
            <p:cNvSpPr/>
            <p:nvPr/>
          </p:nvSpPr>
          <p:spPr>
            <a:xfrm>
              <a:off x="5101" y="2087"/>
              <a:ext cx="50" cy="11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6" name="Line 17"/>
            <p:cNvSpPr/>
            <p:nvPr/>
          </p:nvSpPr>
          <p:spPr>
            <a:xfrm>
              <a:off x="5260" y="2098"/>
              <a:ext cx="51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7" name="Line 18"/>
            <p:cNvSpPr/>
            <p:nvPr/>
          </p:nvSpPr>
          <p:spPr>
            <a:xfrm>
              <a:off x="5181" y="2098"/>
              <a:ext cx="49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8" name="Line 19"/>
            <p:cNvSpPr/>
            <p:nvPr/>
          </p:nvSpPr>
          <p:spPr>
            <a:xfrm>
              <a:off x="4992" y="2078"/>
              <a:ext cx="78" cy="1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9" name="Line 20"/>
            <p:cNvSpPr/>
            <p:nvPr/>
          </p:nvSpPr>
          <p:spPr>
            <a:xfrm>
              <a:off x="4913" y="2059"/>
              <a:ext cx="67" cy="15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0" name="Line 21"/>
            <p:cNvSpPr/>
            <p:nvPr/>
          </p:nvSpPr>
          <p:spPr>
            <a:xfrm>
              <a:off x="4810" y="2037"/>
              <a:ext cx="69" cy="16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1" name="Line 22"/>
            <p:cNvSpPr/>
            <p:nvPr/>
          </p:nvSpPr>
          <p:spPr>
            <a:xfrm>
              <a:off x="4739" y="2075"/>
              <a:ext cx="51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2" name="Rectangle 23"/>
            <p:cNvSpPr/>
            <p:nvPr/>
          </p:nvSpPr>
          <p:spPr>
            <a:xfrm>
              <a:off x="5001" y="1518"/>
              <a:ext cx="41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53" name="Line 24"/>
            <p:cNvSpPr/>
            <p:nvPr/>
          </p:nvSpPr>
          <p:spPr>
            <a:xfrm flipV="1">
              <a:off x="5001" y="1837"/>
              <a:ext cx="136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4" name="Freeform 25"/>
            <p:cNvSpPr/>
            <p:nvPr/>
          </p:nvSpPr>
          <p:spPr>
            <a:xfrm>
              <a:off x="3412" y="1480"/>
              <a:ext cx="375" cy="718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1043" y="0"/>
                </a:cxn>
                <a:cxn ang="0">
                  <a:pos x="817" y="182"/>
                </a:cxn>
                <a:cxn ang="0">
                  <a:pos x="545" y="726"/>
                </a:cxn>
                <a:cxn ang="0">
                  <a:pos x="227" y="953"/>
                </a:cxn>
                <a:cxn ang="0">
                  <a:pos x="0" y="998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800" b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5155" name="Freeform 26"/>
            <p:cNvSpPr/>
            <p:nvPr/>
          </p:nvSpPr>
          <p:spPr>
            <a:xfrm>
              <a:off x="3785" y="1434"/>
              <a:ext cx="326" cy="45"/>
            </a:xfrm>
            <a:custGeom>
              <a:avLst/>
              <a:gdLst>
                <a:gd name="txL" fmla="*/ 0 w 317"/>
                <a:gd name="txT" fmla="*/ 0 h 54"/>
                <a:gd name="txR" fmla="*/ 317 w 317"/>
                <a:gd name="txB" fmla="*/ 54 h 54"/>
              </a:gdLst>
              <a:ahLst/>
              <a:cxnLst>
                <a:cxn ang="0">
                  <a:pos x="0" y="54"/>
                </a:cxn>
                <a:cxn ang="0">
                  <a:pos x="136" y="8"/>
                </a:cxn>
                <a:cxn ang="0">
                  <a:pos x="317" y="8"/>
                </a:cxn>
              </a:cxnLst>
              <a:rect l="txL" t="txT" r="txR" b="txB"/>
              <a:pathLst>
                <a:path w="317" h="54">
                  <a:moveTo>
                    <a:pt x="0" y="54"/>
                  </a:moveTo>
                  <a:cubicBezTo>
                    <a:pt x="41" y="35"/>
                    <a:pt x="83" y="16"/>
                    <a:pt x="136" y="8"/>
                  </a:cubicBezTo>
                  <a:cubicBezTo>
                    <a:pt x="189" y="0"/>
                    <a:pt x="287" y="8"/>
                    <a:pt x="317" y="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800" b="1" dirty="0">
                <a:latin typeface="Century Schoolbook" panose="02040604050505020304" pitchFamily="18" charset="0"/>
              </a:endParaRPr>
            </a:p>
          </p:txBody>
        </p:sp>
        <p:graphicFrame>
          <p:nvGraphicFramePr>
            <p:cNvPr id="5124" name="Object 10"/>
            <p:cNvGraphicFramePr/>
            <p:nvPr/>
          </p:nvGraphicFramePr>
          <p:xfrm>
            <a:off x="4545" y="2177"/>
            <a:ext cx="72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" imgW="381000" imgH="241300" progId="Equation.DSMT4">
                    <p:embed/>
                  </p:oleObj>
                </mc:Choice>
                <mc:Fallback>
                  <p:oleObj name="" r:id="rId5" imgW="381000" imgH="2413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45" y="2177"/>
                          <a:ext cx="728" cy="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6" name="Text Box 28"/>
            <p:cNvSpPr txBox="1"/>
            <p:nvPr/>
          </p:nvSpPr>
          <p:spPr>
            <a:xfrm>
              <a:off x="3867" y="2377"/>
              <a:ext cx="8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5-5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57" name="Freeform 29"/>
            <p:cNvSpPr/>
            <p:nvPr/>
          </p:nvSpPr>
          <p:spPr>
            <a:xfrm flipH="1">
              <a:off x="4059" y="1434"/>
              <a:ext cx="1241" cy="671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1043" y="0"/>
                </a:cxn>
                <a:cxn ang="0">
                  <a:pos x="817" y="182"/>
                </a:cxn>
                <a:cxn ang="0">
                  <a:pos x="545" y="726"/>
                </a:cxn>
                <a:cxn ang="0">
                  <a:pos x="227" y="953"/>
                </a:cxn>
                <a:cxn ang="0">
                  <a:pos x="0" y="998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800" b="1" dirty="0"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179388" y="4076700"/>
            <a:ext cx="8388350" cy="588963"/>
            <a:chOff x="476" y="3048"/>
            <a:chExt cx="5284" cy="371"/>
          </a:xfrm>
        </p:grpSpPr>
        <p:sp>
          <p:nvSpPr>
            <p:cNvPr id="5138" name="Text Box 31"/>
            <p:cNvSpPr txBox="1"/>
            <p:nvPr/>
          </p:nvSpPr>
          <p:spPr>
            <a:xfrm>
              <a:off x="476" y="3058"/>
              <a:ext cx="528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显然，在自由度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取定以后，          的值只与</a:t>
              </a:r>
              <a:r>
                <a:rPr lang="zh-CN" altLang="en-US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有关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5" name="Object 11"/>
            <p:cNvGraphicFramePr/>
            <p:nvPr/>
          </p:nvGraphicFramePr>
          <p:xfrm>
            <a:off x="3285" y="3048"/>
            <a:ext cx="633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7" imgW="381000" imgH="241300" progId="Equation.DSMT4">
                    <p:embed/>
                  </p:oleObj>
                </mc:Choice>
                <mc:Fallback>
                  <p:oleObj name="" r:id="rId7" imgW="381000" imgH="2413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85" y="3048"/>
                          <a:ext cx="633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9" name="Text Box 33"/>
          <p:cNvSpPr txBox="1"/>
          <p:nvPr/>
        </p:nvSpPr>
        <p:spPr>
          <a:xfrm>
            <a:off x="179388" y="4700588"/>
            <a:ext cx="8534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例如，当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=21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0.05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时，由附表</a:t>
            </a:r>
            <a:r>
              <a:rPr lang="en-US" altLang="zh-CN" sz="2800" b="1" dirty="0">
                <a:latin typeface="Times New Roman" panose="02020603050405020304" pitchFamily="18" charset="0"/>
              </a:rPr>
              <a:t>4(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200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可查得，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50" name="Object 12"/>
          <p:cNvGraphicFramePr/>
          <p:nvPr/>
        </p:nvGraphicFramePr>
        <p:xfrm>
          <a:off x="179388" y="5516563"/>
          <a:ext cx="2043112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673100" imgH="241300" progId="Equation.DSMT4">
                  <p:embed/>
                </p:oleObj>
              </mc:Choice>
              <mc:Fallback>
                <p:oleObj name="" r:id="rId9" imgW="673100" imgH="241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388" y="5516563"/>
                        <a:ext cx="2043112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1" name="Text Box 35"/>
          <p:cNvSpPr txBox="1"/>
          <p:nvPr/>
        </p:nvSpPr>
        <p:spPr>
          <a:xfrm>
            <a:off x="2051050" y="5570538"/>
            <a:ext cx="15128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32.671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34852" name="Text Box 36"/>
          <p:cNvSpPr txBox="1"/>
          <p:nvPr/>
        </p:nvSpPr>
        <p:spPr>
          <a:xfrm>
            <a:off x="3348038" y="5581650"/>
            <a:ext cx="9366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53" name="Object 13"/>
          <p:cNvGraphicFramePr/>
          <p:nvPr/>
        </p:nvGraphicFramePr>
        <p:xfrm>
          <a:off x="3781425" y="5516563"/>
          <a:ext cx="47910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1739900" imgH="279400" progId="Equation.DSMT4">
                  <p:embed/>
                </p:oleObj>
              </mc:Choice>
              <mc:Fallback>
                <p:oleObj name="" r:id="rId11" imgW="1739900" imgH="2794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81425" y="5516563"/>
                        <a:ext cx="4791075" cy="712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4" name="Text Box 38"/>
          <p:cNvSpPr txBox="1"/>
          <p:nvPr/>
        </p:nvSpPr>
        <p:spPr>
          <a:xfrm>
            <a:off x="2555875" y="30163"/>
            <a:ext cx="4221163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 </a:t>
            </a:r>
            <a:r>
              <a:rPr lang="en-US" altLang="zh-CN" sz="3600" b="1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分布的上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分位点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23" grpId="0"/>
      <p:bldP spid="34824" grpId="0"/>
      <p:bldP spid="34849" grpId="0"/>
      <p:bldP spid="34851" grpId="0"/>
      <p:bldP spid="34852" grpId="0"/>
      <p:bldP spid="348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9" name="Text Box 2"/>
          <p:cNvSpPr txBox="1"/>
          <p:nvPr/>
        </p:nvSpPr>
        <p:spPr>
          <a:xfrm>
            <a:off x="388938" y="357188"/>
            <a:ext cx="591502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(1)  </a:t>
            </a:r>
            <a:r>
              <a:rPr lang="en-US" altLang="zh-CN" sz="3600" b="1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分布的数学期望与方差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867" name="Text Box 3"/>
          <p:cNvSpPr txBox="1"/>
          <p:nvPr/>
        </p:nvSpPr>
        <p:spPr>
          <a:xfrm>
            <a:off x="285750" y="1135063"/>
            <a:ext cx="75612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 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 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 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 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)=2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n.</a:t>
            </a:r>
            <a:endParaRPr lang="en-US" altLang="zh-CN" sz="2800" b="1" i="1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6868" name="Text Box 4"/>
          <p:cNvSpPr txBox="1"/>
          <p:nvPr/>
        </p:nvSpPr>
        <p:spPr>
          <a:xfrm>
            <a:off x="285750" y="1785938"/>
            <a:ext cx="4068763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(2)  </a:t>
            </a:r>
            <a:r>
              <a:rPr lang="en-US" altLang="zh-CN" sz="3600" b="1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分布的可加性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611188" y="2428875"/>
            <a:ext cx="5091112" cy="723900"/>
            <a:chOff x="612" y="1253"/>
            <a:chExt cx="3207" cy="456"/>
          </a:xfrm>
        </p:grpSpPr>
        <p:sp>
          <p:nvSpPr>
            <p:cNvPr id="6158" name="Text Box 6"/>
            <p:cNvSpPr txBox="1"/>
            <p:nvPr/>
          </p:nvSpPr>
          <p:spPr>
            <a:xfrm>
              <a:off x="612" y="1344"/>
              <a:ext cx="6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设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6" name="Object 5"/>
            <p:cNvGraphicFramePr/>
            <p:nvPr/>
          </p:nvGraphicFramePr>
          <p:xfrm>
            <a:off x="803" y="1253"/>
            <a:ext cx="301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1574800" imgH="241300" progId="Equation.DSMT4">
                    <p:embed/>
                  </p:oleObj>
                </mc:Choice>
                <mc:Fallback>
                  <p:oleObj name="" r:id="rId1" imgW="1574800" imgH="2413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03" y="1253"/>
                          <a:ext cx="3016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>
          <a:xfrm>
            <a:off x="5614988" y="2428875"/>
            <a:ext cx="3494087" cy="723900"/>
            <a:chOff x="3559" y="1253"/>
            <a:chExt cx="2201" cy="456"/>
          </a:xfrm>
        </p:grpSpPr>
        <p:sp>
          <p:nvSpPr>
            <p:cNvPr id="6156" name="Rectangle 9"/>
            <p:cNvSpPr/>
            <p:nvPr/>
          </p:nvSpPr>
          <p:spPr>
            <a:xfrm>
              <a:off x="3559" y="1344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且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7" name="Object 6"/>
            <p:cNvGraphicFramePr/>
            <p:nvPr/>
          </p:nvGraphicFramePr>
          <p:xfrm>
            <a:off x="3802" y="1253"/>
            <a:ext cx="8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3" imgW="431800" imgH="241300" progId="Equation.DSMT4">
                    <p:embed/>
                  </p:oleObj>
                </mc:Choice>
                <mc:Fallback>
                  <p:oleObj name="" r:id="rId3" imgW="431800" imgH="2413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02" y="1253"/>
                          <a:ext cx="827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Rectangle 11"/>
            <p:cNvSpPr/>
            <p:nvPr/>
          </p:nvSpPr>
          <p:spPr>
            <a:xfrm>
              <a:off x="4513" y="1344"/>
              <a:ext cx="12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相互独立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6876" name="Rectangle 12"/>
          <p:cNvSpPr/>
          <p:nvPr/>
        </p:nvSpPr>
        <p:spPr>
          <a:xfrm>
            <a:off x="681038" y="3346450"/>
            <a:ext cx="8667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877" name="Object 7"/>
          <p:cNvGraphicFramePr/>
          <p:nvPr/>
        </p:nvGraphicFramePr>
        <p:xfrm>
          <a:off x="1692275" y="3214688"/>
          <a:ext cx="39766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1308100" imgH="241300" progId="Equation.DSMT4">
                  <p:embed/>
                </p:oleObj>
              </mc:Choice>
              <mc:Fallback>
                <p:oleObj name="" r:id="rId5" imgW="1308100" imgH="2413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3214688"/>
                        <a:ext cx="3976688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/>
          <p:cNvSpPr txBox="1"/>
          <p:nvPr/>
        </p:nvSpPr>
        <p:spPr>
          <a:xfrm>
            <a:off x="285750" y="3997325"/>
            <a:ext cx="9029700" cy="2308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(3)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若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baseline="-25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,X</a:t>
            </a:r>
            <a:r>
              <a:rPr lang="en-US" altLang="zh-CN" sz="3600" b="1" baseline="-25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,X</a:t>
            </a:r>
            <a:r>
              <a:rPr lang="en-US" altLang="zh-CN" sz="3600" b="1" baseline="-25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相互独立，都服从</a:t>
            </a:r>
            <a:r>
              <a:rPr lang="en-US" altLang="zh-CN" sz="3600" b="1" i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(0,1)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endParaRPr lang="en-US" altLang="zh-CN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baseline="-25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 b="1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+X</a:t>
            </a:r>
            <a:r>
              <a:rPr lang="en-US" altLang="zh-CN" sz="3600" b="1" baseline="-25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+…+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baseline="-25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3600" b="1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~ </a:t>
            </a:r>
            <a:r>
              <a:rPr lang="en-US" altLang="zh-CN" sz="3600" b="1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(n)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，反之若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X~ </a:t>
            </a:r>
            <a:r>
              <a:rPr lang="en-US" altLang="zh-CN" sz="3600" b="1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(n) </a:t>
            </a:r>
            <a:endParaRPr lang="en-US" altLang="zh-CN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，则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可以分解成 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n 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个相互独立的标准正</a:t>
            </a:r>
            <a:endParaRPr lang="en-US" altLang="zh-CN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态随机变量的平方和。</a:t>
            </a:r>
            <a:endParaRPr lang="en-US" altLang="zh-CN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36876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4" name="Group 18"/>
          <p:cNvGrpSpPr/>
          <p:nvPr/>
        </p:nvGrpSpPr>
        <p:grpSpPr>
          <a:xfrm>
            <a:off x="107950" y="203200"/>
            <a:ext cx="8964613" cy="2020888"/>
            <a:chOff x="249" y="119"/>
            <a:chExt cx="5647" cy="1273"/>
          </a:xfrm>
        </p:grpSpPr>
        <p:sp>
          <p:nvSpPr>
            <p:cNvPr id="7183" name="Text Box 3"/>
            <p:cNvSpPr txBox="1"/>
            <p:nvPr/>
          </p:nvSpPr>
          <p:spPr>
            <a:xfrm>
              <a:off x="249" y="119"/>
              <a:ext cx="5647" cy="11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例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…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为取自正态总体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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 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的样本，则统计量                         服从什么分布？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0" name="Object 6"/>
            <p:cNvGraphicFramePr/>
            <p:nvPr/>
          </p:nvGraphicFramePr>
          <p:xfrm>
            <a:off x="2172" y="396"/>
            <a:ext cx="1294" cy="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812165" imgH="571500" progId="Equation.DSMT4">
                    <p:embed/>
                  </p:oleObj>
                </mc:Choice>
                <mc:Fallback>
                  <p:oleObj name="" r:id="rId1" imgW="812165" imgH="5715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72" y="396"/>
                          <a:ext cx="1294" cy="9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3" name="Text Box 5"/>
          <p:cNvSpPr txBox="1"/>
          <p:nvPr/>
        </p:nvSpPr>
        <p:spPr>
          <a:xfrm>
            <a:off x="250825" y="2349500"/>
            <a:ext cx="1511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1114425" y="2349500"/>
            <a:ext cx="2879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由已知，有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895" name="Rectangle 7"/>
          <p:cNvSpPr/>
          <p:nvPr/>
        </p:nvSpPr>
        <p:spPr>
          <a:xfrm>
            <a:off x="1042988" y="2852738"/>
            <a:ext cx="7562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相互独立，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896" name="Text Box 8"/>
          <p:cNvSpPr txBox="1"/>
          <p:nvPr/>
        </p:nvSpPr>
        <p:spPr>
          <a:xfrm>
            <a:off x="539750" y="3754438"/>
            <a:ext cx="86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897" name="Object 7"/>
          <p:cNvGraphicFramePr/>
          <p:nvPr/>
        </p:nvGraphicFramePr>
        <p:xfrm>
          <a:off x="1116013" y="3500438"/>
          <a:ext cx="29956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091565" imgH="368300" progId="Equation.DSMT4">
                  <p:embed/>
                </p:oleObj>
              </mc:Choice>
              <mc:Fallback>
                <p:oleObj name="" r:id="rId3" imgW="1091565" imgH="368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3500438"/>
                        <a:ext cx="299561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>
          <a:xfrm>
            <a:off x="3957638" y="3525838"/>
            <a:ext cx="3998912" cy="1104900"/>
            <a:chOff x="1907" y="3067"/>
            <a:chExt cx="2519" cy="696"/>
          </a:xfrm>
        </p:grpSpPr>
        <p:sp>
          <p:nvSpPr>
            <p:cNvPr id="7181" name="Rectangle 11"/>
            <p:cNvSpPr/>
            <p:nvPr/>
          </p:nvSpPr>
          <p:spPr>
            <a:xfrm>
              <a:off x="1907" y="3229"/>
              <a:ext cx="10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且各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2" name="Object 8"/>
            <p:cNvGraphicFramePr/>
            <p:nvPr/>
          </p:nvGraphicFramePr>
          <p:xfrm>
            <a:off x="2381" y="3067"/>
            <a:ext cx="856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495300" imgH="368300" progId="Equation.DSMT4">
                    <p:embed/>
                  </p:oleObj>
                </mc:Choice>
                <mc:Fallback>
                  <p:oleObj name="" r:id="rId5" imgW="495300" imgH="3683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81" y="3067"/>
                          <a:ext cx="856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Rectangle 13"/>
            <p:cNvSpPr/>
            <p:nvPr/>
          </p:nvSpPr>
          <p:spPr>
            <a:xfrm>
              <a:off x="3152" y="3249"/>
              <a:ext cx="127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相互独立，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7902" name="Rectangle 14"/>
          <p:cNvSpPr/>
          <p:nvPr/>
        </p:nvSpPr>
        <p:spPr>
          <a:xfrm>
            <a:off x="539750" y="4581525"/>
            <a:ext cx="2943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由定义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6.2.2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903" name="Object 9"/>
          <p:cNvGraphicFramePr/>
          <p:nvPr/>
        </p:nvGraphicFramePr>
        <p:xfrm>
          <a:off x="611188" y="4768850"/>
          <a:ext cx="742156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2705100" imgH="609600" progId="Equation.DSMT4">
                  <p:embed/>
                </p:oleObj>
              </mc:Choice>
              <mc:Fallback>
                <p:oleObj name="" r:id="rId7" imgW="2705100" imgH="609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188" y="4768850"/>
                        <a:ext cx="7421562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  <p:bldP spid="37895" grpId="0"/>
      <p:bldP spid="37896" grpId="0"/>
      <p:bldP spid="379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00" name="Group 18"/>
          <p:cNvGrpSpPr/>
          <p:nvPr/>
        </p:nvGrpSpPr>
        <p:grpSpPr>
          <a:xfrm>
            <a:off x="107950" y="203200"/>
            <a:ext cx="8964613" cy="1662113"/>
            <a:chOff x="249" y="119"/>
            <a:chExt cx="5647" cy="1047"/>
          </a:xfrm>
        </p:grpSpPr>
        <p:sp>
          <p:nvSpPr>
            <p:cNvPr id="8212" name="Text Box 3"/>
            <p:cNvSpPr txBox="1"/>
            <p:nvPr/>
          </p:nvSpPr>
          <p:spPr>
            <a:xfrm>
              <a:off x="249" y="119"/>
              <a:ext cx="5647" cy="104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例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…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6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为取自正态总体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的样本，                                                         ，求常数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c,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使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cY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服从</a:t>
              </a:r>
              <a:r>
                <a:rPr lang="en-US" altLang="zh-CN" sz="32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</a:t>
              </a:r>
              <a:r>
                <a:rPr lang="en-US" altLang="zh-CN" sz="3200" b="1" baseline="30000" dirty="0"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分布？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4" name="Object 9"/>
            <p:cNvGraphicFramePr/>
            <p:nvPr/>
          </p:nvGraphicFramePr>
          <p:xfrm>
            <a:off x="1126" y="520"/>
            <a:ext cx="3262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2324100" imgH="241300" progId="Equation.DSMT4">
                    <p:embed/>
                  </p:oleObj>
                </mc:Choice>
                <mc:Fallback>
                  <p:oleObj name="" r:id="rId1" imgW="2324100" imgH="2413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26" y="520"/>
                          <a:ext cx="3262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3" name="Text Box 5"/>
          <p:cNvSpPr txBox="1"/>
          <p:nvPr/>
        </p:nvSpPr>
        <p:spPr>
          <a:xfrm>
            <a:off x="250825" y="1928813"/>
            <a:ext cx="15113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1114425" y="1928813"/>
            <a:ext cx="2879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由已知，有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895" name="Rectangle 7"/>
          <p:cNvSpPr/>
          <p:nvPr/>
        </p:nvSpPr>
        <p:spPr>
          <a:xfrm>
            <a:off x="1042988" y="2432050"/>
            <a:ext cx="7562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</a:rPr>
              <a:t>相互独立，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896" name="Text Box 8"/>
          <p:cNvSpPr txBox="1"/>
          <p:nvPr/>
        </p:nvSpPr>
        <p:spPr>
          <a:xfrm>
            <a:off x="285750" y="3143250"/>
            <a:ext cx="86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897" name="Object 10"/>
          <p:cNvGraphicFramePr/>
          <p:nvPr/>
        </p:nvGraphicFramePr>
        <p:xfrm>
          <a:off x="785813" y="3170238"/>
          <a:ext cx="32908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447800" imgH="228600" progId="Equation.DSMT4">
                  <p:embed/>
                </p:oleObj>
              </mc:Choice>
              <mc:Fallback>
                <p:oleObj name="" r:id="rId3" imgW="14478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13" y="3170238"/>
                        <a:ext cx="3290887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>
          <a:xfrm>
            <a:off x="4357688" y="3000375"/>
            <a:ext cx="4044950" cy="914400"/>
            <a:chOff x="1788" y="3055"/>
            <a:chExt cx="2548" cy="576"/>
          </a:xfrm>
        </p:grpSpPr>
        <p:sp>
          <p:nvSpPr>
            <p:cNvPr id="8211" name="Rectangle 11"/>
            <p:cNvSpPr/>
            <p:nvPr/>
          </p:nvSpPr>
          <p:spPr>
            <a:xfrm>
              <a:off x="1788" y="3181"/>
              <a:ext cx="10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所以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6" name="Object 11"/>
            <p:cNvGraphicFramePr/>
            <p:nvPr/>
          </p:nvGraphicFramePr>
          <p:xfrm>
            <a:off x="2299" y="3055"/>
            <a:ext cx="2037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1473200" imgH="381000" progId="Equation.DSMT4">
                    <p:embed/>
                  </p:oleObj>
                </mc:Choice>
                <mc:Fallback>
                  <p:oleObj name="" r:id="rId5" imgW="1473200" imgH="3810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99" y="3055"/>
                          <a:ext cx="2037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/>
          <p:nvPr/>
        </p:nvGrpSpPr>
        <p:grpSpPr>
          <a:xfrm>
            <a:off x="285750" y="3800475"/>
            <a:ext cx="4044950" cy="914400"/>
            <a:chOff x="1788" y="3055"/>
            <a:chExt cx="2548" cy="576"/>
          </a:xfrm>
        </p:grpSpPr>
        <p:sp>
          <p:nvSpPr>
            <p:cNvPr id="8210" name="Rectangle 11"/>
            <p:cNvSpPr/>
            <p:nvPr/>
          </p:nvSpPr>
          <p:spPr>
            <a:xfrm>
              <a:off x="1788" y="3181"/>
              <a:ext cx="10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同理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7" name="Object 12"/>
            <p:cNvGraphicFramePr/>
            <p:nvPr/>
          </p:nvGraphicFramePr>
          <p:xfrm>
            <a:off x="2299" y="3055"/>
            <a:ext cx="2037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7" imgW="1473200" imgH="381000" progId="Equation.DSMT4">
                    <p:embed/>
                  </p:oleObj>
                </mc:Choice>
                <mc:Fallback>
                  <p:oleObj name="" r:id="rId7" imgW="1473200" imgH="3810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99" y="3055"/>
                          <a:ext cx="2037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"/>
          <p:cNvGrpSpPr/>
          <p:nvPr/>
        </p:nvGrpSpPr>
        <p:grpSpPr>
          <a:xfrm>
            <a:off x="214313" y="4714875"/>
            <a:ext cx="5753100" cy="571500"/>
            <a:chOff x="1788" y="3181"/>
            <a:chExt cx="3624" cy="360"/>
          </a:xfrm>
        </p:grpSpPr>
        <p:sp>
          <p:nvSpPr>
            <p:cNvPr id="8209" name="Rectangle 11"/>
            <p:cNvSpPr/>
            <p:nvPr/>
          </p:nvSpPr>
          <p:spPr>
            <a:xfrm>
              <a:off x="1788" y="3181"/>
              <a:ext cx="10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且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8" name="Object 13"/>
            <p:cNvGraphicFramePr/>
            <p:nvPr/>
          </p:nvGraphicFramePr>
          <p:xfrm>
            <a:off x="2058" y="3195"/>
            <a:ext cx="335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2425700" imgH="228600" progId="Equation.DSMT4">
                    <p:embed/>
                  </p:oleObj>
                </mc:Choice>
                <mc:Fallback>
                  <p:oleObj name="" r:id="rId9" imgW="2425700" imgH="2286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58" y="3195"/>
                          <a:ext cx="3354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11"/>
          <p:cNvSpPr/>
          <p:nvPr/>
        </p:nvSpPr>
        <p:spPr>
          <a:xfrm>
            <a:off x="5956300" y="4695825"/>
            <a:ext cx="29019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根据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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分布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的定义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" name="Object 14"/>
          <p:cNvGraphicFramePr/>
          <p:nvPr/>
        </p:nvGraphicFramePr>
        <p:xfrm>
          <a:off x="1225550" y="5302250"/>
          <a:ext cx="61325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1" imgW="2794000" imgH="469900" progId="Equation.DSMT4">
                  <p:embed/>
                </p:oleObj>
              </mc:Choice>
              <mc:Fallback>
                <p:oleObj name="" r:id="rId11" imgW="2794000" imgH="469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5550" y="5302250"/>
                        <a:ext cx="6132513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  <p:bldP spid="37895" grpId="0"/>
      <p:bldP spid="37896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1" name="Text Box 3"/>
          <p:cNvSpPr txBox="1"/>
          <p:nvPr/>
        </p:nvSpPr>
        <p:spPr>
          <a:xfrm>
            <a:off x="214313" y="2297113"/>
            <a:ext cx="8553450" cy="1062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Arial Unicode MS" panose="020B0604020202020204" pitchFamily="34" charset="-122"/>
              </a:rPr>
              <a:t>总体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Arial Unicode MS" panose="020B0604020202020204" pitchFamily="34" charset="-122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ea typeface="Arial Unicode MS" panose="020B0604020202020204" pitchFamily="34" charset="-122"/>
              </a:rPr>
              <a:t>——</a:t>
            </a:r>
            <a:r>
              <a:rPr lang="zh-CN" altLang="en-US" sz="2800" b="1" dirty="0">
                <a:latin typeface="楷体_GB2312" pitchFamily="49" charset="-122"/>
                <a:ea typeface="Arial Unicode MS" panose="020B0604020202020204" pitchFamily="34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Arial Unicode MS" panose="020B0604020202020204" pitchFamily="34" charset="-122"/>
                <a:sym typeface="Math4" pitchFamily="2" charset="2"/>
              </a:rPr>
              <a:t>研究对象全体元素组成的集合</a:t>
            </a:r>
            <a:endParaRPr lang="en-US" altLang="zh-CN" sz="2800" b="1" dirty="0">
              <a:latin typeface="楷体_GB2312" pitchFamily="49" charset="-122"/>
              <a:ea typeface="Arial Unicode MS" panose="020B0604020202020204" pitchFamily="34" charset="-122"/>
              <a:sym typeface="Math4" pitchFamily="2" charset="2"/>
            </a:endParaRPr>
          </a:p>
          <a:p>
            <a:pPr>
              <a:spcBef>
                <a:spcPct val="25000"/>
              </a:spcBef>
            </a:pPr>
            <a:r>
              <a:rPr lang="zh-CN" altLang="en-US" sz="2800" b="1" dirty="0">
                <a:latin typeface="楷体_GB2312" pitchFamily="49" charset="-122"/>
                <a:sym typeface="Math4" pitchFamily="2" charset="2"/>
              </a:rPr>
              <a:t>    所研究的对象的某个(或某些)数量指标的全体</a:t>
            </a:r>
            <a:endParaRPr lang="zh-CN" altLang="en-US" sz="2800" b="1" dirty="0">
              <a:latin typeface="楷体_GB2312" pitchFamily="49" charset="-122"/>
              <a:sym typeface="Math4" pitchFamily="2" charset="2"/>
            </a:endParaRPr>
          </a:p>
        </p:txBody>
      </p:sp>
      <p:sp>
        <p:nvSpPr>
          <p:cNvPr id="43013" name="Rectangle 5"/>
          <p:cNvSpPr/>
          <p:nvPr/>
        </p:nvSpPr>
        <p:spPr>
          <a:xfrm>
            <a:off x="292100" y="3429000"/>
            <a:ext cx="84756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Arial Unicode MS" panose="020B0604020202020204" pitchFamily="34" charset="-122"/>
              </a:rPr>
              <a:t>个体</a:t>
            </a:r>
            <a:r>
              <a:rPr lang="zh-CN" altLang="en-US" sz="2800" b="1" dirty="0">
                <a:latin typeface="楷体_GB2312" pitchFamily="49" charset="-122"/>
                <a:ea typeface="Arial Unicode MS" panose="020B0604020202020204" pitchFamily="34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Arial Unicode MS" panose="020B0604020202020204" pitchFamily="34" charset="-122"/>
              </a:rPr>
              <a:t>——</a:t>
            </a:r>
            <a:r>
              <a:rPr lang="zh-CN" altLang="en-US" sz="2800" b="1" dirty="0">
                <a:latin typeface="楷体_GB2312" pitchFamily="49" charset="-122"/>
                <a:ea typeface="Arial Unicode MS" panose="020B0604020202020204" pitchFamily="34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Arial Unicode MS" panose="020B0604020202020204" pitchFamily="34" charset="-122"/>
                <a:sym typeface="Math4" pitchFamily="2" charset="2"/>
              </a:rPr>
              <a:t>组成总体的每一个元素</a:t>
            </a:r>
            <a:endParaRPr lang="zh-CN" altLang="en-US" sz="2800" dirty="0">
              <a:latin typeface="楷体_GB2312" pitchFamily="49" charset="-122"/>
              <a:ea typeface="Arial Unicode MS" panose="020B0604020202020204" pitchFamily="34" charset="-122"/>
              <a:sym typeface="Math4" pitchFamily="2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914400" y="1524000"/>
            <a:ext cx="3962400" cy="641350"/>
            <a:chOff x="576" y="144"/>
            <a:chExt cx="2496" cy="404"/>
          </a:xfrm>
        </p:grpSpPr>
        <p:sp>
          <p:nvSpPr>
            <p:cNvPr id="32777" name="Text Box 2"/>
            <p:cNvSpPr txBox="1"/>
            <p:nvPr/>
          </p:nvSpPr>
          <p:spPr>
            <a:xfrm>
              <a:off x="1140" y="144"/>
              <a:ext cx="193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600" dirty="0">
                  <a:solidFill>
                    <a:srgbClr val="00FF00"/>
                  </a:solidFill>
                  <a:latin typeface="楷体_GB2312" pitchFamily="49" charset="-122"/>
                  <a:ea typeface="Arial Unicode MS" panose="020B0604020202020204" pitchFamily="34" charset="-122"/>
                </a:rPr>
                <a:t>总体和样本</a:t>
              </a:r>
              <a:endParaRPr lang="zh-CN" altLang="en-US" sz="3600" dirty="0">
                <a:solidFill>
                  <a:srgbClr val="00FF00"/>
                </a:solidFill>
                <a:latin typeface="楷体_GB2312" pitchFamily="49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32778" name="Oval 6"/>
            <p:cNvSpPr/>
            <p:nvPr/>
          </p:nvSpPr>
          <p:spPr>
            <a:xfrm>
              <a:off x="576" y="288"/>
              <a:ext cx="288" cy="144"/>
            </a:xfrm>
            <a:prstGeom prst="ellipse">
              <a:avLst/>
            </a:prstGeom>
            <a:solidFill>
              <a:srgbClr val="FF33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2773" name="Text Box 13"/>
          <p:cNvSpPr txBox="1"/>
          <p:nvPr/>
        </p:nvSpPr>
        <p:spPr>
          <a:xfrm>
            <a:off x="1857375" y="476250"/>
            <a:ext cx="5857875" cy="769938"/>
          </a:xfrm>
          <a:prstGeom prst="rect">
            <a:avLst/>
          </a:prstGeom>
          <a:solidFill>
            <a:srgbClr val="CCECFF"/>
          </a:solidFill>
          <a:ln w="12700">
            <a:noFill/>
          </a:ln>
        </p:spPr>
        <p:txBody>
          <a:bodyPr>
            <a:spAutoFit/>
          </a:bodyPr>
          <a:p>
            <a:r>
              <a:rPr lang="zh-CN" altLang="en-US" sz="4400" b="1" dirty="0">
                <a:solidFill>
                  <a:srgbClr val="00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§ 6.1  随机样本</a:t>
            </a:r>
            <a:endParaRPr lang="zh-CN" altLang="en-US" sz="4400" b="1" dirty="0">
              <a:solidFill>
                <a:srgbClr val="000066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292100" y="4119563"/>
            <a:ext cx="84756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Arial Unicode MS" panose="020B0604020202020204" pitchFamily="34" charset="-122"/>
              </a:rPr>
              <a:t>容量</a:t>
            </a:r>
            <a:r>
              <a:rPr lang="zh-CN" altLang="en-US" sz="2800" b="1" dirty="0">
                <a:latin typeface="楷体_GB2312" pitchFamily="49" charset="-122"/>
                <a:ea typeface="Arial Unicode MS" panose="020B0604020202020204" pitchFamily="34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Arial Unicode MS" panose="020B0604020202020204" pitchFamily="34" charset="-122"/>
              </a:rPr>
              <a:t>——</a:t>
            </a:r>
            <a:r>
              <a:rPr lang="zh-CN" altLang="en-US" sz="2800" b="1" dirty="0">
                <a:latin typeface="楷体_GB2312" pitchFamily="49" charset="-122"/>
                <a:ea typeface="Arial Unicode MS" panose="020B0604020202020204" pitchFamily="34" charset="-122"/>
              </a:rPr>
              <a:t> 总体中所包含个体的个数</a:t>
            </a:r>
            <a:endParaRPr lang="zh-CN" altLang="en-US" sz="2800" dirty="0">
              <a:latin typeface="楷体_GB2312" pitchFamily="49" charset="-122"/>
              <a:ea typeface="Arial Unicode MS" panose="020B0604020202020204" pitchFamily="34" charset="-122"/>
              <a:sym typeface="Math4" pitchFamily="2" charset="2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285750" y="4762500"/>
            <a:ext cx="84756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Arial Unicode MS" panose="020B0604020202020204" pitchFamily="34" charset="-122"/>
              </a:rPr>
              <a:t>有限总体</a:t>
            </a:r>
            <a:r>
              <a:rPr lang="zh-CN" altLang="en-US" sz="2800" b="1" dirty="0">
                <a:latin typeface="楷体_GB2312" pitchFamily="49" charset="-122"/>
                <a:ea typeface="Arial Unicode MS" panose="020B0604020202020204" pitchFamily="34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Arial Unicode MS" panose="020B0604020202020204" pitchFamily="34" charset="-122"/>
              </a:rPr>
              <a:t>——</a:t>
            </a:r>
            <a:r>
              <a:rPr lang="zh-CN" altLang="en-US" sz="2800" b="1" dirty="0">
                <a:latin typeface="楷体_GB2312" pitchFamily="49" charset="-122"/>
                <a:ea typeface="Arial Unicode MS" panose="020B0604020202020204" pitchFamily="34" charset="-122"/>
              </a:rPr>
              <a:t> 容量为有限的总体</a:t>
            </a:r>
            <a:endParaRPr lang="zh-CN" altLang="en-US" sz="2800" dirty="0">
              <a:latin typeface="楷体_GB2312" pitchFamily="49" charset="-122"/>
              <a:ea typeface="Arial Unicode MS" panose="020B0604020202020204" pitchFamily="34" charset="-122"/>
              <a:sym typeface="Math4" pitchFamily="2" charset="2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285750" y="5262563"/>
            <a:ext cx="84756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Arial Unicode MS" panose="020B0604020202020204" pitchFamily="34" charset="-122"/>
              </a:rPr>
              <a:t>无限总体 </a:t>
            </a:r>
            <a:r>
              <a:rPr lang="zh-CN" altLang="en-US" sz="2800" dirty="0">
                <a:latin typeface="Arial" panose="020B0604020202020204" pitchFamily="34" charset="0"/>
                <a:ea typeface="Arial Unicode MS" panose="020B0604020202020204" pitchFamily="34" charset="-122"/>
              </a:rPr>
              <a:t>——</a:t>
            </a:r>
            <a:r>
              <a:rPr lang="zh-CN" altLang="en-US" sz="2800" b="1" dirty="0">
                <a:latin typeface="楷体_GB2312" pitchFamily="49" charset="-122"/>
                <a:ea typeface="Arial Unicode MS" panose="020B0604020202020204" pitchFamily="34" charset="-122"/>
              </a:rPr>
              <a:t> 容量为无限的总体</a:t>
            </a:r>
            <a:endParaRPr lang="zh-CN" altLang="en-US" sz="2800" dirty="0">
              <a:latin typeface="楷体_GB2312" pitchFamily="49" charset="-122"/>
              <a:ea typeface="Arial Unicode MS" panose="020B0604020202020204" pitchFamily="34" charset="-122"/>
              <a:sym typeface="Math4" pitchFamily="2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3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0"/>
          <p:cNvGrpSpPr/>
          <p:nvPr/>
        </p:nvGrpSpPr>
        <p:grpSpPr>
          <a:xfrm>
            <a:off x="214313" y="447675"/>
            <a:ext cx="5753100" cy="571500"/>
            <a:chOff x="1788" y="3181"/>
            <a:chExt cx="3624" cy="360"/>
          </a:xfrm>
        </p:grpSpPr>
        <p:sp>
          <p:nvSpPr>
            <p:cNvPr id="9225" name="Rectangle 11"/>
            <p:cNvSpPr/>
            <p:nvPr/>
          </p:nvSpPr>
          <p:spPr>
            <a:xfrm>
              <a:off x="1788" y="3181"/>
              <a:ext cx="10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且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18" name="Object 9"/>
            <p:cNvGraphicFramePr/>
            <p:nvPr/>
          </p:nvGraphicFramePr>
          <p:xfrm>
            <a:off x="2058" y="3195"/>
            <a:ext cx="335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2425700" imgH="228600" progId="Equation.DSMT4">
                    <p:embed/>
                  </p:oleObj>
                </mc:Choice>
                <mc:Fallback>
                  <p:oleObj name="" r:id="rId1" imgW="2425700" imgH="2286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58" y="3195"/>
                          <a:ext cx="3354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11"/>
          <p:cNvSpPr/>
          <p:nvPr/>
        </p:nvSpPr>
        <p:spPr>
          <a:xfrm>
            <a:off x="5956300" y="428625"/>
            <a:ext cx="29019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根据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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分布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的定义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" name="Object 10"/>
          <p:cNvGraphicFramePr/>
          <p:nvPr/>
        </p:nvGraphicFramePr>
        <p:xfrm>
          <a:off x="1225550" y="1035050"/>
          <a:ext cx="61325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794000" imgH="469900" progId="Equation.DSMT4">
                  <p:embed/>
                </p:oleObj>
              </mc:Choice>
              <mc:Fallback>
                <p:oleObj name="" r:id="rId3" imgW="2794000" imgH="4699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5550" y="1035050"/>
                        <a:ext cx="6132513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1"/>
          <p:cNvSpPr/>
          <p:nvPr/>
        </p:nvSpPr>
        <p:spPr>
          <a:xfrm>
            <a:off x="366713" y="2266950"/>
            <a:ext cx="1616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于是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44" name="Object 11"/>
          <p:cNvGraphicFramePr/>
          <p:nvPr/>
        </p:nvGraphicFramePr>
        <p:xfrm>
          <a:off x="811213" y="2825750"/>
          <a:ext cx="69405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3162300" imgH="330200" progId="Equation.DSMT4">
                  <p:embed/>
                </p:oleObj>
              </mc:Choice>
              <mc:Fallback>
                <p:oleObj name="" r:id="rId5" imgW="3162300" imgH="330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1213" y="2825750"/>
                        <a:ext cx="694055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/>
          <p:nvPr/>
        </p:nvSpPr>
        <p:spPr>
          <a:xfrm>
            <a:off x="428625" y="3786188"/>
            <a:ext cx="75723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即当常数</a:t>
            </a:r>
            <a:r>
              <a:rPr lang="en-US" altLang="zh-CN" sz="2800" b="1" dirty="0">
                <a:latin typeface="Times New Roman" panose="02020603050405020304" pitchFamily="18" charset="0"/>
              </a:rPr>
              <a:t>c=1/3</a:t>
            </a:r>
            <a:r>
              <a:rPr lang="zh-CN" altLang="en-US" sz="2800" b="1" dirty="0">
                <a:latin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</a:rPr>
              <a:t>,cY</a:t>
            </a:r>
            <a:r>
              <a:rPr lang="zh-CN" altLang="en-US" sz="2800" b="1" dirty="0">
                <a:latin typeface="Times New Roman" panose="02020603050405020304" pitchFamily="18" charset="0"/>
              </a:rPr>
              <a:t>服从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</a:t>
            </a:r>
            <a:r>
              <a:rPr lang="en-US" altLang="zh-CN" sz="3200" b="1" baseline="30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Text Box 2"/>
          <p:cNvSpPr txBox="1"/>
          <p:nvPr/>
        </p:nvSpPr>
        <p:spPr>
          <a:xfrm>
            <a:off x="-71437" y="44450"/>
            <a:ext cx="308927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（二）、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63" name="Text Box 3"/>
          <p:cNvSpPr txBox="1"/>
          <p:nvPr/>
        </p:nvSpPr>
        <p:spPr>
          <a:xfrm>
            <a:off x="900113" y="649288"/>
            <a:ext cx="20161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定义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179388" y="571500"/>
            <a:ext cx="8785225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设随机变量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 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相互独立，则称统计量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65" name="Object 4"/>
          <p:cNvGraphicFramePr/>
          <p:nvPr/>
        </p:nvGraphicFramePr>
        <p:xfrm>
          <a:off x="4500563" y="1071563"/>
          <a:ext cx="1643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736600" imgH="342900" progId="Equation.DSMT4">
                  <p:embed/>
                </p:oleObj>
              </mc:Choice>
              <mc:Fallback>
                <p:oleObj name="" r:id="rId1" imgW="736600" imgH="3429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0563" y="1071563"/>
                        <a:ext cx="1643062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/>
          <p:nvPr/>
        </p:nvSpPr>
        <p:spPr>
          <a:xfrm>
            <a:off x="179388" y="2047875"/>
            <a:ext cx="64087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服从自由度为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分布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学生氏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0967" name="Rectangle 7"/>
          <p:cNvSpPr/>
          <p:nvPr/>
        </p:nvSpPr>
        <p:spPr>
          <a:xfrm>
            <a:off x="6156325" y="2071688"/>
            <a:ext cx="11239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记作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0969" name="Text Box 9"/>
          <p:cNvSpPr txBox="1"/>
          <p:nvPr/>
        </p:nvSpPr>
        <p:spPr>
          <a:xfrm>
            <a:off x="6877050" y="2047875"/>
            <a:ext cx="21240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0972" name="Text Box 12"/>
          <p:cNvSpPr txBox="1"/>
          <p:nvPr/>
        </p:nvSpPr>
        <p:spPr>
          <a:xfrm>
            <a:off x="250825" y="4976813"/>
            <a:ext cx="88931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形状类似标准正态分布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的概率密度的图形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0973" name="Rectangle 13"/>
          <p:cNvSpPr/>
          <p:nvPr/>
        </p:nvSpPr>
        <p:spPr>
          <a:xfrm>
            <a:off x="755650" y="5667375"/>
            <a:ext cx="68738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较大时，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分布近似于标准正态分布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4" grpId="0"/>
      <p:bldP spid="40966" grpId="0"/>
      <p:bldP spid="40967" grpId="0"/>
      <p:bldP spid="40969" grpId="0"/>
      <p:bldP spid="40972" grpId="0"/>
      <p:bldP spid="409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ext Box 2" descr="深色竖线"/>
          <p:cNvSpPr txBox="1"/>
          <p:nvPr/>
        </p:nvSpPr>
        <p:spPr>
          <a:xfrm>
            <a:off x="677863" y="5032375"/>
            <a:ext cx="77406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latin typeface="Century Schoolbook" panose="02040604050505020304" pitchFamily="18" charset="0"/>
              </a:rPr>
              <a:t>t </a:t>
            </a:r>
            <a:r>
              <a:rPr lang="zh-CN" altLang="en-US" sz="3600" dirty="0">
                <a:latin typeface="楷体_GB2312" pitchFamily="49" charset="-122"/>
              </a:rPr>
              <a:t>分布的图形</a:t>
            </a:r>
            <a:r>
              <a:rPr lang="en-US" altLang="zh-CN" sz="3600" dirty="0">
                <a:latin typeface="楷体_GB2312" pitchFamily="49" charset="-122"/>
              </a:rPr>
              <a:t>(</a:t>
            </a:r>
            <a:r>
              <a:rPr lang="zh-CN" altLang="en-US" sz="3600" dirty="0">
                <a:latin typeface="楷体_GB2312" pitchFamily="49" charset="-122"/>
              </a:rPr>
              <a:t>红色的是标准正态分布</a:t>
            </a:r>
            <a:r>
              <a:rPr lang="en-US" altLang="zh-CN" sz="3600" dirty="0">
                <a:latin typeface="楷体_GB2312" pitchFamily="49" charset="-122"/>
              </a:rPr>
              <a:t>)</a:t>
            </a:r>
            <a:endParaRPr lang="en-US" altLang="zh-CN" sz="3600" dirty="0">
              <a:latin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668463" y="609600"/>
            <a:ext cx="6049962" cy="4194175"/>
            <a:chOff x="1051" y="569"/>
            <a:chExt cx="3811" cy="2457"/>
          </a:xfrm>
          <a:solidFill>
            <a:schemeClr val="accent1"/>
          </a:solidFill>
        </p:grpSpPr>
        <p:pic>
          <p:nvPicPr>
            <p:cNvPr id="38919" name="Picture 6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51" y="569"/>
              <a:ext cx="3562" cy="2457"/>
            </a:xfrm>
            <a:prstGeom prst="rect">
              <a:avLst/>
            </a:prstGeom>
            <a:solidFill>
              <a:srgbClr val="C00000">
                <a:alpha val="95000"/>
              </a:srgbClr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8917" name="Text Box 4" descr="深色竖线"/>
            <p:cNvSpPr txBox="1">
              <a:spLocks noChangeArrowheads="1"/>
            </p:cNvSpPr>
            <p:nvPr/>
          </p:nvSpPr>
          <p:spPr bwMode="auto">
            <a:xfrm>
              <a:off x="2827" y="1886"/>
              <a:ext cx="548" cy="26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 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+mn-ea"/>
                  <a:cs typeface="+mn-cs"/>
                </a:rPr>
                <a:t>=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+mn-ea"/>
                  <a:cs typeface="+mn-cs"/>
                </a:rPr>
                <a:t>1</a:t>
              </a:r>
              <a:endPara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endParaRPr>
            </a:p>
          </p:txBody>
        </p:sp>
        <p:sp>
          <p:nvSpPr>
            <p:cNvPr id="38918" name="Text Box 5" descr="深色竖线"/>
            <p:cNvSpPr txBox="1">
              <a:spLocks noChangeArrowheads="1"/>
            </p:cNvSpPr>
            <p:nvPr/>
          </p:nvSpPr>
          <p:spPr bwMode="auto">
            <a:xfrm>
              <a:off x="4362" y="2465"/>
              <a:ext cx="500" cy="26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+mn-ea"/>
                  <a:cs typeface="+mn-cs"/>
                </a:rPr>
                <a:t>=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+mn-ea"/>
                  <a:cs typeface="+mn-cs"/>
                </a:rPr>
                <a:t>20</a:t>
              </a:r>
              <a:endPara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2" descr="深色竖线"/>
          <p:cNvSpPr txBox="1"/>
          <p:nvPr/>
        </p:nvSpPr>
        <p:spPr>
          <a:xfrm>
            <a:off x="533400" y="357188"/>
            <a:ext cx="2344738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" panose="02010609060101010101" charset="-122"/>
              </a:rPr>
              <a:t>t  </a:t>
            </a:r>
            <a:r>
              <a:rPr lang="zh-CN" altLang="en-US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分布的性质</a:t>
            </a:r>
            <a:endParaRPr lang="zh-CN" altLang="en-US" sz="2800" dirty="0">
              <a:solidFill>
                <a:srgbClr val="FF0000"/>
              </a:solidFill>
              <a:latin typeface="Century Schoolbook" panose="02040604050505020304" pitchFamily="18" charset="0"/>
              <a:ea typeface="楷体" panose="02010609060101010101" charset="-122"/>
            </a:endParaRPr>
          </a:p>
        </p:txBody>
      </p:sp>
      <p:sp>
        <p:nvSpPr>
          <p:cNvPr id="50179" name="Text Box 3"/>
          <p:cNvSpPr txBox="1"/>
          <p:nvPr/>
        </p:nvSpPr>
        <p:spPr>
          <a:xfrm>
            <a:off x="482600" y="4227513"/>
            <a:ext cx="29606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Century Schoolbook" panose="02040604050505020304" pitchFamily="18" charset="0"/>
              </a:rPr>
              <a:t>2°</a:t>
            </a:r>
            <a:r>
              <a:rPr lang="en-US" altLang="zh-CN" sz="2800" b="1" i="1" dirty="0">
                <a:latin typeface="Century Schoolbook" panose="02040604050505020304" pitchFamily="18" charset="0"/>
              </a:rPr>
              <a:t>f </a:t>
            </a:r>
            <a:r>
              <a:rPr lang="en-US" altLang="zh-CN" sz="2800" b="1" dirty="0">
                <a:latin typeface="Century Schoolbook" panose="02040604050505020304" pitchFamily="18" charset="0"/>
              </a:rPr>
              <a:t>(</a:t>
            </a:r>
            <a:r>
              <a:rPr lang="en-US" altLang="zh-CN" sz="2800" b="1" i="1" dirty="0">
                <a:latin typeface="Century Schoolbook" panose="02040604050505020304" pitchFamily="18" charset="0"/>
              </a:rPr>
              <a:t>t</a:t>
            </a:r>
            <a:r>
              <a:rPr lang="en-US" altLang="zh-CN" sz="2800" b="1" dirty="0">
                <a:latin typeface="Century Schoolbook" panose="02040604050505020304" pitchFamily="18" charset="0"/>
              </a:rPr>
              <a:t>)</a:t>
            </a:r>
            <a:r>
              <a:rPr lang="zh-CN" altLang="en-US" sz="2800" b="1" dirty="0">
                <a:latin typeface="Century Schoolbook" panose="02040604050505020304" pitchFamily="18" charset="0"/>
              </a:rPr>
              <a:t>是偶函数</a:t>
            </a:r>
            <a:r>
              <a:rPr lang="en-US" altLang="zh-CN" sz="2800" b="1" dirty="0">
                <a:latin typeface="Century Schoolbook" panose="02040604050505020304" pitchFamily="18" charset="0"/>
              </a:rPr>
              <a:t>,</a:t>
            </a:r>
            <a:endParaRPr lang="en-US" altLang="zh-CN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50180" name="Object 4"/>
          <p:cNvGraphicFramePr/>
          <p:nvPr/>
        </p:nvGraphicFramePr>
        <p:xfrm>
          <a:off x="1574800" y="4589463"/>
          <a:ext cx="5029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60934400" imgH="33731200" progId="Equation.3">
                  <p:embed/>
                </p:oleObj>
              </mc:Choice>
              <mc:Fallback>
                <p:oleObj name="" r:id="rId1" imgW="160934400" imgH="33731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4800" y="4589463"/>
                        <a:ext cx="50292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/>
          <p:nvPr/>
        </p:nvSpPr>
        <p:spPr>
          <a:xfrm>
            <a:off x="428625" y="1071563"/>
            <a:ext cx="7524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Century Schoolbook" panose="02040604050505020304" pitchFamily="18" charset="0"/>
              </a:rPr>
              <a:t>1°</a:t>
            </a:r>
            <a:endParaRPr lang="en-US" altLang="zh-CN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9" name="Object 5"/>
          <p:cNvGraphicFramePr/>
          <p:nvPr/>
        </p:nvGraphicFramePr>
        <p:xfrm>
          <a:off x="893763" y="1087438"/>
          <a:ext cx="789305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060700" imgH="1104900" progId="Equation.DSMT4">
                  <p:embed/>
                </p:oleObj>
              </mc:Choice>
              <mc:Fallback>
                <p:oleObj name="" r:id="rId3" imgW="3060700" imgH="1104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763" y="1087438"/>
                        <a:ext cx="7893050" cy="284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Text Box 2"/>
          <p:cNvSpPr txBox="1"/>
          <p:nvPr/>
        </p:nvSpPr>
        <p:spPr>
          <a:xfrm>
            <a:off x="2771775" y="123825"/>
            <a:ext cx="39576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t 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分布的上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分位点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059" name="Text Box 3"/>
          <p:cNvSpPr txBox="1"/>
          <p:nvPr/>
        </p:nvSpPr>
        <p:spPr>
          <a:xfrm>
            <a:off x="684213" y="627063"/>
            <a:ext cx="66246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对于给定的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(0&lt;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，称满足条件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60" name="Object 3"/>
          <p:cNvGraphicFramePr/>
          <p:nvPr/>
        </p:nvGraphicFramePr>
        <p:xfrm>
          <a:off x="1619250" y="1136650"/>
          <a:ext cx="569118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955165" imgH="355600" progId="Equation.DSMT4">
                  <p:embed/>
                </p:oleObj>
              </mc:Choice>
              <mc:Fallback>
                <p:oleObj name="" r:id="rId1" imgW="1955165" imgH="355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136650"/>
                        <a:ext cx="5691188" cy="1068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/>
          <p:nvPr/>
        </p:nvSpPr>
        <p:spPr>
          <a:xfrm>
            <a:off x="179388" y="2205038"/>
            <a:ext cx="77771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的数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分位点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5062" name="Rectangle 6"/>
          <p:cNvSpPr/>
          <p:nvPr/>
        </p:nvSpPr>
        <p:spPr>
          <a:xfrm>
            <a:off x="179388" y="2909888"/>
            <a:ext cx="38163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其几何意义见图</a:t>
            </a:r>
            <a:r>
              <a:rPr lang="en-US" altLang="zh-CN" sz="2800" b="1" dirty="0">
                <a:latin typeface="Times New Roman" panose="02020603050405020304" pitchFamily="18" charset="0"/>
              </a:rPr>
              <a:t>5-7.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3132138" y="3065463"/>
            <a:ext cx="3997325" cy="3171825"/>
            <a:chOff x="1973" y="1931"/>
            <a:chExt cx="2518" cy="1998"/>
          </a:xfrm>
        </p:grpSpPr>
        <p:grpSp>
          <p:nvGrpSpPr>
            <p:cNvPr id="12296" name="Group 8"/>
            <p:cNvGrpSpPr/>
            <p:nvPr/>
          </p:nvGrpSpPr>
          <p:grpSpPr>
            <a:xfrm>
              <a:off x="1973" y="1931"/>
              <a:ext cx="2518" cy="1698"/>
              <a:chOff x="1973" y="1931"/>
              <a:chExt cx="2518" cy="1698"/>
            </a:xfrm>
          </p:grpSpPr>
          <p:sp>
            <p:nvSpPr>
              <p:cNvPr id="12298" name="Line 9"/>
              <p:cNvSpPr/>
              <p:nvPr/>
            </p:nvSpPr>
            <p:spPr>
              <a:xfrm>
                <a:off x="1973" y="3347"/>
                <a:ext cx="235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12299" name="Line 10"/>
              <p:cNvSpPr/>
              <p:nvPr/>
            </p:nvSpPr>
            <p:spPr>
              <a:xfrm rot="-5400000">
                <a:off x="2354" y="2821"/>
                <a:ext cx="150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12300" name="Freeform 11"/>
              <p:cNvSpPr/>
              <p:nvPr/>
            </p:nvSpPr>
            <p:spPr>
              <a:xfrm>
                <a:off x="2018" y="2341"/>
                <a:ext cx="1088" cy="916"/>
              </a:xfrm>
              <a:custGeom>
                <a:avLst/>
                <a:gdLst>
                  <a:gd name="txL" fmla="*/ 0 w 1043"/>
                  <a:gd name="txT" fmla="*/ 0 h 998"/>
                  <a:gd name="txR" fmla="*/ 1043 w 1043"/>
                  <a:gd name="txB" fmla="*/ 998 h 998"/>
                </a:gdLst>
                <a:ahLst/>
                <a:cxnLst>
                  <a:cxn ang="0">
                    <a:pos x="1043" y="0"/>
                  </a:cxn>
                  <a:cxn ang="0">
                    <a:pos x="817" y="182"/>
                  </a:cxn>
                  <a:cxn ang="0">
                    <a:pos x="545" y="726"/>
                  </a:cxn>
                  <a:cxn ang="0">
                    <a:pos x="227" y="953"/>
                  </a:cxn>
                  <a:cxn ang="0">
                    <a:pos x="0" y="998"/>
                  </a:cxn>
                </a:cxnLst>
                <a:rect l="txL" t="txT" r="txR" b="txB"/>
                <a:pathLst>
                  <a:path w="1043" h="998">
                    <a:moveTo>
                      <a:pt x="1043" y="0"/>
                    </a:moveTo>
                    <a:cubicBezTo>
                      <a:pt x="971" y="30"/>
                      <a:pt x="900" y="61"/>
                      <a:pt x="817" y="182"/>
                    </a:cubicBezTo>
                    <a:cubicBezTo>
                      <a:pt x="734" y="303"/>
                      <a:pt x="643" y="598"/>
                      <a:pt x="545" y="726"/>
                    </a:cubicBezTo>
                    <a:cubicBezTo>
                      <a:pt x="447" y="854"/>
                      <a:pt x="318" y="908"/>
                      <a:pt x="227" y="953"/>
                    </a:cubicBezTo>
                    <a:cubicBezTo>
                      <a:pt x="136" y="998"/>
                      <a:pt x="38" y="991"/>
                      <a:pt x="0" y="998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800" b="1" dirty="0"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2301" name="Freeform 12"/>
              <p:cNvSpPr/>
              <p:nvPr/>
            </p:nvSpPr>
            <p:spPr>
              <a:xfrm flipH="1">
                <a:off x="3116" y="2341"/>
                <a:ext cx="1088" cy="916"/>
              </a:xfrm>
              <a:custGeom>
                <a:avLst/>
                <a:gdLst>
                  <a:gd name="txL" fmla="*/ 0 w 1043"/>
                  <a:gd name="txT" fmla="*/ 0 h 998"/>
                  <a:gd name="txR" fmla="*/ 1043 w 1043"/>
                  <a:gd name="txB" fmla="*/ 998 h 998"/>
                </a:gdLst>
                <a:ahLst/>
                <a:cxnLst>
                  <a:cxn ang="0">
                    <a:pos x="1043" y="0"/>
                  </a:cxn>
                  <a:cxn ang="0">
                    <a:pos x="817" y="182"/>
                  </a:cxn>
                  <a:cxn ang="0">
                    <a:pos x="545" y="726"/>
                  </a:cxn>
                  <a:cxn ang="0">
                    <a:pos x="227" y="953"/>
                  </a:cxn>
                  <a:cxn ang="0">
                    <a:pos x="0" y="998"/>
                  </a:cxn>
                </a:cxnLst>
                <a:rect l="txL" t="txT" r="txR" b="txB"/>
                <a:pathLst>
                  <a:path w="1043" h="998">
                    <a:moveTo>
                      <a:pt x="1043" y="0"/>
                    </a:moveTo>
                    <a:cubicBezTo>
                      <a:pt x="971" y="30"/>
                      <a:pt x="900" y="61"/>
                      <a:pt x="817" y="182"/>
                    </a:cubicBezTo>
                    <a:cubicBezTo>
                      <a:pt x="734" y="303"/>
                      <a:pt x="643" y="598"/>
                      <a:pt x="545" y="726"/>
                    </a:cubicBezTo>
                    <a:cubicBezTo>
                      <a:pt x="447" y="854"/>
                      <a:pt x="318" y="908"/>
                      <a:pt x="227" y="953"/>
                    </a:cubicBezTo>
                    <a:cubicBezTo>
                      <a:pt x="136" y="998"/>
                      <a:pt x="38" y="991"/>
                      <a:pt x="0" y="998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800" b="1" dirty="0"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2302" name="Text Box 13"/>
              <p:cNvSpPr txBox="1"/>
              <p:nvPr/>
            </p:nvSpPr>
            <p:spPr>
              <a:xfrm>
                <a:off x="2590" y="1931"/>
                <a:ext cx="861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f</a:t>
                </a: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303" name="Rectangle 14"/>
              <p:cNvSpPr/>
              <p:nvPr/>
            </p:nvSpPr>
            <p:spPr>
              <a:xfrm>
                <a:off x="4060" y="3253"/>
                <a:ext cx="431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endPara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304" name="Rectangle 15"/>
              <p:cNvSpPr/>
              <p:nvPr/>
            </p:nvSpPr>
            <p:spPr>
              <a:xfrm>
                <a:off x="2844" y="3302"/>
                <a:ext cx="3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O</a:t>
                </a:r>
                <a:endPara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305" name="Line 16"/>
              <p:cNvSpPr/>
              <p:nvPr/>
            </p:nvSpPr>
            <p:spPr>
              <a:xfrm flipH="1">
                <a:off x="3633" y="3013"/>
                <a:ext cx="0" cy="31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06" name="Line 17"/>
              <p:cNvSpPr/>
              <p:nvPr/>
            </p:nvSpPr>
            <p:spPr>
              <a:xfrm>
                <a:off x="3996" y="3211"/>
                <a:ext cx="50" cy="12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07" name="Line 18"/>
              <p:cNvSpPr/>
              <p:nvPr/>
            </p:nvSpPr>
            <p:spPr>
              <a:xfrm>
                <a:off x="4155" y="3224"/>
                <a:ext cx="51" cy="12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08" name="Line 19"/>
              <p:cNvSpPr/>
              <p:nvPr/>
            </p:nvSpPr>
            <p:spPr>
              <a:xfrm>
                <a:off x="4076" y="3224"/>
                <a:ext cx="49" cy="12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09" name="Line 20"/>
              <p:cNvSpPr/>
              <p:nvPr/>
            </p:nvSpPr>
            <p:spPr>
              <a:xfrm>
                <a:off x="3875" y="3160"/>
                <a:ext cx="90" cy="193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10" name="Line 21"/>
              <p:cNvSpPr/>
              <p:nvPr/>
            </p:nvSpPr>
            <p:spPr>
              <a:xfrm>
                <a:off x="3774" y="3109"/>
                <a:ext cx="101" cy="25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11" name="Line 22"/>
              <p:cNvSpPr/>
              <p:nvPr/>
            </p:nvSpPr>
            <p:spPr>
              <a:xfrm>
                <a:off x="3674" y="3082"/>
                <a:ext cx="100" cy="25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12" name="Line 23"/>
              <p:cNvSpPr/>
              <p:nvPr/>
            </p:nvSpPr>
            <p:spPr>
              <a:xfrm>
                <a:off x="3634" y="3198"/>
                <a:ext cx="51" cy="12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13" name="Rectangle 24"/>
              <p:cNvSpPr/>
              <p:nvPr/>
            </p:nvSpPr>
            <p:spPr>
              <a:xfrm>
                <a:off x="3424" y="3253"/>
                <a:ext cx="653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 b="1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314" name="Rectangle 25"/>
              <p:cNvSpPr/>
              <p:nvPr/>
            </p:nvSpPr>
            <p:spPr>
              <a:xfrm>
                <a:off x="3866" y="2645"/>
                <a:ext cx="484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endPara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315" name="Line 26"/>
              <p:cNvSpPr/>
              <p:nvPr/>
            </p:nvSpPr>
            <p:spPr>
              <a:xfrm flipV="1">
                <a:off x="3833" y="2976"/>
                <a:ext cx="136" cy="22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2297" name="Text Box 27"/>
            <p:cNvSpPr txBox="1"/>
            <p:nvPr/>
          </p:nvSpPr>
          <p:spPr>
            <a:xfrm>
              <a:off x="2744" y="3602"/>
              <a:ext cx="8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5-7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1" grpId="0"/>
      <p:bldP spid="450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ext Box 2"/>
          <p:cNvSpPr txBox="1"/>
          <p:nvPr/>
        </p:nvSpPr>
        <p:spPr>
          <a:xfrm>
            <a:off x="900113" y="115888"/>
            <a:ext cx="799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在附表</a:t>
            </a:r>
            <a:r>
              <a:rPr lang="en-US" altLang="zh-CN" sz="2800" b="1" dirty="0">
                <a:latin typeface="Times New Roman" panose="02020603050405020304" pitchFamily="18" charset="0"/>
              </a:rPr>
              <a:t>3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198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中给出了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分布的临界值表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7107" name="Text Box 3"/>
          <p:cNvSpPr txBox="1"/>
          <p:nvPr/>
        </p:nvSpPr>
        <p:spPr>
          <a:xfrm>
            <a:off x="900113" y="709613"/>
            <a:ext cx="7632700" cy="458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例如，当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=15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0.05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时，查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分布表得，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7108" name="Rectangle 4"/>
          <p:cNvSpPr/>
          <p:nvPr/>
        </p:nvSpPr>
        <p:spPr>
          <a:xfrm>
            <a:off x="549275" y="1204913"/>
            <a:ext cx="66865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0.05</a:t>
            </a:r>
            <a:r>
              <a:rPr lang="en-US" altLang="zh-CN" sz="2800" b="1" dirty="0">
                <a:latin typeface="Times New Roman" panose="02020603050405020304" pitchFamily="18" charset="0"/>
              </a:rPr>
              <a:t>(15)=              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0.025</a:t>
            </a:r>
            <a:r>
              <a:rPr lang="en-US" altLang="zh-CN" sz="2800" b="1" dirty="0">
                <a:latin typeface="Times New Roman" panose="02020603050405020304" pitchFamily="18" charset="0"/>
              </a:rPr>
              <a:t>(15)=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7109" name="Rectangle 5"/>
          <p:cNvSpPr/>
          <p:nvPr/>
        </p:nvSpPr>
        <p:spPr>
          <a:xfrm>
            <a:off x="1928813" y="1196975"/>
            <a:ext cx="15128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1.7531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7110" name="Rectangle 6"/>
          <p:cNvSpPr/>
          <p:nvPr/>
        </p:nvSpPr>
        <p:spPr>
          <a:xfrm>
            <a:off x="6227763" y="1196975"/>
            <a:ext cx="14398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2.1315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7112" name="Text Box 8"/>
          <p:cNvSpPr txBox="1"/>
          <p:nvPr/>
        </p:nvSpPr>
        <p:spPr>
          <a:xfrm>
            <a:off x="323850" y="2852738"/>
            <a:ext cx="8569325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但当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&gt;45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时，如无详细表格可查，可以用标准正态分布代替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的值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7113" name="Text Box 9"/>
          <p:cNvSpPr txBox="1"/>
          <p:nvPr/>
        </p:nvSpPr>
        <p:spPr>
          <a:xfrm>
            <a:off x="1187450" y="4062413"/>
            <a:ext cx="10810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7114" name="Rectangle 10"/>
          <p:cNvSpPr/>
          <p:nvPr/>
        </p:nvSpPr>
        <p:spPr>
          <a:xfrm>
            <a:off x="1908175" y="3932238"/>
            <a:ext cx="48244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&gt;45.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08" grpId="0"/>
      <p:bldP spid="47109" grpId="0"/>
      <p:bldP spid="47110" grpId="0"/>
      <p:bldP spid="47112" grpId="0"/>
      <p:bldP spid="47113" grpId="0"/>
      <p:bldP spid="471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21" name="Text Box 3"/>
          <p:cNvSpPr txBox="1"/>
          <p:nvPr/>
        </p:nvSpPr>
        <p:spPr>
          <a:xfrm>
            <a:off x="107950" y="203200"/>
            <a:ext cx="8964613" cy="1262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为取自正态总体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的样本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求常数</a:t>
            </a:r>
            <a:r>
              <a:rPr lang="en-US" altLang="zh-CN" sz="2800" b="1" dirty="0">
                <a:latin typeface="Times New Roman" panose="02020603050405020304" pitchFamily="18" charset="0"/>
              </a:rPr>
              <a:t>c,</a:t>
            </a:r>
            <a:r>
              <a:rPr lang="zh-CN" altLang="en-US" sz="2800" b="1" dirty="0">
                <a:latin typeface="Times New Roman" panose="02020603050405020304" pitchFamily="18" charset="0"/>
              </a:rPr>
              <a:t>使                            服从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893" name="Text Box 5"/>
          <p:cNvSpPr txBox="1"/>
          <p:nvPr/>
        </p:nvSpPr>
        <p:spPr>
          <a:xfrm>
            <a:off x="250825" y="1571625"/>
            <a:ext cx="1511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1114425" y="1571625"/>
            <a:ext cx="2879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由已知，有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895" name="Rectangle 7"/>
          <p:cNvSpPr/>
          <p:nvPr/>
        </p:nvSpPr>
        <p:spPr>
          <a:xfrm>
            <a:off x="1042988" y="2074863"/>
            <a:ext cx="7562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相互独立，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896" name="Text Box 8"/>
          <p:cNvSpPr txBox="1"/>
          <p:nvPr/>
        </p:nvSpPr>
        <p:spPr>
          <a:xfrm>
            <a:off x="285750" y="2786063"/>
            <a:ext cx="86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897" name="Object 12"/>
          <p:cNvGraphicFramePr/>
          <p:nvPr/>
        </p:nvGraphicFramePr>
        <p:xfrm>
          <a:off x="928688" y="2813050"/>
          <a:ext cx="2540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117600" imgH="228600" progId="Equation.DSMT4">
                  <p:embed/>
                </p:oleObj>
              </mc:Choice>
              <mc:Fallback>
                <p:oleObj name="" r:id="rId1" imgW="11176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88" y="2813050"/>
                        <a:ext cx="254000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3786188" y="2786063"/>
            <a:ext cx="5000625" cy="603250"/>
            <a:chOff x="1518" y="3145"/>
            <a:chExt cx="3150" cy="380"/>
          </a:xfrm>
        </p:grpSpPr>
        <p:sp>
          <p:nvSpPr>
            <p:cNvPr id="13333" name="Rectangle 11"/>
            <p:cNvSpPr/>
            <p:nvPr/>
          </p:nvSpPr>
          <p:spPr>
            <a:xfrm>
              <a:off x="3425" y="3145"/>
              <a:ext cx="124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且两者独立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15" name="Object 13"/>
            <p:cNvGraphicFramePr/>
            <p:nvPr/>
          </p:nvGraphicFramePr>
          <p:xfrm>
            <a:off x="1518" y="3161"/>
            <a:ext cx="191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1384300" imgH="241300" progId="Equation.DSMT4">
                    <p:embed/>
                  </p:oleObj>
                </mc:Choice>
                <mc:Fallback>
                  <p:oleObj name="" r:id="rId3" imgW="1384300" imgH="2413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18" y="3161"/>
                          <a:ext cx="1914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/>
          <p:nvPr/>
        </p:nvGrpSpPr>
        <p:grpSpPr>
          <a:xfrm>
            <a:off x="285750" y="3343275"/>
            <a:ext cx="6643688" cy="1371600"/>
            <a:chOff x="1788" y="2767"/>
            <a:chExt cx="4185" cy="864"/>
          </a:xfrm>
        </p:grpSpPr>
        <p:sp>
          <p:nvSpPr>
            <p:cNvPr id="13332" name="Rectangle 11"/>
            <p:cNvSpPr/>
            <p:nvPr/>
          </p:nvSpPr>
          <p:spPr>
            <a:xfrm>
              <a:off x="1788" y="3091"/>
              <a:ext cx="10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要使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16" name="Object 14"/>
            <p:cNvGraphicFramePr/>
            <p:nvPr/>
          </p:nvGraphicFramePr>
          <p:xfrm>
            <a:off x="2602" y="2767"/>
            <a:ext cx="3371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438400" imgH="571500" progId="Equation.DSMT4">
                    <p:embed/>
                  </p:oleObj>
                </mc:Choice>
                <mc:Fallback>
                  <p:oleObj name="" r:id="rId5" imgW="2438400" imgH="5715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02" y="2767"/>
                          <a:ext cx="3371" cy="8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11"/>
          <p:cNvSpPr/>
          <p:nvPr/>
        </p:nvSpPr>
        <p:spPr>
          <a:xfrm>
            <a:off x="214313" y="4714875"/>
            <a:ext cx="20716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服从</a:t>
            </a:r>
            <a:r>
              <a:rPr lang="en-US" altLang="zh-CN" sz="2800" b="1" dirty="0">
                <a:latin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3" name="Rectangle 11"/>
          <p:cNvSpPr/>
          <p:nvPr/>
        </p:nvSpPr>
        <p:spPr>
          <a:xfrm>
            <a:off x="2027238" y="4695825"/>
            <a:ext cx="29019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则有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17" name="Object 15"/>
          <p:cNvGraphicFramePr/>
          <p:nvPr/>
        </p:nvGraphicFramePr>
        <p:xfrm>
          <a:off x="3101975" y="642938"/>
          <a:ext cx="23987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1040765" imgH="469900" progId="Equation.DSMT4">
                  <p:embed/>
                </p:oleObj>
              </mc:Choice>
              <mc:Fallback>
                <p:oleObj name="" r:id="rId7" imgW="1040765" imgH="4699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1975" y="642938"/>
                        <a:ext cx="2398713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6"/>
          <p:cNvGraphicFramePr/>
          <p:nvPr/>
        </p:nvGraphicFramePr>
        <p:xfrm>
          <a:off x="2951163" y="4572000"/>
          <a:ext cx="31210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1422400" imgH="342900" progId="Equation.DSMT4">
                  <p:embed/>
                </p:oleObj>
              </mc:Choice>
              <mc:Fallback>
                <p:oleObj name="" r:id="rId9" imgW="1422400" imgH="342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1163" y="4572000"/>
                        <a:ext cx="3121025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"/>
          <p:cNvSpPr txBox="1"/>
          <p:nvPr/>
        </p:nvSpPr>
        <p:spPr>
          <a:xfrm>
            <a:off x="438150" y="5548313"/>
            <a:ext cx="15621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又因为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17"/>
          <p:cNvGraphicFramePr/>
          <p:nvPr/>
        </p:nvGraphicFramePr>
        <p:xfrm>
          <a:off x="1643063" y="5575300"/>
          <a:ext cx="2540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1" imgW="1117600" imgH="228600" progId="Equation.DSMT4">
                  <p:embed/>
                </p:oleObj>
              </mc:Choice>
              <mc:Fallback>
                <p:oleObj name="" r:id="rId11" imgW="1117600" imgH="228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3063" y="5575300"/>
                        <a:ext cx="254000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8"/>
          <p:cNvSpPr txBox="1"/>
          <p:nvPr/>
        </p:nvSpPr>
        <p:spPr>
          <a:xfrm>
            <a:off x="4724400" y="5572125"/>
            <a:ext cx="15621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所以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" name="Object 18"/>
          <p:cNvGraphicFramePr/>
          <p:nvPr/>
        </p:nvGraphicFramePr>
        <p:xfrm>
          <a:off x="5616575" y="5386388"/>
          <a:ext cx="25987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2" imgW="1143000" imgH="381000" progId="Equation.DSMT4">
                  <p:embed/>
                </p:oleObj>
              </mc:Choice>
              <mc:Fallback>
                <p:oleObj name="" r:id="rId12" imgW="1143000" imgH="3810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16575" y="5386388"/>
                        <a:ext cx="2598738" cy="947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  <p:bldP spid="37895" grpId="0"/>
      <p:bldP spid="37896" grpId="0"/>
      <p:bldP spid="21" grpId="0"/>
      <p:bldP spid="23" grpId="0"/>
      <p:bldP spid="27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8"/>
          <p:cNvSpPr txBox="1"/>
          <p:nvPr/>
        </p:nvSpPr>
        <p:spPr>
          <a:xfrm>
            <a:off x="438150" y="590550"/>
            <a:ext cx="15621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又因为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12"/>
          <p:cNvGraphicFramePr/>
          <p:nvPr/>
        </p:nvGraphicFramePr>
        <p:xfrm>
          <a:off x="1643063" y="617538"/>
          <a:ext cx="2540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117600" imgH="228600" progId="Equation.DSMT4">
                  <p:embed/>
                </p:oleObj>
              </mc:Choice>
              <mc:Fallback>
                <p:oleObj name="" r:id="rId1" imgW="1117600" imgH="228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3063" y="617538"/>
                        <a:ext cx="254000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/>
          <p:nvPr/>
        </p:nvSpPr>
        <p:spPr>
          <a:xfrm>
            <a:off x="4724400" y="614363"/>
            <a:ext cx="15621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所以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13"/>
          <p:cNvGraphicFramePr/>
          <p:nvPr/>
        </p:nvGraphicFramePr>
        <p:xfrm>
          <a:off x="5616575" y="428625"/>
          <a:ext cx="259873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143000" imgH="381000" progId="Equation.DSMT4">
                  <p:embed/>
                </p:oleObj>
              </mc:Choice>
              <mc:Fallback>
                <p:oleObj name="" r:id="rId3" imgW="1143000" imgH="381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6575" y="428625"/>
                        <a:ext cx="2598738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/>
          <p:nvPr/>
        </p:nvSpPr>
        <p:spPr>
          <a:xfrm>
            <a:off x="509588" y="1666875"/>
            <a:ext cx="15621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又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14"/>
          <p:cNvGraphicFramePr/>
          <p:nvPr/>
        </p:nvGraphicFramePr>
        <p:xfrm>
          <a:off x="1266825" y="1528763"/>
          <a:ext cx="323373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1422400" imgH="342900" progId="Equation.DSMT4">
                  <p:embed/>
                </p:oleObj>
              </mc:Choice>
              <mc:Fallback>
                <p:oleObj name="" r:id="rId5" imgW="1422400" imgH="3429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6825" y="1528763"/>
                        <a:ext cx="3233738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5"/>
          <p:cNvGraphicFramePr/>
          <p:nvPr/>
        </p:nvGraphicFramePr>
        <p:xfrm>
          <a:off x="571500" y="2433638"/>
          <a:ext cx="173196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761365" imgH="342900" progId="Equation.DSMT4">
                  <p:embed/>
                </p:oleObj>
              </mc:Choice>
              <mc:Fallback>
                <p:oleObj name="" r:id="rId7" imgW="761365" imgH="3429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" y="2433638"/>
                        <a:ext cx="1731963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6"/>
          <p:cNvGraphicFramePr/>
          <p:nvPr/>
        </p:nvGraphicFramePr>
        <p:xfrm>
          <a:off x="2927350" y="2413000"/>
          <a:ext cx="14144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622300" imgH="355600" progId="Equation.DSMT4">
                  <p:embed/>
                </p:oleObj>
              </mc:Choice>
              <mc:Fallback>
                <p:oleObj name="" r:id="rId9" imgW="622300" imgH="355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7350" y="2413000"/>
                        <a:ext cx="1414463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571500" y="3529013"/>
            <a:ext cx="62245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                    服从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</a:t>
            </a:r>
            <a:endParaRPr lang="zh-CN" altLang="en-US" sz="28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23562" name="Object 17"/>
          <p:cNvGraphicFramePr/>
          <p:nvPr/>
        </p:nvGraphicFramePr>
        <p:xfrm>
          <a:off x="642938" y="3357563"/>
          <a:ext cx="14446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1" imgW="635000" imgH="355600" progId="Equation.DSMT4">
                  <p:embed/>
                </p:oleObj>
              </mc:Choice>
              <mc:Fallback>
                <p:oleObj name="" r:id="rId11" imgW="635000" imgH="355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2938" y="3357563"/>
                        <a:ext cx="1444625" cy="884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8"/>
          <p:cNvGraphicFramePr/>
          <p:nvPr/>
        </p:nvGraphicFramePr>
        <p:xfrm>
          <a:off x="2673350" y="3275013"/>
          <a:ext cx="23987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3" imgW="1040765" imgH="469900" progId="Equation.DSMT4">
                  <p:embed/>
                </p:oleObj>
              </mc:Choice>
              <mc:Fallback>
                <p:oleObj name="" r:id="rId13" imgW="1040765" imgH="469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73350" y="3275013"/>
                        <a:ext cx="2398713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6" name="Text Box 3"/>
          <p:cNvSpPr txBox="1"/>
          <p:nvPr/>
        </p:nvSpPr>
        <p:spPr>
          <a:xfrm>
            <a:off x="107950" y="203200"/>
            <a:ext cx="8964613" cy="3632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9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9</a:t>
            </a:r>
            <a:r>
              <a:rPr lang="zh-CN" altLang="en-US" sz="2800" b="1" dirty="0">
                <a:latin typeface="Times New Roman" panose="02020603050405020304" pitchFamily="18" charset="0"/>
              </a:rPr>
              <a:t>是来自同一个总体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的两个独立样本，确定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                                     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                  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的分布。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893" name="Text Box 5"/>
          <p:cNvSpPr txBox="1"/>
          <p:nvPr/>
        </p:nvSpPr>
        <p:spPr>
          <a:xfrm>
            <a:off x="250825" y="3695700"/>
            <a:ext cx="1511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1114425" y="3695700"/>
            <a:ext cx="2879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由已知，有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895" name="Rectangle 7"/>
          <p:cNvSpPr/>
          <p:nvPr/>
        </p:nvSpPr>
        <p:spPr>
          <a:xfrm>
            <a:off x="1042988" y="4191000"/>
            <a:ext cx="7562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9</a:t>
            </a:r>
            <a:r>
              <a:rPr lang="zh-CN" altLang="en-US" sz="2800" b="1" dirty="0">
                <a:latin typeface="Times New Roman" panose="02020603050405020304" pitchFamily="18" charset="0"/>
              </a:rPr>
              <a:t>相互独立，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896" name="Text Box 8"/>
          <p:cNvSpPr txBox="1"/>
          <p:nvPr/>
        </p:nvSpPr>
        <p:spPr>
          <a:xfrm>
            <a:off x="285750" y="4929188"/>
            <a:ext cx="86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897" name="Object 10"/>
          <p:cNvGraphicFramePr/>
          <p:nvPr/>
        </p:nvGraphicFramePr>
        <p:xfrm>
          <a:off x="1000125" y="4735513"/>
          <a:ext cx="239553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053465" imgH="406400" progId="Equation.DSMT4">
                  <p:embed/>
                </p:oleObj>
              </mc:Choice>
              <mc:Fallback>
                <p:oleObj name="" r:id="rId1" imgW="1053465" imgH="4064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25" y="4735513"/>
                        <a:ext cx="2395538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285750" y="5672138"/>
            <a:ext cx="2457450" cy="884237"/>
            <a:chOff x="1788" y="2920"/>
            <a:chExt cx="1548" cy="557"/>
          </a:xfrm>
        </p:grpSpPr>
        <p:sp>
          <p:nvSpPr>
            <p:cNvPr id="15372" name="Rectangle 11"/>
            <p:cNvSpPr/>
            <p:nvPr/>
          </p:nvSpPr>
          <p:spPr>
            <a:xfrm>
              <a:off x="1788" y="3091"/>
              <a:ext cx="10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而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63" name="Object 11"/>
            <p:cNvGraphicFramePr/>
            <p:nvPr/>
          </p:nvGraphicFramePr>
          <p:xfrm>
            <a:off x="2283" y="2920"/>
            <a:ext cx="1053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761365" imgH="368300" progId="Equation.DSMT4">
                    <p:embed/>
                  </p:oleObj>
                </mc:Choice>
                <mc:Fallback>
                  <p:oleObj name="" r:id="rId3" imgW="761365" imgH="3683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83" y="2920"/>
                          <a:ext cx="1053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4" name="Object 12"/>
          <p:cNvGraphicFramePr/>
          <p:nvPr/>
        </p:nvGraphicFramePr>
        <p:xfrm>
          <a:off x="3471863" y="1195388"/>
          <a:ext cx="1814512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787400" imgH="876300" progId="Equation.DSMT4">
                  <p:embed/>
                </p:oleObj>
              </mc:Choice>
              <mc:Fallback>
                <p:oleObj name="" r:id="rId5" imgW="787400" imgH="8763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1863" y="1195388"/>
                        <a:ext cx="1814512" cy="201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13"/>
          <p:cNvGraphicFramePr/>
          <p:nvPr/>
        </p:nvGraphicFramePr>
        <p:xfrm>
          <a:off x="4445000" y="4714875"/>
          <a:ext cx="27701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218565" imgH="406400" progId="Equation.DSMT4">
                  <p:embed/>
                </p:oleObj>
              </mc:Choice>
              <mc:Fallback>
                <p:oleObj name="" r:id="rId7" imgW="1218565" imgH="406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5000" y="4714875"/>
                        <a:ext cx="2770188" cy="1011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  <p:bldP spid="37895" grpId="0"/>
      <p:bldP spid="378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" name="Object 13"/>
          <p:cNvGraphicFramePr/>
          <p:nvPr/>
        </p:nvGraphicFramePr>
        <p:xfrm>
          <a:off x="357188" y="500063"/>
          <a:ext cx="28273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244600" imgH="228600" progId="Equation.DSMT4">
                  <p:embed/>
                </p:oleObj>
              </mc:Choice>
              <mc:Fallback>
                <p:oleObj name="" r:id="rId1" imgW="1244600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188" y="500063"/>
                        <a:ext cx="2827337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/>
          <p:nvPr/>
        </p:nvGraphicFramePr>
        <p:xfrm>
          <a:off x="3706813" y="282575"/>
          <a:ext cx="343693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511300" imgH="431800" progId="Equation.DSMT4">
                  <p:embed/>
                </p:oleObj>
              </mc:Choice>
              <mc:Fallback>
                <p:oleObj name="" r:id="rId3" imgW="1511300" imgH="431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6813" y="282575"/>
                        <a:ext cx="3436937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/>
          <p:nvPr/>
        </p:nvSpPr>
        <p:spPr>
          <a:xfrm>
            <a:off x="509588" y="1666875"/>
            <a:ext cx="15621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又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9" name="Object 15"/>
          <p:cNvGraphicFramePr/>
          <p:nvPr/>
        </p:nvGraphicFramePr>
        <p:xfrm>
          <a:off x="1071563" y="1357313"/>
          <a:ext cx="71913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3162300" imgH="431800" progId="Equation.DSMT4">
                  <p:embed/>
                </p:oleObj>
              </mc:Choice>
              <mc:Fallback>
                <p:oleObj name="" r:id="rId5" imgW="3162300" imgH="431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563" y="1357313"/>
                        <a:ext cx="7191375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6"/>
          <p:cNvGraphicFramePr/>
          <p:nvPr/>
        </p:nvGraphicFramePr>
        <p:xfrm>
          <a:off x="685800" y="2481263"/>
          <a:ext cx="181451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787400" imgH="876300" progId="Equation.DSMT4">
                  <p:embed/>
                </p:oleObj>
              </mc:Choice>
              <mc:Fallback>
                <p:oleObj name="" r:id="rId7" imgW="787400" imgH="8763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2481263"/>
                        <a:ext cx="1814513" cy="201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7"/>
          <p:cNvGraphicFramePr/>
          <p:nvPr/>
        </p:nvGraphicFramePr>
        <p:xfrm>
          <a:off x="2524125" y="2466975"/>
          <a:ext cx="21939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951865" imgH="888365" progId="Equation.DSMT4">
                  <p:embed/>
                </p:oleObj>
              </mc:Choice>
              <mc:Fallback>
                <p:oleObj name="" r:id="rId9" imgW="951865" imgH="88836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125" y="2466975"/>
                        <a:ext cx="2193925" cy="204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8"/>
          <p:cNvGraphicFramePr/>
          <p:nvPr/>
        </p:nvGraphicFramePr>
        <p:xfrm>
          <a:off x="4714875" y="3214688"/>
          <a:ext cx="9064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393700" imgH="203200" progId="Equation.DSMT4">
                  <p:embed/>
                </p:oleObj>
              </mc:Choice>
              <mc:Fallback>
                <p:oleObj name="" r:id="rId11" imgW="393700" imgH="2032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4875" y="3214688"/>
                        <a:ext cx="906463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3"/>
          <p:cNvSpPr txBox="1"/>
          <p:nvPr/>
        </p:nvSpPr>
        <p:spPr>
          <a:xfrm>
            <a:off x="285750" y="500063"/>
            <a:ext cx="855345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Arial Unicode MS" panose="020B0604020202020204" pitchFamily="34" charset="-122"/>
              </a:rPr>
              <a:t>总体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Arial Unicode MS" panose="020B0604020202020204" pitchFamily="34" charset="-122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ea typeface="Arial Unicode MS" panose="020B0604020202020204" pitchFamily="34" charset="-122"/>
              </a:rPr>
              <a:t>——</a:t>
            </a:r>
            <a:r>
              <a:rPr lang="zh-CN" altLang="en-US" sz="2800" b="1" dirty="0">
                <a:latin typeface="楷体_GB2312" pitchFamily="49" charset="-122"/>
                <a:ea typeface="Arial Unicode MS" panose="020B0604020202020204" pitchFamily="34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sym typeface="Math4" pitchFamily="2" charset="2"/>
              </a:rPr>
              <a:t>所研究的对象的某个(或某些)数量指标的全体,它是一个</a:t>
            </a:r>
            <a:r>
              <a:rPr lang="zh-CN" altLang="en-US" sz="2800" b="1" dirty="0">
                <a:solidFill>
                  <a:srgbClr val="3106E8"/>
                </a:solidFill>
                <a:latin typeface="楷体_GB2312" pitchFamily="49" charset="-122"/>
                <a:sym typeface="Math4" pitchFamily="2" charset="2"/>
              </a:rPr>
              <a:t>随机变量</a:t>
            </a:r>
            <a:r>
              <a:rPr lang="zh-CN" altLang="en-US" sz="2800" b="1" dirty="0">
                <a:latin typeface="楷体_GB2312" pitchFamily="49" charset="-122"/>
                <a:sym typeface="Math4" pitchFamily="2" charset="2"/>
              </a:rPr>
              <a:t>(或多维随机变量).记为</a:t>
            </a:r>
            <a:r>
              <a:rPr lang="en-US" altLang="zh-CN" sz="2800" b="1" i="1" dirty="0">
                <a:latin typeface="Arial" panose="020B0604020202020204" pitchFamily="34" charset="0"/>
                <a:sym typeface="Math4" pitchFamily="2" charset="2"/>
              </a:rPr>
              <a:t>X</a:t>
            </a:r>
            <a:r>
              <a:rPr lang="en-US" altLang="zh-CN" sz="2800" b="1" dirty="0">
                <a:latin typeface="Arial" panose="020B0604020202020204" pitchFamily="34" charset="0"/>
                <a:sym typeface="Math4" pitchFamily="2" charset="2"/>
              </a:rPr>
              <a:t> </a:t>
            </a:r>
            <a:r>
              <a:rPr lang="en-US" altLang="zh-CN" sz="2800" b="1" dirty="0">
                <a:latin typeface="楷体_GB2312" pitchFamily="49" charset="-122"/>
                <a:sym typeface="Math4" pitchFamily="2" charset="2"/>
              </a:rPr>
              <a:t>.</a:t>
            </a:r>
            <a:r>
              <a:rPr lang="zh-CN" altLang="en-US" sz="2800" b="1" dirty="0">
                <a:latin typeface="楷体_GB2312" pitchFamily="49" charset="-122"/>
                <a:sym typeface="Math4" pitchFamily="2" charset="2"/>
              </a:rPr>
              <a:t> </a:t>
            </a:r>
            <a:endParaRPr lang="zh-CN" altLang="en-US" sz="2800" b="1" dirty="0">
              <a:latin typeface="楷体_GB2312" pitchFamily="49" charset="-122"/>
              <a:sym typeface="Math4" pitchFamily="2" charset="2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363538" y="1490663"/>
            <a:ext cx="8475662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1" dirty="0">
                <a:latin typeface="Arial" panose="020B0604020202020204" pitchFamily="34" charset="0"/>
                <a:sym typeface="Math4" pitchFamily="2" charset="2"/>
              </a:rPr>
              <a:t>        </a:t>
            </a:r>
            <a:r>
              <a:rPr lang="en-US" altLang="zh-CN" sz="2800" b="1" i="1" dirty="0">
                <a:latin typeface="Arial" panose="020B0604020202020204" pitchFamily="34" charset="0"/>
                <a:sym typeface="Math4" pitchFamily="2" charset="2"/>
              </a:rPr>
              <a:t>X</a:t>
            </a:r>
            <a:r>
              <a:rPr lang="en-US" altLang="zh-CN" sz="2800" b="1" dirty="0">
                <a:latin typeface="楷体_GB2312" pitchFamily="49" charset="-122"/>
                <a:sym typeface="Math4" pitchFamily="2" charset="2"/>
              </a:rPr>
              <a:t> </a:t>
            </a:r>
            <a:r>
              <a:rPr lang="zh-CN" altLang="zh-CN" sz="2800" b="1" dirty="0">
                <a:latin typeface="楷体_GB2312" pitchFamily="49" charset="-122"/>
                <a:sym typeface="Math4" pitchFamily="2" charset="2"/>
              </a:rPr>
              <a:t>的分布函数和数字特征称为总体的分布函数和数字特征.</a:t>
            </a:r>
            <a:endParaRPr lang="zh-CN" altLang="en-US" sz="2800" b="1" dirty="0">
              <a:latin typeface="楷体_GB2312" pitchFamily="49" charset="-122"/>
              <a:sym typeface="Math4" pitchFamily="2" charset="2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357188" y="2338388"/>
            <a:ext cx="7827962" cy="1581150"/>
            <a:chOff x="336" y="192"/>
            <a:chExt cx="4931" cy="1298"/>
          </a:xfrm>
        </p:grpSpPr>
        <p:sp>
          <p:nvSpPr>
            <p:cNvPr id="1031" name="Text Box 28"/>
            <p:cNvSpPr txBox="1"/>
            <p:nvPr/>
          </p:nvSpPr>
          <p:spPr>
            <a:xfrm>
              <a:off x="336" y="192"/>
              <a:ext cx="4931" cy="1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/>
            <a:p>
              <a:pPr>
                <a:lnSpc>
                  <a:spcPct val="125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Arial Unicode MS" panose="020B0604020202020204" pitchFamily="34" charset="-122"/>
                </a:rPr>
                <a:t>个体</a:t>
              </a:r>
              <a:r>
                <a:rPr lang="zh-CN" altLang="en-US" sz="2800" b="1" dirty="0">
                  <a:latin typeface="楷体_GB2312" pitchFamily="49" charset="-122"/>
                  <a:ea typeface="Arial Unicode MS" panose="020B0604020202020204" pitchFamily="34" charset="-122"/>
                </a:rPr>
                <a:t> </a:t>
              </a:r>
              <a:r>
                <a:rPr lang="zh-CN" altLang="en-US" sz="2800" b="1" dirty="0">
                  <a:latin typeface="Arial" panose="020B0604020202020204" pitchFamily="34" charset="0"/>
                  <a:ea typeface="Arial Unicode MS" panose="020B0604020202020204" pitchFamily="34" charset="-122"/>
                </a:rPr>
                <a:t>——</a:t>
              </a:r>
              <a:r>
                <a:rPr lang="zh-CN" altLang="en-US" sz="2800" b="1" dirty="0">
                  <a:latin typeface="楷体_GB2312" pitchFamily="49" charset="-122"/>
                  <a:ea typeface="Arial Unicode MS" panose="020B0604020202020204" pitchFamily="34" charset="-122"/>
                </a:rPr>
                <a:t> </a:t>
              </a:r>
              <a:r>
                <a:rPr lang="zh-CN" altLang="en-US" sz="2800" b="1" dirty="0">
                  <a:latin typeface="楷体_GB2312" pitchFamily="49" charset="-122"/>
                  <a:sym typeface="Math4" pitchFamily="2" charset="2"/>
                </a:rPr>
                <a:t>即总体的每个数量指标,可看作随机变量</a:t>
              </a:r>
              <a:endParaRPr lang="en-US" altLang="zh-CN" sz="2800" b="1" dirty="0">
                <a:latin typeface="楷体_GB2312" pitchFamily="49" charset="-122"/>
                <a:sym typeface="Math4" pitchFamily="2" charset="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800" b="1" dirty="0">
                  <a:latin typeface="楷体_GB2312" pitchFamily="49" charset="-122"/>
                  <a:sym typeface="Math4" pitchFamily="2" charset="2"/>
                </a:rPr>
                <a:t> </a:t>
              </a:r>
              <a:r>
                <a:rPr lang="en-US" altLang="zh-CN" sz="2800" b="1" i="1" dirty="0">
                  <a:latin typeface="Arial" panose="020B0604020202020204" pitchFamily="34" charset="0"/>
                  <a:sym typeface="Math4" pitchFamily="2" charset="2"/>
                </a:rPr>
                <a:t>X</a:t>
              </a:r>
              <a:r>
                <a:rPr lang="en-US" altLang="zh-CN" sz="2800" b="1" dirty="0">
                  <a:latin typeface="楷体_GB2312" pitchFamily="49" charset="-122"/>
                  <a:sym typeface="Math4" pitchFamily="2" charset="2"/>
                </a:rPr>
                <a:t> </a:t>
              </a:r>
              <a:r>
                <a:rPr lang="zh-CN" altLang="zh-CN" sz="2800" b="1" dirty="0">
                  <a:latin typeface="楷体_GB2312" pitchFamily="49" charset="-122"/>
                  <a:sym typeface="Math4" pitchFamily="2" charset="2"/>
                </a:rPr>
                <a:t>的某个取值.用</a:t>
              </a:r>
              <a:r>
                <a:rPr lang="zh-CN" altLang="en-US" sz="2800" b="1" dirty="0">
                  <a:latin typeface="楷体_GB2312" pitchFamily="49" charset="-122"/>
                  <a:sym typeface="Math4" pitchFamily="2" charset="2"/>
                </a:rPr>
                <a:t>   表示</a:t>
              </a:r>
              <a:r>
                <a:rPr lang="zh-CN" altLang="zh-CN" sz="2800" b="1" dirty="0">
                  <a:latin typeface="楷体_GB2312" pitchFamily="49" charset="-122"/>
                  <a:sym typeface="Math4" pitchFamily="2" charset="2"/>
                </a:rPr>
                <a:t>.</a:t>
              </a:r>
              <a:endParaRPr lang="zh-CN" altLang="en-US" sz="2800" b="1" dirty="0">
                <a:latin typeface="楷体_GB2312" pitchFamily="49" charset="-122"/>
                <a:sym typeface="Math4" pitchFamily="2" charset="2"/>
              </a:endParaRPr>
            </a:p>
          </p:txBody>
        </p:sp>
        <p:graphicFrame>
          <p:nvGraphicFramePr>
            <p:cNvPr id="1026" name="Object 2048"/>
            <p:cNvGraphicFramePr>
              <a:graphicFrameLocks noChangeAspect="1"/>
            </p:cNvGraphicFramePr>
            <p:nvPr/>
          </p:nvGraphicFramePr>
          <p:xfrm>
            <a:off x="2232" y="719"/>
            <a:ext cx="333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54000" imgH="292100" progId="Equation.3">
                    <p:embed/>
                  </p:oleObj>
                </mc:Choice>
                <mc:Fallback>
                  <p:oleObj name="" r:id="rId1" imgW="254000" imgH="2921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32" y="719"/>
                          <a:ext cx="333" cy="4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0" name="Text Box 4"/>
          <p:cNvSpPr txBox="1"/>
          <p:nvPr/>
        </p:nvSpPr>
        <p:spPr>
          <a:xfrm>
            <a:off x="385763" y="3729038"/>
            <a:ext cx="8077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1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Arial Unicode MS" panose="020B0604020202020204" pitchFamily="34" charset="-122"/>
              </a:rPr>
              <a:t>样本 </a:t>
            </a:r>
            <a:r>
              <a:rPr lang="zh-CN" altLang="en-US" sz="2800" dirty="0">
                <a:latin typeface="宋体" panose="02010600030101010101" pitchFamily="2" charset="-122"/>
                <a:ea typeface="Arial Unicode MS" panose="020B0604020202020204" pitchFamily="34" charset="-122"/>
                <a:sym typeface="Math4" pitchFamily="2" charset="2"/>
              </a:rPr>
              <a:t>—— 从总体中抽取的部分个体</a:t>
            </a:r>
            <a:r>
              <a:rPr lang="zh-CN" altLang="zh-CN" sz="2800" dirty="0">
                <a:latin typeface="宋体" panose="02010600030101010101" pitchFamily="2" charset="-122"/>
                <a:ea typeface="Arial Unicode MS" panose="020B0604020202020204" pitchFamily="34" charset="-122"/>
                <a:sym typeface="Math4" pitchFamily="2" charset="2"/>
              </a:rPr>
              <a:t>.</a:t>
            </a:r>
            <a:endParaRPr lang="zh-CN" altLang="en-US" sz="2800" dirty="0">
              <a:latin typeface="宋体" panose="02010600030101010101" pitchFamily="2" charset="-122"/>
              <a:ea typeface="Arial Unicode MS" panose="020B0604020202020204" pitchFamily="34" charset="-122"/>
              <a:sym typeface="Math4" pitchFamily="2" charset="2"/>
            </a:endParaRPr>
          </a:p>
        </p:txBody>
      </p:sp>
      <p:sp>
        <p:nvSpPr>
          <p:cNvPr id="2059" name="Text Box 22"/>
          <p:cNvSpPr txBox="1"/>
          <p:nvPr/>
        </p:nvSpPr>
        <p:spPr>
          <a:xfrm>
            <a:off x="285750" y="4371975"/>
            <a:ext cx="8355013" cy="18161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Arial" panose="020B0604020202020204" pitchFamily="34" charset="0"/>
              </a:rPr>
              <a:t>用</a:t>
            </a:r>
            <a:r>
              <a:rPr lang="en-US" altLang="zh-CN" sz="2800" dirty="0">
                <a:latin typeface="Arial" panose="020B0604020202020204" pitchFamily="34" charset="0"/>
              </a:rPr>
              <a:t>(X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</a:rPr>
              <a:t>,X</a:t>
            </a:r>
            <a:r>
              <a:rPr lang="en-US" altLang="zh-CN" sz="2800" baseline="-25000" dirty="0">
                <a:latin typeface="Arial" panose="020B0604020202020204" pitchFamily="34" charset="0"/>
              </a:rPr>
              <a:t>2</a:t>
            </a:r>
            <a:r>
              <a:rPr lang="en-US" altLang="zh-CN" sz="2800" dirty="0">
                <a:latin typeface="Arial" panose="020B0604020202020204" pitchFamily="34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dirty="0">
                <a:latin typeface="Arial" panose="020B0604020202020204" pitchFamily="34" charset="0"/>
              </a:rPr>
              <a:t>X</a:t>
            </a:r>
            <a:r>
              <a:rPr lang="en-US" altLang="zh-CN" sz="2800" baseline="-25000" dirty="0">
                <a:latin typeface="Arial" panose="020B0604020202020204" pitchFamily="34" charset="0"/>
              </a:rPr>
              <a:t>n</a:t>
            </a:r>
            <a:r>
              <a:rPr lang="en-US" altLang="zh-CN" sz="2800" dirty="0">
                <a:latin typeface="Arial" panose="020B0604020202020204" pitchFamily="34" charset="0"/>
              </a:rPr>
              <a:t>)</a:t>
            </a:r>
            <a:r>
              <a:rPr lang="zh-CN" altLang="en-US" sz="2800" dirty="0">
                <a:latin typeface="Arial" panose="020B0604020202020204" pitchFamily="34" charset="0"/>
              </a:rPr>
              <a:t>表示, </a:t>
            </a:r>
            <a:r>
              <a:rPr lang="en-US" altLang="zh-CN" sz="2800" dirty="0">
                <a:latin typeface="Arial" panose="020B0604020202020204" pitchFamily="34" charset="0"/>
              </a:rPr>
              <a:t>n</a:t>
            </a:r>
            <a:r>
              <a:rPr lang="zh-CN" altLang="en-US" sz="2800" dirty="0">
                <a:latin typeface="Arial" panose="020B0604020202020204" pitchFamily="34" charset="0"/>
              </a:rPr>
              <a:t>为样本容量。</a:t>
            </a:r>
            <a:r>
              <a:rPr lang="zh-CN" altLang="en-US" sz="2800" dirty="0">
                <a:latin typeface="楷体_GB2312" pitchFamily="49" charset="-122"/>
              </a:rPr>
              <a:t>称</a:t>
            </a:r>
            <a:r>
              <a:rPr lang="en-US" altLang="zh-CN" sz="2800" dirty="0">
                <a:latin typeface="Arial" panose="020B0604020202020204" pitchFamily="34" charset="0"/>
              </a:rPr>
              <a:t>(x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</a:rPr>
              <a:t>,x</a:t>
            </a:r>
            <a:r>
              <a:rPr lang="en-US" altLang="zh-CN" sz="2800" baseline="-25000" dirty="0">
                <a:latin typeface="Arial" panose="020B0604020202020204" pitchFamily="34" charset="0"/>
              </a:rPr>
              <a:t>2</a:t>
            </a:r>
            <a:r>
              <a:rPr lang="en-US" altLang="zh-CN" sz="2800" dirty="0">
                <a:latin typeface="Arial" panose="020B0604020202020204" pitchFamily="34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Arial" panose="020B0604020202020204" pitchFamily="34" charset="0"/>
              </a:rPr>
              <a:t>n</a:t>
            </a:r>
            <a:r>
              <a:rPr lang="en-US" altLang="zh-CN" sz="2800" dirty="0">
                <a:latin typeface="Arial" panose="020B0604020202020204" pitchFamily="34" charset="0"/>
              </a:rPr>
              <a:t>)</a:t>
            </a:r>
            <a:r>
              <a:rPr lang="zh-CN" altLang="en-US" sz="2800" dirty="0">
                <a:latin typeface="楷体_GB2312" pitchFamily="49" charset="-122"/>
              </a:rPr>
              <a:t>为总体</a:t>
            </a:r>
            <a:r>
              <a:rPr lang="en-US" altLang="zh-CN" sz="2800" dirty="0">
                <a:latin typeface="Arial" panose="020B0604020202020204" pitchFamily="34" charset="0"/>
              </a:rPr>
              <a:t>X</a:t>
            </a:r>
            <a:r>
              <a:rPr lang="en-US" altLang="zh-CN" sz="2800" i="1" dirty="0">
                <a:latin typeface="Arial" panose="020B0604020202020204" pitchFamily="34" charset="0"/>
              </a:rPr>
              <a:t> </a:t>
            </a:r>
            <a:r>
              <a:rPr lang="zh-CN" altLang="zh-CN" sz="2800" dirty="0">
                <a:latin typeface="楷体_GB2312" pitchFamily="49" charset="-122"/>
              </a:rPr>
              <a:t>的一个容量为</a:t>
            </a:r>
            <a:r>
              <a:rPr lang="en-US" altLang="zh-CN" sz="2800" dirty="0">
                <a:latin typeface="Arial" panose="020B0604020202020204" pitchFamily="34" charset="0"/>
              </a:rPr>
              <a:t>n</a:t>
            </a:r>
            <a:r>
              <a:rPr lang="zh-CN" altLang="en-US" sz="2800" dirty="0">
                <a:latin typeface="楷体_GB2312" pitchFamily="49" charset="-122"/>
              </a:rPr>
              <a:t>的样本观测值,或称样本的一个实现.</a:t>
            </a:r>
            <a:endParaRPr lang="zh-CN" altLang="en-US" sz="2800" dirty="0">
              <a:latin typeface="楷体_GB2312" pitchFamily="49" charset="-122"/>
            </a:endParaRPr>
          </a:p>
          <a:p>
            <a:endParaRPr lang="zh-CN" altLang="en-US" sz="2800" dirty="0">
              <a:latin typeface="楷体_GB2312" pitchFamily="49" charset="-122"/>
              <a:sym typeface="Math4" pitchFamily="2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5060" grpId="0"/>
      <p:bldP spid="20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2" name="Text Box 2"/>
          <p:cNvSpPr txBox="1"/>
          <p:nvPr/>
        </p:nvSpPr>
        <p:spPr>
          <a:xfrm>
            <a:off x="573088" y="44450"/>
            <a:ext cx="3214687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（三）、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F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134" name="Text Box 6"/>
          <p:cNvSpPr txBox="1"/>
          <p:nvPr/>
        </p:nvSpPr>
        <p:spPr>
          <a:xfrm>
            <a:off x="323850" y="2211388"/>
            <a:ext cx="8496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服从第一自由度为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，第二自由度为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215900" y="763588"/>
            <a:ext cx="8713788" cy="1504950"/>
            <a:chOff x="136" y="481"/>
            <a:chExt cx="5489" cy="948"/>
          </a:xfrm>
        </p:grpSpPr>
        <p:sp>
          <p:nvSpPr>
            <p:cNvPr id="17420" name="Text Box 3"/>
            <p:cNvSpPr txBox="1"/>
            <p:nvPr/>
          </p:nvSpPr>
          <p:spPr>
            <a:xfrm>
              <a:off x="430" y="481"/>
              <a:ext cx="118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 Box 4"/>
            <p:cNvSpPr txBox="1"/>
            <p:nvPr/>
          </p:nvSpPr>
          <p:spPr>
            <a:xfrm>
              <a:off x="136" y="495"/>
              <a:ext cx="5489" cy="7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        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设随机变量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～</a:t>
              </a:r>
              <a:r>
                <a:rPr lang="zh-CN" altLang="en-US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 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、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Y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～</a:t>
              </a:r>
              <a:r>
                <a:rPr lang="zh-CN" altLang="en-US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 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，且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与相互独立，则称随机变量 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10" name="Object 5"/>
            <p:cNvGraphicFramePr/>
            <p:nvPr/>
          </p:nvGraphicFramePr>
          <p:xfrm>
            <a:off x="2970" y="720"/>
            <a:ext cx="1190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673100" imgH="406400" progId="Equation.DSMT4">
                    <p:embed/>
                  </p:oleObj>
                </mc:Choice>
                <mc:Fallback>
                  <p:oleObj name="" r:id="rId1" imgW="673100" imgH="4064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70" y="720"/>
                          <a:ext cx="1190" cy="7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/>
          <p:nvPr/>
        </p:nvGrpSpPr>
        <p:grpSpPr>
          <a:xfrm>
            <a:off x="250825" y="2924175"/>
            <a:ext cx="4176713" cy="528638"/>
            <a:chOff x="67" y="1752"/>
            <a:chExt cx="2631" cy="333"/>
          </a:xfrm>
        </p:grpSpPr>
        <p:sp>
          <p:nvSpPr>
            <p:cNvPr id="17418" name="Rectangle 7"/>
            <p:cNvSpPr/>
            <p:nvPr/>
          </p:nvSpPr>
          <p:spPr>
            <a:xfrm>
              <a:off x="67" y="1752"/>
              <a:ext cx="11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记作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19" name="Rectangle 8"/>
            <p:cNvSpPr/>
            <p:nvPr/>
          </p:nvSpPr>
          <p:spPr>
            <a:xfrm>
              <a:off x="647" y="1755"/>
              <a:ext cx="205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F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).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8141" name="Text Box 13"/>
          <p:cNvSpPr txBox="1"/>
          <p:nvPr/>
        </p:nvSpPr>
        <p:spPr>
          <a:xfrm>
            <a:off x="285750" y="6048375"/>
            <a:ext cx="40671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其图形见图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1"/>
          <p:cNvSpPr txBox="1">
            <a:spLocks noGrp="1"/>
          </p:cNvSpPr>
          <p:nvPr>
            <p:ph type="sldNum" sz="quarter" idx="12"/>
          </p:nvPr>
        </p:nvSpPr>
        <p:spPr>
          <a:xfrm rot="5400000">
            <a:off x="7588250" y="1081088"/>
            <a:ext cx="2011363" cy="384175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r>
              <a:rPr lang="en-US" altLang="zh-CN" sz="1200" dirty="0">
                <a:solidFill>
                  <a:schemeClr val="tx2"/>
                </a:solidFill>
              </a:rPr>
              <a:t>ch6-</a:t>
            </a:r>
            <a:fld id="{9A0DB2DC-4C9A-4742-B13C-FB6460FD3503}" type="slidenum">
              <a:rPr lang="en-US" altLang="zh-CN" sz="1200" dirty="0">
                <a:solidFill>
                  <a:schemeClr val="tx2"/>
                </a:solidFill>
              </a:rPr>
            </a:fld>
            <a:endParaRPr lang="en-US" altLang="zh-CN" sz="1200" dirty="0">
              <a:solidFill>
                <a:schemeClr val="tx2"/>
              </a:solidFill>
            </a:endParaRPr>
          </a:p>
        </p:txBody>
      </p:sp>
      <p:pic>
        <p:nvPicPr>
          <p:cNvPr id="5427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685800"/>
            <a:ext cx="4419600" cy="2722563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</p:pic>
      <p:pic>
        <p:nvPicPr>
          <p:cNvPr id="5427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3714750"/>
            <a:ext cx="4343400" cy="267493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</p:pic>
      <p:sp>
        <p:nvSpPr>
          <p:cNvPr id="54276" name="Text Box 4" descr="深色竖线"/>
          <p:cNvSpPr txBox="1"/>
          <p:nvPr/>
        </p:nvSpPr>
        <p:spPr>
          <a:xfrm>
            <a:off x="5072063" y="900113"/>
            <a:ext cx="3857625" cy="1920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sz="4000" i="1" dirty="0">
                <a:latin typeface="Century Schoolbook" panose="02040604050505020304" pitchFamily="18" charset="0"/>
                <a:ea typeface="楷体" panose="02010609060101010101" charset="-122"/>
              </a:rPr>
              <a:t>m = </a:t>
            </a:r>
            <a:r>
              <a:rPr lang="en-US" altLang="zh-CN" sz="4000" dirty="0">
                <a:latin typeface="Century Schoolbook" panose="02040604050505020304" pitchFamily="18" charset="0"/>
                <a:ea typeface="楷体" panose="02010609060101010101" charset="-122"/>
              </a:rPr>
              <a:t>10, </a:t>
            </a:r>
            <a:r>
              <a:rPr lang="en-US" altLang="zh-CN" sz="4000" i="1" dirty="0">
                <a:latin typeface="Century Schoolbook" panose="02040604050505020304" pitchFamily="18" charset="0"/>
                <a:ea typeface="楷体" panose="02010609060101010101" charset="-122"/>
              </a:rPr>
              <a:t>n</a:t>
            </a:r>
            <a:r>
              <a:rPr lang="en-US" altLang="zh-CN" sz="4000" dirty="0">
                <a:latin typeface="Century Schoolbook" panose="02040604050505020304" pitchFamily="18" charset="0"/>
                <a:ea typeface="楷体" panose="02010609060101010101" charset="-122"/>
              </a:rPr>
              <a:t> = 4</a:t>
            </a:r>
            <a:endParaRPr lang="en-US" altLang="zh-CN" sz="4000" dirty="0">
              <a:latin typeface="Century Schoolbook" panose="02040604050505020304" pitchFamily="18" charset="0"/>
              <a:ea typeface="楷体" panose="02010609060101010101" charset="-122"/>
            </a:endParaRPr>
          </a:p>
          <a:p>
            <a:pPr algn="just"/>
            <a:r>
              <a:rPr lang="en-US" altLang="zh-CN" sz="4000" i="1" dirty="0">
                <a:latin typeface="Century Schoolbook" panose="02040604050505020304" pitchFamily="18" charset="0"/>
                <a:ea typeface="楷体" panose="02010609060101010101" charset="-122"/>
              </a:rPr>
              <a:t>m = </a:t>
            </a:r>
            <a:r>
              <a:rPr lang="en-US" altLang="zh-CN" sz="4000" dirty="0">
                <a:latin typeface="Century Schoolbook" panose="02040604050505020304" pitchFamily="18" charset="0"/>
                <a:ea typeface="楷体" panose="02010609060101010101" charset="-122"/>
              </a:rPr>
              <a:t>10, </a:t>
            </a:r>
            <a:r>
              <a:rPr lang="en-US" altLang="zh-CN" sz="4000" i="1" dirty="0">
                <a:latin typeface="Century Schoolbook" panose="02040604050505020304" pitchFamily="18" charset="0"/>
                <a:ea typeface="楷体" panose="02010609060101010101" charset="-122"/>
              </a:rPr>
              <a:t>n</a:t>
            </a:r>
            <a:r>
              <a:rPr lang="en-US" altLang="zh-CN" sz="4000" dirty="0">
                <a:latin typeface="Century Schoolbook" panose="02040604050505020304" pitchFamily="18" charset="0"/>
                <a:ea typeface="楷体" panose="02010609060101010101" charset="-122"/>
              </a:rPr>
              <a:t> = 10</a:t>
            </a:r>
            <a:endParaRPr lang="en-US" altLang="zh-CN" sz="4000" dirty="0">
              <a:latin typeface="Century Schoolbook" panose="02040604050505020304" pitchFamily="18" charset="0"/>
              <a:ea typeface="楷体" panose="02010609060101010101" charset="-122"/>
            </a:endParaRPr>
          </a:p>
          <a:p>
            <a:pPr algn="just"/>
            <a:r>
              <a:rPr lang="en-US" altLang="zh-CN" sz="4000" i="1" dirty="0">
                <a:latin typeface="Century Schoolbook" panose="02040604050505020304" pitchFamily="18" charset="0"/>
                <a:ea typeface="楷体" panose="02010609060101010101" charset="-122"/>
              </a:rPr>
              <a:t>m = </a:t>
            </a:r>
            <a:r>
              <a:rPr lang="en-US" altLang="zh-CN" sz="4000" dirty="0">
                <a:latin typeface="Century Schoolbook" panose="02040604050505020304" pitchFamily="18" charset="0"/>
                <a:ea typeface="楷体" panose="02010609060101010101" charset="-122"/>
              </a:rPr>
              <a:t>10, </a:t>
            </a:r>
            <a:r>
              <a:rPr lang="en-US" altLang="zh-CN" sz="4000" i="1" dirty="0">
                <a:latin typeface="Century Schoolbook" panose="02040604050505020304" pitchFamily="18" charset="0"/>
                <a:ea typeface="楷体" panose="02010609060101010101" charset="-122"/>
              </a:rPr>
              <a:t>n</a:t>
            </a:r>
            <a:r>
              <a:rPr lang="en-US" altLang="zh-CN" sz="4000" dirty="0">
                <a:latin typeface="Century Schoolbook" panose="02040604050505020304" pitchFamily="18" charset="0"/>
                <a:ea typeface="楷体" panose="02010609060101010101" charset="-122"/>
              </a:rPr>
              <a:t> = 15</a:t>
            </a:r>
            <a:endParaRPr lang="en-US" altLang="zh-CN" sz="4000" dirty="0">
              <a:latin typeface="Century Schoolbook" panose="02040604050505020304" pitchFamily="18" charset="0"/>
              <a:ea typeface="楷体" panose="02010609060101010101" charset="-122"/>
            </a:endParaRPr>
          </a:p>
        </p:txBody>
      </p:sp>
      <p:sp>
        <p:nvSpPr>
          <p:cNvPr id="54277" name="Text Box 5" descr="深色竖线"/>
          <p:cNvSpPr txBox="1"/>
          <p:nvPr/>
        </p:nvSpPr>
        <p:spPr>
          <a:xfrm>
            <a:off x="5284788" y="4056063"/>
            <a:ext cx="4392612" cy="1920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sz="4000" i="1" dirty="0">
                <a:latin typeface="Century Schoolbook" panose="02040604050505020304" pitchFamily="18" charset="0"/>
                <a:ea typeface="楷体" panose="02010609060101010101" charset="-122"/>
              </a:rPr>
              <a:t>m = </a:t>
            </a:r>
            <a:r>
              <a:rPr lang="en-US" altLang="zh-CN" sz="4000" dirty="0">
                <a:latin typeface="Century Schoolbook" panose="02040604050505020304" pitchFamily="18" charset="0"/>
                <a:ea typeface="楷体" panose="02010609060101010101" charset="-122"/>
              </a:rPr>
              <a:t>4, </a:t>
            </a:r>
            <a:r>
              <a:rPr lang="en-US" altLang="zh-CN" sz="4000" i="1" dirty="0">
                <a:latin typeface="Century Schoolbook" panose="02040604050505020304" pitchFamily="18" charset="0"/>
                <a:ea typeface="楷体" panose="02010609060101010101" charset="-122"/>
              </a:rPr>
              <a:t>n</a:t>
            </a:r>
            <a:r>
              <a:rPr lang="en-US" altLang="zh-CN" sz="4000" dirty="0">
                <a:latin typeface="Century Schoolbook" panose="02040604050505020304" pitchFamily="18" charset="0"/>
                <a:ea typeface="楷体" panose="02010609060101010101" charset="-122"/>
              </a:rPr>
              <a:t> =10</a:t>
            </a:r>
            <a:endParaRPr lang="en-US" altLang="zh-CN" sz="4000" dirty="0">
              <a:latin typeface="Century Schoolbook" panose="02040604050505020304" pitchFamily="18" charset="0"/>
              <a:ea typeface="楷体" panose="02010609060101010101" charset="-122"/>
            </a:endParaRPr>
          </a:p>
          <a:p>
            <a:pPr algn="just"/>
            <a:r>
              <a:rPr lang="en-US" altLang="zh-CN" sz="4000" i="1" dirty="0">
                <a:latin typeface="Century Schoolbook" panose="02040604050505020304" pitchFamily="18" charset="0"/>
                <a:ea typeface="楷体" panose="02010609060101010101" charset="-122"/>
              </a:rPr>
              <a:t>m = </a:t>
            </a:r>
            <a:r>
              <a:rPr lang="en-US" altLang="zh-CN" sz="4000" dirty="0">
                <a:latin typeface="Century Schoolbook" panose="02040604050505020304" pitchFamily="18" charset="0"/>
                <a:ea typeface="楷体" panose="02010609060101010101" charset="-122"/>
              </a:rPr>
              <a:t>10, </a:t>
            </a:r>
            <a:r>
              <a:rPr lang="en-US" altLang="zh-CN" sz="4000" i="1" dirty="0">
                <a:latin typeface="Century Schoolbook" panose="02040604050505020304" pitchFamily="18" charset="0"/>
                <a:ea typeface="楷体" panose="02010609060101010101" charset="-122"/>
              </a:rPr>
              <a:t>n</a:t>
            </a:r>
            <a:r>
              <a:rPr lang="en-US" altLang="zh-CN" sz="4000" dirty="0">
                <a:latin typeface="Century Schoolbook" panose="02040604050505020304" pitchFamily="18" charset="0"/>
                <a:ea typeface="楷体" panose="02010609060101010101" charset="-122"/>
              </a:rPr>
              <a:t> = 10</a:t>
            </a:r>
            <a:endParaRPr lang="en-US" altLang="zh-CN" sz="4000" dirty="0">
              <a:latin typeface="Century Schoolbook" panose="02040604050505020304" pitchFamily="18" charset="0"/>
              <a:ea typeface="楷体" panose="02010609060101010101" charset="-122"/>
            </a:endParaRPr>
          </a:p>
          <a:p>
            <a:pPr algn="just"/>
            <a:r>
              <a:rPr lang="en-US" altLang="zh-CN" sz="4000" i="1" dirty="0">
                <a:latin typeface="Century Schoolbook" panose="02040604050505020304" pitchFamily="18" charset="0"/>
                <a:ea typeface="楷体" panose="02010609060101010101" charset="-122"/>
              </a:rPr>
              <a:t>m = </a:t>
            </a:r>
            <a:r>
              <a:rPr lang="en-US" altLang="zh-CN" sz="4000" dirty="0">
                <a:latin typeface="Century Schoolbook" panose="02040604050505020304" pitchFamily="18" charset="0"/>
                <a:ea typeface="楷体" panose="02010609060101010101" charset="-122"/>
              </a:rPr>
              <a:t>15, </a:t>
            </a:r>
            <a:r>
              <a:rPr lang="en-US" altLang="zh-CN" sz="4000" i="1" dirty="0">
                <a:latin typeface="Century Schoolbook" panose="02040604050505020304" pitchFamily="18" charset="0"/>
                <a:ea typeface="楷体" panose="02010609060101010101" charset="-122"/>
              </a:rPr>
              <a:t>n</a:t>
            </a:r>
            <a:r>
              <a:rPr lang="en-US" altLang="zh-CN" sz="4000" dirty="0">
                <a:latin typeface="Century Schoolbook" panose="02040604050505020304" pitchFamily="18" charset="0"/>
                <a:ea typeface="楷体" panose="02010609060101010101" charset="-122"/>
              </a:rPr>
              <a:t> = 10</a:t>
            </a:r>
            <a:endParaRPr lang="en-US" altLang="zh-CN" sz="4000" dirty="0">
              <a:latin typeface="Century Schoolbook" panose="02040604050505020304" pitchFamily="18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4"/>
          <p:cNvGrpSpPr/>
          <p:nvPr/>
        </p:nvGrpSpPr>
        <p:grpSpPr>
          <a:xfrm>
            <a:off x="574675" y="260350"/>
            <a:ext cx="7994650" cy="912813"/>
            <a:chOff x="22" y="43"/>
            <a:chExt cx="5036" cy="575"/>
          </a:xfrm>
        </p:grpSpPr>
        <p:graphicFrame>
          <p:nvGraphicFramePr>
            <p:cNvPr id="18434" name="Object 4"/>
            <p:cNvGraphicFramePr/>
            <p:nvPr/>
          </p:nvGraphicFramePr>
          <p:xfrm>
            <a:off x="2925" y="43"/>
            <a:ext cx="359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203200" imgH="330200" progId="Equation.DSMT4">
                    <p:embed/>
                  </p:oleObj>
                </mc:Choice>
                <mc:Fallback>
                  <p:oleObj name="" r:id="rId1" imgW="203200" imgH="3302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25" y="43"/>
                          <a:ext cx="359" cy="5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63" name="Group 33"/>
            <p:cNvGrpSpPr/>
            <p:nvPr/>
          </p:nvGrpSpPr>
          <p:grpSpPr>
            <a:xfrm>
              <a:off x="22" y="88"/>
              <a:ext cx="5036" cy="330"/>
              <a:chOff x="-24" y="88"/>
              <a:chExt cx="5036" cy="330"/>
            </a:xfrm>
          </p:grpSpPr>
          <p:sp>
            <p:nvSpPr>
              <p:cNvPr id="18464" name="Rectangle 2"/>
              <p:cNvSpPr/>
              <p:nvPr/>
            </p:nvSpPr>
            <p:spPr>
              <a:xfrm>
                <a:off x="-24" y="88"/>
                <a:ext cx="3947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性质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：若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～</a:t>
                </a:r>
                <a:r>
                  <a:rPr lang="en-US" altLang="zh-CN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，则</a:t>
                </a:r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65" name="Rectangle 4"/>
              <p:cNvSpPr/>
              <p:nvPr/>
            </p:nvSpPr>
            <p:spPr>
              <a:xfrm>
                <a:off x="3211" y="88"/>
                <a:ext cx="1801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～</a:t>
                </a:r>
                <a:r>
                  <a:rPr lang="en-US" altLang="zh-CN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).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9157" name="Text Box 5"/>
          <p:cNvSpPr txBox="1"/>
          <p:nvPr/>
        </p:nvSpPr>
        <p:spPr>
          <a:xfrm>
            <a:off x="2268538" y="1052513"/>
            <a:ext cx="41052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分布的上</a:t>
            </a:r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分位点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9159" name="Text Box 7"/>
          <p:cNvSpPr txBox="1"/>
          <p:nvPr/>
        </p:nvSpPr>
        <p:spPr>
          <a:xfrm>
            <a:off x="539750" y="1700213"/>
            <a:ext cx="66246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对于给定的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(0&lt;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，称满足条件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60" name="Object 5"/>
          <p:cNvGraphicFramePr/>
          <p:nvPr/>
        </p:nvGraphicFramePr>
        <p:xfrm>
          <a:off x="539750" y="2349500"/>
          <a:ext cx="76977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743200" imgH="355600" progId="Equation.DSMT4">
                  <p:embed/>
                </p:oleObj>
              </mc:Choice>
              <mc:Fallback>
                <p:oleObj name="" r:id="rId3" imgW="2743200" imgH="355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2349500"/>
                        <a:ext cx="7697788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/>
          <p:nvPr/>
        </p:nvSpPr>
        <p:spPr>
          <a:xfrm>
            <a:off x="250825" y="3357563"/>
            <a:ext cx="88931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的数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分位点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9162" name="Rectangle 10"/>
          <p:cNvSpPr/>
          <p:nvPr/>
        </p:nvSpPr>
        <p:spPr>
          <a:xfrm>
            <a:off x="250825" y="4205288"/>
            <a:ext cx="45291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其几何意义如图</a:t>
            </a:r>
            <a:r>
              <a:rPr lang="en-US" altLang="zh-CN" sz="2800" b="1" dirty="0">
                <a:latin typeface="Times New Roman" panose="02020603050405020304" pitchFamily="18" charset="0"/>
              </a:rPr>
              <a:t>5-7</a:t>
            </a:r>
            <a:r>
              <a:rPr lang="zh-CN" altLang="en-US" sz="2800" b="1" dirty="0">
                <a:latin typeface="Times New Roman" panose="02020603050405020304" pitchFamily="18" charset="0"/>
              </a:rPr>
              <a:t>所示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Group 11"/>
          <p:cNvGrpSpPr/>
          <p:nvPr/>
        </p:nvGrpSpPr>
        <p:grpSpPr>
          <a:xfrm>
            <a:off x="4535488" y="4121150"/>
            <a:ext cx="4500562" cy="2405063"/>
            <a:chOff x="2993" y="2106"/>
            <a:chExt cx="2835" cy="1515"/>
          </a:xfrm>
        </p:grpSpPr>
        <p:sp>
          <p:nvSpPr>
            <p:cNvPr id="18443" name="Line 12"/>
            <p:cNvSpPr/>
            <p:nvPr/>
          </p:nvSpPr>
          <p:spPr>
            <a:xfrm>
              <a:off x="3371" y="3116"/>
              <a:ext cx="2303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8444" name="Line 13"/>
            <p:cNvSpPr/>
            <p:nvPr/>
          </p:nvSpPr>
          <p:spPr>
            <a:xfrm rot="-5400000">
              <a:off x="2919" y="2770"/>
              <a:ext cx="114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8445" name="Text Box 14"/>
            <p:cNvSpPr txBox="1"/>
            <p:nvPr/>
          </p:nvSpPr>
          <p:spPr>
            <a:xfrm>
              <a:off x="2993" y="2106"/>
              <a:ext cx="6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32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32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32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446" name="Rectangle 15"/>
            <p:cNvSpPr/>
            <p:nvPr/>
          </p:nvSpPr>
          <p:spPr>
            <a:xfrm>
              <a:off x="5397" y="3015"/>
              <a:ext cx="43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36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endPara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447" name="Rectangle 16"/>
            <p:cNvSpPr/>
            <p:nvPr/>
          </p:nvSpPr>
          <p:spPr>
            <a:xfrm>
              <a:off x="3253" y="3061"/>
              <a:ext cx="3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endPara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448" name="Line 17"/>
            <p:cNvSpPr/>
            <p:nvPr/>
          </p:nvSpPr>
          <p:spPr>
            <a:xfrm flipH="1">
              <a:off x="4958" y="2877"/>
              <a:ext cx="2" cy="24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9" name="Line 18"/>
            <p:cNvSpPr/>
            <p:nvPr/>
          </p:nvSpPr>
          <p:spPr>
            <a:xfrm>
              <a:off x="5330" y="2995"/>
              <a:ext cx="50" cy="11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0" name="Line 19"/>
            <p:cNvSpPr/>
            <p:nvPr/>
          </p:nvSpPr>
          <p:spPr>
            <a:xfrm>
              <a:off x="5489" y="3006"/>
              <a:ext cx="51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1" name="Line 20"/>
            <p:cNvSpPr/>
            <p:nvPr/>
          </p:nvSpPr>
          <p:spPr>
            <a:xfrm>
              <a:off x="5410" y="3006"/>
              <a:ext cx="49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2" name="Line 21"/>
            <p:cNvSpPr/>
            <p:nvPr/>
          </p:nvSpPr>
          <p:spPr>
            <a:xfrm>
              <a:off x="5221" y="2986"/>
              <a:ext cx="78" cy="1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3" name="Line 22"/>
            <p:cNvSpPr/>
            <p:nvPr/>
          </p:nvSpPr>
          <p:spPr>
            <a:xfrm>
              <a:off x="5142" y="2967"/>
              <a:ext cx="67" cy="15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4" name="Line 23"/>
            <p:cNvSpPr/>
            <p:nvPr/>
          </p:nvSpPr>
          <p:spPr>
            <a:xfrm>
              <a:off x="5039" y="2945"/>
              <a:ext cx="69" cy="16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5" name="Line 24"/>
            <p:cNvSpPr/>
            <p:nvPr/>
          </p:nvSpPr>
          <p:spPr>
            <a:xfrm>
              <a:off x="4968" y="2983"/>
              <a:ext cx="51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6" name="Rectangle 25"/>
            <p:cNvSpPr/>
            <p:nvPr/>
          </p:nvSpPr>
          <p:spPr>
            <a:xfrm>
              <a:off x="5230" y="2426"/>
              <a:ext cx="41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6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457" name="Line 26"/>
            <p:cNvSpPr/>
            <p:nvPr/>
          </p:nvSpPr>
          <p:spPr>
            <a:xfrm flipV="1">
              <a:off x="5230" y="2745"/>
              <a:ext cx="136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8" name="Freeform 27"/>
            <p:cNvSpPr/>
            <p:nvPr/>
          </p:nvSpPr>
          <p:spPr>
            <a:xfrm>
              <a:off x="3480" y="2341"/>
              <a:ext cx="534" cy="765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1043" y="0"/>
                </a:cxn>
                <a:cxn ang="0">
                  <a:pos x="817" y="182"/>
                </a:cxn>
                <a:cxn ang="0">
                  <a:pos x="545" y="726"/>
                </a:cxn>
                <a:cxn ang="0">
                  <a:pos x="227" y="953"/>
                </a:cxn>
                <a:cxn ang="0">
                  <a:pos x="0" y="998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18459" name="Freeform 28"/>
            <p:cNvSpPr/>
            <p:nvPr/>
          </p:nvSpPr>
          <p:spPr>
            <a:xfrm>
              <a:off x="4014" y="2296"/>
              <a:ext cx="326" cy="45"/>
            </a:xfrm>
            <a:custGeom>
              <a:avLst/>
              <a:gdLst>
                <a:gd name="txL" fmla="*/ 0 w 317"/>
                <a:gd name="txT" fmla="*/ 0 h 54"/>
                <a:gd name="txR" fmla="*/ 317 w 317"/>
                <a:gd name="txB" fmla="*/ 54 h 54"/>
              </a:gdLst>
              <a:ahLst/>
              <a:cxnLst>
                <a:cxn ang="0">
                  <a:pos x="0" y="54"/>
                </a:cxn>
                <a:cxn ang="0">
                  <a:pos x="136" y="8"/>
                </a:cxn>
                <a:cxn ang="0">
                  <a:pos x="317" y="8"/>
                </a:cxn>
              </a:cxnLst>
              <a:rect l="txL" t="txT" r="txR" b="txB"/>
              <a:pathLst>
                <a:path w="317" h="54">
                  <a:moveTo>
                    <a:pt x="0" y="54"/>
                  </a:moveTo>
                  <a:cubicBezTo>
                    <a:pt x="41" y="35"/>
                    <a:pt x="83" y="16"/>
                    <a:pt x="136" y="8"/>
                  </a:cubicBezTo>
                  <a:cubicBezTo>
                    <a:pt x="189" y="0"/>
                    <a:pt x="287" y="8"/>
                    <a:pt x="317" y="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18460" name="Text Box 29"/>
            <p:cNvSpPr txBox="1"/>
            <p:nvPr/>
          </p:nvSpPr>
          <p:spPr>
            <a:xfrm>
              <a:off x="3833" y="3294"/>
              <a:ext cx="8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图</a:t>
              </a:r>
              <a:r>
                <a:rPr lang="en-US" altLang="zh-CN" dirty="0">
                  <a:latin typeface="Times New Roman" panose="02020603050405020304" pitchFamily="18" charset="0"/>
                </a:rPr>
                <a:t>5-7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461" name="Freeform 30"/>
            <p:cNvSpPr/>
            <p:nvPr/>
          </p:nvSpPr>
          <p:spPr>
            <a:xfrm flipH="1">
              <a:off x="4288" y="2296"/>
              <a:ext cx="1241" cy="717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1043" y="0"/>
                </a:cxn>
                <a:cxn ang="0">
                  <a:pos x="817" y="182"/>
                </a:cxn>
                <a:cxn ang="0">
                  <a:pos x="545" y="726"/>
                </a:cxn>
                <a:cxn ang="0">
                  <a:pos x="227" y="953"/>
                </a:cxn>
                <a:cxn ang="0">
                  <a:pos x="0" y="998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18462" name="Rectangle 31"/>
            <p:cNvSpPr/>
            <p:nvPr/>
          </p:nvSpPr>
          <p:spPr>
            <a:xfrm>
              <a:off x="4513" y="3067"/>
              <a:ext cx="1043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9184" name="Rectangle 32"/>
          <p:cNvSpPr/>
          <p:nvPr/>
        </p:nvSpPr>
        <p:spPr>
          <a:xfrm>
            <a:off x="107950" y="4875213"/>
            <a:ext cx="52562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分布的概率密度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9" grpId="0"/>
      <p:bldP spid="49161" grpId="0"/>
      <p:bldP spid="49162" grpId="0"/>
      <p:bldP spid="491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2"/>
          <p:cNvSpPr txBox="1"/>
          <p:nvPr/>
        </p:nvSpPr>
        <p:spPr>
          <a:xfrm>
            <a:off x="2771775" y="115888"/>
            <a:ext cx="51847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F 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分布的上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分位点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179" name="Rectangle 3"/>
          <p:cNvSpPr/>
          <p:nvPr/>
        </p:nvSpPr>
        <p:spPr>
          <a:xfrm>
            <a:off x="395288" y="752475"/>
            <a:ext cx="77057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F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的值可由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分布表查得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Text Box 4"/>
          <p:cNvSpPr txBox="1"/>
          <p:nvPr/>
        </p:nvSpPr>
        <p:spPr>
          <a:xfrm>
            <a:off x="179388" y="1301750"/>
            <a:ext cx="8785225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附表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202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210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)</a:t>
            </a:r>
            <a:r>
              <a:rPr lang="zh-CN" altLang="en-US" sz="2800" b="1" dirty="0">
                <a:latin typeface="Times New Roman" panose="02020603050405020304" pitchFamily="18" charset="0"/>
              </a:rPr>
              <a:t>分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=0.1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=0.05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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=0.025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=0.01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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=0.005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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=0.001</a:t>
            </a:r>
            <a:r>
              <a:rPr lang="zh-CN" altLang="en-US" sz="2800" b="1" dirty="0">
                <a:latin typeface="Times New Roman" panose="02020603050405020304" pitchFamily="18" charset="0"/>
              </a:rPr>
              <a:t>给出了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分布的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分位数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0181" name="Text Box 5"/>
          <p:cNvSpPr txBox="1"/>
          <p:nvPr/>
        </p:nvSpPr>
        <p:spPr>
          <a:xfrm>
            <a:off x="900113" y="3190875"/>
            <a:ext cx="43926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当时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=2,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=18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0182" name="Rectangle 6"/>
          <p:cNvSpPr/>
          <p:nvPr/>
        </p:nvSpPr>
        <p:spPr>
          <a:xfrm>
            <a:off x="4784725" y="3074988"/>
            <a:ext cx="27400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6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0.01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18</a:t>
            </a:r>
            <a:r>
              <a:rPr lang="en-US" altLang="zh-CN" sz="3200" dirty="0">
                <a:latin typeface="Times New Roman" panose="02020603050405020304" pitchFamily="18" charset="0"/>
              </a:rPr>
              <a:t>)=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0183" name="Text Box 7"/>
          <p:cNvSpPr txBox="1"/>
          <p:nvPr/>
        </p:nvSpPr>
        <p:spPr>
          <a:xfrm>
            <a:off x="7019925" y="3136900"/>
            <a:ext cx="15128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6.01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0184" name="Text Box 8"/>
          <p:cNvSpPr txBox="1"/>
          <p:nvPr/>
        </p:nvSpPr>
        <p:spPr>
          <a:xfrm>
            <a:off x="250825" y="3789363"/>
            <a:ext cx="8642350" cy="1169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在附表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中所列的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latin typeface="Times New Roman" panose="02020603050405020304" pitchFamily="18" charset="0"/>
              </a:rPr>
              <a:t>值都比较小，当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latin typeface="Times New Roman" panose="02020603050405020304" pitchFamily="18" charset="0"/>
              </a:rPr>
              <a:t> 较大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时，可用下面公式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0185" name="Rectangle 9"/>
          <p:cNvSpPr/>
          <p:nvPr/>
        </p:nvSpPr>
        <p:spPr>
          <a:xfrm>
            <a:off x="890588" y="2547938"/>
            <a:ext cx="5768975" cy="523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查表时应先找到相应的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值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1136" name="Object 6"/>
          <p:cNvGraphicFramePr/>
          <p:nvPr/>
        </p:nvGraphicFramePr>
        <p:xfrm>
          <a:off x="3424238" y="4354513"/>
          <a:ext cx="40274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435100" imgH="368300" progId="Equation.DSMT4">
                  <p:embed/>
                </p:oleObj>
              </mc:Choice>
              <mc:Fallback>
                <p:oleObj name="" r:id="rId1" imgW="1435100" imgH="3683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4238" y="4354513"/>
                        <a:ext cx="4027487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Text Box 12"/>
          <p:cNvSpPr txBox="1"/>
          <p:nvPr/>
        </p:nvSpPr>
        <p:spPr>
          <a:xfrm>
            <a:off x="900113" y="5505450"/>
            <a:ext cx="172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例如，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1137" name="Object 7"/>
          <p:cNvGraphicFramePr/>
          <p:nvPr/>
        </p:nvGraphicFramePr>
        <p:xfrm>
          <a:off x="1835150" y="5519738"/>
          <a:ext cx="23161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825500" imgH="228600" progId="Equation.DSMT4">
                  <p:embed/>
                </p:oleObj>
              </mc:Choice>
              <mc:Fallback>
                <p:oleObj name="" r:id="rId3" imgW="8255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5519738"/>
                        <a:ext cx="2316163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8" name="Object 8"/>
          <p:cNvGraphicFramePr/>
          <p:nvPr/>
        </p:nvGraphicFramePr>
        <p:xfrm>
          <a:off x="4016375" y="5360988"/>
          <a:ext cx="19954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711200" imgH="368300" progId="Equation.DSMT4">
                  <p:embed/>
                </p:oleObj>
              </mc:Choice>
              <mc:Fallback>
                <p:oleObj name="" r:id="rId5" imgW="711200" imgH="3683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6375" y="5360988"/>
                        <a:ext cx="1995488" cy="1020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9"/>
          <p:cNvGraphicFramePr/>
          <p:nvPr/>
        </p:nvGraphicFramePr>
        <p:xfrm>
          <a:off x="5940425" y="5360988"/>
          <a:ext cx="128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457200" imgH="330200" progId="Equation.DSMT4">
                  <p:embed/>
                </p:oleObj>
              </mc:Choice>
              <mc:Fallback>
                <p:oleObj name="" r:id="rId7" imgW="457200" imgH="330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425" y="5360988"/>
                        <a:ext cx="1282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Text Box 16"/>
          <p:cNvSpPr txBox="1"/>
          <p:nvPr/>
        </p:nvSpPr>
        <p:spPr>
          <a:xfrm>
            <a:off x="7078663" y="5519738"/>
            <a:ext cx="17414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≈0.166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1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1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  <p:bldP spid="50180" grpId="0"/>
      <p:bldP spid="50181" grpId="0"/>
      <p:bldP spid="50182" grpId="0"/>
      <p:bldP spid="50183" grpId="0"/>
      <p:bldP spid="50184" grpId="0"/>
      <p:bldP spid="50185" grpId="0"/>
      <p:bldP spid="50188" grpId="0"/>
      <p:bldP spid="5019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7" name="Text Box 2"/>
          <p:cNvSpPr txBox="1"/>
          <p:nvPr/>
        </p:nvSpPr>
        <p:spPr>
          <a:xfrm>
            <a:off x="179388" y="115888"/>
            <a:ext cx="8785225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(0,1)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为简单随机样本，试问下列统计量各服从什么分布？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2" name="Object 7"/>
          <p:cNvGraphicFramePr/>
          <p:nvPr/>
        </p:nvGraphicFramePr>
        <p:xfrm>
          <a:off x="395288" y="776288"/>
          <a:ext cx="835342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3162300" imgH="800100" progId="Equation.DSMT4">
                  <p:embed/>
                </p:oleObj>
              </mc:Choice>
              <mc:Fallback>
                <p:oleObj name="" r:id="rId1" imgW="3162300" imgH="8001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776288"/>
                        <a:ext cx="8353425" cy="200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/>
          <p:nvPr/>
        </p:nvSpPr>
        <p:spPr>
          <a:xfrm>
            <a:off x="468313" y="2765425"/>
            <a:ext cx="86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Text Box 5"/>
          <p:cNvSpPr txBox="1"/>
          <p:nvPr/>
        </p:nvSpPr>
        <p:spPr>
          <a:xfrm>
            <a:off x="1042988" y="2714625"/>
            <a:ext cx="8651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3254" name="Text Box 6"/>
          <p:cNvSpPr txBox="1"/>
          <p:nvPr/>
        </p:nvSpPr>
        <p:spPr>
          <a:xfrm>
            <a:off x="1619250" y="2708275"/>
            <a:ext cx="54737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因为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(0,1)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i=</a:t>
            </a:r>
            <a:r>
              <a:rPr lang="en-US" altLang="zh-CN" sz="2800" b="1" dirty="0">
                <a:latin typeface="Times New Roman" panose="02020603050405020304" pitchFamily="18" charset="0"/>
              </a:rPr>
              <a:t>1, 2, </a:t>
            </a:r>
            <a:r>
              <a:rPr lang="en-US" altLang="zh-CN" sz="2800" b="1" dirty="0">
                <a:latin typeface="Century Schoolbook" panose="02040604050505020304" pitchFamily="18" charset="0"/>
              </a:rPr>
              <a:t>…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n.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53255" name="Text Box 7"/>
          <p:cNvSpPr txBox="1"/>
          <p:nvPr/>
        </p:nvSpPr>
        <p:spPr>
          <a:xfrm>
            <a:off x="6948488" y="27813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所以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3256" name="Rectangle 8"/>
          <p:cNvSpPr/>
          <p:nvPr/>
        </p:nvSpPr>
        <p:spPr>
          <a:xfrm>
            <a:off x="1141413" y="3357563"/>
            <a:ext cx="36464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i="1" dirty="0">
                <a:latin typeface="Times New Roman" panose="02020603050405020304" pitchFamily="18" charset="0"/>
              </a:rPr>
              <a:t>-X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3200" dirty="0">
                <a:latin typeface="Times New Roman" panose="02020603050405020304" pitchFamily="18" charset="0"/>
              </a:rPr>
              <a:t>～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(0, 2)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7281" name="Object 8"/>
          <p:cNvGraphicFramePr/>
          <p:nvPr/>
        </p:nvGraphicFramePr>
        <p:xfrm>
          <a:off x="4302125" y="3213100"/>
          <a:ext cx="35210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1333500" imgH="381000" progId="Equation.DSMT4">
                  <p:embed/>
                </p:oleObj>
              </mc:Choice>
              <mc:Fallback>
                <p:oleObj name="" r:id="rId3" imgW="1333500" imgH="3810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2125" y="3213100"/>
                        <a:ext cx="3521075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2" name="Object 9"/>
          <p:cNvGraphicFramePr/>
          <p:nvPr/>
        </p:nvGraphicFramePr>
        <p:xfrm>
          <a:off x="1135063" y="3933825"/>
          <a:ext cx="3149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1091565" imgH="241300" progId="Equation.DSMT4">
                  <p:embed/>
                </p:oleObj>
              </mc:Choice>
              <mc:Fallback>
                <p:oleObj name="" r:id="rId5" imgW="1091565" imgH="2413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5063" y="3933825"/>
                        <a:ext cx="3149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Text Box 11"/>
          <p:cNvSpPr txBox="1"/>
          <p:nvPr/>
        </p:nvSpPr>
        <p:spPr>
          <a:xfrm>
            <a:off x="684213" y="4437063"/>
            <a:ext cx="86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故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7283" name="Object 10"/>
          <p:cNvGraphicFramePr/>
          <p:nvPr/>
        </p:nvGraphicFramePr>
        <p:xfrm>
          <a:off x="1042988" y="4724400"/>
          <a:ext cx="2214562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837565" imgH="444500" progId="Equation.DSMT4">
                  <p:embed/>
                </p:oleObj>
              </mc:Choice>
              <mc:Fallback>
                <p:oleObj name="" r:id="rId7" imgW="837565" imgH="4445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988" y="4724400"/>
                        <a:ext cx="2214562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11"/>
          <p:cNvGraphicFramePr/>
          <p:nvPr/>
        </p:nvGraphicFramePr>
        <p:xfrm>
          <a:off x="3241675" y="4672013"/>
          <a:ext cx="2416175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914400" imgH="596900" progId="Equation.DSMT4">
                  <p:embed/>
                </p:oleObj>
              </mc:Choice>
              <mc:Fallback>
                <p:oleObj name="" r:id="rId9" imgW="914400" imgH="5969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1675" y="4672013"/>
                        <a:ext cx="2416175" cy="1493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Rectangle 14"/>
          <p:cNvSpPr/>
          <p:nvPr/>
        </p:nvSpPr>
        <p:spPr>
          <a:xfrm>
            <a:off x="5573713" y="4875213"/>
            <a:ext cx="17843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～</a:t>
            </a:r>
            <a:r>
              <a:rPr lang="en-US" altLang="zh-CN" sz="3600" i="1" dirty="0">
                <a:latin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</a:rPr>
              <a:t>(2).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3" grpId="0"/>
      <p:bldP spid="53254" grpId="0"/>
      <p:bldP spid="53255" grpId="0"/>
      <p:bldP spid="53256" grpId="0"/>
      <p:bldP spid="53259" grpId="0"/>
      <p:bldP spid="5326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0" name="Text Box 2"/>
          <p:cNvSpPr txBox="1"/>
          <p:nvPr/>
        </p:nvSpPr>
        <p:spPr>
          <a:xfrm>
            <a:off x="179388" y="115888"/>
            <a:ext cx="8785225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(0,1)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为简单随机样本，试问下列统计量各服从什么分布？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06" name="Object 6"/>
          <p:cNvGraphicFramePr/>
          <p:nvPr/>
        </p:nvGraphicFramePr>
        <p:xfrm>
          <a:off x="395288" y="776288"/>
          <a:ext cx="835342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3162300" imgH="800100" progId="Equation.DSMT4">
                  <p:embed/>
                </p:oleObj>
              </mc:Choice>
              <mc:Fallback>
                <p:oleObj name="" r:id="rId1" imgW="3162300" imgH="8001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776288"/>
                        <a:ext cx="8353425" cy="200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4"/>
          <p:cNvSpPr txBox="1"/>
          <p:nvPr/>
        </p:nvSpPr>
        <p:spPr>
          <a:xfrm>
            <a:off x="323850" y="2908300"/>
            <a:ext cx="1150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续解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2" name="Text Box 5"/>
          <p:cNvSpPr txBox="1"/>
          <p:nvPr/>
        </p:nvSpPr>
        <p:spPr>
          <a:xfrm>
            <a:off x="1114425" y="2908300"/>
            <a:ext cx="8651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4278" name="Text Box 6"/>
          <p:cNvSpPr txBox="1"/>
          <p:nvPr/>
        </p:nvSpPr>
        <p:spPr>
          <a:xfrm>
            <a:off x="1690688" y="2921000"/>
            <a:ext cx="33131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因为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(0,1)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endParaRPr lang="zh-CN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54279" name="Text Box 7"/>
          <p:cNvSpPr txBox="1"/>
          <p:nvPr/>
        </p:nvSpPr>
        <p:spPr>
          <a:xfrm>
            <a:off x="682625" y="3427413"/>
            <a:ext cx="86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故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4280" name="Rectangle 8"/>
          <p:cNvSpPr/>
          <p:nvPr/>
        </p:nvSpPr>
        <p:spPr>
          <a:xfrm>
            <a:off x="5811838" y="3859213"/>
            <a:ext cx="25765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～</a:t>
            </a:r>
            <a:r>
              <a:rPr lang="en-US" altLang="zh-CN" sz="3600" i="1" dirty="0">
                <a:latin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Century Schoolbook" panose="02040604050505020304" pitchFamily="18" charset="0"/>
              </a:rPr>
              <a:t>-</a:t>
            </a:r>
            <a:r>
              <a:rPr lang="en-US" altLang="zh-CN" sz="3600" dirty="0">
                <a:latin typeface="Times New Roman" panose="02020603050405020304" pitchFamily="18" charset="0"/>
              </a:rPr>
              <a:t>1).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8305" name="Object 7"/>
          <p:cNvGraphicFramePr/>
          <p:nvPr/>
        </p:nvGraphicFramePr>
        <p:xfrm>
          <a:off x="4643438" y="2708275"/>
          <a:ext cx="298608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1129665" imgH="406400" progId="Equation.DSMT4">
                  <p:embed/>
                </p:oleObj>
              </mc:Choice>
              <mc:Fallback>
                <p:oleObj name="" r:id="rId3" imgW="1129665" imgH="4064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2708275"/>
                        <a:ext cx="2986087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6" name="Object 8"/>
          <p:cNvGraphicFramePr/>
          <p:nvPr/>
        </p:nvGraphicFramePr>
        <p:xfrm>
          <a:off x="1117600" y="3716338"/>
          <a:ext cx="201295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761365" imgH="622300" progId="Equation.DSMT4">
                  <p:embed/>
                </p:oleObj>
              </mc:Choice>
              <mc:Fallback>
                <p:oleObj name="" r:id="rId5" imgW="761365" imgH="6223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7600" y="3716338"/>
                        <a:ext cx="2012950" cy="155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9"/>
          <p:cNvGraphicFramePr/>
          <p:nvPr/>
        </p:nvGraphicFramePr>
        <p:xfrm>
          <a:off x="3082925" y="3732213"/>
          <a:ext cx="278447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1054100" imgH="609600" progId="Equation.DSMT4">
                  <p:embed/>
                </p:oleObj>
              </mc:Choice>
              <mc:Fallback>
                <p:oleObj name="" r:id="rId7" imgW="1054100" imgH="609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2925" y="3732213"/>
                        <a:ext cx="2784475" cy="152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  <p:bldP spid="54279" grpId="0"/>
      <p:bldP spid="5428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5" name="Text Box 2"/>
          <p:cNvSpPr txBox="1"/>
          <p:nvPr/>
        </p:nvSpPr>
        <p:spPr>
          <a:xfrm>
            <a:off x="179388" y="188913"/>
            <a:ext cx="8785225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(0,1)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为简单随机样本，试问下列统计量各服从什么分布？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0" name="Object 7"/>
          <p:cNvGraphicFramePr/>
          <p:nvPr/>
        </p:nvGraphicFramePr>
        <p:xfrm>
          <a:off x="395288" y="849313"/>
          <a:ext cx="835342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3162300" imgH="800100" progId="Equation.DSMT4">
                  <p:embed/>
                </p:oleObj>
              </mc:Choice>
              <mc:Fallback>
                <p:oleObj name="" r:id="rId1" imgW="3162300" imgH="8001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849313"/>
                        <a:ext cx="8353425" cy="200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4"/>
          <p:cNvSpPr txBox="1"/>
          <p:nvPr/>
        </p:nvSpPr>
        <p:spPr>
          <a:xfrm>
            <a:off x="323850" y="2908300"/>
            <a:ext cx="1150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续解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7" name="Text Box 5"/>
          <p:cNvSpPr txBox="1"/>
          <p:nvPr/>
        </p:nvSpPr>
        <p:spPr>
          <a:xfrm>
            <a:off x="1114425" y="2908300"/>
            <a:ext cx="8651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(3)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5302" name="Text Box 6"/>
          <p:cNvSpPr txBox="1"/>
          <p:nvPr/>
        </p:nvSpPr>
        <p:spPr>
          <a:xfrm>
            <a:off x="1690688" y="2921000"/>
            <a:ext cx="1225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因为</a:t>
            </a:r>
            <a:endParaRPr lang="zh-CN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55303" name="Text Box 7"/>
          <p:cNvSpPr txBox="1"/>
          <p:nvPr/>
        </p:nvSpPr>
        <p:spPr>
          <a:xfrm>
            <a:off x="395288" y="35575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所以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5304" name="Rectangle 8"/>
          <p:cNvSpPr/>
          <p:nvPr/>
        </p:nvSpPr>
        <p:spPr>
          <a:xfrm>
            <a:off x="5435600" y="4587875"/>
            <a:ext cx="33845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～</a:t>
            </a:r>
            <a:r>
              <a:rPr lang="en-US" altLang="zh-CN" sz="3600" i="1" dirty="0">
                <a:latin typeface="Times New Roman" panose="02020603050405020304" pitchFamily="18" charset="0"/>
              </a:rPr>
              <a:t>F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Century Schoolbook" panose="02040604050505020304" pitchFamily="18" charset="0"/>
              </a:rPr>
              <a:t>-</a:t>
            </a:r>
            <a:r>
              <a:rPr lang="en-US" altLang="zh-CN" sz="3600" dirty="0">
                <a:latin typeface="Times New Roman" panose="02020603050405020304" pitchFamily="18" charset="0"/>
              </a:rPr>
              <a:t>3).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9329" name="Object 8"/>
          <p:cNvGraphicFramePr/>
          <p:nvPr/>
        </p:nvGraphicFramePr>
        <p:xfrm>
          <a:off x="2416175" y="2708275"/>
          <a:ext cx="25161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951865" imgH="406400" progId="Equation.DSMT4">
                  <p:embed/>
                </p:oleObj>
              </mc:Choice>
              <mc:Fallback>
                <p:oleObj name="" r:id="rId3" imgW="951865" imgH="4064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6175" y="2708275"/>
                        <a:ext cx="2516188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0" name="Object 9"/>
          <p:cNvGraphicFramePr/>
          <p:nvPr/>
        </p:nvGraphicFramePr>
        <p:xfrm>
          <a:off x="5122863" y="2708275"/>
          <a:ext cx="31210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1180465" imgH="406400" progId="Equation.DSMT4">
                  <p:embed/>
                </p:oleObj>
              </mc:Choice>
              <mc:Fallback>
                <p:oleObj name="" r:id="rId5" imgW="1180465" imgH="4064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2863" y="2708275"/>
                        <a:ext cx="3121025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10"/>
          <p:cNvGraphicFramePr/>
          <p:nvPr/>
        </p:nvGraphicFramePr>
        <p:xfrm>
          <a:off x="539750" y="3937000"/>
          <a:ext cx="2582863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977265" imgH="774065" progId="Equation.DSMT4">
                  <p:embed/>
                </p:oleObj>
              </mc:Choice>
              <mc:Fallback>
                <p:oleObj name="" r:id="rId7" imgW="977265" imgH="774065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750" y="3937000"/>
                        <a:ext cx="2582863" cy="193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11"/>
          <p:cNvGraphicFramePr/>
          <p:nvPr/>
        </p:nvGraphicFramePr>
        <p:xfrm>
          <a:off x="3063875" y="3933825"/>
          <a:ext cx="2516188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951865" imgH="774065" progId="Equation.DSMT4">
                  <p:embed/>
                </p:oleObj>
              </mc:Choice>
              <mc:Fallback>
                <p:oleObj name="" r:id="rId9" imgW="951865" imgH="77406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3875" y="3933825"/>
                        <a:ext cx="2516188" cy="193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55303" grpId="0"/>
      <p:bldP spid="553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7" name="Text Box 2"/>
          <p:cNvSpPr txBox="1"/>
          <p:nvPr/>
        </p:nvSpPr>
        <p:spPr>
          <a:xfrm>
            <a:off x="179388" y="115888"/>
            <a:ext cx="8785225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(0,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的简单随机样本，确定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54" name="Object 6"/>
          <p:cNvGraphicFramePr/>
          <p:nvPr/>
        </p:nvGraphicFramePr>
        <p:xfrm>
          <a:off x="2339975" y="1220788"/>
          <a:ext cx="44624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688465" imgH="444500" progId="Equation.DSMT4">
                  <p:embed/>
                </p:oleObj>
              </mc:Choice>
              <mc:Fallback>
                <p:oleObj name="" r:id="rId1" imgW="1688465" imgH="4445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1220788"/>
                        <a:ext cx="4462463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/>
          <p:nvPr/>
        </p:nvSpPr>
        <p:spPr>
          <a:xfrm>
            <a:off x="285750" y="2357438"/>
            <a:ext cx="54737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的分布。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3256" name="Rectangle 8"/>
          <p:cNvSpPr/>
          <p:nvPr/>
        </p:nvSpPr>
        <p:spPr>
          <a:xfrm>
            <a:off x="428625" y="2857500"/>
            <a:ext cx="8143875" cy="1077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解、由于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200" b="1" baseline="-25000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15</a:t>
            </a:r>
            <a:r>
              <a:rPr lang="zh-CN" altLang="en-US" sz="3200" b="1" dirty="0">
                <a:latin typeface="Times New Roman" panose="02020603050405020304" pitchFamily="18" charset="0"/>
              </a:rPr>
              <a:t>是来自总体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(0,</a:t>
            </a:r>
            <a:r>
              <a:rPr lang="el-GR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的样本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所有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～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(0,</a:t>
            </a:r>
            <a:r>
              <a:rPr lang="el-GR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),i=1,2,</a:t>
            </a:r>
            <a:r>
              <a:rPr lang="en-US" altLang="zh-CN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,15,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endParaRPr lang="zh-CN" altLang="en-US" sz="3200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7282" name="Object 7"/>
          <p:cNvGraphicFramePr/>
          <p:nvPr/>
        </p:nvGraphicFramePr>
        <p:xfrm>
          <a:off x="3251200" y="3857625"/>
          <a:ext cx="21066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812165" imgH="368300" progId="Equation.DSMT4">
                  <p:embed/>
                </p:oleObj>
              </mc:Choice>
              <mc:Fallback>
                <p:oleObj name="" r:id="rId3" imgW="812165" imgH="3683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1200" y="3857625"/>
                        <a:ext cx="2106613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Text Box 11"/>
          <p:cNvSpPr txBox="1"/>
          <p:nvPr/>
        </p:nvSpPr>
        <p:spPr>
          <a:xfrm>
            <a:off x="428625" y="4619625"/>
            <a:ext cx="5929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且它们相互独立。根据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 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 的定义有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7283" name="Object 8"/>
          <p:cNvGraphicFramePr/>
          <p:nvPr/>
        </p:nvGraphicFramePr>
        <p:xfrm>
          <a:off x="1414463" y="5364163"/>
          <a:ext cx="587216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2222500" imgH="368300" progId="Equation.DSMT4">
                  <p:embed/>
                </p:oleObj>
              </mc:Choice>
              <mc:Fallback>
                <p:oleObj name="" r:id="rId5" imgW="2222500" imgH="3683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4463" y="5364163"/>
                        <a:ext cx="5872162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/>
      <p:bldP spid="532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8" name="Object 10"/>
          <p:cNvGraphicFramePr/>
          <p:nvPr/>
        </p:nvGraphicFramePr>
        <p:xfrm>
          <a:off x="1414463" y="428625"/>
          <a:ext cx="587216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2222500" imgH="368300" progId="Equation.DSMT4">
                  <p:embed/>
                </p:oleObj>
              </mc:Choice>
              <mc:Fallback>
                <p:oleObj name="" r:id="rId1" imgW="2222500" imgH="3683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4463" y="428625"/>
                        <a:ext cx="5872162" cy="92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11"/>
          <p:cNvGraphicFramePr/>
          <p:nvPr/>
        </p:nvGraphicFramePr>
        <p:xfrm>
          <a:off x="1357313" y="1363663"/>
          <a:ext cx="59404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2247900" imgH="368300" progId="Equation.DSMT4">
                  <p:embed/>
                </p:oleObj>
              </mc:Choice>
              <mc:Fallback>
                <p:oleObj name="" r:id="rId3" imgW="2247900" imgH="3683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7313" y="1363663"/>
                        <a:ext cx="5940425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12"/>
          <p:cNvGraphicFramePr/>
          <p:nvPr/>
        </p:nvGraphicFramePr>
        <p:xfrm>
          <a:off x="98425" y="2276475"/>
          <a:ext cx="87598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3314700" imgH="381000" progId="Equation.DSMT4">
                  <p:embed/>
                </p:oleObj>
              </mc:Choice>
              <mc:Fallback>
                <p:oleObj name="" r:id="rId5" imgW="3314700" imgH="3810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25" y="2276475"/>
                        <a:ext cx="8759825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13"/>
          <p:cNvGraphicFramePr/>
          <p:nvPr/>
        </p:nvGraphicFramePr>
        <p:xfrm>
          <a:off x="130175" y="3409950"/>
          <a:ext cx="479901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1815465" imgH="444500" progId="Equation.DSMT4">
                  <p:embed/>
                </p:oleObj>
              </mc:Choice>
              <mc:Fallback>
                <p:oleObj name="" r:id="rId7" imgW="1815465" imgH="4445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175" y="3409950"/>
                        <a:ext cx="4799013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14"/>
          <p:cNvGraphicFramePr/>
          <p:nvPr/>
        </p:nvGraphicFramePr>
        <p:xfrm>
          <a:off x="4948238" y="2982913"/>
          <a:ext cx="342265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1295400" imgH="762000" progId="Equation.DSMT4">
                  <p:embed/>
                </p:oleObj>
              </mc:Choice>
              <mc:Fallback>
                <p:oleObj name="" r:id="rId9" imgW="1295400" imgH="7620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48238" y="2982913"/>
                        <a:ext cx="3422650" cy="190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15"/>
          <p:cNvGraphicFramePr/>
          <p:nvPr/>
        </p:nvGraphicFramePr>
        <p:xfrm>
          <a:off x="4572000" y="4921250"/>
          <a:ext cx="1744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1" imgW="660400" imgH="203200" progId="Equation.DSMT4">
                  <p:embed/>
                </p:oleObj>
              </mc:Choice>
              <mc:Fallback>
                <p:oleObj name="" r:id="rId11" imgW="660400" imgH="2032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4921250"/>
                        <a:ext cx="17446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18" name="Text Box 2"/>
          <p:cNvSpPr txBox="1"/>
          <p:nvPr/>
        </p:nvSpPr>
        <p:spPr>
          <a:xfrm>
            <a:off x="179388" y="46038"/>
            <a:ext cx="878522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二、正态总体下的抽样定理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9" name="Text Box 2"/>
          <p:cNvSpPr txBox="1"/>
          <p:nvPr/>
        </p:nvSpPr>
        <p:spPr>
          <a:xfrm>
            <a:off x="357188" y="603250"/>
            <a:ext cx="83058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…,X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是来自总体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的样本，且总体均值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E(X)=</a:t>
            </a:r>
            <a:r>
              <a:rPr lang="el-GR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μ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，总体方差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D(X)=</a:t>
            </a:r>
            <a:r>
              <a:rPr lang="el-GR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σ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，求 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,E(S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800" b="1" dirty="0">
              <a:latin typeface="楷体_GB2312" pitchFamily="49" charset="-122"/>
            </a:endParaRPr>
          </a:p>
        </p:txBody>
      </p:sp>
      <p:graphicFrame>
        <p:nvGraphicFramePr>
          <p:cNvPr id="16" name="Object 2"/>
          <p:cNvGraphicFramePr/>
          <p:nvPr/>
        </p:nvGraphicFramePr>
        <p:xfrm>
          <a:off x="323850" y="2522538"/>
          <a:ext cx="11763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508000" imgH="228600" progId="Equation.DSMT4">
                  <p:embed/>
                </p:oleObj>
              </mc:Choice>
              <mc:Fallback>
                <p:oleObj name="" r:id="rId1" imgW="508000" imgH="228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2522538"/>
                        <a:ext cx="1176338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/>
          <p:nvPr/>
        </p:nvGraphicFramePr>
        <p:xfrm>
          <a:off x="336550" y="4910138"/>
          <a:ext cx="12350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533400" imgH="228600" progId="Equation.DSMT4">
                  <p:embed/>
                </p:oleObj>
              </mc:Choice>
              <mc:Fallback>
                <p:oleObj name="" r:id="rId3" imgW="533400" imgH="2286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550" y="4910138"/>
                        <a:ext cx="1235075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/>
          <p:cNvSpPr txBox="1"/>
          <p:nvPr/>
        </p:nvSpPr>
        <p:spPr>
          <a:xfrm>
            <a:off x="357188" y="1481138"/>
            <a:ext cx="83058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 根据样本的独立性，同分布性以及数学期望和方差的性质，有</a:t>
            </a:r>
            <a:endParaRPr lang="zh-CN" altLang="en-US" sz="2800" b="1" dirty="0">
              <a:latin typeface="楷体_GB2312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Object 4"/>
          <p:cNvGraphicFramePr/>
          <p:nvPr/>
        </p:nvGraphicFramePr>
        <p:xfrm>
          <a:off x="1428750" y="2338388"/>
          <a:ext cx="19700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850265" imgH="431800" progId="Equation.DSMT4">
                  <p:embed/>
                </p:oleObj>
              </mc:Choice>
              <mc:Fallback>
                <p:oleObj name="" r:id="rId5" imgW="850265" imgH="4318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8750" y="2338388"/>
                        <a:ext cx="1970088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/>
          <p:nvPr/>
        </p:nvGraphicFramePr>
        <p:xfrm>
          <a:off x="3316288" y="2338388"/>
          <a:ext cx="19700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850265" imgH="431800" progId="Equation.DSMT4">
                  <p:embed/>
                </p:oleObj>
              </mc:Choice>
              <mc:Fallback>
                <p:oleObj name="" r:id="rId7" imgW="850265" imgH="4318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6288" y="2338388"/>
                        <a:ext cx="1970087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/>
          <p:nvPr/>
        </p:nvGraphicFramePr>
        <p:xfrm>
          <a:off x="5286375" y="2355850"/>
          <a:ext cx="13811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9" imgW="596900" imgH="393700" progId="Equation.DSMT4">
                  <p:embed/>
                </p:oleObj>
              </mc:Choice>
              <mc:Fallback>
                <p:oleObj name="" r:id="rId9" imgW="596900" imgH="3937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86375" y="2355850"/>
                        <a:ext cx="1381125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/>
          <p:nvPr/>
        </p:nvGraphicFramePr>
        <p:xfrm>
          <a:off x="6559550" y="2670175"/>
          <a:ext cx="4413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190500" imgH="165100" progId="Equation.DSMT4">
                  <p:embed/>
                </p:oleObj>
              </mc:Choice>
              <mc:Fallback>
                <p:oleObj name="" r:id="rId11" imgW="190500" imgH="1651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59550" y="2670175"/>
                        <a:ext cx="441325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/>
          <p:nvPr/>
        </p:nvGraphicFramePr>
        <p:xfrm>
          <a:off x="309563" y="3665538"/>
          <a:ext cx="12065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3" imgW="520700" imgH="228600" progId="Equation.DSMT4">
                  <p:embed/>
                </p:oleObj>
              </mc:Choice>
              <mc:Fallback>
                <p:oleObj name="" r:id="rId13" imgW="520700" imgH="2286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9563" y="3665538"/>
                        <a:ext cx="120650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/>
          <p:nvPr/>
        </p:nvGraphicFramePr>
        <p:xfrm>
          <a:off x="1414463" y="3481388"/>
          <a:ext cx="2000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5" imgW="862965" imgH="431800" progId="Equation.DSMT4">
                  <p:embed/>
                </p:oleObj>
              </mc:Choice>
              <mc:Fallback>
                <p:oleObj name="" r:id="rId15" imgW="862965" imgH="4318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14463" y="3481388"/>
                        <a:ext cx="200025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/>
          <p:nvPr/>
        </p:nvGraphicFramePr>
        <p:xfrm>
          <a:off x="3228975" y="3481388"/>
          <a:ext cx="21463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7" imgW="927100" imgH="431800" progId="Equation.DSMT4">
                  <p:embed/>
                </p:oleObj>
              </mc:Choice>
              <mc:Fallback>
                <p:oleObj name="" r:id="rId17" imgW="927100" imgH="4318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28975" y="3481388"/>
                        <a:ext cx="214630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1"/>
          <p:cNvGraphicFramePr/>
          <p:nvPr/>
        </p:nvGraphicFramePr>
        <p:xfrm>
          <a:off x="5413375" y="3498850"/>
          <a:ext cx="16748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9" imgW="723900" imgH="393700" progId="Equation.DSMT4">
                  <p:embed/>
                </p:oleObj>
              </mc:Choice>
              <mc:Fallback>
                <p:oleObj name="" r:id="rId19" imgW="723900" imgH="3937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13375" y="3498850"/>
                        <a:ext cx="1674813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/>
          <p:nvPr/>
        </p:nvGraphicFramePr>
        <p:xfrm>
          <a:off x="7186613" y="3498850"/>
          <a:ext cx="7635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21" imgW="330200" imgH="393700" progId="Equation.DSMT4">
                  <p:embed/>
                </p:oleObj>
              </mc:Choice>
              <mc:Fallback>
                <p:oleObj name="" r:id="rId21" imgW="330200" imgH="3937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86613" y="3498850"/>
                        <a:ext cx="763587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3"/>
          <p:cNvGraphicFramePr/>
          <p:nvPr/>
        </p:nvGraphicFramePr>
        <p:xfrm>
          <a:off x="1500188" y="4695825"/>
          <a:ext cx="350043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3" imgW="1511300" imgH="457200" progId="Equation.DSMT4">
                  <p:embed/>
                </p:oleObj>
              </mc:Choice>
              <mc:Fallback>
                <p:oleObj name="" r:id="rId23" imgW="1511300" imgH="4572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00188" y="4695825"/>
                        <a:ext cx="3500437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4"/>
          <p:cNvGraphicFramePr/>
          <p:nvPr/>
        </p:nvGraphicFramePr>
        <p:xfrm>
          <a:off x="4983163" y="4649788"/>
          <a:ext cx="35893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25" imgW="1548765" imgH="482600" progId="Equation.DSMT4">
                  <p:embed/>
                </p:oleObj>
              </mc:Choice>
              <mc:Fallback>
                <p:oleObj name="" r:id="rId25" imgW="1548765" imgH="4826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83163" y="4649788"/>
                        <a:ext cx="3589337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/>
          <p:cNvGraphicFramePr/>
          <p:nvPr/>
        </p:nvGraphicFramePr>
        <p:xfrm>
          <a:off x="527050" y="5695950"/>
          <a:ext cx="50609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27" imgW="2184400" imgH="482600" progId="Equation.DSMT4">
                  <p:embed/>
                </p:oleObj>
              </mc:Choice>
              <mc:Fallback>
                <p:oleObj name="" r:id="rId27" imgW="2184400" imgH="4826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27050" y="5695950"/>
                        <a:ext cx="506095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6"/>
          <p:cNvGraphicFramePr/>
          <p:nvPr/>
        </p:nvGraphicFramePr>
        <p:xfrm>
          <a:off x="5629275" y="6019800"/>
          <a:ext cx="73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29" imgW="317500" imgH="203200" progId="Equation.DSMT4">
                  <p:embed/>
                </p:oleObj>
              </mc:Choice>
              <mc:Fallback>
                <p:oleObj name="" r:id="rId29" imgW="317500" imgH="2032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29275" y="6019800"/>
                        <a:ext cx="736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/>
          <p:nvPr/>
        </p:nvGraphicFramePr>
        <p:xfrm>
          <a:off x="5648325" y="1052513"/>
          <a:ext cx="1852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1" imgW="799465" imgH="241300" progId="Equation.DSMT4">
                  <p:embed/>
                </p:oleObj>
              </mc:Choice>
              <mc:Fallback>
                <p:oleObj name="" r:id="rId31" imgW="799465" imgH="2413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48325" y="1052513"/>
                        <a:ext cx="185261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3"/>
          <p:cNvGrpSpPr/>
          <p:nvPr/>
        </p:nvGrpSpPr>
        <p:grpSpPr>
          <a:xfrm>
            <a:off x="603250" y="838200"/>
            <a:ext cx="6108700" cy="523875"/>
            <a:chOff x="332" y="558"/>
            <a:chExt cx="3848" cy="330"/>
          </a:xfrm>
        </p:grpSpPr>
        <p:sp>
          <p:nvSpPr>
            <p:cNvPr id="2066" name="Text Box 2"/>
            <p:cNvSpPr txBox="1"/>
            <p:nvPr/>
          </p:nvSpPr>
          <p:spPr>
            <a:xfrm>
              <a:off x="332" y="558"/>
              <a:ext cx="384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若总体 </a:t>
              </a:r>
              <a:r>
                <a:rPr lang="en-US" altLang="zh-CN" sz="2800" b="1" i="1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X </a:t>
              </a:r>
              <a:r>
                <a:rPr lang="zh-CN" altLang="en-US" sz="2800" b="1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的样本             满足:</a:t>
              </a:r>
              <a:endParaRPr lang="zh-CN" altLang="en-US" sz="2800" b="1" dirty="0">
                <a:latin typeface="宋体" panose="02010600030101010101" pitchFamily="2" charset="-122"/>
                <a:ea typeface="Arial Unicode MS" panose="020B0604020202020204" pitchFamily="34" charset="-122"/>
              </a:endParaRPr>
            </a:p>
          </p:txBody>
        </p:sp>
        <p:graphicFrame>
          <p:nvGraphicFramePr>
            <p:cNvPr id="2055" name="Object 2051"/>
            <p:cNvGraphicFramePr>
              <a:graphicFrameLocks noChangeAspect="1"/>
            </p:cNvGraphicFramePr>
            <p:nvPr/>
          </p:nvGraphicFramePr>
          <p:xfrm>
            <a:off x="2061" y="570"/>
            <a:ext cx="151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1727200" imgH="355600" progId="Equation.DSMT4">
                    <p:embed/>
                  </p:oleObj>
                </mc:Choice>
                <mc:Fallback>
                  <p:oleObj name="" r:id="rId1" imgW="1727200" imgH="3556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61" y="570"/>
                          <a:ext cx="1517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2"/>
          <p:cNvGrpSpPr/>
          <p:nvPr/>
        </p:nvGrpSpPr>
        <p:grpSpPr>
          <a:xfrm>
            <a:off x="609600" y="1428750"/>
            <a:ext cx="7870825" cy="1169988"/>
            <a:chOff x="609600" y="1428736"/>
            <a:chExt cx="7870825" cy="1169559"/>
          </a:xfrm>
        </p:grpSpPr>
        <p:graphicFrame>
          <p:nvGraphicFramePr>
            <p:cNvPr id="2054" name="Object 2050"/>
            <p:cNvGraphicFramePr>
              <a:graphicFrameLocks noChangeAspect="1"/>
            </p:cNvGraphicFramePr>
            <p:nvPr/>
          </p:nvGraphicFramePr>
          <p:xfrm>
            <a:off x="1547664" y="1484770"/>
            <a:ext cx="2048259" cy="495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" imgW="1524000" imgH="355600" progId="Equation.3">
                    <p:embed/>
                  </p:oleObj>
                </mc:Choice>
                <mc:Fallback>
                  <p:oleObj name="" r:id="rId3" imgW="1524000" imgH="3556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47664" y="1484770"/>
                          <a:ext cx="2048259" cy="495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Rectangle 8"/>
            <p:cNvSpPr/>
            <p:nvPr/>
          </p:nvSpPr>
          <p:spPr>
            <a:xfrm>
              <a:off x="609600" y="1428736"/>
              <a:ext cx="7870825" cy="11695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514350" indent="-514350">
                <a:spcBef>
                  <a:spcPct val="50000"/>
                </a:spcBef>
                <a:buAutoNum type="arabicParenBoth"/>
              </a:pPr>
              <a:r>
                <a:rPr lang="zh-CN" altLang="en-US" sz="2800" b="1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与</a:t>
              </a:r>
              <a:r>
                <a:rPr lang="en-US" altLang="zh-CN" sz="2800" b="1" i="1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         </a:t>
              </a:r>
              <a:r>
                <a:rPr lang="en-US" altLang="zh-CN" sz="2800" b="1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  </a:t>
              </a:r>
              <a:endParaRPr lang="en-US" altLang="zh-CN" sz="2800" b="1" dirty="0">
                <a:latin typeface="宋体" panose="02010600030101010101" pitchFamily="2" charset="-122"/>
                <a:ea typeface="Arial Unicode MS" panose="020B0604020202020204" pitchFamily="34" charset="-122"/>
              </a:endParaRPr>
            </a:p>
            <a:p>
              <a:pPr marL="514350" indent="-514350">
                <a:spcBef>
                  <a:spcPct val="50000"/>
                </a:spcBef>
              </a:pPr>
              <a:r>
                <a:rPr lang="zh-CN" altLang="zh-CN" sz="2800" b="1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有相同的分布</a:t>
              </a:r>
              <a:endParaRPr lang="zh-CN" altLang="zh-CN" sz="2800" b="1" dirty="0">
                <a:latin typeface="宋体" panose="02010600030101010101" pitchFamily="2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323850" y="2636838"/>
            <a:ext cx="6477000" cy="530225"/>
            <a:chOff x="384" y="1564"/>
            <a:chExt cx="4080" cy="334"/>
          </a:xfrm>
        </p:grpSpPr>
        <p:graphicFrame>
          <p:nvGraphicFramePr>
            <p:cNvPr id="2053" name="Object 2049"/>
            <p:cNvGraphicFramePr>
              <a:graphicFrameLocks noChangeAspect="1"/>
            </p:cNvGraphicFramePr>
            <p:nvPr/>
          </p:nvGraphicFramePr>
          <p:xfrm>
            <a:off x="720" y="1608"/>
            <a:ext cx="144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933700" imgH="635000" progId="Equation.3">
                    <p:embed/>
                  </p:oleObj>
                </mc:Choice>
                <mc:Fallback>
                  <p:oleObj name="" r:id="rId5" imgW="2933700" imgH="6350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0" y="1608"/>
                          <a:ext cx="1440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Rectangle 9"/>
            <p:cNvSpPr/>
            <p:nvPr/>
          </p:nvSpPr>
          <p:spPr>
            <a:xfrm>
              <a:off x="384" y="1564"/>
              <a:ext cx="408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2800" b="1" dirty="0">
                  <a:latin typeface="宋体" panose="02010600030101010101" pitchFamily="2" charset="-122"/>
                </a:rPr>
                <a:t>(2)            </a:t>
              </a:r>
              <a:r>
                <a:rPr lang="zh-CN" altLang="zh-CN" sz="2800" b="1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相互独立</a:t>
              </a:r>
              <a:endParaRPr lang="zh-CN" altLang="zh-CN" sz="2800" b="1" dirty="0">
                <a:latin typeface="宋体" panose="02010600030101010101" pitchFamily="2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323850" y="3284538"/>
            <a:ext cx="4494213" cy="1169987"/>
            <a:chOff x="480" y="1845"/>
            <a:chExt cx="2831" cy="737"/>
          </a:xfrm>
        </p:grpSpPr>
        <p:graphicFrame>
          <p:nvGraphicFramePr>
            <p:cNvPr id="2052" name="Object 3"/>
            <p:cNvGraphicFramePr>
              <a:graphicFrameLocks noChangeAspect="1"/>
            </p:cNvGraphicFramePr>
            <p:nvPr/>
          </p:nvGraphicFramePr>
          <p:xfrm>
            <a:off x="958" y="1866"/>
            <a:ext cx="170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7" imgW="1320800" imgH="292100" progId="Equation.3">
                    <p:embed/>
                  </p:oleObj>
                </mc:Choice>
                <mc:Fallback>
                  <p:oleObj name="" r:id="rId7" imgW="1320800" imgH="2921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E8637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58" y="1866"/>
                          <a:ext cx="1700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Rectangle 10"/>
            <p:cNvSpPr/>
            <p:nvPr/>
          </p:nvSpPr>
          <p:spPr>
            <a:xfrm>
              <a:off x="480" y="1845"/>
              <a:ext cx="2831" cy="7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2800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则称             </a:t>
              </a:r>
              <a:r>
                <a:rPr lang="en-US" altLang="zh-CN" sz="2800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  </a:t>
              </a:r>
              <a:r>
                <a:rPr lang="zh-CN" altLang="zh-CN" sz="2800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为</a:t>
              </a:r>
              <a:endParaRPr lang="en-US" altLang="zh-CN" sz="2800" dirty="0">
                <a:latin typeface="宋体" panose="02010600030101010101" pitchFamily="2" charset="-122"/>
                <a:ea typeface="Arial Unicode MS" panose="020B0604020202020204" pitchFamily="34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zh-CN" sz="2800" dirty="0">
                  <a:solidFill>
                    <a:srgbClr val="FF0000"/>
                  </a:solidFill>
                  <a:latin typeface="宋体" panose="02010600030101010101" pitchFamily="2" charset="-122"/>
                  <a:ea typeface="Arial Unicode MS" panose="020B0604020202020204" pitchFamily="34" charset="-122"/>
                </a:rPr>
                <a:t>简单随机样本</a:t>
              </a:r>
              <a:r>
                <a:rPr lang="zh-CN" altLang="en-US" sz="2800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，简称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Arial Unicode MS" panose="020B0604020202020204" pitchFamily="34" charset="-122"/>
                </a:rPr>
                <a:t>样本</a:t>
              </a:r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Arial Unicode MS" panose="020B0604020202020204" pitchFamily="34" charset="-122"/>
                </a:rPr>
                <a:t>。</a:t>
              </a:r>
              <a:endParaRPr lang="zh-CN" altLang="en-US" sz="2800" dirty="0">
                <a:latin typeface="宋体" panose="02010600030101010101" pitchFamily="2" charset="-122"/>
                <a:ea typeface="Arial Unicode MS" panose="020B0604020202020204" pitchFamily="34" charset="-122"/>
              </a:endParaRPr>
            </a:p>
          </p:txBody>
        </p:sp>
      </p:grpSp>
      <p:sp>
        <p:nvSpPr>
          <p:cNvPr id="46092" name="Rectangle 12"/>
          <p:cNvSpPr/>
          <p:nvPr/>
        </p:nvSpPr>
        <p:spPr>
          <a:xfrm>
            <a:off x="609600" y="304800"/>
            <a:ext cx="3124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Arial Unicode MS" panose="020B0604020202020204" pitchFamily="34" charset="-122"/>
              </a:rPr>
              <a:t>简单随机样本</a:t>
            </a:r>
            <a:endParaRPr lang="en-US" altLang="zh-CN" sz="2800" b="1" dirty="0">
              <a:solidFill>
                <a:schemeClr val="accent2"/>
              </a:solidFill>
              <a:latin typeface="楷体_GB2312" pitchFamily="49" charset="-122"/>
              <a:ea typeface="Arial Unicode MS" panose="020B0604020202020204" pitchFamily="34" charset="-122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250825" y="4605338"/>
            <a:ext cx="4494213" cy="1169987"/>
            <a:chOff x="480" y="1845"/>
            <a:chExt cx="2831" cy="737"/>
          </a:xfrm>
        </p:grpSpPr>
        <p:graphicFrame>
          <p:nvGraphicFramePr>
            <p:cNvPr id="2051" name="Object 2048"/>
            <p:cNvGraphicFramePr>
              <a:graphicFrameLocks noChangeAspect="1"/>
            </p:cNvGraphicFramePr>
            <p:nvPr/>
          </p:nvGraphicFramePr>
          <p:xfrm>
            <a:off x="1932" y="1866"/>
            <a:ext cx="124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9" imgW="965200" imgH="292100" progId="Equation.DSMT4">
                    <p:embed/>
                  </p:oleObj>
                </mc:Choice>
                <mc:Fallback>
                  <p:oleObj name="" r:id="rId9" imgW="965200" imgH="2921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E8637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2" y="1866"/>
                          <a:ext cx="1248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2" name="Rectangle 10"/>
            <p:cNvSpPr/>
            <p:nvPr/>
          </p:nvSpPr>
          <p:spPr>
            <a:xfrm>
              <a:off x="480" y="1845"/>
              <a:ext cx="2831" cy="7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样本的观察值            </a:t>
              </a:r>
              <a:endParaRPr lang="en-US" altLang="zh-CN" sz="2800" dirty="0">
                <a:latin typeface="宋体" panose="02010600030101010101" pitchFamily="2" charset="-122"/>
                <a:ea typeface="Arial Unicode MS" panose="020B0604020202020204" pitchFamily="34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  <a:ea typeface="Arial Unicode MS" panose="020B0604020202020204" pitchFamily="34" charset="-122"/>
                </a:rPr>
                <a:t>称为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Arial Unicode MS" panose="020B0604020202020204" pitchFamily="34" charset="-122"/>
                </a:rPr>
                <a:t>样本值。</a:t>
              </a:r>
              <a:endPara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pitchFamily="34" charset="-122"/>
              </a:endParaRPr>
            </a:p>
          </p:txBody>
        </p:sp>
      </p:grpSp>
      <p:graphicFrame>
        <p:nvGraphicFramePr>
          <p:cNvPr id="2050" name="对象 6"/>
          <p:cNvGraphicFramePr>
            <a:graphicFrameLocks noChangeAspect="1"/>
          </p:cNvGraphicFramePr>
          <p:nvPr/>
        </p:nvGraphicFramePr>
        <p:xfrm>
          <a:off x="4621213" y="1557338"/>
          <a:ext cx="4343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1" imgW="2529840" imgH="2072640" progId="PBrush">
                  <p:embed/>
                </p:oleObj>
              </mc:Choice>
              <mc:Fallback>
                <p:oleObj name="" r:id="rId11" imgW="2529840" imgH="2072640" progId="PBrush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21213" y="1557338"/>
                        <a:ext cx="4343400" cy="480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Object 2"/>
          <p:cNvGraphicFramePr/>
          <p:nvPr/>
        </p:nvGraphicFramePr>
        <p:xfrm>
          <a:off x="2286000" y="1978025"/>
          <a:ext cx="39655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1536065" imgH="444500" progId="Equation.DSMT4">
                  <p:embed/>
                </p:oleObj>
              </mc:Choice>
              <mc:Fallback>
                <p:oleObj name="" r:id="rId1" imgW="1536065" imgH="444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1978025"/>
                        <a:ext cx="3965575" cy="1144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4"/>
          <p:cNvGrpSpPr/>
          <p:nvPr/>
        </p:nvGrpSpPr>
        <p:grpSpPr>
          <a:xfrm>
            <a:off x="323850" y="974725"/>
            <a:ext cx="8893175" cy="954088"/>
            <a:chOff x="323850" y="974714"/>
            <a:chExt cx="8893175" cy="954088"/>
          </a:xfrm>
        </p:grpSpPr>
        <p:sp>
          <p:nvSpPr>
            <p:cNvPr id="26631" name="Rectangle 7"/>
            <p:cNvSpPr/>
            <p:nvPr/>
          </p:nvSpPr>
          <p:spPr>
            <a:xfrm>
              <a:off x="323850" y="974714"/>
              <a:ext cx="8893175" cy="9540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Century Schoolbook" panose="02040604050505020304" pitchFamily="18" charset="0"/>
                </a:rPr>
                <a:t>定理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6.2.1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：设总体                     ，                 是   的</a:t>
              </a:r>
              <a:endParaRPr lang="en-US" altLang="zh-CN" sz="2800" b="1" dirty="0">
                <a:latin typeface="Century Schoolbook" panose="02040604050505020304" pitchFamily="18" charset="0"/>
              </a:endParaRPr>
            </a:p>
            <a:p>
              <a:r>
                <a:rPr lang="zh-CN" altLang="en-US" sz="2800" b="1" dirty="0">
                  <a:latin typeface="Century Schoolbook" panose="02040604050505020304" pitchFamily="18" charset="0"/>
                </a:rPr>
                <a:t>一个样本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,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则</a:t>
              </a:r>
              <a:r>
                <a:rPr lang="zh-CN" altLang="en-US" sz="2800" b="1" dirty="0">
                  <a:solidFill>
                    <a:srgbClr val="FF0000"/>
                  </a:solidFill>
                  <a:latin typeface="Century Schoolbook" panose="02040604050505020304" pitchFamily="18" charset="0"/>
                </a:rPr>
                <a:t>样本均值服从正态分布</a:t>
              </a:r>
              <a:endParaRPr lang="zh-CN" altLang="en-US" sz="2800" b="1" dirty="0">
                <a:solidFill>
                  <a:srgbClr val="FF0000"/>
                </a:solidFill>
                <a:latin typeface="Century Schoolbook" panose="02040604050505020304" pitchFamily="18" charset="0"/>
              </a:endParaRPr>
            </a:p>
          </p:txBody>
        </p:sp>
        <p:graphicFrame>
          <p:nvGraphicFramePr>
            <p:cNvPr id="26627" name="Object 3"/>
            <p:cNvGraphicFramePr/>
            <p:nvPr/>
          </p:nvGraphicFramePr>
          <p:xfrm>
            <a:off x="3338518" y="1000108"/>
            <a:ext cx="2019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3" imgW="889000" imgH="228600" progId="Equation.DSMT4">
                    <p:embed/>
                  </p:oleObj>
                </mc:Choice>
                <mc:Fallback>
                  <p:oleObj name="" r:id="rId3" imgW="889000" imgH="2286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38518" y="1000108"/>
                          <a:ext cx="2019300" cy="520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" name="Object 4"/>
            <p:cNvGraphicFramePr/>
            <p:nvPr/>
          </p:nvGraphicFramePr>
          <p:xfrm>
            <a:off x="7929586" y="1073132"/>
            <a:ext cx="383469" cy="355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5" imgW="177800" imgH="165100" progId="Equation.DSMT4">
                    <p:embed/>
                  </p:oleObj>
                </mc:Choice>
                <mc:Fallback>
                  <p:oleObj name="" r:id="rId5" imgW="177800" imgH="1651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29586" y="1073132"/>
                          <a:ext cx="383469" cy="3556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5"/>
            <p:cNvGraphicFramePr/>
            <p:nvPr/>
          </p:nvGraphicFramePr>
          <p:xfrm>
            <a:off x="5702321" y="1025525"/>
            <a:ext cx="1870075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7" imgW="951865" imgH="228600" progId="Equation.DSMT4">
                    <p:embed/>
                  </p:oleObj>
                </mc:Choice>
                <mc:Fallback>
                  <p:oleObj name="" r:id="rId7" imgW="951865" imgH="228600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02321" y="1025525"/>
                          <a:ext cx="1870075" cy="449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3" name="Text Box 2"/>
          <p:cNvSpPr txBox="1"/>
          <p:nvPr/>
        </p:nvSpPr>
        <p:spPr>
          <a:xfrm>
            <a:off x="179388" y="215900"/>
            <a:ext cx="8713787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6.2.1.1 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为来自正态总体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r>
              <a:rPr lang="zh-CN" altLang="en-US" sz="2800" b="1" i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的样本，则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611188" y="1774825"/>
            <a:ext cx="5746750" cy="1439863"/>
            <a:chOff x="385" y="1164"/>
            <a:chExt cx="3620" cy="907"/>
          </a:xfrm>
        </p:grpSpPr>
        <p:graphicFrame>
          <p:nvGraphicFramePr>
            <p:cNvPr id="27651" name="Object 6"/>
            <p:cNvGraphicFramePr/>
            <p:nvPr/>
          </p:nvGraphicFramePr>
          <p:xfrm>
            <a:off x="765" y="1164"/>
            <a:ext cx="3240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1" imgW="2235200" imgH="571500" progId="Equation.DSMT4">
                    <p:embed/>
                  </p:oleObj>
                </mc:Choice>
                <mc:Fallback>
                  <p:oleObj name="" r:id="rId1" imgW="2235200" imgH="571500" progId="Equation.DSMT4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65" y="1164"/>
                          <a:ext cx="3240" cy="9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Rectangle 8"/>
            <p:cNvSpPr/>
            <p:nvPr/>
          </p:nvSpPr>
          <p:spPr>
            <a:xfrm>
              <a:off x="385" y="1570"/>
              <a:ext cx="4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(2)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9946" name="Text Box 10"/>
          <p:cNvSpPr txBox="1"/>
          <p:nvPr/>
        </p:nvSpPr>
        <p:spPr>
          <a:xfrm>
            <a:off x="612775" y="3429000"/>
            <a:ext cx="5830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与以下补充性质的结论比较：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107950" y="4179888"/>
            <a:ext cx="8964613" cy="1989137"/>
            <a:chOff x="68" y="2633"/>
            <a:chExt cx="5647" cy="1253"/>
          </a:xfrm>
        </p:grpSpPr>
        <p:sp>
          <p:nvSpPr>
            <p:cNvPr id="27658" name="Text Box 11"/>
            <p:cNvSpPr txBox="1"/>
            <p:nvPr/>
          </p:nvSpPr>
          <p:spPr>
            <a:xfrm>
              <a:off x="68" y="2633"/>
              <a:ext cx="5647" cy="11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性质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…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为取自正态总体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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 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的样本，则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52" name="Object 7"/>
            <p:cNvGraphicFramePr/>
            <p:nvPr/>
          </p:nvGraphicFramePr>
          <p:xfrm>
            <a:off x="2655" y="2984"/>
            <a:ext cx="1904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3" imgW="1320165" imgH="571500" progId="Equation.DSMT4">
                    <p:embed/>
                  </p:oleObj>
                </mc:Choice>
                <mc:Fallback>
                  <p:oleObj name="" r:id="rId3" imgW="1320165" imgH="57150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55" y="2984"/>
                          <a:ext cx="1904" cy="9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81" name="Text Box 2"/>
          <p:cNvSpPr txBox="1"/>
          <p:nvPr/>
        </p:nvSpPr>
        <p:spPr>
          <a:xfrm>
            <a:off x="71438" y="179388"/>
            <a:ext cx="18002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6.2.3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8682" name="Rectangle 3"/>
          <p:cNvSpPr/>
          <p:nvPr/>
        </p:nvSpPr>
        <p:spPr>
          <a:xfrm>
            <a:off x="1620838" y="130175"/>
            <a:ext cx="6983412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entury Schoolbook" panose="020406040505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为来自正态总体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的样本，则统计量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74" name="Object 9"/>
          <p:cNvGraphicFramePr/>
          <p:nvPr/>
        </p:nvGraphicFramePr>
        <p:xfrm>
          <a:off x="2555875" y="1163638"/>
          <a:ext cx="41529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1600200" imgH="419100" progId="Equation.DSMT4">
                  <p:embed/>
                </p:oleObj>
              </mc:Choice>
              <mc:Fallback>
                <p:oleObj name="" r:id="rId1" imgW="1600200" imgH="4191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875" y="1163638"/>
                        <a:ext cx="4152900" cy="1122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7" name="Text Box 2"/>
          <p:cNvSpPr txBox="1"/>
          <p:nvPr/>
        </p:nvSpPr>
        <p:spPr>
          <a:xfrm>
            <a:off x="285750" y="188913"/>
            <a:ext cx="16557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6.2.4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9708" name="Group 3"/>
          <p:cNvGrpSpPr/>
          <p:nvPr/>
        </p:nvGrpSpPr>
        <p:grpSpPr>
          <a:xfrm>
            <a:off x="34925" y="676275"/>
            <a:ext cx="8929688" cy="1047750"/>
            <a:chOff x="22" y="426"/>
            <a:chExt cx="5625" cy="660"/>
          </a:xfrm>
        </p:grpSpPr>
        <p:sp>
          <p:nvSpPr>
            <p:cNvPr id="29717" name="Text Box 4"/>
            <p:cNvSpPr txBox="1"/>
            <p:nvPr/>
          </p:nvSpPr>
          <p:spPr>
            <a:xfrm>
              <a:off x="22" y="436"/>
              <a:ext cx="5625" cy="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                             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为正态总体                    的样本容量和样本方差；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698" name="Object 11"/>
            <p:cNvGraphicFramePr/>
            <p:nvPr/>
          </p:nvGraphicFramePr>
          <p:xfrm>
            <a:off x="1701" y="426"/>
            <a:ext cx="763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1" imgW="419100" imgH="241300" progId="Equation.DSMT4">
                    <p:embed/>
                  </p:oleObj>
                </mc:Choice>
                <mc:Fallback>
                  <p:oleObj name="" r:id="rId1" imgW="419100" imgH="241300" progId="Equation.DSMT4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01" y="426"/>
                          <a:ext cx="763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699" name="Object 12"/>
            <p:cNvGraphicFramePr/>
            <p:nvPr/>
          </p:nvGraphicFramePr>
          <p:xfrm>
            <a:off x="3560" y="426"/>
            <a:ext cx="1157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3" imgW="635000" imgH="241300" progId="Equation.DSMT4">
                    <p:embed/>
                  </p:oleObj>
                </mc:Choice>
                <mc:Fallback>
                  <p:oleObj name="" r:id="rId3" imgW="635000" imgH="241300" progId="Equation.DSMT4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60" y="426"/>
                          <a:ext cx="1157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9" name="Group 7"/>
          <p:cNvGrpSpPr/>
          <p:nvPr/>
        </p:nvGrpSpPr>
        <p:grpSpPr>
          <a:xfrm>
            <a:off x="179388" y="115888"/>
            <a:ext cx="8713787" cy="1169987"/>
            <a:chOff x="113" y="108"/>
            <a:chExt cx="5489" cy="737"/>
          </a:xfrm>
        </p:grpSpPr>
        <p:sp>
          <p:nvSpPr>
            <p:cNvPr id="29716" name="Rectangle 10"/>
            <p:cNvSpPr/>
            <p:nvPr/>
          </p:nvSpPr>
          <p:spPr>
            <a:xfrm>
              <a:off x="113" y="141"/>
              <a:ext cx="5489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       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            为正态总体                   的样本容量和样本方差；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00" name="Object 13"/>
            <p:cNvGraphicFramePr/>
            <p:nvPr/>
          </p:nvGraphicFramePr>
          <p:xfrm>
            <a:off x="1485" y="148"/>
            <a:ext cx="675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5" imgW="406400" imgH="241300" progId="Equation.DSMT4">
                    <p:embed/>
                  </p:oleObj>
                </mc:Choice>
                <mc:Fallback>
                  <p:oleObj name="" r:id="rId5" imgW="406400" imgH="241300" progId="Equation.DSMT4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85" y="148"/>
                          <a:ext cx="675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14"/>
            <p:cNvGraphicFramePr/>
            <p:nvPr/>
          </p:nvGraphicFramePr>
          <p:xfrm>
            <a:off x="3285" y="108"/>
            <a:ext cx="1142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7" imgW="622300" imgH="241300" progId="Equation.DSMT4">
                    <p:embed/>
                  </p:oleObj>
                </mc:Choice>
                <mc:Fallback>
                  <p:oleObj name="" r:id="rId7" imgW="622300" imgH="241300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85" y="108"/>
                          <a:ext cx="1142" cy="4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0" name="Rectangle 11"/>
          <p:cNvSpPr/>
          <p:nvPr/>
        </p:nvSpPr>
        <p:spPr>
          <a:xfrm>
            <a:off x="2411413" y="1195388"/>
            <a:ext cx="57007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且两个样本相互独立，则统计量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9711" name="Rectangle 12"/>
          <p:cNvSpPr/>
          <p:nvPr/>
        </p:nvSpPr>
        <p:spPr>
          <a:xfrm>
            <a:off x="0" y="3024188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93184" name="Object 15"/>
          <p:cNvGraphicFramePr/>
          <p:nvPr/>
        </p:nvGraphicFramePr>
        <p:xfrm>
          <a:off x="2197100" y="1628775"/>
          <a:ext cx="437515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1562100" imgH="444500" progId="Equation.DSMT4">
                  <p:embed/>
                </p:oleObj>
              </mc:Choice>
              <mc:Fallback>
                <p:oleObj name="" r:id="rId9" imgW="1562100" imgH="4445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7100" y="1628775"/>
                        <a:ext cx="4375150" cy="1227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Text Box 14"/>
          <p:cNvSpPr txBox="1"/>
          <p:nvPr/>
        </p:nvSpPr>
        <p:spPr>
          <a:xfrm>
            <a:off x="250825" y="2765425"/>
            <a:ext cx="12239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证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50" name="Text Box 2"/>
          <p:cNvSpPr txBox="1"/>
          <p:nvPr/>
        </p:nvSpPr>
        <p:spPr>
          <a:xfrm>
            <a:off x="179388" y="188913"/>
            <a:ext cx="8785225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=10</a:t>
            </a:r>
            <a:r>
              <a:rPr lang="zh-CN" altLang="en-US" sz="2800" b="1" dirty="0">
                <a:latin typeface="Times New Roman" panose="02020603050405020304" pitchFamily="18" charset="0"/>
              </a:rPr>
              <a:t>简单随机样本，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为样本方差，已知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</a:rPr>
              <a:t>}=0.1,</a:t>
            </a:r>
            <a:r>
              <a:rPr lang="zh-CN" altLang="en-US" sz="2800" b="1" dirty="0">
                <a:latin typeface="Times New Roman" panose="02020603050405020304" pitchFamily="18" charset="0"/>
              </a:rPr>
              <a:t>求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7347" name="Text Box 3"/>
          <p:cNvSpPr txBox="1"/>
          <p:nvPr/>
        </p:nvSpPr>
        <p:spPr>
          <a:xfrm>
            <a:off x="323850" y="1155700"/>
            <a:ext cx="10080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Text Box 4"/>
          <p:cNvSpPr txBox="1"/>
          <p:nvPr/>
        </p:nvSpPr>
        <p:spPr>
          <a:xfrm>
            <a:off x="900113" y="1149350"/>
            <a:ext cx="54721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因为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=10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i="1" dirty="0">
                <a:latin typeface="Century Schoolbook" panose="02040604050505020304" pitchFamily="18" charset="0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</a:rPr>
              <a:t>1=9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7349" name="Text Box 5"/>
          <p:cNvSpPr txBox="1"/>
          <p:nvPr/>
        </p:nvSpPr>
        <p:spPr>
          <a:xfrm>
            <a:off x="6011863" y="11430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所以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1376" name="Object 6"/>
          <p:cNvGraphicFramePr/>
          <p:nvPr/>
        </p:nvGraphicFramePr>
        <p:xfrm>
          <a:off x="1835150" y="1719263"/>
          <a:ext cx="80486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304800" imgH="368300" progId="Equation.DSMT4">
                  <p:embed/>
                </p:oleObj>
              </mc:Choice>
              <mc:Fallback>
                <p:oleObj name="" r:id="rId1" imgW="304800" imgH="3683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1719263"/>
                        <a:ext cx="804863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7"/>
          <p:cNvSpPr/>
          <p:nvPr/>
        </p:nvSpPr>
        <p:spPr>
          <a:xfrm>
            <a:off x="2484438" y="1863725"/>
            <a:ext cx="13716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(9).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7352" name="Text Box 8"/>
          <p:cNvSpPr txBox="1"/>
          <p:nvPr/>
        </p:nvSpPr>
        <p:spPr>
          <a:xfrm>
            <a:off x="827088" y="2713038"/>
            <a:ext cx="7921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又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7353" name="Rectangle 9"/>
          <p:cNvSpPr/>
          <p:nvPr/>
        </p:nvSpPr>
        <p:spPr>
          <a:xfrm>
            <a:off x="1573213" y="2655888"/>
            <a:ext cx="24939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</a:rPr>
              <a:t>}=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1377" name="Object 7"/>
          <p:cNvGraphicFramePr/>
          <p:nvPr/>
        </p:nvGraphicFramePr>
        <p:xfrm>
          <a:off x="3214688" y="2506663"/>
          <a:ext cx="22796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" imgW="862965" imgH="368300" progId="Equation.DSMT4">
                  <p:embed/>
                </p:oleObj>
              </mc:Choice>
              <mc:Fallback>
                <p:oleObj name="" r:id="rId3" imgW="862965" imgH="3683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4688" y="2506663"/>
                        <a:ext cx="2279650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Rectangle 11"/>
          <p:cNvSpPr/>
          <p:nvPr/>
        </p:nvSpPr>
        <p:spPr>
          <a:xfrm>
            <a:off x="5429250" y="2670175"/>
            <a:ext cx="17287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0.1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7356" name="Text Box 12"/>
          <p:cNvSpPr txBox="1"/>
          <p:nvPr/>
        </p:nvSpPr>
        <p:spPr>
          <a:xfrm>
            <a:off x="827088" y="3575050"/>
            <a:ext cx="1152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所以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1378" name="Object 8"/>
          <p:cNvGraphicFramePr/>
          <p:nvPr/>
        </p:nvGraphicFramePr>
        <p:xfrm>
          <a:off x="1692275" y="3446463"/>
          <a:ext cx="211296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799465" imgH="342900" progId="Equation.DSMT4">
                  <p:embed/>
                </p:oleObj>
              </mc:Choice>
              <mc:Fallback>
                <p:oleObj name="" r:id="rId5" imgW="799465" imgH="3429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3446463"/>
                        <a:ext cx="2112963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3636963" y="3446463"/>
            <a:ext cx="1079500" cy="1366837"/>
            <a:chOff x="703" y="3294"/>
            <a:chExt cx="680" cy="861"/>
          </a:xfrm>
        </p:grpSpPr>
        <p:sp>
          <p:nvSpPr>
            <p:cNvPr id="31765" name="Text Box 15"/>
            <p:cNvSpPr txBox="1"/>
            <p:nvPr/>
          </p:nvSpPr>
          <p:spPr>
            <a:xfrm>
              <a:off x="703" y="3294"/>
              <a:ext cx="68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≈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766" name="Text Box 16"/>
            <p:cNvSpPr txBox="1"/>
            <p:nvPr/>
          </p:nvSpPr>
          <p:spPr>
            <a:xfrm>
              <a:off x="723" y="3566"/>
              <a:ext cx="388" cy="58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查表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7361" name="Text Box 17"/>
          <p:cNvSpPr txBox="1"/>
          <p:nvPr/>
        </p:nvSpPr>
        <p:spPr>
          <a:xfrm>
            <a:off x="4081463" y="3533775"/>
            <a:ext cx="18002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14.684.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7362" name="Text Box 18"/>
          <p:cNvSpPr txBox="1"/>
          <p:nvPr/>
        </p:nvSpPr>
        <p:spPr>
          <a:xfrm>
            <a:off x="5580063" y="3519488"/>
            <a:ext cx="936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故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7363" name="Text Box 19"/>
          <p:cNvSpPr txBox="1"/>
          <p:nvPr/>
        </p:nvSpPr>
        <p:spPr>
          <a:xfrm>
            <a:off x="1428750" y="4714875"/>
            <a:ext cx="1223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7364" name="Text Box 20"/>
          <p:cNvSpPr txBox="1"/>
          <p:nvPr/>
        </p:nvSpPr>
        <p:spPr>
          <a:xfrm>
            <a:off x="1979613" y="4743450"/>
            <a:ext cx="1584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14.684</a:t>
            </a:r>
            <a:r>
              <a:rPr lang="en-US" altLang="zh-CN" sz="2800" b="1" dirty="0">
                <a:latin typeface="Tahoma" panose="020B0604030504040204" pitchFamily="34" charset="0"/>
              </a:rPr>
              <a:t>x</a:t>
            </a:r>
            <a:endParaRPr lang="en-US" altLang="zh-CN" sz="2800" b="1" dirty="0">
              <a:latin typeface="Tahoma" panose="020B0604030504040204" pitchFamily="34" charset="0"/>
            </a:endParaRPr>
          </a:p>
        </p:txBody>
      </p:sp>
      <p:graphicFrame>
        <p:nvGraphicFramePr>
          <p:cNvPr id="101379" name="Object 9"/>
          <p:cNvGraphicFramePr/>
          <p:nvPr/>
        </p:nvGraphicFramePr>
        <p:xfrm>
          <a:off x="3209925" y="4643438"/>
          <a:ext cx="5461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7" imgW="215900" imgH="330200" progId="Equation.DSMT4">
                  <p:embed/>
                </p:oleObj>
              </mc:Choice>
              <mc:Fallback>
                <p:oleObj name="" r:id="rId7" imgW="215900" imgH="3302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9925" y="4643438"/>
                        <a:ext cx="54610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6" name="Text Box 22"/>
          <p:cNvSpPr txBox="1"/>
          <p:nvPr/>
        </p:nvSpPr>
        <p:spPr>
          <a:xfrm>
            <a:off x="3635375" y="4743450"/>
            <a:ext cx="22320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≈26.105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8" grpId="0"/>
      <p:bldP spid="57349" grpId="0"/>
      <p:bldP spid="57351" grpId="0"/>
      <p:bldP spid="57352" grpId="0"/>
      <p:bldP spid="57353" grpId="0"/>
      <p:bldP spid="57355" grpId="0"/>
      <p:bldP spid="57356" grpId="0"/>
      <p:bldP spid="57361" grpId="0"/>
      <p:bldP spid="57362" grpId="0"/>
      <p:bldP spid="57363" grpId="0"/>
      <p:bldP spid="57364" grpId="0"/>
      <p:bldP spid="573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6" name="Text Box 2"/>
          <p:cNvSpPr txBox="1"/>
          <p:nvPr/>
        </p:nvSpPr>
        <p:spPr>
          <a:xfrm>
            <a:off x="609600" y="304800"/>
            <a:ext cx="800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</a:rPr>
              <a:t>设总体 </a:t>
            </a:r>
            <a:r>
              <a:rPr lang="en-US" altLang="zh-CN" sz="2800" b="1" i="1" dirty="0">
                <a:latin typeface="Arial" panose="020B0604020202020204" pitchFamily="34" charset="0"/>
              </a:rPr>
              <a:t>X</a:t>
            </a:r>
            <a:r>
              <a:rPr lang="en-US" altLang="zh-CN" sz="2800" b="1" dirty="0">
                <a:latin typeface="楷体_GB2312" pitchFamily="49" charset="-122"/>
              </a:rPr>
              <a:t> </a:t>
            </a:r>
            <a:r>
              <a:rPr lang="zh-CN" altLang="zh-CN" sz="2800" b="1" dirty="0">
                <a:latin typeface="楷体_GB2312" pitchFamily="49" charset="-122"/>
              </a:rPr>
              <a:t>的分布函数为</a:t>
            </a:r>
            <a:r>
              <a:rPr lang="en-US" altLang="zh-CN" sz="2800" b="1" i="1" dirty="0">
                <a:latin typeface="Arial" panose="020B0604020202020204" pitchFamily="34" charset="0"/>
              </a:rPr>
              <a:t>F</a:t>
            </a:r>
            <a:r>
              <a:rPr lang="en-US" altLang="zh-CN" sz="2800" b="1" dirty="0">
                <a:latin typeface="Arial" panose="020B0604020202020204" pitchFamily="34" charset="0"/>
              </a:rPr>
              <a:t> (</a:t>
            </a:r>
            <a:r>
              <a:rPr lang="en-US" altLang="zh-CN" sz="2800" b="1" i="1" dirty="0">
                <a:latin typeface="Arial" panose="020B0604020202020204" pitchFamily="34" charset="0"/>
              </a:rPr>
              <a:t>x</a:t>
            </a:r>
            <a:r>
              <a:rPr lang="en-US" altLang="zh-CN" sz="2800" b="1" dirty="0">
                <a:latin typeface="Arial" panose="020B0604020202020204" pitchFamily="34" charset="0"/>
              </a:rPr>
              <a:t>)</a:t>
            </a:r>
            <a:r>
              <a:rPr lang="zh-CN" altLang="zh-CN" sz="2800" b="1" dirty="0">
                <a:latin typeface="楷体_GB2312" pitchFamily="49" charset="-122"/>
              </a:rPr>
              <a:t>,则样本</a:t>
            </a:r>
            <a:r>
              <a:rPr lang="en-US" altLang="zh-CN" sz="2800" b="1" dirty="0">
                <a:latin typeface="楷体_GB2312" pitchFamily="49" charset="-122"/>
              </a:rPr>
              <a:t>(X</a:t>
            </a:r>
            <a:r>
              <a:rPr lang="en-US" altLang="zh-CN" sz="2800" b="1" baseline="-25000" dirty="0">
                <a:latin typeface="楷体_GB2312" pitchFamily="49" charset="-122"/>
              </a:rPr>
              <a:t>1</a:t>
            </a:r>
            <a:r>
              <a:rPr lang="en-US" altLang="zh-CN" sz="2800" b="1" dirty="0">
                <a:latin typeface="楷体_GB2312" pitchFamily="49" charset="-122"/>
              </a:rPr>
              <a:t>,X</a:t>
            </a:r>
            <a:r>
              <a:rPr lang="en-US" altLang="zh-CN" sz="2800" b="1" baseline="-25000" dirty="0">
                <a:latin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b="1" dirty="0">
                <a:latin typeface="楷体_GB2312" pitchFamily="49" charset="-122"/>
              </a:rPr>
              <a:t>X</a:t>
            </a:r>
            <a:r>
              <a:rPr lang="en-US" altLang="zh-CN" sz="2800" b="1" baseline="-25000" dirty="0">
                <a:latin typeface="楷体_GB2312" pitchFamily="49" charset="-122"/>
              </a:rPr>
              <a:t>n</a:t>
            </a:r>
            <a:r>
              <a:rPr lang="en-US" altLang="zh-CN" sz="2800" b="1" dirty="0">
                <a:latin typeface="楷体_GB2312" pitchFamily="49" charset="-122"/>
              </a:rPr>
              <a:t>)</a:t>
            </a:r>
            <a:endParaRPr lang="zh-CN" altLang="en-US" sz="2800" b="1" dirty="0">
              <a:latin typeface="楷体_GB2312" pitchFamily="49" charset="-122"/>
            </a:endParaRPr>
          </a:p>
        </p:txBody>
      </p:sp>
      <p:graphicFrame>
        <p:nvGraphicFramePr>
          <p:cNvPr id="123904" name="Object 1024"/>
          <p:cNvGraphicFramePr>
            <a:graphicFrameLocks noChangeAspect="1"/>
          </p:cNvGraphicFramePr>
          <p:nvPr/>
        </p:nvGraphicFramePr>
        <p:xfrm>
          <a:off x="1622425" y="1643063"/>
          <a:ext cx="4164013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035300" imgH="736600" progId="Equation.3">
                  <p:embed/>
                </p:oleObj>
              </mc:Choice>
              <mc:Fallback>
                <p:oleObj name="" r:id="rId1" imgW="3035300" imgH="736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E8637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22425" y="1643063"/>
                        <a:ext cx="4164013" cy="115728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FF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/>
          <p:nvPr/>
        </p:nvSpPr>
        <p:spPr>
          <a:xfrm>
            <a:off x="609600" y="3214688"/>
            <a:ext cx="8534400" cy="160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</a:rPr>
              <a:t>若总体</a:t>
            </a:r>
            <a:r>
              <a:rPr lang="en-US" altLang="zh-CN" sz="2800" b="1" i="1" dirty="0">
                <a:latin typeface="Arial" panose="020B0604020202020204" pitchFamily="34" charset="0"/>
              </a:rPr>
              <a:t>X</a:t>
            </a:r>
            <a:r>
              <a:rPr lang="en-US" altLang="zh-CN" sz="2800" b="1" dirty="0">
                <a:latin typeface="Arial" panose="020B0604020202020204" pitchFamily="34" charset="0"/>
              </a:rPr>
              <a:t> </a:t>
            </a:r>
            <a:r>
              <a:rPr lang="zh-CN" altLang="zh-CN" sz="2800" b="1" dirty="0">
                <a:latin typeface="楷体_GB2312" pitchFamily="49" charset="-122"/>
              </a:rPr>
              <a:t>的</a:t>
            </a:r>
            <a:r>
              <a:rPr lang="zh-CN" altLang="en-US" sz="2800" b="1" dirty="0">
                <a:latin typeface="楷体_GB2312" pitchFamily="49" charset="-122"/>
              </a:rPr>
              <a:t>概率密度为</a:t>
            </a:r>
            <a:r>
              <a:rPr lang="zh-CN" altLang="zh-CN" sz="2800" b="1" dirty="0">
                <a:latin typeface="楷体_GB2312" pitchFamily="49" charset="-122"/>
              </a:rPr>
              <a:t>为</a:t>
            </a: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en-US" altLang="zh-CN" sz="2800" b="1" i="1" dirty="0">
                <a:latin typeface="Arial" panose="020B0604020202020204" pitchFamily="34" charset="0"/>
              </a:rPr>
              <a:t>f</a:t>
            </a:r>
            <a:r>
              <a:rPr lang="en-US" altLang="zh-CN" sz="2800" b="1" dirty="0">
                <a:latin typeface="楷体_GB2312" pitchFamily="49" charset="-122"/>
              </a:rPr>
              <a:t>(</a:t>
            </a:r>
            <a:r>
              <a:rPr lang="en-US" altLang="zh-CN" sz="2800" b="1" dirty="0">
                <a:latin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Arial" panose="020B0604020202020204" pitchFamily="34" charset="0"/>
              </a:rPr>
              <a:t>x</a:t>
            </a:r>
            <a:r>
              <a:rPr lang="en-US" altLang="zh-CN" sz="2800" b="1" dirty="0">
                <a:latin typeface="楷体_GB2312" pitchFamily="49" charset="-122"/>
              </a:rPr>
              <a:t>),</a:t>
            </a:r>
            <a:r>
              <a:rPr lang="zh-CN" altLang="en-US" sz="2800" b="1" dirty="0">
                <a:latin typeface="楷体_GB2312" pitchFamily="49" charset="-122"/>
              </a:rPr>
              <a:t>则</a:t>
            </a:r>
            <a:r>
              <a:rPr lang="zh-CN" altLang="zh-CN" sz="2800" b="1" dirty="0">
                <a:latin typeface="楷体_GB2312" pitchFamily="49" charset="-122"/>
              </a:rPr>
              <a:t>样本</a:t>
            </a:r>
            <a:r>
              <a:rPr lang="zh-CN" altLang="en-US" sz="2800" b="1" dirty="0">
                <a:latin typeface="楷体_GB2312" pitchFamily="49" charset="-122"/>
              </a:rPr>
              <a:t>的联合概率密度为</a:t>
            </a:r>
            <a:endParaRPr lang="zh-CN" altLang="en-US" sz="2800" b="1" dirty="0">
              <a:latin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</a:endParaRPr>
          </a:p>
        </p:txBody>
      </p:sp>
      <p:graphicFrame>
        <p:nvGraphicFramePr>
          <p:cNvPr id="123905" name="Object 1025"/>
          <p:cNvGraphicFramePr>
            <a:graphicFrameLocks noChangeAspect="1"/>
          </p:cNvGraphicFramePr>
          <p:nvPr/>
        </p:nvGraphicFramePr>
        <p:xfrm>
          <a:off x="1493838" y="4662488"/>
          <a:ext cx="50784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022600" imgH="736600" progId="Equation.3">
                  <p:embed/>
                </p:oleObj>
              </mc:Choice>
              <mc:Fallback>
                <p:oleObj name="" r:id="rId3" imgW="3022600" imgH="7366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93838" y="4662488"/>
                        <a:ext cx="5078412" cy="12795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FF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12"/>
          <p:cNvSpPr/>
          <p:nvPr/>
        </p:nvSpPr>
        <p:spPr>
          <a:xfrm>
            <a:off x="714375" y="928688"/>
            <a:ext cx="30575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sz="2800" b="1" dirty="0">
                <a:latin typeface="楷体_GB2312" pitchFamily="49" charset="-122"/>
              </a:rPr>
              <a:t>的联合分布函数为</a:t>
            </a:r>
            <a:endParaRPr lang="zh-CN" altLang="en-US" sz="2800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ext Box 2"/>
          <p:cNvSpPr txBox="1"/>
          <p:nvPr/>
        </p:nvSpPr>
        <p:spPr>
          <a:xfrm>
            <a:off x="517525" y="193675"/>
            <a:ext cx="8321675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99FFCC"/>
                </a:solidFill>
                <a:latin typeface="楷体_GB2312" pitchFamily="49" charset="-122"/>
              </a:rPr>
              <a:t>例如</a:t>
            </a:r>
            <a:r>
              <a:rPr lang="zh-CN" altLang="en-US" sz="2800" b="1" dirty="0">
                <a:latin typeface="楷体_GB2312" pitchFamily="49" charset="-122"/>
              </a:rPr>
              <a:t>  设某批产品共有</a:t>
            </a:r>
            <a:r>
              <a:rPr lang="en-US" altLang="zh-CN" sz="2800" b="1" i="1" dirty="0">
                <a:latin typeface="Arial" panose="020B0604020202020204" pitchFamily="34" charset="0"/>
              </a:rPr>
              <a:t>N</a:t>
            </a:r>
            <a:r>
              <a:rPr lang="en-US" altLang="zh-CN" sz="2800" b="1" dirty="0">
                <a:latin typeface="Arial" panose="020B0604020202020204" pitchFamily="34" charset="0"/>
              </a:rPr>
              <a:t> </a:t>
            </a:r>
            <a:r>
              <a:rPr lang="zh-CN" altLang="zh-CN" sz="2800" b="1" dirty="0">
                <a:latin typeface="楷体_GB2312" pitchFamily="49" charset="-122"/>
              </a:rPr>
              <a:t>个,其中的次品数为</a:t>
            </a:r>
            <a:r>
              <a:rPr lang="en-US" altLang="zh-CN" sz="2800" b="1" i="1" dirty="0">
                <a:latin typeface="Arial" panose="020B0604020202020204" pitchFamily="34" charset="0"/>
              </a:rPr>
              <a:t>M</a:t>
            </a:r>
            <a:r>
              <a:rPr lang="en-US" altLang="zh-CN" sz="2800" b="1" i="1" dirty="0">
                <a:latin typeface="楷体_GB2312" pitchFamily="49" charset="-122"/>
              </a:rPr>
              <a:t>, </a:t>
            </a:r>
            <a:r>
              <a:rPr lang="zh-CN" altLang="zh-CN" sz="2800" b="1" dirty="0">
                <a:latin typeface="楷体_GB2312" pitchFamily="49" charset="-122"/>
              </a:rPr>
              <a:t>其次品率为 </a:t>
            </a:r>
            <a:endParaRPr lang="zh-CN" altLang="en-US" sz="2800" b="1" dirty="0">
              <a:latin typeface="楷体_GB2312" pitchFamily="49" charset="-122"/>
            </a:endParaRPr>
          </a:p>
        </p:txBody>
      </p:sp>
      <p:graphicFrame>
        <p:nvGraphicFramePr>
          <p:cNvPr id="124928" name="Object 0"/>
          <p:cNvGraphicFramePr>
            <a:graphicFrameLocks noChangeAspect="1"/>
          </p:cNvGraphicFramePr>
          <p:nvPr/>
        </p:nvGraphicFramePr>
        <p:xfrm>
          <a:off x="2840038" y="1071563"/>
          <a:ext cx="20891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9000" imgH="254000" progId="Equation.3">
                  <p:embed/>
                </p:oleObj>
              </mc:Choice>
              <mc:Fallback>
                <p:oleObj name="" r:id="rId1" imgW="889000" imgH="254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40038" y="1071563"/>
                        <a:ext cx="20891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/>
          <p:nvPr/>
        </p:nvSpPr>
        <p:spPr>
          <a:xfrm>
            <a:off x="593725" y="1785938"/>
            <a:ext cx="85502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楷体_GB2312" pitchFamily="49" charset="-122"/>
              </a:rPr>
              <a:t>若</a:t>
            </a:r>
            <a:r>
              <a:rPr lang="zh-CN" altLang="en-US" sz="2800" b="1" dirty="0">
                <a:latin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Arial" panose="020B0604020202020204" pitchFamily="34" charset="0"/>
              </a:rPr>
              <a:t>p </a:t>
            </a:r>
            <a:r>
              <a:rPr lang="zh-CN" altLang="en-US" sz="2800" b="1" dirty="0">
                <a:latin typeface="楷体_GB2312" pitchFamily="49" charset="-122"/>
              </a:rPr>
              <a:t>是未知的,则可用抽样方法来估计它.</a:t>
            </a:r>
            <a:endParaRPr lang="zh-CN" altLang="en-US" sz="2800" b="1" dirty="0">
              <a:latin typeface="楷体_GB2312" pitchFamily="49" charset="-122"/>
            </a:endParaRPr>
          </a:p>
        </p:txBody>
      </p:sp>
      <p:graphicFrame>
        <p:nvGraphicFramePr>
          <p:cNvPr id="124929" name="Object 1"/>
          <p:cNvGraphicFramePr>
            <a:graphicFrameLocks noChangeAspect="1"/>
          </p:cNvGraphicFramePr>
          <p:nvPr/>
        </p:nvGraphicFramePr>
        <p:xfrm>
          <a:off x="1579563" y="3500438"/>
          <a:ext cx="592137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810000" imgH="800100" progId="Equation.3">
                  <p:embed/>
                </p:oleObj>
              </mc:Choice>
              <mc:Fallback>
                <p:oleObj name="" r:id="rId3" imgW="3810000" imgH="800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E8637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9563" y="3500438"/>
                        <a:ext cx="5921375" cy="1233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6"/>
          <p:cNvSpPr txBox="1"/>
          <p:nvPr/>
        </p:nvSpPr>
        <p:spPr>
          <a:xfrm>
            <a:off x="609600" y="4857750"/>
            <a:ext cx="8763000" cy="1169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Arial" panose="020B0604020202020204" pitchFamily="34" charset="0"/>
              </a:rPr>
              <a:t>X</a:t>
            </a:r>
            <a:r>
              <a:rPr lang="en-US" altLang="zh-CN" sz="2800" b="1" dirty="0"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楷体_GB2312" pitchFamily="49" charset="-122"/>
              </a:rPr>
              <a:t>服从参数为</a:t>
            </a:r>
            <a:r>
              <a:rPr lang="en-US" altLang="zh-CN" sz="2800" b="1" i="1" dirty="0">
                <a:latin typeface="Arial" panose="020B0604020202020204" pitchFamily="34" charset="0"/>
              </a:rPr>
              <a:t>p </a:t>
            </a:r>
            <a:r>
              <a:rPr lang="zh-CN" altLang="en-US" sz="2800" b="1" dirty="0">
                <a:latin typeface="楷体_GB2312" pitchFamily="49" charset="-122"/>
              </a:rPr>
              <a:t>的</a:t>
            </a:r>
            <a:r>
              <a:rPr lang="zh-CN" altLang="zh-CN" sz="2800" b="1" dirty="0">
                <a:latin typeface="楷体_GB2312" pitchFamily="49" charset="-122"/>
              </a:rPr>
              <a:t>0-1分布,可用如下表示</a:t>
            </a:r>
            <a:endParaRPr lang="zh-CN" altLang="en-US" sz="2800" b="1" dirty="0">
              <a:latin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楷体_GB2312" pitchFamily="49" charset="-122"/>
              </a:rPr>
              <a:t>方法:</a:t>
            </a:r>
            <a:endParaRPr lang="zh-CN" altLang="en-US" sz="2800" b="1" i="1" dirty="0">
              <a:latin typeface="楷体_GB2312" pitchFamily="49" charset="-122"/>
            </a:endParaRPr>
          </a:p>
        </p:txBody>
      </p:sp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2209800" y="5786438"/>
          <a:ext cx="53244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2717800" imgH="292100" progId="Equation.3">
                  <p:embed/>
                </p:oleObj>
              </mc:Choice>
              <mc:Fallback>
                <p:oleObj name="" r:id="rId5" imgW="2717800" imgH="292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5786438"/>
                        <a:ext cx="5324475" cy="757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/>
          <p:nvPr/>
        </p:nvSpPr>
        <p:spPr>
          <a:xfrm>
            <a:off x="679450" y="2428875"/>
            <a:ext cx="646906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楷体_GB2312" pitchFamily="49" charset="-122"/>
              </a:rPr>
              <a:t>从这批产品中任取一个产品,用随机变量</a:t>
            </a:r>
            <a:endParaRPr lang="zh-CN" altLang="en-US" sz="2800" b="1" dirty="0">
              <a:latin typeface="楷体_GB2312" pitchFamily="49" charset="-122"/>
            </a:endParaRPr>
          </a:p>
          <a:p>
            <a:r>
              <a:rPr lang="en-US" altLang="zh-CN" sz="2800" b="1" i="1" dirty="0">
                <a:latin typeface="Arial" panose="020B0604020202020204" pitchFamily="34" charset="0"/>
              </a:rPr>
              <a:t>X</a:t>
            </a:r>
            <a:r>
              <a:rPr lang="zh-CN" altLang="zh-CN" sz="2800" b="1" dirty="0">
                <a:latin typeface="楷体_GB2312" pitchFamily="49" charset="-122"/>
              </a:rPr>
              <a:t>来描述它是否是次品:</a:t>
            </a:r>
            <a:endParaRPr lang="zh-CN" altLang="en-US" sz="2800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2" grpId="0"/>
      <p:bldP spid="48134" grpId="0"/>
      <p:bldP spid="481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6"/>
          <p:cNvGrpSpPr/>
          <p:nvPr/>
        </p:nvGrpSpPr>
        <p:grpSpPr>
          <a:xfrm>
            <a:off x="517525" y="257175"/>
            <a:ext cx="6176963" cy="1163638"/>
            <a:chOff x="326" y="76"/>
            <a:chExt cx="3891" cy="733"/>
          </a:xfrm>
        </p:grpSpPr>
        <p:sp>
          <p:nvSpPr>
            <p:cNvPr id="5134" name="Text Box 9"/>
            <p:cNvSpPr txBox="1"/>
            <p:nvPr/>
          </p:nvSpPr>
          <p:spPr>
            <a:xfrm>
              <a:off x="326" y="76"/>
              <a:ext cx="3891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楷体_GB2312" pitchFamily="49" charset="-122"/>
                </a:rPr>
                <a:t>设有放回地抽取一个容量为 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n</a:t>
              </a:r>
              <a:r>
                <a:rPr lang="en-US" altLang="zh-CN" sz="2800" b="1" dirty="0">
                  <a:latin typeface="楷体_GB2312" pitchFamily="49" charset="-122"/>
                </a:rPr>
                <a:t> </a:t>
              </a:r>
              <a:r>
                <a:rPr lang="zh-CN" altLang="en-US" sz="2800" b="1" dirty="0">
                  <a:latin typeface="楷体_GB2312" pitchFamily="49" charset="-122"/>
                </a:rPr>
                <a:t>的样本</a:t>
              </a:r>
              <a:endParaRPr lang="zh-CN" altLang="en-US" sz="2800" b="1" dirty="0">
                <a:latin typeface="楷体_GB2312" pitchFamily="49" charset="-122"/>
              </a:endParaRPr>
            </a:p>
            <a:p>
              <a:endParaRPr lang="zh-CN" altLang="en-US" sz="2800" b="1" dirty="0">
                <a:latin typeface="楷体_GB2312" pitchFamily="49" charset="-122"/>
              </a:endParaRPr>
            </a:p>
          </p:txBody>
        </p:sp>
        <p:graphicFrame>
          <p:nvGraphicFramePr>
            <p:cNvPr id="5126" name="Object 1028"/>
            <p:cNvGraphicFramePr>
              <a:graphicFrameLocks noChangeAspect="1"/>
            </p:cNvGraphicFramePr>
            <p:nvPr/>
          </p:nvGraphicFramePr>
          <p:xfrm>
            <a:off x="1307" y="448"/>
            <a:ext cx="169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" imgW="1727200" imgH="355600" progId="Equation.3">
                    <p:embed/>
                  </p:oleObj>
                </mc:Choice>
                <mc:Fallback>
                  <p:oleObj name="" r:id="rId1" imgW="1727200" imgH="3556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E8637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07" y="448"/>
                          <a:ext cx="1694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/>
          <p:nvPr/>
        </p:nvGrpSpPr>
        <p:grpSpPr>
          <a:xfrm>
            <a:off x="622300" y="3487738"/>
            <a:ext cx="4987925" cy="703262"/>
            <a:chOff x="392" y="1877"/>
            <a:chExt cx="3142" cy="443"/>
          </a:xfrm>
        </p:grpSpPr>
        <p:graphicFrame>
          <p:nvGraphicFramePr>
            <p:cNvPr id="5125" name="Object 1027"/>
            <p:cNvGraphicFramePr>
              <a:graphicFrameLocks noChangeAspect="1"/>
            </p:cNvGraphicFramePr>
            <p:nvPr/>
          </p:nvGraphicFramePr>
          <p:xfrm>
            <a:off x="392" y="1958"/>
            <a:ext cx="169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3" imgW="1727200" imgH="355600" progId="Equation.3">
                    <p:embed/>
                  </p:oleObj>
                </mc:Choice>
                <mc:Fallback>
                  <p:oleObj name="" r:id="rId3" imgW="1727200" imgH="355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E8637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2" y="1958"/>
                          <a:ext cx="1693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3" name="Text Box 14"/>
            <p:cNvSpPr txBox="1"/>
            <p:nvPr/>
          </p:nvSpPr>
          <p:spPr>
            <a:xfrm>
              <a:off x="2054" y="1877"/>
              <a:ext cx="148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楷体_GB2312" pitchFamily="49" charset="-122"/>
                </a:rPr>
                <a:t>的联合分布为</a:t>
              </a:r>
              <a:endParaRPr lang="zh-CN" altLang="en-US" sz="2800" b="1" dirty="0">
                <a:latin typeface="楷体_GB2312" pitchFamily="49" charset="-122"/>
              </a:endParaRPr>
            </a:p>
          </p:txBody>
        </p:sp>
      </p:grpSp>
      <p:graphicFrame>
        <p:nvGraphicFramePr>
          <p:cNvPr id="125952" name="Object 1024"/>
          <p:cNvGraphicFramePr>
            <a:graphicFrameLocks noChangeAspect="1"/>
          </p:cNvGraphicFramePr>
          <p:nvPr/>
        </p:nvGraphicFramePr>
        <p:xfrm>
          <a:off x="1016000" y="4092575"/>
          <a:ext cx="5913438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3759200" imgH="1447800" progId="Equation.3">
                  <p:embed/>
                </p:oleObj>
              </mc:Choice>
              <mc:Fallback>
                <p:oleObj name="" r:id="rId5" imgW="3759200" imgH="1447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E8637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16000" y="4092575"/>
                        <a:ext cx="5913438" cy="228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/>
          <p:nvPr/>
        </p:nvGrpSpPr>
        <p:grpSpPr>
          <a:xfrm>
            <a:off x="525463" y="1568450"/>
            <a:ext cx="5722937" cy="598488"/>
            <a:chOff x="240" y="795"/>
            <a:chExt cx="2880" cy="377"/>
          </a:xfrm>
        </p:grpSpPr>
        <p:graphicFrame>
          <p:nvGraphicFramePr>
            <p:cNvPr id="5124" name="Object 1026"/>
            <p:cNvGraphicFramePr>
              <a:graphicFrameLocks noChangeAspect="1"/>
            </p:cNvGraphicFramePr>
            <p:nvPr/>
          </p:nvGraphicFramePr>
          <p:xfrm>
            <a:off x="1596" y="810"/>
            <a:ext cx="144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7" imgW="1473200" imgH="355600" progId="Equation.3">
                    <p:embed/>
                  </p:oleObj>
                </mc:Choice>
                <mc:Fallback>
                  <p:oleObj name="" r:id="rId7" imgW="1473200" imgH="3556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E8637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96" y="810"/>
                          <a:ext cx="1447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Rectangle 17"/>
            <p:cNvSpPr/>
            <p:nvPr/>
          </p:nvSpPr>
          <p:spPr>
            <a:xfrm>
              <a:off x="240" y="795"/>
              <a:ext cx="288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_GB2312" pitchFamily="49" charset="-122"/>
                </a:rPr>
                <a:t>其样本值为</a:t>
              </a:r>
              <a:endParaRPr lang="zh-CN" altLang="en-US" sz="2800" b="1" dirty="0">
                <a:latin typeface="楷体_GB2312" pitchFamily="49" charset="-122"/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533400" y="2236788"/>
            <a:ext cx="7569200" cy="1192212"/>
            <a:chOff x="341" y="1167"/>
            <a:chExt cx="4768" cy="751"/>
          </a:xfrm>
        </p:grpSpPr>
        <p:graphicFrame>
          <p:nvGraphicFramePr>
            <p:cNvPr id="5123" name="Object 1025"/>
            <p:cNvGraphicFramePr>
              <a:graphicFrameLocks noChangeAspect="1"/>
            </p:cNvGraphicFramePr>
            <p:nvPr/>
          </p:nvGraphicFramePr>
          <p:xfrm>
            <a:off x="1162" y="1525"/>
            <a:ext cx="3947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4051300" imgH="393700" progId="Equation.3">
                    <p:embed/>
                  </p:oleObj>
                </mc:Choice>
                <mc:Fallback>
                  <p:oleObj name="" r:id="rId9" imgW="4051300" imgH="3937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62" y="1525"/>
                          <a:ext cx="3947" cy="3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Rectangle 19"/>
            <p:cNvSpPr/>
            <p:nvPr/>
          </p:nvSpPr>
          <p:spPr>
            <a:xfrm>
              <a:off x="341" y="1167"/>
              <a:ext cx="12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楷体_GB2312" pitchFamily="49" charset="-122"/>
                </a:rPr>
                <a:t>样本空间为</a:t>
              </a:r>
              <a:endParaRPr lang="zh-CN" altLang="en-US" sz="2800" b="1" dirty="0">
                <a:latin typeface="楷体_GB2312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5"/>
          <p:cNvGrpSpPr/>
          <p:nvPr/>
        </p:nvGrpSpPr>
        <p:grpSpPr>
          <a:xfrm>
            <a:off x="214313" y="1071563"/>
            <a:ext cx="7916862" cy="554037"/>
            <a:chOff x="341" y="992"/>
            <a:chExt cx="4987" cy="349"/>
          </a:xfrm>
        </p:grpSpPr>
        <p:sp>
          <p:nvSpPr>
            <p:cNvPr id="7202" name="Text Box 3"/>
            <p:cNvSpPr txBox="1"/>
            <p:nvPr/>
          </p:nvSpPr>
          <p:spPr>
            <a:xfrm>
              <a:off x="341" y="992"/>
              <a:ext cx="498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_GB2312" pitchFamily="49" charset="-122"/>
                </a:rPr>
                <a:t>设             是取自总体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X </a:t>
              </a:r>
              <a:r>
                <a:rPr lang="zh-CN" altLang="zh-CN" sz="2800" b="1" dirty="0">
                  <a:latin typeface="楷体_GB2312" pitchFamily="49" charset="-122"/>
                </a:rPr>
                <a:t>的一个样本</a:t>
              </a:r>
              <a:r>
                <a:rPr lang="zh-CN" altLang="en-US" sz="2800" b="1" dirty="0">
                  <a:latin typeface="楷体_GB2312" pitchFamily="49" charset="-122"/>
                </a:rPr>
                <a:t>,                  </a:t>
              </a:r>
              <a:endParaRPr lang="zh-CN" altLang="en-US" sz="2800" b="1" dirty="0">
                <a:latin typeface="楷体_GB2312" pitchFamily="49" charset="-122"/>
              </a:endParaRPr>
            </a:p>
          </p:txBody>
        </p:sp>
        <p:graphicFrame>
          <p:nvGraphicFramePr>
            <p:cNvPr id="7183" name="Object 1029"/>
            <p:cNvGraphicFramePr>
              <a:graphicFrameLocks noChangeAspect="1"/>
            </p:cNvGraphicFramePr>
            <p:nvPr/>
          </p:nvGraphicFramePr>
          <p:xfrm>
            <a:off x="610" y="1019"/>
            <a:ext cx="150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1727200" imgH="355600" progId="Equation.3">
                    <p:embed/>
                  </p:oleObj>
                </mc:Choice>
                <mc:Fallback>
                  <p:oleObj name="" r:id="rId1" imgW="1727200" imgH="355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10" y="1019"/>
                          <a:ext cx="1505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8000" name="Object 1024"/>
          <p:cNvGraphicFramePr>
            <a:graphicFrameLocks noChangeAspect="1"/>
          </p:cNvGraphicFramePr>
          <p:nvPr/>
        </p:nvGraphicFramePr>
        <p:xfrm>
          <a:off x="320675" y="1714500"/>
          <a:ext cx="6394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4140200" imgH="292100" progId="Equation.DSMT4">
                  <p:embed/>
                </p:oleObj>
              </mc:Choice>
              <mc:Fallback>
                <p:oleObj name="" r:id="rId3" imgW="4140200" imgH="2921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675" y="1714500"/>
                        <a:ext cx="639445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1" name="Object 1025"/>
          <p:cNvGraphicFramePr>
            <a:graphicFrameLocks noChangeAspect="1"/>
          </p:cNvGraphicFramePr>
          <p:nvPr/>
        </p:nvGraphicFramePr>
        <p:xfrm>
          <a:off x="5748338" y="2714625"/>
          <a:ext cx="32019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1663700" imgH="355600" progId="Equation.3">
                  <p:embed/>
                </p:oleObj>
              </mc:Choice>
              <mc:Fallback>
                <p:oleObj name="" r:id="rId5" imgW="1663700" imgH="355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E8637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48338" y="2714625"/>
                        <a:ext cx="3201987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Rectangle 16"/>
          <p:cNvSpPr/>
          <p:nvPr/>
        </p:nvSpPr>
        <p:spPr>
          <a:xfrm>
            <a:off x="214313" y="1643063"/>
            <a:ext cx="8201025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楷体_GB2312" pitchFamily="49" charset="-122"/>
              </a:rPr>
              <a:t>                                    且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不含有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未知参数,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</a:endParaRPr>
          </a:p>
        </p:txBody>
      </p:sp>
      <p:grpSp>
        <p:nvGrpSpPr>
          <p:cNvPr id="3" name="Group 29"/>
          <p:cNvGrpSpPr/>
          <p:nvPr/>
        </p:nvGrpSpPr>
        <p:grpSpPr>
          <a:xfrm>
            <a:off x="1928813" y="2071688"/>
            <a:ext cx="6778625" cy="592137"/>
            <a:chOff x="332" y="2175"/>
            <a:chExt cx="4052" cy="373"/>
          </a:xfrm>
        </p:grpSpPr>
        <p:graphicFrame>
          <p:nvGraphicFramePr>
            <p:cNvPr id="7182" name="Object 1028"/>
            <p:cNvGraphicFramePr>
              <a:graphicFrameLocks noChangeAspect="1"/>
            </p:cNvGraphicFramePr>
            <p:nvPr/>
          </p:nvGraphicFramePr>
          <p:xfrm>
            <a:off x="1682" y="2227"/>
            <a:ext cx="166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7" imgW="1917700" imgH="355600" progId="Equation.3">
                    <p:embed/>
                  </p:oleObj>
                </mc:Choice>
                <mc:Fallback>
                  <p:oleObj name="" r:id="rId7" imgW="1917700" imgH="3556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2" y="2227"/>
                          <a:ext cx="1666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0" name="Rectangle 17"/>
            <p:cNvSpPr/>
            <p:nvPr/>
          </p:nvSpPr>
          <p:spPr>
            <a:xfrm>
              <a:off x="332" y="2175"/>
              <a:ext cx="139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楷体_GB2312" pitchFamily="49" charset="-122"/>
                </a:rPr>
                <a:t>则称随机变量</a:t>
              </a:r>
              <a:endParaRPr lang="zh-CN" altLang="en-US" sz="2800" b="1" dirty="0">
                <a:latin typeface="楷体_GB2312" pitchFamily="49" charset="-122"/>
              </a:endParaRPr>
            </a:p>
          </p:txBody>
        </p:sp>
        <p:sp>
          <p:nvSpPr>
            <p:cNvPr id="7201" name="Rectangle 18"/>
            <p:cNvSpPr/>
            <p:nvPr/>
          </p:nvSpPr>
          <p:spPr>
            <a:xfrm>
              <a:off x="3305" y="2205"/>
              <a:ext cx="107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_GB2312" pitchFamily="49" charset="-122"/>
                </a:rPr>
                <a:t>为</a:t>
              </a:r>
              <a:r>
                <a:rPr lang="zh-CN" altLang="en-US" sz="2800" b="1" dirty="0">
                  <a:solidFill>
                    <a:srgbClr val="3106E8"/>
                  </a:solidFill>
                  <a:latin typeface="楷体_GB2312" pitchFamily="49" charset="-122"/>
                </a:rPr>
                <a:t>统计量</a:t>
              </a:r>
              <a:r>
                <a:rPr lang="zh-CN" altLang="en-US" sz="2800" b="1" dirty="0">
                  <a:latin typeface="楷体_GB2312" pitchFamily="49" charset="-122"/>
                </a:rPr>
                <a:t>.</a:t>
              </a:r>
              <a:endParaRPr lang="zh-CN" altLang="en-US" sz="2800" b="1" dirty="0">
                <a:latin typeface="楷体_GB2312" pitchFamily="49" charset="-122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285750" y="2714625"/>
            <a:ext cx="5237163" cy="523875"/>
            <a:chOff x="237" y="2583"/>
            <a:chExt cx="3299" cy="330"/>
          </a:xfrm>
        </p:grpSpPr>
        <p:sp>
          <p:nvSpPr>
            <p:cNvPr id="7198" name="Rectangle 19"/>
            <p:cNvSpPr/>
            <p:nvPr/>
          </p:nvSpPr>
          <p:spPr>
            <a:xfrm>
              <a:off x="237" y="2583"/>
              <a:ext cx="34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楷体_GB2312" pitchFamily="49" charset="-122"/>
                </a:rPr>
                <a:t>若</a:t>
              </a:r>
              <a:endParaRPr lang="zh-CN" altLang="en-US" sz="2800" b="1" dirty="0">
                <a:latin typeface="楷体_GB2312" pitchFamily="49" charset="-122"/>
              </a:endParaRPr>
            </a:p>
          </p:txBody>
        </p:sp>
        <p:sp>
          <p:nvSpPr>
            <p:cNvPr id="7199" name="Rectangle 20"/>
            <p:cNvSpPr/>
            <p:nvPr/>
          </p:nvSpPr>
          <p:spPr>
            <a:xfrm>
              <a:off x="1949" y="2583"/>
              <a:ext cx="158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楷体_GB2312" pitchFamily="49" charset="-122"/>
                </a:rPr>
                <a:t>是一个样本值,</a:t>
              </a:r>
              <a:endParaRPr lang="zh-CN" altLang="en-US" sz="2800" b="1" dirty="0">
                <a:latin typeface="楷体_GB2312" pitchFamily="49" charset="-122"/>
              </a:endParaRPr>
            </a:p>
          </p:txBody>
        </p:sp>
      </p:grpSp>
      <p:sp>
        <p:nvSpPr>
          <p:cNvPr id="51221" name="Rectangle 21"/>
          <p:cNvSpPr/>
          <p:nvPr/>
        </p:nvSpPr>
        <p:spPr>
          <a:xfrm>
            <a:off x="5313363" y="2714625"/>
            <a:ext cx="5445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楷体_GB2312" pitchFamily="49" charset="-122"/>
              </a:rPr>
              <a:t>称</a:t>
            </a:r>
            <a:endParaRPr lang="zh-CN" altLang="en-US" sz="2800" b="1" dirty="0">
              <a:latin typeface="楷体_GB2312" pitchFamily="49" charset="-122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285750" y="3286125"/>
            <a:ext cx="7443788" cy="565150"/>
            <a:chOff x="315" y="3441"/>
            <a:chExt cx="4426" cy="332"/>
          </a:xfrm>
        </p:grpSpPr>
        <p:sp>
          <p:nvSpPr>
            <p:cNvPr id="7196" name="Rectangle 12"/>
            <p:cNvSpPr/>
            <p:nvPr/>
          </p:nvSpPr>
          <p:spPr>
            <a:xfrm>
              <a:off x="2821" y="3465"/>
              <a:ext cx="19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_GB2312" pitchFamily="49" charset="-122"/>
                </a:rPr>
                <a:t>的</a:t>
              </a:r>
              <a:r>
                <a:rPr lang="zh-CN" altLang="en-US" sz="2800" b="1" dirty="0">
                  <a:solidFill>
                    <a:srgbClr val="3106E8"/>
                  </a:solidFill>
                  <a:latin typeface="楷体_GB2312" pitchFamily="49" charset="-122"/>
                </a:rPr>
                <a:t>一个样本值</a:t>
              </a:r>
              <a:endParaRPr lang="zh-CN" altLang="en-US" sz="2800" b="1" dirty="0">
                <a:solidFill>
                  <a:srgbClr val="3106E8"/>
                </a:solidFill>
                <a:latin typeface="楷体_GB2312" pitchFamily="49" charset="-122"/>
              </a:endParaRPr>
            </a:p>
          </p:txBody>
        </p:sp>
        <p:sp>
          <p:nvSpPr>
            <p:cNvPr id="7197" name="Rectangle 22"/>
            <p:cNvSpPr/>
            <p:nvPr/>
          </p:nvSpPr>
          <p:spPr>
            <a:xfrm>
              <a:off x="315" y="3441"/>
              <a:ext cx="96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楷体_GB2312" pitchFamily="49" charset="-122"/>
                </a:rPr>
                <a:t>为统计量</a:t>
              </a:r>
              <a:endParaRPr lang="zh-CN" altLang="en-US" sz="2800" b="1" dirty="0">
                <a:latin typeface="楷体_GB2312" pitchFamily="49" charset="-122"/>
              </a:endParaRPr>
            </a:p>
          </p:txBody>
        </p:sp>
      </p:grpSp>
      <p:sp>
        <p:nvSpPr>
          <p:cNvPr id="25" name="Text Box 2"/>
          <p:cNvSpPr txBox="1"/>
          <p:nvPr/>
        </p:nvSpPr>
        <p:spPr>
          <a:xfrm>
            <a:off x="2625725" y="146050"/>
            <a:ext cx="416083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统计量   </a:t>
            </a:r>
            <a:endParaRPr lang="zh-CN" altLang="en-US" sz="4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Text Box 9"/>
          <p:cNvSpPr txBox="1"/>
          <p:nvPr/>
        </p:nvSpPr>
        <p:spPr>
          <a:xfrm>
            <a:off x="268288" y="5162550"/>
            <a:ext cx="836612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则 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142875" y="3857625"/>
            <a:ext cx="9110663" cy="1212850"/>
            <a:chOff x="203" y="2115"/>
            <a:chExt cx="5739" cy="764"/>
          </a:xfrm>
        </p:grpSpPr>
        <p:sp>
          <p:nvSpPr>
            <p:cNvPr id="7195" name="Text Box 11"/>
            <p:cNvSpPr txBox="1"/>
            <p:nvPr/>
          </p:nvSpPr>
          <p:spPr>
            <a:xfrm>
              <a:off x="203" y="2115"/>
              <a:ext cx="5739" cy="7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例如</a:t>
              </a:r>
              <a:r>
                <a:rPr lang="zh-CN" altLang="en-US" sz="2800" b="1" dirty="0">
                  <a:latin typeface="Arial" panose="020B0604020202020204" pitchFamily="34" charset="0"/>
                </a:rPr>
                <a:t>： 设                     是服从正态总体               中抽取</a:t>
              </a:r>
              <a:endParaRPr lang="zh-CN" altLang="en-US" sz="2800" b="1" dirty="0">
                <a:latin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Arial" panose="020B0604020202020204" pitchFamily="34" charset="0"/>
                </a:rPr>
                <a:t>的一个样本，其中    为已知参数</a:t>
              </a:r>
              <a:r>
                <a:rPr lang="en-US" altLang="zh-CN" sz="2800" b="1" dirty="0">
                  <a:latin typeface="Arial" panose="020B0604020202020204" pitchFamily="34" charset="0"/>
                </a:rPr>
                <a:t>,    </a:t>
              </a:r>
              <a:r>
                <a:rPr lang="zh-CN" altLang="en-US" sz="2800" b="1" dirty="0">
                  <a:latin typeface="Arial" panose="020B0604020202020204" pitchFamily="34" charset="0"/>
                </a:rPr>
                <a:t>为未知参数，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7178" name="Object 12"/>
            <p:cNvGraphicFramePr>
              <a:graphicFrameLocks noChangeAspect="1"/>
            </p:cNvGraphicFramePr>
            <p:nvPr/>
          </p:nvGraphicFramePr>
          <p:xfrm>
            <a:off x="1247" y="2160"/>
            <a:ext cx="127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787400" imgH="228600" progId="Equation.DSMT4">
                    <p:embed/>
                  </p:oleObj>
                </mc:Choice>
                <mc:Fallback>
                  <p:oleObj name="" r:id="rId9" imgW="787400" imgH="2286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47" y="2160"/>
                          <a:ext cx="1270" cy="3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3"/>
            <p:cNvGraphicFramePr>
              <a:graphicFrameLocks noChangeAspect="1"/>
            </p:cNvGraphicFramePr>
            <p:nvPr/>
          </p:nvGraphicFramePr>
          <p:xfrm>
            <a:off x="4080" y="2151"/>
            <a:ext cx="983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1" imgW="609600" imgH="228600" progId="Equation.DSMT4">
                    <p:embed/>
                  </p:oleObj>
                </mc:Choice>
                <mc:Fallback>
                  <p:oleObj name="" r:id="rId11" imgW="609600" imgH="2286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080" y="2151"/>
                          <a:ext cx="983" cy="3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14"/>
            <p:cNvGraphicFramePr>
              <a:graphicFrameLocks noChangeAspect="1"/>
            </p:cNvGraphicFramePr>
            <p:nvPr/>
          </p:nvGraphicFramePr>
          <p:xfrm>
            <a:off x="2064" y="2574"/>
            <a:ext cx="24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3" imgW="152400" imgH="165100" progId="Equation.DSMT4">
                    <p:embed/>
                  </p:oleObj>
                </mc:Choice>
                <mc:Fallback>
                  <p:oleObj name="" r:id="rId13" imgW="152400" imgH="165100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64" y="2574"/>
                          <a:ext cx="246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15"/>
            <p:cNvGraphicFramePr>
              <a:graphicFrameLocks noChangeAspect="1"/>
            </p:cNvGraphicFramePr>
            <p:nvPr/>
          </p:nvGraphicFramePr>
          <p:xfrm>
            <a:off x="3541" y="2615"/>
            <a:ext cx="24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5" imgW="152400" imgH="139700" progId="Equation.DSMT4">
                    <p:embed/>
                  </p:oleObj>
                </mc:Choice>
                <mc:Fallback>
                  <p:oleObj name="" r:id="rId15" imgW="152400" imgH="1397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41" y="2615"/>
                          <a:ext cx="246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6"/>
          <p:cNvGraphicFramePr>
            <a:graphicFrameLocks noChangeAspect="1"/>
          </p:cNvGraphicFramePr>
          <p:nvPr/>
        </p:nvGraphicFramePr>
        <p:xfrm>
          <a:off x="1008063" y="5224463"/>
          <a:ext cx="23495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7" imgW="1002665" imgH="228600" progId="Equation.DSMT4">
                  <p:embed/>
                </p:oleObj>
              </mc:Choice>
              <mc:Fallback>
                <p:oleObj name="" r:id="rId17" imgW="1002665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08063" y="5224463"/>
                        <a:ext cx="2349500" cy="61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4032250" y="5224463"/>
          <a:ext cx="21209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9" imgW="888365" imgH="241300" progId="Equation.DSMT4">
                  <p:embed/>
                </p:oleObj>
              </mc:Choice>
              <mc:Fallback>
                <p:oleObj name="" r:id="rId19" imgW="888365" imgH="2413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32250" y="5224463"/>
                        <a:ext cx="21209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8"/>
          <p:cNvGraphicFramePr>
            <a:graphicFrameLocks noChangeAspect="1"/>
          </p:cNvGraphicFramePr>
          <p:nvPr/>
        </p:nvGraphicFramePr>
        <p:xfrm>
          <a:off x="4032250" y="6002338"/>
          <a:ext cx="1981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1" imgW="800100" imgH="228600" progId="Equation.DSMT4">
                  <p:embed/>
                </p:oleObj>
              </mc:Choice>
              <mc:Fallback>
                <p:oleObj name="" r:id="rId21" imgW="800100" imgH="228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32250" y="6002338"/>
                        <a:ext cx="1981200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9"/>
          <p:cNvGraphicFramePr>
            <a:graphicFrameLocks noChangeAspect="1"/>
          </p:cNvGraphicFramePr>
          <p:nvPr/>
        </p:nvGraphicFramePr>
        <p:xfrm>
          <a:off x="936625" y="5929313"/>
          <a:ext cx="2349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3" imgW="951865" imgH="241300" progId="Equation.DSMT4">
                  <p:embed/>
                </p:oleObj>
              </mc:Choice>
              <mc:Fallback>
                <p:oleObj name="" r:id="rId23" imgW="951865" imgH="241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6625" y="5929313"/>
                        <a:ext cx="2349500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20"/>
          <p:cNvSpPr txBox="1"/>
          <p:nvPr/>
        </p:nvSpPr>
        <p:spPr>
          <a:xfrm>
            <a:off x="6697663" y="5297488"/>
            <a:ext cx="190817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是统计量 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38" name="Text Box 21"/>
          <p:cNvSpPr txBox="1"/>
          <p:nvPr/>
        </p:nvSpPr>
        <p:spPr>
          <a:xfrm>
            <a:off x="6624638" y="6002338"/>
            <a:ext cx="2265362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不是统计量 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41" name="Object 35"/>
          <p:cNvGraphicFramePr>
            <a:graphicFrameLocks noChangeAspect="1"/>
          </p:cNvGraphicFramePr>
          <p:nvPr/>
        </p:nvGraphicFramePr>
        <p:xfrm>
          <a:off x="785813" y="2759075"/>
          <a:ext cx="2286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5" imgW="990600" imgH="228600" progId="Equation.DSMT4">
                  <p:embed/>
                </p:oleObj>
              </mc:Choice>
              <mc:Fallback>
                <p:oleObj name="" r:id="rId25" imgW="990600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85813" y="2759075"/>
                        <a:ext cx="228600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1909763" y="3330575"/>
          <a:ext cx="25193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7" imgW="1091565" imgH="228600" progId="Equation.DSMT4">
                  <p:embed/>
                </p:oleObj>
              </mc:Choice>
              <mc:Fallback>
                <p:oleObj name="" r:id="rId27" imgW="1091565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909763" y="3330575"/>
                        <a:ext cx="2519362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6" grpId="0"/>
      <p:bldP spid="51221" grpId="0"/>
      <p:bldP spid="25" grpId="0"/>
      <p:bldP spid="2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2273300" y="115888"/>
            <a:ext cx="57546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几个常用的统计量          </a:t>
            </a:r>
            <a:endParaRPr lang="zh-CN" altLang="en-US" sz="4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15" name="Rectangle 3"/>
          <p:cNvSpPr/>
          <p:nvPr/>
        </p:nvSpPr>
        <p:spPr>
          <a:xfrm>
            <a:off x="250825" y="1714500"/>
            <a:ext cx="6335713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样本均值</a:t>
            </a:r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sample mean)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23850" y="908050"/>
            <a:ext cx="7004050" cy="712788"/>
            <a:chOff x="204" y="255"/>
            <a:chExt cx="4412" cy="449"/>
          </a:xfrm>
        </p:grpSpPr>
        <p:sp>
          <p:nvSpPr>
            <p:cNvPr id="8205" name="Rectangle 5"/>
            <p:cNvSpPr/>
            <p:nvPr/>
          </p:nvSpPr>
          <p:spPr>
            <a:xfrm>
              <a:off x="204" y="255"/>
              <a:ext cx="4412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Arial" panose="020B0604020202020204" pitchFamily="34" charset="0"/>
                </a:rPr>
                <a:t>设                             是总体    的一个样本，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8197" name="Object 6"/>
            <p:cNvGraphicFramePr>
              <a:graphicFrameLocks noChangeAspect="1"/>
            </p:cNvGraphicFramePr>
            <p:nvPr/>
          </p:nvGraphicFramePr>
          <p:xfrm>
            <a:off x="495" y="300"/>
            <a:ext cx="1750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" imgW="990600" imgH="228600" progId="Equation.DSMT4">
                    <p:embed/>
                  </p:oleObj>
                </mc:Choice>
                <mc:Fallback>
                  <p:oleObj name="" r:id="rId1" imgW="990600" imgH="2286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95" y="300"/>
                          <a:ext cx="1750" cy="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7"/>
            <p:cNvGraphicFramePr>
              <a:graphicFrameLocks noChangeAspect="1"/>
            </p:cNvGraphicFramePr>
            <p:nvPr/>
          </p:nvGraphicFramePr>
          <p:xfrm>
            <a:off x="2920" y="346"/>
            <a:ext cx="32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" imgW="177800" imgH="165100" progId="Equation.DSMT4">
                    <p:embed/>
                  </p:oleObj>
                </mc:Choice>
                <mc:Fallback>
                  <p:oleObj name="" r:id="rId3" imgW="177800" imgH="1651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20" y="346"/>
                          <a:ext cx="323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053013" y="1500188"/>
          <a:ext cx="230505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799465" imgH="431800" progId="Equation.DSMT4">
                  <p:embed/>
                </p:oleObj>
              </mc:Choice>
              <mc:Fallback>
                <p:oleObj name="" r:id="rId5" imgW="799465" imgH="431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53013" y="1500188"/>
                        <a:ext cx="2305050" cy="1243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/>
          <p:nvPr/>
        </p:nvSpPr>
        <p:spPr>
          <a:xfrm>
            <a:off x="395288" y="3571875"/>
            <a:ext cx="56070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样本方差</a:t>
            </a:r>
            <a:r>
              <a:rPr lang="en-US" altLang="zh-CN" sz="2800" b="1" dirty="0">
                <a:latin typeface="Arial" panose="020B0604020202020204" pitchFamily="34" charset="0"/>
              </a:rPr>
              <a:t>(sample variance)          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500063" y="4357688"/>
          <a:ext cx="44545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1447800" imgH="431800" progId="Equation.DSMT4">
                  <p:embed/>
                </p:oleObj>
              </mc:Choice>
              <mc:Fallback>
                <p:oleObj name="" r:id="rId7" imgW="1447800" imgH="4318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063" y="4357688"/>
                        <a:ext cx="4454525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4857750" y="4214813"/>
          <a:ext cx="36623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1409700" imgH="457200" progId="Equation.3">
                  <p:embed/>
                </p:oleObj>
              </mc:Choice>
              <mc:Fallback>
                <p:oleObj name="" r:id="rId9" imgW="1409700" imgH="457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57750" y="4214813"/>
                        <a:ext cx="3662363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/>
          <p:nvPr/>
        </p:nvSpPr>
        <p:spPr>
          <a:xfrm>
            <a:off x="287338" y="5368925"/>
            <a:ext cx="8101012" cy="652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2800" b="1" dirty="0">
                <a:latin typeface="Arial" panose="020B0604020202020204" pitchFamily="34" charset="0"/>
              </a:rPr>
              <a:t>        </a:t>
            </a:r>
            <a:r>
              <a:rPr lang="zh-CN" altLang="en-US" sz="2800" b="1" dirty="0">
                <a:latin typeface="Arial" panose="020B0604020202020204" pitchFamily="34" charset="0"/>
              </a:rPr>
              <a:t>描述数据分布的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离散程度</a:t>
            </a:r>
            <a:r>
              <a:rPr lang="zh-CN" altLang="en-US" sz="2800" b="1" dirty="0">
                <a:latin typeface="Arial" panose="020B0604020202020204" pitchFamily="34" charset="0"/>
              </a:rPr>
              <a:t>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439738" y="2786063"/>
            <a:ext cx="8101012" cy="652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2800" b="1" dirty="0">
                <a:latin typeface="Arial" panose="020B0604020202020204" pitchFamily="34" charset="0"/>
              </a:rPr>
              <a:t>        </a:t>
            </a:r>
            <a:r>
              <a:rPr lang="zh-CN" altLang="en-US" sz="2800" b="1" dirty="0">
                <a:latin typeface="Arial" panose="020B0604020202020204" pitchFamily="34" charset="0"/>
              </a:rPr>
              <a:t>描述数据分布的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中心位置</a:t>
            </a:r>
            <a:r>
              <a:rPr lang="zh-CN" altLang="en-US" sz="2800" b="1" dirty="0">
                <a:latin typeface="Arial" panose="020B0604020202020204" pitchFamily="34" charset="0"/>
              </a:rPr>
              <a:t>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4825</Words>
  <Application>WPS 演示</Application>
  <PresentationFormat>全屏显示(4:3)</PresentationFormat>
  <Paragraphs>573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167</vt:i4>
      </vt:variant>
      <vt:variant>
        <vt:lpstr>幻灯片标题</vt:lpstr>
      </vt:variant>
      <vt:variant>
        <vt:i4>44</vt:i4>
      </vt:variant>
    </vt:vector>
  </HeadingPairs>
  <TitlesOfParts>
    <vt:vector size="238" baseType="lpstr">
      <vt:lpstr>Arial</vt:lpstr>
      <vt:lpstr>宋体</vt:lpstr>
      <vt:lpstr>Wingdings</vt:lpstr>
      <vt:lpstr>Century Schoolbook</vt:lpstr>
      <vt:lpstr>华文楷体</vt:lpstr>
      <vt:lpstr>Wingdings 2</vt:lpstr>
      <vt:lpstr>Calibri</vt:lpstr>
      <vt:lpstr>楷体_GB2312</vt:lpstr>
      <vt:lpstr>新宋体</vt:lpstr>
      <vt:lpstr>Arial Unicode MS</vt:lpstr>
      <vt:lpstr>Math4</vt:lpstr>
      <vt:lpstr>Segoe Print</vt:lpstr>
      <vt:lpstr>Times New Roman</vt:lpstr>
      <vt:lpstr>Symbol</vt:lpstr>
      <vt:lpstr>黑体</vt:lpstr>
      <vt:lpstr>Arial Black</vt:lpstr>
      <vt:lpstr>华文隶书</vt:lpstr>
      <vt:lpstr>Wingdings</vt:lpstr>
      <vt:lpstr>微软雅黑</vt:lpstr>
      <vt:lpstr>Times New Roman</vt:lpstr>
      <vt:lpstr>Wingdings 2</vt:lpstr>
      <vt:lpstr>隶书</vt:lpstr>
      <vt:lpstr>楷体</vt:lpstr>
      <vt:lpstr>华文中宋</vt:lpstr>
      <vt:lpstr>Tahoma</vt:lpstr>
      <vt:lpstr>凸显</vt:lpstr>
      <vt:lpstr>1_凸显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28</cp:revision>
  <dcterms:created xsi:type="dcterms:W3CDTF">2007-05-14T10:33:46Z</dcterms:created>
  <dcterms:modified xsi:type="dcterms:W3CDTF">2021-06-18T02:56:44Z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