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7" r:id="rId5"/>
    <p:sldId id="259" r:id="rId6"/>
    <p:sldId id="262" r:id="rId7"/>
    <p:sldId id="263" r:id="rId8"/>
    <p:sldId id="264" r:id="rId9"/>
    <p:sldId id="265" r:id="rId10"/>
    <p:sldId id="297" r:id="rId11"/>
    <p:sldId id="298" r:id="rId12"/>
    <p:sldId id="274" r:id="rId13"/>
    <p:sldId id="279" r:id="rId14"/>
    <p:sldId id="275" r:id="rId15"/>
    <p:sldId id="276" r:id="rId16"/>
    <p:sldId id="302" r:id="rId17"/>
    <p:sldId id="281" r:id="rId18"/>
    <p:sldId id="282" r:id="rId19"/>
    <p:sldId id="290" r:id="rId20"/>
    <p:sldId id="291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emf"/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7" Type="http://schemas.openxmlformats.org/officeDocument/2006/relationships/image" Target="../media/image68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png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e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image" Target="../media/image127.wmf"/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0" Type="http://schemas.openxmlformats.org/officeDocument/2006/relationships/image" Target="../media/image129.wmf"/><Relationship Id="rId1" Type="http://schemas.openxmlformats.org/officeDocument/2006/relationships/image" Target="../media/image120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0" Type="http://schemas.openxmlformats.org/officeDocument/2006/relationships/image" Target="../media/image139.wmf"/><Relationship Id="rId1" Type="http://schemas.openxmlformats.org/officeDocument/2006/relationships/image" Target="../media/image13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4" Type="http://schemas.openxmlformats.org/officeDocument/2006/relationships/image" Target="../media/image167.wmf"/><Relationship Id="rId13" Type="http://schemas.openxmlformats.org/officeDocument/2006/relationships/image" Target="../media/image166.wmf"/><Relationship Id="rId12" Type="http://schemas.openxmlformats.org/officeDocument/2006/relationships/image" Target="../media/image165.wmf"/><Relationship Id="rId11" Type="http://schemas.openxmlformats.org/officeDocument/2006/relationships/image" Target="../media/image164.wmf"/><Relationship Id="rId10" Type="http://schemas.openxmlformats.org/officeDocument/2006/relationships/image" Target="../media/image163.wmf"/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wmf"/><Relationship Id="rId8" Type="http://schemas.openxmlformats.org/officeDocument/2006/relationships/image" Target="../media/image175.wmf"/><Relationship Id="rId7" Type="http://schemas.openxmlformats.org/officeDocument/2006/relationships/image" Target="../media/image174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5" Type="http://schemas.openxmlformats.org/officeDocument/2006/relationships/image" Target="../media/image31.wmf"/><Relationship Id="rId14" Type="http://schemas.openxmlformats.org/officeDocument/2006/relationships/image" Target="../media/image30.wmf"/><Relationship Id="rId13" Type="http://schemas.openxmlformats.org/officeDocument/2006/relationships/image" Target="../media/image29.wmf"/><Relationship Id="rId12" Type="http://schemas.openxmlformats.org/officeDocument/2006/relationships/image" Target="../media/image28.wmf"/><Relationship Id="rId11" Type="http://schemas.openxmlformats.org/officeDocument/2006/relationships/image" Target="../media/image27.wmf"/><Relationship Id="rId10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emf"/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379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4DF5-BDC0-4D10-AAAA-F32DE1F510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0ADDA-A5AE-4A13-85DA-670BFA94B4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57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232AB-056A-455F-95A2-86E12EF1C6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6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8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2.png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8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7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1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0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8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5.e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oleObject" Target="../embeddings/oleObject102.bin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0.bin"/><Relationship Id="rId3" Type="http://schemas.openxmlformats.org/officeDocument/2006/relationships/image" Target="../media/image98.wmf"/><Relationship Id="rId26" Type="http://schemas.openxmlformats.org/officeDocument/2006/relationships/vmlDrawing" Target="../drawings/vmlDrawing22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106.wmf"/><Relationship Id="rId2" Type="http://schemas.openxmlformats.org/officeDocument/2006/relationships/oleObject" Target="../embeddings/oleObject99.bin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05.bin"/><Relationship Id="rId12" Type="http://schemas.openxmlformats.org/officeDocument/2006/relationships/oleObject" Target="../embeddings/oleObject104.bin"/><Relationship Id="rId11" Type="http://schemas.openxmlformats.org/officeDocument/2006/relationships/image" Target="../media/image102.wmf"/><Relationship Id="rId10" Type="http://schemas.openxmlformats.org/officeDocument/2006/relationships/oleObject" Target="../embeddings/oleObject103.bin"/><Relationship Id="rId1" Type="http://schemas.openxmlformats.org/officeDocument/2006/relationships/hyperlink" Target="&#24120;&#35265;&#20998;&#24067;.doc" TargetMode="Externa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1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3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1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3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29.wmf"/><Relationship Id="rId2" Type="http://schemas.openxmlformats.org/officeDocument/2006/relationships/image" Target="../media/image120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8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2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3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39.wmf"/><Relationship Id="rId2" Type="http://schemas.openxmlformats.org/officeDocument/2006/relationships/image" Target="../media/image130.wmf"/><Relationship Id="rId19" Type="http://schemas.openxmlformats.org/officeDocument/2006/relationships/oleObject" Target="../embeddings/oleObject141.bin"/><Relationship Id="rId18" Type="http://schemas.openxmlformats.org/officeDocument/2006/relationships/image" Target="../media/image138.wmf"/><Relationship Id="rId17" Type="http://schemas.openxmlformats.org/officeDocument/2006/relationships/oleObject" Target="../embeddings/oleObject140.bin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2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4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42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24.xml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4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4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49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29.xml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5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5.wmf"/><Relationship Id="rId30" Type="http://schemas.openxmlformats.org/officeDocument/2006/relationships/vmlDrawing" Target="../drawings/vmlDrawing32.vml"/><Relationship Id="rId3" Type="http://schemas.openxmlformats.org/officeDocument/2006/relationships/oleObject" Target="../embeddings/oleObject157.bin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167.wmf"/><Relationship Id="rId27" Type="http://schemas.openxmlformats.org/officeDocument/2006/relationships/oleObject" Target="../embeddings/oleObject169.bin"/><Relationship Id="rId26" Type="http://schemas.openxmlformats.org/officeDocument/2006/relationships/image" Target="../media/image166.wmf"/><Relationship Id="rId25" Type="http://schemas.openxmlformats.org/officeDocument/2006/relationships/oleObject" Target="../embeddings/oleObject168.bin"/><Relationship Id="rId24" Type="http://schemas.openxmlformats.org/officeDocument/2006/relationships/image" Target="../media/image165.wmf"/><Relationship Id="rId23" Type="http://schemas.openxmlformats.org/officeDocument/2006/relationships/oleObject" Target="../embeddings/oleObject167.bin"/><Relationship Id="rId22" Type="http://schemas.openxmlformats.org/officeDocument/2006/relationships/image" Target="../media/image164.wmf"/><Relationship Id="rId21" Type="http://schemas.openxmlformats.org/officeDocument/2006/relationships/oleObject" Target="../embeddings/oleObject166.bin"/><Relationship Id="rId20" Type="http://schemas.openxmlformats.org/officeDocument/2006/relationships/image" Target="../media/image163.wmf"/><Relationship Id="rId2" Type="http://schemas.openxmlformats.org/officeDocument/2006/relationships/image" Target="../media/image154.wmf"/><Relationship Id="rId19" Type="http://schemas.openxmlformats.org/officeDocument/2006/relationships/oleObject" Target="../embeddings/oleObject165.bin"/><Relationship Id="rId18" Type="http://schemas.openxmlformats.org/officeDocument/2006/relationships/image" Target="../media/image162.wmf"/><Relationship Id="rId17" Type="http://schemas.openxmlformats.org/officeDocument/2006/relationships/oleObject" Target="../embeddings/oleObject164.bin"/><Relationship Id="rId16" Type="http://schemas.openxmlformats.org/officeDocument/2006/relationships/image" Target="../media/image161.wmf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60.w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5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71.bin"/><Relationship Id="rId20" Type="http://schemas.openxmlformats.org/officeDocument/2006/relationships/vmlDrawing" Target="../drawings/vmlDrawing33.vml"/><Relationship Id="rId2" Type="http://schemas.openxmlformats.org/officeDocument/2006/relationships/image" Target="../media/image168.wmf"/><Relationship Id="rId19" Type="http://schemas.openxmlformats.org/officeDocument/2006/relationships/slideLayout" Target="../slideLayouts/slideLayout29.xml"/><Relationship Id="rId18" Type="http://schemas.openxmlformats.org/officeDocument/2006/relationships/image" Target="../media/image176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175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7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77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17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181.wmf"/><Relationship Id="rId11" Type="http://schemas.openxmlformats.org/officeDocument/2006/relationships/vmlDrawing" Target="../drawings/vmlDrawing35.vml"/><Relationship Id="rId10" Type="http://schemas.openxmlformats.org/officeDocument/2006/relationships/slideLayout" Target="../slideLayouts/slideLayout34.xml"/><Relationship Id="rId1" Type="http://schemas.openxmlformats.org/officeDocument/2006/relationships/oleObject" Target="../embeddings/oleObject18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85.w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188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2" Type="http://schemas.openxmlformats.org/officeDocument/2006/relationships/vmlDrawing" Target="../drawings/vmlDrawing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9" Type="http://schemas.openxmlformats.org/officeDocument/2006/relationships/oleObject" Target="../embeddings/oleObject31.bin"/><Relationship Id="rId28" Type="http://schemas.openxmlformats.org/officeDocument/2006/relationships/image" Target="../media/image30.wmf"/><Relationship Id="rId27" Type="http://schemas.openxmlformats.org/officeDocument/2006/relationships/oleObject" Target="../embeddings/oleObject30.bin"/><Relationship Id="rId26" Type="http://schemas.openxmlformats.org/officeDocument/2006/relationships/image" Target="../media/image29.wmf"/><Relationship Id="rId25" Type="http://schemas.openxmlformats.org/officeDocument/2006/relationships/oleObject" Target="../embeddings/oleObject29.bin"/><Relationship Id="rId24" Type="http://schemas.openxmlformats.org/officeDocument/2006/relationships/image" Target="../media/image28.wmf"/><Relationship Id="rId23" Type="http://schemas.openxmlformats.org/officeDocument/2006/relationships/oleObject" Target="../embeddings/oleObject28.bin"/><Relationship Id="rId22" Type="http://schemas.openxmlformats.org/officeDocument/2006/relationships/image" Target="../media/image27.wmf"/><Relationship Id="rId21" Type="http://schemas.openxmlformats.org/officeDocument/2006/relationships/oleObject" Target="../embeddings/oleObject27.bin"/><Relationship Id="rId20" Type="http://schemas.openxmlformats.org/officeDocument/2006/relationships/image" Target="../media/image26.wmf"/><Relationship Id="rId2" Type="http://schemas.openxmlformats.org/officeDocument/2006/relationships/image" Target="../media/image17.wmf"/><Relationship Id="rId19" Type="http://schemas.openxmlformats.org/officeDocument/2006/relationships/oleObject" Target="../embeddings/oleObject26.bin"/><Relationship Id="rId18" Type="http://schemas.openxmlformats.org/officeDocument/2006/relationships/image" Target="../media/image25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>
            <a:hlinkClick r:id="" action="ppaction://hlinkshowjump?jump=nextslide"/>
          </p:cNvPr>
          <p:cNvSpPr/>
          <p:nvPr/>
        </p:nvSpPr>
        <p:spPr>
          <a:xfrm>
            <a:off x="7239000" y="6096000"/>
            <a:ext cx="841375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28" name="Rectangle 3">
            <a:hlinkClick r:id="" action="ppaction://hlinkshowjump?jump=endshow"/>
          </p:cNvPr>
          <p:cNvSpPr/>
          <p:nvPr/>
        </p:nvSpPr>
        <p:spPr>
          <a:xfrm>
            <a:off x="8159750" y="6094413"/>
            <a:ext cx="825500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33388" y="4437063"/>
          <a:ext cx="17526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44880" imgH="1180465" progId="">
                  <p:embed/>
                </p:oleObj>
              </mc:Choice>
              <mc:Fallback>
                <p:oleObj name="" r:id="rId1" imgW="944880" imgH="118046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388" y="4437063"/>
                        <a:ext cx="1752600" cy="219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/>
          <p:nvPr/>
        </p:nvSpPr>
        <p:spPr>
          <a:xfrm>
            <a:off x="-36512" y="1701800"/>
            <a:ext cx="9144000" cy="1006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6000" b="1" dirty="0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第四章</a:t>
            </a:r>
            <a:r>
              <a:rPr lang="zh-CN" altLang="en-US" sz="5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/>
              </a:rPr>
              <a:t>  随机变量的数字特征</a:t>
            </a:r>
            <a:endParaRPr lang="zh-CN" altLang="en-US" sz="5400" b="1" dirty="0">
              <a:solidFill>
                <a:srgbClr val="A5002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755650" y="288925"/>
            <a:ext cx="6069013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 anchorCtr="1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已知随机变量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的分布律如下表：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65548" name="Object 3"/>
          <p:cNvGraphicFramePr>
            <a:graphicFrameLocks noChangeAspect="1"/>
          </p:cNvGraphicFramePr>
          <p:nvPr/>
        </p:nvGraphicFramePr>
        <p:xfrm>
          <a:off x="428625" y="3333750"/>
          <a:ext cx="17510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761365" imgH="228600" progId="Equation.DSMT4">
                  <p:embed/>
                </p:oleObj>
              </mc:Choice>
              <mc:Fallback>
                <p:oleObj name="" r:id="rId1" imgW="761365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3333750"/>
                        <a:ext cx="175101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6"/>
          <p:cNvSpPr txBox="1"/>
          <p:nvPr/>
        </p:nvSpPr>
        <p:spPr>
          <a:xfrm>
            <a:off x="523875" y="317500"/>
            <a:ext cx="625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例 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553" name="Text Box 17"/>
          <p:cNvSpPr txBox="1"/>
          <p:nvPr/>
        </p:nvSpPr>
        <p:spPr>
          <a:xfrm>
            <a:off x="501650" y="28384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解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285875" y="857250"/>
          <a:ext cx="6096000" cy="1036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/>
                <a:gridCol w="1357322"/>
                <a:gridCol w="2000232"/>
                <a:gridCol w="1524000"/>
              </a:tblGrid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X</a:t>
                      </a:r>
                      <a:endParaRPr lang="zh-CN" alt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-1</a:t>
                      </a:r>
                      <a:endParaRPr lang="zh-CN" alt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marT="45734" marB="45734"/>
                </a:tc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</a:t>
                      </a:r>
                      <a:r>
                        <a:rPr lang="en-US" altLang="zh-CN" sz="2800" baseline="-25000" dirty="0" smtClean="0"/>
                        <a:t>k</a:t>
                      </a:r>
                      <a:endParaRPr lang="zh-CN" altLang="en-US" sz="2800" baseline="-250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0.25</a:t>
                      </a:r>
                      <a:endParaRPr lang="zh-CN" alt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0.50</a:t>
                      </a:r>
                      <a:endParaRPr lang="zh-CN" alt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0.25</a:t>
                      </a:r>
                      <a:endParaRPr lang="zh-CN" altLang="en-US" sz="2800" dirty="0"/>
                    </a:p>
                  </a:txBody>
                  <a:tcPr marT="45734" marB="45734"/>
                </a:tc>
              </a:tr>
            </a:tbl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642938" y="1928813"/>
          <a:ext cx="40227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752600" imgH="393700" progId="Equation.DSMT4">
                  <p:embed/>
                </p:oleObj>
              </mc:Choice>
              <mc:Fallback>
                <p:oleObj name="" r:id="rId3" imgW="1752600" imgH="393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928813"/>
                        <a:ext cx="4022725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2117725" y="3321050"/>
          <a:ext cx="2624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143000" imgH="228600" progId="Equation.DSMT4">
                  <p:embed/>
                </p:oleObj>
              </mc:Choice>
              <mc:Fallback>
                <p:oleObj name="" r:id="rId5" imgW="11430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725" y="3321050"/>
                        <a:ext cx="2624138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694238" y="3298825"/>
          <a:ext cx="24495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066800" imgH="228600" progId="Equation.DSMT4">
                  <p:embed/>
                </p:oleObj>
              </mc:Choice>
              <mc:Fallback>
                <p:oleObj name="" r:id="rId7" imgW="10668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4238" y="3298825"/>
                        <a:ext cx="2449512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763713" y="4105275"/>
          <a:ext cx="21859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951865" imgH="228600" progId="Equation.DSMT4">
                  <p:embed/>
                </p:oleObj>
              </mc:Choice>
              <mc:Fallback>
                <p:oleObj name="" r:id="rId9" imgW="951865" imgH="228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4105275"/>
                        <a:ext cx="2185987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4075113" y="4164013"/>
          <a:ext cx="4968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215900" imgH="177800" progId="Equation.DSMT4">
                  <p:embed/>
                </p:oleObj>
              </mc:Choice>
              <mc:Fallback>
                <p:oleObj name="" r:id="rId11" imgW="215900" imgH="177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5113" y="4164013"/>
                        <a:ext cx="49688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357188" y="4606925"/>
          <a:ext cx="21875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951865" imgH="393700" progId="Equation.DSMT4">
                  <p:embed/>
                </p:oleObj>
              </mc:Choice>
              <mc:Fallback>
                <p:oleObj name="" r:id="rId13" imgW="951865" imgH="3937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7188" y="4606925"/>
                        <a:ext cx="218757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2530475" y="4564063"/>
          <a:ext cx="28273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5" imgW="1231265" imgH="419100" progId="Equation.DSMT4">
                  <p:embed/>
                </p:oleObj>
              </mc:Choice>
              <mc:Fallback>
                <p:oleObj name="" r:id="rId15" imgW="1231265" imgH="419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30475" y="4564063"/>
                        <a:ext cx="2827338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5365750" y="4525963"/>
          <a:ext cx="24209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1054100" imgH="393700" progId="Equation.DSMT4">
                  <p:embed/>
                </p:oleObj>
              </mc:Choice>
              <mc:Fallback>
                <p:oleObj name="" r:id="rId17" imgW="1054100" imgH="3937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65750" y="4525963"/>
                        <a:ext cx="2420938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2047875" y="5597525"/>
          <a:ext cx="23923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9" imgW="1040765" imgH="393700" progId="Equation.DSMT4">
                  <p:embed/>
                </p:oleObj>
              </mc:Choice>
              <mc:Fallback>
                <p:oleObj name="" r:id="rId19" imgW="1040765" imgH="393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47875" y="5597525"/>
                        <a:ext cx="2392363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4410075" y="5807075"/>
          <a:ext cx="876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1" imgW="380365" imgH="177800" progId="Equation.DSMT4">
                  <p:embed/>
                </p:oleObj>
              </mc:Choice>
              <mc:Fallback>
                <p:oleObj name="" r:id="rId21" imgW="380365" imgH="177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0075" y="5807075"/>
                        <a:ext cx="87630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11188" y="260350"/>
            <a:ext cx="6915150" cy="1303338"/>
            <a:chOff x="385" y="663"/>
            <a:chExt cx="4356" cy="821"/>
          </a:xfrm>
        </p:grpSpPr>
        <p:graphicFrame>
          <p:nvGraphicFramePr>
            <p:cNvPr id="16391" name="Object 5"/>
            <p:cNvGraphicFramePr>
              <a:graphicFrameLocks noChangeAspect="1"/>
            </p:cNvGraphicFramePr>
            <p:nvPr/>
          </p:nvGraphicFramePr>
          <p:xfrm>
            <a:off x="1429" y="696"/>
            <a:ext cx="31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177800" imgH="165100" progId="Equation.DSMT4">
                    <p:embed/>
                  </p:oleObj>
                </mc:Choice>
                <mc:Fallback>
                  <p:oleObj name="" r:id="rId1" imgW="177800" imgH="1651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29" y="696"/>
                          <a:ext cx="319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Rectangle 4"/>
            <p:cNvSpPr/>
            <p:nvPr/>
          </p:nvSpPr>
          <p:spPr>
            <a:xfrm>
              <a:off x="1700" y="663"/>
              <a:ext cx="567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服从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2" name="Object 6"/>
            <p:cNvGraphicFramePr>
              <a:graphicFrameLocks noChangeAspect="1"/>
            </p:cNvGraphicFramePr>
            <p:nvPr/>
          </p:nvGraphicFramePr>
          <p:xfrm>
            <a:off x="2200" y="709"/>
            <a:ext cx="59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" imgW="405765" imgH="215900" progId="Equation.DSMT4">
                    <p:embed/>
                  </p:oleObj>
                </mc:Choice>
                <mc:Fallback>
                  <p:oleObj name="" r:id="rId3" imgW="405765" imgH="2159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0" y="709"/>
                          <a:ext cx="591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7"/>
            <p:cNvGraphicFramePr>
              <a:graphicFrameLocks noChangeAspect="1"/>
            </p:cNvGraphicFramePr>
            <p:nvPr/>
          </p:nvGraphicFramePr>
          <p:xfrm>
            <a:off x="385" y="1162"/>
            <a:ext cx="113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634365" imgH="177800" progId="Equation.DSMT4">
                    <p:embed/>
                  </p:oleObj>
                </mc:Choice>
                <mc:Fallback>
                  <p:oleObj name="" r:id="rId5" imgW="634365" imgH="1778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5" y="1162"/>
                          <a:ext cx="1136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76" y="681"/>
              <a:ext cx="980" cy="30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none" lIns="90000" tIns="46800" rIns="90000" bIns="46800" anchorCtr="1">
              <a:spAutoFit/>
            </a:bodyPr>
            <a:lstStyle/>
            <a:p>
              <a:pPr marL="908050" marR="0" lvl="0" indent="-43688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+mn-ea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rPr>
                <a:t>已知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401" name="Rectangle 8"/>
            <p:cNvSpPr/>
            <p:nvPr/>
          </p:nvSpPr>
          <p:spPr>
            <a:xfrm>
              <a:off x="2517" y="709"/>
              <a:ext cx="2224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 anchorCtr="1">
              <a:spAutoFit/>
            </a:bodyPr>
            <a:p>
              <a:pPr marL="908050" indent="-436245">
                <a:lnSpc>
                  <a:spcPct val="9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</a:rPr>
                <a:t>上的均匀分布，求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6402" name="Rectangle 9"/>
            <p:cNvSpPr/>
            <p:nvPr/>
          </p:nvSpPr>
          <p:spPr>
            <a:xfrm>
              <a:off x="1202" y="1162"/>
              <a:ext cx="1771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 anchorCtr="1">
              <a:spAutoFit/>
            </a:bodyPr>
            <a:p>
              <a:pPr marL="908050" indent="-436245">
                <a:lnSpc>
                  <a:spcPct val="9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</a:rPr>
                <a:t>的数学期望。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65547" name="Object 2"/>
          <p:cNvGraphicFramePr>
            <a:graphicFrameLocks noChangeAspect="1"/>
          </p:cNvGraphicFramePr>
          <p:nvPr/>
        </p:nvGraphicFramePr>
        <p:xfrm>
          <a:off x="1403350" y="1916113"/>
          <a:ext cx="55435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2387600" imgH="330200" progId="Equation.DSMT4">
                  <p:embed/>
                </p:oleObj>
              </mc:Choice>
              <mc:Fallback>
                <p:oleObj name="" r:id="rId7" imgW="2387600" imgH="330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1916113"/>
                        <a:ext cx="554355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3"/>
          <p:cNvGraphicFramePr>
            <a:graphicFrameLocks noChangeAspect="1"/>
          </p:cNvGraphicFramePr>
          <p:nvPr/>
        </p:nvGraphicFramePr>
        <p:xfrm>
          <a:off x="3035300" y="2924175"/>
          <a:ext cx="379095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1651000" imgH="660400" progId="Equation.DSMT4">
                  <p:embed/>
                </p:oleObj>
              </mc:Choice>
              <mc:Fallback>
                <p:oleObj name="" r:id="rId9" imgW="1651000" imgH="6604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5300" y="2924175"/>
                        <a:ext cx="3790950" cy="151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4"/>
          <p:cNvGraphicFramePr>
            <a:graphicFrameLocks noChangeAspect="1"/>
          </p:cNvGraphicFramePr>
          <p:nvPr/>
        </p:nvGraphicFramePr>
        <p:xfrm>
          <a:off x="2000250" y="5080000"/>
          <a:ext cx="19764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735965" imgH="254000" progId="Equation.DSMT4">
                  <p:embed/>
                </p:oleObj>
              </mc:Choice>
              <mc:Fallback>
                <p:oleObj name="" r:id="rId11" imgW="735965" imgH="2540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0250" y="5080000"/>
                        <a:ext cx="1976438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331913" y="3414713"/>
            <a:ext cx="1079500" cy="52546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因为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1116013" y="5084763"/>
            <a:ext cx="1079500" cy="52546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所以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5552" name="Text Box 16"/>
          <p:cNvSpPr txBox="1"/>
          <p:nvPr/>
        </p:nvSpPr>
        <p:spPr>
          <a:xfrm>
            <a:off x="523875" y="317500"/>
            <a:ext cx="625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例 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553" name="Text Box 17"/>
          <p:cNvSpPr txBox="1"/>
          <p:nvPr/>
        </p:nvSpPr>
        <p:spPr>
          <a:xfrm>
            <a:off x="501650" y="19732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解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857625" y="4857750"/>
          <a:ext cx="24860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926465" imgH="393700" progId="Equation.DSMT4">
                  <p:embed/>
                </p:oleObj>
              </mc:Choice>
              <mc:Fallback>
                <p:oleObj name="" r:id="rId13" imgW="926465" imgH="3937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7625" y="4857750"/>
                        <a:ext cx="2486025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6281738" y="5143500"/>
          <a:ext cx="647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241300" imgH="177800" progId="Equation.DSMT4">
                  <p:embed/>
                </p:oleObj>
              </mc:Choice>
              <mc:Fallback>
                <p:oleObj name="" r:id="rId15" imgW="241300" imgH="177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81738" y="5143500"/>
                        <a:ext cx="6477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/>
      <p:bldP spid="65551" grpId="0"/>
      <p:bldP spid="65552" grpId="0"/>
      <p:bldP spid="655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ext Box 2"/>
          <p:cNvSpPr txBox="1"/>
          <p:nvPr/>
        </p:nvSpPr>
        <p:spPr>
          <a:xfrm>
            <a:off x="1547813" y="260350"/>
            <a:ext cx="6381750" cy="708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随机变量的函数的数学期望</a:t>
            </a:r>
            <a:endParaRPr lang="zh-CN" altLang="en-US" sz="40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64516" name="Object 2"/>
          <p:cNvGraphicFramePr>
            <a:graphicFrameLocks noChangeAspect="1"/>
          </p:cNvGraphicFramePr>
          <p:nvPr/>
        </p:nvGraphicFramePr>
        <p:xfrm>
          <a:off x="2124075" y="3716338"/>
          <a:ext cx="48339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2654300" imgH="469900" progId="Equation.DSMT4">
                  <p:embed/>
                </p:oleObj>
              </mc:Choice>
              <mc:Fallback>
                <p:oleObj name="" r:id="rId1" imgW="2654300" imgH="4699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3716338"/>
                        <a:ext cx="4833938" cy="852487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00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/>
          <p:nvPr/>
        </p:nvSpPr>
        <p:spPr>
          <a:xfrm>
            <a:off x="433388" y="981075"/>
            <a:ext cx="5291137" cy="5191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p>
            <a:pPr marL="469900" indent="-469900"/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定理 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：二维情形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4521" name="Object 3"/>
          <p:cNvGraphicFramePr>
            <a:graphicFrameLocks noChangeAspect="1"/>
          </p:cNvGraphicFramePr>
          <p:nvPr/>
        </p:nvGraphicFramePr>
        <p:xfrm>
          <a:off x="3348038" y="2708275"/>
          <a:ext cx="52371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374900" imgH="241300" progId="Equation.DSMT4">
                  <p:embed/>
                </p:oleObj>
              </mc:Choice>
              <mc:Fallback>
                <p:oleObj name="" r:id="rId3" imgW="2374900" imgH="241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708275"/>
                        <a:ext cx="5237162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4"/>
          <p:cNvGraphicFramePr>
            <a:graphicFrameLocks noChangeAspect="1"/>
          </p:cNvGraphicFramePr>
          <p:nvPr/>
        </p:nvGraphicFramePr>
        <p:xfrm>
          <a:off x="1763713" y="5516563"/>
          <a:ext cx="64436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3302000" imgH="444500" progId="Equation.DSMT4">
                  <p:embed/>
                </p:oleObj>
              </mc:Choice>
              <mc:Fallback>
                <p:oleObj name="" r:id="rId5" imgW="3302000" imgH="4445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5516563"/>
                        <a:ext cx="6443662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5"/>
          <p:cNvGraphicFramePr>
            <a:graphicFrameLocks noChangeAspect="1"/>
          </p:cNvGraphicFramePr>
          <p:nvPr/>
        </p:nvGraphicFramePr>
        <p:xfrm>
          <a:off x="6113463" y="4797425"/>
          <a:ext cx="11223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520700" imgH="203200" progId="Equation.DSMT4">
                  <p:embed/>
                </p:oleObj>
              </mc:Choice>
              <mc:Fallback>
                <p:oleObj name="" r:id="rId7" imgW="520700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3463" y="4797425"/>
                        <a:ext cx="112236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Rectangle 13"/>
          <p:cNvSpPr/>
          <p:nvPr/>
        </p:nvSpPr>
        <p:spPr>
          <a:xfrm>
            <a:off x="2916238" y="4729163"/>
            <a:ext cx="3171825" cy="4826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 anchorCtr="1">
            <a:spAutoFit/>
          </a:bodyPr>
          <a:p>
            <a:pPr marL="908050" indent="-436245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联合概率密度为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55650" y="1657350"/>
            <a:ext cx="7218363" cy="554038"/>
            <a:chOff x="476" y="1044"/>
            <a:chExt cx="4547" cy="349"/>
          </a:xfrm>
        </p:grpSpPr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1081" y="1089"/>
            <a:ext cx="122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9" imgW="1066800" imgH="241300" progId="Equation.DSMT4">
                    <p:embed/>
                  </p:oleObj>
                </mc:Choice>
                <mc:Fallback>
                  <p:oleObj name="" r:id="rId9" imgW="1066800" imgH="2413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81" y="1089"/>
                          <a:ext cx="1229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476" y="1044"/>
              <a:ext cx="998" cy="30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908050" marR="0" indent="-436880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+mn-ea"/>
                  <a:cs typeface="+mn-cs"/>
                </a:rPr>
                <a:t>设</a:t>
              </a:r>
              <a:endPara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423" name="Rectangle 17"/>
            <p:cNvSpPr/>
            <p:nvPr/>
          </p:nvSpPr>
          <p:spPr>
            <a:xfrm>
              <a:off x="2028" y="1089"/>
              <a:ext cx="2995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 anchorCtr="1">
              <a:spAutoFit/>
            </a:bodyPr>
            <a:p>
              <a:pPr marL="908050" indent="-436245">
                <a:lnSpc>
                  <a:spcPct val="9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是随机变量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的函数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19" name="Text Box 18"/>
          <p:cNvSpPr txBox="1"/>
          <p:nvPr/>
        </p:nvSpPr>
        <p:spPr>
          <a:xfrm>
            <a:off x="808038" y="452913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384300" y="4724400"/>
            <a:ext cx="2755900" cy="4762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69900" marR="0" indent="-469900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连续型</a:t>
            </a:r>
            <a:endParaRPr kumimoji="0" lang="zh-CN" altLang="en-US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64534" name="Text Box 22"/>
          <p:cNvSpPr txBox="1"/>
          <p:nvPr/>
        </p:nvSpPr>
        <p:spPr>
          <a:xfrm>
            <a:off x="1133475" y="2693988"/>
            <a:ext cx="2063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离散型    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7" grpId="0"/>
      <p:bldP spid="64525" grpId="0"/>
      <p:bldP spid="64532" grpId="0"/>
      <p:bldP spid="645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ext Box 2"/>
          <p:cNvSpPr txBox="1"/>
          <p:nvPr/>
        </p:nvSpPr>
        <p:spPr>
          <a:xfrm>
            <a:off x="609600" y="2636838"/>
            <a:ext cx="5029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楷体_GB2312"/>
              </a:rPr>
              <a:t>求 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E(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/>
              </a:rPr>
              <a:t> E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),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/>
              </a:rPr>
              <a:t>XY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)</a:t>
            </a:r>
            <a:endParaRPr lang="en-US" altLang="zh-CN" sz="2800" i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8436" name="Text Box 18"/>
          <p:cNvSpPr txBox="1"/>
          <p:nvPr/>
        </p:nvSpPr>
        <p:spPr>
          <a:xfrm>
            <a:off x="609600" y="260350"/>
            <a:ext cx="47339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楷体_GB2312"/>
              </a:rPr>
              <a:t>已知</a:t>
            </a:r>
            <a:r>
              <a:rPr lang="zh-CN" altLang="en-US" sz="2800" i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/>
              </a:rPr>
              <a:t>X ,Y </a:t>
            </a:r>
            <a:r>
              <a:rPr lang="zh-CN" altLang="en-US" sz="2800" dirty="0">
                <a:latin typeface="Times New Roman" panose="02020603050405020304" pitchFamily="18" charset="0"/>
                <a:ea typeface="楷体_GB2312"/>
              </a:rPr>
              <a:t>的联合分布为</a:t>
            </a:r>
            <a:endParaRPr lang="zh-CN" altLang="en-US" sz="2800" dirty="0"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8437" name="Group 41"/>
          <p:cNvGrpSpPr/>
          <p:nvPr/>
        </p:nvGrpSpPr>
        <p:grpSpPr>
          <a:xfrm>
            <a:off x="1692275" y="836613"/>
            <a:ext cx="4094163" cy="1754187"/>
            <a:chOff x="1066" y="802"/>
            <a:chExt cx="2579" cy="1105"/>
          </a:xfrm>
        </p:grpSpPr>
        <p:sp>
          <p:nvSpPr>
            <p:cNvPr id="18441" name="Line 19"/>
            <p:cNvSpPr/>
            <p:nvPr/>
          </p:nvSpPr>
          <p:spPr>
            <a:xfrm>
              <a:off x="1066" y="1253"/>
              <a:ext cx="2579" cy="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442" name="Line 20"/>
            <p:cNvSpPr/>
            <p:nvPr/>
          </p:nvSpPr>
          <p:spPr>
            <a:xfrm>
              <a:off x="1791" y="890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443" name="Line 21"/>
            <p:cNvSpPr/>
            <p:nvPr/>
          </p:nvSpPr>
          <p:spPr>
            <a:xfrm>
              <a:off x="1429" y="890"/>
              <a:ext cx="357" cy="40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444" name="Line 22"/>
            <p:cNvSpPr/>
            <p:nvPr/>
          </p:nvSpPr>
          <p:spPr>
            <a:xfrm>
              <a:off x="1202" y="1026"/>
              <a:ext cx="574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445" name="Text Box 23"/>
            <p:cNvSpPr txBox="1"/>
            <p:nvPr/>
          </p:nvSpPr>
          <p:spPr>
            <a:xfrm>
              <a:off x="1547" y="829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46" name="Text Box 24"/>
            <p:cNvSpPr txBox="1"/>
            <p:nvPr/>
          </p:nvSpPr>
          <p:spPr>
            <a:xfrm>
              <a:off x="1099" y="101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/>
                </a:rPr>
                <a:t>Y</a:t>
              </a:r>
              <a:endParaRPr lang="en-US" altLang="zh-CN" sz="2400" i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47" name="Text Box 25"/>
            <p:cNvSpPr txBox="1"/>
            <p:nvPr/>
          </p:nvSpPr>
          <p:spPr>
            <a:xfrm>
              <a:off x="1249" y="802"/>
              <a:ext cx="4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/>
                </a:rPr>
                <a:t>p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楷体_GB2312"/>
                </a:rPr>
                <a:t>ij</a:t>
              </a:r>
              <a:endParaRPr lang="en-US" altLang="zh-CN" sz="2400" i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48" name="Text Box 26"/>
            <p:cNvSpPr txBox="1"/>
            <p:nvPr/>
          </p:nvSpPr>
          <p:spPr>
            <a:xfrm>
              <a:off x="1882" y="874"/>
              <a:ext cx="15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楷体_GB2312"/>
                </a:rPr>
                <a:t>  -1          0           1</a:t>
              </a:r>
              <a:endParaRPr lang="en-US" altLang="zh-CN" sz="2400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49" name="Text Box 27"/>
            <p:cNvSpPr txBox="1"/>
            <p:nvPr/>
          </p:nvSpPr>
          <p:spPr>
            <a:xfrm>
              <a:off x="1307" y="1253"/>
              <a:ext cx="213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楷体_GB2312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  <a:ea typeface="楷体_GB231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楷体_GB231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50" name="Text Box 28"/>
            <p:cNvSpPr txBox="1"/>
            <p:nvPr/>
          </p:nvSpPr>
          <p:spPr>
            <a:xfrm>
              <a:off x="1968" y="1271"/>
              <a:ext cx="1619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楷体_GB2312"/>
                </a:rPr>
                <a:t>0.07    0.18      0.15</a:t>
              </a:r>
              <a:endParaRPr lang="en-US" altLang="zh-CN" sz="2400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51" name="Text Box 29"/>
            <p:cNvSpPr txBox="1"/>
            <p:nvPr/>
          </p:nvSpPr>
          <p:spPr>
            <a:xfrm>
              <a:off x="1930" y="1616"/>
              <a:ext cx="166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/>
                </a:rPr>
                <a:t>0.08    0.32      0.20</a:t>
              </a:r>
              <a:endParaRPr lang="en-US" altLang="zh-CN" sz="2400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sp>
        <p:nvSpPr>
          <p:cNvPr id="18438" name="Rectangle 40"/>
          <p:cNvSpPr/>
          <p:nvPr/>
        </p:nvSpPr>
        <p:spPr>
          <a:xfrm>
            <a:off x="7439025" y="6429375"/>
            <a:ext cx="287338" cy="2603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" name="Text Box 18"/>
          <p:cNvSpPr txBox="1"/>
          <p:nvPr/>
        </p:nvSpPr>
        <p:spPr>
          <a:xfrm>
            <a:off x="714375" y="3405188"/>
            <a:ext cx="1800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楷体_GB2312"/>
              </a:rPr>
              <a:t>已知</a:t>
            </a:r>
            <a:endParaRPr lang="zh-CN" altLang="en-US" sz="2800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2428875" y="2928938"/>
          <a:ext cx="4818063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057400" imgH="635000" progId="Equation.DSMT4">
                  <p:embed/>
                </p:oleObj>
              </mc:Choice>
              <mc:Fallback>
                <p:oleObj name="" r:id="rId1" imgW="2057400" imgH="635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75" y="2928938"/>
                        <a:ext cx="4818063" cy="1487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714375" y="4476750"/>
            <a:ext cx="31416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楷体_GB2312"/>
              </a:rPr>
              <a:t>求</a:t>
            </a:r>
            <a:r>
              <a:rPr lang="en-US" altLang="zh-CN" sz="2800" dirty="0">
                <a:latin typeface="Times New Roman" panose="02020603050405020304" pitchFamily="18" charset="0"/>
                <a:ea typeface="楷体_GB2312"/>
              </a:rPr>
              <a:t>E(X),E(Y),E(XY)</a:t>
            </a:r>
            <a:endParaRPr lang="zh-CN" altLang="en-US" sz="2800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2" name="Group 33"/>
          <p:cNvGrpSpPr/>
          <p:nvPr/>
        </p:nvGrpSpPr>
        <p:grpSpPr>
          <a:xfrm>
            <a:off x="5219700" y="2708275"/>
            <a:ext cx="3228975" cy="2284413"/>
            <a:chOff x="3288" y="1706"/>
            <a:chExt cx="2034" cy="1439"/>
          </a:xfrm>
        </p:grpSpPr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4422" y="1706"/>
            <a:ext cx="90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1428750" imgH="2152650" progId="PBrush">
                    <p:embed/>
                  </p:oleObj>
                </mc:Choice>
                <mc:Fallback>
                  <p:oleObj name="" r:id="rId1" imgW="1428750" imgH="2152650" progId="PBrush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22" y="1706"/>
                          <a:ext cx="900" cy="1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31"/>
            <p:cNvSpPr txBox="1"/>
            <p:nvPr/>
          </p:nvSpPr>
          <p:spPr>
            <a:xfrm>
              <a:off x="3696" y="2795"/>
              <a:ext cx="1265" cy="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>
              <a:spAutoFit/>
            </a:bodyPr>
            <a:p>
              <a:pPr marL="1828800" fontAlgn="ctr">
                <a:lnSpc>
                  <a:spcPct val="130000"/>
                </a:lnSpc>
              </a:pPr>
              <a:r>
                <a:rPr lang="en-US" altLang="zh-CN" dirty="0">
                  <a:latin typeface="楷体_GB2312"/>
                  <a:ea typeface="楷体_GB2312"/>
                </a:rPr>
                <a:t>1</a:t>
              </a:r>
              <a:endParaRPr lang="en-US" altLang="zh-CN" dirty="0">
                <a:latin typeface="楷体_GB2312"/>
                <a:ea typeface="楷体_GB2312"/>
              </a:endParaRPr>
            </a:p>
          </p:txBody>
        </p:sp>
        <p:sp>
          <p:nvSpPr>
            <p:cNvPr id="19472" name="Text Box 32"/>
            <p:cNvSpPr txBox="1"/>
            <p:nvPr/>
          </p:nvSpPr>
          <p:spPr>
            <a:xfrm>
              <a:off x="3288" y="2251"/>
              <a:ext cx="1265" cy="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>
              <a:spAutoFit/>
            </a:bodyPr>
            <a:p>
              <a:pPr marL="1828800" fontAlgn="ctr">
                <a:lnSpc>
                  <a:spcPct val="130000"/>
                </a:lnSpc>
              </a:pPr>
              <a:r>
                <a:rPr lang="en-US" altLang="zh-CN" dirty="0">
                  <a:latin typeface="楷体_GB2312"/>
                  <a:ea typeface="楷体_GB2312"/>
                </a:rPr>
                <a:t>5</a:t>
              </a:r>
              <a:endParaRPr lang="en-US" altLang="zh-CN" dirty="0">
                <a:latin typeface="楷体_GB2312"/>
                <a:ea typeface="楷体_GB2312"/>
              </a:endParaRPr>
            </a:p>
          </p:txBody>
        </p:sp>
      </p:grpSp>
      <p:graphicFrame>
        <p:nvGraphicFramePr>
          <p:cNvPr id="102408" name="Object 2"/>
          <p:cNvGraphicFramePr>
            <a:graphicFrameLocks noChangeAspect="1"/>
          </p:cNvGraphicFramePr>
          <p:nvPr/>
        </p:nvGraphicFramePr>
        <p:xfrm>
          <a:off x="1476375" y="2781300"/>
          <a:ext cx="5022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578100" imgH="444500" progId="Equation.DSMT4">
                  <p:embed/>
                </p:oleObj>
              </mc:Choice>
              <mc:Fallback>
                <p:oleObj name="" r:id="rId3" imgW="2578100" imgH="4445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2781300"/>
                        <a:ext cx="50228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6" name="Text Box 16"/>
          <p:cNvSpPr txBox="1"/>
          <p:nvPr/>
        </p:nvSpPr>
        <p:spPr>
          <a:xfrm>
            <a:off x="-1476375" y="127000"/>
            <a:ext cx="10620375" cy="5556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marL="1828800" fontAlgn="ctr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例</a:t>
            </a:r>
            <a:r>
              <a:rPr lang="zh-CN" altLang="en-US" sz="2800" b="1" dirty="0">
                <a:latin typeface="宋体" panose="02010600030101010101" pitchFamily="2" charset="-122"/>
              </a:rPr>
              <a:t>  设相互独立的随机变量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</a:rPr>
              <a:t>的密度函数分别为</a:t>
            </a:r>
            <a:r>
              <a:rPr lang="zh-CN" altLang="en-US" sz="2800" b="1" dirty="0">
                <a:latin typeface="楷体_GB2312"/>
                <a:ea typeface="楷体_GB2312"/>
              </a:rPr>
              <a:t> </a:t>
            </a:r>
            <a:endParaRPr lang="zh-CN" altLang="en-US" sz="2800" b="1" dirty="0">
              <a:latin typeface="楷体_GB2312"/>
              <a:ea typeface="楷体_GB2312"/>
            </a:endParaRPr>
          </a:p>
        </p:txBody>
      </p:sp>
      <p:graphicFrame>
        <p:nvGraphicFramePr>
          <p:cNvPr id="102417" name="Object 3"/>
          <p:cNvGraphicFramePr>
            <a:graphicFrameLocks noChangeAspect="1"/>
          </p:cNvGraphicFramePr>
          <p:nvPr/>
        </p:nvGraphicFramePr>
        <p:xfrm>
          <a:off x="755650" y="836613"/>
          <a:ext cx="3816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1497965" imgH="482600" progId="Equation.DSMT4">
                  <p:embed/>
                </p:oleObj>
              </mc:Choice>
              <mc:Fallback>
                <p:oleObj name="" r:id="rId5" imgW="1497965" imgH="482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836613"/>
                        <a:ext cx="3816350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4"/>
          <p:cNvGraphicFramePr>
            <a:graphicFrameLocks noChangeAspect="1"/>
          </p:cNvGraphicFramePr>
          <p:nvPr/>
        </p:nvGraphicFramePr>
        <p:xfrm>
          <a:off x="4827588" y="836613"/>
          <a:ext cx="39131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1536700" imgH="482600" progId="Equation.DSMT4">
                  <p:embed/>
                </p:oleObj>
              </mc:Choice>
              <mc:Fallback>
                <p:oleObj name="" r:id="rId7" imgW="1536700" imgH="482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7588" y="836613"/>
                        <a:ext cx="3913187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9" name="Text Box 19"/>
          <p:cNvSpPr txBox="1"/>
          <p:nvPr/>
        </p:nvSpPr>
        <p:spPr>
          <a:xfrm>
            <a:off x="452438" y="2060575"/>
            <a:ext cx="5199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69900" indent="-469900"/>
            <a:r>
              <a:rPr lang="zh-CN" altLang="en-US" sz="2800" b="1" dirty="0">
                <a:latin typeface="Calibri" panose="020F0502020204030204" pitchFamily="34" charset="0"/>
              </a:rPr>
              <a:t>求</a:t>
            </a:r>
            <a:r>
              <a:rPr lang="en-US" altLang="zh-CN" sz="2800" b="1" dirty="0">
                <a:latin typeface="Calibri" panose="020F0502020204030204" pitchFamily="34" charset="0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</a:rPr>
              <a:t>XY</a:t>
            </a:r>
            <a:r>
              <a:rPr lang="zh-CN" altLang="en-US" sz="2800" b="1" dirty="0">
                <a:latin typeface="Calibri" panose="020F0502020204030204" pitchFamily="34" charset="0"/>
              </a:rPr>
              <a:t>）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102420" name="Text Box 20"/>
          <p:cNvSpPr txBox="1"/>
          <p:nvPr/>
        </p:nvSpPr>
        <p:spPr>
          <a:xfrm>
            <a:off x="401638" y="2852738"/>
            <a:ext cx="7080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解</a:t>
            </a:r>
            <a:r>
              <a:rPr lang="zh-CN" altLang="en-US" sz="2800" b="1" dirty="0">
                <a:latin typeface="Calibri" panose="020F0502020204030204" pitchFamily="34" charset="0"/>
              </a:rPr>
              <a:t>  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02421" name="Object 5"/>
          <p:cNvGraphicFramePr>
            <a:graphicFrameLocks noChangeAspect="1"/>
          </p:cNvGraphicFramePr>
          <p:nvPr/>
        </p:nvGraphicFramePr>
        <p:xfrm>
          <a:off x="971550" y="3789363"/>
          <a:ext cx="42957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2197100" imgH="444500" progId="Equation.DSMT4">
                  <p:embed/>
                </p:oleObj>
              </mc:Choice>
              <mc:Fallback>
                <p:oleObj name="" r:id="rId9" imgW="2197100" imgH="4445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3789363"/>
                        <a:ext cx="4295775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6"/>
          <p:cNvGraphicFramePr>
            <a:graphicFrameLocks noChangeAspect="1"/>
          </p:cNvGraphicFramePr>
          <p:nvPr/>
        </p:nvGraphicFramePr>
        <p:xfrm>
          <a:off x="1042988" y="4797425"/>
          <a:ext cx="4197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2146300" imgH="444500" progId="Equation.DSMT4">
                  <p:embed/>
                </p:oleObj>
              </mc:Choice>
              <mc:Fallback>
                <p:oleObj name="" r:id="rId11" imgW="2146300" imgH="4445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4797425"/>
                        <a:ext cx="41973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3" name="Object 7"/>
          <p:cNvGraphicFramePr>
            <a:graphicFrameLocks noChangeAspect="1"/>
          </p:cNvGraphicFramePr>
          <p:nvPr/>
        </p:nvGraphicFramePr>
        <p:xfrm>
          <a:off x="971550" y="5734050"/>
          <a:ext cx="3997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2044700" imgH="444500" progId="Equation.DSMT4">
                  <p:embed/>
                </p:oleObj>
              </mc:Choice>
              <mc:Fallback>
                <p:oleObj name="" r:id="rId13" imgW="2044700" imgH="4445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5734050"/>
                        <a:ext cx="3997325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4" name="Object 8"/>
          <p:cNvGraphicFramePr>
            <a:graphicFrameLocks noChangeAspect="1"/>
          </p:cNvGraphicFramePr>
          <p:nvPr/>
        </p:nvGraphicFramePr>
        <p:xfrm>
          <a:off x="5292725" y="5949950"/>
          <a:ext cx="6270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17500" imgH="215900" progId="Equation.DSMT4">
                  <p:embed/>
                </p:oleObj>
              </mc:Choice>
              <mc:Fallback>
                <p:oleObj name="" r:id="rId15" imgW="317500" imgH="2159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5949950"/>
                        <a:ext cx="627063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34"/>
          <p:cNvSpPr txBox="1"/>
          <p:nvPr/>
        </p:nvSpPr>
        <p:spPr>
          <a:xfrm>
            <a:off x="6424613" y="510381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endParaRPr lang="zh-CN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6" grpId="0"/>
      <p:bldP spid="102419" grpId="0"/>
      <p:bldP spid="1024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ext Box 2"/>
          <p:cNvSpPr txBox="1"/>
          <p:nvPr/>
        </p:nvSpPr>
        <p:spPr>
          <a:xfrm>
            <a:off x="2195513" y="333375"/>
            <a:ext cx="5400675" cy="708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数学期望的性质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0488" name="Rectangle 6"/>
          <p:cNvSpPr/>
          <p:nvPr/>
        </p:nvSpPr>
        <p:spPr>
          <a:xfrm>
            <a:off x="0" y="3328988"/>
            <a:ext cx="182563" cy="525462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512763" y="3786188"/>
            <a:ext cx="5283200" cy="561975"/>
            <a:chOff x="323" y="2614"/>
            <a:chExt cx="3328" cy="354"/>
          </a:xfrm>
        </p:grpSpPr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1882" y="2614"/>
            <a:ext cx="59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" imgW="330200" imgH="203200" progId="Equation.DSMT4">
                    <p:embed/>
                  </p:oleObj>
                </mc:Choice>
                <mc:Fallback>
                  <p:oleObj name="" r:id="rId1" imgW="330200" imgH="2032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2614"/>
                          <a:ext cx="59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Rectangle 10"/>
            <p:cNvSpPr/>
            <p:nvPr/>
          </p:nvSpPr>
          <p:spPr>
            <a:xfrm>
              <a:off x="2410" y="2614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469900" indent="-469900"/>
              <a:r>
                <a:rPr lang="zh-CN" altLang="en-US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相互独立时</a:t>
              </a:r>
              <a:endPara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501" name="Rectangle 11"/>
            <p:cNvSpPr/>
            <p:nvPr/>
          </p:nvSpPr>
          <p:spPr>
            <a:xfrm>
              <a:off x="323" y="2614"/>
              <a:ext cx="16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469900" indent="-469900">
                <a:buFont typeface="Wingdings" panose="05000000000000000000" pitchFamily="2" charset="2"/>
                <a:buChar char="u"/>
              </a:pPr>
              <a:r>
                <a:rPr lang="zh-CN" altLang="en-US" sz="2800" b="1" dirty="0">
                  <a:latin typeface="Calibri" panose="020F0502020204030204" pitchFamily="34" charset="0"/>
                </a:rPr>
                <a:t>当随机变量  </a:t>
              </a:r>
              <a:endParaRPr lang="zh-CN" altLang="en-US" sz="2800" b="1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6572" name="Object 2"/>
          <p:cNvGraphicFramePr>
            <a:graphicFrameLocks noChangeAspect="1"/>
          </p:cNvGraphicFramePr>
          <p:nvPr/>
        </p:nvGraphicFramePr>
        <p:xfrm>
          <a:off x="2051050" y="4500563"/>
          <a:ext cx="37449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1727200" imgH="266700" progId="Equation.DSMT4">
                  <p:embed/>
                </p:oleObj>
              </mc:Choice>
              <mc:Fallback>
                <p:oleObj name="" r:id="rId3" imgW="1727200" imgH="2667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4500563"/>
                        <a:ext cx="374491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539750" y="1196975"/>
            <a:ext cx="7277100" cy="563563"/>
            <a:chOff x="340" y="754"/>
            <a:chExt cx="4584" cy="355"/>
          </a:xfrm>
        </p:grpSpPr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1258" y="754"/>
            <a:ext cx="111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5" imgW="621665" imgH="203200" progId="Equation.DSMT4">
                    <p:embed/>
                  </p:oleObj>
                </mc:Choice>
                <mc:Fallback>
                  <p:oleObj name="" r:id="rId5" imgW="621665" imgH="2032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8" y="754"/>
                          <a:ext cx="1111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Rectangle 4"/>
            <p:cNvSpPr/>
            <p:nvPr/>
          </p:nvSpPr>
          <p:spPr>
            <a:xfrm>
              <a:off x="340" y="754"/>
              <a:ext cx="47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469900" indent="-469900">
                <a:buFont typeface="Wingdings" panose="05000000000000000000" pitchFamily="2" charset="2"/>
                <a:buChar char="u"/>
              </a:pPr>
              <a:r>
                <a:rPr lang="en-US" altLang="zh-CN" sz="2800" b="1" dirty="0">
                  <a:latin typeface="Calibri" panose="020F0502020204030204" pitchFamily="34" charset="0"/>
                </a:rPr>
                <a:t>.</a:t>
              </a:r>
              <a:endParaRPr lang="en-US" altLang="zh-CN" sz="2800" b="1" dirty="0">
                <a:latin typeface="Calibri" panose="020F0502020204030204" pitchFamily="34" charset="0"/>
              </a:endParaRPr>
            </a:p>
          </p:txBody>
        </p:sp>
        <p:sp>
          <p:nvSpPr>
            <p:cNvPr id="20499" name="Rectangle 13"/>
            <p:cNvSpPr/>
            <p:nvPr/>
          </p:nvSpPr>
          <p:spPr>
            <a:xfrm>
              <a:off x="3153" y="754"/>
              <a:ext cx="1771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 anchorCtr="1">
              <a:spAutoFit/>
            </a:bodyPr>
            <a:p>
              <a:pPr marL="908050" indent="-436245">
                <a:lnSpc>
                  <a:spcPct val="9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</a:rPr>
                <a:t>C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为常数    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39750" y="2133600"/>
            <a:ext cx="4511675" cy="549275"/>
            <a:chOff x="340" y="1344"/>
            <a:chExt cx="2842" cy="346"/>
          </a:xfrm>
        </p:grpSpPr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1292" y="1344"/>
            <a:ext cx="189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7" imgW="1078865" imgH="203200" progId="Equation.DSMT4">
                    <p:embed/>
                  </p:oleObj>
                </mc:Choice>
                <mc:Fallback>
                  <p:oleObj name="" r:id="rId7" imgW="1078865" imgH="2032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2" y="1344"/>
                          <a:ext cx="1890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Rectangle 14"/>
            <p:cNvSpPr/>
            <p:nvPr/>
          </p:nvSpPr>
          <p:spPr>
            <a:xfrm>
              <a:off x="340" y="1344"/>
              <a:ext cx="47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469900" indent="-469900">
                <a:buFont typeface="Wingdings" panose="05000000000000000000" pitchFamily="2" charset="2"/>
                <a:buChar char="u"/>
              </a:pPr>
              <a:r>
                <a:rPr lang="en-US" altLang="zh-CN" sz="2800" b="1" dirty="0">
                  <a:latin typeface="Calibri" panose="020F0502020204030204" pitchFamily="34" charset="0"/>
                </a:rPr>
                <a:t>.</a:t>
              </a:r>
              <a:endParaRPr lang="en-US" altLang="zh-CN" sz="28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539750" y="3068638"/>
            <a:ext cx="6480175" cy="630237"/>
            <a:chOff x="340" y="1933"/>
            <a:chExt cx="4082" cy="397"/>
          </a:xfrm>
        </p:grpSpPr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1247" y="1933"/>
            <a:ext cx="317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9" imgW="1600200" imgH="203200" progId="Equation.DSMT4">
                    <p:embed/>
                  </p:oleObj>
                </mc:Choice>
                <mc:Fallback>
                  <p:oleObj name="" r:id="rId9" imgW="1600200" imgH="2032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7" y="1933"/>
                          <a:ext cx="3175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Rectangle 15"/>
            <p:cNvSpPr/>
            <p:nvPr/>
          </p:nvSpPr>
          <p:spPr>
            <a:xfrm>
              <a:off x="340" y="1951"/>
              <a:ext cx="47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469900" indent="-469900">
                <a:buFont typeface="Wingdings" panose="05000000000000000000" pitchFamily="2" charset="2"/>
                <a:buChar char="u"/>
              </a:pPr>
              <a:r>
                <a:rPr lang="en-US" altLang="zh-CN" sz="2800" b="1" dirty="0">
                  <a:latin typeface="Calibri" panose="020F0502020204030204" pitchFamily="34" charset="0"/>
                </a:rPr>
                <a:t>.</a:t>
              </a:r>
              <a:endParaRPr lang="en-US" altLang="zh-CN" sz="28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 Box 16"/>
          <p:cNvSpPr txBox="1"/>
          <p:nvPr/>
        </p:nvSpPr>
        <p:spPr>
          <a:xfrm>
            <a:off x="1720850" y="5143500"/>
            <a:ext cx="3070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逆命题不成立，即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477838" y="5878513"/>
            <a:ext cx="67579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若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X Y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) =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X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Y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，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X ,Y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不一定独立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1" name="Text Box 18"/>
          <p:cNvSpPr txBox="1"/>
          <p:nvPr/>
        </p:nvSpPr>
        <p:spPr>
          <a:xfrm>
            <a:off x="669925" y="5154613"/>
            <a:ext cx="517525" cy="523875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注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7" name="Text Box 2"/>
          <p:cNvSpPr txBox="1"/>
          <p:nvPr/>
        </p:nvSpPr>
        <p:spPr>
          <a:xfrm>
            <a:off x="517525" y="425450"/>
            <a:ext cx="79422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常见 </a:t>
            </a:r>
            <a:r>
              <a:rPr lang="en-US" altLang="zh-CN" sz="2800" b="1" dirty="0">
                <a:latin typeface="Times New Roman" panose="02020603050405020304" pitchFamily="18" charset="0"/>
              </a:rPr>
              <a:t>r.v.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的数学期望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熟记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57200" y="1143000"/>
            <a:ext cx="8153400" cy="5410200"/>
            <a:chOff x="288" y="720"/>
            <a:chExt cx="5136" cy="3408"/>
          </a:xfrm>
        </p:grpSpPr>
        <p:sp>
          <p:nvSpPr>
            <p:cNvPr id="28691" name="Line 4"/>
            <p:cNvSpPr/>
            <p:nvPr/>
          </p:nvSpPr>
          <p:spPr>
            <a:xfrm>
              <a:off x="288" y="1344"/>
              <a:ext cx="5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92" name="Line 5"/>
            <p:cNvSpPr/>
            <p:nvPr/>
          </p:nvSpPr>
          <p:spPr>
            <a:xfrm>
              <a:off x="1968" y="720"/>
              <a:ext cx="0" cy="3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93" name="Text Box 6"/>
            <p:cNvSpPr txBox="1"/>
            <p:nvPr/>
          </p:nvSpPr>
          <p:spPr>
            <a:xfrm>
              <a:off x="607" y="816"/>
              <a:ext cx="56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/>
                </a:rPr>
                <a:t>分布</a:t>
              </a:r>
              <a:endParaRPr lang="zh-CN" altLang="en-US" sz="2800" b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8694" name="Text Box 7"/>
            <p:cNvSpPr txBox="1"/>
            <p:nvPr/>
          </p:nvSpPr>
          <p:spPr>
            <a:xfrm>
              <a:off x="4777" y="846"/>
              <a:ext cx="56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/>
                </a:rPr>
                <a:t>期望</a:t>
              </a:r>
              <a:endParaRPr lang="zh-CN" altLang="en-US" sz="2800" b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8695" name="Text Box 8"/>
            <p:cNvSpPr txBox="1"/>
            <p:nvPr/>
          </p:nvSpPr>
          <p:spPr>
            <a:xfrm>
              <a:off x="2681" y="832"/>
              <a:ext cx="102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/>
                </a:rPr>
                <a:t>概率分布</a:t>
              </a:r>
              <a:endParaRPr lang="zh-CN" altLang="en-US" sz="2800" b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8696" name="Line 9"/>
            <p:cNvSpPr/>
            <p:nvPr/>
          </p:nvSpPr>
          <p:spPr>
            <a:xfrm>
              <a:off x="4711" y="768"/>
              <a:ext cx="0" cy="3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609600" y="2141538"/>
            <a:ext cx="7602538" cy="1144587"/>
            <a:chOff x="384" y="1342"/>
            <a:chExt cx="4789" cy="797"/>
          </a:xfrm>
        </p:grpSpPr>
        <p:sp>
          <p:nvSpPr>
            <p:cNvPr id="28689" name="Text Box 11"/>
            <p:cNvSpPr txBox="1"/>
            <p:nvPr/>
          </p:nvSpPr>
          <p:spPr>
            <a:xfrm>
              <a:off x="384" y="1416"/>
              <a:ext cx="1247" cy="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/>
                </a:rPr>
                <a:t>参数为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/>
                </a:rPr>
                <a:t>的 </a:t>
              </a:r>
              <a:endParaRPr lang="zh-CN" altLang="en-US" sz="2800" b="1" dirty="0">
                <a:latin typeface="Times New Roman" panose="02020603050405020304" pitchFamily="18" charset="0"/>
                <a:ea typeface="楷体_GB2312"/>
              </a:endParaRPr>
            </a:p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0-1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/>
                </a:rPr>
                <a:t>分布</a:t>
              </a:r>
              <a:endParaRPr lang="zh-CN" altLang="en-US" sz="2800" b="1" dirty="0">
                <a:latin typeface="Times New Roman" panose="02020603050405020304" pitchFamily="18" charset="0"/>
                <a:ea typeface="楷体_GB2312"/>
              </a:endParaRPr>
            </a:p>
          </p:txBody>
        </p:sp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2160" y="1342"/>
            <a:ext cx="1945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" imgW="1054100" imgH="431800" progId="Equation.DSMT4">
                    <p:embed/>
                  </p:oleObj>
                </mc:Choice>
                <mc:Fallback>
                  <p:oleObj name="" r:id="rId1" imgW="1054100" imgH="431800" progId="Equation.DSMT4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60" y="1342"/>
                          <a:ext cx="1945" cy="7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0" name="Text Box 13"/>
            <p:cNvSpPr txBox="1"/>
            <p:nvPr/>
          </p:nvSpPr>
          <p:spPr>
            <a:xfrm>
              <a:off x="4944" y="1569"/>
              <a:ext cx="229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p</a:t>
              </a:r>
              <a:endParaRPr lang="en-US" altLang="zh-CN" sz="2800" b="1" i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685800" y="3714750"/>
            <a:ext cx="7712075" cy="1085850"/>
            <a:chOff x="432" y="2339"/>
            <a:chExt cx="4858" cy="735"/>
          </a:xfrm>
        </p:grpSpPr>
        <p:sp>
          <p:nvSpPr>
            <p:cNvPr id="28687" name="Text Box 15"/>
            <p:cNvSpPr txBox="1"/>
            <p:nvPr/>
          </p:nvSpPr>
          <p:spPr>
            <a:xfrm>
              <a:off x="432" y="2529"/>
              <a:ext cx="714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n,p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)</a:t>
              </a:r>
              <a:endParaRPr lang="en-US" altLang="zh-CN" sz="2800" b="1" i="1" dirty="0">
                <a:latin typeface="Times New Roman" panose="02020603050405020304" pitchFamily="18" charset="0"/>
                <a:ea typeface="楷体_GB2312"/>
              </a:endParaRPr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1980" y="2339"/>
            <a:ext cx="2655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3" imgW="1651000" imgH="457200" progId="Equation.DSMT4">
                    <p:embed/>
                  </p:oleObj>
                </mc:Choice>
                <mc:Fallback>
                  <p:oleObj name="" r:id="rId3" imgW="1651000" imgH="4572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0" y="2339"/>
                          <a:ext cx="2655" cy="7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8" name="Text Box 17"/>
            <p:cNvSpPr txBox="1"/>
            <p:nvPr/>
          </p:nvSpPr>
          <p:spPr>
            <a:xfrm>
              <a:off x="4934" y="2529"/>
              <a:ext cx="356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np</a:t>
              </a:r>
              <a:endParaRPr lang="en-US" altLang="zh-CN" sz="2800" b="1" i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55650" y="5154613"/>
            <a:ext cx="7432675" cy="1487487"/>
            <a:chOff x="493" y="3182"/>
            <a:chExt cx="4682" cy="1184"/>
          </a:xfrm>
        </p:grpSpPr>
        <p:sp>
          <p:nvSpPr>
            <p:cNvPr id="28685" name="Text Box 19"/>
            <p:cNvSpPr txBox="1"/>
            <p:nvPr/>
          </p:nvSpPr>
          <p:spPr>
            <a:xfrm>
              <a:off x="493" y="3364"/>
              <a:ext cx="530" cy="4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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)</a:t>
              </a:r>
              <a:endParaRPr lang="en-US" altLang="zh-CN" sz="2800" b="1" i="1" dirty="0">
                <a:latin typeface="Times New Roman" panose="02020603050405020304" pitchFamily="18" charset="0"/>
                <a:ea typeface="楷体_GB2312"/>
              </a:endParaRPr>
            </a:p>
          </p:txBody>
        </p: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1997" y="3182"/>
            <a:ext cx="2792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5" imgW="1497965" imgH="635000" progId="Equation.DSMT4">
                    <p:embed/>
                  </p:oleObj>
                </mc:Choice>
                <mc:Fallback>
                  <p:oleObj name="" r:id="rId5" imgW="1497965" imgH="6350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97" y="3182"/>
                          <a:ext cx="2792" cy="1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Text Box 21"/>
            <p:cNvSpPr txBox="1"/>
            <p:nvPr/>
          </p:nvSpPr>
          <p:spPr>
            <a:xfrm>
              <a:off x="4934" y="3416"/>
              <a:ext cx="241" cy="4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</a:t>
              </a:r>
              <a:endParaRPr lang="en-US" altLang="zh-CN" sz="2800" b="1" i="1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endParaRPr>
            </a:p>
          </p:txBody>
        </p:sp>
      </p:grpSp>
      <p:grpSp>
        <p:nvGrpSpPr>
          <p:cNvPr id="28682" name="组合 27"/>
          <p:cNvGrpSpPr/>
          <p:nvPr/>
        </p:nvGrpSpPr>
        <p:grpSpPr>
          <a:xfrm>
            <a:off x="6572250" y="0"/>
            <a:ext cx="1571625" cy="1357313"/>
            <a:chOff x="6572264" y="0"/>
            <a:chExt cx="1571636" cy="1357298"/>
          </a:xfrm>
        </p:grpSpPr>
        <p:sp>
          <p:nvSpPr>
            <p:cNvPr id="26" name="云形标注 25"/>
            <p:cNvSpPr/>
            <p:nvPr/>
          </p:nvSpPr>
          <p:spPr>
            <a:xfrm>
              <a:off x="6572264" y="0"/>
              <a:ext cx="1571636" cy="1357298"/>
            </a:xfrm>
            <a:prstGeom prst="cloudCallout">
              <a:avLst>
                <a:gd name="adj1" fmla="val 48186"/>
                <a:gd name="adj2" fmla="val 53088"/>
              </a:avLst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84" name="TextBox 26"/>
            <p:cNvSpPr txBox="1"/>
            <p:nvPr/>
          </p:nvSpPr>
          <p:spPr>
            <a:xfrm>
              <a:off x="6572264" y="428604"/>
              <a:ext cx="135732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记住哦</a:t>
              </a:r>
              <a:endPara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33375" y="381000"/>
            <a:ext cx="8215313" cy="6000750"/>
            <a:chOff x="210" y="330"/>
            <a:chExt cx="5175" cy="3408"/>
          </a:xfrm>
        </p:grpSpPr>
        <p:sp>
          <p:nvSpPr>
            <p:cNvPr id="29711" name="Line 3"/>
            <p:cNvSpPr/>
            <p:nvPr/>
          </p:nvSpPr>
          <p:spPr>
            <a:xfrm>
              <a:off x="210" y="954"/>
              <a:ext cx="5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12" name="Line 4"/>
            <p:cNvSpPr/>
            <p:nvPr/>
          </p:nvSpPr>
          <p:spPr>
            <a:xfrm>
              <a:off x="1890" y="330"/>
              <a:ext cx="0" cy="3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13" name="Text Box 5"/>
            <p:cNvSpPr txBox="1"/>
            <p:nvPr/>
          </p:nvSpPr>
          <p:spPr>
            <a:xfrm>
              <a:off x="529" y="423"/>
              <a:ext cx="569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楷体_GB2312"/>
                </a:rPr>
                <a:t>分布</a:t>
              </a:r>
              <a:endParaRPr lang="zh-CN" altLang="en-US" sz="2800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9714" name="Text Box 6"/>
            <p:cNvSpPr txBox="1"/>
            <p:nvPr/>
          </p:nvSpPr>
          <p:spPr>
            <a:xfrm>
              <a:off x="4816" y="453"/>
              <a:ext cx="569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  <a:ea typeface="楷体_GB2312"/>
                </a:rPr>
                <a:t>期望</a:t>
              </a:r>
              <a:endParaRPr lang="zh-CN" altLang="en-US" sz="2800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9715" name="Text Box 7"/>
            <p:cNvSpPr txBox="1"/>
            <p:nvPr/>
          </p:nvSpPr>
          <p:spPr>
            <a:xfrm>
              <a:off x="2688" y="429"/>
              <a:ext cx="1021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楷体_GB2312"/>
                </a:rPr>
                <a:t>概率密度</a:t>
              </a:r>
              <a:endParaRPr lang="zh-CN" altLang="en-US" sz="2800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9716" name="Line 8"/>
            <p:cNvSpPr/>
            <p:nvPr/>
          </p:nvSpPr>
          <p:spPr>
            <a:xfrm>
              <a:off x="4698" y="378"/>
              <a:ext cx="0" cy="3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485775" y="1624013"/>
            <a:ext cx="7997825" cy="1228725"/>
            <a:chOff x="306" y="978"/>
            <a:chExt cx="5038" cy="912"/>
          </a:xfrm>
        </p:grpSpPr>
        <p:sp>
          <p:nvSpPr>
            <p:cNvPr id="29710" name="Text Box 10"/>
            <p:cNvSpPr txBox="1"/>
            <p:nvPr/>
          </p:nvSpPr>
          <p:spPr>
            <a:xfrm>
              <a:off x="306" y="1098"/>
              <a:ext cx="1455" cy="7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楷体_GB2312"/>
                </a:rPr>
                <a:t>区间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/>
                </a:rPr>
                <a:t>a,b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/>
                </a:rPr>
                <a:t>)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/>
                </a:rPr>
                <a:t>上的</a:t>
              </a:r>
              <a:endParaRPr lang="zh-CN" altLang="en-US" sz="2800" dirty="0">
                <a:latin typeface="Times New Roman" panose="02020603050405020304" pitchFamily="18" charset="0"/>
                <a:ea typeface="楷体_GB2312"/>
              </a:endParaRPr>
            </a:p>
            <a:p>
              <a:r>
                <a:rPr lang="zh-CN" altLang="en-US" sz="2800" dirty="0">
                  <a:latin typeface="Times New Roman" panose="02020603050405020304" pitchFamily="18" charset="0"/>
                  <a:ea typeface="楷体_GB2312"/>
                </a:rPr>
                <a:t>均匀分布</a:t>
              </a:r>
              <a:endParaRPr lang="zh-CN" altLang="en-US" sz="2800" dirty="0">
                <a:latin typeface="Times New Roman" panose="02020603050405020304" pitchFamily="18" charset="0"/>
                <a:ea typeface="楷体_GB2312"/>
              </a:endParaRPr>
            </a:p>
          </p:txBody>
        </p:sp>
        <p:graphicFrame>
          <p:nvGraphicFramePr>
            <p:cNvPr id="29702" name="Object 8"/>
            <p:cNvGraphicFramePr>
              <a:graphicFrameLocks noChangeAspect="1"/>
            </p:cNvGraphicFramePr>
            <p:nvPr/>
          </p:nvGraphicFramePr>
          <p:xfrm>
            <a:off x="1950" y="978"/>
            <a:ext cx="268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" imgW="4254500" imgH="1447800" progId="Equation.3">
                    <p:embed/>
                  </p:oleObj>
                </mc:Choice>
                <mc:Fallback>
                  <p:oleObj name="" r:id="rId1" imgW="4254500" imgH="14478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50" y="978"/>
                          <a:ext cx="2680" cy="9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9"/>
            <p:cNvGraphicFramePr>
              <a:graphicFrameLocks noChangeAspect="1"/>
            </p:cNvGraphicFramePr>
            <p:nvPr/>
          </p:nvGraphicFramePr>
          <p:xfrm>
            <a:off x="4816" y="1138"/>
            <a:ext cx="52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3" imgW="838200" imgH="939800" progId="Equation.3">
                    <p:embed/>
                  </p:oleObj>
                </mc:Choice>
                <mc:Fallback>
                  <p:oleObj name="" r:id="rId3" imgW="838200" imgH="9398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16" y="1138"/>
                          <a:ext cx="528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/>
          <p:nvPr/>
        </p:nvGrpSpPr>
        <p:grpSpPr>
          <a:xfrm>
            <a:off x="561975" y="3027363"/>
            <a:ext cx="7608888" cy="1473200"/>
            <a:chOff x="354" y="1797"/>
            <a:chExt cx="4793" cy="1104"/>
          </a:xfrm>
        </p:grpSpPr>
        <p:sp>
          <p:nvSpPr>
            <p:cNvPr id="29709" name="Text Box 14"/>
            <p:cNvSpPr txBox="1"/>
            <p:nvPr/>
          </p:nvSpPr>
          <p:spPr>
            <a:xfrm>
              <a:off x="354" y="2095"/>
              <a:ext cx="514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楷体_GB2312"/>
                </a:rPr>
                <a:t>E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θ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/>
                </a:rPr>
                <a:t>)</a:t>
              </a:r>
              <a:endParaRPr lang="en-US" altLang="zh-CN" sz="2800" i="1" dirty="0">
                <a:latin typeface="Times New Roman" panose="02020603050405020304" pitchFamily="18" charset="0"/>
                <a:ea typeface="楷体_GB2312"/>
              </a:endParaRPr>
            </a:p>
          </p:txBody>
        </p:sp>
        <p:graphicFrame>
          <p:nvGraphicFramePr>
            <p:cNvPr id="29700" name="Object 6"/>
            <p:cNvGraphicFramePr>
              <a:graphicFrameLocks noChangeAspect="1"/>
            </p:cNvGraphicFramePr>
            <p:nvPr/>
          </p:nvGraphicFramePr>
          <p:xfrm>
            <a:off x="1896" y="1797"/>
            <a:ext cx="2289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5" imgW="1422400" imgH="685800" progId="Equation.DSMT4">
                    <p:embed/>
                  </p:oleObj>
                </mc:Choice>
                <mc:Fallback>
                  <p:oleObj name="" r:id="rId5" imgW="1422400" imgH="6858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96" y="1797"/>
                          <a:ext cx="2289" cy="1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7"/>
            <p:cNvGraphicFramePr>
              <a:graphicFrameLocks noChangeAspect="1"/>
            </p:cNvGraphicFramePr>
            <p:nvPr/>
          </p:nvGraphicFramePr>
          <p:xfrm>
            <a:off x="4905" y="2188"/>
            <a:ext cx="24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7" imgW="127000" imgH="177165" progId="Equation.DSMT4">
                    <p:embed/>
                  </p:oleObj>
                </mc:Choice>
                <mc:Fallback>
                  <p:oleObj name="" r:id="rId7" imgW="127000" imgH="177165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05" y="2188"/>
                          <a:ext cx="242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>
          <a:xfrm>
            <a:off x="658813" y="4438650"/>
            <a:ext cx="7621587" cy="935038"/>
            <a:chOff x="415" y="2832"/>
            <a:chExt cx="4801" cy="672"/>
          </a:xfrm>
        </p:grpSpPr>
        <p:sp>
          <p:nvSpPr>
            <p:cNvPr id="29708" name="Text Box 18"/>
            <p:cNvSpPr txBox="1"/>
            <p:nvPr/>
          </p:nvSpPr>
          <p:spPr>
            <a:xfrm>
              <a:off x="415" y="2985"/>
              <a:ext cx="874" cy="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楷体_GB231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, 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/>
                </a:rPr>
                <a:t>)</a:t>
              </a:r>
              <a:endParaRPr lang="en-US" altLang="zh-CN" sz="2800" i="1" dirty="0">
                <a:latin typeface="Times New Roman" panose="02020603050405020304" pitchFamily="18" charset="0"/>
                <a:ea typeface="楷体_GB2312"/>
              </a:endParaRPr>
            </a:p>
          </p:txBody>
        </p:sp>
        <p:graphicFrame>
          <p:nvGraphicFramePr>
            <p:cNvPr id="29698" name="Object 4"/>
            <p:cNvGraphicFramePr>
              <a:graphicFrameLocks noChangeAspect="1"/>
            </p:cNvGraphicFramePr>
            <p:nvPr/>
          </p:nvGraphicFramePr>
          <p:xfrm>
            <a:off x="1968" y="2832"/>
            <a:ext cx="210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9" imgW="3340100" imgH="1066800" progId="Equation.3">
                    <p:embed/>
                  </p:oleObj>
                </mc:Choice>
                <mc:Fallback>
                  <p:oleObj name="" r:id="rId9" imgW="3340100" imgH="10668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68" y="2832"/>
                          <a:ext cx="2104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9" name="Object 5"/>
            <p:cNvGraphicFramePr>
              <a:graphicFrameLocks noChangeAspect="1"/>
            </p:cNvGraphicFramePr>
            <p:nvPr/>
          </p:nvGraphicFramePr>
          <p:xfrm>
            <a:off x="5024" y="3064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1" imgW="304800" imgH="330200" progId="Equation.3">
                    <p:embed/>
                  </p:oleObj>
                </mc:Choice>
                <mc:Fallback>
                  <p:oleObj name="" r:id="rId11" imgW="304800" imgH="3302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24" y="3064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2674" name="Text Box 2"/>
          <p:cNvSpPr txBox="1"/>
          <p:nvPr/>
        </p:nvSpPr>
        <p:spPr>
          <a:xfrm>
            <a:off x="1403350" y="981075"/>
            <a:ext cx="7051675" cy="652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- 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)]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则称其为随机变量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endParaRPr lang="en-US" altLang="zh-CN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57200" y="2997200"/>
            <a:ext cx="6038850" cy="579438"/>
            <a:chOff x="902" y="2251"/>
            <a:chExt cx="3804" cy="365"/>
          </a:xfrm>
        </p:grpSpPr>
        <p:sp>
          <p:nvSpPr>
            <p:cNvPr id="4110" name="Text Box 4"/>
            <p:cNvSpPr txBox="1"/>
            <p:nvPr/>
          </p:nvSpPr>
          <p:spPr>
            <a:xfrm>
              <a:off x="902" y="2251"/>
              <a:ext cx="34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称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11" name="Object 4"/>
            <p:cNvGraphicFramePr>
              <a:graphicFrameLocks noChangeAspect="1"/>
            </p:cNvGraphicFramePr>
            <p:nvPr/>
          </p:nvGraphicFramePr>
          <p:xfrm>
            <a:off x="1344" y="2304"/>
            <a:ext cx="8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1269365" imgH="495300" progId="Equation.DSMT4">
                    <p:embed/>
                  </p:oleObj>
                </mc:Choice>
                <mc:Fallback>
                  <p:oleObj name="" r:id="rId1" imgW="1269365" imgH="4953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4" y="2304"/>
                          <a:ext cx="80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Text Box 6"/>
            <p:cNvSpPr txBox="1"/>
            <p:nvPr/>
          </p:nvSpPr>
          <p:spPr>
            <a:xfrm>
              <a:off x="2246" y="2268"/>
              <a:ext cx="246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为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的均方差或标准差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71438" y="288925"/>
            <a:ext cx="2800350" cy="701675"/>
            <a:chOff x="816" y="222"/>
            <a:chExt cx="1598" cy="442"/>
          </a:xfrm>
        </p:grpSpPr>
        <p:sp>
          <p:nvSpPr>
            <p:cNvPr id="4108" name="Text Box 8"/>
            <p:cNvSpPr txBox="1"/>
            <p:nvPr/>
          </p:nvSpPr>
          <p:spPr>
            <a:xfrm>
              <a:off x="1084" y="222"/>
              <a:ext cx="133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4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方差概念</a:t>
              </a:r>
              <a:endPara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9" name="Oval 9"/>
            <p:cNvSpPr/>
            <p:nvPr/>
          </p:nvSpPr>
          <p:spPr>
            <a:xfrm>
              <a:off x="816" y="384"/>
              <a:ext cx="240" cy="144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/>
            </a:p>
          </p:txBody>
        </p:sp>
      </p:grpSp>
      <p:sp>
        <p:nvSpPr>
          <p:cNvPr id="1052682" name="Text Box 10"/>
          <p:cNvSpPr txBox="1"/>
          <p:nvPr/>
        </p:nvSpPr>
        <p:spPr>
          <a:xfrm>
            <a:off x="365125" y="1087438"/>
            <a:ext cx="903288" cy="5238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2683" name="Text Box 11"/>
          <p:cNvSpPr txBox="1"/>
          <p:nvPr/>
        </p:nvSpPr>
        <p:spPr>
          <a:xfrm>
            <a:off x="304800" y="2271713"/>
            <a:ext cx="5781675" cy="592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        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- 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)] 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2684" name="Text Box 12"/>
          <p:cNvSpPr txBox="1"/>
          <p:nvPr/>
        </p:nvSpPr>
        <p:spPr>
          <a:xfrm>
            <a:off x="381000" y="1557338"/>
            <a:ext cx="8131175" cy="592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的方差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Var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2690" name="Rectangle 18"/>
          <p:cNvSpPr/>
          <p:nvPr/>
        </p:nvSpPr>
        <p:spPr>
          <a:xfrm>
            <a:off x="285750" y="3786188"/>
            <a:ext cx="8763000" cy="115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—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描述随机变量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的取值偏离平均值的平均偏离程度</a:t>
            </a:r>
            <a:endParaRPr lang="zh-CN" altLang="en-US" sz="2800" b="1" dirty="0">
              <a:solidFill>
                <a:srgbClr val="33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5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4" grpId="0"/>
      <p:bldP spid="1052682" grpId="0" bldLvl="0" animBg="1"/>
      <p:bldP spid="1052683" grpId="0"/>
      <p:bldP spid="1052684" grpId="0"/>
      <p:bldP spid="10526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3703" name="Text Box 7"/>
          <p:cNvSpPr txBox="1"/>
          <p:nvPr/>
        </p:nvSpPr>
        <p:spPr>
          <a:xfrm>
            <a:off x="539750" y="1773238"/>
            <a:ext cx="37750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计算方差的常用公式：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3704" name="Object 3"/>
          <p:cNvGraphicFramePr>
            <a:graphicFrameLocks noChangeAspect="1"/>
          </p:cNvGraphicFramePr>
          <p:nvPr/>
        </p:nvGraphicFramePr>
        <p:xfrm>
          <a:off x="2246313" y="2493963"/>
          <a:ext cx="38703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032000" imgH="292100" progId="Equation.DSMT4">
                  <p:embed/>
                </p:oleObj>
              </mc:Choice>
              <mc:Fallback>
                <p:oleObj name="" r:id="rId1" imgW="2032000" imgH="292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6313" y="2493963"/>
                        <a:ext cx="3870325" cy="547687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 cap="flat" cmpd="sng">
                        <a:solidFill>
                          <a:schemeClr val="hlink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/>
          <p:nvPr/>
        </p:nvSpPr>
        <p:spPr>
          <a:xfrm>
            <a:off x="468313" y="3319463"/>
            <a:ext cx="1320800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Proof.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1042988" y="3878263"/>
          <a:ext cx="33512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549400" imgH="228600" progId="Equation.DSMT4">
                  <p:embed/>
                </p:oleObj>
              </mc:Choice>
              <mc:Fallback>
                <p:oleObj name="" r:id="rId3" imgW="15494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878263"/>
                        <a:ext cx="3351212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2236788" y="4502150"/>
          <a:ext cx="40370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866900" imgH="228600" progId="Equation.DSMT4">
                  <p:embed/>
                </p:oleObj>
              </mc:Choice>
              <mc:Fallback>
                <p:oleObj name="" r:id="rId5" imgW="18669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788" y="4502150"/>
                        <a:ext cx="403701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2282825" y="5046663"/>
          <a:ext cx="4530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2095500" imgH="228600" progId="Equation.DSMT4">
                  <p:embed/>
                </p:oleObj>
              </mc:Choice>
              <mc:Fallback>
                <p:oleObj name="" r:id="rId7" imgW="20955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2825" y="5046663"/>
                        <a:ext cx="453072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2276475" y="5546725"/>
          <a:ext cx="2581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1193800" imgH="228600" progId="Equation.DSMT4">
                  <p:embed/>
                </p:oleObj>
              </mc:Choice>
              <mc:Fallback>
                <p:oleObj name="" r:id="rId9" imgW="11938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6475" y="5546725"/>
                        <a:ext cx="25812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3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77838" y="2349500"/>
            <a:ext cx="8534400" cy="3341688"/>
            <a:chOff x="528" y="2135"/>
            <a:chExt cx="5376" cy="2105"/>
          </a:xfrm>
        </p:grpSpPr>
        <p:sp>
          <p:nvSpPr>
            <p:cNvPr id="35844" name="Text Box 3"/>
            <p:cNvSpPr txBox="1"/>
            <p:nvPr/>
          </p:nvSpPr>
          <p:spPr>
            <a:xfrm>
              <a:off x="1127" y="2135"/>
              <a:ext cx="4777" cy="2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10000"/>
                </a:lnSpc>
                <a:buFont typeface="Wingdings" panose="05000000000000000000" pitchFamily="2" charset="2"/>
                <a:buChar char="q"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_GB2312"/>
                </a:rPr>
                <a:t>  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随机变量的平均取值  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/>
                </a:rPr>
                <a:t>——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数学期望</a:t>
              </a:r>
              <a:endParaRPr lang="zh-CN" altLang="en-US" sz="3200" b="1" dirty="0">
                <a:latin typeface="Times New Roman" panose="02020603050405020304" pitchFamily="18" charset="0"/>
                <a:ea typeface="楷体_GB2312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       </a:t>
              </a:r>
              <a:endParaRPr lang="zh-CN" altLang="en-US" sz="3200" b="1" dirty="0">
                <a:latin typeface="Times New Roman" panose="02020603050405020304" pitchFamily="18" charset="0"/>
                <a:ea typeface="楷体_GB2312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q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   随机变量取值平均偏离均值的情况</a:t>
              </a:r>
              <a:endParaRPr lang="zh-CN" altLang="en-US" sz="3200" b="1" dirty="0">
                <a:latin typeface="Times New Roman" panose="02020603050405020304" pitchFamily="18" charset="0"/>
                <a:ea typeface="楷体_GB2312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                                             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/>
                </a:rPr>
                <a:t>——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方差</a:t>
              </a:r>
              <a:endParaRPr lang="zh-CN" altLang="en-US" sz="3200" b="1" dirty="0">
                <a:latin typeface="Times New Roman" panose="02020603050405020304" pitchFamily="18" charset="0"/>
                <a:ea typeface="楷体_GB2312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q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   描述两 随机变量间的某种关系的数</a:t>
              </a:r>
              <a:endParaRPr lang="zh-CN" altLang="en-US" sz="3200" b="1" dirty="0">
                <a:latin typeface="Times New Roman" panose="02020603050405020304" pitchFamily="18" charset="0"/>
                <a:ea typeface="楷体_GB2312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                              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/>
                </a:rPr>
                <a:t>——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/>
                </a:rPr>
                <a:t>协方差与相关系数</a:t>
              </a:r>
              <a:endParaRPr lang="zh-CN" altLang="en-US" sz="3200" b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5845" name="AutoShape 4"/>
            <p:cNvSpPr/>
            <p:nvPr/>
          </p:nvSpPr>
          <p:spPr>
            <a:xfrm>
              <a:off x="947" y="2256"/>
              <a:ext cx="192" cy="1680"/>
            </a:xfrm>
            <a:prstGeom prst="leftBrace">
              <a:avLst>
                <a:gd name="adj1" fmla="val 72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sz="3200" dirty="0">
                <a:latin typeface="Calibri" panose="020F0502020204030204" pitchFamily="34" charset="0"/>
              </a:endParaRPr>
            </a:p>
          </p:txBody>
        </p:sp>
        <p:sp>
          <p:nvSpPr>
            <p:cNvPr id="35846" name="Text Box 5"/>
            <p:cNvSpPr txBox="1"/>
            <p:nvPr/>
          </p:nvSpPr>
          <p:spPr>
            <a:xfrm>
              <a:off x="528" y="2230"/>
              <a:ext cx="504" cy="1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4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本</a:t>
              </a:r>
              <a:endParaRPr lang="zh-CN" altLang="en-US" sz="4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4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章</a:t>
              </a:r>
              <a:endParaRPr lang="zh-CN" altLang="en-US" sz="4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4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内</a:t>
              </a:r>
              <a:endParaRPr lang="zh-CN" altLang="en-US" sz="4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48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容</a:t>
              </a:r>
              <a:endParaRPr lang="zh-CN" altLang="en-US" sz="48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009670" name="Text Box 6"/>
          <p:cNvSpPr txBox="1"/>
          <p:nvPr/>
        </p:nvSpPr>
        <p:spPr>
          <a:xfrm>
            <a:off x="533400" y="620713"/>
            <a:ext cx="8286750" cy="1301750"/>
          </a:xfrm>
          <a:prstGeom prst="rect">
            <a:avLst/>
          </a:prstGeom>
          <a:solidFill>
            <a:srgbClr val="B1B1FF">
              <a:alpha val="20000"/>
            </a:srgbClr>
          </a:solidFill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随机变量某一方面的概率特性都可用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36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数字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来描写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98488" y="2492375"/>
          <a:ext cx="4419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244600" imgH="330200" progId="Equation.DSMT4">
                  <p:embed/>
                </p:oleObj>
              </mc:Choice>
              <mc:Fallback>
                <p:oleObj name="" r:id="rId1" imgW="1244600" imgH="330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488" y="2492375"/>
                        <a:ext cx="4419600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/>
          <p:nvPr/>
        </p:nvSpPr>
        <p:spPr>
          <a:xfrm>
            <a:off x="2700338" y="188913"/>
            <a:ext cx="5184775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方差的计算步骤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431800" y="1052513"/>
            <a:ext cx="4932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Step 1: </a:t>
            </a:r>
            <a:r>
              <a:rPr lang="zh-CN" altLang="en-US" sz="2800" b="1" dirty="0">
                <a:solidFill>
                  <a:srgbClr val="FF0000"/>
                </a:solidFill>
              </a:rPr>
              <a:t>计算期望 </a:t>
            </a:r>
            <a:r>
              <a:rPr lang="en-US" altLang="zh-CN" sz="2800" b="1" dirty="0">
                <a:solidFill>
                  <a:srgbClr val="FF0000"/>
                </a:solidFill>
              </a:rPr>
              <a:t>E(X)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468313" y="1700213"/>
          <a:ext cx="66611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768600" imgH="342900" progId="Equation.DSMT4">
                  <p:embed/>
                </p:oleObj>
              </mc:Choice>
              <mc:Fallback>
                <p:oleObj name="" r:id="rId3" imgW="2768600" imgH="342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700213"/>
                        <a:ext cx="6661150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/>
          <p:nvPr/>
        </p:nvSpPr>
        <p:spPr>
          <a:xfrm>
            <a:off x="431800" y="3357563"/>
            <a:ext cx="42465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Step 2: </a:t>
            </a:r>
            <a:r>
              <a:rPr lang="zh-CN" altLang="en-US" sz="2800" b="1" dirty="0">
                <a:solidFill>
                  <a:srgbClr val="FF0000"/>
                </a:solidFill>
              </a:rPr>
              <a:t>计算 </a:t>
            </a:r>
            <a:r>
              <a:rPr lang="en-US" altLang="zh-CN" sz="2800" b="1" dirty="0">
                <a:solidFill>
                  <a:srgbClr val="FF0000"/>
                </a:solidFill>
              </a:rPr>
              <a:t>E(X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199" name="Object 4"/>
          <p:cNvGraphicFramePr>
            <a:graphicFrameLocks noChangeAspect="1"/>
          </p:cNvGraphicFramePr>
          <p:nvPr/>
        </p:nvGraphicFramePr>
        <p:xfrm>
          <a:off x="622300" y="4652963"/>
          <a:ext cx="39608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397000" imgH="330200" progId="Equation.DSMT4">
                  <p:embed/>
                </p:oleObj>
              </mc:Choice>
              <mc:Fallback>
                <p:oleObj name="" r:id="rId5" imgW="1397000" imgH="330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300" y="4652963"/>
                        <a:ext cx="3960813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468313" y="3913188"/>
          <a:ext cx="65722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3035300" imgH="368300" progId="Equation.DSMT4">
                  <p:embed/>
                </p:oleObj>
              </mc:Choice>
              <mc:Fallback>
                <p:oleObj name="" r:id="rId7" imgW="3035300" imgH="368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3913188"/>
                        <a:ext cx="657225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/>
          <p:nvPr/>
        </p:nvSpPr>
        <p:spPr>
          <a:xfrm>
            <a:off x="431800" y="5445125"/>
            <a:ext cx="4010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Step 3: </a:t>
            </a:r>
            <a:r>
              <a:rPr lang="zh-CN" altLang="en-US" sz="2800" b="1" dirty="0">
                <a:solidFill>
                  <a:srgbClr val="FF0000"/>
                </a:solidFill>
              </a:rPr>
              <a:t>计算 </a:t>
            </a:r>
            <a:r>
              <a:rPr lang="en-US" altLang="zh-CN" sz="2800" b="1" dirty="0">
                <a:solidFill>
                  <a:srgbClr val="FF0000"/>
                </a:solidFill>
              </a:rPr>
              <a:t>D(X)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202" name="Object 6"/>
          <p:cNvGraphicFramePr>
            <a:graphicFrameLocks noChangeAspect="1"/>
          </p:cNvGraphicFramePr>
          <p:nvPr/>
        </p:nvGraphicFramePr>
        <p:xfrm>
          <a:off x="1255713" y="6092825"/>
          <a:ext cx="44005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587500" imgH="228600" progId="Equation.DSMT4">
                  <p:embed/>
                </p:oleObj>
              </mc:Choice>
              <mc:Fallback>
                <p:oleObj name="" r:id="rId9" imgW="15875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5713" y="6092825"/>
                        <a:ext cx="440055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/>
          <p:nvPr/>
        </p:nvSpPr>
        <p:spPr>
          <a:xfrm>
            <a:off x="7494588" y="4005263"/>
            <a:ext cx="1649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离散型    </a:t>
            </a:r>
            <a:endParaRPr lang="zh-CN" altLang="en-US" sz="2800" b="1" dirty="0"/>
          </a:p>
        </p:txBody>
      </p:sp>
      <p:sp>
        <p:nvSpPr>
          <p:cNvPr id="8204" name="Text Box 12"/>
          <p:cNvSpPr txBox="1"/>
          <p:nvPr/>
        </p:nvSpPr>
        <p:spPr>
          <a:xfrm>
            <a:off x="7494588" y="4797425"/>
            <a:ext cx="16494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连续型    </a:t>
            </a:r>
            <a:endParaRPr lang="zh-CN" altLang="en-US" sz="2800" b="1" dirty="0"/>
          </a:p>
        </p:txBody>
      </p:sp>
      <p:sp>
        <p:nvSpPr>
          <p:cNvPr id="8205" name="Text Box 13"/>
          <p:cNvSpPr txBox="1"/>
          <p:nvPr/>
        </p:nvSpPr>
        <p:spPr>
          <a:xfrm>
            <a:off x="7308850" y="1773238"/>
            <a:ext cx="1649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离散型    </a:t>
            </a:r>
            <a:endParaRPr lang="zh-CN" altLang="en-US" sz="2800" b="1" dirty="0"/>
          </a:p>
        </p:txBody>
      </p:sp>
      <p:sp>
        <p:nvSpPr>
          <p:cNvPr id="8206" name="Text Box 14"/>
          <p:cNvSpPr txBox="1"/>
          <p:nvPr/>
        </p:nvSpPr>
        <p:spPr>
          <a:xfrm>
            <a:off x="7308850" y="2565400"/>
            <a:ext cx="1649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连续型    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8" grpId="0"/>
      <p:bldP spid="8201" grpId="0"/>
      <p:bldP spid="8203" grpId="0"/>
      <p:bldP spid="8204" grpId="0"/>
      <p:bldP spid="8205" grpId="0"/>
      <p:bldP spid="82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8818" name="Text Box 2"/>
          <p:cNvSpPr txBox="1"/>
          <p:nvPr/>
        </p:nvSpPr>
        <p:spPr>
          <a:xfrm>
            <a:off x="304800" y="836613"/>
            <a:ext cx="19843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= 0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8819" name="Text Box 3"/>
          <p:cNvSpPr txBox="1"/>
          <p:nvPr/>
        </p:nvSpPr>
        <p:spPr>
          <a:xfrm>
            <a:off x="279400" y="1514475"/>
            <a:ext cx="34972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aX+b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50825" y="2190750"/>
            <a:ext cx="8535988" cy="631825"/>
            <a:chOff x="327" y="1923"/>
            <a:chExt cx="4995" cy="456"/>
          </a:xfrm>
        </p:grpSpPr>
        <p:sp>
          <p:nvSpPr>
            <p:cNvPr id="14355" name="Text Box 7"/>
            <p:cNvSpPr txBox="1"/>
            <p:nvPr/>
          </p:nvSpPr>
          <p:spPr>
            <a:xfrm>
              <a:off x="327" y="1923"/>
              <a:ext cx="473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56" name="Object 6"/>
            <p:cNvGraphicFramePr>
              <a:graphicFrameLocks noChangeAspect="1"/>
            </p:cNvGraphicFramePr>
            <p:nvPr/>
          </p:nvGraphicFramePr>
          <p:xfrm>
            <a:off x="598" y="1940"/>
            <a:ext cx="472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3416300" imgH="254000" progId="Equation.DSMT4">
                    <p:embed/>
                  </p:oleObj>
                </mc:Choice>
                <mc:Fallback>
                  <p:oleObj name="" r:id="rId1" imgW="3416300" imgH="2540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98" y="1940"/>
                          <a:ext cx="4724" cy="439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8825" name="Text Box 9"/>
          <p:cNvSpPr txBox="1"/>
          <p:nvPr/>
        </p:nvSpPr>
        <p:spPr>
          <a:xfrm>
            <a:off x="549275" y="2857500"/>
            <a:ext cx="48244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特别地，若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相互独立，则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58826" name="Object 2"/>
          <p:cNvGraphicFramePr>
            <a:graphicFrameLocks noChangeAspect="1"/>
          </p:cNvGraphicFramePr>
          <p:nvPr/>
        </p:nvGraphicFramePr>
        <p:xfrm>
          <a:off x="1692275" y="3500438"/>
          <a:ext cx="38322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203700" imgH="431800" progId="Equation.DSMT4">
                  <p:embed/>
                </p:oleObj>
              </mc:Choice>
              <mc:Fallback>
                <p:oleObj name="" r:id="rId3" imgW="4203700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3500438"/>
                        <a:ext cx="3832225" cy="4206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/>
          <p:cNvSpPr txBox="1"/>
          <p:nvPr/>
        </p:nvSpPr>
        <p:spPr>
          <a:xfrm>
            <a:off x="2786063" y="188913"/>
            <a:ext cx="3744912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方差的性质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18" grpId="0"/>
      <p:bldP spid="1058819" grpId="0"/>
      <p:bldP spid="1058825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1"/>
          <p:cNvSpPr/>
          <p:nvPr/>
        </p:nvSpPr>
        <p:spPr>
          <a:xfrm>
            <a:off x="409575" y="333375"/>
            <a:ext cx="27019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9852" name="AutoShape 12"/>
          <p:cNvSpPr/>
          <p:nvPr/>
        </p:nvSpPr>
        <p:spPr>
          <a:xfrm>
            <a:off x="3783013" y="409575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b="1" dirty="0"/>
          </a:p>
        </p:txBody>
      </p:sp>
      <p:graphicFrame>
        <p:nvGraphicFramePr>
          <p:cNvPr id="1059853" name="Object 2"/>
          <p:cNvGraphicFramePr>
            <a:graphicFrameLocks noChangeAspect="1"/>
          </p:cNvGraphicFramePr>
          <p:nvPr/>
        </p:nvGraphicFramePr>
        <p:xfrm>
          <a:off x="4559300" y="481013"/>
          <a:ext cx="31813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4203700" imgH="431800" progId="Equation.DSMT4">
                  <p:embed/>
                </p:oleObj>
              </mc:Choice>
              <mc:Fallback>
                <p:oleObj name="" r:id="rId1" imgW="4203700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9300" y="481013"/>
                        <a:ext cx="318135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9854" name="AutoShape 14"/>
          <p:cNvSpPr/>
          <p:nvPr/>
        </p:nvSpPr>
        <p:spPr>
          <a:xfrm>
            <a:off x="3783013" y="1273175"/>
            <a:ext cx="685800" cy="1524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b="1" dirty="0"/>
          </a:p>
        </p:txBody>
      </p:sp>
      <p:graphicFrame>
        <p:nvGraphicFramePr>
          <p:cNvPr id="1059855" name="Object 3"/>
          <p:cNvGraphicFramePr>
            <a:graphicFrameLocks noChangeAspect="1"/>
          </p:cNvGraphicFramePr>
          <p:nvPr/>
        </p:nvGraphicFramePr>
        <p:xfrm>
          <a:off x="4635500" y="1196975"/>
          <a:ext cx="31765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3327400" imgH="431800" progId="Equation.DSMT4">
                  <p:embed/>
                </p:oleObj>
              </mc:Choice>
              <mc:Fallback>
                <p:oleObj name="" r:id="rId3" imgW="3327400" imgH="431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5500" y="1196975"/>
                        <a:ext cx="3176588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>
          <a:xfrm>
            <a:off x="3741738" y="625475"/>
            <a:ext cx="650875" cy="304800"/>
            <a:chOff x="2178" y="1831"/>
            <a:chExt cx="410" cy="192"/>
          </a:xfrm>
        </p:grpSpPr>
        <p:sp>
          <p:nvSpPr>
            <p:cNvPr id="15374" name="AutoShape 17"/>
            <p:cNvSpPr/>
            <p:nvPr/>
          </p:nvSpPr>
          <p:spPr>
            <a:xfrm>
              <a:off x="2178" y="1870"/>
              <a:ext cx="410" cy="96"/>
            </a:xfrm>
            <a:prstGeom prst="leftArrow">
              <a:avLst>
                <a:gd name="adj1" fmla="val 50000"/>
                <a:gd name="adj2" fmla="val 106770"/>
              </a:avLst>
            </a:prstGeom>
            <a:solidFill>
              <a:srgbClr val="FFCC00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/>
            </a:p>
          </p:txBody>
        </p:sp>
        <p:sp>
          <p:nvSpPr>
            <p:cNvPr id="15375" name="Line 18"/>
            <p:cNvSpPr/>
            <p:nvPr/>
          </p:nvSpPr>
          <p:spPr>
            <a:xfrm>
              <a:off x="2348" y="1831"/>
              <a:ext cx="144" cy="19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5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52" grpId="0" bldLvl="0" animBg="1"/>
      <p:bldP spid="105985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>
            <a:hlinkClick r:id="rId1" action="ppaction://hlinkfile"/>
          </p:cNvPr>
          <p:cNvSpPr/>
          <p:nvPr/>
        </p:nvSpPr>
        <p:spPr>
          <a:xfrm>
            <a:off x="827088" y="188913"/>
            <a:ext cx="8101012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常见分布及其期望和方差列表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40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755650" y="90805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分布名称               数学期望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）   方差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）   </a:t>
            </a:r>
            <a:endParaRPr lang="zh-CN" altLang="en-US" sz="2800" b="1" dirty="0"/>
          </a:p>
        </p:txBody>
      </p:sp>
      <p:sp>
        <p:nvSpPr>
          <p:cNvPr id="38916" name="Text Box 4"/>
          <p:cNvSpPr txBox="1"/>
          <p:nvPr/>
        </p:nvSpPr>
        <p:spPr>
          <a:xfrm>
            <a:off x="827088" y="1670050"/>
            <a:ext cx="1543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0-1</a:t>
            </a:r>
            <a:r>
              <a:rPr lang="zh-CN" altLang="en-US" sz="2800" b="1" dirty="0"/>
              <a:t>分布  </a:t>
            </a:r>
            <a:endParaRPr lang="zh-CN" altLang="en-US" sz="2800" b="1" dirty="0"/>
          </a:p>
        </p:txBody>
      </p:sp>
      <p:sp>
        <p:nvSpPr>
          <p:cNvPr id="38917" name="Text Box 5"/>
          <p:cNvSpPr txBox="1"/>
          <p:nvPr/>
        </p:nvSpPr>
        <p:spPr>
          <a:xfrm>
            <a:off x="827088" y="2333625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二项分布  </a:t>
            </a:r>
            <a:endParaRPr lang="zh-CN" altLang="en-US" sz="2800" b="1" dirty="0"/>
          </a:p>
        </p:txBody>
      </p:sp>
      <p:sp>
        <p:nvSpPr>
          <p:cNvPr id="38918" name="Text Box 6"/>
          <p:cNvSpPr txBox="1"/>
          <p:nvPr/>
        </p:nvSpPr>
        <p:spPr>
          <a:xfrm>
            <a:off x="827088" y="2978150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泊松分布  </a:t>
            </a:r>
            <a:endParaRPr lang="zh-CN" altLang="en-US" sz="2800" b="1" dirty="0"/>
          </a:p>
        </p:txBody>
      </p:sp>
      <p:sp>
        <p:nvSpPr>
          <p:cNvPr id="38919" name="Text Box 7"/>
          <p:cNvSpPr txBox="1"/>
          <p:nvPr/>
        </p:nvSpPr>
        <p:spPr>
          <a:xfrm>
            <a:off x="827088" y="3948113"/>
            <a:ext cx="180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均匀分布  </a:t>
            </a:r>
            <a:endParaRPr lang="zh-CN" altLang="en-US" sz="2800" b="1" dirty="0"/>
          </a:p>
        </p:txBody>
      </p:sp>
      <p:sp>
        <p:nvSpPr>
          <p:cNvPr id="38920" name="Text Box 8"/>
          <p:cNvSpPr txBox="1"/>
          <p:nvPr/>
        </p:nvSpPr>
        <p:spPr>
          <a:xfrm>
            <a:off x="900113" y="4724400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正态分布  </a:t>
            </a:r>
            <a:endParaRPr lang="zh-CN" altLang="en-US" sz="2800" b="1" dirty="0"/>
          </a:p>
        </p:txBody>
      </p:sp>
      <p:sp>
        <p:nvSpPr>
          <p:cNvPr id="38921" name="Text Box 9"/>
          <p:cNvSpPr txBox="1"/>
          <p:nvPr/>
        </p:nvSpPr>
        <p:spPr>
          <a:xfrm>
            <a:off x="900113" y="5703888"/>
            <a:ext cx="180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指数分布  </a:t>
            </a:r>
            <a:endParaRPr lang="zh-CN" altLang="en-US" sz="2800" b="1" dirty="0"/>
          </a:p>
        </p:txBody>
      </p:sp>
      <p:graphicFrame>
        <p:nvGraphicFramePr>
          <p:cNvPr id="38922" name="Object 2"/>
          <p:cNvGraphicFramePr>
            <a:graphicFrameLocks noChangeAspect="1"/>
          </p:cNvGraphicFramePr>
          <p:nvPr/>
        </p:nvGraphicFramePr>
        <p:xfrm>
          <a:off x="4389438" y="1701800"/>
          <a:ext cx="398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" imgW="152400" imgH="165100" progId="Equation.DSMT4">
                  <p:embed/>
                </p:oleObj>
              </mc:Choice>
              <mc:Fallback>
                <p:oleObj name="" r:id="rId2" imgW="152400" imgH="1651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9438" y="1701800"/>
                        <a:ext cx="3984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3"/>
          <p:cNvGraphicFramePr>
            <a:graphicFrameLocks noChangeAspect="1"/>
          </p:cNvGraphicFramePr>
          <p:nvPr/>
        </p:nvGraphicFramePr>
        <p:xfrm>
          <a:off x="7142163" y="1701800"/>
          <a:ext cx="5984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4" imgW="228600" imgH="165100" progId="Equation.DSMT4">
                  <p:embed/>
                </p:oleObj>
              </mc:Choice>
              <mc:Fallback>
                <p:oleObj name="" r:id="rId4" imgW="228600" imgH="165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2163" y="1701800"/>
                        <a:ext cx="598487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4"/>
          <p:cNvGraphicFramePr>
            <a:graphicFrameLocks noChangeAspect="1"/>
          </p:cNvGraphicFramePr>
          <p:nvPr/>
        </p:nvGraphicFramePr>
        <p:xfrm>
          <a:off x="4400550" y="2333625"/>
          <a:ext cx="531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6" imgW="203200" imgH="165100" progId="Equation.DSMT4">
                  <p:embed/>
                </p:oleObj>
              </mc:Choice>
              <mc:Fallback>
                <p:oleObj name="" r:id="rId6" imgW="203200" imgH="165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0550" y="2333625"/>
                        <a:ext cx="5318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5"/>
          <p:cNvGraphicFramePr>
            <a:graphicFrameLocks noChangeAspect="1"/>
          </p:cNvGraphicFramePr>
          <p:nvPr/>
        </p:nvGraphicFramePr>
        <p:xfrm>
          <a:off x="7153275" y="2333625"/>
          <a:ext cx="731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8" imgW="279400" imgH="165100" progId="Equation.DSMT4">
                  <p:embed/>
                </p:oleObj>
              </mc:Choice>
              <mc:Fallback>
                <p:oleObj name="" r:id="rId8" imgW="279400" imgH="1651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3275" y="2333625"/>
                        <a:ext cx="73183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6"/>
          <p:cNvGraphicFramePr>
            <a:graphicFrameLocks noChangeAspect="1"/>
          </p:cNvGraphicFramePr>
          <p:nvPr/>
        </p:nvGraphicFramePr>
        <p:xfrm>
          <a:off x="4422775" y="3035300"/>
          <a:ext cx="365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0" imgW="139700" imgH="177800" progId="Equation.DSMT4">
                  <p:embed/>
                </p:oleObj>
              </mc:Choice>
              <mc:Fallback>
                <p:oleObj name="" r:id="rId10" imgW="139700" imgH="177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22775" y="3035300"/>
                        <a:ext cx="3651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7"/>
          <p:cNvGraphicFramePr>
            <a:graphicFrameLocks noChangeAspect="1"/>
          </p:cNvGraphicFramePr>
          <p:nvPr/>
        </p:nvGraphicFramePr>
        <p:xfrm>
          <a:off x="7231063" y="3035300"/>
          <a:ext cx="365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2" imgW="139700" imgH="177800" progId="Equation.DSMT4">
                  <p:embed/>
                </p:oleObj>
              </mc:Choice>
              <mc:Fallback>
                <p:oleObj name="" r:id="rId12" imgW="139700" imgH="177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1063" y="3035300"/>
                        <a:ext cx="3651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8"/>
          <p:cNvGraphicFramePr>
            <a:graphicFrameLocks noChangeAspect="1"/>
          </p:cNvGraphicFramePr>
          <p:nvPr/>
        </p:nvGraphicFramePr>
        <p:xfrm>
          <a:off x="4073525" y="3522663"/>
          <a:ext cx="9302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355600" imgH="393065" progId="Equation.DSMT4">
                  <p:embed/>
                </p:oleObj>
              </mc:Choice>
              <mc:Fallback>
                <p:oleObj name="" r:id="rId13" imgW="355600" imgH="39306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73525" y="3522663"/>
                        <a:ext cx="930275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9"/>
          <p:cNvGraphicFramePr>
            <a:graphicFrameLocks noChangeAspect="1"/>
          </p:cNvGraphicFramePr>
          <p:nvPr/>
        </p:nvGraphicFramePr>
        <p:xfrm>
          <a:off x="6992938" y="3556000"/>
          <a:ext cx="13954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533400" imgH="419100" progId="Equation.DSMT4">
                  <p:embed/>
                </p:oleObj>
              </mc:Choice>
              <mc:Fallback>
                <p:oleObj name="" r:id="rId15" imgW="533400" imgH="419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92938" y="3556000"/>
                        <a:ext cx="1395412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0"/>
          <p:cNvGraphicFramePr>
            <a:graphicFrameLocks noChangeAspect="1"/>
          </p:cNvGraphicFramePr>
          <p:nvPr/>
        </p:nvGraphicFramePr>
        <p:xfrm>
          <a:off x="4333875" y="5702300"/>
          <a:ext cx="3317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7" imgW="127000" imgH="177165" progId="Equation.DSMT4">
                  <p:embed/>
                </p:oleObj>
              </mc:Choice>
              <mc:Fallback>
                <p:oleObj name="" r:id="rId17" imgW="127000" imgH="1771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33875" y="5702300"/>
                        <a:ext cx="33178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1"/>
          <p:cNvGraphicFramePr>
            <a:graphicFrameLocks noChangeAspect="1"/>
          </p:cNvGraphicFramePr>
          <p:nvPr/>
        </p:nvGraphicFramePr>
        <p:xfrm>
          <a:off x="7172325" y="4746625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9" imgW="203200" imgH="203200" progId="Equation.DSMT4">
                  <p:embed/>
                </p:oleObj>
              </mc:Choice>
              <mc:Fallback>
                <p:oleObj name="" r:id="rId19" imgW="203200" imgH="203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72325" y="4746625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2"/>
          <p:cNvGraphicFramePr>
            <a:graphicFrameLocks noChangeAspect="1"/>
          </p:cNvGraphicFramePr>
          <p:nvPr/>
        </p:nvGraphicFramePr>
        <p:xfrm>
          <a:off x="4318000" y="4867275"/>
          <a:ext cx="3984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1" imgW="152400" imgH="165100" progId="Equation.DSMT4">
                  <p:embed/>
                </p:oleObj>
              </mc:Choice>
              <mc:Fallback>
                <p:oleObj name="" r:id="rId21" imgW="152400" imgH="1651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18000" y="4867275"/>
                        <a:ext cx="398463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13"/>
          <p:cNvGraphicFramePr>
            <a:graphicFrameLocks noChangeAspect="1"/>
          </p:cNvGraphicFramePr>
          <p:nvPr/>
        </p:nvGraphicFramePr>
        <p:xfrm>
          <a:off x="7280275" y="5635625"/>
          <a:ext cx="465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3" imgW="177800" imgH="203200" progId="Equation.DSMT4">
                  <p:embed/>
                </p:oleObj>
              </mc:Choice>
              <mc:Fallback>
                <p:oleObj name="" r:id="rId23" imgW="177800" imgH="203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80275" y="5635625"/>
                        <a:ext cx="4651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16" grpId="0"/>
      <p:bldP spid="38917" grpId="0"/>
      <p:bldP spid="38918" grpId="0"/>
      <p:bldP spid="38919" grpId="0"/>
      <p:bldP spid="38920" grpId="0"/>
      <p:bldP spid="389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3154" name="Text Box 2"/>
          <p:cNvSpPr txBox="1"/>
          <p:nvPr/>
        </p:nvSpPr>
        <p:spPr>
          <a:xfrm>
            <a:off x="179388" y="328613"/>
            <a:ext cx="2698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标准化随机变量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3155" name="Text Box 3"/>
          <p:cNvSpPr txBox="1"/>
          <p:nvPr/>
        </p:nvSpPr>
        <p:spPr>
          <a:xfrm>
            <a:off x="107950" y="981075"/>
            <a:ext cx="8507413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设随机变量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的期望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、方差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都存在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 0,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73156" name="Object 2"/>
          <p:cNvGraphicFramePr>
            <a:graphicFrameLocks noChangeAspect="1"/>
          </p:cNvGraphicFramePr>
          <p:nvPr/>
        </p:nvGraphicFramePr>
        <p:xfrm>
          <a:off x="2235200" y="2060575"/>
          <a:ext cx="1905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2616200" imgH="1041400" progId="Equation.DSMT4">
                  <p:embed/>
                </p:oleObj>
              </mc:Choice>
              <mc:Fallback>
                <p:oleObj name="" r:id="rId1" imgW="2616200" imgH="10414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5200" y="2060575"/>
                        <a:ext cx="19050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157" name="Text Box 5"/>
          <p:cNvSpPr txBox="1"/>
          <p:nvPr/>
        </p:nvSpPr>
        <p:spPr>
          <a:xfrm>
            <a:off x="107950" y="2924175"/>
            <a:ext cx="52514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的标准化随机变量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显然，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73158" name="Object 3"/>
          <p:cNvGraphicFramePr>
            <a:graphicFrameLocks noChangeAspect="1"/>
          </p:cNvGraphicFramePr>
          <p:nvPr/>
        </p:nvGraphicFramePr>
        <p:xfrm>
          <a:off x="1944688" y="3552825"/>
          <a:ext cx="31321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3771900" imgH="520700" progId="Equation.DSMT4">
                  <p:embed/>
                </p:oleObj>
              </mc:Choice>
              <mc:Fallback>
                <p:oleObj name="" r:id="rId3" imgW="3771900" imgH="520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3552825"/>
                        <a:ext cx="3132137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4" grpId="0"/>
      <p:bldP spid="1073155" grpId="0"/>
      <p:bldP spid="10731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3154" name="Text Box 2"/>
          <p:cNvSpPr txBox="1"/>
          <p:nvPr/>
        </p:nvSpPr>
        <p:spPr>
          <a:xfrm>
            <a:off x="179388" y="328613"/>
            <a:ext cx="906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73156" name="Object 2"/>
          <p:cNvGraphicFramePr>
            <a:graphicFrameLocks noChangeAspect="1"/>
          </p:cNvGraphicFramePr>
          <p:nvPr/>
        </p:nvGraphicFramePr>
        <p:xfrm>
          <a:off x="1287463" y="427038"/>
          <a:ext cx="64531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3009900" imgH="927100" progId="Equation.DSMT4">
                  <p:embed/>
                </p:oleObj>
              </mc:Choice>
              <mc:Fallback>
                <p:oleObj name="" r:id="rId1" imgW="3009900" imgH="927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7463" y="427038"/>
                        <a:ext cx="6453187" cy="215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82713" y="2781300"/>
          <a:ext cx="62071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2894330" imgH="431800" progId="Equation.DSMT4">
                  <p:embed/>
                </p:oleObj>
              </mc:Choice>
              <mc:Fallback>
                <p:oleObj name="" r:id="rId3" imgW="2894330" imgH="431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2713" y="2781300"/>
                        <a:ext cx="620712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/>
          <p:nvPr/>
        </p:nvSpPr>
        <p:spPr>
          <a:xfrm>
            <a:off x="430213" y="1470025"/>
            <a:ext cx="55102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  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的密度函数为</a:t>
            </a:r>
            <a:r>
              <a:rPr lang="zh-CN" altLang="en-US" sz="2800" b="1" dirty="0">
                <a:solidFill>
                  <a:srgbClr val="FF0000"/>
                </a:solidFill>
              </a:rPr>
              <a:t>  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603" name="WordArt 3"/>
          <p:cNvSpPr>
            <a:spLocks noTextEdit="1"/>
          </p:cNvSpPr>
          <p:nvPr/>
        </p:nvSpPr>
        <p:spPr>
          <a:xfrm>
            <a:off x="539750" y="144463"/>
            <a:ext cx="1657350" cy="5746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  <a:normAutofit/>
          </a:bodyPr>
          <a:p>
            <a:pPr algn="ctr" eaLnBrk="0" hangingPunct="0"/>
            <a:r>
              <a:rPr lang="zh-CN" altLang="en-US" sz="1800">
                <a:ln w="12700" cap="flat" cmpd="sng">
                  <a:solidFill>
                    <a:srgbClr val="B2B2B2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3300"/>
                </a:solidFill>
                <a:effectLst>
                  <a:outerShdw dist="35921" dir="2699999" sy="50000" rotWithShape="0">
                    <a:srgbClr val="875B0D">
                      <a:alpha val="7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练一练</a:t>
            </a:r>
            <a:endParaRPr lang="zh-CN" altLang="en-US" sz="1800">
              <a:ln w="127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  <a:solidFill>
                <a:srgbClr val="FF3300"/>
              </a:solidFill>
              <a:effectLst>
                <a:outerShdw dist="35921" dir="2699999" sy="50000" rotWithShape="0">
                  <a:srgbClr val="875B0D">
                    <a:alpha val="7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23850" y="865188"/>
            <a:ext cx="8496300" cy="547687"/>
            <a:chOff x="-159" y="3720"/>
            <a:chExt cx="5352" cy="345"/>
          </a:xfrm>
        </p:grpSpPr>
        <p:sp>
          <p:nvSpPr>
            <p:cNvPr id="25614" name="Rectangle 5"/>
            <p:cNvSpPr/>
            <p:nvPr/>
          </p:nvSpPr>
          <p:spPr>
            <a:xfrm>
              <a:off x="-159" y="3720"/>
              <a:ext cx="42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设随机变量</a:t>
              </a:r>
              <a:r>
                <a:rPr lang="en-US" altLang="zh-CN" sz="2800" b="1" dirty="0"/>
                <a:t>X</a:t>
              </a:r>
              <a:r>
                <a:rPr lang="zh-CN" altLang="en-US" sz="2800" b="1" dirty="0"/>
                <a:t>服从参数为</a:t>
              </a:r>
              <a:r>
                <a:rPr lang="en-US" altLang="zh-CN" sz="2800" b="1" dirty="0"/>
                <a:t>1</a:t>
              </a:r>
              <a:r>
                <a:rPr lang="zh-CN" altLang="en-US" sz="2800" b="1" dirty="0"/>
                <a:t>的指数分布，求</a:t>
              </a:r>
              <a:endParaRPr lang="zh-CN" altLang="en-US" sz="2800" b="1" dirty="0"/>
            </a:p>
          </p:txBody>
        </p:sp>
        <p:graphicFrame>
          <p:nvGraphicFramePr>
            <p:cNvPr id="25615" name="Object 8"/>
            <p:cNvGraphicFramePr>
              <a:graphicFrameLocks noChangeAspect="1"/>
            </p:cNvGraphicFramePr>
            <p:nvPr/>
          </p:nvGraphicFramePr>
          <p:xfrm>
            <a:off x="4105" y="3764"/>
            <a:ext cx="108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" imgW="825500" imgH="228600" progId="Equation.DSMT4">
                    <p:embed/>
                  </p:oleObj>
                </mc:Choice>
                <mc:Fallback>
                  <p:oleObj name="" r:id="rId1" imgW="825500" imgH="2286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05" y="3764"/>
                          <a:ext cx="1088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5" name="Object 2"/>
          <p:cNvGraphicFramePr>
            <a:graphicFrameLocks noChangeAspect="1"/>
          </p:cNvGraphicFramePr>
          <p:nvPr/>
        </p:nvGraphicFramePr>
        <p:xfrm>
          <a:off x="2036763" y="3257550"/>
          <a:ext cx="52117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1765300" imgH="228600" progId="Equation.DSMT4">
                  <p:embed/>
                </p:oleObj>
              </mc:Choice>
              <mc:Fallback>
                <p:oleObj name="" r:id="rId3" imgW="1765300" imgH="228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763" y="3257550"/>
                        <a:ext cx="5211762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3"/>
          <p:cNvGraphicFramePr>
            <a:graphicFrameLocks noChangeAspect="1"/>
          </p:cNvGraphicFramePr>
          <p:nvPr/>
        </p:nvGraphicFramePr>
        <p:xfrm>
          <a:off x="900113" y="1916113"/>
          <a:ext cx="3862387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1307465" imgH="482600" progId="Equation.DSMT4">
                  <p:embed/>
                </p:oleObj>
              </mc:Choice>
              <mc:Fallback>
                <p:oleObj name="" r:id="rId5" imgW="1307465" imgH="4826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1916113"/>
                        <a:ext cx="3862387" cy="1427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4"/>
          <p:cNvGraphicFramePr>
            <a:graphicFrameLocks noChangeAspect="1"/>
          </p:cNvGraphicFramePr>
          <p:nvPr/>
        </p:nvGraphicFramePr>
        <p:xfrm>
          <a:off x="5508625" y="2420938"/>
          <a:ext cx="1387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469900" imgH="165100" progId="Equation.DSMT4">
                  <p:embed/>
                </p:oleObj>
              </mc:Choice>
              <mc:Fallback>
                <p:oleObj name="" r:id="rId7" imgW="469900" imgH="1651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625" y="2420938"/>
                        <a:ext cx="13874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5"/>
          <p:cNvGraphicFramePr>
            <a:graphicFrameLocks noChangeAspect="1"/>
          </p:cNvGraphicFramePr>
          <p:nvPr/>
        </p:nvGraphicFramePr>
        <p:xfrm>
          <a:off x="1871663" y="3789363"/>
          <a:ext cx="45767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1549400" imgH="330200" progId="Equation.DSMT4">
                  <p:embed/>
                </p:oleObj>
              </mc:Choice>
              <mc:Fallback>
                <p:oleObj name="" r:id="rId9" imgW="1549400" imgH="330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1663" y="3789363"/>
                        <a:ext cx="4576762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6"/>
          <p:cNvGraphicFramePr>
            <a:graphicFrameLocks noChangeAspect="1"/>
          </p:cNvGraphicFramePr>
          <p:nvPr/>
        </p:nvGraphicFramePr>
        <p:xfrm>
          <a:off x="2133600" y="5661025"/>
          <a:ext cx="30734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1" imgW="1040765" imgH="393700" progId="Equation.DSMT4">
                  <p:embed/>
                </p:oleObj>
              </mc:Choice>
              <mc:Fallback>
                <p:oleObj name="" r:id="rId11" imgW="1040765" imgH="393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3600" y="5661025"/>
                        <a:ext cx="3073400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/>
          <p:nvPr/>
        </p:nvSpPr>
        <p:spPr>
          <a:xfrm>
            <a:off x="657225" y="3333750"/>
            <a:ext cx="1095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  </a:t>
            </a:r>
            <a:endParaRPr lang="zh-CN" altLang="en-US" sz="2800" b="1" dirty="0"/>
          </a:p>
        </p:txBody>
      </p:sp>
      <p:sp>
        <p:nvSpPr>
          <p:cNvPr id="48142" name="Text Box 14"/>
          <p:cNvSpPr txBox="1"/>
          <p:nvPr/>
        </p:nvSpPr>
        <p:spPr>
          <a:xfrm>
            <a:off x="746125" y="3948113"/>
            <a:ext cx="788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而   </a:t>
            </a:r>
            <a:endParaRPr lang="zh-CN" altLang="en-US" sz="2800" b="1" dirty="0"/>
          </a:p>
        </p:txBody>
      </p:sp>
      <p:sp>
        <p:nvSpPr>
          <p:cNvPr id="48143" name="Text Box 15"/>
          <p:cNvSpPr txBox="1"/>
          <p:nvPr/>
        </p:nvSpPr>
        <p:spPr>
          <a:xfrm>
            <a:off x="685800" y="5961063"/>
            <a:ext cx="13112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     </a:t>
            </a:r>
            <a:endParaRPr lang="zh-CN" altLang="en-US" sz="2800" b="1" dirty="0"/>
          </a:p>
        </p:txBody>
      </p:sp>
      <p:graphicFrame>
        <p:nvGraphicFramePr>
          <p:cNvPr id="48144" name="Object 7"/>
          <p:cNvGraphicFramePr>
            <a:graphicFrameLocks noChangeAspect="1"/>
          </p:cNvGraphicFramePr>
          <p:nvPr/>
        </p:nvGraphicFramePr>
        <p:xfrm>
          <a:off x="3592513" y="4641850"/>
          <a:ext cx="29241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989965" imgH="393700" progId="Equation.DSMT4">
                  <p:embed/>
                </p:oleObj>
              </mc:Choice>
              <mc:Fallback>
                <p:oleObj name="" r:id="rId13" imgW="989965" imgH="3937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92513" y="4641850"/>
                        <a:ext cx="2924175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40" grpId="0"/>
      <p:bldP spid="48142" grpId="0" build="p"/>
      <p:bldP spid="481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42875" y="735013"/>
            <a:ext cx="8893175" cy="1181100"/>
            <a:chOff x="0" y="581"/>
            <a:chExt cx="5602" cy="744"/>
          </a:xfrm>
        </p:grpSpPr>
        <p:sp>
          <p:nvSpPr>
            <p:cNvPr id="27670" name="Rectangle 4"/>
            <p:cNvSpPr/>
            <p:nvPr/>
          </p:nvSpPr>
          <p:spPr>
            <a:xfrm>
              <a:off x="1111" y="581"/>
              <a:ext cx="44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是两个相互独立的随机变量，其概率密度</a:t>
              </a:r>
              <a:endParaRPr lang="zh-CN" altLang="en-US" sz="2800" b="1" dirty="0"/>
            </a:p>
          </p:txBody>
        </p:sp>
        <p:graphicFrame>
          <p:nvGraphicFramePr>
            <p:cNvPr id="27671" name="Object 11"/>
            <p:cNvGraphicFramePr>
              <a:graphicFrameLocks noChangeAspect="1"/>
            </p:cNvGraphicFramePr>
            <p:nvPr/>
          </p:nvGraphicFramePr>
          <p:xfrm>
            <a:off x="544" y="627"/>
            <a:ext cx="61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" imgW="431800" imgH="228600" progId="Equation.DSMT4">
                    <p:embed/>
                  </p:oleObj>
                </mc:Choice>
                <mc:Fallback>
                  <p:oleObj name="" r:id="rId1" imgW="431800" imgH="228600" progId="Equation.DSMT4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44" y="627"/>
                          <a:ext cx="61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Rectangle 6"/>
            <p:cNvSpPr/>
            <p:nvPr/>
          </p:nvSpPr>
          <p:spPr>
            <a:xfrm>
              <a:off x="0" y="998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分别为</a:t>
              </a:r>
              <a:endParaRPr lang="zh-CN" altLang="en-US" sz="2800" b="1" dirty="0"/>
            </a:p>
          </p:txBody>
        </p:sp>
      </p:grpSp>
      <p:sp>
        <p:nvSpPr>
          <p:cNvPr id="27652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10248" name="Object 2"/>
          <p:cNvGraphicFramePr>
            <a:graphicFrameLocks noChangeAspect="1"/>
          </p:cNvGraphicFramePr>
          <p:nvPr/>
        </p:nvGraphicFramePr>
        <p:xfrm>
          <a:off x="395288" y="1789113"/>
          <a:ext cx="40957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1587500" imgH="457200" progId="Equation.DSMT4">
                  <p:embed/>
                </p:oleObj>
              </mc:Choice>
              <mc:Fallback>
                <p:oleObj name="" r:id="rId3" imgW="1587500" imgH="457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789113"/>
                        <a:ext cx="4095750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9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10250" name="Object 3"/>
          <p:cNvGraphicFramePr>
            <a:graphicFrameLocks noChangeAspect="1"/>
          </p:cNvGraphicFramePr>
          <p:nvPr/>
        </p:nvGraphicFramePr>
        <p:xfrm>
          <a:off x="4787900" y="1700213"/>
          <a:ext cx="417671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1600200" imgH="482600" progId="Equation.DSMT4">
                  <p:embed/>
                </p:oleObj>
              </mc:Choice>
              <mc:Fallback>
                <p:oleObj name="" r:id="rId5" imgW="1600200" imgH="4826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1700213"/>
                        <a:ext cx="4176713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250825" y="2997200"/>
            <a:ext cx="2551113" cy="647700"/>
            <a:chOff x="748" y="3566"/>
            <a:chExt cx="1607" cy="408"/>
          </a:xfrm>
        </p:grpSpPr>
        <p:sp>
          <p:nvSpPr>
            <p:cNvPr id="27668" name="Rectangle 11"/>
            <p:cNvSpPr/>
            <p:nvPr/>
          </p:nvSpPr>
          <p:spPr>
            <a:xfrm>
              <a:off x="748" y="3566"/>
              <a:ext cx="341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求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9" name="Object 10"/>
            <p:cNvGraphicFramePr>
              <a:graphicFrameLocks noChangeAspect="1"/>
            </p:cNvGraphicFramePr>
            <p:nvPr/>
          </p:nvGraphicFramePr>
          <p:xfrm>
            <a:off x="1202" y="3566"/>
            <a:ext cx="1153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7" imgW="774065" imgH="228600" progId="Equation.DSMT4">
                    <p:embed/>
                  </p:oleObj>
                </mc:Choice>
                <mc:Fallback>
                  <p:oleObj name="" r:id="rId7" imgW="774065" imgH="228600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2" y="3566"/>
                          <a:ext cx="1153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7" name="Rectangle 13"/>
          <p:cNvSpPr/>
          <p:nvPr/>
        </p:nvSpPr>
        <p:spPr>
          <a:xfrm>
            <a:off x="4186238" y="4219575"/>
            <a:ext cx="2571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7658" name="WordArt 14"/>
          <p:cNvSpPr>
            <a:spLocks noTextEdit="1"/>
          </p:cNvSpPr>
          <p:nvPr/>
        </p:nvSpPr>
        <p:spPr>
          <a:xfrm>
            <a:off x="682625" y="115888"/>
            <a:ext cx="1657350" cy="5746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  <a:normAutofit/>
          </a:bodyPr>
          <a:p>
            <a:pPr algn="ctr" eaLnBrk="0" hangingPunct="0"/>
            <a:r>
              <a:rPr lang="zh-CN" altLang="en-US" sz="1800">
                <a:ln w="12700" cap="flat" cmpd="sng">
                  <a:solidFill>
                    <a:srgbClr val="B2B2B2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3300"/>
                </a:solidFill>
                <a:effectLst>
                  <a:outerShdw dist="35921" dir="2699999" sy="50000" rotWithShape="0">
                    <a:srgbClr val="875B0D">
                      <a:alpha val="7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练一练</a:t>
            </a:r>
            <a:endParaRPr lang="zh-CN" altLang="en-US" sz="1800">
              <a:ln w="127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  <a:solidFill>
                <a:srgbClr val="FF3300"/>
              </a:solidFill>
              <a:effectLst>
                <a:outerShdw dist="35921" dir="2699999" sy="50000" rotWithShape="0">
                  <a:srgbClr val="875B0D">
                    <a:alpha val="7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323850" y="3694113"/>
            <a:ext cx="5508625" cy="527050"/>
            <a:chOff x="237" y="2639"/>
            <a:chExt cx="3470" cy="332"/>
          </a:xfrm>
        </p:grpSpPr>
        <p:sp>
          <p:nvSpPr>
            <p:cNvPr id="27666" name="Text Box 17"/>
            <p:cNvSpPr txBox="1"/>
            <p:nvPr/>
          </p:nvSpPr>
          <p:spPr>
            <a:xfrm>
              <a:off x="237" y="2639"/>
              <a:ext cx="347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解</a:t>
              </a:r>
              <a:r>
                <a:rPr lang="zh-CN" altLang="en-US" sz="2800" b="1" dirty="0"/>
                <a:t>  因为              相互独立，所以     </a:t>
              </a:r>
              <a:endParaRPr lang="zh-CN" altLang="en-US" sz="2800" b="1" dirty="0"/>
            </a:p>
          </p:txBody>
        </p:sp>
        <p:graphicFrame>
          <p:nvGraphicFramePr>
            <p:cNvPr id="27667" name="Object 9"/>
            <p:cNvGraphicFramePr>
              <a:graphicFrameLocks noChangeAspect="1"/>
            </p:cNvGraphicFramePr>
            <p:nvPr/>
          </p:nvGraphicFramePr>
          <p:xfrm>
            <a:off x="1157" y="2659"/>
            <a:ext cx="58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9" imgW="431800" imgH="228600" progId="Equation.DSMT4">
                    <p:embed/>
                  </p:oleObj>
                </mc:Choice>
                <mc:Fallback>
                  <p:oleObj name="" r:id="rId9" imgW="431800" imgH="228600" progId="Equation.DSMT4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57" y="2659"/>
                          <a:ext cx="589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1" name="Object 4"/>
          <p:cNvGraphicFramePr>
            <a:graphicFrameLocks noChangeAspect="1"/>
          </p:cNvGraphicFramePr>
          <p:nvPr/>
        </p:nvGraphicFramePr>
        <p:xfrm>
          <a:off x="1476375" y="4406900"/>
          <a:ext cx="36004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1841500" imgH="228600" progId="Equation.DSMT4">
                  <p:embed/>
                </p:oleObj>
              </mc:Choice>
              <mc:Fallback>
                <p:oleObj name="" r:id="rId11" imgW="1841500" imgH="228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6375" y="4406900"/>
                        <a:ext cx="360045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2"/>
          <p:cNvSpPr txBox="1"/>
          <p:nvPr/>
        </p:nvSpPr>
        <p:spPr>
          <a:xfrm>
            <a:off x="839788" y="5070475"/>
            <a:ext cx="7080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而  </a:t>
            </a:r>
            <a:endParaRPr lang="zh-CN" altLang="en-US" sz="2800" b="1" dirty="0"/>
          </a:p>
        </p:txBody>
      </p:sp>
      <p:graphicFrame>
        <p:nvGraphicFramePr>
          <p:cNvPr id="10263" name="Object 5"/>
          <p:cNvGraphicFramePr>
            <a:graphicFrameLocks noChangeAspect="1"/>
          </p:cNvGraphicFramePr>
          <p:nvPr/>
        </p:nvGraphicFramePr>
        <p:xfrm>
          <a:off x="1435100" y="4957763"/>
          <a:ext cx="3025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3" imgW="1295400" imgH="330200" progId="Equation.DSMT4">
                  <p:embed/>
                </p:oleObj>
              </mc:Choice>
              <mc:Fallback>
                <p:oleObj name="" r:id="rId13" imgW="1295400" imgH="330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35100" y="4957763"/>
                        <a:ext cx="302577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6"/>
          <p:cNvGraphicFramePr>
            <a:graphicFrameLocks noChangeAspect="1"/>
          </p:cNvGraphicFramePr>
          <p:nvPr/>
        </p:nvGraphicFramePr>
        <p:xfrm>
          <a:off x="4605338" y="4886325"/>
          <a:ext cx="23431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5" imgW="1002665" imgH="393700" progId="Equation.DSMT4">
                  <p:embed/>
                </p:oleObj>
              </mc:Choice>
              <mc:Fallback>
                <p:oleObj name="" r:id="rId15" imgW="1002665" imgH="3937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05338" y="4886325"/>
                        <a:ext cx="2343150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7"/>
          <p:cNvGraphicFramePr>
            <a:graphicFrameLocks noChangeAspect="1"/>
          </p:cNvGraphicFramePr>
          <p:nvPr/>
        </p:nvGraphicFramePr>
        <p:xfrm>
          <a:off x="1271588" y="5824538"/>
          <a:ext cx="31448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1346200" imgH="330200" progId="Equation.DSMT4">
                  <p:embed/>
                </p:oleObj>
              </mc:Choice>
              <mc:Fallback>
                <p:oleObj name="" r:id="rId17" imgW="1346200" imgH="3302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71588" y="5824538"/>
                        <a:ext cx="3144837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8"/>
          <p:cNvGraphicFramePr>
            <a:graphicFrameLocks noChangeAspect="1"/>
          </p:cNvGraphicFramePr>
          <p:nvPr/>
        </p:nvGraphicFramePr>
        <p:xfrm>
          <a:off x="4486275" y="5826125"/>
          <a:ext cx="2965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9" imgW="1269365" imgH="330200" progId="Equation.DSMT4">
                  <p:embed/>
                </p:oleObj>
              </mc:Choice>
              <mc:Fallback>
                <p:oleObj name="" r:id="rId19" imgW="1269365" imgH="3302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86275" y="5826125"/>
                        <a:ext cx="29654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30" name="Object 2"/>
          <p:cNvGraphicFramePr>
            <a:graphicFrameLocks noChangeAspect="1"/>
          </p:cNvGraphicFramePr>
          <p:nvPr/>
        </p:nvGraphicFramePr>
        <p:xfrm>
          <a:off x="539750" y="261938"/>
          <a:ext cx="41052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1422400" imgH="330200" progId="Equation.DSMT4">
                  <p:embed/>
                </p:oleObj>
              </mc:Choice>
              <mc:Fallback>
                <p:oleObj name="" r:id="rId1" imgW="1422400" imgH="3302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61938"/>
                        <a:ext cx="41052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3"/>
          <p:cNvGraphicFramePr>
            <a:graphicFrameLocks noChangeAspect="1"/>
          </p:cNvGraphicFramePr>
          <p:nvPr/>
        </p:nvGraphicFramePr>
        <p:xfrm>
          <a:off x="4716463" y="188913"/>
          <a:ext cx="30241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1066165" imgH="393700" progId="Equation.DSMT4">
                  <p:embed/>
                </p:oleObj>
              </mc:Choice>
              <mc:Fallback>
                <p:oleObj name="" r:id="rId3" imgW="1066165" imgH="3937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88913"/>
                        <a:ext cx="3024187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4"/>
          <p:cNvGraphicFramePr>
            <a:graphicFrameLocks noChangeAspect="1"/>
          </p:cNvGraphicFramePr>
          <p:nvPr/>
        </p:nvGraphicFramePr>
        <p:xfrm>
          <a:off x="539750" y="1073150"/>
          <a:ext cx="35893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1459865" imgH="330200" progId="Equation.DSMT4">
                  <p:embed/>
                </p:oleObj>
              </mc:Choice>
              <mc:Fallback>
                <p:oleObj name="" r:id="rId5" imgW="1459865" imgH="330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1073150"/>
                        <a:ext cx="3589338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5"/>
          <p:cNvGraphicFramePr>
            <a:graphicFrameLocks noChangeAspect="1"/>
          </p:cNvGraphicFramePr>
          <p:nvPr/>
        </p:nvGraphicFramePr>
        <p:xfrm>
          <a:off x="4140200" y="1052513"/>
          <a:ext cx="288131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7" imgW="1117600" imgH="330200" progId="Equation.DSMT4">
                  <p:embed/>
                </p:oleObj>
              </mc:Choice>
              <mc:Fallback>
                <p:oleObj name="" r:id="rId7" imgW="1117600" imgH="330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0200" y="1052513"/>
                        <a:ext cx="2881313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6"/>
          <p:cNvGraphicFramePr>
            <a:graphicFrameLocks noChangeAspect="1"/>
          </p:cNvGraphicFramePr>
          <p:nvPr/>
        </p:nvGraphicFramePr>
        <p:xfrm>
          <a:off x="1619250" y="1916113"/>
          <a:ext cx="55276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2120900" imgH="330200" progId="Equation.DSMT4">
                  <p:embed/>
                </p:oleObj>
              </mc:Choice>
              <mc:Fallback>
                <p:oleObj name="" r:id="rId9" imgW="2120900" imgH="330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1916113"/>
                        <a:ext cx="55276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7"/>
          <p:cNvGraphicFramePr>
            <a:graphicFrameLocks noChangeAspect="1"/>
          </p:cNvGraphicFramePr>
          <p:nvPr/>
        </p:nvGraphicFramePr>
        <p:xfrm>
          <a:off x="1676400" y="2728913"/>
          <a:ext cx="5487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1" imgW="2171700" imgH="330200" progId="Equation.DSMT4">
                  <p:embed/>
                </p:oleObj>
              </mc:Choice>
              <mc:Fallback>
                <p:oleObj name="" r:id="rId11" imgW="2171700" imgH="330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2728913"/>
                        <a:ext cx="548798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8"/>
          <p:cNvGraphicFramePr>
            <a:graphicFrameLocks noChangeAspect="1"/>
          </p:cNvGraphicFramePr>
          <p:nvPr/>
        </p:nvGraphicFramePr>
        <p:xfrm>
          <a:off x="1619250" y="3632200"/>
          <a:ext cx="36004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3" imgW="1371600" imgH="279400" progId="Equation.DSMT4">
                  <p:embed/>
                </p:oleObj>
              </mc:Choice>
              <mc:Fallback>
                <p:oleObj name="" r:id="rId13" imgW="1371600" imgH="2794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9250" y="3632200"/>
                        <a:ext cx="360045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Text Box 29"/>
          <p:cNvSpPr txBox="1"/>
          <p:nvPr/>
        </p:nvSpPr>
        <p:spPr>
          <a:xfrm>
            <a:off x="755650" y="4581525"/>
            <a:ext cx="1095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  </a:t>
            </a:r>
            <a:endParaRPr lang="zh-CN" altLang="en-US" sz="2800" b="1" dirty="0"/>
          </a:p>
        </p:txBody>
      </p:sp>
      <p:graphicFrame>
        <p:nvGraphicFramePr>
          <p:cNvPr id="43038" name="Object 9"/>
          <p:cNvGraphicFramePr>
            <a:graphicFrameLocks noChangeAspect="1"/>
          </p:cNvGraphicFramePr>
          <p:nvPr/>
        </p:nvGraphicFramePr>
        <p:xfrm>
          <a:off x="2130425" y="4365625"/>
          <a:ext cx="31623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5" imgW="1447800" imgH="469900" progId="Equation.DSMT4">
                  <p:embed/>
                </p:oleObj>
              </mc:Choice>
              <mc:Fallback>
                <p:oleObj name="" r:id="rId15" imgW="1447800" imgH="4699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0425" y="4365625"/>
                        <a:ext cx="3162300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10"/>
          <p:cNvGraphicFramePr>
            <a:graphicFrameLocks noChangeAspect="1"/>
          </p:cNvGraphicFramePr>
          <p:nvPr/>
        </p:nvGraphicFramePr>
        <p:xfrm>
          <a:off x="5580063" y="4600575"/>
          <a:ext cx="3095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7" imgW="1231265" imgH="241300" progId="Equation.DSMT4">
                  <p:embed/>
                </p:oleObj>
              </mc:Choice>
              <mc:Fallback>
                <p:oleObj name="" r:id="rId17" imgW="1231265" imgH="2413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0063" y="4600575"/>
                        <a:ext cx="309562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0" name="Object 11"/>
          <p:cNvGraphicFramePr>
            <a:graphicFrameLocks noChangeAspect="1"/>
          </p:cNvGraphicFramePr>
          <p:nvPr/>
        </p:nvGraphicFramePr>
        <p:xfrm>
          <a:off x="2022475" y="5551488"/>
          <a:ext cx="3413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9" imgW="1562100" imgH="393700" progId="Equation.DSMT4">
                  <p:embed/>
                </p:oleObj>
              </mc:Choice>
              <mc:Fallback>
                <p:oleObj name="" r:id="rId19" imgW="1562100" imgH="3937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22475" y="5551488"/>
                        <a:ext cx="34131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6"/>
          <p:cNvGrpSpPr/>
          <p:nvPr/>
        </p:nvGrpSpPr>
        <p:grpSpPr>
          <a:xfrm>
            <a:off x="695325" y="350838"/>
            <a:ext cx="4813300" cy="641350"/>
            <a:chOff x="528" y="265"/>
            <a:chExt cx="2416" cy="404"/>
          </a:xfrm>
        </p:grpSpPr>
        <p:sp>
          <p:nvSpPr>
            <p:cNvPr id="3078" name="Text Box 7"/>
            <p:cNvSpPr txBox="1"/>
            <p:nvPr/>
          </p:nvSpPr>
          <p:spPr>
            <a:xfrm>
              <a:off x="908" y="265"/>
              <a:ext cx="20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协方差的计算</a:t>
              </a:r>
              <a:endParaRPr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79" name="Oval 8"/>
            <p:cNvSpPr/>
            <p:nvPr/>
          </p:nvSpPr>
          <p:spPr>
            <a:xfrm>
              <a:off x="528" y="432"/>
              <a:ext cx="240" cy="144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1083401" name="Text Box 9"/>
          <p:cNvSpPr txBox="1"/>
          <p:nvPr/>
        </p:nvSpPr>
        <p:spPr>
          <a:xfrm>
            <a:off x="611188" y="1268413"/>
            <a:ext cx="6477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3402" name="Object 4"/>
          <p:cNvGraphicFramePr>
            <a:graphicFrameLocks noChangeAspect="1"/>
          </p:cNvGraphicFramePr>
          <p:nvPr/>
        </p:nvGraphicFramePr>
        <p:xfrm>
          <a:off x="1143000" y="1295400"/>
          <a:ext cx="4724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5270500" imgH="431800" progId="Equation.DSMT4">
                  <p:embed/>
                </p:oleObj>
              </mc:Choice>
              <mc:Fallback>
                <p:oleObj name="" r:id="rId1" imgW="5270500" imgH="431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295400"/>
                        <a:ext cx="4724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03" name="Object 5"/>
          <p:cNvGraphicFramePr>
            <a:graphicFrameLocks noChangeAspect="1"/>
          </p:cNvGraphicFramePr>
          <p:nvPr/>
        </p:nvGraphicFramePr>
        <p:xfrm>
          <a:off x="3124200" y="1752600"/>
          <a:ext cx="41116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2019300" imgH="393700" progId="Equation.DSMT4">
                  <p:embed/>
                </p:oleObj>
              </mc:Choice>
              <mc:Fallback>
                <p:oleObj name="" r:id="rId3" imgW="2019300" imgH="3937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752600"/>
                        <a:ext cx="4111625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8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4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7"/>
          <p:cNvGrpSpPr/>
          <p:nvPr/>
        </p:nvGrpSpPr>
        <p:grpSpPr>
          <a:xfrm>
            <a:off x="1835150" y="1557338"/>
            <a:ext cx="5184775" cy="1979612"/>
            <a:chOff x="1791" y="1524"/>
            <a:chExt cx="2268" cy="987"/>
          </a:xfrm>
        </p:grpSpPr>
        <p:sp>
          <p:nvSpPr>
            <p:cNvPr id="4106" name="Line 2"/>
            <p:cNvSpPr/>
            <p:nvPr/>
          </p:nvSpPr>
          <p:spPr>
            <a:xfrm>
              <a:off x="1791" y="1978"/>
              <a:ext cx="2268" cy="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7" name="Line 3"/>
            <p:cNvSpPr/>
            <p:nvPr/>
          </p:nvSpPr>
          <p:spPr>
            <a:xfrm>
              <a:off x="2245" y="1524"/>
              <a:ext cx="1" cy="907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8" name="Text Box 4"/>
            <p:cNvSpPr txBox="1"/>
            <p:nvPr/>
          </p:nvSpPr>
          <p:spPr>
            <a:xfrm>
              <a:off x="1836" y="1660"/>
              <a:ext cx="45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</a:rPr>
                <a:t>X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109" name="Text Box 5"/>
            <p:cNvSpPr txBox="1"/>
            <p:nvPr/>
          </p:nvSpPr>
          <p:spPr>
            <a:xfrm>
              <a:off x="1882" y="2159"/>
              <a:ext cx="36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</a:rPr>
                <a:t>P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110" name="Text Box 6"/>
            <p:cNvSpPr txBox="1"/>
            <p:nvPr/>
          </p:nvSpPr>
          <p:spPr>
            <a:xfrm>
              <a:off x="2426" y="1660"/>
              <a:ext cx="544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111" name="Text Box 7"/>
            <p:cNvSpPr txBox="1"/>
            <p:nvPr/>
          </p:nvSpPr>
          <p:spPr>
            <a:xfrm>
              <a:off x="2381" y="2205"/>
              <a:ext cx="408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</a:rPr>
                <a:t>1/4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112" name="Text Box 8"/>
            <p:cNvSpPr txBox="1"/>
            <p:nvPr/>
          </p:nvSpPr>
          <p:spPr>
            <a:xfrm>
              <a:off x="2925" y="1660"/>
              <a:ext cx="590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</a:rPr>
                <a:t>5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113" name="Text Box 9"/>
            <p:cNvSpPr txBox="1"/>
            <p:nvPr/>
          </p:nvSpPr>
          <p:spPr>
            <a:xfrm>
              <a:off x="2925" y="2205"/>
              <a:ext cx="36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</a:rPr>
                <a:t>1/2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114" name="Text Box 10"/>
            <p:cNvSpPr txBox="1"/>
            <p:nvPr/>
          </p:nvSpPr>
          <p:spPr>
            <a:xfrm>
              <a:off x="3469" y="1660"/>
              <a:ext cx="499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</a:rPr>
                <a:t>6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115" name="Rectangle 11"/>
            <p:cNvSpPr/>
            <p:nvPr/>
          </p:nvSpPr>
          <p:spPr>
            <a:xfrm>
              <a:off x="3424" y="2220"/>
              <a:ext cx="45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3200" dirty="0">
                  <a:latin typeface="Times New Roman" panose="02020603050405020304" pitchFamily="18" charset="0"/>
                </a:rPr>
                <a:t>1/4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56" name="Text Box 12"/>
          <p:cNvSpPr txBox="1"/>
          <p:nvPr/>
        </p:nvSpPr>
        <p:spPr>
          <a:xfrm>
            <a:off x="2195513" y="333375"/>
            <a:ext cx="4824412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数学期望的计算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57" name="Text Box 13"/>
          <p:cNvSpPr txBox="1"/>
          <p:nvPr/>
        </p:nvSpPr>
        <p:spPr>
          <a:xfrm>
            <a:off x="1692275" y="981075"/>
            <a:ext cx="54721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已知随机变量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59" name="Object 2"/>
          <p:cNvGraphicFramePr>
            <a:graphicFrameLocks noChangeAspect="1"/>
          </p:cNvGraphicFramePr>
          <p:nvPr/>
        </p:nvGraphicFramePr>
        <p:xfrm>
          <a:off x="1692275" y="5589588"/>
          <a:ext cx="47815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676400" imgH="228600" progId="Equation.DSMT4">
                  <p:embed/>
                </p:oleObj>
              </mc:Choice>
              <mc:Fallback>
                <p:oleObj name="" r:id="rId1" imgW="1676400" imgH="228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589588"/>
                        <a:ext cx="4781550" cy="692150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tx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Text Box 16"/>
          <p:cNvSpPr txBox="1"/>
          <p:nvPr/>
        </p:nvSpPr>
        <p:spPr>
          <a:xfrm>
            <a:off x="331788" y="928688"/>
            <a:ext cx="6397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例 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7362" name="Text Box 18"/>
          <p:cNvSpPr txBox="1"/>
          <p:nvPr/>
        </p:nvSpPr>
        <p:spPr>
          <a:xfrm>
            <a:off x="1023938" y="3630613"/>
            <a:ext cx="33543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求数学期望</a:t>
            </a:r>
            <a:r>
              <a:rPr lang="en-US" altLang="zh-CN" sz="2800" b="1" dirty="0">
                <a:latin typeface="Arial" panose="020B0604020202020204" pitchFamily="34" charset="0"/>
              </a:rPr>
              <a:t>E</a:t>
            </a: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</a:rPr>
              <a:t>）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7363" name="Text Box 19"/>
          <p:cNvSpPr txBox="1"/>
          <p:nvPr/>
        </p:nvSpPr>
        <p:spPr>
          <a:xfrm>
            <a:off x="611188" y="4405313"/>
            <a:ext cx="7381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解  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7364" name="Object 3"/>
          <p:cNvGraphicFramePr>
            <a:graphicFrameLocks noChangeAspect="1"/>
          </p:cNvGraphicFramePr>
          <p:nvPr/>
        </p:nvGraphicFramePr>
        <p:xfrm>
          <a:off x="1403350" y="4221163"/>
          <a:ext cx="48974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917065" imgH="393700" progId="Equation.DSMT4">
                  <p:embed/>
                </p:oleObj>
              </mc:Choice>
              <mc:Fallback>
                <p:oleObj name="" r:id="rId3" imgW="1917065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4221163"/>
                        <a:ext cx="4897438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/>
      <p:bldP spid="57357" grpId="0"/>
      <p:bldP spid="57360" grpId="0"/>
      <p:bldP spid="57362" grpId="0"/>
      <p:bldP spid="573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7490" name="Text Box 2"/>
          <p:cNvSpPr txBox="1"/>
          <p:nvPr/>
        </p:nvSpPr>
        <p:spPr>
          <a:xfrm>
            <a:off x="485775" y="1484313"/>
            <a:ext cx="7635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7491" name="Object 2"/>
          <p:cNvGraphicFramePr>
            <a:graphicFrameLocks noChangeAspect="1"/>
          </p:cNvGraphicFramePr>
          <p:nvPr/>
        </p:nvGraphicFramePr>
        <p:xfrm>
          <a:off x="1143000" y="1500188"/>
          <a:ext cx="33575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409065" imgH="203200" progId="Equation.DSMT4">
                  <p:embed/>
                </p:oleObj>
              </mc:Choice>
              <mc:Fallback>
                <p:oleObj name="" r:id="rId1" imgW="1409065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500188"/>
                        <a:ext cx="3357563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2" name="Text Box 4"/>
          <p:cNvSpPr txBox="1"/>
          <p:nvPr/>
        </p:nvSpPr>
        <p:spPr>
          <a:xfrm>
            <a:off x="468313" y="2295525"/>
            <a:ext cx="763587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7493" name="Text Box 5"/>
          <p:cNvSpPr txBox="1"/>
          <p:nvPr/>
        </p:nvSpPr>
        <p:spPr>
          <a:xfrm>
            <a:off x="457200" y="3087688"/>
            <a:ext cx="7635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7494" name="Text Box 6"/>
          <p:cNvSpPr txBox="1"/>
          <p:nvPr/>
        </p:nvSpPr>
        <p:spPr>
          <a:xfrm>
            <a:off x="485775" y="3806825"/>
            <a:ext cx="7635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7495" name="Object 3"/>
          <p:cNvGraphicFramePr>
            <a:graphicFrameLocks noChangeAspect="1"/>
          </p:cNvGraphicFramePr>
          <p:nvPr/>
        </p:nvGraphicFramePr>
        <p:xfrm>
          <a:off x="1258888" y="2351088"/>
          <a:ext cx="52212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4470400" imgH="431800" progId="Equation.DSMT4">
                  <p:embed/>
                </p:oleObj>
              </mc:Choice>
              <mc:Fallback>
                <p:oleObj name="" r:id="rId3" imgW="4470400" imgH="4318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351088"/>
                        <a:ext cx="5221287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496" name="Object 4"/>
          <p:cNvGraphicFramePr>
            <a:graphicFrameLocks noChangeAspect="1"/>
          </p:cNvGraphicFramePr>
          <p:nvPr/>
        </p:nvGraphicFramePr>
        <p:xfrm>
          <a:off x="1295400" y="3179763"/>
          <a:ext cx="6229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6184900" imgH="431800" progId="Equation.DSMT4">
                  <p:embed/>
                </p:oleObj>
              </mc:Choice>
              <mc:Fallback>
                <p:oleObj name="" r:id="rId5" imgW="6184900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179763"/>
                        <a:ext cx="622935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497" name="Object 5"/>
          <p:cNvGraphicFramePr>
            <a:graphicFrameLocks noChangeAspect="1"/>
          </p:cNvGraphicFramePr>
          <p:nvPr/>
        </p:nvGraphicFramePr>
        <p:xfrm>
          <a:off x="1366838" y="3984625"/>
          <a:ext cx="284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3086100" imgH="431800" progId="Equation.DSMT4">
                  <p:embed/>
                </p:oleObj>
              </mc:Choice>
              <mc:Fallback>
                <p:oleObj name="" r:id="rId7" imgW="308610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6838" y="3984625"/>
                        <a:ext cx="2844800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7" name="Group 10"/>
          <p:cNvGrpSpPr/>
          <p:nvPr/>
        </p:nvGrpSpPr>
        <p:grpSpPr>
          <a:xfrm>
            <a:off x="611188" y="404813"/>
            <a:ext cx="4681537" cy="641350"/>
            <a:chOff x="528" y="265"/>
            <a:chExt cx="2416" cy="404"/>
          </a:xfrm>
        </p:grpSpPr>
        <p:sp>
          <p:nvSpPr>
            <p:cNvPr id="4108" name="Text Box 11"/>
            <p:cNvSpPr txBox="1"/>
            <p:nvPr/>
          </p:nvSpPr>
          <p:spPr>
            <a:xfrm>
              <a:off x="908" y="265"/>
              <a:ext cx="20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协方差的性质</a:t>
              </a:r>
              <a:endParaRPr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9" name="Oval 12"/>
            <p:cNvSpPr/>
            <p:nvPr/>
          </p:nvSpPr>
          <p:spPr>
            <a:xfrm>
              <a:off x="528" y="432"/>
              <a:ext cx="240" cy="144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87502" name="Object 6"/>
          <p:cNvGraphicFramePr>
            <a:graphicFrameLocks noChangeAspect="1"/>
          </p:cNvGraphicFramePr>
          <p:nvPr/>
        </p:nvGraphicFramePr>
        <p:xfrm>
          <a:off x="4500563" y="1485900"/>
          <a:ext cx="31257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1384300" imgH="203200" progId="Equation.DSMT4">
                  <p:embed/>
                </p:oleObj>
              </mc:Choice>
              <mc:Fallback>
                <p:oleObj name="" r:id="rId9" imgW="1384300" imgH="203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1485900"/>
                        <a:ext cx="3125787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8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8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8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8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8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0" grpId="0"/>
      <p:bldP spid="1087492" grpId="0"/>
      <p:bldP spid="1087493" grpId="0"/>
      <p:bldP spid="10874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9538" name="Text Box 2"/>
          <p:cNvSpPr txBox="1"/>
          <p:nvPr/>
        </p:nvSpPr>
        <p:spPr>
          <a:xfrm>
            <a:off x="517525" y="1152525"/>
            <a:ext cx="41640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&gt; 0,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&gt; 0 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9539" name="Object 2"/>
          <p:cNvGraphicFramePr>
            <a:graphicFrameLocks noChangeAspect="1"/>
          </p:cNvGraphicFramePr>
          <p:nvPr/>
        </p:nvGraphicFramePr>
        <p:xfrm>
          <a:off x="2268538" y="1882775"/>
          <a:ext cx="473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7035800" imgH="1117600" progId="Equation.DSMT4">
                  <p:embed/>
                </p:oleObj>
              </mc:Choice>
              <mc:Fallback>
                <p:oleObj name="" r:id="rId1" imgW="7035800" imgH="1117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1882775"/>
                        <a:ext cx="4737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0" name="Text Box 4"/>
          <p:cNvSpPr txBox="1"/>
          <p:nvPr/>
        </p:nvSpPr>
        <p:spPr>
          <a:xfrm>
            <a:off x="468313" y="2778125"/>
            <a:ext cx="41957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 相关系数，记为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9541" name="Object 3"/>
          <p:cNvGraphicFramePr>
            <a:graphicFrameLocks noChangeAspect="1"/>
          </p:cNvGraphicFramePr>
          <p:nvPr/>
        </p:nvGraphicFramePr>
        <p:xfrm>
          <a:off x="2544763" y="3429000"/>
          <a:ext cx="29638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371600" imgH="444500" progId="Equation.DSMT4">
                  <p:embed/>
                </p:oleObj>
              </mc:Choice>
              <mc:Fallback>
                <p:oleObj name="" r:id="rId3" imgW="1371600" imgH="444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4763" y="3429000"/>
                        <a:ext cx="2963862" cy="8334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5580063" y="3284538"/>
            <a:ext cx="2425700" cy="992187"/>
            <a:chOff x="3334" y="2115"/>
            <a:chExt cx="1528" cy="625"/>
          </a:xfrm>
        </p:grpSpPr>
        <p:sp>
          <p:nvSpPr>
            <p:cNvPr id="6154" name="Line 13"/>
            <p:cNvSpPr/>
            <p:nvPr/>
          </p:nvSpPr>
          <p:spPr>
            <a:xfrm flipV="1">
              <a:off x="3334" y="2381"/>
              <a:ext cx="751" cy="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155" name="Text Box 14"/>
            <p:cNvSpPr txBox="1"/>
            <p:nvPr/>
          </p:nvSpPr>
          <p:spPr>
            <a:xfrm>
              <a:off x="4105" y="2217"/>
              <a:ext cx="757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无量纲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  的量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56" name="Oval 15"/>
            <p:cNvSpPr/>
            <p:nvPr/>
          </p:nvSpPr>
          <p:spPr>
            <a:xfrm>
              <a:off x="4085" y="2115"/>
              <a:ext cx="655" cy="609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468313" y="260350"/>
            <a:ext cx="6753225" cy="641350"/>
            <a:chOff x="528" y="265"/>
            <a:chExt cx="4016" cy="404"/>
          </a:xfrm>
        </p:grpSpPr>
        <p:sp>
          <p:nvSpPr>
            <p:cNvPr id="6152" name="Text Box 17"/>
            <p:cNvSpPr txBox="1"/>
            <p:nvPr/>
          </p:nvSpPr>
          <p:spPr>
            <a:xfrm>
              <a:off x="908" y="265"/>
              <a:ext cx="36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相关系数的定义</a:t>
              </a:r>
              <a:endParaRPr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53" name="Oval 18"/>
            <p:cNvSpPr/>
            <p:nvPr/>
          </p:nvSpPr>
          <p:spPr>
            <a:xfrm>
              <a:off x="528" y="432"/>
              <a:ext cx="240" cy="144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8" grpId="0"/>
      <p:bldP spid="10895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1427163" y="2973388"/>
            <a:ext cx="2174875" cy="1293812"/>
            <a:chOff x="816" y="2640"/>
            <a:chExt cx="1680" cy="979"/>
          </a:xfrm>
        </p:grpSpPr>
        <p:sp>
          <p:nvSpPr>
            <p:cNvPr id="7199" name="Text Box 4"/>
            <p:cNvSpPr txBox="1"/>
            <p:nvPr/>
          </p:nvSpPr>
          <p:spPr>
            <a:xfrm>
              <a:off x="1632" y="2731"/>
              <a:ext cx="731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 1    0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00" name="Text Box 5"/>
            <p:cNvSpPr txBox="1"/>
            <p:nvPr/>
          </p:nvSpPr>
          <p:spPr>
            <a:xfrm>
              <a:off x="1632" y="3243"/>
              <a:ext cx="731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  p    q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01" name="Line 6"/>
            <p:cNvSpPr/>
            <p:nvPr/>
          </p:nvSpPr>
          <p:spPr>
            <a:xfrm>
              <a:off x="1488" y="2640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02" name="Text Box 7"/>
            <p:cNvSpPr txBox="1"/>
            <p:nvPr/>
          </p:nvSpPr>
          <p:spPr>
            <a:xfrm>
              <a:off x="997" y="2726"/>
              <a:ext cx="35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03" name="Text Box 8"/>
            <p:cNvSpPr txBox="1"/>
            <p:nvPr/>
          </p:nvSpPr>
          <p:spPr>
            <a:xfrm>
              <a:off x="1004" y="3273"/>
              <a:ext cx="34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04" name="Line 9"/>
            <p:cNvSpPr/>
            <p:nvPr/>
          </p:nvSpPr>
          <p:spPr>
            <a:xfrm>
              <a:off x="816" y="3072"/>
              <a:ext cx="1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4035425" y="2973388"/>
            <a:ext cx="2159000" cy="1336675"/>
            <a:chOff x="816" y="2640"/>
            <a:chExt cx="1680" cy="956"/>
          </a:xfrm>
        </p:grpSpPr>
        <p:sp>
          <p:nvSpPr>
            <p:cNvPr id="7193" name="Text Box 11"/>
            <p:cNvSpPr txBox="1"/>
            <p:nvPr/>
          </p:nvSpPr>
          <p:spPr>
            <a:xfrm>
              <a:off x="1632" y="2727"/>
              <a:ext cx="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 1    0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4" name="Text Box 12"/>
            <p:cNvSpPr txBox="1"/>
            <p:nvPr/>
          </p:nvSpPr>
          <p:spPr>
            <a:xfrm>
              <a:off x="1632" y="3168"/>
              <a:ext cx="7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  p    q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5" name="Line 13"/>
            <p:cNvSpPr/>
            <p:nvPr/>
          </p:nvSpPr>
          <p:spPr>
            <a:xfrm>
              <a:off x="1488" y="2640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96" name="Text Box 14"/>
            <p:cNvSpPr txBox="1"/>
            <p:nvPr/>
          </p:nvSpPr>
          <p:spPr>
            <a:xfrm>
              <a:off x="998" y="2723"/>
              <a:ext cx="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Y  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7" name="Text Box 15"/>
            <p:cNvSpPr txBox="1"/>
            <p:nvPr/>
          </p:nvSpPr>
          <p:spPr>
            <a:xfrm>
              <a:off x="1004" y="3269"/>
              <a:ext cx="3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8" name="Line 16"/>
            <p:cNvSpPr/>
            <p:nvPr/>
          </p:nvSpPr>
          <p:spPr>
            <a:xfrm>
              <a:off x="816" y="3072"/>
              <a:ext cx="1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177" name="Text Box 18"/>
          <p:cNvSpPr txBox="1"/>
          <p:nvPr/>
        </p:nvSpPr>
        <p:spPr>
          <a:xfrm>
            <a:off x="609600" y="260350"/>
            <a:ext cx="47339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zh-CN" altLang="en-US" sz="28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的联合分布为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178" name="Group 41"/>
          <p:cNvGrpSpPr/>
          <p:nvPr/>
        </p:nvGrpSpPr>
        <p:grpSpPr>
          <a:xfrm>
            <a:off x="1692275" y="836613"/>
            <a:ext cx="3095625" cy="1749425"/>
            <a:chOff x="1066" y="802"/>
            <a:chExt cx="1950" cy="1102"/>
          </a:xfrm>
        </p:grpSpPr>
        <p:sp>
          <p:nvSpPr>
            <p:cNvPr id="7182" name="Line 19"/>
            <p:cNvSpPr/>
            <p:nvPr/>
          </p:nvSpPr>
          <p:spPr>
            <a:xfrm flipV="1">
              <a:off x="1066" y="1253"/>
              <a:ext cx="19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83" name="Line 20"/>
            <p:cNvSpPr/>
            <p:nvPr/>
          </p:nvSpPr>
          <p:spPr>
            <a:xfrm>
              <a:off x="1791" y="890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84" name="Line 21"/>
            <p:cNvSpPr/>
            <p:nvPr/>
          </p:nvSpPr>
          <p:spPr>
            <a:xfrm>
              <a:off x="1429" y="890"/>
              <a:ext cx="357" cy="40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85" name="Line 22"/>
            <p:cNvSpPr/>
            <p:nvPr/>
          </p:nvSpPr>
          <p:spPr>
            <a:xfrm>
              <a:off x="1202" y="1026"/>
              <a:ext cx="574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86" name="Text Box 23"/>
            <p:cNvSpPr txBox="1"/>
            <p:nvPr/>
          </p:nvSpPr>
          <p:spPr>
            <a:xfrm>
              <a:off x="1547" y="829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7" name="Text Box 24"/>
            <p:cNvSpPr txBox="1"/>
            <p:nvPr/>
          </p:nvSpPr>
          <p:spPr>
            <a:xfrm>
              <a:off x="1099" y="101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8" name="Text Box 25"/>
            <p:cNvSpPr txBox="1"/>
            <p:nvPr/>
          </p:nvSpPr>
          <p:spPr>
            <a:xfrm>
              <a:off x="1249" y="802"/>
              <a:ext cx="4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ij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9" name="Text Box 26"/>
            <p:cNvSpPr txBox="1"/>
            <p:nvPr/>
          </p:nvSpPr>
          <p:spPr>
            <a:xfrm>
              <a:off x="1882" y="874"/>
              <a:ext cx="10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 1             0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0" name="Text Box 27"/>
            <p:cNvSpPr txBox="1"/>
            <p:nvPr/>
          </p:nvSpPr>
          <p:spPr>
            <a:xfrm>
              <a:off x="1307" y="1253"/>
              <a:ext cx="212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1" name="Text Box 28"/>
            <p:cNvSpPr txBox="1"/>
            <p:nvPr/>
          </p:nvSpPr>
          <p:spPr>
            <a:xfrm>
              <a:off x="1968" y="1271"/>
              <a:ext cx="10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  p            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2" name="Text Box 29"/>
            <p:cNvSpPr txBox="1"/>
            <p:nvPr/>
          </p:nvSpPr>
          <p:spPr>
            <a:xfrm>
              <a:off x="1930" y="1616"/>
              <a:ext cx="10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             q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179" name="Text Box 30"/>
          <p:cNvSpPr txBox="1"/>
          <p:nvPr/>
        </p:nvSpPr>
        <p:spPr>
          <a:xfrm>
            <a:off x="6232525" y="1268413"/>
            <a:ext cx="17494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0 &lt;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 &lt;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 + q =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1</a:t>
            </a:r>
            <a:endParaRPr lang="en-US" altLang="zh-CN" sz="28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4447" name="Text Box 31"/>
          <p:cNvSpPr txBox="1"/>
          <p:nvPr/>
        </p:nvSpPr>
        <p:spPr>
          <a:xfrm>
            <a:off x="620713" y="3117850"/>
            <a:ext cx="5445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81" name="Rectangle 40"/>
          <p:cNvSpPr/>
          <p:nvPr/>
        </p:nvSpPr>
        <p:spPr>
          <a:xfrm>
            <a:off x="7439025" y="6429375"/>
            <a:ext cx="287338" cy="2603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1084458" name="Object 2"/>
          <p:cNvGraphicFramePr>
            <a:graphicFrameLocks noChangeAspect="1"/>
          </p:cNvGraphicFramePr>
          <p:nvPr/>
        </p:nvGraphicFramePr>
        <p:xfrm>
          <a:off x="1474788" y="4413250"/>
          <a:ext cx="29511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58265" imgH="203200" progId="Equation.DSMT4">
                  <p:embed/>
                </p:oleObj>
              </mc:Choice>
              <mc:Fallback>
                <p:oleObj name="" r:id="rId1" imgW="1358265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4788" y="4413250"/>
                        <a:ext cx="2951162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59" name="Object 3"/>
          <p:cNvGraphicFramePr>
            <a:graphicFrameLocks noChangeAspect="1"/>
          </p:cNvGraphicFramePr>
          <p:nvPr/>
        </p:nvGraphicFramePr>
        <p:xfrm>
          <a:off x="4786313" y="4500563"/>
          <a:ext cx="1658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799465" imgH="203200" progId="Equation.DSMT4">
                  <p:embed/>
                </p:oleObj>
              </mc:Choice>
              <mc:Fallback>
                <p:oleObj name="" r:id="rId3" imgW="799465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6313" y="4500563"/>
                        <a:ext cx="16589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62" name="Object 4"/>
          <p:cNvGraphicFramePr>
            <a:graphicFrameLocks noChangeAspect="1"/>
          </p:cNvGraphicFramePr>
          <p:nvPr/>
        </p:nvGraphicFramePr>
        <p:xfrm>
          <a:off x="1500188" y="5068888"/>
          <a:ext cx="496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374900" imgH="203200" progId="Equation.DSMT4">
                  <p:embed/>
                </p:oleObj>
              </mc:Choice>
              <mc:Fallback>
                <p:oleObj name="" r:id="rId5" imgW="2374900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188" y="5068888"/>
                        <a:ext cx="4968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1476375" y="5572125"/>
          <a:ext cx="3095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536065" imgH="203200" progId="Equation.DSMT4">
                  <p:embed/>
                </p:oleObj>
              </mc:Choice>
              <mc:Fallback>
                <p:oleObj name="" r:id="rId7" imgW="1536065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5572125"/>
                        <a:ext cx="30956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4786313" y="5500688"/>
          <a:ext cx="2590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1562100" imgH="444500" progId="Equation.DSMT4">
                  <p:embed/>
                </p:oleObj>
              </mc:Choice>
              <mc:Fallback>
                <p:oleObj name="" r:id="rId9" imgW="15621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6313" y="5500688"/>
                        <a:ext cx="25908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8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8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8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9538" name="Text Box 2"/>
          <p:cNvSpPr txBox="1"/>
          <p:nvPr/>
        </p:nvSpPr>
        <p:spPr>
          <a:xfrm>
            <a:off x="517525" y="428625"/>
            <a:ext cx="4040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例、设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的概率密度为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9539" name="Object 2"/>
          <p:cNvGraphicFramePr>
            <a:graphicFrameLocks noChangeAspect="1"/>
          </p:cNvGraphicFramePr>
          <p:nvPr/>
        </p:nvGraphicFramePr>
        <p:xfrm>
          <a:off x="1866900" y="928688"/>
          <a:ext cx="500538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33600" imgH="457200" progId="Equation.DSMT4">
                  <p:embed/>
                </p:oleObj>
              </mc:Choice>
              <mc:Fallback>
                <p:oleObj name="" r:id="rId1" imgW="2133600" imgH="457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6900" y="928688"/>
                        <a:ext cx="5005388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0" name="Text Box 4"/>
          <p:cNvSpPr txBox="1"/>
          <p:nvPr/>
        </p:nvSpPr>
        <p:spPr>
          <a:xfrm>
            <a:off x="468313" y="2000250"/>
            <a:ext cx="30019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Cov(X,Y),</a:t>
            </a:r>
            <a:r>
              <a:rPr lang="el-GR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ρ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XY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28625" y="2643188"/>
          <a:ext cx="19065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812165" imgH="215900" progId="Equation.DSMT4">
                  <p:embed/>
                </p:oleObj>
              </mc:Choice>
              <mc:Fallback>
                <p:oleObj name="" r:id="rId3" imgW="812165" imgH="215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2643188"/>
                        <a:ext cx="1906588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312988" y="2500313"/>
          <a:ext cx="31877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358900" imgH="330200" progId="Equation.DSMT4">
                  <p:embed/>
                </p:oleObj>
              </mc:Choice>
              <mc:Fallback>
                <p:oleObj name="" r:id="rId5" imgW="1358900" imgH="330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2988" y="2500313"/>
                        <a:ext cx="3187700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5443538" y="2500313"/>
          <a:ext cx="27987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193800" imgH="330200" progId="Equation.DSMT4">
                  <p:embed/>
                </p:oleObj>
              </mc:Choice>
              <mc:Fallback>
                <p:oleObj name="" r:id="rId7" imgW="1193800" imgH="330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3538" y="2500313"/>
                        <a:ext cx="2798762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8239125" y="2428875"/>
          <a:ext cx="4762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203200" imgH="393700" progId="Equation.DSMT4">
                  <p:embed/>
                </p:oleObj>
              </mc:Choice>
              <mc:Fallback>
                <p:oleObj name="" r:id="rId9" imgW="203200" imgH="393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39125" y="2428875"/>
                        <a:ext cx="47625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68325" y="3698875"/>
          <a:ext cx="1339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571500" imgH="228600" progId="Equation.DSMT4">
                  <p:embed/>
                </p:oleObj>
              </mc:Choice>
              <mc:Fallback>
                <p:oleObj name="" r:id="rId11" imgW="5715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8325" y="3698875"/>
                        <a:ext cx="133985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857375" y="3571875"/>
          <a:ext cx="33972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1447800" imgH="330200" progId="Equation.DSMT4">
                  <p:embed/>
                </p:oleObj>
              </mc:Choice>
              <mc:Fallback>
                <p:oleObj name="" r:id="rId13" imgW="1447800" imgH="330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57375" y="3571875"/>
                        <a:ext cx="339725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5157788" y="3571875"/>
          <a:ext cx="29479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5" imgW="1257300" imgH="330200" progId="Equation.DSMT4">
                  <p:embed/>
                </p:oleObj>
              </mc:Choice>
              <mc:Fallback>
                <p:oleObj name="" r:id="rId15" imgW="1257300" imgH="330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57788" y="3571875"/>
                        <a:ext cx="2947987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8167688" y="3500438"/>
          <a:ext cx="4762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203200" imgH="393700" progId="Equation.DSMT4">
                  <p:embed/>
                </p:oleObj>
              </mc:Choice>
              <mc:Fallback>
                <p:oleObj name="" r:id="rId17" imgW="203200" imgH="393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67688" y="3500438"/>
                        <a:ext cx="47625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511175" y="4332288"/>
          <a:ext cx="44180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2005965" imgH="393700" progId="Equation.DSMT4">
                  <p:embed/>
                </p:oleObj>
              </mc:Choice>
              <mc:Fallback>
                <p:oleObj name="" r:id="rId19" imgW="2005965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1175" y="4332288"/>
                        <a:ext cx="4418013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500063" y="5429250"/>
          <a:ext cx="13700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1" imgW="584200" imgH="203200" progId="Equation.DSMT4">
                  <p:embed/>
                </p:oleObj>
              </mc:Choice>
              <mc:Fallback>
                <p:oleObj name="" r:id="rId21" imgW="584200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0063" y="5429250"/>
                        <a:ext cx="13700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1889125" y="5270500"/>
          <a:ext cx="33385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3" imgW="1422400" imgH="330200" progId="Equation.DSMT4">
                  <p:embed/>
                </p:oleObj>
              </mc:Choice>
              <mc:Fallback>
                <p:oleObj name="" r:id="rId23" imgW="1422400" imgH="330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89125" y="5270500"/>
                        <a:ext cx="3338513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5146675" y="5270500"/>
          <a:ext cx="29781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5" imgW="1269365" imgH="330200" progId="Equation.DSMT4">
                  <p:embed/>
                </p:oleObj>
              </mc:Choice>
              <mc:Fallback>
                <p:oleObj name="" r:id="rId25" imgW="1269365" imgH="330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46675" y="5270500"/>
                        <a:ext cx="297815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8174038" y="5199063"/>
          <a:ext cx="3270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7" imgW="139700" imgH="393700" progId="Equation.DSMT4">
                  <p:embed/>
                </p:oleObj>
              </mc:Choice>
              <mc:Fallback>
                <p:oleObj name="" r:id="rId27" imgW="139700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174038" y="5199063"/>
                        <a:ext cx="3270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8" grpId="0"/>
      <p:bldP spid="10895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56" name="Object 12"/>
          <p:cNvGraphicFramePr>
            <a:graphicFrameLocks noChangeAspect="1"/>
          </p:cNvGraphicFramePr>
          <p:nvPr/>
        </p:nvGraphicFramePr>
        <p:xfrm>
          <a:off x="485775" y="500063"/>
          <a:ext cx="49434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108200" imgH="228600" progId="Equation.DSMT4">
                  <p:embed/>
                </p:oleObj>
              </mc:Choice>
              <mc:Fallback>
                <p:oleObj name="" r:id="rId1" imgW="21082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775" y="500063"/>
                        <a:ext cx="4943475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5451475" y="285750"/>
          <a:ext cx="1549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660400" imgH="393700" progId="Equation.DSMT4">
                  <p:embed/>
                </p:oleObj>
              </mc:Choice>
              <mc:Fallback>
                <p:oleObj name="" r:id="rId3" imgW="660400" imgH="3937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1475" y="285750"/>
                        <a:ext cx="1549400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7046913" y="285750"/>
          <a:ext cx="9540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405765" imgH="393065" progId="Equation.DSMT4">
                  <p:embed/>
                </p:oleObj>
              </mc:Choice>
              <mc:Fallback>
                <p:oleObj name="" r:id="rId5" imgW="405765" imgH="3930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6913" y="285750"/>
                        <a:ext cx="954087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557213" y="1500188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044700" imgH="203200" progId="Equation.DSMT4">
                  <p:embed/>
                </p:oleObj>
              </mc:Choice>
              <mc:Fallback>
                <p:oleObj name="" r:id="rId7" imgW="2044700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213" y="1500188"/>
                        <a:ext cx="48006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5400675" y="1214438"/>
          <a:ext cx="16684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711200" imgH="393700" progId="Equation.DSMT4">
                  <p:embed/>
                </p:oleObj>
              </mc:Choice>
              <mc:Fallback>
                <p:oleObj name="" r:id="rId9" imgW="711200" imgH="3937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0675" y="1214438"/>
                        <a:ext cx="166846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7023100" y="1214438"/>
          <a:ext cx="1192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508000" imgH="393700" progId="Equation.DSMT4">
                  <p:embed/>
                </p:oleObj>
              </mc:Choice>
              <mc:Fallback>
                <p:oleObj name="" r:id="rId11" imgW="508000" imgH="393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3100" y="1214438"/>
                        <a:ext cx="11922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642938" y="2803525"/>
          <a:ext cx="34290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1485265" imgH="444500" progId="Equation.DSMT4">
                  <p:embed/>
                </p:oleObj>
              </mc:Choice>
              <mc:Fallback>
                <p:oleObj name="" r:id="rId13" imgW="1485265" imgH="4445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938" y="2803525"/>
                        <a:ext cx="3429000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25913" y="2357438"/>
          <a:ext cx="123190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533400" imgH="761365" progId="Equation.DSMT4">
                  <p:embed/>
                </p:oleObj>
              </mc:Choice>
              <mc:Fallback>
                <p:oleObj name="" r:id="rId15" imgW="533400" imgH="7613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5913" y="2357438"/>
                        <a:ext cx="1231900" cy="192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5357813" y="2786063"/>
          <a:ext cx="7032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7" imgW="304800" imgH="393065" progId="Equation.DSMT4">
                  <p:embed/>
                </p:oleObj>
              </mc:Choice>
              <mc:Fallback>
                <p:oleObj name="" r:id="rId17" imgW="304800" imgH="39306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57813" y="2786063"/>
                        <a:ext cx="703262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3634" name="Text Box 2"/>
          <p:cNvSpPr txBox="1"/>
          <p:nvPr/>
        </p:nvSpPr>
        <p:spPr>
          <a:xfrm>
            <a:off x="381000" y="765175"/>
            <a:ext cx="6477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93635" name="Object 2"/>
          <p:cNvGraphicFramePr>
            <a:graphicFrameLocks noChangeAspect="1"/>
          </p:cNvGraphicFramePr>
          <p:nvPr/>
        </p:nvGraphicFramePr>
        <p:xfrm>
          <a:off x="1135063" y="893763"/>
          <a:ext cx="14208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46200" imgH="469900" progId="Equation.DSMT4">
                  <p:embed/>
                </p:oleObj>
              </mc:Choice>
              <mc:Fallback>
                <p:oleObj name="" r:id="rId1" imgW="1346200" imgH="469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5063" y="893763"/>
                        <a:ext cx="142081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Group 5"/>
          <p:cNvGrpSpPr/>
          <p:nvPr/>
        </p:nvGrpSpPr>
        <p:grpSpPr>
          <a:xfrm>
            <a:off x="468313" y="115888"/>
            <a:ext cx="5111750" cy="641350"/>
            <a:chOff x="528" y="265"/>
            <a:chExt cx="2736" cy="404"/>
          </a:xfrm>
        </p:grpSpPr>
        <p:sp>
          <p:nvSpPr>
            <p:cNvPr id="13325" name="Text Box 6"/>
            <p:cNvSpPr txBox="1"/>
            <p:nvPr/>
          </p:nvSpPr>
          <p:spPr>
            <a:xfrm>
              <a:off x="908" y="265"/>
              <a:ext cx="235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相关系数的性质</a:t>
              </a:r>
              <a:endParaRPr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26" name="Oval 7"/>
            <p:cNvSpPr/>
            <p:nvPr/>
          </p:nvSpPr>
          <p:spPr>
            <a:xfrm>
              <a:off x="528" y="432"/>
              <a:ext cx="240" cy="144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1093648" name="Text Box 16"/>
          <p:cNvSpPr txBox="1"/>
          <p:nvPr/>
        </p:nvSpPr>
        <p:spPr>
          <a:xfrm>
            <a:off x="468313" y="1582738"/>
            <a:ext cx="590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93649" name="Object 8"/>
          <p:cNvGraphicFramePr>
            <a:graphicFrameLocks noChangeAspect="1"/>
          </p:cNvGraphicFramePr>
          <p:nvPr/>
        </p:nvGraphicFramePr>
        <p:xfrm>
          <a:off x="882650" y="1557338"/>
          <a:ext cx="4768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816100" imgH="228600" progId="Equation.DSMT4">
                  <p:embed/>
                </p:oleObj>
              </mc:Choice>
              <mc:Fallback>
                <p:oleObj name="" r:id="rId3" imgW="18161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650" y="1557338"/>
                        <a:ext cx="476885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50" name="AutoShape 18"/>
          <p:cNvSpPr/>
          <p:nvPr/>
        </p:nvSpPr>
        <p:spPr>
          <a:xfrm>
            <a:off x="611188" y="2500313"/>
            <a:ext cx="704850" cy="187325"/>
          </a:xfrm>
          <a:prstGeom prst="leftRightArrow">
            <a:avLst>
              <a:gd name="adj1" fmla="val 50000"/>
              <a:gd name="adj2" fmla="val 75254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93651" name="Text Box 19"/>
          <p:cNvSpPr txBox="1"/>
          <p:nvPr/>
        </p:nvSpPr>
        <p:spPr>
          <a:xfrm>
            <a:off x="1258888" y="2327275"/>
            <a:ext cx="4321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存在常数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a,b,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使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93652" name="Object 9"/>
          <p:cNvGraphicFramePr>
            <a:graphicFrameLocks noChangeAspect="1"/>
          </p:cNvGraphicFramePr>
          <p:nvPr/>
        </p:nvGraphicFramePr>
        <p:xfrm>
          <a:off x="4068763" y="2398713"/>
          <a:ext cx="23034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116965" imgH="203200" progId="Equation.DSMT4">
                  <p:embed/>
                </p:oleObj>
              </mc:Choice>
              <mc:Fallback>
                <p:oleObj name="" r:id="rId5" imgW="1116965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8763" y="2398713"/>
                        <a:ext cx="2303462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6"/>
          <p:cNvSpPr txBox="1"/>
          <p:nvPr/>
        </p:nvSpPr>
        <p:spPr>
          <a:xfrm>
            <a:off x="468313" y="3846513"/>
            <a:ext cx="590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900113" y="3775075"/>
          <a:ext cx="1511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571500" imgH="228600" progId="Equation.DSMT4">
                  <p:embed/>
                </p:oleObj>
              </mc:Choice>
              <mc:Fallback>
                <p:oleObj name="" r:id="rId7" imgW="5715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775075"/>
                        <a:ext cx="15113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9"/>
          <p:cNvSpPr txBox="1"/>
          <p:nvPr/>
        </p:nvSpPr>
        <p:spPr>
          <a:xfrm>
            <a:off x="2989263" y="3821113"/>
            <a:ext cx="4321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称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9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4" grpId="0"/>
      <p:bldP spid="1093648" grpId="0"/>
      <p:bldP spid="1093650" grpId="0" bldLvl="0" animBg="1"/>
      <p:bldP spid="1093651" grpId="0"/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3" name="Text Box 2"/>
          <p:cNvSpPr txBox="1"/>
          <p:nvPr/>
        </p:nvSpPr>
        <p:spPr>
          <a:xfrm>
            <a:off x="250825" y="71438"/>
            <a:ext cx="864235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相关系数只是随机变量间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线性关系强弱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的一个度量，因而说得更确切一些，应该把它称作线性相关系数，只是大家习惯了，所以叫相关系数。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344" name="Text Box 2"/>
          <p:cNvSpPr txBox="1"/>
          <p:nvPr/>
        </p:nvSpPr>
        <p:spPr>
          <a:xfrm>
            <a:off x="357188" y="2009775"/>
            <a:ext cx="8642350" cy="206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当          时，上述性质表明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间存在线性关系，并且       时正线性相关，          时负线性相关，当         时，称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是不相关的或者零相关的。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4338" name="Object 7"/>
          <p:cNvGraphicFramePr>
            <a:graphicFrameLocks noGrp="1" noChangeAspect="1"/>
          </p:cNvGraphicFramePr>
          <p:nvPr/>
        </p:nvGraphicFramePr>
        <p:xfrm>
          <a:off x="1214438" y="2047875"/>
          <a:ext cx="863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393700" imgH="254000" progId="Equation.DSMT4">
                  <p:embed/>
                </p:oleObj>
              </mc:Choice>
              <mc:Fallback>
                <p:oleObj name="" r:id="rId1" imgW="393700" imgH="254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4438" y="2047875"/>
                        <a:ext cx="8636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2439988" y="2586038"/>
          <a:ext cx="8461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55600" imgH="203200" progId="Equation.DSMT4">
                  <p:embed/>
                </p:oleObj>
              </mc:Choice>
              <mc:Fallback>
                <p:oleObj name="" r:id="rId3" imgW="355600" imgH="203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988" y="2586038"/>
                        <a:ext cx="846137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9"/>
          <p:cNvGraphicFramePr>
            <a:graphicFrameLocks noChangeAspect="1"/>
          </p:cNvGraphicFramePr>
          <p:nvPr/>
        </p:nvGraphicFramePr>
        <p:xfrm>
          <a:off x="5953125" y="2552700"/>
          <a:ext cx="1057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444500" imgH="203200" progId="Equation.DSMT4">
                  <p:embed/>
                </p:oleObj>
              </mc:Choice>
              <mc:Fallback>
                <p:oleObj name="" r:id="rId5" imgW="44450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3125" y="2552700"/>
                        <a:ext cx="105727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2"/>
          <p:cNvGraphicFramePr>
            <a:graphicFrameLocks noChangeAspect="1"/>
          </p:cNvGraphicFramePr>
          <p:nvPr/>
        </p:nvGraphicFramePr>
        <p:xfrm>
          <a:off x="2071688" y="3032125"/>
          <a:ext cx="9064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381000" imgH="203200" progId="Equation.DSMT4">
                  <p:embed/>
                </p:oleObj>
              </mc:Choice>
              <mc:Fallback>
                <p:oleObj name="" r:id="rId7" imgW="3810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1688" y="3032125"/>
                        <a:ext cx="906462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2"/>
          <p:cNvSpPr txBox="1"/>
          <p:nvPr/>
        </p:nvSpPr>
        <p:spPr>
          <a:xfrm>
            <a:off x="509588" y="4152900"/>
            <a:ext cx="8642350" cy="206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前面已有：当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独立时，必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Cov(X,Y)=0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。从而          ， 于是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不相关，确切地讲，是不线性相关。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问题：当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不相关时，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是否一定独立？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4342" name="Object 13"/>
          <p:cNvGraphicFramePr>
            <a:graphicFrameLocks noChangeAspect="1"/>
          </p:cNvGraphicFramePr>
          <p:nvPr/>
        </p:nvGraphicFramePr>
        <p:xfrm>
          <a:off x="1022350" y="4730750"/>
          <a:ext cx="9064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381000" imgH="203200" progId="Equation.DSMT4">
                  <p:embed/>
                </p:oleObj>
              </mc:Choice>
              <mc:Fallback>
                <p:oleObj name="" r:id="rId9" imgW="381000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2350" y="4730750"/>
                        <a:ext cx="906463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357188" y="214313"/>
            <a:ext cx="8642350" cy="2773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问题：当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不相关时，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是否一定独立？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回答：否！理由：若</a:t>
            </a:r>
            <a:r>
              <a:rPr lang="en-US" altLang="zh-CN" sz="32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32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不相关，则它们之间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不存在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线性关系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，但它们之间可能存在别的函数关系，从而是不独立的。请看下例：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8" name="Text Box 2"/>
          <p:cNvSpPr txBox="1"/>
          <p:nvPr/>
        </p:nvSpPr>
        <p:spPr>
          <a:xfrm>
            <a:off x="381000" y="509588"/>
            <a:ext cx="5953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96707" name="Object 2"/>
          <p:cNvGraphicFramePr>
            <a:graphicFrameLocks noChangeAspect="1"/>
          </p:cNvGraphicFramePr>
          <p:nvPr/>
        </p:nvGraphicFramePr>
        <p:xfrm>
          <a:off x="990600" y="495300"/>
          <a:ext cx="1277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244600" imgH="469900" progId="Equation.DSMT4">
                  <p:embed/>
                </p:oleObj>
              </mc:Choice>
              <mc:Fallback>
                <p:oleObj name="" r:id="rId1" imgW="1244600" imgH="469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495300"/>
                        <a:ext cx="127793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8" name="AutoShape 4"/>
          <p:cNvSpPr/>
          <p:nvPr/>
        </p:nvSpPr>
        <p:spPr>
          <a:xfrm>
            <a:off x="2743200" y="649288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1096709" name="Rectangle 5"/>
          <p:cNvSpPr/>
          <p:nvPr/>
        </p:nvSpPr>
        <p:spPr>
          <a:xfrm>
            <a:off x="3635375" y="501650"/>
            <a:ext cx="3276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6710" name="AutoShape 6"/>
          <p:cNvSpPr/>
          <p:nvPr/>
        </p:nvSpPr>
        <p:spPr>
          <a:xfrm>
            <a:off x="2743200" y="1381125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096711" name="Object 3"/>
          <p:cNvGraphicFramePr>
            <a:graphicFrameLocks noChangeAspect="1"/>
          </p:cNvGraphicFramePr>
          <p:nvPr/>
        </p:nvGraphicFramePr>
        <p:xfrm>
          <a:off x="3779838" y="1225550"/>
          <a:ext cx="25574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2222500" imgH="431800" progId="Equation.DSMT4">
                  <p:embed/>
                </p:oleObj>
              </mc:Choice>
              <mc:Fallback>
                <p:oleObj name="" r:id="rId3" imgW="2222500" imgH="431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838" y="1225550"/>
                        <a:ext cx="2557462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2" name="AutoShape 8"/>
          <p:cNvSpPr/>
          <p:nvPr/>
        </p:nvSpPr>
        <p:spPr>
          <a:xfrm>
            <a:off x="2743200" y="2060575"/>
            <a:ext cx="914400" cy="150813"/>
          </a:xfrm>
          <a:prstGeom prst="leftRightArrow">
            <a:avLst>
              <a:gd name="adj1" fmla="val 50000"/>
              <a:gd name="adj2" fmla="val 121262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096713" name="Object 4"/>
          <p:cNvGraphicFramePr>
            <a:graphicFrameLocks noChangeAspect="1"/>
          </p:cNvGraphicFramePr>
          <p:nvPr/>
        </p:nvGraphicFramePr>
        <p:xfrm>
          <a:off x="3779838" y="1916113"/>
          <a:ext cx="3133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3314700" imgH="431800" progId="Equation.DSMT4">
                  <p:embed/>
                </p:oleObj>
              </mc:Choice>
              <mc:Fallback>
                <p:oleObj name="" r:id="rId5" imgW="3314700" imgH="4318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1916113"/>
                        <a:ext cx="313372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4" name="AutoShape 10"/>
          <p:cNvSpPr/>
          <p:nvPr/>
        </p:nvSpPr>
        <p:spPr>
          <a:xfrm>
            <a:off x="2728913" y="275590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096715" name="Object 5"/>
          <p:cNvGraphicFramePr>
            <a:graphicFrameLocks noChangeAspect="1"/>
          </p:cNvGraphicFramePr>
          <p:nvPr/>
        </p:nvGraphicFramePr>
        <p:xfrm>
          <a:off x="3795713" y="2647950"/>
          <a:ext cx="32829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4178300" imgH="431800" progId="Equation.DSMT4">
                  <p:embed/>
                </p:oleObj>
              </mc:Choice>
              <mc:Fallback>
                <p:oleObj name="" r:id="rId7" imgW="4178300" imgH="4318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5713" y="2647950"/>
                        <a:ext cx="328295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6" name="Rectangle 12"/>
          <p:cNvSpPr/>
          <p:nvPr/>
        </p:nvSpPr>
        <p:spPr>
          <a:xfrm>
            <a:off x="827088" y="3208338"/>
            <a:ext cx="26781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6717" name="AutoShape 13"/>
          <p:cNvSpPr/>
          <p:nvPr/>
        </p:nvSpPr>
        <p:spPr>
          <a:xfrm>
            <a:off x="3621088" y="3328988"/>
            <a:ext cx="838200" cy="184150"/>
          </a:xfrm>
          <a:prstGeom prst="rightArrow">
            <a:avLst>
              <a:gd name="adj1" fmla="val 50000"/>
              <a:gd name="adj2" fmla="val 113793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1096718" name="Rectangle 14"/>
          <p:cNvSpPr/>
          <p:nvPr/>
        </p:nvSpPr>
        <p:spPr>
          <a:xfrm>
            <a:off x="4657725" y="3236913"/>
            <a:ext cx="34067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3621088" y="3557588"/>
            <a:ext cx="838200" cy="303212"/>
            <a:chOff x="2256" y="2976"/>
            <a:chExt cx="624" cy="192"/>
          </a:xfrm>
        </p:grpSpPr>
        <p:sp>
          <p:nvSpPr>
            <p:cNvPr id="18452" name="AutoShape 16"/>
            <p:cNvSpPr/>
            <p:nvPr/>
          </p:nvSpPr>
          <p:spPr>
            <a:xfrm>
              <a:off x="2256" y="3024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800" b="1" dirty="0">
                <a:latin typeface="Calibri" panose="020F0502020204030204" pitchFamily="34" charset="0"/>
              </a:endParaRPr>
            </a:p>
          </p:txBody>
        </p:sp>
        <p:sp>
          <p:nvSpPr>
            <p:cNvPr id="18453" name="Line 17"/>
            <p:cNvSpPr/>
            <p:nvPr/>
          </p:nvSpPr>
          <p:spPr>
            <a:xfrm>
              <a:off x="2448" y="2976"/>
              <a:ext cx="336" cy="192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96722" name="Rectangle 18"/>
          <p:cNvSpPr/>
          <p:nvPr/>
        </p:nvSpPr>
        <p:spPr>
          <a:xfrm>
            <a:off x="773113" y="4005263"/>
            <a:ext cx="754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但若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服从二维正态分布，</a:t>
            </a:r>
            <a:endParaRPr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6723" name="Rectangle 19"/>
          <p:cNvSpPr/>
          <p:nvPr/>
        </p:nvSpPr>
        <p:spPr>
          <a:xfrm>
            <a:off x="1933575" y="4621213"/>
            <a:ext cx="2746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lang="zh-CN" altLang="en-US" sz="2800" b="1" i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6724" name="AutoShape 20"/>
          <p:cNvSpPr/>
          <p:nvPr/>
        </p:nvSpPr>
        <p:spPr>
          <a:xfrm>
            <a:off x="4572000" y="4868863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1096725" name="Rectangle 21"/>
          <p:cNvSpPr/>
          <p:nvPr/>
        </p:nvSpPr>
        <p:spPr>
          <a:xfrm>
            <a:off x="5397500" y="4649788"/>
            <a:ext cx="3276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en-US" sz="2800" b="1" i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9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9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9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9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9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9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9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9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9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 bldLvl="0" animBg="1"/>
      <p:bldP spid="1096709" grpId="0"/>
      <p:bldP spid="1096710" grpId="0" bldLvl="0" animBg="1"/>
      <p:bldP spid="1096712" grpId="0" bldLvl="0" animBg="1"/>
      <p:bldP spid="1096714" grpId="0" bldLvl="0" animBg="1"/>
      <p:bldP spid="1096716" grpId="0"/>
      <p:bldP spid="1096717" grpId="0" bldLvl="0" animBg="1"/>
      <p:bldP spid="1096718" grpId="0"/>
      <p:bldP spid="1096722" grpId="0"/>
      <p:bldP spid="1096723" grpId="0"/>
      <p:bldP spid="1096724" grpId="0" bldLvl="0" animBg="1"/>
      <p:bldP spid="10967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 Box 2"/>
          <p:cNvSpPr txBox="1"/>
          <p:nvPr/>
        </p:nvSpPr>
        <p:spPr>
          <a:xfrm>
            <a:off x="612775" y="333375"/>
            <a:ext cx="6911975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连续型随机变量的数学期望</a:t>
            </a:r>
            <a:r>
              <a:rPr lang="en-US" altLang="zh-CN" sz="3600" dirty="0">
                <a:solidFill>
                  <a:srgbClr val="4E3CF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E(X)</a:t>
            </a:r>
            <a:endParaRPr lang="en-US" altLang="zh-CN" sz="3600" dirty="0">
              <a:solidFill>
                <a:srgbClr val="4E3CF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4275" name="Object 2"/>
          <p:cNvGraphicFramePr>
            <a:graphicFrameLocks noChangeAspect="1"/>
          </p:cNvGraphicFramePr>
          <p:nvPr/>
        </p:nvGraphicFramePr>
        <p:xfrm>
          <a:off x="1539875" y="4365625"/>
          <a:ext cx="41179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5400" imgH="330200" progId="Equation.DSMT4">
                  <p:embed/>
                </p:oleObj>
              </mc:Choice>
              <mc:Fallback>
                <p:oleObj name="" r:id="rId1" imgW="1295400" imgH="330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9875" y="4365625"/>
                        <a:ext cx="4117975" cy="1050925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tx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/>
          <p:nvPr/>
        </p:nvSpPr>
        <p:spPr>
          <a:xfrm>
            <a:off x="374650" y="1268413"/>
            <a:ext cx="3035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连续型随机变量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Rectangle 5"/>
          <p:cNvSpPr/>
          <p:nvPr/>
        </p:nvSpPr>
        <p:spPr>
          <a:xfrm>
            <a:off x="684213" y="19161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定义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4278" name="Text Box 6"/>
          <p:cNvSpPr txBox="1"/>
          <p:nvPr/>
        </p:nvSpPr>
        <p:spPr>
          <a:xfrm>
            <a:off x="1547813" y="1973263"/>
            <a:ext cx="6573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latin typeface="Calibri" panose="020F0502020204030204" pitchFamily="34" charset="0"/>
              </a:rPr>
              <a:t>设连续型随机变量</a:t>
            </a:r>
            <a:r>
              <a:rPr lang="en-US" altLang="zh-CN" sz="2800" b="1" dirty="0">
                <a:latin typeface="Calibri" panose="020F0502020204030204" pitchFamily="34" charset="0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</a:rPr>
              <a:t>的概率密度为 </a:t>
            </a:r>
            <a:r>
              <a:rPr lang="en-US" altLang="zh-CN" sz="2800" b="1" dirty="0">
                <a:latin typeface="Calibri" panose="020F0502020204030204" pitchFamily="34" charset="0"/>
              </a:rPr>
              <a:t>f (x), </a:t>
            </a:r>
            <a:r>
              <a:rPr lang="zh-CN" altLang="en-US" sz="2800" b="1" dirty="0">
                <a:latin typeface="Calibri" panose="020F0502020204030204" pitchFamily="34" charset="0"/>
              </a:rPr>
              <a:t>则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54279" name="Object 3"/>
          <p:cNvGraphicFramePr>
            <a:graphicFrameLocks noChangeAspect="1"/>
          </p:cNvGraphicFramePr>
          <p:nvPr/>
        </p:nvGraphicFramePr>
        <p:xfrm>
          <a:off x="469900" y="2708275"/>
          <a:ext cx="770413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4559300" imgH="711200" progId="Equation.DSMT4">
                  <p:embed/>
                </p:oleObj>
              </mc:Choice>
              <mc:Fallback>
                <p:oleObj name="" r:id="rId3" imgW="4559300" imgH="711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00" y="2708275"/>
                        <a:ext cx="7704138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/>
          <p:nvPr/>
        </p:nvSpPr>
        <p:spPr>
          <a:xfrm>
            <a:off x="611188" y="4621213"/>
            <a:ext cx="7381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即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6" grpId="0"/>
      <p:bldP spid="54277" grpId="0"/>
      <p:bldP spid="54278" grpId="0"/>
      <p:bldP spid="54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2195513" y="333375"/>
            <a:ext cx="331152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数学期望的计算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8371" name="Text Box 3"/>
          <p:cNvSpPr txBox="1"/>
          <p:nvPr/>
        </p:nvSpPr>
        <p:spPr>
          <a:xfrm>
            <a:off x="1403350" y="1125538"/>
            <a:ext cx="547211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已知随机变量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的密度函数为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8372" name="Text Box 4"/>
          <p:cNvSpPr txBox="1"/>
          <p:nvPr/>
        </p:nvSpPr>
        <p:spPr>
          <a:xfrm>
            <a:off x="668338" y="1125538"/>
            <a:ext cx="625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例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1187450" y="1844675"/>
          <a:ext cx="39370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133600" imgH="914400" progId="Equation.DSMT4">
                  <p:embed/>
                </p:oleObj>
              </mc:Choice>
              <mc:Fallback>
                <p:oleObj name="" r:id="rId1" imgW="2133600" imgH="914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844675"/>
                        <a:ext cx="3937000" cy="168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/>
        </p:nvGraphicFramePr>
        <p:xfrm>
          <a:off x="1258888" y="3716338"/>
          <a:ext cx="32718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244600" imgH="330200" progId="Equation.DSMT4">
                  <p:embed/>
                </p:oleObj>
              </mc:Choice>
              <mc:Fallback>
                <p:oleObj name="" r:id="rId3" imgW="1244600" imgH="330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3716338"/>
                        <a:ext cx="3271837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/>
          <p:nvPr/>
        </p:nvSpPr>
        <p:spPr>
          <a:xfrm>
            <a:off x="5508625" y="2316163"/>
            <a:ext cx="29178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求数学期望。   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8376" name="Text Box 8"/>
          <p:cNvSpPr txBox="1"/>
          <p:nvPr/>
        </p:nvSpPr>
        <p:spPr>
          <a:xfrm>
            <a:off x="566738" y="3846513"/>
            <a:ext cx="8366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解</a:t>
            </a:r>
            <a:r>
              <a:rPr lang="zh-CN" altLang="en-US" sz="2800" b="1" dirty="0">
                <a:latin typeface="Arial" panose="020B0604020202020204" pitchFamily="34" charset="0"/>
              </a:rPr>
              <a:t>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58377" name="Object 4"/>
          <p:cNvGraphicFramePr>
            <a:graphicFrameLocks noChangeAspect="1"/>
          </p:cNvGraphicFramePr>
          <p:nvPr/>
        </p:nvGraphicFramePr>
        <p:xfrm>
          <a:off x="827088" y="4714875"/>
          <a:ext cx="71755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730500" imgH="431800" progId="Equation.DSMT4">
                  <p:embed/>
                </p:oleObj>
              </mc:Choice>
              <mc:Fallback>
                <p:oleObj name="" r:id="rId5" imgW="2730500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4714875"/>
                        <a:ext cx="717550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865188" y="5748338"/>
          <a:ext cx="635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41300" imgH="177800" progId="Equation.DSMT4">
                  <p:embed/>
                </p:oleObj>
              </mc:Choice>
              <mc:Fallback>
                <p:oleObj name="" r:id="rId7" imgW="241300" imgH="177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188" y="5748338"/>
                        <a:ext cx="6350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72" grpId="0"/>
      <p:bldP spid="58375" grpId="0"/>
      <p:bldP spid="583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684213" y="404813"/>
            <a:ext cx="4319587" cy="762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4400" dirty="0">
                <a:solidFill>
                  <a:schemeClr val="fol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数学期望的意义</a:t>
            </a:r>
            <a:endParaRPr lang="zh-CN" altLang="en-US" sz="4400" dirty="0">
              <a:solidFill>
                <a:schemeClr val="fol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684213" y="2852738"/>
            <a:ext cx="7443787" cy="1017587"/>
            <a:chOff x="431" y="1797"/>
            <a:chExt cx="4689" cy="641"/>
          </a:xfrm>
        </p:grpSpPr>
        <p:sp>
          <p:nvSpPr>
            <p:cNvPr id="11274" name="Text Box 4"/>
            <p:cNvSpPr txBox="1"/>
            <p:nvPr/>
          </p:nvSpPr>
          <p:spPr>
            <a:xfrm>
              <a:off x="431" y="1837"/>
              <a:ext cx="4408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469900" indent="-469900"/>
              <a:r>
                <a:rPr lang="en-US" altLang="zh-CN" sz="2800" b="1" dirty="0">
                  <a:latin typeface="Calibri" panose="020F0502020204030204" pitchFamily="34" charset="0"/>
                </a:rPr>
                <a:t> </a:t>
              </a:r>
              <a:r>
                <a:rPr lang="zh-CN" altLang="en-US" sz="2800" b="1" dirty="0">
                  <a:latin typeface="Calibri" panose="020F0502020204030204" pitchFamily="34" charset="0"/>
                </a:rPr>
                <a:t>试验次数较大时，</a:t>
              </a:r>
              <a:r>
                <a:rPr lang="en-US" altLang="zh-CN" sz="2800" b="1" dirty="0">
                  <a:latin typeface="Calibri" panose="020F0502020204030204" pitchFamily="34" charset="0"/>
                </a:rPr>
                <a:t>X</a:t>
              </a:r>
              <a:r>
                <a:rPr lang="zh-CN" altLang="en-US" sz="2800" b="1" dirty="0">
                  <a:latin typeface="Calibri" panose="020F0502020204030204" pitchFamily="34" charset="0"/>
                </a:rPr>
                <a:t>的观测值的算术平均值 </a:t>
              </a:r>
              <a:endParaRPr lang="zh-CN" altLang="en-US" sz="2800" b="1" dirty="0">
                <a:latin typeface="Calibri" panose="020F0502020204030204" pitchFamily="34" charset="0"/>
              </a:endParaRPr>
            </a:p>
            <a:p>
              <a:pPr marL="469900" indent="-469900"/>
              <a:r>
                <a:rPr lang="zh-CN" altLang="en-US" sz="2800" b="1" dirty="0">
                  <a:latin typeface="Calibri" panose="020F0502020204030204" pitchFamily="34" charset="0"/>
                </a:rPr>
                <a:t> 在</a:t>
              </a:r>
              <a:r>
                <a:rPr lang="en-US" altLang="zh-CN" sz="2800" b="1" dirty="0">
                  <a:latin typeface="Calibri" panose="020F0502020204030204" pitchFamily="34" charset="0"/>
                </a:rPr>
                <a:t>E(X)</a:t>
              </a:r>
              <a:r>
                <a:rPr lang="zh-CN" altLang="en-US" sz="2800" b="1" dirty="0">
                  <a:latin typeface="Calibri" panose="020F0502020204030204" pitchFamily="34" charset="0"/>
                </a:rPr>
                <a:t>附近摆动</a:t>
              </a:r>
              <a:endParaRPr lang="zh-CN" altLang="en-US" sz="2800" b="1" dirty="0">
                <a:latin typeface="Calibri" panose="020F0502020204030204" pitchFamily="34" charset="0"/>
              </a:endParaRPr>
            </a:p>
          </p:txBody>
        </p:sp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4785" y="1797"/>
            <a:ext cx="33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39700" imgH="165100" progId="Equation.DSMT4">
                    <p:embed/>
                  </p:oleObj>
                </mc:Choice>
                <mc:Fallback>
                  <p:oleObj name="" r:id="rId1" imgW="139700" imgH="1651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85" y="1797"/>
                          <a:ext cx="335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2" name="Object 2"/>
          <p:cNvGraphicFramePr>
            <a:graphicFrameLocks noChangeAspect="1"/>
          </p:cNvGraphicFramePr>
          <p:nvPr/>
        </p:nvGraphicFramePr>
        <p:xfrm>
          <a:off x="2987675" y="4330700"/>
          <a:ext cx="21351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635000" imgH="203200" progId="Equation.DSMT4">
                  <p:embed/>
                </p:oleObj>
              </mc:Choice>
              <mc:Fallback>
                <p:oleObj name="" r:id="rId3" imgW="635000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4330700"/>
                        <a:ext cx="2135188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/>
          <p:nvPr/>
        </p:nvSpPr>
        <p:spPr>
          <a:xfrm>
            <a:off x="539750" y="5229225"/>
            <a:ext cx="8353425" cy="9540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数学期望又可以称为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期望值</a:t>
            </a:r>
            <a:r>
              <a:rPr lang="en-US" altLang="zh-CN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Expected Value</a:t>
            </a:r>
            <a:r>
              <a:rPr lang="en-US" altLang="zh-CN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solidFill>
                <a:srgbClr val="4E3CFA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均值</a:t>
            </a:r>
            <a:r>
              <a:rPr lang="en-US" altLang="zh-CN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Mean</a:t>
            </a:r>
            <a:r>
              <a:rPr lang="en-US" altLang="zh-CN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4E3CFA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9"/>
          <p:cNvSpPr txBox="1"/>
          <p:nvPr/>
        </p:nvSpPr>
        <p:spPr>
          <a:xfrm>
            <a:off x="5703888" y="27940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1272" name="Text Box 10"/>
          <p:cNvSpPr txBox="1"/>
          <p:nvPr/>
        </p:nvSpPr>
        <p:spPr>
          <a:xfrm>
            <a:off x="6711950" y="424021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55307" name="Text Box 11"/>
          <p:cNvSpPr txBox="1"/>
          <p:nvPr/>
        </p:nvSpPr>
        <p:spPr>
          <a:xfrm>
            <a:off x="-1044575" y="1412875"/>
            <a:ext cx="9534525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4" eaLnBrk="1" hangingPunct="1"/>
            <a:r>
              <a:rPr lang="en-US" altLang="zh-CN" sz="2800" b="1" dirty="0">
                <a:latin typeface="Calibri" panose="020F0502020204030204" pitchFamily="34" charset="0"/>
              </a:rPr>
              <a:t>E(X)</a:t>
            </a:r>
            <a:r>
              <a:rPr lang="zh-CN" altLang="en-US" sz="2800" b="1" dirty="0">
                <a:latin typeface="Calibri" panose="020F0502020204030204" pitchFamily="34" charset="0"/>
              </a:rPr>
              <a:t>反映了随机变量</a:t>
            </a:r>
            <a:r>
              <a:rPr lang="en-US" altLang="zh-CN" sz="2800" b="1" dirty="0">
                <a:latin typeface="Calibri" panose="020F0502020204030204" pitchFamily="34" charset="0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</a:rPr>
              <a:t>取值的</a:t>
            </a:r>
            <a:r>
              <a:rPr lang="zh-CN" altLang="en-US" sz="2800" b="1" dirty="0">
                <a:latin typeface="Arial" panose="020B0604020202020204" pitchFamily="34" charset="0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概率平均</a:t>
            </a:r>
            <a:r>
              <a:rPr lang="zh-CN" altLang="en-US" sz="2800" b="1" dirty="0">
                <a:latin typeface="Arial" panose="020B0604020202020204" pitchFamily="34" charset="0"/>
              </a:rPr>
              <a:t>”</a:t>
            </a:r>
            <a:r>
              <a:rPr lang="en-US" altLang="zh-CN" sz="2800" b="1" dirty="0">
                <a:latin typeface="Calibri" panose="020F0502020204030204" pitchFamily="34" charset="0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</a:rPr>
              <a:t>的</a:t>
            </a:r>
            <a:endParaRPr lang="zh-CN" altLang="en-US" sz="2800" b="1" dirty="0">
              <a:latin typeface="Calibri" panose="020F0502020204030204" pitchFamily="34" charset="0"/>
            </a:endParaRPr>
          </a:p>
          <a:p>
            <a:pPr lvl="4" eaLnBrk="1" hangingPunct="1"/>
            <a:r>
              <a:rPr lang="zh-CN" altLang="en-US" sz="2800" b="1" dirty="0">
                <a:latin typeface="Calibri" panose="020F0502020204030204" pitchFamily="34" charset="0"/>
              </a:rPr>
              <a:t>可能值以其相应概率的加权平均。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3" grpId="0"/>
      <p:bldP spid="553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5" name="Text Box 3"/>
          <p:cNvSpPr txBox="1"/>
          <p:nvPr/>
        </p:nvSpPr>
        <p:spPr>
          <a:xfrm>
            <a:off x="500063" y="339725"/>
            <a:ext cx="8501062" cy="22463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某商店对某种家用电器的销售采用先使用后付款的方式，记使用寿命为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（以年计），且规定：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，每台付款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1&lt;X≤2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，每台付款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1&lt;X≤2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，每台付款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X&gt;3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，每台付款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元。这种家用电器的寿命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服从指数分布，其概率密度为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296" name="Text Box 4"/>
          <p:cNvSpPr txBox="1"/>
          <p:nvPr/>
        </p:nvSpPr>
        <p:spPr>
          <a:xfrm>
            <a:off x="17463" y="339725"/>
            <a:ext cx="625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例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143250" y="2635250"/>
          <a:ext cx="346868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79600" imgH="889000" progId="Equation.DSMT4">
                  <p:embed/>
                </p:oleObj>
              </mc:Choice>
              <mc:Fallback>
                <p:oleObj name="" r:id="rId1" imgW="1879600" imgH="889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2635250"/>
                        <a:ext cx="3468688" cy="163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7"/>
          <p:cNvSpPr txBox="1"/>
          <p:nvPr/>
        </p:nvSpPr>
        <p:spPr>
          <a:xfrm>
            <a:off x="428625" y="4286250"/>
            <a:ext cx="67913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求该商店每台电器收费</a:t>
            </a:r>
            <a:r>
              <a:rPr lang="en-US" altLang="zh-CN" sz="2800" b="1" dirty="0">
                <a:latin typeface="Arial" panose="020B0604020202020204" pitchFamily="34" charset="0"/>
              </a:rPr>
              <a:t>Y</a:t>
            </a:r>
            <a:r>
              <a:rPr lang="zh-CN" altLang="en-US" sz="2800" b="1" dirty="0">
                <a:latin typeface="Arial" panose="020B0604020202020204" pitchFamily="34" charset="0"/>
              </a:rPr>
              <a:t>的数学期望。   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/>
          <p:nvPr/>
        </p:nvSpPr>
        <p:spPr>
          <a:xfrm>
            <a:off x="428625" y="4762500"/>
            <a:ext cx="61944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解、先求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</a:rPr>
              <a:t>落在各个时间区间内的概率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2914650" y="5446713"/>
          <a:ext cx="20145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091565" imgH="533400" progId="Equation.DSMT4">
                  <p:embed/>
                </p:oleObj>
              </mc:Choice>
              <mc:Fallback>
                <p:oleObj name="" r:id="rId3" imgW="1091565" imgH="533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4650" y="5446713"/>
                        <a:ext cx="2014538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214438" y="5715000"/>
          <a:ext cx="1711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926465" imgH="254000" progId="Equation.DSMT4">
                  <p:embed/>
                </p:oleObj>
              </mc:Choice>
              <mc:Fallback>
                <p:oleObj name="" r:id="rId5" imgW="926465" imgH="254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38" y="5715000"/>
                        <a:ext cx="17113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4929188" y="5676900"/>
          <a:ext cx="1428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774065" imgH="254000" progId="Equation.DSMT4">
                  <p:embed/>
                </p:oleObj>
              </mc:Choice>
              <mc:Fallback>
                <p:oleObj name="" r:id="rId7" imgW="774065" imgH="254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9188" y="5676900"/>
                        <a:ext cx="142875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6470650" y="5786438"/>
          <a:ext cx="1101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596900" imgH="203200" progId="Equation.DSMT4">
                  <p:embed/>
                </p:oleObj>
              </mc:Choice>
              <mc:Fallback>
                <p:oleObj name="" r:id="rId9" imgW="596900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0650" y="5786438"/>
                        <a:ext cx="110172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398" name="Object 3"/>
          <p:cNvGraphicFramePr>
            <a:graphicFrameLocks noChangeAspect="1"/>
          </p:cNvGraphicFramePr>
          <p:nvPr/>
        </p:nvGraphicFramePr>
        <p:xfrm>
          <a:off x="2892425" y="357188"/>
          <a:ext cx="20605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116965" imgH="533400" progId="Equation.DSMT4">
                  <p:embed/>
                </p:oleObj>
              </mc:Choice>
              <mc:Fallback>
                <p:oleObj name="" r:id="rId1" imgW="1116965" imgH="533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2425" y="357188"/>
                        <a:ext cx="2060575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4"/>
          <p:cNvGraphicFramePr>
            <a:graphicFrameLocks noChangeAspect="1"/>
          </p:cNvGraphicFramePr>
          <p:nvPr/>
        </p:nvGraphicFramePr>
        <p:xfrm>
          <a:off x="642938" y="625475"/>
          <a:ext cx="2273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231265" imgH="254000" progId="Equation.DSMT4">
                  <p:embed/>
                </p:oleObj>
              </mc:Choice>
              <mc:Fallback>
                <p:oleObj name="" r:id="rId3" imgW="1231265" imgH="2540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625475"/>
                        <a:ext cx="22733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5"/>
          <p:cNvGraphicFramePr>
            <a:graphicFrameLocks noChangeAspect="1"/>
          </p:cNvGraphicFramePr>
          <p:nvPr/>
        </p:nvGraphicFramePr>
        <p:xfrm>
          <a:off x="4889500" y="587375"/>
          <a:ext cx="1897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028065" imgH="254000" progId="Equation.DSMT4">
                  <p:embed/>
                </p:oleObj>
              </mc:Choice>
              <mc:Fallback>
                <p:oleObj name="" r:id="rId5" imgW="1028065" imgH="254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9500" y="587375"/>
                        <a:ext cx="18970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6"/>
          <p:cNvGraphicFramePr>
            <a:graphicFrameLocks noChangeAspect="1"/>
          </p:cNvGraphicFramePr>
          <p:nvPr/>
        </p:nvGraphicFramePr>
        <p:xfrm>
          <a:off x="6850063" y="696913"/>
          <a:ext cx="10795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584200" imgH="203200" progId="Equation.DSMT4">
                  <p:embed/>
                </p:oleObj>
              </mc:Choice>
              <mc:Fallback>
                <p:oleObj name="" r:id="rId7" imgW="584200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0063" y="696913"/>
                        <a:ext cx="107950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903538" y="1374775"/>
          <a:ext cx="20383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104900" imgH="533400" progId="Equation.DSMT4">
                  <p:embed/>
                </p:oleObj>
              </mc:Choice>
              <mc:Fallback>
                <p:oleObj name="" r:id="rId9" imgW="1104900" imgH="533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3538" y="1374775"/>
                        <a:ext cx="2038350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619125" y="1643063"/>
          <a:ext cx="23209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1256665" imgH="254000" progId="Equation.DSMT4">
                  <p:embed/>
                </p:oleObj>
              </mc:Choice>
              <mc:Fallback>
                <p:oleObj name="" r:id="rId11" imgW="1256665" imgH="254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9125" y="1643063"/>
                        <a:ext cx="23209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4878388" y="1604963"/>
          <a:ext cx="1920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1040765" imgH="254000" progId="Equation.DSMT4">
                  <p:embed/>
                </p:oleObj>
              </mc:Choice>
              <mc:Fallback>
                <p:oleObj name="" r:id="rId13" imgW="1040765" imgH="254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8388" y="1604963"/>
                        <a:ext cx="192087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6838950" y="1714500"/>
          <a:ext cx="11033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596900" imgH="203200" progId="Equation.DSMT4">
                  <p:embed/>
                </p:oleObj>
              </mc:Choice>
              <mc:Fallback>
                <p:oleObj name="" r:id="rId15" imgW="596900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8950" y="1714500"/>
                        <a:ext cx="1103313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2571750" y="2374900"/>
          <a:ext cx="22240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1205865" imgH="533400" progId="Equation.DSMT4">
                  <p:embed/>
                </p:oleObj>
              </mc:Choice>
              <mc:Fallback>
                <p:oleObj name="" r:id="rId17" imgW="1205865" imgH="533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71750" y="2374900"/>
                        <a:ext cx="2224088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900113" y="2697163"/>
          <a:ext cx="17573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951865" imgH="254000" progId="Equation.DSMT4">
                  <p:embed/>
                </p:oleObj>
              </mc:Choice>
              <mc:Fallback>
                <p:oleObj name="" r:id="rId19" imgW="951865" imgH="254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00113" y="2697163"/>
                        <a:ext cx="175736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4857750" y="2659063"/>
          <a:ext cx="9604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520700" imgH="254000" progId="Equation.DSMT4">
                  <p:embed/>
                </p:oleObj>
              </mc:Choice>
              <mc:Fallback>
                <p:oleObj name="" r:id="rId21" imgW="520700" imgH="254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57750" y="2659063"/>
                        <a:ext cx="9604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5857875" y="2768600"/>
          <a:ext cx="11033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596900" imgH="203200" progId="Equation.DSMT4">
                  <p:embed/>
                </p:oleObj>
              </mc:Choice>
              <mc:Fallback>
                <p:oleObj name="" r:id="rId23" imgW="5969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57875" y="2768600"/>
                        <a:ext cx="1103313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/>
          <p:nvPr/>
        </p:nvSpPr>
        <p:spPr>
          <a:xfrm>
            <a:off x="428625" y="3500438"/>
            <a:ext cx="70373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根据以上计算，每台电器收费的数学期望为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222250" y="4214813"/>
          <a:ext cx="911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5" imgW="457200" imgH="254000" progId="Equation.DSMT4">
                  <p:embed/>
                </p:oleObj>
              </mc:Choice>
              <mc:Fallback>
                <p:oleObj name="" r:id="rId25" imgW="457200" imgH="2540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2250" y="4214813"/>
                        <a:ext cx="9112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214313" y="4770438"/>
          <a:ext cx="86264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7" imgW="5219700" imgH="203200" progId="Equation.DSMT4">
                  <p:embed/>
                </p:oleObj>
              </mc:Choice>
              <mc:Fallback>
                <p:oleObj name="" r:id="rId27" imgW="521970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4313" y="4770438"/>
                        <a:ext cx="86264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287338" y="5341938"/>
          <a:ext cx="14271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9" imgW="862965" imgH="203200" progId="Equation.DSMT4">
                  <p:embed/>
                </p:oleObj>
              </mc:Choice>
              <mc:Fallback>
                <p:oleObj name="" r:id="rId29" imgW="862965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7338" y="5341938"/>
                        <a:ext cx="1427162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 Box 2"/>
          <p:cNvSpPr txBox="1"/>
          <p:nvPr/>
        </p:nvSpPr>
        <p:spPr>
          <a:xfrm>
            <a:off x="1547813" y="112713"/>
            <a:ext cx="6738937" cy="708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随机变量的函数的数学期望</a:t>
            </a:r>
            <a:endParaRPr lang="zh-CN" altLang="en-US" sz="40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3491" name="Text Box 3"/>
          <p:cNvSpPr txBox="1"/>
          <p:nvPr/>
        </p:nvSpPr>
        <p:spPr>
          <a:xfrm>
            <a:off x="433388" y="836613"/>
            <a:ext cx="30591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69900" indent="-469900"/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定理 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：一维情形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55650" y="1557338"/>
            <a:ext cx="6056313" cy="482600"/>
            <a:chOff x="476" y="981"/>
            <a:chExt cx="3815" cy="304"/>
          </a:xfrm>
        </p:grpSpPr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1111" y="981"/>
            <a:ext cx="96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838200" imgH="241300" progId="Equation.DSMT4">
                    <p:embed/>
                  </p:oleObj>
                </mc:Choice>
                <mc:Fallback>
                  <p:oleObj name="" r:id="rId1" imgW="838200" imgH="2413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981"/>
                          <a:ext cx="966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4" name="Text Box 6"/>
            <p:cNvSpPr txBox="1">
              <a:spLocks noChangeArrowheads="1"/>
            </p:cNvSpPr>
            <p:nvPr/>
          </p:nvSpPr>
          <p:spPr bwMode="auto">
            <a:xfrm>
              <a:off x="476" y="981"/>
              <a:ext cx="998" cy="30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908050" marR="0" indent="-436880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+mn-ea"/>
                  <a:cs typeface="+mn-cs"/>
                </a:rPr>
                <a:t>设</a:t>
              </a:r>
              <a:endPara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350" name="Rectangle 7"/>
            <p:cNvSpPr/>
            <p:nvPr/>
          </p:nvSpPr>
          <p:spPr>
            <a:xfrm>
              <a:off x="1791" y="981"/>
              <a:ext cx="2500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 anchorCtr="1">
              <a:spAutoFit/>
            </a:bodyPr>
            <a:p>
              <a:pPr marL="908050" indent="-436245">
                <a:lnSpc>
                  <a:spcPct val="9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是随机变量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的函数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3497" name="Object 2"/>
          <p:cNvGraphicFramePr>
            <a:graphicFrameLocks noChangeAspect="1"/>
          </p:cNvGraphicFramePr>
          <p:nvPr/>
        </p:nvGraphicFramePr>
        <p:xfrm>
          <a:off x="1692275" y="3213100"/>
          <a:ext cx="47323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603500" imgH="571500" progId="Equation.DSMT4">
                  <p:embed/>
                </p:oleObj>
              </mc:Choice>
              <mc:Fallback>
                <p:oleObj name="" r:id="rId3" imgW="2603500" imgH="571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3213100"/>
                        <a:ext cx="4732338" cy="1036638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00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3"/>
          <p:cNvGraphicFramePr>
            <a:graphicFrameLocks noChangeAspect="1"/>
          </p:cNvGraphicFramePr>
          <p:nvPr/>
        </p:nvGraphicFramePr>
        <p:xfrm>
          <a:off x="2917825" y="2205038"/>
          <a:ext cx="4535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765300" imgH="228600" progId="Equation.DSMT4">
                  <p:embed/>
                </p:oleObj>
              </mc:Choice>
              <mc:Fallback>
                <p:oleObj name="" r:id="rId5" imgW="17653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7825" y="2205038"/>
                        <a:ext cx="4535488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68313" y="2278063"/>
            <a:ext cx="2519363" cy="3587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 anchor="ctr" anchorCtr="1"/>
          <a:lstStyle/>
          <a:p>
            <a:pPr marL="908050" marR="0" indent="-436880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离散型</a:t>
            </a:r>
            <a:endParaRPr kumimoji="0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39750" y="4724400"/>
            <a:ext cx="2736850" cy="36036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 anchor="ctr" anchorCtr="1"/>
          <a:lstStyle/>
          <a:p>
            <a:pPr marL="908050" marR="0" indent="-436880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连续型</a:t>
            </a:r>
            <a:endParaRPr kumimoji="0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63503" name="Object 4"/>
          <p:cNvGraphicFramePr>
            <a:graphicFrameLocks noChangeAspect="1"/>
          </p:cNvGraphicFramePr>
          <p:nvPr/>
        </p:nvGraphicFramePr>
        <p:xfrm>
          <a:off x="1763713" y="5661025"/>
          <a:ext cx="56562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2997200" imgH="444500" progId="Equation.DSMT4">
                  <p:embed/>
                </p:oleObj>
              </mc:Choice>
              <mc:Fallback>
                <p:oleObj name="" r:id="rId7" imgW="2997200" imgH="444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5661025"/>
                        <a:ext cx="5656262" cy="839788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00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5"/>
          <p:cNvGraphicFramePr>
            <a:graphicFrameLocks noChangeAspect="1"/>
          </p:cNvGraphicFramePr>
          <p:nvPr/>
        </p:nvGraphicFramePr>
        <p:xfrm>
          <a:off x="5214938" y="4679950"/>
          <a:ext cx="7921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342900" imgH="203200" progId="Equation.DSMT4">
                  <p:embed/>
                </p:oleObj>
              </mc:Choice>
              <mc:Fallback>
                <p:oleObj name="" r:id="rId9" imgW="34290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4938" y="4679950"/>
                        <a:ext cx="792162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Rectangle 18"/>
          <p:cNvSpPr/>
          <p:nvPr/>
        </p:nvSpPr>
        <p:spPr>
          <a:xfrm>
            <a:off x="2916238" y="4652963"/>
            <a:ext cx="2452687" cy="4826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 anchorCtr="1">
            <a:spAutoFit/>
          </a:bodyPr>
          <a:p>
            <a:pPr marL="908050" indent="-436245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概率密度为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/>
      <p:bldP spid="63500" grpId="0"/>
      <p:bldP spid="63501" grpId="0"/>
      <p:bldP spid="6350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2399</Words>
  <Application>WPS 演示</Application>
  <PresentationFormat>全屏显示(4:3)</PresentationFormat>
  <Paragraphs>439</Paragraphs>
  <Slides>38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190</vt:i4>
      </vt:variant>
      <vt:variant>
        <vt:lpstr>幻灯片标题</vt:lpstr>
      </vt:variant>
      <vt:variant>
        <vt:i4>38</vt:i4>
      </vt:variant>
    </vt:vector>
  </HeadingPairs>
  <TitlesOfParts>
    <vt:vector size="247" baseType="lpstr">
      <vt:lpstr>Arial</vt:lpstr>
      <vt:lpstr>宋体</vt:lpstr>
      <vt:lpstr>Wingdings</vt:lpstr>
      <vt:lpstr>Calibri</vt:lpstr>
      <vt:lpstr>Times New Roman</vt:lpstr>
      <vt:lpstr>华文新魏</vt:lpstr>
      <vt:lpstr>楷体_GB2312</vt:lpstr>
      <vt:lpstr>新宋体</vt:lpstr>
      <vt:lpstr>黑体</vt:lpstr>
      <vt:lpstr>华文彩云</vt:lpstr>
      <vt:lpstr>隶书</vt:lpstr>
      <vt:lpstr>Symbol</vt:lpstr>
      <vt:lpstr>微软雅黑</vt:lpstr>
      <vt:lpstr>Arial Unicode MS</vt:lpstr>
      <vt:lpstr>楷体_GB2312</vt:lpstr>
      <vt:lpstr>华文仿宋</vt:lpstr>
      <vt:lpstr>Office 主题</vt:lpstr>
      <vt:lpstr>1_Office 主题</vt:lpstr>
      <vt:lpstr>2_Office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39</cp:revision>
  <dcterms:created xsi:type="dcterms:W3CDTF">2012-03-27T02:06:32Z</dcterms:created>
  <dcterms:modified xsi:type="dcterms:W3CDTF">2021-06-18T03:20:41Z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