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6.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7.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8.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9.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media/image41.jpg" ContentType="image/png"/>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68"/>
  </p:notesMasterIdLst>
  <p:handoutMasterIdLst>
    <p:handoutMasterId r:id="rId69"/>
  </p:handoutMasterIdLst>
  <p:sldIdLst>
    <p:sldId id="256" r:id="rId2"/>
    <p:sldId id="387" r:id="rId3"/>
    <p:sldId id="551" r:id="rId4"/>
    <p:sldId id="552" r:id="rId5"/>
    <p:sldId id="553" r:id="rId6"/>
    <p:sldId id="554" r:id="rId7"/>
    <p:sldId id="555" r:id="rId8"/>
    <p:sldId id="556" r:id="rId9"/>
    <p:sldId id="557" r:id="rId10"/>
    <p:sldId id="558" r:id="rId11"/>
    <p:sldId id="257" r:id="rId12"/>
    <p:sldId id="559" r:id="rId13"/>
    <p:sldId id="560" r:id="rId14"/>
    <p:sldId id="561" r:id="rId15"/>
    <p:sldId id="562" r:id="rId16"/>
    <p:sldId id="563" r:id="rId17"/>
    <p:sldId id="564" r:id="rId18"/>
    <p:sldId id="565" r:id="rId19"/>
    <p:sldId id="566" r:id="rId20"/>
    <p:sldId id="612" r:id="rId21"/>
    <p:sldId id="567" r:id="rId22"/>
    <p:sldId id="568" r:id="rId23"/>
    <p:sldId id="610" r:id="rId24"/>
    <p:sldId id="611" r:id="rId25"/>
    <p:sldId id="569" r:id="rId26"/>
    <p:sldId id="570" r:id="rId27"/>
    <p:sldId id="573" r:id="rId28"/>
    <p:sldId id="574" r:id="rId29"/>
    <p:sldId id="575" r:id="rId30"/>
    <p:sldId id="576" r:id="rId31"/>
    <p:sldId id="577" r:id="rId32"/>
    <p:sldId id="579" r:id="rId33"/>
    <p:sldId id="580" r:id="rId34"/>
    <p:sldId id="581" r:id="rId35"/>
    <p:sldId id="582" r:id="rId36"/>
    <p:sldId id="578" r:id="rId37"/>
    <p:sldId id="583" r:id="rId38"/>
    <p:sldId id="584" r:id="rId39"/>
    <p:sldId id="585" r:id="rId40"/>
    <p:sldId id="586" r:id="rId41"/>
    <p:sldId id="587" r:id="rId42"/>
    <p:sldId id="588" r:id="rId43"/>
    <p:sldId id="589" r:id="rId44"/>
    <p:sldId id="590" r:id="rId45"/>
    <p:sldId id="591" r:id="rId46"/>
    <p:sldId id="592" r:id="rId47"/>
    <p:sldId id="593" r:id="rId48"/>
    <p:sldId id="596" r:id="rId49"/>
    <p:sldId id="597" r:id="rId50"/>
    <p:sldId id="598" r:id="rId51"/>
    <p:sldId id="599" r:id="rId52"/>
    <p:sldId id="600" r:id="rId53"/>
    <p:sldId id="601" r:id="rId54"/>
    <p:sldId id="602" r:id="rId55"/>
    <p:sldId id="603" r:id="rId56"/>
    <p:sldId id="604" r:id="rId57"/>
    <p:sldId id="605" r:id="rId58"/>
    <p:sldId id="606" r:id="rId59"/>
    <p:sldId id="607" r:id="rId60"/>
    <p:sldId id="608" r:id="rId61"/>
    <p:sldId id="609" r:id="rId62"/>
    <p:sldId id="532" r:id="rId63"/>
    <p:sldId id="445" r:id="rId64"/>
    <p:sldId id="614" r:id="rId65"/>
    <p:sldId id="613" r:id="rId66"/>
    <p:sldId id="446" r:id="rId6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67497" autoAdjust="0"/>
  </p:normalViewPr>
  <p:slideViewPr>
    <p:cSldViewPr snapToGrid="0">
      <p:cViewPr varScale="1">
        <p:scale>
          <a:sx n="73" d="100"/>
          <a:sy n="73" d="100"/>
        </p:scale>
        <p:origin x="1646"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t>2022/3/30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t>‹#›</a:t>
            </a:fld>
            <a:endParaRPr lang="zh-CN" altLang="en-US"/>
          </a:p>
        </p:txBody>
      </p:sp>
    </p:spTree>
    <p:extLst>
      <p:ext uri="{BB962C8B-B14F-4D97-AF65-F5344CB8AC3E}">
        <p14:creationId xmlns:p14="http://schemas.microsoft.com/office/powerpoint/2010/main" val="436590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t>2022/3/30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t>‹#›</a:t>
            </a:fld>
            <a:endParaRPr lang="zh-CN" altLang="en-US"/>
          </a:p>
        </p:txBody>
      </p:sp>
    </p:spTree>
    <p:extLst>
      <p:ext uri="{BB962C8B-B14F-4D97-AF65-F5344CB8AC3E}">
        <p14:creationId xmlns:p14="http://schemas.microsoft.com/office/powerpoint/2010/main" val="531759722"/>
      </p:ext>
    </p:extLst>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p1.ssl.qhimg.com/t010e0f5c481d2bad87.jpg"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baike.so.com/doc/518629-549105.html" TargetMode="External"/><Relationship Id="rId5" Type="http://schemas.openxmlformats.org/officeDocument/2006/relationships/hyperlink" Target="https://baike.so.com/doc/5441607-5679939.html" TargetMode="External"/><Relationship Id="rId4" Type="http://schemas.openxmlformats.org/officeDocument/2006/relationships/hyperlink" Target="https://baike.so.com/doc/3291061-3466832.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a:t>
            </a:fld>
            <a:endParaRPr lang="zh-CN" altLang="en-US"/>
          </a:p>
        </p:txBody>
      </p:sp>
    </p:spTree>
    <p:extLst>
      <p:ext uri="{BB962C8B-B14F-4D97-AF65-F5344CB8AC3E}">
        <p14:creationId xmlns:p14="http://schemas.microsoft.com/office/powerpoint/2010/main" val="808311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675" b="0" i="0" kern="1200" dirty="0">
                <a:solidFill>
                  <a:schemeClr val="tx1"/>
                </a:solidFill>
                <a:effectLst/>
                <a:latin typeface="+mn-lt"/>
                <a:ea typeface="+mn-ea"/>
                <a:cs typeface="+mn-cs"/>
              </a:rPr>
              <a:t>B</a:t>
            </a:r>
          </a:p>
          <a:p>
            <a:pPr marL="0" marR="0" lvl="0" indent="0" algn="l" defTabSz="514350" rtl="0" eaLnBrk="1" fontAlgn="auto" latinLnBrk="0" hangingPunct="1">
              <a:lnSpc>
                <a:spcPct val="100000"/>
              </a:lnSpc>
              <a:spcBef>
                <a:spcPts val="0"/>
              </a:spcBef>
              <a:spcAft>
                <a:spcPts val="0"/>
              </a:spcAft>
              <a:buClrTx/>
              <a:buSzTx/>
              <a:buFontTx/>
              <a:buNone/>
              <a:tabLst/>
              <a:defRPr/>
            </a:pPr>
            <a:endParaRPr lang="en-US" altLang="zh-CN" sz="675" b="0" i="0" kern="1200" dirty="0">
              <a:solidFill>
                <a:schemeClr val="tx1"/>
              </a:solidFill>
              <a:effectLst/>
              <a:latin typeface="+mn-lt"/>
              <a:ea typeface="+mn-ea"/>
              <a:cs typeface="+mn-cs"/>
            </a:endParaRPr>
          </a:p>
          <a:p>
            <a:r>
              <a:rPr lang="zh-CN" altLang="zh-CN" sz="675" kern="1200" dirty="0">
                <a:solidFill>
                  <a:schemeClr val="tx1"/>
                </a:solidFill>
                <a:effectLst/>
                <a:latin typeface="+mn-lt"/>
                <a:ea typeface="+mn-ea"/>
                <a:cs typeface="+mn-cs"/>
              </a:rPr>
              <a:t>极限编程包括：</a:t>
            </a:r>
          </a:p>
          <a:p>
            <a:r>
              <a:rPr lang="en-US" altLang="zh-CN" sz="675" kern="1200" dirty="0">
                <a:solidFill>
                  <a:schemeClr val="tx1"/>
                </a:solidFill>
                <a:effectLst/>
                <a:latin typeface="+mn-lt"/>
                <a:ea typeface="+mn-ea"/>
                <a:cs typeface="+mn-cs"/>
              </a:rPr>
              <a:t> </a:t>
            </a:r>
            <a:r>
              <a:rPr lang="zh-CN" altLang="zh-CN" sz="675" kern="1200" dirty="0">
                <a:solidFill>
                  <a:schemeClr val="tx1"/>
                </a:solidFill>
                <a:effectLst/>
                <a:latin typeface="+mn-lt"/>
                <a:ea typeface="+mn-ea"/>
                <a:cs typeface="+mn-cs"/>
              </a:rPr>
              <a:t>团队协作、规划策略、结对编程、测试驱动开发</a:t>
            </a:r>
            <a:r>
              <a:rPr lang="en-US" altLang="zh-CN" sz="675" kern="1200" dirty="0">
                <a:solidFill>
                  <a:schemeClr val="tx1"/>
                </a:solidFill>
                <a:effectLst/>
                <a:latin typeface="+mn-lt"/>
                <a:ea typeface="+mn-ea"/>
                <a:cs typeface="+mn-cs"/>
              </a:rPr>
              <a:t>(Testing-Driven Development)</a:t>
            </a:r>
            <a:r>
              <a:rPr lang="zh-CN" altLang="zh-CN" sz="675" kern="1200" dirty="0">
                <a:solidFill>
                  <a:schemeClr val="tx1"/>
                </a:solidFill>
                <a:effectLst/>
                <a:latin typeface="+mn-lt"/>
                <a:ea typeface="+mn-ea"/>
                <a:cs typeface="+mn-cs"/>
              </a:rPr>
              <a:t>、重构</a:t>
            </a:r>
            <a:r>
              <a:rPr lang="en-US" altLang="zh-CN" sz="675" kern="1200" dirty="0">
                <a:solidFill>
                  <a:schemeClr val="tx1"/>
                </a:solidFill>
                <a:effectLst/>
                <a:latin typeface="+mn-lt"/>
                <a:ea typeface="+mn-ea"/>
                <a:cs typeface="+mn-cs"/>
              </a:rPr>
              <a:t>(Refactoring)</a:t>
            </a:r>
            <a:r>
              <a:rPr lang="zh-CN" altLang="zh-CN" sz="675" kern="1200" dirty="0">
                <a:solidFill>
                  <a:schemeClr val="tx1"/>
                </a:solidFill>
                <a:effectLst/>
                <a:latin typeface="+mn-lt"/>
                <a:ea typeface="+mn-ea"/>
                <a:cs typeface="+mn-cs"/>
              </a:rPr>
              <a:t>、简单设计</a:t>
            </a:r>
            <a:r>
              <a:rPr lang="en-US" altLang="zh-CN" sz="675" kern="1200" dirty="0">
                <a:solidFill>
                  <a:schemeClr val="tx1"/>
                </a:solidFill>
                <a:effectLst/>
                <a:latin typeface="+mn-lt"/>
                <a:ea typeface="+mn-ea"/>
                <a:cs typeface="+mn-cs"/>
              </a:rPr>
              <a:t>(Simple Design) </a:t>
            </a:r>
            <a:r>
              <a:rPr lang="zh-CN" altLang="zh-CN" sz="675" kern="1200" dirty="0">
                <a:solidFill>
                  <a:schemeClr val="tx1"/>
                </a:solidFill>
                <a:effectLst/>
                <a:latin typeface="+mn-lt"/>
                <a:ea typeface="+mn-ea"/>
                <a:cs typeface="+mn-cs"/>
              </a:rPr>
              <a:t>、代码集体所有权</a:t>
            </a:r>
            <a:r>
              <a:rPr lang="en-US" altLang="zh-CN" sz="675" kern="1200" dirty="0">
                <a:solidFill>
                  <a:schemeClr val="tx1"/>
                </a:solidFill>
                <a:effectLst/>
                <a:latin typeface="+mn-lt"/>
                <a:ea typeface="+mn-ea"/>
                <a:cs typeface="+mn-cs"/>
              </a:rPr>
              <a:t>(Collective Code Ownership)</a:t>
            </a:r>
            <a:r>
              <a:rPr lang="zh-CN" altLang="zh-CN" sz="675" kern="1200" dirty="0">
                <a:solidFill>
                  <a:schemeClr val="tx1"/>
                </a:solidFill>
                <a:effectLst/>
                <a:latin typeface="+mn-lt"/>
                <a:ea typeface="+mn-ea"/>
                <a:cs typeface="+mn-cs"/>
              </a:rPr>
              <a:t>、持续集成</a:t>
            </a:r>
            <a:r>
              <a:rPr lang="en-US" altLang="zh-CN" sz="675" kern="1200" dirty="0">
                <a:solidFill>
                  <a:schemeClr val="tx1"/>
                </a:solidFill>
                <a:effectLst/>
                <a:latin typeface="+mn-lt"/>
                <a:ea typeface="+mn-ea"/>
                <a:cs typeface="+mn-cs"/>
              </a:rPr>
              <a:t>(Continuous Integration)</a:t>
            </a:r>
            <a:r>
              <a:rPr lang="zh-CN" altLang="zh-CN" sz="675" kern="1200" dirty="0">
                <a:solidFill>
                  <a:schemeClr val="tx1"/>
                </a:solidFill>
                <a:effectLst/>
                <a:latin typeface="+mn-lt"/>
                <a:ea typeface="+mn-ea"/>
                <a:cs typeface="+mn-cs"/>
              </a:rPr>
              <a:t>、客户测试</a:t>
            </a:r>
            <a:r>
              <a:rPr lang="en-US" altLang="zh-CN" sz="675" kern="1200" dirty="0">
                <a:solidFill>
                  <a:schemeClr val="tx1"/>
                </a:solidFill>
                <a:effectLst/>
                <a:latin typeface="+mn-lt"/>
                <a:ea typeface="+mn-ea"/>
                <a:cs typeface="+mn-cs"/>
              </a:rPr>
              <a:t>(Customer Tests)</a:t>
            </a:r>
            <a:r>
              <a:rPr lang="zh-CN" altLang="zh-CN" sz="675" kern="1200" dirty="0">
                <a:solidFill>
                  <a:schemeClr val="tx1"/>
                </a:solidFill>
                <a:effectLst/>
                <a:latin typeface="+mn-lt"/>
                <a:ea typeface="+mn-ea"/>
                <a:cs typeface="+mn-cs"/>
              </a:rPr>
              <a:t>、小型发布（</a:t>
            </a:r>
            <a:r>
              <a:rPr lang="en-US" altLang="zh-CN" sz="675" kern="1200" dirty="0">
                <a:solidFill>
                  <a:schemeClr val="tx1"/>
                </a:solidFill>
                <a:effectLst/>
                <a:latin typeface="+mn-lt"/>
                <a:ea typeface="+mn-ea"/>
                <a:cs typeface="+mn-cs"/>
              </a:rPr>
              <a:t>Small Release</a:t>
            </a:r>
            <a:r>
              <a:rPr lang="zh-CN" altLang="zh-CN" sz="675" kern="1200" dirty="0">
                <a:solidFill>
                  <a:schemeClr val="tx1"/>
                </a:solidFill>
                <a:effectLst/>
                <a:latin typeface="+mn-lt"/>
                <a:ea typeface="+mn-ea"/>
                <a:cs typeface="+mn-cs"/>
              </a:rPr>
              <a:t>）、每周</a:t>
            </a:r>
            <a:r>
              <a:rPr lang="en-US" altLang="zh-CN" sz="675" kern="1200" dirty="0">
                <a:solidFill>
                  <a:schemeClr val="tx1"/>
                </a:solidFill>
                <a:effectLst/>
                <a:latin typeface="+mn-lt"/>
                <a:ea typeface="+mn-ea"/>
                <a:cs typeface="+mn-cs"/>
              </a:rPr>
              <a:t>40</a:t>
            </a:r>
            <a:r>
              <a:rPr lang="zh-CN" altLang="zh-CN" sz="675" kern="1200" dirty="0">
                <a:solidFill>
                  <a:schemeClr val="tx1"/>
                </a:solidFill>
                <a:effectLst/>
                <a:latin typeface="+mn-lt"/>
                <a:ea typeface="+mn-ea"/>
                <a:cs typeface="+mn-cs"/>
              </a:rPr>
              <a:t>小时工作制（</a:t>
            </a:r>
            <a:r>
              <a:rPr lang="en-US" altLang="zh-CN" sz="675" kern="1200" dirty="0">
                <a:solidFill>
                  <a:schemeClr val="tx1"/>
                </a:solidFill>
                <a:effectLst/>
                <a:latin typeface="+mn-lt"/>
                <a:ea typeface="+mn-ea"/>
                <a:cs typeface="+mn-cs"/>
              </a:rPr>
              <a:t>40-hour Week</a:t>
            </a:r>
            <a:r>
              <a:rPr lang="zh-CN" altLang="zh-CN" sz="675" kern="1200" dirty="0">
                <a:solidFill>
                  <a:schemeClr val="tx1"/>
                </a:solidFill>
                <a:effectLst/>
                <a:latin typeface="+mn-lt"/>
                <a:ea typeface="+mn-ea"/>
                <a:cs typeface="+mn-cs"/>
              </a:rPr>
              <a:t>）、编码规范（</a:t>
            </a:r>
            <a:r>
              <a:rPr lang="en-US" altLang="zh-CN" sz="675" kern="1200" dirty="0">
                <a:solidFill>
                  <a:schemeClr val="tx1"/>
                </a:solidFill>
                <a:effectLst/>
                <a:latin typeface="+mn-lt"/>
                <a:ea typeface="+mn-ea"/>
                <a:cs typeface="+mn-cs"/>
              </a:rPr>
              <a:t>Code Standards</a:t>
            </a:r>
            <a:r>
              <a:rPr lang="zh-CN" altLang="zh-CN" sz="675" kern="1200" dirty="0">
                <a:solidFill>
                  <a:schemeClr val="tx1"/>
                </a:solidFill>
                <a:effectLst/>
                <a:latin typeface="+mn-lt"/>
                <a:ea typeface="+mn-ea"/>
                <a:cs typeface="+mn-cs"/>
              </a:rPr>
              <a:t>）、系统隐喻（</a:t>
            </a:r>
            <a:r>
              <a:rPr lang="en-US" altLang="zh-CN" sz="675" kern="1200" dirty="0">
                <a:solidFill>
                  <a:schemeClr val="tx1"/>
                </a:solidFill>
                <a:effectLst/>
                <a:latin typeface="+mn-lt"/>
                <a:ea typeface="+mn-ea"/>
                <a:cs typeface="+mn-cs"/>
              </a:rPr>
              <a:t>System Metaphor</a:t>
            </a:r>
            <a:r>
              <a:rPr lang="zh-CN" altLang="zh-CN" sz="675" kern="1200" dirty="0">
                <a:solidFill>
                  <a:schemeClr val="tx1"/>
                </a:solidFill>
                <a:effectLst/>
                <a:latin typeface="+mn-lt"/>
                <a:ea typeface="+mn-ea"/>
                <a:cs typeface="+mn-cs"/>
              </a:rPr>
              <a:t>）</a:t>
            </a:r>
            <a:endParaRPr lang="zh-CN" altLang="en-US" dirty="0"/>
          </a:p>
          <a:p>
            <a:pPr marL="0" marR="0" lvl="0" indent="0" algn="l" defTabSz="514350" rtl="0" eaLnBrk="1" fontAlgn="auto" latinLnBrk="0" hangingPunct="1">
              <a:lnSpc>
                <a:spcPct val="100000"/>
              </a:lnSpc>
              <a:spcBef>
                <a:spcPts val="0"/>
              </a:spcBef>
              <a:spcAft>
                <a:spcPts val="0"/>
              </a:spcAft>
              <a:buClrTx/>
              <a:buSzTx/>
              <a:buFontTx/>
              <a:buNone/>
              <a:tabLst/>
              <a:defRPr/>
            </a:pPr>
            <a:r>
              <a:rPr lang="zh-CN" altLang="en-US" dirty="0"/>
              <a:t>极限编程是一个轻量级的、灵巧的软件开发方法；同时它也是一个非常严谨和周密的方法。它的基础和价值观是交流、朴素、反馈和勇气；即，任何一个软件项目都可以从四个方面入手进行改善：加强交流；从简单做起；寻求反馈；勇于实事求是。</a:t>
            </a:r>
            <a:endParaRPr lang="en-US" altLang="zh-CN" dirty="0"/>
          </a:p>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dirty="0"/>
              <a:t>XP</a:t>
            </a:r>
            <a:r>
              <a:rPr lang="zh-CN" altLang="en-US" dirty="0"/>
              <a:t>是一种近螺旋式的开发方法，它将复杂的开发过程分解为一个个相对比较简单的小周期；通过积极的交流、反馈以及其它一系列的方法，开发人员和客户可以非常清楚开发进度、变化、待解决的问题和潜在的困难等，并根据实际情况及时地调整开发过程。</a:t>
            </a:r>
            <a:endParaRPr lang="en-US" altLang="zh-CN" dirty="0"/>
          </a:p>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dirty="0"/>
              <a:t>XP</a:t>
            </a:r>
            <a:r>
              <a:rPr lang="zh-CN" altLang="en-US" dirty="0"/>
              <a:t>就提倡结对编程（</a:t>
            </a:r>
            <a:r>
              <a:rPr lang="en-US" altLang="zh-CN" dirty="0" err="1"/>
              <a:t>PairProgramming</a:t>
            </a:r>
            <a:r>
              <a:rPr lang="en-US" altLang="zh-CN" dirty="0"/>
              <a:t>)</a:t>
            </a:r>
            <a:r>
              <a:rPr lang="zh-CN" altLang="en-US" dirty="0"/>
              <a:t>，而且代码所有权是归于整个开发队伍。其中的结对编程就是一种对代码的审査过程，</a:t>
            </a:r>
            <a:r>
              <a:rPr lang="en-US" altLang="zh-CN" b="1" dirty="0"/>
              <a:t>XP</a:t>
            </a:r>
            <a:r>
              <a:rPr lang="zh-CN" altLang="en-US" b="1" dirty="0"/>
              <a:t>主要解决代码质暈低的问题，编码速度不能改变</a:t>
            </a:r>
            <a:r>
              <a:rPr lang="zh-CN" altLang="en-US" dirty="0"/>
              <a:t>。</a:t>
            </a:r>
            <a:r>
              <a:rPr lang="zh-CN" altLang="en-US" sz="675" b="0" i="0" kern="1200" dirty="0">
                <a:solidFill>
                  <a:schemeClr val="tx1"/>
                </a:solidFill>
                <a:effectLst/>
                <a:latin typeface="+mn-lt"/>
                <a:ea typeface="+mn-ea"/>
                <a:cs typeface="+mn-cs"/>
              </a:rPr>
              <a:t>极限编程提倡小型版本发布，每一轮迭代大约</a:t>
            </a:r>
            <a:r>
              <a:rPr lang="en-US" altLang="zh-CN" sz="675" b="0" i="0" kern="1200" dirty="0">
                <a:solidFill>
                  <a:schemeClr val="tx1"/>
                </a:solidFill>
                <a:effectLst/>
                <a:latin typeface="+mn-lt"/>
                <a:ea typeface="+mn-ea"/>
                <a:cs typeface="+mn-cs"/>
              </a:rPr>
              <a:t>2</a:t>
            </a:r>
            <a:r>
              <a:rPr lang="zh-CN" altLang="en-US" sz="675" b="0" i="0" kern="1200" dirty="0">
                <a:solidFill>
                  <a:schemeClr val="tx1"/>
                </a:solidFill>
                <a:effectLst/>
                <a:latin typeface="+mn-lt"/>
                <a:ea typeface="+mn-ea"/>
                <a:cs typeface="+mn-cs"/>
              </a:rPr>
              <a:t>周。</a:t>
            </a:r>
            <a:endParaRPr lang="zh-CN" altLang="en-US" b="0" dirty="0"/>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10</a:t>
            </a:fld>
            <a:endParaRPr lang="zh-CN" altLang="en-US"/>
          </a:p>
        </p:txBody>
      </p:sp>
    </p:spTree>
    <p:extLst>
      <p:ext uri="{BB962C8B-B14F-4D97-AF65-F5344CB8AC3E}">
        <p14:creationId xmlns:p14="http://schemas.microsoft.com/office/powerpoint/2010/main" val="3400275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11</a:t>
            </a:fld>
            <a:endParaRPr lang="zh-CN" altLang="en-US"/>
          </a:p>
        </p:txBody>
      </p:sp>
    </p:spTree>
    <p:extLst>
      <p:ext uri="{BB962C8B-B14F-4D97-AF65-F5344CB8AC3E}">
        <p14:creationId xmlns:p14="http://schemas.microsoft.com/office/powerpoint/2010/main" val="1276604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12</a:t>
            </a:fld>
            <a:endParaRPr lang="zh-CN" altLang="en-US"/>
          </a:p>
        </p:txBody>
      </p:sp>
    </p:spTree>
    <p:extLst>
      <p:ext uri="{BB962C8B-B14F-4D97-AF65-F5344CB8AC3E}">
        <p14:creationId xmlns:p14="http://schemas.microsoft.com/office/powerpoint/2010/main" val="4210694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需求一词对大家来说应该也不陌生</a:t>
            </a:r>
            <a:endParaRPr lang="en-US" altLang="zh-CN"/>
          </a:p>
          <a:p>
            <a:pPr marL="0" marR="0" indent="0" algn="l" defTabSz="914400" rtl="0" eaLnBrk="1" fontAlgn="auto" latinLnBrk="0" hangingPunct="1">
              <a:lnSpc>
                <a:spcPct val="100000"/>
              </a:lnSpc>
              <a:spcBef>
                <a:spcPts val="0"/>
              </a:spcBef>
              <a:spcAft>
                <a:spcPts val="0"/>
              </a:spcAft>
              <a:buClrTx/>
              <a:buSzTx/>
              <a:buFontTx/>
              <a:buNone/>
              <a:defRPr/>
            </a:pPr>
            <a:endParaRPr lang="en-US" altLang="zh-CN"/>
          </a:p>
          <a:p>
            <a:pPr marL="0" marR="0" indent="0" algn="l" defTabSz="914400" rtl="0" eaLnBrk="1" fontAlgn="auto" latinLnBrk="0" hangingPunct="1">
              <a:lnSpc>
                <a:spcPct val="100000"/>
              </a:lnSpc>
              <a:spcBef>
                <a:spcPts val="0"/>
              </a:spcBef>
              <a:spcAft>
                <a:spcPts val="0"/>
              </a:spcAft>
              <a:buClrTx/>
              <a:buSzTx/>
              <a:buFontTx/>
              <a:buNone/>
              <a:defRPr/>
            </a:pPr>
            <a:r>
              <a:rPr lang="zh-CN" altLang="en-US"/>
              <a:t>借用一个很著名的需求理论</a:t>
            </a:r>
            <a:endParaRPr lang="en-US" altLang="zh-CN"/>
          </a:p>
        </p:txBody>
      </p:sp>
      <p:sp>
        <p:nvSpPr>
          <p:cNvPr id="4" name="灯片编号占位符 3"/>
          <p:cNvSpPr>
            <a:spLocks noGrp="1"/>
          </p:cNvSpPr>
          <p:nvPr>
            <p:ph type="sldNum" sz="quarter" idx="10"/>
          </p:nvPr>
        </p:nvSpPr>
        <p:spPr/>
        <p:txBody>
          <a:bodyPr/>
          <a:lstStyle/>
          <a:p>
            <a:fld id="{83BC6344-4E1C-4543-A1F2-9BE7241890D4}" type="slidenum">
              <a:rPr lang="zh-CN" altLang="en-US" smtClean="0"/>
              <a:t>13</a:t>
            </a:fld>
            <a:endParaRPr lang="zh-CN" altLang="en-US"/>
          </a:p>
        </p:txBody>
      </p:sp>
    </p:spTree>
    <p:extLst>
      <p:ext uri="{BB962C8B-B14F-4D97-AF65-F5344CB8AC3E}">
        <p14:creationId xmlns:p14="http://schemas.microsoft.com/office/powerpoint/2010/main" val="3618849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15</a:t>
            </a:fld>
            <a:endParaRPr lang="zh-CN" altLang="en-US"/>
          </a:p>
        </p:txBody>
      </p:sp>
    </p:spTree>
    <p:extLst>
      <p:ext uri="{BB962C8B-B14F-4D97-AF65-F5344CB8AC3E}">
        <p14:creationId xmlns:p14="http://schemas.microsoft.com/office/powerpoint/2010/main" val="134697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在软件工程中，软件的需求分析</a:t>
            </a:r>
            <a:r>
              <a:rPr lang="en-US" altLang="zh-CN"/>
              <a:t>——</a:t>
            </a:r>
            <a:endParaRPr lang="zh-CN" altLang="en-US"/>
          </a:p>
        </p:txBody>
      </p:sp>
      <p:sp>
        <p:nvSpPr>
          <p:cNvPr id="4" name="灯片编号占位符 3"/>
          <p:cNvSpPr>
            <a:spLocks noGrp="1"/>
          </p:cNvSpPr>
          <p:nvPr>
            <p:ph type="sldNum" sz="quarter" idx="10"/>
          </p:nvPr>
        </p:nvSpPr>
        <p:spPr/>
        <p:txBody>
          <a:bodyPr/>
          <a:lstStyle/>
          <a:p>
            <a:fld id="{83BC6344-4E1C-4543-A1F2-9BE7241890D4}" type="slidenum">
              <a:rPr lang="zh-CN" altLang="en-US" smtClean="0"/>
              <a:t>16</a:t>
            </a:fld>
            <a:endParaRPr lang="zh-CN" altLang="en-US"/>
          </a:p>
        </p:txBody>
      </p:sp>
    </p:spTree>
    <p:extLst>
      <p:ext uri="{BB962C8B-B14F-4D97-AF65-F5344CB8AC3E}">
        <p14:creationId xmlns:p14="http://schemas.microsoft.com/office/powerpoint/2010/main" val="1229388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a:solidFill>
                  <a:schemeClr val="tx1">
                    <a:lumMod val="65000"/>
                    <a:lumOff val="35000"/>
                  </a:schemeClr>
                </a:solidFill>
              </a:rPr>
              <a:t>不明确的需求定义及随意的需求变更会产生以下问题：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a:solidFill>
                  <a:schemeClr val="tx1">
                    <a:lumMod val="65000"/>
                    <a:lumOff val="35000"/>
                  </a:schemeClr>
                </a:solidFill>
              </a:rPr>
              <a:t> </a:t>
            </a:r>
            <a:r>
              <a:rPr lang="en-US" altLang="zh-CN" sz="1200" dirty="0">
                <a:solidFill>
                  <a:schemeClr val="tx1">
                    <a:lumMod val="65000"/>
                    <a:lumOff val="35000"/>
                  </a:schemeClr>
                </a:solidFill>
              </a:rPr>
              <a:t>• </a:t>
            </a:r>
            <a:r>
              <a:rPr lang="zh-CN" altLang="en-US" sz="1200" dirty="0">
                <a:solidFill>
                  <a:schemeClr val="tx1">
                    <a:lumMod val="65000"/>
                    <a:lumOff val="35000"/>
                  </a:schemeClr>
                </a:solidFill>
              </a:rPr>
              <a:t>客户不满、纠纷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a:solidFill>
                  <a:schemeClr val="tx1">
                    <a:lumMod val="65000"/>
                    <a:lumOff val="35000"/>
                  </a:schemeClr>
                </a:solidFill>
              </a:rPr>
              <a:t> </a:t>
            </a:r>
            <a:r>
              <a:rPr lang="en-US" altLang="zh-CN" sz="1200" dirty="0">
                <a:solidFill>
                  <a:schemeClr val="tx1">
                    <a:lumMod val="65000"/>
                    <a:lumOff val="35000"/>
                  </a:schemeClr>
                </a:solidFill>
              </a:rPr>
              <a:t>• </a:t>
            </a:r>
            <a:r>
              <a:rPr lang="zh-CN" altLang="en-US" sz="1200" dirty="0">
                <a:solidFill>
                  <a:schemeClr val="tx1">
                    <a:lumMod val="65000"/>
                    <a:lumOff val="35000"/>
                  </a:schemeClr>
                </a:solidFill>
              </a:rPr>
              <a:t>不切实际的估算、承诺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a:solidFill>
                  <a:schemeClr val="tx1">
                    <a:lumMod val="65000"/>
                    <a:lumOff val="35000"/>
                  </a:schemeClr>
                </a:solidFill>
              </a:rPr>
              <a:t> </a:t>
            </a:r>
            <a:r>
              <a:rPr lang="en-US" altLang="zh-CN" sz="1200" dirty="0">
                <a:solidFill>
                  <a:schemeClr val="tx1">
                    <a:lumMod val="65000"/>
                    <a:lumOff val="35000"/>
                  </a:schemeClr>
                </a:solidFill>
              </a:rPr>
              <a:t>• </a:t>
            </a:r>
            <a:r>
              <a:rPr lang="zh-CN" altLang="en-US" sz="1200" dirty="0">
                <a:solidFill>
                  <a:schemeClr val="tx1">
                    <a:lumMod val="65000"/>
                    <a:lumOff val="35000"/>
                  </a:schemeClr>
                </a:solidFill>
              </a:rPr>
              <a:t>项目延期、超支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a:solidFill>
                  <a:schemeClr val="tx1">
                    <a:lumMod val="65000"/>
                    <a:lumOff val="35000"/>
                  </a:schemeClr>
                </a:solidFill>
              </a:rPr>
              <a:t> </a:t>
            </a:r>
            <a:r>
              <a:rPr lang="en-US" altLang="zh-CN" sz="1200" dirty="0">
                <a:solidFill>
                  <a:schemeClr val="tx1">
                    <a:lumMod val="65000"/>
                    <a:lumOff val="35000"/>
                  </a:schemeClr>
                </a:solidFill>
              </a:rPr>
              <a:t>• </a:t>
            </a:r>
            <a:r>
              <a:rPr lang="zh-CN" altLang="en-US" sz="1200" dirty="0">
                <a:solidFill>
                  <a:schemeClr val="tx1">
                    <a:lumMod val="65000"/>
                    <a:lumOff val="35000"/>
                  </a:schemeClr>
                </a:solidFill>
              </a:rPr>
              <a:t>项目结束遥遥无期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a:solidFill>
                  <a:schemeClr val="tx1">
                    <a:lumMod val="65000"/>
                    <a:lumOff val="35000"/>
                  </a:schemeClr>
                </a:solidFill>
              </a:rPr>
              <a:t> </a:t>
            </a:r>
            <a:r>
              <a:rPr lang="en-US" altLang="zh-CN" sz="1200" dirty="0">
                <a:solidFill>
                  <a:schemeClr val="tx1">
                    <a:lumMod val="65000"/>
                    <a:lumOff val="35000"/>
                  </a:schemeClr>
                </a:solidFill>
              </a:rPr>
              <a:t>• </a:t>
            </a:r>
            <a:r>
              <a:rPr lang="zh-CN" altLang="en-US" sz="1200" dirty="0">
                <a:solidFill>
                  <a:schemeClr val="tx1">
                    <a:lumMod val="65000"/>
                    <a:lumOff val="35000"/>
                  </a:schemeClr>
                </a:solidFill>
              </a:rPr>
              <a:t>项目团队精疲力竭</a:t>
            </a:r>
            <a:endParaRPr lang="en-US" altLang="zh-CN" sz="1200" dirty="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a:solidFill>
                  <a:schemeClr val="tx1">
                    <a:lumMod val="65000"/>
                    <a:lumOff val="35000"/>
                  </a:schemeClr>
                </a:solidFill>
              </a:rPr>
              <a:t>  </a:t>
            </a:r>
            <a:r>
              <a:rPr lang="en-US" altLang="zh-CN" sz="1200" dirty="0">
                <a:solidFill>
                  <a:schemeClr val="tx1">
                    <a:lumMod val="65000"/>
                    <a:lumOff val="35000"/>
                  </a:schemeClr>
                </a:solidFill>
              </a:rPr>
              <a:t>• </a:t>
            </a:r>
            <a:r>
              <a:rPr lang="zh-CN" altLang="en-US" sz="1200" dirty="0">
                <a:solidFill>
                  <a:schemeClr val="tx1">
                    <a:lumMod val="65000"/>
                    <a:lumOff val="35000"/>
                  </a:schemeClr>
                </a:solidFill>
              </a:rPr>
              <a:t>产品设计目标不明确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a:solidFill>
                  <a:schemeClr val="tx1">
                    <a:lumMod val="65000"/>
                    <a:lumOff val="35000"/>
                  </a:schemeClr>
                </a:solidFill>
              </a:rPr>
              <a:t> </a:t>
            </a:r>
            <a:r>
              <a:rPr lang="en-US" altLang="zh-CN" sz="1200" dirty="0">
                <a:solidFill>
                  <a:schemeClr val="tx1">
                    <a:lumMod val="65000"/>
                    <a:lumOff val="35000"/>
                  </a:schemeClr>
                </a:solidFill>
              </a:rPr>
              <a:t>•  </a:t>
            </a:r>
            <a:r>
              <a:rPr lang="zh-CN" altLang="en-US" sz="1200" dirty="0">
                <a:solidFill>
                  <a:schemeClr val="tx1">
                    <a:lumMod val="65000"/>
                    <a:lumOff val="35000"/>
                  </a:schemeClr>
                </a:solidFill>
              </a:rPr>
              <a:t>干系人参与不足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a:solidFill>
                  <a:schemeClr val="tx1">
                    <a:lumMod val="65000"/>
                    <a:lumOff val="35000"/>
                  </a:schemeClr>
                </a:solidFill>
              </a:rPr>
              <a:t> </a:t>
            </a:r>
            <a:r>
              <a:rPr lang="en-US" altLang="zh-CN" sz="1200" dirty="0">
                <a:solidFill>
                  <a:schemeClr val="tx1">
                    <a:lumMod val="65000"/>
                    <a:lumOff val="35000"/>
                  </a:schemeClr>
                </a:solidFill>
              </a:rPr>
              <a:t>•  </a:t>
            </a:r>
            <a:r>
              <a:rPr lang="zh-CN" altLang="en-US" sz="1200" dirty="0">
                <a:solidFill>
                  <a:schemeClr val="tx1">
                    <a:lumMod val="65000"/>
                    <a:lumOff val="35000"/>
                  </a:schemeClr>
                </a:solidFill>
              </a:rPr>
              <a:t>干系人之间缺少共识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a:solidFill>
                  <a:schemeClr val="tx1">
                    <a:lumMod val="65000"/>
                    <a:lumOff val="35000"/>
                  </a:schemeClr>
                </a:solidFill>
              </a:rPr>
              <a:t> </a:t>
            </a:r>
            <a:r>
              <a:rPr lang="en-US" altLang="zh-CN" sz="1200" dirty="0">
                <a:solidFill>
                  <a:schemeClr val="tx1">
                    <a:lumMod val="65000"/>
                    <a:lumOff val="35000"/>
                  </a:schemeClr>
                </a:solidFill>
              </a:rPr>
              <a:t>•  </a:t>
            </a:r>
            <a:r>
              <a:rPr lang="zh-CN" altLang="en-US" sz="1200" dirty="0">
                <a:solidFill>
                  <a:schemeClr val="tx1">
                    <a:lumMod val="65000"/>
                    <a:lumOff val="35000"/>
                  </a:schemeClr>
                </a:solidFill>
              </a:rPr>
              <a:t>画蛇添足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a:solidFill>
                  <a:schemeClr val="tx1">
                    <a:lumMod val="65000"/>
                    <a:lumOff val="35000"/>
                  </a:schemeClr>
                </a:solidFill>
              </a:rPr>
              <a:t> </a:t>
            </a:r>
            <a:r>
              <a:rPr lang="en-US" altLang="zh-CN" sz="1200" dirty="0">
                <a:solidFill>
                  <a:schemeClr val="tx1">
                    <a:lumMod val="65000"/>
                    <a:lumOff val="35000"/>
                  </a:schemeClr>
                </a:solidFill>
              </a:rPr>
              <a:t>•  </a:t>
            </a:r>
            <a:r>
              <a:rPr lang="zh-CN" altLang="en-US" sz="1200" dirty="0">
                <a:solidFill>
                  <a:schemeClr val="tx1">
                    <a:lumMod val="65000"/>
                    <a:lumOff val="35000"/>
                  </a:schemeClr>
                </a:solidFill>
              </a:rPr>
              <a:t>需求快速变化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a:solidFill>
                  <a:schemeClr val="tx1">
                    <a:lumMod val="65000"/>
                    <a:lumOff val="35000"/>
                  </a:schemeClr>
                </a:solidFill>
              </a:rPr>
              <a:t> </a:t>
            </a:r>
            <a:r>
              <a:rPr lang="en-US" altLang="zh-CN" sz="1200" dirty="0">
                <a:solidFill>
                  <a:schemeClr val="tx1">
                    <a:lumMod val="65000"/>
                    <a:lumOff val="35000"/>
                  </a:schemeClr>
                </a:solidFill>
              </a:rPr>
              <a:t>•  </a:t>
            </a:r>
            <a:r>
              <a:rPr lang="zh-CN" altLang="en-US" sz="1200" dirty="0">
                <a:solidFill>
                  <a:schemeClr val="tx1">
                    <a:lumMod val="65000"/>
                    <a:lumOff val="35000"/>
                  </a:schemeClr>
                </a:solidFill>
              </a:rPr>
              <a:t>变更管理不足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a:solidFill>
                  <a:schemeClr val="tx1">
                    <a:lumMod val="65000"/>
                    <a:lumOff val="35000"/>
                  </a:schemeClr>
                </a:solidFill>
              </a:rPr>
              <a:t> </a:t>
            </a:r>
            <a:r>
              <a:rPr lang="en-US" altLang="zh-CN" sz="1200" dirty="0">
                <a:solidFill>
                  <a:schemeClr val="tx1">
                    <a:lumMod val="65000"/>
                    <a:lumOff val="35000"/>
                  </a:schemeClr>
                </a:solidFill>
              </a:rPr>
              <a:t>•  </a:t>
            </a:r>
            <a:r>
              <a:rPr lang="zh-CN" altLang="en-US" sz="1200" dirty="0">
                <a:solidFill>
                  <a:schemeClr val="tx1">
                    <a:lumMod val="65000"/>
                    <a:lumOff val="35000"/>
                  </a:schemeClr>
                </a:solidFill>
              </a:rPr>
              <a:t>需求分析不足</a:t>
            </a:r>
            <a:endParaRPr lang="en-US" altLang="zh-CN" sz="1200" dirty="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1200" dirty="0">
              <a:solidFill>
                <a:schemeClr val="tx1">
                  <a:lumMod val="65000"/>
                  <a:lumOff val="35000"/>
                </a:schemeClr>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t>17</a:t>
            </a:fld>
            <a:endParaRPr lang="zh-CN" altLang="en-US"/>
          </a:p>
        </p:txBody>
      </p:sp>
    </p:spTree>
    <p:extLst>
      <p:ext uri="{BB962C8B-B14F-4D97-AF65-F5344CB8AC3E}">
        <p14:creationId xmlns:p14="http://schemas.microsoft.com/office/powerpoint/2010/main" val="2662758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18</a:t>
            </a:fld>
            <a:endParaRPr lang="zh-CN" altLang="en-US"/>
          </a:p>
        </p:txBody>
      </p:sp>
    </p:spTree>
    <p:extLst>
      <p:ext uri="{BB962C8B-B14F-4D97-AF65-F5344CB8AC3E}">
        <p14:creationId xmlns:p14="http://schemas.microsoft.com/office/powerpoint/2010/main" val="2968096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19</a:t>
            </a:fld>
            <a:endParaRPr lang="zh-CN" altLang="en-US"/>
          </a:p>
        </p:txBody>
      </p:sp>
    </p:spTree>
    <p:extLst>
      <p:ext uri="{BB962C8B-B14F-4D97-AF65-F5344CB8AC3E}">
        <p14:creationId xmlns:p14="http://schemas.microsoft.com/office/powerpoint/2010/main" val="1494262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675" b="0" i="0" kern="1200" dirty="0">
                <a:solidFill>
                  <a:schemeClr val="tx1"/>
                </a:solidFill>
                <a:effectLst/>
                <a:latin typeface="+mn-lt"/>
                <a:ea typeface="+mn-ea"/>
                <a:cs typeface="+mn-cs"/>
              </a:rPr>
              <a:t>发明者用五个以</a:t>
            </a:r>
            <a:r>
              <a:rPr lang="en-US" altLang="zh-CN" sz="675" b="0" i="0" kern="1200" dirty="0">
                <a:solidFill>
                  <a:schemeClr val="tx1"/>
                </a:solidFill>
                <a:effectLst/>
                <a:latin typeface="+mn-lt"/>
                <a:ea typeface="+mn-ea"/>
                <a:cs typeface="+mn-cs"/>
              </a:rPr>
              <a:t>W</a:t>
            </a:r>
            <a:r>
              <a:rPr lang="zh-CN" altLang="en-US" sz="675" b="0" i="0" kern="1200" dirty="0">
                <a:solidFill>
                  <a:schemeClr val="tx1"/>
                </a:solidFill>
                <a:effectLst/>
                <a:latin typeface="+mn-lt"/>
                <a:ea typeface="+mn-ea"/>
                <a:cs typeface="+mn-cs"/>
              </a:rPr>
              <a:t>开头的英语单词和两个以</a:t>
            </a:r>
            <a:r>
              <a:rPr lang="en-US" altLang="zh-CN" sz="675" b="0" i="0" kern="1200" dirty="0">
                <a:solidFill>
                  <a:schemeClr val="tx1"/>
                </a:solidFill>
                <a:effectLst/>
                <a:latin typeface="+mn-lt"/>
                <a:ea typeface="+mn-ea"/>
                <a:cs typeface="+mn-cs"/>
              </a:rPr>
              <a:t>H</a:t>
            </a:r>
            <a:r>
              <a:rPr lang="zh-CN" altLang="en-US" sz="675" b="0" i="0" kern="1200" dirty="0">
                <a:solidFill>
                  <a:schemeClr val="tx1"/>
                </a:solidFill>
                <a:effectLst/>
                <a:latin typeface="+mn-lt"/>
                <a:ea typeface="+mn-ea"/>
                <a:cs typeface="+mn-cs"/>
              </a:rPr>
              <a:t>开头的英语单词进行设问，发现解决问题的线索，寻找发明</a:t>
            </a:r>
            <a:r>
              <a:rPr lang="en-US" altLang="zh-CN" sz="675" b="0" i="0" u="none" strike="noStrike" kern="1200" dirty="0">
                <a:solidFill>
                  <a:schemeClr val="tx1"/>
                </a:solidFill>
                <a:effectLst/>
                <a:latin typeface="+mn-lt"/>
                <a:ea typeface="+mn-ea"/>
                <a:cs typeface="+mn-cs"/>
                <a:hlinkClick r:id="rId3"/>
              </a:rPr>
              <a:t>5W2H</a:t>
            </a:r>
            <a:r>
              <a:rPr lang="zh-CN" altLang="en-US" sz="675" b="0" i="0" u="none" strike="noStrike" kern="1200" dirty="0">
                <a:solidFill>
                  <a:schemeClr val="tx1"/>
                </a:solidFill>
                <a:effectLst/>
                <a:latin typeface="+mn-lt"/>
                <a:ea typeface="+mn-ea"/>
                <a:cs typeface="+mn-cs"/>
                <a:hlinkClick r:id="rId3"/>
              </a:rPr>
              <a:t>分析法</a:t>
            </a:r>
            <a:r>
              <a:rPr lang="zh-CN" altLang="en-US" sz="675" b="0" i="0" kern="1200" dirty="0">
                <a:solidFill>
                  <a:schemeClr val="tx1"/>
                </a:solidFill>
                <a:effectLst/>
                <a:latin typeface="+mn-lt"/>
                <a:ea typeface="+mn-ea"/>
                <a:cs typeface="+mn-cs"/>
              </a:rPr>
              <a:t>思路，进行设计构思，从而搞出新的发明项目，这就叫做</a:t>
            </a:r>
            <a:r>
              <a:rPr lang="en-US" altLang="zh-CN" sz="675" b="0" i="0" kern="1200" dirty="0">
                <a:solidFill>
                  <a:schemeClr val="tx1"/>
                </a:solidFill>
                <a:effectLst/>
                <a:latin typeface="+mn-lt"/>
                <a:ea typeface="+mn-ea"/>
                <a:cs typeface="+mn-cs"/>
              </a:rPr>
              <a:t>5W2H</a:t>
            </a:r>
            <a:r>
              <a:rPr lang="zh-CN" altLang="en-US" sz="675" b="0" i="0" kern="1200" dirty="0">
                <a:solidFill>
                  <a:schemeClr val="tx1"/>
                </a:solidFill>
                <a:effectLst/>
                <a:latin typeface="+mn-lt"/>
                <a:ea typeface="+mn-ea"/>
                <a:cs typeface="+mn-cs"/>
              </a:rPr>
              <a:t>法。</a:t>
            </a:r>
          </a:p>
          <a:p>
            <a:r>
              <a:rPr lang="en-US" altLang="zh-CN" sz="675" b="0" i="0" kern="1200" dirty="0">
                <a:solidFill>
                  <a:schemeClr val="tx1"/>
                </a:solidFill>
                <a:effectLst/>
                <a:latin typeface="+mn-lt"/>
                <a:ea typeface="+mn-ea"/>
                <a:cs typeface="+mn-cs"/>
              </a:rPr>
              <a:t>(1) </a:t>
            </a:r>
            <a:r>
              <a:rPr lang="en-US" altLang="zh-CN" sz="675" b="0" i="0" u="none" strike="noStrike" kern="1200" dirty="0">
                <a:solidFill>
                  <a:schemeClr val="tx1"/>
                </a:solidFill>
                <a:effectLst/>
                <a:latin typeface="+mn-lt"/>
                <a:ea typeface="+mn-ea"/>
                <a:cs typeface="+mn-cs"/>
                <a:hlinkClick r:id="rId4"/>
              </a:rPr>
              <a:t>WHAT</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是什么</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目的是什么</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做什么工作</a:t>
            </a:r>
            <a:r>
              <a:rPr lang="en-US" altLang="zh-CN" sz="675" b="0" i="0" kern="1200" dirty="0">
                <a:solidFill>
                  <a:schemeClr val="tx1"/>
                </a:solidFill>
                <a:effectLst/>
                <a:latin typeface="+mn-lt"/>
                <a:ea typeface="+mn-ea"/>
                <a:cs typeface="+mn-cs"/>
              </a:rPr>
              <a:t>?</a:t>
            </a:r>
          </a:p>
          <a:p>
            <a:r>
              <a:rPr lang="en-US" altLang="zh-CN" sz="675" b="0" i="0" kern="1200" dirty="0">
                <a:solidFill>
                  <a:schemeClr val="tx1"/>
                </a:solidFill>
                <a:effectLst/>
                <a:latin typeface="+mn-lt"/>
                <a:ea typeface="+mn-ea"/>
                <a:cs typeface="+mn-cs"/>
              </a:rPr>
              <a:t>(2) </a:t>
            </a:r>
            <a:r>
              <a:rPr lang="en-US" altLang="zh-CN" sz="675" b="0" i="0" u="none" strike="noStrike" kern="1200" dirty="0">
                <a:solidFill>
                  <a:schemeClr val="tx1"/>
                </a:solidFill>
                <a:effectLst/>
                <a:latin typeface="+mn-lt"/>
                <a:ea typeface="+mn-ea"/>
                <a:cs typeface="+mn-cs"/>
                <a:hlinkClick r:id="rId5"/>
              </a:rPr>
              <a:t>WHY</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为什么要做</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可不可以不做</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有没有替代方案</a:t>
            </a:r>
            <a:r>
              <a:rPr lang="en-US" altLang="zh-CN" sz="675" b="0" i="0" kern="1200" dirty="0">
                <a:solidFill>
                  <a:schemeClr val="tx1"/>
                </a:solidFill>
                <a:effectLst/>
                <a:latin typeface="+mn-lt"/>
                <a:ea typeface="+mn-ea"/>
                <a:cs typeface="+mn-cs"/>
              </a:rPr>
              <a:t>?</a:t>
            </a:r>
          </a:p>
          <a:p>
            <a:r>
              <a:rPr lang="en-US" altLang="zh-CN" sz="675" b="0" i="0" kern="1200" dirty="0">
                <a:solidFill>
                  <a:schemeClr val="tx1"/>
                </a:solidFill>
                <a:effectLst/>
                <a:latin typeface="+mn-lt"/>
                <a:ea typeface="+mn-ea"/>
                <a:cs typeface="+mn-cs"/>
              </a:rPr>
              <a:t>(3) WHO--</a:t>
            </a:r>
            <a:r>
              <a:rPr lang="zh-CN" altLang="en-US" sz="675" b="0" i="0" kern="1200" dirty="0">
                <a:solidFill>
                  <a:schemeClr val="tx1"/>
                </a:solidFill>
                <a:effectLst/>
                <a:latin typeface="+mn-lt"/>
                <a:ea typeface="+mn-ea"/>
                <a:cs typeface="+mn-cs"/>
              </a:rPr>
              <a:t>谁</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由谁来做</a:t>
            </a:r>
            <a:r>
              <a:rPr lang="en-US" altLang="zh-CN" sz="675" b="0" i="0" kern="1200" dirty="0">
                <a:solidFill>
                  <a:schemeClr val="tx1"/>
                </a:solidFill>
                <a:effectLst/>
                <a:latin typeface="+mn-lt"/>
                <a:ea typeface="+mn-ea"/>
                <a:cs typeface="+mn-cs"/>
              </a:rPr>
              <a:t>?</a:t>
            </a:r>
          </a:p>
          <a:p>
            <a:r>
              <a:rPr lang="en-US" altLang="zh-CN" sz="675" b="0" i="0" kern="1200" dirty="0">
                <a:solidFill>
                  <a:schemeClr val="tx1"/>
                </a:solidFill>
                <a:effectLst/>
                <a:latin typeface="+mn-lt"/>
                <a:ea typeface="+mn-ea"/>
                <a:cs typeface="+mn-cs"/>
              </a:rPr>
              <a:t>(4) </a:t>
            </a:r>
            <a:r>
              <a:rPr lang="en-US" altLang="zh-CN" sz="675" b="0" i="0" u="none" strike="noStrike" kern="1200" dirty="0">
                <a:solidFill>
                  <a:schemeClr val="tx1"/>
                </a:solidFill>
                <a:effectLst/>
                <a:latin typeface="+mn-lt"/>
                <a:ea typeface="+mn-ea"/>
                <a:cs typeface="+mn-cs"/>
                <a:hlinkClick r:id="rId6"/>
              </a:rPr>
              <a:t>WHEN</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何时</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什么时间做</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什么时机最适宜</a:t>
            </a:r>
            <a:r>
              <a:rPr lang="en-US" altLang="zh-CN" sz="675" b="0" i="0" kern="1200" dirty="0">
                <a:solidFill>
                  <a:schemeClr val="tx1"/>
                </a:solidFill>
                <a:effectLst/>
                <a:latin typeface="+mn-lt"/>
                <a:ea typeface="+mn-ea"/>
                <a:cs typeface="+mn-cs"/>
              </a:rPr>
              <a:t>?</a:t>
            </a:r>
          </a:p>
          <a:p>
            <a:r>
              <a:rPr lang="en-US" altLang="zh-CN" sz="675" b="0" i="0" kern="1200" dirty="0">
                <a:solidFill>
                  <a:schemeClr val="tx1"/>
                </a:solidFill>
                <a:effectLst/>
                <a:latin typeface="+mn-lt"/>
                <a:ea typeface="+mn-ea"/>
                <a:cs typeface="+mn-cs"/>
              </a:rPr>
              <a:t>(5) WHERE--</a:t>
            </a:r>
            <a:r>
              <a:rPr lang="zh-CN" altLang="en-US" sz="675" b="0" i="0" kern="1200" dirty="0">
                <a:solidFill>
                  <a:schemeClr val="tx1"/>
                </a:solidFill>
                <a:effectLst/>
                <a:latin typeface="+mn-lt"/>
                <a:ea typeface="+mn-ea"/>
                <a:cs typeface="+mn-cs"/>
              </a:rPr>
              <a:t>何处</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在哪里做</a:t>
            </a:r>
            <a:r>
              <a:rPr lang="en-US" altLang="zh-CN" sz="675" b="0" i="0" kern="1200" dirty="0">
                <a:solidFill>
                  <a:schemeClr val="tx1"/>
                </a:solidFill>
                <a:effectLst/>
                <a:latin typeface="+mn-lt"/>
                <a:ea typeface="+mn-ea"/>
                <a:cs typeface="+mn-cs"/>
              </a:rPr>
              <a:t>?</a:t>
            </a:r>
          </a:p>
          <a:p>
            <a:r>
              <a:rPr lang="en-US" altLang="zh-CN" sz="675" b="0" i="0" kern="1200" dirty="0">
                <a:solidFill>
                  <a:schemeClr val="tx1"/>
                </a:solidFill>
                <a:effectLst/>
                <a:latin typeface="+mn-lt"/>
                <a:ea typeface="+mn-ea"/>
                <a:cs typeface="+mn-cs"/>
              </a:rPr>
              <a:t>(6) HOW --</a:t>
            </a:r>
            <a:r>
              <a:rPr lang="zh-CN" altLang="en-US" sz="675" b="0" i="0" kern="1200" dirty="0">
                <a:solidFill>
                  <a:schemeClr val="tx1"/>
                </a:solidFill>
                <a:effectLst/>
                <a:latin typeface="+mn-lt"/>
                <a:ea typeface="+mn-ea"/>
                <a:cs typeface="+mn-cs"/>
              </a:rPr>
              <a:t>怎么做</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如何提高效率</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如何实施</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方法是什么</a:t>
            </a:r>
            <a:r>
              <a:rPr lang="en-US" altLang="zh-CN" sz="675" b="0" i="0" kern="1200" dirty="0">
                <a:solidFill>
                  <a:schemeClr val="tx1"/>
                </a:solidFill>
                <a:effectLst/>
                <a:latin typeface="+mn-lt"/>
                <a:ea typeface="+mn-ea"/>
                <a:cs typeface="+mn-cs"/>
              </a:rPr>
              <a:t>?</a:t>
            </a:r>
          </a:p>
          <a:p>
            <a:r>
              <a:rPr lang="en-US" altLang="zh-CN" sz="675" b="0" i="0" kern="1200" dirty="0">
                <a:solidFill>
                  <a:schemeClr val="tx1"/>
                </a:solidFill>
                <a:effectLst/>
                <a:latin typeface="+mn-lt"/>
                <a:ea typeface="+mn-ea"/>
                <a:cs typeface="+mn-cs"/>
              </a:rPr>
              <a:t>(7) HOW MUCH--</a:t>
            </a:r>
            <a:r>
              <a:rPr lang="zh-CN" altLang="en-US" sz="675" b="0" i="0" kern="1200" dirty="0">
                <a:solidFill>
                  <a:schemeClr val="tx1"/>
                </a:solidFill>
                <a:effectLst/>
                <a:latin typeface="+mn-lt"/>
                <a:ea typeface="+mn-ea"/>
                <a:cs typeface="+mn-cs"/>
              </a:rPr>
              <a:t>多少</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做到什么程度</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数量如何</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质量水平如何</a:t>
            </a:r>
            <a:r>
              <a:rPr lang="en-US" altLang="zh-CN" sz="675" b="0" i="0" kern="1200" dirty="0">
                <a:solidFill>
                  <a:schemeClr val="tx1"/>
                </a:solidFill>
                <a:effectLst/>
                <a:latin typeface="+mn-lt"/>
                <a:ea typeface="+mn-ea"/>
                <a:cs typeface="+mn-cs"/>
              </a:rPr>
              <a:t>?</a:t>
            </a:r>
            <a:r>
              <a:rPr lang="zh-CN" altLang="en-US" sz="675" b="0" i="0" kern="1200" dirty="0">
                <a:solidFill>
                  <a:schemeClr val="tx1"/>
                </a:solidFill>
                <a:effectLst/>
                <a:latin typeface="+mn-lt"/>
                <a:ea typeface="+mn-ea"/>
                <a:cs typeface="+mn-cs"/>
              </a:rPr>
              <a:t>费用产出如何</a:t>
            </a:r>
            <a:r>
              <a:rPr lang="en-US" altLang="zh-CN" sz="675"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21</a:t>
            </a:fld>
            <a:endParaRPr lang="zh-CN" altLang="en-US"/>
          </a:p>
        </p:txBody>
      </p:sp>
    </p:spTree>
    <p:extLst>
      <p:ext uri="{BB962C8B-B14F-4D97-AF65-F5344CB8AC3E}">
        <p14:creationId xmlns:p14="http://schemas.microsoft.com/office/powerpoint/2010/main" val="428163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a:t>
            </a:fld>
            <a:endParaRPr lang="zh-CN" altLang="en-US"/>
          </a:p>
        </p:txBody>
      </p:sp>
    </p:spTree>
    <p:extLst>
      <p:ext uri="{BB962C8B-B14F-4D97-AF65-F5344CB8AC3E}">
        <p14:creationId xmlns:p14="http://schemas.microsoft.com/office/powerpoint/2010/main" val="3279414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干系人：资方、客户、系统⽤用户、领域专家、项目研发团队。</a:t>
            </a:r>
            <a:endParaRPr lang="en-US" altLang="zh-CN" dirty="0"/>
          </a:p>
          <a:p>
            <a:endParaRPr lang="en-US" altLang="zh-CN" dirty="0"/>
          </a:p>
          <a:p>
            <a:r>
              <a:rPr lang="zh-CN" altLang="en-US" dirty="0"/>
              <a:t>业务过程：对现有业务过程的分析有助于识别业务问题并加以改进	</a:t>
            </a:r>
          </a:p>
          <a:p>
            <a:r>
              <a:rPr lang="zh-CN" altLang="en-US" dirty="0"/>
              <a:t> </a:t>
            </a:r>
            <a:r>
              <a:rPr lang="en-US" altLang="zh-CN" dirty="0"/>
              <a:t>•  </a:t>
            </a:r>
            <a:r>
              <a:rPr lang="zh-CN" altLang="en-US" dirty="0"/>
              <a:t>找出并列举当前业务过程中的问题	</a:t>
            </a:r>
          </a:p>
          <a:p>
            <a:r>
              <a:rPr lang="zh-CN" altLang="en-US" dirty="0"/>
              <a:t> </a:t>
            </a:r>
            <a:r>
              <a:rPr lang="en-US" altLang="zh-CN" dirty="0"/>
              <a:t>•  </a:t>
            </a:r>
            <a:r>
              <a:rPr lang="zh-CN" altLang="en-US" dirty="0"/>
              <a:t>分析问题的本质（遗漏？不好用？新需求？）	</a:t>
            </a:r>
          </a:p>
          <a:p>
            <a:r>
              <a:rPr lang="zh-CN" altLang="en-US" dirty="0"/>
              <a:t> </a:t>
            </a:r>
            <a:r>
              <a:rPr lang="en-US" altLang="zh-CN" dirty="0"/>
              <a:t>•  </a:t>
            </a:r>
            <a:r>
              <a:rPr lang="zh-CN" altLang="en-US" dirty="0"/>
              <a:t>分析改进的机会	</a:t>
            </a:r>
          </a:p>
          <a:p>
            <a:r>
              <a:rPr lang="zh-CN" altLang="en-US" dirty="0"/>
              <a:t> </a:t>
            </a:r>
            <a:r>
              <a:rPr lang="en-US" altLang="zh-CN" dirty="0"/>
              <a:t>•  </a:t>
            </a:r>
            <a:r>
              <a:rPr lang="zh-CN" altLang="en-US" dirty="0"/>
              <a:t>分析改进的实质 （自动化？流程改进？）</a:t>
            </a:r>
            <a:endParaRPr lang="en-US" altLang="zh-CN" dirty="0"/>
          </a:p>
          <a:p>
            <a:endParaRPr lang="en-US" altLang="zh-CN" dirty="0"/>
          </a:p>
          <a:p>
            <a:r>
              <a:rPr lang="zh-CN" altLang="en-US" dirty="0"/>
              <a:t>规章制度定义当前最佳实践	</a:t>
            </a:r>
          </a:p>
          <a:p>
            <a:r>
              <a:rPr lang="zh-CN" altLang="en-US" dirty="0"/>
              <a:t> </a:t>
            </a:r>
            <a:r>
              <a:rPr lang="en-US" altLang="zh-CN" dirty="0"/>
              <a:t>•  </a:t>
            </a:r>
            <a:r>
              <a:rPr lang="zh-CN" altLang="en-US" dirty="0"/>
              <a:t>分析规章制度有益于确定业务规则和约束条件	</a:t>
            </a:r>
          </a:p>
          <a:p>
            <a:r>
              <a:rPr lang="zh-CN" altLang="en-US" dirty="0"/>
              <a:t> </a:t>
            </a:r>
            <a:r>
              <a:rPr lang="en-US" altLang="zh-CN" dirty="0"/>
              <a:t>•  </a:t>
            </a:r>
            <a:r>
              <a:rPr lang="zh-CN" altLang="en-US" dirty="0"/>
              <a:t>业务规则：描述对业务过程的要求，如系统支撑的业务过程的结构、控制、行为效果	</a:t>
            </a:r>
          </a:p>
          <a:p>
            <a:r>
              <a:rPr lang="zh-CN" altLang="en-US" dirty="0"/>
              <a:t> </a:t>
            </a:r>
            <a:r>
              <a:rPr lang="en-US" altLang="zh-CN" dirty="0"/>
              <a:t>•  </a:t>
            </a:r>
            <a:r>
              <a:rPr lang="zh-CN" altLang="en-US" dirty="0"/>
              <a:t>约束</a:t>
            </a:r>
            <a:r>
              <a:rPr lang="en-US" altLang="zh-CN" dirty="0"/>
              <a:t>: </a:t>
            </a:r>
            <a:r>
              <a:rPr lang="zh-CN" altLang="en-US" dirty="0"/>
              <a:t>对系统开发过程的管理限制，主要涉及经济、政治、技术和环境四个方面，具体 包括项目资源、时间、目标环境及系统本身。 	</a:t>
            </a:r>
          </a:p>
          <a:p>
            <a:r>
              <a:rPr lang="zh-CN" altLang="en-US" dirty="0"/>
              <a:t> </a:t>
            </a:r>
            <a:r>
              <a:rPr lang="en-US" altLang="zh-CN" dirty="0"/>
              <a:t>•  </a:t>
            </a:r>
            <a:r>
              <a:rPr lang="zh-CN" altLang="en-US" dirty="0"/>
              <a:t>组织规章中往往还涉及过程自动化、工作流、关系、交互等内容</a:t>
            </a:r>
          </a:p>
          <a:p>
            <a:r>
              <a:rPr lang="zh-CN" altLang="en-US" dirty="0"/>
              <a:t></a:t>
            </a:r>
          </a:p>
          <a:p>
            <a:r>
              <a:rPr lang="zh-CN" altLang="en-US" dirty="0"/>
              <a:t>  </a:t>
            </a:r>
            <a:endParaRPr lang="en-US" altLang="zh-CN" dirty="0"/>
          </a:p>
          <a:p>
            <a:r>
              <a:rPr lang="zh-CN" altLang="en-US" dirty="0"/>
              <a:t> 分析现有系统有助于了解未来系统的工作数据	</a:t>
            </a:r>
          </a:p>
          <a:p>
            <a:r>
              <a:rPr lang="zh-CN" altLang="en-US" dirty="0"/>
              <a:t> </a:t>
            </a:r>
            <a:r>
              <a:rPr lang="en-US" altLang="zh-CN" dirty="0"/>
              <a:t>•  </a:t>
            </a:r>
            <a:r>
              <a:rPr lang="zh-CN" altLang="en-US" dirty="0"/>
              <a:t>数据对象	</a:t>
            </a:r>
          </a:p>
          <a:p>
            <a:r>
              <a:rPr lang="zh-CN" altLang="en-US" dirty="0"/>
              <a:t> </a:t>
            </a:r>
            <a:r>
              <a:rPr lang="en-US" altLang="zh-CN" dirty="0"/>
              <a:t>•  </a:t>
            </a:r>
            <a:r>
              <a:rPr lang="zh-CN" altLang="en-US" dirty="0"/>
              <a:t>数据关系	</a:t>
            </a:r>
          </a:p>
          <a:p>
            <a:r>
              <a:rPr lang="zh-CN" altLang="en-US" dirty="0"/>
              <a:t> </a:t>
            </a:r>
            <a:r>
              <a:rPr lang="en-US" altLang="zh-CN" dirty="0"/>
              <a:t>•  </a:t>
            </a:r>
            <a:r>
              <a:rPr lang="zh-CN" altLang="en-US" dirty="0"/>
              <a:t>数据库结构与系统结构	</a:t>
            </a:r>
          </a:p>
          <a:p>
            <a:r>
              <a:rPr lang="zh-CN" altLang="en-US" dirty="0"/>
              <a:t> </a:t>
            </a:r>
            <a:r>
              <a:rPr lang="en-US" altLang="zh-CN" dirty="0"/>
              <a:t>•  </a:t>
            </a:r>
            <a:r>
              <a:rPr lang="zh-CN" altLang="en-US" dirty="0"/>
              <a:t>系统报告	</a:t>
            </a:r>
          </a:p>
          <a:p>
            <a:r>
              <a:rPr lang="zh-CN" altLang="en-US" dirty="0"/>
              <a:t></a:t>
            </a:r>
          </a:p>
        </p:txBody>
      </p:sp>
      <p:sp>
        <p:nvSpPr>
          <p:cNvPr id="4" name="灯片编号占位符 3"/>
          <p:cNvSpPr>
            <a:spLocks noGrp="1"/>
          </p:cNvSpPr>
          <p:nvPr>
            <p:ph type="sldNum" sz="quarter" idx="10"/>
          </p:nvPr>
        </p:nvSpPr>
        <p:spPr/>
        <p:txBody>
          <a:bodyPr/>
          <a:lstStyle/>
          <a:p>
            <a:fld id="{E1849A97-A90C-496F-AD26-75D9C1389A16}" type="slidenum">
              <a:rPr lang="zh-CN" altLang="en-US" smtClean="0"/>
              <a:t>22</a:t>
            </a:fld>
            <a:endParaRPr lang="zh-CN" altLang="en-US"/>
          </a:p>
        </p:txBody>
      </p:sp>
    </p:spTree>
    <p:extLst>
      <p:ext uri="{BB962C8B-B14F-4D97-AF65-F5344CB8AC3E}">
        <p14:creationId xmlns:p14="http://schemas.microsoft.com/office/powerpoint/2010/main" val="2122881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干系人分析	</a:t>
            </a:r>
          </a:p>
          <a:p>
            <a:r>
              <a:rPr lang="zh-CN" altLang="en-US" dirty="0"/>
              <a:t> </a:t>
            </a:r>
            <a:r>
              <a:rPr lang="en-US" altLang="zh-CN" dirty="0"/>
              <a:t>•  </a:t>
            </a:r>
            <a:r>
              <a:rPr lang="zh-CN" altLang="en-US" dirty="0"/>
              <a:t>找出所有干系人	</a:t>
            </a:r>
          </a:p>
          <a:p>
            <a:r>
              <a:rPr lang="zh-CN" altLang="en-US" dirty="0"/>
              <a:t> </a:t>
            </a:r>
            <a:r>
              <a:rPr lang="en-US" altLang="zh-CN" dirty="0"/>
              <a:t>•  </a:t>
            </a:r>
            <a:r>
              <a:rPr lang="zh-CN" altLang="en-US" dirty="0"/>
              <a:t>分析其隶属于哪个世界</a:t>
            </a:r>
            <a:endParaRPr lang="en-US" altLang="zh-CN" dirty="0"/>
          </a:p>
          <a:p>
            <a:r>
              <a:rPr lang="zh-CN" altLang="en-US" dirty="0"/>
              <a:t>干系人举例：</a:t>
            </a:r>
          </a:p>
          <a:p>
            <a:r>
              <a:rPr lang="zh-CN" altLang="en-US" dirty="0"/>
              <a:t> </a:t>
            </a:r>
            <a:r>
              <a:rPr lang="en-US" altLang="zh-CN" dirty="0"/>
              <a:t>•  </a:t>
            </a:r>
            <a:r>
              <a:rPr lang="zh-CN" altLang="en-US" dirty="0"/>
              <a:t>用户</a:t>
            </a:r>
            <a:r>
              <a:rPr lang="en-US" altLang="zh-CN" dirty="0"/>
              <a:t>—</a:t>
            </a:r>
            <a:r>
              <a:rPr lang="zh-CN" altLang="en-US" dirty="0"/>
              <a:t>关心新系统特征和功能	</a:t>
            </a:r>
          </a:p>
          <a:p>
            <a:r>
              <a:rPr lang="zh-CN" altLang="en-US" dirty="0"/>
              <a:t> </a:t>
            </a:r>
            <a:r>
              <a:rPr lang="en-US" altLang="zh-CN" dirty="0"/>
              <a:t>•  </a:t>
            </a:r>
            <a:r>
              <a:rPr lang="zh-CN" altLang="en-US" dirty="0"/>
              <a:t>设计师</a:t>
            </a:r>
            <a:r>
              <a:rPr lang="en-US" altLang="zh-CN" dirty="0"/>
              <a:t>—</a:t>
            </a:r>
            <a:r>
              <a:rPr lang="zh-CN" altLang="en-US" dirty="0"/>
              <a:t>想要构造完美的系统，尽量重用已有的代码	</a:t>
            </a:r>
          </a:p>
          <a:p>
            <a:r>
              <a:rPr lang="zh-CN" altLang="en-US" dirty="0"/>
              <a:t> </a:t>
            </a:r>
            <a:r>
              <a:rPr lang="en-US" altLang="zh-CN" dirty="0"/>
              <a:t>•  </a:t>
            </a:r>
            <a:r>
              <a:rPr lang="zh-CN" altLang="en-US" dirty="0"/>
              <a:t>系统分析师</a:t>
            </a:r>
            <a:r>
              <a:rPr lang="en-US" altLang="zh-CN" dirty="0"/>
              <a:t>—</a:t>
            </a:r>
            <a:r>
              <a:rPr lang="zh-CN" altLang="en-US" dirty="0"/>
              <a:t>想要获取正确的需求	</a:t>
            </a:r>
          </a:p>
          <a:p>
            <a:r>
              <a:rPr lang="zh-CN" altLang="en-US" dirty="0"/>
              <a:t> </a:t>
            </a:r>
            <a:r>
              <a:rPr lang="en-US" altLang="zh-CN" dirty="0"/>
              <a:t>•  </a:t>
            </a:r>
            <a:r>
              <a:rPr lang="zh-CN" altLang="en-US" dirty="0"/>
              <a:t>培训与用户支持人员</a:t>
            </a:r>
            <a:r>
              <a:rPr lang="en-US" altLang="zh-CN" dirty="0"/>
              <a:t>—</a:t>
            </a:r>
            <a:r>
              <a:rPr lang="zh-CN" altLang="en-US" dirty="0"/>
              <a:t>确保系统可用和可管理	</a:t>
            </a:r>
          </a:p>
          <a:p>
            <a:r>
              <a:rPr lang="zh-CN" altLang="en-US" dirty="0"/>
              <a:t> </a:t>
            </a:r>
            <a:r>
              <a:rPr lang="en-US" altLang="zh-CN" dirty="0"/>
              <a:t>•  </a:t>
            </a:r>
            <a:r>
              <a:rPr lang="zh-CN" altLang="en-US" dirty="0"/>
              <a:t>业务分析师</a:t>
            </a:r>
            <a:r>
              <a:rPr lang="en-US" altLang="zh-CN" dirty="0"/>
              <a:t>—</a:t>
            </a:r>
            <a:r>
              <a:rPr lang="zh-CN" altLang="en-US" dirty="0"/>
              <a:t>想确保“我们做得比竞争对手好”	</a:t>
            </a:r>
          </a:p>
          <a:p>
            <a:r>
              <a:rPr lang="zh-CN" altLang="en-US" dirty="0"/>
              <a:t> </a:t>
            </a:r>
            <a:r>
              <a:rPr lang="en-US" altLang="zh-CN" dirty="0"/>
              <a:t>•  </a:t>
            </a:r>
            <a:r>
              <a:rPr lang="zh-CN" altLang="en-US" dirty="0"/>
              <a:t>技术文档作者</a:t>
            </a:r>
            <a:r>
              <a:rPr lang="en-US" altLang="zh-CN" dirty="0"/>
              <a:t>— </a:t>
            </a:r>
            <a:r>
              <a:rPr lang="zh-CN" altLang="en-US" dirty="0"/>
              <a:t>为系统准备用户手册及其他相关文档	</a:t>
            </a:r>
          </a:p>
          <a:p>
            <a:r>
              <a:rPr lang="zh-CN" altLang="en-US" dirty="0"/>
              <a:t> </a:t>
            </a:r>
            <a:r>
              <a:rPr lang="en-US" altLang="zh-CN" dirty="0"/>
              <a:t>•  </a:t>
            </a:r>
            <a:r>
              <a:rPr lang="zh-CN" altLang="en-US" dirty="0"/>
              <a:t>项目经理</a:t>
            </a:r>
            <a:r>
              <a:rPr lang="en-US" altLang="zh-CN" dirty="0"/>
              <a:t>—</a:t>
            </a:r>
            <a:r>
              <a:rPr lang="zh-CN" altLang="en-US" dirty="0"/>
              <a:t>希望按时、按预算、按目标完成项目	</a:t>
            </a:r>
          </a:p>
          <a:p>
            <a:r>
              <a:rPr lang="zh-CN" altLang="en-US" dirty="0"/>
              <a:t> </a:t>
            </a:r>
            <a:r>
              <a:rPr lang="en-US" altLang="zh-CN" dirty="0"/>
              <a:t>•  </a:t>
            </a:r>
            <a:r>
              <a:rPr lang="zh-CN" altLang="en-US" dirty="0"/>
              <a:t>客户</a:t>
            </a:r>
            <a:r>
              <a:rPr lang="en-US" altLang="zh-CN" dirty="0"/>
              <a:t>—</a:t>
            </a:r>
            <a:r>
              <a:rPr lang="zh-CN" altLang="en-US" dirty="0"/>
              <a:t>为新系统买单的人</a:t>
            </a:r>
          </a:p>
        </p:txBody>
      </p:sp>
      <p:sp>
        <p:nvSpPr>
          <p:cNvPr id="4" name="灯片编号占位符 3"/>
          <p:cNvSpPr>
            <a:spLocks noGrp="1"/>
          </p:cNvSpPr>
          <p:nvPr>
            <p:ph type="sldNum" sz="quarter" idx="10"/>
          </p:nvPr>
        </p:nvSpPr>
        <p:spPr/>
        <p:txBody>
          <a:bodyPr/>
          <a:lstStyle/>
          <a:p>
            <a:fld id="{83BC6344-4E1C-4543-A1F2-9BE7241890D4}" type="slidenum">
              <a:rPr lang="zh-CN" altLang="en-US" smtClean="0"/>
              <a:t>23</a:t>
            </a:fld>
            <a:endParaRPr lang="zh-CN" altLang="en-US"/>
          </a:p>
        </p:txBody>
      </p:sp>
    </p:spTree>
    <p:extLst>
      <p:ext uri="{BB962C8B-B14F-4D97-AF65-F5344CB8AC3E}">
        <p14:creationId xmlns:p14="http://schemas.microsoft.com/office/powerpoint/2010/main" val="3731381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24</a:t>
            </a:fld>
            <a:endParaRPr lang="zh-CN" altLang="en-US"/>
          </a:p>
        </p:txBody>
      </p:sp>
    </p:spTree>
    <p:extLst>
      <p:ext uri="{BB962C8B-B14F-4D97-AF65-F5344CB8AC3E}">
        <p14:creationId xmlns:p14="http://schemas.microsoft.com/office/powerpoint/2010/main" val="1780776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业务需求反映了组织机构或客户对系统、产品高层次的目标要求，由管理人员或市场分析人员确定。</a:t>
            </a:r>
            <a:endParaRPr lang="en-US" altLang="zh-CN" dirty="0"/>
          </a:p>
          <a:p>
            <a:endParaRPr lang="en-US" altLang="zh-CN" dirty="0"/>
          </a:p>
          <a:p>
            <a:r>
              <a:rPr lang="zh-CN" altLang="en-US" dirty="0"/>
              <a:t>用户需求描述了用户通过使用该软件产品必须要完成的任务，一般由用户协助提供。</a:t>
            </a:r>
            <a:endParaRPr lang="en-US" altLang="zh-CN" dirty="0"/>
          </a:p>
          <a:p>
            <a:endParaRPr lang="en-US" altLang="zh-CN" dirty="0"/>
          </a:p>
          <a:p>
            <a:r>
              <a:rPr lang="zh-CN" altLang="en-US" dirty="0"/>
              <a:t>功能需求定义了开发人员必须实现的软件功能，使得用户通过使用此软件能完成他们的任务，从而满足业务需求。对于一个复杂的产品来说，功能需求也许只是系统需求的一个子集。</a:t>
            </a:r>
            <a:endParaRPr lang="en-US" altLang="zh-CN" dirty="0"/>
          </a:p>
          <a:p>
            <a:endParaRPr lang="en-US" altLang="zh-CN" dirty="0"/>
          </a:p>
          <a:p>
            <a:r>
              <a:rPr lang="zh-CN" altLang="en-US" dirty="0"/>
              <a:t>用户需求必须与业务需求一致，用户需求使需求分析者能从中总结出功能需求，以满足用户对产品的期望，从而完成其任务。而开发人员则根据软件需求规格说明设计软件，以实现必要的功能。</a:t>
            </a:r>
            <a:endParaRPr lang="en-US" altLang="zh-CN" dirty="0"/>
          </a:p>
          <a:p>
            <a:endParaRPr lang="en-US" altLang="zh-CN" dirty="0"/>
          </a:p>
          <a:p>
            <a:r>
              <a:rPr lang="zh-CN" altLang="en-US" dirty="0"/>
              <a:t>非功能需求是一些限制性要求，是对实际使用环境所做的要求，如性能要求、可靠性要求、安全性要求、响应时间、存储空间等。非功能需求比功能需求要求更严格，更不易满足，不满足的话可能导致系统无法运行。</a:t>
            </a:r>
            <a:endParaRPr lang="en-US" altLang="zh-CN" dirty="0"/>
          </a:p>
          <a:p>
            <a:endParaRPr lang="en-US" altLang="zh-CN" dirty="0"/>
          </a:p>
          <a:p>
            <a:r>
              <a:rPr lang="zh-CN" altLang="en-US" dirty="0"/>
              <a:t>功能性的系统需求需要详细的描述系统功能、输入输出、异常等，有时还包括系统不应该做的事情。</a:t>
            </a:r>
            <a:endParaRPr lang="en-US" altLang="zh-CN" dirty="0"/>
          </a:p>
          <a:p>
            <a:r>
              <a:rPr lang="zh-CN" altLang="en-US" dirty="0"/>
              <a:t>因此具有全面性和一致性。在需求评审阶段以及随后的软件生命周期阶段，只要发现问题，都必须修正需求文档。</a:t>
            </a:r>
            <a:endParaRPr lang="en-US" altLang="zh-CN" dirty="0"/>
          </a:p>
        </p:txBody>
      </p:sp>
      <p:sp>
        <p:nvSpPr>
          <p:cNvPr id="4" name="灯片编号占位符 3"/>
          <p:cNvSpPr>
            <a:spLocks noGrp="1"/>
          </p:cNvSpPr>
          <p:nvPr>
            <p:ph type="sldNum" sz="quarter" idx="10"/>
          </p:nvPr>
        </p:nvSpPr>
        <p:spPr/>
        <p:txBody>
          <a:bodyPr/>
          <a:lstStyle/>
          <a:p>
            <a:fld id="{83BC6344-4E1C-4543-A1F2-9BE7241890D4}" type="slidenum">
              <a:rPr lang="zh-CN" altLang="en-US" smtClean="0"/>
              <a:t>25</a:t>
            </a:fld>
            <a:endParaRPr lang="zh-CN" altLang="en-US"/>
          </a:p>
        </p:txBody>
      </p:sp>
    </p:spTree>
    <p:extLst>
      <p:ext uri="{BB962C8B-B14F-4D97-AF65-F5344CB8AC3E}">
        <p14:creationId xmlns:p14="http://schemas.microsoft.com/office/powerpoint/2010/main" val="2063740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b="0" dirty="0"/>
              <a:t>需求开发是技术范畴，需求管理是管理范畴。</a:t>
            </a:r>
          </a:p>
          <a:p>
            <a:endParaRPr lang="en-US" altLang="zh-CN" dirty="0"/>
          </a:p>
          <a:p>
            <a:pPr marL="0" indent="0" algn="l" eaLnBrk="1" hangingPunct="1">
              <a:spcBef>
                <a:spcPct val="55000"/>
              </a:spcBef>
              <a:buFont typeface="Arial" panose="020B0604020202020204" pitchFamily="34" charset="0"/>
              <a:buNone/>
            </a:pPr>
            <a:r>
              <a:rPr lang="zh-CN" altLang="zh-CN" sz="1200" b="0" dirty="0"/>
              <a:t>在软件工程课里通常讲述</a:t>
            </a:r>
            <a:r>
              <a:rPr lang="zh-CN" altLang="en-US" sz="1200" b="0" dirty="0"/>
              <a:t>的</a:t>
            </a:r>
            <a:r>
              <a:rPr lang="zh-CN" altLang="zh-CN" sz="1200" b="0" dirty="0"/>
              <a:t>需求分析是指需求工程中的需求开发部分</a:t>
            </a:r>
            <a:r>
              <a:rPr lang="zh-CN" altLang="en-US" sz="1200" b="0" dirty="0"/>
              <a:t>。即：</a:t>
            </a:r>
            <a:r>
              <a:rPr lang="zh-CN" altLang="zh-CN" sz="1200" b="0" dirty="0"/>
              <a:t>需求分析=需求开发</a:t>
            </a:r>
          </a:p>
          <a:p>
            <a:endParaRPr lang="en-US" altLang="zh-CN" dirty="0"/>
          </a:p>
          <a:p>
            <a:r>
              <a:rPr lang="zh-CN" altLang="en-US" dirty="0"/>
              <a:t>系统需求工程：针对由软硬件共同组成的整个系统。</a:t>
            </a:r>
            <a:endParaRPr lang="en-US" altLang="zh-CN" dirty="0"/>
          </a:p>
          <a:p>
            <a:endParaRPr lang="en-US" altLang="zh-CN" dirty="0"/>
          </a:p>
          <a:p>
            <a:r>
              <a:rPr lang="zh-CN" altLang="en-US" dirty="0"/>
              <a:t>软件需求工程：专门针对纯软件部分。它把系统需求分解成一些主要的子系统和任务，把这些子系统或任务分配给软件，并通过一系列重复的分析、设计、比较研究、原型开发过程，把这些系统需求转换成软件的需求描述和一些性能参数。</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83BC6344-4E1C-4543-A1F2-9BE7241890D4}" type="slidenum">
              <a:rPr lang="zh-CN" altLang="en-US" smtClean="0"/>
              <a:t>27</a:t>
            </a:fld>
            <a:endParaRPr lang="zh-CN" altLang="en-US"/>
          </a:p>
        </p:txBody>
      </p:sp>
    </p:spTree>
    <p:extLst>
      <p:ext uri="{BB962C8B-B14F-4D97-AF65-F5344CB8AC3E}">
        <p14:creationId xmlns:p14="http://schemas.microsoft.com/office/powerpoint/2010/main" val="2870046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1" hangingPunct="1">
              <a:buFont typeface="Wingdings" panose="05000000000000000000" pitchFamily="2" charset="2"/>
              <a:buAutoNum type="arabicPeriod"/>
            </a:pPr>
            <a:r>
              <a:rPr lang="zh-CN" altLang="en-US" sz="2400" b="0" dirty="0"/>
              <a:t>需求获取：</a:t>
            </a:r>
          </a:p>
          <a:p>
            <a:pPr marL="800100" lvl="1" indent="-342900" algn="l" eaLnBrk="1" hangingPunct="1">
              <a:buFont typeface="Arial" panose="020B0604020202020204" pitchFamily="34" charset="0"/>
              <a:buChar char="•"/>
            </a:pPr>
            <a:r>
              <a:rPr lang="zh-CN" altLang="zh-CN" sz="2400" b="0" dirty="0"/>
              <a:t>调查软件需求</a:t>
            </a:r>
            <a:r>
              <a:rPr lang="zh-CN" altLang="en-US" sz="2400" b="0" dirty="0"/>
              <a:t>，弄清</a:t>
            </a:r>
            <a:r>
              <a:rPr lang="zh-CN" altLang="zh-CN" sz="2400" b="0" dirty="0"/>
              <a:t>用户对目标软件系统在功能、性能、行为、设计约束等方面的期望。</a:t>
            </a:r>
            <a:endParaRPr lang="zh-CN" altLang="en-US" sz="2400" b="0" dirty="0"/>
          </a:p>
          <a:p>
            <a:pPr marL="800100" lvl="1" indent="-342900" algn="l" eaLnBrk="1" hangingPunct="1">
              <a:buFont typeface="Arial" panose="020B0604020202020204" pitchFamily="34" charset="0"/>
              <a:buChar char="•"/>
            </a:pPr>
            <a:r>
              <a:rPr lang="zh-CN" altLang="zh-CN" sz="2400" b="0" dirty="0"/>
              <a:t>手段：通过现场调查、核实、归纳，用自然语言描述。</a:t>
            </a:r>
            <a:endParaRPr lang="zh-CN" altLang="en-US" sz="2400" b="0" dirty="0"/>
          </a:p>
          <a:p>
            <a:pPr algn="l" eaLnBrk="1" hangingPunct="1">
              <a:buFont typeface="Wingdings" panose="05000000000000000000" pitchFamily="2" charset="2"/>
              <a:buNone/>
            </a:pPr>
            <a:r>
              <a:rPr lang="en-US" altLang="zh-CN" sz="2400" b="0" dirty="0"/>
              <a:t>2.</a:t>
            </a:r>
            <a:r>
              <a:rPr lang="zh-CN" altLang="en-US" sz="2400" b="0" dirty="0"/>
              <a:t>需求</a:t>
            </a:r>
            <a:r>
              <a:rPr lang="zh-CN" altLang="zh-CN" sz="2400" b="0" dirty="0"/>
              <a:t>建模</a:t>
            </a:r>
            <a:r>
              <a:rPr lang="zh-CN" altLang="en-US" sz="2400" b="0" dirty="0"/>
              <a:t>：</a:t>
            </a:r>
          </a:p>
          <a:p>
            <a:pPr marL="800100" lvl="1" indent="-342900" algn="l" eaLnBrk="1" hangingPunct="1">
              <a:buFont typeface="Arial" panose="020B0604020202020204" pitchFamily="34" charset="0"/>
              <a:buChar char="•"/>
            </a:pPr>
            <a:r>
              <a:rPr lang="zh-CN" altLang="zh-CN" sz="2400" b="0" dirty="0"/>
              <a:t>是对现实世界进行抽象的过程</a:t>
            </a:r>
            <a:r>
              <a:rPr lang="zh-CN" altLang="en-US" sz="2400" b="0" dirty="0"/>
              <a:t>。</a:t>
            </a:r>
            <a:r>
              <a:rPr lang="zh-CN" altLang="zh-CN" sz="2400" b="0" dirty="0"/>
              <a:t>通过符号和文字说明描述系统模型使用户和开发者间建立共同语言基础，消除理解上的歧义；</a:t>
            </a:r>
            <a:endParaRPr lang="zh-CN" altLang="en-US" sz="2400" b="0" dirty="0"/>
          </a:p>
          <a:p>
            <a:pPr marL="800100" lvl="1" indent="-342900" algn="l" eaLnBrk="1" hangingPunct="1">
              <a:buFont typeface="Arial" panose="020B0604020202020204" pitchFamily="34" charset="0"/>
              <a:buChar char="•"/>
            </a:pPr>
            <a:r>
              <a:rPr lang="zh-CN" altLang="zh-CN" sz="2400" b="0" dirty="0"/>
              <a:t>从原始模型分析找寻目标模型</a:t>
            </a:r>
            <a:r>
              <a:rPr lang="zh-CN" altLang="en-US" sz="2400" b="0" dirty="0"/>
              <a:t>，</a:t>
            </a:r>
            <a:r>
              <a:rPr lang="zh-CN" altLang="zh-CN" sz="2400" b="0" dirty="0"/>
              <a:t>从物理模型过渡到逻辑模型，作为设计阶段的依据；</a:t>
            </a:r>
            <a:endParaRPr lang="zh-CN" altLang="en-US" sz="2400" b="0" dirty="0"/>
          </a:p>
          <a:p>
            <a:pPr marL="800100" lvl="1" indent="-342900" algn="l" eaLnBrk="1" hangingPunct="1">
              <a:buFont typeface="Arial" panose="020B0604020202020204" pitchFamily="34" charset="0"/>
              <a:buChar char="•"/>
            </a:pPr>
            <a:r>
              <a:rPr lang="zh-CN" altLang="zh-CN" sz="2400" b="0" dirty="0"/>
              <a:t>手段：采用建模语言和工具</a:t>
            </a:r>
            <a:endParaRPr lang="zh-CN" altLang="en-US" sz="2400" b="0" dirty="0"/>
          </a:p>
          <a:p>
            <a:pPr algn="l" eaLnBrk="1" hangingPunct="1"/>
            <a:r>
              <a:rPr lang="zh-CN" altLang="en-US" sz="2400" b="0" dirty="0"/>
              <a:t>3</a:t>
            </a:r>
            <a:r>
              <a:rPr lang="en-US" altLang="zh-CN" sz="2400" b="0" dirty="0"/>
              <a:t>.</a:t>
            </a:r>
            <a:r>
              <a:rPr lang="zh-CN" altLang="zh-CN" sz="2400" b="0" dirty="0"/>
              <a:t>需求说明</a:t>
            </a:r>
            <a:r>
              <a:rPr lang="zh-CN" altLang="en-US" sz="2400" b="0" dirty="0"/>
              <a:t>：</a:t>
            </a:r>
          </a:p>
          <a:p>
            <a:pPr marL="800100" lvl="1" indent="-342900" algn="l" eaLnBrk="1" hangingPunct="1">
              <a:buFont typeface="Arial" panose="020B0604020202020204" pitchFamily="34" charset="0"/>
              <a:buChar char="•"/>
            </a:pPr>
            <a:r>
              <a:rPr lang="zh-CN" altLang="en-US" sz="2400" b="0" dirty="0"/>
              <a:t>需求说明</a:t>
            </a:r>
            <a:r>
              <a:rPr lang="zh-CN" altLang="zh-CN" sz="2400" b="0" dirty="0"/>
              <a:t>书是需求分析阶段的最终成果，也是需求分析阶段复审的依据；是用户领域专家、</a:t>
            </a:r>
            <a:r>
              <a:rPr lang="zh-CN" altLang="en-US" sz="2400" b="0" dirty="0"/>
              <a:t>    </a:t>
            </a:r>
            <a:r>
              <a:rPr lang="zh-CN" altLang="zh-CN" sz="2400" b="0" dirty="0"/>
              <a:t>软件分析师、软件设计师共同交流的途径和媒介；是交付给用户文档的一部份；</a:t>
            </a:r>
            <a:endParaRPr lang="zh-CN" altLang="en-US" sz="2400" b="0" dirty="0"/>
          </a:p>
          <a:p>
            <a:pPr marL="800100" lvl="1" indent="-342900" algn="l" eaLnBrk="1" hangingPunct="1">
              <a:buFont typeface="Arial" panose="020B0604020202020204" pitchFamily="34" charset="0"/>
              <a:buChar char="•"/>
            </a:pPr>
            <a:r>
              <a:rPr lang="zh-CN" altLang="zh-CN" sz="2400" b="0" dirty="0"/>
              <a:t>手段：编写文档</a:t>
            </a:r>
            <a:endParaRPr lang="zh-CN" altLang="en-US" sz="2400" b="0" dirty="0"/>
          </a:p>
          <a:p>
            <a:pPr lvl="0" algn="l" eaLnBrk="1" hangingPunct="1"/>
            <a:r>
              <a:rPr lang="zh-CN" altLang="en-US" sz="2400" b="0" dirty="0"/>
              <a:t>4</a:t>
            </a:r>
            <a:r>
              <a:rPr lang="en-US" altLang="zh-CN" sz="2400" b="0" dirty="0"/>
              <a:t>.</a:t>
            </a:r>
            <a:r>
              <a:rPr lang="zh-CN" altLang="en-US" sz="2400" b="0" dirty="0"/>
              <a:t>需求评审：</a:t>
            </a:r>
          </a:p>
          <a:p>
            <a:pPr marL="800100" lvl="1" indent="-342900" algn="l" eaLnBrk="1" hangingPunct="1">
              <a:buFont typeface="Arial" panose="020B0604020202020204" pitchFamily="34" charset="0"/>
              <a:buChar char="•"/>
            </a:pPr>
            <a:r>
              <a:rPr lang="zh-CN" altLang="zh-CN" sz="2400" b="0" dirty="0"/>
              <a:t>根据需求说明书，对需求的正确性、一致性、完整性、无二义行进行评审、确认。</a:t>
            </a:r>
          </a:p>
          <a:p>
            <a:pPr marL="800100" lvl="1" indent="-342900" algn="l" eaLnBrk="1" hangingPunct="1">
              <a:buFont typeface="Arial" panose="020B0604020202020204" pitchFamily="34" charset="0"/>
              <a:buChar char="•"/>
            </a:pPr>
            <a:r>
              <a:rPr lang="zh-CN" altLang="zh-CN" sz="2400" b="0" dirty="0"/>
              <a:t>手段：分析师、设计师、客户会审文档</a:t>
            </a:r>
          </a:p>
          <a:p>
            <a:endParaRPr lang="en-US" altLang="zh-CN" dirty="0"/>
          </a:p>
        </p:txBody>
      </p:sp>
      <p:sp>
        <p:nvSpPr>
          <p:cNvPr id="4" name="灯片编号占位符 3"/>
          <p:cNvSpPr>
            <a:spLocks noGrp="1"/>
          </p:cNvSpPr>
          <p:nvPr>
            <p:ph type="sldNum" sz="quarter" idx="10"/>
          </p:nvPr>
        </p:nvSpPr>
        <p:spPr/>
        <p:txBody>
          <a:bodyPr/>
          <a:lstStyle/>
          <a:p>
            <a:fld id="{83BC6344-4E1C-4543-A1F2-9BE7241890D4}" type="slidenum">
              <a:rPr lang="zh-CN" altLang="en-US" smtClean="0"/>
              <a:t>28</a:t>
            </a:fld>
            <a:endParaRPr lang="zh-CN" altLang="en-US"/>
          </a:p>
        </p:txBody>
      </p:sp>
    </p:spTree>
    <p:extLst>
      <p:ext uri="{BB962C8B-B14F-4D97-AF65-F5344CB8AC3E}">
        <p14:creationId xmlns:p14="http://schemas.microsoft.com/office/powerpoint/2010/main" val="348760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zh-CN" sz="1200" kern="1200">
                <a:solidFill>
                  <a:schemeClr val="tx1"/>
                </a:solidFill>
                <a:effectLst/>
                <a:latin typeface="+mn-lt"/>
                <a:ea typeface="+mn-ea"/>
                <a:cs typeface="+mn-cs"/>
              </a:rPr>
              <a:t>要认识到需求的易变性，接受并积极的响应需求的变化，使得开发的软件更加符合用户的要求。</a:t>
            </a:r>
            <a:endParaRPr lang="en-US" altLang="zh-CN" sz="1200" kern="1200">
              <a:solidFill>
                <a:schemeClr val="tx1"/>
              </a:solidFill>
              <a:effectLst/>
              <a:latin typeface="+mn-lt"/>
              <a:ea typeface="+mn-ea"/>
              <a:cs typeface="+mn-cs"/>
            </a:endParaRPr>
          </a:p>
          <a:p>
            <a:pPr marL="0" indent="0">
              <a:buFont typeface="Arial" panose="020B0604020202020204" pitchFamily="34" charset="0"/>
              <a:buNone/>
            </a:pPr>
            <a:endParaRPr lang="en-US" altLang="zh-CN" sz="1200" kern="1200">
              <a:solidFill>
                <a:schemeClr val="tx1"/>
              </a:solidFill>
              <a:effectLst/>
              <a:latin typeface="+mn-lt"/>
              <a:ea typeface="+mn-ea"/>
              <a:cs typeface="+mn-cs"/>
            </a:endParaRPr>
          </a:p>
          <a:p>
            <a:pPr marL="0" indent="0">
              <a:buFont typeface="Arial" panose="020B0604020202020204" pitchFamily="34" charset="0"/>
              <a:buNone/>
            </a:pPr>
            <a:r>
              <a:rPr lang="zh-CN" altLang="zh-CN" sz="1200" kern="1200">
                <a:solidFill>
                  <a:schemeClr val="tx1"/>
                </a:solidFill>
                <a:effectLst/>
                <a:latin typeface="+mn-lt"/>
                <a:ea typeface="+mn-ea"/>
                <a:cs typeface="+mn-cs"/>
              </a:rPr>
              <a:t>这正符合事物发展变化的规律。在软件开发过程中要结合现代社会的科技和局势的发展状况和实际需求</a:t>
            </a:r>
            <a:r>
              <a:rPr lang="zh-CN" altLang="en-US" sz="1200" kern="120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83BC6344-4E1C-4543-A1F2-9BE7241890D4}" type="slidenum">
              <a:rPr lang="zh-CN" altLang="en-US" smtClean="0"/>
              <a:t>29</a:t>
            </a:fld>
            <a:endParaRPr lang="zh-CN" altLang="en-US"/>
          </a:p>
        </p:txBody>
      </p:sp>
    </p:spTree>
    <p:extLst>
      <p:ext uri="{BB962C8B-B14F-4D97-AF65-F5344CB8AC3E}">
        <p14:creationId xmlns:p14="http://schemas.microsoft.com/office/powerpoint/2010/main" val="3938241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30</a:t>
            </a:fld>
            <a:endParaRPr lang="zh-CN" altLang="en-US"/>
          </a:p>
        </p:txBody>
      </p:sp>
    </p:spTree>
    <p:extLst>
      <p:ext uri="{BB962C8B-B14F-4D97-AF65-F5344CB8AC3E}">
        <p14:creationId xmlns:p14="http://schemas.microsoft.com/office/powerpoint/2010/main" val="19218902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a:p>
        </p:txBody>
      </p:sp>
      <p:sp>
        <p:nvSpPr>
          <p:cNvPr id="4" name="灯片编号占位符 3"/>
          <p:cNvSpPr>
            <a:spLocks noGrp="1"/>
          </p:cNvSpPr>
          <p:nvPr>
            <p:ph type="sldNum" sz="quarter" idx="10"/>
          </p:nvPr>
        </p:nvSpPr>
        <p:spPr/>
        <p:txBody>
          <a:bodyPr/>
          <a:lstStyle/>
          <a:p>
            <a:fld id="{83BC6344-4E1C-4543-A1F2-9BE7241890D4}" type="slidenum">
              <a:rPr lang="zh-CN" altLang="en-US" smtClean="0"/>
              <a:t>31</a:t>
            </a:fld>
            <a:endParaRPr lang="zh-CN" altLang="en-US"/>
          </a:p>
        </p:txBody>
      </p:sp>
    </p:spTree>
    <p:extLst>
      <p:ext uri="{BB962C8B-B14F-4D97-AF65-F5344CB8AC3E}">
        <p14:creationId xmlns:p14="http://schemas.microsoft.com/office/powerpoint/2010/main" val="3384670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spcBef>
                <a:spcPts val="600"/>
              </a:spcBef>
              <a:buFont typeface="Wingdings" panose="05000000000000000000" pitchFamily="2" charset="2"/>
              <a:buChar char="ü"/>
            </a:pPr>
            <a:r>
              <a:rPr lang="zh-CN" altLang="zh-CN" sz="800" dirty="0"/>
              <a:t>功能性需求</a:t>
            </a:r>
            <a:r>
              <a:rPr lang="zh-CN" altLang="en-US" sz="800" dirty="0"/>
              <a:t>：搞清系统做什么；</a:t>
            </a:r>
          </a:p>
          <a:p>
            <a:pPr>
              <a:lnSpc>
                <a:spcPct val="100000"/>
              </a:lnSpc>
              <a:spcBef>
                <a:spcPts val="600"/>
              </a:spcBef>
              <a:buFont typeface="Wingdings" panose="05000000000000000000" pitchFamily="2" charset="2"/>
              <a:buChar char="ü"/>
            </a:pPr>
            <a:r>
              <a:rPr lang="zh-CN" altLang="en-US" sz="800" dirty="0"/>
              <a:t>非功能性需求：定义系统工作时的特性</a:t>
            </a:r>
            <a:r>
              <a:rPr lang="en-US" altLang="zh-CN" sz="800" dirty="0"/>
              <a:t>(</a:t>
            </a:r>
            <a:r>
              <a:rPr lang="zh-CN" altLang="en-US" sz="800" dirty="0"/>
              <a:t>环境、性能、可靠性、安全保密性、成本消耗、资源利用、用户接口等</a:t>
            </a:r>
            <a:r>
              <a:rPr lang="en-US" altLang="zh-CN" sz="800" dirty="0"/>
              <a:t>)</a:t>
            </a:r>
            <a:r>
              <a:rPr lang="zh-CN" altLang="en-US" sz="800" dirty="0"/>
              <a:t>；</a:t>
            </a:r>
            <a:endParaRPr lang="en-US" altLang="zh-CN" sz="800" dirty="0"/>
          </a:p>
          <a:p>
            <a:pPr>
              <a:lnSpc>
                <a:spcPct val="100000"/>
              </a:lnSpc>
              <a:spcBef>
                <a:spcPts val="600"/>
              </a:spcBef>
              <a:buFont typeface="Wingdings" panose="05000000000000000000" pitchFamily="2" charset="2"/>
              <a:buChar char="ü"/>
            </a:pPr>
            <a:endParaRPr lang="en-US" altLang="zh-CN" sz="800" dirty="0"/>
          </a:p>
          <a:p>
            <a:pPr defTabSz="914400">
              <a:lnSpc>
                <a:spcPct val="100000"/>
              </a:lnSpc>
              <a:spcBef>
                <a:spcPts val="600"/>
              </a:spcBef>
              <a:defRPr/>
            </a:pPr>
            <a:r>
              <a:rPr lang="zh-CN" altLang="en-US" sz="800" dirty="0"/>
              <a:t>需求获取的内容经过整理形成“用户需求”最终要写进“需求规格说明书”， 结果由客户确认。 </a:t>
            </a:r>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32</a:t>
            </a:fld>
            <a:endParaRPr lang="zh-CN" altLang="en-US"/>
          </a:p>
        </p:txBody>
      </p:sp>
    </p:spTree>
    <p:extLst>
      <p:ext uri="{BB962C8B-B14F-4D97-AF65-F5344CB8AC3E}">
        <p14:creationId xmlns:p14="http://schemas.microsoft.com/office/powerpoint/2010/main" val="2314639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675" kern="1200" dirty="0">
                <a:solidFill>
                  <a:schemeClr val="tx1"/>
                </a:solidFill>
                <a:effectLst/>
                <a:latin typeface="+mn-lt"/>
                <a:ea typeface="+mn-ea"/>
                <a:cs typeface="+mn-cs"/>
              </a:rPr>
              <a:t>C</a:t>
            </a:r>
          </a:p>
          <a:p>
            <a:r>
              <a:rPr lang="en-US" altLang="zh-CN" sz="675" kern="1200" dirty="0">
                <a:solidFill>
                  <a:schemeClr val="tx1"/>
                </a:solidFill>
                <a:effectLst/>
                <a:latin typeface="+mn-lt"/>
                <a:ea typeface="+mn-ea"/>
                <a:cs typeface="+mn-cs"/>
              </a:rPr>
              <a:t>1</a:t>
            </a:r>
            <a:r>
              <a:rPr lang="zh-CN" altLang="zh-CN" sz="675" kern="1200" dirty="0">
                <a:solidFill>
                  <a:schemeClr val="tx1"/>
                </a:solidFill>
                <a:effectLst/>
                <a:latin typeface="+mn-lt"/>
                <a:ea typeface="+mn-ea"/>
                <a:cs typeface="+mn-cs"/>
              </a:rPr>
              <a:t>、原型方法适用于用户需求不清、需求经常变化的情况，可以帮助导出系统需求并验证需求的有效性；</a:t>
            </a:r>
          </a:p>
          <a:p>
            <a:r>
              <a:rPr lang="en-US" altLang="zh-CN" sz="675" kern="1200" dirty="0">
                <a:solidFill>
                  <a:schemeClr val="tx1"/>
                </a:solidFill>
                <a:effectLst/>
                <a:latin typeface="+mn-lt"/>
                <a:ea typeface="+mn-ea"/>
                <a:cs typeface="+mn-cs"/>
              </a:rPr>
              <a:t>2</a:t>
            </a:r>
            <a:r>
              <a:rPr lang="zh-CN" altLang="zh-CN" sz="675" kern="1200" dirty="0">
                <a:solidFill>
                  <a:schemeClr val="tx1"/>
                </a:solidFill>
                <a:effectLst/>
                <a:latin typeface="+mn-lt"/>
                <a:ea typeface="+mn-ea"/>
                <a:cs typeface="+mn-cs"/>
              </a:rPr>
              <a:t>、探索型原型的目的是弄清目标的要求，确定所希望的特性，并探讨多种方案的可行性，可以用来探索特殊的软件解决方案；</a:t>
            </a:r>
          </a:p>
          <a:p>
            <a:r>
              <a:rPr lang="en-US" altLang="zh-CN" sz="675" kern="1200" dirty="0">
                <a:solidFill>
                  <a:schemeClr val="tx1"/>
                </a:solidFill>
                <a:effectLst/>
                <a:latin typeface="+mn-lt"/>
                <a:ea typeface="+mn-ea"/>
                <a:cs typeface="+mn-cs"/>
              </a:rPr>
              <a:t>3</a:t>
            </a:r>
            <a:r>
              <a:rPr lang="zh-CN" altLang="zh-CN" sz="675" kern="1200" dirty="0">
                <a:solidFill>
                  <a:schemeClr val="tx1"/>
                </a:solidFill>
                <a:effectLst/>
                <a:latin typeface="+mn-lt"/>
                <a:ea typeface="+mn-ea"/>
                <a:cs typeface="+mn-cs"/>
              </a:rPr>
              <a:t>、原型法能够迅速地开发出一个让用户看得见的系统框架，可以用来支持用户界面设计。</a:t>
            </a:r>
          </a:p>
          <a:p>
            <a:r>
              <a:rPr lang="zh-CN" altLang="zh-CN" sz="675" kern="1200" dirty="0">
                <a:solidFill>
                  <a:schemeClr val="tx1"/>
                </a:solidFill>
                <a:effectLst/>
                <a:latin typeface="+mn-lt"/>
                <a:ea typeface="+mn-ea"/>
                <a:cs typeface="+mn-cs"/>
              </a:rPr>
              <a:t>原型法不能用来指导代码优化。</a:t>
            </a:r>
          </a:p>
        </p:txBody>
      </p:sp>
      <p:sp>
        <p:nvSpPr>
          <p:cNvPr id="4" name="灯片编号占位符 3"/>
          <p:cNvSpPr>
            <a:spLocks noGrp="1"/>
          </p:cNvSpPr>
          <p:nvPr>
            <p:ph type="sldNum" sz="quarter" idx="10"/>
          </p:nvPr>
        </p:nvSpPr>
        <p:spPr/>
        <p:txBody>
          <a:bodyPr/>
          <a:lstStyle/>
          <a:p>
            <a:fld id="{E1849A97-A90C-496F-AD26-75D9C1389A16}" type="slidenum">
              <a:rPr lang="zh-CN" altLang="en-US" smtClean="0"/>
              <a:t>3</a:t>
            </a:fld>
            <a:endParaRPr lang="zh-CN" altLang="en-US"/>
          </a:p>
        </p:txBody>
      </p:sp>
    </p:spTree>
    <p:extLst>
      <p:ext uri="{BB962C8B-B14F-4D97-AF65-F5344CB8AC3E}">
        <p14:creationId xmlns:p14="http://schemas.microsoft.com/office/powerpoint/2010/main" val="17371472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sz="1200" b="0" dirty="0">
                <a:solidFill>
                  <a:srgbClr val="686868"/>
                </a:solidFill>
              </a:rPr>
              <a:t>第一阶段是和具体用户方的领导层、业务层人员的访谈式沟通，从宏观上把握用户的具体需求方向和趋势。</a:t>
            </a:r>
            <a:endParaRPr lang="en-US" altLang="zh-CN" sz="1200" b="0" dirty="0">
              <a:solidFill>
                <a:srgbClr val="686868"/>
              </a:solidFill>
            </a:endParaRPr>
          </a:p>
          <a:p>
            <a:pPr marL="0" indent="0">
              <a:lnSpc>
                <a:spcPct val="100000"/>
              </a:lnSpc>
              <a:spcBef>
                <a:spcPts val="600"/>
              </a:spcBef>
              <a:spcAft>
                <a:spcPts val="600"/>
              </a:spcAft>
              <a:buClr>
                <a:schemeClr val="tx1"/>
              </a:buClr>
              <a:buNone/>
            </a:pPr>
            <a:r>
              <a:rPr lang="zh-CN" altLang="en-US" sz="1200" dirty="0">
                <a:latin typeface="+mn-ea"/>
              </a:rPr>
              <a:t>实现手段：访谈、调查表格</a:t>
            </a:r>
            <a:endParaRPr lang="en-US" altLang="zh-CN" sz="1200" dirty="0">
              <a:latin typeface="+mn-ea"/>
            </a:endParaRPr>
          </a:p>
          <a:p>
            <a:pPr marL="0" indent="0">
              <a:lnSpc>
                <a:spcPct val="100000"/>
              </a:lnSpc>
              <a:spcBef>
                <a:spcPts val="600"/>
              </a:spcBef>
              <a:spcAft>
                <a:spcPts val="600"/>
              </a:spcAft>
              <a:buClr>
                <a:schemeClr val="tx1"/>
              </a:buClr>
              <a:buNone/>
            </a:pPr>
            <a:r>
              <a:rPr lang="zh-CN" altLang="en-US" sz="1200" dirty="0">
                <a:latin typeface="+mn-ea"/>
              </a:rPr>
              <a:t>输出成果：调查报告、业务流程报告</a:t>
            </a:r>
            <a:endParaRPr lang="en-US" altLang="zh-CN" sz="1200" dirty="0">
              <a:latin typeface="+mn-ea"/>
            </a:endParaRPr>
          </a:p>
          <a:p>
            <a:pPr marL="0" indent="0">
              <a:buFont typeface="Arial" panose="020B0604020202020204" pitchFamily="34" charset="0"/>
              <a:buNone/>
            </a:pPr>
            <a:endParaRPr lang="en-US" altLang="zh-CN" sz="1200" b="0" dirty="0">
              <a:solidFill>
                <a:srgbClr val="686868"/>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b="0" dirty="0">
                <a:solidFill>
                  <a:srgbClr val="686868"/>
                </a:solidFill>
              </a:rPr>
              <a:t>第二阶段是在承建方已经了解了具体用户方的具体实际、客观的信息基础上，结合以往的项目经验对用户采用诱导式、启发式的调研方法和手段，和用户一起探讨业务流程设计的合理性、准确性、便易性、习惯性。</a:t>
            </a:r>
            <a:endParaRPr lang="en-US" altLang="zh-CN" sz="1200" b="0" dirty="0">
              <a:solidFill>
                <a:schemeClr val="tx1"/>
              </a:solidFill>
            </a:endParaRPr>
          </a:p>
          <a:p>
            <a:pPr marL="0" indent="0">
              <a:lnSpc>
                <a:spcPct val="100000"/>
              </a:lnSpc>
              <a:spcBef>
                <a:spcPts val="600"/>
              </a:spcBef>
              <a:spcAft>
                <a:spcPts val="600"/>
              </a:spcAft>
              <a:buClr>
                <a:schemeClr val="tx1"/>
              </a:buClr>
              <a:buNone/>
            </a:pPr>
            <a:r>
              <a:rPr lang="zh-CN" altLang="en-US" sz="1200" dirty="0">
                <a:latin typeface="+mn-ea"/>
              </a:rPr>
              <a:t>实现手段：原型演示、启发用户</a:t>
            </a:r>
            <a:endParaRPr lang="en-US" altLang="zh-CN" sz="1200" dirty="0">
              <a:latin typeface="+mn-ea"/>
            </a:endParaRPr>
          </a:p>
          <a:p>
            <a:pPr marL="0" indent="0">
              <a:lnSpc>
                <a:spcPct val="100000"/>
              </a:lnSpc>
              <a:spcBef>
                <a:spcPts val="600"/>
              </a:spcBef>
              <a:spcAft>
                <a:spcPts val="600"/>
              </a:spcAft>
              <a:buClr>
                <a:schemeClr val="tx1"/>
              </a:buClr>
              <a:buNone/>
            </a:pPr>
            <a:r>
              <a:rPr lang="zh-CN" altLang="en-US" sz="1200" dirty="0">
                <a:latin typeface="+mn-ea"/>
              </a:rPr>
              <a:t>输出成果：调研分析报告、原型反馈报告、业务流程报告</a:t>
            </a:r>
            <a:endParaRPr lang="en-US" altLang="zh-CN" sz="1200" dirty="0">
              <a:latin typeface="+mn-ea"/>
            </a:endParaRPr>
          </a:p>
          <a:p>
            <a:pPr marL="0" indent="0">
              <a:lnSpc>
                <a:spcPct val="100000"/>
              </a:lnSpc>
              <a:spcBef>
                <a:spcPts val="600"/>
              </a:spcBef>
              <a:spcAft>
                <a:spcPts val="600"/>
              </a:spcAft>
              <a:buClr>
                <a:schemeClr val="tx1"/>
              </a:buClr>
              <a:buNone/>
            </a:pPr>
            <a:endParaRPr lang="en-US" altLang="zh-CN" sz="1200" b="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b="0" dirty="0">
                <a:solidFill>
                  <a:srgbClr val="686868"/>
                </a:solidFill>
              </a:rPr>
              <a:t>第三阶段是在上述两个阶段成果的基础上，进行具体的流程细化、数据项的确认阶段。承建方必须提供原型系统和明确的业务流程报告、数据项表，并能清晰地向用户描述系统的业务流设计目标。</a:t>
            </a:r>
            <a:endParaRPr lang="en-US" altLang="zh-CN" sz="1200" b="0" dirty="0">
              <a:solidFill>
                <a:srgbClr val="686868"/>
              </a:solidFill>
            </a:endParaRPr>
          </a:p>
          <a:p>
            <a:pPr marL="0" indent="0">
              <a:lnSpc>
                <a:spcPct val="100000"/>
              </a:lnSpc>
              <a:spcBef>
                <a:spcPts val="600"/>
              </a:spcBef>
              <a:spcAft>
                <a:spcPts val="600"/>
              </a:spcAft>
              <a:buClr>
                <a:schemeClr val="tx1"/>
              </a:buClr>
              <a:buNone/>
            </a:pPr>
            <a:r>
              <a:rPr lang="zh-CN" altLang="en-US" sz="1200" dirty="0">
                <a:latin typeface="+mn-ea"/>
              </a:rPr>
              <a:t>实现手段：拜访，展示业务流程报告、原型演示</a:t>
            </a:r>
            <a:endParaRPr lang="en-US" altLang="zh-CN" sz="1200" dirty="0">
              <a:latin typeface="+mn-ea"/>
            </a:endParaRPr>
          </a:p>
          <a:p>
            <a:pPr marL="0" indent="0">
              <a:lnSpc>
                <a:spcPct val="100000"/>
              </a:lnSpc>
              <a:spcBef>
                <a:spcPts val="600"/>
              </a:spcBef>
              <a:spcAft>
                <a:spcPts val="600"/>
              </a:spcAft>
              <a:buClr>
                <a:schemeClr val="tx1"/>
              </a:buClr>
              <a:buNone/>
            </a:pPr>
            <a:r>
              <a:rPr lang="zh-CN" altLang="en-US" sz="1200" dirty="0">
                <a:latin typeface="+mn-ea"/>
              </a:rPr>
              <a:t>输出成果：需求分析报告等</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1200" b="0" dirty="0">
              <a:solidFill>
                <a:srgbClr val="686868"/>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200" dirty="0"/>
              <a:t>需求分析的基本策略是采用头脑风暴、专家评审、焦点会议组等方式进行具体的流程细化以及数据项的确认，必要时可以提供原型系统和明确的业务流程报告、数据项表，并能清晰的向用户描述系统的业务流程设计目标。</a:t>
            </a:r>
            <a:endParaRPr lang="en-US" altLang="zh-CN" sz="120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1200" b="0" dirty="0">
              <a:solidFill>
                <a:srgbClr val="686868"/>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t>33</a:t>
            </a:fld>
            <a:endParaRPr lang="zh-CN" altLang="en-US"/>
          </a:p>
        </p:txBody>
      </p:sp>
    </p:spTree>
    <p:extLst>
      <p:ext uri="{BB962C8B-B14F-4D97-AF65-F5344CB8AC3E}">
        <p14:creationId xmlns:p14="http://schemas.microsoft.com/office/powerpoint/2010/main" val="920827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849A97-A90C-496F-AD26-75D9C1389A16}" type="slidenum">
              <a:rPr lang="zh-CN" altLang="en-US" smtClean="0"/>
              <a:t>34</a:t>
            </a:fld>
            <a:endParaRPr lang="zh-CN" altLang="en-US"/>
          </a:p>
        </p:txBody>
      </p:sp>
    </p:spTree>
    <p:extLst>
      <p:ext uri="{BB962C8B-B14F-4D97-AF65-F5344CB8AC3E}">
        <p14:creationId xmlns:p14="http://schemas.microsoft.com/office/powerpoint/2010/main" val="17273463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83BC6344-4E1C-4543-A1F2-9BE7241890D4}" type="slidenum">
              <a:rPr lang="zh-CN" altLang="en-US" smtClean="0"/>
              <a:t>35</a:t>
            </a:fld>
            <a:endParaRPr lang="zh-CN" altLang="en-US"/>
          </a:p>
        </p:txBody>
      </p:sp>
    </p:spTree>
    <p:extLst>
      <p:ext uri="{BB962C8B-B14F-4D97-AF65-F5344CB8AC3E}">
        <p14:creationId xmlns:p14="http://schemas.microsoft.com/office/powerpoint/2010/main" val="2860795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sz="1200" b="0" dirty="0">
                <a:solidFill>
                  <a:srgbClr val="686868"/>
                </a:solidFill>
              </a:rPr>
              <a:t>可以提示学生思考回答</a:t>
            </a:r>
          </a:p>
        </p:txBody>
      </p:sp>
      <p:sp>
        <p:nvSpPr>
          <p:cNvPr id="4" name="灯片编号占位符 3"/>
          <p:cNvSpPr>
            <a:spLocks noGrp="1"/>
          </p:cNvSpPr>
          <p:nvPr>
            <p:ph type="sldNum" sz="quarter" idx="10"/>
          </p:nvPr>
        </p:nvSpPr>
        <p:spPr/>
        <p:txBody>
          <a:bodyPr/>
          <a:lstStyle/>
          <a:p>
            <a:fld id="{83BC6344-4E1C-4543-A1F2-9BE7241890D4}" type="slidenum">
              <a:rPr lang="zh-CN" altLang="en-US" smtClean="0"/>
              <a:t>37</a:t>
            </a:fld>
            <a:endParaRPr lang="zh-CN" altLang="en-US"/>
          </a:p>
        </p:txBody>
      </p:sp>
    </p:spTree>
    <p:extLst>
      <p:ext uri="{BB962C8B-B14F-4D97-AF65-F5344CB8AC3E}">
        <p14:creationId xmlns:p14="http://schemas.microsoft.com/office/powerpoint/2010/main" val="42229373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sz="1200" b="0">
                <a:solidFill>
                  <a:srgbClr val="686868"/>
                </a:solidFill>
              </a:rPr>
              <a:t>可以提示学生思考回答</a:t>
            </a:r>
          </a:p>
        </p:txBody>
      </p:sp>
      <p:sp>
        <p:nvSpPr>
          <p:cNvPr id="4" name="灯片编号占位符 3"/>
          <p:cNvSpPr>
            <a:spLocks noGrp="1"/>
          </p:cNvSpPr>
          <p:nvPr>
            <p:ph type="sldNum" sz="quarter" idx="10"/>
          </p:nvPr>
        </p:nvSpPr>
        <p:spPr/>
        <p:txBody>
          <a:bodyPr/>
          <a:lstStyle/>
          <a:p>
            <a:fld id="{83BC6344-4E1C-4543-A1F2-9BE7241890D4}" type="slidenum">
              <a:rPr lang="zh-CN" altLang="en-US" smtClean="0"/>
              <a:t>38</a:t>
            </a:fld>
            <a:endParaRPr lang="zh-CN" altLang="en-US"/>
          </a:p>
        </p:txBody>
      </p:sp>
    </p:spTree>
    <p:extLst>
      <p:ext uri="{BB962C8B-B14F-4D97-AF65-F5344CB8AC3E}">
        <p14:creationId xmlns:p14="http://schemas.microsoft.com/office/powerpoint/2010/main" val="18207884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800" dirty="0"/>
          </a:p>
        </p:txBody>
      </p:sp>
      <p:sp>
        <p:nvSpPr>
          <p:cNvPr id="4" name="灯片编号占位符 3"/>
          <p:cNvSpPr>
            <a:spLocks noGrp="1"/>
          </p:cNvSpPr>
          <p:nvPr>
            <p:ph type="sldNum" sz="quarter" idx="10"/>
          </p:nvPr>
        </p:nvSpPr>
        <p:spPr/>
        <p:txBody>
          <a:bodyPr/>
          <a:lstStyle/>
          <a:p>
            <a:fld id="{83BC6344-4E1C-4543-A1F2-9BE7241890D4}" type="slidenum">
              <a:rPr lang="zh-CN" altLang="en-US" smtClean="0"/>
              <a:t>39</a:t>
            </a:fld>
            <a:endParaRPr lang="zh-CN" altLang="en-US"/>
          </a:p>
        </p:txBody>
      </p:sp>
    </p:spTree>
    <p:extLst>
      <p:ext uri="{BB962C8B-B14F-4D97-AF65-F5344CB8AC3E}">
        <p14:creationId xmlns:p14="http://schemas.microsoft.com/office/powerpoint/2010/main" val="2395406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aseline="0" dirty="0"/>
              <a:t>需求导出和分析是一个重复过程，从一个活动到另一个活动会有持续不断的反馈。</a:t>
            </a:r>
            <a:endParaRPr lang="en-US" altLang="zh-CN" baseline="0" dirty="0"/>
          </a:p>
          <a:p>
            <a:endParaRPr lang="en-US" altLang="zh-CN" dirty="0"/>
          </a:p>
          <a:p>
            <a:pPr marL="0" indent="0">
              <a:buFont typeface="Arial" panose="020B0604020202020204" pitchFamily="34" charset="0"/>
              <a:buNone/>
            </a:pPr>
            <a:endParaRPr lang="zh-CN" altLang="en-US" sz="1200" b="0" dirty="0">
              <a:solidFill>
                <a:srgbClr val="686868"/>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t>41</a:t>
            </a:fld>
            <a:endParaRPr lang="zh-CN" altLang="en-US"/>
          </a:p>
        </p:txBody>
      </p:sp>
    </p:spTree>
    <p:extLst>
      <p:ext uri="{BB962C8B-B14F-4D97-AF65-F5344CB8AC3E}">
        <p14:creationId xmlns:p14="http://schemas.microsoft.com/office/powerpoint/2010/main" val="1449391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1" hangingPunct="1">
              <a:spcBef>
                <a:spcPct val="55000"/>
              </a:spcBef>
              <a:buFont typeface="Wingdings" panose="05000000000000000000" pitchFamily="2" charset="2"/>
              <a:buNone/>
            </a:pPr>
            <a:r>
              <a:rPr lang="zh-CN" altLang="zh-CN" sz="1200" b="0" dirty="0"/>
              <a:t>（1）获得当前系统的物理模型</a:t>
            </a:r>
            <a:r>
              <a:rPr lang="zh-CN" altLang="en-US" sz="1200" b="0" dirty="0"/>
              <a:t>；</a:t>
            </a:r>
            <a:endParaRPr lang="zh-CN" altLang="zh-CN" sz="1200" b="0" dirty="0"/>
          </a:p>
          <a:p>
            <a:pPr algn="l" eaLnBrk="1" hangingPunct="1">
              <a:spcBef>
                <a:spcPct val="55000"/>
              </a:spcBef>
              <a:buFont typeface="Wingdings" panose="05000000000000000000" pitchFamily="2" charset="2"/>
              <a:buNone/>
            </a:pPr>
            <a:r>
              <a:rPr lang="zh-CN" altLang="zh-CN" sz="1200" b="0" dirty="0"/>
              <a:t>（2）抽象出当前系统的逻辑模型</a:t>
            </a:r>
            <a:r>
              <a:rPr lang="zh-CN" altLang="en-US" sz="1200" b="0" dirty="0"/>
              <a:t>；</a:t>
            </a:r>
            <a:r>
              <a:rPr lang="zh-CN" altLang="zh-CN" sz="1200" b="0" dirty="0"/>
              <a:t> </a:t>
            </a:r>
          </a:p>
          <a:p>
            <a:pPr algn="l" eaLnBrk="1" hangingPunct="1">
              <a:spcBef>
                <a:spcPct val="55000"/>
              </a:spcBef>
              <a:buFont typeface="Wingdings" panose="05000000000000000000" pitchFamily="2" charset="2"/>
              <a:buNone/>
            </a:pPr>
            <a:r>
              <a:rPr lang="zh-CN" altLang="zh-CN" sz="1200" b="0" dirty="0"/>
              <a:t>（3）建立目标系统的逻辑模型。 </a:t>
            </a:r>
          </a:p>
          <a:p>
            <a:pPr>
              <a:lnSpc>
                <a:spcPct val="100000"/>
              </a:lnSpc>
              <a:spcBef>
                <a:spcPts val="1200"/>
              </a:spcBef>
            </a:pPr>
            <a:r>
              <a:rPr lang="zh-CN" altLang="en-US" sz="2800" dirty="0"/>
              <a:t>需求建模的原则：</a:t>
            </a:r>
            <a:endParaRPr lang="en-US" altLang="zh-CN" sz="2800" dirty="0"/>
          </a:p>
          <a:p>
            <a:pPr marL="800100" lvl="1" indent="-457200">
              <a:lnSpc>
                <a:spcPct val="100000"/>
              </a:lnSpc>
              <a:spcBef>
                <a:spcPts val="1200"/>
              </a:spcBef>
              <a:buFont typeface="+mj-lt"/>
              <a:buAutoNum type="arabicPeriod"/>
            </a:pPr>
            <a:r>
              <a:rPr lang="zh-CN" altLang="zh-CN" sz="2400" dirty="0"/>
              <a:t>必须能够表达和理解问题的数据域和功能域</a:t>
            </a:r>
            <a:endParaRPr lang="zh-CN" altLang="en-US" sz="2400" dirty="0"/>
          </a:p>
          <a:p>
            <a:pPr marL="800100" lvl="1" indent="-457200">
              <a:lnSpc>
                <a:spcPct val="100000"/>
              </a:lnSpc>
              <a:spcBef>
                <a:spcPts val="1200"/>
              </a:spcBef>
              <a:buFont typeface="+mj-lt"/>
              <a:buAutoNum type="arabicPeriod"/>
            </a:pPr>
            <a:r>
              <a:rPr lang="zh-CN" altLang="zh-CN" sz="2400" dirty="0"/>
              <a:t>按自顶向下、逐层分解问题 </a:t>
            </a:r>
            <a:endParaRPr lang="zh-CN" altLang="en-US" sz="2400" dirty="0"/>
          </a:p>
          <a:p>
            <a:pPr marL="800100" lvl="1" indent="-457200">
              <a:lnSpc>
                <a:spcPct val="100000"/>
              </a:lnSpc>
              <a:spcBef>
                <a:spcPts val="1200"/>
              </a:spcBef>
              <a:buFont typeface="+mj-lt"/>
              <a:buAutoNum type="arabicPeriod"/>
            </a:pPr>
            <a:r>
              <a:rPr lang="zh-CN" altLang="zh-CN" sz="2400" dirty="0"/>
              <a:t>要给出系统的逻辑视图</a:t>
            </a:r>
          </a:p>
        </p:txBody>
      </p:sp>
      <p:sp>
        <p:nvSpPr>
          <p:cNvPr id="4" name="灯片编号占位符 3"/>
          <p:cNvSpPr>
            <a:spLocks noGrp="1"/>
          </p:cNvSpPr>
          <p:nvPr>
            <p:ph type="sldNum" sz="quarter" idx="10"/>
          </p:nvPr>
        </p:nvSpPr>
        <p:spPr/>
        <p:txBody>
          <a:bodyPr/>
          <a:lstStyle/>
          <a:p>
            <a:fld id="{E1849A97-A90C-496F-AD26-75D9C1389A16}" type="slidenum">
              <a:rPr lang="zh-CN" altLang="en-US" smtClean="0"/>
              <a:t>42</a:t>
            </a:fld>
            <a:endParaRPr lang="zh-CN" altLang="en-US"/>
          </a:p>
        </p:txBody>
      </p:sp>
    </p:spTree>
    <p:extLst>
      <p:ext uri="{BB962C8B-B14F-4D97-AF65-F5344CB8AC3E}">
        <p14:creationId xmlns:p14="http://schemas.microsoft.com/office/powerpoint/2010/main" val="30355759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aseline="0" dirty="0"/>
              <a:t>需求导出和分析是一个重复过程，从一个活动到另一个活动会有持续不断的反馈。</a:t>
            </a:r>
            <a:endParaRPr lang="en-US" altLang="zh-CN" baseline="0" dirty="0"/>
          </a:p>
          <a:p>
            <a:endParaRPr lang="en-US" altLang="zh-CN" dirty="0"/>
          </a:p>
          <a:p>
            <a:pPr marL="0" indent="0">
              <a:buFont typeface="Arial" panose="020B0604020202020204" pitchFamily="34" charset="0"/>
              <a:buNone/>
            </a:pPr>
            <a:endParaRPr lang="zh-CN" altLang="en-US" sz="1200" b="0" dirty="0">
              <a:solidFill>
                <a:srgbClr val="686868"/>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t>43</a:t>
            </a:fld>
            <a:endParaRPr lang="zh-CN" altLang="en-US"/>
          </a:p>
        </p:txBody>
      </p:sp>
    </p:spTree>
    <p:extLst>
      <p:ext uri="{BB962C8B-B14F-4D97-AF65-F5344CB8AC3E}">
        <p14:creationId xmlns:p14="http://schemas.microsoft.com/office/powerpoint/2010/main" val="15071893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sz="1200" b="0">
              <a:solidFill>
                <a:srgbClr val="686868"/>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t>44</a:t>
            </a:fld>
            <a:endParaRPr lang="zh-CN" altLang="en-US"/>
          </a:p>
        </p:txBody>
      </p:sp>
    </p:spTree>
    <p:extLst>
      <p:ext uri="{BB962C8B-B14F-4D97-AF65-F5344CB8AC3E}">
        <p14:creationId xmlns:p14="http://schemas.microsoft.com/office/powerpoint/2010/main" val="307457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4</a:t>
            </a:fld>
            <a:endParaRPr lang="zh-CN" altLang="en-US"/>
          </a:p>
        </p:txBody>
      </p:sp>
    </p:spTree>
    <p:extLst>
      <p:ext uri="{BB962C8B-B14F-4D97-AF65-F5344CB8AC3E}">
        <p14:creationId xmlns:p14="http://schemas.microsoft.com/office/powerpoint/2010/main" val="28211256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ct val="55000"/>
              </a:spcBef>
              <a:spcAft>
                <a:spcPts val="0"/>
              </a:spcAft>
              <a:buClrTx/>
              <a:buSzTx/>
              <a:buFont typeface="Arial" panose="020B0604020202020204" pitchFamily="34" charset="0"/>
              <a:buChar char="•"/>
              <a:defRPr/>
            </a:pPr>
            <a:r>
              <a:rPr lang="zh-CN" altLang="zh-CN" sz="1200" b="0" dirty="0"/>
              <a:t>需求说明书描述几乎都是自然语言，这种非形式化的语言容易出现不准确、冗余、遗漏和理解不一致等问题。对规格说明书的审查是必须</a:t>
            </a:r>
            <a:r>
              <a:rPr lang="zh-CN" altLang="en-US" sz="1200" b="0" dirty="0"/>
              <a:t>的，</a:t>
            </a:r>
            <a:r>
              <a:rPr lang="zh-CN" altLang="zh-CN" sz="1200" b="0" dirty="0"/>
              <a:t>确保需求说明准确、完整地、清晰、无二义地表达产品的功能和质量要求</a:t>
            </a:r>
            <a:r>
              <a:rPr lang="zh-CN" altLang="en-US" sz="1200" b="0" dirty="0"/>
              <a:t>。评审是需求分析的最后一步，通过评审后的需求文档才可以生效。</a:t>
            </a:r>
            <a:endParaRPr lang="zh-CN" altLang="zh-CN" sz="1200" b="0" dirty="0"/>
          </a:p>
          <a:p>
            <a:pPr marL="171450" marR="0" lvl="0" indent="-171450" algn="l" defTabSz="914400" rtl="0" eaLnBrk="1" fontAlgn="auto" latinLnBrk="0" hangingPunct="1">
              <a:lnSpc>
                <a:spcPct val="100000"/>
              </a:lnSpc>
              <a:spcBef>
                <a:spcPct val="55000"/>
              </a:spcBef>
              <a:spcAft>
                <a:spcPts val="0"/>
              </a:spcAft>
              <a:buClrTx/>
              <a:buSzTx/>
              <a:buFont typeface="Arial" panose="020B0604020202020204" pitchFamily="34" charset="0"/>
              <a:buChar char="•"/>
              <a:defRPr/>
            </a:pPr>
            <a:endParaRPr kumimoji="1" lang="en-US" altLang="zh-CN" sz="1200" b="1" dirty="0">
              <a:solidFill>
                <a:srgbClr val="660066"/>
              </a:solidFill>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t>45</a:t>
            </a:fld>
            <a:endParaRPr lang="zh-CN" altLang="en-US"/>
          </a:p>
        </p:txBody>
      </p:sp>
    </p:spTree>
    <p:extLst>
      <p:ext uri="{BB962C8B-B14F-4D97-AF65-F5344CB8AC3E}">
        <p14:creationId xmlns:p14="http://schemas.microsoft.com/office/powerpoint/2010/main" val="28478940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10000"/>
              </a:lnSpc>
              <a:spcBef>
                <a:spcPts val="1200"/>
              </a:spcBef>
            </a:pPr>
            <a:r>
              <a:rPr lang="zh-CN" altLang="en-US" sz="1200" dirty="0"/>
              <a:t>需求验证是为了确保需求说明准确、完整，表达必要的质量特点。</a:t>
            </a:r>
            <a:endParaRPr lang="en-US" altLang="zh-CN" sz="1200" dirty="0"/>
          </a:p>
          <a:p>
            <a:pPr algn="just">
              <a:lnSpc>
                <a:spcPct val="110000"/>
              </a:lnSpc>
              <a:spcBef>
                <a:spcPts val="1200"/>
              </a:spcBef>
            </a:pPr>
            <a:endParaRPr lang="en-US" altLang="zh-CN" sz="1200" dirty="0"/>
          </a:p>
          <a:p>
            <a:pPr algn="just">
              <a:lnSpc>
                <a:spcPct val="110000"/>
              </a:lnSpc>
              <a:spcBef>
                <a:spcPts val="1200"/>
              </a:spcBef>
            </a:pPr>
            <a:r>
              <a:rPr lang="zh-CN" altLang="en-US" sz="1200" dirty="0"/>
              <a:t>需求验证务必保证需求符合完整性、准确性、可行性、必要性、一致性、可跟踪性及可验证性这些良好特征。</a:t>
            </a:r>
            <a:endParaRPr lang="en-US" altLang="zh-CN" sz="1200" dirty="0"/>
          </a:p>
          <a:p>
            <a:pPr algn="just">
              <a:lnSpc>
                <a:spcPct val="110000"/>
              </a:lnSpc>
              <a:spcBef>
                <a:spcPts val="1200"/>
              </a:spcBef>
            </a:pPr>
            <a:endParaRPr lang="en-US" altLang="zh-CN" sz="1200" dirty="0"/>
          </a:p>
          <a:p>
            <a:pPr algn="just">
              <a:lnSpc>
                <a:spcPct val="110000"/>
              </a:lnSpc>
              <a:spcBef>
                <a:spcPts val="1200"/>
              </a:spcBef>
            </a:pPr>
            <a:r>
              <a:rPr lang="zh-CN" altLang="en-US" sz="1200" dirty="0"/>
              <a:t>需求规格说明提交后，开发人员要与客户对需求分析的结果进行验证，以</a:t>
            </a:r>
            <a:r>
              <a:rPr lang="en-US" altLang="zh-CN" sz="1200" dirty="0"/>
              <a:t>SRS</a:t>
            </a:r>
            <a:r>
              <a:rPr lang="zh-CN" altLang="en-US" sz="1200" dirty="0"/>
              <a:t>为输入，通过符号执行，模拟或快速原型等途径，分析需的正确性和可行性。验证过后需要进行签字确认。</a:t>
            </a:r>
            <a:endParaRPr lang="en-US" altLang="zh-CN" sz="1200" dirty="0"/>
          </a:p>
          <a:p>
            <a:pPr marL="0" indent="0">
              <a:buFont typeface="Arial" panose="020B0604020202020204" pitchFamily="34" charset="0"/>
              <a:buNone/>
            </a:pPr>
            <a:endParaRPr lang="en-US" altLang="zh-CN" sz="1200" b="0" dirty="0">
              <a:solidFill>
                <a:srgbClr val="686868"/>
              </a:solidFill>
            </a:endParaRPr>
          </a:p>
          <a:p>
            <a:pPr marL="171450" marR="0" lvl="0" indent="-171450" algn="l" defTabSz="914400" rtl="0" eaLnBrk="1" fontAlgn="auto" latinLnBrk="0" hangingPunct="1">
              <a:lnSpc>
                <a:spcPct val="100000"/>
              </a:lnSpc>
              <a:spcBef>
                <a:spcPct val="55000"/>
              </a:spcBef>
              <a:spcAft>
                <a:spcPts val="0"/>
              </a:spcAft>
              <a:buClrTx/>
              <a:buSzTx/>
              <a:buFont typeface="Arial" panose="020B0604020202020204" pitchFamily="34" charset="0"/>
              <a:buChar char="•"/>
              <a:tabLst/>
              <a:defRPr/>
            </a:pPr>
            <a:r>
              <a:rPr kumimoji="1" lang="en-US" altLang="zh-CN" sz="1200" b="1" dirty="0" err="1">
                <a:solidFill>
                  <a:srgbClr val="660066"/>
                </a:solidFill>
                <a:latin typeface="隶书" panose="02010509060101010101" pitchFamily="49" charset="-122"/>
                <a:ea typeface="隶书" panose="02010509060101010101" pitchFamily="49" charset="-122"/>
              </a:rPr>
              <a:t>需求规格说明的质量特性</a:t>
            </a:r>
            <a:r>
              <a:rPr kumimoji="1" lang="zh-CN" altLang="en-US" sz="1200" b="1" dirty="0">
                <a:solidFill>
                  <a:srgbClr val="660066"/>
                </a:solidFill>
                <a:latin typeface="隶书" panose="02010509060101010101" pitchFamily="49" charset="-122"/>
                <a:ea typeface="隶书" panose="02010509060101010101" pitchFamily="49" charset="-122"/>
              </a:rPr>
              <a:t>：</a:t>
            </a:r>
          </a:p>
          <a:p>
            <a:pPr marL="171450" indent="-171450" algn="l" eaLnBrk="1" hangingPunct="1">
              <a:spcBef>
                <a:spcPct val="55000"/>
              </a:spcBef>
              <a:buFont typeface="Arial" panose="020B0604020202020204" pitchFamily="34" charset="0"/>
              <a:buChar char="•"/>
            </a:pPr>
            <a:r>
              <a:rPr lang="zh-CN" altLang="zh-CN" sz="1200" b="0" dirty="0"/>
              <a:t>正确性：对系统功能、行为、性能等的描述必须与用户的期望相吻合，代表了用户的真正需求。</a:t>
            </a:r>
          </a:p>
          <a:p>
            <a:pPr marL="171450" indent="-171450" algn="l" eaLnBrk="1" hangingPunct="1">
              <a:spcBef>
                <a:spcPct val="55000"/>
              </a:spcBef>
              <a:buFont typeface="Arial" panose="020B0604020202020204" pitchFamily="34" charset="0"/>
              <a:buChar char="•"/>
            </a:pPr>
            <a:r>
              <a:rPr lang="zh-CN" altLang="zh-CN" sz="1200" b="0" dirty="0"/>
              <a:t>完整性：需求规格说明应该包括软件要完成的全部任务，不能遗漏任何必要的需求信息，注重用户的任务而不是系统的功能将有助于你避免不完整性</a:t>
            </a:r>
          </a:p>
          <a:p>
            <a:pPr marL="171450" indent="-171450" algn="l" eaLnBrk="1" hangingPunct="1">
              <a:spcBef>
                <a:spcPct val="55000"/>
              </a:spcBef>
              <a:buFont typeface="Arial" panose="020B0604020202020204" pitchFamily="34" charset="0"/>
              <a:buChar char="•"/>
            </a:pPr>
            <a:r>
              <a:rPr lang="zh-CN" altLang="zh-CN" sz="1200" b="0" dirty="0"/>
              <a:t> 一致性：需求规格说明对各种需求的描述不能存在矛盾，如术语使用冲突、功能和行为特性方面的矛盾以及时序上的不一致等。</a:t>
            </a:r>
          </a:p>
          <a:p>
            <a:pPr marL="171450" indent="-171450" algn="l" eaLnBrk="1" hangingPunct="1">
              <a:spcBef>
                <a:spcPct val="55000"/>
              </a:spcBef>
              <a:buFont typeface="Arial" panose="020B0604020202020204" pitchFamily="34" charset="0"/>
              <a:buChar char="•"/>
            </a:pPr>
            <a:r>
              <a:rPr lang="zh-CN" altLang="zh-CN" sz="1200" b="0" dirty="0"/>
              <a:t>可修改性：格式和组织方式应保证后续的修改能够比较容易和协调一致。我们可以使用软件工具，或者使用目录表、索引和相互参照列表等方法使软件需求规格说明更容易修改。</a:t>
            </a:r>
          </a:p>
          <a:p>
            <a:pPr marL="171450" indent="-171450" algn="l" eaLnBrk="1" hangingPunct="1">
              <a:spcBef>
                <a:spcPct val="55000"/>
              </a:spcBef>
              <a:buFont typeface="Arial" panose="020B0604020202020204" pitchFamily="34" charset="0"/>
              <a:buChar char="•"/>
            </a:pPr>
            <a:r>
              <a:rPr lang="zh-CN" altLang="zh-CN" sz="1200" b="0" dirty="0"/>
              <a:t>可跟踪性：可跟踪性意味着每项需求都能与其对应的来源、设计、源代码和测试用例联系起来。</a:t>
            </a:r>
          </a:p>
          <a:p>
            <a:pPr marL="171450" indent="-171450" algn="l" eaLnBrk="1" hangingPunct="1">
              <a:spcBef>
                <a:spcPct val="55000"/>
              </a:spcBef>
              <a:buFont typeface="Arial" panose="020B0604020202020204" pitchFamily="34" charset="0"/>
              <a:buChar char="•"/>
            </a:pPr>
            <a:r>
              <a:rPr lang="zh-CN" altLang="zh-CN" sz="1200" b="0" dirty="0"/>
              <a:t>可验证性：描述的需求都可以运用一些可行的手段对其进行验证和确认。</a:t>
            </a:r>
          </a:p>
        </p:txBody>
      </p:sp>
      <p:sp>
        <p:nvSpPr>
          <p:cNvPr id="4" name="灯片编号占位符 3"/>
          <p:cNvSpPr>
            <a:spLocks noGrp="1"/>
          </p:cNvSpPr>
          <p:nvPr>
            <p:ph type="sldNum" sz="quarter" idx="10"/>
          </p:nvPr>
        </p:nvSpPr>
        <p:spPr/>
        <p:txBody>
          <a:bodyPr/>
          <a:lstStyle/>
          <a:p>
            <a:fld id="{83BC6344-4E1C-4543-A1F2-9BE7241890D4}" type="slidenum">
              <a:rPr lang="zh-CN" altLang="en-US" smtClean="0"/>
              <a:t>46</a:t>
            </a:fld>
            <a:endParaRPr lang="zh-CN" altLang="en-US"/>
          </a:p>
        </p:txBody>
      </p:sp>
    </p:spTree>
    <p:extLst>
      <p:ext uri="{BB962C8B-B14F-4D97-AF65-F5344CB8AC3E}">
        <p14:creationId xmlns:p14="http://schemas.microsoft.com/office/powerpoint/2010/main" val="10897740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849A97-A90C-496F-AD26-75D9C1389A16}" type="slidenum">
              <a:rPr lang="zh-CN" altLang="en-US" smtClean="0"/>
              <a:t>47</a:t>
            </a:fld>
            <a:endParaRPr lang="zh-CN" altLang="en-US"/>
          </a:p>
        </p:txBody>
      </p:sp>
    </p:spTree>
    <p:extLst>
      <p:ext uri="{BB962C8B-B14F-4D97-AF65-F5344CB8AC3E}">
        <p14:creationId xmlns:p14="http://schemas.microsoft.com/office/powerpoint/2010/main" val="41543228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sz="1200" b="0" dirty="0">
              <a:solidFill>
                <a:srgbClr val="686868"/>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t>48</a:t>
            </a:fld>
            <a:endParaRPr lang="zh-CN" altLang="en-US"/>
          </a:p>
        </p:txBody>
      </p:sp>
    </p:spTree>
    <p:extLst>
      <p:ext uri="{BB962C8B-B14F-4D97-AF65-F5344CB8AC3E}">
        <p14:creationId xmlns:p14="http://schemas.microsoft.com/office/powerpoint/2010/main" val="7960133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20000"/>
              </a:lnSpc>
              <a:spcBef>
                <a:spcPts val="1200"/>
              </a:spcBef>
            </a:pPr>
            <a:r>
              <a:rPr lang="zh-CN" altLang="en-US" sz="1200" dirty="0">
                <a:solidFill>
                  <a:srgbClr val="FF0000"/>
                </a:solidFill>
                <a:latin typeface="+mn-ea"/>
              </a:rPr>
              <a:t>需求管理的目的</a:t>
            </a:r>
            <a:r>
              <a:rPr lang="zh-CN" altLang="en-US" sz="1200" dirty="0">
                <a:latin typeface="+mn-ea"/>
              </a:rPr>
              <a:t>是在用户与开发商之间建立对需求的共同理解，维护需求与软件工作成果的一致性，并控制需求的变更，防止需求变更失去控制而导致项目发生混乱。 </a:t>
            </a:r>
            <a:endParaRPr lang="en-US" altLang="zh-CN" sz="1200" dirty="0">
              <a:latin typeface="+mn-ea"/>
            </a:endParaRPr>
          </a:p>
          <a:p>
            <a:pPr algn="just">
              <a:lnSpc>
                <a:spcPct val="120000"/>
              </a:lnSpc>
              <a:spcBef>
                <a:spcPts val="1200"/>
              </a:spcBef>
            </a:pPr>
            <a:endParaRPr lang="zh-CN" altLang="en-US" sz="1200" dirty="0">
              <a:latin typeface="+mn-ea"/>
            </a:endParaRPr>
          </a:p>
          <a:p>
            <a:pPr algn="just">
              <a:lnSpc>
                <a:spcPct val="120000"/>
              </a:lnSpc>
              <a:spcBef>
                <a:spcPts val="1200"/>
              </a:spcBef>
            </a:pPr>
            <a:r>
              <a:rPr lang="zh-CN" altLang="en-US" sz="1200" dirty="0"/>
              <a:t>需求变更控制的原则是拒绝不切实际的变更，减少变更带来的风险，防止变更范围扩大、蔓延，杜绝随意的变更申请及受理过程。</a:t>
            </a:r>
            <a:endParaRPr lang="en-US" altLang="zh-CN" sz="1200" dirty="0"/>
          </a:p>
          <a:p>
            <a:pPr marL="0" indent="0">
              <a:buFont typeface="Arial" panose="020B0604020202020204" pitchFamily="34" charset="0"/>
              <a:buNone/>
            </a:pPr>
            <a:endParaRPr lang="zh-CN" altLang="en-US" sz="1200" b="0" dirty="0">
              <a:solidFill>
                <a:srgbClr val="686868"/>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t>49</a:t>
            </a:fld>
            <a:endParaRPr lang="zh-CN" altLang="en-US"/>
          </a:p>
        </p:txBody>
      </p:sp>
    </p:spTree>
    <p:extLst>
      <p:ext uri="{BB962C8B-B14F-4D97-AF65-F5344CB8AC3E}">
        <p14:creationId xmlns:p14="http://schemas.microsoft.com/office/powerpoint/2010/main" val="8763390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50</a:t>
            </a:fld>
            <a:endParaRPr lang="zh-CN" altLang="en-US"/>
          </a:p>
        </p:txBody>
      </p:sp>
    </p:spTree>
    <p:extLst>
      <p:ext uri="{BB962C8B-B14F-4D97-AF65-F5344CB8AC3E}">
        <p14:creationId xmlns:p14="http://schemas.microsoft.com/office/powerpoint/2010/main" val="42041041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849A97-A90C-496F-AD26-75D9C1389A16}" type="slidenum">
              <a:rPr lang="zh-CN" altLang="en-US" smtClean="0"/>
              <a:t>51</a:t>
            </a:fld>
            <a:endParaRPr lang="zh-CN" altLang="en-US"/>
          </a:p>
        </p:txBody>
      </p:sp>
    </p:spTree>
    <p:extLst>
      <p:ext uri="{BB962C8B-B14F-4D97-AF65-F5344CB8AC3E}">
        <p14:creationId xmlns:p14="http://schemas.microsoft.com/office/powerpoint/2010/main" val="24506612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62</a:t>
            </a:fld>
            <a:endParaRPr lang="zh-CN" altLang="en-US"/>
          </a:p>
        </p:txBody>
      </p:sp>
    </p:spTree>
    <p:extLst>
      <p:ext uri="{BB962C8B-B14F-4D97-AF65-F5344CB8AC3E}">
        <p14:creationId xmlns:p14="http://schemas.microsoft.com/office/powerpoint/2010/main" val="3625453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63</a:t>
            </a:fld>
            <a:endParaRPr lang="zh-CN" altLang="en-US"/>
          </a:p>
        </p:txBody>
      </p:sp>
    </p:spTree>
    <p:extLst>
      <p:ext uri="{BB962C8B-B14F-4D97-AF65-F5344CB8AC3E}">
        <p14:creationId xmlns:p14="http://schemas.microsoft.com/office/powerpoint/2010/main" val="2980378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66</a:t>
            </a:fld>
            <a:endParaRPr lang="zh-CN" altLang="en-US"/>
          </a:p>
        </p:txBody>
      </p:sp>
    </p:spTree>
    <p:extLst>
      <p:ext uri="{BB962C8B-B14F-4D97-AF65-F5344CB8AC3E}">
        <p14:creationId xmlns:p14="http://schemas.microsoft.com/office/powerpoint/2010/main" val="2397712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675" b="0" i="0" kern="1200" dirty="0">
                <a:solidFill>
                  <a:schemeClr val="tx1"/>
                </a:solidFill>
                <a:effectLst/>
                <a:latin typeface="+mn-lt"/>
                <a:ea typeface="+mn-ea"/>
                <a:cs typeface="+mn-cs"/>
              </a:rPr>
              <a:t>B</a:t>
            </a:r>
          </a:p>
          <a:p>
            <a:pPr marL="0" marR="0" lvl="0" indent="0" algn="l" defTabSz="514350" rtl="0" eaLnBrk="1" fontAlgn="auto" latinLnBrk="0" hangingPunct="1">
              <a:lnSpc>
                <a:spcPct val="100000"/>
              </a:lnSpc>
              <a:spcBef>
                <a:spcPts val="0"/>
              </a:spcBef>
              <a:spcAft>
                <a:spcPts val="0"/>
              </a:spcAft>
              <a:buClrTx/>
              <a:buSzTx/>
              <a:buFontTx/>
              <a:buNone/>
              <a:tabLst/>
              <a:defRPr/>
            </a:pPr>
            <a:r>
              <a:rPr lang="zh-CN" altLang="en-US" sz="675" b="0" i="0" kern="1200" dirty="0">
                <a:solidFill>
                  <a:schemeClr val="tx1"/>
                </a:solidFill>
                <a:effectLst/>
                <a:latin typeface="+mn-lt"/>
                <a:ea typeface="+mn-ea"/>
                <a:cs typeface="+mn-cs"/>
              </a:rPr>
              <a:t>一般认为风险保护两个特性：不确定性和损失。</a:t>
            </a:r>
            <a:endParaRPr lang="en-US" altLang="zh-CN" sz="675" b="0" i="0" kern="1200" dirty="0">
              <a:solidFill>
                <a:schemeClr val="tx1"/>
              </a:solidFill>
              <a:effectLst/>
              <a:latin typeface="+mn-lt"/>
              <a:ea typeface="+mn-ea"/>
              <a:cs typeface="+mn-cs"/>
            </a:endParaRPr>
          </a:p>
          <a:p>
            <a:pPr marL="171450" marR="0" lvl="0" indent="-171450"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675" b="0" i="0" kern="1200" dirty="0">
                <a:solidFill>
                  <a:schemeClr val="tx1"/>
                </a:solidFill>
                <a:effectLst/>
                <a:latin typeface="+mn-lt"/>
                <a:ea typeface="+mn-ea"/>
                <a:cs typeface="+mn-cs"/>
              </a:rPr>
              <a:t>不确定性是指风险可能发生也可能不发生；</a:t>
            </a:r>
            <a:endParaRPr lang="en-US" altLang="zh-CN" sz="675" b="0" i="0" kern="1200" dirty="0">
              <a:solidFill>
                <a:schemeClr val="tx1"/>
              </a:solidFill>
              <a:effectLst/>
              <a:latin typeface="+mn-lt"/>
              <a:ea typeface="+mn-ea"/>
              <a:cs typeface="+mn-cs"/>
            </a:endParaRPr>
          </a:p>
          <a:p>
            <a:pPr marL="171450" marR="0" lvl="0" indent="-171450"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675" b="0" i="0" kern="1200" dirty="0">
                <a:solidFill>
                  <a:schemeClr val="tx1"/>
                </a:solidFill>
                <a:effectLst/>
                <a:latin typeface="+mn-lt"/>
                <a:ea typeface="+mn-ea"/>
                <a:cs typeface="+mn-cs"/>
              </a:rPr>
              <a:t>损失是指如果风险发生，就会产生恶性后果。</a:t>
            </a:r>
            <a:br>
              <a:rPr lang="zh-CN" altLang="en-US" dirty="0"/>
            </a:br>
            <a:r>
              <a:rPr lang="zh-CN" altLang="en-US" sz="675" b="0" i="0" kern="1200" dirty="0">
                <a:solidFill>
                  <a:schemeClr val="tx1"/>
                </a:solidFill>
                <a:effectLst/>
                <a:latin typeface="+mn-lt"/>
                <a:ea typeface="+mn-ea"/>
                <a:cs typeface="+mn-cs"/>
              </a:rPr>
              <a:t>本题选项“客户不清楚想要开发什么样的软件”是已经发生的事件，没有不确定性，因此不是一个风险。</a:t>
            </a:r>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5</a:t>
            </a:fld>
            <a:endParaRPr lang="zh-CN" altLang="en-US"/>
          </a:p>
        </p:txBody>
      </p:sp>
    </p:spTree>
    <p:extLst>
      <p:ext uri="{BB962C8B-B14F-4D97-AF65-F5344CB8AC3E}">
        <p14:creationId xmlns:p14="http://schemas.microsoft.com/office/powerpoint/2010/main" val="822092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675" b="0" i="0" kern="1200" dirty="0">
                <a:solidFill>
                  <a:schemeClr val="tx1"/>
                </a:solidFill>
                <a:effectLst/>
                <a:latin typeface="+mn-lt"/>
                <a:ea typeface="+mn-ea"/>
                <a:cs typeface="+mn-cs"/>
              </a:rPr>
              <a:t>C</a:t>
            </a:r>
          </a:p>
          <a:p>
            <a:pPr marL="0" marR="0" lvl="0" indent="0" algn="l" defTabSz="514350" rtl="0" eaLnBrk="1" fontAlgn="auto" latinLnBrk="0" hangingPunct="1">
              <a:lnSpc>
                <a:spcPct val="100000"/>
              </a:lnSpc>
              <a:spcBef>
                <a:spcPts val="0"/>
              </a:spcBef>
              <a:spcAft>
                <a:spcPts val="0"/>
              </a:spcAft>
              <a:buClrTx/>
              <a:buSzTx/>
              <a:buFontTx/>
              <a:buNone/>
              <a:tabLst/>
              <a:defRPr/>
            </a:pPr>
            <a:r>
              <a:rPr lang="zh-CN" altLang="en-US" sz="675" b="0" i="0" kern="1200" dirty="0">
                <a:solidFill>
                  <a:schemeClr val="tx1"/>
                </a:solidFill>
                <a:effectLst/>
                <a:latin typeface="+mn-lt"/>
                <a:ea typeface="+mn-ea"/>
                <a:cs typeface="+mn-cs"/>
              </a:rPr>
              <a:t>本题要求尽量投入使用，并可以再使用过程中不断完善，对于原型模型和演化（迭代）模型，演化模型更合适，原型模型更适用于需求不明确时用以获取需求。</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6</a:t>
            </a:fld>
            <a:endParaRPr lang="zh-CN" altLang="en-US"/>
          </a:p>
        </p:txBody>
      </p:sp>
    </p:spTree>
    <p:extLst>
      <p:ext uri="{BB962C8B-B14F-4D97-AF65-F5344CB8AC3E}">
        <p14:creationId xmlns:p14="http://schemas.microsoft.com/office/powerpoint/2010/main" val="3232276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7</a:t>
            </a:fld>
            <a:endParaRPr lang="zh-CN" altLang="en-US"/>
          </a:p>
        </p:txBody>
      </p:sp>
    </p:spTree>
    <p:extLst>
      <p:ext uri="{BB962C8B-B14F-4D97-AF65-F5344CB8AC3E}">
        <p14:creationId xmlns:p14="http://schemas.microsoft.com/office/powerpoint/2010/main" val="2294449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8</a:t>
            </a:fld>
            <a:endParaRPr lang="zh-CN" altLang="en-US"/>
          </a:p>
        </p:txBody>
      </p:sp>
    </p:spTree>
    <p:extLst>
      <p:ext uri="{BB962C8B-B14F-4D97-AF65-F5344CB8AC3E}">
        <p14:creationId xmlns:p14="http://schemas.microsoft.com/office/powerpoint/2010/main" val="253559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9</a:t>
            </a:fld>
            <a:endParaRPr lang="zh-CN" altLang="en-US"/>
          </a:p>
        </p:txBody>
      </p:sp>
    </p:spTree>
    <p:extLst>
      <p:ext uri="{BB962C8B-B14F-4D97-AF65-F5344CB8AC3E}">
        <p14:creationId xmlns:p14="http://schemas.microsoft.com/office/powerpoint/2010/main" val="39961341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0541847C-10EA-46D8-AB1C-03767C05E92D}" type="datetime1">
              <a:rPr lang="zh-CN" altLang="en-US" smtClean="0"/>
              <a:t>2022/3/30</a:t>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r>
              <a:rPr lang="zh-CN" altLang="en-US"/>
              <a:t>软件工程</a:t>
            </a:r>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pPr/>
              <a:t>‹#›</a:t>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extLst>
      <p:ext uri="{BB962C8B-B14F-4D97-AF65-F5344CB8AC3E}">
        <p14:creationId xmlns:p14="http://schemas.microsoft.com/office/powerpoint/2010/main" val="171578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a:spLocks/>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1" name="Freeform 150"/>
              <p:cNvSpPr>
                <a:spLocks/>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8D194F62-4D19-464F-93DD-F88CF69EFF9C}" type="datetime1">
              <a:rPr lang="zh-CN" altLang="en-US" smtClean="0"/>
              <a:t>2022/3/30</a:t>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05031724"/>
      </p:ext>
    </p:extLst>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2E813F2-011A-4827-8A9B-B621E54B3329}"/>
              </a:ext>
            </a:extLst>
          </p:cNvPr>
          <p:cNvSpPr>
            <a:spLocks noGrp="1"/>
          </p:cNvSpPr>
          <p:nvPr>
            <p:ph type="dt" sz="half" idx="10"/>
          </p:nvPr>
        </p:nvSpPr>
        <p:spPr>
          <a:xfrm>
            <a:off x="6727032" y="4805958"/>
            <a:ext cx="1920240" cy="274320"/>
          </a:xfrm>
          <a:prstGeom prst="rect">
            <a:avLst/>
          </a:prstGeom>
        </p:spPr>
        <p:txBody>
          <a:bodyPr/>
          <a:lstStyle>
            <a:lvl1pPr>
              <a:defRPr sz="1050"/>
            </a:lvl1pPr>
            <a:extLst/>
          </a:lstStyle>
          <a:p>
            <a:fld id="{6A1046CC-F261-4FE7-AD8D-F14B96EB4793}" type="datetime1">
              <a:rPr lang="zh-CN" altLang="en-US" smtClean="0"/>
              <a:t>2022/3/30</a:t>
            </a:fld>
            <a:endParaRPr lang="zh-CN" altLang="en-US" dirty="0"/>
          </a:p>
        </p:txBody>
      </p:sp>
      <p:sp>
        <p:nvSpPr>
          <p:cNvPr id="5" name="页脚占位符 4">
            <a:extLst>
              <a:ext uri="{FF2B5EF4-FFF2-40B4-BE49-F238E27FC236}">
                <a16:creationId xmlns:a16="http://schemas.microsoft.com/office/drawing/2014/main" id="{C90F9D17-D42A-4471-93DD-BB1B33C2A340}"/>
              </a:ext>
            </a:extLst>
          </p:cNvPr>
          <p:cNvSpPr>
            <a:spLocks noGrp="1"/>
          </p:cNvSpPr>
          <p:nvPr>
            <p:ph type="ftr" sz="quarter" idx="11"/>
          </p:nvPr>
        </p:nvSpPr>
        <p:spPr>
          <a:xfrm>
            <a:off x="4380074" y="4805960"/>
            <a:ext cx="2350681" cy="273844"/>
          </a:xfrm>
          <a:prstGeom prst="rect">
            <a:avLst/>
          </a:prstGeom>
        </p:spPr>
        <p:txBody>
          <a:bodyPr/>
          <a:lstStyle>
            <a:lvl1pPr>
              <a:defRPr sz="1050"/>
            </a:lvl1pPr>
            <a:extLst/>
          </a:lstStyle>
          <a:p>
            <a:r>
              <a:rPr lang="zh-CN" altLang="en-US"/>
              <a:t>软件工程</a:t>
            </a:r>
            <a:endParaRPr lang="zh-CN" altLang="en-US" dirty="0"/>
          </a:p>
        </p:txBody>
      </p:sp>
      <p:sp>
        <p:nvSpPr>
          <p:cNvPr id="6" name="灯片编号占位符 5">
            <a:extLst>
              <a:ext uri="{FF2B5EF4-FFF2-40B4-BE49-F238E27FC236}">
                <a16:creationId xmlns:a16="http://schemas.microsoft.com/office/drawing/2014/main" id="{74E69C20-BA8E-4BBE-B63D-8A350D1B0D2C}"/>
              </a:ext>
            </a:extLst>
          </p:cNvPr>
          <p:cNvSpPr>
            <a:spLocks noGrp="1"/>
          </p:cNvSpPr>
          <p:nvPr>
            <p:ph type="sldNum" sz="quarter" idx="12"/>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
        <p:nvSpPr>
          <p:cNvPr id="7" name="标题占位符">
            <a:extLst>
              <a:ext uri="{FF2B5EF4-FFF2-40B4-BE49-F238E27FC236}">
                <a16:creationId xmlns:a16="http://schemas.microsoft.com/office/drawing/2014/main" id="{D9065292-86D2-41DF-85BE-8887B586A31A}"/>
              </a:ext>
            </a:extLst>
          </p:cNvPr>
          <p:cNvSpPr>
            <a:spLocks noGrp="1"/>
          </p:cNvSpPr>
          <p:nvPr>
            <p:ph type="body" sz="quarter" idx="13" hasCustomPrompt="1"/>
          </p:nvPr>
        </p:nvSpPr>
        <p:spPr>
          <a:xfrm>
            <a:off x="1052622" y="159755"/>
            <a:ext cx="6275277" cy="415498"/>
          </a:xfrm>
          <a:prstGeom prst="rect">
            <a:avLst/>
          </a:prstGeom>
        </p:spPr>
        <p:txBody>
          <a:bodyPr wrap="square" anchor="ctr">
            <a:spAutoFit/>
          </a:bodyPr>
          <a:lstStyle>
            <a:lvl1pPr marL="0" indent="0" algn="l">
              <a:lnSpc>
                <a:spcPct val="100000"/>
              </a:lnSpc>
              <a:buFontTx/>
              <a:buNone/>
              <a:defRPr lang="zh-CN" altLang="en-US" sz="2100" b="1" spc="169" dirty="0" smtClean="0">
                <a:solidFill>
                  <a:schemeClr val="tx1">
                    <a:lumMod val="95000"/>
                    <a:lumOff val="5000"/>
                  </a:schemeClr>
                </a:solidFill>
                <a:latin typeface="+mn-ea"/>
              </a:defRPr>
            </a:lvl1pPr>
          </a:lstStyle>
          <a:p>
            <a:pPr marL="0" lvl="0"/>
            <a:r>
              <a:rPr lang="zh-CN" altLang="en-US" dirty="0"/>
              <a:t>点击添加标题</a:t>
            </a:r>
          </a:p>
        </p:txBody>
      </p:sp>
    </p:spTree>
    <p:extLst>
      <p:ext uri="{BB962C8B-B14F-4D97-AF65-F5344CB8AC3E}">
        <p14:creationId xmlns:p14="http://schemas.microsoft.com/office/powerpoint/2010/main" val="1718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750"/>
                        <p:tgtEl>
                          <p:spTgt spid="7"/>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3pPr marL="1080000" indent="-288000">
              <a:buFont typeface="Wingdings 3" panose="05040102010807070707" pitchFamily="18" charset="2"/>
              <a:buChar char=""/>
              <a:defRPr/>
            </a:lvl3pPr>
            <a:lvl4pPr marL="1260000" indent="-288000">
              <a:buFont typeface="Wingdings 3" panose="05040102010807070707" pitchFamily="18" charset="2"/>
              <a:buChar char=""/>
              <a:defRPr/>
            </a:lvl4pPr>
            <a:lvl5pPr marL="1440000" indent="-288000">
              <a:buFont typeface="Wingdings 3" panose="05040102010807070707" pitchFamily="18" charset="2"/>
              <a:buChar char=""/>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7429E00C-CBBF-432F-B221-A185D1B1818D}" type="datetime1">
              <a:rPr lang="zh-CN" altLang="en-US" smtClean="0"/>
              <a:t>2022/3/30</a:t>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dirty="0"/>
              <a:t>软件工程</a:t>
            </a:r>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6374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768096" y="969475"/>
            <a:ext cx="3566160" cy="376254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491990" y="969473"/>
            <a:ext cx="3566160" cy="3762547"/>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79D5FDC2-CDE3-45ED-A044-1B6CD6F2662E}" type="datetime1">
              <a:rPr lang="zh-CN" altLang="en-US" smtClean="0"/>
              <a:t>2022/3/30</a:t>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18948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768096"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a:t>编辑母版文本样式</a:t>
            </a:r>
          </a:p>
        </p:txBody>
      </p:sp>
      <p:sp>
        <p:nvSpPr>
          <p:cNvPr id="6" name="Content Placeholder 5"/>
          <p:cNvSpPr>
            <a:spLocks noGrp="1"/>
          </p:cNvSpPr>
          <p:nvPr>
            <p:ph sz="quarter" idx="4"/>
          </p:nvPr>
        </p:nvSpPr>
        <p:spPr>
          <a:xfrm>
            <a:off x="4491990"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4AD4C274-8F56-4A1F-8148-F47549B6E9E1}" type="datetime1">
              <a:rPr lang="zh-CN" altLang="en-US" smtClean="0"/>
              <a:t>2022/3/30</a:t>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54875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38E56EB8-768C-4FE7-9D42-FD5393D437D9}" type="datetime1">
              <a:rPr lang="zh-CN" altLang="en-US" smtClean="0"/>
              <a:t>2022/3/30</a:t>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22284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7B9143C6-AA29-46CB-97B3-AF226CEB9317}" type="datetime1">
              <a:rPr lang="zh-CN" altLang="en-US" smtClean="0"/>
              <a:t>2022/3/30</a:t>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20153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E716C5BE-FF32-4C0B-B12A-6649D2A6EEE6}" type="datetime1">
              <a:rPr lang="zh-CN" altLang="en-US" smtClean="0"/>
              <a:t>2022/3/30</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dirty="0"/>
          </a:p>
        </p:txBody>
      </p:sp>
      <p:pic>
        <p:nvPicPr>
          <p:cNvPr id="8" name="图片 7"/>
          <p:cNvPicPr>
            <a:picLocks noChangeAspect="1"/>
          </p:cNvPicPr>
          <p:nvPr userDrawn="1"/>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1"/>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p>
        </p:txBody>
      </p:sp>
      <p:sp>
        <p:nvSpPr>
          <p:cNvPr id="25" name="MH_Others_2"/>
          <p:cNvSpPr txBox="1"/>
          <p:nvPr userDrawn="1">
            <p:custDataLst>
              <p:tags r:id="rId2"/>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0817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a:t>编辑母版标</a:t>
            </a:r>
          </a:p>
        </p:txBody>
      </p:sp>
      <p:sp>
        <p:nvSpPr>
          <p:cNvPr id="3" name="文本占位符 2"/>
          <p:cNvSpPr>
            <a:spLocks noGrp="1"/>
          </p:cNvSpPr>
          <p:nvPr>
            <p:ph type="body" idx="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B6EE7F48-E8E0-43D8-9946-197FC74E5617}" type="datetime1">
              <a:rPr lang="zh-CN" altLang="en-US" smtClean="0"/>
              <a:t>2022/3/30</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808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80685691-C40C-48F9-BA67-7156C35A2099}" type="datetime1">
              <a:rPr lang="zh-CN" altLang="en-US" smtClean="0"/>
              <a:t>2022/3/30</a:t>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095154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a:t>编辑母版文本样式</a:t>
            </a:r>
          </a:p>
          <a:p>
            <a:pPr lvl="1"/>
            <a:r>
              <a:rPr lang="zh-CN" altLang="en-US" dirty="0"/>
              <a:t>第二级</a:t>
            </a:r>
          </a:p>
          <a:p>
            <a:pPr lvl="2"/>
            <a:r>
              <a:rPr lang="zh-CN" altLang="en-US" dirty="0"/>
              <a:t>第三级</a:t>
            </a:r>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95CF6EF7-5A18-4729-8B59-F63F9F3C9653}" type="datetime1">
              <a:rPr lang="zh-CN" altLang="en-US" smtClean="0"/>
              <a:t>2022/3/30</a:t>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a:t>软件工程</a:t>
            </a:r>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t>‹#›</a:t>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272048969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0" r:id="rId4"/>
    <p:sldLayoutId id="2147483701" r:id="rId5"/>
    <p:sldLayoutId id="2147483703" r:id="rId6"/>
    <p:sldLayoutId id="2147483706" r:id="rId7"/>
    <p:sldLayoutId id="2147483705" r:id="rId8"/>
    <p:sldLayoutId id="2147483707" r:id="rId9"/>
    <p:sldLayoutId id="2147483708" r:id="rId10"/>
    <p:sldLayoutId id="2147483710" r:id="rId11"/>
  </p:sldLayoutIdLst>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20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00" indent="-360000"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000" indent="-288000" algn="just" defTabSz="685800" rtl="0" eaLnBrk="1" latinLnBrk="0" hangingPunct="1">
        <a:lnSpc>
          <a:spcPct val="110000"/>
        </a:lnSpc>
        <a:spcBef>
          <a:spcPts val="1200"/>
        </a:spcBef>
        <a:spcAft>
          <a:spcPts val="0"/>
        </a:spcAft>
        <a:buClr>
          <a:schemeClr val="accent2"/>
        </a:buClr>
        <a:buFont typeface="Wingdings 3"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18" Type="http://schemas.openxmlformats.org/officeDocument/2006/relationships/tags" Target="../tags/tag146.xml"/><Relationship Id="rId3" Type="http://schemas.openxmlformats.org/officeDocument/2006/relationships/tags" Target="../tags/tag131.xml"/><Relationship Id="rId21" Type="http://schemas.openxmlformats.org/officeDocument/2006/relationships/image" Target="../media/image5.tmp"/><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tags" Target="../tags/tag145.xml"/><Relationship Id="rId2" Type="http://schemas.openxmlformats.org/officeDocument/2006/relationships/tags" Target="../tags/tag130.xml"/><Relationship Id="rId16" Type="http://schemas.openxmlformats.org/officeDocument/2006/relationships/tags" Target="../tags/tag144.xml"/><Relationship Id="rId20" Type="http://schemas.openxmlformats.org/officeDocument/2006/relationships/notesSlide" Target="../notesSlides/notesSlide10.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5" Type="http://schemas.openxmlformats.org/officeDocument/2006/relationships/tags" Target="../tags/tag133.xml"/><Relationship Id="rId15" Type="http://schemas.openxmlformats.org/officeDocument/2006/relationships/tags" Target="../tags/tag143.xml"/><Relationship Id="rId10" Type="http://schemas.openxmlformats.org/officeDocument/2006/relationships/tags" Target="../tags/tag138.xml"/><Relationship Id="rId19" Type="http://schemas.openxmlformats.org/officeDocument/2006/relationships/slideLayout" Target="../slideLayouts/slideLayout9.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tags" Target="../tags/tag14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cnblogs.com/meng-meng/archive/2011/11/14/2248589.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6.jpeg"/><Relationship Id="rId5" Type="http://schemas.openxmlformats.org/officeDocument/2006/relationships/image" Target="../media/image15.jp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1.xml"/><Relationship Id="rId7"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0.wmf"/><Relationship Id="rId10" Type="http://schemas.openxmlformats.org/officeDocument/2006/relationships/oleObject" Target="../embeddings/oleObject6.bin"/><Relationship Id="rId4" Type="http://schemas.openxmlformats.org/officeDocument/2006/relationships/oleObject" Target="../embeddings/oleObject1.bin"/><Relationship Id="rId9"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3" Type="http://schemas.openxmlformats.org/officeDocument/2006/relationships/tags" Target="../tags/tag5.xml"/><Relationship Id="rId21" Type="http://schemas.openxmlformats.org/officeDocument/2006/relationships/image" Target="../media/image5.tmp"/><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notesSlide" Target="../notesSlides/notesSlide3.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tags" Target="../tags/tag17.xml"/><Relationship Id="rId10" Type="http://schemas.openxmlformats.org/officeDocument/2006/relationships/tags" Target="../tags/tag12.xml"/><Relationship Id="rId19" Type="http://schemas.openxmlformats.org/officeDocument/2006/relationships/slideLayout" Target="../slideLayouts/slideLayout9.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hyperlink" Target="http://www.woshipm.com/pmd/662700.html"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tags" Target="../tags/tag38.xml"/><Relationship Id="rId3" Type="http://schemas.openxmlformats.org/officeDocument/2006/relationships/tags" Target="../tags/tag23.xml"/><Relationship Id="rId21" Type="http://schemas.openxmlformats.org/officeDocument/2006/relationships/image" Target="../media/image5.tmp"/><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 Type="http://schemas.openxmlformats.org/officeDocument/2006/relationships/tags" Target="../tags/tag22.xml"/><Relationship Id="rId16" Type="http://schemas.openxmlformats.org/officeDocument/2006/relationships/tags" Target="../tags/tag36.xml"/><Relationship Id="rId20" Type="http://schemas.openxmlformats.org/officeDocument/2006/relationships/notesSlide" Target="../notesSlides/notesSlide4.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tags" Target="../tags/tag35.xml"/><Relationship Id="rId10" Type="http://schemas.openxmlformats.org/officeDocument/2006/relationships/tags" Target="../tags/tag30.xml"/><Relationship Id="rId19" Type="http://schemas.openxmlformats.org/officeDocument/2006/relationships/slideLayout" Target="../slideLayouts/slideLayout9.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tags" Target="../tags/tag56.xml"/><Relationship Id="rId3" Type="http://schemas.openxmlformats.org/officeDocument/2006/relationships/tags" Target="../tags/tag41.xml"/><Relationship Id="rId21" Type="http://schemas.openxmlformats.org/officeDocument/2006/relationships/image" Target="../media/image5.tmp"/><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tags" Target="../tags/tag55.xml"/><Relationship Id="rId2" Type="http://schemas.openxmlformats.org/officeDocument/2006/relationships/tags" Target="../tags/tag40.xml"/><Relationship Id="rId16" Type="http://schemas.openxmlformats.org/officeDocument/2006/relationships/tags" Target="../tags/tag54.xml"/><Relationship Id="rId20" Type="http://schemas.openxmlformats.org/officeDocument/2006/relationships/notesSlide" Target="../notesSlides/notesSlide5.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tags" Target="../tags/tag53.xml"/><Relationship Id="rId10" Type="http://schemas.openxmlformats.org/officeDocument/2006/relationships/tags" Target="../tags/tag48.xml"/><Relationship Id="rId19" Type="http://schemas.openxmlformats.org/officeDocument/2006/relationships/slideLayout" Target="../slideLayouts/slideLayout9.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3" Type="http://schemas.openxmlformats.org/officeDocument/2006/relationships/tags" Target="../tags/tag59.xml"/><Relationship Id="rId21" Type="http://schemas.openxmlformats.org/officeDocument/2006/relationships/image" Target="../media/image5.tmp"/><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notesSlide" Target="../notesSlides/notesSlide6.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tags" Target="../tags/tag71.xml"/><Relationship Id="rId10" Type="http://schemas.openxmlformats.org/officeDocument/2006/relationships/tags" Target="../tags/tag66.xml"/><Relationship Id="rId19" Type="http://schemas.openxmlformats.org/officeDocument/2006/relationships/slideLayout" Target="../slideLayouts/slideLayout9.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tags" Target="../tags/tag87.xml"/><Relationship Id="rId18" Type="http://schemas.openxmlformats.org/officeDocument/2006/relationships/tags" Target="../tags/tag92.xml"/><Relationship Id="rId3" Type="http://schemas.openxmlformats.org/officeDocument/2006/relationships/tags" Target="../tags/tag77.xml"/><Relationship Id="rId21" Type="http://schemas.openxmlformats.org/officeDocument/2006/relationships/image" Target="../media/image5.tmp"/><Relationship Id="rId7" Type="http://schemas.openxmlformats.org/officeDocument/2006/relationships/tags" Target="../tags/tag81.xml"/><Relationship Id="rId12" Type="http://schemas.openxmlformats.org/officeDocument/2006/relationships/tags" Target="../tags/tag86.xml"/><Relationship Id="rId17" Type="http://schemas.openxmlformats.org/officeDocument/2006/relationships/tags" Target="../tags/tag91.xml"/><Relationship Id="rId2" Type="http://schemas.openxmlformats.org/officeDocument/2006/relationships/tags" Target="../tags/tag76.xml"/><Relationship Id="rId16" Type="http://schemas.openxmlformats.org/officeDocument/2006/relationships/tags" Target="../tags/tag90.xml"/><Relationship Id="rId20" Type="http://schemas.openxmlformats.org/officeDocument/2006/relationships/notesSlide" Target="../notesSlides/notesSlide7.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tags" Target="../tags/tag85.xml"/><Relationship Id="rId5" Type="http://schemas.openxmlformats.org/officeDocument/2006/relationships/tags" Target="../tags/tag79.xml"/><Relationship Id="rId15" Type="http://schemas.openxmlformats.org/officeDocument/2006/relationships/tags" Target="../tags/tag89.xml"/><Relationship Id="rId10" Type="http://schemas.openxmlformats.org/officeDocument/2006/relationships/tags" Target="../tags/tag84.xml"/><Relationship Id="rId19" Type="http://schemas.openxmlformats.org/officeDocument/2006/relationships/slideLayout" Target="../slideLayouts/slideLayout9.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tags" Target="../tags/tag88.xml"/></Relationships>
</file>

<file path=ppt/slides/_rels/slide8.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18" Type="http://schemas.openxmlformats.org/officeDocument/2006/relationships/tags" Target="../tags/tag110.xml"/><Relationship Id="rId3" Type="http://schemas.openxmlformats.org/officeDocument/2006/relationships/tags" Target="../tags/tag95.xml"/><Relationship Id="rId21" Type="http://schemas.openxmlformats.org/officeDocument/2006/relationships/image" Target="../media/image5.tmp"/><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tags" Target="../tags/tag109.xml"/><Relationship Id="rId2" Type="http://schemas.openxmlformats.org/officeDocument/2006/relationships/tags" Target="../tags/tag94.xml"/><Relationship Id="rId16" Type="http://schemas.openxmlformats.org/officeDocument/2006/relationships/tags" Target="../tags/tag108.xml"/><Relationship Id="rId20" Type="http://schemas.openxmlformats.org/officeDocument/2006/relationships/notesSlide" Target="../notesSlides/notesSlide8.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5" Type="http://schemas.openxmlformats.org/officeDocument/2006/relationships/tags" Target="../tags/tag107.xml"/><Relationship Id="rId10" Type="http://schemas.openxmlformats.org/officeDocument/2006/relationships/tags" Target="../tags/tag102.xml"/><Relationship Id="rId19" Type="http://schemas.openxmlformats.org/officeDocument/2006/relationships/slideLayout" Target="../slideLayouts/slideLayout9.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s>
</file>

<file path=ppt/slides/_rels/slide9.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tags" Target="../tags/tag128.xml"/><Relationship Id="rId3" Type="http://schemas.openxmlformats.org/officeDocument/2006/relationships/tags" Target="../tags/tag113.xml"/><Relationship Id="rId21" Type="http://schemas.openxmlformats.org/officeDocument/2006/relationships/image" Target="../media/image5.tmp"/><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tags" Target="../tags/tag127.xml"/><Relationship Id="rId2" Type="http://schemas.openxmlformats.org/officeDocument/2006/relationships/tags" Target="../tags/tag112.xml"/><Relationship Id="rId16" Type="http://schemas.openxmlformats.org/officeDocument/2006/relationships/tags" Target="../tags/tag126.xml"/><Relationship Id="rId20" Type="http://schemas.openxmlformats.org/officeDocument/2006/relationships/notesSlide" Target="../notesSlides/notesSlide9.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5" Type="http://schemas.openxmlformats.org/officeDocument/2006/relationships/tags" Target="../tags/tag125.xml"/><Relationship Id="rId10" Type="http://schemas.openxmlformats.org/officeDocument/2006/relationships/tags" Target="../tags/tag120.xml"/><Relationship Id="rId19" Type="http://schemas.openxmlformats.org/officeDocument/2006/relationships/slideLayout" Target="../slideLayouts/slideLayout9.xml"/><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nSpc>
                <a:spcPct val="100000"/>
              </a:lnSpc>
              <a:spcBef>
                <a:spcPts val="3600"/>
              </a:spcBef>
              <a:spcAft>
                <a:spcPts val="3600"/>
              </a:spcAft>
            </a:pPr>
            <a:r>
              <a:rPr lang="zh-CN" altLang="en-US" sz="4800" dirty="0">
                <a:solidFill>
                  <a:srgbClr val="000000"/>
                </a:solidFill>
              </a:rPr>
              <a:t>软件工程</a:t>
            </a:r>
            <a:br>
              <a:rPr lang="en-US" altLang="zh-CN" sz="4800" dirty="0">
                <a:solidFill>
                  <a:srgbClr val="000000"/>
                </a:solidFill>
              </a:rPr>
            </a:br>
            <a:r>
              <a:rPr lang="en-US" altLang="zh-CN" sz="3200" u="sng" cap="none" dirty="0">
                <a:solidFill>
                  <a:srgbClr val="000000"/>
                </a:solidFill>
                <a:effectLst>
                  <a:outerShdw blurRad="38100" dist="38100" dir="2700000" algn="tl">
                    <a:srgbClr val="000000">
                      <a:alpha val="43137"/>
                    </a:srgbClr>
                  </a:outerShdw>
                </a:effectLst>
                <a:ea typeface="华文中宋" pitchFamily="2" charset="-122"/>
              </a:rPr>
              <a:t>Software  Engineering</a:t>
            </a:r>
            <a:endParaRPr lang="zh-CN" altLang="en-US" sz="3200" cap="none" dirty="0">
              <a:solidFill>
                <a:srgbClr val="000000"/>
              </a:solidFill>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a:t>
            </a:r>
            <a:r>
              <a:rPr lang="zh-CN" altLang="en-US" sz="1800">
                <a:latin typeface="+mj-ea"/>
                <a:ea typeface="+mj-ea"/>
              </a:rPr>
              <a:t>河南大学软件学院                                          殷向</a:t>
            </a:r>
            <a:endParaRPr lang="zh-CN" altLang="en-US" sz="1800" dirty="0">
              <a:latin typeface="+mj-ea"/>
              <a:ea typeface="+mj-ea"/>
            </a:endParaRPr>
          </a:p>
        </p:txBody>
      </p:sp>
    </p:spTree>
    <p:extLst>
      <p:ext uri="{BB962C8B-B14F-4D97-AF65-F5344CB8AC3E}">
        <p14:creationId xmlns:p14="http://schemas.microsoft.com/office/powerpoint/2010/main" val="31645716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685691-C40C-48F9-BA67-7156C35A2099}" type="datetime1">
              <a:rPr lang="zh-CN" altLang="en-US" smtClean="0"/>
              <a:t>2022/3/30</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4" name="灯片编号占位符 3"/>
          <p:cNvSpPr>
            <a:spLocks noGrp="1"/>
          </p:cNvSpPr>
          <p:nvPr>
            <p:ph type="sldNum" sz="quarter" idx="12"/>
          </p:nvPr>
        </p:nvSpPr>
        <p:spPr/>
        <p:txBody>
          <a:bodyPr/>
          <a:lstStyle/>
          <a:p>
            <a:fld id="{F528F39D-B5E5-4CA7-906C-979D5A62978D}" type="slidenum">
              <a:rPr lang="zh-CN" altLang="en-US" smtClean="0"/>
              <a:pPr/>
              <a:t>10</a:t>
            </a:fld>
            <a:endParaRPr lang="zh-CN" altLang="en-US"/>
          </a:p>
        </p:txBody>
      </p:sp>
      <p:sp>
        <p:nvSpPr>
          <p:cNvPr id="6" name="文本框 5"/>
          <p:cNvSpPr txBox="1"/>
          <p:nvPr>
            <p:custDataLst>
              <p:tags r:id="rId2"/>
            </p:custDataLst>
          </p:nvPr>
        </p:nvSpPr>
        <p:spPr>
          <a:xfrm>
            <a:off x="914400" y="635000"/>
            <a:ext cx="7943850" cy="1607344"/>
          </a:xfrm>
          <a:prstGeom prst="rect">
            <a:avLst/>
          </a:prstGeom>
          <a:noFill/>
        </p:spPr>
        <p:txBody>
          <a:bodyPr vert="horz" wrap="square" rtlCol="0" anchor="ctr" anchorCtr="0">
            <a:noAutofit/>
          </a:bodyPr>
          <a:lstStyle/>
          <a:p>
            <a:pPr marL="93780" indent="-457200">
              <a:buFont typeface="+mj-lt"/>
              <a:buAutoNum type="arabicPeriod" startAt="8"/>
            </a:pPr>
            <a:r>
              <a:rPr lang="zh-CN" altLang="en-US" sz="2800" dirty="0"/>
              <a:t>以下关于极限编程（</a:t>
            </a:r>
            <a:r>
              <a:rPr lang="en-US" altLang="zh-CN" sz="2800" dirty="0"/>
              <a:t>XP</a:t>
            </a:r>
            <a:r>
              <a:rPr lang="zh-CN" altLang="en-US" sz="2800" dirty="0"/>
              <a:t>）的最佳实践的叙述中，不正确的是（ ）。</a:t>
            </a:r>
            <a:endParaRPr lang="en-US" altLang="zh-CN" sz="2800" dirty="0"/>
          </a:p>
        </p:txBody>
      </p:sp>
      <p:sp>
        <p:nvSpPr>
          <p:cNvPr id="7" name="文本框 6"/>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400" dirty="0"/>
              <a:t>只处理当前的需求，使设计保持简单</a:t>
            </a:r>
            <a:endParaRPr lang="en-US" altLang="zh-CN" sz="2400" dirty="0"/>
          </a:p>
        </p:txBody>
      </p:sp>
      <p:sp>
        <p:nvSpPr>
          <p:cNvPr id="8" name="文本框 7"/>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400" dirty="0"/>
              <a:t>采用结对编程，编码速度更快</a:t>
            </a:r>
          </a:p>
        </p:txBody>
      </p:sp>
      <p:sp>
        <p:nvSpPr>
          <p:cNvPr id="9" name="文本框 8"/>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400" dirty="0"/>
              <a:t>随时利用重构改进已经腐化的代码</a:t>
            </a:r>
            <a:endParaRPr lang="en-US" altLang="zh-CN" sz="2400" dirty="0"/>
          </a:p>
        </p:txBody>
      </p:sp>
      <p:sp>
        <p:nvSpPr>
          <p:cNvPr id="10" name="文本框 9"/>
          <p:cNvSpPr txBox="1"/>
          <p:nvPr>
            <p:custDataLst>
              <p:tags r:id="rId6"/>
            </p:custDataLst>
          </p:nvPr>
        </p:nvSpPr>
        <p:spPr>
          <a:xfrm>
            <a:off x="1828800" y="4018359"/>
            <a:ext cx="6705600" cy="482203"/>
          </a:xfrm>
          <a:prstGeom prst="rect">
            <a:avLst/>
          </a:prstGeom>
          <a:noFill/>
        </p:spPr>
        <p:txBody>
          <a:bodyPr vert="horz" rtlCol="0" anchor="ctr" anchorCtr="0">
            <a:noAutofit/>
          </a:bodyPr>
          <a:lstStyle/>
          <a:p>
            <a:r>
              <a:rPr lang="zh-CN" altLang="en-US" sz="2400" dirty="0"/>
              <a:t>快速为客户提供可运行的版本，并保证代码质量 </a:t>
            </a:r>
            <a:endParaRPr lang="en-US" altLang="zh-CN" sz="2400" dirty="0"/>
          </a:p>
        </p:txBody>
      </p:sp>
      <p:sp>
        <p:nvSpPr>
          <p:cNvPr id="11" name="椭圆 10"/>
          <p:cNvSpPr>
            <a:spLocks noChangeAspect="1"/>
          </p:cNvSpPr>
          <p:nvPr>
            <p:custDataLst>
              <p:tags r:id="rId7"/>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8"/>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9"/>
            </p:custDataLst>
          </p:nvPr>
        </p:nvSpPr>
        <p:spPr>
          <a:xfrm>
            <a:off x="1178719" y="4066580"/>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10"/>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椭圆 21">
            <a:extLst>
              <a:ext uri="{FF2B5EF4-FFF2-40B4-BE49-F238E27FC236}">
                <a16:creationId xmlns:a16="http://schemas.microsoft.com/office/drawing/2014/main" id="{D780952A-B933-40A5-8CDB-C3DBA985F4DF}"/>
              </a:ext>
            </a:extLst>
          </p:cNvPr>
          <p:cNvSpPr>
            <a:spLocks noChangeAspect="1"/>
          </p:cNvSpPr>
          <p:nvPr>
            <p:custDataLst>
              <p:tags r:id="rId11"/>
            </p:custDataLst>
          </p:nvPr>
        </p:nvSpPr>
        <p:spPr>
          <a:xfrm>
            <a:off x="1178719" y="2753836"/>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p:cNvGrpSpPr/>
          <p:nvPr>
            <p:custDataLst>
              <p:tags r:id="rId12"/>
            </p:custDataLst>
          </p:nvPr>
        </p:nvGrpSpPr>
        <p:grpSpPr>
          <a:xfrm>
            <a:off x="0" y="0"/>
            <a:ext cx="9144000" cy="635000"/>
            <a:chOff x="0" y="0"/>
            <a:chExt cx="9144000" cy="635000"/>
          </a:xfrm>
        </p:grpSpPr>
        <p:sp>
          <p:nvSpPr>
            <p:cNvPr id="16" name="TitleBackground"/>
            <p:cNvSpPr/>
            <p:nvPr>
              <p:custDataLst>
                <p:tags r:id="rId15"/>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6"/>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p:cNvPicPr>
            <a:picLocks/>
          </p:cNvPicPr>
          <p:nvPr>
            <p:custDataLst>
              <p:tags r:id="rId13"/>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1" name="文本框 20">
            <a:extLst>
              <a:ext uri="{FF2B5EF4-FFF2-40B4-BE49-F238E27FC236}">
                <a16:creationId xmlns:a16="http://schemas.microsoft.com/office/drawing/2014/main" id="{A31401BF-3C49-4BBA-9108-B7649925C698}"/>
              </a:ext>
            </a:extLst>
          </p:cNvPr>
          <p:cNvSpPr txBox="1"/>
          <p:nvPr>
            <p:custDataLst>
              <p:tags r:id="rId14"/>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897686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本次</a:t>
            </a:r>
            <a:r>
              <a:rPr lang="zh-CN" altLang="en-US" dirty="0"/>
              <a:t>课程</a:t>
            </a:r>
            <a:r>
              <a:rPr lang="zh-CN" altLang="en-US" b="1" dirty="0"/>
              <a:t>速递</a:t>
            </a:r>
          </a:p>
        </p:txBody>
      </p:sp>
      <p:sp>
        <p:nvSpPr>
          <p:cNvPr id="3" name="内容占位符 2"/>
          <p:cNvSpPr>
            <a:spLocks noGrp="1"/>
          </p:cNvSpPr>
          <p:nvPr>
            <p:ph idx="1"/>
          </p:nvPr>
        </p:nvSpPr>
        <p:spPr>
          <a:xfrm>
            <a:off x="979714" y="1033153"/>
            <a:ext cx="7878536" cy="3698868"/>
          </a:xfrm>
        </p:spPr>
        <p:txBody>
          <a:bodyPr>
            <a:normAutofit/>
          </a:bodyPr>
          <a:lstStyle/>
          <a:p>
            <a:pPr marL="0" lvl="1" indent="-92538">
              <a:lnSpc>
                <a:spcPct val="120000"/>
              </a:lnSpc>
              <a:buNone/>
            </a:pPr>
            <a:r>
              <a:rPr lang="zh-CN" altLang="en-US" sz="2800" dirty="0">
                <a:latin typeface="+mj-ea"/>
              </a:rPr>
              <a:t>第</a:t>
            </a:r>
            <a:r>
              <a:rPr lang="en-US" altLang="zh-CN" sz="2800" dirty="0">
                <a:latin typeface="+mj-ea"/>
              </a:rPr>
              <a:t>3</a:t>
            </a:r>
            <a:r>
              <a:rPr lang="zh-CN" altLang="en-US" sz="2800" dirty="0">
                <a:latin typeface="+mj-ea"/>
              </a:rPr>
              <a:t>章 需求分析</a:t>
            </a:r>
            <a:endParaRPr lang="en-US" altLang="zh-CN" sz="2800" dirty="0">
              <a:latin typeface="+mj-ea"/>
            </a:endParaRPr>
          </a:p>
          <a:p>
            <a:pPr marL="1108620" lvl="1" indent="-457200">
              <a:lnSpc>
                <a:spcPct val="120000"/>
              </a:lnSpc>
            </a:pPr>
            <a:r>
              <a:rPr lang="zh-CN" altLang="en-US" dirty="0"/>
              <a:t>需求分析的任务、类型</a:t>
            </a:r>
            <a:endParaRPr lang="en-US" altLang="zh-CN" dirty="0"/>
          </a:p>
          <a:p>
            <a:pPr marL="1108620" lvl="1" indent="-457200">
              <a:lnSpc>
                <a:spcPct val="120000"/>
              </a:lnSpc>
            </a:pPr>
            <a:r>
              <a:rPr lang="zh-CN" altLang="en-US" dirty="0"/>
              <a:t>需求工程的过程</a:t>
            </a:r>
            <a:endParaRPr lang="en-US" altLang="zh-CN" dirty="0"/>
          </a:p>
          <a:p>
            <a:pPr marL="1108620" lvl="1" indent="-457200">
              <a:lnSpc>
                <a:spcPct val="120000"/>
              </a:lnSpc>
            </a:pPr>
            <a:r>
              <a:rPr lang="zh-CN" altLang="en-US" dirty="0"/>
              <a:t>获取需求的方法</a:t>
            </a:r>
            <a:endParaRPr lang="en-US" altLang="zh-CN" dirty="0"/>
          </a:p>
          <a:p>
            <a:pPr marL="1108620" lvl="1" indent="-457200">
              <a:lnSpc>
                <a:spcPct val="120000"/>
              </a:lnSpc>
            </a:pPr>
            <a:r>
              <a:rPr lang="zh-CN" altLang="en-US" dirty="0"/>
              <a:t>需求分析案例</a:t>
            </a:r>
          </a:p>
        </p:txBody>
      </p:sp>
      <p:sp>
        <p:nvSpPr>
          <p:cNvPr id="7" name="日期占位符 6"/>
          <p:cNvSpPr>
            <a:spLocks noGrp="1"/>
          </p:cNvSpPr>
          <p:nvPr>
            <p:ph type="dt" sz="half" idx="10"/>
          </p:nvPr>
        </p:nvSpPr>
        <p:spPr/>
        <p:txBody>
          <a:bodyPr/>
          <a:lstStyle/>
          <a:p>
            <a:fld id="{4ABE22CF-6CD7-4C9C-9D56-13A4BF031FAB}" type="datetime1">
              <a:rPr lang="zh-CN" altLang="en-US" smtClean="0"/>
              <a:t>2022/3/30</a:t>
            </a:fld>
            <a:endParaRPr lang="zh-CN" altLang="en-US"/>
          </a:p>
        </p:txBody>
      </p:sp>
      <p:sp>
        <p:nvSpPr>
          <p:cNvPr id="8" name="页脚占位符 7"/>
          <p:cNvSpPr>
            <a:spLocks noGrp="1"/>
          </p:cNvSpPr>
          <p:nvPr>
            <p:ph type="ftr" sz="quarter" idx="11"/>
          </p:nvPr>
        </p:nvSpPr>
        <p:spPr/>
        <p:txBody>
          <a:bodyPr/>
          <a:lstStyle/>
          <a:p>
            <a:r>
              <a:rPr lang="zh-CN" altLang="en-US" dirty="0"/>
              <a:t>软件工程</a:t>
            </a:r>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11</a:t>
            </a:fld>
            <a:endParaRPr lang="zh-CN" altLang="en-US"/>
          </a:p>
        </p:txBody>
      </p:sp>
      <p:pic>
        <p:nvPicPr>
          <p:cNvPr id="10" name="图片 9"/>
          <p:cNvPicPr>
            <a:picLocks noChangeAspect="1"/>
          </p:cNvPicPr>
          <p:nvPr/>
        </p:nvPicPr>
        <p:blipFill rotWithShape="1">
          <a:blip r:embed="rId3" cstate="print">
            <a:clrChange>
              <a:clrFrom>
                <a:srgbClr val="EBCDAB"/>
              </a:clrFrom>
              <a:clrTo>
                <a:srgbClr val="EBCDAB">
                  <a:alpha val="0"/>
                </a:srgbClr>
              </a:clrTo>
            </a:clrChange>
            <a:extLst>
              <a:ext uri="{28A0092B-C50C-407E-A947-70E740481C1C}">
                <a14:useLocalDpi xmlns:a14="http://schemas.microsoft.com/office/drawing/2010/main" val="0"/>
              </a:ext>
            </a:extLst>
          </a:blip>
          <a:srcRect l="14636" t="7462" r="10393" b="11883"/>
          <a:stretch/>
        </p:blipFill>
        <p:spPr>
          <a:xfrm>
            <a:off x="5775158" y="1010427"/>
            <a:ext cx="3176338" cy="3417196"/>
          </a:xfrm>
          <a:prstGeom prst="rect">
            <a:avLst/>
          </a:prstGeom>
        </p:spPr>
      </p:pic>
    </p:spTree>
    <p:extLst>
      <p:ext uri="{BB962C8B-B14F-4D97-AF65-F5344CB8AC3E}">
        <p14:creationId xmlns:p14="http://schemas.microsoft.com/office/powerpoint/2010/main" val="18966632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AEE871-F0EE-4183-8EF8-C7646F4B5DEC}" type="datetime1">
              <a:rPr lang="zh-CN" altLang="en-US" smtClean="0"/>
              <a:t>2022/3/30</a:t>
            </a:fld>
            <a:endParaRPr lang="zh-CN" altLang="en-US"/>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12</a:t>
            </a:fld>
            <a:endParaRPr lang="zh-CN" altLang="en-US"/>
          </a:p>
        </p:txBody>
      </p:sp>
      <p:sp>
        <p:nvSpPr>
          <p:cNvPr id="5" name="椭圆 4"/>
          <p:cNvSpPr/>
          <p:nvPr/>
        </p:nvSpPr>
        <p:spPr>
          <a:xfrm>
            <a:off x="4141082" y="1638634"/>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 name="文本框 25"/>
          <p:cNvSpPr txBox="1">
            <a:spLocks noChangeArrowheads="1"/>
          </p:cNvSpPr>
          <p:nvPr/>
        </p:nvSpPr>
        <p:spPr bwMode="auto">
          <a:xfrm>
            <a:off x="3474221" y="1568573"/>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01</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7" name="文本框 6"/>
          <p:cNvSpPr txBox="1"/>
          <p:nvPr/>
        </p:nvSpPr>
        <p:spPr>
          <a:xfrm>
            <a:off x="4432830" y="1568573"/>
            <a:ext cx="3083937" cy="369332"/>
          </a:xfrm>
          <a:prstGeom prst="rect">
            <a:avLst/>
          </a:prstGeom>
          <a:noFill/>
        </p:spPr>
        <p:txBody>
          <a:bodyPr wrap="square" lIns="0" tIns="0" rIns="0" bIns="0">
            <a:spAutoFit/>
          </a:bodyPr>
          <a:lstStyle/>
          <a:p>
            <a:pPr>
              <a:defRPr/>
            </a:pP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需求分析的任务</a:t>
            </a:r>
            <a:endParaRPr lang="zh-CN" altLang="en-US" sz="2400" dirty="0">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nvSpPr>
        <p:spPr>
          <a:xfrm>
            <a:off x="4141082" y="2122367"/>
            <a:ext cx="167616" cy="16761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 name="文本框 28"/>
          <p:cNvSpPr txBox="1">
            <a:spLocks noChangeArrowheads="1"/>
          </p:cNvSpPr>
          <p:nvPr/>
        </p:nvSpPr>
        <p:spPr bwMode="auto">
          <a:xfrm>
            <a:off x="3474221" y="2052306"/>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1"/>
                </a:solidFill>
                <a:latin typeface="Arial" panose="020B0604020202020204" pitchFamily="34" charset="0"/>
                <a:cs typeface="Arial" panose="020B0604020202020204" pitchFamily="34" charset="0"/>
                <a:sym typeface="Arial" panose="020B0604020202020204" pitchFamily="34" charset="0"/>
              </a:rPr>
              <a:t>02</a:t>
            </a:r>
            <a:endParaRPr lang="zh-CN" altLang="en-US" sz="2400"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0" name="文本框 9"/>
          <p:cNvSpPr txBox="1"/>
          <p:nvPr/>
        </p:nvSpPr>
        <p:spPr>
          <a:xfrm>
            <a:off x="4432830" y="2052306"/>
            <a:ext cx="3083937" cy="369332"/>
          </a:xfrm>
          <a:prstGeom prst="rect">
            <a:avLst/>
          </a:prstGeom>
          <a:noFill/>
        </p:spPr>
        <p:txBody>
          <a:bodyPr wrap="square" lIns="0" tIns="0" rIns="0" bIns="0">
            <a:spAutoFit/>
          </a:bodyPr>
          <a:lstStyle/>
          <a:p>
            <a:pPr>
              <a:defRPr/>
            </a:pPr>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需求的类型</a:t>
            </a:r>
          </a:p>
        </p:txBody>
      </p:sp>
      <p:sp>
        <p:nvSpPr>
          <p:cNvPr id="11" name="椭圆 10"/>
          <p:cNvSpPr/>
          <p:nvPr/>
        </p:nvSpPr>
        <p:spPr>
          <a:xfrm>
            <a:off x="4141082" y="2606100"/>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文本框 30"/>
          <p:cNvSpPr txBox="1">
            <a:spLocks noChangeArrowheads="1"/>
          </p:cNvSpPr>
          <p:nvPr/>
        </p:nvSpPr>
        <p:spPr bwMode="auto">
          <a:xfrm>
            <a:off x="3474221" y="2536039"/>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03</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13" name="文本框 12"/>
          <p:cNvSpPr txBox="1"/>
          <p:nvPr/>
        </p:nvSpPr>
        <p:spPr>
          <a:xfrm>
            <a:off x="4432830" y="2536039"/>
            <a:ext cx="3083937" cy="369332"/>
          </a:xfrm>
          <a:prstGeom prst="rect">
            <a:avLst/>
          </a:prstGeom>
          <a:noFill/>
        </p:spPr>
        <p:txBody>
          <a:bodyPr wrap="square" lIns="0" tIns="0" rIns="0" bIns="0">
            <a:spAutoFit/>
          </a:bodyPr>
          <a:lstStyle/>
          <a:p>
            <a:pPr>
              <a:defRPr/>
            </a:pPr>
            <a:r>
              <a:rPr lang="zh-CN" altLang="en-US" sz="240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需求工程过程</a:t>
            </a:r>
            <a:endPar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4" name="椭圆 13"/>
          <p:cNvSpPr/>
          <p:nvPr/>
        </p:nvSpPr>
        <p:spPr>
          <a:xfrm>
            <a:off x="4141082" y="3089833"/>
            <a:ext cx="167616" cy="16761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5" name="文本框 32"/>
          <p:cNvSpPr txBox="1">
            <a:spLocks noChangeArrowheads="1"/>
          </p:cNvSpPr>
          <p:nvPr/>
        </p:nvSpPr>
        <p:spPr bwMode="auto">
          <a:xfrm>
            <a:off x="3474221" y="3019772"/>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1"/>
                </a:solidFill>
                <a:latin typeface="Arial" panose="020B0604020202020204" pitchFamily="34" charset="0"/>
                <a:cs typeface="Arial" panose="020B0604020202020204" pitchFamily="34" charset="0"/>
                <a:sym typeface="Arial" panose="020B0604020202020204" pitchFamily="34" charset="0"/>
              </a:rPr>
              <a:t>04</a:t>
            </a:r>
            <a:endParaRPr lang="zh-CN" altLang="en-US" sz="2400"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6" name="文本框 15"/>
          <p:cNvSpPr txBox="1"/>
          <p:nvPr/>
        </p:nvSpPr>
        <p:spPr>
          <a:xfrm>
            <a:off x="4432830" y="3019772"/>
            <a:ext cx="3663271" cy="369332"/>
          </a:xfrm>
          <a:prstGeom prst="rect">
            <a:avLst/>
          </a:prstGeom>
          <a:noFill/>
        </p:spPr>
        <p:txBody>
          <a:bodyPr wrap="square" lIns="0" tIns="0" rIns="0" bIns="0">
            <a:spAutoFit/>
          </a:bodyPr>
          <a:lstStyle/>
          <a:p>
            <a:pPr>
              <a:defRPr/>
            </a:pPr>
            <a:r>
              <a:rPr lang="zh-CN" altLang="en-US" sz="24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获取需求的方法</a:t>
            </a:r>
            <a:endPar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itle 1"/>
          <p:cNvSpPr txBox="1">
            <a:spLocks/>
          </p:cNvSpPr>
          <p:nvPr/>
        </p:nvSpPr>
        <p:spPr>
          <a:xfrm>
            <a:off x="1143000" y="83636"/>
            <a:ext cx="7552030" cy="656340"/>
          </a:xfrm>
          <a:prstGeom prst="rect">
            <a:avLst/>
          </a:prstGeom>
        </p:spPr>
        <p:txBody>
          <a:bodyPr vert="horz" lIns="91440" tIns="45720" rIns="91440" bIns="45720" rtlCol="0" anchor="ctr">
            <a:normAutofit/>
          </a:bodyPr>
          <a:lstStyle>
            <a:lvl1pPr algn="r" defTabSz="685800" rtl="0" eaLnBrk="1" latinLnBrk="0" hangingPunct="1">
              <a:lnSpc>
                <a:spcPct val="80000"/>
              </a:lnSpc>
              <a:spcBef>
                <a:spcPct val="0"/>
              </a:spcBef>
              <a:buNone/>
              <a:defRPr sz="3750" b="1" kern="1200" cap="all" spc="150" baseline="0">
                <a:solidFill>
                  <a:schemeClr val="bg1"/>
                </a:solidFill>
                <a:latin typeface="+mj-lt"/>
                <a:ea typeface="+mj-ea"/>
                <a:cs typeface="+mj-cs"/>
              </a:defRPr>
            </a:lvl1pPr>
          </a:lstStyle>
          <a:p>
            <a:pPr algn="l"/>
            <a:r>
              <a:rPr lang="zh-CN" altLang="en-US" sz="2800" dirty="0"/>
              <a:t>第</a:t>
            </a:r>
            <a:r>
              <a:rPr lang="en-US" altLang="zh-CN" sz="2800" dirty="0"/>
              <a:t>3</a:t>
            </a:r>
            <a:r>
              <a:rPr lang="zh-CN" altLang="en-US" sz="2800" dirty="0"/>
              <a:t>章 需求分析</a:t>
            </a:r>
            <a:endParaRPr lang="en-US" sz="2800" dirty="0"/>
          </a:p>
        </p:txBody>
      </p:sp>
    </p:spTree>
    <p:extLst>
      <p:ext uri="{BB962C8B-B14F-4D97-AF65-F5344CB8AC3E}">
        <p14:creationId xmlns:p14="http://schemas.microsoft.com/office/powerpoint/2010/main" val="314055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3582338" y="2008681"/>
            <a:ext cx="4954055" cy="923330"/>
          </a:xfrm>
          <a:prstGeom prst="rect">
            <a:avLst/>
          </a:prstGeom>
        </p:spPr>
        <p:txBody>
          <a:bodyPr wrap="square">
            <a:spAutoFit/>
          </a:bodyPr>
          <a:lstStyle/>
          <a:p>
            <a:pPr>
              <a:lnSpc>
                <a:spcPct val="120000"/>
              </a:lnSpc>
              <a:spcBef>
                <a:spcPts val="900"/>
              </a:spcBef>
              <a:buClr>
                <a:srgbClr val="00B050"/>
              </a:buClr>
            </a:pPr>
            <a:r>
              <a:rPr lang="zh-CN" altLang="en-US" sz="4500" b="1" dirty="0">
                <a:solidFill>
                  <a:srgbClr val="686868"/>
                </a:solidFill>
              </a:rPr>
              <a:t>什么是需求？</a:t>
            </a:r>
          </a:p>
        </p:txBody>
      </p:sp>
      <p:pic>
        <p:nvPicPr>
          <p:cNvPr id="28" name="图片 27"/>
          <p:cNvPicPr>
            <a:picLocks noChangeAspect="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rot="1838438">
            <a:off x="711542" y="2041389"/>
            <a:ext cx="3599405" cy="1781244"/>
          </a:xfrm>
          <a:prstGeom prst="rect">
            <a:avLst/>
          </a:prstGeom>
        </p:spPr>
      </p:pic>
      <p:sp>
        <p:nvSpPr>
          <p:cNvPr id="2" name="日期占位符 1"/>
          <p:cNvSpPr>
            <a:spLocks noGrp="1"/>
          </p:cNvSpPr>
          <p:nvPr>
            <p:ph type="dt" sz="half" idx="10"/>
          </p:nvPr>
        </p:nvSpPr>
        <p:spPr/>
        <p:txBody>
          <a:bodyPr/>
          <a:lstStyle/>
          <a:p>
            <a:fld id="{EA557156-AE29-4650-A6A4-53C44E3AF4ED}" type="datetime1">
              <a:rPr lang="zh-CN" altLang="en-US" smtClean="0"/>
              <a:t>2022/3/30</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4" name="灯片编号占位符 3"/>
          <p:cNvSpPr>
            <a:spLocks noGrp="1"/>
          </p:cNvSpPr>
          <p:nvPr>
            <p:ph type="sldNum" sz="quarter" idx="12"/>
          </p:nvPr>
        </p:nvSpPr>
        <p:spPr/>
        <p:txBody>
          <a:bodyPr/>
          <a:lstStyle/>
          <a:p>
            <a:fld id="{F528F39D-B5E5-4CA7-906C-979D5A62978D}" type="slidenum">
              <a:rPr lang="zh-CN" altLang="en-US" smtClean="0"/>
              <a:pPr/>
              <a:t>13</a:t>
            </a:fld>
            <a:endParaRPr lang="zh-CN" altLang="en-US"/>
          </a:p>
        </p:txBody>
      </p:sp>
    </p:spTree>
    <p:extLst>
      <p:ext uri="{BB962C8B-B14F-4D97-AF65-F5344CB8AC3E}">
        <p14:creationId xmlns:p14="http://schemas.microsoft.com/office/powerpoint/2010/main" val="4153650652"/>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马洛斯需求</a:t>
            </a:r>
          </a:p>
        </p:txBody>
      </p:sp>
      <p:sp>
        <p:nvSpPr>
          <p:cNvPr id="2" name="日期占位符 1"/>
          <p:cNvSpPr>
            <a:spLocks noGrp="1"/>
          </p:cNvSpPr>
          <p:nvPr>
            <p:ph type="dt" sz="half" idx="10"/>
          </p:nvPr>
        </p:nvSpPr>
        <p:spPr/>
        <p:txBody>
          <a:bodyPr/>
          <a:lstStyle/>
          <a:p>
            <a:fld id="{9865EC83-5FAA-4FE9-BB65-5544193D6B0B}" type="datetime1">
              <a:rPr lang="zh-CN" altLang="en-US" smtClean="0"/>
              <a:t>2022/3/30</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4" name="灯片编号占位符 3"/>
          <p:cNvSpPr>
            <a:spLocks noGrp="1"/>
          </p:cNvSpPr>
          <p:nvPr>
            <p:ph type="sldNum" sz="quarter" idx="12"/>
          </p:nvPr>
        </p:nvSpPr>
        <p:spPr/>
        <p:txBody>
          <a:bodyPr/>
          <a:lstStyle/>
          <a:p>
            <a:fld id="{F528F39D-B5E5-4CA7-906C-979D5A62978D}" type="slidenum">
              <a:rPr lang="zh-CN" altLang="en-US" smtClean="0"/>
              <a:pPr/>
              <a:t>14</a:t>
            </a:fld>
            <a:endParaRPr lang="zh-CN" altLang="en-US"/>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1932" b="4154"/>
          <a:stretch/>
        </p:blipFill>
        <p:spPr>
          <a:xfrm>
            <a:off x="3224057" y="125479"/>
            <a:ext cx="5143500" cy="4830419"/>
          </a:xfrm>
          <a:prstGeom prst="rect">
            <a:avLst/>
          </a:prstGeom>
        </p:spPr>
      </p:pic>
    </p:spTree>
    <p:extLst>
      <p:ext uri="{BB962C8B-B14F-4D97-AF65-F5344CB8AC3E}">
        <p14:creationId xmlns:p14="http://schemas.microsoft.com/office/powerpoint/2010/main" val="1126523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软件的需求</a:t>
            </a:r>
          </a:p>
        </p:txBody>
      </p:sp>
      <p:sp>
        <p:nvSpPr>
          <p:cNvPr id="7" name="内容占位符 6"/>
          <p:cNvSpPr>
            <a:spLocks noGrp="1"/>
          </p:cNvSpPr>
          <p:nvPr>
            <p:ph idx="1"/>
          </p:nvPr>
        </p:nvSpPr>
        <p:spPr>
          <a:xfrm>
            <a:off x="867358" y="1104069"/>
            <a:ext cx="7740933" cy="2036695"/>
          </a:xfrm>
        </p:spPr>
        <p:txBody>
          <a:bodyPr>
            <a:noAutofit/>
          </a:bodyPr>
          <a:lstStyle/>
          <a:p>
            <a:pPr marL="0" indent="0">
              <a:lnSpc>
                <a:spcPct val="120000"/>
              </a:lnSpc>
              <a:spcBef>
                <a:spcPts val="600"/>
              </a:spcBef>
              <a:buNone/>
            </a:pPr>
            <a:r>
              <a:rPr lang="zh-CN" altLang="en-US" sz="2400" dirty="0">
                <a:solidFill>
                  <a:schemeClr val="tx1">
                    <a:lumMod val="65000"/>
                    <a:lumOff val="35000"/>
                  </a:schemeClr>
                </a:solidFill>
              </a:rPr>
              <a:t>       软件需求</a:t>
            </a:r>
            <a:r>
              <a:rPr lang="en-US" altLang="zh-CN" sz="2400" dirty="0">
                <a:solidFill>
                  <a:schemeClr val="tx1">
                    <a:lumMod val="65000"/>
                    <a:lumOff val="35000"/>
                  </a:schemeClr>
                </a:solidFill>
              </a:rPr>
              <a:t>, </a:t>
            </a:r>
            <a:r>
              <a:rPr lang="zh-CN" altLang="en-US" sz="2400" dirty="0">
                <a:solidFill>
                  <a:schemeClr val="tx1">
                    <a:lumMod val="65000"/>
                    <a:lumOff val="35000"/>
                  </a:schemeClr>
                </a:solidFill>
              </a:rPr>
              <a:t>是人们要解决的某个问题或达到某种目的的需要。是系统或其组成部分为满足某种书面规定（合同，标准，规范等）所要具备的能力。需求将作为系统开发，测试，验收，提交的正式文档依据。 </a:t>
            </a:r>
          </a:p>
        </p:txBody>
      </p:sp>
      <p:sp>
        <p:nvSpPr>
          <p:cNvPr id="3" name="日期占位符 2"/>
          <p:cNvSpPr>
            <a:spLocks noGrp="1"/>
          </p:cNvSpPr>
          <p:nvPr>
            <p:ph type="dt" sz="half" idx="10"/>
          </p:nvPr>
        </p:nvSpPr>
        <p:spPr/>
        <p:txBody>
          <a:bodyPr/>
          <a:lstStyle/>
          <a:p>
            <a:fld id="{5902FD77-8323-485D-87E2-91A0E9C84954}" type="datetime1">
              <a:rPr lang="zh-CN" altLang="en-US" smtClean="0"/>
              <a:t>2022/3/30</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15</a:t>
            </a:fld>
            <a:endParaRPr lang="zh-CN" altLang="en-US"/>
          </a:p>
        </p:txBody>
      </p:sp>
      <p:pic>
        <p:nvPicPr>
          <p:cNvPr id="10" name="图片 9"/>
          <p:cNvPicPr>
            <a:picLocks noChangeAspect="1"/>
          </p:cNvPicPr>
          <p:nvPr/>
        </p:nvPicPr>
        <p:blipFill>
          <a:blip r:embed="rId3">
            <a:clrChange>
              <a:clrFrom>
                <a:srgbClr val="FFFFFF"/>
              </a:clrFrom>
              <a:clrTo>
                <a:srgbClr val="FFFFFF">
                  <a:alpha val="0"/>
                </a:srgbClr>
              </a:clrTo>
            </a:clrChange>
          </a:blip>
          <a:stretch>
            <a:fillRect/>
          </a:stretch>
        </p:blipFill>
        <p:spPr>
          <a:xfrm>
            <a:off x="5105834" y="2779295"/>
            <a:ext cx="3677949" cy="1898296"/>
          </a:xfrm>
          <a:prstGeom prst="rect">
            <a:avLst/>
          </a:prstGeom>
        </p:spPr>
      </p:pic>
    </p:spTree>
    <p:extLst>
      <p:ext uri="{BB962C8B-B14F-4D97-AF65-F5344CB8AC3E}">
        <p14:creationId xmlns:p14="http://schemas.microsoft.com/office/powerpoint/2010/main" val="4157200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06115" y="1238757"/>
            <a:ext cx="8052135" cy="2613023"/>
          </a:xfrm>
          <a:prstGeom prst="rect">
            <a:avLst/>
          </a:prstGeom>
        </p:spPr>
        <p:txBody>
          <a:bodyPr wrap="square">
            <a:spAutoFit/>
          </a:bodyPr>
          <a:lstStyle/>
          <a:p>
            <a:pPr marL="342900" indent="-342900">
              <a:lnSpc>
                <a:spcPct val="120000"/>
              </a:lnSpc>
              <a:spcBef>
                <a:spcPts val="900"/>
              </a:spcBef>
              <a:buClr>
                <a:srgbClr val="00B050"/>
              </a:buClr>
              <a:buFont typeface="Wingdings" panose="05000000000000000000" pitchFamily="2" charset="2"/>
              <a:buChar char=""/>
            </a:pPr>
            <a:r>
              <a:rPr lang="zh-CN" altLang="en-US" sz="2400" dirty="0">
                <a:solidFill>
                  <a:schemeClr val="tx1">
                    <a:lumMod val="65000"/>
                    <a:lumOff val="35000"/>
                  </a:schemeClr>
                </a:solidFill>
                <a:latin typeface="+mj-ea"/>
                <a:ea typeface="+mj-ea"/>
              </a:rPr>
              <a:t>需求分析的基本任务不是确定系统怎样完成它的工作，而是确定系统必须完成哪些工作，也就是对目标系统提出</a:t>
            </a:r>
            <a:r>
              <a:rPr lang="zh-CN" altLang="en-US" sz="2400" dirty="0">
                <a:solidFill>
                  <a:srgbClr val="FF0000"/>
                </a:solidFill>
                <a:latin typeface="+mj-ea"/>
                <a:ea typeface="+mj-ea"/>
              </a:rPr>
              <a:t>完整、准确、清晰、具体</a:t>
            </a:r>
            <a:r>
              <a:rPr lang="zh-CN" altLang="en-US" sz="2400" dirty="0">
                <a:solidFill>
                  <a:schemeClr val="tx1">
                    <a:lumMod val="65000"/>
                    <a:lumOff val="35000"/>
                  </a:schemeClr>
                </a:solidFill>
                <a:latin typeface="+mj-ea"/>
                <a:ea typeface="+mj-ea"/>
              </a:rPr>
              <a:t>的要求。</a:t>
            </a:r>
          </a:p>
          <a:p>
            <a:pPr marL="342900" indent="-342900">
              <a:lnSpc>
                <a:spcPct val="120000"/>
              </a:lnSpc>
              <a:spcBef>
                <a:spcPts val="900"/>
              </a:spcBef>
              <a:buClr>
                <a:srgbClr val="00B050"/>
              </a:buClr>
              <a:buFont typeface="Wingdings" panose="05000000000000000000" pitchFamily="2" charset="2"/>
              <a:buChar char=""/>
            </a:pPr>
            <a:endParaRPr lang="zh-CN" altLang="en-US" sz="2400" dirty="0">
              <a:solidFill>
                <a:schemeClr val="tx1">
                  <a:lumMod val="65000"/>
                  <a:lumOff val="35000"/>
                </a:schemeClr>
              </a:solidFill>
              <a:latin typeface="+mj-ea"/>
              <a:ea typeface="+mj-ea"/>
            </a:endParaRPr>
          </a:p>
          <a:p>
            <a:pPr marL="342900" indent="-342900">
              <a:lnSpc>
                <a:spcPct val="120000"/>
              </a:lnSpc>
              <a:spcBef>
                <a:spcPts val="900"/>
              </a:spcBef>
              <a:buClr>
                <a:srgbClr val="00B050"/>
              </a:buClr>
              <a:buFont typeface="Wingdings" panose="05000000000000000000" pitchFamily="2" charset="2"/>
              <a:buChar char=""/>
            </a:pPr>
            <a:r>
              <a:rPr lang="en-US" altLang="zh-CN" sz="2800" dirty="0">
                <a:solidFill>
                  <a:srgbClr val="FF8900"/>
                </a:solidFill>
                <a:latin typeface="+mj-ea"/>
                <a:ea typeface="+mj-ea"/>
              </a:rPr>
              <a:t>---- </a:t>
            </a:r>
            <a:r>
              <a:rPr lang="zh-CN" altLang="en-US" sz="2800" dirty="0">
                <a:solidFill>
                  <a:srgbClr val="FF8900"/>
                </a:solidFill>
                <a:latin typeface="+mj-ea"/>
                <a:ea typeface="+mj-ea"/>
              </a:rPr>
              <a:t>准确地回答“系统必须做什么”</a:t>
            </a:r>
          </a:p>
        </p:txBody>
      </p:sp>
      <p:sp>
        <p:nvSpPr>
          <p:cNvPr id="2" name="标题 1"/>
          <p:cNvSpPr>
            <a:spLocks noGrp="1"/>
          </p:cNvSpPr>
          <p:nvPr>
            <p:ph type="title"/>
          </p:nvPr>
        </p:nvSpPr>
        <p:spPr/>
        <p:txBody>
          <a:bodyPr/>
          <a:lstStyle/>
          <a:p>
            <a:r>
              <a:rPr lang="zh-CN" altLang="en-US" kern="100" dirty="0">
                <a:latin typeface="+mn-ea"/>
                <a:cs typeface="Times New Roman" panose="02020603050405020304" pitchFamily="18" charset="0"/>
              </a:rPr>
              <a:t>软件需求分析的任务</a:t>
            </a:r>
            <a:endParaRPr lang="zh-CN" altLang="en-US" dirty="0"/>
          </a:p>
        </p:txBody>
      </p:sp>
      <p:sp>
        <p:nvSpPr>
          <p:cNvPr id="5" name="日期占位符 4"/>
          <p:cNvSpPr>
            <a:spLocks noGrp="1"/>
          </p:cNvSpPr>
          <p:nvPr>
            <p:ph type="dt" sz="half" idx="10"/>
          </p:nvPr>
        </p:nvSpPr>
        <p:spPr/>
        <p:txBody>
          <a:bodyPr/>
          <a:lstStyle/>
          <a:p>
            <a:fld id="{EA540972-7153-43AF-8C81-2414D6EDD03E}" type="datetime1">
              <a:rPr lang="zh-CN" altLang="en-US" smtClean="0"/>
              <a:t>2022/3/30</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16</a:t>
            </a:fld>
            <a:endParaRPr lang="zh-CN" altLang="en-US"/>
          </a:p>
        </p:txBody>
      </p:sp>
      <p:pic>
        <p:nvPicPr>
          <p:cNvPr id="10" name="图片 9"/>
          <p:cNvPicPr>
            <a:picLocks noChangeAspect="1"/>
          </p:cNvPicPr>
          <p:nvPr/>
        </p:nvPicPr>
        <p:blipFill>
          <a:blip r:embed="rId3">
            <a:clrChange>
              <a:clrFrom>
                <a:srgbClr val="FFFFFF"/>
              </a:clrFrom>
              <a:clrTo>
                <a:srgbClr val="FFFFFF">
                  <a:alpha val="0"/>
                </a:srgbClr>
              </a:clrTo>
            </a:clrChange>
          </a:blip>
          <a:stretch>
            <a:fillRect/>
          </a:stretch>
        </p:blipFill>
        <p:spPr>
          <a:xfrm>
            <a:off x="6903687" y="2695074"/>
            <a:ext cx="1867334" cy="1940694"/>
          </a:xfrm>
          <a:prstGeom prst="rect">
            <a:avLst/>
          </a:prstGeom>
        </p:spPr>
      </p:pic>
    </p:spTree>
    <p:extLst>
      <p:ext uri="{BB962C8B-B14F-4D97-AF65-F5344CB8AC3E}">
        <p14:creationId xmlns:p14="http://schemas.microsoft.com/office/powerpoint/2010/main" val="200198556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26431" y="3750636"/>
            <a:ext cx="7931819" cy="830997"/>
          </a:xfrm>
          <a:prstGeom prst="rect">
            <a:avLst/>
          </a:prstGeom>
        </p:spPr>
        <p:txBody>
          <a:bodyPr wrap="square">
            <a:spAutoFit/>
          </a:bodyPr>
          <a:lstStyle/>
          <a:p>
            <a:pPr algn="just">
              <a:spcBef>
                <a:spcPts val="900"/>
              </a:spcBef>
              <a:buClr>
                <a:srgbClr val="00B050"/>
              </a:buClr>
            </a:pPr>
            <a:r>
              <a:rPr lang="zh-CN" altLang="en-US" sz="2400" b="1" dirty="0">
                <a:solidFill>
                  <a:srgbClr val="686868"/>
                </a:solidFill>
                <a:latin typeface="+mj-ea"/>
                <a:ea typeface="+mj-ea"/>
              </a:rPr>
              <a:t>在需求分析阶段的错误会引起错误的放大，后期发现错误时要花费更大的精力修改。</a:t>
            </a:r>
            <a:endParaRPr lang="en-US" altLang="zh-CN" sz="2400" b="1" dirty="0">
              <a:solidFill>
                <a:srgbClr val="686868"/>
              </a:solidFill>
              <a:latin typeface="+mj-ea"/>
              <a:ea typeface="+mj-ea"/>
            </a:endParaRPr>
          </a:p>
        </p:txBody>
      </p:sp>
      <p:sp>
        <p:nvSpPr>
          <p:cNvPr id="5" name="文本占位符 4"/>
          <p:cNvSpPr txBox="1"/>
          <p:nvPr/>
        </p:nvSpPr>
        <p:spPr>
          <a:xfrm>
            <a:off x="926431" y="1093682"/>
            <a:ext cx="7820405" cy="8770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400" b="1" dirty="0">
                <a:solidFill>
                  <a:srgbClr val="FF8900"/>
                </a:solidFill>
                <a:latin typeface="+mj-ea"/>
                <a:ea typeface="+mj-ea"/>
              </a:rPr>
              <a:t>软件开发是用户与开发者共同参与的过程，项目涉众人员之间必须经过充分交流；</a:t>
            </a:r>
          </a:p>
        </p:txBody>
      </p:sp>
      <p:sp>
        <p:nvSpPr>
          <p:cNvPr id="6" name="文本占位符 4"/>
          <p:cNvSpPr txBox="1"/>
          <p:nvPr/>
        </p:nvSpPr>
        <p:spPr>
          <a:xfrm>
            <a:off x="926432" y="1932069"/>
            <a:ext cx="7728042" cy="8770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400" b="1" dirty="0">
                <a:solidFill>
                  <a:srgbClr val="686868"/>
                </a:solidFill>
                <a:latin typeface="+mj-ea"/>
                <a:ea typeface="+mj-ea"/>
              </a:rPr>
              <a:t>用户与开发者的知识领域不同，缺乏共同语言，存在对问题理解的歧义；</a:t>
            </a:r>
          </a:p>
        </p:txBody>
      </p:sp>
      <p:sp>
        <p:nvSpPr>
          <p:cNvPr id="7" name="文本占位符 4"/>
          <p:cNvSpPr txBox="1"/>
          <p:nvPr/>
        </p:nvSpPr>
        <p:spPr>
          <a:xfrm>
            <a:off x="926431" y="2809146"/>
            <a:ext cx="7728042" cy="8770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400" b="1" dirty="0">
                <a:solidFill>
                  <a:srgbClr val="9EC428"/>
                </a:solidFill>
                <a:latin typeface="+mj-ea"/>
                <a:ea typeface="+mj-ea"/>
              </a:rPr>
              <a:t>软件开发失败的原因大约超过</a:t>
            </a:r>
            <a:r>
              <a:rPr lang="en-US" altLang="zh-CN" sz="2400" b="1" dirty="0">
                <a:solidFill>
                  <a:srgbClr val="9EC428"/>
                </a:solidFill>
                <a:latin typeface="+mj-ea"/>
                <a:ea typeface="+mj-ea"/>
              </a:rPr>
              <a:t>50%</a:t>
            </a:r>
            <a:r>
              <a:rPr lang="zh-CN" altLang="en-US" sz="2400" b="1" dirty="0">
                <a:solidFill>
                  <a:srgbClr val="9EC428"/>
                </a:solidFill>
                <a:latin typeface="+mj-ea"/>
                <a:ea typeface="+mj-ea"/>
              </a:rPr>
              <a:t>是需求不合理而急于编程引起的；</a:t>
            </a:r>
          </a:p>
        </p:txBody>
      </p:sp>
      <p:sp>
        <p:nvSpPr>
          <p:cNvPr id="9" name="标题 8"/>
          <p:cNvSpPr>
            <a:spLocks noGrp="1"/>
          </p:cNvSpPr>
          <p:nvPr>
            <p:ph type="title"/>
          </p:nvPr>
        </p:nvSpPr>
        <p:spPr/>
        <p:txBody>
          <a:bodyPr/>
          <a:lstStyle/>
          <a:p>
            <a:r>
              <a:rPr lang="zh-CN" altLang="en-US" kern="100" dirty="0">
                <a:latin typeface="+mn-ea"/>
                <a:cs typeface="Times New Roman" panose="02020603050405020304" pitchFamily="18" charset="0"/>
              </a:rPr>
              <a:t>需求分析的重要性</a:t>
            </a:r>
            <a:endParaRPr lang="zh-CN" altLang="en-US" dirty="0"/>
          </a:p>
        </p:txBody>
      </p:sp>
      <p:sp>
        <p:nvSpPr>
          <p:cNvPr id="10" name="日期占位符 9"/>
          <p:cNvSpPr>
            <a:spLocks noGrp="1"/>
          </p:cNvSpPr>
          <p:nvPr>
            <p:ph type="dt" sz="half" idx="10"/>
          </p:nvPr>
        </p:nvSpPr>
        <p:spPr/>
        <p:txBody>
          <a:bodyPr/>
          <a:lstStyle/>
          <a:p>
            <a:fld id="{DD6FAD5C-30CA-450D-A473-99DB89ED871A}" type="datetime1">
              <a:rPr lang="zh-CN" altLang="en-US" smtClean="0"/>
              <a:t>2022/3/30</a:t>
            </a:fld>
            <a:endParaRPr lang="zh-CN" altLang="en-US"/>
          </a:p>
        </p:txBody>
      </p:sp>
      <p:sp>
        <p:nvSpPr>
          <p:cNvPr id="11" name="页脚占位符 10"/>
          <p:cNvSpPr>
            <a:spLocks noGrp="1"/>
          </p:cNvSpPr>
          <p:nvPr>
            <p:ph type="ftr" sz="quarter" idx="11"/>
          </p:nvPr>
        </p:nvSpPr>
        <p:spPr/>
        <p:txBody>
          <a:bodyPr/>
          <a:lstStyle/>
          <a:p>
            <a:r>
              <a:rPr lang="zh-CN" altLang="en-US"/>
              <a:t>软件工程</a:t>
            </a:r>
          </a:p>
        </p:txBody>
      </p:sp>
      <p:sp>
        <p:nvSpPr>
          <p:cNvPr id="13" name="灯片编号占位符 12"/>
          <p:cNvSpPr>
            <a:spLocks noGrp="1"/>
          </p:cNvSpPr>
          <p:nvPr>
            <p:ph type="sldNum" sz="quarter" idx="12"/>
          </p:nvPr>
        </p:nvSpPr>
        <p:spPr/>
        <p:txBody>
          <a:bodyPr/>
          <a:lstStyle/>
          <a:p>
            <a:fld id="{F528F39D-B5E5-4CA7-906C-979D5A62978D}" type="slidenum">
              <a:rPr lang="zh-CN" altLang="en-US" smtClean="0"/>
              <a:pPr/>
              <a:t>17</a:t>
            </a:fld>
            <a:endParaRPr lang="zh-CN" altLang="en-US"/>
          </a:p>
        </p:txBody>
      </p:sp>
    </p:spTree>
    <p:extLst>
      <p:ext uri="{BB962C8B-B14F-4D97-AF65-F5344CB8AC3E}">
        <p14:creationId xmlns:p14="http://schemas.microsoft.com/office/powerpoint/2010/main" val="54268212"/>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明确需求</a:t>
            </a:r>
          </a:p>
        </p:txBody>
      </p:sp>
      <p:sp>
        <p:nvSpPr>
          <p:cNvPr id="3" name="内容占位符 2"/>
          <p:cNvSpPr>
            <a:spLocks noGrp="1"/>
          </p:cNvSpPr>
          <p:nvPr>
            <p:ph idx="1"/>
          </p:nvPr>
        </p:nvSpPr>
        <p:spPr>
          <a:xfrm>
            <a:off x="278775" y="1549689"/>
            <a:ext cx="1929194" cy="2582562"/>
          </a:xfrm>
        </p:spPr>
        <p:txBody>
          <a:bodyPr>
            <a:normAutofit/>
          </a:bodyPr>
          <a:lstStyle/>
          <a:p>
            <a:pPr marL="0" indent="0">
              <a:buNone/>
            </a:pPr>
            <a:r>
              <a:rPr lang="en-US" altLang="zh-CN" sz="2000" dirty="0">
                <a:hlinkClick r:id="rId3"/>
              </a:rPr>
              <a:t>https://www.cnblogs.com/meng-meng/archive/2011/11/14/2248589.html</a:t>
            </a:r>
            <a:endParaRPr lang="zh-CN" altLang="en-US" sz="2000" dirty="0"/>
          </a:p>
        </p:txBody>
      </p:sp>
      <p:sp>
        <p:nvSpPr>
          <p:cNvPr id="4" name="日期占位符 3"/>
          <p:cNvSpPr>
            <a:spLocks noGrp="1"/>
          </p:cNvSpPr>
          <p:nvPr>
            <p:ph type="dt" sz="half" idx="10"/>
          </p:nvPr>
        </p:nvSpPr>
        <p:spPr/>
        <p:txBody>
          <a:bodyPr/>
          <a:lstStyle/>
          <a:p>
            <a:fld id="{D7326FFE-7CCA-4C0D-B453-625569992FBB}"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18</a:t>
            </a:fld>
            <a:endParaRPr lang="zh-CN" altLang="en-US"/>
          </a:p>
        </p:txBody>
      </p:sp>
      <p:pic>
        <p:nvPicPr>
          <p:cNvPr id="7" name="Content Placeholder 3">
            <a:extLst>
              <a:ext uri="{FF2B5EF4-FFF2-40B4-BE49-F238E27FC236}">
                <a16:creationId xmlns:a16="http://schemas.microsoft.com/office/drawing/2014/main" id="{97DAEAF4-9BF1-4C94-B5CA-77FDF51A19C8}"/>
              </a:ext>
            </a:extLst>
          </p:cNvPr>
          <p:cNvPicPr>
            <a:picLocks noChangeAspect="1"/>
          </p:cNvPicPr>
          <p:nvPr/>
        </p:nvPicPr>
        <p:blipFill rotWithShape="1">
          <a:blip r:embed="rId4"/>
          <a:srcRect t="1639" b="4365"/>
          <a:stretch/>
        </p:blipFill>
        <p:spPr>
          <a:xfrm>
            <a:off x="2383703" y="414456"/>
            <a:ext cx="6595424" cy="4090087"/>
          </a:xfrm>
          <a:prstGeom prst="rect">
            <a:avLst/>
          </a:prstGeom>
          <a:ln>
            <a:noFill/>
          </a:ln>
          <a:effectLst>
            <a:outerShdw blurRad="190500" algn="tl" rotWithShape="0">
              <a:srgbClr val="000000">
                <a:alpha val="70000"/>
              </a:srgbClr>
            </a:outerShdw>
          </a:effectLst>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5221" y="1366892"/>
            <a:ext cx="4712779" cy="23883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2338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挑战何在？</a:t>
            </a:r>
          </a:p>
        </p:txBody>
      </p:sp>
      <p:sp>
        <p:nvSpPr>
          <p:cNvPr id="3" name="日期占位符 2"/>
          <p:cNvSpPr>
            <a:spLocks noGrp="1"/>
          </p:cNvSpPr>
          <p:nvPr>
            <p:ph type="dt" sz="half" idx="10"/>
          </p:nvPr>
        </p:nvSpPr>
        <p:spPr/>
        <p:txBody>
          <a:bodyPr/>
          <a:lstStyle/>
          <a:p>
            <a:fld id="{5902FD77-8323-485D-87E2-91A0E9C84954}" type="datetime1">
              <a:rPr lang="zh-CN" altLang="en-US" smtClean="0"/>
              <a:t>2022/3/30</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19</a:t>
            </a:fld>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76107"/>
            <a:ext cx="3212068" cy="2955103"/>
          </a:xfrm>
          <a:prstGeom prst="rect">
            <a:avLst/>
          </a:prstGeom>
        </p:spPr>
      </p:pic>
      <p:pic>
        <p:nvPicPr>
          <p:cNvPr id="8" name="图片 7"/>
          <p:cNvPicPr>
            <a:picLocks noChangeAspect="1"/>
          </p:cNvPicPr>
          <p:nvPr/>
        </p:nvPicPr>
        <p:blipFill rotWithShape="1">
          <a:blip r:embed="rId4">
            <a:extLst>
              <a:ext uri="{28A0092B-C50C-407E-A947-70E740481C1C}">
                <a14:useLocalDpi xmlns:a14="http://schemas.microsoft.com/office/drawing/2010/main" val="0"/>
              </a:ext>
            </a:extLst>
          </a:blip>
          <a:srcRect l="2580" t="7733" r="2665" b="9422"/>
          <a:stretch/>
        </p:blipFill>
        <p:spPr>
          <a:xfrm>
            <a:off x="2887901" y="1246436"/>
            <a:ext cx="3541988" cy="1734207"/>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6792" y="3013988"/>
            <a:ext cx="2775182" cy="1851567"/>
          </a:xfrm>
          <a:prstGeom prst="rect">
            <a:avLst/>
          </a:prstGeom>
        </p:spPr>
      </p:pic>
      <p:pic>
        <p:nvPicPr>
          <p:cNvPr id="11"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81108" y="3013988"/>
            <a:ext cx="2522374" cy="1760407"/>
          </a:xfrm>
          <a:prstGeom prst="rect">
            <a:avLst/>
          </a:prstGeom>
        </p:spPr>
      </p:pic>
      <p:pic>
        <p:nvPicPr>
          <p:cNvPr id="14" name="图片 13"/>
          <p:cNvPicPr>
            <a:picLocks noChangeAspect="1"/>
          </p:cNvPicPr>
          <p:nvPr/>
        </p:nvPicPr>
        <p:blipFill rotWithShape="1">
          <a:blip r:embed="rId7">
            <a:extLst>
              <a:ext uri="{28A0092B-C50C-407E-A947-70E740481C1C}">
                <a14:useLocalDpi xmlns:a14="http://schemas.microsoft.com/office/drawing/2010/main" val="0"/>
              </a:ext>
            </a:extLst>
          </a:blip>
          <a:srcRect l="21316" r="21579"/>
          <a:stretch/>
        </p:blipFill>
        <p:spPr>
          <a:xfrm>
            <a:off x="7750453" y="2359056"/>
            <a:ext cx="1379286" cy="2415339"/>
          </a:xfrm>
          <a:prstGeom prst="rect">
            <a:avLst/>
          </a:prstGeom>
        </p:spPr>
      </p:pic>
      <p:sp>
        <p:nvSpPr>
          <p:cNvPr id="15" name="椭圆 14"/>
          <p:cNvSpPr/>
          <p:nvPr/>
        </p:nvSpPr>
        <p:spPr>
          <a:xfrm>
            <a:off x="70310" y="828913"/>
            <a:ext cx="3801979" cy="8731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a:effectLst>
                  <a:outerShdw blurRad="38100" dist="38100" dir="2700000" algn="tl">
                    <a:srgbClr val="000000">
                      <a:alpha val="43137"/>
                    </a:srgbClr>
                  </a:outerShdw>
                </a:effectLst>
              </a:rPr>
              <a:t>领域需求</a:t>
            </a:r>
            <a:endParaRPr lang="en-US" altLang="zh-CN" sz="2000" b="1" dirty="0">
              <a:effectLst>
                <a:outerShdw blurRad="38100" dist="38100" dir="2700000" algn="tl">
                  <a:srgbClr val="000000">
                    <a:alpha val="43137"/>
                  </a:srgbClr>
                </a:outerShdw>
              </a:effectLst>
            </a:endParaRPr>
          </a:p>
          <a:p>
            <a:pPr algn="ctr"/>
            <a:r>
              <a:rPr lang="zh-CN" altLang="en-US" sz="2000" b="1" dirty="0">
                <a:effectLst>
                  <a:outerShdw blurRad="38100" dist="38100" dir="2700000" algn="tl">
                    <a:srgbClr val="000000">
                      <a:alpha val="43137"/>
                    </a:srgbClr>
                  </a:outerShdw>
                </a:effectLst>
              </a:rPr>
              <a:t>应用领域（外部环境）</a:t>
            </a:r>
          </a:p>
        </p:txBody>
      </p:sp>
      <p:sp>
        <p:nvSpPr>
          <p:cNvPr id="16" name="椭圆 15"/>
          <p:cNvSpPr/>
          <p:nvPr/>
        </p:nvSpPr>
        <p:spPr>
          <a:xfrm>
            <a:off x="5535113" y="836637"/>
            <a:ext cx="3541596" cy="9801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a:effectLst>
                  <a:outerShdw blurRad="38100" dist="38100" dir="2700000" algn="tl">
                    <a:srgbClr val="000000">
                      <a:alpha val="43137"/>
                    </a:srgbClr>
                  </a:outerShdw>
                </a:effectLst>
              </a:rPr>
              <a:t>软件程序</a:t>
            </a:r>
            <a:endParaRPr lang="en-US" altLang="zh-CN" sz="2000" b="1" dirty="0">
              <a:effectLst>
                <a:outerShdw blurRad="38100" dist="38100" dir="2700000" algn="tl">
                  <a:srgbClr val="000000">
                    <a:alpha val="43137"/>
                  </a:srgbClr>
                </a:outerShdw>
              </a:effectLst>
            </a:endParaRPr>
          </a:p>
          <a:p>
            <a:pPr algn="ctr"/>
            <a:r>
              <a:rPr lang="zh-CN" altLang="en-US" sz="2000" b="1" dirty="0">
                <a:effectLst>
                  <a:outerShdw blurRad="38100" dist="38100" dir="2700000" algn="tl">
                    <a:srgbClr val="000000">
                      <a:alpha val="43137"/>
                    </a:srgbClr>
                  </a:outerShdw>
                </a:effectLst>
              </a:rPr>
              <a:t>机器领域（内部环境）</a:t>
            </a:r>
          </a:p>
        </p:txBody>
      </p:sp>
      <p:sp>
        <p:nvSpPr>
          <p:cNvPr id="17" name="上弧形箭头 16"/>
          <p:cNvSpPr/>
          <p:nvPr/>
        </p:nvSpPr>
        <p:spPr>
          <a:xfrm>
            <a:off x="3288131" y="828913"/>
            <a:ext cx="3216337" cy="497806"/>
          </a:xfrm>
          <a:prstGeom prst="curvedDownArrow">
            <a:avLst>
              <a:gd name="adj1" fmla="val 80238"/>
              <a:gd name="adj2" fmla="val 170404"/>
              <a:gd name="adj3" fmla="val 39854"/>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b="1" dirty="0"/>
              <a:t>          软件需求规格</a:t>
            </a:r>
          </a:p>
        </p:txBody>
      </p:sp>
      <p:sp>
        <p:nvSpPr>
          <p:cNvPr id="18" name="上箭头 17"/>
          <p:cNvSpPr/>
          <p:nvPr/>
        </p:nvSpPr>
        <p:spPr>
          <a:xfrm>
            <a:off x="1733134" y="1589033"/>
            <a:ext cx="598672" cy="73168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7194884" y="1817046"/>
            <a:ext cx="608598" cy="7938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526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前情回顾</a:t>
            </a:r>
          </a:p>
        </p:txBody>
      </p:sp>
      <p:sp>
        <p:nvSpPr>
          <p:cNvPr id="3" name="内容占位符 2"/>
          <p:cNvSpPr>
            <a:spLocks noGrp="1"/>
          </p:cNvSpPr>
          <p:nvPr>
            <p:ph idx="1"/>
          </p:nvPr>
        </p:nvSpPr>
        <p:spPr>
          <a:xfrm>
            <a:off x="1094321" y="1017271"/>
            <a:ext cx="7506609" cy="3520440"/>
          </a:xfrm>
        </p:spPr>
        <p:txBody>
          <a:bodyPr>
            <a:normAutofit/>
          </a:bodyPr>
          <a:lstStyle/>
          <a:p>
            <a:pPr>
              <a:lnSpc>
                <a:spcPct val="110000"/>
              </a:lnSpc>
            </a:pPr>
            <a:r>
              <a:rPr lang="zh-CN" altLang="en-US" dirty="0"/>
              <a:t>软件过程模型：</a:t>
            </a:r>
            <a:endParaRPr lang="en-US" altLang="zh-CN" dirty="0"/>
          </a:p>
          <a:p>
            <a:pPr lvl="1"/>
            <a:r>
              <a:rPr lang="zh-CN" altLang="en-US" dirty="0"/>
              <a:t>传统模型</a:t>
            </a:r>
            <a:endParaRPr lang="en-US" altLang="zh-CN" dirty="0"/>
          </a:p>
          <a:p>
            <a:pPr lvl="1"/>
            <a:r>
              <a:rPr lang="en-US" altLang="zh-CN" dirty="0"/>
              <a:t>RUP</a:t>
            </a:r>
            <a:r>
              <a:rPr lang="zh-CN" altLang="en-US" dirty="0"/>
              <a:t>模型</a:t>
            </a:r>
            <a:endParaRPr lang="en-US" altLang="zh-CN" dirty="0"/>
          </a:p>
          <a:p>
            <a:pPr lvl="1"/>
            <a:r>
              <a:rPr lang="zh-CN" altLang="en-US" dirty="0"/>
              <a:t>敏捷模型</a:t>
            </a:r>
            <a:endParaRPr lang="en-US" altLang="zh-CN" dirty="0"/>
          </a:p>
          <a:p>
            <a:pPr>
              <a:lnSpc>
                <a:spcPct val="110000"/>
              </a:lnSpc>
            </a:pPr>
            <a:r>
              <a:rPr lang="zh-CN" altLang="en-US" dirty="0"/>
              <a:t>项目进度：</a:t>
            </a:r>
            <a:endParaRPr lang="en-US" altLang="zh-CN" dirty="0"/>
          </a:p>
          <a:p>
            <a:pPr lvl="1">
              <a:lnSpc>
                <a:spcPct val="110000"/>
              </a:lnSpc>
            </a:pPr>
            <a:r>
              <a:rPr lang="zh-CN" altLang="en-US" dirty="0"/>
              <a:t>编写项目开发计划</a:t>
            </a:r>
          </a:p>
        </p:txBody>
      </p:sp>
      <p:sp>
        <p:nvSpPr>
          <p:cNvPr id="4" name="日期占位符 3"/>
          <p:cNvSpPr>
            <a:spLocks noGrp="1"/>
          </p:cNvSpPr>
          <p:nvPr>
            <p:ph type="dt" sz="half" idx="10"/>
          </p:nvPr>
        </p:nvSpPr>
        <p:spPr/>
        <p:txBody>
          <a:bodyPr/>
          <a:lstStyle/>
          <a:p>
            <a:fld id="{24AF38AE-A84A-4B88-A604-AFB0704FBCF8}"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dirty="0"/>
              <a:t>软件工程</a:t>
            </a:r>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a:t>
            </a:fld>
            <a:endParaRPr lang="zh-CN" altLang="en-US"/>
          </a:p>
        </p:txBody>
      </p:sp>
      <p:grpSp>
        <p:nvGrpSpPr>
          <p:cNvPr id="7" name="组合 6"/>
          <p:cNvGrpSpPr/>
          <p:nvPr/>
        </p:nvGrpSpPr>
        <p:grpSpPr>
          <a:xfrm>
            <a:off x="6086763" y="1752183"/>
            <a:ext cx="1925810" cy="2177574"/>
            <a:chOff x="1516062" y="3403601"/>
            <a:chExt cx="2560638" cy="2846387"/>
          </a:xfrm>
          <a:solidFill>
            <a:schemeClr val="tx1">
              <a:lumMod val="65000"/>
              <a:lumOff val="35000"/>
            </a:schemeClr>
          </a:solidFill>
        </p:grpSpPr>
        <p:sp>
          <p:nvSpPr>
            <p:cNvPr id="8" name="Freeform 6"/>
            <p:cNvSpPr>
              <a:spLocks/>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8664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up)">
                                      <p:cBhvr>
                                        <p:cTn id="7" dur="500"/>
                                        <p:tgtEl>
                                          <p:spTgt spid="3">
                                            <p:txEl>
                                              <p:pRg st="4" end="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up)">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a:xfrm>
            <a:off x="768097" y="1300899"/>
            <a:ext cx="7832833" cy="3431121"/>
          </a:xfrm>
        </p:spPr>
        <p:txBody>
          <a:bodyPr/>
          <a:lstStyle/>
          <a:p>
            <a:pPr>
              <a:lnSpc>
                <a:spcPct val="120000"/>
              </a:lnSpc>
            </a:pPr>
            <a:r>
              <a:rPr lang="zh-CN" altLang="en-US" dirty="0">
                <a:solidFill>
                  <a:schemeClr val="tx1">
                    <a:lumMod val="65000"/>
                    <a:lumOff val="35000"/>
                  </a:schemeClr>
                </a:solidFill>
              </a:rPr>
              <a:t>软件人员要能够</a:t>
            </a:r>
            <a:r>
              <a:rPr lang="zh-CN" altLang="en-US" b="1" dirty="0">
                <a:solidFill>
                  <a:srgbClr val="FF0000"/>
                </a:solidFill>
              </a:rPr>
              <a:t>准确理解</a:t>
            </a:r>
            <a:r>
              <a:rPr lang="zh-CN" altLang="en-US" dirty="0">
                <a:solidFill>
                  <a:schemeClr val="tx1">
                    <a:lumMod val="65000"/>
                    <a:lumOff val="35000"/>
                  </a:schemeClr>
                </a:solidFill>
              </a:rPr>
              <a:t>用户的要求，进行细致的</a:t>
            </a:r>
            <a:r>
              <a:rPr lang="zh-CN" altLang="en-US" b="1" dirty="0">
                <a:solidFill>
                  <a:srgbClr val="FF0000"/>
                </a:solidFill>
              </a:rPr>
              <a:t>调查分析</a:t>
            </a:r>
            <a:r>
              <a:rPr lang="zh-CN" altLang="en-US" dirty="0">
                <a:solidFill>
                  <a:schemeClr val="tx1">
                    <a:lumMod val="65000"/>
                    <a:lumOff val="35000"/>
                  </a:schemeClr>
                </a:solidFill>
              </a:rPr>
              <a:t>，将用户非形式化的需求陈述转化为完整的</a:t>
            </a:r>
            <a:r>
              <a:rPr lang="zh-CN" altLang="en-US" b="1" dirty="0">
                <a:solidFill>
                  <a:srgbClr val="FF0000"/>
                </a:solidFill>
              </a:rPr>
              <a:t>需求定义</a:t>
            </a:r>
            <a:r>
              <a:rPr lang="zh-CN" altLang="en-US" dirty="0">
                <a:solidFill>
                  <a:schemeClr val="tx1">
                    <a:lumMod val="65000"/>
                    <a:lumOff val="35000"/>
                  </a:schemeClr>
                </a:solidFill>
              </a:rPr>
              <a:t>，再由需求定义转化到相应形式的</a:t>
            </a:r>
            <a:r>
              <a:rPr lang="zh-CN" altLang="en-US" b="1" dirty="0">
                <a:solidFill>
                  <a:srgbClr val="FF0000"/>
                </a:solidFill>
              </a:rPr>
              <a:t>需求规格说明</a:t>
            </a:r>
            <a:r>
              <a:rPr lang="zh-CN" altLang="en-US" dirty="0">
                <a:solidFill>
                  <a:schemeClr val="tx1">
                    <a:lumMod val="65000"/>
                    <a:lumOff val="35000"/>
                  </a:schemeClr>
                </a:solidFill>
              </a:rPr>
              <a:t>。</a:t>
            </a:r>
            <a:endParaRPr lang="en-US" altLang="zh-CN" dirty="0">
              <a:solidFill>
                <a:schemeClr val="tx1">
                  <a:lumMod val="65000"/>
                  <a:lumOff val="35000"/>
                </a:schemeClr>
              </a:solidFill>
            </a:endParaRPr>
          </a:p>
        </p:txBody>
      </p:sp>
      <p:sp>
        <p:nvSpPr>
          <p:cNvPr id="3" name="日期占位符 2"/>
          <p:cNvSpPr>
            <a:spLocks noGrp="1"/>
          </p:cNvSpPr>
          <p:nvPr>
            <p:ph type="dt" sz="half" idx="10"/>
          </p:nvPr>
        </p:nvSpPr>
        <p:spPr/>
        <p:txBody>
          <a:bodyPr/>
          <a:lstStyle/>
          <a:p>
            <a:fld id="{38E56EB8-768C-4FE7-9D42-FD5393D437D9}" type="datetime1">
              <a:rPr lang="zh-CN" altLang="en-US" smtClean="0"/>
              <a:t>2022/3/30</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20</a:t>
            </a:fld>
            <a:endParaRPr lang="zh-CN" altLang="en-US"/>
          </a:p>
        </p:txBody>
      </p:sp>
    </p:spTree>
    <p:extLst>
      <p:ext uri="{BB962C8B-B14F-4D97-AF65-F5344CB8AC3E}">
        <p14:creationId xmlns:p14="http://schemas.microsoft.com/office/powerpoint/2010/main" val="82563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需求定义的内容</a:t>
            </a:r>
          </a:p>
        </p:txBody>
      </p:sp>
      <p:sp>
        <p:nvSpPr>
          <p:cNvPr id="10" name="内容占位符 9"/>
          <p:cNvSpPr>
            <a:spLocks noGrp="1"/>
          </p:cNvSpPr>
          <p:nvPr>
            <p:ph idx="1"/>
          </p:nvPr>
        </p:nvSpPr>
        <p:spPr>
          <a:xfrm>
            <a:off x="684930" y="877979"/>
            <a:ext cx="8349341" cy="1956058"/>
          </a:xfrm>
        </p:spPr>
        <p:txBody>
          <a:bodyPr>
            <a:noAutofit/>
          </a:bodyPr>
          <a:lstStyle/>
          <a:p>
            <a:r>
              <a:rPr lang="zh-CN" altLang="en-US" sz="2400" dirty="0">
                <a:solidFill>
                  <a:schemeClr val="tx1">
                    <a:lumMod val="65000"/>
                    <a:lumOff val="35000"/>
                  </a:schemeClr>
                </a:solidFill>
              </a:rPr>
              <a:t>需求是系统为满足客户期望的目标而完成的行为，要体现出对问题领域的清晰理解，给出系统的使用场景和上下文。</a:t>
            </a:r>
          </a:p>
        </p:txBody>
      </p:sp>
      <p:sp>
        <p:nvSpPr>
          <p:cNvPr id="3" name="日期占位符 2"/>
          <p:cNvSpPr>
            <a:spLocks noGrp="1"/>
          </p:cNvSpPr>
          <p:nvPr>
            <p:ph type="dt" sz="half" idx="10"/>
          </p:nvPr>
        </p:nvSpPr>
        <p:spPr/>
        <p:txBody>
          <a:bodyPr/>
          <a:lstStyle/>
          <a:p>
            <a:fld id="{5902FD77-8323-485D-87E2-91A0E9C84954}" type="datetime1">
              <a:rPr lang="zh-CN" altLang="en-US" smtClean="0"/>
              <a:t>2022/3/30</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21</a:t>
            </a:fld>
            <a:endParaRPr lang="zh-CN" altLang="en-US"/>
          </a:p>
        </p:txBody>
      </p:sp>
      <p:sp>
        <p:nvSpPr>
          <p:cNvPr id="11" name="矩形 10"/>
          <p:cNvSpPr/>
          <p:nvPr/>
        </p:nvSpPr>
        <p:spPr>
          <a:xfrm>
            <a:off x="768096" y="1871688"/>
            <a:ext cx="8090154" cy="2402163"/>
          </a:xfrm>
          <a:prstGeom prst="rect">
            <a:avLst/>
          </a:prstGeom>
        </p:spPr>
        <p:style>
          <a:lnRef idx="2">
            <a:schemeClr val="accent2"/>
          </a:lnRef>
          <a:fillRef idx="1">
            <a:schemeClr val="lt1"/>
          </a:fillRef>
          <a:effectRef idx="0">
            <a:schemeClr val="accent2"/>
          </a:effectRef>
          <a:fontRef idx="minor">
            <a:schemeClr val="dk1"/>
          </a:fontRef>
        </p:style>
        <p:txBody>
          <a:bodyPr wrap="square" numCol="2">
            <a:noAutofit/>
          </a:bodyPr>
          <a:lstStyle/>
          <a:p>
            <a:pPr>
              <a:spcBef>
                <a:spcPts val="600"/>
              </a:spcBef>
            </a:pPr>
            <a:r>
              <a:rPr lang="zh-CN" altLang="en-US" sz="2000" dirty="0">
                <a:solidFill>
                  <a:schemeClr val="tx1">
                    <a:lumMod val="65000"/>
                    <a:lumOff val="35000"/>
                  </a:schemeClr>
                </a:solidFill>
                <a:latin typeface="+mj-ea"/>
                <a:ea typeface="+mj-ea"/>
              </a:rPr>
              <a:t>   为什么要设计该系统 ？</a:t>
            </a:r>
            <a:r>
              <a:rPr lang="en-US" altLang="zh-CN" sz="2000" dirty="0">
                <a:solidFill>
                  <a:schemeClr val="tx1">
                    <a:lumMod val="65000"/>
                    <a:lumOff val="35000"/>
                  </a:schemeClr>
                </a:solidFill>
                <a:latin typeface="+mj-ea"/>
                <a:ea typeface="+mj-ea"/>
              </a:rPr>
              <a:t>W</a:t>
            </a:r>
            <a:endParaRPr lang="zh-CN" altLang="en-US" sz="2000" dirty="0">
              <a:solidFill>
                <a:schemeClr val="tx1">
                  <a:lumMod val="65000"/>
                  <a:lumOff val="35000"/>
                </a:schemeClr>
              </a:solidFill>
              <a:latin typeface="+mj-ea"/>
              <a:ea typeface="+mj-ea"/>
            </a:endParaRPr>
          </a:p>
          <a:p>
            <a:pPr>
              <a:spcBef>
                <a:spcPts val="600"/>
              </a:spcBef>
            </a:pPr>
            <a:r>
              <a:rPr lang="zh-CN" altLang="en-US" sz="2000" dirty="0">
                <a:solidFill>
                  <a:schemeClr val="tx1">
                    <a:lumMod val="65000"/>
                    <a:lumOff val="35000"/>
                  </a:schemeClr>
                </a:solidFill>
                <a:latin typeface="+mj-ea"/>
                <a:ea typeface="+mj-ea"/>
              </a:rPr>
              <a:t>   系统由谁使用	？</a:t>
            </a:r>
            <a:r>
              <a:rPr lang="en-US" altLang="zh-CN" sz="2000" dirty="0">
                <a:solidFill>
                  <a:schemeClr val="tx1">
                    <a:lumMod val="65000"/>
                    <a:lumOff val="35000"/>
                  </a:schemeClr>
                </a:solidFill>
                <a:latin typeface="+mj-ea"/>
                <a:ea typeface="+mj-ea"/>
              </a:rPr>
              <a:t>W</a:t>
            </a:r>
            <a:endParaRPr lang="zh-CN" altLang="en-US" sz="2000" dirty="0">
              <a:solidFill>
                <a:schemeClr val="tx1">
                  <a:lumMod val="65000"/>
                  <a:lumOff val="35000"/>
                </a:schemeClr>
              </a:solidFill>
              <a:latin typeface="+mj-ea"/>
              <a:ea typeface="+mj-ea"/>
            </a:endParaRPr>
          </a:p>
          <a:p>
            <a:pPr>
              <a:spcBef>
                <a:spcPts val="600"/>
              </a:spcBef>
            </a:pPr>
            <a:r>
              <a:rPr lang="zh-CN" altLang="en-US" sz="2000" dirty="0">
                <a:solidFill>
                  <a:schemeClr val="tx1">
                    <a:lumMod val="65000"/>
                    <a:lumOff val="35000"/>
                  </a:schemeClr>
                </a:solidFill>
                <a:latin typeface="+mj-ea"/>
                <a:ea typeface="+mj-ea"/>
              </a:rPr>
              <a:t>   系统要做什么	？</a:t>
            </a:r>
            <a:r>
              <a:rPr lang="en-US" altLang="zh-CN" sz="2000" dirty="0">
                <a:solidFill>
                  <a:schemeClr val="tx1">
                    <a:lumMod val="65000"/>
                    <a:lumOff val="35000"/>
                  </a:schemeClr>
                </a:solidFill>
                <a:latin typeface="+mj-ea"/>
                <a:ea typeface="+mj-ea"/>
              </a:rPr>
              <a:t>W  </a:t>
            </a:r>
            <a:endParaRPr lang="zh-CN" altLang="en-US" sz="2000" dirty="0">
              <a:solidFill>
                <a:schemeClr val="tx1">
                  <a:lumMod val="65000"/>
                  <a:lumOff val="35000"/>
                </a:schemeClr>
              </a:solidFill>
              <a:latin typeface="+mj-ea"/>
              <a:ea typeface="+mj-ea"/>
            </a:endParaRPr>
          </a:p>
          <a:p>
            <a:pPr>
              <a:spcBef>
                <a:spcPts val="600"/>
              </a:spcBef>
            </a:pPr>
            <a:r>
              <a:rPr lang="zh-CN" altLang="en-US" sz="2000" dirty="0">
                <a:solidFill>
                  <a:schemeClr val="tx1">
                    <a:lumMod val="65000"/>
                    <a:lumOff val="35000"/>
                  </a:schemeClr>
                </a:solidFill>
                <a:latin typeface="+mj-ea"/>
                <a:ea typeface="+mj-ea"/>
              </a:rPr>
              <a:t>   系统涉及哪些信息	？</a:t>
            </a:r>
          </a:p>
          <a:p>
            <a:pPr>
              <a:spcBef>
                <a:spcPts val="600"/>
              </a:spcBef>
            </a:pPr>
            <a:r>
              <a:rPr lang="zh-CN" altLang="en-US" sz="2000" dirty="0">
                <a:solidFill>
                  <a:schemeClr val="tx1">
                    <a:lumMod val="65000"/>
                    <a:lumOff val="35000"/>
                  </a:schemeClr>
                </a:solidFill>
                <a:latin typeface="+mj-ea"/>
                <a:ea typeface="+mj-ea"/>
              </a:rPr>
              <a:t>   对解决方案有何额外限制 ？</a:t>
            </a:r>
            <a:endParaRPr lang="en-US" altLang="zh-CN" sz="2000" dirty="0">
              <a:solidFill>
                <a:schemeClr val="tx1">
                  <a:lumMod val="65000"/>
                  <a:lumOff val="35000"/>
                </a:schemeClr>
              </a:solidFill>
              <a:latin typeface="+mj-ea"/>
              <a:ea typeface="+mj-ea"/>
            </a:endParaRPr>
          </a:p>
          <a:p>
            <a:pPr>
              <a:spcBef>
                <a:spcPts val="600"/>
              </a:spcBef>
            </a:pPr>
            <a:r>
              <a:rPr lang="en-US" altLang="zh-CN" sz="2000" dirty="0">
                <a:solidFill>
                  <a:schemeClr val="tx1">
                    <a:lumMod val="65000"/>
                    <a:lumOff val="35000"/>
                  </a:schemeClr>
                </a:solidFill>
                <a:latin typeface="+mj-ea"/>
                <a:ea typeface="+mj-ea"/>
              </a:rPr>
              <a:t>   </a:t>
            </a:r>
            <a:r>
              <a:rPr lang="zh-CN" altLang="en-US" sz="2000" dirty="0">
                <a:solidFill>
                  <a:schemeClr val="tx1">
                    <a:lumMod val="65000"/>
                    <a:lumOff val="35000"/>
                  </a:schemeClr>
                </a:solidFill>
                <a:latin typeface="+mj-ea"/>
                <a:ea typeface="+mj-ea"/>
              </a:rPr>
              <a:t>如何使用该系统 ？</a:t>
            </a:r>
          </a:p>
          <a:p>
            <a:pPr>
              <a:spcBef>
                <a:spcPts val="600"/>
              </a:spcBef>
            </a:pPr>
            <a:r>
              <a:rPr lang="zh-CN" altLang="en-US" sz="2000" dirty="0">
                <a:solidFill>
                  <a:schemeClr val="tx1">
                    <a:lumMod val="65000"/>
                    <a:lumOff val="35000"/>
                  </a:schemeClr>
                </a:solidFill>
                <a:latin typeface="+mj-ea"/>
                <a:ea typeface="+mj-ea"/>
              </a:rPr>
              <a:t>   什么时间做</a:t>
            </a:r>
            <a:r>
              <a:rPr lang="en-US" altLang="zh-CN" sz="2000" dirty="0">
                <a:solidFill>
                  <a:schemeClr val="tx1">
                    <a:lumMod val="65000"/>
                    <a:lumOff val="35000"/>
                  </a:schemeClr>
                </a:solidFill>
                <a:latin typeface="+mj-ea"/>
                <a:ea typeface="+mj-ea"/>
              </a:rPr>
              <a:t>?</a:t>
            </a:r>
            <a:r>
              <a:rPr lang="zh-CN" altLang="en-US" sz="2000" dirty="0">
                <a:solidFill>
                  <a:schemeClr val="tx1">
                    <a:lumMod val="65000"/>
                    <a:lumOff val="35000"/>
                  </a:schemeClr>
                </a:solidFill>
                <a:latin typeface="+mj-ea"/>
                <a:ea typeface="+mj-ea"/>
              </a:rPr>
              <a:t>什么时机最适宜</a:t>
            </a:r>
            <a:r>
              <a:rPr lang="en-US" altLang="zh-CN" sz="2000" dirty="0">
                <a:solidFill>
                  <a:schemeClr val="tx1">
                    <a:lumMod val="65000"/>
                    <a:lumOff val="35000"/>
                  </a:schemeClr>
                </a:solidFill>
                <a:latin typeface="+mj-ea"/>
                <a:ea typeface="+mj-ea"/>
              </a:rPr>
              <a:t>? W</a:t>
            </a:r>
          </a:p>
          <a:p>
            <a:pPr>
              <a:spcBef>
                <a:spcPts val="600"/>
              </a:spcBef>
            </a:pPr>
            <a:r>
              <a:rPr lang="zh-CN" altLang="en-US" sz="2000" dirty="0">
                <a:solidFill>
                  <a:schemeClr val="tx1">
                    <a:lumMod val="65000"/>
                    <a:lumOff val="35000"/>
                  </a:schemeClr>
                </a:solidFill>
                <a:latin typeface="+mj-ea"/>
                <a:ea typeface="+mj-ea"/>
              </a:rPr>
              <a:t>   何处</a:t>
            </a:r>
            <a:r>
              <a:rPr lang="en-US" altLang="zh-CN" sz="2000" dirty="0">
                <a:solidFill>
                  <a:schemeClr val="tx1">
                    <a:lumMod val="65000"/>
                    <a:lumOff val="35000"/>
                  </a:schemeClr>
                </a:solidFill>
                <a:latin typeface="+mj-ea"/>
                <a:ea typeface="+mj-ea"/>
              </a:rPr>
              <a:t>?</a:t>
            </a:r>
            <a:r>
              <a:rPr lang="zh-CN" altLang="en-US" sz="2000" dirty="0">
                <a:solidFill>
                  <a:schemeClr val="tx1">
                    <a:lumMod val="65000"/>
                    <a:lumOff val="35000"/>
                  </a:schemeClr>
                </a:solidFill>
                <a:latin typeface="+mj-ea"/>
                <a:ea typeface="+mj-ea"/>
              </a:rPr>
              <a:t>在哪里做</a:t>
            </a:r>
            <a:r>
              <a:rPr lang="en-US" altLang="zh-CN" sz="2000" dirty="0">
                <a:solidFill>
                  <a:schemeClr val="tx1">
                    <a:lumMod val="65000"/>
                    <a:lumOff val="35000"/>
                  </a:schemeClr>
                </a:solidFill>
                <a:latin typeface="+mj-ea"/>
                <a:ea typeface="+mj-ea"/>
              </a:rPr>
              <a:t>? W</a:t>
            </a:r>
          </a:p>
          <a:p>
            <a:pPr>
              <a:spcBef>
                <a:spcPts val="600"/>
              </a:spcBef>
            </a:pPr>
            <a:r>
              <a:rPr lang="zh-CN" altLang="en-US" sz="2000" dirty="0">
                <a:solidFill>
                  <a:schemeClr val="tx1">
                    <a:lumMod val="65000"/>
                    <a:lumOff val="35000"/>
                  </a:schemeClr>
                </a:solidFill>
                <a:latin typeface="+mj-ea"/>
                <a:ea typeface="+mj-ea"/>
              </a:rPr>
              <a:t>   怎么做？如何实施？</a:t>
            </a:r>
            <a:r>
              <a:rPr lang="en-US" altLang="zh-CN" sz="2000" dirty="0">
                <a:solidFill>
                  <a:schemeClr val="tx1">
                    <a:lumMod val="65000"/>
                    <a:lumOff val="35000"/>
                  </a:schemeClr>
                </a:solidFill>
                <a:latin typeface="+mj-ea"/>
                <a:ea typeface="+mj-ea"/>
              </a:rPr>
              <a:t>H</a:t>
            </a:r>
            <a:endParaRPr lang="zh-CN" altLang="en-US" sz="2000" dirty="0">
              <a:solidFill>
                <a:schemeClr val="tx1">
                  <a:lumMod val="65000"/>
                  <a:lumOff val="35000"/>
                </a:schemeClr>
              </a:solidFill>
              <a:latin typeface="+mj-ea"/>
              <a:ea typeface="+mj-ea"/>
            </a:endParaRPr>
          </a:p>
          <a:p>
            <a:pPr>
              <a:spcBef>
                <a:spcPts val="600"/>
              </a:spcBef>
            </a:pPr>
            <a:r>
              <a:rPr lang="zh-CN" altLang="en-US" sz="2000" dirty="0">
                <a:solidFill>
                  <a:schemeClr val="tx1">
                    <a:lumMod val="65000"/>
                    <a:lumOff val="35000"/>
                  </a:schemeClr>
                </a:solidFill>
                <a:latin typeface="+mj-ea"/>
                <a:ea typeface="+mj-ea"/>
              </a:rPr>
              <a:t>   质量需达到何种程度 ？费用产出如何</a:t>
            </a:r>
            <a:r>
              <a:rPr lang="en-US" altLang="zh-CN" sz="2000" dirty="0">
                <a:solidFill>
                  <a:schemeClr val="tx1">
                    <a:lumMod val="65000"/>
                    <a:lumOff val="35000"/>
                  </a:schemeClr>
                </a:solidFill>
                <a:latin typeface="+mj-ea"/>
                <a:ea typeface="+mj-ea"/>
              </a:rPr>
              <a:t>? H</a:t>
            </a:r>
            <a:endParaRPr lang="zh-CN" altLang="en-US" sz="2000" dirty="0">
              <a:solidFill>
                <a:schemeClr val="tx1">
                  <a:lumMod val="65000"/>
                  <a:lumOff val="35000"/>
                </a:schemeClr>
              </a:solidFill>
              <a:latin typeface="+mj-ea"/>
              <a:ea typeface="+mj-ea"/>
            </a:endParaRPr>
          </a:p>
        </p:txBody>
      </p:sp>
      <p:pic>
        <p:nvPicPr>
          <p:cNvPr id="8" name="图片 7"/>
          <p:cNvPicPr>
            <a:picLocks noChangeAspect="1"/>
          </p:cNvPicPr>
          <p:nvPr/>
        </p:nvPicPr>
        <p:blipFill>
          <a:blip r:embed="rId3"/>
          <a:stretch>
            <a:fillRect/>
          </a:stretch>
        </p:blipFill>
        <p:spPr>
          <a:xfrm>
            <a:off x="7317558" y="3494382"/>
            <a:ext cx="1543050" cy="1276350"/>
          </a:xfrm>
          <a:prstGeom prst="rect">
            <a:avLst/>
          </a:prstGeom>
        </p:spPr>
      </p:pic>
    </p:spTree>
    <p:extLst>
      <p:ext uri="{BB962C8B-B14F-4D97-AF65-F5344CB8AC3E}">
        <p14:creationId xmlns:p14="http://schemas.microsoft.com/office/powerpoint/2010/main" val="3651608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需求内容的来源</a:t>
            </a:r>
          </a:p>
        </p:txBody>
      </p:sp>
      <p:sp>
        <p:nvSpPr>
          <p:cNvPr id="3" name="内容占位符 2"/>
          <p:cNvSpPr>
            <a:spLocks noGrp="1"/>
          </p:cNvSpPr>
          <p:nvPr>
            <p:ph idx="1"/>
          </p:nvPr>
        </p:nvSpPr>
        <p:spPr>
          <a:xfrm>
            <a:off x="768096" y="914399"/>
            <a:ext cx="7832833" cy="3745431"/>
          </a:xfrm>
        </p:spPr>
        <p:txBody>
          <a:bodyPr>
            <a:noAutofit/>
          </a:bodyPr>
          <a:lstStyle/>
          <a:p>
            <a:pPr marL="150930" indent="-514350">
              <a:lnSpc>
                <a:spcPct val="100000"/>
              </a:lnSpc>
              <a:spcBef>
                <a:spcPts val="600"/>
              </a:spcBef>
              <a:buFont typeface="+mj-lt"/>
              <a:buAutoNum type="arabicPeriod"/>
            </a:pPr>
            <a:r>
              <a:rPr lang="zh-CN" altLang="en-US" sz="2200" dirty="0">
                <a:solidFill>
                  <a:schemeClr val="tx1">
                    <a:lumMod val="65000"/>
                    <a:lumOff val="35000"/>
                  </a:schemeClr>
                </a:solidFill>
              </a:rPr>
              <a:t>干系人</a:t>
            </a:r>
            <a:r>
              <a:rPr lang="zh-CN" altLang="en-US" sz="2400" dirty="0">
                <a:solidFill>
                  <a:schemeClr val="tx1">
                    <a:lumMod val="65000"/>
                    <a:lumOff val="35000"/>
                  </a:schemeClr>
                </a:solidFill>
              </a:rPr>
              <a:t>：</a:t>
            </a:r>
            <a:r>
              <a:rPr lang="zh-CN" altLang="en-US" sz="2200" dirty="0">
                <a:solidFill>
                  <a:schemeClr val="tx1">
                    <a:lumMod val="65000"/>
                    <a:lumOff val="35000"/>
                  </a:schemeClr>
                </a:solidFill>
              </a:rPr>
              <a:t>任何与系统有关系的人</a:t>
            </a:r>
          </a:p>
          <a:p>
            <a:pPr marL="150930" indent="-514350">
              <a:lnSpc>
                <a:spcPct val="100000"/>
              </a:lnSpc>
              <a:spcBef>
                <a:spcPts val="600"/>
              </a:spcBef>
              <a:buFont typeface="+mj-lt"/>
              <a:buAutoNum type="arabicPeriod"/>
            </a:pPr>
            <a:r>
              <a:rPr lang="zh-CN" altLang="en-US" sz="2200" dirty="0">
                <a:solidFill>
                  <a:schemeClr val="tx1">
                    <a:lumMod val="65000"/>
                    <a:lumOff val="35000"/>
                  </a:schemeClr>
                </a:solidFill>
              </a:rPr>
              <a:t>业务过程</a:t>
            </a:r>
          </a:p>
          <a:p>
            <a:pPr marL="150930" indent="-514350">
              <a:lnSpc>
                <a:spcPct val="100000"/>
              </a:lnSpc>
              <a:spcBef>
                <a:spcPts val="600"/>
              </a:spcBef>
              <a:buFont typeface="+mj-lt"/>
              <a:buAutoNum type="arabicPeriod"/>
            </a:pPr>
            <a:r>
              <a:rPr lang="zh-CN" altLang="en-US" sz="2200" dirty="0">
                <a:solidFill>
                  <a:schemeClr val="tx1">
                    <a:lumMod val="65000"/>
                    <a:lumOff val="35000"/>
                  </a:schemeClr>
                </a:solidFill>
              </a:rPr>
              <a:t>组织规章制度：组织规范、协议、技术标准</a:t>
            </a:r>
          </a:p>
          <a:p>
            <a:pPr marL="150930" indent="-514350">
              <a:lnSpc>
                <a:spcPct val="100000"/>
              </a:lnSpc>
              <a:spcBef>
                <a:spcPts val="600"/>
              </a:spcBef>
              <a:buFont typeface="+mj-lt"/>
              <a:buAutoNum type="arabicPeriod"/>
            </a:pPr>
            <a:r>
              <a:rPr lang="zh-CN" altLang="en-US" sz="2200" dirty="0">
                <a:solidFill>
                  <a:schemeClr val="tx1">
                    <a:lumMod val="65000"/>
                    <a:lumOff val="35000"/>
                  </a:schemeClr>
                </a:solidFill>
              </a:rPr>
              <a:t>现有系统的：</a:t>
            </a:r>
          </a:p>
          <a:p>
            <a:pPr marL="817200" lvl="1" indent="-457200">
              <a:lnSpc>
                <a:spcPct val="100000"/>
              </a:lnSpc>
              <a:spcBef>
                <a:spcPts val="600"/>
              </a:spcBef>
              <a:buFont typeface="+mj-lt"/>
              <a:buAutoNum type="alphaLcPeriod"/>
            </a:pPr>
            <a:r>
              <a:rPr lang="zh-CN" altLang="en-US" sz="2000" dirty="0">
                <a:solidFill>
                  <a:schemeClr val="tx1">
                    <a:lumMod val="65000"/>
                    <a:lumOff val="35000"/>
                  </a:schemeClr>
                </a:solidFill>
              </a:rPr>
              <a:t>用户手册</a:t>
            </a:r>
          </a:p>
          <a:p>
            <a:pPr marL="817200" lvl="1" indent="-457200">
              <a:lnSpc>
                <a:spcPct val="100000"/>
              </a:lnSpc>
              <a:spcBef>
                <a:spcPts val="600"/>
              </a:spcBef>
              <a:buFont typeface="+mj-lt"/>
              <a:buAutoNum type="alphaLcPeriod"/>
            </a:pPr>
            <a:r>
              <a:rPr lang="zh-CN" altLang="en-US" sz="2000" dirty="0">
                <a:solidFill>
                  <a:schemeClr val="tx1">
                    <a:lumMod val="65000"/>
                    <a:lumOff val="35000"/>
                  </a:schemeClr>
                </a:solidFill>
              </a:rPr>
              <a:t>数据样本</a:t>
            </a:r>
          </a:p>
          <a:p>
            <a:pPr marL="817200" lvl="1" indent="-457200">
              <a:lnSpc>
                <a:spcPct val="100000"/>
              </a:lnSpc>
              <a:spcBef>
                <a:spcPts val="600"/>
              </a:spcBef>
              <a:buFont typeface="+mj-lt"/>
              <a:buAutoNum type="alphaLcPeriod"/>
            </a:pPr>
            <a:r>
              <a:rPr lang="zh-CN" altLang="en-US" sz="2000" dirty="0">
                <a:solidFill>
                  <a:schemeClr val="tx1">
                    <a:lumMod val="65000"/>
                    <a:lumOff val="35000"/>
                  </a:schemeClr>
                </a:solidFill>
              </a:rPr>
              <a:t>界面描述</a:t>
            </a:r>
          </a:p>
          <a:p>
            <a:pPr marL="817200" lvl="1" indent="-457200">
              <a:lnSpc>
                <a:spcPct val="100000"/>
              </a:lnSpc>
              <a:spcBef>
                <a:spcPts val="600"/>
              </a:spcBef>
              <a:buFont typeface="+mj-lt"/>
              <a:buAutoNum type="alphaLcPeriod"/>
            </a:pPr>
            <a:r>
              <a:rPr lang="zh-CN" altLang="en-US" sz="2000" dirty="0">
                <a:solidFill>
                  <a:schemeClr val="tx1">
                    <a:lumMod val="65000"/>
                    <a:lumOff val="35000"/>
                  </a:schemeClr>
                </a:solidFill>
              </a:rPr>
              <a:t>报告样本</a:t>
            </a:r>
          </a:p>
          <a:p>
            <a:pPr marL="817200" lvl="1" indent="-457200">
              <a:lnSpc>
                <a:spcPct val="100000"/>
              </a:lnSpc>
              <a:spcBef>
                <a:spcPts val="600"/>
              </a:spcBef>
              <a:buFont typeface="+mj-lt"/>
              <a:buAutoNum type="alphaLcPeriod"/>
            </a:pPr>
            <a:r>
              <a:rPr lang="zh-CN" altLang="en-US" sz="2000" dirty="0">
                <a:solidFill>
                  <a:schemeClr val="tx1">
                    <a:lumMod val="65000"/>
                    <a:lumOff val="35000"/>
                  </a:schemeClr>
                </a:solidFill>
              </a:rPr>
              <a:t>屏幕截图</a:t>
            </a:r>
          </a:p>
        </p:txBody>
      </p:sp>
      <p:sp>
        <p:nvSpPr>
          <p:cNvPr id="4" name="日期占位符 3"/>
          <p:cNvSpPr>
            <a:spLocks noGrp="1"/>
          </p:cNvSpPr>
          <p:nvPr>
            <p:ph type="dt" sz="half" idx="10"/>
          </p:nvPr>
        </p:nvSpPr>
        <p:spPr/>
        <p:txBody>
          <a:bodyPr/>
          <a:lstStyle/>
          <a:p>
            <a:fld id="{D7326FFE-7CCA-4C0D-B453-625569992FBB}"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22</a:t>
            </a:fld>
            <a:endParaRPr lang="zh-CN" altLang="en-US"/>
          </a:p>
        </p:txBody>
      </p:sp>
      <p:pic>
        <p:nvPicPr>
          <p:cNvPr id="8" name="图片 7"/>
          <p:cNvPicPr>
            <a:picLocks noChangeAspect="1"/>
          </p:cNvPicPr>
          <p:nvPr/>
        </p:nvPicPr>
        <p:blipFill rotWithShape="1">
          <a:blip r:embed="rId3">
            <a:clrChange>
              <a:clrFrom>
                <a:srgbClr val="F6F2F1"/>
              </a:clrFrom>
              <a:clrTo>
                <a:srgbClr val="F6F2F1">
                  <a:alpha val="0"/>
                </a:srgbClr>
              </a:clrTo>
            </a:clrChange>
            <a:extLst>
              <a:ext uri="{28A0092B-C50C-407E-A947-70E740481C1C}">
                <a14:useLocalDpi xmlns:a14="http://schemas.microsoft.com/office/drawing/2010/main" val="0"/>
              </a:ext>
            </a:extLst>
          </a:blip>
          <a:srcRect l="4040" t="11717" r="9058" b="9939"/>
          <a:stretch/>
        </p:blipFill>
        <p:spPr>
          <a:xfrm>
            <a:off x="5220998" y="2542273"/>
            <a:ext cx="3693694" cy="2117558"/>
          </a:xfrm>
          <a:prstGeom prst="rect">
            <a:avLst/>
          </a:prstGeom>
        </p:spPr>
      </p:pic>
    </p:spTree>
    <p:extLst>
      <p:ext uri="{BB962C8B-B14F-4D97-AF65-F5344CB8AC3E}">
        <p14:creationId xmlns:p14="http://schemas.microsoft.com/office/powerpoint/2010/main" val="514669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91558" y="992619"/>
            <a:ext cx="6390408" cy="497957"/>
          </a:xfrm>
          <a:prstGeom prst="rect">
            <a:avLst/>
          </a:prstGeom>
          <a:noFill/>
        </p:spPr>
        <p:txBody>
          <a:bodyPr wrap="square" rtlCol="0">
            <a:spAutoFit/>
          </a:bodyPr>
          <a:lstStyle/>
          <a:p>
            <a:pPr>
              <a:lnSpc>
                <a:spcPct val="120000"/>
              </a:lnSpc>
            </a:pPr>
            <a:r>
              <a:rPr lang="zh-CN" altLang="en-US" sz="2400" b="1" dirty="0">
                <a:solidFill>
                  <a:schemeClr val="tx1">
                    <a:lumMod val="65000"/>
                    <a:lumOff val="35000"/>
                  </a:schemeClr>
                </a:solidFill>
                <a:latin typeface="+mj-ea"/>
                <a:ea typeface="+mj-ea"/>
              </a:rPr>
              <a:t>需求分析是供需双方共同参与的结果</a:t>
            </a:r>
          </a:p>
        </p:txBody>
      </p:sp>
      <p:grpSp>
        <p:nvGrpSpPr>
          <p:cNvPr id="6" name="组合 5"/>
          <p:cNvGrpSpPr/>
          <p:nvPr/>
        </p:nvGrpSpPr>
        <p:grpSpPr>
          <a:xfrm>
            <a:off x="2008671" y="1807226"/>
            <a:ext cx="5935227" cy="2491298"/>
            <a:chOff x="1236889" y="2191657"/>
            <a:chExt cx="6480175" cy="3321730"/>
          </a:xfrm>
        </p:grpSpPr>
        <p:sp>
          <p:nvSpPr>
            <p:cNvPr id="7" name="Text Box 36"/>
            <p:cNvSpPr txBox="1">
              <a:spLocks noChangeArrowheads="1"/>
            </p:cNvSpPr>
            <p:nvPr/>
          </p:nvSpPr>
          <p:spPr bwMode="auto">
            <a:xfrm>
              <a:off x="1236889" y="2191657"/>
              <a:ext cx="2060575" cy="3321730"/>
            </a:xfrm>
            <a:prstGeom prst="rect">
              <a:avLst/>
            </a:prstGeom>
            <a:noFill/>
            <a:ln w="9525" algn="ctr">
              <a:solidFill>
                <a:srgbClr val="000000"/>
              </a:solidFill>
              <a:miter lim="800000"/>
            </a:ln>
            <a:extLst>
              <a:ext uri="{909E8E84-426E-40DD-AFC4-6F175D3DCCD1}">
                <a14:hiddenFill xmlns:a14="http://schemas.microsoft.com/office/drawing/2010/main">
                  <a:solidFill>
                    <a:srgbClr val="FFFFFF"/>
                  </a:solidFill>
                </a14:hiddenFill>
              </a:ext>
            </a:extLst>
          </p:spPr>
          <p:txBody>
            <a:bodyPr vert="eaVert" l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b="1" dirty="0">
                <a:latin typeface="Times New Roman" panose="02020603050405020304" pitchFamily="18" charset="0"/>
              </a:endParaRPr>
            </a:p>
            <a:p>
              <a:pPr eaLnBrk="1" hangingPunct="1"/>
              <a:endParaRPr lang="zh-CN" altLang="en-US" sz="1600" b="1" dirty="0">
                <a:latin typeface="Times New Roman" panose="02020603050405020304" pitchFamily="18" charset="0"/>
              </a:endParaRPr>
            </a:p>
            <a:p>
              <a:pPr eaLnBrk="1" hangingPunct="1"/>
              <a:r>
                <a:rPr lang="zh-CN" altLang="en-US" sz="1600" b="1" dirty="0">
                  <a:latin typeface="Times New Roman" panose="02020603050405020304" pitchFamily="18" charset="0"/>
                </a:rPr>
                <a:t>         </a:t>
              </a:r>
            </a:p>
            <a:p>
              <a:pPr eaLnBrk="1" hangingPunct="1"/>
              <a:endParaRPr lang="zh-CN" altLang="en-US" sz="1600" b="1" dirty="0">
                <a:latin typeface="Times New Roman" panose="02020603050405020304" pitchFamily="18" charset="0"/>
              </a:endParaRPr>
            </a:p>
            <a:p>
              <a:pPr eaLnBrk="1" hangingPunct="1"/>
              <a:endParaRPr lang="zh-CN" altLang="en-US" sz="1600" b="1" dirty="0">
                <a:latin typeface="Times New Roman" panose="02020603050405020304" pitchFamily="18" charset="0"/>
              </a:endParaRPr>
            </a:p>
            <a:p>
              <a:pPr eaLnBrk="1" hangingPunct="1"/>
              <a:r>
                <a:rPr lang="zh-CN" altLang="en-US" sz="1600" b="1" dirty="0">
                  <a:latin typeface="华文楷体" panose="02010600040101010101" pitchFamily="2" charset="-122"/>
                  <a:ea typeface="华文楷体" panose="02010600040101010101" pitchFamily="2" charset="-122"/>
                </a:rPr>
                <a:t>开  发  方</a:t>
              </a:r>
              <a:endParaRPr lang="zh-CN" altLang="en-US" sz="1600" b="1" dirty="0"/>
            </a:p>
          </p:txBody>
        </p:sp>
        <p:sp>
          <p:nvSpPr>
            <p:cNvPr id="8" name="Text Box 37"/>
            <p:cNvSpPr txBox="1">
              <a:spLocks noChangeArrowheads="1"/>
            </p:cNvSpPr>
            <p:nvPr/>
          </p:nvSpPr>
          <p:spPr bwMode="auto">
            <a:xfrm>
              <a:off x="5527902" y="2191657"/>
              <a:ext cx="2189162" cy="3321730"/>
            </a:xfrm>
            <a:prstGeom prst="rect">
              <a:avLst/>
            </a:prstGeom>
            <a:noFill/>
            <a:ln w="9525" algn="ctr">
              <a:solidFill>
                <a:srgbClr val="000000"/>
              </a:solidFill>
              <a:miter lim="800000"/>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华文楷体" panose="02010600040101010101" pitchFamily="2" charset="-122"/>
                  <a:ea typeface="华文楷体" panose="02010600040101010101" pitchFamily="2" charset="-122"/>
                </a:rPr>
                <a:t>用  户  方</a:t>
              </a:r>
              <a:endParaRPr lang="zh-CN" altLang="en-US" sz="1600" b="1"/>
            </a:p>
          </p:txBody>
        </p:sp>
        <p:grpSp>
          <p:nvGrpSpPr>
            <p:cNvPr id="9" name="Group 38"/>
            <p:cNvGrpSpPr/>
            <p:nvPr/>
          </p:nvGrpSpPr>
          <p:grpSpPr bwMode="auto">
            <a:xfrm>
              <a:off x="1919514" y="2344737"/>
              <a:ext cx="1028700" cy="933450"/>
              <a:chOff x="2862" y="4455"/>
              <a:chExt cx="942" cy="676"/>
            </a:xfrm>
          </p:grpSpPr>
          <p:sp>
            <p:nvSpPr>
              <p:cNvPr id="33" name="Text Box 39"/>
              <p:cNvSpPr txBox="1">
                <a:spLocks noChangeArrowheads="1"/>
              </p:cNvSpPr>
              <p:nvPr/>
            </p:nvSpPr>
            <p:spPr bwMode="auto">
              <a:xfrm>
                <a:off x="2862" y="4848"/>
                <a:ext cx="942" cy="28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600" b="1" dirty="0">
                    <a:latin typeface="Times New Roman" panose="02020603050405020304" pitchFamily="18" charset="0"/>
                  </a:rPr>
                  <a:t>分析师</a:t>
                </a:r>
                <a:endParaRPr lang="zh-CN" altLang="en-US" sz="1600" b="1" dirty="0"/>
              </a:p>
            </p:txBody>
          </p:sp>
          <p:graphicFrame>
            <p:nvGraphicFramePr>
              <p:cNvPr id="34" name="Object 40"/>
              <p:cNvGraphicFramePr>
                <a:graphicFrameLocks noChangeAspect="1"/>
              </p:cNvGraphicFramePr>
              <p:nvPr/>
            </p:nvGraphicFramePr>
            <p:xfrm>
              <a:off x="3132" y="4455"/>
              <a:ext cx="336" cy="495"/>
            </p:xfrm>
            <a:graphic>
              <a:graphicData uri="http://schemas.openxmlformats.org/presentationml/2006/ole">
                <mc:AlternateContent xmlns:mc="http://schemas.openxmlformats.org/markup-compatibility/2006">
                  <mc:Choice xmlns:v="urn:schemas-microsoft-com:vml" Requires="v">
                    <p:oleObj spid="_x0000_s13698" name="Visio" r:id="rId4" imgW="5943600" imgH="11449050" progId="">
                      <p:embed/>
                    </p:oleObj>
                  </mc:Choice>
                  <mc:Fallback>
                    <p:oleObj name="Visio" r:id="rId4" imgW="5943600" imgH="11449050" progId="">
                      <p:embed/>
                      <p:pic>
                        <p:nvPicPr>
                          <p:cNvPr id="34"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 y="4455"/>
                            <a:ext cx="336"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Oval 41"/>
            <p:cNvSpPr>
              <a:spLocks noChangeArrowheads="1"/>
            </p:cNvSpPr>
            <p:nvPr/>
          </p:nvSpPr>
          <p:spPr bwMode="auto">
            <a:xfrm>
              <a:off x="3465739" y="3429000"/>
              <a:ext cx="1684338" cy="1244600"/>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latin typeface="+mj-ea"/>
                  <a:ea typeface="+mj-ea"/>
                </a:rPr>
                <a:t>需求分析</a:t>
              </a:r>
            </a:p>
          </p:txBody>
        </p:sp>
        <p:sp>
          <p:nvSpPr>
            <p:cNvPr id="11" name="Freeform 42"/>
            <p:cNvSpPr/>
            <p:nvPr/>
          </p:nvSpPr>
          <p:spPr bwMode="auto">
            <a:xfrm>
              <a:off x="2927577" y="3248025"/>
              <a:ext cx="687387" cy="474662"/>
            </a:xfrm>
            <a:custGeom>
              <a:avLst/>
              <a:gdLst>
                <a:gd name="T0" fmla="*/ 0 w 630"/>
                <a:gd name="T1" fmla="*/ 0 h 345"/>
                <a:gd name="T2" fmla="*/ 687387 w 630"/>
                <a:gd name="T3" fmla="*/ 474662 h 345"/>
                <a:gd name="T4" fmla="*/ 0 60000 65536"/>
                <a:gd name="T5" fmla="*/ 0 60000 65536"/>
                <a:gd name="T6" fmla="*/ 0 w 630"/>
                <a:gd name="T7" fmla="*/ 0 h 345"/>
                <a:gd name="T8" fmla="*/ 630 w 630"/>
                <a:gd name="T9" fmla="*/ 345 h 345"/>
              </a:gdLst>
              <a:ahLst/>
              <a:cxnLst>
                <a:cxn ang="T4">
                  <a:pos x="T0" y="T1"/>
                </a:cxn>
                <a:cxn ang="T5">
                  <a:pos x="T2" y="T3"/>
                </a:cxn>
              </a:cxnLst>
              <a:rect l="T6" t="T7" r="T8" b="T9"/>
              <a:pathLst>
                <a:path w="630" h="345">
                  <a:moveTo>
                    <a:pt x="0" y="0"/>
                  </a:moveTo>
                  <a:lnTo>
                    <a:pt x="630" y="345"/>
                  </a:ln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13" name="Freeform 43"/>
            <p:cNvSpPr/>
            <p:nvPr/>
          </p:nvSpPr>
          <p:spPr bwMode="auto">
            <a:xfrm>
              <a:off x="2943452" y="4075112"/>
              <a:ext cx="539750" cy="20638"/>
            </a:xfrm>
            <a:custGeom>
              <a:avLst/>
              <a:gdLst>
                <a:gd name="T0" fmla="*/ 0 w 495"/>
                <a:gd name="T1" fmla="*/ 20638 h 15"/>
                <a:gd name="T2" fmla="*/ 539750 w 495"/>
                <a:gd name="T3" fmla="*/ 0 h 15"/>
                <a:gd name="T4" fmla="*/ 0 60000 65536"/>
                <a:gd name="T5" fmla="*/ 0 60000 65536"/>
                <a:gd name="T6" fmla="*/ 0 w 495"/>
                <a:gd name="T7" fmla="*/ 0 h 15"/>
                <a:gd name="T8" fmla="*/ 495 w 495"/>
                <a:gd name="T9" fmla="*/ 15 h 15"/>
              </a:gdLst>
              <a:ahLst/>
              <a:cxnLst>
                <a:cxn ang="T4">
                  <a:pos x="T0" y="T1"/>
                </a:cxn>
                <a:cxn ang="T5">
                  <a:pos x="T2" y="T3"/>
                </a:cxn>
              </a:cxnLst>
              <a:rect l="T6" t="T7" r="T8" b="T9"/>
              <a:pathLst>
                <a:path w="495" h="15">
                  <a:moveTo>
                    <a:pt x="0" y="15"/>
                  </a:moveTo>
                  <a:lnTo>
                    <a:pt x="495" y="0"/>
                  </a:ln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14" name="Freeform 44"/>
            <p:cNvSpPr/>
            <p:nvPr/>
          </p:nvSpPr>
          <p:spPr bwMode="auto">
            <a:xfrm>
              <a:off x="2975202" y="4365625"/>
              <a:ext cx="590550" cy="703262"/>
            </a:xfrm>
            <a:custGeom>
              <a:avLst/>
              <a:gdLst>
                <a:gd name="T0" fmla="*/ 0 w 540"/>
                <a:gd name="T1" fmla="*/ 703262 h 510"/>
                <a:gd name="T2" fmla="*/ 590550 w 540"/>
                <a:gd name="T3" fmla="*/ 0 h 510"/>
                <a:gd name="T4" fmla="*/ 0 60000 65536"/>
                <a:gd name="T5" fmla="*/ 0 60000 65536"/>
                <a:gd name="T6" fmla="*/ 0 w 540"/>
                <a:gd name="T7" fmla="*/ 0 h 510"/>
                <a:gd name="T8" fmla="*/ 540 w 540"/>
                <a:gd name="T9" fmla="*/ 510 h 510"/>
              </a:gdLst>
              <a:ahLst/>
              <a:cxnLst>
                <a:cxn ang="T4">
                  <a:pos x="T0" y="T1"/>
                </a:cxn>
                <a:cxn ang="T5">
                  <a:pos x="T2" y="T3"/>
                </a:cxn>
              </a:cxnLst>
              <a:rect l="T6" t="T7" r="T8" b="T9"/>
              <a:pathLst>
                <a:path w="540" h="510">
                  <a:moveTo>
                    <a:pt x="0" y="510"/>
                  </a:moveTo>
                  <a:lnTo>
                    <a:pt x="540" y="0"/>
                  </a:ln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15" name="Line 45"/>
            <p:cNvSpPr>
              <a:spLocks noChangeShapeType="1"/>
            </p:cNvSpPr>
            <p:nvPr/>
          </p:nvSpPr>
          <p:spPr bwMode="auto">
            <a:xfrm flipH="1">
              <a:off x="5043714" y="3043237"/>
              <a:ext cx="644525" cy="6985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eaVert"/>
            <a:lstStyle/>
            <a:p>
              <a:endParaRPr lang="zh-CN" altLang="en-US" sz="1600"/>
            </a:p>
          </p:txBody>
        </p:sp>
        <p:sp>
          <p:nvSpPr>
            <p:cNvPr id="16" name="Freeform 46"/>
            <p:cNvSpPr/>
            <p:nvPr/>
          </p:nvSpPr>
          <p:spPr bwMode="auto">
            <a:xfrm>
              <a:off x="5142139" y="4137025"/>
              <a:ext cx="573088" cy="20637"/>
            </a:xfrm>
            <a:custGeom>
              <a:avLst/>
              <a:gdLst>
                <a:gd name="T0" fmla="*/ 573088 w 525"/>
                <a:gd name="T1" fmla="*/ 20637 h 15"/>
                <a:gd name="T2" fmla="*/ 0 w 525"/>
                <a:gd name="T3" fmla="*/ 0 h 15"/>
                <a:gd name="T4" fmla="*/ 0 60000 65536"/>
                <a:gd name="T5" fmla="*/ 0 60000 65536"/>
                <a:gd name="T6" fmla="*/ 0 w 525"/>
                <a:gd name="T7" fmla="*/ 0 h 15"/>
                <a:gd name="T8" fmla="*/ 525 w 525"/>
                <a:gd name="T9" fmla="*/ 15 h 15"/>
              </a:gdLst>
              <a:ahLst/>
              <a:cxnLst>
                <a:cxn ang="T4">
                  <a:pos x="T0" y="T1"/>
                </a:cxn>
                <a:cxn ang="T5">
                  <a:pos x="T2" y="T3"/>
                </a:cxn>
              </a:cxnLst>
              <a:rect l="T6" t="T7" r="T8" b="T9"/>
              <a:pathLst>
                <a:path w="525" h="15">
                  <a:moveTo>
                    <a:pt x="525" y="15"/>
                  </a:moveTo>
                  <a:lnTo>
                    <a:pt x="0" y="0"/>
                  </a:ln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17" name="Freeform 47"/>
            <p:cNvSpPr/>
            <p:nvPr/>
          </p:nvSpPr>
          <p:spPr bwMode="auto">
            <a:xfrm>
              <a:off x="5027839" y="4386262"/>
              <a:ext cx="622300" cy="847725"/>
            </a:xfrm>
            <a:custGeom>
              <a:avLst/>
              <a:gdLst>
                <a:gd name="T0" fmla="*/ 622300 w 570"/>
                <a:gd name="T1" fmla="*/ 847725 h 615"/>
                <a:gd name="T2" fmla="*/ 0 w 570"/>
                <a:gd name="T3" fmla="*/ 0 h 615"/>
                <a:gd name="T4" fmla="*/ 0 60000 65536"/>
                <a:gd name="T5" fmla="*/ 0 60000 65536"/>
                <a:gd name="T6" fmla="*/ 0 w 570"/>
                <a:gd name="T7" fmla="*/ 0 h 615"/>
                <a:gd name="T8" fmla="*/ 570 w 570"/>
                <a:gd name="T9" fmla="*/ 615 h 615"/>
              </a:gdLst>
              <a:ahLst/>
              <a:cxnLst>
                <a:cxn ang="T4">
                  <a:pos x="T0" y="T1"/>
                </a:cxn>
                <a:cxn ang="T5">
                  <a:pos x="T2" y="T3"/>
                </a:cxn>
              </a:cxnLst>
              <a:rect l="T6" t="T7" r="T8" b="T9"/>
              <a:pathLst>
                <a:path w="570" h="615">
                  <a:moveTo>
                    <a:pt x="570" y="615"/>
                  </a:moveTo>
                  <a:lnTo>
                    <a:pt x="0" y="0"/>
                  </a:ln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grpSp>
          <p:nvGrpSpPr>
            <p:cNvPr id="18" name="Group 48"/>
            <p:cNvGrpSpPr/>
            <p:nvPr/>
          </p:nvGrpSpPr>
          <p:grpSpPr bwMode="auto">
            <a:xfrm>
              <a:off x="1935389" y="3429000"/>
              <a:ext cx="1028700" cy="933450"/>
              <a:chOff x="2862" y="4455"/>
              <a:chExt cx="942" cy="676"/>
            </a:xfrm>
          </p:grpSpPr>
          <p:sp>
            <p:nvSpPr>
              <p:cNvPr id="31" name="Text Box 49"/>
              <p:cNvSpPr txBox="1">
                <a:spLocks noChangeArrowheads="1"/>
              </p:cNvSpPr>
              <p:nvPr/>
            </p:nvSpPr>
            <p:spPr bwMode="auto">
              <a:xfrm>
                <a:off x="2862" y="4848"/>
                <a:ext cx="942" cy="28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600" b="1">
                    <a:latin typeface="Times New Roman" panose="02020603050405020304" pitchFamily="18" charset="0"/>
                  </a:rPr>
                  <a:t>设计师</a:t>
                </a:r>
                <a:endParaRPr lang="zh-CN" altLang="en-US" sz="1600" b="1"/>
              </a:p>
            </p:txBody>
          </p:sp>
          <p:graphicFrame>
            <p:nvGraphicFramePr>
              <p:cNvPr id="32" name="Object 50"/>
              <p:cNvGraphicFramePr>
                <a:graphicFrameLocks noChangeAspect="1"/>
              </p:cNvGraphicFramePr>
              <p:nvPr/>
            </p:nvGraphicFramePr>
            <p:xfrm>
              <a:off x="3132" y="4455"/>
              <a:ext cx="336" cy="495"/>
            </p:xfrm>
            <a:graphic>
              <a:graphicData uri="http://schemas.openxmlformats.org/presentationml/2006/ole">
                <mc:AlternateContent xmlns:mc="http://schemas.openxmlformats.org/markup-compatibility/2006">
                  <mc:Choice xmlns:v="urn:schemas-microsoft-com:vml" Requires="v">
                    <p:oleObj spid="_x0000_s13699" name="Visio" r:id="rId6" imgW="5943600" imgH="11449050" progId="">
                      <p:embed/>
                    </p:oleObj>
                  </mc:Choice>
                  <mc:Fallback>
                    <p:oleObj name="Visio" r:id="rId6" imgW="5943600" imgH="11449050" progId="">
                      <p:embed/>
                      <p:pic>
                        <p:nvPicPr>
                          <p:cNvPr id="32"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 y="4455"/>
                            <a:ext cx="336"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 name="Group 51"/>
            <p:cNvGrpSpPr/>
            <p:nvPr/>
          </p:nvGrpSpPr>
          <p:grpSpPr bwMode="auto">
            <a:xfrm>
              <a:off x="1970314" y="4514850"/>
              <a:ext cx="1028700" cy="931862"/>
              <a:chOff x="2862" y="4455"/>
              <a:chExt cx="942" cy="676"/>
            </a:xfrm>
          </p:grpSpPr>
          <p:sp>
            <p:nvSpPr>
              <p:cNvPr id="29" name="Text Box 52"/>
              <p:cNvSpPr txBox="1">
                <a:spLocks noChangeArrowheads="1"/>
              </p:cNvSpPr>
              <p:nvPr/>
            </p:nvSpPr>
            <p:spPr bwMode="auto">
              <a:xfrm>
                <a:off x="2862" y="4848"/>
                <a:ext cx="942" cy="28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600" b="1">
                    <a:latin typeface="Times New Roman" panose="02020603050405020304" pitchFamily="18" charset="0"/>
                  </a:rPr>
                  <a:t>架构师</a:t>
                </a:r>
                <a:endParaRPr lang="zh-CN" altLang="en-US" sz="1600" b="1"/>
              </a:p>
            </p:txBody>
          </p:sp>
          <p:graphicFrame>
            <p:nvGraphicFramePr>
              <p:cNvPr id="30" name="Object 53"/>
              <p:cNvGraphicFramePr>
                <a:graphicFrameLocks noChangeAspect="1"/>
              </p:cNvGraphicFramePr>
              <p:nvPr/>
            </p:nvGraphicFramePr>
            <p:xfrm>
              <a:off x="3132" y="4455"/>
              <a:ext cx="336" cy="495"/>
            </p:xfrm>
            <a:graphic>
              <a:graphicData uri="http://schemas.openxmlformats.org/presentationml/2006/ole">
                <mc:AlternateContent xmlns:mc="http://schemas.openxmlformats.org/markup-compatibility/2006">
                  <mc:Choice xmlns:v="urn:schemas-microsoft-com:vml" Requires="v">
                    <p:oleObj spid="_x0000_s13700" name="Visio" r:id="rId7" imgW="5943600" imgH="11449050" progId="">
                      <p:embed/>
                    </p:oleObj>
                  </mc:Choice>
                  <mc:Fallback>
                    <p:oleObj name="Visio" r:id="rId7" imgW="5943600" imgH="11449050" progId="">
                      <p:embed/>
                      <p:pic>
                        <p:nvPicPr>
                          <p:cNvPr id="3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 y="4455"/>
                            <a:ext cx="336"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Group 54"/>
            <p:cNvGrpSpPr/>
            <p:nvPr/>
          </p:nvGrpSpPr>
          <p:grpSpPr bwMode="auto">
            <a:xfrm>
              <a:off x="5650139" y="2344737"/>
              <a:ext cx="1282700" cy="925513"/>
              <a:chOff x="6156" y="8385"/>
              <a:chExt cx="1174" cy="671"/>
            </a:xfrm>
          </p:grpSpPr>
          <p:sp>
            <p:nvSpPr>
              <p:cNvPr id="27" name="Text Box 55"/>
              <p:cNvSpPr txBox="1">
                <a:spLocks noChangeArrowheads="1"/>
              </p:cNvSpPr>
              <p:nvPr/>
            </p:nvSpPr>
            <p:spPr bwMode="auto">
              <a:xfrm>
                <a:off x="6156" y="8778"/>
                <a:ext cx="1174" cy="27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1600" b="1">
                    <a:latin typeface="Times New Roman" panose="02020603050405020304" pitchFamily="18" charset="0"/>
                  </a:rPr>
                  <a:t>部门负责</a:t>
                </a:r>
                <a:endParaRPr lang="zh-CN" altLang="en-US" sz="1600" b="1"/>
              </a:p>
            </p:txBody>
          </p:sp>
          <p:graphicFrame>
            <p:nvGraphicFramePr>
              <p:cNvPr id="28" name="Object 56"/>
              <p:cNvGraphicFramePr>
                <a:graphicFrameLocks noChangeAspect="1"/>
              </p:cNvGraphicFramePr>
              <p:nvPr/>
            </p:nvGraphicFramePr>
            <p:xfrm>
              <a:off x="6538" y="8385"/>
              <a:ext cx="336" cy="495"/>
            </p:xfrm>
            <a:graphic>
              <a:graphicData uri="http://schemas.openxmlformats.org/presentationml/2006/ole">
                <mc:AlternateContent xmlns:mc="http://schemas.openxmlformats.org/markup-compatibility/2006">
                  <mc:Choice xmlns:v="urn:schemas-microsoft-com:vml" Requires="v">
                    <p:oleObj spid="_x0000_s13701" name="Visio" r:id="rId8" imgW="5943600" imgH="11449050" progId="">
                      <p:embed/>
                    </p:oleObj>
                  </mc:Choice>
                  <mc:Fallback>
                    <p:oleObj name="Visio" r:id="rId8" imgW="5943600" imgH="11449050" progId="">
                      <p:embed/>
                      <p:pic>
                        <p:nvPicPr>
                          <p:cNvPr id="28" name="Object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8" y="8385"/>
                            <a:ext cx="336"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 name="Group 57"/>
            <p:cNvGrpSpPr/>
            <p:nvPr/>
          </p:nvGrpSpPr>
          <p:grpSpPr bwMode="auto">
            <a:xfrm>
              <a:off x="5650139" y="3429000"/>
              <a:ext cx="1282700" cy="927100"/>
              <a:chOff x="6156" y="8385"/>
              <a:chExt cx="1174" cy="671"/>
            </a:xfrm>
          </p:grpSpPr>
          <p:sp>
            <p:nvSpPr>
              <p:cNvPr id="25" name="Text Box 58"/>
              <p:cNvSpPr txBox="1">
                <a:spLocks noChangeArrowheads="1"/>
              </p:cNvSpPr>
              <p:nvPr/>
            </p:nvSpPr>
            <p:spPr bwMode="auto">
              <a:xfrm>
                <a:off x="6156" y="8778"/>
                <a:ext cx="1174" cy="27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1600" b="1">
                    <a:latin typeface="Times New Roman" panose="02020603050405020304" pitchFamily="18" charset="0"/>
                  </a:rPr>
                  <a:t>领域专家</a:t>
                </a:r>
                <a:endParaRPr lang="zh-CN" altLang="en-US" sz="1600" b="1"/>
              </a:p>
            </p:txBody>
          </p:sp>
          <p:graphicFrame>
            <p:nvGraphicFramePr>
              <p:cNvPr id="26" name="Object 59"/>
              <p:cNvGraphicFramePr>
                <a:graphicFrameLocks noChangeAspect="1"/>
              </p:cNvGraphicFramePr>
              <p:nvPr/>
            </p:nvGraphicFramePr>
            <p:xfrm>
              <a:off x="6538" y="8385"/>
              <a:ext cx="336" cy="495"/>
            </p:xfrm>
            <a:graphic>
              <a:graphicData uri="http://schemas.openxmlformats.org/presentationml/2006/ole">
                <mc:AlternateContent xmlns:mc="http://schemas.openxmlformats.org/markup-compatibility/2006">
                  <mc:Choice xmlns:v="urn:schemas-microsoft-com:vml" Requires="v">
                    <p:oleObj spid="_x0000_s13702" name="Visio" r:id="rId9" imgW="5943600" imgH="11449050" progId="">
                      <p:embed/>
                    </p:oleObj>
                  </mc:Choice>
                  <mc:Fallback>
                    <p:oleObj name="Visio" r:id="rId9" imgW="5943600" imgH="11449050" progId="">
                      <p:embed/>
                      <p:pic>
                        <p:nvPicPr>
                          <p:cNvPr id="26"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8" y="8385"/>
                            <a:ext cx="336"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 name="Group 60"/>
            <p:cNvGrpSpPr/>
            <p:nvPr/>
          </p:nvGrpSpPr>
          <p:grpSpPr bwMode="auto">
            <a:xfrm>
              <a:off x="5713639" y="4514850"/>
              <a:ext cx="1281113" cy="925512"/>
              <a:chOff x="6156" y="8385"/>
              <a:chExt cx="1174" cy="671"/>
            </a:xfrm>
          </p:grpSpPr>
          <p:sp>
            <p:nvSpPr>
              <p:cNvPr id="23" name="Text Box 61"/>
              <p:cNvSpPr txBox="1">
                <a:spLocks noChangeArrowheads="1"/>
              </p:cNvSpPr>
              <p:nvPr/>
            </p:nvSpPr>
            <p:spPr bwMode="auto">
              <a:xfrm>
                <a:off x="6156" y="8778"/>
                <a:ext cx="1174" cy="27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1600" b="1">
                    <a:latin typeface="Times New Roman" panose="02020603050405020304" pitchFamily="18" charset="0"/>
                  </a:rPr>
                  <a:t>终端用户</a:t>
                </a:r>
                <a:endParaRPr lang="zh-CN" altLang="en-US" sz="1600" b="1"/>
              </a:p>
            </p:txBody>
          </p:sp>
          <p:graphicFrame>
            <p:nvGraphicFramePr>
              <p:cNvPr id="24" name="Object 62"/>
              <p:cNvGraphicFramePr>
                <a:graphicFrameLocks noChangeAspect="1"/>
              </p:cNvGraphicFramePr>
              <p:nvPr/>
            </p:nvGraphicFramePr>
            <p:xfrm>
              <a:off x="6538" y="8385"/>
              <a:ext cx="336" cy="495"/>
            </p:xfrm>
            <a:graphic>
              <a:graphicData uri="http://schemas.openxmlformats.org/presentationml/2006/ole">
                <mc:AlternateContent xmlns:mc="http://schemas.openxmlformats.org/markup-compatibility/2006">
                  <mc:Choice xmlns:v="urn:schemas-microsoft-com:vml" Requires="v">
                    <p:oleObj spid="_x0000_s13703" name="Visio" r:id="rId10" imgW="5943600" imgH="11449050" progId="">
                      <p:embed/>
                    </p:oleObj>
                  </mc:Choice>
                  <mc:Fallback>
                    <p:oleObj name="Visio" r:id="rId10" imgW="5943600" imgH="11449050" progId="">
                      <p:embed/>
                      <p:pic>
                        <p:nvPicPr>
                          <p:cNvPr id="24" name="Object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8" y="8385"/>
                            <a:ext cx="336"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需求分析的干系人</a:t>
            </a:r>
            <a:endParaRPr lang="zh-CN" altLang="en-US" dirty="0"/>
          </a:p>
        </p:txBody>
      </p:sp>
      <p:sp>
        <p:nvSpPr>
          <p:cNvPr id="5" name="日期占位符 4"/>
          <p:cNvSpPr>
            <a:spLocks noGrp="1"/>
          </p:cNvSpPr>
          <p:nvPr>
            <p:ph type="dt" sz="half" idx="10"/>
          </p:nvPr>
        </p:nvSpPr>
        <p:spPr/>
        <p:txBody>
          <a:bodyPr/>
          <a:lstStyle/>
          <a:p>
            <a:fld id="{C64099CA-B7AF-40A1-80DC-1562B7502FCD}" type="datetime1">
              <a:rPr lang="zh-CN" altLang="en-US" smtClean="0"/>
              <a:t>2022/3/30</a:t>
            </a:fld>
            <a:endParaRPr lang="zh-CN" altLang="en-US"/>
          </a:p>
        </p:txBody>
      </p:sp>
      <p:sp>
        <p:nvSpPr>
          <p:cNvPr id="12" name="页脚占位符 11"/>
          <p:cNvSpPr>
            <a:spLocks noGrp="1"/>
          </p:cNvSpPr>
          <p:nvPr>
            <p:ph type="ftr" sz="quarter" idx="11"/>
          </p:nvPr>
        </p:nvSpPr>
        <p:spPr/>
        <p:txBody>
          <a:bodyPr/>
          <a:lstStyle/>
          <a:p>
            <a:r>
              <a:rPr lang="zh-CN" altLang="en-US"/>
              <a:t>软件工程</a:t>
            </a:r>
          </a:p>
        </p:txBody>
      </p:sp>
      <p:sp>
        <p:nvSpPr>
          <p:cNvPr id="35" name="灯片编号占位符 34"/>
          <p:cNvSpPr>
            <a:spLocks noGrp="1"/>
          </p:cNvSpPr>
          <p:nvPr>
            <p:ph type="sldNum" sz="quarter" idx="12"/>
          </p:nvPr>
        </p:nvSpPr>
        <p:spPr/>
        <p:txBody>
          <a:bodyPr/>
          <a:lstStyle/>
          <a:p>
            <a:fld id="{F528F39D-B5E5-4CA7-906C-979D5A62978D}" type="slidenum">
              <a:rPr lang="zh-CN" altLang="en-US" smtClean="0"/>
              <a:pPr/>
              <a:t>23</a:t>
            </a:fld>
            <a:endParaRPr lang="zh-CN" altLang="en-US"/>
          </a:p>
        </p:txBody>
      </p:sp>
    </p:spTree>
    <p:extLst>
      <p:ext uri="{BB962C8B-B14F-4D97-AF65-F5344CB8AC3E}">
        <p14:creationId xmlns:p14="http://schemas.microsoft.com/office/powerpoint/2010/main" val="3060178842"/>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需求工程师</a:t>
            </a:r>
          </a:p>
        </p:txBody>
      </p:sp>
      <p:sp>
        <p:nvSpPr>
          <p:cNvPr id="7" name="内容占位符 6"/>
          <p:cNvSpPr>
            <a:spLocks noGrp="1"/>
          </p:cNvSpPr>
          <p:nvPr>
            <p:ph idx="1"/>
          </p:nvPr>
        </p:nvSpPr>
        <p:spPr>
          <a:xfrm>
            <a:off x="452898" y="1509425"/>
            <a:ext cx="4756775" cy="3026480"/>
          </a:xfrm>
        </p:spPr>
        <p:txBody>
          <a:bodyPr>
            <a:noAutofit/>
          </a:bodyPr>
          <a:lstStyle/>
          <a:p>
            <a:pPr marL="457200" indent="-457200"/>
            <a:r>
              <a:rPr lang="zh-CN" altLang="en-US" sz="1800" dirty="0"/>
              <a:t>在软件工程师的模型世界中，将天鹅建模为黑色的</a:t>
            </a:r>
            <a:r>
              <a:rPr lang="en-US" altLang="zh-CN" sz="1800" dirty="0"/>
              <a:t>——</a:t>
            </a:r>
            <a:r>
              <a:rPr lang="zh-CN" altLang="en-US" sz="1800" dirty="0">
                <a:solidFill>
                  <a:srgbClr val="FF0000"/>
                </a:solidFill>
              </a:rPr>
              <a:t>做出尽可能简化问题复杂度的假设</a:t>
            </a:r>
            <a:r>
              <a:rPr lang="zh-CN" altLang="en-US" sz="1800" dirty="0"/>
              <a:t>。</a:t>
            </a:r>
          </a:p>
          <a:p>
            <a:pPr marL="457200" indent="-457200"/>
            <a:r>
              <a:rPr lang="zh-CN" altLang="en-US" sz="1800" dirty="0"/>
              <a:t>计算机科学家的世界模型中，仅将一部分天鹅建模为黑色</a:t>
            </a:r>
            <a:r>
              <a:rPr lang="en-US" altLang="zh-CN" sz="1800" dirty="0"/>
              <a:t>——</a:t>
            </a:r>
            <a:r>
              <a:rPr lang="zh-CN" altLang="en-US" sz="1800" dirty="0">
                <a:solidFill>
                  <a:srgbClr val="FF0000"/>
                </a:solidFill>
              </a:rPr>
              <a:t>要找出不失一般性的解决方法</a:t>
            </a:r>
            <a:r>
              <a:rPr lang="zh-CN" altLang="en-US" sz="1800" dirty="0"/>
              <a:t>。</a:t>
            </a:r>
          </a:p>
          <a:p>
            <a:pPr marL="457200" indent="-457200"/>
            <a:r>
              <a:rPr lang="zh-CN" altLang="en-US" sz="1800" dirty="0"/>
              <a:t>数学家的模型则是：在圆明园，有一个湖上，存在至少一只天鹅，它的一面是黑色的</a:t>
            </a:r>
            <a:r>
              <a:rPr lang="en-US" altLang="zh-CN" sz="1800" dirty="0"/>
              <a:t>——</a:t>
            </a:r>
            <a:r>
              <a:rPr lang="zh-CN" altLang="en-US" sz="1800" dirty="0">
                <a:solidFill>
                  <a:srgbClr val="FF0000"/>
                </a:solidFill>
              </a:rPr>
              <a:t>追求对问题描述的精确性</a:t>
            </a:r>
            <a:r>
              <a:rPr lang="zh-CN" altLang="en-US" sz="1800" dirty="0"/>
              <a:t>。</a:t>
            </a:r>
          </a:p>
        </p:txBody>
      </p:sp>
      <p:sp>
        <p:nvSpPr>
          <p:cNvPr id="3" name="日期占位符 2"/>
          <p:cNvSpPr>
            <a:spLocks noGrp="1"/>
          </p:cNvSpPr>
          <p:nvPr>
            <p:ph type="dt" sz="half" idx="10"/>
          </p:nvPr>
        </p:nvSpPr>
        <p:spPr/>
        <p:txBody>
          <a:bodyPr/>
          <a:lstStyle/>
          <a:p>
            <a:fld id="{5902FD77-8323-485D-87E2-91A0E9C84954}" type="datetime1">
              <a:rPr lang="zh-CN" altLang="en-US" smtClean="0"/>
              <a:t>2022/3/30</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24</a:t>
            </a:fld>
            <a:endParaRPr lang="zh-CN" altLang="en-US"/>
          </a:p>
        </p:txBody>
      </p:sp>
      <p:sp>
        <p:nvSpPr>
          <p:cNvPr id="8" name="矩形 7"/>
          <p:cNvSpPr/>
          <p:nvPr/>
        </p:nvSpPr>
        <p:spPr>
          <a:xfrm>
            <a:off x="1407693" y="925740"/>
            <a:ext cx="6918159" cy="461665"/>
          </a:xfrm>
          <a:prstGeom prst="rect">
            <a:avLst/>
          </a:prstGeom>
        </p:spPr>
        <p:txBody>
          <a:bodyPr wrap="square">
            <a:spAutoFit/>
          </a:bodyPr>
          <a:lstStyle/>
          <a:p>
            <a:r>
              <a:rPr lang="zh-CN" altLang="en-US" sz="2400" b="1" dirty="0">
                <a:latin typeface="+mj-ea"/>
                <a:ea typeface="+mj-ea"/>
              </a:rPr>
              <a:t>软件⼯程师、计算机科学家与数学家的建模故事 </a:t>
            </a:r>
            <a:endParaRPr lang="en-US" altLang="zh-CN" sz="2400" b="1" dirty="0">
              <a:latin typeface="+mj-ea"/>
              <a:ea typeface="+mj-ea"/>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b="13717"/>
          <a:stretch/>
        </p:blipFill>
        <p:spPr>
          <a:xfrm flipH="1">
            <a:off x="5499839" y="1599551"/>
            <a:ext cx="3407696" cy="22051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29036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234598" y="4184265"/>
            <a:ext cx="2777959" cy="430374"/>
          </a:xfrm>
          <a:prstGeom prst="rect">
            <a:avLst/>
          </a:prstGeom>
        </p:spPr>
        <p:txBody>
          <a:bodyPr wrap="square">
            <a:spAutoFit/>
          </a:bodyPr>
          <a:lstStyle/>
          <a:p>
            <a:pPr algn="ctr">
              <a:lnSpc>
                <a:spcPct val="120000"/>
              </a:lnSpc>
              <a:spcBef>
                <a:spcPts val="900"/>
              </a:spcBef>
              <a:buClr>
                <a:srgbClr val="00B050"/>
              </a:buClr>
            </a:pPr>
            <a:r>
              <a:rPr lang="zh-CN" altLang="en-US" sz="2000" b="1" dirty="0">
                <a:solidFill>
                  <a:schemeClr val="tx1">
                    <a:lumMod val="65000"/>
                    <a:lumOff val="35000"/>
                  </a:schemeClr>
                </a:solidFill>
                <a:latin typeface="+mj-ea"/>
                <a:ea typeface="+mj-ea"/>
              </a:rPr>
              <a:t>软件需求的层次图</a:t>
            </a:r>
            <a:endParaRPr lang="zh-CN" altLang="en-US" sz="2000" b="1" dirty="0">
              <a:solidFill>
                <a:srgbClr val="FF8900"/>
              </a:solidFill>
              <a:latin typeface="+mj-ea"/>
              <a:ea typeface="+mj-ea"/>
            </a:endParaRPr>
          </a:p>
        </p:txBody>
      </p:sp>
      <p:pic>
        <p:nvPicPr>
          <p:cNvPr id="4" name="Picture 17" descr="00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43687" y="1111952"/>
            <a:ext cx="4909457" cy="3621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21396" y="1346214"/>
            <a:ext cx="4500328" cy="2603790"/>
          </a:xfrm>
          <a:prstGeom prst="rect">
            <a:avLst/>
          </a:prstGeom>
          <a:noFill/>
        </p:spPr>
        <p:txBody>
          <a:bodyPr wrap="square" rtlCol="0">
            <a:spAutoFit/>
          </a:bodyPr>
          <a:lstStyle/>
          <a:p>
            <a:pPr marL="342900" indent="-342900">
              <a:lnSpc>
                <a:spcPct val="120000"/>
              </a:lnSpc>
              <a:buClr>
                <a:srgbClr val="00B050"/>
              </a:buClr>
              <a:buFont typeface="Wingdings" panose="05000000000000000000" pitchFamily="2" charset="2"/>
              <a:buChar char="¬"/>
            </a:pPr>
            <a:r>
              <a:rPr lang="zh-CN" altLang="zh-CN" sz="2400" b="1" dirty="0">
                <a:solidFill>
                  <a:srgbClr val="FF0000"/>
                </a:solidFill>
                <a:latin typeface="+mj-ea"/>
                <a:ea typeface="+mj-ea"/>
              </a:rPr>
              <a:t>业务需求</a:t>
            </a:r>
            <a:r>
              <a:rPr lang="en-US" altLang="zh-CN" dirty="0">
                <a:solidFill>
                  <a:srgbClr val="686868"/>
                </a:solidFill>
                <a:latin typeface="+mj-ea"/>
                <a:ea typeface="+mj-ea"/>
              </a:rPr>
              <a:t>(</a:t>
            </a:r>
            <a:r>
              <a:rPr lang="zh-CN" altLang="zh-CN" dirty="0">
                <a:solidFill>
                  <a:srgbClr val="686868"/>
                </a:solidFill>
                <a:latin typeface="+mj-ea"/>
                <a:ea typeface="+mj-ea"/>
              </a:rPr>
              <a:t>business requirement）</a:t>
            </a:r>
            <a:endParaRPr lang="en-US" altLang="zh-CN" dirty="0">
              <a:solidFill>
                <a:srgbClr val="686868"/>
              </a:solidFill>
              <a:latin typeface="+mj-ea"/>
              <a:ea typeface="+mj-ea"/>
            </a:endParaRPr>
          </a:p>
          <a:p>
            <a:pPr marL="342900" indent="-342900">
              <a:lnSpc>
                <a:spcPct val="120000"/>
              </a:lnSpc>
              <a:buClr>
                <a:srgbClr val="00B050"/>
              </a:buClr>
              <a:buFont typeface="Wingdings" panose="05000000000000000000" pitchFamily="2" charset="2"/>
              <a:buChar char="¬"/>
            </a:pPr>
            <a:r>
              <a:rPr lang="zh-CN" altLang="zh-CN" sz="2400" b="1" dirty="0">
                <a:solidFill>
                  <a:srgbClr val="FF0000"/>
                </a:solidFill>
                <a:latin typeface="+mj-ea"/>
                <a:ea typeface="+mj-ea"/>
              </a:rPr>
              <a:t>用户需求</a:t>
            </a:r>
            <a:r>
              <a:rPr lang="zh-CN" altLang="zh-CN" dirty="0">
                <a:solidFill>
                  <a:srgbClr val="686868"/>
                </a:solidFill>
                <a:latin typeface="+mj-ea"/>
                <a:ea typeface="+mj-ea"/>
              </a:rPr>
              <a:t>(user requirement) </a:t>
            </a:r>
            <a:endParaRPr lang="en-US" altLang="zh-CN" dirty="0">
              <a:solidFill>
                <a:srgbClr val="686868"/>
              </a:solidFill>
              <a:latin typeface="+mj-ea"/>
              <a:ea typeface="+mj-ea"/>
            </a:endParaRPr>
          </a:p>
          <a:p>
            <a:pPr marL="342900" indent="-342900">
              <a:lnSpc>
                <a:spcPct val="120000"/>
              </a:lnSpc>
              <a:buClr>
                <a:srgbClr val="00B050"/>
              </a:buClr>
              <a:buFont typeface="Wingdings" panose="05000000000000000000" pitchFamily="2" charset="2"/>
              <a:buChar char="¬"/>
            </a:pPr>
            <a:r>
              <a:rPr lang="zh-CN" altLang="en-US" sz="2400" b="1" dirty="0">
                <a:solidFill>
                  <a:srgbClr val="FF0000"/>
                </a:solidFill>
                <a:latin typeface="+mj-ea"/>
                <a:ea typeface="+mj-ea"/>
              </a:rPr>
              <a:t>系统需求</a:t>
            </a:r>
            <a:r>
              <a:rPr lang="en-US" altLang="zh-CN" dirty="0">
                <a:solidFill>
                  <a:srgbClr val="686868"/>
                </a:solidFill>
                <a:latin typeface="+mj-ea"/>
                <a:ea typeface="+mj-ea"/>
              </a:rPr>
              <a:t>(system requirement)</a:t>
            </a:r>
          </a:p>
          <a:p>
            <a:pPr marL="342900" indent="-342900">
              <a:lnSpc>
                <a:spcPct val="120000"/>
              </a:lnSpc>
              <a:buClr>
                <a:srgbClr val="00B050"/>
              </a:buClr>
              <a:buFont typeface="Wingdings" panose="05000000000000000000" pitchFamily="2" charset="2"/>
              <a:buChar char="¬"/>
            </a:pPr>
            <a:r>
              <a:rPr lang="zh-CN" altLang="zh-CN" sz="2400" b="1" dirty="0">
                <a:solidFill>
                  <a:srgbClr val="FF0000"/>
                </a:solidFill>
                <a:latin typeface="+mj-ea"/>
                <a:ea typeface="+mj-ea"/>
              </a:rPr>
              <a:t>功能需求</a:t>
            </a:r>
            <a:r>
              <a:rPr lang="zh-CN" altLang="zh-CN" dirty="0">
                <a:solidFill>
                  <a:srgbClr val="686868"/>
                </a:solidFill>
                <a:latin typeface="+mj-ea"/>
                <a:ea typeface="+mj-ea"/>
              </a:rPr>
              <a:t>(functional requirement)</a:t>
            </a:r>
            <a:endParaRPr lang="en-US" altLang="zh-CN" dirty="0">
              <a:solidFill>
                <a:srgbClr val="686868"/>
              </a:solidFill>
              <a:latin typeface="+mj-ea"/>
              <a:ea typeface="+mj-ea"/>
            </a:endParaRPr>
          </a:p>
          <a:p>
            <a:pPr lvl="1">
              <a:lnSpc>
                <a:spcPct val="120000"/>
              </a:lnSpc>
              <a:buClr>
                <a:srgbClr val="00B050"/>
              </a:buClr>
            </a:pPr>
            <a:r>
              <a:rPr lang="zh-CN" altLang="zh-CN" sz="2000" dirty="0">
                <a:solidFill>
                  <a:srgbClr val="686868"/>
                </a:solidFill>
                <a:latin typeface="+mj-ea"/>
                <a:ea typeface="+mj-ea"/>
              </a:rPr>
              <a:t>也包括非功能需求</a:t>
            </a:r>
            <a:r>
              <a:rPr lang="zh-CN" altLang="en-US" sz="2000" dirty="0">
                <a:solidFill>
                  <a:srgbClr val="686868"/>
                </a:solidFill>
                <a:latin typeface="+mj-ea"/>
                <a:ea typeface="+mj-ea"/>
              </a:rPr>
              <a:t>（性能需求、质量属性、对外接口、约束）</a:t>
            </a:r>
            <a:endParaRPr lang="zh-CN" altLang="zh-CN" sz="2000" dirty="0">
              <a:solidFill>
                <a:srgbClr val="686868"/>
              </a:solidFill>
              <a:latin typeface="+mj-ea"/>
              <a:ea typeface="+mj-ea"/>
            </a:endParaRPr>
          </a:p>
        </p:txBody>
      </p:sp>
      <p:sp>
        <p:nvSpPr>
          <p:cNvPr id="5" name="标题 4"/>
          <p:cNvSpPr>
            <a:spLocks noGrp="1"/>
          </p:cNvSpPr>
          <p:nvPr>
            <p:ph type="title"/>
          </p:nvPr>
        </p:nvSpPr>
        <p:spPr/>
        <p:txBody>
          <a:bodyPr/>
          <a:lstStyle/>
          <a:p>
            <a:r>
              <a:rPr lang="zh-CN" altLang="en-US" kern="100" dirty="0">
                <a:latin typeface="+mn-ea"/>
                <a:cs typeface="Times New Roman" panose="02020603050405020304" pitchFamily="18" charset="0"/>
              </a:rPr>
              <a:t>软件需求的三个不同的层次</a:t>
            </a:r>
            <a:endParaRPr lang="zh-CN" altLang="en-US" dirty="0"/>
          </a:p>
        </p:txBody>
      </p:sp>
      <p:sp>
        <p:nvSpPr>
          <p:cNvPr id="6" name="日期占位符 5"/>
          <p:cNvSpPr>
            <a:spLocks noGrp="1"/>
          </p:cNvSpPr>
          <p:nvPr>
            <p:ph type="dt" sz="half" idx="10"/>
          </p:nvPr>
        </p:nvSpPr>
        <p:spPr/>
        <p:txBody>
          <a:bodyPr/>
          <a:lstStyle/>
          <a:p>
            <a:fld id="{745B0379-0DB5-4295-B681-8E2DCDD7B10E}" type="datetime1">
              <a:rPr lang="zh-CN" altLang="en-US" smtClean="0"/>
              <a:t>2022/3/30</a:t>
            </a:fld>
            <a:endParaRPr lang="zh-CN" altLang="en-US"/>
          </a:p>
        </p:txBody>
      </p:sp>
      <p:sp>
        <p:nvSpPr>
          <p:cNvPr id="7" name="页脚占位符 6"/>
          <p:cNvSpPr>
            <a:spLocks noGrp="1"/>
          </p:cNvSpPr>
          <p:nvPr>
            <p:ph type="ftr" sz="quarter" idx="11"/>
          </p:nvPr>
        </p:nvSpPr>
        <p:spPr/>
        <p:txBody>
          <a:bodyPr/>
          <a:lstStyle/>
          <a:p>
            <a:r>
              <a:rPr lang="zh-CN" altLang="en-US"/>
              <a:t>软件工程</a:t>
            </a:r>
          </a:p>
        </p:txBody>
      </p:sp>
      <p:sp>
        <p:nvSpPr>
          <p:cNvPr id="8" name="灯片编号占位符 7"/>
          <p:cNvSpPr>
            <a:spLocks noGrp="1"/>
          </p:cNvSpPr>
          <p:nvPr>
            <p:ph type="sldNum" sz="quarter" idx="12"/>
          </p:nvPr>
        </p:nvSpPr>
        <p:spPr/>
        <p:txBody>
          <a:bodyPr/>
          <a:lstStyle/>
          <a:p>
            <a:fld id="{F528F39D-B5E5-4CA7-906C-979D5A62978D}" type="slidenum">
              <a:rPr lang="zh-CN" altLang="en-US" smtClean="0"/>
              <a:pPr/>
              <a:t>25</a:t>
            </a:fld>
            <a:endParaRPr lang="zh-CN" altLang="en-US"/>
          </a:p>
        </p:txBody>
      </p:sp>
    </p:spTree>
    <p:extLst>
      <p:ext uri="{BB962C8B-B14F-4D97-AF65-F5344CB8AC3E}">
        <p14:creationId xmlns:p14="http://schemas.microsoft.com/office/powerpoint/2010/main" val="111223913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需求的层次案例</a:t>
            </a:r>
          </a:p>
        </p:txBody>
      </p:sp>
      <p:sp>
        <p:nvSpPr>
          <p:cNvPr id="4" name="灯片编号占位符 3">
            <a:extLst>
              <a:ext uri="{FF2B5EF4-FFF2-40B4-BE49-F238E27FC236}">
                <a16:creationId xmlns:a16="http://schemas.microsoft.com/office/drawing/2014/main" id="{680D8132-0C74-43C6-8A0B-0F1E8FD6AA52}"/>
              </a:ext>
            </a:extLst>
          </p:cNvPr>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sp>
        <p:nvSpPr>
          <p:cNvPr id="3" name="文本占位符 2">
            <a:extLst>
              <a:ext uri="{FF2B5EF4-FFF2-40B4-BE49-F238E27FC236}">
                <a16:creationId xmlns:a16="http://schemas.microsoft.com/office/drawing/2014/main" id="{72EB87F4-A698-4787-9D2D-301BA9CD64D8}"/>
              </a:ext>
            </a:extLst>
          </p:cNvPr>
          <p:cNvSpPr>
            <a:spLocks noGrp="1"/>
          </p:cNvSpPr>
          <p:nvPr>
            <p:ph type="body" sz="quarter" idx="4294967295"/>
          </p:nvPr>
        </p:nvSpPr>
        <p:spPr>
          <a:xfrm>
            <a:off x="757990" y="938463"/>
            <a:ext cx="8100260" cy="3740137"/>
          </a:xfrm>
        </p:spPr>
        <p:txBody>
          <a:bodyPr>
            <a:normAutofit/>
          </a:bodyPr>
          <a:lstStyle/>
          <a:p>
            <a:pPr algn="just"/>
            <a:r>
              <a:rPr kumimoji="1" lang="zh-CN" altLang="en-US" sz="2000" dirty="0">
                <a:solidFill>
                  <a:schemeClr val="accent2">
                    <a:lumMod val="75000"/>
                  </a:schemeClr>
                </a:solidFill>
              </a:rPr>
              <a:t>下面以</a:t>
            </a:r>
            <a:r>
              <a:rPr kumimoji="1" lang="en-US" altLang="zh-CN" sz="2000" dirty="0" err="1">
                <a:solidFill>
                  <a:schemeClr val="accent2">
                    <a:lumMod val="75000"/>
                  </a:schemeClr>
                </a:solidFill>
              </a:rPr>
              <a:t>一个</a:t>
            </a:r>
            <a:r>
              <a:rPr kumimoji="1" lang="zh-CN" altLang="en-US" sz="2000" dirty="0">
                <a:solidFill>
                  <a:schemeClr val="accent2">
                    <a:lumMod val="75000"/>
                  </a:schemeClr>
                </a:solidFill>
              </a:rPr>
              <a:t>文</a:t>
            </a:r>
            <a:r>
              <a:rPr kumimoji="1" lang="en-US" altLang="zh-CN" sz="2000" dirty="0" err="1">
                <a:solidFill>
                  <a:schemeClr val="accent2">
                    <a:lumMod val="75000"/>
                  </a:schemeClr>
                </a:solidFill>
              </a:rPr>
              <a:t>字处理程序为例说明需求</a:t>
            </a:r>
            <a:r>
              <a:rPr kumimoji="1" lang="zh-CN" altLang="en-US" sz="2000" dirty="0">
                <a:solidFill>
                  <a:schemeClr val="accent2">
                    <a:lumMod val="75000"/>
                  </a:schemeClr>
                </a:solidFill>
              </a:rPr>
              <a:t>的</a:t>
            </a:r>
            <a:r>
              <a:rPr kumimoji="1" lang="en-US" altLang="zh-CN" sz="2000" dirty="0" err="1">
                <a:solidFill>
                  <a:schemeClr val="accent2">
                    <a:lumMod val="75000"/>
                  </a:schemeClr>
                </a:solidFill>
              </a:rPr>
              <a:t>层次</a:t>
            </a:r>
            <a:r>
              <a:rPr kumimoji="1" lang="en-US" altLang="zh-CN" sz="2000" dirty="0">
                <a:solidFill>
                  <a:schemeClr val="accent2">
                    <a:lumMod val="75000"/>
                  </a:schemeClr>
                </a:solidFill>
              </a:rPr>
              <a:t>：</a:t>
            </a:r>
            <a:endParaRPr kumimoji="1" lang="zh-CN" altLang="en-US" sz="2000" dirty="0">
              <a:solidFill>
                <a:schemeClr val="accent2">
                  <a:lumMod val="75000"/>
                </a:schemeClr>
              </a:solidFill>
            </a:endParaRPr>
          </a:p>
          <a:p>
            <a:pPr lvl="1">
              <a:lnSpc>
                <a:spcPct val="100000"/>
              </a:lnSpc>
              <a:spcBef>
                <a:spcPts val="1350"/>
              </a:spcBef>
              <a:buFont typeface="微软雅黑" panose="020B0503020204020204" pitchFamily="34" charset="-122"/>
              <a:buChar char="◢"/>
            </a:pPr>
            <a:r>
              <a:rPr lang="zh-CN" altLang="zh-CN" sz="2000" b="1" dirty="0">
                <a:solidFill>
                  <a:srgbClr val="FF0000"/>
                </a:solidFill>
              </a:rPr>
              <a:t>业务需求：</a:t>
            </a:r>
            <a:r>
              <a:rPr lang="zh-CN" altLang="zh-CN" sz="2000" dirty="0">
                <a:solidFill>
                  <a:schemeClr val="tx1">
                    <a:lumMod val="65000"/>
                    <a:lumOff val="35000"/>
                  </a:schemeClr>
                </a:solidFill>
              </a:rPr>
              <a:t>“能有效地纠正文档中的拼写错误”；</a:t>
            </a:r>
          </a:p>
          <a:p>
            <a:pPr lvl="1">
              <a:lnSpc>
                <a:spcPct val="100000"/>
              </a:lnSpc>
              <a:spcBef>
                <a:spcPts val="0"/>
              </a:spcBef>
              <a:buFont typeface="微软雅黑" panose="020B0503020204020204" pitchFamily="34" charset="-122"/>
              <a:buChar char="◢"/>
            </a:pPr>
            <a:r>
              <a:rPr lang="zh-CN" altLang="zh-CN" sz="2000" b="1" dirty="0">
                <a:solidFill>
                  <a:srgbClr val="FF0000"/>
                </a:solidFill>
              </a:rPr>
              <a:t>用户需求：</a:t>
            </a:r>
            <a:r>
              <a:rPr lang="zh-CN" altLang="zh-CN" sz="2000" dirty="0">
                <a:solidFill>
                  <a:schemeClr val="tx1">
                    <a:lumMod val="65000"/>
                    <a:lumOff val="35000"/>
                  </a:schemeClr>
                </a:solidFill>
              </a:rPr>
              <a:t>“用户检查拼写错误时，提示文档中拼写错误的单词并通过一个提供的替换项列表来供选择替换拼错的词”。</a:t>
            </a:r>
          </a:p>
          <a:p>
            <a:pPr lvl="1">
              <a:lnSpc>
                <a:spcPct val="100000"/>
              </a:lnSpc>
              <a:spcBef>
                <a:spcPts val="0"/>
              </a:spcBef>
              <a:buFont typeface="微软雅黑" panose="020B0503020204020204" pitchFamily="34" charset="-122"/>
              <a:buChar char="◢"/>
            </a:pPr>
            <a:r>
              <a:rPr lang="zh-CN" altLang="zh-CN" sz="2000" b="1" dirty="0">
                <a:solidFill>
                  <a:srgbClr val="FF0000"/>
                </a:solidFill>
              </a:rPr>
              <a:t>功能需求：</a:t>
            </a:r>
          </a:p>
          <a:p>
            <a:pPr lvl="2">
              <a:lnSpc>
                <a:spcPct val="100000"/>
              </a:lnSpc>
              <a:spcBef>
                <a:spcPts val="0"/>
              </a:spcBef>
              <a:buFont typeface="Wingdings" panose="05000000000000000000" pitchFamily="2" charset="2"/>
              <a:buChar char="ü"/>
            </a:pPr>
            <a:r>
              <a:rPr lang="zh-CN" altLang="zh-CN" dirty="0">
                <a:solidFill>
                  <a:schemeClr val="tx1">
                    <a:lumMod val="65000"/>
                    <a:lumOff val="35000"/>
                  </a:schemeClr>
                </a:solidFill>
              </a:rPr>
              <a:t>找出拼写错误单词；</a:t>
            </a:r>
          </a:p>
          <a:p>
            <a:pPr lvl="2">
              <a:lnSpc>
                <a:spcPct val="100000"/>
              </a:lnSpc>
              <a:spcBef>
                <a:spcPts val="0"/>
              </a:spcBef>
              <a:buFont typeface="Wingdings" panose="05000000000000000000" pitchFamily="2" charset="2"/>
              <a:buChar char="ü"/>
            </a:pPr>
            <a:r>
              <a:rPr lang="zh-CN" altLang="zh-CN" dirty="0">
                <a:solidFill>
                  <a:schemeClr val="tx1">
                    <a:lumMod val="65000"/>
                    <a:lumOff val="35000"/>
                  </a:schemeClr>
                </a:solidFill>
              </a:rPr>
              <a:t>定位并高亮提示错词；</a:t>
            </a:r>
          </a:p>
          <a:p>
            <a:pPr lvl="2">
              <a:lnSpc>
                <a:spcPct val="100000"/>
              </a:lnSpc>
              <a:spcBef>
                <a:spcPts val="0"/>
              </a:spcBef>
              <a:buFont typeface="Wingdings" panose="05000000000000000000" pitchFamily="2" charset="2"/>
              <a:buChar char="ü"/>
            </a:pPr>
            <a:r>
              <a:rPr lang="zh-CN" altLang="zh-CN" dirty="0">
                <a:solidFill>
                  <a:schemeClr val="tx1">
                    <a:lumMod val="65000"/>
                    <a:lumOff val="35000"/>
                  </a:schemeClr>
                </a:solidFill>
              </a:rPr>
              <a:t>显示提供替换词的对话框以及实现整个文档范围的替换。</a:t>
            </a:r>
          </a:p>
          <a:p>
            <a:pPr lvl="1" algn="just">
              <a:spcBef>
                <a:spcPct val="55000"/>
              </a:spcBef>
            </a:pPr>
            <a:r>
              <a:rPr lang="zh-CN" altLang="zh-CN" sz="2000" dirty="0">
                <a:solidFill>
                  <a:schemeClr val="accent2">
                    <a:lumMod val="75000"/>
                  </a:schemeClr>
                </a:solidFill>
              </a:rPr>
              <a:t>所有的用户需求必须与业务需求一致，功能需求必须满足用户需求，而开发人员则根据功能需求来设计软件以实现必须的功能。</a:t>
            </a:r>
          </a:p>
        </p:txBody>
      </p:sp>
    </p:spTree>
    <p:extLst>
      <p:ext uri="{BB962C8B-B14F-4D97-AF65-F5344CB8AC3E}">
        <p14:creationId xmlns:p14="http://schemas.microsoft.com/office/powerpoint/2010/main" val="415972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up)">
                                      <p:cBhvr>
                                        <p:cTn id="25" dur="500"/>
                                        <p:tgtEl>
                                          <p:spTgt spid="3">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up)">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8916" y="1453159"/>
            <a:ext cx="2707106" cy="2308324"/>
          </a:xfrm>
          <a:prstGeom prst="rect">
            <a:avLst/>
          </a:prstGeom>
          <a:noFill/>
        </p:spPr>
        <p:txBody>
          <a:bodyPr wrap="square" rtlCol="0">
            <a:spAutoFit/>
          </a:bodyPr>
          <a:lstStyle/>
          <a:p>
            <a:pPr>
              <a:lnSpc>
                <a:spcPct val="120000"/>
              </a:lnSpc>
            </a:pPr>
            <a:r>
              <a:rPr lang="zh-CN" altLang="en-US" sz="2400" b="1" dirty="0">
                <a:solidFill>
                  <a:srgbClr val="686868"/>
                </a:solidFill>
                <a:latin typeface="+mj-ea"/>
                <a:ea typeface="+mj-ea"/>
              </a:rPr>
              <a:t>需求工程</a:t>
            </a:r>
            <a:r>
              <a:rPr lang="zh-CN" altLang="en-US" sz="2400" dirty="0">
                <a:solidFill>
                  <a:srgbClr val="686868"/>
                </a:solidFill>
                <a:latin typeface="+mj-ea"/>
                <a:ea typeface="+mj-ea"/>
              </a:rPr>
              <a:t>（</a:t>
            </a:r>
            <a:r>
              <a:rPr lang="en-US" altLang="zh-CN" sz="2400" dirty="0">
                <a:solidFill>
                  <a:srgbClr val="686868"/>
                </a:solidFill>
                <a:latin typeface="+mj-ea"/>
                <a:ea typeface="+mj-ea"/>
              </a:rPr>
              <a:t>Requirement Engineering</a:t>
            </a:r>
            <a:r>
              <a:rPr lang="zh-CN" altLang="en-US" sz="2400" dirty="0">
                <a:solidFill>
                  <a:srgbClr val="686868"/>
                </a:solidFill>
                <a:latin typeface="+mj-ea"/>
                <a:ea typeface="+mj-ea"/>
              </a:rPr>
              <a:t>，</a:t>
            </a:r>
            <a:r>
              <a:rPr lang="en-US" altLang="zh-CN" sz="2400" dirty="0">
                <a:solidFill>
                  <a:srgbClr val="686868"/>
                </a:solidFill>
                <a:latin typeface="+mj-ea"/>
                <a:ea typeface="+mj-ea"/>
              </a:rPr>
              <a:t>RE</a:t>
            </a:r>
            <a:r>
              <a:rPr lang="zh-CN" altLang="en-US" sz="2400" dirty="0">
                <a:solidFill>
                  <a:srgbClr val="686868"/>
                </a:solidFill>
                <a:latin typeface="+mj-ea"/>
                <a:ea typeface="+mj-ea"/>
              </a:rPr>
              <a:t>）包括了</a:t>
            </a:r>
            <a:r>
              <a:rPr lang="zh-CN" altLang="en-US" sz="2400" b="1" dirty="0">
                <a:solidFill>
                  <a:srgbClr val="FF8900"/>
                </a:solidFill>
                <a:latin typeface="+mj-ea"/>
                <a:ea typeface="+mj-ea"/>
              </a:rPr>
              <a:t>需求开发</a:t>
            </a:r>
            <a:r>
              <a:rPr lang="zh-CN" altLang="en-US" sz="2400" dirty="0">
                <a:solidFill>
                  <a:srgbClr val="686868"/>
                </a:solidFill>
                <a:latin typeface="+mj-ea"/>
                <a:ea typeface="+mj-ea"/>
              </a:rPr>
              <a:t>和</a:t>
            </a:r>
            <a:r>
              <a:rPr lang="zh-CN" altLang="en-US" sz="2400" b="1" dirty="0">
                <a:solidFill>
                  <a:srgbClr val="FF8900"/>
                </a:solidFill>
                <a:latin typeface="+mj-ea"/>
                <a:ea typeface="+mj-ea"/>
              </a:rPr>
              <a:t>需求管理</a:t>
            </a:r>
            <a:r>
              <a:rPr lang="zh-CN" altLang="en-US" sz="2400" dirty="0">
                <a:solidFill>
                  <a:srgbClr val="686868"/>
                </a:solidFill>
                <a:latin typeface="+mj-ea"/>
                <a:ea typeface="+mj-ea"/>
              </a:rPr>
              <a:t>。</a:t>
            </a:r>
          </a:p>
        </p:txBody>
      </p:sp>
      <p:pic>
        <p:nvPicPr>
          <p:cNvPr id="35" name="图片 34"/>
          <p:cNvPicPr>
            <a:picLocks noChangeAspect="1"/>
          </p:cNvPicPr>
          <p:nvPr/>
        </p:nvPicPr>
        <p:blipFill>
          <a:blip r:embed="rId3" cstate="print"/>
          <a:stretch>
            <a:fillRect/>
          </a:stretch>
        </p:blipFill>
        <p:spPr>
          <a:xfrm>
            <a:off x="3056022" y="216568"/>
            <a:ext cx="5850125" cy="4583347"/>
          </a:xfrm>
          <a:prstGeom prst="rect">
            <a:avLst/>
          </a:prstGeom>
          <a:ln>
            <a:noFill/>
          </a:ln>
          <a:effectLst>
            <a:outerShdw blurRad="292100" dist="139700" dir="2700000" algn="tl" rotWithShape="0">
              <a:srgbClr val="333333">
                <a:alpha val="65000"/>
              </a:srgbClr>
            </a:outerShdw>
          </a:effectLst>
        </p:spPr>
      </p:pic>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需求工程</a:t>
            </a:r>
            <a:endParaRPr lang="zh-CN" altLang="en-US" dirty="0"/>
          </a:p>
        </p:txBody>
      </p:sp>
      <p:sp>
        <p:nvSpPr>
          <p:cNvPr id="5" name="日期占位符 4"/>
          <p:cNvSpPr>
            <a:spLocks noGrp="1"/>
          </p:cNvSpPr>
          <p:nvPr>
            <p:ph type="dt" sz="half" idx="10"/>
          </p:nvPr>
        </p:nvSpPr>
        <p:spPr/>
        <p:txBody>
          <a:bodyPr/>
          <a:lstStyle/>
          <a:p>
            <a:fld id="{D7D4FFDA-69CA-4F86-B6E7-DDF9808A2273}"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27</a:t>
            </a:fld>
            <a:endParaRPr lang="zh-CN" altLang="en-US"/>
          </a:p>
        </p:txBody>
      </p:sp>
    </p:spTree>
    <p:extLst>
      <p:ext uri="{BB962C8B-B14F-4D97-AF65-F5344CB8AC3E}">
        <p14:creationId xmlns:p14="http://schemas.microsoft.com/office/powerpoint/2010/main" val="282179111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747" y="966623"/>
            <a:ext cx="5811306" cy="535531"/>
          </a:xfrm>
          <a:prstGeom prst="rect">
            <a:avLst/>
          </a:prstGeom>
          <a:noFill/>
        </p:spPr>
        <p:txBody>
          <a:bodyPr wrap="square" rtlCol="0">
            <a:spAutoFit/>
          </a:bodyPr>
          <a:lstStyle/>
          <a:p>
            <a:pPr>
              <a:lnSpc>
                <a:spcPct val="120000"/>
              </a:lnSpc>
            </a:pPr>
            <a:r>
              <a:rPr lang="zh-CN" altLang="en-US" sz="2400" dirty="0">
                <a:solidFill>
                  <a:srgbClr val="686868"/>
                </a:solidFill>
                <a:latin typeface="+mj-ea"/>
                <a:ea typeface="+mj-ea"/>
              </a:rPr>
              <a:t>软件需求工程主要分为以下过程：</a:t>
            </a:r>
          </a:p>
        </p:txBody>
      </p:sp>
      <p:sp>
        <p:nvSpPr>
          <p:cNvPr id="21" name="曲线"/>
          <p:cNvSpPr/>
          <p:nvPr/>
        </p:nvSpPr>
        <p:spPr bwMode="auto">
          <a:xfrm flipH="1">
            <a:off x="0" y="2363826"/>
            <a:ext cx="9144000" cy="986489"/>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9525"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342424"/>
            <a:endParaRPr lang="zh-CN" altLang="en-US">
              <a:solidFill>
                <a:prstClr val="black"/>
              </a:solidFill>
              <a:latin typeface="+mj-ea"/>
              <a:ea typeface="+mj-ea"/>
            </a:endParaRPr>
          </a:p>
        </p:txBody>
      </p:sp>
      <p:sp>
        <p:nvSpPr>
          <p:cNvPr id="22" name="圆"/>
          <p:cNvSpPr/>
          <p:nvPr/>
        </p:nvSpPr>
        <p:spPr>
          <a:xfrm>
            <a:off x="745974" y="2434085"/>
            <a:ext cx="546773" cy="546773"/>
          </a:xfrm>
          <a:prstGeom prst="ellipse">
            <a:avLst/>
          </a:prstGeom>
          <a:solidFill>
            <a:schemeClr val="accent2">
              <a:lumMod val="75000"/>
            </a:schemeClr>
          </a:solidFill>
          <a:ln w="76200">
            <a:solidFill>
              <a:schemeClr val="bg1"/>
            </a:solidFill>
          </a:ln>
          <a:scene3d>
            <a:camera prst="orthographicFront"/>
            <a:lightRig rig="threePt" dir="t"/>
          </a:scene3d>
          <a:sp3d contourW="12700">
            <a:contourClr>
              <a:schemeClr val="tx1">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mj-ea"/>
                <a:ea typeface="+mj-ea"/>
              </a:rPr>
              <a:t>1</a:t>
            </a:r>
            <a:endParaRPr lang="zh-CN" altLang="en-US" b="1" dirty="0">
              <a:solidFill>
                <a:schemeClr val="bg1"/>
              </a:solidFill>
              <a:latin typeface="+mj-ea"/>
              <a:ea typeface="+mj-ea"/>
            </a:endParaRPr>
          </a:p>
        </p:txBody>
      </p:sp>
      <p:sp>
        <p:nvSpPr>
          <p:cNvPr id="23" name="圆"/>
          <p:cNvSpPr/>
          <p:nvPr/>
        </p:nvSpPr>
        <p:spPr>
          <a:xfrm>
            <a:off x="2544570" y="2081766"/>
            <a:ext cx="546773" cy="546773"/>
          </a:xfrm>
          <a:prstGeom prst="ellipse">
            <a:avLst/>
          </a:prstGeom>
          <a:solidFill>
            <a:schemeClr val="accent2">
              <a:lumMod val="75000"/>
            </a:schemeClr>
          </a:solidFill>
          <a:ln w="76200">
            <a:solidFill>
              <a:schemeClr val="bg1"/>
            </a:solidFill>
          </a:ln>
          <a:scene3d>
            <a:camera prst="orthographicFront"/>
            <a:lightRig rig="threePt" dir="t"/>
          </a:scene3d>
          <a:sp3d contourW="12700">
            <a:contourClr>
              <a:schemeClr val="tx1">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mj-ea"/>
                <a:ea typeface="+mj-ea"/>
              </a:rPr>
              <a:t>2</a:t>
            </a:r>
            <a:endParaRPr lang="zh-CN" altLang="en-US" b="1" dirty="0">
              <a:solidFill>
                <a:schemeClr val="bg1"/>
              </a:solidFill>
              <a:latin typeface="+mj-ea"/>
              <a:ea typeface="+mj-ea"/>
            </a:endParaRPr>
          </a:p>
        </p:txBody>
      </p:sp>
      <p:sp>
        <p:nvSpPr>
          <p:cNvPr id="24" name="圆"/>
          <p:cNvSpPr/>
          <p:nvPr/>
        </p:nvSpPr>
        <p:spPr>
          <a:xfrm>
            <a:off x="4343167" y="2568501"/>
            <a:ext cx="546773" cy="546773"/>
          </a:xfrm>
          <a:prstGeom prst="ellipse">
            <a:avLst/>
          </a:prstGeom>
          <a:solidFill>
            <a:schemeClr val="accent2">
              <a:lumMod val="75000"/>
            </a:schemeClr>
          </a:solidFill>
          <a:ln w="76200">
            <a:solidFill>
              <a:schemeClr val="bg1"/>
            </a:solidFill>
          </a:ln>
          <a:scene3d>
            <a:camera prst="orthographicFront"/>
            <a:lightRig rig="threePt" dir="t"/>
          </a:scene3d>
          <a:sp3d contourW="12700">
            <a:contourClr>
              <a:schemeClr val="tx1">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mj-ea"/>
                <a:ea typeface="+mj-ea"/>
              </a:rPr>
              <a:t>3</a:t>
            </a:r>
            <a:endParaRPr lang="zh-CN" altLang="en-US" b="1" dirty="0">
              <a:solidFill>
                <a:schemeClr val="bg1"/>
              </a:solidFill>
              <a:latin typeface="+mj-ea"/>
              <a:ea typeface="+mj-ea"/>
            </a:endParaRPr>
          </a:p>
        </p:txBody>
      </p:sp>
      <p:sp>
        <p:nvSpPr>
          <p:cNvPr id="25" name="圆"/>
          <p:cNvSpPr/>
          <p:nvPr/>
        </p:nvSpPr>
        <p:spPr>
          <a:xfrm>
            <a:off x="6190939" y="3032540"/>
            <a:ext cx="546773" cy="546773"/>
          </a:xfrm>
          <a:prstGeom prst="ellipse">
            <a:avLst/>
          </a:prstGeom>
          <a:solidFill>
            <a:schemeClr val="accent2">
              <a:lumMod val="75000"/>
            </a:schemeClr>
          </a:solidFill>
          <a:ln w="76200">
            <a:solidFill>
              <a:schemeClr val="bg1"/>
            </a:solidFill>
          </a:ln>
          <a:scene3d>
            <a:camera prst="orthographicFront"/>
            <a:lightRig rig="threePt" dir="t"/>
          </a:scene3d>
          <a:sp3d contourW="12700">
            <a:contourClr>
              <a:schemeClr val="tx1">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mj-ea"/>
                <a:ea typeface="+mj-ea"/>
              </a:rPr>
              <a:t>4</a:t>
            </a:r>
            <a:endParaRPr lang="zh-CN" altLang="en-US" b="1" dirty="0">
              <a:solidFill>
                <a:schemeClr val="bg1"/>
              </a:solidFill>
              <a:latin typeface="+mj-ea"/>
              <a:ea typeface="+mj-ea"/>
            </a:endParaRPr>
          </a:p>
        </p:txBody>
      </p:sp>
      <p:sp>
        <p:nvSpPr>
          <p:cNvPr id="26" name="圆"/>
          <p:cNvSpPr/>
          <p:nvPr/>
        </p:nvSpPr>
        <p:spPr>
          <a:xfrm>
            <a:off x="7940359" y="2946513"/>
            <a:ext cx="546773" cy="546773"/>
          </a:xfrm>
          <a:prstGeom prst="ellipse">
            <a:avLst/>
          </a:prstGeom>
          <a:solidFill>
            <a:schemeClr val="accent2">
              <a:lumMod val="75000"/>
            </a:schemeClr>
          </a:solidFill>
          <a:ln w="76200">
            <a:solidFill>
              <a:schemeClr val="bg1"/>
            </a:solidFill>
          </a:ln>
          <a:scene3d>
            <a:camera prst="orthographicFront"/>
            <a:lightRig rig="threePt" dir="t"/>
          </a:scene3d>
          <a:sp3d contourW="12700">
            <a:contourClr>
              <a:schemeClr val="tx1">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mj-ea"/>
                <a:ea typeface="+mj-ea"/>
              </a:rPr>
              <a:t>5</a:t>
            </a:r>
            <a:endParaRPr lang="zh-CN" altLang="en-US" b="1" dirty="0">
              <a:solidFill>
                <a:schemeClr val="bg1"/>
              </a:solidFill>
              <a:latin typeface="+mj-ea"/>
              <a:ea typeface="+mj-ea"/>
            </a:endParaRPr>
          </a:p>
        </p:txBody>
      </p:sp>
      <p:sp>
        <p:nvSpPr>
          <p:cNvPr id="27" name="文本"/>
          <p:cNvSpPr/>
          <p:nvPr/>
        </p:nvSpPr>
        <p:spPr>
          <a:xfrm>
            <a:off x="396095" y="3118568"/>
            <a:ext cx="1283646" cy="507831"/>
          </a:xfrm>
          <a:prstGeom prst="rect">
            <a:avLst/>
          </a:prstGeom>
          <a:noFill/>
        </p:spPr>
        <p:txBody>
          <a:bodyPr wrap="square" rtlCol="0" anchor="t">
            <a:spAutoFit/>
          </a:bodyPr>
          <a:lstStyle/>
          <a:p>
            <a:pPr algn="ctr">
              <a:lnSpc>
                <a:spcPct val="150000"/>
              </a:lnSpc>
            </a:pPr>
            <a:r>
              <a:rPr lang="zh-CN" altLang="en-US" b="1" spc="113" dirty="0">
                <a:solidFill>
                  <a:schemeClr val="tx1">
                    <a:lumMod val="95000"/>
                    <a:lumOff val="5000"/>
                  </a:schemeClr>
                </a:solidFill>
                <a:latin typeface="+mj-ea"/>
                <a:ea typeface="+mj-ea"/>
              </a:rPr>
              <a:t>需求获取</a:t>
            </a:r>
          </a:p>
        </p:txBody>
      </p:sp>
      <p:sp>
        <p:nvSpPr>
          <p:cNvPr id="28" name="文本"/>
          <p:cNvSpPr/>
          <p:nvPr/>
        </p:nvSpPr>
        <p:spPr>
          <a:xfrm>
            <a:off x="2176133" y="1432905"/>
            <a:ext cx="1283646" cy="507831"/>
          </a:xfrm>
          <a:prstGeom prst="rect">
            <a:avLst/>
          </a:prstGeom>
          <a:noFill/>
        </p:spPr>
        <p:txBody>
          <a:bodyPr wrap="square" rtlCol="0" anchor="b">
            <a:spAutoFit/>
          </a:bodyPr>
          <a:lstStyle/>
          <a:p>
            <a:pPr algn="ctr">
              <a:lnSpc>
                <a:spcPct val="150000"/>
              </a:lnSpc>
            </a:pPr>
            <a:r>
              <a:rPr lang="zh-CN" altLang="en-US" b="1" spc="113" dirty="0">
                <a:solidFill>
                  <a:schemeClr val="tx1">
                    <a:lumMod val="95000"/>
                    <a:lumOff val="5000"/>
                  </a:schemeClr>
                </a:solidFill>
                <a:latin typeface="+mj-ea"/>
                <a:ea typeface="+mj-ea"/>
              </a:rPr>
              <a:t>分析建模</a:t>
            </a:r>
          </a:p>
        </p:txBody>
      </p:sp>
      <p:sp>
        <p:nvSpPr>
          <p:cNvPr id="29" name="文本"/>
          <p:cNvSpPr/>
          <p:nvPr/>
        </p:nvSpPr>
        <p:spPr>
          <a:xfrm>
            <a:off x="4025970" y="3244975"/>
            <a:ext cx="1283646" cy="507831"/>
          </a:xfrm>
          <a:prstGeom prst="rect">
            <a:avLst/>
          </a:prstGeom>
          <a:noFill/>
        </p:spPr>
        <p:txBody>
          <a:bodyPr wrap="square" rtlCol="0" anchor="t">
            <a:spAutoFit/>
          </a:bodyPr>
          <a:lstStyle/>
          <a:p>
            <a:pPr algn="ctr">
              <a:lnSpc>
                <a:spcPct val="150000"/>
              </a:lnSpc>
            </a:pPr>
            <a:r>
              <a:rPr lang="zh-CN" altLang="en-US" b="1" spc="113" dirty="0">
                <a:solidFill>
                  <a:schemeClr val="tx1">
                    <a:lumMod val="95000"/>
                    <a:lumOff val="5000"/>
                  </a:schemeClr>
                </a:solidFill>
                <a:latin typeface="+mj-ea"/>
                <a:ea typeface="+mj-ea"/>
              </a:rPr>
              <a:t>文档编写</a:t>
            </a:r>
          </a:p>
        </p:txBody>
      </p:sp>
      <p:sp>
        <p:nvSpPr>
          <p:cNvPr id="30" name="文本"/>
          <p:cNvSpPr/>
          <p:nvPr/>
        </p:nvSpPr>
        <p:spPr>
          <a:xfrm>
            <a:off x="5822501" y="2313164"/>
            <a:ext cx="1283646" cy="507831"/>
          </a:xfrm>
          <a:prstGeom prst="rect">
            <a:avLst/>
          </a:prstGeom>
          <a:noFill/>
        </p:spPr>
        <p:txBody>
          <a:bodyPr wrap="square" rtlCol="0" anchor="b">
            <a:spAutoFit/>
          </a:bodyPr>
          <a:lstStyle/>
          <a:p>
            <a:pPr algn="ctr">
              <a:lnSpc>
                <a:spcPct val="150000"/>
              </a:lnSpc>
            </a:pPr>
            <a:r>
              <a:rPr lang="zh-CN" altLang="en-US" b="1" spc="113" dirty="0">
                <a:solidFill>
                  <a:schemeClr val="tx1">
                    <a:lumMod val="95000"/>
                    <a:lumOff val="5000"/>
                  </a:schemeClr>
                </a:solidFill>
                <a:latin typeface="+mj-ea"/>
                <a:ea typeface="+mj-ea"/>
              </a:rPr>
              <a:t>需求验证</a:t>
            </a:r>
          </a:p>
        </p:txBody>
      </p:sp>
      <p:sp>
        <p:nvSpPr>
          <p:cNvPr id="31" name="文本"/>
          <p:cNvSpPr/>
          <p:nvPr/>
        </p:nvSpPr>
        <p:spPr>
          <a:xfrm>
            <a:off x="7571922" y="3579313"/>
            <a:ext cx="1283646" cy="507831"/>
          </a:xfrm>
          <a:prstGeom prst="rect">
            <a:avLst/>
          </a:prstGeom>
          <a:noFill/>
        </p:spPr>
        <p:txBody>
          <a:bodyPr wrap="square" rtlCol="0" anchor="t">
            <a:spAutoFit/>
          </a:bodyPr>
          <a:lstStyle/>
          <a:p>
            <a:pPr algn="ctr">
              <a:lnSpc>
                <a:spcPct val="150000"/>
              </a:lnSpc>
            </a:pPr>
            <a:r>
              <a:rPr lang="zh-CN" altLang="en-US" b="1" spc="113" dirty="0">
                <a:solidFill>
                  <a:schemeClr val="tx1">
                    <a:lumMod val="95000"/>
                    <a:lumOff val="5000"/>
                  </a:schemeClr>
                </a:solidFill>
                <a:latin typeface="+mj-ea"/>
                <a:ea typeface="+mj-ea"/>
              </a:rPr>
              <a:t>需求变更</a:t>
            </a:r>
          </a:p>
        </p:txBody>
      </p:sp>
      <p:sp>
        <p:nvSpPr>
          <p:cNvPr id="32" name="文本框 31"/>
          <p:cNvSpPr txBox="1"/>
          <p:nvPr/>
        </p:nvSpPr>
        <p:spPr>
          <a:xfrm>
            <a:off x="203799" y="3912555"/>
            <a:ext cx="7368123"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zh-CN" sz="2000" b="1" dirty="0"/>
              <a:t>需求分析</a:t>
            </a:r>
            <a:r>
              <a:rPr lang="zh-CN" altLang="en-US" sz="2000" b="1" dirty="0"/>
              <a:t>的</a:t>
            </a:r>
            <a:r>
              <a:rPr lang="zh-CN" altLang="zh-CN" sz="2000" b="1" dirty="0"/>
              <a:t>过程是一个从模糊概念出发，经过分析、综合评价，到概念逐步清晰的过程。</a:t>
            </a: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需求工程过程</a:t>
            </a:r>
            <a:endParaRPr lang="zh-CN" altLang="en-US" dirty="0"/>
          </a:p>
        </p:txBody>
      </p:sp>
      <p:sp>
        <p:nvSpPr>
          <p:cNvPr id="5" name="日期占位符 4"/>
          <p:cNvSpPr>
            <a:spLocks noGrp="1"/>
          </p:cNvSpPr>
          <p:nvPr>
            <p:ph type="dt" sz="half" idx="10"/>
          </p:nvPr>
        </p:nvSpPr>
        <p:spPr/>
        <p:txBody>
          <a:bodyPr/>
          <a:lstStyle/>
          <a:p>
            <a:fld id="{A9A5D504-620D-4EFE-82E3-36580213943C}"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28</a:t>
            </a:fld>
            <a:endParaRPr lang="zh-CN" altLang="en-US"/>
          </a:p>
        </p:txBody>
      </p:sp>
    </p:spTree>
    <p:extLst>
      <p:ext uri="{BB962C8B-B14F-4D97-AF65-F5344CB8AC3E}">
        <p14:creationId xmlns:p14="http://schemas.microsoft.com/office/powerpoint/2010/main" val="381568645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3" presetClass="entr" presetSubtype="272"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strVal val="2/3*#ppt_w"/>
                                          </p:val>
                                        </p:tav>
                                        <p:tav tm="100000">
                                          <p:val>
                                            <p:strVal val="#ppt_w"/>
                                          </p:val>
                                        </p:tav>
                                      </p:tavLst>
                                    </p:anim>
                                    <p:anim calcmode="lin" valueType="num">
                                      <p:cBhvr>
                                        <p:cTn id="12" dur="500" fill="hold"/>
                                        <p:tgtEl>
                                          <p:spTgt spid="22"/>
                                        </p:tgtEl>
                                        <p:attrNameLst>
                                          <p:attrName>ppt_h</p:attrName>
                                        </p:attrNameLst>
                                      </p:cBhvr>
                                      <p:tavLst>
                                        <p:tav tm="0">
                                          <p:val>
                                            <p:strVal val="2/3*#ppt_h"/>
                                          </p:val>
                                        </p:tav>
                                        <p:tav tm="100000">
                                          <p:val>
                                            <p:strVal val="#ppt_h"/>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anim calcmode="lin" valueType="num">
                                      <p:cBhvr>
                                        <p:cTn id="17" dur="500" fill="hold"/>
                                        <p:tgtEl>
                                          <p:spTgt spid="27"/>
                                        </p:tgtEl>
                                        <p:attrNameLst>
                                          <p:attrName>ppt_x</p:attrName>
                                        </p:attrNameLst>
                                      </p:cBhvr>
                                      <p:tavLst>
                                        <p:tav tm="0">
                                          <p:val>
                                            <p:strVal val="#ppt_x"/>
                                          </p:val>
                                        </p:tav>
                                        <p:tav tm="100000">
                                          <p:val>
                                            <p:strVal val="#ppt_x"/>
                                          </p:val>
                                        </p:tav>
                                      </p:tavLst>
                                    </p:anim>
                                    <p:anim calcmode="lin" valueType="num">
                                      <p:cBhvr>
                                        <p:cTn id="18" dur="500" fill="hold"/>
                                        <p:tgtEl>
                                          <p:spTgt spid="27"/>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3" presetClass="entr" presetSubtype="272"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strVal val="2/3*#ppt_w"/>
                                          </p:val>
                                        </p:tav>
                                        <p:tav tm="100000">
                                          <p:val>
                                            <p:strVal val="#ppt_w"/>
                                          </p:val>
                                        </p:tav>
                                      </p:tavLst>
                                    </p:anim>
                                    <p:anim calcmode="lin" valueType="num">
                                      <p:cBhvr>
                                        <p:cTn id="23" dur="500" fill="hold"/>
                                        <p:tgtEl>
                                          <p:spTgt spid="23"/>
                                        </p:tgtEl>
                                        <p:attrNameLst>
                                          <p:attrName>ppt_h</p:attrName>
                                        </p:attrNameLst>
                                      </p:cBhvr>
                                      <p:tavLst>
                                        <p:tav tm="0">
                                          <p:val>
                                            <p:strVal val="2/3*#ppt_h"/>
                                          </p:val>
                                        </p:tav>
                                        <p:tav tm="100000">
                                          <p:val>
                                            <p:strVal val="#ppt_h"/>
                                          </p:val>
                                        </p:tav>
                                      </p:tavLst>
                                    </p:anim>
                                  </p:childTnLst>
                                </p:cTn>
                              </p:par>
                            </p:childTnLst>
                          </p:cTn>
                        </p:par>
                        <p:par>
                          <p:cTn id="24" fill="hold">
                            <p:stCondLst>
                              <p:cond delay="2000"/>
                            </p:stCondLst>
                            <p:childTnLst>
                              <p:par>
                                <p:cTn id="25" presetID="47"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anim calcmode="lin" valueType="num">
                                      <p:cBhvr>
                                        <p:cTn id="28" dur="500" fill="hold"/>
                                        <p:tgtEl>
                                          <p:spTgt spid="28"/>
                                        </p:tgtEl>
                                        <p:attrNameLst>
                                          <p:attrName>ppt_x</p:attrName>
                                        </p:attrNameLst>
                                      </p:cBhvr>
                                      <p:tavLst>
                                        <p:tav tm="0">
                                          <p:val>
                                            <p:strVal val="#ppt_x"/>
                                          </p:val>
                                        </p:tav>
                                        <p:tav tm="100000">
                                          <p:val>
                                            <p:strVal val="#ppt_x"/>
                                          </p:val>
                                        </p:tav>
                                      </p:tavLst>
                                    </p:anim>
                                    <p:anim calcmode="lin" valueType="num">
                                      <p:cBhvr>
                                        <p:cTn id="29" dur="500" fill="hold"/>
                                        <p:tgtEl>
                                          <p:spTgt spid="28"/>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3" presetClass="entr" presetSubtype="272"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strVal val="2/3*#ppt_w"/>
                                          </p:val>
                                        </p:tav>
                                        <p:tav tm="100000">
                                          <p:val>
                                            <p:strVal val="#ppt_w"/>
                                          </p:val>
                                        </p:tav>
                                      </p:tavLst>
                                    </p:anim>
                                    <p:anim calcmode="lin" valueType="num">
                                      <p:cBhvr>
                                        <p:cTn id="34" dur="500" fill="hold"/>
                                        <p:tgtEl>
                                          <p:spTgt spid="24"/>
                                        </p:tgtEl>
                                        <p:attrNameLst>
                                          <p:attrName>ppt_h</p:attrName>
                                        </p:attrNameLst>
                                      </p:cBhvr>
                                      <p:tavLst>
                                        <p:tav tm="0">
                                          <p:val>
                                            <p:strVal val="2/3*#ppt_h"/>
                                          </p:val>
                                        </p:tav>
                                        <p:tav tm="100000">
                                          <p:val>
                                            <p:strVal val="#ppt_h"/>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anim calcmode="lin" valueType="num">
                                      <p:cBhvr>
                                        <p:cTn id="39" dur="500" fill="hold"/>
                                        <p:tgtEl>
                                          <p:spTgt spid="29"/>
                                        </p:tgtEl>
                                        <p:attrNameLst>
                                          <p:attrName>ppt_x</p:attrName>
                                        </p:attrNameLst>
                                      </p:cBhvr>
                                      <p:tavLst>
                                        <p:tav tm="0">
                                          <p:val>
                                            <p:strVal val="#ppt_x"/>
                                          </p:val>
                                        </p:tav>
                                        <p:tav tm="100000">
                                          <p:val>
                                            <p:strVal val="#ppt_x"/>
                                          </p:val>
                                        </p:tav>
                                      </p:tavLst>
                                    </p:anim>
                                    <p:anim calcmode="lin" valueType="num">
                                      <p:cBhvr>
                                        <p:cTn id="40" dur="500" fill="hold"/>
                                        <p:tgtEl>
                                          <p:spTgt spid="29"/>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23" presetClass="entr" presetSubtype="272"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500" fill="hold"/>
                                        <p:tgtEl>
                                          <p:spTgt spid="25"/>
                                        </p:tgtEl>
                                        <p:attrNameLst>
                                          <p:attrName>ppt_w</p:attrName>
                                        </p:attrNameLst>
                                      </p:cBhvr>
                                      <p:tavLst>
                                        <p:tav tm="0">
                                          <p:val>
                                            <p:strVal val="2/3*#ppt_w"/>
                                          </p:val>
                                        </p:tav>
                                        <p:tav tm="100000">
                                          <p:val>
                                            <p:strVal val="#ppt_w"/>
                                          </p:val>
                                        </p:tav>
                                      </p:tavLst>
                                    </p:anim>
                                    <p:anim calcmode="lin" valueType="num">
                                      <p:cBhvr>
                                        <p:cTn id="45" dur="500" fill="hold"/>
                                        <p:tgtEl>
                                          <p:spTgt spid="25"/>
                                        </p:tgtEl>
                                        <p:attrNameLst>
                                          <p:attrName>ppt_h</p:attrName>
                                        </p:attrNameLst>
                                      </p:cBhvr>
                                      <p:tavLst>
                                        <p:tav tm="0">
                                          <p:val>
                                            <p:strVal val="2/3*#ppt_h"/>
                                          </p:val>
                                        </p:tav>
                                        <p:tav tm="100000">
                                          <p:val>
                                            <p:strVal val="#ppt_h"/>
                                          </p:val>
                                        </p:tav>
                                      </p:tavLst>
                                    </p:anim>
                                  </p:childTnLst>
                                </p:cTn>
                              </p:par>
                            </p:childTnLst>
                          </p:cTn>
                        </p:par>
                        <p:par>
                          <p:cTn id="46" fill="hold">
                            <p:stCondLst>
                              <p:cond delay="4000"/>
                            </p:stCondLst>
                            <p:childTnLst>
                              <p:par>
                                <p:cTn id="47" presetID="47" presetClass="entr" presetSubtype="0"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anim calcmode="lin" valueType="num">
                                      <p:cBhvr>
                                        <p:cTn id="50" dur="500" fill="hold"/>
                                        <p:tgtEl>
                                          <p:spTgt spid="30"/>
                                        </p:tgtEl>
                                        <p:attrNameLst>
                                          <p:attrName>ppt_x</p:attrName>
                                        </p:attrNameLst>
                                      </p:cBhvr>
                                      <p:tavLst>
                                        <p:tav tm="0">
                                          <p:val>
                                            <p:strVal val="#ppt_x"/>
                                          </p:val>
                                        </p:tav>
                                        <p:tav tm="100000">
                                          <p:val>
                                            <p:strVal val="#ppt_x"/>
                                          </p:val>
                                        </p:tav>
                                      </p:tavLst>
                                    </p:anim>
                                    <p:anim calcmode="lin" valueType="num">
                                      <p:cBhvr>
                                        <p:cTn id="51" dur="500" fill="hold"/>
                                        <p:tgtEl>
                                          <p:spTgt spid="30"/>
                                        </p:tgtEl>
                                        <p:attrNameLst>
                                          <p:attrName>ppt_y</p:attrName>
                                        </p:attrNameLst>
                                      </p:cBhvr>
                                      <p:tavLst>
                                        <p:tav tm="0">
                                          <p:val>
                                            <p:strVal val="#ppt_y-.1"/>
                                          </p:val>
                                        </p:tav>
                                        <p:tav tm="100000">
                                          <p:val>
                                            <p:strVal val="#ppt_y"/>
                                          </p:val>
                                        </p:tav>
                                      </p:tavLst>
                                    </p:anim>
                                  </p:childTnLst>
                                </p:cTn>
                              </p:par>
                            </p:childTnLst>
                          </p:cTn>
                        </p:par>
                        <p:par>
                          <p:cTn id="52" fill="hold">
                            <p:stCondLst>
                              <p:cond delay="4500"/>
                            </p:stCondLst>
                            <p:childTnLst>
                              <p:par>
                                <p:cTn id="53" presetID="23" presetClass="entr" presetSubtype="272"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strVal val="2/3*#ppt_w"/>
                                          </p:val>
                                        </p:tav>
                                        <p:tav tm="100000">
                                          <p:val>
                                            <p:strVal val="#ppt_w"/>
                                          </p:val>
                                        </p:tav>
                                      </p:tavLst>
                                    </p:anim>
                                    <p:anim calcmode="lin" valueType="num">
                                      <p:cBhvr>
                                        <p:cTn id="56" dur="500" fill="hold"/>
                                        <p:tgtEl>
                                          <p:spTgt spid="26"/>
                                        </p:tgtEl>
                                        <p:attrNameLst>
                                          <p:attrName>ppt_h</p:attrName>
                                        </p:attrNameLst>
                                      </p:cBhvr>
                                      <p:tavLst>
                                        <p:tav tm="0">
                                          <p:val>
                                            <p:strVal val="2/3*#ppt_h"/>
                                          </p:val>
                                        </p:tav>
                                        <p:tav tm="100000">
                                          <p:val>
                                            <p:strVal val="#ppt_h"/>
                                          </p:val>
                                        </p:tav>
                                      </p:tavLst>
                                    </p:anim>
                                  </p:childTnLst>
                                </p:cTn>
                              </p:par>
                            </p:childTnLst>
                          </p:cTn>
                        </p:par>
                        <p:par>
                          <p:cTn id="57" fill="hold">
                            <p:stCondLst>
                              <p:cond delay="5000"/>
                            </p:stCondLst>
                            <p:childTnLst>
                              <p:par>
                                <p:cTn id="58" presetID="42" presetClass="entr" presetSubtype="0"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anim calcmode="lin" valueType="num">
                                      <p:cBhvr>
                                        <p:cTn id="61" dur="500" fill="hold"/>
                                        <p:tgtEl>
                                          <p:spTgt spid="31"/>
                                        </p:tgtEl>
                                        <p:attrNameLst>
                                          <p:attrName>ppt_x</p:attrName>
                                        </p:attrNameLst>
                                      </p:cBhvr>
                                      <p:tavLst>
                                        <p:tav tm="0">
                                          <p:val>
                                            <p:strVal val="#ppt_x"/>
                                          </p:val>
                                        </p:tav>
                                        <p:tav tm="100000">
                                          <p:val>
                                            <p:strVal val="#ppt_x"/>
                                          </p:val>
                                        </p:tav>
                                      </p:tavLst>
                                    </p:anim>
                                    <p:anim calcmode="lin" valueType="num">
                                      <p:cBhvr>
                                        <p:cTn id="62"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grpId="1" nodeType="clickEffect">
                                  <p:stCondLst>
                                    <p:cond delay="0"/>
                                  </p:stCondLst>
                                  <p:childTnLst>
                                    <p:animEffect transition="out" filter="fade">
                                      <p:cBhvr>
                                        <p:cTn id="66" dur="500" tmFilter="0, 0; .2, .5; .8, .5; 1, 0"/>
                                        <p:tgtEl>
                                          <p:spTgt spid="27"/>
                                        </p:tgtEl>
                                      </p:cBhvr>
                                    </p:animEffect>
                                    <p:animScale>
                                      <p:cBhvr>
                                        <p:cTn id="67" dur="250" autoRev="1" fill="hold"/>
                                        <p:tgtEl>
                                          <p:spTgt spid="27"/>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p:bldP spid="27" grpId="1"/>
      <p:bldP spid="28" grpId="0"/>
      <p:bldP spid="29" grpId="0"/>
      <p:bldP spid="30" grpId="0"/>
      <p:bldP spid="31" grpId="0"/>
      <p:bldP spid="3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90239" y="1021494"/>
            <a:ext cx="7459864" cy="3291029"/>
          </a:xfrm>
          <a:prstGeom prst="rect">
            <a:avLst/>
          </a:prstGeom>
        </p:spPr>
        <p:txBody>
          <a:bodyPr wrap="square">
            <a:spAutoFit/>
          </a:bodyPr>
          <a:lstStyle/>
          <a:p>
            <a:pPr marL="385763" indent="-385763">
              <a:lnSpc>
                <a:spcPct val="120000"/>
              </a:lnSpc>
              <a:spcBef>
                <a:spcPts val="900"/>
              </a:spcBef>
              <a:buClr>
                <a:srgbClr val="00B050"/>
              </a:buClr>
              <a:buFont typeface="+mj-lt"/>
              <a:buAutoNum type="arabicPeriod"/>
            </a:pPr>
            <a:r>
              <a:rPr lang="zh-CN" altLang="en-US" sz="2400" dirty="0">
                <a:solidFill>
                  <a:srgbClr val="686868"/>
                </a:solidFill>
                <a:latin typeface="+mj-ea"/>
                <a:ea typeface="+mj-ea"/>
              </a:rPr>
              <a:t>沟通中遇到的问题</a:t>
            </a:r>
            <a:endParaRPr lang="en-US" altLang="zh-CN" sz="2400" dirty="0">
              <a:solidFill>
                <a:srgbClr val="686868"/>
              </a:solidFill>
              <a:latin typeface="+mj-ea"/>
              <a:ea typeface="+mj-ea"/>
            </a:endParaRPr>
          </a:p>
          <a:p>
            <a:pPr marL="385763" indent="-385763">
              <a:lnSpc>
                <a:spcPct val="120000"/>
              </a:lnSpc>
              <a:spcBef>
                <a:spcPts val="900"/>
              </a:spcBef>
              <a:buClr>
                <a:srgbClr val="00B050"/>
              </a:buClr>
              <a:buFont typeface="+mj-lt"/>
              <a:buAutoNum type="arabicPeriod"/>
            </a:pPr>
            <a:endParaRPr lang="en-US" altLang="zh-CN" sz="2400" dirty="0">
              <a:solidFill>
                <a:srgbClr val="686868"/>
              </a:solidFill>
              <a:latin typeface="+mj-ea"/>
              <a:ea typeface="+mj-ea"/>
            </a:endParaRPr>
          </a:p>
          <a:p>
            <a:pPr marL="385763" indent="-385763">
              <a:lnSpc>
                <a:spcPct val="120000"/>
              </a:lnSpc>
              <a:spcBef>
                <a:spcPts val="900"/>
              </a:spcBef>
              <a:buClr>
                <a:srgbClr val="00B050"/>
              </a:buClr>
              <a:buFont typeface="+mj-lt"/>
              <a:buAutoNum type="arabicPeriod"/>
            </a:pPr>
            <a:endParaRPr lang="en-US" altLang="zh-CN" sz="2400" dirty="0">
              <a:solidFill>
                <a:srgbClr val="686868"/>
              </a:solidFill>
              <a:latin typeface="+mj-ea"/>
              <a:ea typeface="+mj-ea"/>
            </a:endParaRPr>
          </a:p>
          <a:p>
            <a:pPr marL="385763" indent="-385763">
              <a:lnSpc>
                <a:spcPct val="120000"/>
              </a:lnSpc>
              <a:spcBef>
                <a:spcPts val="900"/>
              </a:spcBef>
              <a:buClr>
                <a:srgbClr val="00B050"/>
              </a:buClr>
              <a:buFont typeface="+mj-lt"/>
              <a:buAutoNum type="arabicPeriod"/>
            </a:pPr>
            <a:r>
              <a:rPr lang="zh-CN" altLang="en-US" sz="2400" dirty="0">
                <a:solidFill>
                  <a:srgbClr val="686868"/>
                </a:solidFill>
                <a:latin typeface="+mj-ea"/>
                <a:ea typeface="+mj-ea"/>
              </a:rPr>
              <a:t>需求的易变性</a:t>
            </a:r>
            <a:endParaRPr lang="en-US" altLang="zh-CN" sz="2400" dirty="0">
              <a:solidFill>
                <a:srgbClr val="686868"/>
              </a:solidFill>
              <a:latin typeface="+mj-ea"/>
              <a:ea typeface="+mj-ea"/>
            </a:endParaRPr>
          </a:p>
          <a:p>
            <a:pPr marL="385763" indent="-385763">
              <a:lnSpc>
                <a:spcPct val="120000"/>
              </a:lnSpc>
              <a:spcBef>
                <a:spcPts val="900"/>
              </a:spcBef>
              <a:buClr>
                <a:srgbClr val="00B050"/>
              </a:buClr>
              <a:buFont typeface="+mj-lt"/>
              <a:buAutoNum type="arabicPeriod"/>
            </a:pPr>
            <a:endParaRPr lang="en-US" altLang="zh-CN" sz="2400" dirty="0">
              <a:solidFill>
                <a:srgbClr val="686868"/>
              </a:solidFill>
              <a:latin typeface="+mj-ea"/>
              <a:ea typeface="+mj-ea"/>
            </a:endParaRPr>
          </a:p>
          <a:p>
            <a:pPr marL="385763" indent="-385763">
              <a:lnSpc>
                <a:spcPct val="120000"/>
              </a:lnSpc>
              <a:spcBef>
                <a:spcPts val="900"/>
              </a:spcBef>
              <a:buClr>
                <a:srgbClr val="00B050"/>
              </a:buClr>
              <a:buFont typeface="+mj-lt"/>
              <a:buAutoNum type="arabicPeriod"/>
            </a:pPr>
            <a:r>
              <a:rPr lang="zh-CN" altLang="en-US" sz="2400" dirty="0">
                <a:solidFill>
                  <a:srgbClr val="686868"/>
                </a:solidFill>
                <a:latin typeface="+mj-ea"/>
                <a:ea typeface="+mj-ea"/>
              </a:rPr>
              <a:t>分析人员和顾客理解有误</a:t>
            </a:r>
          </a:p>
        </p:txBody>
      </p:sp>
      <p:sp>
        <p:nvSpPr>
          <p:cNvPr id="4" name="文本"/>
          <p:cNvSpPr txBox="1"/>
          <p:nvPr/>
        </p:nvSpPr>
        <p:spPr>
          <a:xfrm>
            <a:off x="1543462" y="1525786"/>
            <a:ext cx="5000133" cy="1200329"/>
          </a:xfrm>
          <a:prstGeom prst="rect">
            <a:avLst/>
          </a:prstGeom>
          <a:noFill/>
        </p:spPr>
        <p:txBody>
          <a:bodyPr wrap="square" rtlCol="0" anchor="ctr">
            <a:spAutoFit/>
          </a:bodyPr>
          <a:lstStyle/>
          <a:p>
            <a:pPr marL="257175" indent="-257175">
              <a:lnSpc>
                <a:spcPct val="120000"/>
              </a:lnSpc>
              <a:buClr>
                <a:srgbClr val="00B050"/>
              </a:buClr>
              <a:buFont typeface="Wingdings" panose="05000000000000000000" pitchFamily="2" charset="2"/>
              <a:buChar char="¬"/>
            </a:pPr>
            <a:r>
              <a:rPr lang="zh-CN" altLang="en-US" sz="2000" spc="113" dirty="0">
                <a:latin typeface="+mj-ea"/>
                <a:ea typeface="+mj-ea"/>
              </a:rPr>
              <a:t>既不明白也说不清</a:t>
            </a:r>
          </a:p>
          <a:p>
            <a:pPr marL="257175" indent="-257175">
              <a:lnSpc>
                <a:spcPct val="120000"/>
              </a:lnSpc>
              <a:buClr>
                <a:srgbClr val="00B050"/>
              </a:buClr>
              <a:buFont typeface="Wingdings" panose="05000000000000000000" pitchFamily="2" charset="2"/>
              <a:buChar char="¬"/>
            </a:pPr>
            <a:r>
              <a:rPr lang="zh-CN" altLang="en-US" sz="2000" spc="113" dirty="0">
                <a:latin typeface="+mj-ea"/>
                <a:ea typeface="+mj-ea"/>
              </a:rPr>
              <a:t>心里很清楚，但却说不清</a:t>
            </a:r>
          </a:p>
          <a:p>
            <a:pPr marL="257175" indent="-257175">
              <a:lnSpc>
                <a:spcPct val="120000"/>
              </a:lnSpc>
              <a:buClr>
                <a:srgbClr val="00B050"/>
              </a:buClr>
              <a:buFont typeface="Wingdings" panose="05000000000000000000" pitchFamily="2" charset="2"/>
              <a:buChar char="¬"/>
            </a:pPr>
            <a:r>
              <a:rPr lang="zh-CN" altLang="en-US" sz="2000" spc="113" dirty="0">
                <a:latin typeface="+mj-ea"/>
                <a:ea typeface="+mj-ea"/>
              </a:rPr>
              <a:t>对业务非常熟悉，表述也很清晰</a:t>
            </a:r>
          </a:p>
        </p:txBody>
      </p:sp>
      <p:sp>
        <p:nvSpPr>
          <p:cNvPr id="5" name="文本占位符 4"/>
          <p:cNvSpPr txBox="1"/>
          <p:nvPr/>
        </p:nvSpPr>
        <p:spPr>
          <a:xfrm>
            <a:off x="1541556" y="3266563"/>
            <a:ext cx="3982916" cy="5055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b="1" dirty="0">
                <a:solidFill>
                  <a:srgbClr val="FF8900"/>
                </a:solidFill>
              </a:rPr>
              <a:t>唯一不变的就是变化</a:t>
            </a:r>
          </a:p>
        </p:txBody>
      </p:sp>
      <p:pic>
        <p:nvPicPr>
          <p:cNvPr id="7" name="图片 6"/>
          <p:cNvPicPr>
            <a:picLocks noChangeAspect="1"/>
          </p:cNvPicPr>
          <p:nvPr/>
        </p:nvPicPr>
        <p:blipFill>
          <a:blip r:embed="rId3">
            <a:clrChange>
              <a:clrFrom>
                <a:srgbClr val="F6F6F6"/>
              </a:clrFrom>
              <a:clrTo>
                <a:srgbClr val="F6F6F6">
                  <a:alpha val="0"/>
                </a:srgbClr>
              </a:clrTo>
            </a:clrChange>
          </a:blip>
          <a:stretch>
            <a:fillRect/>
          </a:stretch>
        </p:blipFill>
        <p:spPr>
          <a:xfrm>
            <a:off x="6037881" y="1416044"/>
            <a:ext cx="2747292" cy="2803647"/>
          </a:xfrm>
          <a:prstGeom prst="rect">
            <a:avLst/>
          </a:prstGeom>
        </p:spPr>
      </p:pic>
      <p:sp>
        <p:nvSpPr>
          <p:cNvPr id="2" name="标题 1"/>
          <p:cNvSpPr>
            <a:spLocks noGrp="1"/>
          </p:cNvSpPr>
          <p:nvPr>
            <p:ph type="title"/>
          </p:nvPr>
        </p:nvSpPr>
        <p:spPr/>
        <p:txBody>
          <a:bodyPr/>
          <a:lstStyle/>
          <a:p>
            <a:r>
              <a:rPr lang="zh-CN" altLang="en-US" kern="100" dirty="0">
                <a:latin typeface="+mn-ea"/>
                <a:cs typeface="Times New Roman" panose="02020603050405020304" pitchFamily="18" charset="0"/>
              </a:rPr>
              <a:t>需求分析的困难</a:t>
            </a:r>
            <a:endParaRPr lang="zh-CN" altLang="en-US" dirty="0"/>
          </a:p>
        </p:txBody>
      </p:sp>
      <p:sp>
        <p:nvSpPr>
          <p:cNvPr id="6" name="日期占位符 5"/>
          <p:cNvSpPr>
            <a:spLocks noGrp="1"/>
          </p:cNvSpPr>
          <p:nvPr>
            <p:ph type="dt" sz="half" idx="10"/>
          </p:nvPr>
        </p:nvSpPr>
        <p:spPr/>
        <p:txBody>
          <a:bodyPr/>
          <a:lstStyle/>
          <a:p>
            <a:fld id="{41F66E08-2231-4AE1-8F87-D40526277EA5}" type="datetime1">
              <a:rPr lang="zh-CN" altLang="en-US" smtClean="0"/>
              <a:t>2022/3/30</a:t>
            </a:fld>
            <a:endParaRPr lang="zh-CN" altLang="en-US"/>
          </a:p>
        </p:txBody>
      </p:sp>
      <p:sp>
        <p:nvSpPr>
          <p:cNvPr id="8" name="页脚占位符 7"/>
          <p:cNvSpPr>
            <a:spLocks noGrp="1"/>
          </p:cNvSpPr>
          <p:nvPr>
            <p:ph type="ftr" sz="quarter" idx="11"/>
          </p:nvPr>
        </p:nvSpPr>
        <p:spPr/>
        <p:txBody>
          <a:bodyPr/>
          <a:lstStyle/>
          <a:p>
            <a:r>
              <a:rPr lang="zh-CN" altLang="en-US"/>
              <a:t>软件工程</a:t>
            </a:r>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29</a:t>
            </a:fld>
            <a:endParaRPr lang="zh-CN" altLang="en-US"/>
          </a:p>
        </p:txBody>
      </p:sp>
    </p:spTree>
    <p:extLst>
      <p:ext uri="{BB962C8B-B14F-4D97-AF65-F5344CB8AC3E}">
        <p14:creationId xmlns:p14="http://schemas.microsoft.com/office/powerpoint/2010/main" val="126857396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wipe(up)">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arn(outVertic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wipe(up)">
                                      <p:cBhvr>
                                        <p:cTn id="27"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pPr marL="457200" indent="-457200">
              <a:buFont typeface="+mj-lt"/>
              <a:buAutoNum type="arabicPeriod"/>
            </a:pPr>
            <a:r>
              <a:rPr lang="zh-CN" altLang="zh-CN" sz="2800" dirty="0"/>
              <a:t>以下关于系统原型的叙述中，不正确的是（ ）。</a:t>
            </a:r>
          </a:p>
        </p:txBody>
      </p:sp>
      <p:sp>
        <p:nvSpPr>
          <p:cNvPr id="6" name="文本框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400" dirty="0"/>
              <a:t>可以帮助导出系统需求并验证需求的有效性</a:t>
            </a:r>
          </a:p>
        </p:txBody>
      </p:sp>
      <p:sp>
        <p:nvSpPr>
          <p:cNvPr id="7" name="文本框 6"/>
          <p:cNvSpPr txBox="1"/>
          <p:nvPr>
            <p:custDataLst>
              <p:tags r:id="rId4"/>
            </p:custDataLst>
          </p:nvPr>
        </p:nvSpPr>
        <p:spPr>
          <a:xfrm>
            <a:off x="1828800" y="2603897"/>
            <a:ext cx="6400800" cy="482203"/>
          </a:xfrm>
          <a:prstGeom prst="rect">
            <a:avLst/>
          </a:prstGeom>
          <a:noFill/>
        </p:spPr>
        <p:txBody>
          <a:bodyPr vert="horz" rtlCol="0" anchor="ctr" anchorCtr="0">
            <a:noAutofit/>
          </a:bodyPr>
          <a:lstStyle/>
          <a:p>
            <a:r>
              <a:rPr lang="zh-CN" altLang="zh-CN" sz="2400" dirty="0"/>
              <a:t>可以用来探索特殊的软件解决方案</a:t>
            </a:r>
          </a:p>
        </p:txBody>
      </p:sp>
      <p:sp>
        <p:nvSpPr>
          <p:cNvPr id="8" name="文本框 7"/>
          <p:cNvSpPr txBox="1"/>
          <p:nvPr>
            <p:custDataLst>
              <p:tags r:id="rId5"/>
            </p:custDataLst>
          </p:nvPr>
        </p:nvSpPr>
        <p:spPr>
          <a:xfrm>
            <a:off x="1828800" y="3118247"/>
            <a:ext cx="6400800" cy="482203"/>
          </a:xfrm>
          <a:prstGeom prst="rect">
            <a:avLst/>
          </a:prstGeom>
          <a:noFill/>
        </p:spPr>
        <p:txBody>
          <a:bodyPr vert="horz" rtlCol="0" anchor="ctr" anchorCtr="0">
            <a:noAutofit/>
          </a:bodyPr>
          <a:lstStyle/>
          <a:p>
            <a:r>
              <a:rPr lang="zh-CN" altLang="zh-CN" sz="2400" dirty="0"/>
              <a:t>可以用来指导代码优化</a:t>
            </a:r>
          </a:p>
        </p:txBody>
      </p:sp>
      <p:sp>
        <p:nvSpPr>
          <p:cNvPr id="9" name="文本框 8"/>
          <p:cNvSpPr txBox="1"/>
          <p:nvPr>
            <p:custDataLst>
              <p:tags r:id="rId6"/>
            </p:custDataLst>
          </p:nvPr>
        </p:nvSpPr>
        <p:spPr>
          <a:xfrm>
            <a:off x="1828800" y="3632597"/>
            <a:ext cx="6400800" cy="482203"/>
          </a:xfrm>
          <a:prstGeom prst="rect">
            <a:avLst/>
          </a:prstGeom>
          <a:noFill/>
        </p:spPr>
        <p:txBody>
          <a:bodyPr vert="horz" rtlCol="0" anchor="ctr" anchorCtr="0">
            <a:noAutofit/>
          </a:bodyPr>
          <a:lstStyle/>
          <a:p>
            <a:r>
              <a:rPr lang="zh-CN" altLang="zh-CN" sz="2400" dirty="0"/>
              <a:t>可以用来支持用户界面设计</a:t>
            </a:r>
          </a:p>
        </p:txBody>
      </p:sp>
      <p:sp>
        <p:nvSpPr>
          <p:cNvPr id="10" name="椭圆 9"/>
          <p:cNvSpPr>
            <a:spLocks noChangeAspect="1"/>
          </p:cNvSpPr>
          <p:nvPr>
            <p:custDataLst>
              <p:tags r:id="rId7"/>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178719" y="2652117"/>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9"/>
            </p:custDataLst>
          </p:nvPr>
        </p:nvSpPr>
        <p:spPr>
          <a:xfrm>
            <a:off x="1178719" y="3166467"/>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0"/>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椭圆 19">
            <a:extLst>
              <a:ext uri="{FF2B5EF4-FFF2-40B4-BE49-F238E27FC236}">
                <a16:creationId xmlns:a16="http://schemas.microsoft.com/office/drawing/2014/main" id="{3D7C4582-69C8-415B-A66F-35915451D323}"/>
              </a:ext>
            </a:extLst>
          </p:cNvPr>
          <p:cNvSpPr>
            <a:spLocks noChangeAspect="1"/>
          </p:cNvSpPr>
          <p:nvPr>
            <p:custDataLst>
              <p:tags r:id="rId11"/>
            </p:custDataLst>
          </p:nvPr>
        </p:nvSpPr>
        <p:spPr>
          <a:xfrm>
            <a:off x="1178719" y="3761184"/>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5"/>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6"/>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 name="文本框 1">
            <a:extLst>
              <a:ext uri="{FF2B5EF4-FFF2-40B4-BE49-F238E27FC236}">
                <a16:creationId xmlns:a16="http://schemas.microsoft.com/office/drawing/2014/main" id="{71FDD274-3EA3-42F6-8BF2-100621475290}"/>
              </a:ext>
            </a:extLst>
          </p:cNvPr>
          <p:cNvSpPr txBox="1"/>
          <p:nvPr>
            <p:custDataLst>
              <p:tags r:id="rId14"/>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9321838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0"/>
          </p:nvPr>
        </p:nvSpPr>
        <p:spPr/>
        <p:txBody>
          <a:bodyPr/>
          <a:lstStyle/>
          <a:p>
            <a:fld id="{5902FD77-8323-485D-87E2-91A0E9C84954}" type="datetime1">
              <a:rPr lang="zh-CN" altLang="en-US" smtClean="0"/>
              <a:t>2022/3/30</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30</a:t>
            </a:fld>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8095" y="836028"/>
            <a:ext cx="5715000" cy="3486150"/>
          </a:xfrm>
          <a:prstGeom prst="rect">
            <a:avLst/>
          </a:prstGeom>
        </p:spPr>
      </p:pic>
      <p:sp>
        <p:nvSpPr>
          <p:cNvPr id="7" name="矩形 6"/>
          <p:cNvSpPr/>
          <p:nvPr/>
        </p:nvSpPr>
        <p:spPr>
          <a:xfrm>
            <a:off x="2286725" y="4235312"/>
            <a:ext cx="4570547" cy="369332"/>
          </a:xfrm>
          <a:prstGeom prst="rect">
            <a:avLst/>
          </a:prstGeom>
        </p:spPr>
        <p:txBody>
          <a:bodyPr wrap="none">
            <a:spAutoFit/>
          </a:bodyPr>
          <a:lstStyle/>
          <a:p>
            <a:r>
              <a:rPr lang="en-US" altLang="zh-CN" dirty="0">
                <a:hlinkClick r:id="rId4"/>
              </a:rPr>
              <a:t>http://www.woshipm.com/pmd/662700.html</a:t>
            </a:r>
            <a:endParaRPr lang="zh-CN" altLang="en-US" dirty="0"/>
          </a:p>
        </p:txBody>
      </p:sp>
      <p:sp>
        <p:nvSpPr>
          <p:cNvPr id="8" name="矩形 7"/>
          <p:cNvSpPr/>
          <p:nvPr/>
        </p:nvSpPr>
        <p:spPr>
          <a:xfrm>
            <a:off x="-5444119" y="3743831"/>
            <a:ext cx="5444119" cy="491481"/>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a:lnSpc>
                <a:spcPct val="120000"/>
              </a:lnSpc>
            </a:pPr>
            <a:r>
              <a:rPr lang="zh-CN" altLang="zh-CN" sz="2400" b="1" dirty="0">
                <a:solidFill>
                  <a:schemeClr val="bg1"/>
                </a:solidFill>
              </a:rPr>
              <a:t>需求分析</a:t>
            </a:r>
            <a:r>
              <a:rPr lang="zh-CN" altLang="en-US" sz="2400" b="1" dirty="0">
                <a:solidFill>
                  <a:schemeClr val="bg1"/>
                </a:solidFill>
              </a:rPr>
              <a:t>是供需双方必须经过的磨合期</a:t>
            </a:r>
            <a:endParaRPr lang="zh-CN" altLang="zh-CN" sz="2400" b="1" dirty="0">
              <a:solidFill>
                <a:schemeClr val="bg1"/>
              </a:solidFill>
            </a:endParaRPr>
          </a:p>
        </p:txBody>
      </p:sp>
    </p:spTree>
    <p:extLst>
      <p:ext uri="{BB962C8B-B14F-4D97-AF65-F5344CB8AC3E}">
        <p14:creationId xmlns:p14="http://schemas.microsoft.com/office/powerpoint/2010/main" val="72935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00382 -0.00124 L 0.80851 -0.00062 " pathEditMode="relative" rAng="0" ptsTypes="AA">
                                      <p:cBhvr>
                                        <p:cTn id="6" dur="6000" fill="hold"/>
                                        <p:tgtEl>
                                          <p:spTgt spid="8"/>
                                        </p:tgtEl>
                                        <p:attrNameLst>
                                          <p:attrName>ppt_x</p:attrName>
                                          <p:attrName>ppt_y</p:attrName>
                                        </p:attrNameLst>
                                      </p:cBhvr>
                                      <p:rCtr x="40608"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37674" y="2436945"/>
            <a:ext cx="2502568" cy="830997"/>
          </a:xfrm>
          <a:prstGeom prst="rect">
            <a:avLst/>
          </a:prstGeom>
        </p:spPr>
        <p:txBody>
          <a:bodyPr wrap="square">
            <a:spAutoFit/>
          </a:bodyPr>
          <a:lstStyle/>
          <a:p>
            <a:pPr algn="ctr">
              <a:lnSpc>
                <a:spcPct val="120000"/>
              </a:lnSpc>
              <a:spcBef>
                <a:spcPts val="900"/>
              </a:spcBef>
              <a:buClr>
                <a:srgbClr val="00B050"/>
              </a:buClr>
            </a:pPr>
            <a:r>
              <a:rPr lang="zh-CN" altLang="en-US" sz="2000" b="1" dirty="0">
                <a:solidFill>
                  <a:srgbClr val="686868"/>
                </a:solidFill>
                <a:latin typeface="+mj-ea"/>
                <a:ea typeface="+mj-ea"/>
              </a:rPr>
              <a:t>分析人员和顾客理解有误造成的结果</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4779" y="672502"/>
            <a:ext cx="5347371" cy="4015771"/>
          </a:xfrm>
          <a:prstGeom prst="rect">
            <a:avLst/>
          </a:prstGeom>
        </p:spPr>
      </p:pic>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需求分析的困难</a:t>
            </a:r>
            <a:endParaRPr lang="zh-CN" altLang="en-US" dirty="0"/>
          </a:p>
        </p:txBody>
      </p:sp>
      <p:sp>
        <p:nvSpPr>
          <p:cNvPr id="5" name="日期占位符 4"/>
          <p:cNvSpPr>
            <a:spLocks noGrp="1"/>
          </p:cNvSpPr>
          <p:nvPr>
            <p:ph type="dt" sz="half" idx="10"/>
          </p:nvPr>
        </p:nvSpPr>
        <p:spPr/>
        <p:txBody>
          <a:bodyPr/>
          <a:lstStyle/>
          <a:p>
            <a:fld id="{6C0315CB-983B-4A0A-9CEF-176CE754FF7D}"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31</a:t>
            </a:fld>
            <a:endParaRPr lang="zh-CN" altLang="en-US"/>
          </a:p>
        </p:txBody>
      </p:sp>
    </p:spTree>
    <p:extLst>
      <p:ext uri="{BB962C8B-B14F-4D97-AF65-F5344CB8AC3E}">
        <p14:creationId xmlns:p14="http://schemas.microsoft.com/office/powerpoint/2010/main" val="83161120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zh-CN" dirty="0"/>
              <a:t>需求获取的内容</a:t>
            </a:r>
            <a:endParaRPr lang="zh-CN" altLang="en-US" dirty="0"/>
          </a:p>
        </p:txBody>
      </p:sp>
      <p:sp>
        <p:nvSpPr>
          <p:cNvPr id="7" name="内容占位符 6"/>
          <p:cNvSpPr>
            <a:spLocks noGrp="1"/>
          </p:cNvSpPr>
          <p:nvPr>
            <p:ph idx="1"/>
          </p:nvPr>
        </p:nvSpPr>
        <p:spPr>
          <a:xfrm>
            <a:off x="768097" y="1010653"/>
            <a:ext cx="7832833" cy="3721368"/>
          </a:xfrm>
        </p:spPr>
        <p:txBody>
          <a:bodyPr>
            <a:noAutofit/>
          </a:bodyPr>
          <a:lstStyle/>
          <a:p>
            <a:pPr marL="342900" indent="-342900">
              <a:lnSpc>
                <a:spcPct val="100000"/>
              </a:lnSpc>
            </a:pPr>
            <a:r>
              <a:rPr lang="zh-CN" altLang="en-US" sz="2000" dirty="0">
                <a:solidFill>
                  <a:schemeClr val="tx1">
                    <a:lumMod val="65000"/>
                    <a:lumOff val="35000"/>
                  </a:schemeClr>
                </a:solidFill>
              </a:rPr>
              <a:t>先集中在使用者对系统的观点上，以收集用户原始资料，数据、工作方式、工作流程、使用要求等为工作起点，深入到部门、车间、班组，做好原始纪录；</a:t>
            </a:r>
            <a:endParaRPr lang="en-US" altLang="zh-CN" sz="2000" dirty="0">
              <a:solidFill>
                <a:schemeClr val="tx1">
                  <a:lumMod val="65000"/>
                  <a:lumOff val="35000"/>
                </a:schemeClr>
              </a:solidFill>
            </a:endParaRPr>
          </a:p>
          <a:p>
            <a:pPr marL="342900" indent="-342900">
              <a:lnSpc>
                <a:spcPct val="100000"/>
              </a:lnSpc>
            </a:pPr>
            <a:r>
              <a:rPr lang="zh-CN" altLang="en-US" sz="2000" dirty="0">
                <a:solidFill>
                  <a:schemeClr val="tx1">
                    <a:lumMod val="65000"/>
                    <a:lumOff val="35000"/>
                  </a:schemeClr>
                </a:solidFill>
              </a:rPr>
              <a:t>然后根据对问题及其环境的理解与软件开发经验，改正用户需求的模糊性、歧义性和不一致性，排除由于用户的片面性和短期行为所导致的不合理要求、挖掘用户尚未提出但具有价值的潜在需求，并在用户的帮助下对相互冲突的要求进行折衷，使用户需求逐步精确化、一致化和完全化；</a:t>
            </a:r>
          </a:p>
          <a:p>
            <a:pPr marL="342900" indent="-342900" defTabSz="914400">
              <a:lnSpc>
                <a:spcPct val="100000"/>
              </a:lnSpc>
              <a:defRPr/>
            </a:pPr>
            <a:r>
              <a:rPr lang="zh-CN" altLang="en-US" sz="2000" dirty="0">
                <a:solidFill>
                  <a:schemeClr val="tx1">
                    <a:lumMod val="65000"/>
                    <a:lumOff val="35000"/>
                  </a:schemeClr>
                </a:solidFill>
              </a:rPr>
              <a:t>需求获取不是一次完成，不仅仅在分析阶段，在问题定义、可行性研究阶段都需要，是往复进行、逐步深化的结果。</a:t>
            </a:r>
          </a:p>
        </p:txBody>
      </p:sp>
      <p:sp>
        <p:nvSpPr>
          <p:cNvPr id="3" name="日期占位符 2"/>
          <p:cNvSpPr>
            <a:spLocks noGrp="1"/>
          </p:cNvSpPr>
          <p:nvPr>
            <p:ph type="dt" sz="half" idx="10"/>
          </p:nvPr>
        </p:nvSpPr>
        <p:spPr/>
        <p:txBody>
          <a:bodyPr/>
          <a:lstStyle/>
          <a:p>
            <a:fld id="{5902FD77-8323-485D-87E2-91A0E9C84954}" type="datetime1">
              <a:rPr lang="zh-CN" altLang="en-US" smtClean="0"/>
              <a:t>2022/3/30</a:t>
            </a:fld>
            <a:endParaRPr lang="zh-CN" altLang="en-US" dirty="0"/>
          </a:p>
        </p:txBody>
      </p:sp>
      <p:sp>
        <p:nvSpPr>
          <p:cNvPr id="4" name="页脚占位符 3"/>
          <p:cNvSpPr>
            <a:spLocks noGrp="1"/>
          </p:cNvSpPr>
          <p:nvPr>
            <p:ph type="ftr" sz="quarter" idx="11"/>
          </p:nvPr>
        </p:nvSpPr>
        <p:spPr/>
        <p:txBody>
          <a:bodyPr/>
          <a:lstStyle/>
          <a:p>
            <a:r>
              <a:rPr lang="zh-CN" altLang="en-US" dirty="0"/>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32</a:t>
            </a:fld>
            <a:endParaRPr lang="zh-CN" altLang="en-US"/>
          </a:p>
        </p:txBody>
      </p:sp>
    </p:spTree>
    <p:extLst>
      <p:ext uri="{BB962C8B-B14F-4D97-AF65-F5344CB8AC3E}">
        <p14:creationId xmlns:p14="http://schemas.microsoft.com/office/powerpoint/2010/main" val="4188118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62804" y="1145799"/>
            <a:ext cx="6303991" cy="1874359"/>
          </a:xfrm>
          <a:prstGeom prst="rect">
            <a:avLst/>
          </a:prstGeom>
        </p:spPr>
        <p:txBody>
          <a:bodyPr wrap="square">
            <a:spAutoFit/>
          </a:bodyPr>
          <a:lstStyle/>
          <a:p>
            <a:pPr>
              <a:lnSpc>
                <a:spcPct val="120000"/>
              </a:lnSpc>
              <a:spcBef>
                <a:spcPts val="900"/>
              </a:spcBef>
              <a:buClr>
                <a:srgbClr val="00B050"/>
              </a:buClr>
            </a:pPr>
            <a:r>
              <a:rPr lang="zh-CN" altLang="en-US" sz="2800" dirty="0">
                <a:solidFill>
                  <a:srgbClr val="686868"/>
                </a:solidFill>
                <a:latin typeface="+mj-ea"/>
                <a:ea typeface="+mj-ea"/>
              </a:rPr>
              <a:t>第一阶段：“访谈式”（</a:t>
            </a:r>
            <a:r>
              <a:rPr lang="en-US" altLang="zh-CN" sz="2800" dirty="0">
                <a:solidFill>
                  <a:srgbClr val="686868"/>
                </a:solidFill>
                <a:latin typeface="+mj-ea"/>
                <a:ea typeface="+mj-ea"/>
              </a:rPr>
              <a:t>Visitation</a:t>
            </a:r>
            <a:r>
              <a:rPr lang="zh-CN" altLang="en-US" sz="2800" dirty="0">
                <a:solidFill>
                  <a:srgbClr val="686868"/>
                </a:solidFill>
                <a:latin typeface="+mj-ea"/>
                <a:ea typeface="+mj-ea"/>
              </a:rPr>
              <a:t>）</a:t>
            </a:r>
          </a:p>
          <a:p>
            <a:pPr>
              <a:lnSpc>
                <a:spcPct val="120000"/>
              </a:lnSpc>
              <a:spcBef>
                <a:spcPts val="900"/>
              </a:spcBef>
              <a:buClr>
                <a:srgbClr val="00B050"/>
              </a:buClr>
            </a:pPr>
            <a:r>
              <a:rPr lang="zh-CN" altLang="en-US" sz="2800" dirty="0">
                <a:solidFill>
                  <a:srgbClr val="686868"/>
                </a:solidFill>
                <a:latin typeface="+mj-ea"/>
                <a:ea typeface="+mj-ea"/>
              </a:rPr>
              <a:t>第二阶段：“诱导式”（</a:t>
            </a:r>
            <a:r>
              <a:rPr lang="en-US" altLang="zh-CN" sz="2800" dirty="0">
                <a:solidFill>
                  <a:srgbClr val="686868"/>
                </a:solidFill>
                <a:latin typeface="+mj-ea"/>
                <a:ea typeface="+mj-ea"/>
              </a:rPr>
              <a:t>Inducement</a:t>
            </a:r>
            <a:r>
              <a:rPr lang="zh-CN" altLang="en-US" sz="2800" dirty="0">
                <a:solidFill>
                  <a:srgbClr val="686868"/>
                </a:solidFill>
                <a:latin typeface="+mj-ea"/>
                <a:ea typeface="+mj-ea"/>
              </a:rPr>
              <a:t>）</a:t>
            </a:r>
          </a:p>
          <a:p>
            <a:pPr>
              <a:lnSpc>
                <a:spcPct val="120000"/>
              </a:lnSpc>
              <a:spcBef>
                <a:spcPts val="900"/>
              </a:spcBef>
              <a:buClr>
                <a:srgbClr val="00B050"/>
              </a:buClr>
            </a:pPr>
            <a:r>
              <a:rPr lang="zh-CN" altLang="en-US" sz="2800" dirty="0">
                <a:solidFill>
                  <a:srgbClr val="686868"/>
                </a:solidFill>
                <a:latin typeface="+mj-ea"/>
                <a:ea typeface="+mj-ea"/>
              </a:rPr>
              <a:t>第三阶段：“确认式”（</a:t>
            </a:r>
            <a:r>
              <a:rPr lang="en-US" altLang="zh-CN" sz="2800" dirty="0">
                <a:solidFill>
                  <a:srgbClr val="686868"/>
                </a:solidFill>
                <a:latin typeface="+mj-ea"/>
                <a:ea typeface="+mj-ea"/>
              </a:rPr>
              <a:t>Affirm</a:t>
            </a:r>
            <a:r>
              <a:rPr lang="zh-CN" altLang="en-US" sz="2800" dirty="0">
                <a:solidFill>
                  <a:srgbClr val="686868"/>
                </a:solidFill>
                <a:latin typeface="+mj-ea"/>
                <a:ea typeface="+mj-ea"/>
              </a:rPr>
              <a:t>）</a:t>
            </a:r>
          </a:p>
        </p:txBody>
      </p:sp>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pic>
        <p:nvPicPr>
          <p:cNvPr id="13" name="图片 12"/>
          <p:cNvPicPr>
            <a:picLocks noChangeAspect="1"/>
          </p:cNvPicPr>
          <p:nvPr/>
        </p:nvPicPr>
        <p:blipFill>
          <a:blip r:embed="rId3" cstate="print">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6097465" y="2486371"/>
            <a:ext cx="3046535" cy="3046535"/>
          </a:xfrm>
          <a:prstGeom prst="rect">
            <a:avLst/>
          </a:prstGeom>
        </p:spPr>
      </p:pic>
      <p:sp>
        <p:nvSpPr>
          <p:cNvPr id="5" name="标题 4"/>
          <p:cNvSpPr>
            <a:spLocks noGrp="1"/>
          </p:cNvSpPr>
          <p:nvPr>
            <p:ph type="title"/>
          </p:nvPr>
        </p:nvSpPr>
        <p:spPr/>
        <p:txBody>
          <a:bodyPr/>
          <a:lstStyle/>
          <a:p>
            <a:r>
              <a:rPr lang="zh-CN" altLang="en-US" kern="100" dirty="0">
                <a:latin typeface="+mn-ea"/>
                <a:cs typeface="Times New Roman" panose="02020603050405020304" pitchFamily="18" charset="0"/>
              </a:rPr>
              <a:t>需求获取的方法</a:t>
            </a:r>
            <a:endParaRPr lang="zh-CN" altLang="en-US" dirty="0"/>
          </a:p>
        </p:txBody>
      </p:sp>
      <p:sp>
        <p:nvSpPr>
          <p:cNvPr id="6" name="日期占位符 5"/>
          <p:cNvSpPr>
            <a:spLocks noGrp="1"/>
          </p:cNvSpPr>
          <p:nvPr>
            <p:ph type="dt" sz="half" idx="10"/>
          </p:nvPr>
        </p:nvSpPr>
        <p:spPr/>
        <p:txBody>
          <a:bodyPr/>
          <a:lstStyle/>
          <a:p>
            <a:fld id="{EAF77FA7-52B6-4A67-A658-73BD6832C833}" type="datetime1">
              <a:rPr lang="zh-CN" altLang="en-US" smtClean="0"/>
              <a:t>2022/3/30</a:t>
            </a:fld>
            <a:endParaRPr lang="zh-CN" altLang="en-US"/>
          </a:p>
        </p:txBody>
      </p:sp>
      <p:sp>
        <p:nvSpPr>
          <p:cNvPr id="7" name="页脚占位符 6"/>
          <p:cNvSpPr>
            <a:spLocks noGrp="1"/>
          </p:cNvSpPr>
          <p:nvPr>
            <p:ph type="ftr" sz="quarter" idx="11"/>
          </p:nvPr>
        </p:nvSpPr>
        <p:spPr/>
        <p:txBody>
          <a:bodyPr/>
          <a:lstStyle/>
          <a:p>
            <a:r>
              <a:rPr lang="zh-CN" altLang="en-US"/>
              <a:t>软件工程</a:t>
            </a:r>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33</a:t>
            </a:fld>
            <a:endParaRPr lang="zh-CN" altLang="en-US"/>
          </a:p>
        </p:txBody>
      </p:sp>
      <p:sp>
        <p:nvSpPr>
          <p:cNvPr id="10" name="矩形 9"/>
          <p:cNvSpPr/>
          <p:nvPr/>
        </p:nvSpPr>
        <p:spPr>
          <a:xfrm>
            <a:off x="333673" y="3371053"/>
            <a:ext cx="5763792"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228600">
              <a:lnSpc>
                <a:spcPct val="120000"/>
              </a:lnSpc>
              <a:buClr>
                <a:schemeClr val="tx1"/>
              </a:buClr>
            </a:pPr>
            <a:r>
              <a:rPr lang="zh-CN" altLang="en-US" sz="2000" dirty="0">
                <a:solidFill>
                  <a:srgbClr val="000000"/>
                </a:solidFill>
                <a:latin typeface="+mj-ea"/>
                <a:ea typeface="+mj-ea"/>
              </a:rPr>
              <a:t>搜集资料、</a:t>
            </a:r>
            <a:r>
              <a:rPr lang="zh-CN" altLang="en-US" sz="2000" dirty="0">
                <a:latin typeface="+mj-ea"/>
                <a:ea typeface="+mj-ea"/>
              </a:rPr>
              <a:t>调查表格、</a:t>
            </a:r>
            <a:r>
              <a:rPr lang="zh-CN" altLang="en-US" sz="2000" dirty="0">
                <a:solidFill>
                  <a:srgbClr val="000000"/>
                </a:solidFill>
                <a:latin typeface="+mj-ea"/>
                <a:ea typeface="+mj-ea"/>
              </a:rPr>
              <a:t>实地观察、参加业务实践、</a:t>
            </a:r>
          </a:p>
          <a:p>
            <a:pPr indent="-228600">
              <a:lnSpc>
                <a:spcPct val="120000"/>
              </a:lnSpc>
              <a:buClr>
                <a:schemeClr val="tx1"/>
              </a:buClr>
            </a:pPr>
            <a:r>
              <a:rPr lang="zh-CN" altLang="en-US" sz="2000" dirty="0">
                <a:solidFill>
                  <a:srgbClr val="000000"/>
                </a:solidFill>
                <a:latin typeface="+mj-ea"/>
                <a:ea typeface="+mj-ea"/>
              </a:rPr>
              <a:t>设计场景、</a:t>
            </a:r>
            <a:r>
              <a:rPr lang="zh-CN" altLang="en-US" sz="2000" dirty="0">
                <a:latin typeface="+mj-ea"/>
                <a:ea typeface="+mj-ea"/>
              </a:rPr>
              <a:t>情景分析、联合分析小组、</a:t>
            </a:r>
            <a:r>
              <a:rPr lang="zh-CN" altLang="en-US" sz="2000" dirty="0">
                <a:solidFill>
                  <a:srgbClr val="000000"/>
                </a:solidFill>
                <a:latin typeface="+mj-ea"/>
                <a:ea typeface="+mj-ea"/>
              </a:rPr>
              <a:t>建立快速软件原型</a:t>
            </a:r>
          </a:p>
        </p:txBody>
      </p:sp>
    </p:spTree>
    <p:extLst>
      <p:ext uri="{BB962C8B-B14F-4D97-AF65-F5344CB8AC3E}">
        <p14:creationId xmlns:p14="http://schemas.microsoft.com/office/powerpoint/2010/main" val="59436019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软件需求获取方法应用现状调查</a:t>
            </a:r>
          </a:p>
        </p:txBody>
      </p:sp>
      <p:sp>
        <p:nvSpPr>
          <p:cNvPr id="3" name="日期占位符 2"/>
          <p:cNvSpPr>
            <a:spLocks noGrp="1"/>
          </p:cNvSpPr>
          <p:nvPr>
            <p:ph type="dt" sz="half" idx="10"/>
          </p:nvPr>
        </p:nvSpPr>
        <p:spPr/>
        <p:txBody>
          <a:bodyPr/>
          <a:lstStyle/>
          <a:p>
            <a:fld id="{5902FD77-8323-485D-87E2-91A0E9C84954}" type="datetime1">
              <a:rPr lang="zh-CN" altLang="en-US" smtClean="0"/>
              <a:t>2022/3/30</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34</a:t>
            </a:fld>
            <a:endParaRPr lang="zh-CN" altLang="en-US"/>
          </a:p>
        </p:txBody>
      </p:sp>
      <p:pic>
        <p:nvPicPr>
          <p:cNvPr id="6" name="图片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0042" y="696566"/>
            <a:ext cx="8158208" cy="4017610"/>
          </a:xfrm>
          <a:prstGeom prst="rect">
            <a:avLst/>
          </a:prstGeom>
        </p:spPr>
      </p:pic>
    </p:spTree>
    <p:extLst>
      <p:ext uri="{BB962C8B-B14F-4D97-AF65-F5344CB8AC3E}">
        <p14:creationId xmlns:p14="http://schemas.microsoft.com/office/powerpoint/2010/main" val="790796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61172" y="1027512"/>
            <a:ext cx="4232386" cy="1204945"/>
          </a:xfrm>
          <a:prstGeom prst="rect">
            <a:avLst/>
          </a:prstGeom>
        </p:spPr>
        <p:txBody>
          <a:bodyPr wrap="square">
            <a:spAutoFit/>
          </a:bodyPr>
          <a:lstStyle/>
          <a:p>
            <a:pPr>
              <a:lnSpc>
                <a:spcPct val="120000"/>
              </a:lnSpc>
              <a:spcBef>
                <a:spcPts val="900"/>
              </a:spcBef>
              <a:buClr>
                <a:srgbClr val="00B050"/>
              </a:buClr>
            </a:pPr>
            <a:r>
              <a:rPr lang="zh-CN" altLang="en-US" sz="2400" b="1" dirty="0">
                <a:solidFill>
                  <a:srgbClr val="686868"/>
                </a:solidFill>
                <a:latin typeface="+mj-ea"/>
                <a:ea typeface="+mj-ea"/>
              </a:rPr>
              <a:t>需求分析成功与否的关键在于</a:t>
            </a:r>
            <a:endParaRPr lang="en-US" altLang="zh-CN" sz="2400" b="1" dirty="0">
              <a:solidFill>
                <a:srgbClr val="686868"/>
              </a:solidFill>
              <a:latin typeface="+mj-ea"/>
              <a:ea typeface="+mj-ea"/>
            </a:endParaRPr>
          </a:p>
          <a:p>
            <a:pPr algn="ctr">
              <a:lnSpc>
                <a:spcPct val="120000"/>
              </a:lnSpc>
              <a:spcBef>
                <a:spcPts val="900"/>
              </a:spcBef>
              <a:buClr>
                <a:srgbClr val="00B050"/>
              </a:buClr>
            </a:pPr>
            <a:r>
              <a:rPr lang="zh-CN" altLang="en-US" sz="3000" b="1" dirty="0">
                <a:solidFill>
                  <a:srgbClr val="FF8900"/>
                </a:solidFill>
                <a:latin typeface="+mj-ea"/>
                <a:ea typeface="+mj-ea"/>
              </a:rPr>
              <a:t>如何沟通</a:t>
            </a:r>
          </a:p>
        </p:txBody>
      </p:sp>
      <p:pic>
        <p:nvPicPr>
          <p:cNvPr id="4" name="图片 3"/>
          <p:cNvPicPr>
            <a:picLocks noChangeAspect="1"/>
          </p:cNvPicPr>
          <p:nvPr/>
        </p:nvPicPr>
        <p:blipFill>
          <a:blip r:embed="rId3"/>
          <a:stretch>
            <a:fillRect/>
          </a:stretch>
        </p:blipFill>
        <p:spPr>
          <a:xfrm>
            <a:off x="5841941" y="-13179"/>
            <a:ext cx="2378869" cy="4993481"/>
          </a:xfrm>
          <a:prstGeom prst="rect">
            <a:avLst/>
          </a:prstGeom>
        </p:spPr>
      </p:pic>
      <p:pic>
        <p:nvPicPr>
          <p:cNvPr id="5" name="图片 4"/>
          <p:cNvPicPr>
            <a:picLocks noChangeAspect="1"/>
          </p:cNvPicPr>
          <p:nvPr/>
        </p:nvPicPr>
        <p:blipFill>
          <a:blip r:embed="rId4"/>
          <a:stretch>
            <a:fillRect/>
          </a:stretch>
        </p:blipFill>
        <p:spPr>
          <a:xfrm>
            <a:off x="5841941" y="-13180"/>
            <a:ext cx="2378869" cy="5100638"/>
          </a:xfrm>
          <a:prstGeom prst="rect">
            <a:avLst/>
          </a:prstGeom>
        </p:spPr>
      </p:pic>
      <p:pic>
        <p:nvPicPr>
          <p:cNvPr id="6" name="图片 5"/>
          <p:cNvPicPr>
            <a:picLocks noChangeAspect="1"/>
          </p:cNvPicPr>
          <p:nvPr/>
        </p:nvPicPr>
        <p:blipFill>
          <a:blip r:embed="rId5"/>
          <a:stretch>
            <a:fillRect/>
          </a:stretch>
        </p:blipFill>
        <p:spPr>
          <a:xfrm>
            <a:off x="5873811" y="0"/>
            <a:ext cx="2281330" cy="5093494"/>
          </a:xfrm>
          <a:prstGeom prst="rect">
            <a:avLst/>
          </a:prstGeom>
        </p:spPr>
      </p:pic>
      <p:pic>
        <p:nvPicPr>
          <p:cNvPr id="7" name="图片 6"/>
          <p:cNvPicPr>
            <a:picLocks noChangeAspect="1"/>
          </p:cNvPicPr>
          <p:nvPr/>
        </p:nvPicPr>
        <p:blipFill>
          <a:blip r:embed="rId6"/>
          <a:stretch>
            <a:fillRect/>
          </a:stretch>
        </p:blipFill>
        <p:spPr>
          <a:xfrm>
            <a:off x="5854853" y="912636"/>
            <a:ext cx="2365956" cy="3387562"/>
          </a:xfrm>
          <a:prstGeom prst="rect">
            <a:avLst/>
          </a:prstGeom>
        </p:spPr>
      </p:pic>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sp>
        <p:nvSpPr>
          <p:cNvPr id="10" name="文本框 9"/>
          <p:cNvSpPr txBox="1"/>
          <p:nvPr/>
        </p:nvSpPr>
        <p:spPr>
          <a:xfrm>
            <a:off x="1055170" y="2232457"/>
            <a:ext cx="4716798" cy="2259593"/>
          </a:xfrm>
          <a:prstGeom prst="rect">
            <a:avLst/>
          </a:prstGeom>
          <a:noFill/>
        </p:spPr>
        <p:txBody>
          <a:bodyPr wrap="square" rtlCol="0">
            <a:spAutoFit/>
          </a:bodyPr>
          <a:lstStyle/>
          <a:p>
            <a:pPr>
              <a:spcBef>
                <a:spcPts val="450"/>
              </a:spcBef>
            </a:pPr>
            <a:r>
              <a:rPr lang="zh-CN" altLang="en-US" sz="2000" dirty="0">
                <a:latin typeface="+mj-ea"/>
                <a:ea typeface="+mj-ea"/>
              </a:rPr>
              <a:t>第一步：探寻客户基本需求；</a:t>
            </a:r>
          </a:p>
          <a:p>
            <a:pPr>
              <a:spcBef>
                <a:spcPts val="450"/>
              </a:spcBef>
            </a:pPr>
            <a:r>
              <a:rPr lang="zh-CN" altLang="en-US" sz="2000" dirty="0">
                <a:latin typeface="+mj-ea"/>
                <a:ea typeface="+mj-ea"/>
              </a:rPr>
              <a:t>第二步：挖掘需求背后的原因；</a:t>
            </a:r>
          </a:p>
          <a:p>
            <a:pPr>
              <a:spcBef>
                <a:spcPts val="450"/>
              </a:spcBef>
            </a:pPr>
            <a:r>
              <a:rPr lang="zh-CN" altLang="en-US" sz="2000" dirty="0">
                <a:latin typeface="+mj-ea"/>
                <a:ea typeface="+mj-ea"/>
              </a:rPr>
              <a:t>第三步：激发客户深层需求；</a:t>
            </a:r>
          </a:p>
          <a:p>
            <a:pPr>
              <a:spcBef>
                <a:spcPts val="450"/>
              </a:spcBef>
            </a:pPr>
            <a:r>
              <a:rPr lang="zh-CN" altLang="en-US" sz="2000" dirty="0">
                <a:latin typeface="+mj-ea"/>
                <a:ea typeface="+mj-ea"/>
              </a:rPr>
              <a:t>第四步：引导客户解决问题；</a:t>
            </a:r>
          </a:p>
          <a:p>
            <a:pPr>
              <a:spcBef>
                <a:spcPts val="450"/>
              </a:spcBef>
            </a:pPr>
            <a:r>
              <a:rPr lang="zh-CN" altLang="en-US" sz="2000" dirty="0">
                <a:latin typeface="+mj-ea"/>
                <a:ea typeface="+mj-ea"/>
              </a:rPr>
              <a:t>第五步：抛出解决方案；</a:t>
            </a:r>
          </a:p>
          <a:p>
            <a:pPr>
              <a:spcBef>
                <a:spcPts val="450"/>
              </a:spcBef>
            </a:pPr>
            <a:r>
              <a:rPr lang="zh-CN" altLang="en-US" sz="2000" dirty="0">
                <a:latin typeface="+mj-ea"/>
                <a:ea typeface="+mj-ea"/>
              </a:rPr>
              <a:t>第六步：成交之后与客户建立长期合作。</a:t>
            </a:r>
          </a:p>
        </p:txBody>
      </p:sp>
      <p:sp>
        <p:nvSpPr>
          <p:cNvPr id="11" name="标题 10"/>
          <p:cNvSpPr>
            <a:spLocks noGrp="1"/>
          </p:cNvSpPr>
          <p:nvPr>
            <p:ph type="title"/>
          </p:nvPr>
        </p:nvSpPr>
        <p:spPr/>
        <p:txBody>
          <a:bodyPr/>
          <a:lstStyle/>
          <a:p>
            <a:r>
              <a:rPr lang="zh-CN" altLang="en-US" kern="100" dirty="0">
                <a:latin typeface="+mn-ea"/>
                <a:cs typeface="Times New Roman" panose="02020603050405020304" pitchFamily="18" charset="0"/>
              </a:rPr>
              <a:t>需求获取的方法</a:t>
            </a:r>
            <a:endParaRPr lang="zh-CN" altLang="en-US" dirty="0"/>
          </a:p>
        </p:txBody>
      </p:sp>
      <p:sp>
        <p:nvSpPr>
          <p:cNvPr id="13" name="日期占位符 12"/>
          <p:cNvSpPr>
            <a:spLocks noGrp="1"/>
          </p:cNvSpPr>
          <p:nvPr>
            <p:ph type="dt" sz="half" idx="10"/>
          </p:nvPr>
        </p:nvSpPr>
        <p:spPr/>
        <p:txBody>
          <a:bodyPr/>
          <a:lstStyle/>
          <a:p>
            <a:fld id="{A7A13C17-3047-4376-ABA7-FE3F1E1EA1FB}" type="datetime1">
              <a:rPr lang="zh-CN" altLang="en-US" smtClean="0"/>
              <a:t>2022/3/30</a:t>
            </a:fld>
            <a:endParaRPr lang="zh-CN" altLang="en-US"/>
          </a:p>
        </p:txBody>
      </p:sp>
      <p:sp>
        <p:nvSpPr>
          <p:cNvPr id="14" name="页脚占位符 13"/>
          <p:cNvSpPr>
            <a:spLocks noGrp="1"/>
          </p:cNvSpPr>
          <p:nvPr>
            <p:ph type="ftr" sz="quarter" idx="11"/>
          </p:nvPr>
        </p:nvSpPr>
        <p:spPr/>
        <p:txBody>
          <a:bodyPr/>
          <a:lstStyle/>
          <a:p>
            <a:r>
              <a:rPr lang="zh-CN" altLang="en-US"/>
              <a:t>软件工程</a:t>
            </a:r>
          </a:p>
        </p:txBody>
      </p:sp>
      <p:sp>
        <p:nvSpPr>
          <p:cNvPr id="15" name="灯片编号占位符 14"/>
          <p:cNvSpPr>
            <a:spLocks noGrp="1"/>
          </p:cNvSpPr>
          <p:nvPr>
            <p:ph type="sldNum" sz="quarter" idx="12"/>
          </p:nvPr>
        </p:nvSpPr>
        <p:spPr/>
        <p:txBody>
          <a:bodyPr/>
          <a:lstStyle/>
          <a:p>
            <a:fld id="{F528F39D-B5E5-4CA7-906C-979D5A62978D}" type="slidenum">
              <a:rPr lang="zh-CN" altLang="en-US" smtClean="0"/>
              <a:pPr/>
              <a:t>35</a:t>
            </a:fld>
            <a:endParaRPr lang="zh-CN" altLang="en-US"/>
          </a:p>
        </p:txBody>
      </p:sp>
    </p:spTree>
    <p:extLst>
      <p:ext uri="{BB962C8B-B14F-4D97-AF65-F5344CB8AC3E}">
        <p14:creationId xmlns:p14="http://schemas.microsoft.com/office/powerpoint/2010/main" val="344342360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需求获取</a:t>
            </a:r>
          </a:p>
        </p:txBody>
      </p:sp>
      <p:sp>
        <p:nvSpPr>
          <p:cNvPr id="3" name="日期占位符 2"/>
          <p:cNvSpPr>
            <a:spLocks noGrp="1"/>
          </p:cNvSpPr>
          <p:nvPr>
            <p:ph type="dt" sz="half" idx="10"/>
          </p:nvPr>
        </p:nvSpPr>
        <p:spPr/>
        <p:txBody>
          <a:bodyPr/>
          <a:lstStyle/>
          <a:p>
            <a:fld id="{5902FD77-8323-485D-87E2-91A0E9C84954}" type="datetime1">
              <a:rPr lang="zh-CN" altLang="en-US" smtClean="0"/>
              <a:t>2022/3/30</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36</a:t>
            </a:fld>
            <a:endParaRPr lang="zh-CN" altLang="en-US"/>
          </a:p>
        </p:txBody>
      </p:sp>
      <p:pic>
        <p:nvPicPr>
          <p:cNvPr id="6" name="图片 5"/>
          <p:cNvPicPr>
            <a:picLocks noChangeAspect="1"/>
          </p:cNvPicPr>
          <p:nvPr/>
        </p:nvPicPr>
        <p:blipFill>
          <a:blip r:embed="rId2"/>
          <a:stretch>
            <a:fillRect/>
          </a:stretch>
        </p:blipFill>
        <p:spPr>
          <a:xfrm>
            <a:off x="690035" y="1296987"/>
            <a:ext cx="4286250" cy="211455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927" y="1117434"/>
            <a:ext cx="3212320" cy="3212320"/>
          </a:xfrm>
          <a:prstGeom prst="rect">
            <a:avLst/>
          </a:prstGeom>
          <a:ln>
            <a:noFill/>
          </a:ln>
          <a:effectLst>
            <a:outerShdw blurRad="190500" algn="tl" rotWithShape="0">
              <a:srgbClr val="000000">
                <a:alpha val="70000"/>
              </a:srgbClr>
            </a:outerShdw>
          </a:effectLst>
        </p:spPr>
      </p:pic>
      <p:sp>
        <p:nvSpPr>
          <p:cNvPr id="8" name="文本框 7"/>
          <p:cNvSpPr txBox="1"/>
          <p:nvPr/>
        </p:nvSpPr>
        <p:spPr>
          <a:xfrm>
            <a:off x="1295719" y="3673174"/>
            <a:ext cx="3074881" cy="369332"/>
          </a:xfrm>
          <a:prstGeom prst="rect">
            <a:avLst/>
          </a:prstGeom>
          <a:noFill/>
        </p:spPr>
        <p:txBody>
          <a:bodyPr wrap="none" rtlCol="0">
            <a:spAutoFit/>
          </a:bodyPr>
          <a:lstStyle/>
          <a:p>
            <a:r>
              <a:rPr lang="zh-CN" altLang="en-US" b="1" dirty="0">
                <a:latin typeface="+mj-ea"/>
                <a:ea typeface="+mj-ea"/>
              </a:rPr>
              <a:t>详见清华大学慕课视频</a:t>
            </a:r>
            <a:r>
              <a:rPr lang="en-US" altLang="zh-CN" b="1" dirty="0">
                <a:latin typeface="+mj-ea"/>
                <a:ea typeface="+mj-ea"/>
              </a:rPr>
              <a:t>8.6</a:t>
            </a:r>
            <a:r>
              <a:rPr lang="zh-CN" altLang="en-US" b="1" dirty="0">
                <a:latin typeface="+mj-ea"/>
                <a:ea typeface="+mj-ea"/>
              </a:rPr>
              <a:t>节</a:t>
            </a:r>
          </a:p>
        </p:txBody>
      </p:sp>
    </p:spTree>
    <p:extLst>
      <p:ext uri="{BB962C8B-B14F-4D97-AF65-F5344CB8AC3E}">
        <p14:creationId xmlns:p14="http://schemas.microsoft.com/office/powerpoint/2010/main" val="2380964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68096" y="969700"/>
            <a:ext cx="8032892" cy="3053144"/>
          </a:xfrm>
          <a:prstGeom prst="rect">
            <a:avLst/>
          </a:prstGeom>
        </p:spPr>
        <p:txBody>
          <a:bodyPr wrap="square">
            <a:spAutoFit/>
          </a:bodyPr>
          <a:lstStyle/>
          <a:p>
            <a:pPr marL="342900" indent="-342900">
              <a:lnSpc>
                <a:spcPct val="120000"/>
              </a:lnSpc>
              <a:spcBef>
                <a:spcPts val="1200"/>
              </a:spcBef>
              <a:buClr>
                <a:srgbClr val="00B050"/>
              </a:buClr>
              <a:buFont typeface="Wingdings" panose="05000000000000000000" pitchFamily="2" charset="2"/>
              <a:buChar char=""/>
            </a:pPr>
            <a:r>
              <a:rPr lang="zh-CN" altLang="en-US" sz="2400" b="1" dirty="0">
                <a:solidFill>
                  <a:srgbClr val="686868"/>
                </a:solidFill>
                <a:latin typeface="+mj-ea"/>
                <a:ea typeface="+mj-ea"/>
              </a:rPr>
              <a:t>通过提出一些问题，可以使得系统分析员获知系统某一功能执行步骤，所需或者产生的数据，计算公式，以及企业的特殊约束。</a:t>
            </a:r>
            <a:endParaRPr lang="en-US" altLang="zh-CN" sz="2400" b="1" dirty="0">
              <a:solidFill>
                <a:srgbClr val="686868"/>
              </a:solidFill>
              <a:latin typeface="+mj-ea"/>
              <a:ea typeface="+mj-ea"/>
            </a:endParaRPr>
          </a:p>
          <a:p>
            <a:pPr lvl="1">
              <a:lnSpc>
                <a:spcPct val="120000"/>
              </a:lnSpc>
              <a:spcBef>
                <a:spcPts val="1200"/>
              </a:spcBef>
              <a:buClr>
                <a:srgbClr val="00B050"/>
              </a:buClr>
            </a:pPr>
            <a:r>
              <a:rPr lang="zh-CN" altLang="en-US" sz="2000" dirty="0">
                <a:solidFill>
                  <a:srgbClr val="686868"/>
                </a:solidFill>
                <a:latin typeface="+mj-ea"/>
                <a:ea typeface="+mj-ea"/>
              </a:rPr>
              <a:t>例如：您（业务人员）平时的工作是什么？怎么完成这些工作的呢？能稍微演示一下么？执行这些步骤会用到什么数据？以及会产生什么数据？在执行某操作时，有没有什么重要的约束需要注意或遵守的？</a:t>
            </a:r>
          </a:p>
        </p:txBody>
      </p:sp>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需求获取的技巧</a:t>
            </a:r>
            <a:endParaRPr lang="zh-CN" altLang="en-US" dirty="0"/>
          </a:p>
        </p:txBody>
      </p:sp>
      <p:sp>
        <p:nvSpPr>
          <p:cNvPr id="5" name="日期占位符 4"/>
          <p:cNvSpPr>
            <a:spLocks noGrp="1"/>
          </p:cNvSpPr>
          <p:nvPr>
            <p:ph type="dt" sz="half" idx="10"/>
          </p:nvPr>
        </p:nvSpPr>
        <p:spPr/>
        <p:txBody>
          <a:bodyPr/>
          <a:lstStyle/>
          <a:p>
            <a:fld id="{208B4307-49CA-471B-82F5-00EAF3732B3E}"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37</a:t>
            </a:fld>
            <a:endParaRPr lang="zh-CN" altLang="en-US"/>
          </a:p>
        </p:txBody>
      </p:sp>
    </p:spTree>
    <p:extLst>
      <p:ext uri="{BB962C8B-B14F-4D97-AF65-F5344CB8AC3E}">
        <p14:creationId xmlns:p14="http://schemas.microsoft.com/office/powerpoint/2010/main" val="254745331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wipe(up)">
                                      <p:cBhvr>
                                        <p:cTn id="10"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358" y="1007269"/>
            <a:ext cx="8032892" cy="941155"/>
          </a:xfrm>
          <a:prstGeom prst="rect">
            <a:avLst/>
          </a:prstGeom>
        </p:spPr>
        <p:txBody>
          <a:bodyPr wrap="square">
            <a:spAutoFit/>
          </a:bodyPr>
          <a:lstStyle/>
          <a:p>
            <a:pPr marL="257175" indent="-257175">
              <a:lnSpc>
                <a:spcPct val="120000"/>
              </a:lnSpc>
              <a:buClr>
                <a:srgbClr val="00B050"/>
              </a:buClr>
              <a:buFont typeface="Wingdings" panose="05000000000000000000" pitchFamily="2" charset="2"/>
              <a:buChar char="¬"/>
            </a:pPr>
            <a:r>
              <a:rPr lang="zh-CN" altLang="en-US" sz="2400" b="1" dirty="0">
                <a:solidFill>
                  <a:srgbClr val="686868"/>
                </a:solidFill>
                <a:latin typeface="+mj-ea"/>
                <a:ea typeface="+mj-ea"/>
              </a:rPr>
              <a:t>在系统中，必不可少的会用到数据，那么系统中的数据及数据属性如何被发现呢？</a:t>
            </a:r>
          </a:p>
        </p:txBody>
      </p:sp>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sp>
        <p:nvSpPr>
          <p:cNvPr id="2" name="文本框 1"/>
          <p:cNvSpPr txBox="1"/>
          <p:nvPr/>
        </p:nvSpPr>
        <p:spPr>
          <a:xfrm>
            <a:off x="1192901" y="2126780"/>
            <a:ext cx="5624668" cy="2321148"/>
          </a:xfrm>
          <a:prstGeom prst="rect">
            <a:avLst/>
          </a:prstGeom>
          <a:noFill/>
        </p:spPr>
        <p:txBody>
          <a:bodyPr wrap="square" rtlCol="0">
            <a:spAutoFit/>
          </a:bodyPr>
          <a:lstStyle/>
          <a:p>
            <a:pPr>
              <a:lnSpc>
                <a:spcPct val="120000"/>
              </a:lnSpc>
              <a:buClr>
                <a:srgbClr val="00B050"/>
              </a:buClr>
            </a:pPr>
            <a:r>
              <a:rPr lang="zh-CN" altLang="en-US" sz="2000" dirty="0">
                <a:solidFill>
                  <a:srgbClr val="686868"/>
                </a:solidFill>
                <a:latin typeface="+mj-ea"/>
                <a:ea typeface="+mj-ea"/>
              </a:rPr>
              <a:t>例如：可以通过类似以下问题来进行访谈</a:t>
            </a:r>
          </a:p>
          <a:p>
            <a:pPr lvl="1">
              <a:spcBef>
                <a:spcPts val="450"/>
              </a:spcBef>
              <a:buClr>
                <a:srgbClr val="00B050"/>
              </a:buClr>
            </a:pPr>
            <a:r>
              <a:rPr lang="zh-CN" altLang="en-US" sz="2000" dirty="0">
                <a:solidFill>
                  <a:srgbClr val="686868"/>
                </a:solidFill>
                <a:latin typeface="+mj-ea"/>
                <a:ea typeface="+mj-ea"/>
              </a:rPr>
              <a:t>某物会记录什么数据呢？</a:t>
            </a:r>
          </a:p>
          <a:p>
            <a:pPr lvl="1">
              <a:spcBef>
                <a:spcPts val="450"/>
              </a:spcBef>
              <a:buClr>
                <a:srgbClr val="00B050"/>
              </a:buClr>
            </a:pPr>
            <a:r>
              <a:rPr lang="zh-CN" altLang="en-US" sz="2000" dirty="0">
                <a:solidFill>
                  <a:srgbClr val="686868"/>
                </a:solidFill>
                <a:latin typeface="+mj-ea"/>
                <a:ea typeface="+mj-ea"/>
              </a:rPr>
              <a:t>某物可以提供我们哪些数据呢？</a:t>
            </a:r>
          </a:p>
          <a:p>
            <a:pPr lvl="1">
              <a:spcBef>
                <a:spcPts val="450"/>
              </a:spcBef>
              <a:buClr>
                <a:srgbClr val="00B050"/>
              </a:buClr>
            </a:pPr>
            <a:r>
              <a:rPr lang="zh-CN" altLang="en-US" sz="2000" dirty="0">
                <a:solidFill>
                  <a:srgbClr val="686868"/>
                </a:solidFill>
                <a:latin typeface="+mj-ea"/>
                <a:ea typeface="+mj-ea"/>
              </a:rPr>
              <a:t>某物的某属性有范围吗？</a:t>
            </a:r>
          </a:p>
          <a:p>
            <a:pPr lvl="1">
              <a:spcBef>
                <a:spcPts val="450"/>
              </a:spcBef>
              <a:buClr>
                <a:srgbClr val="00B050"/>
              </a:buClr>
            </a:pPr>
            <a:r>
              <a:rPr lang="zh-CN" altLang="en-US" sz="2000" dirty="0">
                <a:solidFill>
                  <a:srgbClr val="686868"/>
                </a:solidFill>
                <a:latin typeface="+mj-ea"/>
                <a:ea typeface="+mj-ea"/>
              </a:rPr>
              <a:t>可被接受的数字，最大最小是多少？</a:t>
            </a:r>
          </a:p>
          <a:p>
            <a:pPr lvl="1">
              <a:spcBef>
                <a:spcPts val="450"/>
              </a:spcBef>
              <a:buClr>
                <a:srgbClr val="00B050"/>
              </a:buClr>
            </a:pPr>
            <a:r>
              <a:rPr lang="zh-CN" altLang="en-US" sz="2000" dirty="0">
                <a:solidFill>
                  <a:srgbClr val="686868"/>
                </a:solidFill>
                <a:latin typeface="+mj-ea"/>
                <a:ea typeface="+mj-ea"/>
              </a:rPr>
              <a:t>可被接受的字符串，最长最短是多少？</a:t>
            </a: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需求获取的技巧</a:t>
            </a:r>
            <a:endParaRPr lang="zh-CN" altLang="en-US" dirty="0"/>
          </a:p>
        </p:txBody>
      </p:sp>
      <p:sp>
        <p:nvSpPr>
          <p:cNvPr id="5" name="日期占位符 4"/>
          <p:cNvSpPr>
            <a:spLocks noGrp="1"/>
          </p:cNvSpPr>
          <p:nvPr>
            <p:ph type="dt" sz="half" idx="10"/>
          </p:nvPr>
        </p:nvSpPr>
        <p:spPr/>
        <p:txBody>
          <a:bodyPr/>
          <a:lstStyle/>
          <a:p>
            <a:fld id="{208B4307-49CA-471B-82F5-00EAF3732B3E}"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38</a:t>
            </a:fld>
            <a:endParaRPr lang="zh-CN" altLang="en-US"/>
          </a:p>
        </p:txBody>
      </p:sp>
      <p:pic>
        <p:nvPicPr>
          <p:cNvPr id="14" name="图片 13"/>
          <p:cNvPicPr>
            <a:picLocks noChangeAspect="1"/>
          </p:cNvPicPr>
          <p:nvPr/>
        </p:nvPicPr>
        <p:blipFill>
          <a:blip r:embed="rId3">
            <a:clrChange>
              <a:clrFrom>
                <a:srgbClr val="FFFFFF"/>
              </a:clrFrom>
              <a:clrTo>
                <a:srgbClr val="FFFFFF">
                  <a:alpha val="0"/>
                </a:srgbClr>
              </a:clrTo>
            </a:clrChange>
          </a:blip>
          <a:stretch>
            <a:fillRect/>
          </a:stretch>
        </p:blipFill>
        <p:spPr>
          <a:xfrm>
            <a:off x="6012530" y="2492684"/>
            <a:ext cx="3038475" cy="2133600"/>
          </a:xfrm>
          <a:prstGeom prst="rect">
            <a:avLst/>
          </a:prstGeom>
        </p:spPr>
      </p:pic>
    </p:spTree>
    <p:extLst>
      <p:ext uri="{BB962C8B-B14F-4D97-AF65-F5344CB8AC3E}">
        <p14:creationId xmlns:p14="http://schemas.microsoft.com/office/powerpoint/2010/main" val="394918404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70439" y="937424"/>
            <a:ext cx="7944451" cy="3485570"/>
          </a:xfrm>
          <a:prstGeom prst="rect">
            <a:avLst/>
          </a:prstGeom>
        </p:spPr>
        <p:txBody>
          <a:bodyPr wrap="square">
            <a:spAutoFit/>
          </a:bodyPr>
          <a:lstStyle/>
          <a:p>
            <a:pPr marL="257175" indent="-257175">
              <a:spcBef>
                <a:spcPts val="900"/>
              </a:spcBef>
              <a:buClr>
                <a:srgbClr val="00B050"/>
              </a:buClr>
              <a:buFont typeface="Wingdings" panose="05000000000000000000" pitchFamily="2" charset="2"/>
              <a:buChar char="¬"/>
            </a:pPr>
            <a:r>
              <a:rPr lang="zh-CN" altLang="en-US" sz="2200" dirty="0">
                <a:solidFill>
                  <a:schemeClr val="tx1">
                    <a:lumMod val="65000"/>
                    <a:lumOff val="35000"/>
                  </a:schemeClr>
                </a:solidFill>
                <a:latin typeface="+mj-ea"/>
                <a:ea typeface="+mj-ea"/>
              </a:rPr>
              <a:t>为了更好的理解复杂事物，人们常常借助于模型。模型是为了理解事物而对事物做出的一种抽象，通常模型由一组图形符号和组织这些符号的规则组成。</a:t>
            </a:r>
          </a:p>
          <a:p>
            <a:pPr marL="257175" indent="-257175">
              <a:spcBef>
                <a:spcPts val="900"/>
              </a:spcBef>
              <a:buClr>
                <a:srgbClr val="00B050"/>
              </a:buClr>
              <a:buFont typeface="Wingdings" panose="05000000000000000000" pitchFamily="2" charset="2"/>
              <a:buChar char="¬"/>
            </a:pPr>
            <a:r>
              <a:rPr lang="zh-CN" altLang="en-US" sz="2200" dirty="0">
                <a:solidFill>
                  <a:schemeClr val="tx1">
                    <a:lumMod val="65000"/>
                    <a:lumOff val="35000"/>
                  </a:schemeClr>
                </a:solidFill>
                <a:latin typeface="+mj-ea"/>
                <a:ea typeface="+mj-ea"/>
              </a:rPr>
              <a:t>模型不能简单的理解就是一些图，也包括文字的描述、数理方程、表格等表达方式。</a:t>
            </a:r>
          </a:p>
          <a:p>
            <a:pPr marL="257175" indent="-257175">
              <a:spcBef>
                <a:spcPts val="900"/>
              </a:spcBef>
              <a:buClr>
                <a:srgbClr val="00B050"/>
              </a:buClr>
              <a:buFont typeface="Wingdings" panose="05000000000000000000" pitchFamily="2" charset="2"/>
              <a:buChar char="¬"/>
            </a:pPr>
            <a:r>
              <a:rPr lang="zh-CN" altLang="en-US" sz="2200" dirty="0">
                <a:solidFill>
                  <a:schemeClr val="tx1">
                    <a:lumMod val="65000"/>
                    <a:lumOff val="35000"/>
                  </a:schemeClr>
                </a:solidFill>
                <a:latin typeface="+mj-ea"/>
                <a:ea typeface="+mj-ea"/>
              </a:rPr>
              <a:t>需求分析的过程也是需求建模的过程，最终用户所看到的系统的一个概念模型，是对需求的抽象描述。</a:t>
            </a:r>
            <a:endParaRPr lang="en-US" altLang="zh-CN" sz="2200" dirty="0">
              <a:solidFill>
                <a:schemeClr val="tx1">
                  <a:lumMod val="65000"/>
                  <a:lumOff val="35000"/>
                </a:schemeClr>
              </a:solidFill>
              <a:latin typeface="+mj-ea"/>
              <a:ea typeface="+mj-ea"/>
            </a:endParaRPr>
          </a:p>
          <a:p>
            <a:pPr marL="257175" indent="-257175">
              <a:spcBef>
                <a:spcPts val="900"/>
              </a:spcBef>
              <a:buClr>
                <a:srgbClr val="00B050"/>
              </a:buClr>
              <a:buFont typeface="Wingdings" panose="05000000000000000000" pitchFamily="2" charset="2"/>
              <a:buChar char="¬"/>
            </a:pPr>
            <a:r>
              <a:rPr lang="zh-CN" altLang="en-US" sz="2200" dirty="0">
                <a:solidFill>
                  <a:schemeClr val="tx1">
                    <a:lumMod val="65000"/>
                    <a:lumOff val="35000"/>
                  </a:schemeClr>
                </a:solidFill>
                <a:latin typeface="+mj-ea"/>
                <a:ea typeface="+mj-ea"/>
              </a:rPr>
              <a:t>需求分析模型是系统的第一个技术表示。分析模型在系统级描述和软件设计之间建立了桥梁。</a:t>
            </a:r>
            <a:endParaRPr lang="en-US" altLang="zh-CN" sz="2200" dirty="0">
              <a:solidFill>
                <a:schemeClr val="tx1">
                  <a:lumMod val="65000"/>
                  <a:lumOff val="35000"/>
                </a:schemeClr>
              </a:solidFill>
              <a:latin typeface="+mj-ea"/>
              <a:ea typeface="+mj-ea"/>
            </a:endParaRPr>
          </a:p>
        </p:txBody>
      </p:sp>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sp>
        <p:nvSpPr>
          <p:cNvPr id="2" name="标题 1"/>
          <p:cNvSpPr>
            <a:spLocks noGrp="1"/>
          </p:cNvSpPr>
          <p:nvPr>
            <p:ph type="title"/>
          </p:nvPr>
        </p:nvSpPr>
        <p:spPr/>
        <p:txBody>
          <a:bodyPr/>
          <a:lstStyle/>
          <a:p>
            <a:r>
              <a:rPr lang="zh-CN" altLang="en-US" kern="100" dirty="0">
                <a:latin typeface="+mn-ea"/>
                <a:cs typeface="Times New Roman" panose="02020603050405020304" pitchFamily="18" charset="0"/>
              </a:rPr>
              <a:t>需求分析建模</a:t>
            </a:r>
            <a:endParaRPr lang="zh-CN" altLang="en-US" dirty="0"/>
          </a:p>
        </p:txBody>
      </p:sp>
      <p:sp>
        <p:nvSpPr>
          <p:cNvPr id="4" name="日期占位符 3"/>
          <p:cNvSpPr>
            <a:spLocks noGrp="1"/>
          </p:cNvSpPr>
          <p:nvPr>
            <p:ph type="dt" sz="half" idx="10"/>
          </p:nvPr>
        </p:nvSpPr>
        <p:spPr/>
        <p:txBody>
          <a:bodyPr/>
          <a:lstStyle/>
          <a:p>
            <a:fld id="{F3E8F083-CD7F-466B-8F49-C463652AD6F9}" type="datetime1">
              <a:rPr lang="zh-CN" altLang="en-US" smtClean="0"/>
              <a:t>2022/3/30</a:t>
            </a:fld>
            <a:endParaRPr lang="zh-CN" altLang="en-US"/>
          </a:p>
        </p:txBody>
      </p:sp>
      <p:sp>
        <p:nvSpPr>
          <p:cNvPr id="5" name="页脚占位符 4"/>
          <p:cNvSpPr>
            <a:spLocks noGrp="1"/>
          </p:cNvSpPr>
          <p:nvPr>
            <p:ph type="ftr" sz="quarter" idx="11"/>
          </p:nvPr>
        </p:nvSpPr>
        <p:spPr/>
        <p:txBody>
          <a:bodyPr/>
          <a:lstStyle/>
          <a:p>
            <a:r>
              <a:rPr lang="zh-CN" altLang="en-US"/>
              <a:t>软件工程</a:t>
            </a:r>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39</a:t>
            </a:fld>
            <a:endParaRPr lang="zh-CN" altLang="en-US"/>
          </a:p>
        </p:txBody>
      </p:sp>
    </p:spTree>
    <p:extLst>
      <p:ext uri="{BB962C8B-B14F-4D97-AF65-F5344CB8AC3E}">
        <p14:creationId xmlns:p14="http://schemas.microsoft.com/office/powerpoint/2010/main" val="280374763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up)">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up)">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up)">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429E00C-CBBF-432F-B221-A185D1B1818D}"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a:t>
            </a:fld>
            <a:endParaRPr lang="zh-CN" altLang="en-US"/>
          </a:p>
        </p:txBody>
      </p:sp>
      <p:sp>
        <p:nvSpPr>
          <p:cNvPr id="8" name="文本框 7"/>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pPr marL="457200" indent="-457200">
              <a:buFont typeface="+mj-lt"/>
              <a:buAutoNum type="arabicPeriod" startAt="2"/>
            </a:pPr>
            <a:r>
              <a:rPr lang="zh-CN" altLang="en-US" sz="2800" dirty="0"/>
              <a:t>以下关于增量模型的叙述中，不正确的是（</a:t>
            </a:r>
            <a:r>
              <a:rPr lang="en-US" altLang="zh-CN" sz="2800" dirty="0"/>
              <a:t>  </a:t>
            </a:r>
            <a:r>
              <a:rPr lang="zh-CN" altLang="en-US" sz="2800" dirty="0"/>
              <a:t>）。</a:t>
            </a:r>
          </a:p>
        </p:txBody>
      </p:sp>
      <p:sp>
        <p:nvSpPr>
          <p:cNvPr id="9" name="文本框 8"/>
          <p:cNvSpPr txBox="1"/>
          <p:nvPr>
            <p:custDataLst>
              <p:tags r:id="rId3"/>
            </p:custDataLst>
          </p:nvPr>
        </p:nvSpPr>
        <p:spPr>
          <a:xfrm>
            <a:off x="1828799" y="2089547"/>
            <a:ext cx="6665119" cy="482203"/>
          </a:xfrm>
          <a:prstGeom prst="rect">
            <a:avLst/>
          </a:prstGeom>
          <a:noFill/>
        </p:spPr>
        <p:txBody>
          <a:bodyPr vert="horz" rtlCol="0" anchor="ctr" anchorCtr="0">
            <a:noAutofit/>
          </a:bodyPr>
          <a:lstStyle/>
          <a:p>
            <a:r>
              <a:rPr lang="zh-CN" altLang="en-US" sz="2400" dirty="0"/>
              <a:t>核心的产品往往首先开发，需经历充分的“测试”</a:t>
            </a:r>
          </a:p>
        </p:txBody>
      </p:sp>
      <p:sp>
        <p:nvSpPr>
          <p:cNvPr id="10" name="文本框 9"/>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400" dirty="0"/>
              <a:t>第一个可交付版本所需要的成本低，时间少</a:t>
            </a:r>
          </a:p>
        </p:txBody>
      </p:sp>
      <p:sp>
        <p:nvSpPr>
          <p:cNvPr id="11" name="文本框 10"/>
          <p:cNvSpPr txBox="1"/>
          <p:nvPr>
            <p:custDataLst>
              <p:tags r:id="rId5"/>
            </p:custDataLst>
          </p:nvPr>
        </p:nvSpPr>
        <p:spPr>
          <a:xfrm>
            <a:off x="1828799" y="3375422"/>
            <a:ext cx="6815667" cy="482203"/>
          </a:xfrm>
          <a:prstGeom prst="rect">
            <a:avLst/>
          </a:prstGeom>
          <a:noFill/>
        </p:spPr>
        <p:txBody>
          <a:bodyPr vert="horz" rtlCol="0" anchor="ctr" anchorCtr="0">
            <a:noAutofit/>
          </a:bodyPr>
          <a:lstStyle/>
          <a:p>
            <a:r>
              <a:rPr lang="zh-CN" altLang="en-US" sz="2400" dirty="0"/>
              <a:t>即使一开始用户需求不清晰，对开发进度和质量也没有影响</a:t>
            </a:r>
          </a:p>
        </p:txBody>
      </p:sp>
      <p:sp>
        <p:nvSpPr>
          <p:cNvPr id="12" name="文本框 11"/>
          <p:cNvSpPr txBox="1"/>
          <p:nvPr>
            <p:custDataLst>
              <p:tags r:id="rId6"/>
            </p:custDataLst>
          </p:nvPr>
        </p:nvSpPr>
        <p:spPr>
          <a:xfrm>
            <a:off x="1828800" y="4018359"/>
            <a:ext cx="6959600" cy="482203"/>
          </a:xfrm>
          <a:prstGeom prst="rect">
            <a:avLst/>
          </a:prstGeom>
          <a:noFill/>
        </p:spPr>
        <p:txBody>
          <a:bodyPr vert="horz" rtlCol="0" anchor="ctr" anchorCtr="0">
            <a:noAutofit/>
          </a:bodyPr>
          <a:lstStyle/>
          <a:p>
            <a:r>
              <a:rPr lang="zh-CN" altLang="en-US" sz="2400" dirty="0"/>
              <a:t>适用于大型软件项目的开发，对开发人员要求不高</a:t>
            </a:r>
          </a:p>
        </p:txBody>
      </p:sp>
      <p:sp>
        <p:nvSpPr>
          <p:cNvPr id="13" name="椭圆 12"/>
          <p:cNvSpPr>
            <a:spLocks noChangeAspect="1"/>
          </p:cNvSpPr>
          <p:nvPr>
            <p:custDataLst>
              <p:tags r:id="rId7"/>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8"/>
            </p:custDataLst>
          </p:nvPr>
        </p:nvSpPr>
        <p:spPr>
          <a:xfrm>
            <a:off x="1178719" y="278070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p:cNvSpPr>
            <a:spLocks noChangeAspect="1"/>
          </p:cNvSpPr>
          <p:nvPr>
            <p:custDataLst>
              <p:tags r:id="rId9"/>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10"/>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椭圆 22">
            <a:extLst>
              <a:ext uri="{FF2B5EF4-FFF2-40B4-BE49-F238E27FC236}">
                <a16:creationId xmlns:a16="http://schemas.microsoft.com/office/drawing/2014/main" id="{5A6B3D2A-58A9-4959-A14E-1A55A0F0CC11}"/>
              </a:ext>
            </a:extLst>
          </p:cNvPr>
          <p:cNvSpPr>
            <a:spLocks noChangeAspect="1"/>
          </p:cNvSpPr>
          <p:nvPr>
            <p:custDataLst>
              <p:tags r:id="rId11"/>
            </p:custDataLst>
          </p:nvPr>
        </p:nvSpPr>
        <p:spPr>
          <a:xfrm>
            <a:off x="1206500" y="4083725"/>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2" name="组合 21"/>
          <p:cNvGrpSpPr/>
          <p:nvPr>
            <p:custDataLst>
              <p:tags r:id="rId12"/>
            </p:custDataLst>
          </p:nvPr>
        </p:nvGrpSpPr>
        <p:grpSpPr>
          <a:xfrm>
            <a:off x="0" y="0"/>
            <a:ext cx="9144000" cy="635000"/>
            <a:chOff x="0" y="0"/>
            <a:chExt cx="9144000" cy="635000"/>
          </a:xfrm>
        </p:grpSpPr>
        <p:sp>
          <p:nvSpPr>
            <p:cNvPr id="18" name="TitleBackground"/>
            <p:cNvSpPr/>
            <p:nvPr>
              <p:custDataLst>
                <p:tags r:id="rId15"/>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6"/>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1"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 name="图片 6"/>
          <p:cNvPicPr>
            <a:picLocks/>
          </p:cNvPicPr>
          <p:nvPr>
            <p:custDataLst>
              <p:tags r:id="rId13"/>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 name="文本框 1">
            <a:extLst>
              <a:ext uri="{FF2B5EF4-FFF2-40B4-BE49-F238E27FC236}">
                <a16:creationId xmlns:a16="http://schemas.microsoft.com/office/drawing/2014/main" id="{0E2E86A7-0B6C-455A-B990-800660B921C9}"/>
              </a:ext>
            </a:extLst>
          </p:cNvPr>
          <p:cNvSpPr txBox="1"/>
          <p:nvPr>
            <p:custDataLst>
              <p:tags r:id="rId14"/>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2365161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需求分析模型</a:t>
            </a:r>
          </a:p>
        </p:txBody>
      </p:sp>
      <p:sp>
        <p:nvSpPr>
          <p:cNvPr id="4" name="灯片编号占位符 3">
            <a:extLst>
              <a:ext uri="{FF2B5EF4-FFF2-40B4-BE49-F238E27FC236}">
                <a16:creationId xmlns:a16="http://schemas.microsoft.com/office/drawing/2014/main" id="{109AE6C9-AFF8-4EA2-982A-478E92CED685}"/>
              </a:ext>
            </a:extLst>
          </p:cNvPr>
          <p:cNvSpPr>
            <a:spLocks noGrp="1"/>
          </p:cNvSpPr>
          <p:nvPr>
            <p:ph type="sldNum" sz="quarter" idx="12"/>
          </p:nvPr>
        </p:nvSpPr>
        <p:spPr/>
        <p:txBody>
          <a:bodyPr/>
          <a:lstStyle/>
          <a:p>
            <a:fld id="{0C913308-F349-4B6D-A68A-DD1791B4A57B}" type="slidenum">
              <a:rPr lang="zh-CN" altLang="en-US" smtClean="0"/>
              <a:pPr/>
              <a:t>40</a:t>
            </a:fld>
            <a:endParaRPr lang="zh-CN" altLang="en-US" dirty="0"/>
          </a:p>
        </p:txBody>
      </p:sp>
      <p:sp>
        <p:nvSpPr>
          <p:cNvPr id="3" name="文本占位符 2">
            <a:extLst>
              <a:ext uri="{FF2B5EF4-FFF2-40B4-BE49-F238E27FC236}">
                <a16:creationId xmlns:a16="http://schemas.microsoft.com/office/drawing/2014/main" id="{FD37792F-6486-40FF-A62A-C2A8B1B987A7}"/>
              </a:ext>
            </a:extLst>
          </p:cNvPr>
          <p:cNvSpPr>
            <a:spLocks noGrp="1"/>
          </p:cNvSpPr>
          <p:nvPr>
            <p:ph type="body" sz="quarter" idx="4294967295"/>
          </p:nvPr>
        </p:nvSpPr>
        <p:spPr>
          <a:xfrm>
            <a:off x="853685" y="955136"/>
            <a:ext cx="5385490" cy="3771669"/>
          </a:xfrm>
        </p:spPr>
        <p:txBody>
          <a:bodyPr>
            <a:noAutofit/>
          </a:bodyPr>
          <a:lstStyle/>
          <a:p>
            <a:pPr>
              <a:lnSpc>
                <a:spcPct val="100000"/>
              </a:lnSpc>
              <a:spcBef>
                <a:spcPts val="600"/>
              </a:spcBef>
            </a:pPr>
            <a:r>
              <a:rPr lang="zh-CN" altLang="zh-CN" sz="2000" dirty="0">
                <a:solidFill>
                  <a:schemeClr val="tx1">
                    <a:lumMod val="65000"/>
                    <a:lumOff val="35000"/>
                  </a:schemeClr>
                </a:solidFill>
              </a:rPr>
              <a:t>需求模型起到承上启下的作用。</a:t>
            </a:r>
          </a:p>
          <a:p>
            <a:pPr>
              <a:lnSpc>
                <a:spcPct val="100000"/>
              </a:lnSpc>
              <a:spcBef>
                <a:spcPts val="600"/>
              </a:spcBef>
            </a:pPr>
            <a:r>
              <a:rPr lang="zh-CN" altLang="zh-CN" sz="2000" b="1" dirty="0">
                <a:solidFill>
                  <a:srgbClr val="FF0000"/>
                </a:solidFill>
              </a:rPr>
              <a:t>承上：</a:t>
            </a:r>
            <a:r>
              <a:rPr lang="zh-CN" altLang="zh-CN" sz="2000" dirty="0">
                <a:solidFill>
                  <a:schemeClr val="tx1">
                    <a:lumMod val="65000"/>
                    <a:lumOff val="35000"/>
                  </a:schemeClr>
                </a:solidFill>
              </a:rPr>
              <a:t>面向用户，指与领域专家的沟通，反映用户的需求。通过建立需求模型进一步清除用户需求的模糊性、歧义性和不一致性，也就是对需求获取的校验。如果需求获取不完整、不清楚，建立模型就会有所反应，甚至无法进行。这就要重新调研，完善需求获取。</a:t>
            </a:r>
          </a:p>
          <a:p>
            <a:pPr>
              <a:lnSpc>
                <a:spcPct val="100000"/>
              </a:lnSpc>
              <a:spcBef>
                <a:spcPts val="600"/>
              </a:spcBef>
            </a:pPr>
            <a:r>
              <a:rPr lang="zh-CN" altLang="zh-CN" sz="2000" b="1" dirty="0">
                <a:solidFill>
                  <a:srgbClr val="FF0000"/>
                </a:solidFill>
              </a:rPr>
              <a:t>启下：</a:t>
            </a:r>
            <a:r>
              <a:rPr lang="zh-CN" altLang="zh-CN" sz="2000" dirty="0">
                <a:solidFill>
                  <a:schemeClr val="tx1">
                    <a:lumMod val="65000"/>
                    <a:lumOff val="35000"/>
                  </a:schemeClr>
                </a:solidFill>
              </a:rPr>
              <a:t>面向设计，指需求模型作为设计阶段的输入，反映系统要实现的功能。模型细化的下一步就是设计，设计的依据就是这里的需求模型。</a:t>
            </a:r>
            <a:endParaRPr lang="en-US" altLang="zh-CN" sz="2000" dirty="0">
              <a:solidFill>
                <a:schemeClr val="tx1">
                  <a:lumMod val="65000"/>
                  <a:lumOff val="35000"/>
                </a:schemeClr>
              </a:solidFill>
            </a:endParaRPr>
          </a:p>
        </p:txBody>
      </p:sp>
      <p:grpSp>
        <p:nvGrpSpPr>
          <p:cNvPr id="8" name="组合 7"/>
          <p:cNvGrpSpPr/>
          <p:nvPr/>
        </p:nvGrpSpPr>
        <p:grpSpPr>
          <a:xfrm>
            <a:off x="6542976" y="780783"/>
            <a:ext cx="2131793" cy="3812701"/>
            <a:chOff x="5095646" y="1178103"/>
            <a:chExt cx="2075544" cy="4613097"/>
          </a:xfrm>
        </p:grpSpPr>
        <p:sp>
          <p:nvSpPr>
            <p:cNvPr id="9" name="椭圆 8"/>
            <p:cNvSpPr/>
            <p:nvPr/>
          </p:nvSpPr>
          <p:spPr>
            <a:xfrm>
              <a:off x="5095647" y="1178103"/>
              <a:ext cx="2075543" cy="1727200"/>
            </a:xfrm>
            <a:prstGeom prst="ellipse">
              <a:avLst/>
            </a:prstGeom>
            <a:solidFill>
              <a:srgbClr val="FF0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solidFill>
                    <a:schemeClr val="tx1"/>
                  </a:solidFill>
                  <a:latin typeface="+mj-ea"/>
                  <a:ea typeface="+mj-ea"/>
                </a:rPr>
                <a:t>系统描述</a:t>
              </a:r>
            </a:p>
          </p:txBody>
        </p:sp>
        <p:sp>
          <p:nvSpPr>
            <p:cNvPr id="10" name="椭圆 9"/>
            <p:cNvSpPr/>
            <p:nvPr/>
          </p:nvSpPr>
          <p:spPr>
            <a:xfrm>
              <a:off x="5095647" y="4064000"/>
              <a:ext cx="2075543" cy="1727200"/>
            </a:xfrm>
            <a:prstGeom prst="ellipse">
              <a:avLst/>
            </a:prstGeom>
            <a:solidFill>
              <a:srgbClr val="00B0F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solidFill>
                    <a:schemeClr val="tx1"/>
                  </a:solidFill>
                  <a:latin typeface="+mj-ea"/>
                  <a:ea typeface="+mj-ea"/>
                </a:rPr>
                <a:t>设计模型</a:t>
              </a:r>
            </a:p>
          </p:txBody>
        </p:sp>
        <p:sp>
          <p:nvSpPr>
            <p:cNvPr id="11" name="椭圆 10"/>
            <p:cNvSpPr/>
            <p:nvPr/>
          </p:nvSpPr>
          <p:spPr>
            <a:xfrm>
              <a:off x="5095646" y="2656442"/>
              <a:ext cx="2075543" cy="1656420"/>
            </a:xfrm>
            <a:prstGeom prst="ellipse">
              <a:avLst/>
            </a:prstGeom>
            <a:solidFill>
              <a:srgbClr val="FFC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solidFill>
                    <a:schemeClr val="tx1"/>
                  </a:solidFill>
                  <a:latin typeface="+mj-ea"/>
                  <a:ea typeface="+mj-ea"/>
                </a:rPr>
                <a:t>分析模型</a:t>
              </a:r>
            </a:p>
          </p:txBody>
        </p:sp>
      </p:grpSp>
    </p:spTree>
    <p:extLst>
      <p:ext uri="{BB962C8B-B14F-4D97-AF65-F5344CB8AC3E}">
        <p14:creationId xmlns:p14="http://schemas.microsoft.com/office/powerpoint/2010/main" val="102458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par>
                          <p:cTn id="13" fill="hold">
                            <p:stCondLst>
                              <p:cond delay="500"/>
                            </p:stCondLst>
                            <p:childTnLst>
                              <p:par>
                                <p:cTn id="14" presetID="21" presetClass="entr" presetSubtype="1"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grpSp>
        <p:nvGrpSpPr>
          <p:cNvPr id="13" name="组合 12"/>
          <p:cNvGrpSpPr/>
          <p:nvPr/>
        </p:nvGrpSpPr>
        <p:grpSpPr>
          <a:xfrm>
            <a:off x="870439" y="828913"/>
            <a:ext cx="7486298" cy="3857827"/>
            <a:chOff x="337638" y="1468348"/>
            <a:chExt cx="8684809" cy="5143770"/>
          </a:xfrm>
        </p:grpSpPr>
        <p:sp>
          <p:nvSpPr>
            <p:cNvPr id="14" name="圆角矩形 13"/>
            <p:cNvSpPr/>
            <p:nvPr/>
          </p:nvSpPr>
          <p:spPr>
            <a:xfrm>
              <a:off x="3507190" y="2738821"/>
              <a:ext cx="1436914" cy="59508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mj-ea"/>
                  <a:ea typeface="+mj-ea"/>
                </a:rPr>
                <a:t>需求检查</a:t>
              </a:r>
            </a:p>
          </p:txBody>
        </p:sp>
        <p:sp>
          <p:nvSpPr>
            <p:cNvPr id="15" name="圆角矩形 14"/>
            <p:cNvSpPr/>
            <p:nvPr/>
          </p:nvSpPr>
          <p:spPr>
            <a:xfrm>
              <a:off x="1302493" y="3606801"/>
              <a:ext cx="1436914" cy="59508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mj-ea"/>
                  <a:ea typeface="+mj-ea"/>
                </a:rPr>
                <a:t>领域了解</a:t>
              </a:r>
            </a:p>
          </p:txBody>
        </p:sp>
        <p:sp>
          <p:nvSpPr>
            <p:cNvPr id="16" name="圆角矩形 15"/>
            <p:cNvSpPr/>
            <p:nvPr/>
          </p:nvSpPr>
          <p:spPr>
            <a:xfrm>
              <a:off x="5646679" y="3581178"/>
              <a:ext cx="1436914" cy="59508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mj-ea"/>
                  <a:ea typeface="+mj-ea"/>
                </a:rPr>
                <a:t>优先排序</a:t>
              </a:r>
            </a:p>
          </p:txBody>
        </p:sp>
        <p:sp>
          <p:nvSpPr>
            <p:cNvPr id="17" name="圆角矩形 16"/>
            <p:cNvSpPr/>
            <p:nvPr/>
          </p:nvSpPr>
          <p:spPr>
            <a:xfrm>
              <a:off x="1302493" y="4894945"/>
              <a:ext cx="1436914" cy="59508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mj-ea"/>
                  <a:ea typeface="+mj-ea"/>
                </a:rPr>
                <a:t>需求收集</a:t>
              </a:r>
            </a:p>
          </p:txBody>
        </p:sp>
        <p:sp>
          <p:nvSpPr>
            <p:cNvPr id="18" name="圆角矩形 17"/>
            <p:cNvSpPr/>
            <p:nvPr/>
          </p:nvSpPr>
          <p:spPr>
            <a:xfrm>
              <a:off x="5711887" y="4894945"/>
              <a:ext cx="1436914" cy="59508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mj-ea"/>
                  <a:ea typeface="+mj-ea"/>
                </a:rPr>
                <a:t>冲突解决</a:t>
              </a:r>
            </a:p>
          </p:txBody>
        </p:sp>
        <p:sp>
          <p:nvSpPr>
            <p:cNvPr id="19" name="圆角矩形 18"/>
            <p:cNvSpPr/>
            <p:nvPr/>
          </p:nvSpPr>
          <p:spPr>
            <a:xfrm>
              <a:off x="3507190" y="5809348"/>
              <a:ext cx="1436914" cy="59508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mj-ea"/>
                  <a:ea typeface="+mj-ea"/>
                </a:rPr>
                <a:t>分类</a:t>
              </a:r>
            </a:p>
          </p:txBody>
        </p:sp>
        <p:sp>
          <p:nvSpPr>
            <p:cNvPr id="20" name="圆角矩形 19"/>
            <p:cNvSpPr/>
            <p:nvPr/>
          </p:nvSpPr>
          <p:spPr>
            <a:xfrm>
              <a:off x="7585533" y="4299859"/>
              <a:ext cx="1436914" cy="59508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mj-ea"/>
                  <a:ea typeface="+mj-ea"/>
                </a:rPr>
                <a:t>需求文档</a:t>
              </a:r>
            </a:p>
          </p:txBody>
        </p:sp>
        <p:sp>
          <p:nvSpPr>
            <p:cNvPr id="21" name="圆角矩形 20"/>
            <p:cNvSpPr/>
            <p:nvPr/>
          </p:nvSpPr>
          <p:spPr>
            <a:xfrm>
              <a:off x="5711887" y="1674585"/>
              <a:ext cx="1436914" cy="59508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mj-ea"/>
                  <a:ea typeface="+mj-ea"/>
                </a:rPr>
                <a:t>需求描述</a:t>
              </a:r>
            </a:p>
          </p:txBody>
        </p:sp>
        <p:cxnSp>
          <p:nvCxnSpPr>
            <p:cNvPr id="22" name="直接箭头连接符 21"/>
            <p:cNvCxnSpPr>
              <a:endCxn id="15" idx="1"/>
            </p:cNvCxnSpPr>
            <p:nvPr/>
          </p:nvCxnSpPr>
          <p:spPr>
            <a:xfrm>
              <a:off x="337638" y="3904344"/>
              <a:ext cx="96485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42254" y="3510938"/>
              <a:ext cx="861775" cy="861775"/>
            </a:xfrm>
            <a:prstGeom prst="rect">
              <a:avLst/>
            </a:prstGeom>
            <a:noFill/>
          </p:spPr>
          <p:txBody>
            <a:bodyPr wrap="none" rtlCol="0">
              <a:spAutoFit/>
            </a:bodyPr>
            <a:lstStyle/>
            <a:p>
              <a:r>
                <a:rPr lang="zh-CN" altLang="en-US" dirty="0">
                  <a:latin typeface="+mj-ea"/>
                  <a:ea typeface="+mj-ea"/>
                </a:rPr>
                <a:t>过程</a:t>
              </a:r>
              <a:endParaRPr lang="en-US" altLang="zh-CN" dirty="0">
                <a:latin typeface="+mj-ea"/>
                <a:ea typeface="+mj-ea"/>
              </a:endParaRPr>
            </a:p>
            <a:p>
              <a:r>
                <a:rPr lang="zh-CN" altLang="en-US" dirty="0">
                  <a:latin typeface="+mj-ea"/>
                  <a:ea typeface="+mj-ea"/>
                </a:rPr>
                <a:t>入口</a:t>
              </a:r>
            </a:p>
          </p:txBody>
        </p:sp>
        <p:cxnSp>
          <p:nvCxnSpPr>
            <p:cNvPr id="24" name="直接箭头连接符 23"/>
            <p:cNvCxnSpPr/>
            <p:nvPr/>
          </p:nvCxnSpPr>
          <p:spPr>
            <a:xfrm flipH="1">
              <a:off x="1721932" y="4188959"/>
              <a:ext cx="15990" cy="7059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2367541" y="4226490"/>
              <a:ext cx="15990" cy="705986"/>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6067423" y="4200868"/>
              <a:ext cx="15990" cy="7059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6713032" y="4200868"/>
              <a:ext cx="15990" cy="705986"/>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4" idx="1"/>
              <a:endCxn id="15" idx="0"/>
            </p:cNvCxnSpPr>
            <p:nvPr/>
          </p:nvCxnSpPr>
          <p:spPr>
            <a:xfrm rot="10800000" flipV="1">
              <a:off x="2020950" y="3036363"/>
              <a:ext cx="1486240" cy="57043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1" idx="1"/>
            </p:cNvCxnSpPr>
            <p:nvPr/>
          </p:nvCxnSpPr>
          <p:spPr>
            <a:xfrm rot="10800000" flipV="1">
              <a:off x="1749035" y="1972127"/>
              <a:ext cx="3962853" cy="1646997"/>
            </a:xfrm>
            <a:prstGeom prst="bentConnector3">
              <a:avLst>
                <a:gd name="adj1" fmla="val 9981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4" idx="2"/>
              <a:endCxn id="15" idx="3"/>
            </p:cNvCxnSpPr>
            <p:nvPr/>
          </p:nvCxnSpPr>
          <p:spPr>
            <a:xfrm rot="5400000">
              <a:off x="3197309" y="2876005"/>
              <a:ext cx="570437" cy="1486240"/>
            </a:xfrm>
            <a:prstGeom prst="bentConnector2">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9" idx="0"/>
              <a:endCxn id="17" idx="3"/>
            </p:cNvCxnSpPr>
            <p:nvPr/>
          </p:nvCxnSpPr>
          <p:spPr>
            <a:xfrm rot="16200000" flipV="1">
              <a:off x="3174097" y="4757798"/>
              <a:ext cx="616860" cy="1486240"/>
            </a:xfrm>
            <a:prstGeom prst="bent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9" idx="1"/>
              <a:endCxn id="17" idx="2"/>
            </p:cNvCxnSpPr>
            <p:nvPr/>
          </p:nvCxnSpPr>
          <p:spPr>
            <a:xfrm rot="10800000">
              <a:off x="2020950" y="5490031"/>
              <a:ext cx="1486240" cy="616860"/>
            </a:xfrm>
            <a:prstGeom prst="bentConnector2">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18" idx="1"/>
            </p:cNvCxnSpPr>
            <p:nvPr/>
          </p:nvCxnSpPr>
          <p:spPr>
            <a:xfrm rot="10800000" flipV="1">
              <a:off x="4507373" y="5192488"/>
              <a:ext cx="1204515" cy="616860"/>
            </a:xfrm>
            <a:prstGeom prst="bentConnector3">
              <a:avLst>
                <a:gd name="adj1" fmla="val 99405"/>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8" idx="2"/>
              <a:endCxn id="19" idx="3"/>
            </p:cNvCxnSpPr>
            <p:nvPr/>
          </p:nvCxnSpPr>
          <p:spPr>
            <a:xfrm rot="5400000">
              <a:off x="5378794" y="5055341"/>
              <a:ext cx="616860" cy="1486240"/>
            </a:xfrm>
            <a:prstGeom prst="bentConnector2">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16" idx="1"/>
            </p:cNvCxnSpPr>
            <p:nvPr/>
          </p:nvCxnSpPr>
          <p:spPr>
            <a:xfrm rot="10800000">
              <a:off x="4494163" y="3351141"/>
              <a:ext cx="1152517" cy="527581"/>
            </a:xfrm>
            <a:prstGeom prst="bentConnector3">
              <a:avLst>
                <a:gd name="adj1" fmla="val 97855"/>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16" idx="0"/>
            </p:cNvCxnSpPr>
            <p:nvPr/>
          </p:nvCxnSpPr>
          <p:spPr>
            <a:xfrm rot="16200000" flipV="1">
              <a:off x="5365592" y="2581633"/>
              <a:ext cx="559179" cy="1439911"/>
            </a:xfrm>
            <a:prstGeom prst="bent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20" idx="0"/>
              <a:endCxn id="21" idx="3"/>
            </p:cNvCxnSpPr>
            <p:nvPr/>
          </p:nvCxnSpPr>
          <p:spPr>
            <a:xfrm rot="16200000" flipV="1">
              <a:off x="6562531" y="2558399"/>
              <a:ext cx="2327731" cy="1155189"/>
            </a:xfrm>
            <a:prstGeom prst="bentConnector2">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21" idx="2"/>
              <a:endCxn id="14" idx="0"/>
            </p:cNvCxnSpPr>
            <p:nvPr/>
          </p:nvCxnSpPr>
          <p:spPr>
            <a:xfrm rot="5400000">
              <a:off x="5093421" y="1401898"/>
              <a:ext cx="469150" cy="2204697"/>
            </a:xfrm>
            <a:prstGeom prst="bentConnector3">
              <a:avLst>
                <a:gd name="adj1" fmla="val 50000"/>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72291" y="4392912"/>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1</a:t>
              </a:r>
              <a:r>
                <a:rPr lang="zh-CN" altLang="en-US" dirty="0">
                  <a:latin typeface="+mj-ea"/>
                  <a:ea typeface="+mj-ea"/>
                </a:rPr>
                <a:t>）</a:t>
              </a:r>
            </a:p>
          </p:txBody>
        </p:sp>
        <p:sp>
          <p:nvSpPr>
            <p:cNvPr id="40" name="文本框 39"/>
            <p:cNvSpPr txBox="1"/>
            <p:nvPr/>
          </p:nvSpPr>
          <p:spPr>
            <a:xfrm>
              <a:off x="2235285" y="4399337"/>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2</a:t>
              </a:r>
              <a:r>
                <a:rPr lang="zh-CN" altLang="en-US" dirty="0">
                  <a:latin typeface="+mj-ea"/>
                  <a:ea typeface="+mj-ea"/>
                </a:rPr>
                <a:t>）</a:t>
              </a:r>
            </a:p>
          </p:txBody>
        </p:sp>
        <p:sp>
          <p:nvSpPr>
            <p:cNvPr id="41" name="文本框 40"/>
            <p:cNvSpPr txBox="1"/>
            <p:nvPr/>
          </p:nvSpPr>
          <p:spPr>
            <a:xfrm>
              <a:off x="2244197" y="6119675"/>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3</a:t>
              </a:r>
              <a:r>
                <a:rPr lang="zh-CN" altLang="en-US" dirty="0">
                  <a:latin typeface="+mj-ea"/>
                  <a:ea typeface="+mj-ea"/>
                </a:rPr>
                <a:t>）</a:t>
              </a:r>
            </a:p>
          </p:txBody>
        </p:sp>
        <p:sp>
          <p:nvSpPr>
            <p:cNvPr id="42" name="文本框 41"/>
            <p:cNvSpPr txBox="1"/>
            <p:nvPr/>
          </p:nvSpPr>
          <p:spPr>
            <a:xfrm>
              <a:off x="3054173" y="5235691"/>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4</a:t>
              </a:r>
              <a:r>
                <a:rPr lang="zh-CN" altLang="en-US" dirty="0">
                  <a:latin typeface="+mj-ea"/>
                  <a:ea typeface="+mj-ea"/>
                </a:rPr>
                <a:t>）</a:t>
              </a:r>
            </a:p>
          </p:txBody>
        </p:sp>
        <p:sp>
          <p:nvSpPr>
            <p:cNvPr id="43" name="文本框 42"/>
            <p:cNvSpPr txBox="1"/>
            <p:nvPr/>
          </p:nvSpPr>
          <p:spPr>
            <a:xfrm>
              <a:off x="5296732" y="6119675"/>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5</a:t>
              </a:r>
              <a:r>
                <a:rPr lang="zh-CN" altLang="en-US" dirty="0">
                  <a:latin typeface="+mj-ea"/>
                  <a:ea typeface="+mj-ea"/>
                </a:rPr>
                <a:t>）</a:t>
              </a:r>
            </a:p>
          </p:txBody>
        </p:sp>
        <p:sp>
          <p:nvSpPr>
            <p:cNvPr id="44" name="文本框 43"/>
            <p:cNvSpPr txBox="1"/>
            <p:nvPr/>
          </p:nvSpPr>
          <p:spPr>
            <a:xfrm>
              <a:off x="4776859" y="5255352"/>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6</a:t>
              </a:r>
              <a:r>
                <a:rPr lang="zh-CN" altLang="en-US" dirty="0">
                  <a:latin typeface="+mj-ea"/>
                  <a:ea typeface="+mj-ea"/>
                </a:rPr>
                <a:t>）</a:t>
              </a:r>
            </a:p>
          </p:txBody>
        </p:sp>
        <p:sp>
          <p:nvSpPr>
            <p:cNvPr id="45" name="文本框 44"/>
            <p:cNvSpPr txBox="1"/>
            <p:nvPr/>
          </p:nvSpPr>
          <p:spPr>
            <a:xfrm>
              <a:off x="6630584" y="4378435"/>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7</a:t>
              </a:r>
              <a:r>
                <a:rPr lang="zh-CN" altLang="en-US" dirty="0">
                  <a:latin typeface="+mj-ea"/>
                  <a:ea typeface="+mj-ea"/>
                </a:rPr>
                <a:t>）</a:t>
              </a:r>
            </a:p>
          </p:txBody>
        </p:sp>
        <p:sp>
          <p:nvSpPr>
            <p:cNvPr id="46" name="文本框 45"/>
            <p:cNvSpPr txBox="1"/>
            <p:nvPr/>
          </p:nvSpPr>
          <p:spPr>
            <a:xfrm>
              <a:off x="5276176" y="4388323"/>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8</a:t>
              </a:r>
              <a:r>
                <a:rPr lang="zh-CN" altLang="en-US" dirty="0">
                  <a:latin typeface="+mj-ea"/>
                  <a:ea typeface="+mj-ea"/>
                </a:rPr>
                <a:t>）</a:t>
              </a:r>
            </a:p>
          </p:txBody>
        </p:sp>
        <p:sp>
          <p:nvSpPr>
            <p:cNvPr id="47" name="文本框 46"/>
            <p:cNvSpPr txBox="1"/>
            <p:nvPr/>
          </p:nvSpPr>
          <p:spPr>
            <a:xfrm>
              <a:off x="5153594" y="3041559"/>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9</a:t>
              </a:r>
              <a:r>
                <a:rPr lang="zh-CN" altLang="en-US" dirty="0">
                  <a:latin typeface="+mj-ea"/>
                  <a:ea typeface="+mj-ea"/>
                </a:rPr>
                <a:t>）</a:t>
              </a:r>
            </a:p>
          </p:txBody>
        </p:sp>
        <p:sp>
          <p:nvSpPr>
            <p:cNvPr id="48" name="文本框 47"/>
            <p:cNvSpPr txBox="1"/>
            <p:nvPr/>
          </p:nvSpPr>
          <p:spPr>
            <a:xfrm>
              <a:off x="4538054" y="3900470"/>
              <a:ext cx="1220847"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10</a:t>
              </a:r>
              <a:r>
                <a:rPr lang="zh-CN" altLang="en-US" dirty="0">
                  <a:latin typeface="+mj-ea"/>
                  <a:ea typeface="+mj-ea"/>
                </a:rPr>
                <a:t>）</a:t>
              </a:r>
            </a:p>
          </p:txBody>
        </p:sp>
        <p:sp>
          <p:nvSpPr>
            <p:cNvPr id="49" name="文本框 48"/>
            <p:cNvSpPr txBox="1"/>
            <p:nvPr/>
          </p:nvSpPr>
          <p:spPr>
            <a:xfrm>
              <a:off x="2401447" y="3064204"/>
              <a:ext cx="1220847"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11</a:t>
              </a:r>
              <a:r>
                <a:rPr lang="zh-CN" altLang="en-US" dirty="0">
                  <a:latin typeface="+mj-ea"/>
                  <a:ea typeface="+mj-ea"/>
                </a:rPr>
                <a:t>）</a:t>
              </a:r>
            </a:p>
          </p:txBody>
        </p:sp>
        <p:sp>
          <p:nvSpPr>
            <p:cNvPr id="50" name="文本框 49"/>
            <p:cNvSpPr txBox="1"/>
            <p:nvPr/>
          </p:nvSpPr>
          <p:spPr>
            <a:xfrm>
              <a:off x="3000915" y="3927017"/>
              <a:ext cx="1220847"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12</a:t>
              </a:r>
              <a:r>
                <a:rPr lang="zh-CN" altLang="en-US" dirty="0">
                  <a:latin typeface="+mj-ea"/>
                  <a:ea typeface="+mj-ea"/>
                </a:rPr>
                <a:t>）</a:t>
              </a:r>
            </a:p>
          </p:txBody>
        </p:sp>
        <p:sp>
          <p:nvSpPr>
            <p:cNvPr id="51" name="文本框 50"/>
            <p:cNvSpPr txBox="1"/>
            <p:nvPr/>
          </p:nvSpPr>
          <p:spPr>
            <a:xfrm>
              <a:off x="4686308" y="2030935"/>
              <a:ext cx="1220847"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13</a:t>
              </a:r>
              <a:r>
                <a:rPr lang="zh-CN" altLang="en-US" dirty="0">
                  <a:latin typeface="+mj-ea"/>
                  <a:ea typeface="+mj-ea"/>
                </a:rPr>
                <a:t>）</a:t>
              </a:r>
            </a:p>
          </p:txBody>
        </p:sp>
        <p:sp>
          <p:nvSpPr>
            <p:cNvPr id="52" name="文本框 51"/>
            <p:cNvSpPr txBox="1"/>
            <p:nvPr/>
          </p:nvSpPr>
          <p:spPr>
            <a:xfrm>
              <a:off x="3507190" y="1468348"/>
              <a:ext cx="1220847"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14</a:t>
              </a:r>
              <a:r>
                <a:rPr lang="zh-CN" altLang="en-US" dirty="0">
                  <a:latin typeface="+mj-ea"/>
                  <a:ea typeface="+mj-ea"/>
                </a:rPr>
                <a:t>）</a:t>
              </a:r>
            </a:p>
          </p:txBody>
        </p:sp>
        <p:sp>
          <p:nvSpPr>
            <p:cNvPr id="53" name="文本框 52"/>
            <p:cNvSpPr txBox="1"/>
            <p:nvPr/>
          </p:nvSpPr>
          <p:spPr>
            <a:xfrm>
              <a:off x="7306088" y="2827875"/>
              <a:ext cx="1220847"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15</a:t>
              </a:r>
              <a:r>
                <a:rPr lang="zh-CN" altLang="en-US" dirty="0">
                  <a:latin typeface="+mj-ea"/>
                  <a:ea typeface="+mj-ea"/>
                </a:rPr>
                <a:t>）</a:t>
              </a:r>
            </a:p>
          </p:txBody>
        </p:sp>
      </p:grpSp>
      <p:sp>
        <p:nvSpPr>
          <p:cNvPr id="2" name="标题 1"/>
          <p:cNvSpPr>
            <a:spLocks noGrp="1"/>
          </p:cNvSpPr>
          <p:nvPr>
            <p:ph type="title"/>
          </p:nvPr>
        </p:nvSpPr>
        <p:spPr/>
        <p:txBody>
          <a:bodyPr/>
          <a:lstStyle/>
          <a:p>
            <a:r>
              <a:rPr lang="zh-CN" altLang="en-US" dirty="0">
                <a:latin typeface="+mj-ea"/>
              </a:rPr>
              <a:t>需求导出和分析过程的模型</a:t>
            </a:r>
            <a:endParaRPr lang="zh-CN" altLang="en-US" dirty="0"/>
          </a:p>
        </p:txBody>
      </p:sp>
      <p:sp>
        <p:nvSpPr>
          <p:cNvPr id="4" name="日期占位符 3"/>
          <p:cNvSpPr>
            <a:spLocks noGrp="1"/>
          </p:cNvSpPr>
          <p:nvPr>
            <p:ph type="dt" sz="half" idx="10"/>
          </p:nvPr>
        </p:nvSpPr>
        <p:spPr/>
        <p:txBody>
          <a:bodyPr/>
          <a:lstStyle/>
          <a:p>
            <a:fld id="{4E1FEEB7-2BC0-4D67-AF39-BB6444402BCB}" type="datetime1">
              <a:rPr lang="zh-CN" altLang="en-US" smtClean="0"/>
              <a:t>2022/3/30</a:t>
            </a:fld>
            <a:endParaRPr lang="zh-CN" altLang="en-US"/>
          </a:p>
        </p:txBody>
      </p:sp>
      <p:sp>
        <p:nvSpPr>
          <p:cNvPr id="5" name="页脚占位符 4"/>
          <p:cNvSpPr>
            <a:spLocks noGrp="1"/>
          </p:cNvSpPr>
          <p:nvPr>
            <p:ph type="ftr" sz="quarter" idx="11"/>
          </p:nvPr>
        </p:nvSpPr>
        <p:spPr/>
        <p:txBody>
          <a:bodyPr/>
          <a:lstStyle/>
          <a:p>
            <a:r>
              <a:rPr lang="zh-CN" altLang="en-US"/>
              <a:t>软件工程</a:t>
            </a:r>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41</a:t>
            </a:fld>
            <a:endParaRPr lang="zh-CN" altLang="en-US"/>
          </a:p>
        </p:txBody>
      </p:sp>
    </p:spTree>
    <p:extLst>
      <p:ext uri="{BB962C8B-B14F-4D97-AF65-F5344CB8AC3E}">
        <p14:creationId xmlns:p14="http://schemas.microsoft.com/office/powerpoint/2010/main" val="209164222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需求分析建模的过程</a:t>
            </a:r>
          </a:p>
        </p:txBody>
      </p:sp>
      <p:sp>
        <p:nvSpPr>
          <p:cNvPr id="3" name="日期占位符 2"/>
          <p:cNvSpPr>
            <a:spLocks noGrp="1"/>
          </p:cNvSpPr>
          <p:nvPr>
            <p:ph type="dt" sz="half" idx="10"/>
          </p:nvPr>
        </p:nvSpPr>
        <p:spPr/>
        <p:txBody>
          <a:bodyPr/>
          <a:lstStyle/>
          <a:p>
            <a:fld id="{5902FD77-8323-485D-87E2-91A0E9C84954}" type="datetime1">
              <a:rPr lang="zh-CN" altLang="en-US" smtClean="0"/>
              <a:t>2022/3/30</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42</a:t>
            </a:fld>
            <a:endParaRPr lang="zh-CN" altLang="en-US"/>
          </a:p>
        </p:txBody>
      </p:sp>
      <p:grpSp>
        <p:nvGrpSpPr>
          <p:cNvPr id="6" name="Group 24">
            <a:extLst>
              <a:ext uri="{FF2B5EF4-FFF2-40B4-BE49-F238E27FC236}">
                <a16:creationId xmlns:a16="http://schemas.microsoft.com/office/drawing/2014/main" id="{7B4A322F-CBD7-465E-B2E4-89B88F52636C}"/>
              </a:ext>
            </a:extLst>
          </p:cNvPr>
          <p:cNvGrpSpPr>
            <a:grpSpLocks/>
          </p:cNvGrpSpPr>
          <p:nvPr/>
        </p:nvGrpSpPr>
        <p:grpSpPr bwMode="auto">
          <a:xfrm>
            <a:off x="767882" y="869145"/>
            <a:ext cx="7579347" cy="3693857"/>
            <a:chOff x="2235" y="6084"/>
            <a:chExt cx="5195" cy="2226"/>
          </a:xfrm>
        </p:grpSpPr>
        <p:pic>
          <p:nvPicPr>
            <p:cNvPr id="7" name="Picture 25">
              <a:extLst>
                <a:ext uri="{FF2B5EF4-FFF2-40B4-BE49-F238E27FC236}">
                  <a16:creationId xmlns:a16="http://schemas.microsoft.com/office/drawing/2014/main" id="{18FA92CF-D98B-4D84-AC7C-4B54C17E9B18}"/>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35" y="6084"/>
              <a:ext cx="5195" cy="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6">
              <a:extLst>
                <a:ext uri="{FF2B5EF4-FFF2-40B4-BE49-F238E27FC236}">
                  <a16:creationId xmlns:a16="http://schemas.microsoft.com/office/drawing/2014/main" id="{54EEBACC-1016-422E-99B8-C79EFC4B73B8}"/>
                </a:ext>
              </a:extLst>
            </p:cNvPr>
            <p:cNvSpPr>
              <a:spLocks noChangeArrowheads="1"/>
            </p:cNvSpPr>
            <p:nvPr/>
          </p:nvSpPr>
          <p:spPr bwMode="auto">
            <a:xfrm>
              <a:off x="3696" y="6795"/>
              <a:ext cx="1460" cy="46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none" lIns="54864" tIns="0" rIns="54864" bIns="274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mj-ea"/>
                  <a:ea typeface="+mj-ea"/>
                </a:rPr>
                <a:t>问题定义、可行性</a:t>
              </a:r>
            </a:p>
            <a:p>
              <a:pPr algn="ctr" eaLnBrk="1" hangingPunct="1"/>
              <a:r>
                <a:rPr lang="en-US" altLang="zh-CN" dirty="0">
                  <a:solidFill>
                    <a:schemeClr val="bg1"/>
                  </a:solidFill>
                  <a:latin typeface="+mj-ea"/>
                  <a:ea typeface="+mj-ea"/>
                </a:rPr>
                <a:t>(</a:t>
              </a:r>
              <a:r>
                <a:rPr lang="zh-CN" altLang="en-US" dirty="0">
                  <a:solidFill>
                    <a:schemeClr val="bg1"/>
                  </a:solidFill>
                  <a:latin typeface="+mj-ea"/>
                  <a:ea typeface="+mj-ea"/>
                </a:rPr>
                <a:t>系统规格说明</a:t>
              </a:r>
              <a:r>
                <a:rPr lang="en-US" altLang="zh-CN" dirty="0">
                  <a:solidFill>
                    <a:schemeClr val="bg1"/>
                  </a:solidFill>
                  <a:latin typeface="+mj-ea"/>
                  <a:ea typeface="+mj-ea"/>
                </a:rPr>
                <a:t>)</a:t>
              </a:r>
            </a:p>
          </p:txBody>
        </p:sp>
        <p:sp>
          <p:nvSpPr>
            <p:cNvPr id="9" name="Text Box 27">
              <a:extLst>
                <a:ext uri="{FF2B5EF4-FFF2-40B4-BE49-F238E27FC236}">
                  <a16:creationId xmlns:a16="http://schemas.microsoft.com/office/drawing/2014/main" id="{CA7465F2-732F-492A-B760-A75B6E0BE05A}"/>
                </a:ext>
              </a:extLst>
            </p:cNvPr>
            <p:cNvSpPr txBox="1">
              <a:spLocks noChangeArrowheads="1"/>
            </p:cNvSpPr>
            <p:nvPr/>
          </p:nvSpPr>
          <p:spPr bwMode="auto">
            <a:xfrm>
              <a:off x="5634" y="6750"/>
              <a:ext cx="1200" cy="46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54864" tIns="0" rIns="54864" bIns="274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mj-ea"/>
                  <a:ea typeface="+mj-ea"/>
                </a:rPr>
                <a:t>需求分析</a:t>
              </a:r>
            </a:p>
            <a:p>
              <a:pPr algn="ctr" eaLnBrk="1" hangingPunct="1"/>
              <a:r>
                <a:rPr lang="en-US" altLang="zh-CN" dirty="0">
                  <a:solidFill>
                    <a:schemeClr val="bg1"/>
                  </a:solidFill>
                  <a:latin typeface="+mj-ea"/>
                  <a:ea typeface="+mj-ea"/>
                </a:rPr>
                <a:t>(</a:t>
              </a:r>
              <a:r>
                <a:rPr lang="zh-CN" altLang="en-US" dirty="0">
                  <a:solidFill>
                    <a:schemeClr val="bg1"/>
                  </a:solidFill>
                  <a:latin typeface="+mj-ea"/>
                  <a:ea typeface="+mj-ea"/>
                </a:rPr>
                <a:t>需求规格说明</a:t>
              </a:r>
              <a:r>
                <a:rPr lang="en-US" altLang="zh-CN" dirty="0">
                  <a:solidFill>
                    <a:schemeClr val="bg1"/>
                  </a:solidFill>
                  <a:latin typeface="+mj-ea"/>
                  <a:ea typeface="+mj-ea"/>
                </a:rPr>
                <a:t>)</a:t>
              </a:r>
            </a:p>
          </p:txBody>
        </p:sp>
        <p:sp>
          <p:nvSpPr>
            <p:cNvPr id="10" name="Text Box 28">
              <a:extLst>
                <a:ext uri="{FF2B5EF4-FFF2-40B4-BE49-F238E27FC236}">
                  <a16:creationId xmlns:a16="http://schemas.microsoft.com/office/drawing/2014/main" id="{34A7F7FD-9A34-47C7-8EFF-87873D418833}"/>
                </a:ext>
              </a:extLst>
            </p:cNvPr>
            <p:cNvSpPr txBox="1">
              <a:spLocks noChangeArrowheads="1"/>
            </p:cNvSpPr>
            <p:nvPr/>
          </p:nvSpPr>
          <p:spPr bwMode="auto">
            <a:xfrm>
              <a:off x="5658" y="7839"/>
              <a:ext cx="1165" cy="47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54864" tIns="0" rIns="54864" bIns="274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mj-ea"/>
                  <a:ea typeface="+mj-ea"/>
                </a:rPr>
                <a:t>软件设计</a:t>
              </a:r>
            </a:p>
            <a:p>
              <a:pPr algn="ctr" eaLnBrk="1" hangingPunct="1"/>
              <a:r>
                <a:rPr lang="en-US" altLang="zh-CN" dirty="0">
                  <a:solidFill>
                    <a:schemeClr val="bg1"/>
                  </a:solidFill>
                  <a:latin typeface="+mj-ea"/>
                  <a:ea typeface="+mj-ea"/>
                </a:rPr>
                <a:t>(</a:t>
              </a:r>
              <a:r>
                <a:rPr lang="zh-CN" altLang="en-US" dirty="0">
                  <a:solidFill>
                    <a:schemeClr val="bg1"/>
                  </a:solidFill>
                  <a:latin typeface="+mj-ea"/>
                  <a:ea typeface="+mj-ea"/>
                </a:rPr>
                <a:t>设计说明</a:t>
              </a:r>
              <a:r>
                <a:rPr lang="en-US" altLang="zh-CN" dirty="0">
                  <a:solidFill>
                    <a:schemeClr val="bg1"/>
                  </a:solidFill>
                  <a:latin typeface="+mj-ea"/>
                  <a:ea typeface="+mj-ea"/>
                </a:rPr>
                <a:t>)</a:t>
              </a:r>
            </a:p>
          </p:txBody>
        </p:sp>
        <p:sp>
          <p:nvSpPr>
            <p:cNvPr id="11" name="Text Box 29">
              <a:extLst>
                <a:ext uri="{FF2B5EF4-FFF2-40B4-BE49-F238E27FC236}">
                  <a16:creationId xmlns:a16="http://schemas.microsoft.com/office/drawing/2014/main" id="{2A165452-D653-46C0-B190-A5D403CFAA50}"/>
                </a:ext>
              </a:extLst>
            </p:cNvPr>
            <p:cNvSpPr txBox="1">
              <a:spLocks noChangeArrowheads="1"/>
            </p:cNvSpPr>
            <p:nvPr/>
          </p:nvSpPr>
          <p:spPr bwMode="auto">
            <a:xfrm>
              <a:off x="3803" y="7839"/>
              <a:ext cx="1206" cy="46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54864" tIns="0" rIns="54864" bIns="274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mj-ea"/>
                  <a:ea typeface="+mj-ea"/>
                </a:rPr>
                <a:t>实现</a:t>
              </a:r>
            </a:p>
            <a:p>
              <a:pPr algn="ctr" eaLnBrk="1" hangingPunct="1"/>
              <a:r>
                <a:rPr lang="en-US" altLang="zh-CN" dirty="0">
                  <a:solidFill>
                    <a:schemeClr val="bg1"/>
                  </a:solidFill>
                  <a:latin typeface="+mj-ea"/>
                  <a:ea typeface="+mj-ea"/>
                </a:rPr>
                <a:t>(</a:t>
              </a:r>
              <a:r>
                <a:rPr lang="zh-CN" altLang="en-US" dirty="0">
                  <a:solidFill>
                    <a:schemeClr val="bg1"/>
                  </a:solidFill>
                  <a:latin typeface="+mj-ea"/>
                  <a:ea typeface="+mj-ea"/>
                </a:rPr>
                <a:t>程序代码</a:t>
              </a:r>
              <a:r>
                <a:rPr lang="en-US" altLang="zh-CN" dirty="0">
                  <a:solidFill>
                    <a:schemeClr val="bg1"/>
                  </a:solidFill>
                  <a:latin typeface="+mj-ea"/>
                  <a:ea typeface="+mj-ea"/>
                </a:rPr>
                <a:t>)</a:t>
              </a:r>
            </a:p>
          </p:txBody>
        </p:sp>
      </p:grpSp>
    </p:spTree>
    <p:extLst>
      <p:ext uri="{BB962C8B-B14F-4D97-AF65-F5344CB8AC3E}">
        <p14:creationId xmlns:p14="http://schemas.microsoft.com/office/powerpoint/2010/main" val="269445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97059" y="1270197"/>
            <a:ext cx="4374553" cy="2202141"/>
          </a:xfrm>
          <a:prstGeom prst="rect">
            <a:avLst/>
          </a:prstGeom>
        </p:spPr>
        <p:txBody>
          <a:bodyPr wrap="square">
            <a:spAutoFit/>
          </a:bodyPr>
          <a:lstStyle/>
          <a:p>
            <a:pPr marL="385763" indent="-385763">
              <a:lnSpc>
                <a:spcPct val="120000"/>
              </a:lnSpc>
              <a:spcBef>
                <a:spcPts val="900"/>
              </a:spcBef>
              <a:buClr>
                <a:srgbClr val="00B050"/>
              </a:buClr>
              <a:buFont typeface="+mj-lt"/>
              <a:buAutoNum type="arabicPeriod"/>
            </a:pPr>
            <a:r>
              <a:rPr lang="zh-CN" altLang="zh-CN" sz="2400" b="1" dirty="0">
                <a:solidFill>
                  <a:srgbClr val="FF8900"/>
                </a:solidFill>
                <a:latin typeface="+mj-ea"/>
                <a:ea typeface="+mj-ea"/>
              </a:rPr>
              <a:t>结构化分析建模 SA </a:t>
            </a:r>
            <a:r>
              <a:rPr lang="zh-CN" altLang="zh-CN" sz="2000" dirty="0">
                <a:latin typeface="+mj-ea"/>
                <a:ea typeface="+mj-ea"/>
              </a:rPr>
              <a:t>（Structured  </a:t>
            </a:r>
            <a:r>
              <a:rPr lang="en-US" altLang="zh-CN" sz="2000" dirty="0">
                <a:latin typeface="+mj-ea"/>
                <a:ea typeface="+mj-ea"/>
              </a:rPr>
              <a:t> </a:t>
            </a:r>
            <a:r>
              <a:rPr lang="zh-CN" altLang="zh-CN" sz="2000" dirty="0">
                <a:latin typeface="+mj-ea"/>
                <a:ea typeface="+mj-ea"/>
              </a:rPr>
              <a:t>Analysis），又分面向数据建模和面向数据流建模。</a:t>
            </a:r>
            <a:endParaRPr lang="en-US" altLang="zh-CN" sz="2000" dirty="0">
              <a:latin typeface="+mj-ea"/>
              <a:ea typeface="+mj-ea"/>
            </a:endParaRPr>
          </a:p>
          <a:p>
            <a:pPr marL="385763" indent="-385763">
              <a:lnSpc>
                <a:spcPct val="120000"/>
              </a:lnSpc>
              <a:spcBef>
                <a:spcPts val="900"/>
              </a:spcBef>
              <a:buClr>
                <a:srgbClr val="00B050"/>
              </a:buClr>
              <a:buFont typeface="+mj-lt"/>
              <a:buAutoNum type="arabicPeriod"/>
            </a:pPr>
            <a:r>
              <a:rPr lang="zh-CN" altLang="zh-CN" sz="2400" b="1" dirty="0">
                <a:solidFill>
                  <a:srgbClr val="FF8900"/>
                </a:solidFill>
                <a:latin typeface="+mj-ea"/>
                <a:ea typeface="+mj-ea"/>
              </a:rPr>
              <a:t>面</a:t>
            </a:r>
            <a:r>
              <a:rPr lang="zh-CN" altLang="en-US" sz="2400" b="1" dirty="0">
                <a:solidFill>
                  <a:srgbClr val="FF8900"/>
                </a:solidFill>
                <a:latin typeface="+mj-ea"/>
                <a:ea typeface="+mj-ea"/>
              </a:rPr>
              <a:t>向</a:t>
            </a:r>
            <a:r>
              <a:rPr lang="zh-CN" altLang="zh-CN" sz="2400" b="1" dirty="0">
                <a:solidFill>
                  <a:srgbClr val="FF8900"/>
                </a:solidFill>
                <a:latin typeface="+mj-ea"/>
                <a:ea typeface="+mj-ea"/>
              </a:rPr>
              <a:t>对象分析建模OOA</a:t>
            </a:r>
            <a:r>
              <a:rPr lang="zh-CN" altLang="zh-CN" sz="2000" dirty="0">
                <a:latin typeface="+mj-ea"/>
                <a:ea typeface="+mj-ea"/>
              </a:rPr>
              <a:t>（Object-Oriented Analysis）</a:t>
            </a:r>
          </a:p>
        </p:txBody>
      </p:sp>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grpSp>
        <p:nvGrpSpPr>
          <p:cNvPr id="54" name="组合 53"/>
          <p:cNvGrpSpPr/>
          <p:nvPr/>
        </p:nvGrpSpPr>
        <p:grpSpPr>
          <a:xfrm>
            <a:off x="4932394" y="613335"/>
            <a:ext cx="4101612" cy="4008800"/>
            <a:chOff x="2399286" y="869421"/>
            <a:chExt cx="6485377" cy="5709707"/>
          </a:xfrm>
        </p:grpSpPr>
        <p:sp>
          <p:nvSpPr>
            <p:cNvPr id="55" name="Oval 13"/>
            <p:cNvSpPr>
              <a:spLocks noChangeArrowheads="1"/>
            </p:cNvSpPr>
            <p:nvPr/>
          </p:nvSpPr>
          <p:spPr bwMode="auto">
            <a:xfrm>
              <a:off x="2399286" y="869421"/>
              <a:ext cx="6485377" cy="5709707"/>
            </a:xfrm>
            <a:prstGeom prst="ellipse">
              <a:avLst/>
            </a:prstGeom>
            <a:solidFill>
              <a:srgbClr val="00B050"/>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defRPr/>
              </a:pPr>
              <a:endParaRPr lang="zh-CN" altLang="en-US" sz="1350">
                <a:latin typeface="+mj-ea"/>
                <a:ea typeface="+mj-ea"/>
              </a:endParaRPr>
            </a:p>
          </p:txBody>
        </p:sp>
        <p:sp>
          <p:nvSpPr>
            <p:cNvPr id="56" name="Oval 14"/>
            <p:cNvSpPr>
              <a:spLocks noChangeArrowheads="1"/>
            </p:cNvSpPr>
            <p:nvPr/>
          </p:nvSpPr>
          <p:spPr bwMode="auto">
            <a:xfrm>
              <a:off x="3348038" y="1628775"/>
              <a:ext cx="4600575" cy="4191000"/>
            </a:xfrm>
            <a:prstGeom prst="ellipse">
              <a:avLst/>
            </a:prstGeom>
            <a:solidFill>
              <a:srgbClr val="FFC000"/>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latin typeface="+mj-ea"/>
                <a:ea typeface="+mj-ea"/>
              </a:endParaRPr>
            </a:p>
          </p:txBody>
        </p:sp>
        <p:sp>
          <p:nvSpPr>
            <p:cNvPr id="57" name="Line 15"/>
            <p:cNvSpPr>
              <a:spLocks noChangeShapeType="1"/>
            </p:cNvSpPr>
            <p:nvPr/>
          </p:nvSpPr>
          <p:spPr bwMode="auto">
            <a:xfrm>
              <a:off x="5641975" y="869422"/>
              <a:ext cx="0" cy="1788055"/>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a:latin typeface="+mj-ea"/>
                <a:ea typeface="+mj-ea"/>
              </a:endParaRPr>
            </a:p>
          </p:txBody>
        </p:sp>
        <p:sp>
          <p:nvSpPr>
            <p:cNvPr id="58" name="Line 16"/>
            <p:cNvSpPr>
              <a:spLocks noChangeShapeType="1"/>
            </p:cNvSpPr>
            <p:nvPr/>
          </p:nvSpPr>
          <p:spPr bwMode="auto">
            <a:xfrm>
              <a:off x="6586538" y="4246563"/>
              <a:ext cx="1825625" cy="1196975"/>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a:latin typeface="+mj-ea"/>
                <a:ea typeface="+mj-ea"/>
              </a:endParaRPr>
            </a:p>
          </p:txBody>
        </p:sp>
        <p:sp>
          <p:nvSpPr>
            <p:cNvPr id="59" name="Line 17"/>
            <p:cNvSpPr>
              <a:spLocks noChangeShapeType="1"/>
            </p:cNvSpPr>
            <p:nvPr/>
          </p:nvSpPr>
          <p:spPr bwMode="auto">
            <a:xfrm flipH="1">
              <a:off x="3063875" y="4256088"/>
              <a:ext cx="1636713" cy="1330325"/>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a:latin typeface="+mj-ea"/>
                <a:ea typeface="+mj-ea"/>
              </a:endParaRPr>
            </a:p>
          </p:txBody>
        </p:sp>
        <p:sp>
          <p:nvSpPr>
            <p:cNvPr id="60" name="Text Box 19"/>
            <p:cNvSpPr txBox="1">
              <a:spLocks noChangeArrowheads="1"/>
            </p:cNvSpPr>
            <p:nvPr/>
          </p:nvSpPr>
          <p:spPr bwMode="auto">
            <a:xfrm>
              <a:off x="3609798" y="2656836"/>
              <a:ext cx="1715603" cy="460282"/>
            </a:xfrm>
            <a:prstGeom prst="rect">
              <a:avLst/>
            </a:prstGeom>
            <a:noFill/>
            <a:ln w="12700">
              <a:noFill/>
              <a:miter lim="800000"/>
              <a:headEnd type="none" w="sm" len="sm"/>
              <a:tailEnd type="none" w="sm" len="sm"/>
            </a:ln>
            <a:effectLst/>
          </p:spPr>
          <p:txBody>
            <a:bodyPr wrap="square">
              <a:spAutoFit/>
            </a:bodyPr>
            <a:lstStyle/>
            <a:p>
              <a:pPr algn="l" eaLnBrk="0" hangingPunct="0">
                <a:defRPr/>
              </a:pPr>
              <a:r>
                <a:rPr kumimoji="1" lang="en-US" altLang="zh-CN" sz="1500" b="1" dirty="0">
                  <a:latin typeface="+mj-ea"/>
                  <a:ea typeface="+mj-ea"/>
                </a:rPr>
                <a:t>E-R</a:t>
              </a:r>
              <a:r>
                <a:rPr kumimoji="1" lang="zh-CN" altLang="en-US" sz="1500" b="1" dirty="0">
                  <a:latin typeface="+mj-ea"/>
                  <a:ea typeface="+mj-ea"/>
                </a:rPr>
                <a:t>图</a:t>
              </a:r>
              <a:endParaRPr kumimoji="1" lang="zh-CN" altLang="en-US" sz="1500" dirty="0">
                <a:latin typeface="+mj-ea"/>
                <a:ea typeface="+mj-ea"/>
              </a:endParaRPr>
            </a:p>
          </p:txBody>
        </p:sp>
        <p:sp>
          <p:nvSpPr>
            <p:cNvPr id="61" name="Text Box 20"/>
            <p:cNvSpPr txBox="1">
              <a:spLocks noChangeArrowheads="1"/>
            </p:cNvSpPr>
            <p:nvPr/>
          </p:nvSpPr>
          <p:spPr bwMode="auto">
            <a:xfrm>
              <a:off x="4601689" y="4763130"/>
              <a:ext cx="2270127" cy="789056"/>
            </a:xfrm>
            <a:prstGeom prst="rect">
              <a:avLst/>
            </a:prstGeom>
            <a:noFill/>
            <a:ln w="12700">
              <a:noFill/>
              <a:miter lim="800000"/>
              <a:headEnd type="none" w="sm" len="sm"/>
              <a:tailEnd type="none" w="sm" len="sm"/>
            </a:ln>
            <a:effectLst/>
          </p:spPr>
          <p:txBody>
            <a:bodyPr>
              <a:spAutoFit/>
            </a:bodyPr>
            <a:lstStyle/>
            <a:p>
              <a:pPr algn="ctr" eaLnBrk="0" hangingPunct="0">
                <a:defRPr/>
              </a:pPr>
              <a:r>
                <a:rPr kumimoji="1" lang="zh-CN" altLang="en-US" sz="1500" b="1" dirty="0">
                  <a:latin typeface="+mj-ea"/>
                  <a:ea typeface="+mj-ea"/>
                </a:rPr>
                <a:t>状态变迁图</a:t>
              </a:r>
            </a:p>
            <a:p>
              <a:pPr algn="ctr" eaLnBrk="0" hangingPunct="0">
                <a:defRPr/>
              </a:pPr>
              <a:r>
                <a:rPr kumimoji="1" lang="en-US" altLang="zh-CN" sz="1500" b="1" dirty="0">
                  <a:latin typeface="+mj-ea"/>
                  <a:ea typeface="+mj-ea"/>
                </a:rPr>
                <a:t>(STD</a:t>
              </a:r>
              <a:r>
                <a:rPr kumimoji="1" lang="zh-CN" altLang="en-US" sz="1500" b="1" dirty="0">
                  <a:latin typeface="+mj-ea"/>
                  <a:ea typeface="+mj-ea"/>
                </a:rPr>
                <a:t>图</a:t>
              </a:r>
              <a:r>
                <a:rPr kumimoji="1" lang="en-US" altLang="zh-CN" sz="1500" b="1" dirty="0">
                  <a:latin typeface="+mj-ea"/>
                  <a:ea typeface="+mj-ea"/>
                </a:rPr>
                <a:t>)</a:t>
              </a:r>
              <a:endParaRPr kumimoji="1" lang="en-US" altLang="zh-CN" sz="1500" dirty="0">
                <a:latin typeface="+mj-ea"/>
                <a:ea typeface="+mj-ea"/>
              </a:endParaRPr>
            </a:p>
          </p:txBody>
        </p:sp>
        <p:sp>
          <p:nvSpPr>
            <p:cNvPr id="62" name="Text Box 21"/>
            <p:cNvSpPr txBox="1">
              <a:spLocks noChangeArrowheads="1"/>
            </p:cNvSpPr>
            <p:nvPr/>
          </p:nvSpPr>
          <p:spPr bwMode="auto">
            <a:xfrm>
              <a:off x="7680388" y="2115171"/>
              <a:ext cx="659512" cy="526037"/>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加</a:t>
              </a:r>
              <a:endParaRPr kumimoji="1" lang="zh-CN" altLang="en-US" dirty="0">
                <a:solidFill>
                  <a:schemeClr val="bg1"/>
                </a:solidFill>
                <a:latin typeface="+mj-ea"/>
                <a:ea typeface="+mj-ea"/>
              </a:endParaRPr>
            </a:p>
          </p:txBody>
        </p:sp>
        <p:sp>
          <p:nvSpPr>
            <p:cNvPr id="63" name="Text Box 22"/>
            <p:cNvSpPr txBox="1">
              <a:spLocks noChangeArrowheads="1"/>
            </p:cNvSpPr>
            <p:nvPr/>
          </p:nvSpPr>
          <p:spPr bwMode="auto">
            <a:xfrm>
              <a:off x="7998585" y="2699708"/>
              <a:ext cx="659512" cy="526037"/>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工</a:t>
              </a:r>
              <a:endParaRPr kumimoji="1" lang="zh-CN" altLang="en-US" dirty="0">
                <a:solidFill>
                  <a:schemeClr val="bg1"/>
                </a:solidFill>
                <a:latin typeface="+mj-ea"/>
                <a:ea typeface="+mj-ea"/>
              </a:endParaRPr>
            </a:p>
          </p:txBody>
        </p:sp>
        <p:sp>
          <p:nvSpPr>
            <p:cNvPr id="64" name="Text Box 23"/>
            <p:cNvSpPr txBox="1">
              <a:spLocks noChangeArrowheads="1"/>
            </p:cNvSpPr>
            <p:nvPr/>
          </p:nvSpPr>
          <p:spPr bwMode="auto">
            <a:xfrm>
              <a:off x="8114150" y="3363830"/>
              <a:ext cx="659512" cy="526037"/>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a:solidFill>
                    <a:schemeClr val="bg1"/>
                  </a:solidFill>
                  <a:latin typeface="+mj-ea"/>
                  <a:ea typeface="+mj-ea"/>
                </a:rPr>
                <a:t>说</a:t>
              </a:r>
              <a:endParaRPr kumimoji="1" lang="zh-CN" altLang="en-US">
                <a:solidFill>
                  <a:schemeClr val="bg1"/>
                </a:solidFill>
                <a:latin typeface="+mj-ea"/>
                <a:ea typeface="+mj-ea"/>
              </a:endParaRPr>
            </a:p>
          </p:txBody>
        </p:sp>
        <p:sp>
          <p:nvSpPr>
            <p:cNvPr id="65" name="Text Box 24"/>
            <p:cNvSpPr txBox="1">
              <a:spLocks noChangeArrowheads="1"/>
            </p:cNvSpPr>
            <p:nvPr/>
          </p:nvSpPr>
          <p:spPr bwMode="auto">
            <a:xfrm>
              <a:off x="8038973" y="4000830"/>
              <a:ext cx="555624" cy="526037"/>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zh-CN" altLang="en-US" b="1" dirty="0">
                  <a:solidFill>
                    <a:schemeClr val="bg1"/>
                  </a:solidFill>
                  <a:latin typeface="+mj-ea"/>
                  <a:ea typeface="+mj-ea"/>
                </a:rPr>
                <a:t>明</a:t>
              </a:r>
              <a:endParaRPr kumimoji="1" lang="zh-CN" altLang="en-US" dirty="0">
                <a:solidFill>
                  <a:schemeClr val="bg1"/>
                </a:solidFill>
                <a:latin typeface="+mj-ea"/>
                <a:ea typeface="+mj-ea"/>
              </a:endParaRPr>
            </a:p>
          </p:txBody>
        </p:sp>
        <p:sp>
          <p:nvSpPr>
            <p:cNvPr id="66" name="Text Box 26"/>
            <p:cNvSpPr txBox="1">
              <a:spLocks noChangeArrowheads="1"/>
            </p:cNvSpPr>
            <p:nvPr/>
          </p:nvSpPr>
          <p:spPr bwMode="auto">
            <a:xfrm>
              <a:off x="3708400" y="1557338"/>
              <a:ext cx="659512" cy="526037"/>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数</a:t>
              </a:r>
              <a:endParaRPr kumimoji="1" lang="zh-CN" altLang="en-US" dirty="0">
                <a:solidFill>
                  <a:schemeClr val="bg1"/>
                </a:solidFill>
                <a:latin typeface="+mj-ea"/>
                <a:ea typeface="+mj-ea"/>
              </a:endParaRPr>
            </a:p>
          </p:txBody>
        </p:sp>
        <p:sp>
          <p:nvSpPr>
            <p:cNvPr id="67" name="Text Box 27"/>
            <p:cNvSpPr txBox="1">
              <a:spLocks noChangeArrowheads="1"/>
            </p:cNvSpPr>
            <p:nvPr/>
          </p:nvSpPr>
          <p:spPr bwMode="auto">
            <a:xfrm>
              <a:off x="3276599" y="1916113"/>
              <a:ext cx="659512" cy="526037"/>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据</a:t>
              </a:r>
              <a:endParaRPr kumimoji="1" lang="zh-CN" altLang="en-US" dirty="0">
                <a:solidFill>
                  <a:schemeClr val="bg1"/>
                </a:solidFill>
                <a:latin typeface="+mj-ea"/>
                <a:ea typeface="+mj-ea"/>
              </a:endParaRPr>
            </a:p>
          </p:txBody>
        </p:sp>
        <p:sp>
          <p:nvSpPr>
            <p:cNvPr id="68" name="Text Box 28"/>
            <p:cNvSpPr txBox="1">
              <a:spLocks noChangeArrowheads="1"/>
            </p:cNvSpPr>
            <p:nvPr/>
          </p:nvSpPr>
          <p:spPr bwMode="auto">
            <a:xfrm>
              <a:off x="2714865" y="2640110"/>
              <a:ext cx="659512" cy="920565"/>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对</a:t>
              </a:r>
            </a:p>
            <a:p>
              <a:pPr algn="l" eaLnBrk="0" hangingPunct="0">
                <a:defRPr/>
              </a:pPr>
              <a:r>
                <a:rPr kumimoji="1" lang="zh-CN" altLang="en-US" b="1" dirty="0">
                  <a:solidFill>
                    <a:schemeClr val="bg1"/>
                  </a:solidFill>
                  <a:latin typeface="+mj-ea"/>
                  <a:ea typeface="+mj-ea"/>
                </a:rPr>
                <a:t>象</a:t>
              </a:r>
              <a:endParaRPr kumimoji="1" lang="zh-CN" altLang="en-US" dirty="0">
                <a:solidFill>
                  <a:schemeClr val="bg1"/>
                </a:solidFill>
                <a:latin typeface="+mj-ea"/>
                <a:ea typeface="+mj-ea"/>
              </a:endParaRPr>
            </a:p>
          </p:txBody>
        </p:sp>
        <p:sp>
          <p:nvSpPr>
            <p:cNvPr id="69" name="Text Box 29"/>
            <p:cNvSpPr txBox="1">
              <a:spLocks noChangeArrowheads="1"/>
            </p:cNvSpPr>
            <p:nvPr/>
          </p:nvSpPr>
          <p:spPr bwMode="auto">
            <a:xfrm>
              <a:off x="2583164" y="3817118"/>
              <a:ext cx="765967" cy="920565"/>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说</a:t>
              </a:r>
            </a:p>
            <a:p>
              <a:pPr algn="l" eaLnBrk="0" hangingPunct="0">
                <a:defRPr/>
              </a:pPr>
              <a:r>
                <a:rPr kumimoji="1" lang="zh-CN" altLang="en-US" b="1" dirty="0">
                  <a:solidFill>
                    <a:schemeClr val="bg1"/>
                  </a:solidFill>
                  <a:latin typeface="+mj-ea"/>
                  <a:ea typeface="+mj-ea"/>
                </a:rPr>
                <a:t> 明</a:t>
              </a:r>
              <a:endParaRPr kumimoji="1" lang="zh-CN" altLang="en-US" dirty="0">
                <a:solidFill>
                  <a:schemeClr val="bg1"/>
                </a:solidFill>
                <a:latin typeface="+mj-ea"/>
                <a:ea typeface="+mj-ea"/>
              </a:endParaRPr>
            </a:p>
          </p:txBody>
        </p:sp>
        <p:sp>
          <p:nvSpPr>
            <p:cNvPr id="70" name="Oval 30"/>
            <p:cNvSpPr>
              <a:spLocks noChangeArrowheads="1"/>
            </p:cNvSpPr>
            <p:nvPr/>
          </p:nvSpPr>
          <p:spPr bwMode="auto">
            <a:xfrm>
              <a:off x="4480494" y="2561235"/>
              <a:ext cx="2391321" cy="2075860"/>
            </a:xfrm>
            <a:prstGeom prst="ellipse">
              <a:avLst/>
            </a:prstGeom>
            <a:solidFill>
              <a:srgbClr val="00B0F0"/>
            </a:solidFill>
            <a:ln w="12700">
              <a:solidFill>
                <a:schemeClr val="tx1"/>
              </a:solidFill>
              <a:round/>
              <a:headEnd type="none" w="sm" len="sm"/>
              <a:tailEnd type="none" w="sm" len="sm"/>
            </a:ln>
            <a:effectLst/>
          </p:spPr>
          <p:txBody>
            <a:bodyPr wrap="none" anchor="ctr"/>
            <a:lstStyle/>
            <a:p>
              <a:pPr algn="ctr" eaLnBrk="0" hangingPunct="0">
                <a:spcBef>
                  <a:spcPct val="50000"/>
                </a:spcBef>
                <a:defRPr/>
              </a:pPr>
              <a:r>
                <a:rPr kumimoji="1" lang="zh-CN" altLang="en-US" b="1" dirty="0">
                  <a:solidFill>
                    <a:schemeClr val="bg1"/>
                  </a:solidFill>
                  <a:latin typeface="+mj-ea"/>
                  <a:ea typeface="+mj-ea"/>
                </a:rPr>
                <a:t>数据字典</a:t>
              </a:r>
            </a:p>
            <a:p>
              <a:pPr algn="ctr" eaLnBrk="0" hangingPunct="0">
                <a:defRPr/>
              </a:pPr>
              <a:r>
                <a:rPr kumimoji="1" lang="zh-CN" altLang="en-US" b="1" dirty="0">
                  <a:solidFill>
                    <a:schemeClr val="bg1"/>
                  </a:solidFill>
                  <a:latin typeface="+mj-ea"/>
                  <a:ea typeface="+mj-ea"/>
                </a:rPr>
                <a:t>（</a:t>
              </a:r>
              <a:r>
                <a:rPr kumimoji="1" lang="en-US" altLang="zh-CN" b="1" dirty="0">
                  <a:solidFill>
                    <a:schemeClr val="bg1"/>
                  </a:solidFill>
                  <a:latin typeface="+mj-ea"/>
                  <a:ea typeface="+mj-ea"/>
                </a:rPr>
                <a:t>DD</a:t>
              </a:r>
              <a:r>
                <a:rPr kumimoji="1" lang="zh-CN" altLang="en-US" b="1" dirty="0">
                  <a:solidFill>
                    <a:schemeClr val="bg1"/>
                  </a:solidFill>
                  <a:latin typeface="+mj-ea"/>
                  <a:ea typeface="+mj-ea"/>
                </a:rPr>
                <a:t>）</a:t>
              </a:r>
              <a:endParaRPr kumimoji="1" lang="zh-CN" altLang="en-US" dirty="0">
                <a:solidFill>
                  <a:schemeClr val="bg1"/>
                </a:solidFill>
                <a:latin typeface="+mj-ea"/>
                <a:ea typeface="+mj-ea"/>
              </a:endParaRPr>
            </a:p>
          </p:txBody>
        </p:sp>
        <p:sp>
          <p:nvSpPr>
            <p:cNvPr id="71" name="Text Box 18"/>
            <p:cNvSpPr txBox="1">
              <a:spLocks noChangeArrowheads="1"/>
            </p:cNvSpPr>
            <p:nvPr/>
          </p:nvSpPr>
          <p:spPr bwMode="auto">
            <a:xfrm>
              <a:off x="6326284" y="2506519"/>
              <a:ext cx="1955800" cy="789056"/>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zh-CN" altLang="en-US" sz="1500" b="1" dirty="0">
                  <a:latin typeface="+mj-ea"/>
                  <a:ea typeface="+mj-ea"/>
                </a:rPr>
                <a:t>数据流图</a:t>
              </a:r>
            </a:p>
            <a:p>
              <a:pPr algn="l" eaLnBrk="0" hangingPunct="0">
                <a:defRPr/>
              </a:pPr>
              <a:r>
                <a:rPr kumimoji="1" lang="zh-CN" altLang="en-US" sz="1500" b="1" dirty="0">
                  <a:latin typeface="+mj-ea"/>
                  <a:ea typeface="+mj-ea"/>
                </a:rPr>
                <a:t>  </a:t>
              </a:r>
              <a:r>
                <a:rPr kumimoji="1" lang="en-US" altLang="zh-CN" sz="1500" b="1" dirty="0">
                  <a:latin typeface="+mj-ea"/>
                  <a:ea typeface="+mj-ea"/>
                </a:rPr>
                <a:t>(DFD)</a:t>
              </a:r>
              <a:endParaRPr kumimoji="1" lang="en-US" altLang="zh-CN" sz="1500" dirty="0">
                <a:latin typeface="+mj-ea"/>
                <a:ea typeface="+mj-ea"/>
              </a:endParaRPr>
            </a:p>
          </p:txBody>
        </p:sp>
      </p:grpSp>
      <p:grpSp>
        <p:nvGrpSpPr>
          <p:cNvPr id="72" name="Group 54"/>
          <p:cNvGrpSpPr/>
          <p:nvPr/>
        </p:nvGrpSpPr>
        <p:grpSpPr bwMode="auto">
          <a:xfrm>
            <a:off x="4932012" y="523188"/>
            <a:ext cx="4101994" cy="4095753"/>
            <a:chOff x="487" y="365"/>
            <a:chExt cx="4546" cy="4054"/>
          </a:xfrm>
        </p:grpSpPr>
        <p:sp>
          <p:nvSpPr>
            <p:cNvPr id="73" name="Oval 42"/>
            <p:cNvSpPr>
              <a:spLocks noChangeArrowheads="1"/>
            </p:cNvSpPr>
            <p:nvPr/>
          </p:nvSpPr>
          <p:spPr bwMode="auto">
            <a:xfrm>
              <a:off x="487" y="365"/>
              <a:ext cx="4546" cy="4054"/>
            </a:xfrm>
            <a:prstGeom prst="ellipse">
              <a:avLst/>
            </a:prstGeom>
            <a:solidFill>
              <a:srgbClr val="0070C0"/>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defRPr/>
              </a:pPr>
              <a:endParaRPr lang="zh-CN" altLang="en-US" sz="1350" b="1">
                <a:latin typeface="+mj-ea"/>
                <a:ea typeface="+mj-ea"/>
              </a:endParaRPr>
            </a:p>
          </p:txBody>
        </p:sp>
        <p:sp>
          <p:nvSpPr>
            <p:cNvPr id="74" name="Oval 43"/>
            <p:cNvSpPr>
              <a:spLocks noChangeArrowheads="1"/>
            </p:cNvSpPr>
            <p:nvPr/>
          </p:nvSpPr>
          <p:spPr bwMode="auto">
            <a:xfrm>
              <a:off x="1074" y="897"/>
              <a:ext cx="3379" cy="2991"/>
            </a:xfrm>
            <a:prstGeom prst="ellipse">
              <a:avLst/>
            </a:prstGeom>
            <a:solidFill>
              <a:srgbClr val="FFC000"/>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b="1">
                <a:latin typeface="+mj-ea"/>
                <a:ea typeface="+mj-ea"/>
              </a:endParaRPr>
            </a:p>
          </p:txBody>
        </p:sp>
        <p:sp>
          <p:nvSpPr>
            <p:cNvPr id="75" name="Line 44"/>
            <p:cNvSpPr>
              <a:spLocks noChangeShapeType="1"/>
            </p:cNvSpPr>
            <p:nvPr/>
          </p:nvSpPr>
          <p:spPr bwMode="auto">
            <a:xfrm>
              <a:off x="2784" y="895"/>
              <a:ext cx="0" cy="864"/>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b="1">
                <a:latin typeface="+mj-ea"/>
                <a:ea typeface="+mj-ea"/>
              </a:endParaRPr>
            </a:p>
          </p:txBody>
        </p:sp>
        <p:sp>
          <p:nvSpPr>
            <p:cNvPr id="76" name="Line 45"/>
            <p:cNvSpPr>
              <a:spLocks noChangeShapeType="1"/>
            </p:cNvSpPr>
            <p:nvPr/>
          </p:nvSpPr>
          <p:spPr bwMode="auto">
            <a:xfrm>
              <a:off x="3264" y="2688"/>
              <a:ext cx="846" cy="509"/>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b="1">
                <a:latin typeface="+mj-ea"/>
                <a:ea typeface="+mj-ea"/>
              </a:endParaRPr>
            </a:p>
          </p:txBody>
        </p:sp>
        <p:sp>
          <p:nvSpPr>
            <p:cNvPr id="77" name="Line 46"/>
            <p:cNvSpPr>
              <a:spLocks noChangeShapeType="1"/>
            </p:cNvSpPr>
            <p:nvPr/>
          </p:nvSpPr>
          <p:spPr bwMode="auto">
            <a:xfrm flipH="1">
              <a:off x="1423" y="2688"/>
              <a:ext cx="881" cy="622"/>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b="1">
                <a:latin typeface="+mj-ea"/>
                <a:ea typeface="+mj-ea"/>
              </a:endParaRPr>
            </a:p>
          </p:txBody>
        </p:sp>
        <p:sp>
          <p:nvSpPr>
            <p:cNvPr id="78" name="Text Box 47"/>
            <p:cNvSpPr txBox="1">
              <a:spLocks noChangeArrowheads="1"/>
            </p:cNvSpPr>
            <p:nvPr/>
          </p:nvSpPr>
          <p:spPr bwMode="auto">
            <a:xfrm>
              <a:off x="3101" y="1707"/>
              <a:ext cx="1451" cy="548"/>
            </a:xfrm>
            <a:prstGeom prst="rect">
              <a:avLst/>
            </a:prstGeom>
            <a:noFill/>
            <a:ln w="12700">
              <a:noFill/>
              <a:miter lim="800000"/>
              <a:headEnd type="none" w="sm" len="sm"/>
              <a:tailEnd type="none" w="sm" len="sm"/>
            </a:ln>
            <a:effectLst/>
          </p:spPr>
          <p:txBody>
            <a:bodyPr wrap="square">
              <a:spAutoFit/>
            </a:bodyPr>
            <a:lstStyle/>
            <a:p>
              <a:pPr algn="ctr" eaLnBrk="0" hangingPunct="0">
                <a:defRPr/>
              </a:pPr>
              <a:r>
                <a:rPr kumimoji="1" lang="zh-CN" altLang="en-US" sz="1500" b="1" dirty="0">
                  <a:latin typeface="+mj-ea"/>
                  <a:ea typeface="+mj-ea"/>
                </a:rPr>
                <a:t>对象</a:t>
              </a:r>
              <a:r>
                <a:rPr kumimoji="1" lang="en-US" altLang="zh-CN" sz="1500" b="1">
                  <a:latin typeface="+mj-ea"/>
                  <a:ea typeface="+mj-ea"/>
                </a:rPr>
                <a:t>-</a:t>
              </a:r>
              <a:r>
                <a:rPr kumimoji="1" lang="zh-CN" altLang="en-US" sz="1500" b="1">
                  <a:latin typeface="+mj-ea"/>
                  <a:ea typeface="+mj-ea"/>
                </a:rPr>
                <a:t>关系</a:t>
              </a:r>
              <a:endParaRPr kumimoji="1" lang="en-US" altLang="zh-CN" sz="1500" b="1">
                <a:latin typeface="+mj-ea"/>
                <a:ea typeface="+mj-ea"/>
              </a:endParaRPr>
            </a:p>
            <a:p>
              <a:pPr algn="ctr" eaLnBrk="0" hangingPunct="0">
                <a:defRPr/>
              </a:pPr>
              <a:r>
                <a:rPr kumimoji="1" lang="zh-CN" altLang="en-US" sz="1500" b="1">
                  <a:latin typeface="+mj-ea"/>
                  <a:ea typeface="+mj-ea"/>
                </a:rPr>
                <a:t>模型</a:t>
              </a:r>
              <a:endParaRPr kumimoji="1" lang="zh-CN" altLang="en-US" sz="1500" b="1" dirty="0">
                <a:latin typeface="+mj-ea"/>
                <a:ea typeface="+mj-ea"/>
              </a:endParaRPr>
            </a:p>
          </p:txBody>
        </p:sp>
        <p:sp>
          <p:nvSpPr>
            <p:cNvPr id="79" name="Text Box 48"/>
            <p:cNvSpPr txBox="1">
              <a:spLocks noChangeArrowheads="1"/>
            </p:cNvSpPr>
            <p:nvPr/>
          </p:nvSpPr>
          <p:spPr bwMode="auto">
            <a:xfrm>
              <a:off x="1087" y="1746"/>
              <a:ext cx="1306" cy="548"/>
            </a:xfrm>
            <a:prstGeom prst="rect">
              <a:avLst/>
            </a:prstGeom>
            <a:noFill/>
            <a:ln w="12700">
              <a:noFill/>
              <a:miter lim="800000"/>
              <a:headEnd type="none" w="sm" len="sm"/>
              <a:tailEnd type="none" w="sm" len="sm"/>
            </a:ln>
            <a:effectLst/>
          </p:spPr>
          <p:txBody>
            <a:bodyPr wrap="square">
              <a:spAutoFit/>
            </a:bodyPr>
            <a:lstStyle/>
            <a:p>
              <a:pPr algn="ctr" eaLnBrk="0" hangingPunct="0">
                <a:defRPr/>
              </a:pPr>
              <a:r>
                <a:rPr kumimoji="1" lang="zh-CN" altLang="en-US" sz="1500" b="1" dirty="0">
                  <a:latin typeface="+mj-ea"/>
                  <a:ea typeface="+mj-ea"/>
                </a:rPr>
                <a:t>对象</a:t>
              </a:r>
              <a:r>
                <a:rPr kumimoji="1" lang="en-US" altLang="zh-CN" sz="1500" b="1">
                  <a:latin typeface="+mj-ea"/>
                  <a:ea typeface="+mj-ea"/>
                </a:rPr>
                <a:t>-</a:t>
              </a:r>
              <a:r>
                <a:rPr kumimoji="1" lang="zh-CN" altLang="en-US" sz="1500" b="1">
                  <a:latin typeface="+mj-ea"/>
                  <a:ea typeface="+mj-ea"/>
                </a:rPr>
                <a:t>封装</a:t>
              </a:r>
              <a:endParaRPr kumimoji="1" lang="en-US" altLang="zh-CN" sz="1500" b="1">
                <a:latin typeface="+mj-ea"/>
                <a:ea typeface="+mj-ea"/>
              </a:endParaRPr>
            </a:p>
            <a:p>
              <a:pPr algn="ctr" eaLnBrk="0" hangingPunct="0">
                <a:defRPr/>
              </a:pPr>
              <a:r>
                <a:rPr kumimoji="1" lang="zh-CN" altLang="en-US" sz="1500" b="1">
                  <a:latin typeface="+mj-ea"/>
                  <a:ea typeface="+mj-ea"/>
                </a:rPr>
                <a:t>模型</a:t>
              </a:r>
              <a:endParaRPr kumimoji="1" lang="zh-CN" altLang="en-US" sz="1500" b="1" dirty="0">
                <a:latin typeface="+mj-ea"/>
                <a:ea typeface="+mj-ea"/>
              </a:endParaRPr>
            </a:p>
          </p:txBody>
        </p:sp>
        <p:sp>
          <p:nvSpPr>
            <p:cNvPr id="80" name="Text Box 49"/>
            <p:cNvSpPr txBox="1">
              <a:spLocks noChangeArrowheads="1"/>
            </p:cNvSpPr>
            <p:nvPr/>
          </p:nvSpPr>
          <p:spPr bwMode="auto">
            <a:xfrm>
              <a:off x="1776" y="3100"/>
              <a:ext cx="2112" cy="548"/>
            </a:xfrm>
            <a:prstGeom prst="rect">
              <a:avLst/>
            </a:prstGeom>
            <a:noFill/>
            <a:ln w="12700">
              <a:noFill/>
              <a:miter lim="800000"/>
              <a:headEnd type="none" w="sm" len="sm"/>
              <a:tailEnd type="none" w="sm" len="sm"/>
            </a:ln>
            <a:effectLst/>
          </p:spPr>
          <p:txBody>
            <a:bodyPr>
              <a:spAutoFit/>
            </a:bodyPr>
            <a:lstStyle/>
            <a:p>
              <a:pPr algn="ctr" eaLnBrk="0" hangingPunct="0">
                <a:defRPr/>
              </a:pPr>
              <a:r>
                <a:rPr kumimoji="1" lang="zh-CN" altLang="en-US" sz="1500" b="1" dirty="0">
                  <a:latin typeface="+mj-ea"/>
                  <a:ea typeface="+mj-ea"/>
                </a:rPr>
                <a:t>对象</a:t>
              </a:r>
              <a:r>
                <a:rPr kumimoji="1" lang="en-US" altLang="zh-CN" sz="1500" b="1" dirty="0">
                  <a:latin typeface="+mj-ea"/>
                  <a:ea typeface="+mj-ea"/>
                </a:rPr>
                <a:t>-</a:t>
              </a:r>
              <a:r>
                <a:rPr kumimoji="1" lang="zh-CN" altLang="en-US" sz="1500" b="1" dirty="0">
                  <a:latin typeface="+mj-ea"/>
                  <a:ea typeface="+mj-ea"/>
                </a:rPr>
                <a:t>行为</a:t>
              </a:r>
              <a:endParaRPr kumimoji="1" lang="en-US" altLang="zh-CN" sz="1500" b="1" dirty="0">
                <a:latin typeface="+mj-ea"/>
                <a:ea typeface="+mj-ea"/>
              </a:endParaRPr>
            </a:p>
            <a:p>
              <a:pPr algn="ctr" eaLnBrk="0" hangingPunct="0">
                <a:defRPr/>
              </a:pPr>
              <a:r>
                <a:rPr kumimoji="1" lang="zh-CN" altLang="en-US" sz="1500" b="1" dirty="0">
                  <a:latin typeface="+mj-ea"/>
                  <a:ea typeface="+mj-ea"/>
                </a:rPr>
                <a:t>模型</a:t>
              </a:r>
            </a:p>
          </p:txBody>
        </p:sp>
        <p:sp>
          <p:nvSpPr>
            <p:cNvPr id="81" name="Oval 50"/>
            <p:cNvSpPr>
              <a:spLocks noChangeArrowheads="1"/>
            </p:cNvSpPr>
            <p:nvPr/>
          </p:nvSpPr>
          <p:spPr bwMode="auto">
            <a:xfrm>
              <a:off x="2043" y="1680"/>
              <a:ext cx="1467" cy="1247"/>
            </a:xfrm>
            <a:prstGeom prst="ellipse">
              <a:avLst/>
            </a:prstGeom>
            <a:solidFill>
              <a:srgbClr val="00B050"/>
            </a:solidFill>
            <a:ln w="12700">
              <a:solidFill>
                <a:schemeClr val="tx1"/>
              </a:solidFill>
              <a:round/>
              <a:headEnd type="none" w="sm" len="sm"/>
              <a:tailEnd type="none" w="sm" len="sm"/>
            </a:ln>
            <a:effectLst/>
          </p:spPr>
          <p:txBody>
            <a:bodyPr wrap="none" anchor="ctr"/>
            <a:lstStyle/>
            <a:p>
              <a:pPr algn="ctr" eaLnBrk="0" hangingPunct="0">
                <a:defRPr/>
              </a:pPr>
              <a:r>
                <a:rPr kumimoji="1" lang="zh-CN" altLang="en-US" sz="1500" b="1" dirty="0">
                  <a:solidFill>
                    <a:schemeClr val="bg1"/>
                  </a:solidFill>
                  <a:latin typeface="+mj-ea"/>
                  <a:ea typeface="+mj-ea"/>
                </a:rPr>
                <a:t>使用实例</a:t>
              </a:r>
            </a:p>
            <a:p>
              <a:pPr algn="ctr" eaLnBrk="0" hangingPunct="0">
                <a:defRPr/>
              </a:pPr>
              <a:r>
                <a:rPr kumimoji="1" lang="en-US" altLang="zh-CN" sz="1500" b="1" dirty="0">
                  <a:solidFill>
                    <a:schemeClr val="bg1"/>
                  </a:solidFill>
                  <a:latin typeface="+mj-ea"/>
                  <a:ea typeface="+mj-ea"/>
                </a:rPr>
                <a:t>(Use Case)</a:t>
              </a:r>
            </a:p>
          </p:txBody>
        </p:sp>
        <p:sp>
          <p:nvSpPr>
            <p:cNvPr id="82" name="Rectangle 51"/>
            <p:cNvSpPr>
              <a:spLocks noChangeArrowheads="1"/>
            </p:cNvSpPr>
            <p:nvPr/>
          </p:nvSpPr>
          <p:spPr bwMode="auto">
            <a:xfrm>
              <a:off x="2424" y="512"/>
              <a:ext cx="977" cy="366"/>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操作、</a:t>
              </a:r>
            </a:p>
          </p:txBody>
        </p:sp>
        <p:sp>
          <p:nvSpPr>
            <p:cNvPr id="83" name="Rectangle 52"/>
            <p:cNvSpPr>
              <a:spLocks noChangeArrowheads="1"/>
            </p:cNvSpPr>
            <p:nvPr/>
          </p:nvSpPr>
          <p:spPr bwMode="auto">
            <a:xfrm rot="20488567">
              <a:off x="1639" y="605"/>
              <a:ext cx="977" cy="366"/>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属性、</a:t>
              </a:r>
            </a:p>
          </p:txBody>
        </p:sp>
        <p:sp>
          <p:nvSpPr>
            <p:cNvPr id="84" name="Rectangle 53"/>
            <p:cNvSpPr>
              <a:spLocks noChangeArrowheads="1"/>
            </p:cNvSpPr>
            <p:nvPr/>
          </p:nvSpPr>
          <p:spPr bwMode="auto">
            <a:xfrm rot="1360059">
              <a:off x="3203" y="714"/>
              <a:ext cx="977" cy="366"/>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协作者</a:t>
              </a:r>
            </a:p>
          </p:txBody>
        </p:sp>
      </p:grpSp>
      <p:sp>
        <p:nvSpPr>
          <p:cNvPr id="2" name="标题 1"/>
          <p:cNvSpPr>
            <a:spLocks noGrp="1"/>
          </p:cNvSpPr>
          <p:nvPr>
            <p:ph type="title"/>
          </p:nvPr>
        </p:nvSpPr>
        <p:spPr/>
        <p:txBody>
          <a:bodyPr/>
          <a:lstStyle/>
          <a:p>
            <a:r>
              <a:rPr lang="zh-CN" altLang="en-US" kern="100" dirty="0">
                <a:latin typeface="+mn-ea"/>
                <a:cs typeface="Times New Roman" panose="02020603050405020304" pitchFamily="18" charset="0"/>
              </a:rPr>
              <a:t>需求建模技术</a:t>
            </a:r>
            <a:endParaRPr lang="zh-CN" altLang="en-US" dirty="0"/>
          </a:p>
        </p:txBody>
      </p:sp>
      <p:sp>
        <p:nvSpPr>
          <p:cNvPr id="4" name="日期占位符 3"/>
          <p:cNvSpPr>
            <a:spLocks noGrp="1"/>
          </p:cNvSpPr>
          <p:nvPr>
            <p:ph type="dt" sz="half" idx="10"/>
          </p:nvPr>
        </p:nvSpPr>
        <p:spPr/>
        <p:txBody>
          <a:bodyPr/>
          <a:lstStyle/>
          <a:p>
            <a:fld id="{E6634D61-1304-454A-9EDE-4A3263F31150}" type="datetime1">
              <a:rPr lang="zh-CN" altLang="en-US" smtClean="0"/>
              <a:t>2022/3/30</a:t>
            </a:fld>
            <a:endParaRPr lang="zh-CN" altLang="en-US"/>
          </a:p>
        </p:txBody>
      </p:sp>
      <p:sp>
        <p:nvSpPr>
          <p:cNvPr id="5" name="页脚占位符 4"/>
          <p:cNvSpPr>
            <a:spLocks noGrp="1"/>
          </p:cNvSpPr>
          <p:nvPr>
            <p:ph type="ftr" sz="quarter" idx="11"/>
          </p:nvPr>
        </p:nvSpPr>
        <p:spPr/>
        <p:txBody>
          <a:bodyPr/>
          <a:lstStyle/>
          <a:p>
            <a:r>
              <a:rPr lang="zh-CN" altLang="en-US"/>
              <a:t>软件工程</a:t>
            </a:r>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43</a:t>
            </a:fld>
            <a:endParaRPr lang="zh-CN" altLang="en-US"/>
          </a:p>
        </p:txBody>
      </p:sp>
    </p:spTree>
    <p:extLst>
      <p:ext uri="{BB962C8B-B14F-4D97-AF65-F5344CB8AC3E}">
        <p14:creationId xmlns:p14="http://schemas.microsoft.com/office/powerpoint/2010/main" val="160760457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up)">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randombar(horizontal)">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randombar(horizontal)">
                                      <p:cBhvr>
                                        <p:cTn id="2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68096" y="1003652"/>
            <a:ext cx="8090155" cy="3425553"/>
          </a:xfrm>
          <a:prstGeom prst="rect">
            <a:avLst/>
          </a:prstGeom>
        </p:spPr>
        <p:txBody>
          <a:bodyPr wrap="square">
            <a:spAutoFit/>
          </a:bodyPr>
          <a:lstStyle/>
          <a:p>
            <a:pPr marL="257175" indent="-257175">
              <a:lnSpc>
                <a:spcPct val="120000"/>
              </a:lnSpc>
              <a:spcBef>
                <a:spcPts val="900"/>
              </a:spcBef>
              <a:buClr>
                <a:srgbClr val="00B050"/>
              </a:buClr>
              <a:buFont typeface="Wingdings" panose="05000000000000000000" pitchFamily="2" charset="2"/>
              <a:buChar char="¬"/>
            </a:pPr>
            <a:r>
              <a:rPr lang="zh-CN" altLang="en-US" sz="2100" b="1" dirty="0">
                <a:solidFill>
                  <a:srgbClr val="FF8900"/>
                </a:solidFill>
                <a:latin typeface="+mj-ea"/>
                <a:ea typeface="+mj-ea"/>
              </a:rPr>
              <a:t>需求规格说明</a:t>
            </a:r>
            <a:r>
              <a:rPr lang="zh-CN" altLang="en-US" sz="2100" dirty="0">
                <a:solidFill>
                  <a:srgbClr val="686868"/>
                </a:solidFill>
                <a:latin typeface="+mj-ea"/>
                <a:ea typeface="+mj-ea"/>
              </a:rPr>
              <a:t>（</a:t>
            </a:r>
            <a:r>
              <a:rPr lang="en-US" altLang="zh-CN" sz="2100" dirty="0">
                <a:solidFill>
                  <a:srgbClr val="686868"/>
                </a:solidFill>
                <a:latin typeface="+mj-ea"/>
                <a:ea typeface="+mj-ea"/>
              </a:rPr>
              <a:t>Software Requirement Specification</a:t>
            </a:r>
            <a:r>
              <a:rPr lang="zh-CN" altLang="en-US" sz="2100" dirty="0">
                <a:solidFill>
                  <a:srgbClr val="686868"/>
                </a:solidFill>
                <a:latin typeface="+mj-ea"/>
                <a:ea typeface="+mj-ea"/>
              </a:rPr>
              <a:t>，</a:t>
            </a:r>
            <a:r>
              <a:rPr lang="en-US" altLang="zh-CN" sz="2100" b="1" dirty="0">
                <a:solidFill>
                  <a:srgbClr val="FF8900"/>
                </a:solidFill>
                <a:latin typeface="+mj-ea"/>
                <a:ea typeface="+mj-ea"/>
              </a:rPr>
              <a:t>SRS</a:t>
            </a:r>
            <a:r>
              <a:rPr lang="zh-CN" altLang="en-US" sz="2100" dirty="0">
                <a:solidFill>
                  <a:srgbClr val="686868"/>
                </a:solidFill>
                <a:latin typeface="+mj-ea"/>
                <a:ea typeface="+mj-ea"/>
              </a:rPr>
              <a:t>）是需求分析的最终结果。</a:t>
            </a:r>
            <a:endParaRPr lang="en-US" altLang="zh-CN" sz="2100" dirty="0">
              <a:solidFill>
                <a:srgbClr val="686868"/>
              </a:solidFill>
              <a:latin typeface="+mj-ea"/>
              <a:ea typeface="+mj-ea"/>
            </a:endParaRPr>
          </a:p>
          <a:p>
            <a:pPr marL="257175" indent="-257175">
              <a:lnSpc>
                <a:spcPct val="120000"/>
              </a:lnSpc>
              <a:spcBef>
                <a:spcPts val="900"/>
              </a:spcBef>
              <a:buClr>
                <a:srgbClr val="00B050"/>
              </a:buClr>
              <a:buFont typeface="Wingdings" panose="05000000000000000000" pitchFamily="2" charset="2"/>
              <a:buChar char="¬"/>
            </a:pPr>
            <a:r>
              <a:rPr lang="en-US" altLang="zh-CN" sz="2100" dirty="0">
                <a:solidFill>
                  <a:srgbClr val="686868"/>
                </a:solidFill>
                <a:latin typeface="+mj-ea"/>
                <a:ea typeface="+mj-ea"/>
              </a:rPr>
              <a:t>SRS</a:t>
            </a:r>
            <a:r>
              <a:rPr lang="zh-CN" altLang="en-US" sz="2100" dirty="0">
                <a:solidFill>
                  <a:srgbClr val="686868"/>
                </a:solidFill>
                <a:latin typeface="+mj-ea"/>
                <a:ea typeface="+mj-ea"/>
              </a:rPr>
              <a:t>是软件项目的一个关键性文档，需要指明软件的基本特征和性质（功能需求和非功能需求），以及期望和选择的特征和性质，和其他系统元素的接口，建立软件必须满足的约束。</a:t>
            </a:r>
          </a:p>
          <a:p>
            <a:pPr marL="257175" indent="-257175">
              <a:lnSpc>
                <a:spcPct val="120000"/>
              </a:lnSpc>
              <a:spcBef>
                <a:spcPts val="900"/>
              </a:spcBef>
              <a:buClr>
                <a:srgbClr val="00B050"/>
              </a:buClr>
              <a:buFont typeface="Wingdings" panose="05000000000000000000" pitchFamily="2" charset="2"/>
              <a:buChar char="¬"/>
            </a:pPr>
            <a:r>
              <a:rPr lang="zh-CN" altLang="en-US" sz="2100" dirty="0">
                <a:solidFill>
                  <a:srgbClr val="686868"/>
                </a:solidFill>
                <a:latin typeface="+mj-ea"/>
                <a:ea typeface="+mj-ea"/>
              </a:rPr>
              <a:t>当客户和开发团队对要开发的产品达成一致的协议时，即产生需求规格说明文档。它是整个开发工作的基础，要具有准确性和一致性，并且直观易读，易于修改。</a:t>
            </a:r>
          </a:p>
        </p:txBody>
      </p:sp>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sp>
        <p:nvSpPr>
          <p:cNvPr id="2" name="标题 1"/>
          <p:cNvSpPr>
            <a:spLocks noGrp="1"/>
          </p:cNvSpPr>
          <p:nvPr>
            <p:ph type="title"/>
          </p:nvPr>
        </p:nvSpPr>
        <p:spPr/>
        <p:txBody>
          <a:bodyPr/>
          <a:lstStyle/>
          <a:p>
            <a:r>
              <a:rPr lang="zh-CN" altLang="en-US" kern="100" dirty="0">
                <a:latin typeface="+mn-ea"/>
                <a:cs typeface="Times New Roman" panose="02020603050405020304" pitchFamily="18" charset="0"/>
              </a:rPr>
              <a:t>需求规格说明</a:t>
            </a:r>
            <a:endParaRPr lang="zh-CN" altLang="en-US" dirty="0"/>
          </a:p>
        </p:txBody>
      </p:sp>
      <p:sp>
        <p:nvSpPr>
          <p:cNvPr id="4" name="日期占位符 3"/>
          <p:cNvSpPr>
            <a:spLocks noGrp="1"/>
          </p:cNvSpPr>
          <p:nvPr>
            <p:ph type="dt" sz="half" idx="10"/>
          </p:nvPr>
        </p:nvSpPr>
        <p:spPr/>
        <p:txBody>
          <a:bodyPr/>
          <a:lstStyle/>
          <a:p>
            <a:fld id="{76CD4129-9A6B-46F7-AD6E-D58911756DDC}" type="datetime1">
              <a:rPr lang="zh-CN" altLang="en-US" smtClean="0"/>
              <a:t>2022/3/30</a:t>
            </a:fld>
            <a:endParaRPr lang="zh-CN" altLang="en-US"/>
          </a:p>
        </p:txBody>
      </p:sp>
      <p:sp>
        <p:nvSpPr>
          <p:cNvPr id="5" name="页脚占位符 4"/>
          <p:cNvSpPr>
            <a:spLocks noGrp="1"/>
          </p:cNvSpPr>
          <p:nvPr>
            <p:ph type="ftr" sz="quarter" idx="11"/>
          </p:nvPr>
        </p:nvSpPr>
        <p:spPr/>
        <p:txBody>
          <a:bodyPr/>
          <a:lstStyle/>
          <a:p>
            <a:r>
              <a:rPr lang="zh-CN" altLang="en-US"/>
              <a:t>软件工程</a:t>
            </a:r>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44</a:t>
            </a:fld>
            <a:endParaRPr lang="zh-CN" altLang="en-US"/>
          </a:p>
        </p:txBody>
      </p:sp>
    </p:spTree>
    <p:extLst>
      <p:ext uri="{BB962C8B-B14F-4D97-AF65-F5344CB8AC3E}">
        <p14:creationId xmlns:p14="http://schemas.microsoft.com/office/powerpoint/2010/main" val="17335457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up)">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up)">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68098" y="1073466"/>
            <a:ext cx="7794012" cy="493981"/>
          </a:xfrm>
          <a:prstGeom prst="rect">
            <a:avLst/>
          </a:prstGeom>
        </p:spPr>
        <p:txBody>
          <a:bodyPr wrap="square">
            <a:spAutoFit/>
          </a:bodyPr>
          <a:lstStyle/>
          <a:p>
            <a:pPr marL="257175" indent="-257175">
              <a:lnSpc>
                <a:spcPct val="120000"/>
              </a:lnSpc>
              <a:spcBef>
                <a:spcPts val="900"/>
              </a:spcBef>
              <a:buClr>
                <a:srgbClr val="00B050"/>
              </a:buClr>
              <a:buFont typeface="Wingdings" panose="05000000000000000000" pitchFamily="2" charset="2"/>
              <a:buChar char="¬"/>
            </a:pPr>
            <a:r>
              <a:rPr kumimoji="1" lang="en-US" altLang="zh-CN" sz="2400" b="1" dirty="0" err="1">
                <a:solidFill>
                  <a:srgbClr val="660066"/>
                </a:solidFill>
                <a:latin typeface="隶书" panose="02010509060101010101" pitchFamily="49" charset="-122"/>
                <a:ea typeface="隶书" panose="02010509060101010101" pitchFamily="49" charset="-122"/>
              </a:rPr>
              <a:t>需求规格说明的质量特性</a:t>
            </a:r>
            <a:endParaRPr lang="zh-CN" altLang="en-US" sz="2100" dirty="0">
              <a:solidFill>
                <a:srgbClr val="686868"/>
              </a:solidFill>
              <a:latin typeface="+mj-ea"/>
              <a:ea typeface="+mj-ea"/>
            </a:endParaRPr>
          </a:p>
        </p:txBody>
      </p:sp>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需求规格说明</a:t>
            </a:r>
            <a:endParaRPr lang="zh-CN" altLang="en-US" dirty="0"/>
          </a:p>
        </p:txBody>
      </p:sp>
      <p:sp>
        <p:nvSpPr>
          <p:cNvPr id="5" name="日期占位符 4"/>
          <p:cNvSpPr>
            <a:spLocks noGrp="1"/>
          </p:cNvSpPr>
          <p:nvPr>
            <p:ph type="dt" sz="half" idx="10"/>
          </p:nvPr>
        </p:nvSpPr>
        <p:spPr/>
        <p:txBody>
          <a:bodyPr/>
          <a:lstStyle/>
          <a:p>
            <a:fld id="{C637B262-74B9-421C-97B1-A65F439EBFE4}" type="datetime1">
              <a:rPr lang="zh-CN" altLang="en-US" smtClean="0"/>
              <a:t>2022/3/30</a:t>
            </a:fld>
            <a:endParaRPr lang="zh-CN" altLang="en-US"/>
          </a:p>
        </p:txBody>
      </p:sp>
      <p:sp>
        <p:nvSpPr>
          <p:cNvPr id="7" name="页脚占位符 6"/>
          <p:cNvSpPr>
            <a:spLocks noGrp="1"/>
          </p:cNvSpPr>
          <p:nvPr>
            <p:ph type="ftr" sz="quarter" idx="11"/>
          </p:nvPr>
        </p:nvSpPr>
        <p:spPr/>
        <p:txBody>
          <a:bodyPr/>
          <a:lstStyle/>
          <a:p>
            <a:r>
              <a:rPr lang="zh-CN" altLang="en-US"/>
              <a:t>软件工程</a:t>
            </a:r>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45</a:t>
            </a:fld>
            <a:endParaRPr lang="zh-CN" altLang="en-US"/>
          </a:p>
        </p:txBody>
      </p:sp>
      <p:sp>
        <p:nvSpPr>
          <p:cNvPr id="11" name="文本框 10">
            <a:extLst>
              <a:ext uri="{FF2B5EF4-FFF2-40B4-BE49-F238E27FC236}">
                <a16:creationId xmlns:a16="http://schemas.microsoft.com/office/drawing/2014/main" id="{D0033D4F-40F8-4B0A-B53D-4B69D9D9FC7D}"/>
              </a:ext>
            </a:extLst>
          </p:cNvPr>
          <p:cNvSpPr txBox="1"/>
          <p:nvPr/>
        </p:nvSpPr>
        <p:spPr>
          <a:xfrm>
            <a:off x="581605" y="1708260"/>
            <a:ext cx="8166998" cy="2623795"/>
          </a:xfrm>
          <a:prstGeom prst="rect">
            <a:avLst/>
          </a:prstGeom>
          <a:noFill/>
        </p:spPr>
        <p:txBody>
          <a:bodyPr wrap="square">
            <a:spAutoFit/>
          </a:bodyPr>
          <a:lstStyle/>
          <a:p>
            <a:pPr marL="171450" indent="-171450" algn="l" eaLnBrk="1" hangingPunct="1">
              <a:spcBef>
                <a:spcPct val="55000"/>
              </a:spcBef>
              <a:buFont typeface="Arial" panose="020B0604020202020204" pitchFamily="34" charset="0"/>
              <a:buChar char="•"/>
            </a:pPr>
            <a:r>
              <a:rPr lang="zh-CN" altLang="zh-CN" sz="1400" b="0" dirty="0"/>
              <a:t>正确性：对系统功能、行为、性能等的描述必须与用户的期望相吻合，代表了用户的真正需求。</a:t>
            </a:r>
          </a:p>
          <a:p>
            <a:pPr marL="171450" indent="-171450" algn="l" eaLnBrk="1" hangingPunct="1">
              <a:spcBef>
                <a:spcPct val="55000"/>
              </a:spcBef>
              <a:buFont typeface="Arial" panose="020B0604020202020204" pitchFamily="34" charset="0"/>
              <a:buChar char="•"/>
            </a:pPr>
            <a:r>
              <a:rPr lang="zh-CN" altLang="zh-CN" sz="1400" b="0" dirty="0"/>
              <a:t>完整性：需求规格说明应该包括软件要完成的全部任务，不能遗漏任何必要的需求信息，注重用户的任务而不是系统的功能将有助于你避免不完整性</a:t>
            </a:r>
          </a:p>
          <a:p>
            <a:pPr marL="171450" indent="-171450" algn="l" eaLnBrk="1" hangingPunct="1">
              <a:spcBef>
                <a:spcPct val="55000"/>
              </a:spcBef>
              <a:buFont typeface="Arial" panose="020B0604020202020204" pitchFamily="34" charset="0"/>
              <a:buChar char="•"/>
            </a:pPr>
            <a:r>
              <a:rPr lang="zh-CN" altLang="zh-CN" sz="1400" b="0" dirty="0"/>
              <a:t> 一致性：需求规格说明对各种需求的描述不能存在矛盾，如术语使用冲突、功能和行为特性方面的矛盾以及时序上的不一致等。</a:t>
            </a:r>
          </a:p>
          <a:p>
            <a:pPr marL="171450" indent="-171450" algn="l" eaLnBrk="1" hangingPunct="1">
              <a:spcBef>
                <a:spcPct val="55000"/>
              </a:spcBef>
              <a:buFont typeface="Arial" panose="020B0604020202020204" pitchFamily="34" charset="0"/>
              <a:buChar char="•"/>
            </a:pPr>
            <a:r>
              <a:rPr lang="zh-CN" altLang="zh-CN" sz="1400" b="0" dirty="0"/>
              <a:t>可修改性：格式和组织方式应保证后续的修改能够比较容易和协调一致。我们可以使用软件工具，或者使用目录表、索引和相互参照列表等方法使软件需求规格说明更容易修改。</a:t>
            </a:r>
          </a:p>
          <a:p>
            <a:pPr marL="171450" indent="-171450" algn="l" eaLnBrk="1" hangingPunct="1">
              <a:spcBef>
                <a:spcPct val="55000"/>
              </a:spcBef>
              <a:buFont typeface="Arial" panose="020B0604020202020204" pitchFamily="34" charset="0"/>
              <a:buChar char="•"/>
            </a:pPr>
            <a:r>
              <a:rPr lang="zh-CN" altLang="zh-CN" sz="1400" b="0" dirty="0"/>
              <a:t>可跟踪性：可跟踪性意味着每项需求都能与其对应的来源、设计、源代码和测试用例联系起来。</a:t>
            </a:r>
          </a:p>
          <a:p>
            <a:pPr marL="171450" indent="-171450" algn="l" eaLnBrk="1" hangingPunct="1">
              <a:spcBef>
                <a:spcPct val="55000"/>
              </a:spcBef>
              <a:buFont typeface="Arial" panose="020B0604020202020204" pitchFamily="34" charset="0"/>
              <a:buChar char="•"/>
            </a:pPr>
            <a:r>
              <a:rPr lang="zh-CN" altLang="zh-CN" sz="1400" b="0" dirty="0"/>
              <a:t>可验证性：描述的需求都可以运用一些可行的手段对其进行验证和确认。</a:t>
            </a:r>
          </a:p>
        </p:txBody>
      </p:sp>
    </p:spTree>
    <p:extLst>
      <p:ext uri="{BB962C8B-B14F-4D97-AF65-F5344CB8AC3E}">
        <p14:creationId xmlns:p14="http://schemas.microsoft.com/office/powerpoint/2010/main" val="287006619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clrChange>
              <a:clrFrom>
                <a:srgbClr val="F6F6F6"/>
              </a:clrFrom>
              <a:clrTo>
                <a:srgbClr val="F6F6F6">
                  <a:alpha val="0"/>
                </a:srgbClr>
              </a:clrTo>
            </a:clrChange>
          </a:blip>
          <a:stretch>
            <a:fillRect/>
          </a:stretch>
        </p:blipFill>
        <p:spPr>
          <a:xfrm>
            <a:off x="5935709" y="1072721"/>
            <a:ext cx="3098189" cy="3253099"/>
          </a:xfrm>
          <a:prstGeom prst="rect">
            <a:avLst/>
          </a:prstGeom>
          <a:noFill/>
          <a:ln>
            <a:noFill/>
          </a:ln>
        </p:spPr>
      </p:pic>
      <p:sp>
        <p:nvSpPr>
          <p:cNvPr id="12" name="矩形 11"/>
          <p:cNvSpPr/>
          <p:nvPr/>
        </p:nvSpPr>
        <p:spPr>
          <a:xfrm>
            <a:off x="572656" y="1015683"/>
            <a:ext cx="5411178" cy="3310137"/>
          </a:xfrm>
          <a:prstGeom prst="rect">
            <a:avLst/>
          </a:prstGeom>
        </p:spPr>
        <p:txBody>
          <a:bodyPr wrap="square">
            <a:spAutoFit/>
          </a:bodyPr>
          <a:lstStyle/>
          <a:p>
            <a:pPr marL="257175" indent="-257175" algn="just">
              <a:lnSpc>
                <a:spcPct val="120000"/>
              </a:lnSpc>
              <a:spcBef>
                <a:spcPts val="900"/>
              </a:spcBef>
              <a:buClr>
                <a:srgbClr val="00B050"/>
              </a:buClr>
              <a:buFont typeface="Wingdings" panose="05000000000000000000" pitchFamily="2" charset="2"/>
              <a:buChar char="¬"/>
            </a:pPr>
            <a:r>
              <a:rPr lang="zh-CN" altLang="en-US" sz="2100" dirty="0">
                <a:solidFill>
                  <a:srgbClr val="686868"/>
                </a:solidFill>
                <a:latin typeface="+mj-ea"/>
                <a:ea typeface="+mj-ea"/>
              </a:rPr>
              <a:t>需求规格说明提交后，开发人员要与客户对需求分析的结果进行验证，以</a:t>
            </a:r>
            <a:r>
              <a:rPr lang="en-US" altLang="zh-CN" sz="2100" dirty="0">
                <a:solidFill>
                  <a:srgbClr val="686868"/>
                </a:solidFill>
                <a:latin typeface="+mj-ea"/>
                <a:ea typeface="+mj-ea"/>
              </a:rPr>
              <a:t>SRS</a:t>
            </a:r>
            <a:r>
              <a:rPr lang="zh-CN" altLang="en-US" sz="2100" dirty="0">
                <a:solidFill>
                  <a:srgbClr val="686868"/>
                </a:solidFill>
                <a:latin typeface="+mj-ea"/>
                <a:ea typeface="+mj-ea"/>
              </a:rPr>
              <a:t>为输入，通过符号执行，模拟或快速原型等途径，分析需求的正确性和可行性。验证过后需要进行签字确认。</a:t>
            </a:r>
          </a:p>
          <a:p>
            <a:pPr marL="257175" indent="-257175" algn="just">
              <a:lnSpc>
                <a:spcPct val="120000"/>
              </a:lnSpc>
              <a:spcBef>
                <a:spcPts val="900"/>
              </a:spcBef>
              <a:buClr>
                <a:srgbClr val="00B050"/>
              </a:buClr>
              <a:buFont typeface="Wingdings" panose="05000000000000000000" pitchFamily="2" charset="2"/>
              <a:buChar char="¬"/>
            </a:pPr>
            <a:r>
              <a:rPr lang="zh-CN" altLang="en-US" sz="2100" dirty="0">
                <a:solidFill>
                  <a:srgbClr val="686868"/>
                </a:solidFill>
                <a:latin typeface="+mj-ea"/>
                <a:ea typeface="+mj-ea"/>
              </a:rPr>
              <a:t>需求评审是为了及早消除隐藏的错误，经验和研究表明，在需求开发阶段纠正这个错误会节省相当多的时间和金钱。</a:t>
            </a:r>
          </a:p>
        </p:txBody>
      </p:sp>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sp>
        <p:nvSpPr>
          <p:cNvPr id="2" name="标题 1"/>
          <p:cNvSpPr>
            <a:spLocks noGrp="1"/>
          </p:cNvSpPr>
          <p:nvPr>
            <p:ph type="title"/>
          </p:nvPr>
        </p:nvSpPr>
        <p:spPr/>
        <p:txBody>
          <a:bodyPr/>
          <a:lstStyle/>
          <a:p>
            <a:r>
              <a:rPr lang="zh-CN" altLang="en-US" kern="100" dirty="0">
                <a:latin typeface="+mn-ea"/>
                <a:cs typeface="Times New Roman" panose="02020603050405020304" pitchFamily="18" charset="0"/>
              </a:rPr>
              <a:t>需求验证</a:t>
            </a:r>
            <a:endParaRPr lang="zh-CN" altLang="en-US" dirty="0"/>
          </a:p>
        </p:txBody>
      </p:sp>
      <p:sp>
        <p:nvSpPr>
          <p:cNvPr id="5" name="日期占位符 4"/>
          <p:cNvSpPr>
            <a:spLocks noGrp="1"/>
          </p:cNvSpPr>
          <p:nvPr>
            <p:ph type="dt" sz="half" idx="10"/>
          </p:nvPr>
        </p:nvSpPr>
        <p:spPr/>
        <p:txBody>
          <a:bodyPr/>
          <a:lstStyle/>
          <a:p>
            <a:fld id="{B7D8E8D1-A95B-4D6F-905A-CDB791A83E78}"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46</a:t>
            </a:fld>
            <a:endParaRPr lang="zh-CN" altLang="en-US"/>
          </a:p>
        </p:txBody>
      </p:sp>
    </p:spTree>
    <p:extLst>
      <p:ext uri="{BB962C8B-B14F-4D97-AF65-F5344CB8AC3E}">
        <p14:creationId xmlns:p14="http://schemas.microsoft.com/office/powerpoint/2010/main" val="20777476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up)">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需求验证的方法</a:t>
            </a:r>
          </a:p>
        </p:txBody>
      </p:sp>
      <p:sp>
        <p:nvSpPr>
          <p:cNvPr id="4" name="灯片编号占位符 3">
            <a:extLst>
              <a:ext uri="{FF2B5EF4-FFF2-40B4-BE49-F238E27FC236}">
                <a16:creationId xmlns:a16="http://schemas.microsoft.com/office/drawing/2014/main" id="{1E75588B-7D6E-4477-B6EA-F7FFD76D4348}"/>
              </a:ext>
            </a:extLst>
          </p:cNvPr>
          <p:cNvSpPr>
            <a:spLocks noGrp="1"/>
          </p:cNvSpPr>
          <p:nvPr>
            <p:ph type="sldNum" sz="quarter" idx="12"/>
          </p:nvPr>
        </p:nvSpPr>
        <p:spPr/>
        <p:txBody>
          <a:bodyPr/>
          <a:lstStyle/>
          <a:p>
            <a:fld id="{0C913308-F349-4B6D-A68A-DD1791B4A57B}" type="slidenum">
              <a:rPr lang="zh-CN" altLang="en-US" smtClean="0"/>
              <a:pPr/>
              <a:t>47</a:t>
            </a:fld>
            <a:endParaRPr lang="zh-CN" altLang="en-US" dirty="0"/>
          </a:p>
        </p:txBody>
      </p:sp>
      <p:sp>
        <p:nvSpPr>
          <p:cNvPr id="3" name="文本占位符 2">
            <a:extLst>
              <a:ext uri="{FF2B5EF4-FFF2-40B4-BE49-F238E27FC236}">
                <a16:creationId xmlns:a16="http://schemas.microsoft.com/office/drawing/2014/main" id="{06AF79D1-14BD-4CDC-9723-1914C31C1358}"/>
              </a:ext>
            </a:extLst>
          </p:cNvPr>
          <p:cNvSpPr>
            <a:spLocks noGrp="1"/>
          </p:cNvSpPr>
          <p:nvPr>
            <p:ph type="body" sz="quarter" idx="4294967295"/>
          </p:nvPr>
        </p:nvSpPr>
        <p:spPr>
          <a:xfrm>
            <a:off x="842210" y="850245"/>
            <a:ext cx="8016040" cy="3981450"/>
          </a:xfrm>
        </p:spPr>
        <p:txBody>
          <a:bodyPr>
            <a:noAutofit/>
          </a:bodyPr>
          <a:lstStyle/>
          <a:p>
            <a:pPr marL="342900" indent="-342900">
              <a:spcBef>
                <a:spcPts val="600"/>
              </a:spcBef>
              <a:buFont typeface="+mj-lt"/>
              <a:buAutoNum type="arabicPeriod"/>
            </a:pPr>
            <a:r>
              <a:rPr lang="zh-CN" altLang="zh-CN" sz="2000" b="1" dirty="0">
                <a:solidFill>
                  <a:srgbClr val="FF0000"/>
                </a:solidFill>
              </a:rPr>
              <a:t>规格说明书评审</a:t>
            </a:r>
            <a:endParaRPr lang="en-US" altLang="zh-CN" sz="2000" b="1" dirty="0">
              <a:solidFill>
                <a:srgbClr val="FF0000"/>
              </a:solidFill>
            </a:endParaRPr>
          </a:p>
          <a:p>
            <a:pPr marL="600075" lvl="1" indent="-342900">
              <a:spcBef>
                <a:spcPts val="600"/>
              </a:spcBef>
              <a:buFont typeface="+mj-ea"/>
              <a:buAutoNum type="circleNumDbPlain"/>
            </a:pPr>
            <a:r>
              <a:rPr lang="zh-CN" altLang="zh-CN" sz="2000" dirty="0">
                <a:solidFill>
                  <a:srgbClr val="686868"/>
                </a:solidFill>
              </a:rPr>
              <a:t>用户评审和同行评审</a:t>
            </a:r>
            <a:endParaRPr lang="zh-CN" altLang="en-US" sz="2000" dirty="0">
              <a:solidFill>
                <a:srgbClr val="686868"/>
              </a:solidFill>
            </a:endParaRPr>
          </a:p>
          <a:p>
            <a:pPr marL="600075" lvl="1" indent="-342900">
              <a:spcBef>
                <a:spcPts val="600"/>
              </a:spcBef>
              <a:buFont typeface="+mj-ea"/>
              <a:buAutoNum type="circleNumDbPlain"/>
            </a:pPr>
            <a:r>
              <a:rPr lang="zh-CN" altLang="zh-CN" sz="2000" dirty="0">
                <a:solidFill>
                  <a:srgbClr val="686868"/>
                </a:solidFill>
              </a:rPr>
              <a:t>正式与非正式</a:t>
            </a:r>
            <a:endParaRPr lang="zh-CN" altLang="en-US" sz="2000" dirty="0">
              <a:solidFill>
                <a:srgbClr val="686868"/>
              </a:solidFill>
            </a:endParaRPr>
          </a:p>
          <a:p>
            <a:pPr marL="342900" indent="-342900">
              <a:spcBef>
                <a:spcPts val="600"/>
              </a:spcBef>
              <a:buFont typeface="+mj-lt"/>
              <a:buAutoNum type="arabicPeriod"/>
            </a:pPr>
            <a:r>
              <a:rPr lang="zh-CN" altLang="en-US" sz="2000" b="1" dirty="0">
                <a:solidFill>
                  <a:srgbClr val="FF0000"/>
                </a:solidFill>
              </a:rPr>
              <a:t>编写辅助文档也属需求验证</a:t>
            </a:r>
            <a:endParaRPr lang="en-US" altLang="zh-CN" sz="2000" b="1" dirty="0">
              <a:solidFill>
                <a:srgbClr val="FF0000"/>
              </a:solidFill>
            </a:endParaRPr>
          </a:p>
          <a:p>
            <a:pPr marL="600075" lvl="1" indent="-342900">
              <a:spcBef>
                <a:spcPts val="600"/>
              </a:spcBef>
              <a:buFont typeface="+mj-ea"/>
              <a:buAutoNum type="circleNumDbPlain"/>
            </a:pPr>
            <a:r>
              <a:rPr lang="zh-CN" altLang="zh-CN" sz="2000" dirty="0">
                <a:solidFill>
                  <a:srgbClr val="686868"/>
                </a:solidFill>
              </a:rPr>
              <a:t>初始测试用例：根据用户需求所要求的产品特性写出黑盒功能测试用例。通过使用测试用例以确认是否达到了期望的要求，从测试用例追溯回功能需求以确保没有需求被疏忽，并且确保所有测试结果与测试用例相一致。</a:t>
            </a:r>
            <a:endParaRPr lang="zh-CN" altLang="en-US" sz="2000" dirty="0">
              <a:solidFill>
                <a:srgbClr val="686868"/>
              </a:solidFill>
            </a:endParaRPr>
          </a:p>
          <a:p>
            <a:pPr marL="600075" lvl="1" indent="-342900">
              <a:spcBef>
                <a:spcPts val="600"/>
              </a:spcBef>
              <a:buFont typeface="+mj-ea"/>
              <a:buAutoNum type="circleNumDbPlain"/>
            </a:pPr>
            <a:r>
              <a:rPr lang="zh-CN" altLang="en-US" sz="2000" dirty="0">
                <a:solidFill>
                  <a:srgbClr val="686868"/>
                </a:solidFill>
              </a:rPr>
              <a:t>初始用户手册：在需求开发早期即可起草一份用户手册，用它作为需求规格说明的参考并辅助需求分析。</a:t>
            </a:r>
            <a:endParaRPr lang="zh-CN" altLang="zh-CN" sz="2000" dirty="0">
              <a:solidFill>
                <a:srgbClr val="686868"/>
              </a:solidFill>
            </a:endParaRPr>
          </a:p>
        </p:txBody>
      </p:sp>
    </p:spTree>
    <p:extLst>
      <p:ext uri="{BB962C8B-B14F-4D97-AF65-F5344CB8AC3E}">
        <p14:creationId xmlns:p14="http://schemas.microsoft.com/office/powerpoint/2010/main" val="401321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500"/>
                                        <p:tgtEl>
                                          <p:spTgt spid="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500"/>
                                        <p:tgtEl>
                                          <p:spTgt spid="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up)">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93784" y="854374"/>
            <a:ext cx="8105118" cy="4231928"/>
          </a:xfrm>
          <a:prstGeom prst="rect">
            <a:avLst/>
          </a:prstGeom>
        </p:spPr>
        <p:txBody>
          <a:bodyPr wrap="square">
            <a:spAutoFit/>
          </a:bodyPr>
          <a:lstStyle/>
          <a:p>
            <a:pPr marL="342900" indent="-342900" algn="just">
              <a:spcBef>
                <a:spcPts val="900"/>
              </a:spcBef>
              <a:buClr>
                <a:srgbClr val="00B050"/>
              </a:buClr>
              <a:buFont typeface="Wingdings" panose="05000000000000000000" pitchFamily="2" charset="2"/>
              <a:buChar char="¬"/>
            </a:pPr>
            <a:r>
              <a:rPr lang="zh-CN" altLang="en-US" sz="2400" dirty="0">
                <a:solidFill>
                  <a:srgbClr val="686868"/>
                </a:solidFill>
                <a:latin typeface="+mj-ea"/>
                <a:ea typeface="+mj-ea"/>
              </a:rPr>
              <a:t>需求变更是指增加或改进软件的功能。</a:t>
            </a:r>
            <a:endParaRPr lang="en-US" altLang="zh-CN" sz="2400" dirty="0">
              <a:solidFill>
                <a:srgbClr val="686868"/>
              </a:solidFill>
              <a:latin typeface="+mj-ea"/>
              <a:ea typeface="+mj-ea"/>
            </a:endParaRPr>
          </a:p>
          <a:p>
            <a:pPr marL="342900" indent="-342900" algn="just">
              <a:spcBef>
                <a:spcPts val="900"/>
              </a:spcBef>
              <a:buClr>
                <a:srgbClr val="00B050"/>
              </a:buClr>
              <a:buFont typeface="Wingdings" panose="05000000000000000000" pitchFamily="2" charset="2"/>
              <a:buChar char="¬"/>
            </a:pPr>
            <a:r>
              <a:rPr lang="zh-CN" altLang="en-US" sz="2400" dirty="0">
                <a:solidFill>
                  <a:srgbClr val="686868"/>
                </a:solidFill>
                <a:latin typeface="+mj-ea"/>
                <a:ea typeface="+mj-ea"/>
              </a:rPr>
              <a:t>在进行需求分析时要防患于未然，尽可能的分析清楚哪些是稳定的需求，哪些是易变的需求，以便在进行系统设计时，将软件的核心建立在稳定的需求上，同时留出变更空间。</a:t>
            </a:r>
            <a:endParaRPr lang="en-US" altLang="zh-CN" sz="2400" dirty="0">
              <a:solidFill>
                <a:srgbClr val="686868"/>
              </a:solidFill>
              <a:latin typeface="+mj-ea"/>
              <a:ea typeface="+mj-ea"/>
            </a:endParaRPr>
          </a:p>
          <a:p>
            <a:pPr marL="342900" indent="-342900" algn="just">
              <a:spcBef>
                <a:spcPts val="900"/>
              </a:spcBef>
              <a:buClr>
                <a:srgbClr val="00B050"/>
              </a:buClr>
              <a:buFont typeface="Wingdings" panose="05000000000000000000" pitchFamily="2" charset="2"/>
              <a:buChar char="¬"/>
            </a:pPr>
            <a:r>
              <a:rPr lang="zh-CN" altLang="en-US" sz="2400" dirty="0">
                <a:solidFill>
                  <a:srgbClr val="686868"/>
                </a:solidFill>
                <a:latin typeface="+mj-ea"/>
                <a:ea typeface="+mj-ea"/>
              </a:rPr>
              <a:t>需求变更大致来源于</a:t>
            </a:r>
            <a:r>
              <a:rPr lang="en-US" altLang="zh-CN" sz="2400" dirty="0">
                <a:solidFill>
                  <a:srgbClr val="686868"/>
                </a:solidFill>
                <a:latin typeface="+mj-ea"/>
                <a:ea typeface="+mj-ea"/>
              </a:rPr>
              <a:t>3</a:t>
            </a:r>
            <a:r>
              <a:rPr lang="zh-CN" altLang="en-US" sz="2400" dirty="0">
                <a:solidFill>
                  <a:srgbClr val="686868"/>
                </a:solidFill>
                <a:latin typeface="+mj-ea"/>
                <a:ea typeface="+mj-ea"/>
              </a:rPr>
              <a:t>种情况：</a:t>
            </a:r>
          </a:p>
          <a:p>
            <a:pPr marL="800100" lvl="2" indent="-342900" algn="just">
              <a:spcBef>
                <a:spcPts val="900"/>
              </a:spcBef>
              <a:buClr>
                <a:srgbClr val="00B050"/>
              </a:buClr>
              <a:buFont typeface="Wingdings" panose="05000000000000000000" pitchFamily="2" charset="2"/>
              <a:buChar char="¬"/>
            </a:pPr>
            <a:r>
              <a:rPr lang="zh-CN" altLang="en-US" sz="2000" dirty="0">
                <a:solidFill>
                  <a:srgbClr val="686868"/>
                </a:solidFill>
                <a:latin typeface="+mj-ea"/>
                <a:ea typeface="+mj-ea"/>
              </a:rPr>
              <a:t>客户提出来要进行修改、增加需求等；</a:t>
            </a:r>
          </a:p>
          <a:p>
            <a:pPr marL="800100" lvl="2" indent="-342900" algn="just">
              <a:spcBef>
                <a:spcPts val="900"/>
              </a:spcBef>
              <a:buClr>
                <a:srgbClr val="00B050"/>
              </a:buClr>
              <a:buFont typeface="Wingdings" panose="05000000000000000000" pitchFamily="2" charset="2"/>
              <a:buChar char="¬"/>
            </a:pPr>
            <a:r>
              <a:rPr lang="zh-CN" altLang="en-US" sz="2000" dirty="0">
                <a:solidFill>
                  <a:srgbClr val="686868"/>
                </a:solidFill>
                <a:latin typeface="+mj-ea"/>
                <a:ea typeface="+mj-ea"/>
              </a:rPr>
              <a:t>公司内部人员提交的建议；</a:t>
            </a:r>
          </a:p>
          <a:p>
            <a:pPr marL="800100" lvl="2" indent="-342900" algn="just">
              <a:spcBef>
                <a:spcPts val="900"/>
              </a:spcBef>
              <a:buClr>
                <a:srgbClr val="00B050"/>
              </a:buClr>
              <a:buFont typeface="Wingdings" panose="05000000000000000000" pitchFamily="2" charset="2"/>
              <a:buChar char="¬"/>
            </a:pPr>
            <a:r>
              <a:rPr lang="zh-CN" altLang="en-US" sz="2000" dirty="0">
                <a:solidFill>
                  <a:srgbClr val="686868"/>
                </a:solidFill>
                <a:latin typeface="+mj-ea"/>
                <a:ea typeface="+mj-ea"/>
              </a:rPr>
              <a:t>开发人员自己修改</a:t>
            </a:r>
            <a:r>
              <a:rPr lang="en-US" altLang="zh-CN" sz="2000" dirty="0">
                <a:solidFill>
                  <a:srgbClr val="686868"/>
                </a:solidFill>
                <a:latin typeface="+mj-ea"/>
                <a:ea typeface="+mj-ea"/>
              </a:rPr>
              <a:t>(</a:t>
            </a:r>
            <a:r>
              <a:rPr lang="zh-CN" altLang="en-US" sz="2000" dirty="0">
                <a:solidFill>
                  <a:srgbClr val="686868"/>
                </a:solidFill>
                <a:latin typeface="+mj-ea"/>
                <a:ea typeface="+mj-ea"/>
              </a:rPr>
              <a:t>修改后的效果比前面的更加好</a:t>
            </a:r>
            <a:r>
              <a:rPr lang="en-US" altLang="zh-CN" sz="2000" dirty="0">
                <a:solidFill>
                  <a:srgbClr val="686868"/>
                </a:solidFill>
                <a:latin typeface="+mj-ea"/>
                <a:ea typeface="+mj-ea"/>
              </a:rPr>
              <a:t>)</a:t>
            </a:r>
            <a:r>
              <a:rPr lang="zh-CN" altLang="en-US" sz="2000" dirty="0">
                <a:solidFill>
                  <a:srgbClr val="686868"/>
                </a:solidFill>
                <a:latin typeface="+mj-ea"/>
                <a:ea typeface="+mj-ea"/>
              </a:rPr>
              <a:t>。</a:t>
            </a:r>
            <a:endParaRPr lang="en-US" altLang="zh-CN" sz="2000" dirty="0">
              <a:solidFill>
                <a:srgbClr val="686868"/>
              </a:solidFill>
              <a:latin typeface="+mj-ea"/>
              <a:ea typeface="+mj-ea"/>
            </a:endParaRPr>
          </a:p>
          <a:p>
            <a:pPr marL="800100" lvl="2" indent="-342900" algn="just">
              <a:spcBef>
                <a:spcPts val="900"/>
              </a:spcBef>
              <a:buClr>
                <a:srgbClr val="00B050"/>
              </a:buClr>
              <a:buFont typeface="Wingdings" panose="05000000000000000000" pitchFamily="2" charset="2"/>
              <a:buChar char="¬"/>
            </a:pPr>
            <a:endParaRPr lang="zh-CN" altLang="en-US" sz="2000" dirty="0">
              <a:solidFill>
                <a:srgbClr val="686868"/>
              </a:solidFill>
              <a:latin typeface="+mj-ea"/>
              <a:ea typeface="+mj-ea"/>
            </a:endParaRP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需求变更</a:t>
            </a:r>
            <a:endParaRPr lang="zh-CN" altLang="en-US" dirty="0"/>
          </a:p>
        </p:txBody>
      </p:sp>
      <p:sp>
        <p:nvSpPr>
          <p:cNvPr id="5" name="日期占位符 4"/>
          <p:cNvSpPr>
            <a:spLocks noGrp="1"/>
          </p:cNvSpPr>
          <p:nvPr>
            <p:ph type="dt" sz="half" idx="10"/>
          </p:nvPr>
        </p:nvSpPr>
        <p:spPr/>
        <p:txBody>
          <a:bodyPr/>
          <a:lstStyle/>
          <a:p>
            <a:fld id="{4D895EA1-06CF-4112-B024-22A9C1F0D0F6}"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48</a:t>
            </a:fld>
            <a:endParaRPr lang="zh-CN" altLang="en-US"/>
          </a:p>
        </p:txBody>
      </p:sp>
    </p:spTree>
    <p:extLst>
      <p:ext uri="{BB962C8B-B14F-4D97-AF65-F5344CB8AC3E}">
        <p14:creationId xmlns:p14="http://schemas.microsoft.com/office/powerpoint/2010/main" val="13541441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up)">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up)">
                                      <p:cBhvr>
                                        <p:cTn id="17" dur="500"/>
                                        <p:tgtEl>
                                          <p:spTgt spid="12">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wipe(up)">
                                      <p:cBhvr>
                                        <p:cTn id="20" dur="500"/>
                                        <p:tgtEl>
                                          <p:spTgt spid="12">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Effect transition="in" filter="wipe(up)">
                                      <p:cBhvr>
                                        <p:cTn id="23" dur="500"/>
                                        <p:tgtEl>
                                          <p:spTgt spid="12">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2">
                                            <p:txEl>
                                              <p:pRg st="5" end="5"/>
                                            </p:txEl>
                                          </p:spTgt>
                                        </p:tgtEl>
                                        <p:attrNameLst>
                                          <p:attrName>style.visibility</p:attrName>
                                        </p:attrNameLst>
                                      </p:cBhvr>
                                      <p:to>
                                        <p:strVal val="visible"/>
                                      </p:to>
                                    </p:set>
                                    <p:animEffect transition="in" filter="wipe(up)">
                                      <p:cBhvr>
                                        <p:cTn id="26"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sp>
        <p:nvSpPr>
          <p:cNvPr id="2" name="文本框 1"/>
          <p:cNvSpPr txBox="1"/>
          <p:nvPr/>
        </p:nvSpPr>
        <p:spPr>
          <a:xfrm>
            <a:off x="768096" y="834236"/>
            <a:ext cx="8090154" cy="3631763"/>
          </a:xfrm>
          <a:prstGeom prst="rect">
            <a:avLst/>
          </a:prstGeom>
          <a:noFill/>
        </p:spPr>
        <p:txBody>
          <a:bodyPr wrap="square" rtlCol="0">
            <a:spAutoFit/>
          </a:bodyPr>
          <a:lstStyle/>
          <a:p>
            <a:pPr marL="257175" indent="-257175">
              <a:spcBef>
                <a:spcPts val="600"/>
              </a:spcBef>
              <a:buClr>
                <a:srgbClr val="00B050"/>
              </a:buClr>
              <a:buFont typeface="Wingdings" panose="05000000000000000000" pitchFamily="2" charset="2"/>
              <a:buChar char="¬"/>
            </a:pPr>
            <a:r>
              <a:rPr lang="zh-CN" altLang="en-US" sz="2000" dirty="0">
                <a:solidFill>
                  <a:srgbClr val="686868"/>
                </a:solidFill>
                <a:latin typeface="+mj-ea"/>
                <a:ea typeface="+mj-ea"/>
              </a:rPr>
              <a:t>有的需求变更可能是比较小的改动，有的可能涉及到整个产品流程，这就是比较大的需求改动。</a:t>
            </a:r>
            <a:endParaRPr lang="en-US" altLang="zh-CN" sz="2000" dirty="0">
              <a:solidFill>
                <a:srgbClr val="686868"/>
              </a:solidFill>
              <a:latin typeface="+mj-ea"/>
              <a:ea typeface="+mj-ea"/>
            </a:endParaRPr>
          </a:p>
          <a:p>
            <a:pPr marL="257175" indent="-257175">
              <a:spcBef>
                <a:spcPts val="600"/>
              </a:spcBef>
              <a:buClr>
                <a:srgbClr val="00B050"/>
              </a:buClr>
              <a:buFont typeface="Wingdings" panose="05000000000000000000" pitchFamily="2" charset="2"/>
              <a:buChar char="¬"/>
            </a:pPr>
            <a:r>
              <a:rPr lang="zh-CN" altLang="en-US" sz="2000" dirty="0">
                <a:solidFill>
                  <a:srgbClr val="686868"/>
                </a:solidFill>
                <a:latin typeface="+mj-ea"/>
                <a:ea typeface="+mj-ea"/>
              </a:rPr>
              <a:t>需求变更管理是组织、控制和文档化需求的系统方法。需求管理过程有三项主要活动：</a:t>
            </a:r>
          </a:p>
          <a:p>
            <a:pPr marL="342900" lvl="1" indent="0">
              <a:spcBef>
                <a:spcPts val="600"/>
              </a:spcBef>
              <a:buNone/>
            </a:pPr>
            <a:r>
              <a:rPr lang="zh-CN" altLang="en-US" sz="2000" dirty="0">
                <a:solidFill>
                  <a:srgbClr val="686868"/>
                </a:solidFill>
                <a:latin typeface="+mj-ea"/>
                <a:ea typeface="+mj-ea"/>
              </a:rPr>
              <a:t>① 需求确认</a:t>
            </a:r>
          </a:p>
          <a:p>
            <a:pPr marL="342900" lvl="1" indent="0">
              <a:spcBef>
                <a:spcPts val="600"/>
              </a:spcBef>
              <a:buNone/>
            </a:pPr>
            <a:r>
              <a:rPr lang="zh-CN" altLang="en-US" sz="2000" dirty="0">
                <a:solidFill>
                  <a:srgbClr val="686868"/>
                </a:solidFill>
                <a:latin typeface="+mj-ea"/>
                <a:ea typeface="+mj-ea"/>
              </a:rPr>
              <a:t>② 需求跟踪</a:t>
            </a:r>
          </a:p>
          <a:p>
            <a:pPr marL="342900" lvl="1" indent="0">
              <a:spcBef>
                <a:spcPts val="600"/>
              </a:spcBef>
              <a:buNone/>
            </a:pPr>
            <a:r>
              <a:rPr lang="zh-CN" altLang="en-US" sz="2000" dirty="0">
                <a:solidFill>
                  <a:srgbClr val="686868"/>
                </a:solidFill>
                <a:latin typeface="+mj-ea"/>
                <a:ea typeface="+mj-ea"/>
              </a:rPr>
              <a:t>③ 需求变更控制</a:t>
            </a:r>
          </a:p>
          <a:p>
            <a:pPr marL="257175" indent="-257175" algn="just">
              <a:spcBef>
                <a:spcPts val="600"/>
              </a:spcBef>
              <a:buClr>
                <a:srgbClr val="00B050"/>
              </a:buClr>
              <a:buFont typeface="Wingdings" panose="05000000000000000000" pitchFamily="2" charset="2"/>
              <a:buChar char="¬"/>
            </a:pPr>
            <a:r>
              <a:rPr lang="zh-CN" altLang="en-US" sz="2000" dirty="0">
                <a:solidFill>
                  <a:srgbClr val="686868"/>
                </a:solidFill>
                <a:latin typeface="+mj-ea"/>
                <a:ea typeface="+mj-ea"/>
              </a:rPr>
              <a:t>需求变更控制的流程是：申请、审批、实施、重新确认。</a:t>
            </a:r>
            <a:endParaRPr lang="en-US" altLang="zh-CN" sz="2000" dirty="0">
              <a:solidFill>
                <a:srgbClr val="686868"/>
              </a:solidFill>
              <a:latin typeface="+mj-ea"/>
              <a:ea typeface="+mj-ea"/>
            </a:endParaRPr>
          </a:p>
          <a:p>
            <a:pPr marL="257175" indent="-257175" algn="just">
              <a:spcBef>
                <a:spcPts val="600"/>
              </a:spcBef>
              <a:buClr>
                <a:srgbClr val="00B050"/>
              </a:buClr>
              <a:buFont typeface="Wingdings" panose="05000000000000000000" pitchFamily="2" charset="2"/>
              <a:buChar char="¬"/>
            </a:pPr>
            <a:r>
              <a:rPr lang="zh-CN" altLang="en-US" sz="2000" dirty="0">
                <a:solidFill>
                  <a:srgbClr val="686868"/>
                </a:solidFill>
                <a:latin typeface="+mj-ea"/>
                <a:ea typeface="+mj-ea"/>
              </a:rPr>
              <a:t>需求管理过程中产生的文档有</a:t>
            </a:r>
            <a:r>
              <a:rPr lang="en-US" altLang="zh-CN" sz="2000" dirty="0">
                <a:solidFill>
                  <a:srgbClr val="686868"/>
                </a:solidFill>
                <a:latin typeface="+mj-ea"/>
                <a:ea typeface="+mj-ea"/>
              </a:rPr>
              <a:t>《</a:t>
            </a:r>
            <a:r>
              <a:rPr lang="zh-CN" altLang="en-US" sz="2000" dirty="0">
                <a:solidFill>
                  <a:srgbClr val="686868"/>
                </a:solidFill>
                <a:latin typeface="+mj-ea"/>
                <a:ea typeface="+mj-ea"/>
              </a:rPr>
              <a:t>需求评审报告</a:t>
            </a:r>
            <a:r>
              <a:rPr lang="en-US" altLang="zh-CN" sz="2000" dirty="0">
                <a:solidFill>
                  <a:srgbClr val="686868"/>
                </a:solidFill>
                <a:latin typeface="+mj-ea"/>
                <a:ea typeface="+mj-ea"/>
              </a:rPr>
              <a:t>》</a:t>
            </a:r>
            <a:r>
              <a:rPr lang="zh-CN" altLang="en-US" sz="2000" dirty="0">
                <a:solidFill>
                  <a:srgbClr val="686868"/>
                </a:solidFill>
                <a:latin typeface="+mj-ea"/>
                <a:ea typeface="+mj-ea"/>
              </a:rPr>
              <a:t>、</a:t>
            </a:r>
            <a:r>
              <a:rPr lang="en-US" altLang="zh-CN" sz="2000" dirty="0">
                <a:solidFill>
                  <a:srgbClr val="686868"/>
                </a:solidFill>
                <a:latin typeface="+mj-ea"/>
                <a:ea typeface="+mj-ea"/>
              </a:rPr>
              <a:t>《</a:t>
            </a:r>
            <a:r>
              <a:rPr lang="zh-CN" altLang="en-US" sz="2000" dirty="0">
                <a:solidFill>
                  <a:srgbClr val="686868"/>
                </a:solidFill>
                <a:latin typeface="+mj-ea"/>
                <a:ea typeface="+mj-ea"/>
              </a:rPr>
              <a:t>需求跟踪报告</a:t>
            </a:r>
            <a:r>
              <a:rPr lang="en-US" altLang="zh-CN" sz="2000" dirty="0">
                <a:solidFill>
                  <a:srgbClr val="686868"/>
                </a:solidFill>
                <a:latin typeface="+mj-ea"/>
                <a:ea typeface="+mj-ea"/>
              </a:rPr>
              <a:t>》</a:t>
            </a:r>
            <a:r>
              <a:rPr lang="zh-CN" altLang="en-US" sz="2000" dirty="0">
                <a:solidFill>
                  <a:srgbClr val="686868"/>
                </a:solidFill>
                <a:latin typeface="+mj-ea"/>
                <a:ea typeface="+mj-ea"/>
              </a:rPr>
              <a:t>、</a:t>
            </a:r>
            <a:r>
              <a:rPr lang="en-US" altLang="zh-CN" sz="2000" dirty="0">
                <a:solidFill>
                  <a:srgbClr val="686868"/>
                </a:solidFill>
                <a:latin typeface="+mj-ea"/>
                <a:ea typeface="+mj-ea"/>
              </a:rPr>
              <a:t>《</a:t>
            </a:r>
            <a:r>
              <a:rPr lang="zh-CN" altLang="en-US" sz="2000" dirty="0">
                <a:solidFill>
                  <a:srgbClr val="686868"/>
                </a:solidFill>
                <a:latin typeface="+mj-ea"/>
                <a:ea typeface="+mj-ea"/>
              </a:rPr>
              <a:t>需求变更控制报告</a:t>
            </a:r>
            <a:r>
              <a:rPr lang="en-US" altLang="zh-CN" sz="2000" dirty="0">
                <a:solidFill>
                  <a:srgbClr val="686868"/>
                </a:solidFill>
                <a:latin typeface="+mj-ea"/>
                <a:ea typeface="+mj-ea"/>
              </a:rPr>
              <a:t>》</a:t>
            </a:r>
            <a:r>
              <a:rPr lang="zh-CN" altLang="en-US" sz="2000" dirty="0">
                <a:solidFill>
                  <a:srgbClr val="686868"/>
                </a:solidFill>
                <a:latin typeface="+mj-ea"/>
                <a:ea typeface="+mj-ea"/>
              </a:rPr>
              <a:t>等。</a:t>
            </a: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需求变更管理</a:t>
            </a:r>
            <a:endParaRPr lang="zh-CN" altLang="en-US" dirty="0"/>
          </a:p>
        </p:txBody>
      </p:sp>
      <p:sp>
        <p:nvSpPr>
          <p:cNvPr id="5" name="日期占位符 4"/>
          <p:cNvSpPr>
            <a:spLocks noGrp="1"/>
          </p:cNvSpPr>
          <p:nvPr>
            <p:ph type="dt" sz="half" idx="10"/>
          </p:nvPr>
        </p:nvSpPr>
        <p:spPr/>
        <p:txBody>
          <a:bodyPr/>
          <a:lstStyle/>
          <a:p>
            <a:fld id="{4D895EA1-06CF-4112-B024-22A9C1F0D0F6}"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dirty="0"/>
              <a:t>软件工程</a:t>
            </a:r>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49</a:t>
            </a:fld>
            <a:endParaRPr lang="zh-CN" altLang="en-US"/>
          </a:p>
        </p:txBody>
      </p:sp>
    </p:spTree>
    <p:extLst>
      <p:ext uri="{BB962C8B-B14F-4D97-AF65-F5344CB8AC3E}">
        <p14:creationId xmlns:p14="http://schemas.microsoft.com/office/powerpoint/2010/main" val="393163799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429E00C-CBBF-432F-B221-A185D1B1818D}"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a:t>
            </a:fld>
            <a:endParaRPr lang="zh-CN" altLang="en-US"/>
          </a:p>
        </p:txBody>
      </p:sp>
      <p:sp>
        <p:nvSpPr>
          <p:cNvPr id="8" name="文本框 7"/>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pPr marL="457200" indent="-457200">
              <a:buFont typeface="+mj-lt"/>
              <a:buAutoNum type="arabicPeriod" startAt="3"/>
            </a:pPr>
            <a:r>
              <a:rPr lang="zh-CN" altLang="en-US" sz="2800" dirty="0"/>
              <a:t>以下叙述中，（ ）不是一个风险。</a:t>
            </a:r>
            <a:endParaRPr lang="en-US" altLang="zh-CN" sz="2800" dirty="0"/>
          </a:p>
        </p:txBody>
      </p:sp>
      <p:sp>
        <p:nvSpPr>
          <p:cNvPr id="9" name="文本框 8"/>
          <p:cNvSpPr txBox="1"/>
          <p:nvPr>
            <p:custDataLst>
              <p:tags r:id="rId3"/>
            </p:custDataLst>
          </p:nvPr>
        </p:nvSpPr>
        <p:spPr>
          <a:xfrm>
            <a:off x="1828799" y="2089547"/>
            <a:ext cx="7029451" cy="482203"/>
          </a:xfrm>
          <a:prstGeom prst="rect">
            <a:avLst/>
          </a:prstGeom>
          <a:noFill/>
        </p:spPr>
        <p:txBody>
          <a:bodyPr vert="horz" rtlCol="0" anchor="ctr" anchorCtr="0">
            <a:noAutofit/>
          </a:bodyPr>
          <a:lstStyle/>
          <a:p>
            <a:pPr>
              <a:spcBef>
                <a:spcPts val="1000"/>
              </a:spcBef>
            </a:pPr>
            <a:r>
              <a:rPr lang="zh-CN" altLang="en-US" sz="2000" dirty="0"/>
              <a:t>由另一个小组开发的子系统可能推迟交付，导致系统不能按时交付客户</a:t>
            </a:r>
            <a:endParaRPr lang="en-US" altLang="zh-CN" sz="2000" dirty="0"/>
          </a:p>
        </p:txBody>
      </p:sp>
      <p:sp>
        <p:nvSpPr>
          <p:cNvPr id="10" name="文本框 9"/>
          <p:cNvSpPr txBox="1"/>
          <p:nvPr>
            <p:custDataLst>
              <p:tags r:id="rId4"/>
            </p:custDataLst>
          </p:nvPr>
        </p:nvSpPr>
        <p:spPr>
          <a:xfrm>
            <a:off x="1828800" y="2732484"/>
            <a:ext cx="6917266" cy="482203"/>
          </a:xfrm>
          <a:prstGeom prst="rect">
            <a:avLst/>
          </a:prstGeom>
          <a:noFill/>
        </p:spPr>
        <p:txBody>
          <a:bodyPr vert="horz" rtlCol="0" anchor="ctr" anchorCtr="0">
            <a:noAutofit/>
          </a:bodyPr>
          <a:lstStyle/>
          <a:p>
            <a:pPr>
              <a:spcBef>
                <a:spcPts val="1000"/>
              </a:spcBef>
            </a:pPr>
            <a:r>
              <a:rPr lang="zh-CN" altLang="en-US" sz="2000" dirty="0"/>
              <a:t>客户不清楚想要开发什么样的软件，因此开发小组开发原型帮助其确定需求</a:t>
            </a:r>
            <a:endParaRPr lang="en-US" altLang="zh-CN" sz="2000" dirty="0"/>
          </a:p>
        </p:txBody>
      </p:sp>
      <p:sp>
        <p:nvSpPr>
          <p:cNvPr id="11" name="文本框 10"/>
          <p:cNvSpPr txBox="1"/>
          <p:nvPr>
            <p:custDataLst>
              <p:tags r:id="rId5"/>
            </p:custDataLst>
          </p:nvPr>
        </p:nvSpPr>
        <p:spPr>
          <a:xfrm>
            <a:off x="1828800" y="3375422"/>
            <a:ext cx="6400800" cy="482203"/>
          </a:xfrm>
          <a:prstGeom prst="rect">
            <a:avLst/>
          </a:prstGeom>
          <a:noFill/>
        </p:spPr>
        <p:txBody>
          <a:bodyPr vert="horz" rtlCol="0" anchor="ctr" anchorCtr="0">
            <a:noAutofit/>
          </a:bodyPr>
          <a:lstStyle/>
          <a:p>
            <a:pPr>
              <a:spcBef>
                <a:spcPts val="1000"/>
              </a:spcBef>
            </a:pPr>
            <a:r>
              <a:rPr lang="zh-CN" altLang="en-US" sz="2000" dirty="0"/>
              <a:t>开发团队可能没有正确理解客户的需求</a:t>
            </a:r>
            <a:endParaRPr lang="en-US" altLang="zh-CN" sz="2000" dirty="0"/>
          </a:p>
        </p:txBody>
      </p:sp>
      <p:sp>
        <p:nvSpPr>
          <p:cNvPr id="12" name="文本框 11"/>
          <p:cNvSpPr txBox="1"/>
          <p:nvPr>
            <p:custDataLst>
              <p:tags r:id="rId6"/>
            </p:custDataLst>
          </p:nvPr>
        </p:nvSpPr>
        <p:spPr>
          <a:xfrm>
            <a:off x="1828800" y="4018359"/>
            <a:ext cx="6400800" cy="482203"/>
          </a:xfrm>
          <a:prstGeom prst="rect">
            <a:avLst/>
          </a:prstGeom>
          <a:noFill/>
        </p:spPr>
        <p:txBody>
          <a:bodyPr vert="horz" rtlCol="0" anchor="ctr" anchorCtr="0">
            <a:noAutofit/>
          </a:bodyPr>
          <a:lstStyle/>
          <a:p>
            <a:pPr>
              <a:spcBef>
                <a:spcPts val="1000"/>
              </a:spcBef>
            </a:pPr>
            <a:r>
              <a:rPr lang="zh-CN" altLang="en-US" sz="2000" dirty="0"/>
              <a:t>开发团队核心成员可能在系统开发过程中离职</a:t>
            </a:r>
          </a:p>
        </p:txBody>
      </p:sp>
      <p:sp>
        <p:nvSpPr>
          <p:cNvPr id="13" name="椭圆 12"/>
          <p:cNvSpPr>
            <a:spLocks noChangeAspect="1"/>
          </p:cNvSpPr>
          <p:nvPr>
            <p:custDataLst>
              <p:tags r:id="rId7"/>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p:cNvSpPr>
            <a:spLocks noChangeAspect="1"/>
          </p:cNvSpPr>
          <p:nvPr>
            <p:custDataLst>
              <p:tags r:id="rId8"/>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椭圆 15"/>
          <p:cNvSpPr>
            <a:spLocks noChangeAspect="1"/>
          </p:cNvSpPr>
          <p:nvPr>
            <p:custDataLst>
              <p:tags r:id="rId9"/>
            </p:custDataLst>
          </p:nvPr>
        </p:nvSpPr>
        <p:spPr>
          <a:xfrm>
            <a:off x="1178719" y="4066580"/>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10"/>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椭圆 22">
            <a:extLst>
              <a:ext uri="{FF2B5EF4-FFF2-40B4-BE49-F238E27FC236}">
                <a16:creationId xmlns:a16="http://schemas.microsoft.com/office/drawing/2014/main" id="{8391BA25-75E1-431C-8737-62CF93A4EFBF}"/>
              </a:ext>
            </a:extLst>
          </p:cNvPr>
          <p:cNvSpPr>
            <a:spLocks noChangeAspect="1"/>
          </p:cNvSpPr>
          <p:nvPr>
            <p:custDataLst>
              <p:tags r:id="rId11"/>
            </p:custDataLst>
          </p:nvPr>
        </p:nvSpPr>
        <p:spPr>
          <a:xfrm>
            <a:off x="1178719" y="2756693"/>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2" name="组合 21"/>
          <p:cNvGrpSpPr/>
          <p:nvPr>
            <p:custDataLst>
              <p:tags r:id="rId12"/>
            </p:custDataLst>
          </p:nvPr>
        </p:nvGrpSpPr>
        <p:grpSpPr>
          <a:xfrm>
            <a:off x="0" y="0"/>
            <a:ext cx="9144000" cy="635000"/>
            <a:chOff x="0" y="0"/>
            <a:chExt cx="9144000" cy="635000"/>
          </a:xfrm>
        </p:grpSpPr>
        <p:sp>
          <p:nvSpPr>
            <p:cNvPr id="18" name="TitleBackground"/>
            <p:cNvSpPr/>
            <p:nvPr>
              <p:custDataLst>
                <p:tags r:id="rId15"/>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6"/>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1"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 name="图片 6"/>
          <p:cNvPicPr>
            <a:picLocks/>
          </p:cNvPicPr>
          <p:nvPr>
            <p:custDataLst>
              <p:tags r:id="rId13"/>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 name="文本框 1">
            <a:extLst>
              <a:ext uri="{FF2B5EF4-FFF2-40B4-BE49-F238E27FC236}">
                <a16:creationId xmlns:a16="http://schemas.microsoft.com/office/drawing/2014/main" id="{B33671FB-18F8-4CB4-B8C4-27EB8B88DDEB}"/>
              </a:ext>
            </a:extLst>
          </p:cNvPr>
          <p:cNvSpPr txBox="1"/>
          <p:nvPr>
            <p:custDataLst>
              <p:tags r:id="rId14"/>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4858831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4723" y="1732474"/>
            <a:ext cx="8034318" cy="2922338"/>
          </a:xfrm>
          <a:prstGeom prst="rect">
            <a:avLst/>
          </a:prstGeom>
          <a:noFill/>
        </p:spPr>
        <p:txBody>
          <a:bodyPr wrap="square" rtlCol="0">
            <a:spAutoFit/>
          </a:bodyPr>
          <a:lstStyle/>
          <a:p>
            <a:pPr marL="342900" indent="-342900" algn="just">
              <a:lnSpc>
                <a:spcPct val="120000"/>
              </a:lnSpc>
              <a:spcBef>
                <a:spcPts val="900"/>
              </a:spcBef>
              <a:buClr>
                <a:srgbClr val="0091EA"/>
              </a:buClr>
              <a:buSzPct val="80000"/>
              <a:buFont typeface="Arial" panose="020B0604020202020204" pitchFamily="34" charset="0"/>
              <a:buChar char="►"/>
              <a:defRPr/>
            </a:pPr>
            <a:r>
              <a:rPr lang="zh-CN" altLang="en-US" sz="2100" dirty="0">
                <a:solidFill>
                  <a:srgbClr val="686868"/>
                </a:solidFill>
                <a:latin typeface="+mj-ea"/>
                <a:ea typeface="+mj-ea"/>
              </a:rPr>
              <a:t>项目背景：一直没有一款网上报名系统，全依赖人工管理，各省队参赛报名以</a:t>
            </a:r>
            <a:r>
              <a:rPr lang="en-US" altLang="zh-CN" sz="2100" dirty="0">
                <a:solidFill>
                  <a:srgbClr val="686868"/>
                </a:solidFill>
                <a:latin typeface="+mj-ea"/>
                <a:ea typeface="+mj-ea"/>
              </a:rPr>
              <a:t>excel</a:t>
            </a:r>
            <a:r>
              <a:rPr lang="zh-CN" altLang="en-US" sz="2100" dirty="0">
                <a:solidFill>
                  <a:srgbClr val="686868"/>
                </a:solidFill>
                <a:latin typeface="+mj-ea"/>
                <a:ea typeface="+mj-ea"/>
              </a:rPr>
              <a:t>文件提交给赛艇协会，由工作人员整理报名信息。</a:t>
            </a:r>
          </a:p>
          <a:p>
            <a:pPr marL="342900" indent="-342900" algn="just">
              <a:lnSpc>
                <a:spcPct val="120000"/>
              </a:lnSpc>
              <a:spcBef>
                <a:spcPts val="900"/>
              </a:spcBef>
              <a:buClr>
                <a:srgbClr val="0091EA"/>
              </a:buClr>
              <a:buSzPct val="80000"/>
              <a:buFont typeface="Arial" panose="020B0604020202020204" pitchFamily="34" charset="0"/>
              <a:buChar char="►"/>
              <a:defRPr/>
            </a:pPr>
            <a:r>
              <a:rPr lang="zh-CN" altLang="en-US" sz="2100" dirty="0">
                <a:solidFill>
                  <a:srgbClr val="686868"/>
                </a:solidFill>
                <a:latin typeface="+mj-ea"/>
                <a:ea typeface="+mj-ea"/>
              </a:rPr>
              <a:t>用户基本需求概述：开发一个网上报名系统，用于各省对运动员参赛报名，以及中国赛艇协会发布赛事信息和统计整理报名信息。该系统可以用来代替目前中国赛艇协会人工管理的日常工作，提高办公自动化水平，减少人力成本，提高办公效率。</a:t>
            </a: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需求分析案例</a:t>
            </a:r>
            <a:endParaRPr lang="zh-CN" altLang="en-US" dirty="0"/>
          </a:p>
        </p:txBody>
      </p:sp>
      <p:sp>
        <p:nvSpPr>
          <p:cNvPr id="5" name="日期占位符 4"/>
          <p:cNvSpPr>
            <a:spLocks noGrp="1"/>
          </p:cNvSpPr>
          <p:nvPr>
            <p:ph type="dt" sz="half" idx="10"/>
          </p:nvPr>
        </p:nvSpPr>
        <p:spPr/>
        <p:txBody>
          <a:bodyPr/>
          <a:lstStyle/>
          <a:p>
            <a:fld id="{AA18A41C-A1AA-4196-AE22-64DE71DC1411}"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50</a:t>
            </a:fld>
            <a:endParaRPr lang="zh-CN" altLang="en-US"/>
          </a:p>
        </p:txBody>
      </p:sp>
      <p:grpSp>
        <p:nvGrpSpPr>
          <p:cNvPr id="18" name="组合 17"/>
          <p:cNvGrpSpPr/>
          <p:nvPr/>
        </p:nvGrpSpPr>
        <p:grpSpPr>
          <a:xfrm>
            <a:off x="768096" y="786149"/>
            <a:ext cx="7646540" cy="1034558"/>
            <a:chOff x="931155" y="3687565"/>
            <a:chExt cx="7646540" cy="1034558"/>
          </a:xfrm>
        </p:grpSpPr>
        <p:sp>
          <p:nvSpPr>
            <p:cNvPr id="14" name="圆"/>
            <p:cNvSpPr/>
            <p:nvPr/>
          </p:nvSpPr>
          <p:spPr>
            <a:xfrm>
              <a:off x="931155" y="3722894"/>
              <a:ext cx="963905" cy="96390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2"/>
                </a:solidFill>
              </a:endParaRPr>
            </a:p>
          </p:txBody>
        </p:sp>
        <p:sp>
          <p:nvSpPr>
            <p:cNvPr id="15" name="文本"/>
            <p:cNvSpPr txBox="1"/>
            <p:nvPr/>
          </p:nvSpPr>
          <p:spPr>
            <a:xfrm>
              <a:off x="1895058" y="3847053"/>
              <a:ext cx="6039766" cy="715581"/>
            </a:xfrm>
            <a:prstGeom prst="rect">
              <a:avLst/>
            </a:prstGeom>
            <a:noFill/>
          </p:spPr>
          <p:txBody>
            <a:bodyPr wrap="square" rtlCol="0" anchor="ctr">
              <a:spAutoFit/>
            </a:bodyPr>
            <a:lstStyle/>
            <a:p>
              <a:pPr indent="350996">
                <a:lnSpc>
                  <a:spcPct val="150000"/>
                </a:lnSpc>
              </a:pPr>
              <a:r>
                <a:rPr lang="zh-CN" altLang="en-US" sz="3200" dirty="0">
                  <a:solidFill>
                    <a:srgbClr val="0070C0"/>
                  </a:solidFill>
                </a:rPr>
                <a:t>中国赛艇协会网上报名系统</a:t>
              </a:r>
              <a:endParaRPr lang="zh-CN" altLang="en-US" sz="3200" spc="113" dirty="0">
                <a:solidFill>
                  <a:srgbClr val="0070C0"/>
                </a:solidFill>
                <a:latin typeface="+mn-ea"/>
              </a:endParaRPr>
            </a:p>
          </p:txBody>
        </p:sp>
        <p:sp>
          <p:nvSpPr>
            <p:cNvPr id="16" name="图标"/>
            <p:cNvSpPr>
              <a:spLocks noEditPoints="1"/>
            </p:cNvSpPr>
            <p:nvPr/>
          </p:nvSpPr>
          <p:spPr bwMode="auto">
            <a:xfrm>
              <a:off x="1110263" y="3921111"/>
              <a:ext cx="605687" cy="567472"/>
            </a:xfrm>
            <a:custGeom>
              <a:avLst/>
              <a:gdLst>
                <a:gd name="T0" fmla="*/ 339915 w 154"/>
                <a:gd name="T1" fmla="*/ 225712 h 144"/>
                <a:gd name="T2" fmla="*/ 375868 w 154"/>
                <a:gd name="T3" fmla="*/ 215899 h 144"/>
                <a:gd name="T4" fmla="*/ 486994 w 154"/>
                <a:gd name="T5" fmla="*/ 19627 h 144"/>
                <a:gd name="T6" fmla="*/ 421626 w 154"/>
                <a:gd name="T7" fmla="*/ 19627 h 144"/>
                <a:gd name="T8" fmla="*/ 388941 w 154"/>
                <a:gd name="T9" fmla="*/ 19627 h 144"/>
                <a:gd name="T10" fmla="*/ 388941 w 154"/>
                <a:gd name="T11" fmla="*/ 0 h 144"/>
                <a:gd name="T12" fmla="*/ 114395 w 154"/>
                <a:gd name="T13" fmla="*/ 0 h 144"/>
                <a:gd name="T14" fmla="*/ 114395 w 154"/>
                <a:gd name="T15" fmla="*/ 19627 h 144"/>
                <a:gd name="T16" fmla="*/ 81710 w 154"/>
                <a:gd name="T17" fmla="*/ 19627 h 144"/>
                <a:gd name="T18" fmla="*/ 16342 w 154"/>
                <a:gd name="T19" fmla="*/ 19627 h 144"/>
                <a:gd name="T20" fmla="*/ 127468 w 154"/>
                <a:gd name="T21" fmla="*/ 215899 h 144"/>
                <a:gd name="T22" fmla="*/ 163421 w 154"/>
                <a:gd name="T23" fmla="*/ 225712 h 144"/>
                <a:gd name="T24" fmla="*/ 232058 w 154"/>
                <a:gd name="T25" fmla="*/ 271509 h 144"/>
                <a:gd name="T26" fmla="*/ 232058 w 154"/>
                <a:gd name="T27" fmla="*/ 412171 h 144"/>
                <a:gd name="T28" fmla="*/ 114395 w 154"/>
                <a:gd name="T29" fmla="*/ 471052 h 144"/>
                <a:gd name="T30" fmla="*/ 388941 w 154"/>
                <a:gd name="T31" fmla="*/ 471052 h 144"/>
                <a:gd name="T32" fmla="*/ 271278 w 154"/>
                <a:gd name="T33" fmla="*/ 412171 h 144"/>
                <a:gd name="T34" fmla="*/ 271278 w 154"/>
                <a:gd name="T35" fmla="*/ 271509 h 144"/>
                <a:gd name="T36" fmla="*/ 339915 w 154"/>
                <a:gd name="T37" fmla="*/ 225712 h 144"/>
                <a:gd name="T38" fmla="*/ 388941 w 154"/>
                <a:gd name="T39" fmla="*/ 85051 h 144"/>
                <a:gd name="T40" fmla="*/ 388941 w 154"/>
                <a:gd name="T41" fmla="*/ 39254 h 144"/>
                <a:gd name="T42" fmla="*/ 421626 w 154"/>
                <a:gd name="T43" fmla="*/ 39254 h 144"/>
                <a:gd name="T44" fmla="*/ 467383 w 154"/>
                <a:gd name="T45" fmla="*/ 39254 h 144"/>
                <a:gd name="T46" fmla="*/ 369331 w 154"/>
                <a:gd name="T47" fmla="*/ 196272 h 144"/>
                <a:gd name="T48" fmla="*/ 356257 w 154"/>
                <a:gd name="T49" fmla="*/ 202814 h 144"/>
                <a:gd name="T50" fmla="*/ 388941 w 154"/>
                <a:gd name="T51" fmla="*/ 85051 h 144"/>
                <a:gd name="T52" fmla="*/ 134005 w 154"/>
                <a:gd name="T53" fmla="*/ 196272 h 144"/>
                <a:gd name="T54" fmla="*/ 35953 w 154"/>
                <a:gd name="T55" fmla="*/ 39254 h 144"/>
                <a:gd name="T56" fmla="*/ 81710 w 154"/>
                <a:gd name="T57" fmla="*/ 39254 h 144"/>
                <a:gd name="T58" fmla="*/ 114395 w 154"/>
                <a:gd name="T59" fmla="*/ 39254 h 144"/>
                <a:gd name="T60" fmla="*/ 114395 w 154"/>
                <a:gd name="T61" fmla="*/ 85051 h 144"/>
                <a:gd name="T62" fmla="*/ 147079 w 154"/>
                <a:gd name="T63" fmla="*/ 202814 h 144"/>
                <a:gd name="T64" fmla="*/ 134005 w 154"/>
                <a:gd name="T65" fmla="*/ 196272 h 144"/>
                <a:gd name="T66" fmla="*/ 251668 w 154"/>
                <a:gd name="T67" fmla="*/ 173373 h 144"/>
                <a:gd name="T68" fmla="*/ 189568 w 154"/>
                <a:gd name="T69" fmla="*/ 215899 h 144"/>
                <a:gd name="T70" fmla="*/ 212447 w 154"/>
                <a:gd name="T71" fmla="*/ 143933 h 144"/>
                <a:gd name="T72" fmla="*/ 153616 w 154"/>
                <a:gd name="T73" fmla="*/ 101407 h 144"/>
                <a:gd name="T74" fmla="*/ 228789 w 154"/>
                <a:gd name="T75" fmla="*/ 98136 h 144"/>
                <a:gd name="T76" fmla="*/ 251668 w 154"/>
                <a:gd name="T77" fmla="*/ 29441 h 144"/>
                <a:gd name="T78" fmla="*/ 274547 w 154"/>
                <a:gd name="T79" fmla="*/ 98136 h 144"/>
                <a:gd name="T80" fmla="*/ 349720 w 154"/>
                <a:gd name="T81" fmla="*/ 101407 h 144"/>
                <a:gd name="T82" fmla="*/ 290889 w 154"/>
                <a:gd name="T83" fmla="*/ 143933 h 144"/>
                <a:gd name="T84" fmla="*/ 313768 w 154"/>
                <a:gd name="T85" fmla="*/ 215899 h 144"/>
                <a:gd name="T86" fmla="*/ 251668 w 154"/>
                <a:gd name="T87" fmla="*/ 173373 h 14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txBody>
            <a:bodyPr/>
            <a:lstStyle/>
            <a:p>
              <a:pPr>
                <a:defRPr/>
              </a:pPr>
              <a:endParaRPr lang="zh-CN" altLang="en-US" sz="1350">
                <a:solidFill>
                  <a:schemeClr val="bg1"/>
                </a:solidFill>
              </a:endParaRPr>
            </a:p>
          </p:txBody>
        </p:sp>
        <p:pic>
          <p:nvPicPr>
            <p:cNvPr id="17" name="图片 16"/>
            <p:cNvPicPr>
              <a:picLocks noChangeAspect="1"/>
            </p:cNvPicPr>
            <p:nvPr/>
          </p:nvPicPr>
          <p:blipFill>
            <a:blip r:embed="rId3" cstate="print">
              <a:clrChange>
                <a:clrFrom>
                  <a:srgbClr val="FFFFFF"/>
                </a:clrFrom>
                <a:clrTo>
                  <a:srgbClr val="FFFFFF">
                    <a:alpha val="0"/>
                  </a:srgbClr>
                </a:clrTo>
              </a:clrChange>
            </a:blip>
            <a:stretch>
              <a:fillRect/>
            </a:stretch>
          </p:blipFill>
          <p:spPr>
            <a:xfrm>
              <a:off x="7537325" y="3687565"/>
              <a:ext cx="1040370" cy="1034558"/>
            </a:xfrm>
            <a:prstGeom prst="rect">
              <a:avLst/>
            </a:prstGeom>
          </p:spPr>
        </p:pic>
      </p:grpSp>
    </p:spTree>
    <p:extLst>
      <p:ext uri="{BB962C8B-B14F-4D97-AF65-F5344CB8AC3E}">
        <p14:creationId xmlns:p14="http://schemas.microsoft.com/office/powerpoint/2010/main" val="193181102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4321" y="746234"/>
            <a:ext cx="7033679" cy="4028930"/>
          </a:xfrm>
          <a:prstGeom prst="rect">
            <a:avLst/>
          </a:prstGeom>
          <a:noFill/>
        </p:spPr>
        <p:txBody>
          <a:bodyPr wrap="square" rtlCol="0">
            <a:spAutoFit/>
          </a:bodyPr>
          <a:lstStyle/>
          <a:p>
            <a:pPr marL="385763" indent="-385763">
              <a:spcBef>
                <a:spcPts val="900"/>
              </a:spcBef>
              <a:buFont typeface="+mj-lt"/>
              <a:buAutoNum type="arabicPeriod"/>
              <a:defRPr/>
            </a:pPr>
            <a:r>
              <a:rPr lang="zh-CN" altLang="en-US" sz="2100" dirty="0">
                <a:solidFill>
                  <a:srgbClr val="FF0000"/>
                </a:solidFill>
                <a:latin typeface="+mj-ea"/>
                <a:ea typeface="+mj-ea"/>
              </a:rPr>
              <a:t>业务</a:t>
            </a:r>
            <a:r>
              <a:rPr lang="zh-CN" altLang="en-US" sz="2100" dirty="0">
                <a:solidFill>
                  <a:srgbClr val="686868"/>
                </a:solidFill>
                <a:latin typeface="+mj-ea"/>
                <a:ea typeface="+mj-ea"/>
              </a:rPr>
              <a:t>访谈</a:t>
            </a:r>
            <a:endParaRPr lang="en-US" altLang="zh-CN" sz="2100" dirty="0">
              <a:solidFill>
                <a:srgbClr val="686868"/>
              </a:solidFill>
              <a:latin typeface="+mj-ea"/>
              <a:ea typeface="+mj-ea"/>
            </a:endParaRPr>
          </a:p>
          <a:p>
            <a:pPr marL="728663" lvl="1" indent="-385763">
              <a:spcBef>
                <a:spcPts val="900"/>
              </a:spcBef>
              <a:buClr>
                <a:srgbClr val="0091EA"/>
              </a:buClr>
              <a:buSzPct val="80000"/>
              <a:buFont typeface="Arial" panose="020B0604020202020204" pitchFamily="34" charset="0"/>
              <a:buChar char="►"/>
              <a:defRPr/>
            </a:pPr>
            <a:r>
              <a:rPr lang="zh-CN" altLang="en-US" sz="2100" dirty="0">
                <a:solidFill>
                  <a:srgbClr val="686868"/>
                </a:solidFill>
                <a:latin typeface="+mj-ea"/>
                <a:ea typeface="+mj-ea"/>
              </a:rPr>
              <a:t>列出访谈提纲、做好访谈记录</a:t>
            </a:r>
            <a:endParaRPr lang="en-US" altLang="zh-CN" sz="2100" dirty="0">
              <a:solidFill>
                <a:srgbClr val="686868"/>
              </a:solidFill>
              <a:latin typeface="+mj-ea"/>
              <a:ea typeface="+mj-ea"/>
            </a:endParaRPr>
          </a:p>
          <a:p>
            <a:pPr marL="728663" lvl="1" indent="-385763">
              <a:spcBef>
                <a:spcPts val="900"/>
              </a:spcBef>
              <a:buClr>
                <a:srgbClr val="0091EA"/>
              </a:buClr>
              <a:buSzPct val="80000"/>
              <a:buFont typeface="Arial" panose="020B0604020202020204" pitchFamily="34" charset="0"/>
              <a:buChar char="►"/>
              <a:defRPr/>
            </a:pPr>
            <a:r>
              <a:rPr lang="zh-CN" altLang="en-US" sz="2100" dirty="0">
                <a:solidFill>
                  <a:srgbClr val="686868"/>
                </a:solidFill>
                <a:latin typeface="+mj-ea"/>
                <a:ea typeface="+mj-ea"/>
              </a:rPr>
              <a:t>总结业务分析报告</a:t>
            </a:r>
            <a:endParaRPr lang="en-US" altLang="zh-CN" sz="2100" dirty="0">
              <a:solidFill>
                <a:srgbClr val="686868"/>
              </a:solidFill>
              <a:latin typeface="+mj-ea"/>
              <a:ea typeface="+mj-ea"/>
            </a:endParaRPr>
          </a:p>
          <a:p>
            <a:pPr marL="385763" indent="-385763">
              <a:spcBef>
                <a:spcPts val="900"/>
              </a:spcBef>
              <a:buFont typeface="+mj-lt"/>
              <a:buAutoNum type="arabicPeriod"/>
              <a:defRPr/>
            </a:pPr>
            <a:r>
              <a:rPr lang="zh-CN" altLang="en-US" sz="2100" dirty="0">
                <a:solidFill>
                  <a:srgbClr val="686868"/>
                </a:solidFill>
                <a:latin typeface="+mj-ea"/>
                <a:ea typeface="+mj-ea"/>
              </a:rPr>
              <a:t>业务需求建模</a:t>
            </a:r>
            <a:endParaRPr lang="en-US" altLang="zh-CN" sz="2100" dirty="0">
              <a:solidFill>
                <a:srgbClr val="686868"/>
              </a:solidFill>
              <a:latin typeface="+mj-ea"/>
              <a:ea typeface="+mj-ea"/>
            </a:endParaRPr>
          </a:p>
          <a:p>
            <a:pPr marL="685800" lvl="1" indent="-342900">
              <a:spcBef>
                <a:spcPts val="900"/>
              </a:spcBef>
              <a:buClr>
                <a:srgbClr val="0091EA"/>
              </a:buClr>
              <a:buSzPct val="80000"/>
              <a:buFont typeface="Arial" panose="020B0604020202020204" pitchFamily="34" charset="0"/>
              <a:buChar char="►"/>
              <a:defRPr/>
            </a:pPr>
            <a:r>
              <a:rPr lang="zh-CN" altLang="en-US" sz="2100" dirty="0">
                <a:solidFill>
                  <a:srgbClr val="686868"/>
                </a:solidFill>
                <a:latin typeface="+mj-ea"/>
                <a:ea typeface="+mj-ea"/>
              </a:rPr>
              <a:t>使用</a:t>
            </a:r>
            <a:r>
              <a:rPr lang="en-US" altLang="zh-CN" sz="2100" dirty="0">
                <a:solidFill>
                  <a:srgbClr val="686868"/>
                </a:solidFill>
                <a:latin typeface="+mj-ea"/>
                <a:ea typeface="+mj-ea"/>
              </a:rPr>
              <a:t>UML</a:t>
            </a:r>
            <a:r>
              <a:rPr lang="zh-CN" altLang="en-US" sz="2100" dirty="0">
                <a:solidFill>
                  <a:srgbClr val="686868"/>
                </a:solidFill>
                <a:latin typeface="+mj-ea"/>
                <a:ea typeface="+mj-ea"/>
              </a:rPr>
              <a:t>用例图建立业务用例模型</a:t>
            </a:r>
            <a:endParaRPr lang="en-US" altLang="zh-CN" sz="2100" dirty="0">
              <a:solidFill>
                <a:srgbClr val="686868"/>
              </a:solidFill>
              <a:latin typeface="+mj-ea"/>
              <a:ea typeface="+mj-ea"/>
            </a:endParaRPr>
          </a:p>
          <a:p>
            <a:pPr marL="385763" indent="-385763">
              <a:spcBef>
                <a:spcPts val="900"/>
              </a:spcBef>
              <a:buFont typeface="+mj-lt"/>
              <a:buAutoNum type="arabicPeriod"/>
              <a:defRPr/>
            </a:pPr>
            <a:r>
              <a:rPr lang="zh-CN" altLang="en-US" sz="2100" dirty="0">
                <a:solidFill>
                  <a:srgbClr val="686868"/>
                </a:solidFill>
                <a:latin typeface="+mj-ea"/>
                <a:ea typeface="+mj-ea"/>
              </a:rPr>
              <a:t>业务</a:t>
            </a:r>
            <a:r>
              <a:rPr lang="zh-CN" altLang="en-US" sz="2100" dirty="0">
                <a:solidFill>
                  <a:srgbClr val="FF0000"/>
                </a:solidFill>
                <a:latin typeface="+mj-ea"/>
                <a:ea typeface="+mj-ea"/>
              </a:rPr>
              <a:t>流程</a:t>
            </a:r>
            <a:r>
              <a:rPr lang="zh-CN" altLang="en-US" sz="2100" dirty="0">
                <a:solidFill>
                  <a:srgbClr val="686868"/>
                </a:solidFill>
                <a:latin typeface="+mj-ea"/>
                <a:ea typeface="+mj-ea"/>
              </a:rPr>
              <a:t>建模</a:t>
            </a:r>
            <a:endParaRPr lang="en-US" altLang="zh-CN" sz="2100" dirty="0">
              <a:solidFill>
                <a:srgbClr val="686868"/>
              </a:solidFill>
              <a:latin typeface="+mj-ea"/>
              <a:ea typeface="+mj-ea"/>
            </a:endParaRPr>
          </a:p>
          <a:p>
            <a:pPr marL="728663" lvl="1" indent="-385763">
              <a:spcBef>
                <a:spcPts val="900"/>
              </a:spcBef>
              <a:buClr>
                <a:srgbClr val="0091EA"/>
              </a:buClr>
              <a:buSzPct val="80000"/>
              <a:buFont typeface="Arial" panose="020B0604020202020204" pitchFamily="34" charset="0"/>
              <a:buChar char="►"/>
              <a:defRPr/>
            </a:pPr>
            <a:r>
              <a:rPr lang="zh-CN" altLang="en-US" sz="2100" dirty="0">
                <a:solidFill>
                  <a:srgbClr val="686868"/>
                </a:solidFill>
                <a:latin typeface="+mj-ea"/>
                <a:ea typeface="+mj-ea"/>
              </a:rPr>
              <a:t>使用</a:t>
            </a:r>
            <a:r>
              <a:rPr lang="en-US" altLang="zh-CN" sz="2100" dirty="0">
                <a:solidFill>
                  <a:srgbClr val="686868"/>
                </a:solidFill>
                <a:latin typeface="+mj-ea"/>
                <a:ea typeface="+mj-ea"/>
              </a:rPr>
              <a:t>UML</a:t>
            </a:r>
            <a:r>
              <a:rPr lang="zh-CN" altLang="zh-CN" sz="2100" dirty="0">
                <a:solidFill>
                  <a:srgbClr val="686868"/>
                </a:solidFill>
                <a:latin typeface="+mj-ea"/>
                <a:ea typeface="+mj-ea"/>
              </a:rPr>
              <a:t>活动图</a:t>
            </a:r>
            <a:r>
              <a:rPr lang="zh-CN" altLang="en-US" sz="2100" dirty="0">
                <a:solidFill>
                  <a:srgbClr val="686868"/>
                </a:solidFill>
                <a:latin typeface="+mj-ea"/>
                <a:ea typeface="+mj-ea"/>
              </a:rPr>
              <a:t>建立业务流程模型</a:t>
            </a:r>
            <a:endParaRPr lang="en-US" altLang="zh-CN" sz="2100" dirty="0">
              <a:solidFill>
                <a:srgbClr val="686868"/>
              </a:solidFill>
              <a:latin typeface="+mj-ea"/>
              <a:ea typeface="+mj-ea"/>
            </a:endParaRPr>
          </a:p>
          <a:p>
            <a:pPr marL="385763" indent="-385763">
              <a:spcBef>
                <a:spcPts val="900"/>
              </a:spcBef>
              <a:buFont typeface="+mj-lt"/>
              <a:buAutoNum type="arabicPeriod"/>
              <a:defRPr/>
            </a:pPr>
            <a:r>
              <a:rPr lang="zh-CN" altLang="en-US" sz="2100" dirty="0">
                <a:solidFill>
                  <a:srgbClr val="686868"/>
                </a:solidFill>
                <a:latin typeface="+mj-ea"/>
                <a:ea typeface="+mj-ea"/>
              </a:rPr>
              <a:t>针对模型与用户进行沟通确认</a:t>
            </a:r>
            <a:endParaRPr lang="en-US" altLang="zh-CN" sz="2100" dirty="0">
              <a:solidFill>
                <a:srgbClr val="686868"/>
              </a:solidFill>
              <a:latin typeface="+mj-ea"/>
              <a:ea typeface="+mj-ea"/>
            </a:endParaRPr>
          </a:p>
          <a:p>
            <a:pPr marL="385763" indent="-385763">
              <a:spcBef>
                <a:spcPts val="900"/>
              </a:spcBef>
              <a:buFont typeface="+mj-lt"/>
              <a:buAutoNum type="arabicPeriod"/>
              <a:defRPr/>
            </a:pPr>
            <a:r>
              <a:rPr lang="zh-CN" altLang="en-US" sz="2100" dirty="0">
                <a:solidFill>
                  <a:srgbClr val="FF0000"/>
                </a:solidFill>
                <a:latin typeface="+mj-ea"/>
                <a:ea typeface="+mj-ea"/>
              </a:rPr>
              <a:t>数据</a:t>
            </a:r>
            <a:r>
              <a:rPr lang="zh-CN" altLang="en-US" sz="2100" dirty="0">
                <a:solidFill>
                  <a:srgbClr val="686868"/>
                </a:solidFill>
                <a:latin typeface="+mj-ea"/>
                <a:ea typeface="+mj-ea"/>
              </a:rPr>
              <a:t>建模</a:t>
            </a: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需求分析步骤</a:t>
            </a:r>
            <a:endParaRPr lang="zh-CN" altLang="en-US" dirty="0"/>
          </a:p>
        </p:txBody>
      </p:sp>
      <p:sp>
        <p:nvSpPr>
          <p:cNvPr id="5" name="日期占位符 4"/>
          <p:cNvSpPr>
            <a:spLocks noGrp="1"/>
          </p:cNvSpPr>
          <p:nvPr>
            <p:ph type="dt" sz="half" idx="10"/>
          </p:nvPr>
        </p:nvSpPr>
        <p:spPr/>
        <p:txBody>
          <a:bodyPr/>
          <a:lstStyle/>
          <a:p>
            <a:fld id="{48FC4207-DE9D-40F8-81CF-55B5CE583D62}"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51</a:t>
            </a:fld>
            <a:endParaRPr lang="zh-CN" altLang="en-US"/>
          </a:p>
        </p:txBody>
      </p:sp>
      <p:grpSp>
        <p:nvGrpSpPr>
          <p:cNvPr id="11" name="组合 10"/>
          <p:cNvGrpSpPr/>
          <p:nvPr/>
        </p:nvGrpSpPr>
        <p:grpSpPr>
          <a:xfrm>
            <a:off x="6773779" y="1633759"/>
            <a:ext cx="1888958" cy="1888958"/>
            <a:chOff x="957941" y="4484915"/>
            <a:chExt cx="682171" cy="682171"/>
          </a:xfrm>
        </p:grpSpPr>
        <p:sp>
          <p:nvSpPr>
            <p:cNvPr id="12" name="椭圆 11"/>
            <p:cNvSpPr/>
            <p:nvPr/>
          </p:nvSpPr>
          <p:spPr>
            <a:xfrm>
              <a:off x="957941" y="4484915"/>
              <a:ext cx="682171" cy="6821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图标"/>
            <p:cNvSpPr>
              <a:spLocks noChangeAspect="1"/>
            </p:cNvSpPr>
            <p:nvPr/>
          </p:nvSpPr>
          <p:spPr bwMode="auto">
            <a:xfrm>
              <a:off x="1157730" y="4651708"/>
              <a:ext cx="380990" cy="332145"/>
            </a:xfrm>
            <a:custGeom>
              <a:avLst/>
              <a:gdLst>
                <a:gd name="connsiteX0" fmla="*/ 55385 w 432000"/>
                <a:gd name="connsiteY0" fmla="*/ 268616 h 376615"/>
                <a:gd name="connsiteX1" fmla="*/ 177231 w 432000"/>
                <a:gd name="connsiteY1" fmla="*/ 268616 h 376615"/>
                <a:gd name="connsiteX2" fmla="*/ 177231 w 432000"/>
                <a:gd name="connsiteY2" fmla="*/ 288001 h 376615"/>
                <a:gd name="connsiteX3" fmla="*/ 55385 w 432000"/>
                <a:gd name="connsiteY3" fmla="*/ 288001 h 376615"/>
                <a:gd name="connsiteX4" fmla="*/ 207691 w 432000"/>
                <a:gd name="connsiteY4" fmla="*/ 243691 h 376615"/>
                <a:gd name="connsiteX5" fmla="*/ 229845 w 432000"/>
                <a:gd name="connsiteY5" fmla="*/ 260307 h 376615"/>
                <a:gd name="connsiteX6" fmla="*/ 191076 w 432000"/>
                <a:gd name="connsiteY6" fmla="*/ 279692 h 376615"/>
                <a:gd name="connsiteX7" fmla="*/ 55385 w 432000"/>
                <a:gd name="connsiteY7" fmla="*/ 221538 h 376615"/>
                <a:gd name="connsiteX8" fmla="*/ 177231 w 432000"/>
                <a:gd name="connsiteY8" fmla="*/ 221538 h 376615"/>
                <a:gd name="connsiteX9" fmla="*/ 177231 w 432000"/>
                <a:gd name="connsiteY9" fmla="*/ 238154 h 376615"/>
                <a:gd name="connsiteX10" fmla="*/ 55385 w 432000"/>
                <a:gd name="connsiteY10" fmla="*/ 238154 h 376615"/>
                <a:gd name="connsiteX11" fmla="*/ 232615 w 432000"/>
                <a:gd name="connsiteY11" fmla="*/ 180000 h 376615"/>
                <a:gd name="connsiteX12" fmla="*/ 288000 w 432000"/>
                <a:gd name="connsiteY12" fmla="*/ 235385 h 376615"/>
                <a:gd name="connsiteX13" fmla="*/ 235384 w 432000"/>
                <a:gd name="connsiteY13" fmla="*/ 257539 h 376615"/>
                <a:gd name="connsiteX14" fmla="*/ 210461 w 432000"/>
                <a:gd name="connsiteY14" fmla="*/ 235385 h 376615"/>
                <a:gd name="connsiteX15" fmla="*/ 55385 w 432000"/>
                <a:gd name="connsiteY15" fmla="*/ 171692 h 376615"/>
                <a:gd name="connsiteX16" fmla="*/ 177231 w 432000"/>
                <a:gd name="connsiteY16" fmla="*/ 171692 h 376615"/>
                <a:gd name="connsiteX17" fmla="*/ 177231 w 432000"/>
                <a:gd name="connsiteY17" fmla="*/ 191077 h 376615"/>
                <a:gd name="connsiteX18" fmla="*/ 55385 w 432000"/>
                <a:gd name="connsiteY18" fmla="*/ 191077 h 376615"/>
                <a:gd name="connsiteX19" fmla="*/ 55385 w 432000"/>
                <a:gd name="connsiteY19" fmla="*/ 127385 h 376615"/>
                <a:gd name="connsiteX20" fmla="*/ 177231 w 432000"/>
                <a:gd name="connsiteY20" fmla="*/ 127385 h 376615"/>
                <a:gd name="connsiteX21" fmla="*/ 177231 w 432000"/>
                <a:gd name="connsiteY21" fmla="*/ 146770 h 376615"/>
                <a:gd name="connsiteX22" fmla="*/ 55385 w 432000"/>
                <a:gd name="connsiteY22" fmla="*/ 146770 h 376615"/>
                <a:gd name="connsiteX23" fmla="*/ 396001 w 432000"/>
                <a:gd name="connsiteY23" fmla="*/ 113538 h 376615"/>
                <a:gd name="connsiteX24" fmla="*/ 401539 w 432000"/>
                <a:gd name="connsiteY24" fmla="*/ 121846 h 376615"/>
                <a:gd name="connsiteX25" fmla="*/ 296308 w 432000"/>
                <a:gd name="connsiteY25" fmla="*/ 227078 h 376615"/>
                <a:gd name="connsiteX26" fmla="*/ 288000 w 432000"/>
                <a:gd name="connsiteY26" fmla="*/ 221540 h 376615"/>
                <a:gd name="connsiteX27" fmla="*/ 365536 w 432000"/>
                <a:gd name="connsiteY27" fmla="*/ 83076 h 376615"/>
                <a:gd name="connsiteX28" fmla="*/ 384921 w 432000"/>
                <a:gd name="connsiteY28" fmla="*/ 105230 h 376615"/>
                <a:gd name="connsiteX29" fmla="*/ 279690 w 432000"/>
                <a:gd name="connsiteY29" fmla="*/ 210461 h 376615"/>
                <a:gd name="connsiteX30" fmla="*/ 263075 w 432000"/>
                <a:gd name="connsiteY30" fmla="*/ 191076 h 376615"/>
                <a:gd name="connsiteX31" fmla="*/ 346153 w 432000"/>
                <a:gd name="connsiteY31" fmla="*/ 66461 h 376615"/>
                <a:gd name="connsiteX32" fmla="*/ 357230 w 432000"/>
                <a:gd name="connsiteY32" fmla="*/ 77538 h 376615"/>
                <a:gd name="connsiteX33" fmla="*/ 251999 w 432000"/>
                <a:gd name="connsiteY33" fmla="*/ 182769 h 376615"/>
                <a:gd name="connsiteX34" fmla="*/ 240922 w 432000"/>
                <a:gd name="connsiteY34" fmla="*/ 171692 h 376615"/>
                <a:gd name="connsiteX35" fmla="*/ 373846 w 432000"/>
                <a:gd name="connsiteY35" fmla="*/ 38769 h 376615"/>
                <a:gd name="connsiteX36" fmla="*/ 432000 w 432000"/>
                <a:gd name="connsiteY36" fmla="*/ 94154 h 376615"/>
                <a:gd name="connsiteX37" fmla="*/ 409846 w 432000"/>
                <a:gd name="connsiteY37" fmla="*/ 116308 h 376615"/>
                <a:gd name="connsiteX38" fmla="*/ 354461 w 432000"/>
                <a:gd name="connsiteY38" fmla="*/ 60923 h 376615"/>
                <a:gd name="connsiteX39" fmla="*/ 47077 w 432000"/>
                <a:gd name="connsiteY39" fmla="*/ 0 h 376615"/>
                <a:gd name="connsiteX40" fmla="*/ 63692 w 432000"/>
                <a:gd name="connsiteY40" fmla="*/ 0 h 376615"/>
                <a:gd name="connsiteX41" fmla="*/ 63692 w 432000"/>
                <a:gd name="connsiteY41" fmla="*/ 55384 h 376615"/>
                <a:gd name="connsiteX42" fmla="*/ 69231 w 432000"/>
                <a:gd name="connsiteY42" fmla="*/ 55384 h 376615"/>
                <a:gd name="connsiteX43" fmla="*/ 69231 w 432000"/>
                <a:gd name="connsiteY43" fmla="*/ 16615 h 376615"/>
                <a:gd name="connsiteX44" fmla="*/ 88615 w 432000"/>
                <a:gd name="connsiteY44" fmla="*/ 16615 h 376615"/>
                <a:gd name="connsiteX45" fmla="*/ 88615 w 432000"/>
                <a:gd name="connsiteY45" fmla="*/ 55384 h 376615"/>
                <a:gd name="connsiteX46" fmla="*/ 96923 w 432000"/>
                <a:gd name="connsiteY46" fmla="*/ 55384 h 376615"/>
                <a:gd name="connsiteX47" fmla="*/ 96923 w 432000"/>
                <a:gd name="connsiteY47" fmla="*/ 0 h 376615"/>
                <a:gd name="connsiteX48" fmla="*/ 110769 w 432000"/>
                <a:gd name="connsiteY48" fmla="*/ 0 h 376615"/>
                <a:gd name="connsiteX49" fmla="*/ 110769 w 432000"/>
                <a:gd name="connsiteY49" fmla="*/ 55384 h 376615"/>
                <a:gd name="connsiteX50" fmla="*/ 119077 w 432000"/>
                <a:gd name="connsiteY50" fmla="*/ 55384 h 376615"/>
                <a:gd name="connsiteX51" fmla="*/ 119077 w 432000"/>
                <a:gd name="connsiteY51" fmla="*/ 16615 h 376615"/>
                <a:gd name="connsiteX52" fmla="*/ 141230 w 432000"/>
                <a:gd name="connsiteY52" fmla="*/ 16615 h 376615"/>
                <a:gd name="connsiteX53" fmla="*/ 141230 w 432000"/>
                <a:gd name="connsiteY53" fmla="*/ 55384 h 376615"/>
                <a:gd name="connsiteX54" fmla="*/ 146769 w 432000"/>
                <a:gd name="connsiteY54" fmla="*/ 55384 h 376615"/>
                <a:gd name="connsiteX55" fmla="*/ 146769 w 432000"/>
                <a:gd name="connsiteY55" fmla="*/ 0 h 376615"/>
                <a:gd name="connsiteX56" fmla="*/ 157846 w 432000"/>
                <a:gd name="connsiteY56" fmla="*/ 0 h 376615"/>
                <a:gd name="connsiteX57" fmla="*/ 157846 w 432000"/>
                <a:gd name="connsiteY57" fmla="*/ 55384 h 376615"/>
                <a:gd name="connsiteX58" fmla="*/ 166153 w 432000"/>
                <a:gd name="connsiteY58" fmla="*/ 55384 h 376615"/>
                <a:gd name="connsiteX59" fmla="*/ 166153 w 432000"/>
                <a:gd name="connsiteY59" fmla="*/ 16615 h 376615"/>
                <a:gd name="connsiteX60" fmla="*/ 188307 w 432000"/>
                <a:gd name="connsiteY60" fmla="*/ 16615 h 376615"/>
                <a:gd name="connsiteX61" fmla="*/ 188307 w 432000"/>
                <a:gd name="connsiteY61" fmla="*/ 55384 h 376615"/>
                <a:gd name="connsiteX62" fmla="*/ 199384 w 432000"/>
                <a:gd name="connsiteY62" fmla="*/ 55384 h 376615"/>
                <a:gd name="connsiteX63" fmla="*/ 199384 w 432000"/>
                <a:gd name="connsiteY63" fmla="*/ 0 h 376615"/>
                <a:gd name="connsiteX64" fmla="*/ 210461 w 432000"/>
                <a:gd name="connsiteY64" fmla="*/ 0 h 376615"/>
                <a:gd name="connsiteX65" fmla="*/ 210461 w 432000"/>
                <a:gd name="connsiteY65" fmla="*/ 55384 h 376615"/>
                <a:gd name="connsiteX66" fmla="*/ 218769 w 432000"/>
                <a:gd name="connsiteY66" fmla="*/ 55384 h 376615"/>
                <a:gd name="connsiteX67" fmla="*/ 218769 w 432000"/>
                <a:gd name="connsiteY67" fmla="*/ 16615 h 376615"/>
                <a:gd name="connsiteX68" fmla="*/ 240922 w 432000"/>
                <a:gd name="connsiteY68" fmla="*/ 16615 h 376615"/>
                <a:gd name="connsiteX69" fmla="*/ 240922 w 432000"/>
                <a:gd name="connsiteY69" fmla="*/ 55384 h 376615"/>
                <a:gd name="connsiteX70" fmla="*/ 246461 w 432000"/>
                <a:gd name="connsiteY70" fmla="*/ 55384 h 376615"/>
                <a:gd name="connsiteX71" fmla="*/ 246461 w 432000"/>
                <a:gd name="connsiteY71" fmla="*/ 0 h 376615"/>
                <a:gd name="connsiteX72" fmla="*/ 263076 w 432000"/>
                <a:gd name="connsiteY72" fmla="*/ 0 h 376615"/>
                <a:gd name="connsiteX73" fmla="*/ 263076 w 432000"/>
                <a:gd name="connsiteY73" fmla="*/ 55384 h 376615"/>
                <a:gd name="connsiteX74" fmla="*/ 268615 w 432000"/>
                <a:gd name="connsiteY74" fmla="*/ 55384 h 376615"/>
                <a:gd name="connsiteX75" fmla="*/ 268615 w 432000"/>
                <a:gd name="connsiteY75" fmla="*/ 16615 h 376615"/>
                <a:gd name="connsiteX76" fmla="*/ 310153 w 432000"/>
                <a:gd name="connsiteY76" fmla="*/ 16615 h 376615"/>
                <a:gd name="connsiteX77" fmla="*/ 310153 w 432000"/>
                <a:gd name="connsiteY77" fmla="*/ 88615 h 376615"/>
                <a:gd name="connsiteX78" fmla="*/ 287999 w 432000"/>
                <a:gd name="connsiteY78" fmla="*/ 110769 h 376615"/>
                <a:gd name="connsiteX79" fmla="*/ 287999 w 432000"/>
                <a:gd name="connsiteY79" fmla="*/ 88615 h 376615"/>
                <a:gd name="connsiteX80" fmla="*/ 19384 w 432000"/>
                <a:gd name="connsiteY80" fmla="*/ 88615 h 376615"/>
                <a:gd name="connsiteX81" fmla="*/ 19384 w 432000"/>
                <a:gd name="connsiteY81" fmla="*/ 357231 h 376615"/>
                <a:gd name="connsiteX82" fmla="*/ 229845 w 432000"/>
                <a:gd name="connsiteY82" fmla="*/ 357231 h 376615"/>
                <a:gd name="connsiteX83" fmla="*/ 229845 w 432000"/>
                <a:gd name="connsiteY83" fmla="*/ 279692 h 376615"/>
                <a:gd name="connsiteX84" fmla="*/ 287999 w 432000"/>
                <a:gd name="connsiteY84" fmla="*/ 279692 h 376615"/>
                <a:gd name="connsiteX85" fmla="*/ 287999 w 432000"/>
                <a:gd name="connsiteY85" fmla="*/ 254769 h 376615"/>
                <a:gd name="connsiteX86" fmla="*/ 310153 w 432000"/>
                <a:gd name="connsiteY86" fmla="*/ 232615 h 376615"/>
                <a:gd name="connsiteX87" fmla="*/ 310153 w 432000"/>
                <a:gd name="connsiteY87" fmla="*/ 304615 h 376615"/>
                <a:gd name="connsiteX88" fmla="*/ 246461 w 432000"/>
                <a:gd name="connsiteY88" fmla="*/ 376615 h 376615"/>
                <a:gd name="connsiteX89" fmla="*/ 0 w 432000"/>
                <a:gd name="connsiteY89" fmla="*/ 376615 h 376615"/>
                <a:gd name="connsiteX90" fmla="*/ 0 w 432000"/>
                <a:gd name="connsiteY90" fmla="*/ 77538 h 376615"/>
                <a:gd name="connsiteX91" fmla="*/ 0 w 432000"/>
                <a:gd name="connsiteY91" fmla="*/ 66461 h 376615"/>
                <a:gd name="connsiteX92" fmla="*/ 0 w 432000"/>
                <a:gd name="connsiteY92" fmla="*/ 16615 h 376615"/>
                <a:gd name="connsiteX93" fmla="*/ 41538 w 432000"/>
                <a:gd name="connsiteY93" fmla="*/ 16615 h 376615"/>
                <a:gd name="connsiteX94" fmla="*/ 41538 w 432000"/>
                <a:gd name="connsiteY94" fmla="*/ 55384 h 376615"/>
                <a:gd name="connsiteX95" fmla="*/ 47077 w 432000"/>
                <a:gd name="connsiteY95" fmla="*/ 55384 h 37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32000" h="376615">
                  <a:moveTo>
                    <a:pt x="55385" y="268616"/>
                  </a:moveTo>
                  <a:lnTo>
                    <a:pt x="177231" y="268616"/>
                  </a:lnTo>
                  <a:lnTo>
                    <a:pt x="177231" y="288001"/>
                  </a:lnTo>
                  <a:lnTo>
                    <a:pt x="55385" y="288001"/>
                  </a:lnTo>
                  <a:close/>
                  <a:moveTo>
                    <a:pt x="207691" y="243691"/>
                  </a:moveTo>
                  <a:lnTo>
                    <a:pt x="229845" y="260307"/>
                  </a:lnTo>
                  <a:lnTo>
                    <a:pt x="191076" y="279692"/>
                  </a:lnTo>
                  <a:close/>
                  <a:moveTo>
                    <a:pt x="55385" y="221538"/>
                  </a:moveTo>
                  <a:lnTo>
                    <a:pt x="177231" y="221538"/>
                  </a:lnTo>
                  <a:lnTo>
                    <a:pt x="177231" y="238154"/>
                  </a:lnTo>
                  <a:lnTo>
                    <a:pt x="55385" y="238154"/>
                  </a:lnTo>
                  <a:close/>
                  <a:moveTo>
                    <a:pt x="232615" y="180000"/>
                  </a:moveTo>
                  <a:lnTo>
                    <a:pt x="288000" y="235385"/>
                  </a:lnTo>
                  <a:lnTo>
                    <a:pt x="235384" y="257539"/>
                  </a:lnTo>
                  <a:lnTo>
                    <a:pt x="210461" y="235385"/>
                  </a:lnTo>
                  <a:close/>
                  <a:moveTo>
                    <a:pt x="55385" y="171692"/>
                  </a:moveTo>
                  <a:lnTo>
                    <a:pt x="177231" y="171692"/>
                  </a:lnTo>
                  <a:lnTo>
                    <a:pt x="177231" y="191077"/>
                  </a:lnTo>
                  <a:lnTo>
                    <a:pt x="55385" y="191077"/>
                  </a:lnTo>
                  <a:close/>
                  <a:moveTo>
                    <a:pt x="55385" y="127385"/>
                  </a:moveTo>
                  <a:lnTo>
                    <a:pt x="177231" y="127385"/>
                  </a:lnTo>
                  <a:lnTo>
                    <a:pt x="177231" y="146770"/>
                  </a:lnTo>
                  <a:lnTo>
                    <a:pt x="55385" y="146770"/>
                  </a:lnTo>
                  <a:close/>
                  <a:moveTo>
                    <a:pt x="396001" y="113538"/>
                  </a:moveTo>
                  <a:lnTo>
                    <a:pt x="401539" y="121846"/>
                  </a:lnTo>
                  <a:lnTo>
                    <a:pt x="296308" y="227078"/>
                  </a:lnTo>
                  <a:lnTo>
                    <a:pt x="288000" y="221540"/>
                  </a:lnTo>
                  <a:close/>
                  <a:moveTo>
                    <a:pt x="365536" y="83076"/>
                  </a:moveTo>
                  <a:lnTo>
                    <a:pt x="384921" y="105230"/>
                  </a:lnTo>
                  <a:lnTo>
                    <a:pt x="279690" y="210461"/>
                  </a:lnTo>
                  <a:lnTo>
                    <a:pt x="263075" y="191076"/>
                  </a:lnTo>
                  <a:close/>
                  <a:moveTo>
                    <a:pt x="346153" y="66461"/>
                  </a:moveTo>
                  <a:lnTo>
                    <a:pt x="357230" y="77538"/>
                  </a:lnTo>
                  <a:lnTo>
                    <a:pt x="251999" y="182769"/>
                  </a:lnTo>
                  <a:lnTo>
                    <a:pt x="240922" y="171692"/>
                  </a:lnTo>
                  <a:close/>
                  <a:moveTo>
                    <a:pt x="373846" y="38769"/>
                  </a:moveTo>
                  <a:lnTo>
                    <a:pt x="432000" y="94154"/>
                  </a:lnTo>
                  <a:lnTo>
                    <a:pt x="409846" y="116308"/>
                  </a:lnTo>
                  <a:lnTo>
                    <a:pt x="354461" y="60923"/>
                  </a:lnTo>
                  <a:close/>
                  <a:moveTo>
                    <a:pt x="47077" y="0"/>
                  </a:moveTo>
                  <a:lnTo>
                    <a:pt x="63692" y="0"/>
                  </a:lnTo>
                  <a:lnTo>
                    <a:pt x="63692" y="55384"/>
                  </a:lnTo>
                  <a:lnTo>
                    <a:pt x="69231" y="55384"/>
                  </a:lnTo>
                  <a:lnTo>
                    <a:pt x="69231" y="16615"/>
                  </a:lnTo>
                  <a:lnTo>
                    <a:pt x="88615" y="16615"/>
                  </a:lnTo>
                  <a:lnTo>
                    <a:pt x="88615" y="55384"/>
                  </a:lnTo>
                  <a:lnTo>
                    <a:pt x="96923" y="55384"/>
                  </a:lnTo>
                  <a:lnTo>
                    <a:pt x="96923" y="0"/>
                  </a:lnTo>
                  <a:lnTo>
                    <a:pt x="110769" y="0"/>
                  </a:lnTo>
                  <a:lnTo>
                    <a:pt x="110769" y="55384"/>
                  </a:lnTo>
                  <a:lnTo>
                    <a:pt x="119077" y="55384"/>
                  </a:lnTo>
                  <a:lnTo>
                    <a:pt x="119077" y="16615"/>
                  </a:lnTo>
                  <a:lnTo>
                    <a:pt x="141230" y="16615"/>
                  </a:lnTo>
                  <a:lnTo>
                    <a:pt x="141230" y="55384"/>
                  </a:lnTo>
                  <a:lnTo>
                    <a:pt x="146769" y="55384"/>
                  </a:lnTo>
                  <a:lnTo>
                    <a:pt x="146769" y="0"/>
                  </a:lnTo>
                  <a:lnTo>
                    <a:pt x="157846" y="0"/>
                  </a:lnTo>
                  <a:lnTo>
                    <a:pt x="157846" y="55384"/>
                  </a:lnTo>
                  <a:lnTo>
                    <a:pt x="166153" y="55384"/>
                  </a:lnTo>
                  <a:lnTo>
                    <a:pt x="166153" y="16615"/>
                  </a:lnTo>
                  <a:lnTo>
                    <a:pt x="188307" y="16615"/>
                  </a:lnTo>
                  <a:lnTo>
                    <a:pt x="188307" y="55384"/>
                  </a:lnTo>
                  <a:lnTo>
                    <a:pt x="199384" y="55384"/>
                  </a:lnTo>
                  <a:lnTo>
                    <a:pt x="199384" y="0"/>
                  </a:lnTo>
                  <a:lnTo>
                    <a:pt x="210461" y="0"/>
                  </a:lnTo>
                  <a:lnTo>
                    <a:pt x="210461" y="55384"/>
                  </a:lnTo>
                  <a:lnTo>
                    <a:pt x="218769" y="55384"/>
                  </a:lnTo>
                  <a:lnTo>
                    <a:pt x="218769" y="16615"/>
                  </a:lnTo>
                  <a:lnTo>
                    <a:pt x="240922" y="16615"/>
                  </a:lnTo>
                  <a:lnTo>
                    <a:pt x="240922" y="55384"/>
                  </a:lnTo>
                  <a:lnTo>
                    <a:pt x="246461" y="55384"/>
                  </a:lnTo>
                  <a:lnTo>
                    <a:pt x="246461" y="0"/>
                  </a:lnTo>
                  <a:lnTo>
                    <a:pt x="263076" y="0"/>
                  </a:lnTo>
                  <a:lnTo>
                    <a:pt x="263076" y="55384"/>
                  </a:lnTo>
                  <a:lnTo>
                    <a:pt x="268615" y="55384"/>
                  </a:lnTo>
                  <a:lnTo>
                    <a:pt x="268615" y="16615"/>
                  </a:lnTo>
                  <a:lnTo>
                    <a:pt x="310153" y="16615"/>
                  </a:lnTo>
                  <a:lnTo>
                    <a:pt x="310153" y="88615"/>
                  </a:lnTo>
                  <a:lnTo>
                    <a:pt x="287999" y="110769"/>
                  </a:lnTo>
                  <a:lnTo>
                    <a:pt x="287999" y="88615"/>
                  </a:lnTo>
                  <a:lnTo>
                    <a:pt x="19384" y="88615"/>
                  </a:lnTo>
                  <a:lnTo>
                    <a:pt x="19384" y="357231"/>
                  </a:lnTo>
                  <a:lnTo>
                    <a:pt x="229845" y="357231"/>
                  </a:lnTo>
                  <a:lnTo>
                    <a:pt x="229845" y="279692"/>
                  </a:lnTo>
                  <a:lnTo>
                    <a:pt x="287999" y="279692"/>
                  </a:lnTo>
                  <a:lnTo>
                    <a:pt x="287999" y="254769"/>
                  </a:lnTo>
                  <a:lnTo>
                    <a:pt x="310153" y="232615"/>
                  </a:lnTo>
                  <a:lnTo>
                    <a:pt x="310153" y="304615"/>
                  </a:lnTo>
                  <a:lnTo>
                    <a:pt x="246461" y="376615"/>
                  </a:lnTo>
                  <a:lnTo>
                    <a:pt x="0" y="376615"/>
                  </a:lnTo>
                  <a:lnTo>
                    <a:pt x="0" y="77538"/>
                  </a:lnTo>
                  <a:lnTo>
                    <a:pt x="0" y="66461"/>
                  </a:lnTo>
                  <a:lnTo>
                    <a:pt x="0" y="16615"/>
                  </a:lnTo>
                  <a:lnTo>
                    <a:pt x="41538" y="16615"/>
                  </a:lnTo>
                  <a:lnTo>
                    <a:pt x="41538" y="55384"/>
                  </a:lnTo>
                  <a:lnTo>
                    <a:pt x="47077" y="55384"/>
                  </a:lnTo>
                  <a:close/>
                </a:path>
              </a:pathLst>
            </a:custGeom>
            <a:solidFill>
              <a:schemeClr val="bg1"/>
            </a:solidFill>
            <a:ln>
              <a:noFill/>
            </a:ln>
          </p:spPr>
          <p:txBody>
            <a:bodyPr vert="horz" wrap="square" lIns="121920" tIns="60960" rIns="121920" bIns="60960" numCol="1" anchor="t" anchorCtr="0" compatLnSpc="1">
              <a:noAutofit/>
            </a:bodyPr>
            <a:lstStyle/>
            <a:p>
              <a:endParaRPr lang="en-US" sz="1400">
                <a:solidFill>
                  <a:schemeClr val="accent1"/>
                </a:solidFill>
                <a:latin typeface="+mn-ea"/>
              </a:endParaRPr>
            </a:p>
          </p:txBody>
        </p:sp>
      </p:grpSp>
    </p:spTree>
    <p:extLst>
      <p:ext uri="{BB962C8B-B14F-4D97-AF65-F5344CB8AC3E}">
        <p14:creationId xmlns:p14="http://schemas.microsoft.com/office/powerpoint/2010/main" val="154057973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up)">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up)">
                                      <p:cBhvr>
                                        <p:cTn id="18" dur="500"/>
                                        <p:tgtEl>
                                          <p:spTgt spid="2">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up)">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up)">
                                      <p:cBhvr>
                                        <p:cTn id="26" dur="500"/>
                                        <p:tgtEl>
                                          <p:spTgt spid="2">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wipe(up)">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wipe(up)">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wipe(up)">
                                      <p:cBhvr>
                                        <p:cTn id="39" dur="500"/>
                                        <p:tgtEl>
                                          <p:spTgt spid="2">
                                            <p:txEl>
                                              <p:pRg st="8" end="8"/>
                                            </p:txEl>
                                          </p:spTgt>
                                        </p:tgtEl>
                                      </p:cBhvr>
                                    </p:animEffect>
                                  </p:childTnLst>
                                </p:cTn>
                              </p:par>
                              <p:par>
                                <p:cTn id="40" presetID="1"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网上报名系统的第一次访谈提纲</a:t>
            </a:r>
          </a:p>
        </p:txBody>
      </p:sp>
      <p:sp>
        <p:nvSpPr>
          <p:cNvPr id="6" name="内容占位符 5"/>
          <p:cNvSpPr>
            <a:spLocks noGrp="1"/>
          </p:cNvSpPr>
          <p:nvPr>
            <p:ph idx="1"/>
          </p:nvPr>
        </p:nvSpPr>
        <p:spPr>
          <a:xfrm>
            <a:off x="768096" y="913479"/>
            <a:ext cx="8090154" cy="3806854"/>
          </a:xfrm>
        </p:spPr>
        <p:txBody>
          <a:bodyPr>
            <a:noAutofit/>
          </a:bodyPr>
          <a:lstStyle/>
          <a:p>
            <a:pPr>
              <a:lnSpc>
                <a:spcPct val="100000"/>
              </a:lnSpc>
              <a:spcBef>
                <a:spcPts val="600"/>
              </a:spcBef>
            </a:pPr>
            <a:r>
              <a:rPr lang="zh-CN" altLang="en-US" sz="2000" b="1" dirty="0"/>
              <a:t>访谈对象：中国赛艇协会工作人员</a:t>
            </a:r>
          </a:p>
          <a:p>
            <a:pPr marL="0" indent="0">
              <a:lnSpc>
                <a:spcPct val="100000"/>
              </a:lnSpc>
              <a:spcBef>
                <a:spcPts val="600"/>
              </a:spcBef>
              <a:buNone/>
            </a:pPr>
            <a:r>
              <a:rPr lang="en-US" altLang="zh-CN" sz="2000" b="1" dirty="0">
                <a:solidFill>
                  <a:srgbClr val="FF6600"/>
                </a:solidFill>
              </a:rPr>
              <a:t>Q1</a:t>
            </a:r>
            <a:r>
              <a:rPr lang="zh-CN" altLang="en-US" sz="2000" b="1" dirty="0">
                <a:solidFill>
                  <a:srgbClr val="FF6600"/>
                </a:solidFill>
              </a:rPr>
              <a:t>：请问您平时主要有哪些工作要做呢？</a:t>
            </a:r>
          </a:p>
          <a:p>
            <a:pPr marL="0" indent="0">
              <a:lnSpc>
                <a:spcPct val="100000"/>
              </a:lnSpc>
              <a:spcBef>
                <a:spcPts val="600"/>
              </a:spcBef>
              <a:buNone/>
            </a:pPr>
            <a:r>
              <a:rPr lang="en-US" altLang="zh-CN" sz="2000" dirty="0"/>
              <a:t>A1</a:t>
            </a:r>
            <a:r>
              <a:rPr lang="zh-CN" altLang="en-US" sz="2000" dirty="0"/>
              <a:t>：我的日常工作主要是发布赛事信息，整理各省队提交的报名信息。一般来说，</a:t>
            </a:r>
            <a:r>
              <a:rPr lang="zh-CN" altLang="zh-CN" sz="2000" dirty="0"/>
              <a:t>我们会先将赛事信息发布出来，然后各省赛艇队根据赛事要求报名参加相关赛事的比赛项目，各省赛艇队将参赛运动员的信息提交到赛艇协会，最后由我们统计整理参赛运动员信息。</a:t>
            </a:r>
            <a:endParaRPr lang="en-US" altLang="zh-CN" sz="2000" dirty="0"/>
          </a:p>
          <a:p>
            <a:pPr marL="0" indent="0">
              <a:lnSpc>
                <a:spcPct val="100000"/>
              </a:lnSpc>
              <a:spcBef>
                <a:spcPts val="600"/>
              </a:spcBef>
              <a:buNone/>
            </a:pPr>
            <a:r>
              <a:rPr lang="en-US" altLang="zh-CN" sz="2000" b="1" dirty="0">
                <a:solidFill>
                  <a:srgbClr val="FF6600"/>
                </a:solidFill>
              </a:rPr>
              <a:t>Q2</a:t>
            </a:r>
            <a:r>
              <a:rPr lang="zh-CN" altLang="en-US" sz="2000" b="1" dirty="0">
                <a:solidFill>
                  <a:srgbClr val="FF6600"/>
                </a:solidFill>
              </a:rPr>
              <a:t>：您能谈一下发布赛事信息的流程么？</a:t>
            </a:r>
          </a:p>
          <a:p>
            <a:pPr marL="0" indent="0">
              <a:lnSpc>
                <a:spcPct val="100000"/>
              </a:lnSpc>
              <a:spcBef>
                <a:spcPts val="600"/>
              </a:spcBef>
              <a:buNone/>
            </a:pPr>
            <a:r>
              <a:rPr lang="en-US" altLang="zh-CN" sz="2000" dirty="0"/>
              <a:t>A2</a:t>
            </a:r>
            <a:r>
              <a:rPr lang="zh-CN" altLang="en-US" sz="2000" dirty="0"/>
              <a:t>：一般来讲，每次比赛之前我们会先将赛事信息发布出来，包括</a:t>
            </a:r>
            <a:r>
              <a:rPr lang="zh-CN" altLang="zh-CN" sz="2000" dirty="0"/>
              <a:t>赛事名称，赛事年份，主办单位，协办单位，主办单位联系人，协办单位联系人，比赛时间，比赛地点，报名时间，报名方法，竞赛项目，竞赛办法，参赛服装和器材，奖励与计分办法</a:t>
            </a:r>
            <a:r>
              <a:rPr lang="zh-CN" altLang="en-US" sz="2000" dirty="0"/>
              <a:t>，</a:t>
            </a:r>
            <a:r>
              <a:rPr lang="zh-CN" altLang="zh-CN" sz="2000" dirty="0"/>
              <a:t>相关附件</a:t>
            </a:r>
            <a:r>
              <a:rPr lang="zh-CN" altLang="en-US" sz="2000" dirty="0"/>
              <a:t>，其他等。</a:t>
            </a:r>
          </a:p>
        </p:txBody>
      </p:sp>
      <p:sp>
        <p:nvSpPr>
          <p:cNvPr id="3" name="日期占位符 2"/>
          <p:cNvSpPr>
            <a:spLocks noGrp="1"/>
          </p:cNvSpPr>
          <p:nvPr>
            <p:ph type="dt" sz="half" idx="10"/>
          </p:nvPr>
        </p:nvSpPr>
        <p:spPr/>
        <p:txBody>
          <a:bodyPr/>
          <a:lstStyle/>
          <a:p>
            <a:fld id="{5902FD77-8323-485D-87E2-91A0E9C84954}" type="datetime1">
              <a:rPr lang="zh-CN" altLang="en-US" smtClean="0"/>
              <a:t>2022/3/30</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52</a:t>
            </a:fld>
            <a:endParaRPr lang="zh-CN" altLang="en-US"/>
          </a:p>
        </p:txBody>
      </p:sp>
    </p:spTree>
    <p:extLst>
      <p:ext uri="{BB962C8B-B14F-4D97-AF65-F5344CB8AC3E}">
        <p14:creationId xmlns:p14="http://schemas.microsoft.com/office/powerpoint/2010/main" val="2937480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网上报名系统的第一次访谈提纲</a:t>
            </a:r>
          </a:p>
        </p:txBody>
      </p:sp>
      <p:sp>
        <p:nvSpPr>
          <p:cNvPr id="6" name="内容占位符 5"/>
          <p:cNvSpPr>
            <a:spLocks noGrp="1"/>
          </p:cNvSpPr>
          <p:nvPr>
            <p:ph idx="1"/>
          </p:nvPr>
        </p:nvSpPr>
        <p:spPr>
          <a:xfrm>
            <a:off x="768096" y="913479"/>
            <a:ext cx="8090154" cy="3806854"/>
          </a:xfrm>
        </p:spPr>
        <p:txBody>
          <a:bodyPr>
            <a:noAutofit/>
          </a:bodyPr>
          <a:lstStyle/>
          <a:p>
            <a:pPr>
              <a:lnSpc>
                <a:spcPct val="100000"/>
              </a:lnSpc>
              <a:spcBef>
                <a:spcPts val="600"/>
              </a:spcBef>
            </a:pPr>
            <a:r>
              <a:rPr lang="zh-CN" altLang="en-US" sz="2000" b="1" dirty="0"/>
              <a:t>访谈对象：中国赛艇协会工作人员</a:t>
            </a:r>
          </a:p>
          <a:p>
            <a:pPr marL="0" indent="0">
              <a:lnSpc>
                <a:spcPct val="100000"/>
              </a:lnSpc>
              <a:spcBef>
                <a:spcPts val="1800"/>
              </a:spcBef>
              <a:buNone/>
            </a:pPr>
            <a:r>
              <a:rPr lang="en-US" altLang="zh-CN" sz="2000" b="1" dirty="0">
                <a:solidFill>
                  <a:srgbClr val="FF6600"/>
                </a:solidFill>
              </a:rPr>
              <a:t>Q3</a:t>
            </a:r>
            <a:r>
              <a:rPr lang="zh-CN" altLang="en-US" sz="2000" b="1" dirty="0">
                <a:solidFill>
                  <a:srgbClr val="FF6600"/>
                </a:solidFill>
              </a:rPr>
              <a:t>：各省队提交的报名信息包括哪些内容呢？</a:t>
            </a:r>
          </a:p>
          <a:p>
            <a:pPr marL="0" indent="0">
              <a:lnSpc>
                <a:spcPct val="100000"/>
              </a:lnSpc>
              <a:spcBef>
                <a:spcPts val="600"/>
              </a:spcBef>
              <a:buNone/>
            </a:pPr>
            <a:r>
              <a:rPr lang="en-US" altLang="zh-CN" sz="2000" dirty="0"/>
              <a:t>A3</a:t>
            </a:r>
            <a:r>
              <a:rPr lang="zh-CN" altLang="en-US" sz="2000" dirty="0"/>
              <a:t>：</a:t>
            </a:r>
            <a:r>
              <a:rPr lang="zh-CN" altLang="zh-CN" sz="2000" dirty="0"/>
              <a:t>各参赛单位提交的报名信息</a:t>
            </a:r>
            <a:r>
              <a:rPr lang="zh-CN" altLang="en-US" sz="2000" dirty="0"/>
              <a:t>包括两部分，</a:t>
            </a:r>
            <a:r>
              <a:rPr lang="zh-CN" altLang="zh-CN" sz="2000" dirty="0"/>
              <a:t>参赛单位的信息和运动员的信息。</a:t>
            </a:r>
            <a:endParaRPr lang="en-US" altLang="zh-CN" sz="2000" dirty="0"/>
          </a:p>
          <a:p>
            <a:pPr marL="0" indent="0">
              <a:lnSpc>
                <a:spcPct val="100000"/>
              </a:lnSpc>
              <a:spcBef>
                <a:spcPts val="600"/>
              </a:spcBef>
              <a:buNone/>
            </a:pPr>
            <a:r>
              <a:rPr lang="en-US" altLang="zh-CN" sz="2000" b="1" dirty="0">
                <a:solidFill>
                  <a:srgbClr val="FF6600"/>
                </a:solidFill>
              </a:rPr>
              <a:t>Q4</a:t>
            </a:r>
            <a:r>
              <a:rPr lang="zh-CN" altLang="en-US" sz="2000" b="1" dirty="0">
                <a:solidFill>
                  <a:srgbClr val="FF6600"/>
                </a:solidFill>
              </a:rPr>
              <a:t>：您刚才提到的“各参赛单位” 是不是指“各省队”？</a:t>
            </a:r>
          </a:p>
          <a:p>
            <a:pPr marL="0" indent="0">
              <a:lnSpc>
                <a:spcPct val="100000"/>
              </a:lnSpc>
              <a:spcBef>
                <a:spcPts val="600"/>
              </a:spcBef>
              <a:buNone/>
            </a:pPr>
            <a:r>
              <a:rPr lang="en-US" altLang="zh-CN" sz="2000" dirty="0"/>
              <a:t>A4</a:t>
            </a:r>
            <a:r>
              <a:rPr lang="zh-CN" altLang="en-US" sz="2000" dirty="0"/>
              <a:t>：是的</a:t>
            </a:r>
            <a:endParaRPr lang="zh-CN" altLang="zh-CN" sz="2000" dirty="0"/>
          </a:p>
          <a:p>
            <a:pPr marL="0" indent="0">
              <a:lnSpc>
                <a:spcPct val="100000"/>
              </a:lnSpc>
              <a:spcBef>
                <a:spcPts val="600"/>
              </a:spcBef>
              <a:buNone/>
            </a:pPr>
            <a:r>
              <a:rPr lang="en-US" altLang="zh-CN" sz="2000" b="1" dirty="0">
                <a:solidFill>
                  <a:srgbClr val="FF6600"/>
                </a:solidFill>
              </a:rPr>
              <a:t>Q5</a:t>
            </a:r>
            <a:r>
              <a:rPr lang="zh-CN" altLang="en-US" sz="2000" b="1" dirty="0">
                <a:solidFill>
                  <a:srgbClr val="FF6600"/>
                </a:solidFill>
              </a:rPr>
              <a:t>：参赛单位信息包括哪些内容呢？</a:t>
            </a:r>
          </a:p>
          <a:p>
            <a:pPr marL="0" indent="0">
              <a:lnSpc>
                <a:spcPct val="100000"/>
              </a:lnSpc>
              <a:spcBef>
                <a:spcPts val="600"/>
              </a:spcBef>
              <a:buNone/>
            </a:pPr>
            <a:r>
              <a:rPr lang="en-US" altLang="zh-CN" sz="2000" dirty="0"/>
              <a:t>A5</a:t>
            </a:r>
            <a:r>
              <a:rPr lang="zh-CN" altLang="en-US" sz="2000" dirty="0"/>
              <a:t>：</a:t>
            </a:r>
            <a:r>
              <a:rPr lang="zh-CN" altLang="zh-CN" sz="2000" dirty="0"/>
              <a:t>参赛单位信息有：赛事名称，参赛单位名称，领队，教练，医生，工作人员，填报人，填报时间，联系电话，传真</a:t>
            </a:r>
            <a:r>
              <a:rPr lang="zh-CN" altLang="en-US" sz="2000" dirty="0"/>
              <a:t>。</a:t>
            </a:r>
          </a:p>
        </p:txBody>
      </p:sp>
      <p:sp>
        <p:nvSpPr>
          <p:cNvPr id="3" name="日期占位符 2"/>
          <p:cNvSpPr>
            <a:spLocks noGrp="1"/>
          </p:cNvSpPr>
          <p:nvPr>
            <p:ph type="dt" sz="half" idx="10"/>
          </p:nvPr>
        </p:nvSpPr>
        <p:spPr/>
        <p:txBody>
          <a:bodyPr/>
          <a:lstStyle/>
          <a:p>
            <a:fld id="{5902FD77-8323-485D-87E2-91A0E9C84954}" type="datetime1">
              <a:rPr lang="zh-CN" altLang="en-US" smtClean="0"/>
              <a:t>2022/3/30</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53</a:t>
            </a:fld>
            <a:endParaRPr lang="zh-CN" altLang="en-US"/>
          </a:p>
        </p:txBody>
      </p:sp>
    </p:spTree>
    <p:extLst>
      <p:ext uri="{BB962C8B-B14F-4D97-AF65-F5344CB8AC3E}">
        <p14:creationId xmlns:p14="http://schemas.microsoft.com/office/powerpoint/2010/main" val="21599242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网上报名系统的第一次访谈提纲</a:t>
            </a:r>
          </a:p>
        </p:txBody>
      </p:sp>
      <p:sp>
        <p:nvSpPr>
          <p:cNvPr id="6" name="内容占位符 5"/>
          <p:cNvSpPr>
            <a:spLocks noGrp="1"/>
          </p:cNvSpPr>
          <p:nvPr>
            <p:ph idx="1"/>
          </p:nvPr>
        </p:nvSpPr>
        <p:spPr>
          <a:xfrm>
            <a:off x="768096" y="913479"/>
            <a:ext cx="8090154" cy="3806854"/>
          </a:xfrm>
        </p:spPr>
        <p:txBody>
          <a:bodyPr>
            <a:noAutofit/>
          </a:bodyPr>
          <a:lstStyle/>
          <a:p>
            <a:pPr>
              <a:lnSpc>
                <a:spcPct val="100000"/>
              </a:lnSpc>
              <a:spcBef>
                <a:spcPts val="600"/>
              </a:spcBef>
            </a:pPr>
            <a:r>
              <a:rPr lang="zh-CN" altLang="en-US" sz="2000" b="1" dirty="0"/>
              <a:t>访谈对象：中国赛艇协会工作人员</a:t>
            </a:r>
          </a:p>
          <a:p>
            <a:pPr marL="0" indent="0">
              <a:lnSpc>
                <a:spcPct val="100000"/>
              </a:lnSpc>
              <a:spcBef>
                <a:spcPts val="1800"/>
              </a:spcBef>
              <a:buNone/>
            </a:pPr>
            <a:r>
              <a:rPr lang="en-US" altLang="zh-CN" sz="2000" b="1" dirty="0">
                <a:solidFill>
                  <a:srgbClr val="FF6600"/>
                </a:solidFill>
              </a:rPr>
              <a:t>Q6</a:t>
            </a:r>
            <a:r>
              <a:rPr lang="zh-CN" altLang="en-US" sz="2000" b="1" dirty="0">
                <a:solidFill>
                  <a:srgbClr val="FF6600"/>
                </a:solidFill>
              </a:rPr>
              <a:t>：参赛运动员的信息包括哪些内容呢？</a:t>
            </a:r>
          </a:p>
          <a:p>
            <a:pPr marL="0" indent="0">
              <a:lnSpc>
                <a:spcPct val="100000"/>
              </a:lnSpc>
              <a:spcBef>
                <a:spcPts val="600"/>
              </a:spcBef>
              <a:buNone/>
            </a:pPr>
            <a:r>
              <a:rPr lang="en-US" altLang="zh-CN" sz="2000" dirty="0"/>
              <a:t>A6</a:t>
            </a:r>
            <a:r>
              <a:rPr lang="zh-CN" altLang="en-US" sz="2000" dirty="0"/>
              <a:t>：</a:t>
            </a:r>
            <a:r>
              <a:rPr lang="zh-CN" altLang="zh-CN" sz="2000" dirty="0"/>
              <a:t>参赛运动员的信息有：姓名，性别，年龄，赛事名称，参赛单位，运动员注册证号，竞赛项目名称，备注</a:t>
            </a:r>
            <a:r>
              <a:rPr lang="zh-CN" altLang="en-US" sz="2000" dirty="0"/>
              <a:t>。</a:t>
            </a:r>
            <a:endParaRPr lang="en-US" altLang="zh-CN" sz="2000" dirty="0"/>
          </a:p>
          <a:p>
            <a:pPr marL="0" indent="0">
              <a:lnSpc>
                <a:spcPct val="100000"/>
              </a:lnSpc>
              <a:spcBef>
                <a:spcPts val="600"/>
              </a:spcBef>
              <a:buNone/>
            </a:pPr>
            <a:r>
              <a:rPr lang="en-US" altLang="zh-CN" sz="2000" b="1" dirty="0">
                <a:solidFill>
                  <a:srgbClr val="FF6600"/>
                </a:solidFill>
              </a:rPr>
              <a:t>Q7</a:t>
            </a:r>
            <a:r>
              <a:rPr lang="zh-CN" altLang="en-US" sz="2000" b="1" dirty="0">
                <a:solidFill>
                  <a:srgbClr val="FF6600"/>
                </a:solidFill>
              </a:rPr>
              <a:t>：各省队提交的报名信息有时间限制么？</a:t>
            </a:r>
          </a:p>
          <a:p>
            <a:pPr marL="0" indent="0">
              <a:lnSpc>
                <a:spcPct val="100000"/>
              </a:lnSpc>
              <a:spcBef>
                <a:spcPts val="600"/>
              </a:spcBef>
              <a:buNone/>
            </a:pPr>
            <a:r>
              <a:rPr lang="en-US" altLang="zh-CN" sz="2000" dirty="0"/>
              <a:t>A7</a:t>
            </a:r>
            <a:r>
              <a:rPr lang="zh-CN" altLang="en-US" sz="2000" dirty="0"/>
              <a:t>：在赛事报名截止时间之前都可以提交</a:t>
            </a:r>
            <a:r>
              <a:rPr lang="zh-CN" altLang="zh-CN" sz="2000" dirty="0"/>
              <a:t>。</a:t>
            </a:r>
            <a:endParaRPr lang="en-US" altLang="zh-CN" sz="2000" dirty="0"/>
          </a:p>
          <a:p>
            <a:pPr marL="0" indent="0">
              <a:lnSpc>
                <a:spcPct val="100000"/>
              </a:lnSpc>
              <a:spcBef>
                <a:spcPts val="600"/>
              </a:spcBef>
              <a:buNone/>
            </a:pPr>
            <a:r>
              <a:rPr lang="en-US" altLang="zh-CN" sz="2000" b="1" dirty="0">
                <a:solidFill>
                  <a:srgbClr val="FF6600"/>
                </a:solidFill>
              </a:rPr>
              <a:t>Q8</a:t>
            </a:r>
            <a:r>
              <a:rPr lang="zh-CN" altLang="en-US" sz="2000" b="1" dirty="0">
                <a:solidFill>
                  <a:srgbClr val="FF6600"/>
                </a:solidFill>
              </a:rPr>
              <a:t>：如果有运动员报名之后临时无法参加比赛可以取消报名么？</a:t>
            </a:r>
          </a:p>
          <a:p>
            <a:pPr marL="0" indent="0">
              <a:lnSpc>
                <a:spcPct val="100000"/>
              </a:lnSpc>
              <a:spcBef>
                <a:spcPts val="600"/>
              </a:spcBef>
              <a:buNone/>
            </a:pPr>
            <a:r>
              <a:rPr lang="en-US" altLang="zh-CN" sz="2000" dirty="0"/>
              <a:t>A8</a:t>
            </a:r>
            <a:r>
              <a:rPr lang="zh-CN" altLang="en-US" sz="2000" dirty="0"/>
              <a:t>：如果无法参赛，在赛事报名截止时间之前可以取消报名。</a:t>
            </a:r>
            <a:endParaRPr lang="zh-CN" altLang="zh-CN" sz="2000" dirty="0"/>
          </a:p>
        </p:txBody>
      </p:sp>
      <p:sp>
        <p:nvSpPr>
          <p:cNvPr id="3" name="日期占位符 2"/>
          <p:cNvSpPr>
            <a:spLocks noGrp="1"/>
          </p:cNvSpPr>
          <p:nvPr>
            <p:ph type="dt" sz="half" idx="10"/>
          </p:nvPr>
        </p:nvSpPr>
        <p:spPr/>
        <p:txBody>
          <a:bodyPr/>
          <a:lstStyle/>
          <a:p>
            <a:fld id="{5902FD77-8323-485D-87E2-91A0E9C84954}" type="datetime1">
              <a:rPr lang="zh-CN" altLang="en-US" smtClean="0"/>
              <a:t>2022/3/30</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54</a:t>
            </a:fld>
            <a:endParaRPr lang="zh-CN" altLang="en-US"/>
          </a:p>
        </p:txBody>
      </p:sp>
    </p:spTree>
    <p:extLst>
      <p:ext uri="{BB962C8B-B14F-4D97-AF65-F5344CB8AC3E}">
        <p14:creationId xmlns:p14="http://schemas.microsoft.com/office/powerpoint/2010/main" val="20912544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网上报名系统的第一次访谈提纲</a:t>
            </a:r>
          </a:p>
        </p:txBody>
      </p:sp>
      <p:sp>
        <p:nvSpPr>
          <p:cNvPr id="6" name="内容占位符 5"/>
          <p:cNvSpPr>
            <a:spLocks noGrp="1"/>
          </p:cNvSpPr>
          <p:nvPr>
            <p:ph idx="1"/>
          </p:nvPr>
        </p:nvSpPr>
        <p:spPr>
          <a:xfrm>
            <a:off x="768096" y="913479"/>
            <a:ext cx="8090154" cy="3806854"/>
          </a:xfrm>
        </p:spPr>
        <p:txBody>
          <a:bodyPr>
            <a:noAutofit/>
          </a:bodyPr>
          <a:lstStyle/>
          <a:p>
            <a:pPr>
              <a:lnSpc>
                <a:spcPct val="100000"/>
              </a:lnSpc>
              <a:spcBef>
                <a:spcPts val="600"/>
              </a:spcBef>
            </a:pPr>
            <a:r>
              <a:rPr lang="zh-CN" altLang="en-US" sz="2000" b="1" dirty="0"/>
              <a:t>访谈对象：中国赛艇协会工作人员</a:t>
            </a:r>
          </a:p>
          <a:p>
            <a:pPr marL="0" indent="0">
              <a:spcBef>
                <a:spcPts val="1800"/>
              </a:spcBef>
              <a:buNone/>
            </a:pPr>
            <a:r>
              <a:rPr lang="en-US" altLang="zh-CN" sz="2000" b="1" dirty="0">
                <a:solidFill>
                  <a:srgbClr val="FF6600"/>
                </a:solidFill>
              </a:rPr>
              <a:t>Q9</a:t>
            </a:r>
            <a:r>
              <a:rPr lang="zh-CN" altLang="en-US" sz="2000" b="1" dirty="0">
                <a:solidFill>
                  <a:srgbClr val="FF6600"/>
                </a:solidFill>
              </a:rPr>
              <a:t>：参赛单位信息也可以修改么？比如某医生或者某工作人员无法到达比赛现场？</a:t>
            </a:r>
          </a:p>
          <a:p>
            <a:pPr marL="0" indent="0">
              <a:spcBef>
                <a:spcPts val="600"/>
              </a:spcBef>
              <a:buNone/>
            </a:pPr>
            <a:r>
              <a:rPr lang="en-US" altLang="zh-CN" sz="2000" dirty="0"/>
              <a:t>A9</a:t>
            </a:r>
            <a:r>
              <a:rPr lang="zh-CN" altLang="en-US" sz="2000" dirty="0"/>
              <a:t>：在赛事报名截止时间之前可以修改。</a:t>
            </a:r>
            <a:endParaRPr lang="en-US" altLang="zh-CN" sz="2000" dirty="0"/>
          </a:p>
          <a:p>
            <a:pPr marL="0" indent="0">
              <a:spcBef>
                <a:spcPts val="600"/>
              </a:spcBef>
              <a:buNone/>
            </a:pPr>
            <a:r>
              <a:rPr lang="en-US" altLang="zh-CN" sz="2000" b="1" dirty="0">
                <a:solidFill>
                  <a:srgbClr val="FF6600"/>
                </a:solidFill>
              </a:rPr>
              <a:t>Q10</a:t>
            </a:r>
            <a:r>
              <a:rPr lang="zh-CN" altLang="en-US" sz="2000" b="1" dirty="0">
                <a:solidFill>
                  <a:srgbClr val="FF6600"/>
                </a:solidFill>
              </a:rPr>
              <a:t>：各省队把报名信息提交给您之后，需要做哪些整理呢？</a:t>
            </a:r>
          </a:p>
          <a:p>
            <a:pPr marL="0" indent="0">
              <a:spcBef>
                <a:spcPts val="600"/>
              </a:spcBef>
              <a:buNone/>
            </a:pPr>
            <a:r>
              <a:rPr lang="en-US" altLang="zh-CN" sz="2000" dirty="0"/>
              <a:t>A10</a:t>
            </a:r>
            <a:r>
              <a:rPr lang="zh-CN" altLang="en-US" sz="2000" dirty="0"/>
              <a:t>：我们会按照竞赛的项目、组别、参赛单位分别整理运动员报名表，根据赛事名称来整理参赛单位报名表。</a:t>
            </a:r>
            <a:endParaRPr lang="en-US" altLang="zh-CN" sz="2000" dirty="0"/>
          </a:p>
        </p:txBody>
      </p:sp>
      <p:sp>
        <p:nvSpPr>
          <p:cNvPr id="3" name="日期占位符 2"/>
          <p:cNvSpPr>
            <a:spLocks noGrp="1"/>
          </p:cNvSpPr>
          <p:nvPr>
            <p:ph type="dt" sz="half" idx="10"/>
          </p:nvPr>
        </p:nvSpPr>
        <p:spPr/>
        <p:txBody>
          <a:bodyPr/>
          <a:lstStyle/>
          <a:p>
            <a:fld id="{5902FD77-8323-485D-87E2-91A0E9C84954}" type="datetime1">
              <a:rPr lang="zh-CN" altLang="en-US" smtClean="0"/>
              <a:t>2022/3/30</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55</a:t>
            </a:fld>
            <a:endParaRPr lang="zh-CN" altLang="en-US"/>
          </a:p>
        </p:txBody>
      </p:sp>
    </p:spTree>
    <p:extLst>
      <p:ext uri="{BB962C8B-B14F-4D97-AF65-F5344CB8AC3E}">
        <p14:creationId xmlns:p14="http://schemas.microsoft.com/office/powerpoint/2010/main" val="18750909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网上报名系统的第一次访谈提纲</a:t>
            </a:r>
          </a:p>
        </p:txBody>
      </p:sp>
      <p:sp>
        <p:nvSpPr>
          <p:cNvPr id="6" name="内容占位符 5"/>
          <p:cNvSpPr>
            <a:spLocks noGrp="1"/>
          </p:cNvSpPr>
          <p:nvPr>
            <p:ph idx="1"/>
          </p:nvPr>
        </p:nvSpPr>
        <p:spPr>
          <a:xfrm>
            <a:off x="768096" y="913479"/>
            <a:ext cx="8090154" cy="3806854"/>
          </a:xfrm>
        </p:spPr>
        <p:txBody>
          <a:bodyPr>
            <a:noAutofit/>
          </a:bodyPr>
          <a:lstStyle/>
          <a:p>
            <a:r>
              <a:rPr lang="zh-CN" altLang="en-US" sz="2000" b="1" dirty="0"/>
              <a:t>访谈对象：项目委托者</a:t>
            </a:r>
          </a:p>
          <a:p>
            <a:pPr marL="0" indent="0">
              <a:lnSpc>
                <a:spcPct val="100000"/>
              </a:lnSpc>
              <a:spcBef>
                <a:spcPts val="1800"/>
              </a:spcBef>
              <a:buNone/>
            </a:pPr>
            <a:r>
              <a:rPr lang="en-US" altLang="zh-CN" sz="2000" b="1" dirty="0">
                <a:solidFill>
                  <a:srgbClr val="FF6600"/>
                </a:solidFill>
              </a:rPr>
              <a:t>Q1</a:t>
            </a:r>
            <a:r>
              <a:rPr lang="zh-CN" altLang="en-US" sz="2000" b="1" dirty="0">
                <a:solidFill>
                  <a:srgbClr val="FF6600"/>
                </a:solidFill>
              </a:rPr>
              <a:t>：你好，我们想问一下您关于系统的一些情况。这个系统开发出来之后，供谁使用呢？</a:t>
            </a:r>
          </a:p>
          <a:p>
            <a:pPr marL="0" indent="0">
              <a:spcBef>
                <a:spcPts val="600"/>
              </a:spcBef>
              <a:buNone/>
            </a:pPr>
            <a:r>
              <a:rPr lang="en-US" altLang="zh-CN" sz="2000" dirty="0"/>
              <a:t>A1</a:t>
            </a:r>
            <a:r>
              <a:rPr lang="zh-CN" altLang="en-US" sz="2000" dirty="0"/>
              <a:t>：各省队参赛报名负责人可以使用该系统进行网上报名，赛艇协会管理人员可以使用该系统发布赛事信息和做一些相应的管理工作，比如竞赛项目和运动员的管理工作。</a:t>
            </a:r>
            <a:endParaRPr lang="en-US" altLang="zh-CN" sz="2000" dirty="0"/>
          </a:p>
          <a:p>
            <a:pPr marL="0" indent="0">
              <a:spcBef>
                <a:spcPts val="600"/>
              </a:spcBef>
              <a:buNone/>
            </a:pPr>
            <a:r>
              <a:rPr lang="en-US" altLang="zh-CN" sz="2000" b="1" dirty="0">
                <a:solidFill>
                  <a:srgbClr val="FF6600"/>
                </a:solidFill>
              </a:rPr>
              <a:t>Q2</a:t>
            </a:r>
            <a:r>
              <a:rPr lang="zh-CN" altLang="en-US" sz="2000" b="1" dirty="0">
                <a:solidFill>
                  <a:srgbClr val="FF6600"/>
                </a:solidFill>
              </a:rPr>
              <a:t>：竞赛项目包括哪些内容呢？</a:t>
            </a:r>
          </a:p>
          <a:p>
            <a:pPr marL="0" indent="0">
              <a:spcBef>
                <a:spcPts val="600"/>
              </a:spcBef>
              <a:buNone/>
            </a:pPr>
            <a:r>
              <a:rPr lang="en-US" altLang="zh-CN" sz="2000" dirty="0"/>
              <a:t>A2</a:t>
            </a:r>
            <a:r>
              <a:rPr lang="zh-CN" altLang="en-US" sz="2000" dirty="0"/>
              <a:t>：竞赛项目主要包括：竞赛项目名称，项目缩写，组别（男子，女子，男子轻量级，女子轻量级）</a:t>
            </a:r>
            <a:r>
              <a:rPr lang="zh-CN" altLang="zh-CN" sz="2000" dirty="0"/>
              <a:t>。</a:t>
            </a:r>
            <a:endParaRPr lang="zh-CN" altLang="en-US" sz="2000" dirty="0"/>
          </a:p>
        </p:txBody>
      </p:sp>
      <p:sp>
        <p:nvSpPr>
          <p:cNvPr id="3" name="日期占位符 2"/>
          <p:cNvSpPr>
            <a:spLocks noGrp="1"/>
          </p:cNvSpPr>
          <p:nvPr>
            <p:ph type="dt" sz="half" idx="10"/>
          </p:nvPr>
        </p:nvSpPr>
        <p:spPr/>
        <p:txBody>
          <a:bodyPr/>
          <a:lstStyle/>
          <a:p>
            <a:fld id="{5902FD77-8323-485D-87E2-91A0E9C84954}" type="datetime1">
              <a:rPr lang="zh-CN" altLang="en-US" smtClean="0"/>
              <a:t>2022/3/30</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56</a:t>
            </a:fld>
            <a:endParaRPr lang="zh-CN" altLang="en-US"/>
          </a:p>
        </p:txBody>
      </p:sp>
    </p:spTree>
    <p:extLst>
      <p:ext uri="{BB962C8B-B14F-4D97-AF65-F5344CB8AC3E}">
        <p14:creationId xmlns:p14="http://schemas.microsoft.com/office/powerpoint/2010/main" val="26741823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网上报名系统的第一次访谈提纲</a:t>
            </a:r>
          </a:p>
        </p:txBody>
      </p:sp>
      <p:sp>
        <p:nvSpPr>
          <p:cNvPr id="6" name="内容占位符 5"/>
          <p:cNvSpPr>
            <a:spLocks noGrp="1"/>
          </p:cNvSpPr>
          <p:nvPr>
            <p:ph idx="1"/>
          </p:nvPr>
        </p:nvSpPr>
        <p:spPr>
          <a:xfrm>
            <a:off x="768096" y="913479"/>
            <a:ext cx="8090154" cy="3806854"/>
          </a:xfrm>
        </p:spPr>
        <p:txBody>
          <a:bodyPr>
            <a:noAutofit/>
          </a:bodyPr>
          <a:lstStyle/>
          <a:p>
            <a:r>
              <a:rPr lang="zh-CN" altLang="en-US" sz="2000" b="1" dirty="0"/>
              <a:t>访谈对象：项目委托者</a:t>
            </a:r>
          </a:p>
          <a:p>
            <a:pPr marL="0" indent="0">
              <a:lnSpc>
                <a:spcPct val="100000"/>
              </a:lnSpc>
              <a:spcBef>
                <a:spcPts val="1800"/>
              </a:spcBef>
              <a:buNone/>
            </a:pPr>
            <a:r>
              <a:rPr lang="en-US" altLang="zh-CN" sz="2000" b="1" dirty="0">
                <a:solidFill>
                  <a:srgbClr val="FF6600"/>
                </a:solidFill>
              </a:rPr>
              <a:t>Q3</a:t>
            </a:r>
            <a:r>
              <a:rPr lang="zh-CN" altLang="en-US" sz="2000" b="1" dirty="0">
                <a:solidFill>
                  <a:srgbClr val="FF6600"/>
                </a:solidFill>
              </a:rPr>
              <a:t>：运动员信息包括哪些呢？</a:t>
            </a:r>
            <a:endParaRPr lang="en-US" altLang="zh-CN" sz="2000" b="1" dirty="0">
              <a:solidFill>
                <a:srgbClr val="FF6600"/>
              </a:solidFill>
            </a:endParaRPr>
          </a:p>
          <a:p>
            <a:pPr marL="0" indent="0">
              <a:lnSpc>
                <a:spcPct val="100000"/>
              </a:lnSpc>
              <a:spcBef>
                <a:spcPts val="600"/>
              </a:spcBef>
              <a:buNone/>
            </a:pPr>
            <a:r>
              <a:rPr lang="en-US" altLang="zh-CN" sz="2000" dirty="0"/>
              <a:t>A3</a:t>
            </a:r>
            <a:r>
              <a:rPr lang="zh-CN" altLang="en-US" sz="2000" dirty="0"/>
              <a:t>：运动员信息包括：注册证号，姓名，性别，出生日期，所属单位，身份证号等</a:t>
            </a:r>
            <a:r>
              <a:rPr lang="zh-CN" altLang="zh-CN" sz="2000" dirty="0"/>
              <a:t>。</a:t>
            </a:r>
            <a:endParaRPr lang="zh-CN" altLang="en-US" sz="2000" dirty="0"/>
          </a:p>
          <a:p>
            <a:pPr marL="0" indent="0">
              <a:lnSpc>
                <a:spcPct val="100000"/>
              </a:lnSpc>
              <a:spcBef>
                <a:spcPts val="300"/>
              </a:spcBef>
              <a:buNone/>
            </a:pPr>
            <a:r>
              <a:rPr lang="en-US" altLang="zh-CN" sz="2000" b="1" dirty="0">
                <a:solidFill>
                  <a:srgbClr val="FF6600"/>
                </a:solidFill>
              </a:rPr>
              <a:t>Q4</a:t>
            </a:r>
            <a:r>
              <a:rPr lang="zh-CN" altLang="en-US" sz="2000" b="1" dirty="0">
                <a:solidFill>
                  <a:srgbClr val="FF6600"/>
                </a:solidFill>
              </a:rPr>
              <a:t>：各省队用户需要了解哪些信息呢？</a:t>
            </a:r>
          </a:p>
          <a:p>
            <a:pPr marL="0" indent="0">
              <a:lnSpc>
                <a:spcPct val="100000"/>
              </a:lnSpc>
              <a:spcBef>
                <a:spcPts val="300"/>
              </a:spcBef>
              <a:buNone/>
            </a:pPr>
            <a:r>
              <a:rPr lang="en-US" altLang="zh-CN" sz="2000" dirty="0"/>
              <a:t>A4</a:t>
            </a:r>
            <a:r>
              <a:rPr lang="zh-CN" altLang="en-US" sz="2000" dirty="0"/>
              <a:t>：各省队参赛报名负责人的</a:t>
            </a:r>
            <a:r>
              <a:rPr lang="zh-CN" altLang="zh-CN" sz="2000" dirty="0"/>
              <a:t>真实姓名，联系电话，所属单位名称，单位地址，</a:t>
            </a:r>
            <a:r>
              <a:rPr lang="zh-CN" altLang="en-US" sz="2000" dirty="0"/>
              <a:t>单位</a:t>
            </a:r>
            <a:r>
              <a:rPr lang="zh-CN" altLang="zh-CN" sz="2000" dirty="0"/>
              <a:t>联系人，</a:t>
            </a:r>
            <a:r>
              <a:rPr lang="zh-CN" altLang="en-US" sz="2000" dirty="0"/>
              <a:t>单位</a:t>
            </a:r>
            <a:r>
              <a:rPr lang="zh-CN" altLang="zh-CN" sz="2000" dirty="0"/>
              <a:t>联系电话，邮编，传真。</a:t>
            </a:r>
            <a:endParaRPr lang="zh-CN" altLang="en-US" sz="2000" dirty="0"/>
          </a:p>
          <a:p>
            <a:pPr marL="0" indent="0">
              <a:lnSpc>
                <a:spcPct val="100000"/>
              </a:lnSpc>
              <a:spcBef>
                <a:spcPts val="300"/>
              </a:spcBef>
              <a:buNone/>
            </a:pPr>
            <a:r>
              <a:rPr lang="en-US" altLang="zh-CN" sz="2000" b="1" dirty="0">
                <a:solidFill>
                  <a:srgbClr val="FF6600"/>
                </a:solidFill>
              </a:rPr>
              <a:t>Q5</a:t>
            </a:r>
            <a:r>
              <a:rPr lang="zh-CN" altLang="en-US" sz="2000" b="1" dirty="0">
                <a:solidFill>
                  <a:srgbClr val="FF6600"/>
                </a:solidFill>
              </a:rPr>
              <a:t>：由各省队运动员的信息是由协会管理人员统一管理吗？</a:t>
            </a:r>
          </a:p>
          <a:p>
            <a:pPr marL="0" indent="0">
              <a:lnSpc>
                <a:spcPct val="100000"/>
              </a:lnSpc>
              <a:spcBef>
                <a:spcPts val="300"/>
              </a:spcBef>
              <a:buNone/>
            </a:pPr>
            <a:r>
              <a:rPr lang="en-US" altLang="zh-CN" sz="2000" dirty="0"/>
              <a:t>A5</a:t>
            </a:r>
            <a:r>
              <a:rPr lang="zh-CN" altLang="en-US" sz="2000" dirty="0"/>
              <a:t>：各省运动员数量较多，如果全部由协会管理难度有点大，各省队用户可以添加运动员信息，协会管理人员也可以添加。</a:t>
            </a:r>
            <a:endParaRPr lang="en-US" altLang="zh-CN" sz="2000" dirty="0"/>
          </a:p>
        </p:txBody>
      </p:sp>
      <p:sp>
        <p:nvSpPr>
          <p:cNvPr id="3" name="日期占位符 2"/>
          <p:cNvSpPr>
            <a:spLocks noGrp="1"/>
          </p:cNvSpPr>
          <p:nvPr>
            <p:ph type="dt" sz="half" idx="10"/>
          </p:nvPr>
        </p:nvSpPr>
        <p:spPr/>
        <p:txBody>
          <a:bodyPr/>
          <a:lstStyle/>
          <a:p>
            <a:fld id="{5902FD77-8323-485D-87E2-91A0E9C84954}" type="datetime1">
              <a:rPr lang="zh-CN" altLang="en-US" smtClean="0"/>
              <a:t>2022/3/30</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57</a:t>
            </a:fld>
            <a:endParaRPr lang="zh-CN" altLang="en-US"/>
          </a:p>
        </p:txBody>
      </p:sp>
    </p:spTree>
    <p:extLst>
      <p:ext uri="{BB962C8B-B14F-4D97-AF65-F5344CB8AC3E}">
        <p14:creationId xmlns:p14="http://schemas.microsoft.com/office/powerpoint/2010/main" val="24771699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361" y="1007876"/>
            <a:ext cx="6831623" cy="461665"/>
          </a:xfrm>
          <a:prstGeom prst="rect">
            <a:avLst/>
          </a:prstGeom>
          <a:noFill/>
        </p:spPr>
        <p:txBody>
          <a:bodyPr wrap="square" rtlCol="0">
            <a:spAutoFit/>
          </a:bodyPr>
          <a:lstStyle/>
          <a:p>
            <a:pPr marL="385763" indent="-385763">
              <a:spcBef>
                <a:spcPts val="900"/>
              </a:spcBef>
              <a:buFont typeface="+mj-lt"/>
              <a:buAutoNum type="arabicPeriod"/>
              <a:defRPr/>
            </a:pPr>
            <a:r>
              <a:rPr lang="zh-CN" altLang="en-US" sz="2400" dirty="0">
                <a:solidFill>
                  <a:schemeClr val="accent2"/>
                </a:solidFill>
                <a:latin typeface="+mj-ea"/>
                <a:ea typeface="+mj-ea"/>
              </a:rPr>
              <a:t>业务访谈</a:t>
            </a:r>
            <a:endParaRPr lang="en-US" altLang="zh-CN" sz="2400" dirty="0">
              <a:solidFill>
                <a:schemeClr val="accent2"/>
              </a:solidFill>
              <a:latin typeface="+mj-ea"/>
              <a:ea typeface="+mj-ea"/>
            </a:endParaRPr>
          </a:p>
        </p:txBody>
      </p:sp>
      <p:sp>
        <p:nvSpPr>
          <p:cNvPr id="6" name="文本框 5"/>
          <p:cNvSpPr txBox="1"/>
          <p:nvPr/>
        </p:nvSpPr>
        <p:spPr>
          <a:xfrm>
            <a:off x="610904" y="1648504"/>
            <a:ext cx="4365381" cy="2893421"/>
          </a:xfrm>
          <a:prstGeom prst="rect">
            <a:avLst/>
          </a:prstGeom>
          <a:noFill/>
        </p:spPr>
        <p:txBody>
          <a:bodyPr wrap="square" rtlCol="0">
            <a:spAutoFit/>
          </a:bodyPr>
          <a:lstStyle/>
          <a:p>
            <a:pPr>
              <a:lnSpc>
                <a:spcPct val="110000"/>
              </a:lnSpc>
              <a:spcBef>
                <a:spcPts val="450"/>
              </a:spcBef>
            </a:pPr>
            <a:r>
              <a:rPr lang="zh-CN" altLang="en-US" dirty="0">
                <a:latin typeface="+mj-ea"/>
                <a:ea typeface="+mj-ea"/>
              </a:rPr>
              <a:t>网上报名系统的访谈记录如下：</a:t>
            </a:r>
          </a:p>
          <a:p>
            <a:pPr>
              <a:lnSpc>
                <a:spcPct val="110000"/>
              </a:lnSpc>
              <a:spcBef>
                <a:spcPts val="450"/>
              </a:spcBef>
            </a:pPr>
            <a:r>
              <a:rPr lang="en-US" altLang="zh-CN" dirty="0">
                <a:latin typeface="+mj-ea"/>
                <a:ea typeface="+mj-ea"/>
              </a:rPr>
              <a:t>1. </a:t>
            </a:r>
            <a:r>
              <a:rPr lang="zh-CN" altLang="en-US" dirty="0">
                <a:latin typeface="+mj-ea"/>
                <a:ea typeface="+mj-ea"/>
              </a:rPr>
              <a:t>用户：各省队参赛报名负责人和中国皮划艇协会管理人员。</a:t>
            </a:r>
            <a:endParaRPr lang="en-US" altLang="zh-CN" dirty="0">
              <a:latin typeface="+mj-ea"/>
              <a:ea typeface="+mj-ea"/>
            </a:endParaRPr>
          </a:p>
          <a:p>
            <a:pPr>
              <a:lnSpc>
                <a:spcPct val="110000"/>
              </a:lnSpc>
              <a:spcBef>
                <a:spcPts val="450"/>
              </a:spcBef>
            </a:pPr>
            <a:r>
              <a:rPr lang="en-US" altLang="zh-CN" dirty="0">
                <a:latin typeface="+mj-ea"/>
                <a:ea typeface="+mj-ea"/>
              </a:rPr>
              <a:t>2. </a:t>
            </a:r>
            <a:r>
              <a:rPr lang="zh-CN" altLang="en-US" dirty="0">
                <a:latin typeface="+mj-ea"/>
                <a:ea typeface="+mj-ea"/>
              </a:rPr>
              <a:t>各省队参赛报名负责人的主要业务：</a:t>
            </a:r>
            <a:endParaRPr lang="en-US" altLang="zh-CN" dirty="0">
              <a:latin typeface="+mj-ea"/>
              <a:ea typeface="+mj-ea"/>
            </a:endParaRPr>
          </a:p>
          <a:p>
            <a:pPr>
              <a:lnSpc>
                <a:spcPct val="110000"/>
              </a:lnSpc>
              <a:spcBef>
                <a:spcPts val="450"/>
              </a:spcBef>
            </a:pPr>
            <a:r>
              <a:rPr lang="zh-CN" altLang="zh-CN" dirty="0">
                <a:latin typeface="+mj-ea"/>
                <a:ea typeface="+mj-ea"/>
              </a:rPr>
              <a:t>（</a:t>
            </a:r>
            <a:r>
              <a:rPr lang="en-US" altLang="zh-CN" dirty="0">
                <a:latin typeface="+mj-ea"/>
                <a:ea typeface="+mj-ea"/>
              </a:rPr>
              <a:t>1</a:t>
            </a:r>
            <a:r>
              <a:rPr lang="zh-CN" altLang="zh-CN" dirty="0">
                <a:latin typeface="+mj-ea"/>
                <a:ea typeface="+mj-ea"/>
              </a:rPr>
              <a:t>）</a:t>
            </a:r>
            <a:r>
              <a:rPr lang="zh-CN" altLang="en-US" dirty="0">
                <a:latin typeface="+mj-ea"/>
                <a:ea typeface="+mj-ea"/>
              </a:rPr>
              <a:t>查看赛事信息</a:t>
            </a:r>
            <a:endParaRPr lang="en-US" altLang="zh-CN" dirty="0">
              <a:latin typeface="+mj-ea"/>
              <a:ea typeface="+mj-ea"/>
            </a:endParaRPr>
          </a:p>
          <a:p>
            <a:pPr>
              <a:lnSpc>
                <a:spcPct val="110000"/>
              </a:lnSpc>
              <a:spcBef>
                <a:spcPts val="450"/>
              </a:spcBef>
            </a:pPr>
            <a:r>
              <a:rPr lang="zh-CN" altLang="zh-CN" dirty="0">
                <a:latin typeface="+mj-ea"/>
                <a:ea typeface="+mj-ea"/>
              </a:rPr>
              <a:t>（</a:t>
            </a:r>
            <a:r>
              <a:rPr lang="en-US" altLang="zh-CN" dirty="0">
                <a:latin typeface="+mj-ea"/>
                <a:ea typeface="+mj-ea"/>
              </a:rPr>
              <a:t>2</a:t>
            </a:r>
            <a:r>
              <a:rPr lang="zh-CN" altLang="zh-CN" dirty="0">
                <a:latin typeface="+mj-ea"/>
                <a:ea typeface="+mj-ea"/>
              </a:rPr>
              <a:t>）</a:t>
            </a:r>
            <a:r>
              <a:rPr lang="zh-CN" altLang="en-US" dirty="0">
                <a:latin typeface="+mj-ea"/>
                <a:ea typeface="+mj-ea"/>
              </a:rPr>
              <a:t>报名</a:t>
            </a:r>
            <a:r>
              <a:rPr lang="zh-CN" altLang="zh-CN" dirty="0">
                <a:latin typeface="+mj-ea"/>
                <a:ea typeface="+mj-ea"/>
              </a:rPr>
              <a:t>：</a:t>
            </a:r>
            <a:endParaRPr lang="en-US" altLang="zh-CN" dirty="0">
              <a:latin typeface="+mj-ea"/>
              <a:ea typeface="+mj-ea"/>
            </a:endParaRPr>
          </a:p>
          <a:p>
            <a:pPr marL="82391">
              <a:lnSpc>
                <a:spcPct val="110000"/>
              </a:lnSpc>
              <a:spcBef>
                <a:spcPts val="450"/>
              </a:spcBef>
            </a:pPr>
            <a:r>
              <a:rPr lang="en-US" altLang="zh-CN" dirty="0">
                <a:latin typeface="+mj-ea"/>
                <a:ea typeface="+mj-ea"/>
              </a:rPr>
              <a:t>          </a:t>
            </a:r>
            <a:r>
              <a:rPr lang="en-US" altLang="zh-CN" dirty="0" err="1">
                <a:latin typeface="+mj-ea"/>
                <a:ea typeface="+mj-ea"/>
              </a:rPr>
              <a:t>i</a:t>
            </a:r>
            <a:r>
              <a:rPr lang="zh-CN" altLang="en-US" dirty="0">
                <a:latin typeface="+mj-ea"/>
                <a:ea typeface="+mj-ea"/>
              </a:rPr>
              <a:t>）参赛单位信息填报和修改</a:t>
            </a:r>
            <a:endParaRPr lang="en-US" altLang="zh-CN" dirty="0">
              <a:latin typeface="+mj-ea"/>
              <a:ea typeface="+mj-ea"/>
            </a:endParaRPr>
          </a:p>
          <a:p>
            <a:pPr marL="82391">
              <a:lnSpc>
                <a:spcPct val="110000"/>
              </a:lnSpc>
              <a:spcBef>
                <a:spcPts val="450"/>
              </a:spcBef>
            </a:pPr>
            <a:r>
              <a:rPr lang="en-US" altLang="zh-CN" dirty="0">
                <a:latin typeface="+mj-ea"/>
                <a:ea typeface="+mj-ea"/>
              </a:rPr>
              <a:t>          ii</a:t>
            </a:r>
            <a:r>
              <a:rPr lang="zh-CN" altLang="en-US" dirty="0">
                <a:latin typeface="+mj-ea"/>
                <a:ea typeface="+mj-ea"/>
              </a:rPr>
              <a:t>）参赛运动员信息填报和修改</a:t>
            </a:r>
            <a:endParaRPr lang="en-US" altLang="zh-CN" dirty="0">
              <a:latin typeface="+mj-ea"/>
              <a:ea typeface="+mj-ea"/>
            </a:endParaRPr>
          </a:p>
        </p:txBody>
      </p:sp>
      <p:sp>
        <p:nvSpPr>
          <p:cNvPr id="7" name="文本框 6"/>
          <p:cNvSpPr txBox="1"/>
          <p:nvPr/>
        </p:nvSpPr>
        <p:spPr>
          <a:xfrm>
            <a:off x="4976285" y="1147721"/>
            <a:ext cx="3683977" cy="3262240"/>
          </a:xfrm>
          <a:prstGeom prst="rect">
            <a:avLst/>
          </a:prstGeom>
          <a:noFill/>
        </p:spPr>
        <p:txBody>
          <a:bodyPr wrap="square" rtlCol="0">
            <a:spAutoFit/>
          </a:bodyPr>
          <a:lstStyle/>
          <a:p>
            <a:pPr>
              <a:lnSpc>
                <a:spcPct val="110000"/>
              </a:lnSpc>
              <a:spcBef>
                <a:spcPts val="450"/>
              </a:spcBef>
            </a:pPr>
            <a:r>
              <a:rPr lang="en-US" altLang="zh-CN" dirty="0">
                <a:latin typeface="+mj-ea"/>
                <a:ea typeface="+mj-ea"/>
              </a:rPr>
              <a:t>3. </a:t>
            </a:r>
            <a:r>
              <a:rPr lang="zh-CN" altLang="en-US" dirty="0">
                <a:latin typeface="+mj-ea"/>
                <a:ea typeface="+mj-ea"/>
              </a:rPr>
              <a:t>中国皮划艇协会管理人员的主要业务：</a:t>
            </a:r>
          </a:p>
          <a:p>
            <a:pPr>
              <a:lnSpc>
                <a:spcPct val="110000"/>
              </a:lnSpc>
              <a:spcBef>
                <a:spcPts val="450"/>
              </a:spcBef>
            </a:pPr>
            <a:r>
              <a:rPr lang="zh-CN" altLang="en-US" dirty="0">
                <a:latin typeface="+mj-ea"/>
                <a:ea typeface="+mj-ea"/>
              </a:rPr>
              <a:t>（</a:t>
            </a:r>
            <a:r>
              <a:rPr lang="en-US" altLang="zh-CN" dirty="0">
                <a:latin typeface="+mj-ea"/>
                <a:ea typeface="+mj-ea"/>
              </a:rPr>
              <a:t>1</a:t>
            </a:r>
            <a:r>
              <a:rPr lang="zh-CN" altLang="en-US" dirty="0">
                <a:latin typeface="+mj-ea"/>
                <a:ea typeface="+mj-ea"/>
              </a:rPr>
              <a:t>）各省队用户管理</a:t>
            </a:r>
          </a:p>
          <a:p>
            <a:pPr>
              <a:lnSpc>
                <a:spcPct val="110000"/>
              </a:lnSpc>
              <a:spcBef>
                <a:spcPts val="450"/>
              </a:spcBef>
            </a:pPr>
            <a:r>
              <a:rPr lang="zh-CN" altLang="en-US" dirty="0">
                <a:latin typeface="+mj-ea"/>
                <a:ea typeface="+mj-ea"/>
              </a:rPr>
              <a:t>（</a:t>
            </a:r>
            <a:r>
              <a:rPr lang="en-US" altLang="zh-CN" dirty="0">
                <a:latin typeface="+mj-ea"/>
                <a:ea typeface="+mj-ea"/>
              </a:rPr>
              <a:t>2</a:t>
            </a:r>
            <a:r>
              <a:rPr lang="zh-CN" altLang="en-US" dirty="0">
                <a:latin typeface="+mj-ea"/>
                <a:ea typeface="+mj-ea"/>
              </a:rPr>
              <a:t>）运动员管理</a:t>
            </a:r>
          </a:p>
          <a:p>
            <a:pPr>
              <a:lnSpc>
                <a:spcPct val="110000"/>
              </a:lnSpc>
              <a:spcBef>
                <a:spcPts val="450"/>
              </a:spcBef>
            </a:pPr>
            <a:r>
              <a:rPr lang="zh-CN" altLang="en-US" dirty="0">
                <a:latin typeface="+mj-ea"/>
                <a:ea typeface="+mj-ea"/>
              </a:rPr>
              <a:t>（</a:t>
            </a:r>
            <a:r>
              <a:rPr lang="en-US" altLang="zh-CN" dirty="0">
                <a:latin typeface="+mj-ea"/>
                <a:ea typeface="+mj-ea"/>
              </a:rPr>
              <a:t>3</a:t>
            </a:r>
            <a:r>
              <a:rPr lang="zh-CN" altLang="en-US" dirty="0">
                <a:latin typeface="+mj-ea"/>
                <a:ea typeface="+mj-ea"/>
              </a:rPr>
              <a:t>）报名管理</a:t>
            </a:r>
          </a:p>
          <a:p>
            <a:pPr>
              <a:lnSpc>
                <a:spcPct val="110000"/>
              </a:lnSpc>
              <a:spcBef>
                <a:spcPts val="450"/>
              </a:spcBef>
            </a:pPr>
            <a:r>
              <a:rPr lang="zh-CN" altLang="en-US" dirty="0">
                <a:latin typeface="+mj-ea"/>
                <a:ea typeface="+mj-ea"/>
              </a:rPr>
              <a:t>          </a:t>
            </a:r>
            <a:r>
              <a:rPr lang="en-US" altLang="zh-CN" dirty="0" err="1">
                <a:latin typeface="+mj-ea"/>
                <a:ea typeface="+mj-ea"/>
              </a:rPr>
              <a:t>i</a:t>
            </a:r>
            <a:r>
              <a:rPr lang="zh-CN" altLang="en-US" dirty="0">
                <a:latin typeface="+mj-ea"/>
                <a:ea typeface="+mj-ea"/>
              </a:rPr>
              <a:t>）报名单位信息</a:t>
            </a:r>
          </a:p>
          <a:p>
            <a:pPr>
              <a:lnSpc>
                <a:spcPct val="110000"/>
              </a:lnSpc>
              <a:spcBef>
                <a:spcPts val="450"/>
              </a:spcBef>
            </a:pPr>
            <a:r>
              <a:rPr lang="zh-CN" altLang="en-US" dirty="0">
                <a:latin typeface="+mj-ea"/>
                <a:ea typeface="+mj-ea"/>
              </a:rPr>
              <a:t>          </a:t>
            </a:r>
            <a:r>
              <a:rPr lang="en-US" altLang="zh-CN" dirty="0">
                <a:latin typeface="+mj-ea"/>
                <a:ea typeface="+mj-ea"/>
              </a:rPr>
              <a:t>ii</a:t>
            </a:r>
            <a:r>
              <a:rPr lang="zh-CN" altLang="en-US" dirty="0">
                <a:latin typeface="+mj-ea"/>
                <a:ea typeface="+mj-ea"/>
              </a:rPr>
              <a:t>）报名运动员信息</a:t>
            </a:r>
          </a:p>
          <a:p>
            <a:pPr>
              <a:lnSpc>
                <a:spcPct val="110000"/>
              </a:lnSpc>
              <a:spcBef>
                <a:spcPts val="450"/>
              </a:spcBef>
            </a:pPr>
            <a:r>
              <a:rPr lang="zh-CN" altLang="en-US" dirty="0">
                <a:latin typeface="+mj-ea"/>
                <a:ea typeface="+mj-ea"/>
              </a:rPr>
              <a:t>（</a:t>
            </a:r>
            <a:r>
              <a:rPr lang="en-US" altLang="zh-CN" dirty="0">
                <a:latin typeface="+mj-ea"/>
                <a:ea typeface="+mj-ea"/>
              </a:rPr>
              <a:t>4</a:t>
            </a:r>
            <a:r>
              <a:rPr lang="zh-CN" altLang="en-US" dirty="0">
                <a:latin typeface="+mj-ea"/>
                <a:ea typeface="+mj-ea"/>
              </a:rPr>
              <a:t>）赛事管理</a:t>
            </a:r>
          </a:p>
          <a:p>
            <a:pPr>
              <a:lnSpc>
                <a:spcPct val="110000"/>
              </a:lnSpc>
              <a:spcBef>
                <a:spcPts val="450"/>
              </a:spcBef>
            </a:pPr>
            <a:r>
              <a:rPr lang="zh-CN" altLang="en-US" dirty="0">
                <a:latin typeface="+mj-ea"/>
                <a:ea typeface="+mj-ea"/>
              </a:rPr>
              <a:t>          </a:t>
            </a:r>
            <a:r>
              <a:rPr lang="en-US" altLang="zh-CN" dirty="0" err="1">
                <a:latin typeface="+mj-ea"/>
                <a:ea typeface="+mj-ea"/>
              </a:rPr>
              <a:t>i</a:t>
            </a:r>
            <a:r>
              <a:rPr lang="zh-CN" altLang="en-US" dirty="0">
                <a:latin typeface="+mj-ea"/>
                <a:ea typeface="+mj-ea"/>
              </a:rPr>
              <a:t>）赛事基本信息</a:t>
            </a: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网上报名系统的第一次访谈记录（节选）</a:t>
            </a:r>
            <a:endParaRPr lang="zh-CN" altLang="en-US" dirty="0"/>
          </a:p>
        </p:txBody>
      </p:sp>
      <p:sp>
        <p:nvSpPr>
          <p:cNvPr id="5" name="日期占位符 4"/>
          <p:cNvSpPr>
            <a:spLocks noGrp="1"/>
          </p:cNvSpPr>
          <p:nvPr>
            <p:ph type="dt" sz="half" idx="10"/>
          </p:nvPr>
        </p:nvSpPr>
        <p:spPr/>
        <p:txBody>
          <a:bodyPr/>
          <a:lstStyle/>
          <a:p>
            <a:fld id="{37333D0E-4F84-40A7-BEE1-01ACAF56FD80}" type="datetime1">
              <a:rPr lang="zh-CN" altLang="en-US" smtClean="0"/>
              <a:t>2022/3/30</a:t>
            </a:fld>
            <a:endParaRPr lang="zh-CN" altLang="en-US"/>
          </a:p>
        </p:txBody>
      </p:sp>
      <p:sp>
        <p:nvSpPr>
          <p:cNvPr id="8" name="页脚占位符 7"/>
          <p:cNvSpPr>
            <a:spLocks noGrp="1"/>
          </p:cNvSpPr>
          <p:nvPr>
            <p:ph type="ftr" sz="quarter" idx="11"/>
          </p:nvPr>
        </p:nvSpPr>
        <p:spPr/>
        <p:txBody>
          <a:bodyPr/>
          <a:lstStyle/>
          <a:p>
            <a:r>
              <a:rPr lang="zh-CN" altLang="en-US"/>
              <a:t>软件工程</a:t>
            </a:r>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58</a:t>
            </a:fld>
            <a:endParaRPr lang="zh-CN" altLang="en-US"/>
          </a:p>
        </p:txBody>
      </p:sp>
    </p:spTree>
    <p:extLst>
      <p:ext uri="{BB962C8B-B14F-4D97-AF65-F5344CB8AC3E}">
        <p14:creationId xmlns:p14="http://schemas.microsoft.com/office/powerpoint/2010/main" val="48359256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364" y="1010859"/>
            <a:ext cx="6831623" cy="461665"/>
          </a:xfrm>
          <a:prstGeom prst="rect">
            <a:avLst/>
          </a:prstGeom>
          <a:noFill/>
        </p:spPr>
        <p:txBody>
          <a:bodyPr wrap="square" rtlCol="0">
            <a:spAutoFit/>
          </a:bodyPr>
          <a:lstStyle/>
          <a:p>
            <a:pPr marL="385763" indent="-385763">
              <a:spcBef>
                <a:spcPts val="900"/>
              </a:spcBef>
              <a:buFont typeface="+mj-lt"/>
              <a:buAutoNum type="arabicPeriod"/>
              <a:defRPr/>
            </a:pPr>
            <a:r>
              <a:rPr lang="zh-CN" altLang="en-US" sz="2400" dirty="0">
                <a:solidFill>
                  <a:schemeClr val="accent2"/>
                </a:solidFill>
                <a:latin typeface="+mj-ea"/>
                <a:ea typeface="+mj-ea"/>
              </a:rPr>
              <a:t>业务访谈</a:t>
            </a:r>
            <a:endParaRPr lang="en-US" altLang="zh-CN" sz="2400" dirty="0">
              <a:solidFill>
                <a:schemeClr val="accent2"/>
              </a:solidFill>
              <a:latin typeface="+mj-ea"/>
              <a:ea typeface="+mj-ea"/>
            </a:endParaRPr>
          </a:p>
        </p:txBody>
      </p:sp>
      <p:pic>
        <p:nvPicPr>
          <p:cNvPr id="6" name="图片 5"/>
          <p:cNvPicPr>
            <a:picLocks noChangeAspect="1"/>
          </p:cNvPicPr>
          <p:nvPr/>
        </p:nvPicPr>
        <p:blipFill>
          <a:blip r:embed="rId2">
            <a:clrChange>
              <a:clrFrom>
                <a:srgbClr val="FFFFFF"/>
              </a:clrFrom>
              <a:clrTo>
                <a:srgbClr val="FFFFFF">
                  <a:alpha val="0"/>
                </a:srgbClr>
              </a:clrTo>
            </a:clrChange>
          </a:blip>
          <a:stretch>
            <a:fillRect/>
          </a:stretch>
        </p:blipFill>
        <p:spPr>
          <a:xfrm>
            <a:off x="174557" y="1608303"/>
            <a:ext cx="5502900" cy="2903539"/>
          </a:xfrm>
          <a:prstGeom prst="rect">
            <a:avLst/>
          </a:prstGeom>
        </p:spPr>
      </p:pic>
      <p:pic>
        <p:nvPicPr>
          <p:cNvPr id="8" name="图片 7"/>
          <p:cNvPicPr>
            <a:picLocks noChangeAspect="1"/>
          </p:cNvPicPr>
          <p:nvPr/>
        </p:nvPicPr>
        <p:blipFill>
          <a:blip r:embed="rId3">
            <a:clrChange>
              <a:clrFrom>
                <a:srgbClr val="FFFFFF"/>
              </a:clrFrom>
              <a:clrTo>
                <a:srgbClr val="FFFFFF">
                  <a:alpha val="0"/>
                </a:srgbClr>
              </a:clrTo>
            </a:clrChange>
          </a:blip>
          <a:stretch>
            <a:fillRect/>
          </a:stretch>
        </p:blipFill>
        <p:spPr>
          <a:xfrm>
            <a:off x="5569173" y="1218608"/>
            <a:ext cx="3466543" cy="1944199"/>
          </a:xfrm>
          <a:prstGeom prst="rect">
            <a:avLst/>
          </a:prstGeom>
        </p:spPr>
      </p:pic>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网上报名系统的第一次访谈记录（节选）</a:t>
            </a:r>
            <a:endParaRPr lang="zh-CN" altLang="en-US" dirty="0"/>
          </a:p>
        </p:txBody>
      </p:sp>
      <p:sp>
        <p:nvSpPr>
          <p:cNvPr id="5" name="日期占位符 4"/>
          <p:cNvSpPr>
            <a:spLocks noGrp="1"/>
          </p:cNvSpPr>
          <p:nvPr>
            <p:ph type="dt" sz="half" idx="10"/>
          </p:nvPr>
        </p:nvSpPr>
        <p:spPr/>
        <p:txBody>
          <a:bodyPr/>
          <a:lstStyle/>
          <a:p>
            <a:fld id="{ED46E9C7-745E-40B1-A7F0-FD96A0AAC0A4}" type="datetime1">
              <a:rPr lang="zh-CN" altLang="en-US" smtClean="0"/>
              <a:t>2022/3/30</a:t>
            </a:fld>
            <a:endParaRPr lang="zh-CN" altLang="en-US"/>
          </a:p>
        </p:txBody>
      </p:sp>
      <p:sp>
        <p:nvSpPr>
          <p:cNvPr id="7" name="页脚占位符 6"/>
          <p:cNvSpPr>
            <a:spLocks noGrp="1"/>
          </p:cNvSpPr>
          <p:nvPr>
            <p:ph type="ftr" sz="quarter" idx="11"/>
          </p:nvPr>
        </p:nvSpPr>
        <p:spPr/>
        <p:txBody>
          <a:bodyPr/>
          <a:lstStyle/>
          <a:p>
            <a:r>
              <a:rPr lang="zh-CN" altLang="en-US"/>
              <a:t>软件工程</a:t>
            </a:r>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59</a:t>
            </a:fld>
            <a:endParaRPr lang="zh-CN" altLang="en-US"/>
          </a:p>
        </p:txBody>
      </p:sp>
    </p:spTree>
    <p:extLst>
      <p:ext uri="{BB962C8B-B14F-4D97-AF65-F5344CB8AC3E}">
        <p14:creationId xmlns:p14="http://schemas.microsoft.com/office/powerpoint/2010/main" val="329445196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429E00C-CBBF-432F-B221-A185D1B1818D}"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6</a:t>
            </a:fld>
            <a:endParaRPr lang="zh-CN" altLang="en-US"/>
          </a:p>
        </p:txBody>
      </p:sp>
      <p:sp>
        <p:nvSpPr>
          <p:cNvPr id="8" name="文本框 7"/>
          <p:cNvSpPr txBox="1"/>
          <p:nvPr>
            <p:custDataLst>
              <p:tags r:id="rId2"/>
            </p:custDataLst>
          </p:nvPr>
        </p:nvSpPr>
        <p:spPr>
          <a:xfrm>
            <a:off x="914399" y="635000"/>
            <a:ext cx="7560733" cy="1607344"/>
          </a:xfrm>
          <a:prstGeom prst="rect">
            <a:avLst/>
          </a:prstGeom>
          <a:noFill/>
        </p:spPr>
        <p:txBody>
          <a:bodyPr vert="horz" wrap="square" rtlCol="0" anchor="ctr" anchorCtr="0">
            <a:noAutofit/>
          </a:bodyPr>
          <a:lstStyle/>
          <a:p>
            <a:pPr marL="93780" indent="-457200">
              <a:buFont typeface="+mj-lt"/>
              <a:buAutoNum type="arabicPeriod" startAt="4"/>
            </a:pPr>
            <a:r>
              <a:rPr lang="zh-CN" altLang="en-US" sz="2000" dirty="0"/>
              <a:t>某企业拟开发一个企业信息管理系统，系统功能与多个部门的业务相关。现希望该系统能够尽快投入使用，系统功能可以在使用过程中不断改善。则最适宜采用的软件过程模型为（ ）。</a:t>
            </a:r>
          </a:p>
        </p:txBody>
      </p:sp>
      <p:sp>
        <p:nvSpPr>
          <p:cNvPr id="9" name="文本框 8"/>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400" dirty="0"/>
              <a:t>瀑布模型</a:t>
            </a:r>
            <a:endParaRPr lang="en-US" altLang="zh-CN" sz="2400" dirty="0"/>
          </a:p>
        </p:txBody>
      </p:sp>
      <p:sp>
        <p:nvSpPr>
          <p:cNvPr id="10" name="文本框 9"/>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400" dirty="0"/>
              <a:t>原型模型</a:t>
            </a:r>
            <a:endParaRPr lang="en-US" altLang="zh-CN" sz="2400" dirty="0"/>
          </a:p>
        </p:txBody>
      </p:sp>
      <p:sp>
        <p:nvSpPr>
          <p:cNvPr id="11" name="文本框 10"/>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400" dirty="0"/>
              <a:t>演化（迭代）模型</a:t>
            </a:r>
            <a:endParaRPr lang="en-US" altLang="zh-CN" sz="2400" dirty="0"/>
          </a:p>
        </p:txBody>
      </p:sp>
      <p:sp>
        <p:nvSpPr>
          <p:cNvPr id="12" name="文本框 11"/>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400" dirty="0"/>
              <a:t>螺旋模型</a:t>
            </a:r>
          </a:p>
        </p:txBody>
      </p:sp>
      <p:sp>
        <p:nvSpPr>
          <p:cNvPr id="13" name="椭圆 12"/>
          <p:cNvSpPr>
            <a:spLocks noChangeAspect="1"/>
          </p:cNvSpPr>
          <p:nvPr>
            <p:custDataLst>
              <p:tags r:id="rId7"/>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8"/>
            </p:custDataLst>
          </p:nvPr>
        </p:nvSpPr>
        <p:spPr>
          <a:xfrm>
            <a:off x="1178719" y="278070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椭圆 15"/>
          <p:cNvSpPr>
            <a:spLocks noChangeAspect="1"/>
          </p:cNvSpPr>
          <p:nvPr>
            <p:custDataLst>
              <p:tags r:id="rId9"/>
            </p:custDataLst>
          </p:nvPr>
        </p:nvSpPr>
        <p:spPr>
          <a:xfrm>
            <a:off x="1178719" y="4066580"/>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10"/>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椭圆 22">
            <a:extLst>
              <a:ext uri="{FF2B5EF4-FFF2-40B4-BE49-F238E27FC236}">
                <a16:creationId xmlns:a16="http://schemas.microsoft.com/office/drawing/2014/main" id="{8D9E2AA1-0257-4A25-B0F0-32E3A344791C}"/>
              </a:ext>
            </a:extLst>
          </p:cNvPr>
          <p:cNvSpPr>
            <a:spLocks noChangeAspect="1"/>
          </p:cNvSpPr>
          <p:nvPr>
            <p:custDataLst>
              <p:tags r:id="rId11"/>
            </p:custDataLst>
          </p:nvPr>
        </p:nvSpPr>
        <p:spPr>
          <a:xfrm>
            <a:off x="1178719" y="348047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2" name="组合 21"/>
          <p:cNvGrpSpPr/>
          <p:nvPr>
            <p:custDataLst>
              <p:tags r:id="rId12"/>
            </p:custDataLst>
          </p:nvPr>
        </p:nvGrpSpPr>
        <p:grpSpPr>
          <a:xfrm>
            <a:off x="0" y="0"/>
            <a:ext cx="9144000" cy="635000"/>
            <a:chOff x="0" y="0"/>
            <a:chExt cx="9144000" cy="635000"/>
          </a:xfrm>
        </p:grpSpPr>
        <p:sp>
          <p:nvSpPr>
            <p:cNvPr id="18" name="TitleBackground"/>
            <p:cNvSpPr/>
            <p:nvPr>
              <p:custDataLst>
                <p:tags r:id="rId15"/>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6"/>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1"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 name="图片 6"/>
          <p:cNvPicPr>
            <a:picLocks/>
          </p:cNvPicPr>
          <p:nvPr>
            <p:custDataLst>
              <p:tags r:id="rId13"/>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 name="文本框 1">
            <a:extLst>
              <a:ext uri="{FF2B5EF4-FFF2-40B4-BE49-F238E27FC236}">
                <a16:creationId xmlns:a16="http://schemas.microsoft.com/office/drawing/2014/main" id="{AAF76A22-20EE-4C8B-B70D-3C37E0A4CA8E}"/>
              </a:ext>
            </a:extLst>
          </p:cNvPr>
          <p:cNvSpPr txBox="1"/>
          <p:nvPr>
            <p:custDataLst>
              <p:tags r:id="rId14"/>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9781354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访谈需要注意的是</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60</a:t>
            </a:fld>
            <a:endParaRPr lang="zh-CN" altLang="en-US" dirty="0"/>
          </a:p>
        </p:txBody>
      </p:sp>
      <p:sp>
        <p:nvSpPr>
          <p:cNvPr id="5" name="文本占位符 4"/>
          <p:cNvSpPr>
            <a:spLocks noGrp="1"/>
          </p:cNvSpPr>
          <p:nvPr>
            <p:ph type="body" sz="quarter" idx="4294967295"/>
          </p:nvPr>
        </p:nvSpPr>
        <p:spPr>
          <a:xfrm>
            <a:off x="757988" y="1009650"/>
            <a:ext cx="8100262" cy="3546475"/>
          </a:xfrm>
        </p:spPr>
        <p:txBody>
          <a:bodyPr>
            <a:normAutofit/>
          </a:bodyPr>
          <a:lstStyle/>
          <a:p>
            <a:pPr>
              <a:lnSpc>
                <a:spcPct val="130000"/>
              </a:lnSpc>
              <a:spcBef>
                <a:spcPts val="900"/>
              </a:spcBef>
            </a:pPr>
            <a:r>
              <a:rPr lang="zh-CN" altLang="en-US" sz="2400" dirty="0"/>
              <a:t>选择关键人物进行访谈。</a:t>
            </a:r>
          </a:p>
          <a:p>
            <a:pPr>
              <a:lnSpc>
                <a:spcPct val="130000"/>
              </a:lnSpc>
              <a:spcBef>
                <a:spcPts val="900"/>
              </a:spcBef>
            </a:pPr>
            <a:r>
              <a:rPr lang="zh-CN" altLang="en-US" sz="2400" dirty="0"/>
              <a:t>访谈的记录要条例清晰，真实有效。</a:t>
            </a:r>
            <a:endParaRPr lang="en-US" altLang="zh-CN" sz="2400" dirty="0"/>
          </a:p>
          <a:p>
            <a:pPr>
              <a:lnSpc>
                <a:spcPct val="130000"/>
              </a:lnSpc>
              <a:spcBef>
                <a:spcPts val="900"/>
              </a:spcBef>
            </a:pPr>
            <a:r>
              <a:rPr lang="zh-CN" altLang="en-US" sz="2400" dirty="0"/>
              <a:t>根据实际的情况，访谈可能会进行很多次，直到</a:t>
            </a:r>
            <a:r>
              <a:rPr lang="zh-CN" altLang="en-US" sz="2400" b="1" dirty="0">
                <a:solidFill>
                  <a:srgbClr val="FF0000"/>
                </a:solidFill>
              </a:rPr>
              <a:t>确实明确用户的需求</a:t>
            </a:r>
            <a:r>
              <a:rPr lang="zh-CN" altLang="en-US" sz="2400" dirty="0"/>
              <a:t>。</a:t>
            </a:r>
          </a:p>
          <a:p>
            <a:pPr>
              <a:lnSpc>
                <a:spcPct val="130000"/>
              </a:lnSpc>
              <a:spcBef>
                <a:spcPts val="900"/>
              </a:spcBef>
            </a:pPr>
            <a:r>
              <a:rPr lang="zh-CN" altLang="en-US" sz="2400" dirty="0"/>
              <a:t>注意应对需求的变化。</a:t>
            </a:r>
          </a:p>
        </p:txBody>
      </p:sp>
    </p:spTree>
    <p:extLst>
      <p:ext uri="{BB962C8B-B14F-4D97-AF65-F5344CB8AC3E}">
        <p14:creationId xmlns:p14="http://schemas.microsoft.com/office/powerpoint/2010/main" val="337540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up)">
                                      <p:cBhvr>
                                        <p:cTn id="11" dur="500"/>
                                        <p:tgtEl>
                                          <p:spTgt spid="5">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up)">
                                      <p:cBhvr>
                                        <p:cTn id="15" dur="500"/>
                                        <p:tgtEl>
                                          <p:spTgt spid="5">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up)">
                                      <p:cBhvr>
                                        <p:cTn id="1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本项目中增加的需求</a:t>
            </a:r>
          </a:p>
        </p:txBody>
      </p:sp>
      <p:sp>
        <p:nvSpPr>
          <p:cNvPr id="7" name="内容占位符 6"/>
          <p:cNvSpPr>
            <a:spLocks noGrp="1"/>
          </p:cNvSpPr>
          <p:nvPr>
            <p:ph idx="1"/>
          </p:nvPr>
        </p:nvSpPr>
        <p:spPr>
          <a:xfrm>
            <a:off x="938463" y="1070811"/>
            <a:ext cx="7662467" cy="3284621"/>
          </a:xfrm>
        </p:spPr>
        <p:txBody>
          <a:bodyPr/>
          <a:lstStyle/>
          <a:p>
            <a:r>
              <a:rPr lang="zh-CN" altLang="en-US" dirty="0"/>
              <a:t>协会管理员</a:t>
            </a:r>
            <a:r>
              <a:rPr lang="en-US" altLang="zh-CN" dirty="0"/>
              <a:t>——</a:t>
            </a:r>
            <a:r>
              <a:rPr lang="zh-CN" altLang="en-US" dirty="0"/>
              <a:t>赛事管理</a:t>
            </a:r>
            <a:endParaRPr lang="en-US" altLang="zh-CN" dirty="0"/>
          </a:p>
          <a:p>
            <a:pPr marL="800100" lvl="1" indent="-457200">
              <a:buFont typeface="+mj-lt"/>
              <a:buAutoNum type="arabicPeriod"/>
            </a:pPr>
            <a:r>
              <a:rPr lang="zh-CN" altLang="en-US" dirty="0"/>
              <a:t>主要比赛项目</a:t>
            </a:r>
            <a:endParaRPr lang="en-US" altLang="zh-CN" dirty="0"/>
          </a:p>
          <a:p>
            <a:pPr marL="800100" lvl="1" indent="-457200">
              <a:buFont typeface="+mj-lt"/>
              <a:buAutoNum type="arabicPeriod"/>
            </a:pPr>
            <a:r>
              <a:rPr lang="zh-CN" altLang="en-US" dirty="0"/>
              <a:t>赛事新闻（需进一步确定）</a:t>
            </a:r>
            <a:endParaRPr lang="en-US" altLang="zh-CN" dirty="0"/>
          </a:p>
          <a:p>
            <a:pPr>
              <a:spcBef>
                <a:spcPts val="2400"/>
              </a:spcBef>
            </a:pPr>
            <a:r>
              <a:rPr lang="zh-CN" altLang="en-US" dirty="0"/>
              <a:t>省队用户</a:t>
            </a:r>
            <a:endParaRPr lang="en-US" altLang="zh-CN" dirty="0"/>
          </a:p>
          <a:p>
            <a:pPr lvl="1"/>
            <a:r>
              <a:rPr lang="zh-CN" altLang="en-US" dirty="0"/>
              <a:t>参赛人员统计（需进一步确定）</a:t>
            </a:r>
          </a:p>
        </p:txBody>
      </p:sp>
      <p:sp>
        <p:nvSpPr>
          <p:cNvPr id="3" name="日期占位符 2"/>
          <p:cNvSpPr>
            <a:spLocks noGrp="1"/>
          </p:cNvSpPr>
          <p:nvPr>
            <p:ph type="dt" sz="half" idx="10"/>
          </p:nvPr>
        </p:nvSpPr>
        <p:spPr/>
        <p:txBody>
          <a:bodyPr/>
          <a:lstStyle/>
          <a:p>
            <a:fld id="{5902FD77-8323-485D-87E2-91A0E9C84954}" type="datetime1">
              <a:rPr lang="zh-CN" altLang="en-US" smtClean="0"/>
              <a:t>2022/3/30</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61</a:t>
            </a:fld>
            <a:endParaRPr lang="zh-CN" altLang="en-US"/>
          </a:p>
        </p:txBody>
      </p:sp>
    </p:spTree>
    <p:extLst>
      <p:ext uri="{BB962C8B-B14F-4D97-AF65-F5344CB8AC3E}">
        <p14:creationId xmlns:p14="http://schemas.microsoft.com/office/powerpoint/2010/main" val="3854904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0395" y="1037135"/>
            <a:ext cx="4456860" cy="3649978"/>
          </a:xfrm>
        </p:spPr>
        <p:txBody>
          <a:bodyPr>
            <a:normAutofit/>
          </a:bodyPr>
          <a:lstStyle/>
          <a:p>
            <a:pPr>
              <a:lnSpc>
                <a:spcPct val="120000"/>
              </a:lnSpc>
              <a:spcBef>
                <a:spcPts val="450"/>
              </a:spcBef>
            </a:pPr>
            <a:r>
              <a:rPr lang="zh-CN" altLang="en-US" b="1" dirty="0"/>
              <a:t>需求分析阶段的工作</a:t>
            </a:r>
            <a:endParaRPr lang="en-US" altLang="zh-CN" b="1" dirty="0"/>
          </a:p>
          <a:p>
            <a:pPr marL="994320" lvl="1" indent="-342900">
              <a:lnSpc>
                <a:spcPct val="120000"/>
              </a:lnSpc>
              <a:spcBef>
                <a:spcPts val="900"/>
              </a:spcBef>
              <a:buClr>
                <a:srgbClr val="CA0098"/>
              </a:buClr>
              <a:buFont typeface="Arial" panose="020B0604020202020204" pitchFamily="34" charset="0"/>
              <a:buChar char="♥"/>
            </a:pPr>
            <a:r>
              <a:rPr lang="zh-CN" altLang="en-US" dirty="0"/>
              <a:t>认识到需求分析的重要性</a:t>
            </a:r>
            <a:endParaRPr lang="en-US" altLang="zh-CN" dirty="0"/>
          </a:p>
          <a:p>
            <a:pPr marL="994320" lvl="1" indent="-342900">
              <a:lnSpc>
                <a:spcPct val="120000"/>
              </a:lnSpc>
              <a:spcBef>
                <a:spcPts val="900"/>
              </a:spcBef>
              <a:buClr>
                <a:srgbClr val="CA0098"/>
              </a:buClr>
              <a:buFont typeface="Arial" panose="020B0604020202020204" pitchFamily="34" charset="0"/>
              <a:buChar char="♥"/>
            </a:pPr>
            <a:r>
              <a:rPr lang="zh-CN" altLang="en-US" dirty="0"/>
              <a:t>了解需求分析阶段的工作任务、内容、过程</a:t>
            </a:r>
            <a:endParaRPr lang="en-US" altLang="zh-CN" dirty="0"/>
          </a:p>
          <a:p>
            <a:pPr marL="994320" lvl="1" indent="-342900">
              <a:lnSpc>
                <a:spcPct val="120000"/>
              </a:lnSpc>
              <a:spcBef>
                <a:spcPts val="900"/>
              </a:spcBef>
              <a:buClr>
                <a:srgbClr val="CA0098"/>
              </a:buClr>
              <a:buFont typeface="Arial" panose="020B0604020202020204" pitchFamily="34" charset="0"/>
              <a:buChar char="♥"/>
            </a:pPr>
            <a:r>
              <a:rPr lang="zh-CN" altLang="en-US" dirty="0"/>
              <a:t>学会需求获取，与人沟通的方法</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62</a:t>
            </a:fld>
            <a:endParaRPr lang="zh-CN" altLang="en-US" dirty="0"/>
          </a:p>
        </p:txBody>
      </p:sp>
      <p:sp>
        <p:nvSpPr>
          <p:cNvPr id="4" name="标题 3"/>
          <p:cNvSpPr>
            <a:spLocks noGrp="1"/>
          </p:cNvSpPr>
          <p:nvPr>
            <p:ph type="title"/>
          </p:nvPr>
        </p:nvSpPr>
        <p:spPr/>
        <p:txBody>
          <a:bodyPr/>
          <a:lstStyle/>
          <a:p>
            <a:r>
              <a:rPr lang="zh-CN" altLang="en-US" dirty="0"/>
              <a:t>本课小结</a:t>
            </a:r>
          </a:p>
        </p:txBody>
      </p:sp>
      <p:grpSp>
        <p:nvGrpSpPr>
          <p:cNvPr id="7" name="Group 6"/>
          <p:cNvGrpSpPr/>
          <p:nvPr/>
        </p:nvGrpSpPr>
        <p:grpSpPr>
          <a:xfrm>
            <a:off x="5749230" y="1461741"/>
            <a:ext cx="3209575" cy="3270280"/>
            <a:chOff x="3827463" y="1565275"/>
            <a:chExt cx="1195388" cy="1271588"/>
          </a:xfrm>
          <a:solidFill>
            <a:srgbClr val="92D050"/>
          </a:solidFill>
        </p:grpSpPr>
        <p:sp>
          <p:nvSpPr>
            <p:cNvPr id="8" name="Freeform 70"/>
            <p:cNvSpPr>
              <a:spLocks/>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9" name="Freeform 71"/>
            <p:cNvSpPr>
              <a:spLocks/>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0" name="Freeform 72"/>
            <p:cNvSpPr>
              <a:spLocks/>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1" name="Freeform 73"/>
            <p:cNvSpPr>
              <a:spLocks/>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 name="Freeform 74"/>
            <p:cNvSpPr>
              <a:spLocks/>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 name="Freeform 75"/>
            <p:cNvSpPr>
              <a:spLocks/>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4" name="Freeform 76"/>
            <p:cNvSpPr>
              <a:spLocks/>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5" name="Freeform 77"/>
            <p:cNvSpPr>
              <a:spLocks/>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6" name="Freeform 78"/>
            <p:cNvSpPr>
              <a:spLocks/>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7" name="Freeform 79"/>
            <p:cNvSpPr>
              <a:spLocks/>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8" name="Freeform 80"/>
            <p:cNvSpPr>
              <a:spLocks/>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9" name="Freeform 81"/>
            <p:cNvSpPr>
              <a:spLocks/>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0" name="Freeform 82"/>
            <p:cNvSpPr>
              <a:spLocks/>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1" name="Freeform 83"/>
            <p:cNvSpPr>
              <a:spLocks/>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Freeform 84"/>
            <p:cNvSpPr>
              <a:spLocks/>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3" name="Freeform 85"/>
            <p:cNvSpPr>
              <a:spLocks/>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4" name="Freeform 86"/>
            <p:cNvSpPr>
              <a:spLocks/>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5" name="Freeform 87"/>
            <p:cNvSpPr>
              <a:spLocks/>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6" name="Freeform 88"/>
            <p:cNvSpPr>
              <a:spLocks/>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Freeform 89"/>
            <p:cNvSpPr>
              <a:spLocks/>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8" name="Freeform 90"/>
            <p:cNvSpPr>
              <a:spLocks/>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9" name="Freeform 91"/>
            <p:cNvSpPr>
              <a:spLocks/>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0" name="Freeform 92"/>
            <p:cNvSpPr>
              <a:spLocks/>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1" name="Freeform 93"/>
            <p:cNvSpPr>
              <a:spLocks/>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2" name="Freeform 94"/>
            <p:cNvSpPr>
              <a:spLocks/>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3" name="Freeform 95"/>
            <p:cNvSpPr>
              <a:spLocks/>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4" name="Freeform 96"/>
            <p:cNvSpPr>
              <a:spLocks/>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5" name="Freeform 97"/>
            <p:cNvSpPr>
              <a:spLocks/>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A5E8C790-FD3A-4098-A017-D728D901B615}" type="datetime1">
              <a:rPr lang="zh-CN" altLang="en-US" smtClean="0"/>
              <a:t>2022/3/30</a:t>
            </a:fld>
            <a:endParaRPr lang="zh-CN" altLang="en-US" dirty="0"/>
          </a:p>
        </p:txBody>
      </p:sp>
      <p:sp>
        <p:nvSpPr>
          <p:cNvPr id="37" name="页脚占位符 3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69088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课后作业</a:t>
            </a:r>
          </a:p>
        </p:txBody>
      </p:sp>
      <p:sp>
        <p:nvSpPr>
          <p:cNvPr id="3" name="内容占位符 2"/>
          <p:cNvSpPr>
            <a:spLocks noGrp="1"/>
          </p:cNvSpPr>
          <p:nvPr>
            <p:ph idx="1"/>
          </p:nvPr>
        </p:nvSpPr>
        <p:spPr>
          <a:xfrm>
            <a:off x="961753" y="1238491"/>
            <a:ext cx="7640810" cy="3236626"/>
          </a:xfrm>
        </p:spPr>
        <p:txBody>
          <a:bodyPr>
            <a:normAutofit/>
          </a:bodyPr>
          <a:lstStyle/>
          <a:p>
            <a:pPr>
              <a:lnSpc>
                <a:spcPct val="120000"/>
              </a:lnSpc>
              <a:spcBef>
                <a:spcPts val="1200"/>
              </a:spcBef>
              <a:spcAft>
                <a:spcPts val="0"/>
              </a:spcAft>
            </a:pPr>
            <a:r>
              <a:rPr lang="zh-CN" altLang="en-US" sz="2400" dirty="0">
                <a:solidFill>
                  <a:schemeClr val="accent2">
                    <a:lumMod val="75000"/>
                  </a:schemeClr>
                </a:solidFill>
                <a:latin typeface="+mj-ea"/>
                <a:ea typeface="+mj-ea"/>
              </a:rPr>
              <a:t>学习相关</a:t>
            </a:r>
            <a:r>
              <a:rPr lang="zh-CN" altLang="en-US" sz="2400" dirty="0">
                <a:solidFill>
                  <a:schemeClr val="accent2">
                    <a:lumMod val="75000"/>
                  </a:schemeClr>
                </a:solidFill>
              </a:rPr>
              <a:t>开发</a:t>
            </a:r>
            <a:r>
              <a:rPr lang="zh-CN" altLang="en-US" sz="2400" dirty="0">
                <a:solidFill>
                  <a:schemeClr val="accent2">
                    <a:lumMod val="75000"/>
                  </a:schemeClr>
                </a:solidFill>
                <a:latin typeface="+mj-ea"/>
                <a:ea typeface="+mj-ea"/>
              </a:rPr>
              <a:t>技术</a:t>
            </a:r>
            <a:endParaRPr lang="en-US" altLang="zh-CN" sz="2400" dirty="0">
              <a:solidFill>
                <a:schemeClr val="accent2">
                  <a:lumMod val="75000"/>
                </a:schemeClr>
              </a:solidFill>
              <a:latin typeface="+mj-ea"/>
              <a:ea typeface="+mj-ea"/>
            </a:endParaRPr>
          </a:p>
          <a:p>
            <a:pPr>
              <a:lnSpc>
                <a:spcPct val="120000"/>
              </a:lnSpc>
              <a:spcBef>
                <a:spcPts val="1200"/>
              </a:spcBef>
              <a:spcAft>
                <a:spcPts val="0"/>
              </a:spcAft>
            </a:pPr>
            <a:r>
              <a:rPr lang="zh-CN" altLang="en-US" sz="2400" dirty="0">
                <a:solidFill>
                  <a:schemeClr val="accent2">
                    <a:lumMod val="75000"/>
                  </a:schemeClr>
                </a:solidFill>
                <a:latin typeface="+mj-ea"/>
                <a:ea typeface="+mj-ea"/>
              </a:rPr>
              <a:t>学习慕课视频</a:t>
            </a:r>
            <a:endParaRPr lang="en-US" altLang="zh-CN" sz="2400" dirty="0">
              <a:solidFill>
                <a:schemeClr val="accent2">
                  <a:lumMod val="75000"/>
                </a:schemeClr>
              </a:solidFill>
              <a:latin typeface="+mj-ea"/>
              <a:ea typeface="+mj-ea"/>
            </a:endParaRPr>
          </a:p>
          <a:p>
            <a:pPr>
              <a:lnSpc>
                <a:spcPct val="120000"/>
              </a:lnSpc>
            </a:pPr>
            <a:r>
              <a:rPr lang="zh-CN" altLang="en-US" sz="2400" dirty="0">
                <a:solidFill>
                  <a:schemeClr val="accent2">
                    <a:lumMod val="75000"/>
                  </a:schemeClr>
                </a:solidFill>
              </a:rPr>
              <a:t>学习相关软件如</a:t>
            </a:r>
            <a:r>
              <a:rPr lang="en-US" altLang="zh-CN" sz="2400" dirty="0" err="1">
                <a:solidFill>
                  <a:schemeClr val="accent2">
                    <a:lumMod val="75000"/>
                  </a:schemeClr>
                </a:solidFill>
              </a:rPr>
              <a:t>Axure</a:t>
            </a:r>
            <a:r>
              <a:rPr lang="zh-CN" altLang="en-US" sz="2400" dirty="0">
                <a:solidFill>
                  <a:schemeClr val="accent2">
                    <a:lumMod val="75000"/>
                  </a:schemeClr>
                </a:solidFill>
              </a:rPr>
              <a:t>、</a:t>
            </a:r>
            <a:r>
              <a:rPr lang="en-US" altLang="zh-CN" sz="2400" dirty="0">
                <a:solidFill>
                  <a:schemeClr val="accent2">
                    <a:lumMod val="75000"/>
                  </a:schemeClr>
                </a:solidFill>
              </a:rPr>
              <a:t>GitHub</a:t>
            </a:r>
            <a:r>
              <a:rPr lang="zh-CN" altLang="en-US" sz="2400" dirty="0">
                <a:solidFill>
                  <a:schemeClr val="accent2">
                    <a:lumMod val="75000"/>
                  </a:schemeClr>
                </a:solidFill>
              </a:rPr>
              <a:t>、</a:t>
            </a:r>
            <a:r>
              <a:rPr lang="en-US" altLang="zh-CN" sz="2400" dirty="0" err="1">
                <a:solidFill>
                  <a:srgbClr val="FF0000"/>
                </a:solidFill>
              </a:rPr>
              <a:t>StarUML</a:t>
            </a:r>
            <a:r>
              <a:rPr lang="zh-CN" altLang="en-US" sz="2400" dirty="0">
                <a:solidFill>
                  <a:schemeClr val="accent2">
                    <a:lumMod val="75000"/>
                  </a:schemeClr>
                </a:solidFill>
              </a:rPr>
              <a:t>等</a:t>
            </a:r>
            <a:endParaRPr lang="en-US" altLang="zh-CN" sz="2400" dirty="0">
              <a:solidFill>
                <a:schemeClr val="accent2">
                  <a:lumMod val="75000"/>
                </a:schemeClr>
              </a:solidFill>
            </a:endParaRPr>
          </a:p>
          <a:p>
            <a:pPr>
              <a:lnSpc>
                <a:spcPct val="120000"/>
              </a:lnSpc>
              <a:spcBef>
                <a:spcPts val="1200"/>
              </a:spcBef>
              <a:spcAft>
                <a:spcPts val="0"/>
              </a:spcAft>
            </a:pPr>
            <a:r>
              <a:rPr lang="zh-CN" altLang="en-US" sz="2400" dirty="0">
                <a:solidFill>
                  <a:schemeClr val="accent2">
                    <a:lumMod val="75000"/>
                  </a:schemeClr>
                </a:solidFill>
              </a:rPr>
              <a:t>完善项目开发计划</a:t>
            </a:r>
            <a:endParaRPr lang="en-US" altLang="zh-CN" sz="2400" dirty="0">
              <a:solidFill>
                <a:schemeClr val="accent2">
                  <a:lumMod val="75000"/>
                </a:schemeClr>
              </a:solidFill>
            </a:endParaRPr>
          </a:p>
        </p:txBody>
      </p:sp>
      <p:sp>
        <p:nvSpPr>
          <p:cNvPr id="4" name="日期占位符 3"/>
          <p:cNvSpPr>
            <a:spLocks noGrp="1"/>
          </p:cNvSpPr>
          <p:nvPr>
            <p:ph type="dt" sz="half" idx="10"/>
          </p:nvPr>
        </p:nvSpPr>
        <p:spPr/>
        <p:txBody>
          <a:bodyPr/>
          <a:lstStyle/>
          <a:p>
            <a:fld id="{EEB28E7E-7D2B-4613-BE23-6231E835EF3A}"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63</a:t>
            </a:fld>
            <a:endParaRPr lang="zh-CN" altLang="en-US"/>
          </a:p>
        </p:txBody>
      </p:sp>
      <p:pic>
        <p:nvPicPr>
          <p:cNvPr id="8" name="图片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90965" y="2976339"/>
            <a:ext cx="1267285" cy="1267285"/>
          </a:xfrm>
          <a:prstGeom prst="rect">
            <a:avLst/>
          </a:prstGeom>
        </p:spPr>
      </p:pic>
    </p:spTree>
    <p:extLst>
      <p:ext uri="{BB962C8B-B14F-4D97-AF65-F5344CB8AC3E}">
        <p14:creationId xmlns:p14="http://schemas.microsoft.com/office/powerpoint/2010/main" val="19704387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833" y="1099039"/>
            <a:ext cx="7631777" cy="2654573"/>
          </a:xfrm>
          <a:prstGeom prst="rect">
            <a:avLst/>
          </a:prstGeom>
          <a:noFill/>
        </p:spPr>
        <p:txBody>
          <a:bodyPr wrap="square" rtlCol="0">
            <a:spAutoFit/>
          </a:bodyPr>
          <a:lstStyle/>
          <a:p>
            <a:pPr>
              <a:lnSpc>
                <a:spcPct val="120000"/>
              </a:lnSpc>
              <a:spcBef>
                <a:spcPts val="900"/>
              </a:spcBef>
            </a:pPr>
            <a:r>
              <a:rPr lang="zh-CN" altLang="en-US" sz="2400" dirty="0">
                <a:solidFill>
                  <a:schemeClr val="accent2">
                    <a:lumMod val="75000"/>
                  </a:schemeClr>
                </a:solidFill>
                <a:latin typeface="+mj-ea"/>
                <a:ea typeface="+mj-ea"/>
              </a:rPr>
              <a:t>本周的实验需要大家开始进行需求分析工作，具体任务如下：</a:t>
            </a:r>
            <a:endParaRPr lang="en-US" altLang="zh-CN" sz="2400" dirty="0">
              <a:solidFill>
                <a:schemeClr val="accent2">
                  <a:lumMod val="75000"/>
                </a:schemeClr>
              </a:solidFill>
              <a:latin typeface="+mj-ea"/>
              <a:ea typeface="+mj-ea"/>
            </a:endParaRPr>
          </a:p>
          <a:p>
            <a:pPr marL="385763" indent="-385763">
              <a:lnSpc>
                <a:spcPct val="120000"/>
              </a:lnSpc>
              <a:spcBef>
                <a:spcPts val="900"/>
              </a:spcBef>
              <a:buFont typeface="+mj-lt"/>
              <a:buAutoNum type="arabicPeriod"/>
            </a:pPr>
            <a:r>
              <a:rPr lang="zh-CN" altLang="en-US" sz="2400" dirty="0">
                <a:solidFill>
                  <a:schemeClr val="accent2">
                    <a:lumMod val="75000"/>
                  </a:schemeClr>
                </a:solidFill>
                <a:latin typeface="+mj-ea"/>
                <a:ea typeface="+mj-ea"/>
              </a:rPr>
              <a:t>与用户进行沟通，获取需求；</a:t>
            </a:r>
            <a:endParaRPr lang="en-US" altLang="zh-CN" sz="2400" dirty="0">
              <a:solidFill>
                <a:schemeClr val="accent2">
                  <a:lumMod val="75000"/>
                </a:schemeClr>
              </a:solidFill>
              <a:latin typeface="+mj-ea"/>
              <a:ea typeface="+mj-ea"/>
            </a:endParaRPr>
          </a:p>
          <a:p>
            <a:pPr marL="385763" indent="-385763">
              <a:lnSpc>
                <a:spcPct val="120000"/>
              </a:lnSpc>
              <a:spcBef>
                <a:spcPts val="900"/>
              </a:spcBef>
              <a:buFont typeface="+mj-lt"/>
              <a:buAutoNum type="arabicPeriod"/>
            </a:pPr>
            <a:r>
              <a:rPr lang="zh-CN" altLang="en-US" sz="2400" dirty="0">
                <a:solidFill>
                  <a:schemeClr val="accent2">
                    <a:lumMod val="75000"/>
                  </a:schemeClr>
                </a:solidFill>
                <a:latin typeface="+mj-ea"/>
                <a:ea typeface="+mj-ea"/>
              </a:rPr>
              <a:t>对系统的业务、流程和数据进行分析；</a:t>
            </a:r>
            <a:endParaRPr lang="en-US" altLang="zh-CN" sz="2400" dirty="0">
              <a:solidFill>
                <a:schemeClr val="accent2">
                  <a:lumMod val="75000"/>
                </a:schemeClr>
              </a:solidFill>
              <a:latin typeface="+mj-ea"/>
              <a:ea typeface="+mj-ea"/>
            </a:endParaRPr>
          </a:p>
          <a:p>
            <a:pPr marL="385763" indent="-385763">
              <a:lnSpc>
                <a:spcPct val="120000"/>
              </a:lnSpc>
              <a:spcBef>
                <a:spcPts val="900"/>
              </a:spcBef>
              <a:buFont typeface="+mj-lt"/>
              <a:buAutoNum type="arabicPeriod"/>
            </a:pPr>
            <a:r>
              <a:rPr lang="zh-CN" altLang="en-US" sz="2400" dirty="0">
                <a:solidFill>
                  <a:schemeClr val="accent2">
                    <a:lumMod val="75000"/>
                  </a:schemeClr>
                </a:solidFill>
                <a:latin typeface="+mj-ea"/>
                <a:ea typeface="+mj-ea"/>
              </a:rPr>
              <a:t>整理出业务分析报告。</a:t>
            </a:r>
            <a:endParaRPr lang="en-US" altLang="zh-CN" sz="2400" dirty="0">
              <a:solidFill>
                <a:schemeClr val="accent2">
                  <a:lumMod val="75000"/>
                </a:schemeClr>
              </a:solidFill>
              <a:latin typeface="+mj-ea"/>
              <a:ea typeface="+mj-ea"/>
            </a:endParaRP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实验任务</a:t>
            </a:r>
            <a:endParaRPr lang="zh-CN" altLang="en-US" dirty="0"/>
          </a:p>
        </p:txBody>
      </p:sp>
      <p:grpSp>
        <p:nvGrpSpPr>
          <p:cNvPr id="5" name="组合 4"/>
          <p:cNvGrpSpPr/>
          <p:nvPr/>
        </p:nvGrpSpPr>
        <p:grpSpPr>
          <a:xfrm>
            <a:off x="6858001" y="2211541"/>
            <a:ext cx="1891966" cy="1999512"/>
            <a:chOff x="1516062" y="3403601"/>
            <a:chExt cx="2560638" cy="2846387"/>
          </a:xfrm>
          <a:solidFill>
            <a:schemeClr val="tx1">
              <a:lumMod val="65000"/>
              <a:lumOff val="35000"/>
            </a:schemeClr>
          </a:solidFill>
        </p:grpSpPr>
        <p:sp>
          <p:nvSpPr>
            <p:cNvPr id="6" name="Freeform 6"/>
            <p:cNvSpPr>
              <a:spLocks/>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0"/>
            <p:cNvSpPr>
              <a:spLocks/>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1"/>
            <p:cNvSpPr>
              <a:spLocks/>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2"/>
            <p:cNvSpPr>
              <a:spLocks/>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4"/>
            <p:cNvSpPr>
              <a:spLocks/>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5"/>
            <p:cNvSpPr>
              <a:spLocks/>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6"/>
            <p:cNvSpPr>
              <a:spLocks/>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 name="日期占位符 14"/>
          <p:cNvSpPr>
            <a:spLocks noGrp="1"/>
          </p:cNvSpPr>
          <p:nvPr>
            <p:ph type="dt" sz="half" idx="10"/>
          </p:nvPr>
        </p:nvSpPr>
        <p:spPr/>
        <p:txBody>
          <a:bodyPr/>
          <a:lstStyle/>
          <a:p>
            <a:fld id="{33CD694D-610E-402B-8C24-BCC4D3FBCB73}" type="datetime1">
              <a:rPr lang="zh-CN" altLang="en-US" smtClean="0"/>
              <a:t>2022/3/30</a:t>
            </a:fld>
            <a:endParaRPr lang="zh-CN" altLang="en-US"/>
          </a:p>
        </p:txBody>
      </p:sp>
      <p:sp>
        <p:nvSpPr>
          <p:cNvPr id="16" name="页脚占位符 15"/>
          <p:cNvSpPr>
            <a:spLocks noGrp="1"/>
          </p:cNvSpPr>
          <p:nvPr>
            <p:ph type="ftr" sz="quarter" idx="11"/>
          </p:nvPr>
        </p:nvSpPr>
        <p:spPr/>
        <p:txBody>
          <a:bodyPr/>
          <a:lstStyle/>
          <a:p>
            <a:r>
              <a:rPr lang="zh-CN" altLang="en-US"/>
              <a:t>软件工程</a:t>
            </a:r>
          </a:p>
        </p:txBody>
      </p:sp>
      <p:sp>
        <p:nvSpPr>
          <p:cNvPr id="17" name="灯片编号占位符 16"/>
          <p:cNvSpPr>
            <a:spLocks noGrp="1"/>
          </p:cNvSpPr>
          <p:nvPr>
            <p:ph type="sldNum" sz="quarter" idx="12"/>
          </p:nvPr>
        </p:nvSpPr>
        <p:spPr/>
        <p:txBody>
          <a:bodyPr/>
          <a:lstStyle/>
          <a:p>
            <a:fld id="{F528F39D-B5E5-4CA7-906C-979D5A62978D}" type="slidenum">
              <a:rPr lang="zh-CN" altLang="en-US" smtClean="0"/>
              <a:pPr/>
              <a:t>64</a:t>
            </a:fld>
            <a:endParaRPr lang="zh-CN" altLang="en-US"/>
          </a:p>
        </p:txBody>
      </p:sp>
    </p:spTree>
    <p:extLst>
      <p:ext uri="{BB962C8B-B14F-4D97-AF65-F5344CB8AC3E}">
        <p14:creationId xmlns:p14="http://schemas.microsoft.com/office/powerpoint/2010/main" val="62376605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kern="100" dirty="0">
                <a:latin typeface="+mn-ea"/>
                <a:cs typeface="Times New Roman" panose="02020603050405020304" pitchFamily="18" charset="0"/>
              </a:rPr>
              <a:t>实验任务</a:t>
            </a:r>
            <a:endParaRPr lang="zh-CN" altLang="en-US" dirty="0"/>
          </a:p>
        </p:txBody>
      </p:sp>
      <p:sp>
        <p:nvSpPr>
          <p:cNvPr id="7" name="内容占位符 6"/>
          <p:cNvSpPr>
            <a:spLocks noGrp="1"/>
          </p:cNvSpPr>
          <p:nvPr>
            <p:ph idx="1"/>
          </p:nvPr>
        </p:nvSpPr>
        <p:spPr>
          <a:xfrm>
            <a:off x="768097" y="962238"/>
            <a:ext cx="7832833" cy="3572692"/>
          </a:xfrm>
        </p:spPr>
        <p:txBody>
          <a:bodyPr>
            <a:normAutofit lnSpcReduction="10000"/>
          </a:bodyPr>
          <a:lstStyle/>
          <a:p>
            <a:r>
              <a:rPr lang="zh-CN" altLang="en-US" sz="2400" dirty="0"/>
              <a:t>每个小组要做用户调研，具体工作如下：</a:t>
            </a:r>
            <a:endParaRPr lang="en-US" altLang="zh-CN" sz="2400" dirty="0"/>
          </a:p>
          <a:p>
            <a:pPr lvl="1"/>
            <a:r>
              <a:rPr lang="zh-CN" altLang="en-US" sz="2000" dirty="0"/>
              <a:t>选 </a:t>
            </a:r>
            <a:r>
              <a:rPr lang="en-US" altLang="zh-CN" sz="2000" dirty="0"/>
              <a:t>1 – 2 </a:t>
            </a:r>
            <a:r>
              <a:rPr lang="zh-CN" altLang="en-US" sz="2000" dirty="0"/>
              <a:t>种调研方法</a:t>
            </a:r>
            <a:endParaRPr lang="en-US" altLang="zh-CN" sz="2000" dirty="0"/>
          </a:p>
          <a:p>
            <a:pPr lvl="1"/>
            <a:r>
              <a:rPr lang="zh-CN" altLang="en-US" sz="2000" dirty="0"/>
              <a:t>为你的小组找到一个目标用户 （到教室外找到别的班级的同学）</a:t>
            </a:r>
            <a:endParaRPr lang="en-US" altLang="zh-CN" sz="2000" dirty="0"/>
          </a:p>
          <a:p>
            <a:pPr lvl="1"/>
            <a:r>
              <a:rPr lang="zh-CN" altLang="en-US" sz="2000" dirty="0"/>
              <a:t>让他使用软件解决真实的问题</a:t>
            </a:r>
            <a:r>
              <a:rPr lang="en-US" altLang="zh-CN" sz="2000" dirty="0"/>
              <a:t> (</a:t>
            </a:r>
            <a:r>
              <a:rPr lang="zh-CN" altLang="en-US" sz="2000" dirty="0"/>
              <a:t>观察，记录</a:t>
            </a:r>
            <a:r>
              <a:rPr lang="en-US" altLang="zh-CN" sz="2000" dirty="0"/>
              <a:t>)</a:t>
            </a:r>
          </a:p>
          <a:p>
            <a:pPr lvl="1"/>
            <a:r>
              <a:rPr lang="zh-CN" altLang="en-US" sz="2000" dirty="0"/>
              <a:t>没有软件可以展示的小组可以采取“调查问卷</a:t>
            </a:r>
            <a:r>
              <a:rPr lang="en-US" altLang="zh-CN" sz="2000" dirty="0"/>
              <a:t>/</a:t>
            </a:r>
            <a:r>
              <a:rPr lang="zh-CN" altLang="en-US" sz="2000" dirty="0"/>
              <a:t>深入采访” 的办法</a:t>
            </a:r>
            <a:endParaRPr lang="en-US" altLang="zh-CN" sz="2000" dirty="0"/>
          </a:p>
          <a:p>
            <a:pPr lvl="1"/>
            <a:r>
              <a:rPr lang="zh-CN" altLang="en-US" sz="2000" dirty="0"/>
              <a:t>总结用户的反馈</a:t>
            </a:r>
            <a:endParaRPr lang="en-US" altLang="zh-CN" sz="2000" dirty="0"/>
          </a:p>
          <a:p>
            <a:pPr lvl="1"/>
            <a:r>
              <a:rPr lang="zh-CN" altLang="en-US" sz="2000" dirty="0"/>
              <a:t>录像，把录像上传，分享</a:t>
            </a:r>
            <a:endParaRPr lang="en-US" altLang="zh-CN" sz="2000" dirty="0"/>
          </a:p>
        </p:txBody>
      </p:sp>
      <p:sp>
        <p:nvSpPr>
          <p:cNvPr id="3" name="日期占位符 2"/>
          <p:cNvSpPr>
            <a:spLocks noGrp="1"/>
          </p:cNvSpPr>
          <p:nvPr>
            <p:ph type="dt" sz="half" idx="10"/>
          </p:nvPr>
        </p:nvSpPr>
        <p:spPr/>
        <p:txBody>
          <a:bodyPr/>
          <a:lstStyle/>
          <a:p>
            <a:fld id="{5902FD77-8323-485D-87E2-91A0E9C84954}" type="datetime1">
              <a:rPr lang="zh-CN" altLang="en-US" smtClean="0"/>
              <a:t>2022/3/30</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65</a:t>
            </a:fld>
            <a:endParaRPr lang="zh-CN" altLang="en-US"/>
          </a:p>
        </p:txBody>
      </p:sp>
    </p:spTree>
    <p:extLst>
      <p:ext uri="{BB962C8B-B14F-4D97-AF65-F5344CB8AC3E}">
        <p14:creationId xmlns:p14="http://schemas.microsoft.com/office/powerpoint/2010/main" val="35042698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B409FB-709E-4C08-979D-6D841A75C28B}" type="datetime1">
              <a:rPr lang="zh-CN" altLang="en-US" smtClean="0"/>
              <a:t>2022/3/30</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66</a:t>
            </a:fld>
            <a:endParaRPr lang="zh-CN" altLang="en-US"/>
          </a:p>
        </p:txBody>
      </p:sp>
    </p:spTree>
    <p:extLst>
      <p:ext uri="{BB962C8B-B14F-4D97-AF65-F5344CB8AC3E}">
        <p14:creationId xmlns:p14="http://schemas.microsoft.com/office/powerpoint/2010/main" val="37474433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685691-C40C-48F9-BA67-7156C35A2099}" type="datetime1">
              <a:rPr lang="zh-CN" altLang="en-US" smtClean="0"/>
              <a:t>2022/3/30</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4" name="灯片编号占位符 3"/>
          <p:cNvSpPr>
            <a:spLocks noGrp="1"/>
          </p:cNvSpPr>
          <p:nvPr>
            <p:ph type="sldNum" sz="quarter" idx="12"/>
          </p:nvPr>
        </p:nvSpPr>
        <p:spPr/>
        <p:txBody>
          <a:bodyPr/>
          <a:lstStyle/>
          <a:p>
            <a:fld id="{F528F39D-B5E5-4CA7-906C-979D5A62978D}" type="slidenum">
              <a:rPr lang="zh-CN" altLang="en-US" smtClean="0"/>
              <a:pPr/>
              <a:t>7</a:t>
            </a:fld>
            <a:endParaRPr lang="zh-CN" altLang="en-US"/>
          </a:p>
        </p:txBody>
      </p:sp>
      <p:sp>
        <p:nvSpPr>
          <p:cNvPr id="6" name="文本框 5"/>
          <p:cNvSpPr txBox="1"/>
          <p:nvPr>
            <p:custDataLst>
              <p:tags r:id="rId2"/>
            </p:custDataLst>
          </p:nvPr>
        </p:nvSpPr>
        <p:spPr>
          <a:xfrm>
            <a:off x="914399" y="635000"/>
            <a:ext cx="7579519" cy="1607344"/>
          </a:xfrm>
          <a:prstGeom prst="rect">
            <a:avLst/>
          </a:prstGeom>
          <a:noFill/>
        </p:spPr>
        <p:txBody>
          <a:bodyPr vert="horz" wrap="square" rtlCol="0" anchor="ctr" anchorCtr="0">
            <a:noAutofit/>
          </a:bodyPr>
          <a:lstStyle/>
          <a:p>
            <a:pPr marL="93780" indent="-457200">
              <a:buFont typeface="+mj-lt"/>
              <a:buAutoNum type="arabicPeriod" startAt="5"/>
            </a:pPr>
            <a:r>
              <a:rPr lang="zh-CN" altLang="en-US" sz="2800" dirty="0"/>
              <a:t>关于</a:t>
            </a:r>
            <a:r>
              <a:rPr lang="en-US" altLang="zh-CN" sz="2800" dirty="0"/>
              <a:t>RUP</a:t>
            </a:r>
            <a:r>
              <a:rPr lang="zh-CN" altLang="en-US" sz="2800" dirty="0"/>
              <a:t>模型的特点，下面叙述不正确的为（ ）。</a:t>
            </a:r>
            <a:endParaRPr lang="en-US" altLang="zh-CN" sz="2800" dirty="0"/>
          </a:p>
        </p:txBody>
      </p:sp>
      <p:sp>
        <p:nvSpPr>
          <p:cNvPr id="7" name="文本框 6"/>
          <p:cNvSpPr txBox="1"/>
          <p:nvPr>
            <p:custDataLst>
              <p:tags r:id="rId3"/>
            </p:custDataLst>
          </p:nvPr>
        </p:nvSpPr>
        <p:spPr>
          <a:xfrm>
            <a:off x="1828799" y="2089547"/>
            <a:ext cx="6665119" cy="482203"/>
          </a:xfrm>
          <a:prstGeom prst="rect">
            <a:avLst/>
          </a:prstGeom>
          <a:noFill/>
        </p:spPr>
        <p:txBody>
          <a:bodyPr vert="horz" rtlCol="0" anchor="ctr" anchorCtr="0">
            <a:noAutofit/>
          </a:bodyPr>
          <a:lstStyle/>
          <a:p>
            <a:r>
              <a:rPr lang="zh-CN" altLang="en-US" sz="2400" dirty="0"/>
              <a:t>开发过程分为分析、细化、构造、交付四个阶段</a:t>
            </a:r>
            <a:endParaRPr lang="en-US" altLang="zh-CN" sz="2400" dirty="0"/>
          </a:p>
        </p:txBody>
      </p:sp>
      <p:sp>
        <p:nvSpPr>
          <p:cNvPr id="8" name="文本框 7"/>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400" dirty="0"/>
              <a:t>每个阶段围绕九个核心工作流分别迭代</a:t>
            </a:r>
            <a:endParaRPr lang="en-US" altLang="zh-CN" sz="2400" dirty="0"/>
          </a:p>
        </p:txBody>
      </p:sp>
      <p:sp>
        <p:nvSpPr>
          <p:cNvPr id="9" name="文本框 8"/>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400" dirty="0"/>
              <a:t>基于风险驱动，以用例技术、架构设计为中心</a:t>
            </a:r>
            <a:endParaRPr lang="en-US" altLang="zh-CN" sz="2400" dirty="0"/>
          </a:p>
        </p:txBody>
      </p:sp>
      <p:sp>
        <p:nvSpPr>
          <p:cNvPr id="10" name="文本框 9"/>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400" dirty="0"/>
              <a:t>更合理的生命周期模型，可灵活定制</a:t>
            </a:r>
            <a:endParaRPr lang="en-US" altLang="zh-CN" sz="2400" dirty="0"/>
          </a:p>
        </p:txBody>
      </p:sp>
      <p:sp>
        <p:nvSpPr>
          <p:cNvPr id="12" name="椭圆 11"/>
          <p:cNvSpPr>
            <a:spLocks noChangeAspect="1"/>
          </p:cNvSpPr>
          <p:nvPr>
            <p:custDataLst>
              <p:tags r:id="rId7"/>
            </p:custDataLst>
          </p:nvPr>
        </p:nvSpPr>
        <p:spPr>
          <a:xfrm>
            <a:off x="1178719" y="278070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8"/>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9"/>
            </p:custDataLst>
          </p:nvPr>
        </p:nvSpPr>
        <p:spPr>
          <a:xfrm>
            <a:off x="1178719" y="4066580"/>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10"/>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椭圆 21">
            <a:extLst>
              <a:ext uri="{FF2B5EF4-FFF2-40B4-BE49-F238E27FC236}">
                <a16:creationId xmlns:a16="http://schemas.microsoft.com/office/drawing/2014/main" id="{D5A3EA46-C8DF-4FCB-87D2-7F6BC040E0FF}"/>
              </a:ext>
            </a:extLst>
          </p:cNvPr>
          <p:cNvSpPr>
            <a:spLocks noChangeAspect="1"/>
          </p:cNvSpPr>
          <p:nvPr>
            <p:custDataLst>
              <p:tags r:id="rId11"/>
            </p:custDataLst>
          </p:nvPr>
        </p:nvSpPr>
        <p:spPr>
          <a:xfrm>
            <a:off x="1160925" y="2126241"/>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p:cNvGrpSpPr/>
          <p:nvPr>
            <p:custDataLst>
              <p:tags r:id="rId12"/>
            </p:custDataLst>
          </p:nvPr>
        </p:nvGrpSpPr>
        <p:grpSpPr>
          <a:xfrm>
            <a:off x="0" y="0"/>
            <a:ext cx="9144000" cy="635000"/>
            <a:chOff x="0" y="0"/>
            <a:chExt cx="9144000" cy="635000"/>
          </a:xfrm>
        </p:grpSpPr>
        <p:sp>
          <p:nvSpPr>
            <p:cNvPr id="16" name="TitleBackground"/>
            <p:cNvSpPr/>
            <p:nvPr>
              <p:custDataLst>
                <p:tags r:id="rId15"/>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6"/>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p:cNvPicPr>
            <a:picLocks/>
          </p:cNvPicPr>
          <p:nvPr>
            <p:custDataLst>
              <p:tags r:id="rId13"/>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1" name="文本框 20">
            <a:extLst>
              <a:ext uri="{FF2B5EF4-FFF2-40B4-BE49-F238E27FC236}">
                <a16:creationId xmlns:a16="http://schemas.microsoft.com/office/drawing/2014/main" id="{0CF7E50A-0B62-4BF7-A9FC-DA0DEC0060A5}"/>
              </a:ext>
            </a:extLst>
          </p:cNvPr>
          <p:cNvSpPr txBox="1"/>
          <p:nvPr>
            <p:custDataLst>
              <p:tags r:id="rId14"/>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286144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429E00C-CBBF-432F-B221-A185D1B1818D}"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a:t>
            </a:fld>
            <a:endParaRPr lang="zh-CN" altLang="en-US"/>
          </a:p>
        </p:txBody>
      </p:sp>
      <p:sp>
        <p:nvSpPr>
          <p:cNvPr id="8" name="文本框 7"/>
          <p:cNvSpPr txBox="1"/>
          <p:nvPr>
            <p:custDataLst>
              <p:tags r:id="rId2"/>
            </p:custDataLst>
          </p:nvPr>
        </p:nvSpPr>
        <p:spPr>
          <a:xfrm>
            <a:off x="914399" y="635000"/>
            <a:ext cx="7713133" cy="1607344"/>
          </a:xfrm>
          <a:prstGeom prst="rect">
            <a:avLst/>
          </a:prstGeom>
          <a:noFill/>
        </p:spPr>
        <p:txBody>
          <a:bodyPr vert="horz" wrap="square" rtlCol="0" anchor="ctr" anchorCtr="0">
            <a:noAutofit/>
          </a:bodyPr>
          <a:lstStyle/>
          <a:p>
            <a:pPr marL="93780" indent="-457200">
              <a:buFont typeface="+mj-lt"/>
              <a:buAutoNum type="arabicPeriod" startAt="6"/>
            </a:pPr>
            <a:r>
              <a:rPr lang="zh-CN" altLang="en-US" sz="2800" dirty="0"/>
              <a:t>下面关于敏捷开发的叙述，不正确的为（ ）。</a:t>
            </a:r>
            <a:endParaRPr lang="en-US" altLang="zh-CN" sz="2800" dirty="0"/>
          </a:p>
        </p:txBody>
      </p:sp>
      <p:sp>
        <p:nvSpPr>
          <p:cNvPr id="9" name="文本框 8"/>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000" dirty="0"/>
              <a:t>敏捷方法以人为本，依靠程序员的自我管理提高效率</a:t>
            </a:r>
            <a:endParaRPr lang="en-US" altLang="zh-CN" sz="2000" dirty="0"/>
          </a:p>
        </p:txBody>
      </p:sp>
      <p:sp>
        <p:nvSpPr>
          <p:cNvPr id="10" name="文本框 9"/>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000" dirty="0"/>
              <a:t>可以工作的软件和全面的文档是首要的进度度量标准</a:t>
            </a:r>
            <a:endParaRPr lang="en-US" altLang="zh-CN" sz="2000" dirty="0"/>
          </a:p>
        </p:txBody>
      </p:sp>
      <p:sp>
        <p:nvSpPr>
          <p:cNvPr id="11" name="文本框 10"/>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000" dirty="0"/>
              <a:t>欢迎需求变化，并利用这种变化来提高用户的竞争优势</a:t>
            </a:r>
            <a:endParaRPr lang="en-US" altLang="zh-CN" sz="2000" dirty="0"/>
          </a:p>
        </p:txBody>
      </p:sp>
      <p:sp>
        <p:nvSpPr>
          <p:cNvPr id="12" name="文本框 11"/>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000" dirty="0"/>
              <a:t>团队提倡面对面交谈，业务人员和开发人员必须天天在一起工作</a:t>
            </a:r>
            <a:endParaRPr lang="en-US" altLang="zh-CN" sz="2000" dirty="0"/>
          </a:p>
        </p:txBody>
      </p:sp>
      <p:sp>
        <p:nvSpPr>
          <p:cNvPr id="13" name="椭圆 12"/>
          <p:cNvSpPr>
            <a:spLocks noChangeAspect="1"/>
          </p:cNvSpPr>
          <p:nvPr>
            <p:custDataLst>
              <p:tags r:id="rId7"/>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p:cNvSpPr>
            <a:spLocks noChangeAspect="1"/>
          </p:cNvSpPr>
          <p:nvPr>
            <p:custDataLst>
              <p:tags r:id="rId8"/>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椭圆 15"/>
          <p:cNvSpPr>
            <a:spLocks noChangeAspect="1"/>
          </p:cNvSpPr>
          <p:nvPr>
            <p:custDataLst>
              <p:tags r:id="rId9"/>
            </p:custDataLst>
          </p:nvPr>
        </p:nvSpPr>
        <p:spPr>
          <a:xfrm>
            <a:off x="1178719" y="4066580"/>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10"/>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椭圆 22">
            <a:extLst>
              <a:ext uri="{FF2B5EF4-FFF2-40B4-BE49-F238E27FC236}">
                <a16:creationId xmlns:a16="http://schemas.microsoft.com/office/drawing/2014/main" id="{1AACA2BC-06C1-41A2-BF62-9BAAD42E7EA3}"/>
              </a:ext>
            </a:extLst>
          </p:cNvPr>
          <p:cNvSpPr>
            <a:spLocks noChangeAspect="1"/>
          </p:cNvSpPr>
          <p:nvPr>
            <p:custDataLst>
              <p:tags r:id="rId11"/>
            </p:custDataLst>
          </p:nvPr>
        </p:nvSpPr>
        <p:spPr>
          <a:xfrm>
            <a:off x="1178719" y="2780704"/>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2" name="组合 21"/>
          <p:cNvGrpSpPr/>
          <p:nvPr>
            <p:custDataLst>
              <p:tags r:id="rId12"/>
            </p:custDataLst>
          </p:nvPr>
        </p:nvGrpSpPr>
        <p:grpSpPr>
          <a:xfrm>
            <a:off x="0" y="0"/>
            <a:ext cx="9144000" cy="635000"/>
            <a:chOff x="0" y="0"/>
            <a:chExt cx="9144000" cy="635000"/>
          </a:xfrm>
        </p:grpSpPr>
        <p:sp>
          <p:nvSpPr>
            <p:cNvPr id="18" name="TitleBackground"/>
            <p:cNvSpPr/>
            <p:nvPr>
              <p:custDataLst>
                <p:tags r:id="rId15"/>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6"/>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1"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 name="图片 6"/>
          <p:cNvPicPr>
            <a:picLocks/>
          </p:cNvPicPr>
          <p:nvPr>
            <p:custDataLst>
              <p:tags r:id="rId13"/>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 name="文本框 1">
            <a:extLst>
              <a:ext uri="{FF2B5EF4-FFF2-40B4-BE49-F238E27FC236}">
                <a16:creationId xmlns:a16="http://schemas.microsoft.com/office/drawing/2014/main" id="{56CD7E9F-3798-4528-94D1-73EE564E6119}"/>
              </a:ext>
            </a:extLst>
          </p:cNvPr>
          <p:cNvSpPr txBox="1"/>
          <p:nvPr>
            <p:custDataLst>
              <p:tags r:id="rId14"/>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23148402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429E00C-CBBF-432F-B221-A185D1B1818D}"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a:t>
            </a:fld>
            <a:endParaRPr lang="zh-CN" altLang="en-US"/>
          </a:p>
        </p:txBody>
      </p:sp>
      <p:sp>
        <p:nvSpPr>
          <p:cNvPr id="8" name="文本框 7"/>
          <p:cNvSpPr txBox="1"/>
          <p:nvPr>
            <p:custDataLst>
              <p:tags r:id="rId2"/>
            </p:custDataLst>
          </p:nvPr>
        </p:nvSpPr>
        <p:spPr>
          <a:xfrm>
            <a:off x="914399" y="635000"/>
            <a:ext cx="7738533" cy="1607344"/>
          </a:xfrm>
          <a:prstGeom prst="rect">
            <a:avLst/>
          </a:prstGeom>
          <a:noFill/>
        </p:spPr>
        <p:txBody>
          <a:bodyPr vert="horz" wrap="square" rtlCol="0" anchor="ctr" anchorCtr="0">
            <a:noAutofit/>
          </a:bodyPr>
          <a:lstStyle/>
          <a:p>
            <a:pPr marL="93780" indent="-457200">
              <a:buFont typeface="+mj-lt"/>
              <a:buAutoNum type="arabicPeriod" startAt="7"/>
            </a:pPr>
            <a:r>
              <a:rPr lang="zh-CN" altLang="en-US" sz="2800" dirty="0"/>
              <a:t>下面关于</a:t>
            </a:r>
            <a:r>
              <a:rPr lang="en-US" altLang="zh-CN" sz="2800" dirty="0"/>
              <a:t>Scrum</a:t>
            </a:r>
            <a:r>
              <a:rPr lang="zh-CN" altLang="en-US" sz="2800" dirty="0"/>
              <a:t>开发方法的叙述，不正确的为（ ）。</a:t>
            </a:r>
            <a:endParaRPr lang="en-US" altLang="zh-CN" sz="2800" dirty="0"/>
          </a:p>
        </p:txBody>
      </p:sp>
      <p:sp>
        <p:nvSpPr>
          <p:cNvPr id="9" name="文本框 8"/>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en-US" altLang="zh-CN" sz="2400" dirty="0"/>
              <a:t>Scrum</a:t>
            </a:r>
            <a:r>
              <a:rPr lang="zh-CN" altLang="en-US" sz="2400" dirty="0"/>
              <a:t>方法偏重于项目管理</a:t>
            </a:r>
            <a:endParaRPr lang="en-US" altLang="zh-CN" sz="2400" dirty="0"/>
          </a:p>
        </p:txBody>
      </p:sp>
      <p:sp>
        <p:nvSpPr>
          <p:cNvPr id="10" name="文本框 9"/>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400" dirty="0"/>
              <a:t>将软件开发周期分为多个小的迭代周期</a:t>
            </a:r>
            <a:endParaRPr lang="en-US" altLang="zh-CN" sz="2400" dirty="0"/>
          </a:p>
        </p:txBody>
      </p:sp>
      <p:sp>
        <p:nvSpPr>
          <p:cNvPr id="11" name="文本框 10"/>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400" dirty="0"/>
              <a:t>一个迭代周期针对一个或多个用户故事</a:t>
            </a:r>
            <a:endParaRPr lang="en-US" altLang="zh-CN" sz="2400" dirty="0"/>
          </a:p>
        </p:txBody>
      </p:sp>
      <p:sp>
        <p:nvSpPr>
          <p:cNvPr id="12" name="文本框 11"/>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400" dirty="0"/>
              <a:t>每个迭代周期中不允许需求发生变化</a:t>
            </a:r>
            <a:endParaRPr lang="en-US" altLang="zh-CN" sz="2400" dirty="0"/>
          </a:p>
        </p:txBody>
      </p:sp>
      <p:sp>
        <p:nvSpPr>
          <p:cNvPr id="13" name="椭圆 12"/>
          <p:cNvSpPr>
            <a:spLocks noChangeAspect="1"/>
          </p:cNvSpPr>
          <p:nvPr>
            <p:custDataLst>
              <p:tags r:id="rId7"/>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8"/>
            </p:custDataLst>
          </p:nvPr>
        </p:nvSpPr>
        <p:spPr>
          <a:xfrm>
            <a:off x="1178719" y="278070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椭圆 15"/>
          <p:cNvSpPr>
            <a:spLocks noChangeAspect="1"/>
          </p:cNvSpPr>
          <p:nvPr>
            <p:custDataLst>
              <p:tags r:id="rId9"/>
            </p:custDataLst>
          </p:nvPr>
        </p:nvSpPr>
        <p:spPr>
          <a:xfrm>
            <a:off x="1178719" y="4066580"/>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10"/>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椭圆 22">
            <a:extLst>
              <a:ext uri="{FF2B5EF4-FFF2-40B4-BE49-F238E27FC236}">
                <a16:creationId xmlns:a16="http://schemas.microsoft.com/office/drawing/2014/main" id="{F278F7A9-6898-4F66-89A2-F3EEE09EC7D9}"/>
              </a:ext>
            </a:extLst>
          </p:cNvPr>
          <p:cNvSpPr>
            <a:spLocks noChangeAspect="1"/>
          </p:cNvSpPr>
          <p:nvPr>
            <p:custDataLst>
              <p:tags r:id="rId11"/>
            </p:custDataLst>
          </p:nvPr>
        </p:nvSpPr>
        <p:spPr>
          <a:xfrm>
            <a:off x="1190137" y="3418563"/>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2" name="组合 21"/>
          <p:cNvGrpSpPr/>
          <p:nvPr>
            <p:custDataLst>
              <p:tags r:id="rId12"/>
            </p:custDataLst>
          </p:nvPr>
        </p:nvGrpSpPr>
        <p:grpSpPr>
          <a:xfrm>
            <a:off x="0" y="0"/>
            <a:ext cx="9144000" cy="635000"/>
            <a:chOff x="0" y="0"/>
            <a:chExt cx="9144000" cy="635000"/>
          </a:xfrm>
        </p:grpSpPr>
        <p:sp>
          <p:nvSpPr>
            <p:cNvPr id="18" name="TitleBackground"/>
            <p:cNvSpPr/>
            <p:nvPr>
              <p:custDataLst>
                <p:tags r:id="rId15"/>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6"/>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1"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 name="图片 6"/>
          <p:cNvPicPr>
            <a:picLocks/>
          </p:cNvPicPr>
          <p:nvPr>
            <p:custDataLst>
              <p:tags r:id="rId13"/>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 name="文本框 1">
            <a:extLst>
              <a:ext uri="{FF2B5EF4-FFF2-40B4-BE49-F238E27FC236}">
                <a16:creationId xmlns:a16="http://schemas.microsoft.com/office/drawing/2014/main" id="{C4C1DB00-2C93-444A-8AAD-A53E3999720A}"/>
              </a:ext>
            </a:extLst>
          </p:cNvPr>
          <p:cNvSpPr txBox="1"/>
          <p:nvPr>
            <p:custDataLst>
              <p:tags r:id="rId14"/>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6578665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4.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2.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0.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8.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23504</TotalTime>
  <Words>7265</Words>
  <Application>Microsoft Office PowerPoint</Application>
  <PresentationFormat>全屏显示(16:9)</PresentationFormat>
  <Paragraphs>889</Paragraphs>
  <Slides>66</Slides>
  <Notes>49</Notes>
  <HiddenSlides>2</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80" baseType="lpstr">
      <vt:lpstr>等线</vt:lpstr>
      <vt:lpstr>黑体</vt:lpstr>
      <vt:lpstr>华康俪金黑W8(P)</vt:lpstr>
      <vt:lpstr>华文楷体</vt:lpstr>
      <vt:lpstr>隶书</vt:lpstr>
      <vt:lpstr>微软雅黑</vt:lpstr>
      <vt:lpstr>微软雅黑</vt:lpstr>
      <vt:lpstr>Arial</vt:lpstr>
      <vt:lpstr>Arial Black</vt:lpstr>
      <vt:lpstr>Times New Roman</vt:lpstr>
      <vt:lpstr>Wingdings</vt:lpstr>
      <vt:lpstr>Wingdings 3</vt:lpstr>
      <vt:lpstr>积分</vt:lpstr>
      <vt:lpstr>Visio</vt:lpstr>
      <vt:lpstr>软件工程 Software  Engineering</vt:lpstr>
      <vt:lpstr>前情回顾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本次课程速递</vt:lpstr>
      <vt:lpstr>PowerPoint 演示文稿</vt:lpstr>
      <vt:lpstr>PowerPoint 演示文稿</vt:lpstr>
      <vt:lpstr>马洛斯需求</vt:lpstr>
      <vt:lpstr>软件的需求</vt:lpstr>
      <vt:lpstr>软件需求分析的任务</vt:lpstr>
      <vt:lpstr>需求分析的重要性</vt:lpstr>
      <vt:lpstr>明确需求</vt:lpstr>
      <vt:lpstr>挑战何在？</vt:lpstr>
      <vt:lpstr>PowerPoint 演示文稿</vt:lpstr>
      <vt:lpstr>需求定义的内容</vt:lpstr>
      <vt:lpstr>需求内容的来源</vt:lpstr>
      <vt:lpstr>需求分析的干系人</vt:lpstr>
      <vt:lpstr>需求工程师</vt:lpstr>
      <vt:lpstr>软件需求的三个不同的层次</vt:lpstr>
      <vt:lpstr>需求的层次案例</vt:lpstr>
      <vt:lpstr>需求工程</vt:lpstr>
      <vt:lpstr>需求工程过程</vt:lpstr>
      <vt:lpstr>需求分析的困难</vt:lpstr>
      <vt:lpstr>PowerPoint 演示文稿</vt:lpstr>
      <vt:lpstr>需求分析的困难</vt:lpstr>
      <vt:lpstr>需求获取的内容</vt:lpstr>
      <vt:lpstr>需求获取的方法</vt:lpstr>
      <vt:lpstr>软件需求获取方法应用现状调查</vt:lpstr>
      <vt:lpstr>需求获取的方法</vt:lpstr>
      <vt:lpstr>需求获取</vt:lpstr>
      <vt:lpstr>需求获取的技巧</vt:lpstr>
      <vt:lpstr>需求获取的技巧</vt:lpstr>
      <vt:lpstr>需求分析建模</vt:lpstr>
      <vt:lpstr>需求分析模型</vt:lpstr>
      <vt:lpstr>需求导出和分析过程的模型</vt:lpstr>
      <vt:lpstr>需求分析建模的过程</vt:lpstr>
      <vt:lpstr>需求建模技术</vt:lpstr>
      <vt:lpstr>需求规格说明</vt:lpstr>
      <vt:lpstr>需求规格说明</vt:lpstr>
      <vt:lpstr>需求验证</vt:lpstr>
      <vt:lpstr>需求验证的方法</vt:lpstr>
      <vt:lpstr>需求变更</vt:lpstr>
      <vt:lpstr>需求变更管理</vt:lpstr>
      <vt:lpstr>需求分析案例</vt:lpstr>
      <vt:lpstr>需求分析步骤</vt:lpstr>
      <vt:lpstr>网上报名系统的第一次访谈提纲</vt:lpstr>
      <vt:lpstr>网上报名系统的第一次访谈提纲</vt:lpstr>
      <vt:lpstr>网上报名系统的第一次访谈提纲</vt:lpstr>
      <vt:lpstr>网上报名系统的第一次访谈提纲</vt:lpstr>
      <vt:lpstr>网上报名系统的第一次访谈提纲</vt:lpstr>
      <vt:lpstr>网上报名系统的第一次访谈提纲</vt:lpstr>
      <vt:lpstr>网上报名系统的第一次访谈记录（节选）</vt:lpstr>
      <vt:lpstr>网上报名系统的第一次访谈记录（节选）</vt:lpstr>
      <vt:lpstr>访谈需要注意的是</vt:lpstr>
      <vt:lpstr>本项目中增加的需求</vt:lpstr>
      <vt:lpstr>本课小结</vt:lpstr>
      <vt:lpstr>课后作业</vt:lpstr>
      <vt:lpstr>实验任务</vt:lpstr>
      <vt:lpstr>实验任务</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yx</cp:lastModifiedBy>
  <cp:revision>704</cp:revision>
  <dcterms:created xsi:type="dcterms:W3CDTF">2020-02-07T06:58:59Z</dcterms:created>
  <dcterms:modified xsi:type="dcterms:W3CDTF">2022-03-30T12:01:28Z</dcterms:modified>
</cp:coreProperties>
</file>