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5" r:id="rId1"/>
  </p:sldMasterIdLst>
  <p:notesMasterIdLst>
    <p:notesMasterId r:id="rId68"/>
  </p:notesMasterIdLst>
  <p:handoutMasterIdLst>
    <p:handoutMasterId r:id="rId69"/>
  </p:handoutMasterIdLst>
  <p:sldIdLst>
    <p:sldId id="256" r:id="rId2"/>
    <p:sldId id="387" r:id="rId3"/>
    <p:sldId id="257" r:id="rId4"/>
    <p:sldId id="294" r:id="rId5"/>
    <p:sldId id="584" r:id="rId6"/>
    <p:sldId id="682" r:id="rId7"/>
    <p:sldId id="645" r:id="rId8"/>
    <p:sldId id="646" r:id="rId9"/>
    <p:sldId id="675" r:id="rId10"/>
    <p:sldId id="676" r:id="rId11"/>
    <p:sldId id="647" r:id="rId12"/>
    <p:sldId id="648" r:id="rId13"/>
    <p:sldId id="674" r:id="rId14"/>
    <p:sldId id="585" r:id="rId15"/>
    <p:sldId id="587" r:id="rId16"/>
    <p:sldId id="586" r:id="rId17"/>
    <p:sldId id="588" r:id="rId18"/>
    <p:sldId id="672" r:id="rId19"/>
    <p:sldId id="683" r:id="rId20"/>
    <p:sldId id="589" r:id="rId21"/>
    <p:sldId id="590" r:id="rId22"/>
    <p:sldId id="591" r:id="rId23"/>
    <p:sldId id="606" r:id="rId24"/>
    <p:sldId id="673" r:id="rId25"/>
    <p:sldId id="593" r:id="rId26"/>
    <p:sldId id="594" r:id="rId27"/>
    <p:sldId id="595" r:id="rId28"/>
    <p:sldId id="634" r:id="rId29"/>
    <p:sldId id="596" r:id="rId30"/>
    <p:sldId id="597" r:id="rId31"/>
    <p:sldId id="636" r:id="rId32"/>
    <p:sldId id="643" r:id="rId33"/>
    <p:sldId id="598" r:id="rId34"/>
    <p:sldId id="599" r:id="rId35"/>
    <p:sldId id="600" r:id="rId36"/>
    <p:sldId id="601" r:id="rId37"/>
    <p:sldId id="637" r:id="rId38"/>
    <p:sldId id="602" r:id="rId39"/>
    <p:sldId id="639" r:id="rId40"/>
    <p:sldId id="638" r:id="rId41"/>
    <p:sldId id="642" r:id="rId42"/>
    <p:sldId id="603" r:id="rId43"/>
    <p:sldId id="604" r:id="rId44"/>
    <p:sldId id="605" r:id="rId45"/>
    <p:sldId id="641" r:id="rId46"/>
    <p:sldId id="629" r:id="rId47"/>
    <p:sldId id="630" r:id="rId48"/>
    <p:sldId id="631" r:id="rId49"/>
    <p:sldId id="632" r:id="rId50"/>
    <p:sldId id="633" r:id="rId51"/>
    <p:sldId id="677" r:id="rId52"/>
    <p:sldId id="678" r:id="rId53"/>
    <p:sldId id="679" r:id="rId54"/>
    <p:sldId id="680" r:id="rId55"/>
    <p:sldId id="681" r:id="rId56"/>
    <p:sldId id="650" r:id="rId57"/>
    <p:sldId id="651" r:id="rId58"/>
    <p:sldId id="652" r:id="rId59"/>
    <p:sldId id="653" r:id="rId60"/>
    <p:sldId id="654" r:id="rId61"/>
    <p:sldId id="655" r:id="rId62"/>
    <p:sldId id="656" r:id="rId63"/>
    <p:sldId id="649" r:id="rId64"/>
    <p:sldId id="532" r:id="rId65"/>
    <p:sldId id="445" r:id="rId66"/>
    <p:sldId id="446" r:id="rId6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68283" autoAdjust="0"/>
  </p:normalViewPr>
  <p:slideViewPr>
    <p:cSldViewPr snapToGrid="0">
      <p:cViewPr varScale="1">
        <p:scale>
          <a:sx n="74" d="100"/>
          <a:sy n="74" d="100"/>
        </p:scale>
        <p:origin x="1512" y="5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776"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B55A7A-C502-46B6-855A-4BBB11597EE7}" type="datetimeFigureOut">
              <a:rPr lang="zh-CN" altLang="en-US" smtClean="0"/>
              <a:t>2022/3/31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8659B1-BC94-4B1F-9D70-551345BF8F3F}" type="slidenum">
              <a:rPr lang="zh-CN" altLang="en-US" smtClean="0"/>
              <a:t>‹#›</a:t>
            </a:fld>
            <a:endParaRPr lang="zh-CN" altLang="en-US"/>
          </a:p>
        </p:txBody>
      </p:sp>
    </p:spTree>
    <p:extLst>
      <p:ext uri="{BB962C8B-B14F-4D97-AF65-F5344CB8AC3E}">
        <p14:creationId xmlns:p14="http://schemas.microsoft.com/office/powerpoint/2010/main" val="436590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18A599-32F8-4B61-A0CD-2608407245F2}" type="datetimeFigureOut">
              <a:rPr lang="zh-CN" altLang="en-US" smtClean="0"/>
              <a:t>2022/3/30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849A97-A90C-496F-AD26-75D9C1389A16}" type="slidenum">
              <a:rPr lang="zh-CN" altLang="en-US" smtClean="0"/>
              <a:t>‹#›</a:t>
            </a:fld>
            <a:endParaRPr lang="zh-CN" altLang="en-US"/>
          </a:p>
        </p:txBody>
      </p:sp>
    </p:spTree>
    <p:extLst>
      <p:ext uri="{BB962C8B-B14F-4D97-AF65-F5344CB8AC3E}">
        <p14:creationId xmlns:p14="http://schemas.microsoft.com/office/powerpoint/2010/main" val="531759722"/>
      </p:ext>
    </p:extLst>
  </p:cSld>
  <p:clrMap bg1="lt1" tx1="dk1" bg2="lt2" tx2="dk2" accent1="accent1" accent2="accent2" accent3="accent3" accent4="accent4" accent5="accent5" accent6="accent6" hlink="hlink" folHlink="folHlink"/>
  <p:notesStyle>
    <a:lvl1pPr marL="0" algn="l" defTabSz="514350" rtl="0" eaLnBrk="1" latinLnBrk="0" hangingPunct="1">
      <a:defRPr sz="675" kern="1200">
        <a:solidFill>
          <a:schemeClr val="tx1"/>
        </a:solidFill>
        <a:latin typeface="+mn-lt"/>
        <a:ea typeface="+mn-ea"/>
        <a:cs typeface="+mn-cs"/>
      </a:defRPr>
    </a:lvl1pPr>
    <a:lvl2pPr marL="257175" algn="l" defTabSz="514350" rtl="0" eaLnBrk="1" latinLnBrk="0" hangingPunct="1">
      <a:defRPr sz="675" kern="1200">
        <a:solidFill>
          <a:schemeClr val="tx1"/>
        </a:solidFill>
        <a:latin typeface="+mn-lt"/>
        <a:ea typeface="+mn-ea"/>
        <a:cs typeface="+mn-cs"/>
      </a:defRPr>
    </a:lvl2pPr>
    <a:lvl3pPr marL="514350" algn="l" defTabSz="514350" rtl="0" eaLnBrk="1" latinLnBrk="0" hangingPunct="1">
      <a:defRPr sz="675" kern="1200">
        <a:solidFill>
          <a:schemeClr val="tx1"/>
        </a:solidFill>
        <a:latin typeface="+mn-lt"/>
        <a:ea typeface="+mn-ea"/>
        <a:cs typeface="+mn-cs"/>
      </a:defRPr>
    </a:lvl3pPr>
    <a:lvl4pPr marL="771525" algn="l" defTabSz="514350" rtl="0" eaLnBrk="1" latinLnBrk="0" hangingPunct="1">
      <a:defRPr sz="675" kern="1200">
        <a:solidFill>
          <a:schemeClr val="tx1"/>
        </a:solidFill>
        <a:latin typeface="+mn-lt"/>
        <a:ea typeface="+mn-ea"/>
        <a:cs typeface="+mn-cs"/>
      </a:defRPr>
    </a:lvl4pPr>
    <a:lvl5pPr marL="1028700" algn="l" defTabSz="514350" rtl="0" eaLnBrk="1" latinLnBrk="0" hangingPunct="1">
      <a:defRPr sz="675" kern="1200">
        <a:solidFill>
          <a:schemeClr val="tx1"/>
        </a:solidFill>
        <a:latin typeface="+mn-lt"/>
        <a:ea typeface="+mn-ea"/>
        <a:cs typeface="+mn-cs"/>
      </a:defRPr>
    </a:lvl5pPr>
    <a:lvl6pPr marL="1285875" algn="l" defTabSz="514350" rtl="0" eaLnBrk="1" latinLnBrk="0" hangingPunct="1">
      <a:defRPr sz="675" kern="1200">
        <a:solidFill>
          <a:schemeClr val="tx1"/>
        </a:solidFill>
        <a:latin typeface="+mn-lt"/>
        <a:ea typeface="+mn-ea"/>
        <a:cs typeface="+mn-cs"/>
      </a:defRPr>
    </a:lvl6pPr>
    <a:lvl7pPr marL="1543050" algn="l" defTabSz="514350" rtl="0" eaLnBrk="1" latinLnBrk="0" hangingPunct="1">
      <a:defRPr sz="675" kern="1200">
        <a:solidFill>
          <a:schemeClr val="tx1"/>
        </a:solidFill>
        <a:latin typeface="+mn-lt"/>
        <a:ea typeface="+mn-ea"/>
        <a:cs typeface="+mn-cs"/>
      </a:defRPr>
    </a:lvl7pPr>
    <a:lvl8pPr marL="1800225" algn="l" defTabSz="514350" rtl="0" eaLnBrk="1" latinLnBrk="0" hangingPunct="1">
      <a:defRPr sz="675" kern="1200">
        <a:solidFill>
          <a:schemeClr val="tx1"/>
        </a:solidFill>
        <a:latin typeface="+mn-lt"/>
        <a:ea typeface="+mn-ea"/>
        <a:cs typeface="+mn-cs"/>
      </a:defRPr>
    </a:lvl8pPr>
    <a:lvl9pPr marL="2057400" algn="l" defTabSz="514350" rtl="0" eaLnBrk="1" latinLnBrk="0" hangingPunct="1">
      <a:defRPr sz="67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cnblogs.com/xinz/p/3855296.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1</a:t>
            </a:fld>
            <a:endParaRPr lang="zh-CN" altLang="en-US"/>
          </a:p>
        </p:txBody>
      </p:sp>
    </p:spTree>
    <p:extLst>
      <p:ext uri="{BB962C8B-B14F-4D97-AF65-F5344CB8AC3E}">
        <p14:creationId xmlns:p14="http://schemas.microsoft.com/office/powerpoint/2010/main" val="808311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DC7E63-4282-48D5-990C-1EF5B5B8BB2C}" type="slidenum">
              <a:rPr lang="zh-CN" altLang="en-US" smtClean="0"/>
              <a:pPr/>
              <a:t>15</a:t>
            </a:fld>
            <a:endParaRPr lang="zh-CN" altLang="en-US"/>
          </a:p>
        </p:txBody>
      </p:sp>
    </p:spTree>
    <p:extLst>
      <p:ext uri="{BB962C8B-B14F-4D97-AF65-F5344CB8AC3E}">
        <p14:creationId xmlns:p14="http://schemas.microsoft.com/office/powerpoint/2010/main" val="1553862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mn-ea"/>
            </a:endParaRPr>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16</a:t>
            </a:fld>
            <a:endParaRPr lang="zh-CN" altLang="en-US"/>
          </a:p>
        </p:txBody>
      </p:sp>
    </p:spTree>
    <p:extLst>
      <p:ext uri="{BB962C8B-B14F-4D97-AF65-F5344CB8AC3E}">
        <p14:creationId xmlns:p14="http://schemas.microsoft.com/office/powerpoint/2010/main" val="1354337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B69B61-CB95-4824-89BB-24570E71626A}" type="slidenum">
              <a:rPr lang="en-US" altLang="zh-CN"/>
              <a:pPr/>
              <a:t>17</a:t>
            </a:fld>
            <a:endParaRPr lang="en-US" altLang="zh-CN"/>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mn-ea"/>
              </a:rPr>
              <a:t>在</a:t>
            </a:r>
            <a:r>
              <a:rPr lang="en-US" altLang="zh-CN" sz="1200" dirty="0">
                <a:latin typeface="+mn-ea"/>
              </a:rPr>
              <a:t>UML</a:t>
            </a:r>
            <a:r>
              <a:rPr lang="zh-CN" altLang="en-US" sz="1200" dirty="0">
                <a:latin typeface="+mn-ea"/>
              </a:rPr>
              <a:t>中，一个用例模型由若干个用例图描述。</a:t>
            </a:r>
            <a:endParaRPr lang="en-US" altLang="zh-CN" sz="1200" dirty="0">
              <a:latin typeface="+mn-ea"/>
            </a:endParaRPr>
          </a:p>
          <a:p>
            <a:endParaRPr lang="zh-CN" altLang="zh-CN" dirty="0"/>
          </a:p>
        </p:txBody>
      </p:sp>
    </p:spTree>
    <p:extLst>
      <p:ext uri="{BB962C8B-B14F-4D97-AF65-F5344CB8AC3E}">
        <p14:creationId xmlns:p14="http://schemas.microsoft.com/office/powerpoint/2010/main" val="1066257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FE5940-C79E-4E34-887F-EDE3C8965C80}" type="slidenum">
              <a:rPr lang="en-US" altLang="zh-CN"/>
              <a:pPr/>
              <a:t>18</a:t>
            </a:fld>
            <a:endParaRPr lang="en-US" altLang="zh-CN"/>
          </a:p>
        </p:txBody>
      </p:sp>
      <p:sp>
        <p:nvSpPr>
          <p:cNvPr id="59394" name="Rectangle 2"/>
          <p:cNvSpPr>
            <a:spLocks noGrp="1" noRot="1" noChangeAspect="1" noChangeArrowheads="1" noTextEdit="1"/>
          </p:cNvSpPr>
          <p:nvPr>
            <p:ph type="sldImg"/>
          </p:nvPr>
        </p:nvSpPr>
        <p:spPr>
          <a:xfrm>
            <a:off x="685800" y="1143000"/>
            <a:ext cx="5486400" cy="3086100"/>
          </a:xfrm>
          <a:ln/>
        </p:spPr>
      </p:sp>
      <p:sp>
        <p:nvSpPr>
          <p:cNvPr id="59395" name="Rectangle 3"/>
          <p:cNvSpPr>
            <a:spLocks noGrp="1" noChangeArrowheads="1"/>
          </p:cNvSpPr>
          <p:nvPr>
            <p:ph type="body" idx="1"/>
          </p:nvPr>
        </p:nvSpPr>
        <p:spPr/>
        <p:txBody>
          <a:bodyPr/>
          <a:lstStyle/>
          <a:p>
            <a:pPr marL="228600" indent="-228600"/>
            <a:r>
              <a:rPr lang="zh-CN" altLang="en-US" dirty="0"/>
              <a:t>一个</a:t>
            </a:r>
            <a:r>
              <a:rPr lang="en-US" altLang="zh-CN" dirty="0"/>
              <a:t>Use Case</a:t>
            </a:r>
            <a:r>
              <a:rPr lang="zh-CN" altLang="en-US" dirty="0"/>
              <a:t>图可以按照下列步骤建立</a:t>
            </a:r>
          </a:p>
          <a:p>
            <a:pPr marL="228600" indent="-228600">
              <a:buFontTx/>
              <a:buAutoNum type="arabicPeriod"/>
            </a:pPr>
            <a:r>
              <a:rPr lang="zh-CN" altLang="en-US" dirty="0"/>
              <a:t>找出系统外部的活动者和外部系统，确定系统的边界和范围。</a:t>
            </a:r>
          </a:p>
          <a:p>
            <a:pPr marL="228600" indent="-228600">
              <a:buFontTx/>
              <a:buAutoNum type="arabicPeriod"/>
            </a:pPr>
            <a:r>
              <a:rPr lang="zh-CN" altLang="en-US" dirty="0"/>
              <a:t>确定每一个活动者所期望的系统行为。</a:t>
            </a:r>
          </a:p>
          <a:p>
            <a:pPr marL="228600" indent="-228600">
              <a:buFontTx/>
              <a:buAutoNum type="arabicPeriod"/>
            </a:pPr>
            <a:r>
              <a:rPr lang="zh-CN" altLang="en-US" dirty="0"/>
              <a:t>把这些系统命名为</a:t>
            </a:r>
            <a:r>
              <a:rPr lang="en-US" altLang="zh-CN" dirty="0"/>
              <a:t>Use Case</a:t>
            </a:r>
            <a:r>
              <a:rPr lang="zh-CN" altLang="en-US" dirty="0"/>
              <a:t>。</a:t>
            </a:r>
            <a:endParaRPr lang="en-US" altLang="zh-CN" dirty="0"/>
          </a:p>
          <a:p>
            <a:pPr marL="228600" indent="-228600">
              <a:buFontTx/>
              <a:buAutoNum type="arabicPeriod"/>
            </a:pPr>
            <a:r>
              <a:rPr lang="zh-CN" altLang="en-US" dirty="0"/>
              <a:t>把一些公共的系统行为分解为一批新的</a:t>
            </a:r>
            <a:r>
              <a:rPr lang="en-US" altLang="zh-CN" dirty="0"/>
              <a:t>Use Case,</a:t>
            </a:r>
            <a:r>
              <a:rPr lang="zh-CN" altLang="en-US" dirty="0"/>
              <a:t>供其它的</a:t>
            </a:r>
            <a:r>
              <a:rPr lang="en-US" altLang="zh-CN" dirty="0"/>
              <a:t>Use Case</a:t>
            </a:r>
            <a:r>
              <a:rPr lang="zh-CN" altLang="en-US" dirty="0"/>
              <a:t>引用。把一些变更的行为分解为扩展的</a:t>
            </a:r>
            <a:r>
              <a:rPr lang="en-US" altLang="zh-CN" dirty="0"/>
              <a:t>Use Case</a:t>
            </a:r>
            <a:r>
              <a:rPr lang="zh-CN" altLang="en-US" dirty="0"/>
              <a:t>。</a:t>
            </a:r>
            <a:endParaRPr lang="en-US" altLang="zh-CN" dirty="0"/>
          </a:p>
          <a:p>
            <a:pPr marL="228600" indent="-228600">
              <a:buFontTx/>
              <a:buAutoNum type="arabicPeriod"/>
            </a:pPr>
            <a:r>
              <a:rPr lang="zh-CN" altLang="en-US" dirty="0"/>
              <a:t>编制每一个</a:t>
            </a:r>
            <a:r>
              <a:rPr lang="en-US" altLang="zh-CN" dirty="0"/>
              <a:t>Use Case</a:t>
            </a:r>
            <a:r>
              <a:rPr lang="zh-CN" altLang="en-US" dirty="0"/>
              <a:t>的剧本</a:t>
            </a:r>
            <a:r>
              <a:rPr lang="en-US" altLang="zh-CN" dirty="0"/>
              <a:t>(</a:t>
            </a:r>
            <a:r>
              <a:rPr lang="zh-CN" altLang="en-US" dirty="0"/>
              <a:t>一系列步骤地描述，这些步骤构成了剧本</a:t>
            </a:r>
            <a:r>
              <a:rPr lang="en-US" altLang="zh-CN" dirty="0"/>
              <a:t>)</a:t>
            </a:r>
            <a:r>
              <a:rPr lang="zh-CN" altLang="en-US" dirty="0"/>
              <a:t>。</a:t>
            </a:r>
            <a:endParaRPr lang="en-US" altLang="zh-CN" dirty="0"/>
          </a:p>
          <a:p>
            <a:pPr marL="228600" indent="-228600">
              <a:buFontTx/>
              <a:buAutoNum type="arabicPeriod"/>
            </a:pPr>
            <a:r>
              <a:rPr lang="zh-CN" altLang="en-US" dirty="0"/>
              <a:t>绘制</a:t>
            </a:r>
            <a:r>
              <a:rPr lang="en-US" altLang="zh-CN" dirty="0"/>
              <a:t>Use Case </a:t>
            </a:r>
            <a:r>
              <a:rPr lang="zh-CN" altLang="en-US" dirty="0"/>
              <a:t>图。</a:t>
            </a:r>
          </a:p>
          <a:p>
            <a:pPr marL="228600" indent="-228600">
              <a:buFontTx/>
              <a:buAutoNum type="arabicPeriod"/>
            </a:pPr>
            <a:r>
              <a:rPr lang="zh-CN" altLang="en-US" dirty="0"/>
              <a:t>区分主业物流和例外情况的事件流。可以把表达例外情况的事件流的</a:t>
            </a:r>
            <a:r>
              <a:rPr lang="en-US" altLang="zh-CN" dirty="0"/>
              <a:t>Use Case</a:t>
            </a:r>
            <a:r>
              <a:rPr lang="zh-CN" altLang="en-US" dirty="0"/>
              <a:t>画成一个单独的子</a:t>
            </a:r>
            <a:r>
              <a:rPr lang="en-US" altLang="zh-CN" dirty="0"/>
              <a:t>Use Case</a:t>
            </a:r>
            <a:r>
              <a:rPr lang="zh-CN" altLang="en-US" dirty="0"/>
              <a:t>图。</a:t>
            </a:r>
          </a:p>
          <a:p>
            <a:pPr marL="228600" indent="-228600">
              <a:buFontTx/>
              <a:buAutoNum type="arabicPeriod"/>
            </a:pPr>
            <a:r>
              <a:rPr lang="zh-CN" altLang="en-US" dirty="0"/>
              <a:t>精化</a:t>
            </a:r>
            <a:r>
              <a:rPr lang="en-US" altLang="zh-CN" dirty="0"/>
              <a:t>use Case</a:t>
            </a:r>
            <a:r>
              <a:rPr lang="zh-CN" altLang="en-US" dirty="0"/>
              <a:t>图。解决</a:t>
            </a:r>
            <a:r>
              <a:rPr lang="en-US" altLang="zh-CN" dirty="0"/>
              <a:t>Use Case</a:t>
            </a:r>
            <a:r>
              <a:rPr lang="zh-CN" altLang="en-US" dirty="0"/>
              <a:t>间的重复与冲突问题，简化</a:t>
            </a:r>
            <a:r>
              <a:rPr lang="en-US" altLang="zh-CN" dirty="0"/>
              <a:t>use Case</a:t>
            </a:r>
            <a:r>
              <a:rPr lang="zh-CN" altLang="en-US" dirty="0"/>
              <a:t>中的对话序列。</a:t>
            </a:r>
            <a:r>
              <a:rPr lang="en-US" altLang="zh-CN" dirty="0"/>
              <a:t>Use Case</a:t>
            </a:r>
            <a:r>
              <a:rPr lang="zh-CN" altLang="en-US" dirty="0"/>
              <a:t>图可以有不同的层次，高层次的</a:t>
            </a:r>
            <a:r>
              <a:rPr lang="en-US" altLang="zh-CN" dirty="0"/>
              <a:t>Use Case</a:t>
            </a:r>
            <a:r>
              <a:rPr lang="zh-CN" altLang="en-US" dirty="0"/>
              <a:t>可以分解为若干个下属子系统中的</a:t>
            </a:r>
            <a:r>
              <a:rPr lang="en-US" altLang="zh-CN" dirty="0"/>
              <a:t>Use Case</a:t>
            </a:r>
            <a:r>
              <a:rPr lang="zh-CN" altLang="en-US" dirty="0"/>
              <a:t>。</a:t>
            </a:r>
            <a:endParaRPr lang="en-US" altLang="zh-CN" dirty="0"/>
          </a:p>
        </p:txBody>
      </p:sp>
    </p:spTree>
    <p:extLst>
      <p:ext uri="{BB962C8B-B14F-4D97-AF65-F5344CB8AC3E}">
        <p14:creationId xmlns:p14="http://schemas.microsoft.com/office/powerpoint/2010/main" val="1663282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DC7E63-4282-48D5-990C-1EF5B5B8BB2C}" type="slidenum">
              <a:rPr lang="zh-CN" altLang="en-US" smtClean="0"/>
              <a:pPr/>
              <a:t>20</a:t>
            </a:fld>
            <a:endParaRPr lang="zh-CN" altLang="en-US"/>
          </a:p>
        </p:txBody>
      </p:sp>
    </p:spTree>
    <p:extLst>
      <p:ext uri="{BB962C8B-B14F-4D97-AF65-F5344CB8AC3E}">
        <p14:creationId xmlns:p14="http://schemas.microsoft.com/office/powerpoint/2010/main" val="2165487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8989EF-1F72-4D2E-98D3-B492AC8E166D}" type="slidenum">
              <a:rPr lang="en-US" altLang="zh-CN"/>
              <a:pPr/>
              <a:t>21</a:t>
            </a:fld>
            <a:endParaRPr lang="en-US" altLang="zh-CN"/>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15852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A181F6-A692-4883-9B41-EAF781825B31}" type="slidenum">
              <a:rPr lang="en-US" altLang="zh-CN"/>
              <a:pPr/>
              <a:t>22</a:t>
            </a:fld>
            <a:endParaRPr lang="en-US" altLang="zh-CN"/>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61182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51435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zh-CN" dirty="0"/>
              <a:t>如果系统用例较多，不同的用例之间存在共同行为，可以将这些共同行为提取出来，单独组成一个用例。当其他用例使用这个用例之时，它们就构成了包含关系。</a:t>
            </a:r>
            <a:endParaRPr lang="zh-CN" altLang="en-US" dirty="0"/>
          </a:p>
          <a:p>
            <a:pPr marL="171450" marR="0" lvl="0" indent="-171450" algn="l" defTabSz="51435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zh-CN" dirty="0"/>
              <a:t>在用例的执行过程中，可能出现一些异常行为，也可能会在不同的分支行为中选择执行，这时可将异常行为与可选分支抽象成一个单独的扩展用例，这样扩展用例与主用例之间就构成了扩展关系。一个用例常常有多个扩展用例。</a:t>
            </a:r>
            <a:endParaRPr lang="zh-CN" altLang="en-US" dirty="0"/>
          </a:p>
          <a:p>
            <a:pPr marL="171450" lvl="0" indent="-171450">
              <a:buFont typeface="Arial" panose="020B0604020202020204" pitchFamily="34" charset="0"/>
              <a:buChar char="•"/>
            </a:pPr>
            <a:r>
              <a:rPr lang="zh-CN" altLang="zh-CN" dirty="0"/>
              <a:t>用例之间的泛化关系描述用例的一般与特殊关系，不同的子用例代表了父用例的不同实现。</a:t>
            </a:r>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23</a:t>
            </a:fld>
            <a:endParaRPr lang="zh-CN" altLang="en-US"/>
          </a:p>
        </p:txBody>
      </p:sp>
    </p:spTree>
    <p:extLst>
      <p:ext uri="{BB962C8B-B14F-4D97-AF65-F5344CB8AC3E}">
        <p14:creationId xmlns:p14="http://schemas.microsoft.com/office/powerpoint/2010/main" val="15679327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zh-CN" altLang="zh-CN" sz="800" dirty="0"/>
              <a:t>操作者之间可以存在泛化关系，类似的参与者可以组成一个层级结构。在网上书店的例子中，会员是游客的泛化，游客有浏览图书的用例，而会员不仅包含游客的全部用例，还具有自己特有的购买图书用例。</a:t>
            </a:r>
          </a:p>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24</a:t>
            </a:fld>
            <a:endParaRPr lang="zh-CN" altLang="en-US"/>
          </a:p>
        </p:txBody>
      </p:sp>
    </p:spTree>
    <p:extLst>
      <p:ext uri="{BB962C8B-B14F-4D97-AF65-F5344CB8AC3E}">
        <p14:creationId xmlns:p14="http://schemas.microsoft.com/office/powerpoint/2010/main" val="2974958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78C3C9-AEED-45D1-A6EE-EF2E9E09FB05}" type="slidenum">
              <a:rPr lang="en-US" altLang="zh-CN"/>
              <a:pPr/>
              <a:t>25</a:t>
            </a:fld>
            <a:endParaRPr lang="en-US" altLang="zh-CN"/>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latin typeface="宋体" panose="02010600030101010101" pitchFamily="2" charset="-122"/>
                <a:ea typeface="+mn-ea"/>
              </a:rPr>
              <a:t>参与者（</a:t>
            </a:r>
            <a:r>
              <a:rPr lang="en-US" altLang="zh-CN" sz="1200" b="0" dirty="0">
                <a:latin typeface="宋体" panose="02010600030101010101" pitchFamily="2" charset="-122"/>
                <a:ea typeface="+mn-ea"/>
              </a:rPr>
              <a:t>actor</a:t>
            </a:r>
            <a:r>
              <a:rPr lang="zh-CN" altLang="en-US" sz="1200" b="0" dirty="0">
                <a:latin typeface="宋体" panose="02010600030101010101" pitchFamily="2" charset="-122"/>
                <a:ea typeface="+mn-ea"/>
              </a:rPr>
              <a:t>）</a:t>
            </a:r>
            <a:r>
              <a:rPr lang="zh-CN" altLang="zh-CN" sz="1200" b="0" kern="1200" dirty="0">
                <a:solidFill>
                  <a:schemeClr val="tx1"/>
                </a:solidFill>
                <a:effectLst/>
                <a:latin typeface="+mn-lt"/>
                <a:ea typeface="+mn-ea"/>
                <a:cs typeface="+mn-cs"/>
              </a:rPr>
              <a:t>，又叫执行者</a:t>
            </a:r>
            <a:r>
              <a:rPr lang="zh-CN" altLang="en-US" sz="1200" b="0" kern="1200" dirty="0">
                <a:solidFill>
                  <a:schemeClr val="tx1"/>
                </a:solidFill>
                <a:effectLst/>
                <a:latin typeface="+mn-lt"/>
                <a:ea typeface="+mn-ea"/>
                <a:cs typeface="+mn-cs"/>
              </a:rPr>
              <a:t>，</a:t>
            </a:r>
            <a:r>
              <a:rPr lang="zh-CN" altLang="en-US" sz="1200" b="0" dirty="0">
                <a:latin typeface="宋体" panose="02010600030101010101" pitchFamily="2" charset="-122"/>
                <a:ea typeface="+mn-ea"/>
              </a:rPr>
              <a:t>是指系统外部与系统交互的人或其他系统。</a:t>
            </a:r>
          </a:p>
          <a:p>
            <a:endParaRPr lang="en-US" altLang="zh-CN" b="0" dirty="0"/>
          </a:p>
          <a:p>
            <a:r>
              <a:rPr lang="zh-CN" altLang="en-US" sz="1200" b="0" dirty="0">
                <a:latin typeface="宋体" panose="02010600030101010101" pitchFamily="2" charset="-122"/>
                <a:ea typeface="+mn-ea"/>
              </a:rPr>
              <a:t>用例（</a:t>
            </a:r>
            <a:r>
              <a:rPr lang="en-US" altLang="zh-CN" sz="1200" b="0" dirty="0">
                <a:latin typeface="宋体" panose="02010600030101010101" pitchFamily="2" charset="-122"/>
                <a:ea typeface="+mn-ea"/>
              </a:rPr>
              <a:t>use case</a:t>
            </a:r>
            <a:r>
              <a:rPr lang="zh-CN" altLang="en-US" sz="1200" b="0" dirty="0">
                <a:latin typeface="宋体" panose="02010600030101010101" pitchFamily="2" charset="-122"/>
                <a:ea typeface="+mn-ea"/>
              </a:rPr>
              <a:t>）是系统所提供的一个功能（或某一特定用法）的描述，是执行者和系统交互的一个完整过程。</a:t>
            </a:r>
            <a:endParaRPr lang="zh-CN" altLang="zh-CN" dirty="0"/>
          </a:p>
        </p:txBody>
      </p:sp>
    </p:spTree>
    <p:extLst>
      <p:ext uri="{BB962C8B-B14F-4D97-AF65-F5344CB8AC3E}">
        <p14:creationId xmlns:p14="http://schemas.microsoft.com/office/powerpoint/2010/main" val="3544942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2</a:t>
            </a:fld>
            <a:endParaRPr lang="zh-CN" altLang="en-US"/>
          </a:p>
        </p:txBody>
      </p:sp>
    </p:spTree>
    <p:extLst>
      <p:ext uri="{BB962C8B-B14F-4D97-AF65-F5344CB8AC3E}">
        <p14:creationId xmlns:p14="http://schemas.microsoft.com/office/powerpoint/2010/main" val="3279414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0B1D04-F47A-4CA2-9176-597611F06089}" type="slidenum">
              <a:rPr lang="en-US" altLang="zh-CN"/>
              <a:pPr/>
              <a:t>26</a:t>
            </a:fld>
            <a:endParaRPr lang="en-US" altLang="zh-CN"/>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p:txBody>
          <a:bodyPr/>
          <a:lstStyle/>
          <a:p>
            <a:pPr lvl="0" eaLnBrk="1" hangingPunct="1">
              <a:lnSpc>
                <a:spcPct val="90000"/>
              </a:lnSpc>
            </a:pPr>
            <a:r>
              <a:rPr lang="zh-CN" altLang="zh-CN" dirty="0">
                <a:ea typeface="+mn-ea"/>
              </a:rPr>
              <a:t>主要参与者</a:t>
            </a:r>
          </a:p>
          <a:p>
            <a:pPr lvl="1" eaLnBrk="1" hangingPunct="1">
              <a:lnSpc>
                <a:spcPct val="90000"/>
              </a:lnSpc>
            </a:pPr>
            <a:r>
              <a:rPr lang="zh-CN" altLang="zh-CN" dirty="0">
                <a:ea typeface="+mn-ea"/>
              </a:rPr>
              <a:t>具有用户目标，并通过使用当前系统的服务完成。例如，收银员。他们是发现驱动用例的用户目标。</a:t>
            </a:r>
          </a:p>
          <a:p>
            <a:pPr lvl="0" eaLnBrk="1" hangingPunct="1">
              <a:lnSpc>
                <a:spcPct val="90000"/>
              </a:lnSpc>
            </a:pPr>
            <a:r>
              <a:rPr lang="zh-CN" altLang="zh-CN" dirty="0">
                <a:ea typeface="+mn-ea"/>
              </a:rPr>
              <a:t>协助参与者</a:t>
            </a:r>
          </a:p>
          <a:p>
            <a:pPr lvl="1" eaLnBrk="1" hangingPunct="1">
              <a:lnSpc>
                <a:spcPct val="90000"/>
              </a:lnSpc>
            </a:pPr>
            <a:r>
              <a:rPr lang="zh-CN" altLang="zh-CN" dirty="0">
                <a:ea typeface="+mn-ea"/>
              </a:rPr>
              <a:t>为当前系统提供服务。例如，自动付费授权服务。协助参与者通常是计算机系统，但也可以是组织或人。通过协助参与者可以明确外部接口和协议。</a:t>
            </a:r>
          </a:p>
          <a:p>
            <a:pPr lvl="0" eaLnBrk="1" hangingPunct="1">
              <a:lnSpc>
                <a:spcPct val="90000"/>
              </a:lnSpc>
            </a:pPr>
            <a:r>
              <a:rPr lang="zh-CN" altLang="zh-CN" dirty="0">
                <a:ea typeface="+mn-ea"/>
              </a:rPr>
              <a:t>幕后参与者</a:t>
            </a:r>
          </a:p>
          <a:p>
            <a:pPr lvl="1" eaLnBrk="1" hangingPunct="1">
              <a:lnSpc>
                <a:spcPct val="90000"/>
              </a:lnSpc>
            </a:pPr>
            <a:r>
              <a:rPr lang="zh-CN" altLang="zh-CN" dirty="0">
                <a:ea typeface="+mn-ea"/>
              </a:rPr>
              <a:t>在用例行为中具有影响或利益，但不是主要或协助参与者。例如政府税收机关。幕后参与者的确定确保确定并满足所有必要的重要事务。如果不明确地对幕后参与者进行命名，则有时很容易忽略其影响或利益</a:t>
            </a:r>
            <a:r>
              <a:rPr lang="zh-CN" altLang="en-US" dirty="0">
                <a:ea typeface="+mn-ea"/>
              </a:rPr>
              <a:t>。</a:t>
            </a:r>
            <a:endParaRPr lang="zh-CN" altLang="zh-CN" dirty="0">
              <a:ea typeface="+mn-ea"/>
            </a:endParaRPr>
          </a:p>
          <a:p>
            <a:endParaRPr lang="zh-CN" altLang="zh-CN" dirty="0"/>
          </a:p>
        </p:txBody>
      </p:sp>
    </p:spTree>
    <p:extLst>
      <p:ext uri="{BB962C8B-B14F-4D97-AF65-F5344CB8AC3E}">
        <p14:creationId xmlns:p14="http://schemas.microsoft.com/office/powerpoint/2010/main" val="27731760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A5D5CD-DC64-463C-887B-032F1E4CEE5B}" type="slidenum">
              <a:rPr lang="en-US" altLang="zh-CN"/>
              <a:pPr/>
              <a:t>27</a:t>
            </a:fld>
            <a:endParaRPr lang="en-US" altLang="zh-CN"/>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r>
              <a:rPr lang="zh-CN" altLang="zh-CN" sz="1200" b="0" dirty="0">
                <a:latin typeface="宋体" panose="02010600030101010101" pitchFamily="2" charset="-122"/>
                <a:ea typeface="+mn-ea"/>
              </a:rPr>
              <a:t>用例具有响应性、回执性、完整性。</a:t>
            </a:r>
            <a:r>
              <a:rPr lang="zh-CN" altLang="en-US" sz="1200" b="0" dirty="0">
                <a:latin typeface="宋体" panose="02010600030101010101" pitchFamily="2" charset="-122"/>
                <a:ea typeface="+mn-ea"/>
              </a:rPr>
              <a:t>分为业务用例和系统用例。</a:t>
            </a:r>
            <a:endParaRPr lang="zh-CN" altLang="zh-CN" sz="1200" b="0" dirty="0">
              <a:latin typeface="宋体" panose="02010600030101010101" pitchFamily="2" charset="-122"/>
              <a:ea typeface="+mn-ea"/>
            </a:endParaRPr>
          </a:p>
        </p:txBody>
      </p:sp>
    </p:spTree>
    <p:extLst>
      <p:ext uri="{BB962C8B-B14F-4D97-AF65-F5344CB8AC3E}">
        <p14:creationId xmlns:p14="http://schemas.microsoft.com/office/powerpoint/2010/main" val="38307308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28</a:t>
            </a:fld>
            <a:endParaRPr lang="zh-CN" altLang="en-US"/>
          </a:p>
        </p:txBody>
      </p:sp>
    </p:spTree>
    <p:extLst>
      <p:ext uri="{BB962C8B-B14F-4D97-AF65-F5344CB8AC3E}">
        <p14:creationId xmlns:p14="http://schemas.microsoft.com/office/powerpoint/2010/main" val="33123212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98E4D3-EC80-4C84-BED9-0271088FC1EF}" type="slidenum">
              <a:rPr lang="en-US" altLang="zh-CN"/>
              <a:pPr/>
              <a:t>29</a:t>
            </a:fld>
            <a:endParaRPr lang="en-US" altLang="zh-CN"/>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1428610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84BF1C-F6A9-49EA-8648-6001EF3A6DCF}" type="slidenum">
              <a:rPr lang="en-US" altLang="zh-CN"/>
              <a:pPr/>
              <a:t>30</a:t>
            </a:fld>
            <a:endParaRPr lang="en-US" altLang="zh-CN"/>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1549580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2DD737-9338-46EE-A345-B879D9A84E3B}" type="slidenum">
              <a:rPr lang="en-US" altLang="zh-CN"/>
              <a:pPr/>
              <a:t>33</a:t>
            </a:fld>
            <a:endParaRPr lang="en-US" altLang="zh-CN"/>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zh-CN" altLang="zh-CN" sz="800" dirty="0"/>
              <a:t>这个使用场景中，图书管理员是操作者，而学生不是，因为借书事务本身是由图书管理员来完成，而不是学生本身。但如果学生可以自助借书，或者可以在网上借书，那么学生也将是操作者，因为这两种场景中学生直接与图书管理系统进行了交互。</a:t>
            </a:r>
          </a:p>
          <a:p>
            <a:endParaRPr lang="zh-CN" altLang="zh-CN" dirty="0"/>
          </a:p>
        </p:txBody>
      </p:sp>
    </p:spTree>
    <p:extLst>
      <p:ext uri="{BB962C8B-B14F-4D97-AF65-F5344CB8AC3E}">
        <p14:creationId xmlns:p14="http://schemas.microsoft.com/office/powerpoint/2010/main" val="8935826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C319A0-5D41-4FB1-9E2C-85208CB97377}" type="slidenum">
              <a:rPr lang="en-US" altLang="zh-CN"/>
              <a:pPr/>
              <a:t>36</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9942921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37</a:t>
            </a:fld>
            <a:endParaRPr lang="zh-CN" altLang="en-US"/>
          </a:p>
        </p:txBody>
      </p:sp>
    </p:spTree>
    <p:extLst>
      <p:ext uri="{BB962C8B-B14F-4D97-AF65-F5344CB8AC3E}">
        <p14:creationId xmlns:p14="http://schemas.microsoft.com/office/powerpoint/2010/main" val="38934864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47</a:t>
            </a:fld>
            <a:endParaRPr lang="zh-CN" altLang="en-US"/>
          </a:p>
        </p:txBody>
      </p:sp>
    </p:spTree>
    <p:extLst>
      <p:ext uri="{BB962C8B-B14F-4D97-AF65-F5344CB8AC3E}">
        <p14:creationId xmlns:p14="http://schemas.microsoft.com/office/powerpoint/2010/main" val="4318302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49</a:t>
            </a:fld>
            <a:endParaRPr lang="zh-CN" altLang="en-US"/>
          </a:p>
        </p:txBody>
      </p:sp>
    </p:spTree>
    <p:extLst>
      <p:ext uri="{BB962C8B-B14F-4D97-AF65-F5344CB8AC3E}">
        <p14:creationId xmlns:p14="http://schemas.microsoft.com/office/powerpoint/2010/main" val="2069837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3</a:t>
            </a:fld>
            <a:endParaRPr lang="zh-CN" altLang="en-US"/>
          </a:p>
        </p:txBody>
      </p:sp>
    </p:spTree>
    <p:extLst>
      <p:ext uri="{BB962C8B-B14F-4D97-AF65-F5344CB8AC3E}">
        <p14:creationId xmlns:p14="http://schemas.microsoft.com/office/powerpoint/2010/main" val="12766040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51</a:t>
            </a:fld>
            <a:endParaRPr lang="zh-CN" altLang="en-US"/>
          </a:p>
        </p:txBody>
      </p:sp>
    </p:spTree>
    <p:extLst>
      <p:ext uri="{BB962C8B-B14F-4D97-AF65-F5344CB8AC3E}">
        <p14:creationId xmlns:p14="http://schemas.microsoft.com/office/powerpoint/2010/main" val="19784410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56</a:t>
            </a:fld>
            <a:endParaRPr lang="zh-CN" altLang="en-US"/>
          </a:p>
        </p:txBody>
      </p:sp>
    </p:spTree>
    <p:extLst>
      <p:ext uri="{BB962C8B-B14F-4D97-AF65-F5344CB8AC3E}">
        <p14:creationId xmlns:p14="http://schemas.microsoft.com/office/powerpoint/2010/main" val="4278819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61</a:t>
            </a:fld>
            <a:endParaRPr lang="zh-CN" altLang="en-US"/>
          </a:p>
        </p:txBody>
      </p:sp>
    </p:spTree>
    <p:extLst>
      <p:ext uri="{BB962C8B-B14F-4D97-AF65-F5344CB8AC3E}">
        <p14:creationId xmlns:p14="http://schemas.microsoft.com/office/powerpoint/2010/main" val="36456210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82E783-649F-44DC-A8F6-E4C5105E118F}" type="slidenum">
              <a:rPr lang="zh-CN" altLang="en-US" smtClean="0"/>
              <a:pPr/>
              <a:t>64</a:t>
            </a:fld>
            <a:endParaRPr lang="zh-CN" altLang="en-US"/>
          </a:p>
        </p:txBody>
      </p:sp>
    </p:spTree>
    <p:extLst>
      <p:ext uri="{BB962C8B-B14F-4D97-AF65-F5344CB8AC3E}">
        <p14:creationId xmlns:p14="http://schemas.microsoft.com/office/powerpoint/2010/main" val="3625453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65</a:t>
            </a:fld>
            <a:endParaRPr lang="zh-CN" altLang="en-US"/>
          </a:p>
        </p:txBody>
      </p:sp>
    </p:spTree>
    <p:extLst>
      <p:ext uri="{BB962C8B-B14F-4D97-AF65-F5344CB8AC3E}">
        <p14:creationId xmlns:p14="http://schemas.microsoft.com/office/powerpoint/2010/main" val="29803781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66</a:t>
            </a:fld>
            <a:endParaRPr lang="zh-CN" altLang="en-US"/>
          </a:p>
        </p:txBody>
      </p:sp>
    </p:spTree>
    <p:extLst>
      <p:ext uri="{BB962C8B-B14F-4D97-AF65-F5344CB8AC3E}">
        <p14:creationId xmlns:p14="http://schemas.microsoft.com/office/powerpoint/2010/main" val="2397712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4</a:t>
            </a:fld>
            <a:endParaRPr lang="zh-CN" altLang="en-US"/>
          </a:p>
        </p:txBody>
      </p:sp>
    </p:spTree>
    <p:extLst>
      <p:ext uri="{BB962C8B-B14F-4D97-AF65-F5344CB8AC3E}">
        <p14:creationId xmlns:p14="http://schemas.microsoft.com/office/powerpoint/2010/main" val="16866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3BC6344-4E1C-4543-A1F2-9BE7241890D4}" type="slidenum">
              <a:rPr lang="zh-CN" altLang="en-US" smtClean="0"/>
              <a:t>5</a:t>
            </a:fld>
            <a:endParaRPr lang="zh-CN" altLang="en-US"/>
          </a:p>
        </p:txBody>
      </p:sp>
    </p:spTree>
    <p:extLst>
      <p:ext uri="{BB962C8B-B14F-4D97-AF65-F5344CB8AC3E}">
        <p14:creationId xmlns:p14="http://schemas.microsoft.com/office/powerpoint/2010/main" val="3547617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a:t>Scenario</a:t>
            </a:r>
            <a:r>
              <a:rPr lang="zh-CN" altLang="en-US" dirty="0"/>
              <a:t>：</a:t>
            </a:r>
            <a:r>
              <a:rPr lang="zh-CN" altLang="en-US" sz="675" b="0" i="0" kern="1200" dirty="0">
                <a:solidFill>
                  <a:schemeClr val="tx1"/>
                </a:solidFill>
                <a:effectLst/>
                <a:latin typeface="+mn-lt"/>
                <a:ea typeface="+mn-ea"/>
                <a:cs typeface="+mn-cs"/>
              </a:rPr>
              <a:t>方案；情节；剧本；设想</a:t>
            </a:r>
            <a:endParaRPr lang="en-US" altLang="zh-CN" sz="675"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BD2C428-55DE-42C6-851D-CB4CC7C211F9}" type="slidenum">
              <a:rPr lang="en-US" smtClean="0"/>
              <a:pPr/>
              <a:t>8</a:t>
            </a:fld>
            <a:endParaRPr lang="en-US"/>
          </a:p>
        </p:txBody>
      </p:sp>
    </p:spTree>
    <p:extLst>
      <p:ext uri="{BB962C8B-B14F-4D97-AF65-F5344CB8AC3E}">
        <p14:creationId xmlns:p14="http://schemas.microsoft.com/office/powerpoint/2010/main" val="2160643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如果这一重要功能的设计者在做需求分析的时候就模仿用户，设计场景，实地演一次戏，很快 就能发现戏演不下去了。</a:t>
            </a:r>
          </a:p>
          <a:p>
            <a:endParaRPr lang="en-US" dirty="0"/>
          </a:p>
          <a:p>
            <a:r>
              <a:rPr lang="en-US" altLang="zh-CN" dirty="0">
                <a:hlinkClick r:id="rId3"/>
              </a:rPr>
              <a:t>https://www.cnblogs.com/xinz/p/3855296.html</a:t>
            </a:r>
            <a:endParaRPr lang="en-US" dirty="0"/>
          </a:p>
        </p:txBody>
      </p:sp>
      <p:sp>
        <p:nvSpPr>
          <p:cNvPr id="4" name="Slide Number Placeholder 3"/>
          <p:cNvSpPr>
            <a:spLocks noGrp="1"/>
          </p:cNvSpPr>
          <p:nvPr>
            <p:ph type="sldNum" sz="quarter" idx="5"/>
          </p:nvPr>
        </p:nvSpPr>
        <p:spPr/>
        <p:txBody>
          <a:bodyPr/>
          <a:lstStyle/>
          <a:p>
            <a:fld id="{F35C7EE1-DFFA-4275-BC15-03F63508087A}" type="slidenum">
              <a:rPr lang="en-US" smtClean="0"/>
              <a:t>11</a:t>
            </a:fld>
            <a:endParaRPr lang="en-US"/>
          </a:p>
        </p:txBody>
      </p:sp>
    </p:spTree>
    <p:extLst>
      <p:ext uri="{BB962C8B-B14F-4D97-AF65-F5344CB8AC3E}">
        <p14:creationId xmlns:p14="http://schemas.microsoft.com/office/powerpoint/2010/main" val="2062252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5C7EE1-DFFA-4275-BC15-03F63508087A}" type="slidenum">
              <a:rPr lang="en-US" smtClean="0"/>
              <a:t>12</a:t>
            </a:fld>
            <a:endParaRPr lang="en-US"/>
          </a:p>
        </p:txBody>
      </p:sp>
    </p:spTree>
    <p:extLst>
      <p:ext uri="{BB962C8B-B14F-4D97-AF65-F5344CB8AC3E}">
        <p14:creationId xmlns:p14="http://schemas.microsoft.com/office/powerpoint/2010/main" val="1685617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DC7E63-4282-48D5-990C-1EF5B5B8BB2C}" type="slidenum">
              <a:rPr lang="zh-CN" altLang="en-US" smtClean="0"/>
              <a:pPr/>
              <a:t>14</a:t>
            </a:fld>
            <a:endParaRPr lang="zh-CN" altLang="en-US"/>
          </a:p>
        </p:txBody>
      </p:sp>
    </p:spTree>
    <p:extLst>
      <p:ext uri="{BB962C8B-B14F-4D97-AF65-F5344CB8AC3E}">
        <p14:creationId xmlns:p14="http://schemas.microsoft.com/office/powerpoint/2010/main" val="6349717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7" name="Rectangle 6"/>
          <p:cNvSpPr/>
          <p:nvPr userDrawn="1"/>
        </p:nvSpPr>
        <p:spPr>
          <a:xfrm>
            <a:off x="0" y="-1"/>
            <a:ext cx="9144000" cy="342900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zh-CN" altLang="en-US" dirty="0"/>
              <a:t>单击此处编辑母版标题样式</a:t>
            </a:r>
            <a:endParaRPr lang="en-US" dirty="0"/>
          </a:p>
        </p:txBody>
      </p:sp>
      <p:sp>
        <p:nvSpPr>
          <p:cNvPr id="3" name="Subtitle 2"/>
          <p:cNvSpPr>
            <a:spLocks noGrp="1"/>
          </p:cNvSpPr>
          <p:nvPr>
            <p:ph type="subTitle" idx="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0000"/>
                    <a:lumOff val="10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lvl1pPr algn="ctr">
              <a:defRPr sz="1600">
                <a:latin typeface="+mn-lt"/>
              </a:defRPr>
            </a:lvl1pPr>
          </a:lstStyle>
          <a:p>
            <a:fld id="{51B79952-33DF-4A19-AAF3-E3468DAE4B4C}" type="datetime1">
              <a:rPr lang="zh-CN" altLang="en-US" smtClean="0"/>
              <a:t>2022/3/30</a:t>
            </a:fld>
            <a:endParaRPr lang="zh-CN" altLang="en-US" dirty="0"/>
          </a:p>
        </p:txBody>
      </p:sp>
      <p:sp>
        <p:nvSpPr>
          <p:cNvPr id="5" name="Footer Placeholder 4"/>
          <p:cNvSpPr>
            <a:spLocks noGrp="1"/>
          </p:cNvSpPr>
          <p:nvPr>
            <p:ph type="ftr" sz="quarter" idx="11"/>
          </p:nvPr>
        </p:nvSpPr>
        <p:spPr>
          <a:xfrm>
            <a:off x="2298032" y="4853028"/>
            <a:ext cx="5760261" cy="205740"/>
          </a:xfrm>
        </p:spPr>
        <p:txBody>
          <a:bodyPr/>
          <a:lstStyle>
            <a:lvl1pPr algn="ctr">
              <a:defRPr sz="1600">
                <a:latin typeface="+mn-lt"/>
              </a:defRPr>
            </a:lvl1pPr>
          </a:lstStyle>
          <a:p>
            <a:r>
              <a:rPr lang="zh-CN" altLang="en-US"/>
              <a:t>软件工程</a:t>
            </a:r>
            <a:endParaRPr lang="zh-CN" altLang="en-US" dirty="0"/>
          </a:p>
        </p:txBody>
      </p:sp>
      <p:sp>
        <p:nvSpPr>
          <p:cNvPr id="6" name="Slide Number Placeholder 5"/>
          <p:cNvSpPr>
            <a:spLocks noGrp="1"/>
          </p:cNvSpPr>
          <p:nvPr>
            <p:ph type="sldNum" sz="quarter" idx="12"/>
          </p:nvPr>
        </p:nvSpPr>
        <p:spPr/>
        <p:txBody>
          <a:bodyPr/>
          <a:lstStyle>
            <a:lvl1pPr algn="ctr">
              <a:defRPr sz="1600">
                <a:latin typeface="+mn-lt"/>
              </a:defRPr>
            </a:lvl1pPr>
          </a:lstStyle>
          <a:p>
            <a:fld id="{F528F39D-B5E5-4CA7-906C-979D5A62978D}" type="slidenum">
              <a:rPr lang="zh-CN" altLang="en-US" smtClean="0"/>
              <a:pPr/>
              <a:t>‹#›</a:t>
            </a:fld>
            <a:endParaRPr lang="zh-CN" altLang="en-US"/>
          </a:p>
        </p:txBody>
      </p:sp>
      <p:cxnSp>
        <p:nvCxnSpPr>
          <p:cNvPr id="8" name="Straight Connector 7"/>
          <p:cNvCxnSpPr/>
          <p:nvPr/>
        </p:nvCxnSpPr>
        <p:spPr>
          <a:xfrm flipV="1">
            <a:off x="6290132" y="3948080"/>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2900" y="114820"/>
            <a:ext cx="692368" cy="692368"/>
          </a:xfrm>
          <a:prstGeom prst="rect">
            <a:avLst/>
          </a:prstGeom>
        </p:spPr>
      </p:pic>
    </p:spTree>
    <p:extLst>
      <p:ext uri="{BB962C8B-B14F-4D97-AF65-F5344CB8AC3E}">
        <p14:creationId xmlns:p14="http://schemas.microsoft.com/office/powerpoint/2010/main" val="1715780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120" name="文本框 119"/>
          <p:cNvSpPr txBox="1"/>
          <p:nvPr userDrawn="1"/>
        </p:nvSpPr>
        <p:spPr>
          <a:xfrm>
            <a:off x="4264202" y="2007508"/>
            <a:ext cx="4241369" cy="1223412"/>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lvl="0">
              <a:defRPr sz="11500" spc="50">
                <a:ln w="11430"/>
                <a:solidFill>
                  <a:srgbClr val="008EE6"/>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7350" dirty="0">
                <a:solidFill>
                  <a:schemeClr val="tx1">
                    <a:lumMod val="65000"/>
                    <a:lumOff val="35000"/>
                  </a:schemeClr>
                </a:solidFill>
              </a:rPr>
              <a:t>谢谢聆听</a:t>
            </a:r>
            <a:endParaRPr lang="en-US" altLang="zh-CN" sz="7350" dirty="0">
              <a:solidFill>
                <a:schemeClr val="tx1">
                  <a:lumMod val="65000"/>
                  <a:lumOff val="35000"/>
                </a:schemeClr>
              </a:solidFill>
            </a:endParaRPr>
          </a:p>
        </p:txBody>
      </p:sp>
      <p:grpSp>
        <p:nvGrpSpPr>
          <p:cNvPr id="4" name="组合 3"/>
          <p:cNvGrpSpPr/>
          <p:nvPr userDrawn="1"/>
        </p:nvGrpSpPr>
        <p:grpSpPr>
          <a:xfrm>
            <a:off x="833860" y="1704155"/>
            <a:ext cx="3193793" cy="2085294"/>
            <a:chOff x="705272" y="1639861"/>
            <a:chExt cx="3193793" cy="2085294"/>
          </a:xfrm>
        </p:grpSpPr>
        <p:grpSp>
          <p:nvGrpSpPr>
            <p:cNvPr id="2" name="组合 1"/>
            <p:cNvGrpSpPr/>
            <p:nvPr userDrawn="1"/>
          </p:nvGrpSpPr>
          <p:grpSpPr>
            <a:xfrm>
              <a:off x="705272" y="1639861"/>
              <a:ext cx="3193793" cy="2085294"/>
              <a:chOff x="721633" y="1980294"/>
              <a:chExt cx="3233738" cy="2111375"/>
            </a:xfrm>
          </p:grpSpPr>
          <p:sp>
            <p:nvSpPr>
              <p:cNvPr id="9" name="Freeform 148"/>
              <p:cNvSpPr>
                <a:spLocks/>
              </p:cNvSpPr>
              <p:nvPr userDrawn="1"/>
            </p:nvSpPr>
            <p:spPr bwMode="auto">
              <a:xfrm>
                <a:off x="721633" y="1980294"/>
                <a:ext cx="3233738" cy="2111375"/>
              </a:xfrm>
              <a:custGeom>
                <a:avLst/>
                <a:gdLst>
                  <a:gd name="T0" fmla="*/ 778 w 861"/>
                  <a:gd name="T1" fmla="*/ 437 h 562"/>
                  <a:gd name="T2" fmla="*/ 778 w 861"/>
                  <a:gd name="T3" fmla="*/ 21 h 562"/>
                  <a:gd name="T4" fmla="*/ 756 w 861"/>
                  <a:gd name="T5" fmla="*/ 0 h 562"/>
                  <a:gd name="T6" fmla="*/ 105 w 861"/>
                  <a:gd name="T7" fmla="*/ 0 h 562"/>
                  <a:gd name="T8" fmla="*/ 84 w 861"/>
                  <a:gd name="T9" fmla="*/ 21 h 562"/>
                  <a:gd name="T10" fmla="*/ 84 w 861"/>
                  <a:gd name="T11" fmla="*/ 436 h 562"/>
                  <a:gd name="T12" fmla="*/ 0 w 861"/>
                  <a:gd name="T13" fmla="*/ 530 h 562"/>
                  <a:gd name="T14" fmla="*/ 24 w 861"/>
                  <a:gd name="T15" fmla="*/ 562 h 562"/>
                  <a:gd name="T16" fmla="*/ 838 w 861"/>
                  <a:gd name="T17" fmla="*/ 562 h 562"/>
                  <a:gd name="T18" fmla="*/ 861 w 861"/>
                  <a:gd name="T19" fmla="*/ 530 h 562"/>
                  <a:gd name="T20" fmla="*/ 778 w 861"/>
                  <a:gd name="T21" fmla="*/ 437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1" h="562">
                    <a:moveTo>
                      <a:pt x="778" y="437"/>
                    </a:moveTo>
                    <a:cubicBezTo>
                      <a:pt x="778" y="21"/>
                      <a:pt x="778" y="21"/>
                      <a:pt x="778" y="21"/>
                    </a:cubicBezTo>
                    <a:cubicBezTo>
                      <a:pt x="778" y="9"/>
                      <a:pt x="768" y="0"/>
                      <a:pt x="756" y="0"/>
                    </a:cubicBezTo>
                    <a:cubicBezTo>
                      <a:pt x="105" y="0"/>
                      <a:pt x="105" y="0"/>
                      <a:pt x="105" y="0"/>
                    </a:cubicBezTo>
                    <a:cubicBezTo>
                      <a:pt x="93" y="0"/>
                      <a:pt x="84" y="9"/>
                      <a:pt x="84" y="21"/>
                    </a:cubicBezTo>
                    <a:cubicBezTo>
                      <a:pt x="84" y="436"/>
                      <a:pt x="84" y="436"/>
                      <a:pt x="84" y="436"/>
                    </a:cubicBezTo>
                    <a:cubicBezTo>
                      <a:pt x="0" y="530"/>
                      <a:pt x="0" y="530"/>
                      <a:pt x="0" y="530"/>
                    </a:cubicBezTo>
                    <a:cubicBezTo>
                      <a:pt x="0" y="543"/>
                      <a:pt x="11" y="562"/>
                      <a:pt x="24" y="562"/>
                    </a:cubicBezTo>
                    <a:cubicBezTo>
                      <a:pt x="838" y="562"/>
                      <a:pt x="838" y="562"/>
                      <a:pt x="838" y="562"/>
                    </a:cubicBezTo>
                    <a:cubicBezTo>
                      <a:pt x="851" y="562"/>
                      <a:pt x="861" y="543"/>
                      <a:pt x="861" y="530"/>
                    </a:cubicBezTo>
                    <a:lnTo>
                      <a:pt x="778" y="437"/>
                    </a:lnTo>
                    <a:close/>
                  </a:path>
                </a:pathLst>
              </a:cu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10" name="Rectangle 149"/>
              <p:cNvSpPr>
                <a:spLocks noChangeArrowheads="1"/>
              </p:cNvSpPr>
              <p:nvPr userDrawn="1"/>
            </p:nvSpPr>
            <p:spPr bwMode="auto">
              <a:xfrm>
                <a:off x="1169308" y="2115231"/>
                <a:ext cx="2343150" cy="1404938"/>
              </a:xfrm>
              <a:prstGeom prst="rect">
                <a:avLst/>
              </a:prstGeom>
              <a:solidFill>
                <a:srgbClr val="F9F3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11" name="Freeform 150"/>
              <p:cNvSpPr>
                <a:spLocks/>
              </p:cNvSpPr>
              <p:nvPr userDrawn="1"/>
            </p:nvSpPr>
            <p:spPr bwMode="auto">
              <a:xfrm>
                <a:off x="2118633" y="3975781"/>
                <a:ext cx="439738" cy="74613"/>
              </a:xfrm>
              <a:custGeom>
                <a:avLst/>
                <a:gdLst>
                  <a:gd name="T0" fmla="*/ 0 w 117"/>
                  <a:gd name="T1" fmla="*/ 0 h 20"/>
                  <a:gd name="T2" fmla="*/ 0 w 117"/>
                  <a:gd name="T3" fmla="*/ 0 h 20"/>
                  <a:gd name="T4" fmla="*/ 14 w 117"/>
                  <a:gd name="T5" fmla="*/ 20 h 20"/>
                  <a:gd name="T6" fmla="*/ 104 w 117"/>
                  <a:gd name="T7" fmla="*/ 20 h 20"/>
                  <a:gd name="T8" fmla="*/ 117 w 117"/>
                  <a:gd name="T9" fmla="*/ 0 h 20"/>
                  <a:gd name="T10" fmla="*/ 117 w 117"/>
                  <a:gd name="T11" fmla="*/ 0 h 20"/>
                  <a:gd name="T12" fmla="*/ 0 w 117"/>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7" h="20">
                    <a:moveTo>
                      <a:pt x="0" y="0"/>
                    </a:moveTo>
                    <a:cubicBezTo>
                      <a:pt x="0" y="0"/>
                      <a:pt x="0" y="0"/>
                      <a:pt x="0" y="0"/>
                    </a:cubicBezTo>
                    <a:cubicBezTo>
                      <a:pt x="0" y="7"/>
                      <a:pt x="6" y="20"/>
                      <a:pt x="14" y="20"/>
                    </a:cubicBezTo>
                    <a:cubicBezTo>
                      <a:pt x="104" y="20"/>
                      <a:pt x="104" y="20"/>
                      <a:pt x="104" y="20"/>
                    </a:cubicBezTo>
                    <a:cubicBezTo>
                      <a:pt x="111" y="20"/>
                      <a:pt x="117" y="7"/>
                      <a:pt x="117" y="0"/>
                    </a:cubicBezTo>
                    <a:cubicBezTo>
                      <a:pt x="117" y="0"/>
                      <a:pt x="117" y="0"/>
                      <a:pt x="117" y="0"/>
                    </a:cubicBezTo>
                    <a:lnTo>
                      <a:pt x="0" y="0"/>
                    </a:lnTo>
                    <a:close/>
                  </a:path>
                </a:pathLst>
              </a:custGeom>
              <a:solidFill>
                <a:srgbClr val="F9F3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grpSp>
        <p:sp>
          <p:nvSpPr>
            <p:cNvPr id="108" name="矩形 107"/>
            <p:cNvSpPr/>
            <p:nvPr userDrawn="1"/>
          </p:nvSpPr>
          <p:spPr>
            <a:xfrm>
              <a:off x="2091447" y="2022227"/>
              <a:ext cx="1325371" cy="369332"/>
            </a:xfrm>
            <a:prstGeom prst="rect">
              <a:avLst/>
            </a:prstGeom>
          </p:spPr>
          <p:txBody>
            <a:bodyPr wrap="square">
              <a:spAutoFit/>
            </a:bodyPr>
            <a:lstStyle/>
            <a:p>
              <a:pPr algn="l">
                <a:lnSpc>
                  <a:spcPct val="120000"/>
                </a:lnSpc>
              </a:pPr>
              <a:r>
                <a:rPr lang="en-US" altLang="zh-CN" sz="1500" kern="1200" dirty="0">
                  <a:solidFill>
                    <a:schemeClr val="tx1">
                      <a:lumMod val="65000"/>
                      <a:lumOff val="35000"/>
                    </a:schemeClr>
                  </a:solidFill>
                  <a:latin typeface="+mj-ea"/>
                  <a:ea typeface="+mj-ea"/>
                  <a:cs typeface="+mn-cs"/>
                </a:rPr>
                <a:t>Thank You</a:t>
              </a:r>
              <a:r>
                <a:rPr lang="zh-CN" altLang="en-US" sz="1500" kern="1200" dirty="0">
                  <a:solidFill>
                    <a:schemeClr val="tx1">
                      <a:lumMod val="65000"/>
                      <a:lumOff val="35000"/>
                    </a:schemeClr>
                  </a:solidFill>
                  <a:latin typeface="+mj-ea"/>
                  <a:ea typeface="+mj-ea"/>
                  <a:cs typeface="+mn-cs"/>
                </a:rPr>
                <a:t>！</a:t>
              </a:r>
            </a:p>
          </p:txBody>
        </p:sp>
        <p:grpSp>
          <p:nvGrpSpPr>
            <p:cNvPr id="114" name="组合 113"/>
            <p:cNvGrpSpPr/>
            <p:nvPr userDrawn="1"/>
          </p:nvGrpSpPr>
          <p:grpSpPr>
            <a:xfrm>
              <a:off x="2160453" y="2672657"/>
              <a:ext cx="1134000" cy="48600"/>
              <a:chOff x="0" y="4978400"/>
              <a:chExt cx="11157019" cy="406400"/>
            </a:xfrm>
          </p:grpSpPr>
          <p:sp>
            <p:nvSpPr>
              <p:cNvPr id="115" name="矩形 114"/>
              <p:cNvSpPr/>
              <p:nvPr userDrawn="1"/>
            </p:nvSpPr>
            <p:spPr>
              <a:xfrm>
                <a:off x="0" y="4978400"/>
                <a:ext cx="2788596" cy="406400"/>
              </a:xfrm>
              <a:prstGeom prst="rect">
                <a:avLst/>
              </a:prstGeom>
              <a:solidFill>
                <a:srgbClr val="9EC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6" name="矩形 115"/>
              <p:cNvSpPr/>
              <p:nvPr userDrawn="1"/>
            </p:nvSpPr>
            <p:spPr>
              <a:xfrm>
                <a:off x="2788596" y="4978400"/>
                <a:ext cx="2788596" cy="406400"/>
              </a:xfrm>
              <a:prstGeom prst="rect">
                <a:avLst/>
              </a:prstGeom>
              <a:solidFill>
                <a:srgbClr val="CA0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7" name="矩形 116"/>
              <p:cNvSpPr/>
              <p:nvPr userDrawn="1"/>
            </p:nvSpPr>
            <p:spPr>
              <a:xfrm>
                <a:off x="5577192" y="4978400"/>
                <a:ext cx="2788596" cy="406400"/>
              </a:xfrm>
              <a:prstGeom prst="rect">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8" name="矩形 117"/>
              <p:cNvSpPr/>
              <p:nvPr userDrawn="1"/>
            </p:nvSpPr>
            <p:spPr>
              <a:xfrm>
                <a:off x="8368423" y="4978400"/>
                <a:ext cx="2788596" cy="406400"/>
              </a:xfrm>
              <a:prstGeom prst="rect">
                <a:avLst/>
              </a:prstGeom>
              <a:solidFill>
                <a:srgbClr val="008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grpSp>
        <p:pic>
          <p:nvPicPr>
            <p:cNvPr id="110" name="Picture 2"/>
            <p:cNvPicPr>
              <a:picLocks noChangeAspect="1" noChangeArrowheads="1"/>
            </p:cNvPicPr>
            <p:nvPr userDrawn="1"/>
          </p:nvPicPr>
          <p:blipFill>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colorTemperature colorTemp="4700"/>
                      </a14:imgEffect>
                      <a14:imgEffect>
                        <a14:saturation sat="0"/>
                      </a14:imgEffect>
                    </a14:imgLayer>
                  </a14:imgProps>
                </a:ext>
              </a:extLst>
            </a:blip>
            <a:srcRect/>
            <a:stretch>
              <a:fillRect/>
            </a:stretch>
          </p:blipFill>
          <p:spPr bwMode="auto">
            <a:xfrm>
              <a:off x="1367669" y="2007508"/>
              <a:ext cx="675000" cy="675000"/>
            </a:xfrm>
            <a:prstGeom prst="rect">
              <a:avLst/>
            </a:prstGeom>
            <a:noFill/>
            <a:ln w="9525">
              <a:noFill/>
              <a:miter lim="800000"/>
              <a:headEnd/>
              <a:tailEnd/>
            </a:ln>
            <a:effectLst/>
          </p:spPr>
        </p:pic>
      </p:grpSp>
      <p:sp>
        <p:nvSpPr>
          <p:cNvPr id="20" name="日期占位符 3"/>
          <p:cNvSpPr>
            <a:spLocks noGrp="1"/>
          </p:cNvSpPr>
          <p:nvPr>
            <p:ph type="dt" sz="half" idx="10"/>
          </p:nvPr>
        </p:nvSpPr>
        <p:spPr>
          <a:xfrm>
            <a:off x="768096" y="4853028"/>
            <a:ext cx="1615607" cy="205740"/>
          </a:xfrm>
        </p:spPr>
        <p:txBody>
          <a:bodyPr/>
          <a:lstStyle>
            <a:lvl1pPr algn="ctr">
              <a:defRPr sz="1600">
                <a:solidFill>
                  <a:schemeClr val="bg1"/>
                </a:solidFill>
                <a:latin typeface="+mn-lt"/>
              </a:defRPr>
            </a:lvl1pPr>
          </a:lstStyle>
          <a:p>
            <a:fld id="{E431B15C-E7AF-4CFA-9D5D-EB757E7BF5D4}" type="datetime1">
              <a:rPr lang="zh-CN" altLang="en-US" smtClean="0"/>
              <a:t>2022/3/30</a:t>
            </a:fld>
            <a:endParaRPr lang="zh-CN" altLang="en-US" dirty="0"/>
          </a:p>
        </p:txBody>
      </p:sp>
      <p:sp>
        <p:nvSpPr>
          <p:cNvPr id="21"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dirty="0"/>
              <a:t>软件工程</a:t>
            </a:r>
          </a:p>
        </p:txBody>
      </p:sp>
      <p:sp>
        <p:nvSpPr>
          <p:cNvPr id="22" name="灯片编号占位符 5"/>
          <p:cNvSpPr>
            <a:spLocks noGrp="1"/>
          </p:cNvSpPr>
          <p:nvPr>
            <p:ph type="sldNum" sz="quarter" idx="12"/>
          </p:nvPr>
        </p:nvSpPr>
        <p:spPr>
          <a:xfrm>
            <a:off x="8128000" y="4853028"/>
            <a:ext cx="730250" cy="205740"/>
          </a:xfrm>
        </p:spPr>
        <p:txBody>
          <a:bodyPr/>
          <a:lstStyle>
            <a:lvl1pPr algn="ctr">
              <a:defRPr sz="1600">
                <a:solidFill>
                  <a:schemeClr val="bg1"/>
                </a:solidFill>
                <a:latin typeface="+mn-lt"/>
              </a:defRPr>
            </a:lvl1pPr>
          </a:lstStyle>
          <a:p>
            <a:fld id="{233B410F-ED3A-420F-9009-9AC68EA66982}" type="slidenum">
              <a:rPr lang="zh-CN" altLang="en-US" smtClean="0"/>
              <a:pPr/>
              <a:t>‹#›</a:t>
            </a:fld>
            <a:endParaRPr lang="zh-CN" altLang="en-US"/>
          </a:p>
        </p:txBody>
      </p:sp>
    </p:spTree>
    <p:extLst>
      <p:ext uri="{BB962C8B-B14F-4D97-AF65-F5344CB8AC3E}">
        <p14:creationId xmlns:p14="http://schemas.microsoft.com/office/powerpoint/2010/main" val="1205031724"/>
      </p:ext>
    </p:extLst>
  </p:cSld>
  <p:clrMapOvr>
    <a:masterClrMapping/>
  </p:clrMapOvr>
  <p:transition>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目录页">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2E813F2-011A-4827-8A9B-B621E54B3329}"/>
              </a:ext>
            </a:extLst>
          </p:cNvPr>
          <p:cNvSpPr>
            <a:spLocks noGrp="1"/>
          </p:cNvSpPr>
          <p:nvPr>
            <p:ph type="dt" sz="half" idx="10"/>
          </p:nvPr>
        </p:nvSpPr>
        <p:spPr>
          <a:xfrm>
            <a:off x="6727032" y="4805958"/>
            <a:ext cx="1920240" cy="274320"/>
          </a:xfrm>
          <a:prstGeom prst="rect">
            <a:avLst/>
          </a:prstGeom>
        </p:spPr>
        <p:txBody>
          <a:bodyPr/>
          <a:lstStyle>
            <a:lvl1pPr>
              <a:defRPr sz="1050"/>
            </a:lvl1pPr>
            <a:extLst/>
          </a:lstStyle>
          <a:p>
            <a:fld id="{136FF661-31E6-4F8B-970B-9591685EBF07}" type="datetime1">
              <a:rPr lang="zh-CN" altLang="en-US" smtClean="0"/>
              <a:t>2022/3/30</a:t>
            </a:fld>
            <a:endParaRPr lang="zh-CN" altLang="en-US" dirty="0"/>
          </a:p>
        </p:txBody>
      </p:sp>
      <p:sp>
        <p:nvSpPr>
          <p:cNvPr id="5" name="页脚占位符 4">
            <a:extLst>
              <a:ext uri="{FF2B5EF4-FFF2-40B4-BE49-F238E27FC236}">
                <a16:creationId xmlns:a16="http://schemas.microsoft.com/office/drawing/2014/main" id="{C90F9D17-D42A-4471-93DD-BB1B33C2A340}"/>
              </a:ext>
            </a:extLst>
          </p:cNvPr>
          <p:cNvSpPr>
            <a:spLocks noGrp="1"/>
          </p:cNvSpPr>
          <p:nvPr>
            <p:ph type="ftr" sz="quarter" idx="11"/>
          </p:nvPr>
        </p:nvSpPr>
        <p:spPr>
          <a:xfrm>
            <a:off x="4380074" y="4805960"/>
            <a:ext cx="2350681" cy="273844"/>
          </a:xfrm>
          <a:prstGeom prst="rect">
            <a:avLst/>
          </a:prstGeom>
        </p:spPr>
        <p:txBody>
          <a:bodyPr/>
          <a:lstStyle>
            <a:lvl1pPr>
              <a:defRPr sz="1050"/>
            </a:lvl1pPr>
            <a:extLst/>
          </a:lstStyle>
          <a:p>
            <a:r>
              <a:rPr lang="zh-CN" altLang="en-US"/>
              <a:t>软件工程</a:t>
            </a:r>
            <a:endParaRPr lang="zh-CN" altLang="en-US" dirty="0"/>
          </a:p>
        </p:txBody>
      </p:sp>
      <p:sp>
        <p:nvSpPr>
          <p:cNvPr id="6" name="灯片编号占位符 5">
            <a:extLst>
              <a:ext uri="{FF2B5EF4-FFF2-40B4-BE49-F238E27FC236}">
                <a16:creationId xmlns:a16="http://schemas.microsoft.com/office/drawing/2014/main" id="{74E69C20-BA8E-4BBE-B63D-8A350D1B0D2C}"/>
              </a:ext>
            </a:extLst>
          </p:cNvPr>
          <p:cNvSpPr>
            <a:spLocks noGrp="1"/>
          </p:cNvSpPr>
          <p:nvPr>
            <p:ph type="sldNum" sz="quarter" idx="12"/>
          </p:nvPr>
        </p:nvSpPr>
        <p:spPr>
          <a:xfrm>
            <a:off x="8461830" y="4805960"/>
            <a:ext cx="551203" cy="273844"/>
          </a:xfrm>
          <a:prstGeom prst="rect">
            <a:avLst/>
          </a:prstGeom>
        </p:spPr>
        <p:txBody>
          <a:bodyPr/>
          <a:lstStyle>
            <a:lvl1pPr>
              <a:defRPr sz="1050"/>
            </a:lvl1pPr>
            <a:extLst/>
          </a:lstStyle>
          <a:p>
            <a:fld id="{0C913308-F349-4B6D-A68A-DD1791B4A57B}" type="slidenum">
              <a:rPr lang="zh-CN" altLang="en-US" smtClean="0"/>
              <a:pPr/>
              <a:t>‹#›</a:t>
            </a:fld>
            <a:endParaRPr lang="zh-CN" altLang="en-US" dirty="0"/>
          </a:p>
        </p:txBody>
      </p:sp>
      <p:sp>
        <p:nvSpPr>
          <p:cNvPr id="7" name="标题占位符">
            <a:extLst>
              <a:ext uri="{FF2B5EF4-FFF2-40B4-BE49-F238E27FC236}">
                <a16:creationId xmlns:a16="http://schemas.microsoft.com/office/drawing/2014/main" id="{D9065292-86D2-41DF-85BE-8887B586A31A}"/>
              </a:ext>
            </a:extLst>
          </p:cNvPr>
          <p:cNvSpPr>
            <a:spLocks noGrp="1"/>
          </p:cNvSpPr>
          <p:nvPr>
            <p:ph type="body" sz="quarter" idx="13" hasCustomPrompt="1"/>
          </p:nvPr>
        </p:nvSpPr>
        <p:spPr>
          <a:xfrm>
            <a:off x="1052622" y="159755"/>
            <a:ext cx="6275277" cy="415498"/>
          </a:xfrm>
          <a:prstGeom prst="rect">
            <a:avLst/>
          </a:prstGeom>
        </p:spPr>
        <p:txBody>
          <a:bodyPr wrap="square" anchor="ctr">
            <a:spAutoFit/>
          </a:bodyPr>
          <a:lstStyle>
            <a:lvl1pPr marL="0" indent="0" algn="l">
              <a:lnSpc>
                <a:spcPct val="100000"/>
              </a:lnSpc>
              <a:buFontTx/>
              <a:buNone/>
              <a:defRPr lang="zh-CN" altLang="en-US" sz="2100" b="1" spc="169" dirty="0" smtClean="0">
                <a:solidFill>
                  <a:schemeClr val="tx1">
                    <a:lumMod val="95000"/>
                    <a:lumOff val="5000"/>
                  </a:schemeClr>
                </a:solidFill>
                <a:latin typeface="+mn-ea"/>
              </a:defRPr>
            </a:lvl1pPr>
          </a:lstStyle>
          <a:p>
            <a:pPr marL="0" lvl="0"/>
            <a:r>
              <a:rPr lang="zh-CN" altLang="en-US" dirty="0"/>
              <a:t>点击添加标题</a:t>
            </a:r>
          </a:p>
        </p:txBody>
      </p:sp>
    </p:spTree>
    <p:extLst>
      <p:ext uri="{BB962C8B-B14F-4D97-AF65-F5344CB8AC3E}">
        <p14:creationId xmlns:p14="http://schemas.microsoft.com/office/powerpoint/2010/main" val="17189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tmplLst>
          <p:tmpl>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750"/>
                        <p:tgtEl>
                          <p:spTgt spid="7"/>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sp>
        <p:nvSpPr>
          <p:cNvPr id="8" name="矩形"/>
          <p:cNvSpPr/>
          <p:nvPr/>
        </p:nvSpPr>
        <p:spPr>
          <a:xfrm>
            <a:off x="-3743" y="80319"/>
            <a:ext cx="2287872" cy="54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9" name="矩形"/>
          <p:cNvSpPr/>
          <p:nvPr/>
        </p:nvSpPr>
        <p:spPr>
          <a:xfrm>
            <a:off x="2284129" y="80319"/>
            <a:ext cx="2287872" cy="54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6" name="矩形"/>
          <p:cNvSpPr/>
          <p:nvPr userDrawn="1"/>
        </p:nvSpPr>
        <p:spPr>
          <a:xfrm>
            <a:off x="110557" y="309456"/>
            <a:ext cx="235878" cy="246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3" name="标题占位符"/>
          <p:cNvSpPr>
            <a:spLocks noGrp="1"/>
          </p:cNvSpPr>
          <p:nvPr>
            <p:ph type="body" sz="quarter" idx="10" hasCustomPrompt="1"/>
          </p:nvPr>
        </p:nvSpPr>
        <p:spPr>
          <a:xfrm>
            <a:off x="429992" y="234449"/>
            <a:ext cx="6897908" cy="415498"/>
          </a:xfrm>
          <a:prstGeom prst="rect">
            <a:avLst/>
          </a:prstGeom>
        </p:spPr>
        <p:txBody>
          <a:bodyPr wrap="square" anchor="ctr">
            <a:spAutoFit/>
          </a:bodyPr>
          <a:lstStyle>
            <a:lvl1pPr marL="0" indent="0" algn="l">
              <a:lnSpc>
                <a:spcPct val="100000"/>
              </a:lnSpc>
              <a:buFontTx/>
              <a:buNone/>
              <a:defRPr lang="zh-CN" altLang="en-US" sz="2100" b="1" spc="225" dirty="0" smtClean="0">
                <a:solidFill>
                  <a:schemeClr val="tx1">
                    <a:lumMod val="95000"/>
                    <a:lumOff val="5000"/>
                  </a:schemeClr>
                </a:solidFill>
                <a:latin typeface="+mn-ea"/>
              </a:defRPr>
            </a:lvl1pPr>
          </a:lstStyle>
          <a:p>
            <a:pPr marL="0" lvl="0"/>
            <a:r>
              <a:rPr lang="zh-CN" altLang="en-US" dirty="0"/>
              <a:t>点击添加标题</a:t>
            </a:r>
          </a:p>
        </p:txBody>
      </p:sp>
      <p:sp>
        <p:nvSpPr>
          <p:cNvPr id="4" name="文本占位符 3"/>
          <p:cNvSpPr>
            <a:spLocks noGrp="1"/>
          </p:cNvSpPr>
          <p:nvPr>
            <p:ph type="body" sz="quarter" idx="11"/>
          </p:nvPr>
        </p:nvSpPr>
        <p:spPr>
          <a:xfrm>
            <a:off x="627064" y="1009651"/>
            <a:ext cx="7615237" cy="354568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2"/>
          </p:nvPr>
        </p:nvSpPr>
        <p:spPr>
          <a:xfrm>
            <a:off x="6727032" y="4805958"/>
            <a:ext cx="1920240" cy="274320"/>
          </a:xfrm>
          <a:prstGeom prst="rect">
            <a:avLst/>
          </a:prstGeom>
        </p:spPr>
        <p:txBody>
          <a:bodyPr/>
          <a:lstStyle>
            <a:lvl1pPr>
              <a:defRPr sz="1200"/>
            </a:lvl1pPr>
            <a:extLst/>
          </a:lstStyle>
          <a:p>
            <a:fld id="{B71349F3-8557-44AA-95BE-0CF3BDF387C6}" type="datetime1">
              <a:rPr lang="zh-CN" altLang="en-US" smtClean="0"/>
              <a:t>2022/3/30</a:t>
            </a:fld>
            <a:endParaRPr lang="zh-CN" altLang="en-US"/>
          </a:p>
        </p:txBody>
      </p:sp>
      <p:sp>
        <p:nvSpPr>
          <p:cNvPr id="10" name="页脚占位符 4"/>
          <p:cNvSpPr>
            <a:spLocks noGrp="1"/>
          </p:cNvSpPr>
          <p:nvPr>
            <p:ph type="ftr" sz="quarter" idx="13"/>
          </p:nvPr>
        </p:nvSpPr>
        <p:spPr>
          <a:xfrm>
            <a:off x="4380074" y="4805960"/>
            <a:ext cx="2350681" cy="273844"/>
          </a:xfrm>
          <a:prstGeom prst="rect">
            <a:avLst/>
          </a:prstGeom>
        </p:spPr>
        <p:txBody>
          <a:bodyPr/>
          <a:lstStyle>
            <a:lvl1pPr>
              <a:defRPr sz="1200"/>
            </a:lvl1pPr>
            <a:extLst/>
          </a:lstStyle>
          <a:p>
            <a:r>
              <a:rPr lang="zh-CN" altLang="en-US"/>
              <a:t>软件工程</a:t>
            </a:r>
            <a:endParaRPr lang="zh-CN" altLang="en-US" dirty="0"/>
          </a:p>
        </p:txBody>
      </p:sp>
      <p:sp>
        <p:nvSpPr>
          <p:cNvPr id="11" name="灯片编号占位符 5"/>
          <p:cNvSpPr>
            <a:spLocks noGrp="1"/>
          </p:cNvSpPr>
          <p:nvPr>
            <p:ph type="sldNum" sz="quarter" idx="14"/>
          </p:nvPr>
        </p:nvSpPr>
        <p:spPr>
          <a:xfrm>
            <a:off x="8461830" y="4805960"/>
            <a:ext cx="551203" cy="273844"/>
          </a:xfrm>
          <a:prstGeom prst="rect">
            <a:avLst/>
          </a:prstGeom>
        </p:spPr>
        <p:txBody>
          <a:bodyPr/>
          <a:lstStyle>
            <a:lvl1pPr>
              <a:defRPr sz="1050"/>
            </a:lvl1pPr>
            <a:extLst/>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213313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par>
                                <p:cTn id="11" presetID="23"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6" grpId="0" animBg="1"/>
      <p:bldP spid="3" grpId="0">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750"/>
                        <p:tgtEl>
                          <p:spTgt spid="3"/>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内容页">
    <p:spTree>
      <p:nvGrpSpPr>
        <p:cNvPr id="1" name=""/>
        <p:cNvGrpSpPr/>
        <p:nvPr/>
      </p:nvGrpSpPr>
      <p:grpSpPr>
        <a:xfrm>
          <a:off x="0" y="0"/>
          <a:ext cx="0" cy="0"/>
          <a:chOff x="0" y="0"/>
          <a:chExt cx="0" cy="0"/>
        </a:xfrm>
      </p:grpSpPr>
      <p:sp>
        <p:nvSpPr>
          <p:cNvPr id="8" name="矩形"/>
          <p:cNvSpPr/>
          <p:nvPr/>
        </p:nvSpPr>
        <p:spPr>
          <a:xfrm>
            <a:off x="-3743" y="80320"/>
            <a:ext cx="2287872" cy="54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C71C1C"/>
              </a:solidFill>
            </a:endParaRPr>
          </a:p>
        </p:txBody>
      </p:sp>
      <p:sp>
        <p:nvSpPr>
          <p:cNvPr id="9" name="矩形"/>
          <p:cNvSpPr/>
          <p:nvPr/>
        </p:nvSpPr>
        <p:spPr>
          <a:xfrm>
            <a:off x="2284129" y="80320"/>
            <a:ext cx="2287872" cy="54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C71C1C"/>
              </a:solidFill>
            </a:endParaRPr>
          </a:p>
        </p:txBody>
      </p:sp>
      <p:sp>
        <p:nvSpPr>
          <p:cNvPr id="6" name="矩形"/>
          <p:cNvSpPr/>
          <p:nvPr userDrawn="1"/>
        </p:nvSpPr>
        <p:spPr>
          <a:xfrm>
            <a:off x="110557" y="309456"/>
            <a:ext cx="235878" cy="246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C71C1C"/>
              </a:solidFill>
            </a:endParaRPr>
          </a:p>
        </p:txBody>
      </p:sp>
      <p:sp>
        <p:nvSpPr>
          <p:cNvPr id="3" name="标题占位符"/>
          <p:cNvSpPr>
            <a:spLocks noGrp="1"/>
          </p:cNvSpPr>
          <p:nvPr>
            <p:ph type="body" sz="quarter" idx="10" hasCustomPrompt="1"/>
          </p:nvPr>
        </p:nvSpPr>
        <p:spPr>
          <a:xfrm>
            <a:off x="429992" y="234450"/>
            <a:ext cx="6897908" cy="415498"/>
          </a:xfrm>
          <a:prstGeom prst="rect">
            <a:avLst/>
          </a:prstGeom>
        </p:spPr>
        <p:txBody>
          <a:bodyPr wrap="square" anchor="ctr">
            <a:spAutoFit/>
          </a:bodyPr>
          <a:lstStyle>
            <a:lvl1pPr marL="0" indent="0" algn="l">
              <a:lnSpc>
                <a:spcPct val="100000"/>
              </a:lnSpc>
              <a:buFontTx/>
              <a:buNone/>
              <a:defRPr lang="zh-CN" altLang="en-US" sz="2100" b="1" spc="169" dirty="0" smtClean="0">
                <a:solidFill>
                  <a:schemeClr val="tx1">
                    <a:lumMod val="95000"/>
                    <a:lumOff val="5000"/>
                  </a:schemeClr>
                </a:solidFill>
                <a:latin typeface="+mn-ea"/>
              </a:defRPr>
            </a:lvl1pPr>
          </a:lstStyle>
          <a:p>
            <a:pPr marL="0" lvl="0"/>
            <a:r>
              <a:rPr lang="zh-CN" altLang="en-US" dirty="0"/>
              <a:t>点击添加标题</a:t>
            </a:r>
          </a:p>
        </p:txBody>
      </p:sp>
      <p:sp>
        <p:nvSpPr>
          <p:cNvPr id="7" name="日期占位符 3"/>
          <p:cNvSpPr>
            <a:spLocks noGrp="1"/>
          </p:cNvSpPr>
          <p:nvPr>
            <p:ph type="dt" sz="half" idx="11"/>
          </p:nvPr>
        </p:nvSpPr>
        <p:spPr>
          <a:xfrm>
            <a:off x="6727032" y="4805958"/>
            <a:ext cx="1920240" cy="274320"/>
          </a:xfrm>
          <a:prstGeom prst="rect">
            <a:avLst/>
          </a:prstGeom>
        </p:spPr>
        <p:txBody>
          <a:bodyPr/>
          <a:lstStyle>
            <a:lvl1pPr>
              <a:defRPr sz="1200"/>
            </a:lvl1pPr>
            <a:extLst/>
          </a:lstStyle>
          <a:p>
            <a:fld id="{EFB0337F-40F4-4EE2-9D65-B66192D9492B}" type="datetime1">
              <a:rPr lang="zh-CN" altLang="en-US" smtClean="0"/>
              <a:t>2022/3/30</a:t>
            </a:fld>
            <a:endParaRPr lang="zh-CN" altLang="en-US"/>
          </a:p>
        </p:txBody>
      </p:sp>
      <p:sp>
        <p:nvSpPr>
          <p:cNvPr id="10" name="页脚占位符 4"/>
          <p:cNvSpPr>
            <a:spLocks noGrp="1"/>
          </p:cNvSpPr>
          <p:nvPr>
            <p:ph type="ftr" sz="quarter" idx="12"/>
          </p:nvPr>
        </p:nvSpPr>
        <p:spPr>
          <a:xfrm>
            <a:off x="4380074" y="4805960"/>
            <a:ext cx="2350681" cy="273844"/>
          </a:xfrm>
          <a:prstGeom prst="rect">
            <a:avLst/>
          </a:prstGeom>
        </p:spPr>
        <p:txBody>
          <a:bodyPr/>
          <a:lstStyle>
            <a:lvl1pPr>
              <a:defRPr sz="1200"/>
            </a:lvl1pPr>
            <a:extLst/>
          </a:lstStyle>
          <a:p>
            <a:r>
              <a:rPr lang="zh-CN" altLang="en-US"/>
              <a:t>软件工程</a:t>
            </a:r>
            <a:endParaRPr lang="zh-CN" altLang="en-US" dirty="0"/>
          </a:p>
        </p:txBody>
      </p:sp>
      <p:sp>
        <p:nvSpPr>
          <p:cNvPr id="11" name="灯片编号占位符 5"/>
          <p:cNvSpPr>
            <a:spLocks noGrp="1"/>
          </p:cNvSpPr>
          <p:nvPr>
            <p:ph type="sldNum" sz="quarter" idx="13"/>
          </p:nvPr>
        </p:nvSpPr>
        <p:spPr>
          <a:xfrm>
            <a:off x="8461830" y="4805960"/>
            <a:ext cx="551203" cy="273844"/>
          </a:xfrm>
          <a:prstGeom prst="rect">
            <a:avLst/>
          </a:prstGeom>
        </p:spPr>
        <p:txBody>
          <a:bodyPr/>
          <a:lstStyle>
            <a:lvl1pPr>
              <a:defRPr sz="1050"/>
            </a:lvl1pPr>
            <a:extLst/>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849311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par>
                                <p:cTn id="11" presetID="23"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6" grpId="0" animBg="1"/>
      <p:bldP spid="3" grpId="0">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750"/>
                        <p:tgtEl>
                          <p:spTgt spid="3"/>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9" name="矩形 8"/>
          <p:cNvSpPr/>
          <p:nvPr userDrawn="1"/>
        </p:nvSpPr>
        <p:spPr>
          <a:xfrm>
            <a:off x="0" y="4215740"/>
            <a:ext cx="9144000" cy="8786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Date Placeholder 2"/>
          <p:cNvSpPr>
            <a:spLocks noGrp="1"/>
          </p:cNvSpPr>
          <p:nvPr>
            <p:ph type="dt" sz="half" idx="10"/>
          </p:nvPr>
        </p:nvSpPr>
        <p:spPr/>
        <p:txBody>
          <a:bodyPr/>
          <a:lstStyle>
            <a:lvl1pPr algn="ctr">
              <a:defRPr sz="1600">
                <a:solidFill>
                  <a:schemeClr val="accent1">
                    <a:lumMod val="50000"/>
                  </a:schemeClr>
                </a:solidFill>
                <a:latin typeface="+mn-lt"/>
              </a:defRPr>
            </a:lvl1pPr>
          </a:lstStyle>
          <a:p>
            <a:fld id="{A40A8AE8-3EDD-456B-89B9-D552D4C7AC1A}" type="datetime1">
              <a:rPr lang="zh-CN" altLang="en-US" smtClean="0"/>
              <a:t>2022/3/30</a:t>
            </a:fld>
            <a:endParaRPr lang="zh-CN" altLang="en-US" dirty="0"/>
          </a:p>
        </p:txBody>
      </p:sp>
      <p:sp>
        <p:nvSpPr>
          <p:cNvPr id="4" name="Footer Placeholder 3"/>
          <p:cNvSpPr>
            <a:spLocks noGrp="1"/>
          </p:cNvSpPr>
          <p:nvPr>
            <p:ph type="ftr" sz="quarter" idx="11"/>
          </p:nvPr>
        </p:nvSpPr>
        <p:spPr>
          <a:xfrm>
            <a:off x="2383703" y="4853028"/>
            <a:ext cx="5674590" cy="205740"/>
          </a:xfrm>
        </p:spPr>
        <p:txBody>
          <a:bodyPr/>
          <a:lstStyle>
            <a:lvl1pPr algn="ctr">
              <a:defRPr sz="1600">
                <a:solidFill>
                  <a:schemeClr val="accent1">
                    <a:lumMod val="50000"/>
                  </a:schemeClr>
                </a:solidFill>
                <a:latin typeface="+mn-lt"/>
              </a:defRPr>
            </a:lvl1pPr>
          </a:lstStyle>
          <a:p>
            <a:r>
              <a:rPr lang="zh-CN" altLang="en-US"/>
              <a:t>软件工程</a:t>
            </a:r>
          </a:p>
        </p:txBody>
      </p:sp>
      <p:sp>
        <p:nvSpPr>
          <p:cNvPr id="5" name="Slide Number Placeholder 4"/>
          <p:cNvSpPr>
            <a:spLocks noGrp="1"/>
          </p:cNvSpPr>
          <p:nvPr>
            <p:ph type="sldNum" sz="quarter" idx="12"/>
          </p:nvPr>
        </p:nvSpPr>
        <p:spPr/>
        <p:txBody>
          <a:bodyPr/>
          <a:lstStyle>
            <a:lvl1pPr algn="ctr">
              <a:defRPr sz="1600">
                <a:solidFill>
                  <a:schemeClr val="accent1">
                    <a:lumMod val="50000"/>
                  </a:schemeClr>
                </a:solidFill>
                <a:latin typeface="+mn-lt"/>
              </a:defRPr>
            </a:lvl1pPr>
          </a:lstStyle>
          <a:p>
            <a:fld id="{F528F39D-B5E5-4CA7-906C-979D5A62978D}" type="slidenum">
              <a:rPr lang="zh-CN" altLang="en-US" smtClean="0"/>
              <a:pPr/>
              <a:t>‹#›</a:t>
            </a:fld>
            <a:endParaRPr lang="zh-CN" altLang="en-US"/>
          </a:p>
        </p:txBody>
      </p:sp>
      <p:sp>
        <p:nvSpPr>
          <p:cNvPr id="6" name="矩形 5"/>
          <p:cNvSpPr/>
          <p:nvPr userDrawn="1"/>
        </p:nvSpPr>
        <p:spPr>
          <a:xfrm>
            <a:off x="0" y="11875"/>
            <a:ext cx="9144000" cy="13894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5316" y="-9943"/>
            <a:ext cx="692368" cy="692368"/>
          </a:xfrm>
          <a:prstGeom prst="rect">
            <a:avLst/>
          </a:prstGeom>
        </p:spPr>
      </p:pic>
      <p:cxnSp>
        <p:nvCxnSpPr>
          <p:cNvPr id="8" name="Straight Connector 6"/>
          <p:cNvCxnSpPr/>
          <p:nvPr userDrawn="1"/>
        </p:nvCxnSpPr>
        <p:spPr>
          <a:xfrm flipV="1">
            <a:off x="571500" y="61974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9831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3pPr marL="1080000" indent="-288000">
              <a:buFont typeface="Wingdings 3" panose="05040102010807070707" pitchFamily="18" charset="2"/>
              <a:buChar char=""/>
              <a:defRPr/>
            </a:lvl3pPr>
            <a:lvl4pPr marL="1260000" indent="-288000">
              <a:buFont typeface="Wingdings 3" panose="05040102010807070707" pitchFamily="18" charset="2"/>
              <a:buChar char=""/>
              <a:defRPr/>
            </a:lvl4pPr>
            <a:lvl5pPr marL="1440000" indent="-288000">
              <a:buFont typeface="Wingdings 3" panose="05040102010807070707" pitchFamily="18" charset="2"/>
              <a:buChar char=""/>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lvl1pPr algn="ctr">
              <a:defRPr sz="1600" b="0">
                <a:solidFill>
                  <a:schemeClr val="bg1"/>
                </a:solidFill>
                <a:latin typeface="+mn-lt"/>
              </a:defRPr>
            </a:lvl1pPr>
          </a:lstStyle>
          <a:p>
            <a:fld id="{B349E028-0205-4E9B-845E-5E306C030144}" type="datetime1">
              <a:rPr lang="zh-CN" altLang="en-US" smtClean="0"/>
              <a:t>2022/3/30</a:t>
            </a:fld>
            <a:endParaRPr lang="zh-CN" altLang="en-US" dirty="0"/>
          </a:p>
        </p:txBody>
      </p:sp>
      <p:sp>
        <p:nvSpPr>
          <p:cNvPr id="5" name="Footer Placeholder 4"/>
          <p:cNvSpPr>
            <a:spLocks noGrp="1"/>
          </p:cNvSpPr>
          <p:nvPr>
            <p:ph type="ftr" sz="quarter" idx="11"/>
          </p:nvPr>
        </p:nvSpPr>
        <p:spPr>
          <a:xfrm>
            <a:off x="2383703" y="4853028"/>
            <a:ext cx="5674590" cy="205740"/>
          </a:xfrm>
        </p:spPr>
        <p:txBody>
          <a:bodyPr/>
          <a:lstStyle>
            <a:lvl1pPr algn="ctr">
              <a:defRPr sz="1600" b="0">
                <a:solidFill>
                  <a:schemeClr val="bg1"/>
                </a:solidFill>
                <a:latin typeface="+mn-lt"/>
              </a:defRPr>
            </a:lvl1pPr>
          </a:lstStyle>
          <a:p>
            <a:r>
              <a:rPr lang="zh-CN" altLang="en-US" dirty="0"/>
              <a:t>软件工程</a:t>
            </a:r>
          </a:p>
        </p:txBody>
      </p:sp>
      <p:sp>
        <p:nvSpPr>
          <p:cNvPr id="6" name="Slide Number Placeholder 5"/>
          <p:cNvSpPr>
            <a:spLocks noGrp="1"/>
          </p:cNvSpPr>
          <p:nvPr>
            <p:ph type="sldNum" sz="quarter" idx="12"/>
          </p:nvPr>
        </p:nvSpPr>
        <p:spPr/>
        <p:txBody>
          <a:bodyPr/>
          <a:lstStyle>
            <a:lvl1pPr algn="ctr">
              <a:defRPr sz="1600" b="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263740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95958" y="-12032"/>
            <a:ext cx="7882609" cy="860498"/>
          </a:xfrm>
        </p:spPr>
        <p:txBody>
          <a:bodyPr/>
          <a:lstStyle/>
          <a:p>
            <a:r>
              <a:rPr lang="zh-CN" altLang="en-US" dirty="0"/>
              <a:t>单击此处编辑母版标题样式</a:t>
            </a:r>
            <a:endParaRPr lang="en-US" dirty="0"/>
          </a:p>
        </p:txBody>
      </p:sp>
      <p:sp>
        <p:nvSpPr>
          <p:cNvPr id="3" name="Content Placeholder 2"/>
          <p:cNvSpPr>
            <a:spLocks noGrp="1"/>
          </p:cNvSpPr>
          <p:nvPr>
            <p:ph sz="half" idx="1"/>
          </p:nvPr>
        </p:nvSpPr>
        <p:spPr>
          <a:xfrm>
            <a:off x="768096" y="969475"/>
            <a:ext cx="3566160" cy="3762546"/>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4491990" y="969473"/>
            <a:ext cx="3566160" cy="3762547"/>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p:txBody>
          <a:bodyPr/>
          <a:lstStyle>
            <a:lvl1pPr algn="ctr">
              <a:defRPr sz="1600">
                <a:solidFill>
                  <a:schemeClr val="bg1"/>
                </a:solidFill>
                <a:latin typeface="+mn-lt"/>
              </a:defRPr>
            </a:lvl1pPr>
          </a:lstStyle>
          <a:p>
            <a:fld id="{AC0813BC-A778-4DBF-AC5F-E6D62827F1F8}" type="datetime1">
              <a:rPr lang="zh-CN" altLang="en-US" smtClean="0"/>
              <a:t>2022/3/30</a:t>
            </a:fld>
            <a:endParaRPr lang="zh-CN" altLang="en-US" dirty="0"/>
          </a:p>
        </p:txBody>
      </p:sp>
      <p:sp>
        <p:nvSpPr>
          <p:cNvPr id="6" name="Footer Placeholder 5"/>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a:t>软件工程</a:t>
            </a:r>
          </a:p>
        </p:txBody>
      </p:sp>
      <p:sp>
        <p:nvSpPr>
          <p:cNvPr id="7" name="Slide Number Placeholder 6"/>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318948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80918" y="0"/>
            <a:ext cx="7290054" cy="848467"/>
          </a:xfrm>
        </p:spPr>
        <p:txBody>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768096" y="993491"/>
            <a:ext cx="3566160" cy="617220"/>
          </a:xfrm>
        </p:spPr>
        <p:txBody>
          <a:bodyPr lIns="137160" rIns="137160" anchor="ctr">
            <a:normAutofit/>
          </a:bodyPr>
          <a:lstStyle>
            <a:lvl1pPr marL="0" indent="0">
              <a:spcBef>
                <a:spcPts val="0"/>
              </a:spcBef>
              <a:spcAft>
                <a:spcPts val="0"/>
              </a:spcAft>
              <a:buNone/>
              <a:defRPr sz="1725" b="0" cap="none" baseline="0">
                <a:solidFill>
                  <a:schemeClr val="accent2">
                    <a:lumMod val="75000"/>
                  </a:schemeClr>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768096" y="1584605"/>
            <a:ext cx="3566160" cy="2506179"/>
          </a:xfrm>
        </p:spPr>
        <p:txBody>
          <a:bodyPr lIns="45720" rIns="4572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491990" y="993491"/>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2">
                    <a:lumMod val="75000"/>
                  </a:schemeClr>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zh-CN" altLang="en-US"/>
              <a:t>编辑母版文本样式</a:t>
            </a:r>
          </a:p>
        </p:txBody>
      </p:sp>
      <p:sp>
        <p:nvSpPr>
          <p:cNvPr id="6" name="Content Placeholder 5"/>
          <p:cNvSpPr>
            <a:spLocks noGrp="1"/>
          </p:cNvSpPr>
          <p:nvPr>
            <p:ph sz="quarter" idx="4"/>
          </p:nvPr>
        </p:nvSpPr>
        <p:spPr>
          <a:xfrm>
            <a:off x="4491990" y="1584605"/>
            <a:ext cx="3566160" cy="2506179"/>
          </a:xfrm>
        </p:spPr>
        <p:txBody>
          <a:bodyPr lIns="45720" rIns="4572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lvl1pPr algn="ctr">
              <a:defRPr sz="1600">
                <a:solidFill>
                  <a:schemeClr val="bg1"/>
                </a:solidFill>
                <a:latin typeface="+mn-lt"/>
              </a:defRPr>
            </a:lvl1pPr>
          </a:lstStyle>
          <a:p>
            <a:fld id="{176CFD28-25B9-484D-BD6D-769F442FB494}" type="datetime1">
              <a:rPr lang="zh-CN" altLang="en-US" smtClean="0"/>
              <a:t>2022/3/30</a:t>
            </a:fld>
            <a:endParaRPr lang="zh-CN" altLang="en-US"/>
          </a:p>
        </p:txBody>
      </p:sp>
      <p:sp>
        <p:nvSpPr>
          <p:cNvPr id="8" name="Footer Placeholder 7"/>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a:t>软件工程</a:t>
            </a:r>
          </a:p>
        </p:txBody>
      </p:sp>
      <p:sp>
        <p:nvSpPr>
          <p:cNvPr id="9" name="Slide Number Placeholder 8"/>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3548758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lvl1pPr algn="ctr">
              <a:defRPr sz="1600">
                <a:solidFill>
                  <a:schemeClr val="bg1"/>
                </a:solidFill>
                <a:latin typeface="+mn-lt"/>
              </a:defRPr>
            </a:lvl1pPr>
          </a:lstStyle>
          <a:p>
            <a:fld id="{8CE9B229-E0D3-4CDA-9E39-F0C557B47BDC}" type="datetime1">
              <a:rPr lang="zh-CN" altLang="en-US" smtClean="0"/>
              <a:t>2022/3/30</a:t>
            </a:fld>
            <a:endParaRPr lang="zh-CN" altLang="en-US"/>
          </a:p>
        </p:txBody>
      </p:sp>
      <p:sp>
        <p:nvSpPr>
          <p:cNvPr id="4" name="Footer Placeholder 3"/>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a:t>软件工程</a:t>
            </a:r>
          </a:p>
        </p:txBody>
      </p:sp>
      <p:sp>
        <p:nvSpPr>
          <p:cNvPr id="5" name="Slide Number Placeholder 4"/>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3222848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A040B1D1-7038-41A2-A83F-6258EE97D7AD}" type="datetime1">
              <a:rPr lang="zh-CN" altLang="en-US" smtClean="0"/>
              <a:t>2022/3/30</a:t>
            </a:fld>
            <a:endParaRPr lang="zh-CN" altLang="en-US"/>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dirty="0"/>
              <a:t>软件工程</a:t>
            </a:r>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pPr/>
              <a:t>‹#›</a:t>
            </a:fld>
            <a:endParaRPr lang="zh-CN" altLang="en-US"/>
          </a:p>
        </p:txBody>
      </p:sp>
    </p:spTree>
    <p:extLst>
      <p:ext uri="{BB962C8B-B14F-4D97-AF65-F5344CB8AC3E}">
        <p14:creationId xmlns:p14="http://schemas.microsoft.com/office/powerpoint/2010/main" val="1220153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节标题">
    <p:spTree>
      <p:nvGrpSpPr>
        <p:cNvPr id="1" name=""/>
        <p:cNvGrpSpPr/>
        <p:nvPr/>
      </p:nvGrpSpPr>
      <p:grpSpPr>
        <a:xfrm>
          <a:off x="0" y="0"/>
          <a:ext cx="0" cy="0"/>
          <a:chOff x="0" y="0"/>
          <a:chExt cx="0" cy="0"/>
        </a:xfrm>
      </p:grpSpPr>
      <p:sp>
        <p:nvSpPr>
          <p:cNvPr id="29" name="Rectangle 6"/>
          <p:cNvSpPr/>
          <p:nvPr userDrawn="1"/>
        </p:nvSpPr>
        <p:spPr>
          <a:xfrm>
            <a:off x="0" y="-23309"/>
            <a:ext cx="9144000" cy="80343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6"/>
          <p:cNvSpPr/>
          <p:nvPr userDrawn="1"/>
        </p:nvSpPr>
        <p:spPr>
          <a:xfrm>
            <a:off x="0" y="4647686"/>
            <a:ext cx="9144000" cy="49581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A51DC90F-AE30-4AF7-8C2A-BA367D19C20D}" type="datetime1">
              <a:rPr lang="zh-CN" altLang="en-US" smtClean="0"/>
              <a:t>2022/3/30</a:t>
            </a:fld>
            <a:endParaRPr lang="zh-CN" altLang="en-US" dirty="0"/>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pPr/>
              <a:t>‹#›</a:t>
            </a:fld>
            <a:endParaRPr lang="zh-CN" altLang="en-US" dirty="0"/>
          </a:p>
        </p:txBody>
      </p:sp>
      <p:pic>
        <p:nvPicPr>
          <p:cNvPr id="8" name="图片 7"/>
          <p:cNvPicPr>
            <a:picLocks noChangeAspect="1"/>
          </p:cNvPicPr>
          <p:nvPr userDrawn="1"/>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8342" y="-14837"/>
            <a:ext cx="692368" cy="692368"/>
          </a:xfrm>
          <a:prstGeom prst="rect">
            <a:avLst/>
          </a:prstGeom>
        </p:spPr>
      </p:pic>
      <p:cxnSp>
        <p:nvCxnSpPr>
          <p:cNvPr id="9" name="Straight Connector 6"/>
          <p:cNvCxnSpPr/>
          <p:nvPr userDrawn="1"/>
        </p:nvCxnSpPr>
        <p:spPr>
          <a:xfrm flipV="1">
            <a:off x="574526" y="677531"/>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4223189" y="780125"/>
            <a:ext cx="0" cy="3867561"/>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35829" y="1395230"/>
            <a:ext cx="1992037" cy="1992037"/>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 name="MH_Others_1"/>
          <p:cNvSpPr txBox="1"/>
          <p:nvPr userDrawn="1">
            <p:custDataLst>
              <p:tags r:id="rId1"/>
            </p:custDataLst>
          </p:nvPr>
        </p:nvSpPr>
        <p:spPr>
          <a:xfrm>
            <a:off x="1448688" y="1467661"/>
            <a:ext cx="1286564" cy="1847174"/>
          </a:xfrm>
          <a:prstGeom prst="rect">
            <a:avLst/>
          </a:prstGeom>
          <a:noFill/>
        </p:spPr>
        <p:txBody>
          <a:bodyPr wrap="square" lIns="0" tIns="0" rIns="0" bIns="0" rtlCol="0" anchor="ctr" anchorCtr="0">
            <a:noAutofit/>
          </a:bodyPr>
          <a:lstStyle/>
          <a:p>
            <a:pPr algn="ctr"/>
            <a:r>
              <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rPr>
              <a:t>目</a:t>
            </a:r>
            <a:endParaRPr lang="en-US" altLang="zh-CN"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rPr>
              <a:t>录</a:t>
            </a:r>
          </a:p>
        </p:txBody>
      </p:sp>
      <p:sp>
        <p:nvSpPr>
          <p:cNvPr id="25" name="MH_Others_2"/>
          <p:cNvSpPr txBox="1"/>
          <p:nvPr userDrawn="1">
            <p:custDataLst>
              <p:tags r:id="rId2"/>
            </p:custDataLst>
          </p:nvPr>
        </p:nvSpPr>
        <p:spPr>
          <a:xfrm rot="5400000">
            <a:off x="589962" y="2191193"/>
            <a:ext cx="1932333" cy="400110"/>
          </a:xfrm>
          <a:prstGeom prst="rect">
            <a:avLst/>
          </a:prstGeom>
          <a:noFill/>
        </p:spPr>
        <p:txBody>
          <a:bodyPr wrap="square">
            <a:spAutoFit/>
          </a:bodyPr>
          <a:lstStyle/>
          <a:p>
            <a:pPr algn="ctr">
              <a:defRPr/>
            </a:pPr>
            <a:r>
              <a:rPr lang="en-US" altLang="zh-CN" sz="2000"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70817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userDrawn="1"/>
        </p:nvSpPr>
        <p:spPr>
          <a:xfrm>
            <a:off x="0" y="1342074"/>
            <a:ext cx="9144000" cy="380142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hasCustomPrompt="1"/>
          </p:nvPr>
        </p:nvSpPr>
        <p:spPr>
          <a:xfrm>
            <a:off x="952609" y="385011"/>
            <a:ext cx="7886700" cy="935851"/>
          </a:xfrm>
        </p:spPr>
        <p:txBody>
          <a:bodyPr anchor="b">
            <a:normAutofit/>
          </a:bodyPr>
          <a:lstStyle>
            <a:lvl1pPr>
              <a:defRPr sz="4000">
                <a:solidFill>
                  <a:schemeClr val="tx2"/>
                </a:solidFill>
              </a:defRPr>
            </a:lvl1pPr>
          </a:lstStyle>
          <a:p>
            <a:r>
              <a:rPr lang="zh-CN" altLang="en-US" dirty="0"/>
              <a:t>编辑母版标</a:t>
            </a:r>
          </a:p>
        </p:txBody>
      </p:sp>
      <p:sp>
        <p:nvSpPr>
          <p:cNvPr id="3" name="文本占位符 2"/>
          <p:cNvSpPr>
            <a:spLocks noGrp="1"/>
          </p:cNvSpPr>
          <p:nvPr>
            <p:ph type="body" idx="1"/>
          </p:nvPr>
        </p:nvSpPr>
        <p:spPr>
          <a:xfrm>
            <a:off x="768096" y="1506009"/>
            <a:ext cx="7886700" cy="3090054"/>
          </a:xfrm>
        </p:spPr>
        <p:txBody>
          <a:bodyPr>
            <a:normAutofit/>
          </a:bodyPr>
          <a:lstStyle>
            <a:lvl1pPr marL="0" indent="0">
              <a:lnSpc>
                <a:spcPct val="120000"/>
              </a:lnSpc>
              <a:spcBef>
                <a:spcPts val="1200"/>
              </a:spcBef>
              <a:spcAft>
                <a:spcPts val="0"/>
              </a:spcAft>
              <a:buNone/>
              <a:defRPr sz="2800" b="0">
                <a:solidFill>
                  <a:schemeClr val="bg1"/>
                </a:solidFill>
                <a:latin typeface="+mj-ea"/>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编辑母版文本样式</a:t>
            </a:r>
          </a:p>
        </p:txBody>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9A6C80C3-CF99-4FC0-B2BF-4B650BA3FF0B}" type="datetime1">
              <a:rPr lang="zh-CN" altLang="en-US" smtClean="0"/>
              <a:t>2022/3/30</a:t>
            </a:fld>
            <a:endParaRPr lang="zh-CN" altLang="en-US" dirty="0"/>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dirty="0"/>
              <a:t>软件工程</a:t>
            </a:r>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pPr/>
              <a:t>‹#›</a:t>
            </a:fld>
            <a:endParaRPr lang="zh-CN" altLang="en-US"/>
          </a:p>
        </p:txBody>
      </p:sp>
      <p:pic>
        <p:nvPicPr>
          <p:cNvPr id="8" name="图片 7"/>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0241" y="17062"/>
            <a:ext cx="692368" cy="692368"/>
          </a:xfrm>
          <a:prstGeom prst="rect">
            <a:avLst/>
          </a:prstGeom>
        </p:spPr>
      </p:pic>
      <p:cxnSp>
        <p:nvCxnSpPr>
          <p:cNvPr id="9" name="Straight Connector 6"/>
          <p:cNvCxnSpPr/>
          <p:nvPr userDrawn="1"/>
        </p:nvCxnSpPr>
        <p:spPr>
          <a:xfrm flipV="1">
            <a:off x="606425" y="649706"/>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6808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lgn="ctr">
              <a:defRPr sz="1600">
                <a:solidFill>
                  <a:schemeClr val="bg1"/>
                </a:solidFill>
                <a:latin typeface="+mn-lt"/>
              </a:defRPr>
            </a:lvl1pPr>
          </a:lstStyle>
          <a:p>
            <a:fld id="{0981BBC8-5992-4C3F-BC5E-0D0AA70F3BCA}" type="datetime1">
              <a:rPr lang="zh-CN" altLang="en-US" smtClean="0"/>
              <a:t>2022/3/30</a:t>
            </a:fld>
            <a:endParaRPr lang="zh-CN" altLang="en-US"/>
          </a:p>
        </p:txBody>
      </p:sp>
      <p:sp>
        <p:nvSpPr>
          <p:cNvPr id="3" name="页脚占位符 2"/>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a:t>软件工程</a:t>
            </a:r>
          </a:p>
        </p:txBody>
      </p:sp>
      <p:sp>
        <p:nvSpPr>
          <p:cNvPr id="4" name="灯片编号占位符 3"/>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2095154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8097" y="925167"/>
            <a:ext cx="7832833" cy="3806854"/>
          </a:xfrm>
          <a:prstGeom prst="rect">
            <a:avLst/>
          </a:prstGeom>
        </p:spPr>
        <p:txBody>
          <a:bodyPr vert="horz" lIns="45720" tIns="45720" rIns="45720" bIns="45720" rtlCol="0">
            <a:normAutofit/>
          </a:bodyPr>
          <a:lstStyle/>
          <a:p>
            <a:pPr lvl="0"/>
            <a:r>
              <a:rPr lang="zh-CN" altLang="en-US" dirty="0"/>
              <a:t>编辑母版文本样式</a:t>
            </a:r>
          </a:p>
          <a:p>
            <a:pPr lvl="1"/>
            <a:r>
              <a:rPr lang="zh-CN" altLang="en-US" dirty="0"/>
              <a:t>第二级</a:t>
            </a:r>
          </a:p>
          <a:p>
            <a:pPr lvl="2"/>
            <a:r>
              <a:rPr lang="zh-CN" altLang="en-US" dirty="0"/>
              <a:t>第三级</a:t>
            </a:r>
          </a:p>
        </p:txBody>
      </p:sp>
      <p:sp>
        <p:nvSpPr>
          <p:cNvPr id="4" name="Date Placeholder 3"/>
          <p:cNvSpPr>
            <a:spLocks noGrp="1"/>
          </p:cNvSpPr>
          <p:nvPr>
            <p:ph type="dt" sz="half" idx="2"/>
          </p:nvPr>
        </p:nvSpPr>
        <p:spPr>
          <a:xfrm>
            <a:off x="768096" y="4853028"/>
            <a:ext cx="1615607" cy="205740"/>
          </a:xfrm>
          <a:prstGeom prst="rect">
            <a:avLst/>
          </a:prstGeom>
        </p:spPr>
        <p:txBody>
          <a:bodyPr vert="horz" lIns="91440" tIns="45720" rIns="91440" bIns="45720" rtlCol="0" anchor="ctr"/>
          <a:lstStyle>
            <a:lvl1pPr algn="l">
              <a:defRPr sz="750">
                <a:solidFill>
                  <a:schemeClr val="tx1">
                    <a:lumMod val="90000"/>
                    <a:lumOff val="10000"/>
                  </a:schemeClr>
                </a:solidFill>
                <a:latin typeface="+mj-lt"/>
              </a:defRPr>
            </a:lvl1pPr>
          </a:lstStyle>
          <a:p>
            <a:fld id="{02D0E37C-B833-4E1D-874D-338F48CCE487}" type="datetime1">
              <a:rPr lang="zh-CN" altLang="en-US" smtClean="0"/>
              <a:t>2022/3/30</a:t>
            </a:fld>
            <a:endParaRPr lang="zh-CN" altLang="en-US"/>
          </a:p>
        </p:txBody>
      </p:sp>
      <p:sp>
        <p:nvSpPr>
          <p:cNvPr id="5" name="Footer Placeholder 4"/>
          <p:cNvSpPr>
            <a:spLocks noGrp="1"/>
          </p:cNvSpPr>
          <p:nvPr>
            <p:ph type="ftr" sz="quarter" idx="3"/>
          </p:nvPr>
        </p:nvSpPr>
        <p:spPr>
          <a:xfrm>
            <a:off x="3632199" y="4853028"/>
            <a:ext cx="4426094" cy="205740"/>
          </a:xfrm>
          <a:prstGeom prst="rect">
            <a:avLst/>
          </a:prstGeom>
        </p:spPr>
        <p:txBody>
          <a:bodyPr vert="horz" lIns="91440" tIns="45720" rIns="91440" bIns="45720" rtlCol="0" anchor="ctr"/>
          <a:lstStyle>
            <a:lvl1pPr algn="r">
              <a:defRPr sz="750" cap="all" baseline="0">
                <a:solidFill>
                  <a:schemeClr val="tx1">
                    <a:lumMod val="90000"/>
                    <a:lumOff val="10000"/>
                  </a:schemeClr>
                </a:solidFill>
                <a:latin typeface="+mj-lt"/>
              </a:defRPr>
            </a:lvl1pPr>
          </a:lstStyle>
          <a:p>
            <a:r>
              <a:rPr lang="zh-CN" altLang="en-US"/>
              <a:t>软件工程</a:t>
            </a:r>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0000"/>
                    <a:lumOff val="10000"/>
                  </a:schemeClr>
                </a:solidFill>
                <a:latin typeface="+mj-lt"/>
              </a:defRPr>
            </a:lvl1pPr>
          </a:lstStyle>
          <a:p>
            <a:fld id="{F528F39D-B5E5-4CA7-906C-979D5A62978D}" type="slidenum">
              <a:rPr lang="zh-CN" altLang="en-US" smtClean="0"/>
              <a:t>‹#›</a:t>
            </a:fld>
            <a:endParaRPr lang="zh-CN" altLang="en-US"/>
          </a:p>
        </p:txBody>
      </p:sp>
      <p:cxnSp>
        <p:nvCxnSpPr>
          <p:cNvPr id="7" name="Straight Connector 6"/>
          <p:cNvCxnSpPr/>
          <p:nvPr/>
        </p:nvCxnSpPr>
        <p:spPr>
          <a:xfrm flipV="1">
            <a:off x="571500" y="61974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Rectangle 6"/>
          <p:cNvSpPr/>
          <p:nvPr userDrawn="1"/>
        </p:nvSpPr>
        <p:spPr>
          <a:xfrm>
            <a:off x="0" y="4647686"/>
            <a:ext cx="9144000" cy="49581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6"/>
          <p:cNvSpPr/>
          <p:nvPr userDrawn="1"/>
        </p:nvSpPr>
        <p:spPr>
          <a:xfrm>
            <a:off x="0" y="-23309"/>
            <a:ext cx="9144000" cy="80343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图片 9"/>
          <p:cNvPicPr>
            <a:picLocks noChangeAspect="1"/>
          </p:cNvPicPr>
          <p:nvPr userDrawn="1"/>
        </p:nvPicPr>
        <p:blipFill>
          <a:blip r:embed="rId1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5316" y="-9943"/>
            <a:ext cx="692368" cy="692368"/>
          </a:xfrm>
          <a:prstGeom prst="rect">
            <a:avLst/>
          </a:prstGeom>
        </p:spPr>
      </p:pic>
      <p:sp>
        <p:nvSpPr>
          <p:cNvPr id="2" name="Title Placeholder 1"/>
          <p:cNvSpPr>
            <a:spLocks noGrp="1"/>
          </p:cNvSpPr>
          <p:nvPr>
            <p:ph type="title"/>
          </p:nvPr>
        </p:nvSpPr>
        <p:spPr>
          <a:xfrm>
            <a:off x="1094321" y="0"/>
            <a:ext cx="7763929" cy="82891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extLst>
      <p:ext uri="{BB962C8B-B14F-4D97-AF65-F5344CB8AC3E}">
        <p14:creationId xmlns:p14="http://schemas.microsoft.com/office/powerpoint/2010/main" val="272048969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9" r:id="rId3"/>
    <p:sldLayoutId id="2147483700" r:id="rId4"/>
    <p:sldLayoutId id="2147483701" r:id="rId5"/>
    <p:sldLayoutId id="2147483703" r:id="rId6"/>
    <p:sldLayoutId id="2147483706" r:id="rId7"/>
    <p:sldLayoutId id="2147483705" r:id="rId8"/>
    <p:sldLayoutId id="2147483707" r:id="rId9"/>
    <p:sldLayoutId id="2147483708" r:id="rId10"/>
    <p:sldLayoutId id="2147483710" r:id="rId11"/>
    <p:sldLayoutId id="2147483711" r:id="rId12"/>
    <p:sldLayoutId id="2147483712" r:id="rId13"/>
    <p:sldLayoutId id="2147483713" r:id="rId14"/>
  </p:sldLayoutIdLst>
  <p:hf hdr="0"/>
  <p:txStyles>
    <p:titleStyle>
      <a:lvl1pPr algn="l" defTabSz="685800" rtl="0" eaLnBrk="1" latinLnBrk="0" hangingPunct="1">
        <a:lnSpc>
          <a:spcPct val="80000"/>
        </a:lnSpc>
        <a:spcBef>
          <a:spcPct val="0"/>
        </a:spcBef>
        <a:buNone/>
        <a:defRPr sz="2800" b="1" kern="1200" cap="all" spc="75" baseline="0">
          <a:solidFill>
            <a:schemeClr val="bg1"/>
          </a:solidFill>
          <a:latin typeface="+mj-lt"/>
          <a:ea typeface="+mj-ea"/>
          <a:cs typeface="+mj-cs"/>
        </a:defRPr>
      </a:lvl1pPr>
    </p:titleStyle>
    <p:bodyStyle>
      <a:lvl1pPr marL="68580" indent="-432000" algn="just" defTabSz="685800" rtl="0" eaLnBrk="1" latinLnBrk="0" hangingPunct="1">
        <a:lnSpc>
          <a:spcPct val="110000"/>
        </a:lnSpc>
        <a:spcBef>
          <a:spcPts val="1200"/>
        </a:spcBef>
        <a:spcAft>
          <a:spcPts val="0"/>
        </a:spcAft>
        <a:buClr>
          <a:schemeClr val="accent1"/>
        </a:buClr>
        <a:buSzPct val="80000"/>
        <a:buFont typeface="Arial" panose="020B0604020202020204" pitchFamily="34" charset="0"/>
        <a:buChar char="֍"/>
        <a:defRPr sz="2800" kern="1200">
          <a:solidFill>
            <a:schemeClr val="tx2">
              <a:lumMod val="90000"/>
              <a:lumOff val="10000"/>
            </a:schemeClr>
          </a:solidFill>
          <a:latin typeface="+mj-ea"/>
          <a:ea typeface="+mj-ea"/>
          <a:cs typeface="+mn-cs"/>
        </a:defRPr>
      </a:lvl1pPr>
      <a:lvl2pPr marL="720000" indent="-360000" algn="just" defTabSz="685800" rtl="0" eaLnBrk="1" latinLnBrk="0" hangingPunct="1">
        <a:lnSpc>
          <a:spcPct val="110000"/>
        </a:lnSpc>
        <a:spcBef>
          <a:spcPts val="1200"/>
        </a:spcBef>
        <a:spcAft>
          <a:spcPts val="0"/>
        </a:spcAft>
        <a:buClr>
          <a:schemeClr val="accent2"/>
        </a:buClr>
        <a:buFont typeface="Arial" panose="020B0604020202020204" pitchFamily="34" charset="0"/>
        <a:buChar char="→"/>
        <a:defRPr sz="2400" kern="1200">
          <a:solidFill>
            <a:schemeClr val="tx2">
              <a:lumMod val="90000"/>
              <a:lumOff val="10000"/>
            </a:schemeClr>
          </a:solidFill>
          <a:latin typeface="+mj-ea"/>
          <a:ea typeface="+mj-ea"/>
          <a:cs typeface="+mn-cs"/>
        </a:defRPr>
      </a:lvl2pPr>
      <a:lvl3pPr marL="1080000" indent="-288000" algn="just" defTabSz="685800" rtl="0" eaLnBrk="1" latinLnBrk="0" hangingPunct="1">
        <a:lnSpc>
          <a:spcPct val="110000"/>
        </a:lnSpc>
        <a:spcBef>
          <a:spcPts val="1200"/>
        </a:spcBef>
        <a:spcAft>
          <a:spcPts val="0"/>
        </a:spcAft>
        <a:buClr>
          <a:schemeClr val="accent2"/>
        </a:buClr>
        <a:buFont typeface="Wingdings 3" pitchFamily="18" charset="2"/>
        <a:buChar char=""/>
        <a:defRPr sz="2000" kern="1200">
          <a:solidFill>
            <a:schemeClr val="tx2">
              <a:lumMod val="90000"/>
              <a:lumOff val="10000"/>
            </a:schemeClr>
          </a:solidFill>
          <a:latin typeface="+mj-ea"/>
          <a:ea typeface="+mj-ea"/>
          <a:cs typeface="+mn-cs"/>
        </a:defRPr>
      </a:lvl3pPr>
      <a:lvl4pPr marL="445770" indent="-102870" algn="l" defTabSz="685800" rtl="0" eaLnBrk="1" latinLnBrk="0" hangingPunct="1">
        <a:lnSpc>
          <a:spcPct val="90000"/>
        </a:lnSpc>
        <a:spcBef>
          <a:spcPts val="600"/>
        </a:spcBef>
        <a:spcAft>
          <a:spcPts val="300"/>
        </a:spcAft>
        <a:buClr>
          <a:schemeClr val="accent2"/>
        </a:buClr>
        <a:buFont typeface="Wingdings 3" pitchFamily="18" charset="2"/>
        <a:buChar char=""/>
        <a:defRPr sz="2000" kern="1200">
          <a:solidFill>
            <a:schemeClr val="tx2">
              <a:lumMod val="90000"/>
              <a:lumOff val="10000"/>
            </a:schemeClr>
          </a:solidFill>
          <a:latin typeface="+mn-lt"/>
          <a:ea typeface="+mn-ea"/>
          <a:cs typeface="+mn-cs"/>
        </a:defRPr>
      </a:lvl4pPr>
      <a:lvl5pPr marL="582930" indent="-102870" algn="l" defTabSz="685800" rtl="0" eaLnBrk="1" latinLnBrk="0" hangingPunct="1">
        <a:lnSpc>
          <a:spcPct val="90000"/>
        </a:lnSpc>
        <a:spcBef>
          <a:spcPts val="600"/>
        </a:spcBef>
        <a:spcAft>
          <a:spcPts val="300"/>
        </a:spcAft>
        <a:buClr>
          <a:schemeClr val="accent2"/>
        </a:buClr>
        <a:buFont typeface="Wingdings 3" pitchFamily="18" charset="2"/>
        <a:buChar char=""/>
        <a:defRPr sz="2000" kern="1200">
          <a:solidFill>
            <a:schemeClr val="tx2">
              <a:lumMod val="90000"/>
              <a:lumOff val="10000"/>
            </a:schemeClr>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5645" y="987551"/>
            <a:ext cx="8582606" cy="2468645"/>
          </a:xfrm>
        </p:spPr>
        <p:txBody>
          <a:bodyPr>
            <a:normAutofit/>
          </a:bodyPr>
          <a:lstStyle/>
          <a:p>
            <a:pPr>
              <a:lnSpc>
                <a:spcPct val="100000"/>
              </a:lnSpc>
              <a:spcBef>
                <a:spcPts val="3600"/>
              </a:spcBef>
              <a:spcAft>
                <a:spcPts val="3600"/>
              </a:spcAft>
            </a:pPr>
            <a:r>
              <a:rPr lang="zh-CN" altLang="en-US" sz="4800" dirty="0">
                <a:solidFill>
                  <a:srgbClr val="000000"/>
                </a:solidFill>
              </a:rPr>
              <a:t>软件工程</a:t>
            </a:r>
            <a:br>
              <a:rPr lang="en-US" altLang="zh-CN" sz="4800" dirty="0">
                <a:solidFill>
                  <a:srgbClr val="000000"/>
                </a:solidFill>
              </a:rPr>
            </a:br>
            <a:r>
              <a:rPr lang="en-US" altLang="zh-CN" sz="3200" u="sng" cap="none" dirty="0">
                <a:solidFill>
                  <a:srgbClr val="000000"/>
                </a:solidFill>
                <a:effectLst>
                  <a:outerShdw blurRad="38100" dist="38100" dir="2700000" algn="tl">
                    <a:srgbClr val="000000">
                      <a:alpha val="43137"/>
                    </a:srgbClr>
                  </a:outerShdw>
                </a:effectLst>
                <a:ea typeface="华文中宋" pitchFamily="2" charset="-122"/>
              </a:rPr>
              <a:t>Software  Engineering</a:t>
            </a:r>
            <a:endParaRPr lang="zh-CN" altLang="en-US" sz="3200" cap="none" dirty="0">
              <a:solidFill>
                <a:srgbClr val="000000"/>
              </a:solidFill>
            </a:endParaRPr>
          </a:p>
        </p:txBody>
      </p:sp>
      <p:sp>
        <p:nvSpPr>
          <p:cNvPr id="3" name="副标题 2"/>
          <p:cNvSpPr>
            <a:spLocks noGrp="1"/>
          </p:cNvSpPr>
          <p:nvPr>
            <p:ph type="subTitle" idx="1"/>
          </p:nvPr>
        </p:nvSpPr>
        <p:spPr>
          <a:xfrm>
            <a:off x="1958907" y="3620351"/>
            <a:ext cx="6899344" cy="1380882"/>
          </a:xfrm>
        </p:spPr>
        <p:txBody>
          <a:bodyPr>
            <a:normAutofit/>
          </a:bodyPr>
          <a:lstStyle/>
          <a:p>
            <a:r>
              <a:rPr lang="zh-CN" altLang="en-US" sz="1800" dirty="0">
                <a:latin typeface="+mj-ea"/>
                <a:ea typeface="+mj-ea"/>
              </a:rPr>
              <a:t>          河南大学软件学院                                          殷向</a:t>
            </a:r>
          </a:p>
        </p:txBody>
      </p:sp>
    </p:spTree>
    <p:extLst>
      <p:ext uri="{BB962C8B-B14F-4D97-AF65-F5344CB8AC3E}">
        <p14:creationId xmlns:p14="http://schemas.microsoft.com/office/powerpoint/2010/main" val="316457168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0BF02-4DB4-44A8-9F98-2BA7E9344A3B}"/>
              </a:ext>
            </a:extLst>
          </p:cNvPr>
          <p:cNvSpPr>
            <a:spLocks noGrp="1"/>
          </p:cNvSpPr>
          <p:nvPr>
            <p:ph type="title"/>
          </p:nvPr>
        </p:nvSpPr>
        <p:spPr/>
        <p:txBody>
          <a:bodyPr/>
          <a:lstStyle/>
          <a:p>
            <a:r>
              <a:rPr lang="en-US" altLang="zh-CN" dirty="0"/>
              <a:t>Bad example</a:t>
            </a:r>
            <a:endParaRPr lang="zh-CN" altLang="en-US" dirty="0"/>
          </a:p>
        </p:txBody>
      </p:sp>
      <p:sp>
        <p:nvSpPr>
          <p:cNvPr id="3" name="内容占位符 2">
            <a:extLst>
              <a:ext uri="{FF2B5EF4-FFF2-40B4-BE49-F238E27FC236}">
                <a16:creationId xmlns:a16="http://schemas.microsoft.com/office/drawing/2014/main" id="{CC2AABC8-90AF-4218-8283-4058DE42EB73}"/>
              </a:ext>
            </a:extLst>
          </p:cNvPr>
          <p:cNvSpPr>
            <a:spLocks noGrp="1"/>
          </p:cNvSpPr>
          <p:nvPr>
            <p:ph idx="1"/>
          </p:nvPr>
        </p:nvSpPr>
        <p:spPr/>
        <p:txBody>
          <a:bodyPr>
            <a:normAutofit fontScale="92500" lnSpcReduction="20000"/>
          </a:bodyPr>
          <a:lstStyle/>
          <a:p>
            <a:r>
              <a:rPr lang="zh-CN" altLang="en-US" dirty="0"/>
              <a:t>大家心里想的不是牛，也不想弄清牛想什么，只要有钱就行。例如：</a:t>
            </a:r>
            <a:endParaRPr lang="en-US" altLang="zh-CN" dirty="0"/>
          </a:p>
          <a:p>
            <a:pPr lvl="1"/>
            <a:r>
              <a:rPr lang="zh-CN" altLang="en-US" dirty="0"/>
              <a:t>客户：你能不能做</a:t>
            </a:r>
            <a:r>
              <a:rPr lang="en-US" altLang="zh-CN" dirty="0"/>
              <a:t>5G</a:t>
            </a:r>
            <a:r>
              <a:rPr lang="zh-CN" altLang="en-US" dirty="0"/>
              <a:t>？</a:t>
            </a:r>
            <a:endParaRPr lang="en-US" altLang="zh-CN" dirty="0"/>
          </a:p>
          <a:p>
            <a:pPr lvl="1"/>
            <a:r>
              <a:rPr lang="zh-CN" altLang="en-US" dirty="0"/>
              <a:t>我们：上</a:t>
            </a:r>
            <a:r>
              <a:rPr lang="en-US" altLang="zh-CN" dirty="0"/>
              <a:t>5G</a:t>
            </a:r>
            <a:r>
              <a:rPr lang="zh-CN" altLang="en-US" dirty="0"/>
              <a:t>干啥？我们还搞不懂</a:t>
            </a:r>
            <a:r>
              <a:rPr lang="en-US" altLang="zh-CN" dirty="0"/>
              <a:t>5G</a:t>
            </a:r>
            <a:r>
              <a:rPr lang="zh-CN" altLang="en-US" dirty="0"/>
              <a:t>，好像没有人真正需要</a:t>
            </a:r>
            <a:r>
              <a:rPr lang="en-US" altLang="zh-CN" dirty="0"/>
              <a:t>5G</a:t>
            </a:r>
            <a:r>
              <a:rPr lang="zh-CN" altLang="en-US" dirty="0"/>
              <a:t>。</a:t>
            </a:r>
            <a:endParaRPr lang="en-US" altLang="zh-CN" dirty="0"/>
          </a:p>
          <a:p>
            <a:pPr lvl="1"/>
            <a:r>
              <a:rPr lang="zh-CN" altLang="en-US" dirty="0"/>
              <a:t>客户：对，我也不懂</a:t>
            </a:r>
            <a:r>
              <a:rPr lang="en-US" altLang="zh-CN" dirty="0"/>
              <a:t>5G</a:t>
            </a:r>
            <a:r>
              <a:rPr lang="zh-CN" altLang="en-US" dirty="0"/>
              <a:t>，但是我手里有四百万预算要花掉。</a:t>
            </a:r>
            <a:endParaRPr lang="en-US" altLang="zh-CN" dirty="0"/>
          </a:p>
          <a:p>
            <a:pPr lvl="1"/>
            <a:r>
              <a:rPr lang="zh-CN" altLang="en-US" dirty="0"/>
              <a:t>我们：啊呀，你干吗不早说，那咱们就搞一个四百万的</a:t>
            </a:r>
            <a:r>
              <a:rPr lang="en-US" altLang="zh-CN" dirty="0"/>
              <a:t>5G</a:t>
            </a:r>
            <a:r>
              <a:rPr lang="zh-CN" altLang="en-US" dirty="0"/>
              <a:t>项目好了！</a:t>
            </a:r>
            <a:endParaRPr lang="en-US" altLang="zh-CN" dirty="0"/>
          </a:p>
          <a:p>
            <a:endParaRPr lang="zh-CN" altLang="en-US" dirty="0"/>
          </a:p>
        </p:txBody>
      </p:sp>
      <p:sp>
        <p:nvSpPr>
          <p:cNvPr id="4" name="日期占位符 3">
            <a:extLst>
              <a:ext uri="{FF2B5EF4-FFF2-40B4-BE49-F238E27FC236}">
                <a16:creationId xmlns:a16="http://schemas.microsoft.com/office/drawing/2014/main" id="{7997CE07-C746-4AC6-B733-88852BD23D54}"/>
              </a:ext>
            </a:extLst>
          </p:cNvPr>
          <p:cNvSpPr>
            <a:spLocks noGrp="1"/>
          </p:cNvSpPr>
          <p:nvPr>
            <p:ph type="dt" sz="half" idx="10"/>
          </p:nvPr>
        </p:nvSpPr>
        <p:spPr/>
        <p:txBody>
          <a:bodyPr/>
          <a:lstStyle/>
          <a:p>
            <a:fld id="{B349E028-0205-4E9B-845E-5E306C030144}" type="datetime1">
              <a:rPr lang="zh-CN" altLang="en-US" smtClean="0"/>
              <a:t>2022/3/30</a:t>
            </a:fld>
            <a:endParaRPr lang="zh-CN" altLang="en-US" dirty="0"/>
          </a:p>
        </p:txBody>
      </p:sp>
      <p:sp>
        <p:nvSpPr>
          <p:cNvPr id="5" name="页脚占位符 4">
            <a:extLst>
              <a:ext uri="{FF2B5EF4-FFF2-40B4-BE49-F238E27FC236}">
                <a16:creationId xmlns:a16="http://schemas.microsoft.com/office/drawing/2014/main" id="{520C1DD4-C52D-4ECC-8367-69E3DEAB073A}"/>
              </a:ext>
            </a:extLst>
          </p:cNvPr>
          <p:cNvSpPr>
            <a:spLocks noGrp="1"/>
          </p:cNvSpPr>
          <p:nvPr>
            <p:ph type="ftr" sz="quarter" idx="11"/>
          </p:nvPr>
        </p:nvSpPr>
        <p:spPr/>
        <p:txBody>
          <a:bodyPr/>
          <a:lstStyle/>
          <a:p>
            <a:r>
              <a:rPr lang="zh-CN" altLang="en-US"/>
              <a:t>软件工程</a:t>
            </a:r>
            <a:endParaRPr lang="zh-CN" altLang="en-US" dirty="0"/>
          </a:p>
        </p:txBody>
      </p:sp>
      <p:sp>
        <p:nvSpPr>
          <p:cNvPr id="6" name="灯片编号占位符 5">
            <a:extLst>
              <a:ext uri="{FF2B5EF4-FFF2-40B4-BE49-F238E27FC236}">
                <a16:creationId xmlns:a16="http://schemas.microsoft.com/office/drawing/2014/main" id="{3ACA2BF6-9E5D-4C92-9BA3-84A6F3029628}"/>
              </a:ext>
            </a:extLst>
          </p:cNvPr>
          <p:cNvSpPr>
            <a:spLocks noGrp="1"/>
          </p:cNvSpPr>
          <p:nvPr>
            <p:ph type="sldNum" sz="quarter" idx="12"/>
          </p:nvPr>
        </p:nvSpPr>
        <p:spPr/>
        <p:txBody>
          <a:bodyPr/>
          <a:lstStyle/>
          <a:p>
            <a:fld id="{F528F39D-B5E5-4CA7-906C-979D5A62978D}" type="slidenum">
              <a:rPr lang="zh-CN" altLang="en-US" smtClean="0"/>
              <a:pPr/>
              <a:t>10</a:t>
            </a:fld>
            <a:endParaRPr lang="zh-CN" altLang="en-US"/>
          </a:p>
        </p:txBody>
      </p:sp>
    </p:spTree>
    <p:extLst>
      <p:ext uri="{BB962C8B-B14F-4D97-AF65-F5344CB8AC3E}">
        <p14:creationId xmlns:p14="http://schemas.microsoft.com/office/powerpoint/2010/main" val="1099026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F56A7-6115-407B-8901-B4276070C664}"/>
              </a:ext>
            </a:extLst>
          </p:cNvPr>
          <p:cNvSpPr>
            <a:spLocks noGrp="1"/>
          </p:cNvSpPr>
          <p:nvPr>
            <p:ph type="title"/>
          </p:nvPr>
        </p:nvSpPr>
        <p:spPr/>
        <p:txBody>
          <a:bodyPr>
            <a:normAutofit/>
          </a:bodyPr>
          <a:lstStyle/>
          <a:p>
            <a:r>
              <a:rPr lang="zh-CN" altLang="en-US" dirty="0"/>
              <a:t>典型场景</a:t>
            </a:r>
            <a:endParaRPr lang="en-US" dirty="0"/>
          </a:p>
        </p:txBody>
      </p:sp>
      <p:sp>
        <p:nvSpPr>
          <p:cNvPr id="3" name="Content Placeholder 2">
            <a:extLst>
              <a:ext uri="{FF2B5EF4-FFF2-40B4-BE49-F238E27FC236}">
                <a16:creationId xmlns:a16="http://schemas.microsoft.com/office/drawing/2014/main" id="{C751056D-8315-4D0B-A0BB-03F0EB7947A5}"/>
              </a:ext>
            </a:extLst>
          </p:cNvPr>
          <p:cNvSpPr>
            <a:spLocks noGrp="1"/>
          </p:cNvSpPr>
          <p:nvPr>
            <p:ph idx="1"/>
          </p:nvPr>
        </p:nvSpPr>
        <p:spPr>
          <a:xfrm>
            <a:off x="768098" y="1052185"/>
            <a:ext cx="4968824" cy="3306873"/>
          </a:xfrm>
        </p:spPr>
        <p:txBody>
          <a:bodyPr>
            <a:normAutofit/>
          </a:bodyPr>
          <a:lstStyle/>
          <a:p>
            <a:pPr marL="0" indent="0">
              <a:buNone/>
            </a:pPr>
            <a:r>
              <a:rPr lang="zh-CN" altLang="en-US" sz="2400" dirty="0"/>
              <a:t>现实生活中，一个银行从业者发的一条微博，他体会了“</a:t>
            </a:r>
            <a:r>
              <a:rPr lang="en-US" altLang="zh-CN" sz="2400" dirty="0"/>
              <a:t>ATM</a:t>
            </a:r>
            <a:r>
              <a:rPr lang="zh-CN" altLang="en-US" sz="2400" dirty="0"/>
              <a:t>无卡取现”功能的强大：</a:t>
            </a:r>
            <a:endParaRPr lang="en-US" sz="2400" dirty="0"/>
          </a:p>
          <a:p>
            <a:pPr marL="0" indent="0">
              <a:buNone/>
            </a:pPr>
            <a:r>
              <a:rPr lang="zh-CN" altLang="en-US" sz="2400" dirty="0"/>
              <a:t>特意带上手机和令牌，不带银行卡，感受一下我行的</a:t>
            </a:r>
            <a:r>
              <a:rPr lang="zh-CN" altLang="en-US" sz="2400" b="1" dirty="0"/>
              <a:t>无卡取现</a:t>
            </a:r>
            <a:r>
              <a:rPr lang="zh-CN" altLang="en-US" sz="2400" dirty="0"/>
              <a:t>，结果连自助银行的门儿 都没进去，不刷卡怎么开门啊</a:t>
            </a:r>
            <a:r>
              <a:rPr lang="en-US" altLang="zh-CN" sz="2400" dirty="0"/>
              <a:t>……</a:t>
            </a:r>
          </a:p>
        </p:txBody>
      </p:sp>
      <p:pic>
        <p:nvPicPr>
          <p:cNvPr id="1026" name="Picture 2" descr="https://timgsa.baidu.com/timg?image&amp;quality=80&amp;size=b9999_10000&amp;sec=1534009215881&amp;di=30fb4b5376eed6af63529517a0ee8016&amp;imgtype=0&amp;src=http%3A%2F%2Fimg2.jc001.cn%2Fimg%2F244%2F1005244%2F1104%2F114da85a377a644.jpg">
            <a:extLst>
              <a:ext uri="{FF2B5EF4-FFF2-40B4-BE49-F238E27FC236}">
                <a16:creationId xmlns:a16="http://schemas.microsoft.com/office/drawing/2014/main" id="{5198C125-B605-4640-B456-1B0FFE38D4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274" r="26793" b="2"/>
          <a:stretch/>
        </p:blipFill>
        <p:spPr bwMode="auto">
          <a:xfrm>
            <a:off x="5886450" y="7"/>
            <a:ext cx="3257550" cy="5143493"/>
          </a:xfrm>
          <a:prstGeom prst="rect">
            <a:avLst/>
          </a:prstGeom>
          <a:noFill/>
          <a:extLst>
            <a:ext uri="{909E8E84-426E-40DD-AFC4-6F175D3DCCD1}">
              <a14:hiddenFill xmlns:a14="http://schemas.microsoft.com/office/drawing/2010/main">
                <a:solidFill>
                  <a:srgbClr val="FFFFFF"/>
                </a:solidFill>
              </a14:hiddenFill>
            </a:ext>
          </a:extLst>
        </p:spPr>
      </p:pic>
      <p:sp>
        <p:nvSpPr>
          <p:cNvPr id="4" name="日期占位符 3"/>
          <p:cNvSpPr>
            <a:spLocks noGrp="1"/>
          </p:cNvSpPr>
          <p:nvPr>
            <p:ph type="dt" sz="half" idx="10"/>
          </p:nvPr>
        </p:nvSpPr>
        <p:spPr/>
        <p:txBody>
          <a:bodyPr/>
          <a:lstStyle/>
          <a:p>
            <a:fld id="{0D4184D6-4C37-426D-B827-EDD85BC812F5}" type="datetime1">
              <a:rPr lang="zh-CN" altLang="en-US" smtClean="0"/>
              <a:t>2022/3/30</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11</a:t>
            </a:fld>
            <a:endParaRPr lang="zh-CN" altLang="en-US"/>
          </a:p>
        </p:txBody>
      </p:sp>
    </p:spTree>
    <p:extLst>
      <p:ext uri="{BB962C8B-B14F-4D97-AF65-F5344CB8AC3E}">
        <p14:creationId xmlns:p14="http://schemas.microsoft.com/office/powerpoint/2010/main" val="2241882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05BD1-3498-4237-9FAB-AFFF2325A83B}"/>
              </a:ext>
            </a:extLst>
          </p:cNvPr>
          <p:cNvSpPr>
            <a:spLocks noGrp="1"/>
          </p:cNvSpPr>
          <p:nvPr>
            <p:ph type="title"/>
          </p:nvPr>
        </p:nvSpPr>
        <p:spPr/>
        <p:txBody>
          <a:bodyPr/>
          <a:lstStyle/>
          <a:p>
            <a:r>
              <a:rPr lang="zh-CN" altLang="en-US" dirty="0"/>
              <a:t>探究客户到底需要什么？</a:t>
            </a:r>
            <a:endParaRPr lang="en-US" dirty="0"/>
          </a:p>
        </p:txBody>
      </p:sp>
      <p:sp>
        <p:nvSpPr>
          <p:cNvPr id="3" name="Content Placeholder 2">
            <a:extLst>
              <a:ext uri="{FF2B5EF4-FFF2-40B4-BE49-F238E27FC236}">
                <a16:creationId xmlns:a16="http://schemas.microsoft.com/office/drawing/2014/main" id="{C6FDDFA0-4302-42BF-B1B0-4E98C0071F71}"/>
              </a:ext>
            </a:extLst>
          </p:cNvPr>
          <p:cNvSpPr>
            <a:spLocks noGrp="1"/>
          </p:cNvSpPr>
          <p:nvPr>
            <p:ph idx="1"/>
          </p:nvPr>
        </p:nvSpPr>
        <p:spPr>
          <a:xfrm>
            <a:off x="855779" y="724750"/>
            <a:ext cx="7832833" cy="4047665"/>
          </a:xfrm>
        </p:spPr>
        <p:txBody>
          <a:bodyPr>
            <a:noAutofit/>
          </a:bodyPr>
          <a:lstStyle/>
          <a:p>
            <a:pPr>
              <a:lnSpc>
                <a:spcPct val="100000"/>
              </a:lnSpc>
              <a:spcBef>
                <a:spcPts val="600"/>
              </a:spcBef>
            </a:pPr>
            <a:r>
              <a:rPr lang="en-US" sz="2000" dirty="0"/>
              <a:t>[</a:t>
            </a:r>
            <a:r>
              <a:rPr lang="zh-CN" altLang="en-US" sz="2000" dirty="0"/>
              <a:t>什么样的客户</a:t>
            </a:r>
            <a:r>
              <a:rPr lang="en-US" sz="2000" dirty="0"/>
              <a:t>]</a:t>
            </a:r>
          </a:p>
          <a:p>
            <a:pPr lvl="1">
              <a:lnSpc>
                <a:spcPct val="100000"/>
              </a:lnSpc>
              <a:spcBef>
                <a:spcPts val="600"/>
              </a:spcBef>
            </a:pPr>
            <a:r>
              <a:rPr lang="en-US" altLang="zh-CN" sz="1800" dirty="0"/>
              <a:t>TA </a:t>
            </a:r>
            <a:r>
              <a:rPr lang="zh-CN" altLang="en-US" sz="1800" dirty="0"/>
              <a:t>在公司</a:t>
            </a:r>
            <a:r>
              <a:rPr lang="en-US" altLang="zh-CN" sz="1800" dirty="0"/>
              <a:t>/</a:t>
            </a:r>
            <a:r>
              <a:rPr lang="zh-CN" altLang="en-US" sz="1800" dirty="0"/>
              <a:t>家庭</a:t>
            </a:r>
            <a:r>
              <a:rPr lang="en-US" altLang="zh-CN" sz="1800" dirty="0"/>
              <a:t>/</a:t>
            </a:r>
            <a:r>
              <a:rPr lang="zh-CN" altLang="en-US" sz="1800" dirty="0"/>
              <a:t>学校</a:t>
            </a:r>
            <a:r>
              <a:rPr lang="en-US" altLang="zh-CN" sz="1800" dirty="0"/>
              <a:t>/</a:t>
            </a:r>
            <a:r>
              <a:rPr lang="zh-CN" altLang="en-US" sz="1800" dirty="0"/>
              <a:t>社区</a:t>
            </a:r>
            <a:r>
              <a:rPr lang="en-US" altLang="zh-CN" sz="1800" dirty="0"/>
              <a:t>/…</a:t>
            </a:r>
            <a:r>
              <a:rPr lang="zh-CN" altLang="en-US" sz="1800" dirty="0"/>
              <a:t>里面处于什么位置，负责什么</a:t>
            </a:r>
            <a:r>
              <a:rPr lang="en-US" altLang="zh-CN" sz="1800" dirty="0"/>
              <a:t>?</a:t>
            </a:r>
          </a:p>
          <a:p>
            <a:pPr lvl="1">
              <a:lnSpc>
                <a:spcPct val="100000"/>
              </a:lnSpc>
              <a:spcBef>
                <a:spcPts val="600"/>
              </a:spcBef>
            </a:pPr>
            <a:r>
              <a:rPr lang="en-US" sz="1800" dirty="0"/>
              <a:t>TA </a:t>
            </a:r>
            <a:r>
              <a:rPr lang="zh-CN" altLang="en-US" sz="1800" dirty="0"/>
              <a:t>目前用什么样的办法</a:t>
            </a:r>
            <a:r>
              <a:rPr lang="en-US" altLang="zh-CN" sz="1800" dirty="0"/>
              <a:t>/</a:t>
            </a:r>
            <a:r>
              <a:rPr lang="zh-CN" altLang="en-US" sz="1800" dirty="0"/>
              <a:t>工具</a:t>
            </a:r>
            <a:endParaRPr lang="en-US" altLang="zh-CN" sz="1800" dirty="0"/>
          </a:p>
          <a:p>
            <a:pPr>
              <a:lnSpc>
                <a:spcPct val="100000"/>
              </a:lnSpc>
              <a:spcBef>
                <a:spcPts val="600"/>
              </a:spcBef>
            </a:pPr>
            <a:r>
              <a:rPr lang="en-US" sz="2000" dirty="0"/>
              <a:t>[</a:t>
            </a:r>
            <a:r>
              <a:rPr lang="zh-CN" altLang="en-US" sz="2000" dirty="0"/>
              <a:t>待完成的任务</a:t>
            </a:r>
            <a:r>
              <a:rPr lang="en-US" sz="2000" dirty="0"/>
              <a:t>]</a:t>
            </a:r>
          </a:p>
          <a:p>
            <a:pPr lvl="1">
              <a:lnSpc>
                <a:spcPct val="100000"/>
              </a:lnSpc>
              <a:spcBef>
                <a:spcPts val="600"/>
              </a:spcBef>
            </a:pPr>
            <a:r>
              <a:rPr lang="zh-CN" altLang="en-US" sz="1800" dirty="0"/>
              <a:t>任务的频繁程度</a:t>
            </a:r>
            <a:endParaRPr lang="en-US" altLang="zh-CN" sz="1800" dirty="0"/>
          </a:p>
          <a:p>
            <a:pPr lvl="1">
              <a:lnSpc>
                <a:spcPct val="100000"/>
              </a:lnSpc>
              <a:spcBef>
                <a:spcPts val="600"/>
              </a:spcBef>
            </a:pPr>
            <a:r>
              <a:rPr lang="zh-CN" altLang="en-US" sz="1800" dirty="0"/>
              <a:t>任务的细节</a:t>
            </a:r>
            <a:endParaRPr lang="en-US" altLang="zh-CN" sz="1800" dirty="0"/>
          </a:p>
          <a:p>
            <a:pPr>
              <a:lnSpc>
                <a:spcPct val="100000"/>
              </a:lnSpc>
              <a:spcBef>
                <a:spcPts val="600"/>
              </a:spcBef>
            </a:pPr>
            <a:r>
              <a:rPr lang="en-US" sz="2000" dirty="0"/>
              <a:t>[ </a:t>
            </a:r>
            <a:r>
              <a:rPr lang="zh-CN" altLang="en-US" sz="2000" dirty="0"/>
              <a:t>动机</a:t>
            </a:r>
            <a:r>
              <a:rPr lang="en-US" sz="2000" dirty="0"/>
              <a:t> ]</a:t>
            </a:r>
          </a:p>
          <a:p>
            <a:pPr lvl="1">
              <a:lnSpc>
                <a:spcPct val="100000"/>
              </a:lnSpc>
              <a:spcBef>
                <a:spcPts val="600"/>
              </a:spcBef>
            </a:pPr>
            <a:r>
              <a:rPr lang="zh-CN" altLang="en-US" sz="1800" dirty="0"/>
              <a:t>完成任务的动机是？完成之后是达到了什么状态</a:t>
            </a:r>
            <a:endParaRPr lang="en-US" altLang="zh-CN" sz="1800" dirty="0"/>
          </a:p>
          <a:p>
            <a:pPr>
              <a:lnSpc>
                <a:spcPct val="100000"/>
              </a:lnSpc>
              <a:spcBef>
                <a:spcPts val="600"/>
              </a:spcBef>
            </a:pPr>
            <a:r>
              <a:rPr lang="en-US" sz="2000" dirty="0"/>
              <a:t>[ </a:t>
            </a:r>
            <a:r>
              <a:rPr lang="zh-CN" altLang="en-US" sz="2000" dirty="0"/>
              <a:t>问题</a:t>
            </a:r>
            <a:r>
              <a:rPr lang="en-US" sz="2000" dirty="0"/>
              <a:t> ]</a:t>
            </a:r>
          </a:p>
          <a:p>
            <a:pPr lvl="1">
              <a:lnSpc>
                <a:spcPct val="100000"/>
              </a:lnSpc>
              <a:spcBef>
                <a:spcPts val="600"/>
              </a:spcBef>
            </a:pPr>
            <a:r>
              <a:rPr lang="zh-CN" altLang="en-US" sz="1800" dirty="0"/>
              <a:t>最大的烦恼是什么？ 现在客户是怎么绕过这些问题的？</a:t>
            </a:r>
            <a:endParaRPr lang="en-US" altLang="zh-CN" sz="1800" dirty="0"/>
          </a:p>
          <a:p>
            <a:pPr lvl="1">
              <a:lnSpc>
                <a:spcPct val="100000"/>
              </a:lnSpc>
              <a:spcBef>
                <a:spcPts val="600"/>
              </a:spcBef>
            </a:pPr>
            <a:r>
              <a:rPr lang="zh-CN" altLang="en-US" sz="1800" dirty="0"/>
              <a:t>对于 </a:t>
            </a:r>
            <a:r>
              <a:rPr lang="en-US" altLang="zh-CN" sz="1800" dirty="0"/>
              <a:t>[ </a:t>
            </a:r>
            <a:r>
              <a:rPr lang="zh-CN" altLang="en-US" sz="1800" dirty="0"/>
              <a:t>待完成的任务</a:t>
            </a:r>
            <a:r>
              <a:rPr lang="en-US" altLang="zh-CN" sz="1800" dirty="0"/>
              <a:t> ]</a:t>
            </a:r>
            <a:r>
              <a:rPr lang="zh-CN" altLang="en-US" sz="1800" dirty="0"/>
              <a:t>，</a:t>
            </a:r>
            <a:r>
              <a:rPr lang="en-US" altLang="zh-CN" sz="1800" dirty="0"/>
              <a:t> </a:t>
            </a:r>
            <a:r>
              <a:rPr lang="zh-CN" altLang="en-US" sz="1800" dirty="0"/>
              <a:t>如果你能改变一件事情，你想改变什么？</a:t>
            </a:r>
            <a:endParaRPr lang="en-US" sz="1800" dirty="0"/>
          </a:p>
        </p:txBody>
      </p:sp>
      <p:sp>
        <p:nvSpPr>
          <p:cNvPr id="4" name="日期占位符 3"/>
          <p:cNvSpPr>
            <a:spLocks noGrp="1"/>
          </p:cNvSpPr>
          <p:nvPr>
            <p:ph type="dt" sz="half" idx="10"/>
          </p:nvPr>
        </p:nvSpPr>
        <p:spPr/>
        <p:txBody>
          <a:bodyPr/>
          <a:lstStyle/>
          <a:p>
            <a:fld id="{6C221804-0022-4231-876D-BBEE40E3D93F}" type="datetime1">
              <a:rPr lang="zh-CN" altLang="en-US" smtClean="0"/>
              <a:t>2022/3/30</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12</a:t>
            </a:fld>
            <a:endParaRPr lang="zh-CN" altLang="en-US"/>
          </a:p>
        </p:txBody>
      </p:sp>
    </p:spTree>
    <p:extLst>
      <p:ext uri="{BB962C8B-B14F-4D97-AF65-F5344CB8AC3E}">
        <p14:creationId xmlns:p14="http://schemas.microsoft.com/office/powerpoint/2010/main" val="97491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l="11227"/>
          <a:stretch/>
        </p:blipFill>
        <p:spPr>
          <a:xfrm>
            <a:off x="0" y="1475506"/>
            <a:ext cx="3916659" cy="2597620"/>
          </a:xfrm>
          <a:prstGeom prst="rect">
            <a:avLst/>
          </a:prstGeom>
        </p:spPr>
      </p:pic>
      <p:sp>
        <p:nvSpPr>
          <p:cNvPr id="2" name="文本框 1"/>
          <p:cNvSpPr txBox="1"/>
          <p:nvPr/>
        </p:nvSpPr>
        <p:spPr>
          <a:xfrm>
            <a:off x="3865912" y="789157"/>
            <a:ext cx="4992338" cy="3970318"/>
          </a:xfrm>
          <a:prstGeom prst="rect">
            <a:avLst/>
          </a:prstGeom>
          <a:noFill/>
        </p:spPr>
        <p:txBody>
          <a:bodyPr wrap="square" rtlCol="0">
            <a:spAutoFit/>
          </a:bodyPr>
          <a:lstStyle/>
          <a:p>
            <a:pPr marL="385763" indent="-385763">
              <a:spcBef>
                <a:spcPts val="900"/>
              </a:spcBef>
              <a:buFont typeface="+mj-lt"/>
              <a:buAutoNum type="arabicPeriod"/>
              <a:defRPr/>
            </a:pPr>
            <a:r>
              <a:rPr lang="zh-CN" altLang="en-US" sz="2100" dirty="0">
                <a:solidFill>
                  <a:srgbClr val="686868"/>
                </a:solidFill>
                <a:latin typeface="+mj-ea"/>
                <a:ea typeface="+mj-ea"/>
              </a:rPr>
              <a:t>业务分析</a:t>
            </a:r>
            <a:endParaRPr lang="en-US" altLang="zh-CN" sz="2100" dirty="0">
              <a:solidFill>
                <a:srgbClr val="686868"/>
              </a:solidFill>
              <a:latin typeface="+mj-ea"/>
              <a:ea typeface="+mj-ea"/>
            </a:endParaRPr>
          </a:p>
          <a:p>
            <a:pPr marL="728663" lvl="1" indent="-385763">
              <a:spcBef>
                <a:spcPts val="900"/>
              </a:spcBef>
              <a:buClr>
                <a:srgbClr val="0091EA"/>
              </a:buClr>
              <a:buSzPct val="80000"/>
              <a:buFont typeface="Arial" panose="020B0604020202020204" pitchFamily="34" charset="0"/>
              <a:buChar char="►"/>
              <a:defRPr/>
            </a:pPr>
            <a:r>
              <a:rPr lang="zh-CN" altLang="en-US" sz="2000" dirty="0">
                <a:solidFill>
                  <a:srgbClr val="686868"/>
                </a:solidFill>
                <a:latin typeface="+mj-ea"/>
                <a:ea typeface="+mj-ea"/>
              </a:rPr>
              <a:t>列出访谈提纲、做好访谈记录</a:t>
            </a:r>
            <a:endParaRPr lang="en-US" altLang="zh-CN" sz="2000" dirty="0">
              <a:solidFill>
                <a:srgbClr val="686868"/>
              </a:solidFill>
              <a:latin typeface="+mj-ea"/>
              <a:ea typeface="+mj-ea"/>
            </a:endParaRPr>
          </a:p>
          <a:p>
            <a:pPr marL="728663" lvl="1" indent="-385763">
              <a:spcBef>
                <a:spcPts val="900"/>
              </a:spcBef>
              <a:buClr>
                <a:srgbClr val="0091EA"/>
              </a:buClr>
              <a:buSzPct val="80000"/>
              <a:buFont typeface="Arial" panose="020B0604020202020204" pitchFamily="34" charset="0"/>
              <a:buChar char="►"/>
              <a:defRPr/>
            </a:pPr>
            <a:r>
              <a:rPr lang="zh-CN" altLang="en-US" sz="2000" dirty="0">
                <a:solidFill>
                  <a:srgbClr val="686868"/>
                </a:solidFill>
                <a:latin typeface="+mj-ea"/>
                <a:ea typeface="+mj-ea"/>
              </a:rPr>
              <a:t>总结业务分析报告</a:t>
            </a:r>
            <a:endParaRPr lang="en-US" altLang="zh-CN" sz="2000" dirty="0">
              <a:solidFill>
                <a:srgbClr val="686868"/>
              </a:solidFill>
              <a:latin typeface="+mj-ea"/>
              <a:ea typeface="+mj-ea"/>
            </a:endParaRPr>
          </a:p>
          <a:p>
            <a:pPr marL="385763" indent="-385763">
              <a:spcBef>
                <a:spcPts val="900"/>
              </a:spcBef>
              <a:buFont typeface="+mj-lt"/>
              <a:buAutoNum type="arabicPeriod"/>
              <a:defRPr/>
            </a:pPr>
            <a:r>
              <a:rPr lang="zh-CN" altLang="en-US" sz="2100" dirty="0">
                <a:solidFill>
                  <a:srgbClr val="686868"/>
                </a:solidFill>
                <a:latin typeface="+mj-ea"/>
                <a:ea typeface="+mj-ea"/>
              </a:rPr>
              <a:t>业务需求建模</a:t>
            </a:r>
            <a:endParaRPr lang="en-US" altLang="zh-CN" sz="2100" dirty="0">
              <a:solidFill>
                <a:srgbClr val="686868"/>
              </a:solidFill>
              <a:latin typeface="+mj-ea"/>
              <a:ea typeface="+mj-ea"/>
            </a:endParaRPr>
          </a:p>
          <a:p>
            <a:pPr marL="685800" lvl="1" indent="-342900">
              <a:spcBef>
                <a:spcPts val="900"/>
              </a:spcBef>
              <a:buClr>
                <a:srgbClr val="0091EA"/>
              </a:buClr>
              <a:buSzPct val="80000"/>
              <a:buFont typeface="Arial" panose="020B0604020202020204" pitchFamily="34" charset="0"/>
              <a:buChar char="►"/>
              <a:defRPr/>
            </a:pPr>
            <a:r>
              <a:rPr lang="zh-CN" altLang="en-US" sz="2000" dirty="0">
                <a:solidFill>
                  <a:srgbClr val="686868"/>
                </a:solidFill>
                <a:latin typeface="+mj-ea"/>
                <a:ea typeface="+mj-ea"/>
              </a:rPr>
              <a:t>使用</a:t>
            </a:r>
            <a:r>
              <a:rPr lang="en-US" altLang="zh-CN" sz="2000" dirty="0">
                <a:solidFill>
                  <a:srgbClr val="686868"/>
                </a:solidFill>
                <a:latin typeface="+mj-ea"/>
                <a:ea typeface="+mj-ea"/>
              </a:rPr>
              <a:t>UML</a:t>
            </a:r>
            <a:r>
              <a:rPr lang="zh-CN" altLang="en-US" sz="2000" dirty="0">
                <a:solidFill>
                  <a:srgbClr val="686868"/>
                </a:solidFill>
                <a:latin typeface="+mj-ea"/>
                <a:ea typeface="+mj-ea"/>
              </a:rPr>
              <a:t>用例图建立业务用例模型</a:t>
            </a:r>
            <a:endParaRPr lang="en-US" altLang="zh-CN" sz="2000" dirty="0">
              <a:solidFill>
                <a:srgbClr val="686868"/>
              </a:solidFill>
              <a:latin typeface="+mj-ea"/>
              <a:ea typeface="+mj-ea"/>
            </a:endParaRPr>
          </a:p>
          <a:p>
            <a:pPr marL="385763" indent="-385763">
              <a:spcBef>
                <a:spcPts val="900"/>
              </a:spcBef>
              <a:buFont typeface="+mj-lt"/>
              <a:buAutoNum type="arabicPeriod"/>
              <a:defRPr/>
            </a:pPr>
            <a:r>
              <a:rPr lang="zh-CN" altLang="en-US" sz="2100" dirty="0">
                <a:solidFill>
                  <a:srgbClr val="686868"/>
                </a:solidFill>
                <a:latin typeface="+mj-ea"/>
                <a:ea typeface="+mj-ea"/>
              </a:rPr>
              <a:t>业务流程建模</a:t>
            </a:r>
            <a:endParaRPr lang="en-US" altLang="zh-CN" sz="2100" dirty="0">
              <a:solidFill>
                <a:srgbClr val="686868"/>
              </a:solidFill>
              <a:latin typeface="+mj-ea"/>
              <a:ea typeface="+mj-ea"/>
            </a:endParaRPr>
          </a:p>
          <a:p>
            <a:pPr marL="728663" lvl="1" indent="-385763">
              <a:spcBef>
                <a:spcPts val="900"/>
              </a:spcBef>
              <a:buClr>
                <a:srgbClr val="0091EA"/>
              </a:buClr>
              <a:buSzPct val="80000"/>
              <a:buFont typeface="Arial" panose="020B0604020202020204" pitchFamily="34" charset="0"/>
              <a:buChar char="►"/>
              <a:defRPr/>
            </a:pPr>
            <a:r>
              <a:rPr lang="zh-CN" altLang="en-US" sz="2000" dirty="0">
                <a:solidFill>
                  <a:srgbClr val="686868"/>
                </a:solidFill>
                <a:latin typeface="+mj-ea"/>
                <a:ea typeface="+mj-ea"/>
              </a:rPr>
              <a:t>使用</a:t>
            </a:r>
            <a:r>
              <a:rPr lang="en-US" altLang="zh-CN" sz="2000" dirty="0">
                <a:solidFill>
                  <a:srgbClr val="686868"/>
                </a:solidFill>
                <a:latin typeface="+mj-ea"/>
                <a:ea typeface="+mj-ea"/>
              </a:rPr>
              <a:t>UML</a:t>
            </a:r>
            <a:r>
              <a:rPr lang="zh-CN" altLang="zh-CN" sz="2000" dirty="0">
                <a:solidFill>
                  <a:srgbClr val="686868"/>
                </a:solidFill>
                <a:latin typeface="+mj-ea"/>
                <a:ea typeface="+mj-ea"/>
              </a:rPr>
              <a:t>活动图</a:t>
            </a:r>
            <a:r>
              <a:rPr lang="zh-CN" altLang="en-US" sz="2000" dirty="0">
                <a:solidFill>
                  <a:srgbClr val="686868"/>
                </a:solidFill>
                <a:latin typeface="+mj-ea"/>
                <a:ea typeface="+mj-ea"/>
              </a:rPr>
              <a:t>建立业务流程模型</a:t>
            </a:r>
            <a:endParaRPr lang="en-US" altLang="zh-CN" sz="2000" dirty="0">
              <a:solidFill>
                <a:srgbClr val="686868"/>
              </a:solidFill>
              <a:latin typeface="+mj-ea"/>
              <a:ea typeface="+mj-ea"/>
            </a:endParaRPr>
          </a:p>
          <a:p>
            <a:pPr marL="385763" indent="-385763">
              <a:spcBef>
                <a:spcPts val="900"/>
              </a:spcBef>
              <a:buFont typeface="+mj-lt"/>
              <a:buAutoNum type="arabicPeriod"/>
              <a:defRPr/>
            </a:pPr>
            <a:r>
              <a:rPr lang="zh-CN" altLang="en-US" sz="2100" dirty="0">
                <a:solidFill>
                  <a:srgbClr val="686868"/>
                </a:solidFill>
                <a:latin typeface="+mj-ea"/>
                <a:ea typeface="+mj-ea"/>
              </a:rPr>
              <a:t>针对模型与用户进行沟通确认</a:t>
            </a:r>
            <a:endParaRPr lang="en-US" altLang="zh-CN" sz="2100" dirty="0">
              <a:solidFill>
                <a:srgbClr val="686868"/>
              </a:solidFill>
              <a:latin typeface="+mj-ea"/>
              <a:ea typeface="+mj-ea"/>
            </a:endParaRPr>
          </a:p>
          <a:p>
            <a:pPr marL="385763" indent="-385763">
              <a:spcBef>
                <a:spcPts val="900"/>
              </a:spcBef>
              <a:buFont typeface="+mj-lt"/>
              <a:buAutoNum type="arabicPeriod"/>
              <a:defRPr/>
            </a:pPr>
            <a:r>
              <a:rPr lang="zh-CN" altLang="en-US" sz="2100" dirty="0">
                <a:solidFill>
                  <a:srgbClr val="686868"/>
                </a:solidFill>
                <a:latin typeface="+mj-ea"/>
                <a:ea typeface="+mj-ea"/>
              </a:rPr>
              <a:t>数据建模</a:t>
            </a:r>
          </a:p>
        </p:txBody>
      </p:sp>
      <p:sp>
        <p:nvSpPr>
          <p:cNvPr id="4" name="标题 3"/>
          <p:cNvSpPr>
            <a:spLocks noGrp="1"/>
          </p:cNvSpPr>
          <p:nvPr>
            <p:ph type="title"/>
          </p:nvPr>
        </p:nvSpPr>
        <p:spPr/>
        <p:txBody>
          <a:bodyPr/>
          <a:lstStyle/>
          <a:p>
            <a:r>
              <a:rPr lang="zh-CN" altLang="en-US" kern="100" dirty="0">
                <a:latin typeface="+mn-ea"/>
                <a:cs typeface="Times New Roman" panose="02020603050405020304" pitchFamily="18" charset="0"/>
              </a:rPr>
              <a:t>需求建模步骤</a:t>
            </a:r>
            <a:endParaRPr lang="zh-CN" altLang="en-US" dirty="0"/>
          </a:p>
        </p:txBody>
      </p:sp>
      <p:sp>
        <p:nvSpPr>
          <p:cNvPr id="5" name="日期占位符 4"/>
          <p:cNvSpPr>
            <a:spLocks noGrp="1"/>
          </p:cNvSpPr>
          <p:nvPr>
            <p:ph type="dt" sz="half" idx="10"/>
          </p:nvPr>
        </p:nvSpPr>
        <p:spPr/>
        <p:txBody>
          <a:bodyPr/>
          <a:lstStyle/>
          <a:p>
            <a:fld id="{7DB8B8F6-90BB-4A36-B555-1AED23F4A86A}" type="datetime1">
              <a:rPr lang="zh-CN" altLang="en-US" smtClean="0"/>
              <a:t>2022/3/30</a:t>
            </a:fld>
            <a:endParaRPr lang="zh-CN" altLang="en-US"/>
          </a:p>
        </p:txBody>
      </p:sp>
      <p:sp>
        <p:nvSpPr>
          <p:cNvPr id="6" name="页脚占位符 5"/>
          <p:cNvSpPr>
            <a:spLocks noGrp="1"/>
          </p:cNvSpPr>
          <p:nvPr>
            <p:ph type="ftr" sz="quarter" idx="11"/>
          </p:nvPr>
        </p:nvSpPr>
        <p:spPr/>
        <p:txBody>
          <a:bodyPr/>
          <a:lstStyle/>
          <a:p>
            <a:r>
              <a:rPr lang="zh-CN" altLang="en-US"/>
              <a:t>软件工程</a:t>
            </a:r>
          </a:p>
        </p:txBody>
      </p:sp>
      <p:sp>
        <p:nvSpPr>
          <p:cNvPr id="7" name="灯片编号占位符 6"/>
          <p:cNvSpPr>
            <a:spLocks noGrp="1"/>
          </p:cNvSpPr>
          <p:nvPr>
            <p:ph type="sldNum" sz="quarter" idx="12"/>
          </p:nvPr>
        </p:nvSpPr>
        <p:spPr/>
        <p:txBody>
          <a:bodyPr/>
          <a:lstStyle/>
          <a:p>
            <a:fld id="{F528F39D-B5E5-4CA7-906C-979D5A62978D}" type="slidenum">
              <a:rPr lang="zh-CN" altLang="en-US" smtClean="0"/>
              <a:pPr/>
              <a:t>13</a:t>
            </a:fld>
            <a:endParaRPr lang="zh-CN" altLang="en-US"/>
          </a:p>
        </p:txBody>
      </p:sp>
    </p:spTree>
    <p:extLst>
      <p:ext uri="{BB962C8B-B14F-4D97-AF65-F5344CB8AC3E}">
        <p14:creationId xmlns:p14="http://schemas.microsoft.com/office/powerpoint/2010/main" val="2605056230"/>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up)">
                                      <p:cBhvr>
                                        <p:cTn id="10" dur="500"/>
                                        <p:tgtEl>
                                          <p:spTgt spid="2">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up)">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wipe(up)">
                                      <p:cBhvr>
                                        <p:cTn id="18" dur="500"/>
                                        <p:tgtEl>
                                          <p:spTgt spid="2">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wipe(up)">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wipe(up)">
                                      <p:cBhvr>
                                        <p:cTn id="26" dur="500"/>
                                        <p:tgtEl>
                                          <p:spTgt spid="2">
                                            <p:txEl>
                                              <p:pRg st="5" end="5"/>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wipe(up)">
                                      <p:cBhvr>
                                        <p:cTn id="29" dur="500"/>
                                        <p:tgtEl>
                                          <p:spTgt spid="2">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wipe(up)">
                                      <p:cBhvr>
                                        <p:cTn id="34" dur="500"/>
                                        <p:tgtEl>
                                          <p:spTgt spid="2">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wipe(up)">
                                      <p:cBhvr>
                                        <p:cTn id="39"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直接连接符"/>
          <p:cNvCxnSpPr/>
          <p:nvPr/>
        </p:nvCxnSpPr>
        <p:spPr>
          <a:xfrm>
            <a:off x="4572000" y="729049"/>
            <a:ext cx="0" cy="391709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三角形"/>
          <p:cNvSpPr/>
          <p:nvPr/>
        </p:nvSpPr>
        <p:spPr>
          <a:xfrm rot="16200000" flipH="1">
            <a:off x="4391768" y="2350242"/>
            <a:ext cx="117935" cy="14841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dirty="0">
              <a:solidFill>
                <a:prstClr val="white"/>
              </a:solidFill>
              <a:latin typeface="+mn-ea"/>
            </a:endParaRPr>
          </a:p>
        </p:txBody>
      </p:sp>
      <p:sp>
        <p:nvSpPr>
          <p:cNvPr id="22" name="三角形"/>
          <p:cNvSpPr/>
          <p:nvPr/>
        </p:nvSpPr>
        <p:spPr>
          <a:xfrm rot="5400000">
            <a:off x="4616068" y="3481788"/>
            <a:ext cx="117935" cy="14841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dirty="0">
              <a:solidFill>
                <a:prstClr val="white"/>
              </a:solidFill>
              <a:latin typeface="+mn-ea"/>
            </a:endParaRPr>
          </a:p>
        </p:txBody>
      </p:sp>
      <p:sp>
        <p:nvSpPr>
          <p:cNvPr id="9" name="圆角矩形"/>
          <p:cNvSpPr/>
          <p:nvPr/>
        </p:nvSpPr>
        <p:spPr>
          <a:xfrm>
            <a:off x="805330" y="1608923"/>
            <a:ext cx="3547365" cy="1947071"/>
          </a:xfrm>
          <a:prstGeom prst="roundRect">
            <a:avLst>
              <a:gd name="adj" fmla="val 10006"/>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solidFill>
                <a:prstClr val="white"/>
              </a:solidFill>
            </a:endParaRPr>
          </a:p>
        </p:txBody>
      </p:sp>
      <p:sp>
        <p:nvSpPr>
          <p:cNvPr id="12" name="圆角矩形"/>
          <p:cNvSpPr/>
          <p:nvPr/>
        </p:nvSpPr>
        <p:spPr>
          <a:xfrm>
            <a:off x="4785102" y="2173132"/>
            <a:ext cx="3710204" cy="1953491"/>
          </a:xfrm>
          <a:prstGeom prst="roundRect">
            <a:avLst>
              <a:gd name="adj" fmla="val 10006"/>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sz="1350">
              <a:solidFill>
                <a:prstClr val="white"/>
              </a:solidFill>
            </a:endParaRPr>
          </a:p>
        </p:txBody>
      </p:sp>
      <p:grpSp>
        <p:nvGrpSpPr>
          <p:cNvPr id="19" name="组合 1"/>
          <p:cNvGrpSpPr/>
          <p:nvPr/>
        </p:nvGrpSpPr>
        <p:grpSpPr>
          <a:xfrm>
            <a:off x="1081964" y="1174525"/>
            <a:ext cx="615846" cy="613079"/>
            <a:chOff x="1880626" y="1897764"/>
            <a:chExt cx="851649" cy="851649"/>
          </a:xfrm>
        </p:grpSpPr>
        <p:sp>
          <p:nvSpPr>
            <p:cNvPr id="20" name="圆"/>
            <p:cNvSpPr/>
            <p:nvPr/>
          </p:nvSpPr>
          <p:spPr>
            <a:xfrm>
              <a:off x="1880626" y="1897764"/>
              <a:ext cx="851649" cy="851649"/>
            </a:xfrm>
            <a:prstGeom prst="ellipse">
              <a:avLst/>
            </a:prstGeom>
            <a:solidFill>
              <a:schemeClr val="bg1"/>
            </a:solidFill>
            <a:ln w="730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dirty="0">
                <a:solidFill>
                  <a:prstClr val="white"/>
                </a:solidFill>
                <a:latin typeface="+mn-ea"/>
              </a:endParaRPr>
            </a:p>
          </p:txBody>
        </p:sp>
        <p:sp>
          <p:nvSpPr>
            <p:cNvPr id="21" name="图标"/>
            <p:cNvSpPr>
              <a:spLocks noEditPoints="1"/>
            </p:cNvSpPr>
            <p:nvPr/>
          </p:nvSpPr>
          <p:spPr bwMode="auto">
            <a:xfrm>
              <a:off x="2073983" y="2144014"/>
              <a:ext cx="446088" cy="328612"/>
            </a:xfrm>
            <a:custGeom>
              <a:avLst/>
              <a:gdLst>
                <a:gd name="T0" fmla="*/ 2147483647 w 145"/>
                <a:gd name="T1" fmla="*/ 2147483647 h 107"/>
                <a:gd name="T2" fmla="*/ 2147483647 w 145"/>
                <a:gd name="T3" fmla="*/ 2147483647 h 107"/>
                <a:gd name="T4" fmla="*/ 2147483647 w 145"/>
                <a:gd name="T5" fmla="*/ 2147483647 h 107"/>
                <a:gd name="T6" fmla="*/ 2147483647 w 145"/>
                <a:gd name="T7" fmla="*/ 2147483647 h 107"/>
                <a:gd name="T8" fmla="*/ 2147483647 w 145"/>
                <a:gd name="T9" fmla="*/ 2147483647 h 107"/>
                <a:gd name="T10" fmla="*/ 2147483647 w 145"/>
                <a:gd name="T11" fmla="*/ 2147483647 h 107"/>
                <a:gd name="T12" fmla="*/ 2147483647 w 145"/>
                <a:gd name="T13" fmla="*/ 2147483647 h 107"/>
                <a:gd name="T14" fmla="*/ 2147483647 w 145"/>
                <a:gd name="T15" fmla="*/ 2147483647 h 107"/>
                <a:gd name="T16" fmla="*/ 2147483647 w 145"/>
                <a:gd name="T17" fmla="*/ 2147483647 h 107"/>
                <a:gd name="T18" fmla="*/ 2147483647 w 145"/>
                <a:gd name="T19" fmla="*/ 2147483647 h 107"/>
                <a:gd name="T20" fmla="*/ 2147483647 w 145"/>
                <a:gd name="T21" fmla="*/ 2147483647 h 107"/>
                <a:gd name="T22" fmla="*/ 2147483647 w 145"/>
                <a:gd name="T23" fmla="*/ 2147483647 h 107"/>
                <a:gd name="T24" fmla="*/ 2147483647 w 145"/>
                <a:gd name="T25" fmla="*/ 2147483647 h 107"/>
                <a:gd name="T26" fmla="*/ 2147483647 w 145"/>
                <a:gd name="T27" fmla="*/ 2147483647 h 107"/>
                <a:gd name="T28" fmla="*/ 2147483647 w 145"/>
                <a:gd name="T29" fmla="*/ 2147483647 h 107"/>
                <a:gd name="T30" fmla="*/ 2147483647 w 145"/>
                <a:gd name="T31" fmla="*/ 2147483647 h 107"/>
                <a:gd name="T32" fmla="*/ 2147483647 w 145"/>
                <a:gd name="T33" fmla="*/ 2147483647 h 107"/>
                <a:gd name="T34" fmla="*/ 2147483647 w 145"/>
                <a:gd name="T35" fmla="*/ 2147483647 h 107"/>
                <a:gd name="T36" fmla="*/ 2147483647 w 145"/>
                <a:gd name="T37" fmla="*/ 0 h 107"/>
                <a:gd name="T38" fmla="*/ 2147483647 w 145"/>
                <a:gd name="T39" fmla="*/ 2147483647 h 107"/>
                <a:gd name="T40" fmla="*/ 2147483647 w 145"/>
                <a:gd name="T41" fmla="*/ 2147483647 h 107"/>
                <a:gd name="T42" fmla="*/ 2147483647 w 145"/>
                <a:gd name="T43" fmla="*/ 2147483647 h 107"/>
                <a:gd name="T44" fmla="*/ 2147483647 w 145"/>
                <a:gd name="T45" fmla="*/ 2147483647 h 107"/>
                <a:gd name="T46" fmla="*/ 2147483647 w 145"/>
                <a:gd name="T47" fmla="*/ 2147483647 h 107"/>
                <a:gd name="T48" fmla="*/ 2147483647 w 145"/>
                <a:gd name="T49" fmla="*/ 2147483647 h 107"/>
                <a:gd name="T50" fmla="*/ 2147483647 w 145"/>
                <a:gd name="T51" fmla="*/ 2147483647 h 107"/>
                <a:gd name="T52" fmla="*/ 2147483647 w 145"/>
                <a:gd name="T53" fmla="*/ 2147483647 h 107"/>
                <a:gd name="T54" fmla="*/ 2147483647 w 145"/>
                <a:gd name="T55" fmla="*/ 2147483647 h 107"/>
                <a:gd name="T56" fmla="*/ 2147483647 w 145"/>
                <a:gd name="T57" fmla="*/ 2147483647 h 107"/>
                <a:gd name="T58" fmla="*/ 2147483647 w 145"/>
                <a:gd name="T59" fmla="*/ 2147483647 h 107"/>
                <a:gd name="T60" fmla="*/ 2147483647 w 145"/>
                <a:gd name="T61" fmla="*/ 2147483647 h 107"/>
                <a:gd name="T62" fmla="*/ 2147483647 w 145"/>
                <a:gd name="T63" fmla="*/ 0 h 10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45" h="107">
                  <a:moveTo>
                    <a:pt x="29" y="72"/>
                  </a:moveTo>
                  <a:cubicBezTo>
                    <a:pt x="13" y="72"/>
                    <a:pt x="13" y="72"/>
                    <a:pt x="13" y="72"/>
                  </a:cubicBezTo>
                  <a:cubicBezTo>
                    <a:pt x="12" y="72"/>
                    <a:pt x="11" y="73"/>
                    <a:pt x="11" y="75"/>
                  </a:cubicBezTo>
                  <a:cubicBezTo>
                    <a:pt x="11" y="105"/>
                    <a:pt x="11" y="105"/>
                    <a:pt x="11" y="105"/>
                  </a:cubicBezTo>
                  <a:cubicBezTo>
                    <a:pt x="11" y="106"/>
                    <a:pt x="12" y="107"/>
                    <a:pt x="13" y="107"/>
                  </a:cubicBezTo>
                  <a:cubicBezTo>
                    <a:pt x="29" y="107"/>
                    <a:pt x="29" y="107"/>
                    <a:pt x="29" y="107"/>
                  </a:cubicBezTo>
                  <a:cubicBezTo>
                    <a:pt x="30" y="107"/>
                    <a:pt x="31" y="106"/>
                    <a:pt x="31" y="105"/>
                  </a:cubicBezTo>
                  <a:cubicBezTo>
                    <a:pt x="31" y="75"/>
                    <a:pt x="31" y="75"/>
                    <a:pt x="31" y="75"/>
                  </a:cubicBezTo>
                  <a:cubicBezTo>
                    <a:pt x="31" y="73"/>
                    <a:pt x="30" y="72"/>
                    <a:pt x="29" y="72"/>
                  </a:cubicBezTo>
                  <a:moveTo>
                    <a:pt x="93" y="67"/>
                  </a:moveTo>
                  <a:cubicBezTo>
                    <a:pt x="78" y="67"/>
                    <a:pt x="78" y="67"/>
                    <a:pt x="78" y="67"/>
                  </a:cubicBezTo>
                  <a:cubicBezTo>
                    <a:pt x="76" y="67"/>
                    <a:pt x="75" y="68"/>
                    <a:pt x="75" y="69"/>
                  </a:cubicBezTo>
                  <a:cubicBezTo>
                    <a:pt x="75" y="105"/>
                    <a:pt x="75" y="105"/>
                    <a:pt x="75" y="105"/>
                  </a:cubicBezTo>
                  <a:cubicBezTo>
                    <a:pt x="75" y="106"/>
                    <a:pt x="76" y="107"/>
                    <a:pt x="78" y="107"/>
                  </a:cubicBezTo>
                  <a:cubicBezTo>
                    <a:pt x="93" y="107"/>
                    <a:pt x="93" y="107"/>
                    <a:pt x="93" y="107"/>
                  </a:cubicBezTo>
                  <a:cubicBezTo>
                    <a:pt x="94" y="107"/>
                    <a:pt x="96" y="106"/>
                    <a:pt x="96" y="105"/>
                  </a:cubicBezTo>
                  <a:cubicBezTo>
                    <a:pt x="96" y="69"/>
                    <a:pt x="96" y="69"/>
                    <a:pt x="96" y="69"/>
                  </a:cubicBezTo>
                  <a:cubicBezTo>
                    <a:pt x="96" y="68"/>
                    <a:pt x="94" y="67"/>
                    <a:pt x="93" y="67"/>
                  </a:cubicBezTo>
                  <a:moveTo>
                    <a:pt x="125" y="56"/>
                  </a:moveTo>
                  <a:cubicBezTo>
                    <a:pt x="110" y="56"/>
                    <a:pt x="110" y="56"/>
                    <a:pt x="110" y="56"/>
                  </a:cubicBezTo>
                  <a:cubicBezTo>
                    <a:pt x="108" y="56"/>
                    <a:pt x="107" y="57"/>
                    <a:pt x="107" y="59"/>
                  </a:cubicBezTo>
                  <a:cubicBezTo>
                    <a:pt x="107" y="105"/>
                    <a:pt x="107" y="105"/>
                    <a:pt x="107" y="105"/>
                  </a:cubicBezTo>
                  <a:cubicBezTo>
                    <a:pt x="107" y="106"/>
                    <a:pt x="108" y="107"/>
                    <a:pt x="110" y="107"/>
                  </a:cubicBezTo>
                  <a:cubicBezTo>
                    <a:pt x="125" y="107"/>
                    <a:pt x="125" y="107"/>
                    <a:pt x="125" y="107"/>
                  </a:cubicBezTo>
                  <a:cubicBezTo>
                    <a:pt x="127" y="107"/>
                    <a:pt x="128" y="106"/>
                    <a:pt x="128" y="105"/>
                  </a:cubicBezTo>
                  <a:cubicBezTo>
                    <a:pt x="128" y="59"/>
                    <a:pt x="128" y="59"/>
                    <a:pt x="128" y="59"/>
                  </a:cubicBezTo>
                  <a:cubicBezTo>
                    <a:pt x="128" y="57"/>
                    <a:pt x="127" y="56"/>
                    <a:pt x="125" y="56"/>
                  </a:cubicBezTo>
                  <a:moveTo>
                    <a:pt x="61" y="53"/>
                  </a:moveTo>
                  <a:cubicBezTo>
                    <a:pt x="46" y="53"/>
                    <a:pt x="46" y="53"/>
                    <a:pt x="46" y="53"/>
                  </a:cubicBezTo>
                  <a:cubicBezTo>
                    <a:pt x="44" y="53"/>
                    <a:pt x="43" y="54"/>
                    <a:pt x="43" y="55"/>
                  </a:cubicBezTo>
                  <a:cubicBezTo>
                    <a:pt x="43" y="105"/>
                    <a:pt x="43" y="105"/>
                    <a:pt x="43" y="105"/>
                  </a:cubicBezTo>
                  <a:cubicBezTo>
                    <a:pt x="43" y="106"/>
                    <a:pt x="44" y="107"/>
                    <a:pt x="46" y="107"/>
                  </a:cubicBezTo>
                  <a:cubicBezTo>
                    <a:pt x="61" y="107"/>
                    <a:pt x="61" y="107"/>
                    <a:pt x="61" y="107"/>
                  </a:cubicBezTo>
                  <a:cubicBezTo>
                    <a:pt x="62" y="107"/>
                    <a:pt x="63" y="106"/>
                    <a:pt x="63" y="105"/>
                  </a:cubicBezTo>
                  <a:cubicBezTo>
                    <a:pt x="63" y="55"/>
                    <a:pt x="63" y="55"/>
                    <a:pt x="63" y="55"/>
                  </a:cubicBezTo>
                  <a:cubicBezTo>
                    <a:pt x="63" y="54"/>
                    <a:pt x="62" y="53"/>
                    <a:pt x="61" y="53"/>
                  </a:cubicBezTo>
                  <a:moveTo>
                    <a:pt x="143" y="0"/>
                  </a:moveTo>
                  <a:cubicBezTo>
                    <a:pt x="143" y="0"/>
                    <a:pt x="142" y="0"/>
                    <a:pt x="142" y="0"/>
                  </a:cubicBezTo>
                  <a:cubicBezTo>
                    <a:pt x="118" y="5"/>
                    <a:pt x="118" y="5"/>
                    <a:pt x="118" y="5"/>
                  </a:cubicBezTo>
                  <a:cubicBezTo>
                    <a:pt x="117" y="5"/>
                    <a:pt x="117" y="5"/>
                    <a:pt x="116" y="6"/>
                  </a:cubicBezTo>
                  <a:cubicBezTo>
                    <a:pt x="116" y="6"/>
                    <a:pt x="115" y="7"/>
                    <a:pt x="115" y="7"/>
                  </a:cubicBezTo>
                  <a:cubicBezTo>
                    <a:pt x="115" y="8"/>
                    <a:pt x="115" y="9"/>
                    <a:pt x="115" y="10"/>
                  </a:cubicBezTo>
                  <a:cubicBezTo>
                    <a:pt x="121" y="15"/>
                    <a:pt x="121" y="15"/>
                    <a:pt x="121" y="15"/>
                  </a:cubicBezTo>
                  <a:cubicBezTo>
                    <a:pt x="90" y="44"/>
                    <a:pt x="90" y="44"/>
                    <a:pt x="90" y="44"/>
                  </a:cubicBezTo>
                  <a:cubicBezTo>
                    <a:pt x="59" y="15"/>
                    <a:pt x="59" y="15"/>
                    <a:pt x="59" y="15"/>
                  </a:cubicBezTo>
                  <a:cubicBezTo>
                    <a:pt x="58" y="15"/>
                    <a:pt x="57" y="14"/>
                    <a:pt x="55" y="14"/>
                  </a:cubicBezTo>
                  <a:cubicBezTo>
                    <a:pt x="54" y="14"/>
                    <a:pt x="53" y="14"/>
                    <a:pt x="52" y="15"/>
                  </a:cubicBezTo>
                  <a:cubicBezTo>
                    <a:pt x="3" y="60"/>
                    <a:pt x="3" y="60"/>
                    <a:pt x="3" y="60"/>
                  </a:cubicBezTo>
                  <a:cubicBezTo>
                    <a:pt x="1" y="62"/>
                    <a:pt x="0" y="65"/>
                    <a:pt x="2" y="67"/>
                  </a:cubicBezTo>
                  <a:cubicBezTo>
                    <a:pt x="3" y="68"/>
                    <a:pt x="5" y="68"/>
                    <a:pt x="6" y="68"/>
                  </a:cubicBezTo>
                  <a:cubicBezTo>
                    <a:pt x="7" y="68"/>
                    <a:pt x="8" y="68"/>
                    <a:pt x="9" y="67"/>
                  </a:cubicBezTo>
                  <a:cubicBezTo>
                    <a:pt x="55" y="26"/>
                    <a:pt x="55" y="26"/>
                    <a:pt x="55" y="26"/>
                  </a:cubicBezTo>
                  <a:cubicBezTo>
                    <a:pt x="87" y="54"/>
                    <a:pt x="87" y="54"/>
                    <a:pt x="87" y="54"/>
                  </a:cubicBezTo>
                  <a:cubicBezTo>
                    <a:pt x="88" y="55"/>
                    <a:pt x="89" y="56"/>
                    <a:pt x="90" y="56"/>
                  </a:cubicBezTo>
                  <a:cubicBezTo>
                    <a:pt x="91" y="56"/>
                    <a:pt x="93" y="55"/>
                    <a:pt x="94" y="54"/>
                  </a:cubicBezTo>
                  <a:cubicBezTo>
                    <a:pt x="127" y="22"/>
                    <a:pt x="127" y="22"/>
                    <a:pt x="127" y="22"/>
                  </a:cubicBezTo>
                  <a:cubicBezTo>
                    <a:pt x="134" y="29"/>
                    <a:pt x="134" y="29"/>
                    <a:pt x="134" y="29"/>
                  </a:cubicBezTo>
                  <a:cubicBezTo>
                    <a:pt x="134" y="30"/>
                    <a:pt x="135" y="30"/>
                    <a:pt x="136" y="30"/>
                  </a:cubicBezTo>
                  <a:cubicBezTo>
                    <a:pt x="136" y="30"/>
                    <a:pt x="136" y="30"/>
                    <a:pt x="137" y="30"/>
                  </a:cubicBezTo>
                  <a:cubicBezTo>
                    <a:pt x="137" y="29"/>
                    <a:pt x="138" y="29"/>
                    <a:pt x="138" y="29"/>
                  </a:cubicBezTo>
                  <a:cubicBezTo>
                    <a:pt x="139" y="28"/>
                    <a:pt x="139" y="28"/>
                    <a:pt x="139" y="27"/>
                  </a:cubicBezTo>
                  <a:cubicBezTo>
                    <a:pt x="145" y="3"/>
                    <a:pt x="145" y="3"/>
                    <a:pt x="145" y="3"/>
                  </a:cubicBezTo>
                  <a:cubicBezTo>
                    <a:pt x="145" y="2"/>
                    <a:pt x="145" y="1"/>
                    <a:pt x="145" y="0"/>
                  </a:cubicBezTo>
                  <a:cubicBezTo>
                    <a:pt x="144" y="0"/>
                    <a:pt x="144" y="0"/>
                    <a:pt x="143" y="0"/>
                  </a:cubicBezTo>
                </a:path>
              </a:pathLst>
            </a:custGeom>
            <a:solidFill>
              <a:schemeClr val="accent5"/>
            </a:solidFill>
            <a:ln>
              <a:solidFill>
                <a:schemeClr val="accent5"/>
              </a:solidFill>
            </a:ln>
          </p:spPr>
          <p:txBody>
            <a:bodyPr/>
            <a:lstStyle/>
            <a:p>
              <a:pPr eaLnBrk="0" fontAlgn="base" hangingPunct="0">
                <a:spcBef>
                  <a:spcPct val="0"/>
                </a:spcBef>
                <a:spcAft>
                  <a:spcPct val="0"/>
                </a:spcAft>
                <a:buFont typeface="Arial" panose="020B0604020202020204" pitchFamily="34" charset="0"/>
                <a:buNone/>
              </a:pPr>
              <a:endParaRPr lang="zh-CN" altLang="en-US" sz="1350">
                <a:solidFill>
                  <a:srgbClr val="000000"/>
                </a:solidFill>
              </a:endParaRPr>
            </a:p>
          </p:txBody>
        </p:sp>
      </p:grpSp>
      <p:grpSp>
        <p:nvGrpSpPr>
          <p:cNvPr id="42" name="组合 2"/>
          <p:cNvGrpSpPr/>
          <p:nvPr/>
        </p:nvGrpSpPr>
        <p:grpSpPr>
          <a:xfrm>
            <a:off x="7544667" y="1689555"/>
            <a:ext cx="615846" cy="626942"/>
            <a:chOff x="9406563" y="2749413"/>
            <a:chExt cx="1094837" cy="1094837"/>
          </a:xfrm>
        </p:grpSpPr>
        <p:sp>
          <p:nvSpPr>
            <p:cNvPr id="15" name="圆"/>
            <p:cNvSpPr/>
            <p:nvPr/>
          </p:nvSpPr>
          <p:spPr>
            <a:xfrm>
              <a:off x="9406563" y="2749413"/>
              <a:ext cx="1094837" cy="1094837"/>
            </a:xfrm>
            <a:prstGeom prst="ellipse">
              <a:avLst/>
            </a:prstGeom>
            <a:solidFill>
              <a:schemeClr val="bg1"/>
            </a:solidFill>
            <a:ln w="730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dirty="0">
                <a:solidFill>
                  <a:prstClr val="white"/>
                </a:solidFill>
                <a:latin typeface="+mn-ea"/>
              </a:endParaRPr>
            </a:p>
          </p:txBody>
        </p:sp>
        <p:sp>
          <p:nvSpPr>
            <p:cNvPr id="41" name="图标"/>
            <p:cNvSpPr>
              <a:spLocks noEditPoints="1"/>
            </p:cNvSpPr>
            <p:nvPr/>
          </p:nvSpPr>
          <p:spPr bwMode="auto">
            <a:xfrm>
              <a:off x="9670642" y="2944147"/>
              <a:ext cx="631597" cy="693116"/>
            </a:xfrm>
            <a:custGeom>
              <a:avLst/>
              <a:gdLst>
                <a:gd name="T0" fmla="*/ 375935 w 835"/>
                <a:gd name="T1" fmla="*/ 512026 h 918"/>
                <a:gd name="T2" fmla="*/ 124141 w 835"/>
                <a:gd name="T3" fmla="*/ 512026 h 918"/>
                <a:gd name="T4" fmla="*/ 112429 w 835"/>
                <a:gd name="T5" fmla="*/ 524300 h 918"/>
                <a:gd name="T6" fmla="*/ 124141 w 835"/>
                <a:gd name="T7" fmla="*/ 536575 h 918"/>
                <a:gd name="T8" fmla="*/ 375935 w 835"/>
                <a:gd name="T9" fmla="*/ 536575 h 918"/>
                <a:gd name="T10" fmla="*/ 388232 w 835"/>
                <a:gd name="T11" fmla="*/ 524300 h 918"/>
                <a:gd name="T12" fmla="*/ 375935 w 835"/>
                <a:gd name="T13" fmla="*/ 512026 h 918"/>
                <a:gd name="T14" fmla="*/ 99547 w 835"/>
                <a:gd name="T15" fmla="*/ 227372 h 918"/>
                <a:gd name="T16" fmla="*/ 265848 w 835"/>
                <a:gd name="T17" fmla="*/ 149049 h 918"/>
                <a:gd name="T18" fmla="*/ 169815 w 835"/>
                <a:gd name="T19" fmla="*/ 341935 h 918"/>
                <a:gd name="T20" fmla="*/ 99547 w 835"/>
                <a:gd name="T21" fmla="*/ 227372 h 918"/>
                <a:gd name="T22" fmla="*/ 417511 w 835"/>
                <a:gd name="T23" fmla="*/ 0 h 918"/>
                <a:gd name="T24" fmla="*/ 0 w 835"/>
                <a:gd name="T25" fmla="*/ 197562 h 918"/>
                <a:gd name="T26" fmla="*/ 176256 w 835"/>
                <a:gd name="T27" fmla="*/ 485723 h 918"/>
                <a:gd name="T28" fmla="*/ 417511 w 835"/>
                <a:gd name="T29" fmla="*/ 0 h 918"/>
                <a:gd name="T30" fmla="*/ 478995 w 835"/>
                <a:gd name="T31" fmla="*/ 291668 h 918"/>
                <a:gd name="T32" fmla="*/ 435078 w 835"/>
                <a:gd name="T33" fmla="*/ 247830 h 918"/>
                <a:gd name="T34" fmla="*/ 421024 w 835"/>
                <a:gd name="T35" fmla="*/ 240816 h 918"/>
                <a:gd name="T36" fmla="*/ 404628 w 835"/>
                <a:gd name="T37" fmla="*/ 245492 h 918"/>
                <a:gd name="T38" fmla="*/ 381205 w 835"/>
                <a:gd name="T39" fmla="*/ 268872 h 918"/>
                <a:gd name="T40" fmla="*/ 457915 w 835"/>
                <a:gd name="T41" fmla="*/ 345442 h 918"/>
                <a:gd name="T42" fmla="*/ 481338 w 835"/>
                <a:gd name="T43" fmla="*/ 322062 h 918"/>
                <a:gd name="T44" fmla="*/ 478995 w 835"/>
                <a:gd name="T45" fmla="*/ 291668 h 918"/>
                <a:gd name="T46" fmla="*/ 261164 w 835"/>
                <a:gd name="T47" fmla="*/ 460005 h 918"/>
                <a:gd name="T48" fmla="*/ 266434 w 835"/>
                <a:gd name="T49" fmla="*/ 444808 h 918"/>
                <a:gd name="T50" fmla="*/ 274046 w 835"/>
                <a:gd name="T51" fmla="*/ 421428 h 918"/>
                <a:gd name="T52" fmla="*/ 289857 w 835"/>
                <a:gd name="T53" fmla="*/ 436625 h 918"/>
                <a:gd name="T54" fmla="*/ 305667 w 835"/>
                <a:gd name="T55" fmla="*/ 452406 h 918"/>
                <a:gd name="T56" fmla="*/ 282244 w 835"/>
                <a:gd name="T57" fmla="*/ 460589 h 918"/>
                <a:gd name="T58" fmla="*/ 267019 w 835"/>
                <a:gd name="T59" fmla="*/ 465265 h 918"/>
                <a:gd name="T60" fmla="*/ 261164 w 835"/>
                <a:gd name="T61" fmla="*/ 465850 h 918"/>
                <a:gd name="T62" fmla="*/ 261164 w 835"/>
                <a:gd name="T63" fmla="*/ 460005 h 918"/>
                <a:gd name="T64" fmla="*/ 242426 w 835"/>
                <a:gd name="T65" fmla="*/ 452991 h 918"/>
                <a:gd name="T66" fmla="*/ 247110 w 835"/>
                <a:gd name="T67" fmla="*/ 479294 h 918"/>
                <a:gd name="T68" fmla="*/ 274046 w 835"/>
                <a:gd name="T69" fmla="*/ 483970 h 918"/>
                <a:gd name="T70" fmla="*/ 288100 w 835"/>
                <a:gd name="T71" fmla="*/ 479294 h 918"/>
                <a:gd name="T72" fmla="*/ 312108 w 835"/>
                <a:gd name="T73" fmla="*/ 471695 h 918"/>
                <a:gd name="T74" fmla="*/ 341972 w 835"/>
                <a:gd name="T75" fmla="*/ 461174 h 918"/>
                <a:gd name="T76" fmla="*/ 319721 w 835"/>
                <a:gd name="T77" fmla="*/ 438963 h 918"/>
                <a:gd name="T78" fmla="*/ 303910 w 835"/>
                <a:gd name="T79" fmla="*/ 423181 h 918"/>
                <a:gd name="T80" fmla="*/ 288100 w 835"/>
                <a:gd name="T81" fmla="*/ 407400 h 918"/>
                <a:gd name="T82" fmla="*/ 265263 w 835"/>
                <a:gd name="T83" fmla="*/ 384604 h 918"/>
                <a:gd name="T84" fmla="*/ 255308 w 835"/>
                <a:gd name="T85" fmla="*/ 414998 h 918"/>
                <a:gd name="T86" fmla="*/ 247696 w 835"/>
                <a:gd name="T87" fmla="*/ 438378 h 918"/>
                <a:gd name="T88" fmla="*/ 242426 w 835"/>
                <a:gd name="T89" fmla="*/ 452991 h 918"/>
                <a:gd name="T90" fmla="*/ 389403 w 835"/>
                <a:gd name="T91" fmla="*/ 288161 h 918"/>
                <a:gd name="T92" fmla="*/ 375935 w 835"/>
                <a:gd name="T93" fmla="*/ 274133 h 918"/>
                <a:gd name="T94" fmla="*/ 361882 w 835"/>
                <a:gd name="T95" fmla="*/ 288161 h 918"/>
                <a:gd name="T96" fmla="*/ 285172 w 835"/>
                <a:gd name="T97" fmla="*/ 364731 h 918"/>
                <a:gd name="T98" fmla="*/ 271704 w 835"/>
                <a:gd name="T99" fmla="*/ 378174 h 918"/>
                <a:gd name="T100" fmla="*/ 285172 w 835"/>
                <a:gd name="T101" fmla="*/ 392202 h 918"/>
                <a:gd name="T102" fmla="*/ 334360 w 835"/>
                <a:gd name="T103" fmla="*/ 441301 h 918"/>
                <a:gd name="T104" fmla="*/ 348413 w 835"/>
                <a:gd name="T105" fmla="*/ 455329 h 918"/>
                <a:gd name="T106" fmla="*/ 362467 w 835"/>
                <a:gd name="T107" fmla="*/ 441301 h 918"/>
                <a:gd name="T108" fmla="*/ 438591 w 835"/>
                <a:gd name="T109" fmla="*/ 364731 h 918"/>
                <a:gd name="T110" fmla="*/ 452645 w 835"/>
                <a:gd name="T111" fmla="*/ 351287 h 918"/>
                <a:gd name="T112" fmla="*/ 438591 w 835"/>
                <a:gd name="T113" fmla="*/ 337259 h 918"/>
                <a:gd name="T114" fmla="*/ 389403 w 835"/>
                <a:gd name="T115" fmla="*/ 288161 h 91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835" h="918">
                  <a:moveTo>
                    <a:pt x="642" y="876"/>
                  </a:moveTo>
                  <a:lnTo>
                    <a:pt x="212" y="876"/>
                  </a:lnTo>
                  <a:cubicBezTo>
                    <a:pt x="201" y="876"/>
                    <a:pt x="192" y="886"/>
                    <a:pt x="192" y="897"/>
                  </a:cubicBezTo>
                  <a:cubicBezTo>
                    <a:pt x="192" y="909"/>
                    <a:pt x="201" y="918"/>
                    <a:pt x="212" y="918"/>
                  </a:cubicBezTo>
                  <a:lnTo>
                    <a:pt x="642" y="918"/>
                  </a:lnTo>
                  <a:cubicBezTo>
                    <a:pt x="653" y="918"/>
                    <a:pt x="663" y="909"/>
                    <a:pt x="663" y="897"/>
                  </a:cubicBezTo>
                  <a:cubicBezTo>
                    <a:pt x="663" y="886"/>
                    <a:pt x="653" y="876"/>
                    <a:pt x="642" y="876"/>
                  </a:cubicBezTo>
                  <a:close/>
                  <a:moveTo>
                    <a:pt x="170" y="389"/>
                  </a:moveTo>
                  <a:lnTo>
                    <a:pt x="454" y="255"/>
                  </a:lnTo>
                  <a:lnTo>
                    <a:pt x="290" y="585"/>
                  </a:lnTo>
                  <a:lnTo>
                    <a:pt x="170" y="389"/>
                  </a:lnTo>
                  <a:close/>
                  <a:moveTo>
                    <a:pt x="713" y="0"/>
                  </a:moveTo>
                  <a:lnTo>
                    <a:pt x="0" y="338"/>
                  </a:lnTo>
                  <a:lnTo>
                    <a:pt x="301" y="831"/>
                  </a:lnTo>
                  <a:lnTo>
                    <a:pt x="713" y="0"/>
                  </a:lnTo>
                  <a:close/>
                  <a:moveTo>
                    <a:pt x="818" y="499"/>
                  </a:moveTo>
                  <a:lnTo>
                    <a:pt x="743" y="424"/>
                  </a:lnTo>
                  <a:cubicBezTo>
                    <a:pt x="736" y="417"/>
                    <a:pt x="727" y="413"/>
                    <a:pt x="719" y="412"/>
                  </a:cubicBezTo>
                  <a:cubicBezTo>
                    <a:pt x="708" y="410"/>
                    <a:pt x="698" y="413"/>
                    <a:pt x="691" y="420"/>
                  </a:cubicBezTo>
                  <a:lnTo>
                    <a:pt x="651" y="460"/>
                  </a:lnTo>
                  <a:lnTo>
                    <a:pt x="782" y="591"/>
                  </a:lnTo>
                  <a:lnTo>
                    <a:pt x="822" y="551"/>
                  </a:lnTo>
                  <a:cubicBezTo>
                    <a:pt x="835" y="538"/>
                    <a:pt x="834" y="515"/>
                    <a:pt x="818" y="499"/>
                  </a:cubicBezTo>
                  <a:close/>
                  <a:moveTo>
                    <a:pt x="446" y="787"/>
                  </a:moveTo>
                  <a:lnTo>
                    <a:pt x="455" y="761"/>
                  </a:lnTo>
                  <a:lnTo>
                    <a:pt x="468" y="721"/>
                  </a:lnTo>
                  <a:lnTo>
                    <a:pt x="495" y="747"/>
                  </a:lnTo>
                  <a:lnTo>
                    <a:pt x="522" y="774"/>
                  </a:lnTo>
                  <a:lnTo>
                    <a:pt x="482" y="788"/>
                  </a:lnTo>
                  <a:lnTo>
                    <a:pt x="456" y="796"/>
                  </a:lnTo>
                  <a:cubicBezTo>
                    <a:pt x="451" y="798"/>
                    <a:pt x="448" y="799"/>
                    <a:pt x="446" y="797"/>
                  </a:cubicBezTo>
                  <a:cubicBezTo>
                    <a:pt x="444" y="795"/>
                    <a:pt x="444" y="791"/>
                    <a:pt x="446" y="787"/>
                  </a:cubicBezTo>
                  <a:close/>
                  <a:moveTo>
                    <a:pt x="414" y="775"/>
                  </a:moveTo>
                  <a:cubicBezTo>
                    <a:pt x="408" y="792"/>
                    <a:pt x="411" y="809"/>
                    <a:pt x="422" y="820"/>
                  </a:cubicBezTo>
                  <a:cubicBezTo>
                    <a:pt x="434" y="832"/>
                    <a:pt x="451" y="835"/>
                    <a:pt x="468" y="828"/>
                  </a:cubicBezTo>
                  <a:lnTo>
                    <a:pt x="492" y="820"/>
                  </a:lnTo>
                  <a:lnTo>
                    <a:pt x="533" y="807"/>
                  </a:lnTo>
                  <a:lnTo>
                    <a:pt x="584" y="789"/>
                  </a:lnTo>
                  <a:lnTo>
                    <a:pt x="546" y="751"/>
                  </a:lnTo>
                  <a:lnTo>
                    <a:pt x="519" y="724"/>
                  </a:lnTo>
                  <a:lnTo>
                    <a:pt x="492" y="697"/>
                  </a:lnTo>
                  <a:lnTo>
                    <a:pt x="453" y="658"/>
                  </a:lnTo>
                  <a:lnTo>
                    <a:pt x="436" y="710"/>
                  </a:lnTo>
                  <a:lnTo>
                    <a:pt x="423" y="750"/>
                  </a:lnTo>
                  <a:lnTo>
                    <a:pt x="414" y="775"/>
                  </a:lnTo>
                  <a:close/>
                  <a:moveTo>
                    <a:pt x="665" y="493"/>
                  </a:moveTo>
                  <a:lnTo>
                    <a:pt x="642" y="469"/>
                  </a:lnTo>
                  <a:lnTo>
                    <a:pt x="618" y="493"/>
                  </a:lnTo>
                  <a:lnTo>
                    <a:pt x="487" y="624"/>
                  </a:lnTo>
                  <a:lnTo>
                    <a:pt x="464" y="647"/>
                  </a:lnTo>
                  <a:lnTo>
                    <a:pt x="487" y="671"/>
                  </a:lnTo>
                  <a:lnTo>
                    <a:pt x="571" y="755"/>
                  </a:lnTo>
                  <a:lnTo>
                    <a:pt x="595" y="779"/>
                  </a:lnTo>
                  <a:lnTo>
                    <a:pt x="619" y="755"/>
                  </a:lnTo>
                  <a:lnTo>
                    <a:pt x="749" y="624"/>
                  </a:lnTo>
                  <a:lnTo>
                    <a:pt x="773" y="601"/>
                  </a:lnTo>
                  <a:lnTo>
                    <a:pt x="749" y="577"/>
                  </a:lnTo>
                  <a:lnTo>
                    <a:pt x="665" y="493"/>
                  </a:lnTo>
                  <a:close/>
                </a:path>
              </a:pathLst>
            </a:custGeom>
            <a:solidFill>
              <a:schemeClr val="accent2"/>
            </a:solidFill>
            <a:ln>
              <a:noFill/>
            </a:ln>
          </p:spPr>
          <p:txBody>
            <a:bodyPr/>
            <a:lstStyle/>
            <a:p>
              <a:pPr eaLnBrk="0" fontAlgn="base" hangingPunct="0">
                <a:spcBef>
                  <a:spcPct val="0"/>
                </a:spcBef>
                <a:spcAft>
                  <a:spcPct val="0"/>
                </a:spcAft>
              </a:pPr>
              <a:endParaRPr lang="zh-CN" altLang="en-US" sz="1350">
                <a:solidFill>
                  <a:prstClr val="black"/>
                </a:solidFill>
              </a:endParaRPr>
            </a:p>
          </p:txBody>
        </p:sp>
      </p:grpSp>
      <p:grpSp>
        <p:nvGrpSpPr>
          <p:cNvPr id="23" name="组合"/>
          <p:cNvGrpSpPr/>
          <p:nvPr/>
        </p:nvGrpSpPr>
        <p:grpSpPr>
          <a:xfrm>
            <a:off x="4503993" y="1126389"/>
            <a:ext cx="144409" cy="192545"/>
            <a:chOff x="8133225" y="3546407"/>
            <a:chExt cx="360000" cy="360000"/>
          </a:xfrm>
        </p:grpSpPr>
        <p:sp>
          <p:nvSpPr>
            <p:cNvPr id="24" name="圆"/>
            <p:cNvSpPr/>
            <p:nvPr/>
          </p:nvSpPr>
          <p:spPr>
            <a:xfrm>
              <a:off x="8133225" y="3546407"/>
              <a:ext cx="360000" cy="360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 name="圆"/>
            <p:cNvSpPr/>
            <p:nvPr/>
          </p:nvSpPr>
          <p:spPr>
            <a:xfrm>
              <a:off x="8223225" y="36364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nvGrpSpPr>
          <p:cNvPr id="26" name="组合"/>
          <p:cNvGrpSpPr/>
          <p:nvPr/>
        </p:nvGrpSpPr>
        <p:grpSpPr>
          <a:xfrm>
            <a:off x="4493199" y="2328176"/>
            <a:ext cx="144409" cy="192545"/>
            <a:chOff x="8133225" y="3546407"/>
            <a:chExt cx="360000" cy="360000"/>
          </a:xfrm>
        </p:grpSpPr>
        <p:sp>
          <p:nvSpPr>
            <p:cNvPr id="27" name="圆"/>
            <p:cNvSpPr/>
            <p:nvPr/>
          </p:nvSpPr>
          <p:spPr>
            <a:xfrm>
              <a:off x="8133225" y="3546407"/>
              <a:ext cx="360000" cy="360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 name="圆"/>
            <p:cNvSpPr/>
            <p:nvPr/>
          </p:nvSpPr>
          <p:spPr>
            <a:xfrm>
              <a:off x="8223225" y="36364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nvGrpSpPr>
          <p:cNvPr id="29" name="组合"/>
          <p:cNvGrpSpPr/>
          <p:nvPr/>
        </p:nvGrpSpPr>
        <p:grpSpPr>
          <a:xfrm>
            <a:off x="4479483" y="3459723"/>
            <a:ext cx="144409" cy="192545"/>
            <a:chOff x="8133225" y="3546407"/>
            <a:chExt cx="360000" cy="360000"/>
          </a:xfrm>
        </p:grpSpPr>
        <p:sp>
          <p:nvSpPr>
            <p:cNvPr id="30" name="圆"/>
            <p:cNvSpPr/>
            <p:nvPr/>
          </p:nvSpPr>
          <p:spPr>
            <a:xfrm>
              <a:off x="8133225" y="3546407"/>
              <a:ext cx="360000" cy="360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1" name="圆"/>
            <p:cNvSpPr/>
            <p:nvPr/>
          </p:nvSpPr>
          <p:spPr>
            <a:xfrm>
              <a:off x="8223225" y="36364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33" name="文本"/>
          <p:cNvSpPr txBox="1"/>
          <p:nvPr/>
        </p:nvSpPr>
        <p:spPr>
          <a:xfrm>
            <a:off x="5537549" y="3230860"/>
            <a:ext cx="2458934" cy="553998"/>
          </a:xfrm>
          <a:prstGeom prst="rect">
            <a:avLst/>
          </a:prstGeom>
          <a:noFill/>
        </p:spPr>
        <p:txBody>
          <a:bodyPr wrap="square" rtlCol="0">
            <a:spAutoFit/>
          </a:bodyPr>
          <a:lstStyle>
            <a:defPPr>
              <a:defRPr lang="zh-CN"/>
            </a:defPPr>
            <a:lvl1pPr indent="467995">
              <a:lnSpc>
                <a:spcPct val="150000"/>
              </a:lnSpc>
              <a:defRPr sz="1600" spc="150">
                <a:solidFill>
                  <a:schemeClr val="tx1">
                    <a:lumMod val="95000"/>
                    <a:lumOff val="5000"/>
                  </a:schemeClr>
                </a:solidFill>
                <a:latin typeface="微软雅黑" panose="020B0503020204020204" pitchFamily="34" charset="-122"/>
                <a:ea typeface="微软雅黑" panose="020B0503020204020204" pitchFamily="34" charset="-122"/>
              </a:defRPr>
            </a:lvl1pPr>
          </a:lstStyle>
          <a:p>
            <a:pPr indent="0" algn="ctr"/>
            <a:r>
              <a:rPr lang="zh-CN" altLang="en-US" sz="2000" dirty="0">
                <a:solidFill>
                  <a:schemeClr val="bg1"/>
                </a:solidFill>
                <a:latin typeface="+mj-ea"/>
                <a:ea typeface="+mj-ea"/>
              </a:rPr>
              <a:t>提交系统用例图</a:t>
            </a:r>
          </a:p>
        </p:txBody>
      </p:sp>
      <p:sp>
        <p:nvSpPr>
          <p:cNvPr id="34" name="文本"/>
          <p:cNvSpPr/>
          <p:nvPr/>
        </p:nvSpPr>
        <p:spPr>
          <a:xfrm>
            <a:off x="4961112" y="2658262"/>
            <a:ext cx="3534194" cy="461665"/>
          </a:xfrm>
          <a:prstGeom prst="rect">
            <a:avLst/>
          </a:prstGeom>
        </p:spPr>
        <p:txBody>
          <a:bodyPr wrap="square">
            <a:spAutoFit/>
          </a:bodyPr>
          <a:lstStyle/>
          <a:p>
            <a:pPr algn="ctr"/>
            <a:r>
              <a:rPr lang="en-US" altLang="zh-CN" sz="2400" b="1" spc="188" dirty="0">
                <a:solidFill>
                  <a:schemeClr val="bg1"/>
                </a:solidFill>
                <a:latin typeface="+mj-ea"/>
                <a:ea typeface="+mj-ea"/>
              </a:rPr>
              <a:t>2. </a:t>
            </a:r>
            <a:r>
              <a:rPr lang="zh-CN" altLang="en-US" sz="2400" b="1" spc="188" dirty="0">
                <a:solidFill>
                  <a:schemeClr val="bg1"/>
                </a:solidFill>
                <a:latin typeface="+mj-ea"/>
                <a:ea typeface="+mj-ea"/>
              </a:rPr>
              <a:t>完成系统用例建模</a:t>
            </a:r>
          </a:p>
        </p:txBody>
      </p:sp>
      <p:sp>
        <p:nvSpPr>
          <p:cNvPr id="35" name="文本"/>
          <p:cNvSpPr txBox="1"/>
          <p:nvPr/>
        </p:nvSpPr>
        <p:spPr>
          <a:xfrm>
            <a:off x="1330378" y="2812546"/>
            <a:ext cx="2523641" cy="553998"/>
          </a:xfrm>
          <a:prstGeom prst="rect">
            <a:avLst/>
          </a:prstGeom>
          <a:noFill/>
        </p:spPr>
        <p:txBody>
          <a:bodyPr wrap="square" rtlCol="0">
            <a:spAutoFit/>
          </a:bodyPr>
          <a:lstStyle>
            <a:defPPr>
              <a:defRPr lang="zh-CN"/>
            </a:defPPr>
            <a:lvl1pPr indent="467995">
              <a:lnSpc>
                <a:spcPct val="150000"/>
              </a:lnSpc>
              <a:defRPr sz="1600" spc="150">
                <a:solidFill>
                  <a:schemeClr val="tx1">
                    <a:lumMod val="95000"/>
                    <a:lumOff val="5000"/>
                  </a:schemeClr>
                </a:solidFill>
                <a:latin typeface="微软雅黑" panose="020B0503020204020204" pitchFamily="34" charset="-122"/>
                <a:ea typeface="微软雅黑" panose="020B0503020204020204" pitchFamily="34" charset="-122"/>
              </a:defRPr>
            </a:lvl1pPr>
          </a:lstStyle>
          <a:p>
            <a:pPr indent="0" algn="ctr"/>
            <a:r>
              <a:rPr lang="zh-CN" altLang="en-US" sz="2000" dirty="0">
                <a:solidFill>
                  <a:schemeClr val="bg1"/>
                </a:solidFill>
                <a:latin typeface="+mj-ea"/>
                <a:ea typeface="+mj-ea"/>
              </a:rPr>
              <a:t>提交业务用例图</a:t>
            </a:r>
          </a:p>
        </p:txBody>
      </p:sp>
      <p:sp>
        <p:nvSpPr>
          <p:cNvPr id="37" name="文本"/>
          <p:cNvSpPr/>
          <p:nvPr/>
        </p:nvSpPr>
        <p:spPr>
          <a:xfrm>
            <a:off x="906826" y="1965886"/>
            <a:ext cx="3175198" cy="830997"/>
          </a:xfrm>
          <a:prstGeom prst="rect">
            <a:avLst/>
          </a:prstGeom>
        </p:spPr>
        <p:txBody>
          <a:bodyPr wrap="square">
            <a:spAutoFit/>
          </a:bodyPr>
          <a:lstStyle/>
          <a:p>
            <a:pPr algn="ctr"/>
            <a:r>
              <a:rPr lang="en-US" altLang="zh-CN" sz="2400" b="1" dirty="0">
                <a:solidFill>
                  <a:schemeClr val="bg1"/>
                </a:solidFill>
                <a:latin typeface="+mj-ea"/>
                <a:ea typeface="+mj-ea"/>
              </a:rPr>
              <a:t>1.  </a:t>
            </a:r>
            <a:r>
              <a:rPr lang="zh-CN" altLang="en-US" sz="2400" b="1" dirty="0">
                <a:solidFill>
                  <a:schemeClr val="bg1"/>
                </a:solidFill>
                <a:latin typeface="+mj-ea"/>
                <a:ea typeface="+mj-ea"/>
              </a:rPr>
              <a:t>根据访谈内容进行业务用例建模</a:t>
            </a:r>
            <a:endParaRPr lang="en-US" altLang="zh-CN" sz="2400" b="1" dirty="0">
              <a:solidFill>
                <a:schemeClr val="bg1"/>
              </a:solidFill>
              <a:latin typeface="+mj-ea"/>
              <a:ea typeface="+mj-ea"/>
            </a:endParaRPr>
          </a:p>
        </p:txBody>
      </p:sp>
      <p:sp>
        <p:nvSpPr>
          <p:cNvPr id="3" name="标题 2"/>
          <p:cNvSpPr>
            <a:spLocks noGrp="1"/>
          </p:cNvSpPr>
          <p:nvPr>
            <p:ph type="title"/>
          </p:nvPr>
        </p:nvSpPr>
        <p:spPr/>
        <p:txBody>
          <a:bodyPr/>
          <a:lstStyle/>
          <a:p>
            <a:r>
              <a:rPr lang="zh-CN" altLang="en-US" dirty="0"/>
              <a:t>需求建模的工作任务</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14</a:t>
            </a:fld>
            <a:endParaRPr lang="zh-CN" altLang="en-US" dirty="0"/>
          </a:p>
        </p:txBody>
      </p:sp>
      <p:sp>
        <p:nvSpPr>
          <p:cNvPr id="10" name="日期占位符 9"/>
          <p:cNvSpPr>
            <a:spLocks noGrp="1"/>
          </p:cNvSpPr>
          <p:nvPr>
            <p:ph type="dt" sz="half" idx="10"/>
          </p:nvPr>
        </p:nvSpPr>
        <p:spPr/>
        <p:txBody>
          <a:bodyPr/>
          <a:lstStyle/>
          <a:p>
            <a:fld id="{9B2EE075-8834-4779-A895-FB162E67EC97}" type="datetime1">
              <a:rPr lang="zh-CN" altLang="en-US" smtClean="0"/>
              <a:t>2022/3/30</a:t>
            </a:fld>
            <a:endParaRPr lang="zh-CN" altLang="en-US" dirty="0"/>
          </a:p>
        </p:txBody>
      </p:sp>
      <p:sp>
        <p:nvSpPr>
          <p:cNvPr id="11" name="页脚占位符 10"/>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3617169060"/>
      </p:ext>
    </p:extLst>
  </p:cSld>
  <p:clrMapOvr>
    <a:masterClrMapping/>
  </p:clrMapOvr>
  <p:transition spd="med"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p:cTn id="11" dur="500" fill="hold"/>
                                        <p:tgtEl>
                                          <p:spTgt spid="23"/>
                                        </p:tgtEl>
                                        <p:attrNameLst>
                                          <p:attrName>ppt_w</p:attrName>
                                        </p:attrNameLst>
                                      </p:cBhvr>
                                      <p:tavLst>
                                        <p:tav tm="0">
                                          <p:val>
                                            <p:fltVal val="0"/>
                                          </p:val>
                                        </p:tav>
                                        <p:tav tm="100000">
                                          <p:val>
                                            <p:strVal val="#ppt_w"/>
                                          </p:val>
                                        </p:tav>
                                      </p:tavLst>
                                    </p:anim>
                                    <p:anim calcmode="lin" valueType="num">
                                      <p:cBhvr>
                                        <p:cTn id="12" dur="500" fill="hold"/>
                                        <p:tgtEl>
                                          <p:spTgt spid="23"/>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p:cTn id="19" dur="500" fill="hold"/>
                                        <p:tgtEl>
                                          <p:spTgt spid="29"/>
                                        </p:tgtEl>
                                        <p:attrNameLst>
                                          <p:attrName>ppt_w</p:attrName>
                                        </p:attrNameLst>
                                      </p:cBhvr>
                                      <p:tavLst>
                                        <p:tav tm="0">
                                          <p:val>
                                            <p:fltVal val="0"/>
                                          </p:val>
                                        </p:tav>
                                        <p:tav tm="100000">
                                          <p:val>
                                            <p:strVal val="#ppt_w"/>
                                          </p:val>
                                        </p:tav>
                                      </p:tavLst>
                                    </p:anim>
                                    <p:anim calcmode="lin" valueType="num">
                                      <p:cBhvr>
                                        <p:cTn id="20" dur="500" fill="hold"/>
                                        <p:tgtEl>
                                          <p:spTgt spid="29"/>
                                        </p:tgtEl>
                                        <p:attrNameLst>
                                          <p:attrName>ppt_h</p:attrName>
                                        </p:attrNameLst>
                                      </p:cBhvr>
                                      <p:tavLst>
                                        <p:tav tm="0">
                                          <p:val>
                                            <p:fltVal val="0"/>
                                          </p:val>
                                        </p:tav>
                                        <p:tav tm="100000">
                                          <p:val>
                                            <p:strVal val="#ppt_h"/>
                                          </p:val>
                                        </p:tav>
                                      </p:tavLst>
                                    </p:anim>
                                  </p:childTnLst>
                                </p:cTn>
                              </p:par>
                            </p:childTnLst>
                          </p:cTn>
                        </p:par>
                        <p:par>
                          <p:cTn id="21" fill="hold">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right)">
                                      <p:cBhvr>
                                        <p:cTn id="24" dur="500"/>
                                        <p:tgtEl>
                                          <p:spTgt spid="6"/>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right)">
                                      <p:cBhvr>
                                        <p:cTn id="28" dur="500"/>
                                        <p:tgtEl>
                                          <p:spTgt spid="9"/>
                                        </p:tgtEl>
                                      </p:cBhvr>
                                    </p:animEffect>
                                  </p:childTnLst>
                                </p:cTn>
                              </p:par>
                            </p:childTnLst>
                          </p:cTn>
                        </p:par>
                        <p:par>
                          <p:cTn id="29" fill="hold">
                            <p:stCondLst>
                              <p:cond delay="2000"/>
                            </p:stCondLst>
                            <p:childTnLst>
                              <p:par>
                                <p:cTn id="30" presetID="20" presetClass="entr" presetSubtype="0"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edge">
                                      <p:cBhvr>
                                        <p:cTn id="32" dur="500"/>
                                        <p:tgtEl>
                                          <p:spTgt spid="19"/>
                                        </p:tgtEl>
                                      </p:cBhvr>
                                    </p:animEffect>
                                  </p:childTnLst>
                                </p:cTn>
                              </p:par>
                            </p:childTnLst>
                          </p:cTn>
                        </p:par>
                        <p:par>
                          <p:cTn id="33" fill="hold">
                            <p:stCondLst>
                              <p:cond delay="2500"/>
                            </p:stCondLst>
                            <p:childTnLst>
                              <p:par>
                                <p:cTn id="34" presetID="41" presetClass="entr" presetSubtype="0" fill="hold" grpId="0" nodeType="afterEffect">
                                  <p:stCondLst>
                                    <p:cond delay="0"/>
                                  </p:stCondLst>
                                  <p:iterate type="lt">
                                    <p:tmPct val="10000"/>
                                  </p:iterate>
                                  <p:childTnLst>
                                    <p:set>
                                      <p:cBhvr>
                                        <p:cTn id="35" dur="1" fill="hold">
                                          <p:stCondLst>
                                            <p:cond delay="0"/>
                                          </p:stCondLst>
                                        </p:cTn>
                                        <p:tgtEl>
                                          <p:spTgt spid="37"/>
                                        </p:tgtEl>
                                        <p:attrNameLst>
                                          <p:attrName>style.visibility</p:attrName>
                                        </p:attrNameLst>
                                      </p:cBhvr>
                                      <p:to>
                                        <p:strVal val="visible"/>
                                      </p:to>
                                    </p:set>
                                    <p:anim calcmode="lin" valueType="num">
                                      <p:cBhvr>
                                        <p:cTn id="36"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37"/>
                                        </p:tgtEl>
                                        <p:attrNameLst>
                                          <p:attrName>ppt_y</p:attrName>
                                        </p:attrNameLst>
                                      </p:cBhvr>
                                      <p:tavLst>
                                        <p:tav tm="0">
                                          <p:val>
                                            <p:strVal val="#ppt_y"/>
                                          </p:val>
                                        </p:tav>
                                        <p:tav tm="100000">
                                          <p:val>
                                            <p:strVal val="#ppt_y"/>
                                          </p:val>
                                        </p:tav>
                                      </p:tavLst>
                                    </p:anim>
                                    <p:anim calcmode="lin" valueType="num">
                                      <p:cBhvr>
                                        <p:cTn id="38"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37"/>
                                        </p:tgtEl>
                                      </p:cBhvr>
                                    </p:animEffect>
                                  </p:childTnLst>
                                </p:cTn>
                              </p:par>
                            </p:childTnLst>
                          </p:cTn>
                        </p:par>
                        <p:par>
                          <p:cTn id="41" fill="hold">
                            <p:stCondLst>
                              <p:cond delay="3750"/>
                            </p:stCondLst>
                            <p:childTnLst>
                              <p:par>
                                <p:cTn id="42" presetID="42" presetClass="entr" presetSubtype="0" fill="hold" grpId="0" nodeType="after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500"/>
                                        <p:tgtEl>
                                          <p:spTgt spid="35"/>
                                        </p:tgtEl>
                                      </p:cBhvr>
                                    </p:animEffect>
                                    <p:anim calcmode="lin" valueType="num">
                                      <p:cBhvr>
                                        <p:cTn id="45" dur="500" fill="hold"/>
                                        <p:tgtEl>
                                          <p:spTgt spid="35"/>
                                        </p:tgtEl>
                                        <p:attrNameLst>
                                          <p:attrName>ppt_x</p:attrName>
                                        </p:attrNameLst>
                                      </p:cBhvr>
                                      <p:tavLst>
                                        <p:tav tm="0">
                                          <p:val>
                                            <p:strVal val="#ppt_x"/>
                                          </p:val>
                                        </p:tav>
                                        <p:tav tm="100000">
                                          <p:val>
                                            <p:strVal val="#ppt_x"/>
                                          </p:val>
                                        </p:tav>
                                      </p:tavLst>
                                    </p:anim>
                                    <p:anim calcmode="lin" valueType="num">
                                      <p:cBhvr>
                                        <p:cTn id="46" dur="500" fill="hold"/>
                                        <p:tgtEl>
                                          <p:spTgt spid="35"/>
                                        </p:tgtEl>
                                        <p:attrNameLst>
                                          <p:attrName>ppt_y</p:attrName>
                                        </p:attrNameLst>
                                      </p:cBhvr>
                                      <p:tavLst>
                                        <p:tav tm="0">
                                          <p:val>
                                            <p:strVal val="#ppt_y+.1"/>
                                          </p:val>
                                        </p:tav>
                                        <p:tav tm="100000">
                                          <p:val>
                                            <p:strVal val="#ppt_y"/>
                                          </p:val>
                                        </p:tav>
                                      </p:tavLst>
                                    </p:anim>
                                  </p:childTnLst>
                                </p:cTn>
                              </p:par>
                            </p:childTnLst>
                          </p:cTn>
                        </p:par>
                        <p:par>
                          <p:cTn id="47" fill="hold">
                            <p:stCondLst>
                              <p:cond delay="4250"/>
                            </p:stCondLst>
                            <p:childTnLst>
                              <p:par>
                                <p:cTn id="48" presetID="22" presetClass="entr" presetSubtype="8" fill="hold" grpId="0" nodeType="after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left)">
                                      <p:cBhvr>
                                        <p:cTn id="50" dur="500"/>
                                        <p:tgtEl>
                                          <p:spTgt spid="22"/>
                                        </p:tgtEl>
                                      </p:cBhvr>
                                    </p:animEffect>
                                  </p:childTnLst>
                                </p:cTn>
                              </p:par>
                            </p:childTnLst>
                          </p:cTn>
                        </p:par>
                        <p:par>
                          <p:cTn id="51" fill="hold">
                            <p:stCondLst>
                              <p:cond delay="4750"/>
                            </p:stCondLst>
                            <p:childTnLst>
                              <p:par>
                                <p:cTn id="52" presetID="22" presetClass="entr" presetSubtype="8" fill="hold" grpId="0" nodeType="after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left)">
                                      <p:cBhvr>
                                        <p:cTn id="54" dur="500"/>
                                        <p:tgtEl>
                                          <p:spTgt spid="12"/>
                                        </p:tgtEl>
                                      </p:cBhvr>
                                    </p:animEffect>
                                  </p:childTnLst>
                                </p:cTn>
                              </p:par>
                            </p:childTnLst>
                          </p:cTn>
                        </p:par>
                        <p:par>
                          <p:cTn id="55" fill="hold">
                            <p:stCondLst>
                              <p:cond delay="5250"/>
                            </p:stCondLst>
                            <p:childTnLst>
                              <p:par>
                                <p:cTn id="56" presetID="20" presetClass="entr" presetSubtype="0" fill="hold" nodeType="after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wedge">
                                      <p:cBhvr>
                                        <p:cTn id="58" dur="500"/>
                                        <p:tgtEl>
                                          <p:spTgt spid="42"/>
                                        </p:tgtEl>
                                      </p:cBhvr>
                                    </p:animEffect>
                                  </p:childTnLst>
                                </p:cTn>
                              </p:par>
                            </p:childTnLst>
                          </p:cTn>
                        </p:par>
                        <p:par>
                          <p:cTn id="59" fill="hold">
                            <p:stCondLst>
                              <p:cond delay="5750"/>
                            </p:stCondLst>
                            <p:childTnLst>
                              <p:par>
                                <p:cTn id="60" presetID="41" presetClass="entr" presetSubtype="0" fill="hold" grpId="0" nodeType="afterEffect">
                                  <p:stCondLst>
                                    <p:cond delay="0"/>
                                  </p:stCondLst>
                                  <p:iterate type="lt">
                                    <p:tmPct val="10000"/>
                                  </p:iterate>
                                  <p:childTnLst>
                                    <p:set>
                                      <p:cBhvr>
                                        <p:cTn id="61" dur="1" fill="hold">
                                          <p:stCondLst>
                                            <p:cond delay="0"/>
                                          </p:stCondLst>
                                        </p:cTn>
                                        <p:tgtEl>
                                          <p:spTgt spid="34"/>
                                        </p:tgtEl>
                                        <p:attrNameLst>
                                          <p:attrName>style.visibility</p:attrName>
                                        </p:attrNameLst>
                                      </p:cBhvr>
                                      <p:to>
                                        <p:strVal val="visible"/>
                                      </p:to>
                                    </p:set>
                                    <p:anim calcmode="lin" valueType="num">
                                      <p:cBhvr>
                                        <p:cTn id="62"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63" dur="500" fill="hold"/>
                                        <p:tgtEl>
                                          <p:spTgt spid="34"/>
                                        </p:tgtEl>
                                        <p:attrNameLst>
                                          <p:attrName>ppt_y</p:attrName>
                                        </p:attrNameLst>
                                      </p:cBhvr>
                                      <p:tavLst>
                                        <p:tav tm="0">
                                          <p:val>
                                            <p:strVal val="#ppt_y"/>
                                          </p:val>
                                        </p:tav>
                                        <p:tav tm="100000">
                                          <p:val>
                                            <p:strVal val="#ppt_y"/>
                                          </p:val>
                                        </p:tav>
                                      </p:tavLst>
                                    </p:anim>
                                    <p:anim calcmode="lin" valueType="num">
                                      <p:cBhvr>
                                        <p:cTn id="64"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65"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66" dur="500" tmFilter="0,0; .5, 1; 1, 1"/>
                                        <p:tgtEl>
                                          <p:spTgt spid="34"/>
                                        </p:tgtEl>
                                      </p:cBhvr>
                                    </p:animEffect>
                                  </p:childTnLst>
                                </p:cTn>
                              </p:par>
                            </p:childTnLst>
                          </p:cTn>
                        </p:par>
                        <p:par>
                          <p:cTn id="67" fill="hold">
                            <p:stCondLst>
                              <p:cond delay="6700"/>
                            </p:stCondLst>
                            <p:childTnLst>
                              <p:par>
                                <p:cTn id="68" presetID="42" presetClass="entr" presetSubtype="0"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anim calcmode="lin" valueType="num">
                                      <p:cBhvr>
                                        <p:cTn id="71" dur="500" fill="hold"/>
                                        <p:tgtEl>
                                          <p:spTgt spid="33"/>
                                        </p:tgtEl>
                                        <p:attrNameLst>
                                          <p:attrName>ppt_x</p:attrName>
                                        </p:attrNameLst>
                                      </p:cBhvr>
                                      <p:tavLst>
                                        <p:tav tm="0">
                                          <p:val>
                                            <p:strVal val="#ppt_x"/>
                                          </p:val>
                                        </p:tav>
                                        <p:tav tm="100000">
                                          <p:val>
                                            <p:strVal val="#ppt_x"/>
                                          </p:val>
                                        </p:tav>
                                      </p:tavLst>
                                    </p:anim>
                                    <p:anim calcmode="lin" valueType="num">
                                      <p:cBhvr>
                                        <p:cTn id="72" dur="5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2" grpId="0" animBg="1"/>
      <p:bldP spid="9" grpId="0" animBg="1"/>
      <p:bldP spid="12" grpId="0" animBg="1"/>
      <p:bldP spid="33" grpId="0"/>
      <p:bldP spid="34" grpId="0"/>
      <p:bldP spid="35" grpId="0"/>
      <p:bldP spid="3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虚尾箭头"/>
          <p:cNvSpPr/>
          <p:nvPr/>
        </p:nvSpPr>
        <p:spPr>
          <a:xfrm>
            <a:off x="1094322" y="1098919"/>
            <a:ext cx="2159108" cy="1001629"/>
          </a:xfrm>
          <a:prstGeom prst="striped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188" dirty="0">
                <a:solidFill>
                  <a:schemeClr val="bg1"/>
                </a:solidFill>
                <a:latin typeface="+mn-ea"/>
              </a:rPr>
              <a:t>工作任务</a:t>
            </a:r>
            <a:r>
              <a:rPr lang="en-US" altLang="zh-CN" sz="2000" b="1" spc="188" dirty="0">
                <a:solidFill>
                  <a:schemeClr val="bg1"/>
                </a:solidFill>
                <a:latin typeface="+mn-ea"/>
              </a:rPr>
              <a:t>1</a:t>
            </a:r>
            <a:endParaRPr lang="zh-CN" altLang="en-US" sz="2000" b="1" spc="188" dirty="0">
              <a:solidFill>
                <a:schemeClr val="bg1"/>
              </a:solidFill>
              <a:latin typeface="+mn-ea"/>
            </a:endParaRPr>
          </a:p>
        </p:txBody>
      </p:sp>
      <p:sp>
        <p:nvSpPr>
          <p:cNvPr id="4" name="虚尾箭头"/>
          <p:cNvSpPr/>
          <p:nvPr/>
        </p:nvSpPr>
        <p:spPr>
          <a:xfrm flipH="1">
            <a:off x="5657310" y="3562818"/>
            <a:ext cx="2263372" cy="1001629"/>
          </a:xfrm>
          <a:prstGeom prst="striped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188" dirty="0">
                <a:solidFill>
                  <a:schemeClr val="bg1"/>
                </a:solidFill>
                <a:latin typeface="+mn-ea"/>
              </a:rPr>
              <a:t>知识要点</a:t>
            </a:r>
          </a:p>
        </p:txBody>
      </p:sp>
      <p:sp>
        <p:nvSpPr>
          <p:cNvPr id="9" name="空心弧"/>
          <p:cNvSpPr/>
          <p:nvPr/>
        </p:nvSpPr>
        <p:spPr>
          <a:xfrm rot="5400000">
            <a:off x="3572305" y="1571058"/>
            <a:ext cx="1449800" cy="1991594"/>
          </a:xfrm>
          <a:prstGeom prst="blockArc">
            <a:avLst>
              <a:gd name="adj1" fmla="val 12263738"/>
              <a:gd name="adj2" fmla="val 28146"/>
              <a:gd name="adj3" fmla="val 11382"/>
            </a:avLst>
          </a:prstGeom>
          <a:solidFill>
            <a:schemeClr val="accent1"/>
          </a:solidFill>
          <a:ln>
            <a:noFill/>
          </a:ln>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solidFill>
              <a:latin typeface="+mn-ea"/>
            </a:endParaRPr>
          </a:p>
        </p:txBody>
      </p:sp>
      <p:sp>
        <p:nvSpPr>
          <p:cNvPr id="10" name="空心弧"/>
          <p:cNvSpPr/>
          <p:nvPr/>
        </p:nvSpPr>
        <p:spPr>
          <a:xfrm rot="16200000">
            <a:off x="3551549" y="1570001"/>
            <a:ext cx="1449798" cy="1822191"/>
          </a:xfrm>
          <a:prstGeom prst="blockArc">
            <a:avLst>
              <a:gd name="adj1" fmla="val 12119309"/>
              <a:gd name="adj2" fmla="val 572906"/>
              <a:gd name="adj3" fmla="val 12408"/>
            </a:avLst>
          </a:prstGeom>
          <a:solidFill>
            <a:schemeClr val="accent2"/>
          </a:solidFill>
          <a:ln>
            <a:noFill/>
          </a:ln>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solidFill>
              <a:latin typeface="+mn-ea"/>
            </a:endParaRPr>
          </a:p>
        </p:txBody>
      </p:sp>
      <p:sp>
        <p:nvSpPr>
          <p:cNvPr id="11" name="图标"/>
          <p:cNvSpPr/>
          <p:nvPr/>
        </p:nvSpPr>
        <p:spPr bwMode="auto">
          <a:xfrm>
            <a:off x="3940963" y="2258598"/>
            <a:ext cx="712483" cy="533984"/>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algn="ctr" fontAlgn="base">
              <a:spcBef>
                <a:spcPct val="0"/>
              </a:spcBef>
              <a:spcAft>
                <a:spcPct val="0"/>
              </a:spcAft>
              <a:defRPr/>
            </a:pPr>
            <a:endParaRPr lang="zh-CN" altLang="en-US">
              <a:solidFill>
                <a:srgbClr val="FFFFFF"/>
              </a:solidFill>
              <a:latin typeface="+mn-ea"/>
            </a:endParaRPr>
          </a:p>
        </p:txBody>
      </p:sp>
      <p:sp>
        <p:nvSpPr>
          <p:cNvPr id="13" name="文本"/>
          <p:cNvSpPr/>
          <p:nvPr/>
        </p:nvSpPr>
        <p:spPr>
          <a:xfrm>
            <a:off x="723370" y="2133400"/>
            <a:ext cx="2641982" cy="1938992"/>
          </a:xfrm>
          <a:prstGeom prst="rect">
            <a:avLst/>
          </a:prstGeom>
          <a:noFill/>
        </p:spPr>
        <p:txBody>
          <a:bodyPr wrap="square" rtlCol="0">
            <a:spAutoFit/>
          </a:bodyPr>
          <a:lstStyle/>
          <a:p>
            <a:pPr>
              <a:lnSpc>
                <a:spcPct val="150000"/>
              </a:lnSpc>
            </a:pPr>
            <a:r>
              <a:rPr lang="zh-CN" altLang="en-US" sz="2000" b="1" spc="113" dirty="0">
                <a:solidFill>
                  <a:schemeClr val="tx1">
                    <a:lumMod val="95000"/>
                    <a:lumOff val="5000"/>
                  </a:schemeClr>
                </a:solidFill>
                <a:latin typeface="+mj-ea"/>
                <a:ea typeface="+mj-ea"/>
              </a:rPr>
              <a:t>对应知识点：</a:t>
            </a:r>
            <a:endParaRPr lang="en-US" altLang="zh-CN" sz="2000" b="1" spc="113" dirty="0">
              <a:solidFill>
                <a:schemeClr val="tx1">
                  <a:lumMod val="95000"/>
                  <a:lumOff val="5000"/>
                </a:schemeClr>
              </a:solidFill>
              <a:latin typeface="+mj-ea"/>
              <a:ea typeface="+mj-ea"/>
            </a:endParaRPr>
          </a:p>
          <a:p>
            <a:pPr lvl="1">
              <a:lnSpc>
                <a:spcPct val="150000"/>
              </a:lnSpc>
            </a:pPr>
            <a:r>
              <a:rPr lang="zh-CN" altLang="en-US" sz="2000" spc="113" dirty="0">
                <a:solidFill>
                  <a:schemeClr val="tx1">
                    <a:lumMod val="95000"/>
                    <a:lumOff val="5000"/>
                  </a:schemeClr>
                </a:solidFill>
                <a:latin typeface="+mj-ea"/>
                <a:ea typeface="+mj-ea"/>
              </a:rPr>
              <a:t>业务用例建模</a:t>
            </a:r>
            <a:endParaRPr lang="en-US" altLang="zh-CN" sz="2000" spc="113" dirty="0">
              <a:solidFill>
                <a:schemeClr val="tx1">
                  <a:lumMod val="95000"/>
                  <a:lumOff val="5000"/>
                </a:schemeClr>
              </a:solidFill>
              <a:latin typeface="+mj-ea"/>
              <a:ea typeface="+mj-ea"/>
            </a:endParaRPr>
          </a:p>
          <a:p>
            <a:pPr>
              <a:lnSpc>
                <a:spcPct val="150000"/>
              </a:lnSpc>
            </a:pPr>
            <a:r>
              <a:rPr lang="zh-CN" altLang="en-US" sz="2000" b="1" dirty="0">
                <a:latin typeface="+mj-ea"/>
                <a:ea typeface="+mj-ea"/>
              </a:rPr>
              <a:t>交付的工作产品：</a:t>
            </a:r>
            <a:endParaRPr lang="en-US" altLang="zh-CN" sz="2000" b="1" dirty="0">
              <a:latin typeface="+mj-ea"/>
              <a:ea typeface="+mj-ea"/>
            </a:endParaRPr>
          </a:p>
          <a:p>
            <a:pPr lvl="1">
              <a:lnSpc>
                <a:spcPct val="150000"/>
              </a:lnSpc>
            </a:pPr>
            <a:r>
              <a:rPr lang="zh-CN" altLang="en-US" sz="2000" dirty="0">
                <a:latin typeface="+mj-ea"/>
                <a:ea typeface="+mj-ea"/>
              </a:rPr>
              <a:t>业务用例图</a:t>
            </a:r>
            <a:endParaRPr lang="zh-CN" altLang="en-US" sz="2000" spc="113" dirty="0">
              <a:solidFill>
                <a:schemeClr val="tx1">
                  <a:lumMod val="95000"/>
                  <a:lumOff val="5000"/>
                </a:schemeClr>
              </a:solidFill>
              <a:latin typeface="+mj-ea"/>
              <a:ea typeface="+mj-ea"/>
            </a:endParaRPr>
          </a:p>
        </p:txBody>
      </p:sp>
      <p:sp>
        <p:nvSpPr>
          <p:cNvPr id="5" name="标题 4"/>
          <p:cNvSpPr>
            <a:spLocks noGrp="1"/>
          </p:cNvSpPr>
          <p:nvPr>
            <p:ph type="title"/>
          </p:nvPr>
        </p:nvSpPr>
        <p:spPr/>
        <p:txBody>
          <a:bodyPr/>
          <a:lstStyle/>
          <a:p>
            <a:r>
              <a:rPr lang="zh-CN" altLang="en-US" sz="2700" spc="113" dirty="0"/>
              <a:t>需求建模的相关知识</a:t>
            </a:r>
            <a:endParaRPr lang="zh-CN" altLang="en-US" dirty="0"/>
          </a:p>
        </p:txBody>
      </p:sp>
      <p:sp>
        <p:nvSpPr>
          <p:cNvPr id="14" name="文本"/>
          <p:cNvSpPr/>
          <p:nvPr/>
        </p:nvSpPr>
        <p:spPr>
          <a:xfrm>
            <a:off x="5533046" y="1048739"/>
            <a:ext cx="3424057" cy="2400657"/>
          </a:xfrm>
          <a:prstGeom prst="rect">
            <a:avLst/>
          </a:prstGeom>
          <a:noFill/>
        </p:spPr>
        <p:txBody>
          <a:bodyPr wrap="square" rtlCol="0">
            <a:spAutoFit/>
          </a:bodyPr>
          <a:lstStyle/>
          <a:p>
            <a:pPr marL="135000" indent="-135000">
              <a:spcBef>
                <a:spcPts val="900"/>
              </a:spcBef>
              <a:buFont typeface="Arial" pitchFamily="34" charset="0"/>
              <a:buChar char="•"/>
            </a:pPr>
            <a:r>
              <a:rPr lang="zh-CN" altLang="en-US" sz="2000" spc="113" dirty="0">
                <a:solidFill>
                  <a:schemeClr val="tx1">
                    <a:lumMod val="95000"/>
                    <a:lumOff val="5000"/>
                  </a:schemeClr>
                </a:solidFill>
                <a:latin typeface="+mj-ea"/>
                <a:ea typeface="+mj-ea"/>
              </a:rPr>
              <a:t>什么是用例图（</a:t>
            </a:r>
            <a:r>
              <a:rPr lang="en-US" altLang="zh-CN" sz="2000" spc="113" dirty="0">
                <a:solidFill>
                  <a:schemeClr val="tx1">
                    <a:lumMod val="95000"/>
                    <a:lumOff val="5000"/>
                  </a:schemeClr>
                </a:solidFill>
                <a:latin typeface="+mj-ea"/>
                <a:ea typeface="+mj-ea"/>
              </a:rPr>
              <a:t>Use Case Diagram</a:t>
            </a:r>
            <a:r>
              <a:rPr lang="zh-CN" altLang="en-US" sz="2000" spc="113" dirty="0">
                <a:solidFill>
                  <a:schemeClr val="tx1">
                    <a:lumMod val="95000"/>
                    <a:lumOff val="5000"/>
                  </a:schemeClr>
                </a:solidFill>
                <a:latin typeface="+mj-ea"/>
                <a:ea typeface="+mj-ea"/>
              </a:rPr>
              <a:t>）</a:t>
            </a:r>
          </a:p>
          <a:p>
            <a:pPr marL="135000" indent="-135000">
              <a:spcBef>
                <a:spcPts val="900"/>
              </a:spcBef>
              <a:buFont typeface="Arial" pitchFamily="34" charset="0"/>
              <a:buChar char="•"/>
            </a:pPr>
            <a:r>
              <a:rPr lang="zh-CN" altLang="en-US" sz="2000" spc="113" dirty="0">
                <a:solidFill>
                  <a:schemeClr val="tx1">
                    <a:lumMod val="95000"/>
                    <a:lumOff val="5000"/>
                  </a:schemeClr>
                </a:solidFill>
                <a:latin typeface="+mj-ea"/>
                <a:ea typeface="+mj-ea"/>
              </a:rPr>
              <a:t>用例图的作用</a:t>
            </a:r>
          </a:p>
          <a:p>
            <a:pPr marL="135000" indent="-135000">
              <a:spcBef>
                <a:spcPts val="900"/>
              </a:spcBef>
              <a:buFont typeface="Arial" pitchFamily="34" charset="0"/>
              <a:buChar char="•"/>
            </a:pPr>
            <a:r>
              <a:rPr lang="zh-CN" altLang="en-US" sz="2000" spc="113" dirty="0">
                <a:solidFill>
                  <a:schemeClr val="tx1">
                    <a:lumMod val="95000"/>
                    <a:lumOff val="5000"/>
                  </a:schemeClr>
                </a:solidFill>
                <a:latin typeface="+mj-ea"/>
                <a:ea typeface="+mj-ea"/>
              </a:rPr>
              <a:t>用例图的组成</a:t>
            </a:r>
          </a:p>
          <a:p>
            <a:pPr marL="135000" indent="-135000">
              <a:spcBef>
                <a:spcPts val="900"/>
              </a:spcBef>
              <a:buFont typeface="Arial" pitchFamily="34" charset="0"/>
              <a:buChar char="•"/>
            </a:pPr>
            <a:r>
              <a:rPr lang="zh-CN" altLang="en-US" sz="2000" spc="113" dirty="0">
                <a:solidFill>
                  <a:schemeClr val="tx1">
                    <a:lumMod val="95000"/>
                    <a:lumOff val="5000"/>
                  </a:schemeClr>
                </a:solidFill>
                <a:latin typeface="+mj-ea"/>
                <a:ea typeface="+mj-ea"/>
              </a:rPr>
              <a:t>参与者、用例的识别</a:t>
            </a:r>
          </a:p>
          <a:p>
            <a:pPr marL="135000" indent="-135000">
              <a:spcBef>
                <a:spcPts val="900"/>
              </a:spcBef>
              <a:buFont typeface="Arial" pitchFamily="34" charset="0"/>
              <a:buChar char="•"/>
            </a:pPr>
            <a:r>
              <a:rPr lang="zh-CN" altLang="en-US" sz="2000" spc="113" dirty="0">
                <a:solidFill>
                  <a:schemeClr val="tx1">
                    <a:lumMod val="95000"/>
                    <a:lumOff val="5000"/>
                  </a:schemeClr>
                </a:solidFill>
                <a:latin typeface="+mj-ea"/>
                <a:ea typeface="+mj-ea"/>
              </a:rPr>
              <a:t>用例建模技术</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15</a:t>
            </a:fld>
            <a:endParaRPr lang="zh-CN" altLang="en-US" dirty="0"/>
          </a:p>
        </p:txBody>
      </p:sp>
      <p:sp>
        <p:nvSpPr>
          <p:cNvPr id="2" name="日期占位符 1"/>
          <p:cNvSpPr>
            <a:spLocks noGrp="1"/>
          </p:cNvSpPr>
          <p:nvPr>
            <p:ph type="dt" sz="half" idx="10"/>
          </p:nvPr>
        </p:nvSpPr>
        <p:spPr/>
        <p:txBody>
          <a:bodyPr/>
          <a:lstStyle/>
          <a:p>
            <a:fld id="{1E7E08C1-54BA-4A08-9E95-5FA838D50E02}" type="datetime1">
              <a:rPr lang="zh-CN" altLang="en-US" smtClean="0"/>
              <a:t>2022/3/30</a:t>
            </a:fld>
            <a:endParaRPr lang="zh-CN" altLang="en-US" dirty="0"/>
          </a:p>
        </p:txBody>
      </p:sp>
      <p:sp>
        <p:nvSpPr>
          <p:cNvPr id="7" name="页脚占位符 6"/>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2334767427"/>
      </p:ext>
    </p:extLst>
  </p:cSld>
  <p:clrMapOvr>
    <a:masterClrMapping/>
  </p:clrMapOvr>
  <p:transition spd="med" advTm="3000">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anim calcmode="lin" valueType="num">
                                          <p:cBhvr>
                                            <p:cTn id="10" dur="500" fill="hold"/>
                                            <p:tgtEl>
                                              <p:spTgt spid="11"/>
                                            </p:tgtEl>
                                            <p:attrNameLst>
                                              <p:attrName>ppt_x</p:attrName>
                                            </p:attrNameLst>
                                          </p:cBhvr>
                                          <p:tavLst>
                                            <p:tav tm="0">
                                              <p:val>
                                                <p:fltVal val="0.5"/>
                                              </p:val>
                                            </p:tav>
                                            <p:tav tm="100000">
                                              <p:val>
                                                <p:strVal val="#ppt_x"/>
                                              </p:val>
                                            </p:tav>
                                          </p:tavLst>
                                        </p:anim>
                                        <p:anim calcmode="lin" valueType="num">
                                          <p:cBhvr>
                                            <p:cTn id="11" dur="500" fill="hold"/>
                                            <p:tgtEl>
                                              <p:spTgt spid="11"/>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par>
                              <p:cTn id="20" fill="hold">
                                <p:stCondLst>
                                  <p:cond delay="1500"/>
                                </p:stCondLst>
                                <p:childTnLst>
                                  <p:par>
                                    <p:cTn id="21" presetID="2" presetClass="entr" presetSubtype="8" fill="hold" grpId="0" nodeType="afterEffect" p14:presetBounceEnd="40000">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14:bounceEnd="40000">
                                          <p:cBhvr additive="base">
                                            <p:cTn id="23" dur="500" fill="hold"/>
                                            <p:tgtEl>
                                              <p:spTgt spid="3"/>
                                            </p:tgtEl>
                                            <p:attrNameLst>
                                              <p:attrName>ppt_x</p:attrName>
                                            </p:attrNameLst>
                                          </p:cBhvr>
                                          <p:tavLst>
                                            <p:tav tm="0">
                                              <p:val>
                                                <p:strVal val="0-#ppt_w/2"/>
                                              </p:val>
                                            </p:tav>
                                            <p:tav tm="100000">
                                              <p:val>
                                                <p:strVal val="#ppt_x"/>
                                              </p:val>
                                            </p:tav>
                                          </p:tavLst>
                                        </p:anim>
                                        <p:anim calcmode="lin" valueType="num" p14:bounceEnd="40000">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42" presetClass="entr" presetSubtype="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par>
                              <p:cTn id="31" fill="hold">
                                <p:stCondLst>
                                  <p:cond delay="2500"/>
                                </p:stCondLst>
                                <p:childTnLst>
                                  <p:par>
                                    <p:cTn id="32" presetID="2" presetClass="entr" presetSubtype="2" fill="hold" grpId="0" nodeType="afterEffect" p14:presetBounceEnd="40000">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14:bounceEnd="40000">
                                          <p:cBhvr additive="base">
                                            <p:cTn id="34" dur="500" fill="hold"/>
                                            <p:tgtEl>
                                              <p:spTgt spid="4"/>
                                            </p:tgtEl>
                                            <p:attrNameLst>
                                              <p:attrName>ppt_x</p:attrName>
                                            </p:attrNameLst>
                                          </p:cBhvr>
                                          <p:tavLst>
                                            <p:tav tm="0">
                                              <p:val>
                                                <p:strVal val="1+#ppt_w/2"/>
                                              </p:val>
                                            </p:tav>
                                            <p:tav tm="100000">
                                              <p:val>
                                                <p:strVal val="#ppt_x"/>
                                              </p:val>
                                            </p:tav>
                                          </p:tavLst>
                                        </p:anim>
                                        <p:anim calcmode="lin" valueType="num" p14:bounceEnd="40000">
                                          <p:cBhvr additive="base">
                                            <p:cTn id="35" dur="500" fill="hold"/>
                                            <p:tgtEl>
                                              <p:spTgt spid="4"/>
                                            </p:tgtEl>
                                            <p:attrNameLst>
                                              <p:attrName>ppt_y</p:attrName>
                                            </p:attrNameLst>
                                          </p:cBhvr>
                                          <p:tavLst>
                                            <p:tav tm="0">
                                              <p:val>
                                                <p:strVal val="#ppt_y"/>
                                              </p:val>
                                            </p:tav>
                                            <p:tav tm="100000">
                                              <p:val>
                                                <p:strVal val="#ppt_y"/>
                                              </p:val>
                                            </p:tav>
                                          </p:tavLst>
                                        </p:anim>
                                      </p:childTnLst>
                                    </p:cTn>
                                  </p:par>
                                </p:childTnLst>
                              </p:cTn>
                            </p:par>
                            <p:par>
                              <p:cTn id="36" fill="hold">
                                <p:stCondLst>
                                  <p:cond delay="3000"/>
                                </p:stCondLst>
                                <p:childTnLst>
                                  <p:par>
                                    <p:cTn id="37" presetID="42" presetClass="entr" presetSubtype="0"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anim calcmode="lin" valueType="num">
                                          <p:cBhvr>
                                            <p:cTn id="40" dur="500" fill="hold"/>
                                            <p:tgtEl>
                                              <p:spTgt spid="14"/>
                                            </p:tgtEl>
                                            <p:attrNameLst>
                                              <p:attrName>ppt_x</p:attrName>
                                            </p:attrNameLst>
                                          </p:cBhvr>
                                          <p:tavLst>
                                            <p:tav tm="0">
                                              <p:val>
                                                <p:strVal val="#ppt_x"/>
                                              </p:val>
                                            </p:tav>
                                            <p:tav tm="100000">
                                              <p:val>
                                                <p:strVal val="#ppt_x"/>
                                              </p:val>
                                            </p:tav>
                                          </p:tavLst>
                                        </p:anim>
                                        <p:anim calcmode="lin" valueType="num">
                                          <p:cBhvr>
                                            <p:cTn id="41"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9" grpId="0" animBg="1"/>
          <p:bldP spid="10" grpId="0" animBg="1"/>
          <p:bldP spid="11" grpId="0" animBg="1"/>
          <p:bldP spid="13" grpId="0"/>
          <p:bldP spid="1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anim calcmode="lin" valueType="num">
                                          <p:cBhvr>
                                            <p:cTn id="10" dur="500" fill="hold"/>
                                            <p:tgtEl>
                                              <p:spTgt spid="11"/>
                                            </p:tgtEl>
                                            <p:attrNameLst>
                                              <p:attrName>ppt_x</p:attrName>
                                            </p:attrNameLst>
                                          </p:cBhvr>
                                          <p:tavLst>
                                            <p:tav tm="0">
                                              <p:val>
                                                <p:fltVal val="0.5"/>
                                              </p:val>
                                            </p:tav>
                                            <p:tav tm="100000">
                                              <p:val>
                                                <p:strVal val="#ppt_x"/>
                                              </p:val>
                                            </p:tav>
                                          </p:tavLst>
                                        </p:anim>
                                        <p:anim calcmode="lin" valueType="num">
                                          <p:cBhvr>
                                            <p:cTn id="11" dur="500" fill="hold"/>
                                            <p:tgtEl>
                                              <p:spTgt spid="11"/>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par>
                              <p:cTn id="20" fill="hold">
                                <p:stCondLst>
                                  <p:cond delay="1500"/>
                                </p:stCondLst>
                                <p:childTnLst>
                                  <p:par>
                                    <p:cTn id="21" presetID="2" presetClass="entr" presetSubtype="8"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0-#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42" presetClass="entr" presetSubtype="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par>
                              <p:cTn id="31" fill="hold">
                                <p:stCondLst>
                                  <p:cond delay="2500"/>
                                </p:stCondLst>
                                <p:childTnLst>
                                  <p:par>
                                    <p:cTn id="32" presetID="2" presetClass="entr" presetSubtype="2"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500" fill="hold"/>
                                            <p:tgtEl>
                                              <p:spTgt spid="4"/>
                                            </p:tgtEl>
                                            <p:attrNameLst>
                                              <p:attrName>ppt_x</p:attrName>
                                            </p:attrNameLst>
                                          </p:cBhvr>
                                          <p:tavLst>
                                            <p:tav tm="0">
                                              <p:val>
                                                <p:strVal val="1+#ppt_w/2"/>
                                              </p:val>
                                            </p:tav>
                                            <p:tav tm="100000">
                                              <p:val>
                                                <p:strVal val="#ppt_x"/>
                                              </p:val>
                                            </p:tav>
                                          </p:tavLst>
                                        </p:anim>
                                        <p:anim calcmode="lin" valueType="num">
                                          <p:cBhvr additive="base">
                                            <p:cTn id="35" dur="500" fill="hold"/>
                                            <p:tgtEl>
                                              <p:spTgt spid="4"/>
                                            </p:tgtEl>
                                            <p:attrNameLst>
                                              <p:attrName>ppt_y</p:attrName>
                                            </p:attrNameLst>
                                          </p:cBhvr>
                                          <p:tavLst>
                                            <p:tav tm="0">
                                              <p:val>
                                                <p:strVal val="#ppt_y"/>
                                              </p:val>
                                            </p:tav>
                                            <p:tav tm="100000">
                                              <p:val>
                                                <p:strVal val="#ppt_y"/>
                                              </p:val>
                                            </p:tav>
                                          </p:tavLst>
                                        </p:anim>
                                      </p:childTnLst>
                                    </p:cTn>
                                  </p:par>
                                </p:childTnLst>
                              </p:cTn>
                            </p:par>
                            <p:par>
                              <p:cTn id="36" fill="hold">
                                <p:stCondLst>
                                  <p:cond delay="3000"/>
                                </p:stCondLst>
                                <p:childTnLst>
                                  <p:par>
                                    <p:cTn id="37" presetID="42" presetClass="entr" presetSubtype="0"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anim calcmode="lin" valueType="num">
                                          <p:cBhvr>
                                            <p:cTn id="40" dur="500" fill="hold"/>
                                            <p:tgtEl>
                                              <p:spTgt spid="14"/>
                                            </p:tgtEl>
                                            <p:attrNameLst>
                                              <p:attrName>ppt_x</p:attrName>
                                            </p:attrNameLst>
                                          </p:cBhvr>
                                          <p:tavLst>
                                            <p:tav tm="0">
                                              <p:val>
                                                <p:strVal val="#ppt_x"/>
                                              </p:val>
                                            </p:tav>
                                            <p:tav tm="100000">
                                              <p:val>
                                                <p:strVal val="#ppt_x"/>
                                              </p:val>
                                            </p:tav>
                                          </p:tavLst>
                                        </p:anim>
                                        <p:anim calcmode="lin" valueType="num">
                                          <p:cBhvr>
                                            <p:cTn id="41"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9" grpId="0" animBg="1"/>
          <p:bldP spid="10" grpId="0" animBg="1"/>
          <p:bldP spid="11" grpId="0" animBg="1"/>
          <p:bldP spid="13" grpId="0"/>
          <p:bldP spid="14"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什么是业务建模</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16</a:t>
            </a:fld>
            <a:endParaRPr lang="zh-CN" altLang="en-US" dirty="0"/>
          </a:p>
        </p:txBody>
      </p:sp>
      <p:sp>
        <p:nvSpPr>
          <p:cNvPr id="6" name="文本占位符 5"/>
          <p:cNvSpPr>
            <a:spLocks noGrp="1"/>
          </p:cNvSpPr>
          <p:nvPr>
            <p:ph type="body" sz="quarter" idx="4294967295"/>
          </p:nvPr>
        </p:nvSpPr>
        <p:spPr>
          <a:xfrm>
            <a:off x="798316" y="925286"/>
            <a:ext cx="8059934" cy="3646714"/>
          </a:xfrm>
        </p:spPr>
        <p:txBody>
          <a:bodyPr>
            <a:noAutofit/>
          </a:bodyPr>
          <a:lstStyle/>
          <a:p>
            <a:pPr>
              <a:lnSpc>
                <a:spcPct val="100000"/>
              </a:lnSpc>
              <a:spcBef>
                <a:spcPts val="600"/>
              </a:spcBef>
            </a:pPr>
            <a:r>
              <a:rPr lang="zh-CN" altLang="en-US" sz="2200" b="1" dirty="0">
                <a:solidFill>
                  <a:srgbClr val="FF0000"/>
                </a:solidFill>
              </a:rPr>
              <a:t>业务需求</a:t>
            </a:r>
            <a:r>
              <a:rPr lang="zh-CN" altLang="en-US" sz="2200" dirty="0"/>
              <a:t>是从客户角度提出的对系统的要求，一般也称为初始需求。</a:t>
            </a:r>
            <a:endParaRPr lang="en-US" altLang="zh-CN" sz="2200" dirty="0"/>
          </a:p>
          <a:p>
            <a:pPr>
              <a:lnSpc>
                <a:spcPct val="100000"/>
              </a:lnSpc>
              <a:spcBef>
                <a:spcPts val="600"/>
              </a:spcBef>
            </a:pPr>
            <a:r>
              <a:rPr lang="zh-CN" altLang="en-US" sz="2200" b="1" dirty="0">
                <a:solidFill>
                  <a:srgbClr val="FF0000"/>
                </a:solidFill>
              </a:rPr>
              <a:t>业务建模</a:t>
            </a:r>
            <a:r>
              <a:rPr lang="zh-CN" altLang="en-US" sz="2200" dirty="0"/>
              <a:t>在创建模型的初始阶段，用来勾画系统的大致轮廓。业务建模是企业的顶层设计，业务建模有助于定义系统需求的边界。</a:t>
            </a:r>
            <a:r>
              <a:rPr kumimoji="1" lang="zh-CN" altLang="en-US" sz="2200" dirty="0">
                <a:latin typeface="+mn-ea"/>
              </a:rPr>
              <a:t>现在业务建模越来越受到重视，有助于改善软件需求的不完整性。</a:t>
            </a:r>
            <a:endParaRPr lang="en-US" altLang="zh-CN" sz="2200" dirty="0"/>
          </a:p>
          <a:p>
            <a:pPr>
              <a:lnSpc>
                <a:spcPct val="100000"/>
              </a:lnSpc>
              <a:spcBef>
                <a:spcPts val="600"/>
              </a:spcBef>
            </a:pPr>
            <a:r>
              <a:rPr lang="en-US" altLang="zh-CN" sz="2200" dirty="0"/>
              <a:t>RUP</a:t>
            </a:r>
            <a:r>
              <a:rPr lang="zh-CN" altLang="en-US" sz="2200" dirty="0"/>
              <a:t>过程模型中，由“初始”向“细化”阶段过渡时，使用两种模型，初始阶段是建立企业的业务过程模型，用业务用例模型表示；细化阶段是细化软件系统的功能需求，过渡到软件建模，用系统用例模型表示。</a:t>
            </a:r>
            <a:endParaRPr lang="en-US" altLang="zh-CN" sz="2200" dirty="0"/>
          </a:p>
        </p:txBody>
      </p:sp>
      <p:sp>
        <p:nvSpPr>
          <p:cNvPr id="9" name="日期占位符 8"/>
          <p:cNvSpPr>
            <a:spLocks noGrp="1"/>
          </p:cNvSpPr>
          <p:nvPr>
            <p:ph type="dt" sz="half" idx="10"/>
          </p:nvPr>
        </p:nvSpPr>
        <p:spPr/>
        <p:txBody>
          <a:bodyPr/>
          <a:lstStyle/>
          <a:p>
            <a:fld id="{6F8636AF-8009-4ABB-8ED8-1DA980E7C70F}" type="datetime1">
              <a:rPr lang="zh-CN" altLang="en-US" smtClean="0"/>
              <a:t>2022/3/30</a:t>
            </a:fld>
            <a:endParaRPr lang="zh-CN" altLang="en-US" dirty="0"/>
          </a:p>
        </p:txBody>
      </p:sp>
      <p:sp>
        <p:nvSpPr>
          <p:cNvPr id="10" name="页脚占位符 9"/>
          <p:cNvSpPr>
            <a:spLocks noGrp="1"/>
          </p:cNvSpPr>
          <p:nvPr>
            <p:ph type="ftr" sz="quarter" idx="11"/>
          </p:nvPr>
        </p:nvSpPr>
        <p:spPr/>
        <p:txBody>
          <a:bodyPr/>
          <a:lstStyle/>
          <a:p>
            <a:r>
              <a:rPr lang="zh-CN" altLang="en-US" dirty="0"/>
              <a:t>软件工程</a:t>
            </a:r>
          </a:p>
        </p:txBody>
      </p:sp>
    </p:spTree>
    <p:extLst>
      <p:ext uri="{BB962C8B-B14F-4D97-AF65-F5344CB8AC3E}">
        <p14:creationId xmlns:p14="http://schemas.microsoft.com/office/powerpoint/2010/main" val="83565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up)">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up)">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latin typeface="+mj-ea"/>
              </a:rPr>
              <a:t>什么是用例图</a:t>
            </a:r>
            <a:endParaRPr lang="zh-CN" altLang="en-US" dirty="0"/>
          </a:p>
        </p:txBody>
      </p:sp>
      <p:sp>
        <p:nvSpPr>
          <p:cNvPr id="2" name="文本占位符 1"/>
          <p:cNvSpPr>
            <a:spLocks noGrp="1"/>
          </p:cNvSpPr>
          <p:nvPr>
            <p:ph idx="1"/>
          </p:nvPr>
        </p:nvSpPr>
        <p:spPr>
          <a:xfrm>
            <a:off x="768097" y="1119882"/>
            <a:ext cx="8016307" cy="3236361"/>
          </a:xfrm>
        </p:spPr>
        <p:txBody>
          <a:bodyPr>
            <a:noAutofit/>
          </a:bodyPr>
          <a:lstStyle/>
          <a:p>
            <a:pPr>
              <a:lnSpc>
                <a:spcPct val="120000"/>
              </a:lnSpc>
              <a:spcBef>
                <a:spcPts val="900"/>
              </a:spcBef>
            </a:pPr>
            <a:r>
              <a:rPr lang="zh-CN" altLang="en-US" sz="2200" dirty="0"/>
              <a:t>在软件项目开发中，用例图是业务调研后，最先用来和用户交流讨论的重要的</a:t>
            </a:r>
            <a:r>
              <a:rPr lang="en-US" altLang="zh-CN" sz="2200" dirty="0"/>
              <a:t>UML</a:t>
            </a:r>
            <a:r>
              <a:rPr lang="zh-CN" altLang="en-US" sz="2200" dirty="0"/>
              <a:t>图。</a:t>
            </a:r>
            <a:endParaRPr lang="en-US" altLang="zh-CN" sz="2200" dirty="0"/>
          </a:p>
          <a:p>
            <a:pPr>
              <a:lnSpc>
                <a:spcPct val="120000"/>
              </a:lnSpc>
              <a:spcBef>
                <a:spcPts val="900"/>
              </a:spcBef>
            </a:pPr>
            <a:r>
              <a:rPr lang="zh-CN" altLang="en-US" sz="2200" b="1" dirty="0">
                <a:solidFill>
                  <a:srgbClr val="FF0000"/>
                </a:solidFill>
              </a:rPr>
              <a:t>用例图</a:t>
            </a:r>
            <a:r>
              <a:rPr lang="en-US" altLang="zh-CN" sz="2200" b="1" dirty="0">
                <a:solidFill>
                  <a:srgbClr val="FF0000"/>
                </a:solidFill>
              </a:rPr>
              <a:t>(Use Case Diagram)</a:t>
            </a:r>
            <a:r>
              <a:rPr lang="zh-CN" altLang="en-US" sz="2200" dirty="0"/>
              <a:t>是显示一组用例、参与者以及它们之间关系的图。把客户的想法用更加容易理解的图形化样式展现给用户，它描述的是参与者从</a:t>
            </a:r>
            <a:r>
              <a:rPr lang="zh-CN" altLang="en-US" sz="2200" b="1" dirty="0">
                <a:solidFill>
                  <a:srgbClr val="FF0000"/>
                </a:solidFill>
              </a:rPr>
              <a:t>系统外部</a:t>
            </a:r>
            <a:r>
              <a:rPr lang="zh-CN" altLang="en-US" sz="2200" dirty="0"/>
              <a:t>来看系统该有的功能。</a:t>
            </a:r>
            <a:endParaRPr lang="en-US" altLang="zh-CN" sz="2200" dirty="0"/>
          </a:p>
          <a:p>
            <a:pPr>
              <a:lnSpc>
                <a:spcPct val="120000"/>
              </a:lnSpc>
              <a:spcBef>
                <a:spcPts val="900"/>
              </a:spcBef>
            </a:pPr>
            <a:r>
              <a:rPr lang="zh-CN" altLang="en-US" sz="2200" dirty="0"/>
              <a:t>也就是说，用例图中描述的是</a:t>
            </a:r>
            <a:r>
              <a:rPr lang="zh-CN" altLang="en-US" sz="2200" b="1" dirty="0">
                <a:solidFill>
                  <a:srgbClr val="FF0000"/>
                </a:solidFill>
              </a:rPr>
              <a:t>系统该有哪些功能</a:t>
            </a:r>
            <a:r>
              <a:rPr lang="zh-CN" altLang="en-US" sz="2200" dirty="0"/>
              <a:t>，而不是怎么实现。</a:t>
            </a:r>
            <a:endParaRPr lang="en-US" altLang="zh-CN" sz="2200" dirty="0"/>
          </a:p>
        </p:txBody>
      </p:sp>
      <p:sp>
        <p:nvSpPr>
          <p:cNvPr id="4" name="日期占位符 3"/>
          <p:cNvSpPr>
            <a:spLocks noGrp="1"/>
          </p:cNvSpPr>
          <p:nvPr>
            <p:ph type="dt" sz="half" idx="10"/>
          </p:nvPr>
        </p:nvSpPr>
        <p:spPr/>
        <p:txBody>
          <a:bodyPr/>
          <a:lstStyle/>
          <a:p>
            <a:fld id="{346BA382-4B60-47E8-82EE-24AC84CD9397}" type="datetime1">
              <a:rPr lang="zh-CN" altLang="en-US" smtClean="0"/>
              <a:t>2022/3/30</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17</a:t>
            </a:fld>
            <a:endParaRPr lang="zh-CN" altLang="en-US" dirty="0"/>
          </a:p>
        </p:txBody>
      </p:sp>
    </p:spTree>
    <p:extLst>
      <p:ext uri="{BB962C8B-B14F-4D97-AF65-F5344CB8AC3E}">
        <p14:creationId xmlns:p14="http://schemas.microsoft.com/office/powerpoint/2010/main" val="415103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en-US" dirty="0"/>
              <a:t>什么是用例图</a:t>
            </a:r>
          </a:p>
        </p:txBody>
      </p:sp>
      <p:sp>
        <p:nvSpPr>
          <p:cNvPr id="58371" name="Rectangle 3"/>
          <p:cNvSpPr>
            <a:spLocks noGrp="1" noChangeArrowheads="1"/>
          </p:cNvSpPr>
          <p:nvPr>
            <p:ph idx="1"/>
          </p:nvPr>
        </p:nvSpPr>
        <p:spPr>
          <a:xfrm>
            <a:off x="768097" y="1171355"/>
            <a:ext cx="7832833" cy="3122040"/>
          </a:xfrm>
        </p:spPr>
        <p:txBody>
          <a:bodyPr>
            <a:normAutofit/>
          </a:bodyPr>
          <a:lstStyle/>
          <a:p>
            <a:pPr marL="342900" indent="-342900">
              <a:lnSpc>
                <a:spcPct val="120000"/>
              </a:lnSpc>
            </a:pPr>
            <a:r>
              <a:rPr lang="zh-CN" altLang="en-US" sz="2200" dirty="0"/>
              <a:t>用例图用来从用户的观察角度收集系统需求。表达系统的外部事物（参与者）与系统的交互，它表达了系统的功能，即系统所提供的服务。</a:t>
            </a:r>
          </a:p>
          <a:p>
            <a:pPr marL="342900" indent="-342900">
              <a:lnSpc>
                <a:spcPct val="120000"/>
              </a:lnSpc>
            </a:pPr>
            <a:r>
              <a:rPr lang="zh-CN" altLang="en-US" sz="2200" dirty="0"/>
              <a:t>整个软件项目的开发可以采用</a:t>
            </a:r>
            <a:r>
              <a:rPr lang="en-US" altLang="zh-CN" sz="2200" dirty="0"/>
              <a:t>Use Case</a:t>
            </a:r>
            <a:r>
              <a:rPr lang="zh-CN" altLang="en-US" sz="2200" dirty="0"/>
              <a:t>驱动的方式进行。</a:t>
            </a:r>
          </a:p>
          <a:p>
            <a:pPr marL="342900" indent="-342900">
              <a:lnSpc>
                <a:spcPct val="120000"/>
              </a:lnSpc>
            </a:pPr>
            <a:r>
              <a:rPr lang="zh-CN" altLang="en-US" sz="2200" dirty="0">
                <a:solidFill>
                  <a:srgbClr val="FF0000"/>
                </a:solidFill>
              </a:rPr>
              <a:t>用例</a:t>
            </a:r>
            <a:r>
              <a:rPr lang="en-US" altLang="zh-CN" sz="2200" dirty="0">
                <a:solidFill>
                  <a:srgbClr val="FF0000"/>
                </a:solidFill>
              </a:rPr>
              <a:t>(use case)</a:t>
            </a:r>
            <a:r>
              <a:rPr lang="zh-CN" altLang="en-US" sz="2200" dirty="0">
                <a:solidFill>
                  <a:srgbClr val="FF0000"/>
                </a:solidFill>
              </a:rPr>
              <a:t>：</a:t>
            </a:r>
            <a:r>
              <a:rPr lang="zh-CN" altLang="en-US" sz="2200" dirty="0"/>
              <a:t>从用户的观点对系统行为的描述。</a:t>
            </a:r>
            <a:r>
              <a:rPr lang="zh-CN" altLang="zh-CN" sz="2200" dirty="0"/>
              <a:t>由用例（</a:t>
            </a:r>
            <a:r>
              <a:rPr lang="en-US" altLang="zh-CN" sz="2200" dirty="0"/>
              <a:t>User Case</a:t>
            </a:r>
            <a:r>
              <a:rPr lang="zh-CN" altLang="zh-CN" sz="2200" dirty="0"/>
              <a:t>）、操作者（</a:t>
            </a:r>
            <a:r>
              <a:rPr lang="en-US" altLang="zh-CN" sz="2200" dirty="0"/>
              <a:t>Actor</a:t>
            </a:r>
            <a:r>
              <a:rPr lang="zh-CN" altLang="zh-CN" sz="2200" dirty="0"/>
              <a:t>）以及它们的关系连线组成。</a:t>
            </a:r>
          </a:p>
        </p:txBody>
      </p:sp>
      <p:sp>
        <p:nvSpPr>
          <p:cNvPr id="5" name="日期占位符 4"/>
          <p:cNvSpPr>
            <a:spLocks noGrp="1"/>
          </p:cNvSpPr>
          <p:nvPr>
            <p:ph type="dt" sz="half" idx="10"/>
          </p:nvPr>
        </p:nvSpPr>
        <p:spPr/>
        <p:txBody>
          <a:bodyPr/>
          <a:lstStyle/>
          <a:p>
            <a:fld id="{9321E9BB-4F5B-4B7E-923C-A48D55D0B181}" type="datetime1">
              <a:rPr lang="zh-CN" altLang="en-US" smtClean="0"/>
              <a:t>2022/3/30</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18</a:t>
            </a:fld>
            <a:endParaRPr lang="zh-CN" altLang="en-US"/>
          </a:p>
        </p:txBody>
      </p:sp>
      <p:sp>
        <p:nvSpPr>
          <p:cNvPr id="58373" name="Text Box 5"/>
          <p:cNvSpPr txBox="1">
            <a:spLocks noChangeArrowheads="1"/>
          </p:cNvSpPr>
          <p:nvPr/>
        </p:nvSpPr>
        <p:spPr bwMode="auto">
          <a:xfrm>
            <a:off x="2625329" y="4293395"/>
            <a:ext cx="122695" cy="217191"/>
          </a:xfrm>
          <a:prstGeom prst="rect">
            <a:avLst/>
          </a:prstGeom>
          <a:noFill/>
          <a:ln w="9525" algn="ctr">
            <a:noFill/>
            <a:miter lim="800000"/>
            <a:headEnd/>
            <a:tailEnd/>
          </a:ln>
          <a:effectLst/>
        </p:spPr>
        <p:txBody>
          <a:bodyPr wrap="none" lIns="60722" tIns="30361" rIns="60722" bIns="30361">
            <a:spAutoFit/>
          </a:bodyPr>
          <a:lstStyle/>
          <a:p>
            <a:endParaRPr lang="zh-CN" altLang="zh-CN" sz="1013"/>
          </a:p>
        </p:txBody>
      </p:sp>
    </p:spTree>
    <p:extLst>
      <p:ext uri="{BB962C8B-B14F-4D97-AF65-F5344CB8AC3E}">
        <p14:creationId xmlns:p14="http://schemas.microsoft.com/office/powerpoint/2010/main" val="3235046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B254779-C751-4991-9BA1-965A0AD8CCA9}"/>
              </a:ext>
            </a:extLst>
          </p:cNvPr>
          <p:cNvSpPr>
            <a:spLocks noGrp="1"/>
          </p:cNvSpPr>
          <p:nvPr>
            <p:ph type="dt" sz="half" idx="10"/>
          </p:nvPr>
        </p:nvSpPr>
        <p:spPr/>
        <p:txBody>
          <a:bodyPr/>
          <a:lstStyle/>
          <a:p>
            <a:fld id="{B349E028-0205-4E9B-845E-5E306C030144}" type="datetime1">
              <a:rPr lang="zh-CN" altLang="en-US" smtClean="0"/>
              <a:t>2022/3/31</a:t>
            </a:fld>
            <a:endParaRPr lang="zh-CN" altLang="en-US" dirty="0"/>
          </a:p>
        </p:txBody>
      </p:sp>
      <p:sp>
        <p:nvSpPr>
          <p:cNvPr id="5" name="页脚占位符 4">
            <a:extLst>
              <a:ext uri="{FF2B5EF4-FFF2-40B4-BE49-F238E27FC236}">
                <a16:creationId xmlns:a16="http://schemas.microsoft.com/office/drawing/2014/main" id="{6DC0B577-4830-4C75-B749-A45CC7E25B13}"/>
              </a:ext>
            </a:extLst>
          </p:cNvPr>
          <p:cNvSpPr>
            <a:spLocks noGrp="1"/>
          </p:cNvSpPr>
          <p:nvPr>
            <p:ph type="ftr" sz="quarter" idx="11"/>
          </p:nvPr>
        </p:nvSpPr>
        <p:spPr/>
        <p:txBody>
          <a:bodyPr/>
          <a:lstStyle/>
          <a:p>
            <a:r>
              <a:rPr lang="zh-CN" altLang="en-US"/>
              <a:t>软件工程</a:t>
            </a:r>
            <a:endParaRPr lang="zh-CN" altLang="en-US" dirty="0"/>
          </a:p>
        </p:txBody>
      </p:sp>
      <p:sp>
        <p:nvSpPr>
          <p:cNvPr id="6" name="灯片编号占位符 5">
            <a:extLst>
              <a:ext uri="{FF2B5EF4-FFF2-40B4-BE49-F238E27FC236}">
                <a16:creationId xmlns:a16="http://schemas.microsoft.com/office/drawing/2014/main" id="{1562BF8A-9A67-4309-BD36-CF4843112122}"/>
              </a:ext>
            </a:extLst>
          </p:cNvPr>
          <p:cNvSpPr>
            <a:spLocks noGrp="1"/>
          </p:cNvSpPr>
          <p:nvPr>
            <p:ph type="sldNum" sz="quarter" idx="12"/>
          </p:nvPr>
        </p:nvSpPr>
        <p:spPr/>
        <p:txBody>
          <a:bodyPr/>
          <a:lstStyle/>
          <a:p>
            <a:fld id="{F528F39D-B5E5-4CA7-906C-979D5A62978D}" type="slidenum">
              <a:rPr lang="zh-CN" altLang="en-US" smtClean="0"/>
              <a:pPr/>
              <a:t>19</a:t>
            </a:fld>
            <a:endParaRPr lang="zh-CN" altLang="en-US"/>
          </a:p>
        </p:txBody>
      </p:sp>
      <p:sp>
        <p:nvSpPr>
          <p:cNvPr id="8" name="文本框 7">
            <a:extLst>
              <a:ext uri="{FF2B5EF4-FFF2-40B4-BE49-F238E27FC236}">
                <a16:creationId xmlns:a16="http://schemas.microsoft.com/office/drawing/2014/main" id="{AF3A474A-DE72-44F7-8BEB-B7BC76FAECE6}"/>
              </a:ext>
            </a:extLst>
          </p:cNvPr>
          <p:cNvSpPr txBox="1"/>
          <p:nvPr/>
        </p:nvSpPr>
        <p:spPr>
          <a:xfrm>
            <a:off x="904009" y="979944"/>
            <a:ext cx="7502236" cy="3293209"/>
          </a:xfrm>
          <a:prstGeom prst="rect">
            <a:avLst/>
          </a:prstGeom>
          <a:noFill/>
        </p:spPr>
        <p:txBody>
          <a:bodyPr wrap="square">
            <a:spAutoFit/>
          </a:bodyPr>
          <a:lstStyle/>
          <a:p>
            <a:pPr marL="228600" indent="-228600"/>
            <a:r>
              <a:rPr lang="zh-CN" altLang="en-US" sz="1600" dirty="0"/>
              <a:t>一个</a:t>
            </a:r>
            <a:r>
              <a:rPr lang="en-US" altLang="zh-CN" sz="1600" dirty="0"/>
              <a:t>Use Case</a:t>
            </a:r>
            <a:r>
              <a:rPr lang="zh-CN" altLang="en-US" sz="1600" dirty="0"/>
              <a:t>图可以按照下列步骤建立</a:t>
            </a:r>
          </a:p>
          <a:p>
            <a:pPr marL="228600" indent="-228600">
              <a:buFontTx/>
              <a:buAutoNum type="arabicPeriod"/>
            </a:pPr>
            <a:r>
              <a:rPr lang="zh-CN" altLang="en-US" sz="1600" dirty="0"/>
              <a:t>找出系统外部的</a:t>
            </a:r>
            <a:r>
              <a:rPr lang="zh-CN" altLang="en-US" sz="1600" dirty="0">
                <a:solidFill>
                  <a:srgbClr val="FF0000"/>
                </a:solidFill>
              </a:rPr>
              <a:t>活动者</a:t>
            </a:r>
            <a:r>
              <a:rPr lang="zh-CN" altLang="en-US" sz="1600" dirty="0"/>
              <a:t>和</a:t>
            </a:r>
            <a:r>
              <a:rPr lang="zh-CN" altLang="en-US" sz="1600" dirty="0">
                <a:solidFill>
                  <a:srgbClr val="FF0000"/>
                </a:solidFill>
              </a:rPr>
              <a:t>外部系统</a:t>
            </a:r>
            <a:r>
              <a:rPr lang="zh-CN" altLang="en-US" sz="1600" dirty="0"/>
              <a:t>，确定系统的边界和范围。</a:t>
            </a:r>
          </a:p>
          <a:p>
            <a:pPr marL="228600" indent="-228600">
              <a:buFontTx/>
              <a:buAutoNum type="arabicPeriod"/>
            </a:pPr>
            <a:r>
              <a:rPr lang="zh-CN" altLang="en-US" sz="1600" dirty="0"/>
              <a:t>确定每一个活动者所期望的系统行为。</a:t>
            </a:r>
          </a:p>
          <a:p>
            <a:pPr marL="228600" indent="-228600">
              <a:buFontTx/>
              <a:buAutoNum type="arabicPeriod"/>
            </a:pPr>
            <a:r>
              <a:rPr lang="zh-CN" altLang="en-US" sz="1600" dirty="0"/>
              <a:t>把这些系统命名为</a:t>
            </a:r>
            <a:r>
              <a:rPr lang="en-US" altLang="zh-CN" sz="1600" dirty="0"/>
              <a:t>Use Case</a:t>
            </a:r>
            <a:r>
              <a:rPr lang="zh-CN" altLang="en-US" sz="1600" dirty="0"/>
              <a:t>。</a:t>
            </a:r>
            <a:endParaRPr lang="en-US" altLang="zh-CN" sz="1600" dirty="0"/>
          </a:p>
          <a:p>
            <a:pPr marL="228600" indent="-228600">
              <a:buFontTx/>
              <a:buAutoNum type="arabicPeriod"/>
            </a:pPr>
            <a:r>
              <a:rPr lang="zh-CN" altLang="en-US" sz="1600" dirty="0"/>
              <a:t>把一些公共的系统行为分解为一批新的</a:t>
            </a:r>
            <a:r>
              <a:rPr lang="en-US" altLang="zh-CN" sz="1600" dirty="0"/>
              <a:t>Use Case,</a:t>
            </a:r>
            <a:r>
              <a:rPr lang="zh-CN" altLang="en-US" sz="1600" dirty="0"/>
              <a:t>供其它的</a:t>
            </a:r>
            <a:r>
              <a:rPr lang="en-US" altLang="zh-CN" sz="1600" dirty="0"/>
              <a:t>Use Case</a:t>
            </a:r>
            <a:r>
              <a:rPr lang="zh-CN" altLang="en-US" sz="1600" dirty="0"/>
              <a:t>引用。把一些变更的行为分解为扩展的</a:t>
            </a:r>
            <a:r>
              <a:rPr lang="en-US" altLang="zh-CN" sz="1600" dirty="0"/>
              <a:t>Use Case</a:t>
            </a:r>
            <a:r>
              <a:rPr lang="zh-CN" altLang="en-US" sz="1600" dirty="0"/>
              <a:t>。</a:t>
            </a:r>
            <a:endParaRPr lang="en-US" altLang="zh-CN" sz="1600" dirty="0"/>
          </a:p>
          <a:p>
            <a:pPr marL="228600" indent="-228600">
              <a:buFontTx/>
              <a:buAutoNum type="arabicPeriod"/>
            </a:pPr>
            <a:r>
              <a:rPr lang="zh-CN" altLang="en-US" sz="1600" dirty="0"/>
              <a:t>编制每一个</a:t>
            </a:r>
            <a:r>
              <a:rPr lang="en-US" altLang="zh-CN" sz="1600" dirty="0"/>
              <a:t>Use Case</a:t>
            </a:r>
            <a:r>
              <a:rPr lang="zh-CN" altLang="en-US" sz="1600" dirty="0"/>
              <a:t>的剧本</a:t>
            </a:r>
            <a:r>
              <a:rPr lang="en-US" altLang="zh-CN" sz="1600" dirty="0"/>
              <a:t>(</a:t>
            </a:r>
            <a:r>
              <a:rPr lang="zh-CN" altLang="en-US" sz="1600" dirty="0"/>
              <a:t>一系列步骤地描述，这些步骤构成了剧本</a:t>
            </a:r>
            <a:r>
              <a:rPr lang="en-US" altLang="zh-CN" sz="1600" dirty="0"/>
              <a:t>)</a:t>
            </a:r>
            <a:r>
              <a:rPr lang="zh-CN" altLang="en-US" sz="1600" dirty="0"/>
              <a:t>。</a:t>
            </a:r>
            <a:endParaRPr lang="en-US" altLang="zh-CN" sz="1600" dirty="0"/>
          </a:p>
          <a:p>
            <a:pPr marL="228600" indent="-228600">
              <a:buFontTx/>
              <a:buAutoNum type="arabicPeriod"/>
            </a:pPr>
            <a:r>
              <a:rPr lang="zh-CN" altLang="en-US" sz="1600" dirty="0"/>
              <a:t>绘制</a:t>
            </a:r>
            <a:r>
              <a:rPr lang="en-US" altLang="zh-CN" sz="1600" dirty="0"/>
              <a:t>Use Case </a:t>
            </a:r>
            <a:r>
              <a:rPr lang="zh-CN" altLang="en-US" sz="1600" dirty="0"/>
              <a:t>图。</a:t>
            </a:r>
          </a:p>
          <a:p>
            <a:pPr marL="228600" indent="-228600">
              <a:buFontTx/>
              <a:buAutoNum type="arabicPeriod"/>
            </a:pPr>
            <a:r>
              <a:rPr lang="zh-CN" altLang="en-US" sz="1600" dirty="0"/>
              <a:t>区分主业务流和例外情况的事件流。可以把表达例外情况的事件流的</a:t>
            </a:r>
            <a:r>
              <a:rPr lang="en-US" altLang="zh-CN" sz="1600" dirty="0"/>
              <a:t>Use Case</a:t>
            </a:r>
            <a:r>
              <a:rPr lang="zh-CN" altLang="en-US" sz="1600" dirty="0"/>
              <a:t>画成一个单独的子</a:t>
            </a:r>
            <a:r>
              <a:rPr lang="en-US" altLang="zh-CN" sz="1600" dirty="0"/>
              <a:t>Use Case</a:t>
            </a:r>
            <a:r>
              <a:rPr lang="zh-CN" altLang="en-US" sz="1600" dirty="0"/>
              <a:t>图。</a:t>
            </a:r>
          </a:p>
          <a:p>
            <a:pPr marL="228600" indent="-228600">
              <a:buFontTx/>
              <a:buAutoNum type="arabicPeriod"/>
            </a:pPr>
            <a:r>
              <a:rPr lang="zh-CN" altLang="en-US" sz="1600" dirty="0"/>
              <a:t>精化</a:t>
            </a:r>
            <a:r>
              <a:rPr lang="en-US" altLang="zh-CN" sz="1600" dirty="0"/>
              <a:t>use Case</a:t>
            </a:r>
            <a:r>
              <a:rPr lang="zh-CN" altLang="en-US" sz="1600" dirty="0"/>
              <a:t>图。解决</a:t>
            </a:r>
            <a:r>
              <a:rPr lang="en-US" altLang="zh-CN" sz="1600" dirty="0"/>
              <a:t>Use Case</a:t>
            </a:r>
            <a:r>
              <a:rPr lang="zh-CN" altLang="en-US" sz="1600" dirty="0"/>
              <a:t>间的重复与冲突问题，简化</a:t>
            </a:r>
            <a:r>
              <a:rPr lang="en-US" altLang="zh-CN" sz="1600" dirty="0"/>
              <a:t>use Case</a:t>
            </a:r>
            <a:r>
              <a:rPr lang="zh-CN" altLang="en-US" sz="1600" dirty="0"/>
              <a:t>中的对话序列。</a:t>
            </a:r>
            <a:r>
              <a:rPr lang="en-US" altLang="zh-CN" sz="1600" dirty="0"/>
              <a:t>Use Case</a:t>
            </a:r>
            <a:r>
              <a:rPr lang="zh-CN" altLang="en-US" sz="1600" dirty="0"/>
              <a:t>图可以有不同的层次，高层次的</a:t>
            </a:r>
            <a:r>
              <a:rPr lang="en-US" altLang="zh-CN" sz="1600" dirty="0"/>
              <a:t>Use Case</a:t>
            </a:r>
            <a:r>
              <a:rPr lang="zh-CN" altLang="en-US" sz="1600" dirty="0"/>
              <a:t>可以分解为若干个下属子系统中的</a:t>
            </a:r>
            <a:r>
              <a:rPr lang="en-US" altLang="zh-CN" sz="1600" dirty="0"/>
              <a:t>Use Case</a:t>
            </a:r>
            <a:r>
              <a:rPr lang="zh-CN" altLang="en-US" sz="1600" dirty="0"/>
              <a:t>。</a:t>
            </a:r>
            <a:endParaRPr lang="en-US" altLang="zh-CN" sz="1600" dirty="0"/>
          </a:p>
        </p:txBody>
      </p:sp>
    </p:spTree>
    <p:extLst>
      <p:ext uri="{BB962C8B-B14F-4D97-AF65-F5344CB8AC3E}">
        <p14:creationId xmlns:p14="http://schemas.microsoft.com/office/powerpoint/2010/main" val="192550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clrChange>
              <a:clrFrom>
                <a:srgbClr val="F6F6F6"/>
              </a:clrFrom>
              <a:clrTo>
                <a:srgbClr val="F6F6F6">
                  <a:alpha val="0"/>
                </a:srgbClr>
              </a:clrTo>
            </a:clrChange>
          </a:blip>
          <a:stretch>
            <a:fillRect/>
          </a:stretch>
        </p:blipFill>
        <p:spPr>
          <a:xfrm>
            <a:off x="5846257" y="1599929"/>
            <a:ext cx="3098189" cy="3253099"/>
          </a:xfrm>
          <a:prstGeom prst="rect">
            <a:avLst/>
          </a:prstGeom>
          <a:noFill/>
          <a:ln>
            <a:noFill/>
          </a:ln>
        </p:spPr>
      </p:pic>
      <p:sp>
        <p:nvSpPr>
          <p:cNvPr id="2" name="标题 1"/>
          <p:cNvSpPr>
            <a:spLocks noGrp="1"/>
          </p:cNvSpPr>
          <p:nvPr>
            <p:ph type="title"/>
          </p:nvPr>
        </p:nvSpPr>
        <p:spPr/>
        <p:txBody>
          <a:bodyPr/>
          <a:lstStyle/>
          <a:p>
            <a:r>
              <a:rPr lang="zh-CN" altLang="en-US" dirty="0"/>
              <a:t>前情回顾</a:t>
            </a:r>
          </a:p>
        </p:txBody>
      </p:sp>
      <p:sp>
        <p:nvSpPr>
          <p:cNvPr id="3" name="内容占位符 2"/>
          <p:cNvSpPr>
            <a:spLocks noGrp="1"/>
          </p:cNvSpPr>
          <p:nvPr>
            <p:ph idx="1"/>
          </p:nvPr>
        </p:nvSpPr>
        <p:spPr>
          <a:xfrm>
            <a:off x="1094321" y="1017271"/>
            <a:ext cx="7506609" cy="3520440"/>
          </a:xfrm>
        </p:spPr>
        <p:txBody>
          <a:bodyPr>
            <a:normAutofit fontScale="92500" lnSpcReduction="20000"/>
          </a:bodyPr>
          <a:lstStyle/>
          <a:p>
            <a:r>
              <a:rPr lang="en-US" altLang="zh-CN" dirty="0"/>
              <a:t>UML</a:t>
            </a:r>
            <a:r>
              <a:rPr lang="zh-CN" altLang="en-US" dirty="0"/>
              <a:t>模型案例</a:t>
            </a:r>
            <a:endParaRPr lang="en-US" altLang="zh-CN" dirty="0"/>
          </a:p>
          <a:p>
            <a:r>
              <a:rPr lang="zh-CN" altLang="en-US" dirty="0"/>
              <a:t>第</a:t>
            </a:r>
            <a:r>
              <a:rPr lang="en-US" altLang="zh-CN" dirty="0"/>
              <a:t>3</a:t>
            </a:r>
            <a:r>
              <a:rPr lang="zh-CN" altLang="en-US" dirty="0"/>
              <a:t>章 需求分析</a:t>
            </a:r>
          </a:p>
          <a:p>
            <a:pPr lvl="1"/>
            <a:r>
              <a:rPr lang="zh-CN" altLang="en-US" dirty="0"/>
              <a:t>需求分析的任务、需求的类型、内容来源</a:t>
            </a:r>
          </a:p>
          <a:p>
            <a:pPr lvl="1"/>
            <a:r>
              <a:rPr lang="zh-CN" altLang="en-US" dirty="0"/>
              <a:t>需求工程的过程</a:t>
            </a:r>
          </a:p>
          <a:p>
            <a:pPr lvl="1"/>
            <a:r>
              <a:rPr lang="zh-CN" altLang="en-US" dirty="0"/>
              <a:t>获取需求的方法</a:t>
            </a:r>
          </a:p>
          <a:p>
            <a:r>
              <a:rPr lang="zh-CN" altLang="en-US" dirty="0"/>
              <a:t>实验：</a:t>
            </a:r>
            <a:endParaRPr lang="en-US" altLang="zh-CN" dirty="0"/>
          </a:p>
          <a:p>
            <a:pPr lvl="1"/>
            <a:r>
              <a:rPr lang="zh-CN" altLang="en-US" dirty="0"/>
              <a:t>获取需求，做项目的业务分析</a:t>
            </a:r>
          </a:p>
        </p:txBody>
      </p:sp>
      <p:sp>
        <p:nvSpPr>
          <p:cNvPr id="4" name="日期占位符 3"/>
          <p:cNvSpPr>
            <a:spLocks noGrp="1"/>
          </p:cNvSpPr>
          <p:nvPr>
            <p:ph type="dt" sz="half" idx="10"/>
          </p:nvPr>
        </p:nvSpPr>
        <p:spPr/>
        <p:txBody>
          <a:bodyPr/>
          <a:lstStyle/>
          <a:p>
            <a:fld id="{647751E2-8C3B-447D-A28B-3F119C0625D6}" type="datetime1">
              <a:rPr lang="zh-CN" altLang="en-US" smtClean="0"/>
              <a:t>2022/3/30</a:t>
            </a:fld>
            <a:endParaRPr lang="zh-CN" altLang="en-US" dirty="0"/>
          </a:p>
        </p:txBody>
      </p:sp>
      <p:sp>
        <p:nvSpPr>
          <p:cNvPr id="5" name="页脚占位符 4"/>
          <p:cNvSpPr>
            <a:spLocks noGrp="1"/>
          </p:cNvSpPr>
          <p:nvPr>
            <p:ph type="ftr" sz="quarter" idx="11"/>
          </p:nvPr>
        </p:nvSpPr>
        <p:spPr/>
        <p:txBody>
          <a:bodyPr/>
          <a:lstStyle/>
          <a:p>
            <a:r>
              <a:rPr lang="zh-CN" altLang="en-US" dirty="0"/>
              <a:t>软件工程</a:t>
            </a:r>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2</a:t>
            </a:fld>
            <a:endParaRPr lang="zh-CN" altLang="en-US"/>
          </a:p>
        </p:txBody>
      </p:sp>
    </p:spTree>
    <p:extLst>
      <p:ext uri="{BB962C8B-B14F-4D97-AF65-F5344CB8AC3E}">
        <p14:creationId xmlns:p14="http://schemas.microsoft.com/office/powerpoint/2010/main" val="2386647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p:cNvCxnSpPr/>
          <p:nvPr/>
        </p:nvCxnSpPr>
        <p:spPr>
          <a:xfrm>
            <a:off x="2637094" y="1712881"/>
            <a:ext cx="810000" cy="0"/>
          </a:xfrm>
          <a:prstGeom prst="line">
            <a:avLst/>
          </a:prstGeom>
          <a:ln w="12700">
            <a:solidFill>
              <a:schemeClr val="tx1">
                <a:lumMod val="85000"/>
                <a:lumOff val="15000"/>
              </a:schemeClr>
            </a:solidFill>
            <a:prstDash val="dash"/>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 name="直接连接符"/>
          <p:cNvCxnSpPr/>
          <p:nvPr/>
        </p:nvCxnSpPr>
        <p:spPr>
          <a:xfrm>
            <a:off x="3009077" y="2872406"/>
            <a:ext cx="607500" cy="0"/>
          </a:xfrm>
          <a:prstGeom prst="line">
            <a:avLst/>
          </a:prstGeom>
          <a:ln w="12700">
            <a:solidFill>
              <a:schemeClr val="tx1">
                <a:lumMod val="85000"/>
                <a:lumOff val="15000"/>
              </a:schemeClr>
            </a:solidFill>
            <a:prstDash val="dash"/>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直接连接符"/>
          <p:cNvCxnSpPr/>
          <p:nvPr/>
        </p:nvCxnSpPr>
        <p:spPr>
          <a:xfrm>
            <a:off x="2621695" y="3956309"/>
            <a:ext cx="810000" cy="0"/>
          </a:xfrm>
          <a:prstGeom prst="line">
            <a:avLst/>
          </a:prstGeom>
          <a:ln w="12700">
            <a:solidFill>
              <a:schemeClr val="tx1">
                <a:lumMod val="85000"/>
                <a:lumOff val="15000"/>
              </a:schemeClr>
            </a:solidFill>
            <a:prstDash val="dash"/>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6" name="组合 3"/>
          <p:cNvGrpSpPr/>
          <p:nvPr/>
        </p:nvGrpSpPr>
        <p:grpSpPr>
          <a:xfrm>
            <a:off x="1795240" y="3293942"/>
            <a:ext cx="1029245" cy="1033440"/>
            <a:chOff x="2329192" y="4434639"/>
            <a:chExt cx="1829769" cy="1837227"/>
          </a:xfrm>
          <a:solidFill>
            <a:schemeClr val="bg2"/>
          </a:solidFill>
        </p:grpSpPr>
        <p:sp>
          <p:nvSpPr>
            <p:cNvPr id="17" name="图形"/>
            <p:cNvSpPr/>
            <p:nvPr/>
          </p:nvSpPr>
          <p:spPr bwMode="auto">
            <a:xfrm>
              <a:off x="2329192" y="4434639"/>
              <a:ext cx="1829769" cy="1837227"/>
            </a:xfrm>
            <a:custGeom>
              <a:avLst/>
              <a:gdLst>
                <a:gd name="T0" fmla="*/ 3898 w 3898"/>
                <a:gd name="T1" fmla="*/ 944 h 3904"/>
                <a:gd name="T2" fmla="*/ 934 w 3898"/>
                <a:gd name="T3" fmla="*/ 3904 h 3904"/>
                <a:gd name="T4" fmla="*/ 0 w 3898"/>
                <a:gd name="T5" fmla="*/ 1642 h 3904"/>
                <a:gd name="T6" fmla="*/ 1624 w 3898"/>
                <a:gd name="T7" fmla="*/ 0 h 3904"/>
                <a:gd name="T8" fmla="*/ 3898 w 3898"/>
                <a:gd name="T9" fmla="*/ 944 h 3904"/>
              </a:gdLst>
              <a:ahLst/>
              <a:cxnLst>
                <a:cxn ang="0">
                  <a:pos x="T0" y="T1"/>
                </a:cxn>
                <a:cxn ang="0">
                  <a:pos x="T2" y="T3"/>
                </a:cxn>
                <a:cxn ang="0">
                  <a:pos x="T4" y="T5"/>
                </a:cxn>
                <a:cxn ang="0">
                  <a:pos x="T6" y="T7"/>
                </a:cxn>
                <a:cxn ang="0">
                  <a:pos x="T8" y="T9"/>
                </a:cxn>
              </a:cxnLst>
              <a:rect l="0" t="0" r="r" b="b"/>
              <a:pathLst>
                <a:path w="3898" h="3904">
                  <a:moveTo>
                    <a:pt x="3898" y="944"/>
                  </a:moveTo>
                  <a:cubicBezTo>
                    <a:pt x="3316" y="2213"/>
                    <a:pt x="2294" y="3284"/>
                    <a:pt x="934" y="3904"/>
                  </a:cubicBezTo>
                  <a:lnTo>
                    <a:pt x="0" y="1642"/>
                  </a:lnTo>
                  <a:cubicBezTo>
                    <a:pt x="734" y="1284"/>
                    <a:pt x="1292" y="696"/>
                    <a:pt x="1624" y="0"/>
                  </a:cubicBezTo>
                  <a:lnTo>
                    <a:pt x="3898" y="944"/>
                  </a:lnTo>
                  <a:close/>
                </a:path>
              </a:pathLst>
            </a:custGeom>
            <a:solidFill>
              <a:schemeClr val="accent1"/>
            </a:solidFill>
            <a:ln w="4" cap="flat">
              <a:noFill/>
              <a:prstDash val="solid"/>
              <a:miter lim="800000"/>
            </a:ln>
          </p:spPr>
          <p:txBody>
            <a:bodyPr vert="horz" wrap="square" lIns="68580" tIns="34290" rIns="68580" bIns="34290" numCol="1" anchor="t" anchorCtr="0" compatLnSpc="1"/>
            <a:lstStyle/>
            <a:p>
              <a:pPr fontAlgn="base">
                <a:spcBef>
                  <a:spcPct val="0"/>
                </a:spcBef>
                <a:spcAft>
                  <a:spcPct val="0"/>
                </a:spcAft>
              </a:pPr>
              <a:endParaRPr lang="zh-CN" altLang="en-US" sz="2400">
                <a:solidFill>
                  <a:schemeClr val="bg1"/>
                </a:solidFill>
              </a:endParaRPr>
            </a:p>
          </p:txBody>
        </p:sp>
        <p:sp>
          <p:nvSpPr>
            <p:cNvPr id="18" name="文本"/>
            <p:cNvSpPr txBox="1"/>
            <p:nvPr/>
          </p:nvSpPr>
          <p:spPr>
            <a:xfrm rot="18846788">
              <a:off x="2550269" y="4869706"/>
              <a:ext cx="1247860" cy="848096"/>
            </a:xfrm>
            <a:prstGeom prst="rect">
              <a:avLst/>
            </a:prstGeom>
            <a:noFill/>
          </p:spPr>
          <p:txBody>
            <a:bodyPr wrap="square">
              <a:spAutoFit/>
            </a:bodyPr>
            <a:lstStyle>
              <a:defPPr>
                <a:defRPr lang="zh-CN"/>
              </a:defPPr>
              <a:lvl1pPr algn="ctr">
                <a:lnSpc>
                  <a:spcPts val="3000"/>
                </a:lnSpc>
                <a:defRPr sz="2300" b="1" spc="200">
                  <a:solidFill>
                    <a:schemeClr val="bg1"/>
                  </a:solidFill>
                  <a:latin typeface="+mn-ea"/>
                </a:defRPr>
              </a:lvl1pPr>
            </a:lstStyle>
            <a:p>
              <a:r>
                <a:rPr lang="en-US" altLang="zh-CN" sz="2400" dirty="0"/>
                <a:t>3</a:t>
              </a:r>
              <a:endParaRPr lang="zh-CN" altLang="en-US" sz="2400" dirty="0"/>
            </a:p>
          </p:txBody>
        </p:sp>
      </p:grpSp>
      <p:grpSp>
        <p:nvGrpSpPr>
          <p:cNvPr id="10" name="组合 2"/>
          <p:cNvGrpSpPr/>
          <p:nvPr/>
        </p:nvGrpSpPr>
        <p:grpSpPr>
          <a:xfrm>
            <a:off x="2265111" y="2327626"/>
            <a:ext cx="743966" cy="1108955"/>
            <a:chOff x="3164521" y="2716745"/>
            <a:chExt cx="1322605" cy="1971476"/>
          </a:xfrm>
          <a:solidFill>
            <a:schemeClr val="bg2"/>
          </a:solidFill>
        </p:grpSpPr>
        <p:sp>
          <p:nvSpPr>
            <p:cNvPr id="11" name="图形"/>
            <p:cNvSpPr/>
            <p:nvPr/>
          </p:nvSpPr>
          <p:spPr bwMode="auto">
            <a:xfrm>
              <a:off x="3164521" y="2716745"/>
              <a:ext cx="1322605" cy="1971476"/>
            </a:xfrm>
            <a:custGeom>
              <a:avLst/>
              <a:gdLst>
                <a:gd name="T0" fmla="*/ 2294 w 2814"/>
                <a:gd name="T1" fmla="*/ 0 h 4189"/>
                <a:gd name="T2" fmla="*/ 2290 w 2814"/>
                <a:gd name="T3" fmla="*/ 4189 h 4189"/>
                <a:gd name="T4" fmla="*/ 12 w 2814"/>
                <a:gd name="T5" fmla="*/ 3244 h 4189"/>
                <a:gd name="T6" fmla="*/ 0 w 2814"/>
                <a:gd name="T7" fmla="*/ 948 h 4189"/>
                <a:gd name="T8" fmla="*/ 2294 w 2814"/>
                <a:gd name="T9" fmla="*/ 0 h 4189"/>
              </a:gdLst>
              <a:ahLst/>
              <a:cxnLst>
                <a:cxn ang="0">
                  <a:pos x="T0" y="T1"/>
                </a:cxn>
                <a:cxn ang="0">
                  <a:pos x="T2" y="T3"/>
                </a:cxn>
                <a:cxn ang="0">
                  <a:pos x="T4" y="T5"/>
                </a:cxn>
                <a:cxn ang="0">
                  <a:pos x="T6" y="T7"/>
                </a:cxn>
                <a:cxn ang="0">
                  <a:pos x="T8" y="T9"/>
                </a:cxn>
              </a:cxnLst>
              <a:rect l="0" t="0" r="r" b="b"/>
              <a:pathLst>
                <a:path w="2814" h="4189">
                  <a:moveTo>
                    <a:pt x="2294" y="0"/>
                  </a:moveTo>
                  <a:cubicBezTo>
                    <a:pt x="2814" y="1401"/>
                    <a:pt x="2778" y="2881"/>
                    <a:pt x="2290" y="4189"/>
                  </a:cubicBezTo>
                  <a:lnTo>
                    <a:pt x="12" y="3244"/>
                  </a:lnTo>
                  <a:cubicBezTo>
                    <a:pt x="253" y="2522"/>
                    <a:pt x="265" y="1717"/>
                    <a:pt x="0" y="948"/>
                  </a:cubicBezTo>
                  <a:lnTo>
                    <a:pt x="2294" y="0"/>
                  </a:lnTo>
                  <a:close/>
                </a:path>
              </a:pathLst>
            </a:custGeom>
            <a:solidFill>
              <a:schemeClr val="accent1"/>
            </a:solidFill>
            <a:ln w="4" cap="flat">
              <a:noFill/>
              <a:prstDash val="solid"/>
              <a:miter lim="800000"/>
            </a:ln>
          </p:spPr>
          <p:txBody>
            <a:bodyPr vert="horz" wrap="square" lIns="68580" tIns="34290" rIns="68580" bIns="34290" numCol="1" anchor="t" anchorCtr="0" compatLnSpc="1"/>
            <a:lstStyle/>
            <a:p>
              <a:pPr fontAlgn="base">
                <a:spcBef>
                  <a:spcPct val="0"/>
                </a:spcBef>
                <a:spcAft>
                  <a:spcPct val="0"/>
                </a:spcAft>
              </a:pPr>
              <a:endParaRPr lang="zh-CN" altLang="en-US" sz="2400">
                <a:solidFill>
                  <a:schemeClr val="bg1"/>
                </a:solidFill>
              </a:endParaRPr>
            </a:p>
          </p:txBody>
        </p:sp>
        <p:sp>
          <p:nvSpPr>
            <p:cNvPr id="12" name="文本"/>
            <p:cNvSpPr txBox="1"/>
            <p:nvPr/>
          </p:nvSpPr>
          <p:spPr>
            <a:xfrm>
              <a:off x="3379596" y="3367846"/>
              <a:ext cx="953030" cy="848096"/>
            </a:xfrm>
            <a:prstGeom prst="rect">
              <a:avLst/>
            </a:prstGeom>
            <a:noFill/>
          </p:spPr>
          <p:txBody>
            <a:bodyPr wrap="square">
              <a:spAutoFit/>
            </a:bodyPr>
            <a:lstStyle>
              <a:defPPr>
                <a:defRPr lang="zh-CN"/>
              </a:defPPr>
              <a:lvl1pPr>
                <a:lnSpc>
                  <a:spcPts val="3000"/>
                </a:lnSpc>
                <a:defRPr sz="2500" b="1" spc="200">
                  <a:solidFill>
                    <a:schemeClr val="bg1"/>
                  </a:solidFill>
                  <a:latin typeface="微软雅黑" panose="020B0503020204020204" pitchFamily="34" charset="-122"/>
                  <a:ea typeface="微软雅黑" panose="020B0503020204020204" pitchFamily="34" charset="-122"/>
                </a:defRPr>
              </a:lvl1pPr>
            </a:lstStyle>
            <a:p>
              <a:pPr algn="ctr"/>
              <a:r>
                <a:rPr lang="en-US" altLang="zh-CN" sz="2400" dirty="0">
                  <a:latin typeface="+mn-ea"/>
                  <a:ea typeface="+mn-ea"/>
                </a:rPr>
                <a:t>2</a:t>
              </a:r>
              <a:endParaRPr lang="zh-CN" altLang="en-US" sz="2400" dirty="0">
                <a:latin typeface="+mn-ea"/>
                <a:ea typeface="+mn-ea"/>
              </a:endParaRPr>
            </a:p>
          </p:txBody>
        </p:sp>
      </p:grpSp>
      <p:grpSp>
        <p:nvGrpSpPr>
          <p:cNvPr id="19" name="组合 1"/>
          <p:cNvGrpSpPr/>
          <p:nvPr/>
        </p:nvGrpSpPr>
        <p:grpSpPr>
          <a:xfrm>
            <a:off x="1795240" y="1434028"/>
            <a:ext cx="1030643" cy="1036238"/>
            <a:chOff x="2329192" y="1128127"/>
            <a:chExt cx="1832255" cy="1842200"/>
          </a:xfrm>
          <a:solidFill>
            <a:schemeClr val="bg2"/>
          </a:solidFill>
        </p:grpSpPr>
        <p:sp>
          <p:nvSpPr>
            <p:cNvPr id="20" name="图形"/>
            <p:cNvSpPr/>
            <p:nvPr/>
          </p:nvSpPr>
          <p:spPr bwMode="auto">
            <a:xfrm>
              <a:off x="2329192" y="1128127"/>
              <a:ext cx="1832255" cy="1842200"/>
            </a:xfrm>
            <a:custGeom>
              <a:avLst/>
              <a:gdLst>
                <a:gd name="T0" fmla="*/ 946 w 3906"/>
                <a:gd name="T1" fmla="*/ 0 h 3912"/>
                <a:gd name="T2" fmla="*/ 3906 w 3906"/>
                <a:gd name="T3" fmla="*/ 2964 h 3912"/>
                <a:gd name="T4" fmla="*/ 1613 w 3906"/>
                <a:gd name="T5" fmla="*/ 3912 h 3912"/>
                <a:gd name="T6" fmla="*/ 0 w 3906"/>
                <a:gd name="T7" fmla="*/ 2278 h 3912"/>
                <a:gd name="T8" fmla="*/ 946 w 3906"/>
                <a:gd name="T9" fmla="*/ 0 h 3912"/>
              </a:gdLst>
              <a:ahLst/>
              <a:cxnLst>
                <a:cxn ang="0">
                  <a:pos x="T0" y="T1"/>
                </a:cxn>
                <a:cxn ang="0">
                  <a:pos x="T2" y="T3"/>
                </a:cxn>
                <a:cxn ang="0">
                  <a:pos x="T4" y="T5"/>
                </a:cxn>
                <a:cxn ang="0">
                  <a:pos x="T6" y="T7"/>
                </a:cxn>
                <a:cxn ang="0">
                  <a:pos x="T8" y="T9"/>
                </a:cxn>
              </a:cxnLst>
              <a:rect l="0" t="0" r="r" b="b"/>
              <a:pathLst>
                <a:path w="3906" h="3912">
                  <a:moveTo>
                    <a:pt x="946" y="0"/>
                  </a:moveTo>
                  <a:cubicBezTo>
                    <a:pt x="2215" y="582"/>
                    <a:pt x="3286" y="1605"/>
                    <a:pt x="3906" y="2964"/>
                  </a:cubicBezTo>
                  <a:lnTo>
                    <a:pt x="1613" y="3912"/>
                  </a:lnTo>
                  <a:cubicBezTo>
                    <a:pt x="1257" y="3181"/>
                    <a:pt x="681" y="2620"/>
                    <a:pt x="0" y="2278"/>
                  </a:cubicBezTo>
                  <a:lnTo>
                    <a:pt x="946" y="0"/>
                  </a:lnTo>
                  <a:close/>
                </a:path>
              </a:pathLst>
            </a:custGeom>
            <a:solidFill>
              <a:schemeClr val="accent1"/>
            </a:solidFill>
            <a:ln w="4" cap="flat">
              <a:noFill/>
              <a:prstDash val="solid"/>
              <a:miter lim="800000"/>
            </a:ln>
          </p:spPr>
          <p:txBody>
            <a:bodyPr vert="horz" wrap="square" lIns="68580" tIns="34290" rIns="68580" bIns="34290" numCol="1" anchor="t" anchorCtr="0" compatLnSpc="1"/>
            <a:lstStyle/>
            <a:p>
              <a:pPr fontAlgn="base">
                <a:spcBef>
                  <a:spcPct val="0"/>
                </a:spcBef>
                <a:spcAft>
                  <a:spcPct val="0"/>
                </a:spcAft>
              </a:pPr>
              <a:endParaRPr lang="zh-CN" altLang="en-US" sz="2400">
                <a:solidFill>
                  <a:schemeClr val="bg1"/>
                </a:solidFill>
              </a:endParaRPr>
            </a:p>
          </p:txBody>
        </p:sp>
        <p:sp>
          <p:nvSpPr>
            <p:cNvPr id="21" name="文本"/>
            <p:cNvSpPr txBox="1"/>
            <p:nvPr/>
          </p:nvSpPr>
          <p:spPr>
            <a:xfrm rot="2685335">
              <a:off x="2441935" y="1698075"/>
              <a:ext cx="1464527" cy="848096"/>
            </a:xfrm>
            <a:prstGeom prst="rect">
              <a:avLst/>
            </a:prstGeom>
            <a:noFill/>
          </p:spPr>
          <p:txBody>
            <a:bodyPr wrap="square">
              <a:spAutoFit/>
            </a:bodyPr>
            <a:lstStyle>
              <a:defPPr>
                <a:defRPr lang="zh-CN"/>
              </a:defPPr>
              <a:lvl1pPr algn="ctr">
                <a:lnSpc>
                  <a:spcPts val="3000"/>
                </a:lnSpc>
                <a:defRPr sz="2300" b="1" spc="200">
                  <a:solidFill>
                    <a:schemeClr val="bg1"/>
                  </a:solidFill>
                  <a:latin typeface="+mn-ea"/>
                </a:defRPr>
              </a:lvl1pPr>
            </a:lstStyle>
            <a:p>
              <a:r>
                <a:rPr lang="en-US" altLang="zh-CN" sz="2400" dirty="0"/>
                <a:t>1</a:t>
              </a:r>
            </a:p>
          </p:txBody>
        </p:sp>
      </p:grpSp>
      <p:sp>
        <p:nvSpPr>
          <p:cNvPr id="14" name="圆"/>
          <p:cNvSpPr>
            <a:spLocks noChangeArrowheads="1"/>
          </p:cNvSpPr>
          <p:nvPr/>
        </p:nvSpPr>
        <p:spPr bwMode="auto">
          <a:xfrm>
            <a:off x="575808" y="2071712"/>
            <a:ext cx="1620000" cy="1620000"/>
          </a:xfrm>
          <a:prstGeom prst="ellipse">
            <a:avLst/>
          </a:prstGeom>
          <a:solidFill>
            <a:schemeClr val="accent2"/>
          </a:solidFill>
          <a:ln w="4" cap="flat">
            <a:noFill/>
            <a:prstDash val="solid"/>
            <a:miter lim="800000"/>
          </a:ln>
        </p:spPr>
        <p:txBody>
          <a:bodyPr vert="horz" wrap="square" lIns="68580" tIns="34290" rIns="68580" bIns="34290" numCol="1" anchor="t" anchorCtr="0" compatLnSpc="1"/>
          <a:lstStyle/>
          <a:p>
            <a:pPr fontAlgn="base">
              <a:spcBef>
                <a:spcPct val="0"/>
              </a:spcBef>
              <a:spcAft>
                <a:spcPct val="0"/>
              </a:spcAft>
            </a:pPr>
            <a:endParaRPr lang="zh-CN" altLang="en-US" sz="1600">
              <a:solidFill>
                <a:prstClr val="black"/>
              </a:solidFill>
            </a:endParaRPr>
          </a:p>
        </p:txBody>
      </p:sp>
      <p:sp>
        <p:nvSpPr>
          <p:cNvPr id="23" name="圆环"/>
          <p:cNvSpPr>
            <a:spLocks noChangeArrowheads="1"/>
          </p:cNvSpPr>
          <p:nvPr/>
        </p:nvSpPr>
        <p:spPr bwMode="auto">
          <a:xfrm>
            <a:off x="659846" y="2155426"/>
            <a:ext cx="1451925" cy="1452573"/>
          </a:xfrm>
          <a:prstGeom prst="ellipse">
            <a:avLst/>
          </a:prstGeom>
          <a:noFill/>
          <a:ln>
            <a:solidFill>
              <a:srgbClr val="F8F8F8"/>
            </a:solidFill>
            <a:prstDash val="dash"/>
          </a:ln>
        </p:spPr>
        <p:txBody>
          <a:bodyPr vert="horz" wrap="square" lIns="51415" tIns="25708" rIns="51415" bIns="25708" numCol="1" anchor="t" anchorCtr="0" compatLnSpc="1"/>
          <a:lstStyle/>
          <a:p>
            <a:pPr fontAlgn="base">
              <a:spcBef>
                <a:spcPct val="0"/>
              </a:spcBef>
              <a:spcAft>
                <a:spcPct val="0"/>
              </a:spcAft>
              <a:buFont typeface="Arial" panose="020B0604020202020204" pitchFamily="34" charset="0"/>
              <a:buNone/>
            </a:pPr>
            <a:endParaRPr lang="zh-CN" altLang="en-US" sz="1013" dirty="0">
              <a:solidFill>
                <a:schemeClr val="bg1"/>
              </a:solidFill>
            </a:endParaRPr>
          </a:p>
        </p:txBody>
      </p:sp>
      <p:sp>
        <p:nvSpPr>
          <p:cNvPr id="22" name="图标"/>
          <p:cNvSpPr>
            <a:spLocks noEditPoints="1"/>
          </p:cNvSpPr>
          <p:nvPr/>
        </p:nvSpPr>
        <p:spPr bwMode="auto">
          <a:xfrm>
            <a:off x="1134764" y="2363093"/>
            <a:ext cx="495877" cy="544176"/>
          </a:xfrm>
          <a:custGeom>
            <a:avLst/>
            <a:gdLst>
              <a:gd name="T0" fmla="*/ 375935 w 835"/>
              <a:gd name="T1" fmla="*/ 512026 h 918"/>
              <a:gd name="T2" fmla="*/ 124141 w 835"/>
              <a:gd name="T3" fmla="*/ 512026 h 918"/>
              <a:gd name="T4" fmla="*/ 112429 w 835"/>
              <a:gd name="T5" fmla="*/ 524300 h 918"/>
              <a:gd name="T6" fmla="*/ 124141 w 835"/>
              <a:gd name="T7" fmla="*/ 536575 h 918"/>
              <a:gd name="T8" fmla="*/ 375935 w 835"/>
              <a:gd name="T9" fmla="*/ 536575 h 918"/>
              <a:gd name="T10" fmla="*/ 388232 w 835"/>
              <a:gd name="T11" fmla="*/ 524300 h 918"/>
              <a:gd name="T12" fmla="*/ 375935 w 835"/>
              <a:gd name="T13" fmla="*/ 512026 h 918"/>
              <a:gd name="T14" fmla="*/ 99547 w 835"/>
              <a:gd name="T15" fmla="*/ 227372 h 918"/>
              <a:gd name="T16" fmla="*/ 265848 w 835"/>
              <a:gd name="T17" fmla="*/ 149049 h 918"/>
              <a:gd name="T18" fmla="*/ 169815 w 835"/>
              <a:gd name="T19" fmla="*/ 341935 h 918"/>
              <a:gd name="T20" fmla="*/ 99547 w 835"/>
              <a:gd name="T21" fmla="*/ 227372 h 918"/>
              <a:gd name="T22" fmla="*/ 417511 w 835"/>
              <a:gd name="T23" fmla="*/ 0 h 918"/>
              <a:gd name="T24" fmla="*/ 0 w 835"/>
              <a:gd name="T25" fmla="*/ 197562 h 918"/>
              <a:gd name="T26" fmla="*/ 176256 w 835"/>
              <a:gd name="T27" fmla="*/ 485723 h 918"/>
              <a:gd name="T28" fmla="*/ 417511 w 835"/>
              <a:gd name="T29" fmla="*/ 0 h 918"/>
              <a:gd name="T30" fmla="*/ 478995 w 835"/>
              <a:gd name="T31" fmla="*/ 291668 h 918"/>
              <a:gd name="T32" fmla="*/ 435078 w 835"/>
              <a:gd name="T33" fmla="*/ 247830 h 918"/>
              <a:gd name="T34" fmla="*/ 421024 w 835"/>
              <a:gd name="T35" fmla="*/ 240816 h 918"/>
              <a:gd name="T36" fmla="*/ 404628 w 835"/>
              <a:gd name="T37" fmla="*/ 245492 h 918"/>
              <a:gd name="T38" fmla="*/ 381205 w 835"/>
              <a:gd name="T39" fmla="*/ 268872 h 918"/>
              <a:gd name="T40" fmla="*/ 457915 w 835"/>
              <a:gd name="T41" fmla="*/ 345442 h 918"/>
              <a:gd name="T42" fmla="*/ 481338 w 835"/>
              <a:gd name="T43" fmla="*/ 322062 h 918"/>
              <a:gd name="T44" fmla="*/ 478995 w 835"/>
              <a:gd name="T45" fmla="*/ 291668 h 918"/>
              <a:gd name="T46" fmla="*/ 261164 w 835"/>
              <a:gd name="T47" fmla="*/ 460005 h 918"/>
              <a:gd name="T48" fmla="*/ 266434 w 835"/>
              <a:gd name="T49" fmla="*/ 444808 h 918"/>
              <a:gd name="T50" fmla="*/ 274046 w 835"/>
              <a:gd name="T51" fmla="*/ 421428 h 918"/>
              <a:gd name="T52" fmla="*/ 289857 w 835"/>
              <a:gd name="T53" fmla="*/ 436625 h 918"/>
              <a:gd name="T54" fmla="*/ 305667 w 835"/>
              <a:gd name="T55" fmla="*/ 452406 h 918"/>
              <a:gd name="T56" fmla="*/ 282244 w 835"/>
              <a:gd name="T57" fmla="*/ 460589 h 918"/>
              <a:gd name="T58" fmla="*/ 267019 w 835"/>
              <a:gd name="T59" fmla="*/ 465265 h 918"/>
              <a:gd name="T60" fmla="*/ 261164 w 835"/>
              <a:gd name="T61" fmla="*/ 465850 h 918"/>
              <a:gd name="T62" fmla="*/ 261164 w 835"/>
              <a:gd name="T63" fmla="*/ 460005 h 918"/>
              <a:gd name="T64" fmla="*/ 242426 w 835"/>
              <a:gd name="T65" fmla="*/ 452991 h 918"/>
              <a:gd name="T66" fmla="*/ 247110 w 835"/>
              <a:gd name="T67" fmla="*/ 479294 h 918"/>
              <a:gd name="T68" fmla="*/ 274046 w 835"/>
              <a:gd name="T69" fmla="*/ 483970 h 918"/>
              <a:gd name="T70" fmla="*/ 288100 w 835"/>
              <a:gd name="T71" fmla="*/ 479294 h 918"/>
              <a:gd name="T72" fmla="*/ 312108 w 835"/>
              <a:gd name="T73" fmla="*/ 471695 h 918"/>
              <a:gd name="T74" fmla="*/ 341972 w 835"/>
              <a:gd name="T75" fmla="*/ 461174 h 918"/>
              <a:gd name="T76" fmla="*/ 319721 w 835"/>
              <a:gd name="T77" fmla="*/ 438963 h 918"/>
              <a:gd name="T78" fmla="*/ 303910 w 835"/>
              <a:gd name="T79" fmla="*/ 423181 h 918"/>
              <a:gd name="T80" fmla="*/ 288100 w 835"/>
              <a:gd name="T81" fmla="*/ 407400 h 918"/>
              <a:gd name="T82" fmla="*/ 265263 w 835"/>
              <a:gd name="T83" fmla="*/ 384604 h 918"/>
              <a:gd name="T84" fmla="*/ 255308 w 835"/>
              <a:gd name="T85" fmla="*/ 414998 h 918"/>
              <a:gd name="T86" fmla="*/ 247696 w 835"/>
              <a:gd name="T87" fmla="*/ 438378 h 918"/>
              <a:gd name="T88" fmla="*/ 242426 w 835"/>
              <a:gd name="T89" fmla="*/ 452991 h 918"/>
              <a:gd name="T90" fmla="*/ 389403 w 835"/>
              <a:gd name="T91" fmla="*/ 288161 h 918"/>
              <a:gd name="T92" fmla="*/ 375935 w 835"/>
              <a:gd name="T93" fmla="*/ 274133 h 918"/>
              <a:gd name="T94" fmla="*/ 361882 w 835"/>
              <a:gd name="T95" fmla="*/ 288161 h 918"/>
              <a:gd name="T96" fmla="*/ 285172 w 835"/>
              <a:gd name="T97" fmla="*/ 364731 h 918"/>
              <a:gd name="T98" fmla="*/ 271704 w 835"/>
              <a:gd name="T99" fmla="*/ 378174 h 918"/>
              <a:gd name="T100" fmla="*/ 285172 w 835"/>
              <a:gd name="T101" fmla="*/ 392202 h 918"/>
              <a:gd name="T102" fmla="*/ 334360 w 835"/>
              <a:gd name="T103" fmla="*/ 441301 h 918"/>
              <a:gd name="T104" fmla="*/ 348413 w 835"/>
              <a:gd name="T105" fmla="*/ 455329 h 918"/>
              <a:gd name="T106" fmla="*/ 362467 w 835"/>
              <a:gd name="T107" fmla="*/ 441301 h 918"/>
              <a:gd name="T108" fmla="*/ 438591 w 835"/>
              <a:gd name="T109" fmla="*/ 364731 h 918"/>
              <a:gd name="T110" fmla="*/ 452645 w 835"/>
              <a:gd name="T111" fmla="*/ 351287 h 918"/>
              <a:gd name="T112" fmla="*/ 438591 w 835"/>
              <a:gd name="T113" fmla="*/ 337259 h 918"/>
              <a:gd name="T114" fmla="*/ 389403 w 835"/>
              <a:gd name="T115" fmla="*/ 288161 h 91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835" h="918">
                <a:moveTo>
                  <a:pt x="642" y="876"/>
                </a:moveTo>
                <a:lnTo>
                  <a:pt x="212" y="876"/>
                </a:lnTo>
                <a:cubicBezTo>
                  <a:pt x="201" y="876"/>
                  <a:pt x="192" y="886"/>
                  <a:pt x="192" y="897"/>
                </a:cubicBezTo>
                <a:cubicBezTo>
                  <a:pt x="192" y="909"/>
                  <a:pt x="201" y="918"/>
                  <a:pt x="212" y="918"/>
                </a:cubicBezTo>
                <a:lnTo>
                  <a:pt x="642" y="918"/>
                </a:lnTo>
                <a:cubicBezTo>
                  <a:pt x="653" y="918"/>
                  <a:pt x="663" y="909"/>
                  <a:pt x="663" y="897"/>
                </a:cubicBezTo>
                <a:cubicBezTo>
                  <a:pt x="663" y="886"/>
                  <a:pt x="653" y="876"/>
                  <a:pt x="642" y="876"/>
                </a:cubicBezTo>
                <a:close/>
                <a:moveTo>
                  <a:pt x="170" y="389"/>
                </a:moveTo>
                <a:lnTo>
                  <a:pt x="454" y="255"/>
                </a:lnTo>
                <a:lnTo>
                  <a:pt x="290" y="585"/>
                </a:lnTo>
                <a:lnTo>
                  <a:pt x="170" y="389"/>
                </a:lnTo>
                <a:close/>
                <a:moveTo>
                  <a:pt x="713" y="0"/>
                </a:moveTo>
                <a:lnTo>
                  <a:pt x="0" y="338"/>
                </a:lnTo>
                <a:lnTo>
                  <a:pt x="301" y="831"/>
                </a:lnTo>
                <a:lnTo>
                  <a:pt x="713" y="0"/>
                </a:lnTo>
                <a:close/>
                <a:moveTo>
                  <a:pt x="818" y="499"/>
                </a:moveTo>
                <a:lnTo>
                  <a:pt x="743" y="424"/>
                </a:lnTo>
                <a:cubicBezTo>
                  <a:pt x="736" y="417"/>
                  <a:pt x="727" y="413"/>
                  <a:pt x="719" y="412"/>
                </a:cubicBezTo>
                <a:cubicBezTo>
                  <a:pt x="708" y="410"/>
                  <a:pt x="698" y="413"/>
                  <a:pt x="691" y="420"/>
                </a:cubicBezTo>
                <a:lnTo>
                  <a:pt x="651" y="460"/>
                </a:lnTo>
                <a:lnTo>
                  <a:pt x="782" y="591"/>
                </a:lnTo>
                <a:lnTo>
                  <a:pt x="822" y="551"/>
                </a:lnTo>
                <a:cubicBezTo>
                  <a:pt x="835" y="538"/>
                  <a:pt x="834" y="515"/>
                  <a:pt x="818" y="499"/>
                </a:cubicBezTo>
                <a:close/>
                <a:moveTo>
                  <a:pt x="446" y="787"/>
                </a:moveTo>
                <a:lnTo>
                  <a:pt x="455" y="761"/>
                </a:lnTo>
                <a:lnTo>
                  <a:pt x="468" y="721"/>
                </a:lnTo>
                <a:lnTo>
                  <a:pt x="495" y="747"/>
                </a:lnTo>
                <a:lnTo>
                  <a:pt x="522" y="774"/>
                </a:lnTo>
                <a:lnTo>
                  <a:pt x="482" y="788"/>
                </a:lnTo>
                <a:lnTo>
                  <a:pt x="456" y="796"/>
                </a:lnTo>
                <a:cubicBezTo>
                  <a:pt x="451" y="798"/>
                  <a:pt x="448" y="799"/>
                  <a:pt x="446" y="797"/>
                </a:cubicBezTo>
                <a:cubicBezTo>
                  <a:pt x="444" y="795"/>
                  <a:pt x="444" y="791"/>
                  <a:pt x="446" y="787"/>
                </a:cubicBezTo>
                <a:close/>
                <a:moveTo>
                  <a:pt x="414" y="775"/>
                </a:moveTo>
                <a:cubicBezTo>
                  <a:pt x="408" y="792"/>
                  <a:pt x="411" y="809"/>
                  <a:pt x="422" y="820"/>
                </a:cubicBezTo>
                <a:cubicBezTo>
                  <a:pt x="434" y="832"/>
                  <a:pt x="451" y="835"/>
                  <a:pt x="468" y="828"/>
                </a:cubicBezTo>
                <a:lnTo>
                  <a:pt x="492" y="820"/>
                </a:lnTo>
                <a:lnTo>
                  <a:pt x="533" y="807"/>
                </a:lnTo>
                <a:lnTo>
                  <a:pt x="584" y="789"/>
                </a:lnTo>
                <a:lnTo>
                  <a:pt x="546" y="751"/>
                </a:lnTo>
                <a:lnTo>
                  <a:pt x="519" y="724"/>
                </a:lnTo>
                <a:lnTo>
                  <a:pt x="492" y="697"/>
                </a:lnTo>
                <a:lnTo>
                  <a:pt x="453" y="658"/>
                </a:lnTo>
                <a:lnTo>
                  <a:pt x="436" y="710"/>
                </a:lnTo>
                <a:lnTo>
                  <a:pt x="423" y="750"/>
                </a:lnTo>
                <a:lnTo>
                  <a:pt x="414" y="775"/>
                </a:lnTo>
                <a:close/>
                <a:moveTo>
                  <a:pt x="665" y="493"/>
                </a:moveTo>
                <a:lnTo>
                  <a:pt x="642" y="469"/>
                </a:lnTo>
                <a:lnTo>
                  <a:pt x="618" y="493"/>
                </a:lnTo>
                <a:lnTo>
                  <a:pt x="487" y="624"/>
                </a:lnTo>
                <a:lnTo>
                  <a:pt x="464" y="647"/>
                </a:lnTo>
                <a:lnTo>
                  <a:pt x="487" y="671"/>
                </a:lnTo>
                <a:lnTo>
                  <a:pt x="571" y="755"/>
                </a:lnTo>
                <a:lnTo>
                  <a:pt x="595" y="779"/>
                </a:lnTo>
                <a:lnTo>
                  <a:pt x="619" y="755"/>
                </a:lnTo>
                <a:lnTo>
                  <a:pt x="749" y="624"/>
                </a:lnTo>
                <a:lnTo>
                  <a:pt x="773" y="601"/>
                </a:lnTo>
                <a:lnTo>
                  <a:pt x="749" y="577"/>
                </a:lnTo>
                <a:lnTo>
                  <a:pt x="665" y="493"/>
                </a:lnTo>
                <a:close/>
              </a:path>
            </a:pathLst>
          </a:custGeom>
          <a:solidFill>
            <a:schemeClr val="bg1"/>
          </a:solidFill>
          <a:ln>
            <a:noFill/>
          </a:ln>
        </p:spPr>
        <p:txBody>
          <a:bodyPr/>
          <a:lstStyle/>
          <a:p>
            <a:pPr eaLnBrk="0" fontAlgn="base" hangingPunct="0">
              <a:spcBef>
                <a:spcPct val="0"/>
              </a:spcBef>
              <a:spcAft>
                <a:spcPct val="0"/>
              </a:spcAft>
            </a:pPr>
            <a:endParaRPr lang="zh-CN" altLang="en-US" sz="1013">
              <a:solidFill>
                <a:prstClr val="black"/>
              </a:solidFill>
            </a:endParaRPr>
          </a:p>
        </p:txBody>
      </p:sp>
      <p:sp>
        <p:nvSpPr>
          <p:cNvPr id="24" name="文本"/>
          <p:cNvSpPr/>
          <p:nvPr/>
        </p:nvSpPr>
        <p:spPr>
          <a:xfrm>
            <a:off x="909209" y="3028747"/>
            <a:ext cx="946991" cy="369332"/>
          </a:xfrm>
          <a:prstGeom prst="rect">
            <a:avLst/>
          </a:prstGeom>
        </p:spPr>
        <p:txBody>
          <a:bodyPr wrap="none">
            <a:spAutoFit/>
          </a:bodyPr>
          <a:lstStyle/>
          <a:p>
            <a:pPr algn="ctr"/>
            <a:r>
              <a:rPr lang="zh-CN" altLang="en-US" b="1" spc="169" dirty="0">
                <a:solidFill>
                  <a:schemeClr val="bg1"/>
                </a:solidFill>
              </a:rPr>
              <a:t>用例图</a:t>
            </a:r>
            <a:endParaRPr lang="zh-CN" altLang="en-US" spc="169" dirty="0">
              <a:solidFill>
                <a:schemeClr val="bg1"/>
              </a:solidFill>
            </a:endParaRPr>
          </a:p>
        </p:txBody>
      </p:sp>
      <p:sp>
        <p:nvSpPr>
          <p:cNvPr id="25" name="文本"/>
          <p:cNvSpPr/>
          <p:nvPr/>
        </p:nvSpPr>
        <p:spPr>
          <a:xfrm>
            <a:off x="3582674" y="1016022"/>
            <a:ext cx="5275576" cy="1422954"/>
          </a:xfrm>
          <a:prstGeom prst="rect">
            <a:avLst/>
          </a:prstGeom>
          <a:noFill/>
        </p:spPr>
        <p:txBody>
          <a:bodyPr wrap="square" rtlCol="0">
            <a:spAutoFit/>
          </a:bodyPr>
          <a:lstStyle/>
          <a:p>
            <a:pPr>
              <a:lnSpc>
                <a:spcPct val="150000"/>
              </a:lnSpc>
            </a:pPr>
            <a:r>
              <a:rPr lang="zh-CN" altLang="en-US" sz="2000" spc="85" dirty="0">
                <a:solidFill>
                  <a:schemeClr val="tx1">
                    <a:lumMod val="95000"/>
                    <a:lumOff val="5000"/>
                  </a:schemeClr>
                </a:solidFill>
                <a:latin typeface="+mj-ea"/>
                <a:ea typeface="+mj-ea"/>
              </a:rPr>
              <a:t>用例图是从用户的角度来描述对软件产品的需求，分析产品的功能和行为。因此，对整个软件开发过程而言，用例图是至关重要的。</a:t>
            </a:r>
          </a:p>
        </p:txBody>
      </p:sp>
      <p:sp>
        <p:nvSpPr>
          <p:cNvPr id="26" name="文本"/>
          <p:cNvSpPr/>
          <p:nvPr/>
        </p:nvSpPr>
        <p:spPr>
          <a:xfrm>
            <a:off x="3582674" y="2546148"/>
            <a:ext cx="5275576" cy="961289"/>
          </a:xfrm>
          <a:prstGeom prst="rect">
            <a:avLst/>
          </a:prstGeom>
          <a:noFill/>
        </p:spPr>
        <p:txBody>
          <a:bodyPr wrap="square" rtlCol="0">
            <a:spAutoFit/>
          </a:bodyPr>
          <a:lstStyle/>
          <a:p>
            <a:pPr>
              <a:lnSpc>
                <a:spcPct val="150000"/>
              </a:lnSpc>
            </a:pPr>
            <a:r>
              <a:rPr lang="zh-CN" altLang="en-US" sz="2000" spc="85" dirty="0">
                <a:solidFill>
                  <a:schemeClr val="tx1">
                    <a:lumMod val="95000"/>
                    <a:lumOff val="5000"/>
                  </a:schemeClr>
                </a:solidFill>
                <a:latin typeface="+mj-ea"/>
                <a:ea typeface="+mj-ea"/>
              </a:rPr>
              <a:t>用例图定义和描述了系统的外部可见行为，是分析、设计直至组装测试的重要依据。</a:t>
            </a:r>
          </a:p>
        </p:txBody>
      </p:sp>
      <p:sp>
        <p:nvSpPr>
          <p:cNvPr id="27" name="文本"/>
          <p:cNvSpPr/>
          <p:nvPr/>
        </p:nvSpPr>
        <p:spPr>
          <a:xfrm>
            <a:off x="3582675" y="3726833"/>
            <a:ext cx="5275575" cy="553998"/>
          </a:xfrm>
          <a:prstGeom prst="rect">
            <a:avLst/>
          </a:prstGeom>
          <a:noFill/>
        </p:spPr>
        <p:txBody>
          <a:bodyPr wrap="square" rtlCol="0">
            <a:spAutoFit/>
          </a:bodyPr>
          <a:lstStyle/>
          <a:p>
            <a:pPr>
              <a:lnSpc>
                <a:spcPct val="150000"/>
              </a:lnSpc>
            </a:pPr>
            <a:r>
              <a:rPr lang="zh-CN" altLang="en-US" sz="2000" spc="85" dirty="0">
                <a:solidFill>
                  <a:schemeClr val="tx1">
                    <a:lumMod val="95000"/>
                    <a:lumOff val="5000"/>
                  </a:schemeClr>
                </a:solidFill>
                <a:latin typeface="+mj-ea"/>
                <a:ea typeface="+mj-ea"/>
              </a:rPr>
              <a:t>让用户参与前期的系统分析与设计。</a:t>
            </a:r>
          </a:p>
        </p:txBody>
      </p:sp>
      <p:sp>
        <p:nvSpPr>
          <p:cNvPr id="28" name="标题 27"/>
          <p:cNvSpPr>
            <a:spLocks noGrp="1"/>
          </p:cNvSpPr>
          <p:nvPr>
            <p:ph type="title"/>
          </p:nvPr>
        </p:nvSpPr>
        <p:spPr/>
        <p:txBody>
          <a:bodyPr/>
          <a:lstStyle/>
          <a:p>
            <a:r>
              <a:rPr lang="zh-CN" altLang="en-US" dirty="0">
                <a:latin typeface="+mj-ea"/>
              </a:rPr>
              <a:t>用例图的作用</a:t>
            </a:r>
            <a:endParaRPr lang="zh-CN" altLang="en-US" dirty="0"/>
          </a:p>
        </p:txBody>
      </p:sp>
      <p:sp>
        <p:nvSpPr>
          <p:cNvPr id="4" name="日期占位符 3"/>
          <p:cNvSpPr>
            <a:spLocks noGrp="1"/>
          </p:cNvSpPr>
          <p:nvPr>
            <p:ph type="dt" sz="half" idx="10"/>
          </p:nvPr>
        </p:nvSpPr>
        <p:spPr/>
        <p:txBody>
          <a:bodyPr/>
          <a:lstStyle/>
          <a:p>
            <a:fld id="{6605A130-FFDB-4496-824B-4C499F6B39EF}" type="datetime1">
              <a:rPr lang="zh-CN" altLang="en-US" smtClean="0"/>
              <a:t>2022/3/30</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20</a:t>
            </a:fld>
            <a:endParaRPr lang="zh-CN" altLang="en-US" dirty="0"/>
          </a:p>
        </p:txBody>
      </p:sp>
    </p:spTree>
    <p:extLst>
      <p:ext uri="{BB962C8B-B14F-4D97-AF65-F5344CB8AC3E}">
        <p14:creationId xmlns:p14="http://schemas.microsoft.com/office/powerpoint/2010/main" val="2891090305"/>
      </p:ext>
    </p:extLst>
  </p:cSld>
  <p:clrMapOvr>
    <a:masterClrMapping/>
  </p:clrMapOvr>
  <p:transition spd="med"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par>
                          <p:cTn id="10" fill="hold">
                            <p:stCondLst>
                              <p:cond delay="500"/>
                            </p:stCondLst>
                            <p:childTnLst>
                              <p:par>
                                <p:cTn id="11" presetID="31" presetClass="entr" presetSubtype="0" fill="hold" grpId="0" nodeType="after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p:cTn id="13" dur="500" fill="hold"/>
                                        <p:tgtEl>
                                          <p:spTgt spid="23"/>
                                        </p:tgtEl>
                                        <p:attrNameLst>
                                          <p:attrName>ppt_w</p:attrName>
                                        </p:attrNameLst>
                                      </p:cBhvr>
                                      <p:tavLst>
                                        <p:tav tm="0">
                                          <p:val>
                                            <p:fltVal val="0"/>
                                          </p:val>
                                        </p:tav>
                                        <p:tav tm="100000">
                                          <p:val>
                                            <p:strVal val="#ppt_w"/>
                                          </p:val>
                                        </p:tav>
                                      </p:tavLst>
                                    </p:anim>
                                    <p:anim calcmode="lin" valueType="num">
                                      <p:cBhvr>
                                        <p:cTn id="14" dur="500" fill="hold"/>
                                        <p:tgtEl>
                                          <p:spTgt spid="23"/>
                                        </p:tgtEl>
                                        <p:attrNameLst>
                                          <p:attrName>ppt_h</p:attrName>
                                        </p:attrNameLst>
                                      </p:cBhvr>
                                      <p:tavLst>
                                        <p:tav tm="0">
                                          <p:val>
                                            <p:fltVal val="0"/>
                                          </p:val>
                                        </p:tav>
                                        <p:tav tm="100000">
                                          <p:val>
                                            <p:strVal val="#ppt_h"/>
                                          </p:val>
                                        </p:tav>
                                      </p:tavLst>
                                    </p:anim>
                                    <p:anim calcmode="lin" valueType="num">
                                      <p:cBhvr>
                                        <p:cTn id="15" dur="500" fill="hold"/>
                                        <p:tgtEl>
                                          <p:spTgt spid="23"/>
                                        </p:tgtEl>
                                        <p:attrNameLst>
                                          <p:attrName>style.rotation</p:attrName>
                                        </p:attrNameLst>
                                      </p:cBhvr>
                                      <p:tavLst>
                                        <p:tav tm="0">
                                          <p:val>
                                            <p:fltVal val="90"/>
                                          </p:val>
                                        </p:tav>
                                        <p:tav tm="100000">
                                          <p:val>
                                            <p:fltVal val="0"/>
                                          </p:val>
                                        </p:tav>
                                      </p:tavLst>
                                    </p:anim>
                                    <p:animEffect transition="in" filter="fade">
                                      <p:cBhvr>
                                        <p:cTn id="16" dur="500"/>
                                        <p:tgtEl>
                                          <p:spTgt spid="23"/>
                                        </p:tgtEl>
                                      </p:cBhvr>
                                    </p:animEffect>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anim calcmode="lin" valueType="num">
                                      <p:cBhvr>
                                        <p:cTn id="21" dur="500" fill="hold"/>
                                        <p:tgtEl>
                                          <p:spTgt spid="22"/>
                                        </p:tgtEl>
                                        <p:attrNameLst>
                                          <p:attrName>ppt_x</p:attrName>
                                        </p:attrNameLst>
                                      </p:cBhvr>
                                      <p:tavLst>
                                        <p:tav tm="0">
                                          <p:val>
                                            <p:strVal val="#ppt_x"/>
                                          </p:val>
                                        </p:tav>
                                        <p:tav tm="100000">
                                          <p:val>
                                            <p:strVal val="#ppt_x"/>
                                          </p:val>
                                        </p:tav>
                                      </p:tavLst>
                                    </p:anim>
                                    <p:anim calcmode="lin" valueType="num">
                                      <p:cBhvr>
                                        <p:cTn id="22" dur="500" fill="hold"/>
                                        <p:tgtEl>
                                          <p:spTgt spid="22"/>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16" presetClass="entr" presetSubtype="37" fill="hold" grpId="0" nodeType="after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barn(outVertical)">
                                      <p:cBhvr>
                                        <p:cTn id="26" dur="500"/>
                                        <p:tgtEl>
                                          <p:spTgt spid="24"/>
                                        </p:tgtEl>
                                      </p:cBhvr>
                                    </p:animEffect>
                                  </p:childTnLst>
                                </p:cTn>
                              </p:par>
                            </p:childTnLst>
                          </p:cTn>
                        </p:par>
                        <p:par>
                          <p:cTn id="27" fill="hold">
                            <p:stCondLst>
                              <p:cond delay="2000"/>
                            </p:stCondLst>
                            <p:childTnLst>
                              <p:par>
                                <p:cTn id="28" presetID="23" presetClass="entr" presetSubtype="16" fill="hold" nodeType="after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p:cTn id="30" dur="500" fill="hold"/>
                                        <p:tgtEl>
                                          <p:spTgt spid="19"/>
                                        </p:tgtEl>
                                        <p:attrNameLst>
                                          <p:attrName>ppt_w</p:attrName>
                                        </p:attrNameLst>
                                      </p:cBhvr>
                                      <p:tavLst>
                                        <p:tav tm="0">
                                          <p:val>
                                            <p:fltVal val="0"/>
                                          </p:val>
                                        </p:tav>
                                        <p:tav tm="100000">
                                          <p:val>
                                            <p:strVal val="#ppt_w"/>
                                          </p:val>
                                        </p:tav>
                                      </p:tavLst>
                                    </p:anim>
                                    <p:anim calcmode="lin" valueType="num">
                                      <p:cBhvr>
                                        <p:cTn id="31" dur="500" fill="hold"/>
                                        <p:tgtEl>
                                          <p:spTgt spid="19"/>
                                        </p:tgtEl>
                                        <p:attrNameLst>
                                          <p:attrName>ppt_h</p:attrName>
                                        </p:attrNameLst>
                                      </p:cBhvr>
                                      <p:tavLst>
                                        <p:tav tm="0">
                                          <p:val>
                                            <p:fltVal val="0"/>
                                          </p:val>
                                        </p:tav>
                                        <p:tav tm="100000">
                                          <p:val>
                                            <p:strVal val="#ppt_h"/>
                                          </p:val>
                                        </p:tav>
                                      </p:tavLst>
                                    </p:anim>
                                  </p:childTnLst>
                                </p:cTn>
                              </p:par>
                            </p:childTnLst>
                          </p:cTn>
                        </p:par>
                        <p:par>
                          <p:cTn id="32" fill="hold">
                            <p:stCondLst>
                              <p:cond delay="2500"/>
                            </p:stCondLst>
                            <p:childTnLst>
                              <p:par>
                                <p:cTn id="33" presetID="22" presetClass="entr" presetSubtype="8"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childTnLst>
                          </p:cTn>
                        </p:par>
                        <p:par>
                          <p:cTn id="36" fill="hold">
                            <p:stCondLst>
                              <p:cond delay="3000"/>
                            </p:stCondLst>
                            <p:childTnLst>
                              <p:par>
                                <p:cTn id="37" presetID="22" presetClass="entr" presetSubtype="8" fill="hold" grpId="0"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23" presetClass="entr" presetSubtype="16" fill="hold" nodeType="click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p:cTn id="44" dur="500" fill="hold"/>
                                        <p:tgtEl>
                                          <p:spTgt spid="10"/>
                                        </p:tgtEl>
                                        <p:attrNameLst>
                                          <p:attrName>ppt_w</p:attrName>
                                        </p:attrNameLst>
                                      </p:cBhvr>
                                      <p:tavLst>
                                        <p:tav tm="0">
                                          <p:val>
                                            <p:fltVal val="0"/>
                                          </p:val>
                                        </p:tav>
                                        <p:tav tm="100000">
                                          <p:val>
                                            <p:strVal val="#ppt_w"/>
                                          </p:val>
                                        </p:tav>
                                      </p:tavLst>
                                    </p:anim>
                                    <p:anim calcmode="lin" valueType="num">
                                      <p:cBhvr>
                                        <p:cTn id="45" dur="500" fill="hold"/>
                                        <p:tgtEl>
                                          <p:spTgt spid="10"/>
                                        </p:tgtEl>
                                        <p:attrNameLst>
                                          <p:attrName>ppt_h</p:attrName>
                                        </p:attrNameLst>
                                      </p:cBhvr>
                                      <p:tavLst>
                                        <p:tav tm="0">
                                          <p:val>
                                            <p:fltVal val="0"/>
                                          </p:val>
                                        </p:tav>
                                        <p:tav tm="100000">
                                          <p:val>
                                            <p:strVal val="#ppt_h"/>
                                          </p:val>
                                        </p:tav>
                                      </p:tavLst>
                                    </p:anim>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left)">
                                      <p:cBhvr>
                                        <p:cTn id="49" dur="500"/>
                                        <p:tgtEl>
                                          <p:spTgt spid="8"/>
                                        </p:tgtEl>
                                      </p:cBhvr>
                                    </p:animEffect>
                                  </p:childTnLst>
                                </p:cTn>
                              </p:par>
                            </p:childTnLst>
                          </p:cTn>
                        </p:par>
                        <p:par>
                          <p:cTn id="50" fill="hold">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wipe(left)">
                                      <p:cBhvr>
                                        <p:cTn id="53" dur="500"/>
                                        <p:tgtEl>
                                          <p:spTgt spid="26"/>
                                        </p:tgtEl>
                                      </p:cBhvr>
                                    </p:animEffect>
                                  </p:childTnLst>
                                </p:cTn>
                              </p:par>
                            </p:childTnLst>
                          </p:cTn>
                        </p:par>
                      </p:childTnLst>
                    </p:cTn>
                  </p:par>
                  <p:par>
                    <p:cTn id="54" fill="hold">
                      <p:stCondLst>
                        <p:cond delay="indefinite"/>
                      </p:stCondLst>
                      <p:childTnLst>
                        <p:par>
                          <p:cTn id="55" fill="hold">
                            <p:stCondLst>
                              <p:cond delay="0"/>
                            </p:stCondLst>
                            <p:childTnLst>
                              <p:par>
                                <p:cTn id="56" presetID="23" presetClass="entr" presetSubtype="16" fill="hold" nodeType="click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p:cTn id="58" dur="500" fill="hold"/>
                                        <p:tgtEl>
                                          <p:spTgt spid="16"/>
                                        </p:tgtEl>
                                        <p:attrNameLst>
                                          <p:attrName>ppt_w</p:attrName>
                                        </p:attrNameLst>
                                      </p:cBhvr>
                                      <p:tavLst>
                                        <p:tav tm="0">
                                          <p:val>
                                            <p:fltVal val="0"/>
                                          </p:val>
                                        </p:tav>
                                        <p:tav tm="100000">
                                          <p:val>
                                            <p:strVal val="#ppt_w"/>
                                          </p:val>
                                        </p:tav>
                                      </p:tavLst>
                                    </p:anim>
                                    <p:anim calcmode="lin" valueType="num">
                                      <p:cBhvr>
                                        <p:cTn id="59" dur="500" fill="hold"/>
                                        <p:tgtEl>
                                          <p:spTgt spid="16"/>
                                        </p:tgtEl>
                                        <p:attrNameLst>
                                          <p:attrName>ppt_h</p:attrName>
                                        </p:attrNameLst>
                                      </p:cBhvr>
                                      <p:tavLst>
                                        <p:tav tm="0">
                                          <p:val>
                                            <p:fltVal val="0"/>
                                          </p:val>
                                        </p:tav>
                                        <p:tav tm="100000">
                                          <p:val>
                                            <p:strVal val="#ppt_h"/>
                                          </p:val>
                                        </p:tav>
                                      </p:tavLst>
                                    </p:anim>
                                  </p:childTnLst>
                                </p:cTn>
                              </p:par>
                            </p:childTnLst>
                          </p:cTn>
                        </p:par>
                        <p:par>
                          <p:cTn id="60" fill="hold">
                            <p:stCondLst>
                              <p:cond delay="500"/>
                            </p:stCondLst>
                            <p:childTnLst>
                              <p:par>
                                <p:cTn id="61" presetID="22" presetClass="entr" presetSubtype="8" fill="hold" nodeType="after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wipe(left)">
                                      <p:cBhvr>
                                        <p:cTn id="63" dur="500"/>
                                        <p:tgtEl>
                                          <p:spTgt spid="9"/>
                                        </p:tgtEl>
                                      </p:cBhvr>
                                    </p:animEffect>
                                  </p:childTnLst>
                                </p:cTn>
                              </p:par>
                            </p:childTnLst>
                          </p:cTn>
                        </p:par>
                        <p:par>
                          <p:cTn id="64" fill="hold">
                            <p:stCondLst>
                              <p:cond delay="1000"/>
                            </p:stCondLst>
                            <p:childTnLst>
                              <p:par>
                                <p:cTn id="65" presetID="22" presetClass="entr" presetSubtype="8" fill="hold" grpId="0" nodeType="after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wipe(left)">
                                      <p:cBhvr>
                                        <p:cTn id="6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3" grpId="0" animBg="1"/>
      <p:bldP spid="22" grpId="0" animBg="1"/>
      <p:bldP spid="24" grpId="0"/>
      <p:bldP spid="25" grpId="0"/>
      <p:bldP spid="26" grpId="0"/>
      <p:bldP spid="2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468782" y="1220733"/>
            <a:ext cx="6245194" cy="1674019"/>
            <a:chOff x="1517650" y="1959724"/>
            <a:chExt cx="5932488" cy="2232026"/>
          </a:xfrm>
        </p:grpSpPr>
        <p:grpSp>
          <p:nvGrpSpPr>
            <p:cNvPr id="3" name="Group 7"/>
            <p:cNvGrpSpPr>
              <a:grpSpLocks/>
            </p:cNvGrpSpPr>
            <p:nvPr/>
          </p:nvGrpSpPr>
          <p:grpSpPr bwMode="auto">
            <a:xfrm>
              <a:off x="4381500" y="1959724"/>
              <a:ext cx="3068638" cy="2232025"/>
              <a:chOff x="3168" y="1424"/>
              <a:chExt cx="1933" cy="1406"/>
            </a:xfrm>
          </p:grpSpPr>
          <p:sp>
            <p:nvSpPr>
              <p:cNvPr id="67592" name="Rectangle 8"/>
              <p:cNvSpPr>
                <a:spLocks noChangeArrowheads="1"/>
              </p:cNvSpPr>
              <p:nvPr/>
            </p:nvSpPr>
            <p:spPr bwMode="auto">
              <a:xfrm>
                <a:off x="3330" y="1424"/>
                <a:ext cx="815" cy="1399"/>
              </a:xfrm>
              <a:prstGeom prst="rect">
                <a:avLst/>
              </a:prstGeom>
              <a:ln>
                <a:headEnd type="none" w="sm" len="sm"/>
                <a:tailEnd type="none" w="sm" len="sm"/>
              </a:ln>
            </p:spPr>
            <p:style>
              <a:lnRef idx="0">
                <a:schemeClr val="accent2"/>
              </a:lnRef>
              <a:fillRef idx="3">
                <a:schemeClr val="accent2"/>
              </a:fillRef>
              <a:effectRef idx="3">
                <a:schemeClr val="accent2"/>
              </a:effectRef>
              <a:fontRef idx="minor">
                <a:schemeClr val="lt1"/>
              </a:fontRef>
            </p:style>
            <p:txBody>
              <a:bodyPr wrap="none" anchor="ctr"/>
              <a:lstStyle/>
              <a:p>
                <a:pPr algn="ctr" defTabSz="646510">
                  <a:buClr>
                    <a:schemeClr val="bg2"/>
                  </a:buClr>
                  <a:buSzPct val="75000"/>
                  <a:buFont typeface="Wingdings" pitchFamily="2" charset="2"/>
                  <a:buChar char="n"/>
                </a:pPr>
                <a:endParaRPr lang="zh-CN" altLang="zh-CN" sz="2400">
                  <a:solidFill>
                    <a:schemeClr val="tx1"/>
                  </a:solidFill>
                  <a:latin typeface="+mj-ea"/>
                  <a:ea typeface="+mj-ea"/>
                </a:endParaRPr>
              </a:p>
            </p:txBody>
          </p:sp>
          <p:sp>
            <p:nvSpPr>
              <p:cNvPr id="67593" name="Rectangle 9"/>
              <p:cNvSpPr>
                <a:spLocks noChangeArrowheads="1"/>
              </p:cNvSpPr>
              <p:nvPr/>
            </p:nvSpPr>
            <p:spPr bwMode="auto">
              <a:xfrm>
                <a:off x="4241" y="1431"/>
                <a:ext cx="815" cy="1399"/>
              </a:xfrm>
              <a:prstGeom prst="rect">
                <a:avLst/>
              </a:prstGeom>
              <a:ln>
                <a:headEnd type="none" w="sm" len="sm"/>
                <a:tailEnd type="none" w="sm" len="sm"/>
              </a:ln>
            </p:spPr>
            <p:style>
              <a:lnRef idx="0">
                <a:schemeClr val="accent2"/>
              </a:lnRef>
              <a:fillRef idx="3">
                <a:schemeClr val="accent2"/>
              </a:fillRef>
              <a:effectRef idx="3">
                <a:schemeClr val="accent2"/>
              </a:effectRef>
              <a:fontRef idx="minor">
                <a:schemeClr val="lt1"/>
              </a:fontRef>
            </p:style>
            <p:txBody>
              <a:bodyPr wrap="none" anchor="ctr"/>
              <a:lstStyle/>
              <a:p>
                <a:pPr algn="ctr" defTabSz="646510">
                  <a:buClr>
                    <a:schemeClr val="bg2"/>
                  </a:buClr>
                  <a:buSzPct val="75000"/>
                  <a:buFont typeface="Wingdings" pitchFamily="2" charset="2"/>
                  <a:buChar char="n"/>
                </a:pPr>
                <a:endParaRPr lang="zh-CN" altLang="zh-CN" sz="2400">
                  <a:solidFill>
                    <a:schemeClr val="tx1"/>
                  </a:solidFill>
                  <a:latin typeface="+mj-ea"/>
                  <a:ea typeface="+mj-ea"/>
                </a:endParaRPr>
              </a:p>
            </p:txBody>
          </p:sp>
          <p:sp>
            <p:nvSpPr>
              <p:cNvPr id="67594" name="Rectangle 10"/>
              <p:cNvSpPr>
                <a:spLocks noChangeArrowheads="1"/>
              </p:cNvSpPr>
              <p:nvPr/>
            </p:nvSpPr>
            <p:spPr bwMode="auto">
              <a:xfrm>
                <a:off x="3168" y="1514"/>
                <a:ext cx="1121" cy="288"/>
              </a:xfrm>
              <a:prstGeom prst="rect">
                <a:avLst/>
              </a:prstGeom>
              <a:noFill/>
              <a:ln w="9525">
                <a:noFill/>
                <a:miter lim="800000"/>
                <a:headEnd/>
                <a:tailEnd/>
              </a:ln>
              <a:effectLst/>
            </p:spPr>
            <p:txBody>
              <a:bodyPr lIns="65078" tIns="32540" rIns="65078" bIns="32540">
                <a:spAutoFit/>
              </a:bodyPr>
              <a:lstStyle/>
              <a:p>
                <a:pPr algn="ctr" defTabSz="646510" eaLnBrk="0" hangingPunct="0"/>
                <a:r>
                  <a:rPr lang="zh-CN" altLang="en-US" b="1">
                    <a:solidFill>
                      <a:schemeClr val="bg1"/>
                    </a:solidFill>
                    <a:latin typeface="+mj-ea"/>
                    <a:ea typeface="+mj-ea"/>
                  </a:rPr>
                  <a:t>实现</a:t>
                </a:r>
              </a:p>
            </p:txBody>
          </p:sp>
          <p:sp>
            <p:nvSpPr>
              <p:cNvPr id="67595" name="Rectangle 11"/>
              <p:cNvSpPr>
                <a:spLocks noChangeArrowheads="1"/>
              </p:cNvSpPr>
              <p:nvPr/>
            </p:nvSpPr>
            <p:spPr bwMode="auto">
              <a:xfrm>
                <a:off x="4145" y="1514"/>
                <a:ext cx="956" cy="288"/>
              </a:xfrm>
              <a:prstGeom prst="rect">
                <a:avLst/>
              </a:prstGeom>
              <a:noFill/>
              <a:ln w="9525">
                <a:noFill/>
                <a:miter lim="800000"/>
                <a:headEnd/>
                <a:tailEnd/>
              </a:ln>
              <a:effectLst/>
            </p:spPr>
            <p:txBody>
              <a:bodyPr lIns="65078" tIns="32540" rIns="65078" bIns="32540">
                <a:spAutoFit/>
              </a:bodyPr>
              <a:lstStyle/>
              <a:p>
                <a:pPr algn="ctr" defTabSz="646510" eaLnBrk="0" hangingPunct="0"/>
                <a:r>
                  <a:rPr lang="zh-CN" altLang="en-US" b="1">
                    <a:solidFill>
                      <a:schemeClr val="bg1"/>
                    </a:solidFill>
                    <a:latin typeface="+mj-ea"/>
                    <a:ea typeface="+mj-ea"/>
                  </a:rPr>
                  <a:t>测试</a:t>
                </a:r>
              </a:p>
            </p:txBody>
          </p:sp>
        </p:grpSp>
        <p:sp>
          <p:nvSpPr>
            <p:cNvPr id="67596" name="Rectangle 12"/>
            <p:cNvSpPr>
              <a:spLocks noChangeArrowheads="1"/>
            </p:cNvSpPr>
            <p:nvPr/>
          </p:nvSpPr>
          <p:spPr bwMode="auto">
            <a:xfrm>
              <a:off x="3170238" y="1970837"/>
              <a:ext cx="1293813" cy="2220913"/>
            </a:xfrm>
            <a:prstGeom prst="rect">
              <a:avLst/>
            </a:prstGeom>
            <a:ln>
              <a:headEnd type="none" w="sm" len="sm"/>
              <a:tailEnd type="none" w="sm" len="sm"/>
            </a:ln>
          </p:spPr>
          <p:style>
            <a:lnRef idx="0">
              <a:schemeClr val="accent2"/>
            </a:lnRef>
            <a:fillRef idx="3">
              <a:schemeClr val="accent2"/>
            </a:fillRef>
            <a:effectRef idx="3">
              <a:schemeClr val="accent2"/>
            </a:effectRef>
            <a:fontRef idx="minor">
              <a:schemeClr val="lt1"/>
            </a:fontRef>
          </p:style>
          <p:txBody>
            <a:bodyPr wrap="none" anchor="ctr"/>
            <a:lstStyle/>
            <a:p>
              <a:pPr algn="ctr" defTabSz="646510">
                <a:buClr>
                  <a:schemeClr val="bg2"/>
                </a:buClr>
                <a:buSzPct val="75000"/>
                <a:buFont typeface="Wingdings" pitchFamily="2" charset="2"/>
                <a:buChar char="n"/>
              </a:pPr>
              <a:endParaRPr lang="zh-CN" altLang="zh-CN" sz="2400">
                <a:solidFill>
                  <a:schemeClr val="tx1"/>
                </a:solidFill>
                <a:latin typeface="+mj-ea"/>
                <a:ea typeface="+mj-ea"/>
              </a:endParaRPr>
            </a:p>
          </p:txBody>
        </p:sp>
        <p:sp>
          <p:nvSpPr>
            <p:cNvPr id="67597" name="Rectangle 13"/>
            <p:cNvSpPr>
              <a:spLocks noChangeArrowheads="1"/>
            </p:cNvSpPr>
            <p:nvPr/>
          </p:nvSpPr>
          <p:spPr bwMode="auto">
            <a:xfrm>
              <a:off x="1724025" y="1970837"/>
              <a:ext cx="1293813" cy="2220913"/>
            </a:xfrm>
            <a:prstGeom prst="rect">
              <a:avLst/>
            </a:prstGeom>
            <a:ln>
              <a:headEnd type="none" w="sm" len="sm"/>
              <a:tailEnd type="none" w="sm" len="sm"/>
            </a:ln>
          </p:spPr>
          <p:style>
            <a:lnRef idx="0">
              <a:schemeClr val="accent2"/>
            </a:lnRef>
            <a:fillRef idx="3">
              <a:schemeClr val="accent2"/>
            </a:fillRef>
            <a:effectRef idx="3">
              <a:schemeClr val="accent2"/>
            </a:effectRef>
            <a:fontRef idx="minor">
              <a:schemeClr val="lt1"/>
            </a:fontRef>
          </p:style>
          <p:txBody>
            <a:bodyPr wrap="none" anchor="ctr"/>
            <a:lstStyle/>
            <a:p>
              <a:pPr algn="ctr" defTabSz="646510">
                <a:buClr>
                  <a:schemeClr val="bg2"/>
                </a:buClr>
                <a:buSzPct val="75000"/>
                <a:buFont typeface="Wingdings" pitchFamily="2" charset="2"/>
                <a:buChar char="n"/>
              </a:pPr>
              <a:endParaRPr lang="zh-CN" altLang="zh-CN" sz="2400">
                <a:solidFill>
                  <a:schemeClr val="tx1"/>
                </a:solidFill>
                <a:latin typeface="+mj-ea"/>
                <a:ea typeface="+mj-ea"/>
              </a:endParaRPr>
            </a:p>
          </p:txBody>
        </p:sp>
        <p:sp>
          <p:nvSpPr>
            <p:cNvPr id="67598" name="Rectangle 14"/>
            <p:cNvSpPr>
              <a:spLocks noChangeArrowheads="1"/>
            </p:cNvSpPr>
            <p:nvPr/>
          </p:nvSpPr>
          <p:spPr bwMode="auto">
            <a:xfrm>
              <a:off x="1517650" y="2135936"/>
              <a:ext cx="1654175" cy="456952"/>
            </a:xfrm>
            <a:prstGeom prst="rect">
              <a:avLst/>
            </a:prstGeom>
            <a:noFill/>
            <a:ln w="9525">
              <a:noFill/>
              <a:miter lim="800000"/>
              <a:headEnd/>
              <a:tailEnd/>
            </a:ln>
            <a:effectLst/>
          </p:spPr>
          <p:txBody>
            <a:bodyPr lIns="65078" tIns="32540" rIns="65078" bIns="32540">
              <a:spAutoFit/>
            </a:bodyPr>
            <a:lstStyle/>
            <a:p>
              <a:pPr algn="ctr" defTabSz="646510" eaLnBrk="0" hangingPunct="0"/>
              <a:r>
                <a:rPr lang="zh-CN" altLang="en-US" b="1" dirty="0">
                  <a:solidFill>
                    <a:schemeClr val="bg1"/>
                  </a:solidFill>
                  <a:latin typeface="+mj-ea"/>
                  <a:ea typeface="+mj-ea"/>
                </a:rPr>
                <a:t>需求</a:t>
              </a:r>
              <a:endParaRPr lang="zh-CN" altLang="zh-CN" b="1" dirty="0">
                <a:solidFill>
                  <a:schemeClr val="bg1"/>
                </a:solidFill>
                <a:latin typeface="+mj-ea"/>
                <a:ea typeface="+mj-ea"/>
              </a:endParaRPr>
            </a:p>
          </p:txBody>
        </p:sp>
        <p:sp>
          <p:nvSpPr>
            <p:cNvPr id="67599" name="Rectangle 15"/>
            <p:cNvSpPr>
              <a:spLocks noChangeArrowheads="1"/>
            </p:cNvSpPr>
            <p:nvPr/>
          </p:nvSpPr>
          <p:spPr bwMode="auto">
            <a:xfrm>
              <a:off x="3065463" y="2113712"/>
              <a:ext cx="1517651" cy="826284"/>
            </a:xfrm>
            <a:prstGeom prst="rect">
              <a:avLst/>
            </a:prstGeom>
            <a:noFill/>
            <a:ln w="9525">
              <a:noFill/>
              <a:miter lim="800000"/>
              <a:headEnd/>
              <a:tailEnd/>
            </a:ln>
            <a:effectLst/>
          </p:spPr>
          <p:txBody>
            <a:bodyPr lIns="65078" tIns="32540" rIns="65078" bIns="32540">
              <a:spAutoFit/>
            </a:bodyPr>
            <a:lstStyle/>
            <a:p>
              <a:pPr algn="ctr" defTabSz="646510" eaLnBrk="0" hangingPunct="0"/>
              <a:r>
                <a:rPr lang="zh-CN" altLang="en-US" b="1" dirty="0">
                  <a:solidFill>
                    <a:schemeClr val="bg1"/>
                  </a:solidFill>
                  <a:latin typeface="+mj-ea"/>
                  <a:ea typeface="+mj-ea"/>
                </a:rPr>
                <a:t>分析和设计</a:t>
              </a:r>
            </a:p>
          </p:txBody>
        </p:sp>
      </p:grpSp>
      <p:grpSp>
        <p:nvGrpSpPr>
          <p:cNvPr id="8" name="组合 7"/>
          <p:cNvGrpSpPr/>
          <p:nvPr/>
        </p:nvGrpSpPr>
        <p:grpSpPr>
          <a:xfrm>
            <a:off x="1366841" y="2003360"/>
            <a:ext cx="6657975" cy="825335"/>
            <a:chOff x="1409700" y="2816974"/>
            <a:chExt cx="6324600" cy="1100447"/>
          </a:xfrm>
          <a:solidFill>
            <a:schemeClr val="bg1">
              <a:lumMod val="95000"/>
            </a:schemeClr>
          </a:solidFill>
        </p:grpSpPr>
        <p:sp>
          <p:nvSpPr>
            <p:cNvPr id="67600" name="Freeform 16"/>
            <p:cNvSpPr>
              <a:spLocks/>
            </p:cNvSpPr>
            <p:nvPr/>
          </p:nvSpPr>
          <p:spPr bwMode="auto">
            <a:xfrm>
              <a:off x="1409700" y="2816974"/>
              <a:ext cx="6324600" cy="838200"/>
            </a:xfrm>
            <a:custGeom>
              <a:avLst/>
              <a:gdLst/>
              <a:ahLst/>
              <a:cxnLst>
                <a:cxn ang="0">
                  <a:pos x="2486" y="0"/>
                </a:cxn>
                <a:cxn ang="0">
                  <a:pos x="3026" y="19"/>
                </a:cxn>
                <a:cxn ang="0">
                  <a:pos x="3471" y="32"/>
                </a:cxn>
                <a:cxn ang="0">
                  <a:pos x="3894" y="63"/>
                </a:cxn>
                <a:cxn ang="0">
                  <a:pos x="4292" y="88"/>
                </a:cxn>
                <a:cxn ang="0">
                  <a:pos x="4550" y="132"/>
                </a:cxn>
                <a:cxn ang="0">
                  <a:pos x="4832" y="176"/>
                </a:cxn>
                <a:cxn ang="0">
                  <a:pos x="4926" y="221"/>
                </a:cxn>
                <a:cxn ang="0">
                  <a:pos x="4996" y="284"/>
                </a:cxn>
                <a:cxn ang="0">
                  <a:pos x="4926" y="340"/>
                </a:cxn>
                <a:cxn ang="0">
                  <a:pos x="4832" y="397"/>
                </a:cxn>
                <a:cxn ang="0">
                  <a:pos x="4550" y="441"/>
                </a:cxn>
                <a:cxn ang="0">
                  <a:pos x="4292" y="485"/>
                </a:cxn>
                <a:cxn ang="0">
                  <a:pos x="3894" y="517"/>
                </a:cxn>
                <a:cxn ang="0">
                  <a:pos x="3471" y="542"/>
                </a:cxn>
                <a:cxn ang="0">
                  <a:pos x="3026" y="561"/>
                </a:cxn>
                <a:cxn ang="0">
                  <a:pos x="2486" y="561"/>
                </a:cxn>
                <a:cxn ang="0">
                  <a:pos x="1994" y="561"/>
                </a:cxn>
                <a:cxn ang="0">
                  <a:pos x="1525" y="542"/>
                </a:cxn>
                <a:cxn ang="0">
                  <a:pos x="1126" y="517"/>
                </a:cxn>
                <a:cxn ang="0">
                  <a:pos x="751" y="485"/>
                </a:cxn>
                <a:cxn ang="0">
                  <a:pos x="422" y="441"/>
                </a:cxn>
                <a:cxn ang="0">
                  <a:pos x="211" y="397"/>
                </a:cxn>
                <a:cxn ang="0">
                  <a:pos x="47" y="340"/>
                </a:cxn>
                <a:cxn ang="0">
                  <a:pos x="0" y="284"/>
                </a:cxn>
                <a:cxn ang="0">
                  <a:pos x="47" y="221"/>
                </a:cxn>
                <a:cxn ang="0">
                  <a:pos x="211" y="176"/>
                </a:cxn>
                <a:cxn ang="0">
                  <a:pos x="422" y="132"/>
                </a:cxn>
                <a:cxn ang="0">
                  <a:pos x="751" y="88"/>
                </a:cxn>
                <a:cxn ang="0">
                  <a:pos x="1126" y="63"/>
                </a:cxn>
                <a:cxn ang="0">
                  <a:pos x="1525" y="32"/>
                </a:cxn>
                <a:cxn ang="0">
                  <a:pos x="1994" y="19"/>
                </a:cxn>
                <a:cxn ang="0">
                  <a:pos x="2486" y="0"/>
                </a:cxn>
              </a:cxnLst>
              <a:rect l="0" t="0" r="r" b="b"/>
              <a:pathLst>
                <a:path w="4997" h="562">
                  <a:moveTo>
                    <a:pt x="2486" y="0"/>
                  </a:moveTo>
                  <a:lnTo>
                    <a:pt x="3026" y="19"/>
                  </a:lnTo>
                  <a:lnTo>
                    <a:pt x="3471" y="32"/>
                  </a:lnTo>
                  <a:lnTo>
                    <a:pt x="3894" y="63"/>
                  </a:lnTo>
                  <a:lnTo>
                    <a:pt x="4292" y="88"/>
                  </a:lnTo>
                  <a:lnTo>
                    <a:pt x="4550" y="132"/>
                  </a:lnTo>
                  <a:lnTo>
                    <a:pt x="4832" y="176"/>
                  </a:lnTo>
                  <a:lnTo>
                    <a:pt x="4926" y="221"/>
                  </a:lnTo>
                  <a:lnTo>
                    <a:pt x="4996" y="284"/>
                  </a:lnTo>
                  <a:lnTo>
                    <a:pt x="4926" y="340"/>
                  </a:lnTo>
                  <a:lnTo>
                    <a:pt x="4832" y="397"/>
                  </a:lnTo>
                  <a:lnTo>
                    <a:pt x="4550" y="441"/>
                  </a:lnTo>
                  <a:lnTo>
                    <a:pt x="4292" y="485"/>
                  </a:lnTo>
                  <a:lnTo>
                    <a:pt x="3894" y="517"/>
                  </a:lnTo>
                  <a:lnTo>
                    <a:pt x="3471" y="542"/>
                  </a:lnTo>
                  <a:lnTo>
                    <a:pt x="3026" y="561"/>
                  </a:lnTo>
                  <a:lnTo>
                    <a:pt x="2486" y="561"/>
                  </a:lnTo>
                  <a:lnTo>
                    <a:pt x="1994" y="561"/>
                  </a:lnTo>
                  <a:lnTo>
                    <a:pt x="1525" y="542"/>
                  </a:lnTo>
                  <a:lnTo>
                    <a:pt x="1126" y="517"/>
                  </a:lnTo>
                  <a:lnTo>
                    <a:pt x="751" y="485"/>
                  </a:lnTo>
                  <a:lnTo>
                    <a:pt x="422" y="441"/>
                  </a:lnTo>
                  <a:lnTo>
                    <a:pt x="211" y="397"/>
                  </a:lnTo>
                  <a:lnTo>
                    <a:pt x="47" y="340"/>
                  </a:lnTo>
                  <a:lnTo>
                    <a:pt x="0" y="284"/>
                  </a:lnTo>
                  <a:lnTo>
                    <a:pt x="47" y="221"/>
                  </a:lnTo>
                  <a:lnTo>
                    <a:pt x="211" y="176"/>
                  </a:lnTo>
                  <a:lnTo>
                    <a:pt x="422" y="132"/>
                  </a:lnTo>
                  <a:lnTo>
                    <a:pt x="751" y="88"/>
                  </a:lnTo>
                  <a:lnTo>
                    <a:pt x="1126" y="63"/>
                  </a:lnTo>
                  <a:lnTo>
                    <a:pt x="1525" y="32"/>
                  </a:lnTo>
                  <a:lnTo>
                    <a:pt x="1994" y="19"/>
                  </a:lnTo>
                  <a:lnTo>
                    <a:pt x="2486" y="0"/>
                  </a:lnTo>
                </a:path>
              </a:pathLst>
            </a:custGeom>
            <a:grpFill/>
            <a:ln w="19050" cap="flat" cmpd="sng">
              <a:solidFill>
                <a:schemeClr val="tx1"/>
              </a:solidFill>
              <a:prstDash val="dash"/>
              <a:round/>
              <a:headEnd type="none" w="sm" len="sm"/>
              <a:tailEnd type="none" w="sm" len="sm"/>
            </a:ln>
            <a:effectLst/>
          </p:spPr>
          <p:txBody>
            <a:bodyPr lIns="65078" tIns="32540" rIns="65078" bIns="32540"/>
            <a:lstStyle/>
            <a:p>
              <a:endParaRPr lang="zh-CN" altLang="en-US" dirty="0">
                <a:latin typeface="+mj-ea"/>
                <a:ea typeface="+mj-ea"/>
              </a:endParaRPr>
            </a:p>
          </p:txBody>
        </p:sp>
        <p:sp>
          <p:nvSpPr>
            <p:cNvPr id="67601" name="Rectangle 17"/>
            <p:cNvSpPr>
              <a:spLocks noChangeArrowheads="1"/>
            </p:cNvSpPr>
            <p:nvPr/>
          </p:nvSpPr>
          <p:spPr bwMode="auto">
            <a:xfrm>
              <a:off x="2191657" y="3009062"/>
              <a:ext cx="4862287" cy="908359"/>
            </a:xfrm>
            <a:prstGeom prst="rect">
              <a:avLst/>
            </a:prstGeom>
            <a:noFill/>
            <a:ln w="9525">
              <a:noFill/>
              <a:miter lim="800000"/>
              <a:headEnd/>
              <a:tailEnd/>
            </a:ln>
            <a:effectLst/>
          </p:spPr>
          <p:txBody>
            <a:bodyPr wrap="square" lIns="65078" tIns="32540" rIns="65078" bIns="32540">
              <a:spAutoFit/>
            </a:bodyPr>
            <a:lstStyle/>
            <a:p>
              <a:pPr algn="ctr" defTabSz="646510" eaLnBrk="0" hangingPunct="0"/>
              <a:r>
                <a:rPr lang="en-US" altLang="zh-CN" sz="2000" dirty="0">
                  <a:latin typeface="+mj-ea"/>
                  <a:ea typeface="+mj-ea"/>
                </a:rPr>
                <a:t>Use Cases </a:t>
              </a:r>
              <a:r>
                <a:rPr lang="zh-CN" altLang="en-US" sz="2000" dirty="0">
                  <a:latin typeface="+mj-ea"/>
                  <a:ea typeface="+mj-ea"/>
                </a:rPr>
                <a:t>把所有这些过程绑到一起</a:t>
              </a:r>
              <a:endParaRPr lang="zh-CN" altLang="en-US" dirty="0">
                <a:latin typeface="+mj-ea"/>
                <a:ea typeface="+mj-ea"/>
              </a:endParaRPr>
            </a:p>
          </p:txBody>
        </p:sp>
      </p:grpSp>
      <p:sp>
        <p:nvSpPr>
          <p:cNvPr id="4" name="文本框 3"/>
          <p:cNvSpPr txBox="1"/>
          <p:nvPr/>
        </p:nvSpPr>
        <p:spPr>
          <a:xfrm>
            <a:off x="464665" y="3286573"/>
            <a:ext cx="8462328" cy="1107996"/>
          </a:xfrm>
          <a:prstGeom prst="rect">
            <a:avLst/>
          </a:prstGeom>
          <a:solidFill>
            <a:schemeClr val="bg1">
              <a:lumMod val="95000"/>
            </a:schemeClr>
          </a:solidFill>
          <a:ln w="19050">
            <a:solidFill>
              <a:schemeClr val="tx1"/>
            </a:solidFill>
            <a:prstDash val="dash"/>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zh-CN" altLang="en-US" sz="2200" dirty="0">
                <a:solidFill>
                  <a:schemeClr val="tx1"/>
                </a:solidFill>
                <a:latin typeface="+mj-ea"/>
                <a:ea typeface="+mj-ea"/>
              </a:rPr>
              <a:t>用例图是从需求分析报告到软件系统设计的第一步，也是系统整个分析过程中最重要的图，它的改变将影响到其它图，用例建模贯穿整个软件开发的过程。</a:t>
            </a:r>
          </a:p>
        </p:txBody>
      </p:sp>
      <p:sp>
        <p:nvSpPr>
          <p:cNvPr id="11" name="标题 10"/>
          <p:cNvSpPr>
            <a:spLocks noGrp="1"/>
          </p:cNvSpPr>
          <p:nvPr>
            <p:ph type="title"/>
          </p:nvPr>
        </p:nvSpPr>
        <p:spPr/>
        <p:txBody>
          <a:bodyPr/>
          <a:lstStyle/>
          <a:p>
            <a:r>
              <a:rPr lang="zh-CN" altLang="en-US" dirty="0"/>
              <a:t>用例图对开发的意义</a:t>
            </a:r>
          </a:p>
        </p:txBody>
      </p:sp>
      <p:sp>
        <p:nvSpPr>
          <p:cNvPr id="6" name="日期占位符 5"/>
          <p:cNvSpPr>
            <a:spLocks noGrp="1"/>
          </p:cNvSpPr>
          <p:nvPr>
            <p:ph type="dt" sz="half" idx="10"/>
          </p:nvPr>
        </p:nvSpPr>
        <p:spPr/>
        <p:txBody>
          <a:bodyPr/>
          <a:lstStyle/>
          <a:p>
            <a:fld id="{81615BFA-0D69-428D-AA81-20C01B0F322B}" type="datetime1">
              <a:rPr lang="zh-CN" altLang="en-US" smtClean="0"/>
              <a:t>2022/3/30</a:t>
            </a:fld>
            <a:endParaRPr lang="zh-CN" altLang="en-US"/>
          </a:p>
        </p:txBody>
      </p:sp>
      <p:sp>
        <p:nvSpPr>
          <p:cNvPr id="9" name="页脚占位符 8"/>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21</a:t>
            </a:fld>
            <a:endParaRPr lang="zh-CN" altLang="en-US" dirty="0"/>
          </a:p>
        </p:txBody>
      </p:sp>
    </p:spTree>
    <p:extLst>
      <p:ext uri="{BB962C8B-B14F-4D97-AF65-F5344CB8AC3E}">
        <p14:creationId xmlns:p14="http://schemas.microsoft.com/office/powerpoint/2010/main" val="388994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outVertical)">
                                      <p:cBhvr>
                                        <p:cTn id="11" dur="500"/>
                                        <p:tgtEl>
                                          <p:spTgt spid="8"/>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3" name="Rectangle 5"/>
          <p:cNvSpPr>
            <a:spLocks noChangeArrowheads="1"/>
          </p:cNvSpPr>
          <p:nvPr/>
        </p:nvSpPr>
        <p:spPr bwMode="auto">
          <a:xfrm>
            <a:off x="2943225" y="1375172"/>
            <a:ext cx="6858000" cy="300082"/>
          </a:xfrm>
          <a:prstGeom prst="rect">
            <a:avLst/>
          </a:prstGeom>
          <a:noFill/>
          <a:ln w="9525">
            <a:noFill/>
            <a:miter lim="800000"/>
            <a:headEnd/>
            <a:tailEnd/>
          </a:ln>
          <a:effectLst/>
        </p:spPr>
        <p:txBody>
          <a:bodyPr>
            <a:spAutoFit/>
          </a:bodyPr>
          <a:lstStyle/>
          <a:p>
            <a:endParaRPr lang="zh-CN" altLang="en-US" sz="1350"/>
          </a:p>
        </p:txBody>
      </p:sp>
      <p:pic>
        <p:nvPicPr>
          <p:cNvPr id="237572" name="Picture 4" descr="3T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699586" y="697831"/>
            <a:ext cx="5833878" cy="4286280"/>
          </a:xfrm>
          <a:prstGeom prst="rect">
            <a:avLst/>
          </a:prstGeom>
        </p:spPr>
        <p:style>
          <a:lnRef idx="2">
            <a:schemeClr val="accent1"/>
          </a:lnRef>
          <a:fillRef idx="1">
            <a:schemeClr val="lt1"/>
          </a:fillRef>
          <a:effectRef idx="0">
            <a:schemeClr val="accent1"/>
          </a:effectRef>
          <a:fontRef idx="minor">
            <a:schemeClr val="dk1"/>
          </a:fontRef>
        </p:style>
      </p:pic>
      <p:sp>
        <p:nvSpPr>
          <p:cNvPr id="9" name="标题 8"/>
          <p:cNvSpPr>
            <a:spLocks noGrp="1"/>
          </p:cNvSpPr>
          <p:nvPr>
            <p:ph type="title"/>
          </p:nvPr>
        </p:nvSpPr>
        <p:spPr/>
        <p:txBody>
          <a:bodyPr/>
          <a:lstStyle/>
          <a:p>
            <a:r>
              <a:rPr lang="zh-CN" altLang="en-US" dirty="0"/>
              <a:t>大学信息系统的一个用例图</a:t>
            </a:r>
          </a:p>
        </p:txBody>
      </p:sp>
      <p:sp>
        <p:nvSpPr>
          <p:cNvPr id="4" name="日期占位符 3"/>
          <p:cNvSpPr>
            <a:spLocks noGrp="1"/>
          </p:cNvSpPr>
          <p:nvPr>
            <p:ph type="dt" sz="half" idx="10"/>
          </p:nvPr>
        </p:nvSpPr>
        <p:spPr/>
        <p:txBody>
          <a:bodyPr/>
          <a:lstStyle/>
          <a:p>
            <a:fld id="{CC481988-6163-47A3-B364-0A2801DC36B6}" type="datetime1">
              <a:rPr lang="zh-CN" altLang="en-US" smtClean="0"/>
              <a:t>2022/3/30</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22</a:t>
            </a:fld>
            <a:endParaRPr lang="zh-CN" altLang="en-US" dirty="0"/>
          </a:p>
        </p:txBody>
      </p:sp>
    </p:spTree>
    <p:extLst>
      <p:ext uri="{BB962C8B-B14F-4D97-AF65-F5344CB8AC3E}">
        <p14:creationId xmlns:p14="http://schemas.microsoft.com/office/powerpoint/2010/main" val="1184375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37572"/>
                                        </p:tgtEl>
                                        <p:attrNameLst>
                                          <p:attrName>style.visibility</p:attrName>
                                        </p:attrNameLst>
                                      </p:cBhvr>
                                      <p:to>
                                        <p:strVal val="visible"/>
                                      </p:to>
                                    </p:set>
                                    <p:animEffect transition="in" filter="randombar(horizontal)">
                                      <p:cBhvr>
                                        <p:cTn id="7" dur="500"/>
                                        <p:tgtEl>
                                          <p:spTgt spid="237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用例图中的关系（难点）</a:t>
            </a:r>
          </a:p>
        </p:txBody>
      </p:sp>
      <p:sp>
        <p:nvSpPr>
          <p:cNvPr id="2" name="文本占位符 1"/>
          <p:cNvSpPr>
            <a:spLocks noGrp="1"/>
          </p:cNvSpPr>
          <p:nvPr>
            <p:ph idx="1"/>
          </p:nvPr>
        </p:nvSpPr>
        <p:spPr/>
        <p:txBody>
          <a:bodyPr>
            <a:noAutofit/>
          </a:bodyPr>
          <a:lstStyle/>
          <a:p>
            <a:pPr marL="468059" indent="-385763">
              <a:lnSpc>
                <a:spcPct val="130000"/>
              </a:lnSpc>
              <a:spcBef>
                <a:spcPts val="900"/>
              </a:spcBef>
            </a:pPr>
            <a:r>
              <a:rPr lang="zh-CN" altLang="en-US" sz="2000" dirty="0"/>
              <a:t>用例图中有以下几种关系：</a:t>
            </a:r>
          </a:p>
          <a:p>
            <a:pPr marL="468059" indent="-385763">
              <a:lnSpc>
                <a:spcPct val="130000"/>
              </a:lnSpc>
              <a:spcBef>
                <a:spcPts val="2400"/>
              </a:spcBef>
              <a:buFont typeface="+mj-lt"/>
              <a:buAutoNum type="arabicPeriod"/>
            </a:pPr>
            <a:endParaRPr lang="en-US" altLang="zh-CN" sz="2000" dirty="0">
              <a:solidFill>
                <a:srgbClr val="FF0000"/>
              </a:solidFill>
            </a:endParaRPr>
          </a:p>
          <a:p>
            <a:pPr marL="82296" indent="0">
              <a:lnSpc>
                <a:spcPct val="130000"/>
              </a:lnSpc>
              <a:spcBef>
                <a:spcPts val="3600"/>
              </a:spcBef>
              <a:buNone/>
            </a:pPr>
            <a:r>
              <a:rPr lang="zh-CN" altLang="en-US" sz="2000" dirty="0">
                <a:solidFill>
                  <a:schemeClr val="tx2"/>
                </a:solidFill>
              </a:rPr>
              <a:t>               </a:t>
            </a:r>
            <a:r>
              <a:rPr lang="en-US" altLang="zh-CN" sz="2000" dirty="0">
                <a:solidFill>
                  <a:schemeClr val="tx2"/>
                </a:solidFill>
              </a:rPr>
              <a:t>1.  </a:t>
            </a:r>
            <a:r>
              <a:rPr lang="zh-CN" altLang="en-US" sz="2000" dirty="0">
                <a:solidFill>
                  <a:schemeClr val="tx2"/>
                </a:solidFill>
              </a:rPr>
              <a:t>关联                                       </a:t>
            </a:r>
            <a:r>
              <a:rPr lang="en-US" altLang="zh-CN" sz="2000" dirty="0">
                <a:solidFill>
                  <a:schemeClr val="tx2"/>
                </a:solidFill>
              </a:rPr>
              <a:t>2. </a:t>
            </a:r>
            <a:r>
              <a:rPr lang="zh-CN" altLang="en-US" sz="2000" dirty="0">
                <a:solidFill>
                  <a:schemeClr val="tx2"/>
                </a:solidFill>
              </a:rPr>
              <a:t>泛化</a:t>
            </a:r>
          </a:p>
          <a:p>
            <a:pPr marL="468059" indent="-385763">
              <a:lnSpc>
                <a:spcPct val="130000"/>
              </a:lnSpc>
              <a:spcBef>
                <a:spcPts val="2400"/>
              </a:spcBef>
              <a:buFont typeface="+mj-lt"/>
              <a:buAutoNum type="arabicPeriod"/>
            </a:pPr>
            <a:endParaRPr lang="en-US" altLang="zh-CN" sz="2000" dirty="0"/>
          </a:p>
          <a:p>
            <a:pPr marL="82296" indent="0">
              <a:lnSpc>
                <a:spcPct val="130000"/>
              </a:lnSpc>
              <a:spcBef>
                <a:spcPts val="3600"/>
              </a:spcBef>
              <a:buNone/>
            </a:pPr>
            <a:r>
              <a:rPr lang="zh-CN" altLang="en-US" sz="2000" dirty="0"/>
              <a:t>                </a:t>
            </a:r>
            <a:r>
              <a:rPr lang="en-US" altLang="zh-CN" sz="2000" dirty="0"/>
              <a:t>3.  </a:t>
            </a:r>
            <a:r>
              <a:rPr lang="zh-CN" altLang="en-US" sz="2000" dirty="0"/>
              <a:t>包含                                      </a:t>
            </a:r>
            <a:r>
              <a:rPr lang="en-US" altLang="zh-CN" sz="2000" dirty="0"/>
              <a:t>4.</a:t>
            </a:r>
            <a:r>
              <a:rPr lang="zh-CN" altLang="en-US" sz="2000" dirty="0"/>
              <a:t> 扩展</a:t>
            </a:r>
          </a:p>
        </p:txBody>
      </p:sp>
      <p:sp>
        <p:nvSpPr>
          <p:cNvPr id="4" name="日期占位符 3"/>
          <p:cNvSpPr>
            <a:spLocks noGrp="1"/>
          </p:cNvSpPr>
          <p:nvPr>
            <p:ph type="dt" sz="half" idx="10"/>
          </p:nvPr>
        </p:nvSpPr>
        <p:spPr/>
        <p:txBody>
          <a:bodyPr/>
          <a:lstStyle/>
          <a:p>
            <a:fld id="{5789E062-6F36-4D0E-8AF5-D3DE0CCFA0A5}" type="datetime1">
              <a:rPr lang="zh-CN" altLang="en-US" smtClean="0"/>
              <a:t>2022/3/30</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23</a:t>
            </a:fld>
            <a:endParaRPr lang="zh-CN" altLang="en-US" dirty="0"/>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096" y="1514069"/>
            <a:ext cx="3916417" cy="13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11706" y="1606924"/>
            <a:ext cx="5327000" cy="1191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4864" y="3284097"/>
            <a:ext cx="4596780" cy="1151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3301" y="3348313"/>
            <a:ext cx="4923810" cy="10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166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Effect transition="in" filter="wipe(up)">
                                      <p:cBhvr>
                                        <p:cTn id="11" dur="500"/>
                                        <p:tgtEl>
                                          <p:spTgt spid="2">
                                            <p:txEl>
                                              <p:pRg st="2" end="2"/>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wipe(up)">
                                      <p:cBhvr>
                                        <p:cTn id="15" dur="500"/>
                                        <p:tgtEl>
                                          <p:spTgt spid="2">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randombar(horizont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randombar(horizont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randombar(horizontal)">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randombar(horizontal)">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CN" altLang="en-US" dirty="0"/>
              <a:t>用例图举例</a:t>
            </a:r>
            <a:endParaRPr lang="en-US" dirty="0"/>
          </a:p>
        </p:txBody>
      </p:sp>
      <p:sp>
        <p:nvSpPr>
          <p:cNvPr id="11" name="内容占位符 10"/>
          <p:cNvSpPr>
            <a:spLocks noGrp="1"/>
          </p:cNvSpPr>
          <p:nvPr>
            <p:ph idx="1"/>
          </p:nvPr>
        </p:nvSpPr>
        <p:spPr>
          <a:xfrm>
            <a:off x="724556" y="1283027"/>
            <a:ext cx="3063673" cy="3116169"/>
          </a:xfrm>
        </p:spPr>
        <p:txBody>
          <a:bodyPr>
            <a:noAutofit/>
          </a:bodyPr>
          <a:lstStyle/>
          <a:p>
            <a:r>
              <a:rPr lang="zh-CN" altLang="zh-CN" sz="2000" b="1" dirty="0">
                <a:solidFill>
                  <a:srgbClr val="FF0000"/>
                </a:solidFill>
              </a:rPr>
              <a:t>用例</a:t>
            </a:r>
            <a:r>
              <a:rPr lang="zh-CN" altLang="zh-CN" sz="2000" dirty="0"/>
              <a:t>是从用户角度描述系统的行为，使用椭圆表示，具有唯一的名称。</a:t>
            </a:r>
            <a:endParaRPr lang="en-US" altLang="zh-CN" sz="2000" dirty="0"/>
          </a:p>
          <a:p>
            <a:r>
              <a:rPr lang="zh-CN" altLang="zh-CN" sz="2000" b="1" dirty="0">
                <a:solidFill>
                  <a:srgbClr val="FF0000"/>
                </a:solidFill>
              </a:rPr>
              <a:t>操作者</a:t>
            </a:r>
            <a:r>
              <a:rPr lang="zh-CN" altLang="zh-CN" sz="2000" dirty="0"/>
              <a:t>使用人形符号表示，</a:t>
            </a:r>
            <a:r>
              <a:rPr lang="zh-CN" altLang="en-US" sz="2000" dirty="0"/>
              <a:t>也</a:t>
            </a:r>
            <a:r>
              <a:rPr lang="zh-CN" altLang="zh-CN" sz="2000" dirty="0"/>
              <a:t>具有唯一的名称；</a:t>
            </a:r>
            <a:endParaRPr lang="en-US" altLang="zh-CN" sz="2000" dirty="0"/>
          </a:p>
          <a:p>
            <a:r>
              <a:rPr lang="zh-CN" altLang="zh-CN" sz="2000" dirty="0"/>
              <a:t>操作者和用例之间使用带箭头的实</a:t>
            </a:r>
            <a:r>
              <a:rPr lang="zh-CN" altLang="en-US" sz="2000" dirty="0"/>
              <a:t>线</a:t>
            </a:r>
            <a:r>
              <a:rPr lang="zh-CN" altLang="zh-CN" sz="2000" dirty="0"/>
              <a:t>连接，由操作者指向用例。</a:t>
            </a:r>
          </a:p>
        </p:txBody>
      </p:sp>
      <p:sp>
        <p:nvSpPr>
          <p:cNvPr id="5" name="Rectangle 2"/>
          <p:cNvSpPr>
            <a:spLocks noChangeArrowheads="1"/>
          </p:cNvSpPr>
          <p:nvPr/>
        </p:nvSpPr>
        <p:spPr bwMode="auto">
          <a:xfrm>
            <a:off x="1143001" y="-13849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4" name="Rectangle 4"/>
          <p:cNvSpPr>
            <a:spLocks noChangeArrowheads="1"/>
          </p:cNvSpPr>
          <p:nvPr/>
        </p:nvSpPr>
        <p:spPr bwMode="auto">
          <a:xfrm>
            <a:off x="1143001" y="-13849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6" name="Rectangle 2"/>
          <p:cNvSpPr>
            <a:spLocks noChangeArrowheads="1"/>
          </p:cNvSpPr>
          <p:nvPr/>
        </p:nvSpPr>
        <p:spPr bwMode="auto">
          <a:xfrm>
            <a:off x="1143001" y="-13849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9" name="Rectangle 4"/>
          <p:cNvSpPr>
            <a:spLocks noChangeArrowheads="1"/>
          </p:cNvSpPr>
          <p:nvPr/>
        </p:nvSpPr>
        <p:spPr bwMode="auto">
          <a:xfrm>
            <a:off x="1143001" y="-13849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7" name="Rectangle 2"/>
          <p:cNvSpPr>
            <a:spLocks noChangeArrowheads="1"/>
          </p:cNvSpPr>
          <p:nvPr/>
        </p:nvSpPr>
        <p:spPr bwMode="auto">
          <a:xfrm>
            <a:off x="1143001" y="-13849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10" name="Rectangle 2"/>
          <p:cNvSpPr>
            <a:spLocks noChangeArrowheads="1"/>
          </p:cNvSpPr>
          <p:nvPr/>
        </p:nvSpPr>
        <p:spPr bwMode="auto">
          <a:xfrm>
            <a:off x="1143001" y="-13849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8" name="Rectangle 2"/>
          <p:cNvSpPr>
            <a:spLocks noChangeArrowheads="1"/>
          </p:cNvSpPr>
          <p:nvPr/>
        </p:nvSpPr>
        <p:spPr bwMode="auto">
          <a:xfrm>
            <a:off x="1143001" y="-13849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12" name="Rectangle 2"/>
          <p:cNvSpPr>
            <a:spLocks noChangeArrowheads="1"/>
          </p:cNvSpPr>
          <p:nvPr/>
        </p:nvSpPr>
        <p:spPr bwMode="auto">
          <a:xfrm>
            <a:off x="1143001" y="-13849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3" name="Rectangle 2"/>
          <p:cNvSpPr>
            <a:spLocks noChangeArrowheads="1"/>
          </p:cNvSpPr>
          <p:nvPr/>
        </p:nvSpPr>
        <p:spPr bwMode="auto">
          <a:xfrm>
            <a:off x="1143001" y="-13849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pic>
        <p:nvPicPr>
          <p:cNvPr id="2457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8695" t="3987" r="13406" b="10244"/>
          <a:stretch/>
        </p:blipFill>
        <p:spPr bwMode="auto">
          <a:xfrm>
            <a:off x="3943172" y="967412"/>
            <a:ext cx="4730021" cy="3278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6"/>
          <p:cNvSpPr txBox="1">
            <a:spLocks noChangeArrowheads="1"/>
          </p:cNvSpPr>
          <p:nvPr/>
        </p:nvSpPr>
        <p:spPr bwMode="auto">
          <a:xfrm>
            <a:off x="5445400" y="4245428"/>
            <a:ext cx="1969289" cy="307536"/>
          </a:xfrm>
          <a:prstGeom prst="rect">
            <a:avLst/>
          </a:prstGeom>
          <a:noFill/>
          <a:ln>
            <a:noFill/>
            <a:headEnd/>
            <a:tailEnd/>
          </a:ln>
        </p:spPr>
        <p:style>
          <a:lnRef idx="2">
            <a:schemeClr val="accent1"/>
          </a:lnRef>
          <a:fillRef idx="1">
            <a:schemeClr val="lt1"/>
          </a:fillRef>
          <a:effectRef idx="0">
            <a:schemeClr val="accent1"/>
          </a:effectRef>
          <a:fontRef idx="minor">
            <a:schemeClr val="dk1"/>
          </a:fontRef>
        </p:style>
        <p:txBody>
          <a:bodyPr wrap="none" lIns="60722" tIns="30361" rIns="60722" bIns="30361">
            <a:spAutoFit/>
          </a:bodyPr>
          <a:lstStyle/>
          <a:p>
            <a:r>
              <a:rPr lang="zh-CN" altLang="en-US" sz="1600" b="1" dirty="0">
                <a:latin typeface="+mj-ea"/>
                <a:ea typeface="+mj-ea"/>
              </a:rPr>
              <a:t>图书销售系统用例图</a:t>
            </a:r>
          </a:p>
        </p:txBody>
      </p:sp>
      <p:sp>
        <p:nvSpPr>
          <p:cNvPr id="13" name="日期占位符 12"/>
          <p:cNvSpPr>
            <a:spLocks noGrp="1"/>
          </p:cNvSpPr>
          <p:nvPr>
            <p:ph type="dt" sz="half" idx="10"/>
          </p:nvPr>
        </p:nvSpPr>
        <p:spPr/>
        <p:txBody>
          <a:bodyPr/>
          <a:lstStyle/>
          <a:p>
            <a:fld id="{2D67C6DD-B90D-43F3-AD61-AAFA40845970}" type="datetime1">
              <a:rPr lang="zh-CN" altLang="en-US" smtClean="0"/>
              <a:t>2022/3/30</a:t>
            </a:fld>
            <a:endParaRPr lang="zh-CN" altLang="en-US" dirty="0"/>
          </a:p>
        </p:txBody>
      </p:sp>
      <p:sp>
        <p:nvSpPr>
          <p:cNvPr id="15" name="页脚占位符 14"/>
          <p:cNvSpPr>
            <a:spLocks noGrp="1"/>
          </p:cNvSpPr>
          <p:nvPr>
            <p:ph type="ftr" sz="quarter" idx="11"/>
          </p:nvPr>
        </p:nvSpPr>
        <p:spPr/>
        <p:txBody>
          <a:bodyPr/>
          <a:lstStyle/>
          <a:p>
            <a:r>
              <a:rPr lang="zh-CN" altLang="en-US"/>
              <a:t>软件工程</a:t>
            </a:r>
            <a:endParaRPr lang="zh-CN" altLang="en-US" dirty="0"/>
          </a:p>
        </p:txBody>
      </p:sp>
      <p:sp>
        <p:nvSpPr>
          <p:cNvPr id="16" name="灯片编号占位符 15"/>
          <p:cNvSpPr>
            <a:spLocks noGrp="1"/>
          </p:cNvSpPr>
          <p:nvPr>
            <p:ph type="sldNum" sz="quarter" idx="12"/>
          </p:nvPr>
        </p:nvSpPr>
        <p:spPr/>
        <p:txBody>
          <a:bodyPr/>
          <a:lstStyle/>
          <a:p>
            <a:fld id="{F528F39D-B5E5-4CA7-906C-979D5A62978D}" type="slidenum">
              <a:rPr lang="zh-CN" altLang="en-US" smtClean="0"/>
              <a:pPr/>
              <a:t>24</a:t>
            </a:fld>
            <a:endParaRPr lang="zh-CN" altLang="en-US"/>
          </a:p>
        </p:txBody>
      </p:sp>
    </p:spTree>
    <p:extLst>
      <p:ext uri="{BB962C8B-B14F-4D97-AF65-F5344CB8AC3E}">
        <p14:creationId xmlns:p14="http://schemas.microsoft.com/office/powerpoint/2010/main" val="686904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a:t>用例图的组成</a:t>
            </a:r>
          </a:p>
        </p:txBody>
      </p:sp>
      <p:sp>
        <p:nvSpPr>
          <p:cNvPr id="2" name="文本占位符 1"/>
          <p:cNvSpPr>
            <a:spLocks noGrp="1"/>
          </p:cNvSpPr>
          <p:nvPr>
            <p:ph idx="1"/>
          </p:nvPr>
        </p:nvSpPr>
        <p:spPr>
          <a:xfrm>
            <a:off x="1544595" y="925167"/>
            <a:ext cx="7056335" cy="3806854"/>
          </a:xfrm>
        </p:spPr>
        <p:txBody>
          <a:bodyPr>
            <a:noAutofit/>
          </a:bodyPr>
          <a:lstStyle/>
          <a:p>
            <a:pPr marL="342900" indent="-342900">
              <a:lnSpc>
                <a:spcPct val="200000"/>
              </a:lnSpc>
              <a:spcBef>
                <a:spcPts val="3600"/>
              </a:spcBef>
              <a:buFont typeface="+mj-lt"/>
              <a:buAutoNum type="arabicPeriod"/>
            </a:pPr>
            <a:r>
              <a:rPr lang="zh-CN" altLang="en-US" sz="2400" dirty="0"/>
              <a:t>参与者（</a:t>
            </a:r>
            <a:r>
              <a:rPr lang="en-US" altLang="zh-CN" sz="2400" dirty="0"/>
              <a:t>Actor</a:t>
            </a:r>
            <a:r>
              <a:rPr lang="zh-CN" altLang="en-US" sz="2400" dirty="0"/>
              <a:t>）</a:t>
            </a:r>
            <a:endParaRPr lang="en-US" altLang="zh-CN" sz="2400" dirty="0"/>
          </a:p>
          <a:p>
            <a:pPr marL="342900" indent="-342900">
              <a:lnSpc>
                <a:spcPct val="200000"/>
              </a:lnSpc>
              <a:spcBef>
                <a:spcPts val="3600"/>
              </a:spcBef>
              <a:buFont typeface="+mj-lt"/>
              <a:buAutoNum type="arabicPeriod"/>
            </a:pPr>
            <a:r>
              <a:rPr lang="zh-CN" altLang="en-US" sz="2400" dirty="0"/>
              <a:t>用例（</a:t>
            </a:r>
            <a:r>
              <a:rPr lang="en-US" altLang="zh-CN" sz="2400" dirty="0"/>
              <a:t>Use Case</a:t>
            </a:r>
            <a:r>
              <a:rPr lang="zh-CN" altLang="en-US" sz="2400" dirty="0"/>
              <a:t>）</a:t>
            </a:r>
            <a:endParaRPr lang="en-US" altLang="zh-CN" sz="2400" dirty="0"/>
          </a:p>
          <a:p>
            <a:pPr marL="342900" indent="-342900">
              <a:lnSpc>
                <a:spcPct val="200000"/>
              </a:lnSpc>
              <a:spcBef>
                <a:spcPts val="3600"/>
              </a:spcBef>
              <a:buFont typeface="+mj-lt"/>
              <a:buAutoNum type="arabicPeriod"/>
            </a:pPr>
            <a:r>
              <a:rPr lang="zh-CN" altLang="en-US" sz="2400" dirty="0">
                <a:solidFill>
                  <a:srgbClr val="FF0000"/>
                </a:solidFill>
              </a:rPr>
              <a:t>关系</a:t>
            </a:r>
            <a:r>
              <a:rPr lang="en-US" altLang="zh-CN" sz="2400" dirty="0">
                <a:solidFill>
                  <a:srgbClr val="FF0000"/>
                </a:solidFill>
              </a:rPr>
              <a:t>(Relationship)</a:t>
            </a:r>
            <a:endParaRPr lang="zh-CN" altLang="en-US" sz="2400" dirty="0">
              <a:solidFill>
                <a:srgbClr val="FF0000"/>
              </a:solidFill>
            </a:endParaRPr>
          </a:p>
        </p:txBody>
      </p:sp>
      <p:sp>
        <p:nvSpPr>
          <p:cNvPr id="4" name="日期占位符 3"/>
          <p:cNvSpPr>
            <a:spLocks noGrp="1"/>
          </p:cNvSpPr>
          <p:nvPr>
            <p:ph type="dt" sz="half" idx="10"/>
          </p:nvPr>
        </p:nvSpPr>
        <p:spPr/>
        <p:txBody>
          <a:bodyPr/>
          <a:lstStyle/>
          <a:p>
            <a:fld id="{C54D50D3-296D-4FD3-8544-C718E3A037AB}" type="datetime1">
              <a:rPr lang="zh-CN" altLang="en-US" smtClean="0"/>
              <a:t>2022/3/30</a:t>
            </a:fld>
            <a:endParaRPr lang="zh-CN" altLang="en-US"/>
          </a:p>
        </p:txBody>
      </p:sp>
      <p:sp>
        <p:nvSpPr>
          <p:cNvPr id="8" name="页脚占位符 7"/>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25</a:t>
            </a:fld>
            <a:endParaRPr lang="zh-CN" altLang="en-US" dirty="0"/>
          </a:p>
        </p:txBody>
      </p:sp>
      <p:pic>
        <p:nvPicPr>
          <p:cNvPr id="5" name="Picture 9"/>
          <p:cNvPicPr>
            <a:picLocks noChangeAspect="1" noChangeArrowheads="1"/>
          </p:cNvPicPr>
          <p:nvPr/>
        </p:nvPicPr>
        <p:blipFill>
          <a:blip r:embed="rId3" cstate="print"/>
          <a:srcRect/>
          <a:stretch>
            <a:fillRect/>
          </a:stretch>
        </p:blipFill>
        <p:spPr bwMode="auto">
          <a:xfrm>
            <a:off x="4953962" y="803153"/>
            <a:ext cx="1406129" cy="1401366"/>
          </a:xfrm>
          <a:prstGeom prst="rect">
            <a:avLst/>
          </a:prstGeom>
          <a:noFill/>
          <a:ln w="9525" algn="ctr">
            <a:noFill/>
            <a:miter lim="800000"/>
            <a:headEnd/>
            <a:tailEnd/>
          </a:ln>
          <a:effectLst/>
        </p:spPr>
      </p:pic>
      <p:pic>
        <p:nvPicPr>
          <p:cNvPr id="6"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953963" y="2204520"/>
            <a:ext cx="1521619" cy="1102519"/>
          </a:xfrm>
          <a:prstGeom prst="rect">
            <a:avLst/>
          </a:prstGeom>
          <a:noFill/>
          <a:ln w="9525">
            <a:noFill/>
            <a:miter lim="800000"/>
            <a:headEnd/>
            <a:tailEnd/>
          </a:ln>
          <a:effectLst/>
        </p:spPr>
      </p:pic>
      <p:cxnSp>
        <p:nvCxnSpPr>
          <p:cNvPr id="7" name="直接箭头连接符 6"/>
          <p:cNvCxnSpPr/>
          <p:nvPr/>
        </p:nvCxnSpPr>
        <p:spPr>
          <a:xfrm>
            <a:off x="5229225" y="4043920"/>
            <a:ext cx="831273"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7211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up)">
                                      <p:cBhvr>
                                        <p:cTn id="11" dur="500"/>
                                        <p:tgtEl>
                                          <p:spTgt spid="2">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up)">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randombar(horizontal)">
                                      <p:cBhvr>
                                        <p:cTn id="20" dur="500"/>
                                        <p:tgtEl>
                                          <p:spTgt spid="5"/>
                                        </p:tgtEl>
                                      </p:cBhvr>
                                    </p:animEffect>
                                  </p:childTnLst>
                                </p:cTn>
                              </p:par>
                            </p:childTnLst>
                          </p:cTn>
                        </p:par>
                        <p:par>
                          <p:cTn id="21" fill="hold">
                            <p:stCondLst>
                              <p:cond delay="500"/>
                            </p:stCondLst>
                            <p:childTnLst>
                              <p:par>
                                <p:cTn id="22" presetID="14" presetClass="entr" presetSubtype="1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nvPr>
        </p:nvSpPr>
        <p:spPr/>
        <p:txBody>
          <a:bodyPr/>
          <a:lstStyle/>
          <a:p>
            <a:r>
              <a:rPr lang="zh-CN" altLang="en-US" dirty="0"/>
              <a:t>什么是参与者</a:t>
            </a:r>
          </a:p>
        </p:txBody>
      </p:sp>
      <p:sp>
        <p:nvSpPr>
          <p:cNvPr id="2" name="文本占位符 1"/>
          <p:cNvSpPr>
            <a:spLocks noGrp="1"/>
          </p:cNvSpPr>
          <p:nvPr>
            <p:ph idx="1"/>
          </p:nvPr>
        </p:nvSpPr>
        <p:spPr/>
        <p:txBody>
          <a:bodyPr>
            <a:normAutofit/>
          </a:bodyPr>
          <a:lstStyle/>
          <a:p>
            <a:pPr>
              <a:lnSpc>
                <a:spcPct val="130000"/>
              </a:lnSpc>
              <a:spcBef>
                <a:spcPts val="900"/>
              </a:spcBef>
            </a:pPr>
            <a:r>
              <a:rPr lang="zh-CN" altLang="en-US" sz="2400" dirty="0"/>
              <a:t>参与者：又称执行者。是</a:t>
            </a:r>
            <a:r>
              <a:rPr lang="zh-CN" altLang="en-US" sz="2400" dirty="0">
                <a:solidFill>
                  <a:srgbClr val="FF0000"/>
                </a:solidFill>
              </a:rPr>
              <a:t>在系统之外</a:t>
            </a:r>
            <a:r>
              <a:rPr lang="zh-CN" altLang="en-US" sz="2400" dirty="0"/>
              <a:t>，透过</a:t>
            </a:r>
            <a:r>
              <a:rPr lang="zh-CN" altLang="en-US" sz="2400" dirty="0">
                <a:solidFill>
                  <a:srgbClr val="FF0000"/>
                </a:solidFill>
              </a:rPr>
              <a:t>系统边界</a:t>
            </a:r>
            <a:r>
              <a:rPr lang="zh-CN" altLang="en-US" sz="2400" dirty="0"/>
              <a:t>与系统进行</a:t>
            </a:r>
            <a:r>
              <a:rPr lang="zh-CN" altLang="en-US" sz="2400" dirty="0">
                <a:solidFill>
                  <a:srgbClr val="FF0000"/>
                </a:solidFill>
              </a:rPr>
              <a:t>有意义交互</a:t>
            </a:r>
            <a:r>
              <a:rPr lang="zh-CN" altLang="en-US" sz="2400" dirty="0"/>
              <a:t>的</a:t>
            </a:r>
            <a:r>
              <a:rPr lang="zh-CN" altLang="en-US" sz="2400" dirty="0">
                <a:solidFill>
                  <a:srgbClr val="FF0000"/>
                </a:solidFill>
              </a:rPr>
              <a:t>任何事物。</a:t>
            </a:r>
            <a:endParaRPr lang="en-US" altLang="zh-CN" sz="2400" dirty="0">
              <a:solidFill>
                <a:srgbClr val="FF0000"/>
              </a:solidFill>
            </a:endParaRPr>
          </a:p>
          <a:p>
            <a:pPr>
              <a:lnSpc>
                <a:spcPct val="130000"/>
              </a:lnSpc>
              <a:spcBef>
                <a:spcPts val="900"/>
              </a:spcBef>
            </a:pPr>
            <a:r>
              <a:rPr lang="zh-CN" altLang="en-US" sz="2400" dirty="0"/>
              <a:t>参与者可以是人、另外一个系统、硬件设备、其它用例等系统外部的实体。有主要参与者、协助参与者、幕后参与者之分。</a:t>
            </a:r>
            <a:endParaRPr lang="en-US" altLang="zh-CN" sz="2400" dirty="0"/>
          </a:p>
          <a:p>
            <a:pPr>
              <a:lnSpc>
                <a:spcPct val="130000"/>
              </a:lnSpc>
              <a:spcBef>
                <a:spcPts val="900"/>
              </a:spcBef>
            </a:pPr>
            <a:r>
              <a:rPr lang="zh-CN" altLang="en-US" sz="2400" dirty="0">
                <a:solidFill>
                  <a:srgbClr val="FF0000"/>
                </a:solidFill>
              </a:rPr>
              <a:t>参与者是用来执行用例的。</a:t>
            </a:r>
          </a:p>
        </p:txBody>
      </p:sp>
      <p:sp>
        <p:nvSpPr>
          <p:cNvPr id="5" name="日期占位符 4"/>
          <p:cNvSpPr>
            <a:spLocks noGrp="1"/>
          </p:cNvSpPr>
          <p:nvPr>
            <p:ph type="dt" sz="half" idx="10"/>
          </p:nvPr>
        </p:nvSpPr>
        <p:spPr/>
        <p:txBody>
          <a:bodyPr/>
          <a:lstStyle/>
          <a:p>
            <a:fld id="{166ECE4D-D1B4-4DD9-8E5D-2A24FE9F0649}" type="datetime1">
              <a:rPr lang="zh-CN" altLang="en-US" smtClean="0"/>
              <a:t>2022/3/30</a:t>
            </a:fld>
            <a:endParaRPr lang="zh-CN" altLang="en-US"/>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26</a:t>
            </a:fld>
            <a:endParaRPr lang="zh-CN" altLang="en-US" dirty="0"/>
          </a:p>
        </p:txBody>
      </p:sp>
      <p:pic>
        <p:nvPicPr>
          <p:cNvPr id="17" name="图片 16"/>
          <p:cNvPicPr>
            <a:picLocks noChangeAspect="1"/>
          </p:cNvPicPr>
          <p:nvPr/>
        </p:nvPicPr>
        <p:blipFill>
          <a:blip r:embed="rId3">
            <a:clrChange>
              <a:clrFrom>
                <a:srgbClr val="FFFFFF"/>
              </a:clrFrom>
              <a:clrTo>
                <a:srgbClr val="FFFFFF">
                  <a:alpha val="0"/>
                </a:srgbClr>
              </a:clrTo>
            </a:clrChange>
          </a:blip>
          <a:stretch>
            <a:fillRect/>
          </a:stretch>
        </p:blipFill>
        <p:spPr>
          <a:xfrm>
            <a:off x="4646531" y="3435178"/>
            <a:ext cx="4497469" cy="1087396"/>
          </a:xfrm>
          <a:prstGeom prst="rect">
            <a:avLst/>
          </a:prstGeom>
        </p:spPr>
      </p:pic>
    </p:spTree>
    <p:extLst>
      <p:ext uri="{BB962C8B-B14F-4D97-AF65-F5344CB8AC3E}">
        <p14:creationId xmlns:p14="http://schemas.microsoft.com/office/powerpoint/2010/main" val="244424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0" dur="500"/>
                                        <p:tgtEl>
                                          <p:spTgt spid="2">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3"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什么是用例</a:t>
            </a:r>
          </a:p>
        </p:txBody>
      </p:sp>
      <p:sp>
        <p:nvSpPr>
          <p:cNvPr id="2" name="文本占位符 1"/>
          <p:cNvSpPr>
            <a:spLocks noGrp="1"/>
          </p:cNvSpPr>
          <p:nvPr>
            <p:ph idx="1"/>
          </p:nvPr>
        </p:nvSpPr>
        <p:spPr/>
        <p:txBody>
          <a:bodyPr>
            <a:normAutofit/>
          </a:bodyPr>
          <a:lstStyle/>
          <a:p>
            <a:pPr>
              <a:lnSpc>
                <a:spcPct val="130000"/>
              </a:lnSpc>
              <a:spcBef>
                <a:spcPts val="900"/>
              </a:spcBef>
            </a:pPr>
            <a:r>
              <a:rPr lang="zh-CN" altLang="en-US" sz="2400" kern="0" dirty="0">
                <a:solidFill>
                  <a:srgbClr val="000000"/>
                </a:solidFill>
              </a:rPr>
              <a:t>一个用例是用户与计算机之间的一次典型交互。</a:t>
            </a:r>
            <a:endParaRPr lang="en-US" altLang="zh-CN" sz="2400" kern="0" dirty="0">
              <a:solidFill>
                <a:srgbClr val="000000"/>
              </a:solidFill>
            </a:endParaRPr>
          </a:p>
          <a:p>
            <a:pPr>
              <a:lnSpc>
                <a:spcPct val="130000"/>
              </a:lnSpc>
              <a:spcBef>
                <a:spcPts val="900"/>
              </a:spcBef>
            </a:pPr>
            <a:r>
              <a:rPr lang="zh-CN" altLang="en-US" sz="2400" kern="0" dirty="0">
                <a:solidFill>
                  <a:srgbClr val="000000"/>
                </a:solidFill>
              </a:rPr>
              <a:t>在</a:t>
            </a:r>
            <a:r>
              <a:rPr lang="en-US" altLang="zh-CN" sz="2400" kern="0" dirty="0">
                <a:solidFill>
                  <a:srgbClr val="000000"/>
                </a:solidFill>
              </a:rPr>
              <a:t>UML</a:t>
            </a:r>
            <a:r>
              <a:rPr lang="zh-CN" altLang="en-US" sz="2400" kern="0" dirty="0">
                <a:solidFill>
                  <a:srgbClr val="000000"/>
                </a:solidFill>
              </a:rPr>
              <a:t>中，</a:t>
            </a:r>
            <a:r>
              <a:rPr lang="zh-CN" altLang="en-US" sz="2400" b="1" kern="0" dirty="0">
                <a:solidFill>
                  <a:srgbClr val="FF0000"/>
                </a:solidFill>
              </a:rPr>
              <a:t>用例</a:t>
            </a:r>
            <a:r>
              <a:rPr lang="zh-CN" altLang="en-US" sz="2400" kern="0" dirty="0">
                <a:solidFill>
                  <a:srgbClr val="000000"/>
                </a:solidFill>
              </a:rPr>
              <a:t>被定义成系统执行的一个功能单元。</a:t>
            </a:r>
            <a:endParaRPr lang="en-US" altLang="zh-CN" sz="2400" kern="0" dirty="0">
              <a:solidFill>
                <a:srgbClr val="000000"/>
              </a:solidFill>
            </a:endParaRPr>
          </a:p>
          <a:p>
            <a:pPr>
              <a:lnSpc>
                <a:spcPct val="130000"/>
              </a:lnSpc>
              <a:spcBef>
                <a:spcPts val="900"/>
              </a:spcBef>
            </a:pPr>
            <a:r>
              <a:rPr lang="zh-CN" altLang="en-US" sz="2400" kern="0" dirty="0">
                <a:solidFill>
                  <a:srgbClr val="000000"/>
                </a:solidFill>
              </a:rPr>
              <a:t>只显示系统外部的功能表现，不考虑系统内部的实现过程。</a:t>
            </a:r>
            <a:endParaRPr lang="en-US" altLang="zh-CN" sz="2400" kern="0" dirty="0">
              <a:solidFill>
                <a:srgbClr val="000000"/>
              </a:solidFill>
            </a:endParaRPr>
          </a:p>
          <a:p>
            <a:pPr defTabSz="678656" fontAlgn="base">
              <a:lnSpc>
                <a:spcPct val="130000"/>
              </a:lnSpc>
              <a:spcBef>
                <a:spcPts val="900"/>
              </a:spcBef>
              <a:spcAft>
                <a:spcPct val="0"/>
              </a:spcAft>
              <a:buClr>
                <a:srgbClr val="003366"/>
              </a:buClr>
            </a:pPr>
            <a:r>
              <a:rPr lang="zh-CN" altLang="en-US" sz="2400" kern="0" dirty="0">
                <a:solidFill>
                  <a:srgbClr val="000000"/>
                </a:solidFill>
              </a:rPr>
              <a:t>每个用例都必须有一个惟一的名字。</a:t>
            </a:r>
          </a:p>
        </p:txBody>
      </p:sp>
      <p:sp>
        <p:nvSpPr>
          <p:cNvPr id="4" name="日期占位符 3"/>
          <p:cNvSpPr>
            <a:spLocks noGrp="1"/>
          </p:cNvSpPr>
          <p:nvPr>
            <p:ph type="dt" sz="half" idx="10"/>
          </p:nvPr>
        </p:nvSpPr>
        <p:spPr/>
        <p:txBody>
          <a:bodyPr/>
          <a:lstStyle/>
          <a:p>
            <a:fld id="{11508DCB-589C-4C12-B4D6-C1BEB123D551}" type="datetime1">
              <a:rPr lang="zh-CN" altLang="en-US" smtClean="0"/>
              <a:t>2022/3/30</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27</a:t>
            </a:fld>
            <a:endParaRPr lang="zh-CN" altLang="en-US" dirty="0"/>
          </a:p>
        </p:txBody>
      </p:sp>
      <p:pic>
        <p:nvPicPr>
          <p:cNvPr id="216068"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208149" y="2714235"/>
            <a:ext cx="1521619" cy="1102519"/>
          </a:xfrm>
          <a:prstGeom prst="rect">
            <a:avLst/>
          </a:prstGeom>
          <a:noFill/>
          <a:ln w="9525">
            <a:noFill/>
            <a:miter lim="800000"/>
            <a:headEnd/>
            <a:tailEnd/>
          </a:ln>
          <a:effectLst/>
        </p:spPr>
      </p:pic>
      <p:sp>
        <p:nvSpPr>
          <p:cNvPr id="7" name="文本框"/>
          <p:cNvSpPr txBox="1"/>
          <p:nvPr/>
        </p:nvSpPr>
        <p:spPr>
          <a:xfrm>
            <a:off x="924980" y="3963513"/>
            <a:ext cx="7519066" cy="561856"/>
          </a:xfrm>
          <a:prstGeom prst="roundRect">
            <a:avLst/>
          </a:prstGeom>
          <a:solidFill>
            <a:schemeClr val="bg1">
              <a:lumMod val="75000"/>
              <a:alpha val="20000"/>
            </a:schemeClr>
          </a:solidFill>
          <a:ln>
            <a:solidFill>
              <a:schemeClr val="tx1">
                <a:lumMod val="75000"/>
                <a:lumOff val="25000"/>
              </a:schemeClr>
            </a:solidFill>
            <a:prstDash val="dash"/>
          </a:ln>
        </p:spPr>
        <p:txBody>
          <a:bodyPr wrap="square" rtlCol="0" anchor="ctr">
            <a:spAutoFit/>
          </a:bodyPr>
          <a:lstStyle/>
          <a:p>
            <a:pPr>
              <a:lnSpc>
                <a:spcPct val="150000"/>
              </a:lnSpc>
            </a:pPr>
            <a:r>
              <a:rPr lang="zh-CN" altLang="en-US" spc="113" dirty="0">
                <a:solidFill>
                  <a:schemeClr val="tx1">
                    <a:lumMod val="95000"/>
                    <a:lumOff val="5000"/>
                  </a:schemeClr>
                </a:solidFill>
                <a:latin typeface="+mj-ea"/>
                <a:ea typeface="+mj-ea"/>
              </a:rPr>
              <a:t>参与者和用例分别描述了“谁来做？”和“做什么？”这两个问题。 </a:t>
            </a:r>
          </a:p>
        </p:txBody>
      </p:sp>
    </p:spTree>
    <p:extLst>
      <p:ext uri="{BB962C8B-B14F-4D97-AF65-F5344CB8AC3E}">
        <p14:creationId xmlns:p14="http://schemas.microsoft.com/office/powerpoint/2010/main" val="262998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wipe(up)">
                                      <p:cBhvr>
                                        <p:cTn id="21" dur="500"/>
                                        <p:tgtEl>
                                          <p:spTgt spid="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1606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barn(inVertical)">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如何建立用例模型</a:t>
            </a:r>
          </a:p>
        </p:txBody>
      </p:sp>
      <p:sp>
        <p:nvSpPr>
          <p:cNvPr id="4" name="文本占位符 3"/>
          <p:cNvSpPr>
            <a:spLocks noGrp="1"/>
          </p:cNvSpPr>
          <p:nvPr>
            <p:ph idx="1"/>
          </p:nvPr>
        </p:nvSpPr>
        <p:spPr>
          <a:xfrm>
            <a:off x="768097" y="925167"/>
            <a:ext cx="8090153" cy="3806854"/>
          </a:xfrm>
        </p:spPr>
        <p:txBody>
          <a:bodyPr>
            <a:normAutofit/>
          </a:bodyPr>
          <a:lstStyle/>
          <a:p>
            <a:r>
              <a:rPr lang="zh-CN" altLang="en-US" sz="2000" dirty="0"/>
              <a:t>在</a:t>
            </a:r>
            <a:r>
              <a:rPr lang="en-US" altLang="zh-CN" sz="2000" dirty="0"/>
              <a:t>UML</a:t>
            </a:r>
            <a:r>
              <a:rPr lang="zh-CN" altLang="en-US" sz="2000" dirty="0"/>
              <a:t>中，一个用例模型由若干个用例图描述。建立用例模型的过程就是对系统进行功能需求分析的过程。</a:t>
            </a:r>
          </a:p>
        </p:txBody>
      </p:sp>
      <p:sp>
        <p:nvSpPr>
          <p:cNvPr id="5" name="日期占位符 4"/>
          <p:cNvSpPr>
            <a:spLocks noGrp="1"/>
          </p:cNvSpPr>
          <p:nvPr>
            <p:ph type="dt" sz="half" idx="10"/>
          </p:nvPr>
        </p:nvSpPr>
        <p:spPr/>
        <p:txBody>
          <a:bodyPr/>
          <a:lstStyle/>
          <a:p>
            <a:fld id="{06606A4B-60E5-4453-ABF7-CEBA09E3678D}" type="datetime1">
              <a:rPr lang="zh-CN" altLang="en-US" smtClean="0"/>
              <a:t>2022/3/30</a:t>
            </a:fld>
            <a:endParaRPr lang="zh-CN" altLang="en-US"/>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28</a:t>
            </a:fld>
            <a:endParaRPr lang="zh-CN" altLang="en-US" dirty="0"/>
          </a:p>
        </p:txBody>
      </p:sp>
      <p:sp>
        <p:nvSpPr>
          <p:cNvPr id="23" name="矩形"/>
          <p:cNvSpPr/>
          <p:nvPr/>
        </p:nvSpPr>
        <p:spPr>
          <a:xfrm>
            <a:off x="1128059" y="2176031"/>
            <a:ext cx="6789614" cy="3428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4" name="矩形"/>
          <p:cNvSpPr/>
          <p:nvPr/>
        </p:nvSpPr>
        <p:spPr>
          <a:xfrm>
            <a:off x="768095" y="2992435"/>
            <a:ext cx="7366007" cy="342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5" name="平行四边形"/>
          <p:cNvSpPr/>
          <p:nvPr/>
        </p:nvSpPr>
        <p:spPr>
          <a:xfrm>
            <a:off x="278978" y="2286075"/>
            <a:ext cx="2093447" cy="625983"/>
          </a:xfrm>
          <a:prstGeom prst="parallelogram">
            <a:avLst>
              <a:gd name="adj" fmla="val 4551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定义系统</a:t>
            </a:r>
          </a:p>
        </p:txBody>
      </p:sp>
      <p:sp>
        <p:nvSpPr>
          <p:cNvPr id="26" name="平行四边形"/>
          <p:cNvSpPr/>
          <p:nvPr/>
        </p:nvSpPr>
        <p:spPr>
          <a:xfrm>
            <a:off x="2192437" y="2286412"/>
            <a:ext cx="1941803" cy="625983"/>
          </a:xfrm>
          <a:prstGeom prst="parallelogram">
            <a:avLst>
              <a:gd name="adj" fmla="val 4551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确定执行者和用例</a:t>
            </a:r>
          </a:p>
        </p:txBody>
      </p:sp>
      <p:sp>
        <p:nvSpPr>
          <p:cNvPr id="27" name="平行四边形"/>
          <p:cNvSpPr/>
          <p:nvPr/>
        </p:nvSpPr>
        <p:spPr>
          <a:xfrm>
            <a:off x="4042452" y="2272385"/>
            <a:ext cx="2094726" cy="625983"/>
          </a:xfrm>
          <a:prstGeom prst="parallelogram">
            <a:avLst>
              <a:gd name="adj" fmla="val 4551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描述执行者和用例关系</a:t>
            </a:r>
          </a:p>
        </p:txBody>
      </p:sp>
      <p:grpSp>
        <p:nvGrpSpPr>
          <p:cNvPr id="28" name="组合"/>
          <p:cNvGrpSpPr/>
          <p:nvPr/>
        </p:nvGrpSpPr>
        <p:grpSpPr>
          <a:xfrm>
            <a:off x="5964846" y="1929670"/>
            <a:ext cx="3025929" cy="1046777"/>
            <a:chOff x="7482902" y="2717778"/>
            <a:chExt cx="3213139" cy="1707191"/>
          </a:xfrm>
          <a:solidFill>
            <a:schemeClr val="accent1"/>
          </a:solidFill>
        </p:grpSpPr>
        <p:sp>
          <p:nvSpPr>
            <p:cNvPr id="29" name="平行四边形"/>
            <p:cNvSpPr/>
            <p:nvPr/>
          </p:nvSpPr>
          <p:spPr>
            <a:xfrm>
              <a:off x="7482902" y="3293664"/>
              <a:ext cx="2222968" cy="1020919"/>
            </a:xfrm>
            <a:prstGeom prst="parallelogram">
              <a:avLst>
                <a:gd name="adj" fmla="val 4551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确认模型</a:t>
              </a:r>
            </a:p>
          </p:txBody>
        </p:sp>
        <p:sp>
          <p:nvSpPr>
            <p:cNvPr id="30" name="等腰三角形"/>
            <p:cNvSpPr/>
            <p:nvPr/>
          </p:nvSpPr>
          <p:spPr>
            <a:xfrm rot="19800000">
              <a:off x="8715698" y="2717778"/>
              <a:ext cx="1980343" cy="170719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31" name="连接线条"/>
          <p:cNvCxnSpPr/>
          <p:nvPr/>
        </p:nvCxnSpPr>
        <p:spPr>
          <a:xfrm>
            <a:off x="1757673" y="1899072"/>
            <a:ext cx="0" cy="279828"/>
          </a:xfrm>
          <a:prstGeom prst="line">
            <a:avLst/>
          </a:prstGeom>
          <a:noFill/>
          <a:ln w="12700" cap="flat">
            <a:solidFill>
              <a:schemeClr val="tx1">
                <a:lumMod val="75000"/>
                <a:lumOff val="25000"/>
              </a:schemeClr>
            </a:solidFill>
            <a:prstDash val="sysDash"/>
            <a:headEnd type="triangle" w="lg" len="lg"/>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32" name="连接线条"/>
          <p:cNvCxnSpPr/>
          <p:nvPr/>
        </p:nvCxnSpPr>
        <p:spPr>
          <a:xfrm>
            <a:off x="5187938" y="1932446"/>
            <a:ext cx="0" cy="277874"/>
          </a:xfrm>
          <a:prstGeom prst="line">
            <a:avLst/>
          </a:prstGeom>
          <a:noFill/>
          <a:ln w="12700" cap="flat">
            <a:solidFill>
              <a:schemeClr val="tx1">
                <a:lumMod val="75000"/>
                <a:lumOff val="25000"/>
              </a:schemeClr>
            </a:solidFill>
            <a:prstDash val="sysDash"/>
            <a:headEnd type="triangle" w="lg" len="lg"/>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33" name="连接线条"/>
          <p:cNvCxnSpPr/>
          <p:nvPr/>
        </p:nvCxnSpPr>
        <p:spPr>
          <a:xfrm>
            <a:off x="2577750" y="3026723"/>
            <a:ext cx="0" cy="198663"/>
          </a:xfrm>
          <a:prstGeom prst="line">
            <a:avLst/>
          </a:prstGeom>
          <a:noFill/>
          <a:ln w="12700" cap="flat">
            <a:solidFill>
              <a:schemeClr val="accent1"/>
            </a:solidFill>
            <a:prstDash val="sysDash"/>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34" name="连接线条"/>
          <p:cNvCxnSpPr/>
          <p:nvPr/>
        </p:nvCxnSpPr>
        <p:spPr>
          <a:xfrm>
            <a:off x="6670748" y="3026723"/>
            <a:ext cx="0" cy="198663"/>
          </a:xfrm>
          <a:prstGeom prst="line">
            <a:avLst/>
          </a:prstGeom>
          <a:noFill/>
          <a:ln w="12700" cap="flat">
            <a:solidFill>
              <a:schemeClr val="accent1"/>
            </a:solidFill>
            <a:prstDash val="sysDash"/>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35" name="文本"/>
          <p:cNvSpPr/>
          <p:nvPr/>
        </p:nvSpPr>
        <p:spPr>
          <a:xfrm>
            <a:off x="3698955" y="1131261"/>
            <a:ext cx="3248894" cy="757130"/>
          </a:xfrm>
          <a:prstGeom prst="rect">
            <a:avLst/>
          </a:prstGeom>
          <a:solidFill>
            <a:schemeClr val="bg1">
              <a:lumMod val="95000"/>
            </a:schemeClr>
          </a:solidFill>
          <a:ln>
            <a:solidFill>
              <a:schemeClr val="tx1"/>
            </a:solidFill>
            <a:prstDash val="dash"/>
          </a:ln>
        </p:spPr>
        <p:txBody>
          <a:bodyPr wrap="square" rtlCol="0" anchor="b">
            <a:spAutoFit/>
          </a:bodyPr>
          <a:lstStyle/>
          <a:p>
            <a:pPr>
              <a:lnSpc>
                <a:spcPct val="120000"/>
              </a:lnSpc>
            </a:pPr>
            <a:r>
              <a:rPr lang="zh-CN" altLang="en-US" spc="113" dirty="0">
                <a:solidFill>
                  <a:schemeClr val="tx1">
                    <a:lumMod val="95000"/>
                    <a:lumOff val="5000"/>
                  </a:schemeClr>
                </a:solidFill>
                <a:latin typeface="+mj-ea"/>
                <a:ea typeface="+mj-ea"/>
              </a:rPr>
              <a:t>各模型元素之间有：关联、使用、扩展及泛化等关系。</a:t>
            </a:r>
          </a:p>
        </p:txBody>
      </p:sp>
      <p:sp>
        <p:nvSpPr>
          <p:cNvPr id="36" name="文本"/>
          <p:cNvSpPr/>
          <p:nvPr/>
        </p:nvSpPr>
        <p:spPr>
          <a:xfrm>
            <a:off x="695239" y="1127111"/>
            <a:ext cx="2224967" cy="757130"/>
          </a:xfrm>
          <a:prstGeom prst="rect">
            <a:avLst/>
          </a:prstGeom>
          <a:solidFill>
            <a:schemeClr val="bg1">
              <a:lumMod val="95000"/>
            </a:schemeClr>
          </a:solidFill>
          <a:ln>
            <a:solidFill>
              <a:schemeClr val="tx1"/>
            </a:solidFill>
            <a:prstDash val="dash"/>
          </a:ln>
        </p:spPr>
        <p:txBody>
          <a:bodyPr wrap="square" rtlCol="0" anchor="b">
            <a:spAutoFit/>
          </a:bodyPr>
          <a:lstStyle/>
          <a:p>
            <a:pPr marL="214313" indent="-214313">
              <a:lnSpc>
                <a:spcPct val="120000"/>
              </a:lnSpc>
              <a:buFont typeface="Arial" pitchFamily="34" charset="0"/>
              <a:buChar char="•"/>
            </a:pPr>
            <a:r>
              <a:rPr lang="zh-CN" altLang="en-US" spc="113" dirty="0">
                <a:solidFill>
                  <a:schemeClr val="tx1">
                    <a:lumMod val="95000"/>
                    <a:lumOff val="5000"/>
                  </a:schemeClr>
                </a:solidFill>
                <a:latin typeface="+mj-ea"/>
                <a:ea typeface="+mj-ea"/>
              </a:rPr>
              <a:t>确定系统范围</a:t>
            </a:r>
            <a:endParaRPr lang="en-US" altLang="zh-CN" spc="113" dirty="0">
              <a:solidFill>
                <a:schemeClr val="tx1">
                  <a:lumMod val="95000"/>
                  <a:lumOff val="5000"/>
                </a:schemeClr>
              </a:solidFill>
              <a:latin typeface="+mj-ea"/>
              <a:ea typeface="+mj-ea"/>
            </a:endParaRPr>
          </a:p>
          <a:p>
            <a:pPr marL="214313" indent="-214313">
              <a:lnSpc>
                <a:spcPct val="120000"/>
              </a:lnSpc>
              <a:buFont typeface="Arial" pitchFamily="34" charset="0"/>
              <a:buChar char="•"/>
            </a:pPr>
            <a:r>
              <a:rPr lang="zh-CN" altLang="en-US" spc="113" dirty="0">
                <a:solidFill>
                  <a:schemeClr val="tx1">
                    <a:lumMod val="95000"/>
                    <a:lumOff val="5000"/>
                  </a:schemeClr>
                </a:solidFill>
                <a:latin typeface="+mj-ea"/>
                <a:ea typeface="+mj-ea"/>
              </a:rPr>
              <a:t>分析系统功能</a:t>
            </a:r>
          </a:p>
        </p:txBody>
      </p:sp>
      <p:sp>
        <p:nvSpPr>
          <p:cNvPr id="37" name="文本"/>
          <p:cNvSpPr/>
          <p:nvPr/>
        </p:nvSpPr>
        <p:spPr>
          <a:xfrm>
            <a:off x="639765" y="3241478"/>
            <a:ext cx="4143635" cy="1421928"/>
          </a:xfrm>
          <a:prstGeom prst="rect">
            <a:avLst/>
          </a:prstGeom>
          <a:solidFill>
            <a:schemeClr val="bg1">
              <a:lumMod val="95000"/>
            </a:schemeClr>
          </a:solidFill>
          <a:ln>
            <a:solidFill>
              <a:schemeClr val="tx1"/>
            </a:solidFill>
            <a:prstDash val="dash"/>
          </a:ln>
        </p:spPr>
        <p:txBody>
          <a:bodyPr wrap="square" rtlCol="0" anchor="t">
            <a:spAutoFit/>
          </a:bodyPr>
          <a:lstStyle/>
          <a:p>
            <a:pPr marL="214313" indent="-214313">
              <a:lnSpc>
                <a:spcPct val="120000"/>
              </a:lnSpc>
              <a:buFont typeface="Arial" pitchFamily="34" charset="0"/>
              <a:buChar char="•"/>
            </a:pPr>
            <a:r>
              <a:rPr lang="zh-CN" altLang="en-US" spc="113" dirty="0">
                <a:solidFill>
                  <a:schemeClr val="tx1">
                    <a:lumMod val="95000"/>
                    <a:lumOff val="5000"/>
                  </a:schemeClr>
                </a:solidFill>
                <a:latin typeface="+mj-ea"/>
                <a:ea typeface="+mj-ea"/>
              </a:rPr>
              <a:t>执行者通常是使用系统功能的外部用户或系统。</a:t>
            </a:r>
          </a:p>
          <a:p>
            <a:pPr marL="214313" indent="-214313">
              <a:lnSpc>
                <a:spcPct val="120000"/>
              </a:lnSpc>
              <a:buFont typeface="Arial" pitchFamily="34" charset="0"/>
              <a:buChar char="•"/>
            </a:pPr>
            <a:r>
              <a:rPr lang="zh-CN" altLang="en-US" spc="113" dirty="0">
                <a:solidFill>
                  <a:schemeClr val="tx1">
                    <a:lumMod val="95000"/>
                    <a:lumOff val="5000"/>
                  </a:schemeClr>
                </a:solidFill>
                <a:latin typeface="+mj-ea"/>
                <a:ea typeface="+mj-ea"/>
              </a:rPr>
              <a:t>用例是一个子系统或系统的一个独立、完整功能。</a:t>
            </a:r>
          </a:p>
        </p:txBody>
      </p:sp>
      <p:sp>
        <p:nvSpPr>
          <p:cNvPr id="38" name="文本"/>
          <p:cNvSpPr/>
          <p:nvPr/>
        </p:nvSpPr>
        <p:spPr>
          <a:xfrm>
            <a:off x="5262546" y="3241478"/>
            <a:ext cx="3284601" cy="1089529"/>
          </a:xfrm>
          <a:prstGeom prst="rect">
            <a:avLst/>
          </a:prstGeom>
          <a:solidFill>
            <a:schemeClr val="bg1">
              <a:lumMod val="95000"/>
            </a:schemeClr>
          </a:solidFill>
          <a:ln>
            <a:solidFill>
              <a:schemeClr val="tx1"/>
            </a:solidFill>
            <a:prstDash val="dash"/>
          </a:ln>
        </p:spPr>
        <p:txBody>
          <a:bodyPr wrap="square" rtlCol="0" anchor="t">
            <a:spAutoFit/>
          </a:bodyPr>
          <a:lstStyle/>
          <a:p>
            <a:pPr>
              <a:lnSpc>
                <a:spcPct val="120000"/>
              </a:lnSpc>
            </a:pPr>
            <a:r>
              <a:rPr lang="zh-CN" altLang="en-US" spc="113" dirty="0">
                <a:solidFill>
                  <a:schemeClr val="tx1">
                    <a:lumMod val="95000"/>
                    <a:lumOff val="5000"/>
                  </a:schemeClr>
                </a:solidFill>
                <a:latin typeface="+mj-ea"/>
                <a:ea typeface="+mj-ea"/>
              </a:rPr>
              <a:t>确认用例模型与用户需求的一致性，通常由用户与开发者共同完成。</a:t>
            </a:r>
          </a:p>
        </p:txBody>
      </p:sp>
    </p:spTree>
    <p:extLst>
      <p:ext uri="{BB962C8B-B14F-4D97-AF65-F5344CB8AC3E}">
        <p14:creationId xmlns:p14="http://schemas.microsoft.com/office/powerpoint/2010/main" val="152767073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14:presetBounceEnd="20000">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14:bounceEnd="20000">
                                          <p:cBhvr additive="base">
                                            <p:cTn id="21" dur="500" fill="hold"/>
                                            <p:tgtEl>
                                              <p:spTgt spid="25"/>
                                            </p:tgtEl>
                                            <p:attrNameLst>
                                              <p:attrName>ppt_x</p:attrName>
                                            </p:attrNameLst>
                                          </p:cBhvr>
                                          <p:tavLst>
                                            <p:tav tm="0">
                                              <p:val>
                                                <p:strVal val="0-#ppt_w/2"/>
                                              </p:val>
                                            </p:tav>
                                            <p:tav tm="100000">
                                              <p:val>
                                                <p:strVal val="#ppt_x"/>
                                              </p:val>
                                            </p:tav>
                                          </p:tavLst>
                                        </p:anim>
                                        <p:anim calcmode="lin" valueType="num" p14:bounceEnd="20000">
                                          <p:cBhvr additive="base">
                                            <p:cTn id="22" dur="500" fill="hold"/>
                                            <p:tgtEl>
                                              <p:spTgt spid="25"/>
                                            </p:tgtEl>
                                            <p:attrNameLst>
                                              <p:attrName>ppt_y</p:attrName>
                                            </p:attrNameLst>
                                          </p:cBhvr>
                                          <p:tavLst>
                                            <p:tav tm="0">
                                              <p:val>
                                                <p:strVal val="#ppt_y"/>
                                              </p:val>
                                            </p:tav>
                                            <p:tav tm="100000">
                                              <p:val>
                                                <p:strVal val="#ppt_y"/>
                                              </p:val>
                                            </p:tav>
                                          </p:tavLst>
                                        </p:anim>
                                      </p:childTnLst>
                                    </p:cTn>
                                  </p:par>
                                </p:childTnLst>
                              </p:cTn>
                            </p:par>
                            <p:par>
                              <p:cTn id="23" fill="hold">
                                <p:stCondLst>
                                  <p:cond delay="500"/>
                                </p:stCondLst>
                                <p:childTnLst>
                                  <p:par>
                                    <p:cTn id="24" presetID="22" presetClass="entr" presetSubtype="4"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down)">
                                          <p:cBhvr>
                                            <p:cTn id="26" dur="500"/>
                                            <p:tgtEl>
                                              <p:spTgt spid="31"/>
                                            </p:tgtEl>
                                          </p:cBhvr>
                                        </p:animEffect>
                                      </p:childTnLst>
                                    </p:cTn>
                                  </p:par>
                                </p:childTnLst>
                              </p:cTn>
                            </p:par>
                            <p:par>
                              <p:cTn id="27" fill="hold">
                                <p:stCondLst>
                                  <p:cond delay="1000"/>
                                </p:stCondLst>
                                <p:childTnLst>
                                  <p:par>
                                    <p:cTn id="28" presetID="47" presetClass="entr" presetSubtype="0" fill="hold" grpId="0" nodeType="after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anim calcmode="lin" valueType="num">
                                          <p:cBhvr>
                                            <p:cTn id="31" dur="500" fill="hold"/>
                                            <p:tgtEl>
                                              <p:spTgt spid="36"/>
                                            </p:tgtEl>
                                            <p:attrNameLst>
                                              <p:attrName>ppt_x</p:attrName>
                                            </p:attrNameLst>
                                          </p:cBhvr>
                                          <p:tavLst>
                                            <p:tav tm="0">
                                              <p:val>
                                                <p:strVal val="#ppt_x"/>
                                              </p:val>
                                            </p:tav>
                                            <p:tav tm="100000">
                                              <p:val>
                                                <p:strVal val="#ppt_x"/>
                                              </p:val>
                                            </p:tav>
                                          </p:tavLst>
                                        </p:anim>
                                        <p:anim calcmode="lin" valueType="num">
                                          <p:cBhvr>
                                            <p:cTn id="32" dur="5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14:presetBounceEnd="20000">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14:bounceEnd="20000">
                                          <p:cBhvr additive="base">
                                            <p:cTn id="37" dur="500" fill="hold"/>
                                            <p:tgtEl>
                                              <p:spTgt spid="26"/>
                                            </p:tgtEl>
                                            <p:attrNameLst>
                                              <p:attrName>ppt_x</p:attrName>
                                            </p:attrNameLst>
                                          </p:cBhvr>
                                          <p:tavLst>
                                            <p:tav tm="0">
                                              <p:val>
                                                <p:strVal val="0-#ppt_w/2"/>
                                              </p:val>
                                            </p:tav>
                                            <p:tav tm="100000">
                                              <p:val>
                                                <p:strVal val="#ppt_x"/>
                                              </p:val>
                                            </p:tav>
                                          </p:tavLst>
                                        </p:anim>
                                        <p:anim calcmode="lin" valueType="num" p14:bounceEnd="20000">
                                          <p:cBhvr additive="base">
                                            <p:cTn id="38" dur="500" fill="hold"/>
                                            <p:tgtEl>
                                              <p:spTgt spid="26"/>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22" presetClass="entr" presetSubtype="1" fill="hold" nodeType="after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up)">
                                          <p:cBhvr>
                                            <p:cTn id="42" dur="500"/>
                                            <p:tgtEl>
                                              <p:spTgt spid="33"/>
                                            </p:tgtEl>
                                          </p:cBhvr>
                                        </p:animEffect>
                                      </p:childTnLst>
                                    </p:cTn>
                                  </p:par>
                                </p:childTnLst>
                              </p:cTn>
                            </p:par>
                            <p:par>
                              <p:cTn id="43" fill="hold">
                                <p:stCondLst>
                                  <p:cond delay="1000"/>
                                </p:stCondLst>
                                <p:childTnLst>
                                  <p:par>
                                    <p:cTn id="44" presetID="42" presetClass="entr" presetSubtype="0" fill="hold" grpId="0" nodeType="after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500"/>
                                            <p:tgtEl>
                                              <p:spTgt spid="37"/>
                                            </p:tgtEl>
                                          </p:cBhvr>
                                        </p:animEffect>
                                        <p:anim calcmode="lin" valueType="num">
                                          <p:cBhvr>
                                            <p:cTn id="47" dur="500" fill="hold"/>
                                            <p:tgtEl>
                                              <p:spTgt spid="37"/>
                                            </p:tgtEl>
                                            <p:attrNameLst>
                                              <p:attrName>ppt_x</p:attrName>
                                            </p:attrNameLst>
                                          </p:cBhvr>
                                          <p:tavLst>
                                            <p:tav tm="0">
                                              <p:val>
                                                <p:strVal val="#ppt_x"/>
                                              </p:val>
                                            </p:tav>
                                            <p:tav tm="100000">
                                              <p:val>
                                                <p:strVal val="#ppt_x"/>
                                              </p:val>
                                            </p:tav>
                                          </p:tavLst>
                                        </p:anim>
                                        <p:anim calcmode="lin" valueType="num">
                                          <p:cBhvr>
                                            <p:cTn id="48" dur="5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14:presetBounceEnd="20000">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14:bounceEnd="20000">
                                          <p:cBhvr additive="base">
                                            <p:cTn id="53" dur="500" fill="hold"/>
                                            <p:tgtEl>
                                              <p:spTgt spid="27"/>
                                            </p:tgtEl>
                                            <p:attrNameLst>
                                              <p:attrName>ppt_x</p:attrName>
                                            </p:attrNameLst>
                                          </p:cBhvr>
                                          <p:tavLst>
                                            <p:tav tm="0">
                                              <p:val>
                                                <p:strVal val="0-#ppt_w/2"/>
                                              </p:val>
                                            </p:tav>
                                            <p:tav tm="100000">
                                              <p:val>
                                                <p:strVal val="#ppt_x"/>
                                              </p:val>
                                            </p:tav>
                                          </p:tavLst>
                                        </p:anim>
                                        <p:anim calcmode="lin" valueType="num" p14:bounceEnd="20000">
                                          <p:cBhvr additive="base">
                                            <p:cTn id="54" dur="500" fill="hold"/>
                                            <p:tgtEl>
                                              <p:spTgt spid="27"/>
                                            </p:tgtEl>
                                            <p:attrNameLst>
                                              <p:attrName>ppt_y</p:attrName>
                                            </p:attrNameLst>
                                          </p:cBhvr>
                                          <p:tavLst>
                                            <p:tav tm="0">
                                              <p:val>
                                                <p:strVal val="#ppt_y"/>
                                              </p:val>
                                            </p:tav>
                                            <p:tav tm="100000">
                                              <p:val>
                                                <p:strVal val="#ppt_y"/>
                                              </p:val>
                                            </p:tav>
                                          </p:tavLst>
                                        </p:anim>
                                      </p:childTnLst>
                                    </p:cTn>
                                  </p:par>
                                </p:childTnLst>
                              </p:cTn>
                            </p:par>
                            <p:par>
                              <p:cTn id="55" fill="hold">
                                <p:stCondLst>
                                  <p:cond delay="500"/>
                                </p:stCondLst>
                                <p:childTnLst>
                                  <p:par>
                                    <p:cTn id="56" presetID="22" presetClass="entr" presetSubtype="4" fill="hold" nodeType="after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wipe(down)">
                                          <p:cBhvr>
                                            <p:cTn id="58" dur="500"/>
                                            <p:tgtEl>
                                              <p:spTgt spid="32"/>
                                            </p:tgtEl>
                                          </p:cBhvr>
                                        </p:animEffect>
                                      </p:childTnLst>
                                    </p:cTn>
                                  </p:par>
                                </p:childTnLst>
                              </p:cTn>
                            </p:par>
                            <p:par>
                              <p:cTn id="59" fill="hold">
                                <p:stCondLst>
                                  <p:cond delay="1000"/>
                                </p:stCondLst>
                                <p:childTnLst>
                                  <p:par>
                                    <p:cTn id="60" presetID="47" presetClass="entr" presetSubtype="0" fill="hold" grpId="0" nodeType="after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fade">
                                          <p:cBhvr>
                                            <p:cTn id="62" dur="500"/>
                                            <p:tgtEl>
                                              <p:spTgt spid="35"/>
                                            </p:tgtEl>
                                          </p:cBhvr>
                                        </p:animEffect>
                                        <p:anim calcmode="lin" valueType="num">
                                          <p:cBhvr>
                                            <p:cTn id="63" dur="500" fill="hold"/>
                                            <p:tgtEl>
                                              <p:spTgt spid="35"/>
                                            </p:tgtEl>
                                            <p:attrNameLst>
                                              <p:attrName>ppt_x</p:attrName>
                                            </p:attrNameLst>
                                          </p:cBhvr>
                                          <p:tavLst>
                                            <p:tav tm="0">
                                              <p:val>
                                                <p:strVal val="#ppt_x"/>
                                              </p:val>
                                            </p:tav>
                                            <p:tav tm="100000">
                                              <p:val>
                                                <p:strVal val="#ppt_x"/>
                                              </p:val>
                                            </p:tav>
                                          </p:tavLst>
                                        </p:anim>
                                        <p:anim calcmode="lin" valueType="num">
                                          <p:cBhvr>
                                            <p:cTn id="64" dur="5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nodeType="clickEffect" p14:presetBounceEnd="20000">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14:bounceEnd="20000">
                                          <p:cBhvr additive="base">
                                            <p:cTn id="69" dur="500" fill="hold"/>
                                            <p:tgtEl>
                                              <p:spTgt spid="28"/>
                                            </p:tgtEl>
                                            <p:attrNameLst>
                                              <p:attrName>ppt_x</p:attrName>
                                            </p:attrNameLst>
                                          </p:cBhvr>
                                          <p:tavLst>
                                            <p:tav tm="0">
                                              <p:val>
                                                <p:strVal val="0-#ppt_w/2"/>
                                              </p:val>
                                            </p:tav>
                                            <p:tav tm="100000">
                                              <p:val>
                                                <p:strVal val="#ppt_x"/>
                                              </p:val>
                                            </p:tav>
                                          </p:tavLst>
                                        </p:anim>
                                        <p:anim calcmode="lin" valueType="num" p14:bounceEnd="20000">
                                          <p:cBhvr additive="base">
                                            <p:cTn id="70" dur="500" fill="hold"/>
                                            <p:tgtEl>
                                              <p:spTgt spid="28"/>
                                            </p:tgtEl>
                                            <p:attrNameLst>
                                              <p:attrName>ppt_y</p:attrName>
                                            </p:attrNameLst>
                                          </p:cBhvr>
                                          <p:tavLst>
                                            <p:tav tm="0">
                                              <p:val>
                                                <p:strVal val="#ppt_y"/>
                                              </p:val>
                                            </p:tav>
                                            <p:tav tm="100000">
                                              <p:val>
                                                <p:strVal val="#ppt_y"/>
                                              </p:val>
                                            </p:tav>
                                          </p:tavLst>
                                        </p:anim>
                                      </p:childTnLst>
                                    </p:cTn>
                                  </p:par>
                                </p:childTnLst>
                              </p:cTn>
                            </p:par>
                            <p:par>
                              <p:cTn id="71" fill="hold">
                                <p:stCondLst>
                                  <p:cond delay="500"/>
                                </p:stCondLst>
                                <p:childTnLst>
                                  <p:par>
                                    <p:cTn id="72" presetID="22" presetClass="entr" presetSubtype="1" fill="hold" nodeType="afterEffect">
                                      <p:stCondLst>
                                        <p:cond delay="0"/>
                                      </p:stCondLst>
                                      <p:childTnLst>
                                        <p:set>
                                          <p:cBhvr>
                                            <p:cTn id="73" dur="1" fill="hold">
                                              <p:stCondLst>
                                                <p:cond delay="0"/>
                                              </p:stCondLst>
                                            </p:cTn>
                                            <p:tgtEl>
                                              <p:spTgt spid="34"/>
                                            </p:tgtEl>
                                            <p:attrNameLst>
                                              <p:attrName>style.visibility</p:attrName>
                                            </p:attrNameLst>
                                          </p:cBhvr>
                                          <p:to>
                                            <p:strVal val="visible"/>
                                          </p:to>
                                        </p:set>
                                        <p:animEffect transition="in" filter="wipe(up)">
                                          <p:cBhvr>
                                            <p:cTn id="74" dur="500"/>
                                            <p:tgtEl>
                                              <p:spTgt spid="34"/>
                                            </p:tgtEl>
                                          </p:cBhvr>
                                        </p:animEffect>
                                      </p:childTnLst>
                                    </p:cTn>
                                  </p:par>
                                </p:childTnLst>
                              </p:cTn>
                            </p:par>
                            <p:par>
                              <p:cTn id="75" fill="hold">
                                <p:stCondLst>
                                  <p:cond delay="1000"/>
                                </p:stCondLst>
                                <p:childTnLst>
                                  <p:par>
                                    <p:cTn id="76" presetID="42" presetClass="entr" presetSubtype="0" fill="hold" grpId="0" nodeType="afterEffect">
                                      <p:stCondLst>
                                        <p:cond delay="0"/>
                                      </p:stCondLst>
                                      <p:childTnLst>
                                        <p:set>
                                          <p:cBhvr>
                                            <p:cTn id="77" dur="1" fill="hold">
                                              <p:stCondLst>
                                                <p:cond delay="0"/>
                                              </p:stCondLst>
                                            </p:cTn>
                                            <p:tgtEl>
                                              <p:spTgt spid="38"/>
                                            </p:tgtEl>
                                            <p:attrNameLst>
                                              <p:attrName>style.visibility</p:attrName>
                                            </p:attrNameLst>
                                          </p:cBhvr>
                                          <p:to>
                                            <p:strVal val="visible"/>
                                          </p:to>
                                        </p:set>
                                        <p:animEffect transition="in" filter="fade">
                                          <p:cBhvr>
                                            <p:cTn id="78" dur="500"/>
                                            <p:tgtEl>
                                              <p:spTgt spid="38"/>
                                            </p:tgtEl>
                                          </p:cBhvr>
                                        </p:animEffect>
                                        <p:anim calcmode="lin" valueType="num">
                                          <p:cBhvr>
                                            <p:cTn id="79" dur="500" fill="hold"/>
                                            <p:tgtEl>
                                              <p:spTgt spid="38"/>
                                            </p:tgtEl>
                                            <p:attrNameLst>
                                              <p:attrName>ppt_x</p:attrName>
                                            </p:attrNameLst>
                                          </p:cBhvr>
                                          <p:tavLst>
                                            <p:tav tm="0">
                                              <p:val>
                                                <p:strVal val="#ppt_x"/>
                                              </p:val>
                                            </p:tav>
                                            <p:tav tm="100000">
                                              <p:val>
                                                <p:strVal val="#ppt_x"/>
                                              </p:val>
                                            </p:tav>
                                          </p:tavLst>
                                        </p:anim>
                                        <p:anim calcmode="lin" valueType="num">
                                          <p:cBhvr>
                                            <p:cTn id="80" dur="5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3" grpId="0" animBg="1"/>
          <p:bldP spid="24" grpId="0" animBg="1"/>
          <p:bldP spid="25" grpId="0" animBg="1"/>
          <p:bldP spid="26" grpId="0" animBg="1"/>
          <p:bldP spid="27" grpId="0" animBg="1"/>
          <p:bldP spid="35" grpId="0" animBg="1"/>
          <p:bldP spid="36" grpId="0" animBg="1"/>
          <p:bldP spid="37" grpId="0" animBg="1"/>
          <p:bldP spid="38"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0-#ppt_w/2"/>
                                              </p:val>
                                            </p:tav>
                                            <p:tav tm="100000">
                                              <p:val>
                                                <p:strVal val="#ppt_x"/>
                                              </p:val>
                                            </p:tav>
                                          </p:tavLst>
                                        </p:anim>
                                        <p:anim calcmode="lin" valueType="num">
                                          <p:cBhvr additive="base">
                                            <p:cTn id="22" dur="500" fill="hold"/>
                                            <p:tgtEl>
                                              <p:spTgt spid="25"/>
                                            </p:tgtEl>
                                            <p:attrNameLst>
                                              <p:attrName>ppt_y</p:attrName>
                                            </p:attrNameLst>
                                          </p:cBhvr>
                                          <p:tavLst>
                                            <p:tav tm="0">
                                              <p:val>
                                                <p:strVal val="#ppt_y"/>
                                              </p:val>
                                            </p:tav>
                                            <p:tav tm="100000">
                                              <p:val>
                                                <p:strVal val="#ppt_y"/>
                                              </p:val>
                                            </p:tav>
                                          </p:tavLst>
                                        </p:anim>
                                      </p:childTnLst>
                                    </p:cTn>
                                  </p:par>
                                </p:childTnLst>
                              </p:cTn>
                            </p:par>
                            <p:par>
                              <p:cTn id="23" fill="hold">
                                <p:stCondLst>
                                  <p:cond delay="500"/>
                                </p:stCondLst>
                                <p:childTnLst>
                                  <p:par>
                                    <p:cTn id="24" presetID="22" presetClass="entr" presetSubtype="4"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down)">
                                          <p:cBhvr>
                                            <p:cTn id="26" dur="500"/>
                                            <p:tgtEl>
                                              <p:spTgt spid="31"/>
                                            </p:tgtEl>
                                          </p:cBhvr>
                                        </p:animEffect>
                                      </p:childTnLst>
                                    </p:cTn>
                                  </p:par>
                                </p:childTnLst>
                              </p:cTn>
                            </p:par>
                            <p:par>
                              <p:cTn id="27" fill="hold">
                                <p:stCondLst>
                                  <p:cond delay="1000"/>
                                </p:stCondLst>
                                <p:childTnLst>
                                  <p:par>
                                    <p:cTn id="28" presetID="47" presetClass="entr" presetSubtype="0" fill="hold" grpId="0" nodeType="after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anim calcmode="lin" valueType="num">
                                          <p:cBhvr>
                                            <p:cTn id="31" dur="500" fill="hold"/>
                                            <p:tgtEl>
                                              <p:spTgt spid="36"/>
                                            </p:tgtEl>
                                            <p:attrNameLst>
                                              <p:attrName>ppt_x</p:attrName>
                                            </p:attrNameLst>
                                          </p:cBhvr>
                                          <p:tavLst>
                                            <p:tav tm="0">
                                              <p:val>
                                                <p:strVal val="#ppt_x"/>
                                              </p:val>
                                            </p:tav>
                                            <p:tav tm="100000">
                                              <p:val>
                                                <p:strVal val="#ppt_x"/>
                                              </p:val>
                                            </p:tav>
                                          </p:tavLst>
                                        </p:anim>
                                        <p:anim calcmode="lin" valueType="num">
                                          <p:cBhvr>
                                            <p:cTn id="32" dur="5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0-#ppt_w/2"/>
                                              </p:val>
                                            </p:tav>
                                            <p:tav tm="100000">
                                              <p:val>
                                                <p:strVal val="#ppt_x"/>
                                              </p:val>
                                            </p:tav>
                                          </p:tavLst>
                                        </p:anim>
                                        <p:anim calcmode="lin" valueType="num">
                                          <p:cBhvr additive="base">
                                            <p:cTn id="38" dur="500" fill="hold"/>
                                            <p:tgtEl>
                                              <p:spTgt spid="26"/>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22" presetClass="entr" presetSubtype="1" fill="hold" nodeType="after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up)">
                                          <p:cBhvr>
                                            <p:cTn id="42" dur="500"/>
                                            <p:tgtEl>
                                              <p:spTgt spid="33"/>
                                            </p:tgtEl>
                                          </p:cBhvr>
                                        </p:animEffect>
                                      </p:childTnLst>
                                    </p:cTn>
                                  </p:par>
                                </p:childTnLst>
                              </p:cTn>
                            </p:par>
                            <p:par>
                              <p:cTn id="43" fill="hold">
                                <p:stCondLst>
                                  <p:cond delay="1000"/>
                                </p:stCondLst>
                                <p:childTnLst>
                                  <p:par>
                                    <p:cTn id="44" presetID="42" presetClass="entr" presetSubtype="0" fill="hold" grpId="0" nodeType="after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500"/>
                                            <p:tgtEl>
                                              <p:spTgt spid="37"/>
                                            </p:tgtEl>
                                          </p:cBhvr>
                                        </p:animEffect>
                                        <p:anim calcmode="lin" valueType="num">
                                          <p:cBhvr>
                                            <p:cTn id="47" dur="500" fill="hold"/>
                                            <p:tgtEl>
                                              <p:spTgt spid="37"/>
                                            </p:tgtEl>
                                            <p:attrNameLst>
                                              <p:attrName>ppt_x</p:attrName>
                                            </p:attrNameLst>
                                          </p:cBhvr>
                                          <p:tavLst>
                                            <p:tav tm="0">
                                              <p:val>
                                                <p:strVal val="#ppt_x"/>
                                              </p:val>
                                            </p:tav>
                                            <p:tav tm="100000">
                                              <p:val>
                                                <p:strVal val="#ppt_x"/>
                                              </p:val>
                                            </p:tav>
                                          </p:tavLst>
                                        </p:anim>
                                        <p:anim calcmode="lin" valueType="num">
                                          <p:cBhvr>
                                            <p:cTn id="48" dur="5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additive="base">
                                            <p:cTn id="53" dur="500" fill="hold"/>
                                            <p:tgtEl>
                                              <p:spTgt spid="27"/>
                                            </p:tgtEl>
                                            <p:attrNameLst>
                                              <p:attrName>ppt_x</p:attrName>
                                            </p:attrNameLst>
                                          </p:cBhvr>
                                          <p:tavLst>
                                            <p:tav tm="0">
                                              <p:val>
                                                <p:strVal val="0-#ppt_w/2"/>
                                              </p:val>
                                            </p:tav>
                                            <p:tav tm="100000">
                                              <p:val>
                                                <p:strVal val="#ppt_x"/>
                                              </p:val>
                                            </p:tav>
                                          </p:tavLst>
                                        </p:anim>
                                        <p:anim calcmode="lin" valueType="num">
                                          <p:cBhvr additive="base">
                                            <p:cTn id="54" dur="500" fill="hold"/>
                                            <p:tgtEl>
                                              <p:spTgt spid="27"/>
                                            </p:tgtEl>
                                            <p:attrNameLst>
                                              <p:attrName>ppt_y</p:attrName>
                                            </p:attrNameLst>
                                          </p:cBhvr>
                                          <p:tavLst>
                                            <p:tav tm="0">
                                              <p:val>
                                                <p:strVal val="#ppt_y"/>
                                              </p:val>
                                            </p:tav>
                                            <p:tav tm="100000">
                                              <p:val>
                                                <p:strVal val="#ppt_y"/>
                                              </p:val>
                                            </p:tav>
                                          </p:tavLst>
                                        </p:anim>
                                      </p:childTnLst>
                                    </p:cTn>
                                  </p:par>
                                </p:childTnLst>
                              </p:cTn>
                            </p:par>
                            <p:par>
                              <p:cTn id="55" fill="hold">
                                <p:stCondLst>
                                  <p:cond delay="500"/>
                                </p:stCondLst>
                                <p:childTnLst>
                                  <p:par>
                                    <p:cTn id="56" presetID="22" presetClass="entr" presetSubtype="4" fill="hold" nodeType="after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wipe(down)">
                                          <p:cBhvr>
                                            <p:cTn id="58" dur="500"/>
                                            <p:tgtEl>
                                              <p:spTgt spid="32"/>
                                            </p:tgtEl>
                                          </p:cBhvr>
                                        </p:animEffect>
                                      </p:childTnLst>
                                    </p:cTn>
                                  </p:par>
                                </p:childTnLst>
                              </p:cTn>
                            </p:par>
                            <p:par>
                              <p:cTn id="59" fill="hold">
                                <p:stCondLst>
                                  <p:cond delay="1000"/>
                                </p:stCondLst>
                                <p:childTnLst>
                                  <p:par>
                                    <p:cTn id="60" presetID="47" presetClass="entr" presetSubtype="0" fill="hold" grpId="0" nodeType="after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fade">
                                          <p:cBhvr>
                                            <p:cTn id="62" dur="500"/>
                                            <p:tgtEl>
                                              <p:spTgt spid="35"/>
                                            </p:tgtEl>
                                          </p:cBhvr>
                                        </p:animEffect>
                                        <p:anim calcmode="lin" valueType="num">
                                          <p:cBhvr>
                                            <p:cTn id="63" dur="500" fill="hold"/>
                                            <p:tgtEl>
                                              <p:spTgt spid="35"/>
                                            </p:tgtEl>
                                            <p:attrNameLst>
                                              <p:attrName>ppt_x</p:attrName>
                                            </p:attrNameLst>
                                          </p:cBhvr>
                                          <p:tavLst>
                                            <p:tav tm="0">
                                              <p:val>
                                                <p:strVal val="#ppt_x"/>
                                              </p:val>
                                            </p:tav>
                                            <p:tav tm="100000">
                                              <p:val>
                                                <p:strVal val="#ppt_x"/>
                                              </p:val>
                                            </p:tav>
                                          </p:tavLst>
                                        </p:anim>
                                        <p:anim calcmode="lin" valueType="num">
                                          <p:cBhvr>
                                            <p:cTn id="64" dur="5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nodeType="click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0-#ppt_w/2"/>
                                              </p:val>
                                            </p:tav>
                                            <p:tav tm="100000">
                                              <p:val>
                                                <p:strVal val="#ppt_x"/>
                                              </p:val>
                                            </p:tav>
                                          </p:tavLst>
                                        </p:anim>
                                        <p:anim calcmode="lin" valueType="num">
                                          <p:cBhvr additive="base">
                                            <p:cTn id="70" dur="500" fill="hold"/>
                                            <p:tgtEl>
                                              <p:spTgt spid="28"/>
                                            </p:tgtEl>
                                            <p:attrNameLst>
                                              <p:attrName>ppt_y</p:attrName>
                                            </p:attrNameLst>
                                          </p:cBhvr>
                                          <p:tavLst>
                                            <p:tav tm="0">
                                              <p:val>
                                                <p:strVal val="#ppt_y"/>
                                              </p:val>
                                            </p:tav>
                                            <p:tav tm="100000">
                                              <p:val>
                                                <p:strVal val="#ppt_y"/>
                                              </p:val>
                                            </p:tav>
                                          </p:tavLst>
                                        </p:anim>
                                      </p:childTnLst>
                                    </p:cTn>
                                  </p:par>
                                </p:childTnLst>
                              </p:cTn>
                            </p:par>
                            <p:par>
                              <p:cTn id="71" fill="hold">
                                <p:stCondLst>
                                  <p:cond delay="500"/>
                                </p:stCondLst>
                                <p:childTnLst>
                                  <p:par>
                                    <p:cTn id="72" presetID="22" presetClass="entr" presetSubtype="1" fill="hold" nodeType="afterEffect">
                                      <p:stCondLst>
                                        <p:cond delay="0"/>
                                      </p:stCondLst>
                                      <p:childTnLst>
                                        <p:set>
                                          <p:cBhvr>
                                            <p:cTn id="73" dur="1" fill="hold">
                                              <p:stCondLst>
                                                <p:cond delay="0"/>
                                              </p:stCondLst>
                                            </p:cTn>
                                            <p:tgtEl>
                                              <p:spTgt spid="34"/>
                                            </p:tgtEl>
                                            <p:attrNameLst>
                                              <p:attrName>style.visibility</p:attrName>
                                            </p:attrNameLst>
                                          </p:cBhvr>
                                          <p:to>
                                            <p:strVal val="visible"/>
                                          </p:to>
                                        </p:set>
                                        <p:animEffect transition="in" filter="wipe(up)">
                                          <p:cBhvr>
                                            <p:cTn id="74" dur="500"/>
                                            <p:tgtEl>
                                              <p:spTgt spid="34"/>
                                            </p:tgtEl>
                                          </p:cBhvr>
                                        </p:animEffect>
                                      </p:childTnLst>
                                    </p:cTn>
                                  </p:par>
                                </p:childTnLst>
                              </p:cTn>
                            </p:par>
                            <p:par>
                              <p:cTn id="75" fill="hold">
                                <p:stCondLst>
                                  <p:cond delay="1000"/>
                                </p:stCondLst>
                                <p:childTnLst>
                                  <p:par>
                                    <p:cTn id="76" presetID="42" presetClass="entr" presetSubtype="0" fill="hold" grpId="0" nodeType="afterEffect">
                                      <p:stCondLst>
                                        <p:cond delay="0"/>
                                      </p:stCondLst>
                                      <p:childTnLst>
                                        <p:set>
                                          <p:cBhvr>
                                            <p:cTn id="77" dur="1" fill="hold">
                                              <p:stCondLst>
                                                <p:cond delay="0"/>
                                              </p:stCondLst>
                                            </p:cTn>
                                            <p:tgtEl>
                                              <p:spTgt spid="38"/>
                                            </p:tgtEl>
                                            <p:attrNameLst>
                                              <p:attrName>style.visibility</p:attrName>
                                            </p:attrNameLst>
                                          </p:cBhvr>
                                          <p:to>
                                            <p:strVal val="visible"/>
                                          </p:to>
                                        </p:set>
                                        <p:animEffect transition="in" filter="fade">
                                          <p:cBhvr>
                                            <p:cTn id="78" dur="500"/>
                                            <p:tgtEl>
                                              <p:spTgt spid="38"/>
                                            </p:tgtEl>
                                          </p:cBhvr>
                                        </p:animEffect>
                                        <p:anim calcmode="lin" valueType="num">
                                          <p:cBhvr>
                                            <p:cTn id="79" dur="500" fill="hold"/>
                                            <p:tgtEl>
                                              <p:spTgt spid="38"/>
                                            </p:tgtEl>
                                            <p:attrNameLst>
                                              <p:attrName>ppt_x</p:attrName>
                                            </p:attrNameLst>
                                          </p:cBhvr>
                                          <p:tavLst>
                                            <p:tav tm="0">
                                              <p:val>
                                                <p:strVal val="#ppt_x"/>
                                              </p:val>
                                            </p:tav>
                                            <p:tav tm="100000">
                                              <p:val>
                                                <p:strVal val="#ppt_x"/>
                                              </p:val>
                                            </p:tav>
                                          </p:tavLst>
                                        </p:anim>
                                        <p:anim calcmode="lin" valueType="num">
                                          <p:cBhvr>
                                            <p:cTn id="80" dur="5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3" grpId="0" animBg="1"/>
          <p:bldP spid="24" grpId="0" animBg="1"/>
          <p:bldP spid="25" grpId="0" animBg="1"/>
          <p:bldP spid="26" grpId="0" animBg="1"/>
          <p:bldP spid="27" grpId="0" animBg="1"/>
          <p:bldP spid="35" grpId="0" animBg="1"/>
          <p:bldP spid="36" grpId="0" animBg="1"/>
          <p:bldP spid="37" grpId="0" animBg="1"/>
          <p:bldP spid="38" grpId="0" animBg="1"/>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t>用例建模技术</a:t>
            </a:r>
            <a:endParaRPr lang="en-US" altLang="zh-CN" dirty="0"/>
          </a:p>
        </p:txBody>
      </p:sp>
      <p:sp>
        <p:nvSpPr>
          <p:cNvPr id="2" name="文本占位符 1"/>
          <p:cNvSpPr>
            <a:spLocks noGrp="1"/>
          </p:cNvSpPr>
          <p:nvPr>
            <p:ph idx="1"/>
          </p:nvPr>
        </p:nvSpPr>
        <p:spPr/>
        <p:txBody>
          <a:bodyPr>
            <a:noAutofit/>
          </a:bodyPr>
          <a:lstStyle/>
          <a:p>
            <a:pPr marL="342900" indent="-342900">
              <a:lnSpc>
                <a:spcPct val="120000"/>
              </a:lnSpc>
              <a:buFont typeface="+mj-lt"/>
              <a:buAutoNum type="arabicPeriod"/>
            </a:pPr>
            <a:r>
              <a:rPr lang="zh-CN" altLang="en-US" sz="2400" dirty="0"/>
              <a:t>确定系统的范围和边界</a:t>
            </a:r>
            <a:endParaRPr lang="en-US" altLang="zh-CN" sz="2400" dirty="0"/>
          </a:p>
          <a:p>
            <a:pPr marL="342900" indent="-342900">
              <a:lnSpc>
                <a:spcPct val="120000"/>
              </a:lnSpc>
              <a:buFont typeface="+mj-lt"/>
              <a:buAutoNum type="arabicPeriod"/>
            </a:pPr>
            <a:r>
              <a:rPr lang="zh-CN" altLang="en-US" sz="2400" dirty="0"/>
              <a:t>识别参与者</a:t>
            </a:r>
          </a:p>
          <a:p>
            <a:pPr marL="342900" indent="-342900">
              <a:lnSpc>
                <a:spcPct val="120000"/>
              </a:lnSpc>
              <a:buFont typeface="+mj-lt"/>
              <a:buAutoNum type="arabicPeriod"/>
            </a:pPr>
            <a:r>
              <a:rPr lang="zh-CN" altLang="en-US" sz="2400" dirty="0"/>
              <a:t>识别用例</a:t>
            </a:r>
          </a:p>
          <a:p>
            <a:pPr marL="342900" indent="-342900">
              <a:lnSpc>
                <a:spcPct val="120000"/>
              </a:lnSpc>
              <a:buFont typeface="+mj-lt"/>
              <a:buAutoNum type="arabicPeriod"/>
            </a:pPr>
            <a:r>
              <a:rPr lang="zh-CN" altLang="en-US" sz="2400" dirty="0"/>
              <a:t>识别用例间的关系</a:t>
            </a:r>
          </a:p>
          <a:p>
            <a:pPr marL="342900" indent="-342900">
              <a:lnSpc>
                <a:spcPct val="120000"/>
              </a:lnSpc>
              <a:buFont typeface="+mj-lt"/>
              <a:buAutoNum type="arabicPeriod"/>
            </a:pPr>
            <a:r>
              <a:rPr lang="zh-CN" altLang="en-US" sz="2400" dirty="0"/>
              <a:t>用例描述</a:t>
            </a:r>
          </a:p>
          <a:p>
            <a:pPr marL="342900" indent="-342900">
              <a:lnSpc>
                <a:spcPct val="120000"/>
              </a:lnSpc>
              <a:buFont typeface="+mj-lt"/>
              <a:buAutoNum type="arabicPeriod"/>
            </a:pPr>
            <a:r>
              <a:rPr lang="zh-CN" altLang="en-US" sz="2400" dirty="0"/>
              <a:t>审核用例模型</a:t>
            </a:r>
            <a:endParaRPr lang="en-US" altLang="zh-CN" sz="2400" dirty="0"/>
          </a:p>
        </p:txBody>
      </p:sp>
      <p:sp>
        <p:nvSpPr>
          <p:cNvPr id="6" name="日期占位符 5"/>
          <p:cNvSpPr>
            <a:spLocks noGrp="1"/>
          </p:cNvSpPr>
          <p:nvPr>
            <p:ph type="dt" sz="half" idx="10"/>
          </p:nvPr>
        </p:nvSpPr>
        <p:spPr/>
        <p:txBody>
          <a:bodyPr/>
          <a:lstStyle/>
          <a:p>
            <a:fld id="{EBE4734C-F476-4322-A6A5-79587D617F1A}" type="datetime1">
              <a:rPr lang="zh-CN" altLang="en-US" smtClean="0"/>
              <a:t>2022/3/30</a:t>
            </a:fld>
            <a:endParaRPr lang="zh-CN" altLang="en-US"/>
          </a:p>
        </p:txBody>
      </p:sp>
      <p:sp>
        <p:nvSpPr>
          <p:cNvPr id="7" name="页脚占位符 6"/>
          <p:cNvSpPr>
            <a:spLocks noGrp="1"/>
          </p:cNvSpPr>
          <p:nvPr>
            <p:ph type="ftr" sz="quarter" idx="11"/>
          </p:nvPr>
        </p:nvSpPr>
        <p:spPr/>
        <p:txBody>
          <a:bodyPr/>
          <a:lstStyle/>
          <a:p>
            <a:r>
              <a:rPr lang="zh-CN" altLang="en-US" dirty="0"/>
              <a:t>软件工程</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29</a:t>
            </a:fld>
            <a:endParaRPr lang="zh-CN" altLang="en-US" dirty="0"/>
          </a:p>
        </p:txBody>
      </p:sp>
      <p:sp>
        <p:nvSpPr>
          <p:cNvPr id="5" name="矩形标注 4"/>
          <p:cNvSpPr/>
          <p:nvPr/>
        </p:nvSpPr>
        <p:spPr>
          <a:xfrm>
            <a:off x="4466671" y="901686"/>
            <a:ext cx="4391579" cy="2467545"/>
          </a:xfrm>
          <a:prstGeom prst="wedgeRectCallout">
            <a:avLst>
              <a:gd name="adj1" fmla="val -60262"/>
              <a:gd name="adj2" fmla="val -32620"/>
            </a:avLst>
          </a:prstGeom>
          <a:solidFill>
            <a:schemeClr val="bg2">
              <a:alpha val="51000"/>
            </a:schemeClr>
          </a:solidFill>
          <a:ln>
            <a:solidFill>
              <a:schemeClr val="tx1"/>
            </a:solidFill>
            <a:prstDash val="dash"/>
          </a:ln>
        </p:spPr>
        <p:style>
          <a:lnRef idx="1">
            <a:schemeClr val="accent1"/>
          </a:lnRef>
          <a:fillRef idx="2">
            <a:schemeClr val="accent1"/>
          </a:fillRef>
          <a:effectRef idx="1">
            <a:schemeClr val="accent1"/>
          </a:effectRef>
          <a:fontRef idx="minor">
            <a:schemeClr val="dk1"/>
          </a:fontRef>
        </p:style>
        <p:txBody>
          <a:bodyPr rtlCol="0" anchor="ctr"/>
          <a:lstStyle/>
          <a:p>
            <a:pPr>
              <a:spcBef>
                <a:spcPts val="900"/>
              </a:spcBef>
            </a:pPr>
            <a:r>
              <a:rPr lang="zh-CN" altLang="en-US" dirty="0">
                <a:latin typeface="+mj-ea"/>
                <a:ea typeface="+mj-ea"/>
              </a:rPr>
              <a:t>系统的范围是指系统问题域的目标、任务、规模和系统提供的功能和服务。</a:t>
            </a:r>
            <a:endParaRPr lang="en-US" altLang="zh-CN" dirty="0">
              <a:latin typeface="+mj-ea"/>
              <a:ea typeface="+mj-ea"/>
            </a:endParaRPr>
          </a:p>
          <a:p>
            <a:pPr>
              <a:spcBef>
                <a:spcPts val="900"/>
              </a:spcBef>
            </a:pPr>
            <a:r>
              <a:rPr lang="zh-CN" altLang="en-US" dirty="0">
                <a:latin typeface="+mj-ea"/>
                <a:ea typeface="+mj-ea"/>
              </a:rPr>
              <a:t>系统的边界就是系统内外的分界线，用一个实线方框表示。</a:t>
            </a:r>
            <a:endParaRPr lang="zh-CN" altLang="zh-CN" dirty="0">
              <a:latin typeface="+mj-ea"/>
              <a:ea typeface="+mj-ea"/>
            </a:endParaRPr>
          </a:p>
          <a:p>
            <a:pPr>
              <a:spcBef>
                <a:spcPts val="900"/>
              </a:spcBef>
            </a:pPr>
            <a:r>
              <a:rPr lang="zh-CN" altLang="en-US" dirty="0">
                <a:latin typeface="+mj-ea"/>
                <a:ea typeface="+mj-ea"/>
              </a:rPr>
              <a:t>系统开发的主要任务是对系统边界内的元素进行分析、设计和实现，系统边界外部的事物统称为执行者。</a:t>
            </a:r>
          </a:p>
        </p:txBody>
      </p:sp>
      <p:sp>
        <p:nvSpPr>
          <p:cNvPr id="4" name="矩形标注 3"/>
          <p:cNvSpPr/>
          <p:nvPr/>
        </p:nvSpPr>
        <p:spPr>
          <a:xfrm>
            <a:off x="3498210" y="3639689"/>
            <a:ext cx="4024819" cy="799756"/>
          </a:xfrm>
          <a:prstGeom prst="wedgeRectCallout">
            <a:avLst>
              <a:gd name="adj1" fmla="val -46475"/>
              <a:gd name="adj2" fmla="val -111267"/>
            </a:avLst>
          </a:prstGeom>
          <a:solidFill>
            <a:schemeClr val="bg1">
              <a:lumMod val="9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mj-ea"/>
                <a:ea typeface="+mj-ea"/>
              </a:rPr>
              <a:t>用例关系的识别必须通过业务调研报告和用例描述得到。</a:t>
            </a:r>
            <a:endParaRPr lang="en-US" altLang="zh-CN" dirty="0">
              <a:solidFill>
                <a:schemeClr val="tx1"/>
              </a:solidFill>
              <a:latin typeface="+mj-ea"/>
              <a:ea typeface="+mj-ea"/>
            </a:endParaRPr>
          </a:p>
        </p:txBody>
      </p:sp>
    </p:spTree>
    <p:extLst>
      <p:ext uri="{BB962C8B-B14F-4D97-AF65-F5344CB8AC3E}">
        <p14:creationId xmlns:p14="http://schemas.microsoft.com/office/powerpoint/2010/main" val="1588895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up)">
                                      <p:cBhvr>
                                        <p:cTn id="11" dur="500"/>
                                        <p:tgtEl>
                                          <p:spTgt spid="2">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up)">
                                      <p:cBhvr>
                                        <p:cTn id="15" dur="500"/>
                                        <p:tgtEl>
                                          <p:spTgt spid="2">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up)">
                                      <p:cBhvr>
                                        <p:cTn id="19" dur="500"/>
                                        <p:tgtEl>
                                          <p:spTgt spid="2">
                                            <p:txEl>
                                              <p:pRg st="3" end="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up)">
                                      <p:cBhvr>
                                        <p:cTn id="23" dur="500"/>
                                        <p:tgtEl>
                                          <p:spTgt spid="2">
                                            <p:txEl>
                                              <p:pRg st="4" end="4"/>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up)">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up)">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本次</a:t>
            </a:r>
            <a:r>
              <a:rPr lang="zh-CN" altLang="en-US" dirty="0"/>
              <a:t>课程</a:t>
            </a:r>
            <a:r>
              <a:rPr lang="zh-CN" altLang="en-US" b="1" dirty="0"/>
              <a:t>速递</a:t>
            </a:r>
          </a:p>
        </p:txBody>
      </p:sp>
      <p:sp>
        <p:nvSpPr>
          <p:cNvPr id="3" name="内容占位符 2"/>
          <p:cNvSpPr>
            <a:spLocks noGrp="1"/>
          </p:cNvSpPr>
          <p:nvPr>
            <p:ph idx="1"/>
          </p:nvPr>
        </p:nvSpPr>
        <p:spPr>
          <a:xfrm>
            <a:off x="979714" y="1010654"/>
            <a:ext cx="7878536" cy="3416969"/>
          </a:xfrm>
        </p:spPr>
        <p:txBody>
          <a:bodyPr>
            <a:normAutofit/>
          </a:bodyPr>
          <a:lstStyle/>
          <a:p>
            <a:pPr marL="457200" indent="-457200">
              <a:lnSpc>
                <a:spcPct val="120000"/>
              </a:lnSpc>
            </a:pPr>
            <a:r>
              <a:rPr lang="zh-CN" altLang="en-US" dirty="0">
                <a:solidFill>
                  <a:schemeClr val="tx2">
                    <a:lumMod val="90000"/>
                    <a:lumOff val="10000"/>
                  </a:schemeClr>
                </a:solidFill>
                <a:latin typeface="+mj-ea"/>
                <a:ea typeface="+mj-ea"/>
              </a:rPr>
              <a:t>第</a:t>
            </a:r>
            <a:r>
              <a:rPr lang="en-US" altLang="zh-CN" dirty="0">
                <a:solidFill>
                  <a:schemeClr val="tx2">
                    <a:lumMod val="90000"/>
                    <a:lumOff val="10000"/>
                  </a:schemeClr>
                </a:solidFill>
                <a:latin typeface="+mj-ea"/>
                <a:ea typeface="+mj-ea"/>
              </a:rPr>
              <a:t>3</a:t>
            </a:r>
            <a:r>
              <a:rPr lang="zh-CN" altLang="en-US" dirty="0">
                <a:solidFill>
                  <a:schemeClr val="tx2">
                    <a:lumMod val="90000"/>
                    <a:lumOff val="10000"/>
                  </a:schemeClr>
                </a:solidFill>
                <a:latin typeface="+mj-ea"/>
                <a:ea typeface="+mj-ea"/>
              </a:rPr>
              <a:t>章</a:t>
            </a:r>
            <a:r>
              <a:rPr lang="en-US" altLang="zh-CN" dirty="0">
                <a:solidFill>
                  <a:schemeClr val="tx2">
                    <a:lumMod val="90000"/>
                    <a:lumOff val="10000"/>
                  </a:schemeClr>
                </a:solidFill>
                <a:latin typeface="+mj-ea"/>
                <a:ea typeface="+mj-ea"/>
              </a:rPr>
              <a:t> </a:t>
            </a:r>
            <a:r>
              <a:rPr lang="zh-CN" altLang="en-US" dirty="0">
                <a:solidFill>
                  <a:schemeClr val="tx2">
                    <a:lumMod val="90000"/>
                    <a:lumOff val="10000"/>
                  </a:schemeClr>
                </a:solidFill>
                <a:latin typeface="+mj-ea"/>
                <a:ea typeface="+mj-ea"/>
              </a:rPr>
              <a:t>需求分析</a:t>
            </a:r>
            <a:endParaRPr lang="en-US" altLang="zh-CN" sz="2400" dirty="0">
              <a:latin typeface="+mj-ea"/>
              <a:ea typeface="+mj-ea"/>
            </a:endParaRPr>
          </a:p>
          <a:p>
            <a:pPr marL="1108620" lvl="1" indent="-457200">
              <a:lnSpc>
                <a:spcPct val="120000"/>
              </a:lnSpc>
            </a:pPr>
            <a:r>
              <a:rPr lang="zh-CN" altLang="en-US" dirty="0"/>
              <a:t>需求建模的方法</a:t>
            </a:r>
            <a:endParaRPr lang="en-US" altLang="zh-CN" dirty="0"/>
          </a:p>
          <a:p>
            <a:pPr marL="1108620" lvl="1" indent="-457200">
              <a:lnSpc>
                <a:spcPct val="120000"/>
              </a:lnSpc>
            </a:pPr>
            <a:r>
              <a:rPr lang="zh-CN" altLang="en-US" dirty="0">
                <a:solidFill>
                  <a:schemeClr val="tx2">
                    <a:lumMod val="90000"/>
                    <a:lumOff val="10000"/>
                  </a:schemeClr>
                </a:solidFill>
              </a:rPr>
              <a:t>用例图的组成</a:t>
            </a:r>
            <a:endParaRPr lang="en-US" altLang="zh-CN" dirty="0">
              <a:solidFill>
                <a:schemeClr val="tx2">
                  <a:lumMod val="90000"/>
                  <a:lumOff val="10000"/>
                </a:schemeClr>
              </a:solidFill>
            </a:endParaRPr>
          </a:p>
          <a:p>
            <a:pPr marL="1108620" lvl="1" indent="-457200">
              <a:lnSpc>
                <a:spcPct val="120000"/>
              </a:lnSpc>
            </a:pPr>
            <a:r>
              <a:rPr lang="zh-CN" altLang="en-US" dirty="0"/>
              <a:t>业务用例建模</a:t>
            </a:r>
            <a:endParaRPr lang="zh-CN" altLang="en-US" dirty="0">
              <a:solidFill>
                <a:schemeClr val="tx2">
                  <a:lumMod val="90000"/>
                  <a:lumOff val="10000"/>
                </a:schemeClr>
              </a:solidFill>
            </a:endParaRPr>
          </a:p>
        </p:txBody>
      </p:sp>
      <p:sp>
        <p:nvSpPr>
          <p:cNvPr id="7" name="日期占位符 6"/>
          <p:cNvSpPr>
            <a:spLocks noGrp="1"/>
          </p:cNvSpPr>
          <p:nvPr>
            <p:ph type="dt" sz="half" idx="10"/>
          </p:nvPr>
        </p:nvSpPr>
        <p:spPr/>
        <p:txBody>
          <a:bodyPr/>
          <a:lstStyle/>
          <a:p>
            <a:fld id="{388ACE4A-BF0E-47BD-A498-AB437BF41BE9}" type="datetime1">
              <a:rPr lang="zh-CN" altLang="en-US" smtClean="0"/>
              <a:t>2022/3/30</a:t>
            </a:fld>
            <a:endParaRPr lang="zh-CN" altLang="en-US"/>
          </a:p>
        </p:txBody>
      </p:sp>
      <p:sp>
        <p:nvSpPr>
          <p:cNvPr id="8" name="页脚占位符 7"/>
          <p:cNvSpPr>
            <a:spLocks noGrp="1"/>
          </p:cNvSpPr>
          <p:nvPr>
            <p:ph type="ftr" sz="quarter" idx="11"/>
          </p:nvPr>
        </p:nvSpPr>
        <p:spPr/>
        <p:txBody>
          <a:bodyPr/>
          <a:lstStyle/>
          <a:p>
            <a:r>
              <a:rPr lang="zh-CN" altLang="en-US" dirty="0"/>
              <a:t>软件工程</a:t>
            </a:r>
          </a:p>
        </p:txBody>
      </p:sp>
      <p:sp>
        <p:nvSpPr>
          <p:cNvPr id="9" name="灯片编号占位符 8"/>
          <p:cNvSpPr>
            <a:spLocks noGrp="1"/>
          </p:cNvSpPr>
          <p:nvPr>
            <p:ph type="sldNum" sz="quarter" idx="12"/>
          </p:nvPr>
        </p:nvSpPr>
        <p:spPr/>
        <p:txBody>
          <a:bodyPr/>
          <a:lstStyle/>
          <a:p>
            <a:fld id="{F528F39D-B5E5-4CA7-906C-979D5A62978D}" type="slidenum">
              <a:rPr lang="zh-CN" altLang="en-US" smtClean="0"/>
              <a:pPr/>
              <a:t>3</a:t>
            </a:fld>
            <a:endParaRPr lang="zh-CN" altLang="en-US"/>
          </a:p>
        </p:txBody>
      </p:sp>
      <p:pic>
        <p:nvPicPr>
          <p:cNvPr id="4" name="图片 3"/>
          <p:cNvPicPr>
            <a:picLocks noChangeAspect="1"/>
          </p:cNvPicPr>
          <p:nvPr/>
        </p:nvPicPr>
        <p:blipFill rotWithShape="1">
          <a:blip r:embed="rId3" cstate="print">
            <a:clrChange>
              <a:clrFrom>
                <a:srgbClr val="EBCDAB"/>
              </a:clrFrom>
              <a:clrTo>
                <a:srgbClr val="EBCDAB">
                  <a:alpha val="0"/>
                </a:srgbClr>
              </a:clrTo>
            </a:clrChange>
            <a:extLst>
              <a:ext uri="{28A0092B-C50C-407E-A947-70E740481C1C}">
                <a14:useLocalDpi xmlns:a14="http://schemas.microsoft.com/office/drawing/2010/main" val="0"/>
              </a:ext>
            </a:extLst>
          </a:blip>
          <a:srcRect l="14636" t="7462" r="10393" b="11883"/>
          <a:stretch/>
        </p:blipFill>
        <p:spPr>
          <a:xfrm>
            <a:off x="5775158" y="1010427"/>
            <a:ext cx="3176338" cy="3417196"/>
          </a:xfrm>
          <a:prstGeom prst="rect">
            <a:avLst/>
          </a:prstGeom>
        </p:spPr>
      </p:pic>
    </p:spTree>
    <p:extLst>
      <p:ext uri="{BB962C8B-B14F-4D97-AF65-F5344CB8AC3E}">
        <p14:creationId xmlns:p14="http://schemas.microsoft.com/office/powerpoint/2010/main" val="189666320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识别参与者的方法</a:t>
            </a:r>
          </a:p>
        </p:txBody>
      </p:sp>
      <p:sp>
        <p:nvSpPr>
          <p:cNvPr id="2" name="文本占位符 1"/>
          <p:cNvSpPr>
            <a:spLocks noGrp="1"/>
          </p:cNvSpPr>
          <p:nvPr>
            <p:ph idx="1"/>
          </p:nvPr>
        </p:nvSpPr>
        <p:spPr>
          <a:xfrm>
            <a:off x="768097" y="902042"/>
            <a:ext cx="7832833" cy="3743480"/>
          </a:xfrm>
        </p:spPr>
        <p:txBody>
          <a:bodyPr>
            <a:normAutofit/>
          </a:bodyPr>
          <a:lstStyle/>
          <a:p>
            <a:pPr>
              <a:lnSpc>
                <a:spcPct val="100000"/>
              </a:lnSpc>
              <a:spcBef>
                <a:spcPts val="800"/>
              </a:spcBef>
            </a:pPr>
            <a:r>
              <a:rPr lang="zh-CN" altLang="en-US" sz="2000" dirty="0"/>
              <a:t>谁使用系统的主要功能？</a:t>
            </a:r>
          </a:p>
          <a:p>
            <a:pPr>
              <a:lnSpc>
                <a:spcPct val="100000"/>
              </a:lnSpc>
              <a:spcBef>
                <a:spcPts val="800"/>
              </a:spcBef>
            </a:pPr>
            <a:r>
              <a:rPr lang="zh-CN" altLang="en-US" sz="2000" dirty="0"/>
              <a:t>谁改变系统的数据？</a:t>
            </a:r>
            <a:endParaRPr lang="zh-CN" altLang="en-US" sz="2000" dirty="0">
              <a:solidFill>
                <a:srgbClr val="FF3300"/>
              </a:solidFill>
            </a:endParaRPr>
          </a:p>
          <a:p>
            <a:pPr>
              <a:lnSpc>
                <a:spcPct val="100000"/>
              </a:lnSpc>
              <a:spcBef>
                <a:spcPts val="800"/>
              </a:spcBef>
            </a:pPr>
            <a:r>
              <a:rPr lang="zh-CN" altLang="en-US" sz="2000" dirty="0"/>
              <a:t>谁从系统获取信息？</a:t>
            </a:r>
            <a:endParaRPr lang="zh-CN" altLang="en-US" sz="2000" dirty="0">
              <a:solidFill>
                <a:srgbClr val="FF3300"/>
              </a:solidFill>
            </a:endParaRPr>
          </a:p>
          <a:p>
            <a:pPr>
              <a:lnSpc>
                <a:spcPct val="100000"/>
              </a:lnSpc>
              <a:spcBef>
                <a:spcPts val="800"/>
              </a:spcBef>
            </a:pPr>
            <a:r>
              <a:rPr lang="zh-CN" altLang="en-US" sz="2000" dirty="0"/>
              <a:t>谁需要系统的支持以完成日常工作任务？</a:t>
            </a:r>
            <a:endParaRPr lang="zh-CN" altLang="en-US" sz="2000" dirty="0">
              <a:solidFill>
                <a:srgbClr val="FF3300"/>
              </a:solidFill>
            </a:endParaRPr>
          </a:p>
          <a:p>
            <a:pPr>
              <a:lnSpc>
                <a:spcPct val="100000"/>
              </a:lnSpc>
              <a:spcBef>
                <a:spcPts val="800"/>
              </a:spcBef>
            </a:pPr>
            <a:r>
              <a:rPr lang="zh-CN" altLang="en-US" sz="2000" dirty="0"/>
              <a:t>谁负责日常维护、管理并保证系统正常运行？</a:t>
            </a:r>
            <a:endParaRPr lang="zh-CN" altLang="en-US" sz="2000" dirty="0">
              <a:solidFill>
                <a:srgbClr val="FF3300"/>
              </a:solidFill>
            </a:endParaRPr>
          </a:p>
          <a:p>
            <a:pPr>
              <a:lnSpc>
                <a:spcPct val="100000"/>
              </a:lnSpc>
              <a:spcBef>
                <a:spcPts val="800"/>
              </a:spcBef>
            </a:pPr>
            <a:r>
              <a:rPr lang="zh-CN" altLang="en-US" sz="2000" dirty="0"/>
              <a:t>系统需要应付（处理）哪些硬件设备？</a:t>
            </a:r>
            <a:endParaRPr lang="zh-CN" altLang="en-US" sz="2000" dirty="0">
              <a:solidFill>
                <a:srgbClr val="FF3300"/>
              </a:solidFill>
            </a:endParaRPr>
          </a:p>
          <a:p>
            <a:pPr>
              <a:lnSpc>
                <a:spcPct val="100000"/>
              </a:lnSpc>
              <a:spcBef>
                <a:spcPts val="800"/>
              </a:spcBef>
            </a:pPr>
            <a:r>
              <a:rPr lang="zh-CN" altLang="en-US" sz="2000" dirty="0"/>
              <a:t>系统需要和哪些外部系统交互？</a:t>
            </a:r>
            <a:endParaRPr lang="zh-CN" altLang="en-US" sz="2000" dirty="0">
              <a:solidFill>
                <a:srgbClr val="FF3300"/>
              </a:solidFill>
            </a:endParaRPr>
          </a:p>
          <a:p>
            <a:pPr>
              <a:lnSpc>
                <a:spcPct val="100000"/>
              </a:lnSpc>
              <a:spcBef>
                <a:spcPts val="800"/>
              </a:spcBef>
            </a:pPr>
            <a:r>
              <a:rPr lang="zh-CN" altLang="en-US" sz="2000" dirty="0"/>
              <a:t>谁（或什么）对系统运行产生的结果（值）感兴趣？</a:t>
            </a:r>
            <a:endParaRPr lang="zh-CN" altLang="en-US" sz="2000" dirty="0">
              <a:solidFill>
                <a:srgbClr val="FF3300"/>
              </a:solidFill>
            </a:endParaRPr>
          </a:p>
          <a:p>
            <a:pPr>
              <a:lnSpc>
                <a:spcPct val="100000"/>
              </a:lnSpc>
              <a:spcBef>
                <a:spcPts val="800"/>
              </a:spcBef>
            </a:pPr>
            <a:r>
              <a:rPr lang="zh-CN" altLang="en-US" sz="2000" dirty="0"/>
              <a:t>有哪些时间、气温等内部或外部条件？</a:t>
            </a:r>
            <a:endParaRPr lang="en-US" altLang="zh-CN" sz="2000" dirty="0"/>
          </a:p>
        </p:txBody>
      </p:sp>
      <p:sp>
        <p:nvSpPr>
          <p:cNvPr id="4" name="日期占位符 3"/>
          <p:cNvSpPr>
            <a:spLocks noGrp="1"/>
          </p:cNvSpPr>
          <p:nvPr>
            <p:ph type="dt" sz="half" idx="10"/>
          </p:nvPr>
        </p:nvSpPr>
        <p:spPr/>
        <p:txBody>
          <a:bodyPr/>
          <a:lstStyle/>
          <a:p>
            <a:fld id="{052165B1-909C-4CE9-8A41-57DDA830C0EB}" type="datetime1">
              <a:rPr lang="zh-CN" altLang="en-US" smtClean="0"/>
              <a:t>2022/3/30</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30</a:t>
            </a:fld>
            <a:endParaRPr lang="zh-CN" altLang="en-US" dirty="0"/>
          </a:p>
        </p:txBody>
      </p:sp>
      <p:pic>
        <p:nvPicPr>
          <p:cNvPr id="8" name="图片 7"/>
          <p:cNvPicPr>
            <a:picLocks noChangeAspect="1"/>
          </p:cNvPicPr>
          <p:nvPr/>
        </p:nvPicPr>
        <p:blipFill>
          <a:blip r:embed="rId3"/>
          <a:stretch>
            <a:fillRect/>
          </a:stretch>
        </p:blipFill>
        <p:spPr>
          <a:xfrm>
            <a:off x="6084702" y="1522251"/>
            <a:ext cx="2872402" cy="2098279"/>
          </a:xfrm>
          <a:prstGeom prst="rect">
            <a:avLst/>
          </a:prstGeom>
        </p:spPr>
      </p:pic>
    </p:spTree>
    <p:extLst>
      <p:ext uri="{BB962C8B-B14F-4D97-AF65-F5344CB8AC3E}">
        <p14:creationId xmlns:p14="http://schemas.microsoft.com/office/powerpoint/2010/main" val="3352364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up)">
                                      <p:cBhvr>
                                        <p:cTn id="11" dur="500"/>
                                        <p:tgtEl>
                                          <p:spTgt spid="2">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up)">
                                      <p:cBhvr>
                                        <p:cTn id="15" dur="500"/>
                                        <p:tgtEl>
                                          <p:spTgt spid="2">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up)">
                                      <p:cBhvr>
                                        <p:cTn id="19" dur="500"/>
                                        <p:tgtEl>
                                          <p:spTgt spid="2">
                                            <p:txEl>
                                              <p:pRg st="3" end="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up)">
                                      <p:cBhvr>
                                        <p:cTn id="23" dur="500"/>
                                        <p:tgtEl>
                                          <p:spTgt spid="2">
                                            <p:txEl>
                                              <p:pRg st="4" end="4"/>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up)">
                                      <p:cBhvr>
                                        <p:cTn id="27" dur="500"/>
                                        <p:tgtEl>
                                          <p:spTgt spid="2">
                                            <p:txEl>
                                              <p:pRg st="5" end="5"/>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wipe(up)">
                                      <p:cBhvr>
                                        <p:cTn id="31" dur="500"/>
                                        <p:tgtEl>
                                          <p:spTgt spid="2">
                                            <p:txEl>
                                              <p:pRg st="6" end="6"/>
                                            </p:txEl>
                                          </p:spTgt>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wipe(up)">
                                      <p:cBhvr>
                                        <p:cTn id="35" dur="500"/>
                                        <p:tgtEl>
                                          <p:spTgt spid="2">
                                            <p:txEl>
                                              <p:pRg st="7" end="7"/>
                                            </p:txEl>
                                          </p:spTgt>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wipe(up)">
                                      <p:cBhvr>
                                        <p:cTn id="39"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参与者建模的检查项 </a:t>
            </a:r>
          </a:p>
        </p:txBody>
      </p:sp>
      <p:sp>
        <p:nvSpPr>
          <p:cNvPr id="3" name="内容占位符 2"/>
          <p:cNvSpPr>
            <a:spLocks noGrp="1"/>
          </p:cNvSpPr>
          <p:nvPr>
            <p:ph idx="1"/>
          </p:nvPr>
        </p:nvSpPr>
        <p:spPr>
          <a:xfrm>
            <a:off x="768097" y="925167"/>
            <a:ext cx="7832833" cy="3510909"/>
          </a:xfrm>
        </p:spPr>
        <p:txBody>
          <a:bodyPr>
            <a:normAutofit/>
          </a:bodyPr>
          <a:lstStyle/>
          <a:p>
            <a:pPr marL="342900" indent="-342900"/>
            <a:r>
              <a:rPr lang="zh-CN" altLang="en-US" sz="2400" dirty="0"/>
              <a:t>是否找全所有的参与者？是否对系统环境中所有的角色进行了描述和建模？</a:t>
            </a:r>
            <a:endParaRPr lang="en-US" altLang="zh-CN" sz="2400" dirty="0"/>
          </a:p>
          <a:p>
            <a:pPr marL="342900" indent="-342900"/>
            <a:r>
              <a:rPr lang="zh-CN" altLang="en-US" sz="2400" dirty="0"/>
              <a:t>每个参与者是否至少与一个用例发生了交互？ </a:t>
            </a:r>
            <a:endParaRPr lang="en-US" altLang="zh-CN" sz="2400" dirty="0"/>
          </a:p>
          <a:p>
            <a:pPr marL="342900" indent="-342900"/>
            <a:r>
              <a:rPr lang="zh-CN" altLang="en-US" sz="2400" dirty="0"/>
              <a:t>是否可以为每一个角色找到至少两个实例？</a:t>
            </a:r>
            <a:endParaRPr lang="en-US" altLang="zh-CN" sz="2400" dirty="0"/>
          </a:p>
          <a:p>
            <a:pPr marL="342900" indent="-342900"/>
            <a:r>
              <a:rPr lang="zh-CN" altLang="en-US" sz="2400" dirty="0"/>
              <a:t>不同参与者与系统的交互是否一致，扮演的角色是否相似？如果有，则应该要合并这些参与者作为同一种角色 。</a:t>
            </a:r>
          </a:p>
        </p:txBody>
      </p:sp>
      <p:sp>
        <p:nvSpPr>
          <p:cNvPr id="4" name="日期占位符 3"/>
          <p:cNvSpPr>
            <a:spLocks noGrp="1"/>
          </p:cNvSpPr>
          <p:nvPr>
            <p:ph type="dt" sz="half" idx="10"/>
          </p:nvPr>
        </p:nvSpPr>
        <p:spPr/>
        <p:txBody>
          <a:bodyPr/>
          <a:lstStyle/>
          <a:p>
            <a:fld id="{B349E028-0205-4E9B-845E-5E306C030144}" type="datetime1">
              <a:rPr lang="zh-CN" altLang="en-US" smtClean="0"/>
              <a:t>2022/3/30</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31</a:t>
            </a:fld>
            <a:endParaRPr lang="zh-CN" altLang="en-US"/>
          </a:p>
        </p:txBody>
      </p:sp>
    </p:spTree>
    <p:extLst>
      <p:ext uri="{BB962C8B-B14F-4D97-AF65-F5344CB8AC3E}">
        <p14:creationId xmlns:p14="http://schemas.microsoft.com/office/powerpoint/2010/main" val="980833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识别参与者的误区</a:t>
            </a:r>
          </a:p>
        </p:txBody>
      </p:sp>
      <p:sp>
        <p:nvSpPr>
          <p:cNvPr id="3" name="内容占位符 2"/>
          <p:cNvSpPr>
            <a:spLocks noGrp="1"/>
          </p:cNvSpPr>
          <p:nvPr>
            <p:ph idx="1"/>
          </p:nvPr>
        </p:nvSpPr>
        <p:spPr>
          <a:xfrm>
            <a:off x="768097" y="925167"/>
            <a:ext cx="7832833" cy="3720974"/>
          </a:xfrm>
        </p:spPr>
        <p:txBody>
          <a:bodyPr>
            <a:noAutofit/>
          </a:bodyPr>
          <a:lstStyle/>
          <a:p>
            <a:pPr marL="342900" indent="-342900">
              <a:lnSpc>
                <a:spcPct val="120000"/>
              </a:lnSpc>
            </a:pPr>
            <a:r>
              <a:rPr lang="zh-CN" altLang="zh-CN" sz="2000" dirty="0"/>
              <a:t>在分析系统的</a:t>
            </a:r>
            <a:r>
              <a:rPr lang="zh-CN" altLang="en-US" sz="2000" dirty="0"/>
              <a:t>参与者</a:t>
            </a:r>
            <a:r>
              <a:rPr lang="zh-CN" altLang="zh-CN" sz="2000" dirty="0"/>
              <a:t>时，除了考虑操作者是否与系统交互之外，还要考虑操作者是否在系统的边界之外，只有在系统边界之外的操作者才能称为</a:t>
            </a:r>
            <a:r>
              <a:rPr lang="zh-CN" altLang="en-US" sz="2000" dirty="0"/>
              <a:t>参与者</a:t>
            </a:r>
            <a:r>
              <a:rPr lang="zh-CN" altLang="zh-CN" sz="2000" dirty="0"/>
              <a:t>，否则只能是系统的一部分。</a:t>
            </a:r>
            <a:endParaRPr lang="en-US" altLang="zh-CN" sz="2000" dirty="0"/>
          </a:p>
          <a:p>
            <a:pPr marL="342900" indent="-342900">
              <a:lnSpc>
                <a:spcPct val="120000"/>
              </a:lnSpc>
            </a:pPr>
            <a:r>
              <a:rPr lang="zh-CN" altLang="zh-CN" sz="2000" dirty="0"/>
              <a:t>初学者常常把系统中的数据库识别为系统的</a:t>
            </a:r>
            <a:r>
              <a:rPr lang="zh-CN" altLang="en-US" sz="2000" dirty="0"/>
              <a:t>参与者</a:t>
            </a:r>
            <a:r>
              <a:rPr lang="zh-CN" altLang="zh-CN" sz="2000" dirty="0"/>
              <a:t>，对于多数系统来说，数据库是用来存储系统数据的，是系统的一部分，不应该被识别为</a:t>
            </a:r>
            <a:r>
              <a:rPr lang="zh-CN" altLang="en-US" sz="2000" dirty="0"/>
              <a:t>参与者</a:t>
            </a:r>
            <a:r>
              <a:rPr lang="zh-CN" altLang="zh-CN" sz="2000" dirty="0"/>
              <a:t>。</a:t>
            </a:r>
            <a:endParaRPr lang="en-US" altLang="zh-CN" sz="2000" dirty="0"/>
          </a:p>
          <a:p>
            <a:pPr marL="342900" indent="-342900">
              <a:lnSpc>
                <a:spcPct val="120000"/>
              </a:lnSpc>
            </a:pPr>
            <a:r>
              <a:rPr lang="zh-CN" altLang="zh-CN" sz="2000" dirty="0"/>
              <a:t>例外</a:t>
            </a:r>
            <a:r>
              <a:rPr lang="zh-CN" altLang="en-US" sz="2000" dirty="0"/>
              <a:t>的情况</a:t>
            </a:r>
            <a:r>
              <a:rPr lang="zh-CN" altLang="zh-CN" sz="2000" dirty="0"/>
              <a:t>是，一些遗留系统的数据库存储着新系统需要导入或者处理的历史数据，或者系统产生的数据导出到外部数据库中以供其它系统使用，这时的数据库应该视为系统的参与者。</a:t>
            </a:r>
          </a:p>
          <a:p>
            <a:pPr marL="342900" indent="-342900">
              <a:lnSpc>
                <a:spcPct val="120000"/>
              </a:lnSpc>
            </a:pPr>
            <a:endParaRPr lang="zh-CN" altLang="en-US" sz="2000" dirty="0"/>
          </a:p>
        </p:txBody>
      </p:sp>
      <p:sp>
        <p:nvSpPr>
          <p:cNvPr id="4" name="日期占位符 3"/>
          <p:cNvSpPr>
            <a:spLocks noGrp="1"/>
          </p:cNvSpPr>
          <p:nvPr>
            <p:ph type="dt" sz="half" idx="10"/>
          </p:nvPr>
        </p:nvSpPr>
        <p:spPr/>
        <p:txBody>
          <a:bodyPr/>
          <a:lstStyle/>
          <a:p>
            <a:fld id="{B349E028-0205-4E9B-845E-5E306C030144}" type="datetime1">
              <a:rPr lang="zh-CN" altLang="en-US" smtClean="0"/>
              <a:t>2022/3/30</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32</a:t>
            </a:fld>
            <a:endParaRPr lang="zh-CN" altLang="en-US"/>
          </a:p>
        </p:txBody>
      </p:sp>
    </p:spTree>
    <p:extLst>
      <p:ext uri="{BB962C8B-B14F-4D97-AF65-F5344CB8AC3E}">
        <p14:creationId xmlns:p14="http://schemas.microsoft.com/office/powerpoint/2010/main" val="35456843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识别参与者的方法</a:t>
            </a:r>
          </a:p>
        </p:txBody>
      </p:sp>
      <p:sp>
        <p:nvSpPr>
          <p:cNvPr id="2" name="文本占位符 1"/>
          <p:cNvSpPr>
            <a:spLocks noGrp="1"/>
          </p:cNvSpPr>
          <p:nvPr>
            <p:ph idx="1"/>
          </p:nvPr>
        </p:nvSpPr>
        <p:spPr/>
        <p:txBody>
          <a:bodyPr>
            <a:normAutofit/>
          </a:bodyPr>
          <a:lstStyle/>
          <a:p>
            <a:r>
              <a:rPr lang="zh-CN" altLang="en-US" dirty="0">
                <a:latin typeface="+mn-ea"/>
              </a:rPr>
              <a:t>例如，以</a:t>
            </a:r>
            <a:r>
              <a:rPr lang="zh-CN" altLang="zh-CN" dirty="0"/>
              <a:t>图书管理系统中学生借书事务为例，学生将书带到总借还台，由图书管理员录入图书信息，完成学生的借书事务。</a:t>
            </a:r>
            <a:endParaRPr lang="en-US" altLang="zh-CN" dirty="0"/>
          </a:p>
          <a:p>
            <a:r>
              <a:rPr lang="zh-CN" altLang="en-US" dirty="0">
                <a:latin typeface="+mn-ea"/>
              </a:rPr>
              <a:t>图书管理系统的参与者：</a:t>
            </a:r>
          </a:p>
          <a:p>
            <a:pPr lvl="1">
              <a:spcBef>
                <a:spcPct val="60000"/>
              </a:spcBef>
              <a:buClr>
                <a:schemeClr val="hlink"/>
              </a:buClr>
            </a:pPr>
            <a:r>
              <a:rPr lang="zh-CN" altLang="en-US" dirty="0">
                <a:latin typeface="+mn-ea"/>
              </a:rPr>
              <a:t>图书管理员（</a:t>
            </a:r>
            <a:r>
              <a:rPr lang="en-US" altLang="zh-CN" dirty="0">
                <a:latin typeface="+mn-ea"/>
              </a:rPr>
              <a:t>Librarian</a:t>
            </a:r>
            <a:r>
              <a:rPr lang="zh-CN" altLang="en-US" dirty="0">
                <a:latin typeface="+mn-ea"/>
              </a:rPr>
              <a:t>）</a:t>
            </a:r>
          </a:p>
          <a:p>
            <a:pPr lvl="1">
              <a:spcBef>
                <a:spcPct val="60000"/>
              </a:spcBef>
              <a:buClr>
                <a:schemeClr val="hlink"/>
              </a:buClr>
            </a:pPr>
            <a:r>
              <a:rPr lang="zh-CN" altLang="en-US" dirty="0">
                <a:latin typeface="+mn-ea"/>
              </a:rPr>
              <a:t>借阅者（</a:t>
            </a:r>
            <a:r>
              <a:rPr lang="en-US" altLang="zh-CN" dirty="0">
                <a:latin typeface="+mn-ea"/>
              </a:rPr>
              <a:t>Borrower</a:t>
            </a:r>
            <a:r>
              <a:rPr lang="zh-CN" altLang="en-US" dirty="0">
                <a:latin typeface="+mn-ea"/>
              </a:rPr>
              <a:t>）？</a:t>
            </a:r>
          </a:p>
          <a:p>
            <a:endParaRPr lang="zh-CN" altLang="en-US" sz="3600" dirty="0">
              <a:latin typeface="+mn-ea"/>
            </a:endParaRPr>
          </a:p>
        </p:txBody>
      </p:sp>
      <p:sp>
        <p:nvSpPr>
          <p:cNvPr id="5" name="日期占位符 4"/>
          <p:cNvSpPr>
            <a:spLocks noGrp="1"/>
          </p:cNvSpPr>
          <p:nvPr>
            <p:ph type="dt" sz="half" idx="10"/>
          </p:nvPr>
        </p:nvSpPr>
        <p:spPr/>
        <p:txBody>
          <a:bodyPr/>
          <a:lstStyle/>
          <a:p>
            <a:fld id="{36B2EE74-3E54-4405-B3B2-C02D71122F92}" type="datetime1">
              <a:rPr lang="zh-CN" altLang="en-US" smtClean="0"/>
              <a:t>2022/3/30</a:t>
            </a:fld>
            <a:endParaRPr lang="zh-CN" altLang="en-US"/>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33</a:t>
            </a:fld>
            <a:endParaRPr lang="zh-CN" altLang="en-US" dirty="0"/>
          </a:p>
        </p:txBody>
      </p:sp>
    </p:spTree>
    <p:extLst>
      <p:ext uri="{BB962C8B-B14F-4D97-AF65-F5344CB8AC3E}">
        <p14:creationId xmlns:p14="http://schemas.microsoft.com/office/powerpoint/2010/main" val="3156264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up)">
                                      <p:cBhvr>
                                        <p:cTn id="11" dur="500"/>
                                        <p:tgtEl>
                                          <p:spTgt spid="2">
                                            <p:txEl>
                                              <p:pRg st="1" end="1"/>
                                            </p:txEl>
                                          </p:spTgt>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wipe(up)">
                                      <p:cBhvr>
                                        <p:cTn id="14" dur="500"/>
                                        <p:tgtEl>
                                          <p:spTgt spid="2">
                                            <p:txEl>
                                              <p:pRg st="2" end="2"/>
                                            </p:txEl>
                                          </p:spTgt>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up)">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识别参与者练习</a:t>
            </a:r>
            <a:r>
              <a:rPr lang="en-US" altLang="zh-CN" dirty="0"/>
              <a:t>1</a:t>
            </a:r>
            <a:endParaRPr lang="zh-CN" altLang="en-US" dirty="0"/>
          </a:p>
        </p:txBody>
      </p:sp>
      <p:sp>
        <p:nvSpPr>
          <p:cNvPr id="2" name="文本占位符 1"/>
          <p:cNvSpPr>
            <a:spLocks noGrp="1"/>
          </p:cNvSpPr>
          <p:nvPr>
            <p:ph idx="1"/>
          </p:nvPr>
        </p:nvSpPr>
        <p:spPr/>
        <p:txBody>
          <a:bodyPr>
            <a:normAutofit/>
          </a:bodyPr>
          <a:lstStyle/>
          <a:p>
            <a:pPr>
              <a:lnSpc>
                <a:spcPct val="150000"/>
              </a:lnSpc>
            </a:pPr>
            <a:r>
              <a:rPr lang="zh-CN" altLang="en-US" sz="2400" dirty="0"/>
              <a:t>客户给销售员发来传真订货， 销售员下班前将当日订货单汇总输入系统。</a:t>
            </a:r>
          </a:p>
          <a:p>
            <a:pPr>
              <a:lnSpc>
                <a:spcPct val="150000"/>
              </a:lnSpc>
            </a:pPr>
            <a:r>
              <a:rPr lang="zh-CN" altLang="en-US" sz="2400" dirty="0"/>
              <a:t>谁是系统的</a:t>
            </a:r>
            <a:r>
              <a:rPr lang="en-US" altLang="zh-CN" sz="2400" dirty="0"/>
              <a:t>Actor</a:t>
            </a:r>
            <a:r>
              <a:rPr lang="zh-CN" altLang="en-US" sz="2400" dirty="0"/>
              <a:t>？</a:t>
            </a:r>
          </a:p>
          <a:p>
            <a:pPr marL="0" indent="0">
              <a:lnSpc>
                <a:spcPct val="150000"/>
              </a:lnSpc>
              <a:spcBef>
                <a:spcPts val="3000"/>
              </a:spcBef>
              <a:buNone/>
            </a:pPr>
            <a:r>
              <a:rPr lang="zh-CN" altLang="en-US" sz="2400" dirty="0">
                <a:solidFill>
                  <a:schemeClr val="tx1">
                    <a:lumMod val="65000"/>
                    <a:lumOff val="35000"/>
                  </a:schemeClr>
                </a:solidFill>
              </a:rPr>
              <a:t>答案：  销售员</a:t>
            </a:r>
          </a:p>
        </p:txBody>
      </p:sp>
      <p:sp>
        <p:nvSpPr>
          <p:cNvPr id="4" name="日期占位符 3"/>
          <p:cNvSpPr>
            <a:spLocks noGrp="1"/>
          </p:cNvSpPr>
          <p:nvPr>
            <p:ph type="dt" sz="half" idx="10"/>
          </p:nvPr>
        </p:nvSpPr>
        <p:spPr/>
        <p:txBody>
          <a:bodyPr/>
          <a:lstStyle/>
          <a:p>
            <a:fld id="{43184F68-DFB7-4170-A5BE-FE4B53AAC3BB}" type="datetime1">
              <a:rPr lang="zh-CN" altLang="en-US" smtClean="0"/>
              <a:t>2022/3/30</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34</a:t>
            </a:fld>
            <a:endParaRPr lang="zh-CN" altLang="en-US" dirty="0"/>
          </a:p>
        </p:txBody>
      </p:sp>
    </p:spTree>
    <p:extLst>
      <p:ext uri="{BB962C8B-B14F-4D97-AF65-F5344CB8AC3E}">
        <p14:creationId xmlns:p14="http://schemas.microsoft.com/office/powerpoint/2010/main" val="366121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up)">
                                      <p:cBhvr>
                                        <p:cTn id="11" dur="5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up)">
                                      <p:cBhvr>
                                        <p:cTn id="16"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识别参与者练习</a:t>
            </a:r>
            <a:r>
              <a:rPr lang="en-US" altLang="zh-CN" dirty="0"/>
              <a:t>2</a:t>
            </a:r>
            <a:endParaRPr lang="zh-CN" altLang="en-US" dirty="0"/>
          </a:p>
        </p:txBody>
      </p:sp>
      <p:sp>
        <p:nvSpPr>
          <p:cNvPr id="2" name="文本占位符 1"/>
          <p:cNvSpPr>
            <a:spLocks noGrp="1"/>
          </p:cNvSpPr>
          <p:nvPr>
            <p:ph idx="1"/>
          </p:nvPr>
        </p:nvSpPr>
        <p:spPr/>
        <p:txBody>
          <a:bodyPr>
            <a:normAutofit/>
          </a:bodyPr>
          <a:lstStyle/>
          <a:p>
            <a:pPr>
              <a:lnSpc>
                <a:spcPct val="150000"/>
              </a:lnSpc>
            </a:pPr>
            <a:r>
              <a:rPr lang="zh-CN" altLang="en-US" sz="2400" dirty="0"/>
              <a:t>商品销售系统：顾客通过网络下单之后，系统计算出总计金额，税金，运费，并将数目传递给一个外挂的会计系统，该系统是另外购买的。</a:t>
            </a:r>
          </a:p>
          <a:p>
            <a:pPr>
              <a:lnSpc>
                <a:spcPct val="150000"/>
              </a:lnSpc>
            </a:pPr>
            <a:r>
              <a:rPr lang="zh-CN" altLang="en-US" sz="2400" dirty="0"/>
              <a:t>谁是</a:t>
            </a:r>
            <a:r>
              <a:rPr lang="en-US" altLang="zh-CN" sz="2400" dirty="0"/>
              <a:t>Actor</a:t>
            </a:r>
            <a:r>
              <a:rPr lang="zh-CN" altLang="en-US" sz="2400" dirty="0"/>
              <a:t>？</a:t>
            </a:r>
          </a:p>
        </p:txBody>
      </p:sp>
      <p:sp>
        <p:nvSpPr>
          <p:cNvPr id="4" name="日期占位符 3"/>
          <p:cNvSpPr>
            <a:spLocks noGrp="1"/>
          </p:cNvSpPr>
          <p:nvPr>
            <p:ph type="dt" sz="half" idx="10"/>
          </p:nvPr>
        </p:nvSpPr>
        <p:spPr/>
        <p:txBody>
          <a:bodyPr/>
          <a:lstStyle/>
          <a:p>
            <a:fld id="{E0FB5F28-9C24-4594-9EF7-E70DF17CFF52}" type="datetime1">
              <a:rPr lang="zh-CN" altLang="en-US" smtClean="0"/>
              <a:t>2022/3/30</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35</a:t>
            </a:fld>
            <a:endParaRPr lang="zh-CN" altLang="en-US" dirty="0"/>
          </a:p>
        </p:txBody>
      </p:sp>
      <p:sp>
        <p:nvSpPr>
          <p:cNvPr id="76804" name="Text Box 4"/>
          <p:cNvSpPr txBox="1">
            <a:spLocks noChangeArrowheads="1"/>
          </p:cNvSpPr>
          <p:nvPr/>
        </p:nvSpPr>
        <p:spPr bwMode="auto">
          <a:xfrm>
            <a:off x="1751828" y="3437688"/>
            <a:ext cx="5486400" cy="992579"/>
          </a:xfrm>
          <a:prstGeom prst="rect">
            <a:avLst/>
          </a:prstGeom>
          <a:noFill/>
          <a:ln w="9525">
            <a:noFill/>
            <a:miter lim="800000"/>
            <a:headEnd/>
            <a:tailEnd/>
          </a:ln>
          <a:effectLst/>
        </p:spPr>
        <p:txBody>
          <a:bodyPr>
            <a:spAutoFit/>
          </a:bodyPr>
          <a:lstStyle/>
          <a:p>
            <a:pPr algn="l">
              <a:spcBef>
                <a:spcPct val="60000"/>
              </a:spcBef>
              <a:buClr>
                <a:schemeClr val="tx1"/>
              </a:buClr>
              <a:buFontTx/>
              <a:buNone/>
            </a:pPr>
            <a:r>
              <a:rPr lang="zh-CN" altLang="en-US" sz="2250" dirty="0">
                <a:solidFill>
                  <a:schemeClr val="tx1">
                    <a:lumMod val="65000"/>
                    <a:lumOff val="35000"/>
                  </a:schemeClr>
                </a:solidFill>
              </a:rPr>
              <a:t>答案：  顾客</a:t>
            </a:r>
            <a:r>
              <a:rPr lang="en-US" altLang="zh-CN" sz="2250" dirty="0">
                <a:solidFill>
                  <a:schemeClr val="tx1">
                    <a:lumMod val="65000"/>
                    <a:lumOff val="35000"/>
                  </a:schemeClr>
                </a:solidFill>
              </a:rPr>
              <a:t>(</a:t>
            </a:r>
            <a:r>
              <a:rPr lang="zh-CN" altLang="en-US" sz="2250" dirty="0">
                <a:solidFill>
                  <a:schemeClr val="tx1">
                    <a:lumMod val="65000"/>
                    <a:lumOff val="35000"/>
                  </a:schemeClr>
                </a:solidFill>
              </a:rPr>
              <a:t>商品销售系统</a:t>
            </a:r>
            <a:r>
              <a:rPr lang="en-US" altLang="zh-CN" sz="2250" dirty="0">
                <a:solidFill>
                  <a:schemeClr val="tx1">
                    <a:lumMod val="65000"/>
                    <a:lumOff val="35000"/>
                  </a:schemeClr>
                </a:solidFill>
              </a:rPr>
              <a:t>)</a:t>
            </a:r>
            <a:r>
              <a:rPr lang="zh-CN" altLang="en-US" sz="2250" dirty="0">
                <a:solidFill>
                  <a:schemeClr val="tx1">
                    <a:lumMod val="65000"/>
                    <a:lumOff val="35000"/>
                  </a:schemeClr>
                </a:solidFill>
              </a:rPr>
              <a:t>，</a:t>
            </a:r>
          </a:p>
          <a:p>
            <a:pPr algn="l">
              <a:spcBef>
                <a:spcPct val="60000"/>
              </a:spcBef>
              <a:buClr>
                <a:schemeClr val="tx1"/>
              </a:buClr>
              <a:buFontTx/>
              <a:buNone/>
            </a:pPr>
            <a:r>
              <a:rPr lang="zh-CN" altLang="en-US" sz="2250" dirty="0">
                <a:solidFill>
                  <a:schemeClr val="tx1">
                    <a:lumMod val="65000"/>
                    <a:lumOff val="35000"/>
                  </a:schemeClr>
                </a:solidFill>
              </a:rPr>
              <a:t>            商品销售系统</a:t>
            </a:r>
            <a:r>
              <a:rPr lang="en-US" altLang="zh-CN" sz="2250" dirty="0">
                <a:solidFill>
                  <a:schemeClr val="tx1">
                    <a:lumMod val="65000"/>
                    <a:lumOff val="35000"/>
                  </a:schemeClr>
                </a:solidFill>
              </a:rPr>
              <a:t>(</a:t>
            </a:r>
            <a:r>
              <a:rPr lang="zh-CN" altLang="en-US" sz="2250" dirty="0">
                <a:solidFill>
                  <a:schemeClr val="tx1">
                    <a:lumMod val="65000"/>
                    <a:lumOff val="35000"/>
                  </a:schemeClr>
                </a:solidFill>
              </a:rPr>
              <a:t>会计系统</a:t>
            </a:r>
            <a:r>
              <a:rPr lang="en-US" altLang="zh-CN" sz="2250" dirty="0">
                <a:solidFill>
                  <a:schemeClr val="tx1">
                    <a:lumMod val="65000"/>
                    <a:lumOff val="35000"/>
                  </a:schemeClr>
                </a:solidFill>
              </a:rPr>
              <a:t>)</a:t>
            </a:r>
          </a:p>
        </p:txBody>
      </p:sp>
    </p:spTree>
    <p:extLst>
      <p:ext uri="{BB962C8B-B14F-4D97-AF65-F5344CB8AC3E}">
        <p14:creationId xmlns:p14="http://schemas.microsoft.com/office/powerpoint/2010/main" val="55431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up)">
                                      <p:cBhvr>
                                        <p:cTn id="11" dur="5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76804"/>
                                        </p:tgtEl>
                                        <p:attrNameLst>
                                          <p:attrName>style.visibility</p:attrName>
                                        </p:attrNameLst>
                                      </p:cBhvr>
                                      <p:to>
                                        <p:strVal val="visible"/>
                                      </p:to>
                                    </p:set>
                                    <p:animEffect transition="in" filter="randombar(horizontal)">
                                      <p:cBhvr>
                                        <p:cTn id="16" dur="500"/>
                                        <p:tgtEl>
                                          <p:spTgt spid="76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680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识别用例的方法（难点）</a:t>
            </a:r>
          </a:p>
        </p:txBody>
      </p:sp>
      <p:sp>
        <p:nvSpPr>
          <p:cNvPr id="2" name="文本占位符 1"/>
          <p:cNvSpPr>
            <a:spLocks noGrp="1"/>
          </p:cNvSpPr>
          <p:nvPr>
            <p:ph idx="1"/>
          </p:nvPr>
        </p:nvSpPr>
        <p:spPr>
          <a:xfrm>
            <a:off x="768096" y="976185"/>
            <a:ext cx="8090153" cy="3583458"/>
          </a:xfrm>
        </p:spPr>
        <p:txBody>
          <a:bodyPr>
            <a:noAutofit/>
          </a:bodyPr>
          <a:lstStyle/>
          <a:p>
            <a:pPr marL="342900" indent="-342900">
              <a:lnSpc>
                <a:spcPct val="100000"/>
              </a:lnSpc>
              <a:spcBef>
                <a:spcPts val="800"/>
              </a:spcBef>
            </a:pPr>
            <a:r>
              <a:rPr lang="zh-CN" altLang="en-US" sz="2000" dirty="0"/>
              <a:t>每个参与者的目标是什么？为什么参与者要使用这个系统？</a:t>
            </a:r>
            <a:endParaRPr lang="en-US" altLang="zh-CN" sz="2000" dirty="0"/>
          </a:p>
          <a:p>
            <a:pPr marL="342900" indent="-342900">
              <a:lnSpc>
                <a:spcPct val="100000"/>
              </a:lnSpc>
              <a:spcBef>
                <a:spcPts val="800"/>
              </a:spcBef>
            </a:pPr>
            <a:r>
              <a:rPr lang="zh-CN" altLang="en-US" sz="2000" dirty="0"/>
              <a:t>参与者希望系统提供什么功能？</a:t>
            </a:r>
            <a:endParaRPr lang="en-US" altLang="zh-CN" sz="2000" dirty="0"/>
          </a:p>
          <a:p>
            <a:pPr marL="342900" indent="-342900">
              <a:lnSpc>
                <a:spcPct val="100000"/>
              </a:lnSpc>
              <a:spcBef>
                <a:spcPts val="800"/>
              </a:spcBef>
            </a:pPr>
            <a:r>
              <a:rPr lang="zh-CN" altLang="en-US" sz="2000" dirty="0"/>
              <a:t>系统是否存储和检索信息，如读取、创建、删除、修改、存储等；如果是，这个行为由哪个参与者触发？</a:t>
            </a:r>
            <a:endParaRPr lang="en-US" altLang="zh-CN" sz="2000" dirty="0"/>
          </a:p>
          <a:p>
            <a:pPr marL="342900" indent="-342900">
              <a:lnSpc>
                <a:spcPct val="100000"/>
              </a:lnSpc>
              <a:spcBef>
                <a:spcPts val="800"/>
              </a:spcBef>
            </a:pPr>
            <a:r>
              <a:rPr lang="zh-CN" altLang="en-US" sz="2000" dirty="0"/>
              <a:t>当系统改变状态时，是否通知参与者？</a:t>
            </a:r>
            <a:endParaRPr lang="en-US" altLang="zh-CN" sz="2000" dirty="0"/>
          </a:p>
          <a:p>
            <a:pPr marL="342900" indent="-342900">
              <a:lnSpc>
                <a:spcPct val="100000"/>
              </a:lnSpc>
              <a:spcBef>
                <a:spcPts val="800"/>
              </a:spcBef>
            </a:pPr>
            <a:r>
              <a:rPr lang="zh-CN" altLang="en-US" sz="2000" dirty="0"/>
              <a:t>是否存在影响系统的外部事件，是哪个参与者通知系统这些外部事件？ </a:t>
            </a:r>
            <a:endParaRPr lang="en-US" altLang="zh-CN" sz="2000" dirty="0"/>
          </a:p>
          <a:p>
            <a:pPr marL="342900" indent="-342900">
              <a:lnSpc>
                <a:spcPct val="100000"/>
              </a:lnSpc>
              <a:spcBef>
                <a:spcPts val="800"/>
              </a:spcBef>
            </a:pPr>
            <a:r>
              <a:rPr lang="zh-CN" altLang="en-US" sz="2000" dirty="0"/>
              <a:t>系统需要哪些输入输出？谁从系统获取信息？</a:t>
            </a:r>
            <a:endParaRPr lang="en-US" altLang="zh-CN" sz="2000" dirty="0"/>
          </a:p>
          <a:p>
            <a:pPr marL="342900" indent="-342900">
              <a:lnSpc>
                <a:spcPct val="100000"/>
              </a:lnSpc>
              <a:spcBef>
                <a:spcPts val="800"/>
              </a:spcBef>
            </a:pPr>
            <a:r>
              <a:rPr lang="zh-CN" altLang="en-US" sz="2000" dirty="0"/>
              <a:t>参与者是否需要知道系统内部发生的事件或改变？</a:t>
            </a:r>
            <a:endParaRPr lang="en-US" altLang="zh-CN" sz="2000" dirty="0"/>
          </a:p>
          <a:p>
            <a:pPr marL="342900" indent="-342900">
              <a:lnSpc>
                <a:spcPct val="100000"/>
              </a:lnSpc>
              <a:spcBef>
                <a:spcPts val="800"/>
              </a:spcBef>
            </a:pPr>
            <a:r>
              <a:rPr lang="zh-CN" altLang="en-US" sz="2000" dirty="0"/>
              <a:t>系统是否能够应对业务中所有的正确行为与操作？ </a:t>
            </a:r>
          </a:p>
        </p:txBody>
      </p:sp>
      <p:sp>
        <p:nvSpPr>
          <p:cNvPr id="4" name="日期占位符 3"/>
          <p:cNvSpPr>
            <a:spLocks noGrp="1"/>
          </p:cNvSpPr>
          <p:nvPr>
            <p:ph type="dt" sz="half" idx="10"/>
          </p:nvPr>
        </p:nvSpPr>
        <p:spPr/>
        <p:txBody>
          <a:bodyPr/>
          <a:lstStyle/>
          <a:p>
            <a:fld id="{6E4D9EB1-E56B-4AAB-98B5-27A5CD9661D4}" type="datetime1">
              <a:rPr lang="zh-CN" altLang="en-US" smtClean="0"/>
              <a:t>2022/3/30</a:t>
            </a:fld>
            <a:endParaRPr lang="zh-CN" altLang="en-US"/>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36</a:t>
            </a:fld>
            <a:endParaRPr lang="zh-CN" altLang="en-US" dirty="0"/>
          </a:p>
        </p:txBody>
      </p:sp>
    </p:spTree>
    <p:extLst>
      <p:ext uri="{BB962C8B-B14F-4D97-AF65-F5344CB8AC3E}">
        <p14:creationId xmlns:p14="http://schemas.microsoft.com/office/powerpoint/2010/main" val="25293335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识别用例的方法</a:t>
            </a:r>
          </a:p>
        </p:txBody>
      </p:sp>
      <p:sp>
        <p:nvSpPr>
          <p:cNvPr id="3" name="内容占位符 2"/>
          <p:cNvSpPr>
            <a:spLocks noGrp="1"/>
          </p:cNvSpPr>
          <p:nvPr>
            <p:ph idx="1"/>
          </p:nvPr>
        </p:nvSpPr>
        <p:spPr>
          <a:xfrm>
            <a:off x="768097" y="949921"/>
            <a:ext cx="7832833" cy="2817009"/>
          </a:xfrm>
        </p:spPr>
        <p:txBody>
          <a:bodyPr>
            <a:normAutofit fontScale="92500" lnSpcReduction="20000"/>
          </a:bodyPr>
          <a:lstStyle/>
          <a:p>
            <a:pPr marL="660083" indent="-385763">
              <a:lnSpc>
                <a:spcPct val="150000"/>
              </a:lnSpc>
              <a:spcBef>
                <a:spcPts val="600"/>
              </a:spcBef>
            </a:pPr>
            <a:r>
              <a:rPr lang="zh-CN" altLang="en-US" sz="2400" dirty="0"/>
              <a:t>识别用例时一般是抽取业务调研报告中的</a:t>
            </a:r>
            <a:r>
              <a:rPr lang="zh-CN" altLang="en-US" sz="2400" dirty="0">
                <a:solidFill>
                  <a:srgbClr val="FF0000"/>
                </a:solidFill>
              </a:rPr>
              <a:t>动词</a:t>
            </a:r>
            <a:r>
              <a:rPr lang="zh-CN" altLang="en-US" sz="2400" dirty="0"/>
              <a:t>或</a:t>
            </a:r>
            <a:r>
              <a:rPr lang="zh-CN" altLang="en-US" sz="2400" dirty="0">
                <a:solidFill>
                  <a:srgbClr val="FF0000"/>
                </a:solidFill>
              </a:rPr>
              <a:t>动词词组</a:t>
            </a:r>
            <a:r>
              <a:rPr lang="zh-CN" altLang="en-US" sz="2400" dirty="0"/>
              <a:t>。</a:t>
            </a:r>
            <a:endParaRPr lang="en-US" altLang="zh-CN" sz="2400" dirty="0"/>
          </a:p>
          <a:p>
            <a:pPr marL="660083" indent="-385763">
              <a:lnSpc>
                <a:spcPct val="150000"/>
              </a:lnSpc>
              <a:spcBef>
                <a:spcPts val="600"/>
              </a:spcBef>
            </a:pPr>
            <a:r>
              <a:rPr lang="zh-CN" altLang="en-US" sz="2400" dirty="0"/>
              <a:t>用例的命名：使用主动语态</a:t>
            </a:r>
            <a:r>
              <a:rPr lang="en-US" altLang="zh-CN" sz="2400" dirty="0"/>
              <a:t>——</a:t>
            </a:r>
            <a:r>
              <a:rPr lang="zh-CN" altLang="en-US" sz="2400" dirty="0"/>
              <a:t>用动词起始</a:t>
            </a:r>
            <a:endParaRPr lang="en-US" altLang="zh-CN" sz="2400" dirty="0"/>
          </a:p>
          <a:p>
            <a:pPr marL="660083" indent="-385763">
              <a:lnSpc>
                <a:spcPct val="150000"/>
              </a:lnSpc>
              <a:spcBef>
                <a:spcPts val="600"/>
              </a:spcBef>
            </a:pPr>
            <a:r>
              <a:rPr lang="zh-CN" altLang="zh-CN" sz="2400" dirty="0"/>
              <a:t>在分析用例名称是否合适，一个简单有效的方法是将操作者和其用例连在一起读，看是否构成一个完整场景或句子。比如“游客浏览图书”，“游客登录注册”，都是一个完整的场景。而“游客图书”就不是一个完整场景或句子。</a:t>
            </a:r>
          </a:p>
        </p:txBody>
      </p:sp>
      <p:sp>
        <p:nvSpPr>
          <p:cNvPr id="4" name="日期占位符 3"/>
          <p:cNvSpPr>
            <a:spLocks noGrp="1"/>
          </p:cNvSpPr>
          <p:nvPr>
            <p:ph type="dt" sz="half" idx="10"/>
          </p:nvPr>
        </p:nvSpPr>
        <p:spPr/>
        <p:txBody>
          <a:bodyPr/>
          <a:lstStyle/>
          <a:p>
            <a:fld id="{B349E028-0205-4E9B-845E-5E306C030144}" type="datetime1">
              <a:rPr lang="zh-CN" altLang="en-US" smtClean="0"/>
              <a:t>2022/3/30</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37</a:t>
            </a:fld>
            <a:endParaRPr lang="zh-CN" altLang="en-US"/>
          </a:p>
        </p:txBody>
      </p:sp>
      <p:sp>
        <p:nvSpPr>
          <p:cNvPr id="7" name="圆角矩形 6"/>
          <p:cNvSpPr/>
          <p:nvPr/>
        </p:nvSpPr>
        <p:spPr>
          <a:xfrm>
            <a:off x="808571" y="3582843"/>
            <a:ext cx="8049679" cy="1149178"/>
          </a:xfrm>
          <a:prstGeom prst="roundRect">
            <a:avLst/>
          </a:prstGeom>
          <a:solidFill>
            <a:schemeClr val="bg2"/>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Bef>
                <a:spcPts val="450"/>
              </a:spcBef>
            </a:pPr>
            <a:r>
              <a:rPr lang="zh-CN" altLang="en-US" dirty="0">
                <a:solidFill>
                  <a:schemeClr val="tx1"/>
                </a:solidFill>
                <a:latin typeface="+mj-ea"/>
                <a:ea typeface="+mj-ea"/>
              </a:rPr>
              <a:t>需要注意的是：用例必须是由某一个参与者触发而产生的活动，如果存在跟参与者不进行交互的用例，则可以考虑并入其它用例，或者检查是否缺少参与者。反之，每个参与者也必须至少涉及一个用例。</a:t>
            </a:r>
          </a:p>
        </p:txBody>
      </p:sp>
    </p:spTree>
    <p:extLst>
      <p:ext uri="{BB962C8B-B14F-4D97-AF65-F5344CB8AC3E}">
        <p14:creationId xmlns:p14="http://schemas.microsoft.com/office/powerpoint/2010/main" val="2198620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识别用例的方法</a:t>
            </a:r>
          </a:p>
        </p:txBody>
      </p:sp>
      <p:sp>
        <p:nvSpPr>
          <p:cNvPr id="3" name="文本占位符 2"/>
          <p:cNvSpPr>
            <a:spLocks noGrp="1"/>
          </p:cNvSpPr>
          <p:nvPr>
            <p:ph idx="1"/>
          </p:nvPr>
        </p:nvSpPr>
        <p:spPr>
          <a:xfrm>
            <a:off x="768096" y="828913"/>
            <a:ext cx="7992845" cy="3763033"/>
          </a:xfrm>
        </p:spPr>
        <p:txBody>
          <a:bodyPr>
            <a:noAutofit/>
          </a:bodyPr>
          <a:lstStyle/>
          <a:p>
            <a:pPr marL="342900" indent="-342900">
              <a:lnSpc>
                <a:spcPct val="120000"/>
              </a:lnSpc>
              <a:spcBef>
                <a:spcPts val="1000"/>
              </a:spcBef>
            </a:pPr>
            <a:r>
              <a:rPr lang="zh-CN" altLang="en-US" sz="2000" dirty="0"/>
              <a:t>在具体的需求分析过程中，先从用户角度识别出系统的大致功能（大用例），就像一个黑盒一样，不涉及其内部的任何信息。</a:t>
            </a:r>
            <a:endParaRPr lang="en-US" altLang="zh-CN" sz="2000" dirty="0"/>
          </a:p>
          <a:p>
            <a:pPr marL="342900" indent="-342900">
              <a:lnSpc>
                <a:spcPct val="120000"/>
              </a:lnSpc>
              <a:spcBef>
                <a:spcPts val="1000"/>
              </a:spcBef>
            </a:pPr>
            <a:r>
              <a:rPr lang="zh-CN" altLang="en-US" sz="2000" dirty="0"/>
              <a:t>如果该用例不足以表达足够的信息来支持系统的开发，就有必要把用例黑盒打开，审视其内部结构，找出黑盒内部的参与者和用例（小用例）。</a:t>
            </a:r>
            <a:endParaRPr lang="en-US" altLang="zh-CN" sz="2000" dirty="0"/>
          </a:p>
          <a:p>
            <a:pPr marL="342900" indent="-342900">
              <a:lnSpc>
                <a:spcPct val="120000"/>
              </a:lnSpc>
              <a:spcBef>
                <a:spcPts val="1000"/>
              </a:spcBef>
            </a:pPr>
            <a:r>
              <a:rPr lang="zh-CN" altLang="en-US" sz="2000" dirty="0"/>
              <a:t>就这样不断的打开黑盒，分析黑盒，再打开新的黑盒，直到整个系统可以被清晰的了解为止。</a:t>
            </a:r>
            <a:endParaRPr lang="en-US" altLang="zh-CN" sz="2000" dirty="0"/>
          </a:p>
          <a:p>
            <a:pPr marL="342900" indent="-342900">
              <a:lnSpc>
                <a:spcPct val="120000"/>
              </a:lnSpc>
              <a:spcBef>
                <a:spcPts val="1000"/>
              </a:spcBef>
            </a:pPr>
            <a:r>
              <a:rPr lang="zh-CN" altLang="en-US" sz="2000" dirty="0"/>
              <a:t>通过解读业务分析报告，对用例进行归纳、拆分、补充、汇总，以及对用例关系进行分析和确认。</a:t>
            </a:r>
          </a:p>
        </p:txBody>
      </p:sp>
      <p:sp>
        <p:nvSpPr>
          <p:cNvPr id="5" name="日期占位符 4"/>
          <p:cNvSpPr>
            <a:spLocks noGrp="1"/>
          </p:cNvSpPr>
          <p:nvPr>
            <p:ph type="dt" sz="half" idx="10"/>
          </p:nvPr>
        </p:nvSpPr>
        <p:spPr/>
        <p:txBody>
          <a:bodyPr/>
          <a:lstStyle/>
          <a:p>
            <a:fld id="{11815670-C67D-41FD-B992-E9EEB7A6A702}" type="datetime1">
              <a:rPr lang="zh-CN" altLang="en-US" smtClean="0"/>
              <a:t>2022/3/30</a:t>
            </a:fld>
            <a:endParaRPr lang="zh-CN" altLang="en-US"/>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38</a:t>
            </a:fld>
            <a:endParaRPr lang="zh-CN" altLang="en-US" dirty="0"/>
          </a:p>
        </p:txBody>
      </p:sp>
    </p:spTree>
    <p:extLst>
      <p:ext uri="{BB962C8B-B14F-4D97-AF65-F5344CB8AC3E}">
        <p14:creationId xmlns:p14="http://schemas.microsoft.com/office/powerpoint/2010/main" val="335583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up)">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up)">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识别用例的方法</a:t>
            </a:r>
          </a:p>
        </p:txBody>
      </p:sp>
      <p:sp>
        <p:nvSpPr>
          <p:cNvPr id="3" name="内容占位符 2"/>
          <p:cNvSpPr>
            <a:spLocks noGrp="1"/>
          </p:cNvSpPr>
          <p:nvPr>
            <p:ph idx="1"/>
          </p:nvPr>
        </p:nvSpPr>
        <p:spPr/>
        <p:txBody>
          <a:bodyPr>
            <a:normAutofit/>
          </a:bodyPr>
          <a:lstStyle/>
          <a:p>
            <a:pPr marL="514350" indent="-514350">
              <a:buFont typeface="+mj-lt"/>
              <a:buAutoNum type="arabicPeriod"/>
            </a:pPr>
            <a:r>
              <a:rPr lang="zh-CN" altLang="en-US" sz="2400" dirty="0"/>
              <a:t>和用户交互；</a:t>
            </a:r>
            <a:endParaRPr lang="en-US" altLang="zh-CN" sz="2400" dirty="0"/>
          </a:p>
          <a:p>
            <a:pPr marL="514350" indent="-514350">
              <a:buFont typeface="+mj-lt"/>
              <a:buAutoNum type="arabicPeriod"/>
            </a:pPr>
            <a:r>
              <a:rPr lang="zh-CN" altLang="en-US" sz="2400" dirty="0"/>
              <a:t>把自己当作</a:t>
            </a:r>
            <a:r>
              <a:rPr lang="en-US" altLang="zh-CN" sz="2400" dirty="0"/>
              <a:t>actor</a:t>
            </a:r>
            <a:r>
              <a:rPr lang="zh-CN" altLang="en-US" sz="2400" dirty="0"/>
              <a:t>，与设想中的系统进行交互。 </a:t>
            </a:r>
          </a:p>
          <a:p>
            <a:pPr marL="457200" indent="-457200"/>
            <a:r>
              <a:rPr lang="zh-CN" altLang="en-US" sz="2400" dirty="0"/>
              <a:t>考虑：</a:t>
            </a:r>
            <a:endParaRPr lang="en-US" altLang="zh-CN" sz="2400" dirty="0"/>
          </a:p>
          <a:p>
            <a:pPr lvl="1"/>
            <a:r>
              <a:rPr lang="zh-CN" altLang="en-US" sz="2000" dirty="0"/>
              <a:t>系统交互的目的是什么？</a:t>
            </a:r>
            <a:endParaRPr lang="en-US" altLang="zh-CN" sz="2000" dirty="0"/>
          </a:p>
          <a:p>
            <a:pPr lvl="1"/>
            <a:r>
              <a:rPr lang="zh-CN" altLang="en-US" sz="2000" dirty="0"/>
              <a:t>需要向系统输入什么信息？</a:t>
            </a:r>
            <a:endParaRPr lang="en-US" altLang="zh-CN" sz="2000" dirty="0"/>
          </a:p>
          <a:p>
            <a:pPr lvl="1"/>
            <a:r>
              <a:rPr lang="zh-CN" altLang="en-US" sz="2000" dirty="0"/>
              <a:t>希望由系统进行什么处理并从它得到何种结果？ </a:t>
            </a:r>
          </a:p>
          <a:p>
            <a:pPr marL="457200" indent="-457200"/>
            <a:r>
              <a:rPr lang="zh-CN" altLang="en-US" sz="2400" dirty="0"/>
              <a:t>注意：确定</a:t>
            </a:r>
            <a:r>
              <a:rPr lang="en-US" altLang="zh-CN" sz="2400" dirty="0"/>
              <a:t>Use Case</a:t>
            </a:r>
            <a:r>
              <a:rPr lang="zh-CN" altLang="en-US" sz="2400" dirty="0"/>
              <a:t>和确定</a:t>
            </a:r>
            <a:r>
              <a:rPr lang="en-US" altLang="zh-CN" sz="2400" dirty="0"/>
              <a:t>actor</a:t>
            </a:r>
            <a:r>
              <a:rPr lang="zh-CN" altLang="en-US" sz="2400" dirty="0"/>
              <a:t>不能截然分开 </a:t>
            </a:r>
          </a:p>
        </p:txBody>
      </p:sp>
      <p:sp>
        <p:nvSpPr>
          <p:cNvPr id="4" name="日期占位符 3"/>
          <p:cNvSpPr>
            <a:spLocks noGrp="1"/>
          </p:cNvSpPr>
          <p:nvPr>
            <p:ph type="dt" sz="half" idx="10"/>
          </p:nvPr>
        </p:nvSpPr>
        <p:spPr/>
        <p:txBody>
          <a:bodyPr/>
          <a:lstStyle/>
          <a:p>
            <a:fld id="{B349E028-0205-4E9B-845E-5E306C030144}" type="datetime1">
              <a:rPr lang="zh-CN" altLang="en-US" smtClean="0"/>
              <a:t>2022/3/30</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39</a:t>
            </a:fld>
            <a:endParaRPr lang="zh-CN" altLang="en-US"/>
          </a:p>
        </p:txBody>
      </p:sp>
    </p:spTree>
    <p:extLst>
      <p:ext uri="{BB962C8B-B14F-4D97-AF65-F5344CB8AC3E}">
        <p14:creationId xmlns:p14="http://schemas.microsoft.com/office/powerpoint/2010/main" val="3346429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36600AA-123F-4308-AB59-FFBF4B057731}" type="datetime1">
              <a:rPr lang="zh-CN" altLang="en-US" smtClean="0"/>
              <a:t>2022/3/30</a:t>
            </a:fld>
            <a:endParaRPr lang="zh-CN" altLang="en-US"/>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233B410F-ED3A-420F-9009-9AC68EA66982}" type="slidenum">
              <a:rPr lang="zh-CN" altLang="en-US" smtClean="0"/>
              <a:pPr/>
              <a:t>4</a:t>
            </a:fld>
            <a:endParaRPr lang="zh-CN" altLang="en-US"/>
          </a:p>
        </p:txBody>
      </p:sp>
      <p:sp>
        <p:nvSpPr>
          <p:cNvPr id="5" name="椭圆 4"/>
          <p:cNvSpPr/>
          <p:nvPr/>
        </p:nvSpPr>
        <p:spPr>
          <a:xfrm>
            <a:off x="4141082" y="1638634"/>
            <a:ext cx="167616" cy="167616"/>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6" name="文本框 25"/>
          <p:cNvSpPr txBox="1">
            <a:spLocks noChangeArrowheads="1"/>
          </p:cNvSpPr>
          <p:nvPr/>
        </p:nvSpPr>
        <p:spPr bwMode="auto">
          <a:xfrm>
            <a:off x="3474221" y="1568573"/>
            <a:ext cx="5427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rPr>
              <a:t>01</a:t>
            </a:r>
            <a:endParaRPr lang="zh-CN" altLang="en-US"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7" name="文本框 6"/>
          <p:cNvSpPr txBox="1"/>
          <p:nvPr/>
        </p:nvSpPr>
        <p:spPr>
          <a:xfrm>
            <a:off x="4432830" y="1568573"/>
            <a:ext cx="3083937" cy="369332"/>
          </a:xfrm>
          <a:prstGeom prst="rect">
            <a:avLst/>
          </a:prstGeom>
          <a:noFill/>
        </p:spPr>
        <p:txBody>
          <a:bodyPr wrap="square" lIns="0" tIns="0" rIns="0" bIns="0">
            <a:spAutoFit/>
          </a:bodyPr>
          <a:lstStyle/>
          <a:p>
            <a:pPr>
              <a:defRPr/>
            </a:pPr>
            <a:r>
              <a:rPr lang="zh-CN" altLang="en-US" sz="24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需求分析的任务</a:t>
            </a:r>
            <a:endParaRPr lang="zh-CN" altLang="en-US" sz="2400" dirty="0">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椭圆 7"/>
          <p:cNvSpPr/>
          <p:nvPr/>
        </p:nvSpPr>
        <p:spPr>
          <a:xfrm>
            <a:off x="4141082" y="2122367"/>
            <a:ext cx="167616" cy="167616"/>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9" name="文本框 28"/>
          <p:cNvSpPr txBox="1">
            <a:spLocks noChangeArrowheads="1"/>
          </p:cNvSpPr>
          <p:nvPr/>
        </p:nvSpPr>
        <p:spPr bwMode="auto">
          <a:xfrm>
            <a:off x="3474221" y="2052306"/>
            <a:ext cx="5427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2400" dirty="0">
                <a:solidFill>
                  <a:schemeClr val="accent1"/>
                </a:solidFill>
                <a:latin typeface="Arial" panose="020B0604020202020204" pitchFamily="34" charset="0"/>
                <a:cs typeface="Arial" panose="020B0604020202020204" pitchFamily="34" charset="0"/>
                <a:sym typeface="Arial" panose="020B0604020202020204" pitchFamily="34" charset="0"/>
              </a:rPr>
              <a:t>02</a:t>
            </a:r>
            <a:endParaRPr lang="zh-CN" altLang="en-US" sz="2400" dirty="0">
              <a:solidFill>
                <a:schemeClr val="accent1"/>
              </a:solidFill>
              <a:latin typeface="Arial" panose="020B0604020202020204" pitchFamily="34" charset="0"/>
              <a:cs typeface="Arial" panose="020B0604020202020204" pitchFamily="34" charset="0"/>
              <a:sym typeface="Arial" panose="020B0604020202020204" pitchFamily="34" charset="0"/>
            </a:endParaRPr>
          </a:p>
        </p:txBody>
      </p:sp>
      <p:sp>
        <p:nvSpPr>
          <p:cNvPr id="10" name="文本框 9"/>
          <p:cNvSpPr txBox="1"/>
          <p:nvPr/>
        </p:nvSpPr>
        <p:spPr>
          <a:xfrm>
            <a:off x="4432830" y="2052306"/>
            <a:ext cx="3083937" cy="369332"/>
          </a:xfrm>
          <a:prstGeom prst="rect">
            <a:avLst/>
          </a:prstGeom>
          <a:noFill/>
        </p:spPr>
        <p:txBody>
          <a:bodyPr wrap="square" lIns="0" tIns="0" rIns="0" bIns="0">
            <a:spAutoFit/>
          </a:bodyPr>
          <a:lstStyle/>
          <a:p>
            <a:pPr>
              <a:defRPr/>
            </a:pPr>
            <a:r>
              <a:rPr lang="zh-CN" altLang="en-US" sz="2400" dirty="0">
                <a:solidFill>
                  <a:schemeClr val="accent1"/>
                </a:solidFill>
                <a:latin typeface="Arial" panose="020B0604020202020204" pitchFamily="34" charset="0"/>
                <a:ea typeface="微软雅黑" panose="020B0503020204020204" pitchFamily="34" charset="-122"/>
                <a:sym typeface="Arial" panose="020B0604020202020204" pitchFamily="34" charset="0"/>
              </a:rPr>
              <a:t>需求的类型</a:t>
            </a:r>
          </a:p>
        </p:txBody>
      </p:sp>
      <p:sp>
        <p:nvSpPr>
          <p:cNvPr id="11" name="椭圆 10"/>
          <p:cNvSpPr/>
          <p:nvPr/>
        </p:nvSpPr>
        <p:spPr>
          <a:xfrm>
            <a:off x="4141082" y="2606100"/>
            <a:ext cx="167616" cy="167616"/>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2" name="文本框 30"/>
          <p:cNvSpPr txBox="1">
            <a:spLocks noChangeArrowheads="1"/>
          </p:cNvSpPr>
          <p:nvPr/>
        </p:nvSpPr>
        <p:spPr bwMode="auto">
          <a:xfrm>
            <a:off x="3474221" y="2536039"/>
            <a:ext cx="5427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rPr>
              <a:t>03</a:t>
            </a:r>
            <a:endParaRPr lang="zh-CN" altLang="en-US"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13" name="文本框 12"/>
          <p:cNvSpPr txBox="1"/>
          <p:nvPr/>
        </p:nvSpPr>
        <p:spPr>
          <a:xfrm>
            <a:off x="4432830" y="2536039"/>
            <a:ext cx="3083937" cy="369332"/>
          </a:xfrm>
          <a:prstGeom prst="rect">
            <a:avLst/>
          </a:prstGeom>
          <a:noFill/>
        </p:spPr>
        <p:txBody>
          <a:bodyPr wrap="square" lIns="0" tIns="0" rIns="0" bIns="0">
            <a:spAutoFit/>
          </a:bodyPr>
          <a:lstStyle/>
          <a:p>
            <a:pPr>
              <a:defRPr/>
            </a:pPr>
            <a:r>
              <a:rPr lang="zh-CN" altLang="en-US" sz="24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需求工程过程</a:t>
            </a:r>
          </a:p>
        </p:txBody>
      </p:sp>
      <p:sp>
        <p:nvSpPr>
          <p:cNvPr id="14" name="椭圆 13"/>
          <p:cNvSpPr/>
          <p:nvPr/>
        </p:nvSpPr>
        <p:spPr>
          <a:xfrm>
            <a:off x="4141082" y="3089833"/>
            <a:ext cx="167616" cy="167616"/>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5" name="文本框 32"/>
          <p:cNvSpPr txBox="1">
            <a:spLocks noChangeArrowheads="1"/>
          </p:cNvSpPr>
          <p:nvPr/>
        </p:nvSpPr>
        <p:spPr bwMode="auto">
          <a:xfrm>
            <a:off x="3474221" y="3019772"/>
            <a:ext cx="5427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2400" dirty="0">
                <a:solidFill>
                  <a:schemeClr val="accent1"/>
                </a:solidFill>
                <a:latin typeface="Arial" panose="020B0604020202020204" pitchFamily="34" charset="0"/>
                <a:cs typeface="Arial" panose="020B0604020202020204" pitchFamily="34" charset="0"/>
                <a:sym typeface="Arial" panose="020B0604020202020204" pitchFamily="34" charset="0"/>
              </a:rPr>
              <a:t>04</a:t>
            </a:r>
            <a:endParaRPr lang="zh-CN" altLang="en-US" sz="2400" dirty="0">
              <a:solidFill>
                <a:schemeClr val="accent1"/>
              </a:solidFill>
              <a:latin typeface="Arial" panose="020B0604020202020204" pitchFamily="34" charset="0"/>
              <a:cs typeface="Arial" panose="020B0604020202020204" pitchFamily="34" charset="0"/>
              <a:sym typeface="Arial" panose="020B0604020202020204" pitchFamily="34" charset="0"/>
            </a:endParaRPr>
          </a:p>
        </p:txBody>
      </p:sp>
      <p:sp>
        <p:nvSpPr>
          <p:cNvPr id="16" name="文本框 15"/>
          <p:cNvSpPr txBox="1"/>
          <p:nvPr/>
        </p:nvSpPr>
        <p:spPr>
          <a:xfrm>
            <a:off x="4432830" y="3019772"/>
            <a:ext cx="3663271" cy="369332"/>
          </a:xfrm>
          <a:prstGeom prst="rect">
            <a:avLst/>
          </a:prstGeom>
          <a:noFill/>
        </p:spPr>
        <p:txBody>
          <a:bodyPr wrap="square" lIns="0" tIns="0" rIns="0" bIns="0">
            <a:spAutoFit/>
          </a:bodyPr>
          <a:lstStyle/>
          <a:p>
            <a:pPr>
              <a:defRPr/>
            </a:pPr>
            <a:r>
              <a:rPr lang="zh-CN" altLang="en-US" sz="2400"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获取需求的方法</a:t>
            </a:r>
            <a:endParaRPr lang="zh-CN" altLang="en-US" sz="24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Title 1"/>
          <p:cNvSpPr txBox="1">
            <a:spLocks/>
          </p:cNvSpPr>
          <p:nvPr/>
        </p:nvSpPr>
        <p:spPr>
          <a:xfrm>
            <a:off x="1143000" y="83636"/>
            <a:ext cx="7552030" cy="656340"/>
          </a:xfrm>
          <a:prstGeom prst="rect">
            <a:avLst/>
          </a:prstGeom>
        </p:spPr>
        <p:txBody>
          <a:bodyPr vert="horz" lIns="91440" tIns="45720" rIns="91440" bIns="45720" rtlCol="0" anchor="ctr">
            <a:normAutofit/>
          </a:bodyPr>
          <a:lstStyle>
            <a:lvl1pPr algn="r" defTabSz="685800" rtl="0" eaLnBrk="1" latinLnBrk="0" hangingPunct="1">
              <a:lnSpc>
                <a:spcPct val="80000"/>
              </a:lnSpc>
              <a:spcBef>
                <a:spcPct val="0"/>
              </a:spcBef>
              <a:buNone/>
              <a:defRPr sz="3750" b="1" kern="1200" cap="all" spc="150" baseline="0">
                <a:solidFill>
                  <a:schemeClr val="bg1"/>
                </a:solidFill>
                <a:latin typeface="+mj-lt"/>
                <a:ea typeface="+mj-ea"/>
                <a:cs typeface="+mj-cs"/>
              </a:defRPr>
            </a:lvl1pPr>
          </a:lstStyle>
          <a:p>
            <a:pPr algn="l"/>
            <a:r>
              <a:rPr lang="zh-CN" altLang="en-US" sz="2800" dirty="0"/>
              <a:t>第</a:t>
            </a:r>
            <a:r>
              <a:rPr lang="en-US" altLang="zh-CN" sz="2800" dirty="0"/>
              <a:t>3</a:t>
            </a:r>
            <a:r>
              <a:rPr lang="zh-CN" altLang="en-US" sz="2800" dirty="0"/>
              <a:t>章 需求分析</a:t>
            </a:r>
            <a:endParaRPr lang="en-US" sz="2800" dirty="0"/>
          </a:p>
        </p:txBody>
      </p:sp>
      <p:sp>
        <p:nvSpPr>
          <p:cNvPr id="20" name="椭圆 19"/>
          <p:cNvSpPr/>
          <p:nvPr/>
        </p:nvSpPr>
        <p:spPr>
          <a:xfrm>
            <a:off x="4141082" y="3574210"/>
            <a:ext cx="167616" cy="167616"/>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1" name="文本框 30"/>
          <p:cNvSpPr txBox="1">
            <a:spLocks noChangeArrowheads="1"/>
          </p:cNvSpPr>
          <p:nvPr/>
        </p:nvSpPr>
        <p:spPr bwMode="auto">
          <a:xfrm>
            <a:off x="3474221" y="3504149"/>
            <a:ext cx="5427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rPr>
              <a:t>05</a:t>
            </a:r>
            <a:endParaRPr lang="zh-CN" altLang="en-US"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22" name="文本框 21"/>
          <p:cNvSpPr txBox="1"/>
          <p:nvPr/>
        </p:nvSpPr>
        <p:spPr>
          <a:xfrm>
            <a:off x="4432830" y="3504149"/>
            <a:ext cx="3083937" cy="369332"/>
          </a:xfrm>
          <a:prstGeom prst="rect">
            <a:avLst/>
          </a:prstGeom>
          <a:noFill/>
        </p:spPr>
        <p:txBody>
          <a:bodyPr wrap="square" lIns="0" tIns="0" rIns="0" bIns="0">
            <a:spAutoFit/>
          </a:bodyPr>
          <a:lstStyle/>
          <a:p>
            <a:pPr>
              <a:defRPr/>
            </a:pPr>
            <a:r>
              <a:rPr lang="zh-CN" altLang="en-US" sz="24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需求分析建模技术</a:t>
            </a:r>
          </a:p>
        </p:txBody>
      </p:sp>
    </p:spTree>
    <p:extLst>
      <p:ext uri="{BB962C8B-B14F-4D97-AF65-F5344CB8AC3E}">
        <p14:creationId xmlns:p14="http://schemas.microsoft.com/office/powerpoint/2010/main" val="39935754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识别用例的注意事项</a:t>
            </a:r>
          </a:p>
        </p:txBody>
      </p:sp>
      <p:sp>
        <p:nvSpPr>
          <p:cNvPr id="3" name="内容占位符 2"/>
          <p:cNvSpPr>
            <a:spLocks noGrp="1"/>
          </p:cNvSpPr>
          <p:nvPr>
            <p:ph idx="1"/>
          </p:nvPr>
        </p:nvSpPr>
        <p:spPr>
          <a:xfrm>
            <a:off x="768097" y="926757"/>
            <a:ext cx="8090153" cy="3681694"/>
          </a:xfrm>
        </p:spPr>
        <p:txBody>
          <a:bodyPr>
            <a:noAutofit/>
          </a:bodyPr>
          <a:lstStyle/>
          <a:p>
            <a:pPr marL="457200" indent="-457200">
              <a:spcBef>
                <a:spcPts val="600"/>
              </a:spcBef>
            </a:pPr>
            <a:r>
              <a:rPr lang="zh-CN" altLang="en-US" sz="2400" dirty="0"/>
              <a:t>用例建模是为了表示系统的行为，通过模型可以很容易理解系统进行的操作。</a:t>
            </a:r>
            <a:endParaRPr lang="en-US" altLang="zh-CN" sz="2400" dirty="0"/>
          </a:p>
          <a:p>
            <a:pPr marL="457200" indent="-457200">
              <a:spcBef>
                <a:spcPts val="600"/>
              </a:spcBef>
            </a:pPr>
            <a:r>
              <a:rPr lang="zh-CN" altLang="en-US" sz="2400" dirty="0"/>
              <a:t>应该识别出所有的用例，用来表达所有的需求。 </a:t>
            </a:r>
            <a:endParaRPr lang="en-US" altLang="zh-CN" sz="2400" dirty="0"/>
          </a:p>
          <a:p>
            <a:pPr marL="457200" indent="-457200">
              <a:spcBef>
                <a:spcPts val="600"/>
              </a:spcBef>
            </a:pPr>
            <a:r>
              <a:rPr lang="zh-CN" altLang="en-US" sz="2400" dirty="0"/>
              <a:t>系统的任何一个特性都可以找到对应的用例。 </a:t>
            </a:r>
            <a:endParaRPr lang="en-US" altLang="zh-CN" sz="2400" dirty="0"/>
          </a:p>
          <a:p>
            <a:pPr marL="457200" indent="-457200">
              <a:spcBef>
                <a:spcPts val="600"/>
              </a:spcBef>
            </a:pPr>
            <a:r>
              <a:rPr lang="zh-CN" altLang="en-US" sz="2400" dirty="0"/>
              <a:t>用例模型并不包含多余的行为；所有的用例可以追溯到系统的功能性需求作为验证。</a:t>
            </a:r>
            <a:endParaRPr lang="en-US" altLang="zh-CN" sz="2400" dirty="0"/>
          </a:p>
          <a:p>
            <a:pPr marL="457200" indent="-457200">
              <a:spcBef>
                <a:spcPts val="600"/>
              </a:spcBef>
            </a:pPr>
            <a:r>
              <a:rPr lang="zh-CN" altLang="en-US" sz="2400" dirty="0"/>
              <a:t>去掉所有的</a:t>
            </a:r>
            <a:r>
              <a:rPr lang="en-US" altLang="zh-CN" sz="2400" dirty="0"/>
              <a:t>CRUD</a:t>
            </a:r>
            <a:r>
              <a:rPr lang="zh-CN" altLang="en-US" sz="2400" dirty="0"/>
              <a:t>类的用例：</a:t>
            </a:r>
            <a:endParaRPr lang="en-US" altLang="zh-CN" sz="2400" dirty="0"/>
          </a:p>
          <a:p>
            <a:pPr lvl="1">
              <a:spcBef>
                <a:spcPts val="600"/>
              </a:spcBef>
            </a:pPr>
            <a:r>
              <a:rPr lang="zh-CN" altLang="en-US" sz="2000" dirty="0"/>
              <a:t>创建</a:t>
            </a:r>
            <a:r>
              <a:rPr lang="en-US" altLang="zh-CN" sz="2000" dirty="0"/>
              <a:t>(Create), </a:t>
            </a:r>
            <a:r>
              <a:rPr lang="zh-CN" altLang="en-US" sz="2000" dirty="0"/>
              <a:t>查找</a:t>
            </a:r>
            <a:r>
              <a:rPr lang="en-US" altLang="zh-CN" sz="2000" dirty="0"/>
              <a:t>(Retrieve), </a:t>
            </a:r>
            <a:r>
              <a:rPr lang="zh-CN" altLang="en-US" sz="2000" dirty="0"/>
              <a:t>更新</a:t>
            </a:r>
            <a:r>
              <a:rPr lang="en-US" altLang="zh-CN" sz="2000" dirty="0"/>
              <a:t>(Update), </a:t>
            </a:r>
            <a:r>
              <a:rPr lang="zh-CN" altLang="en-US" sz="2000" dirty="0"/>
              <a:t>删除</a:t>
            </a:r>
            <a:r>
              <a:rPr lang="en-US" altLang="zh-CN" sz="2000" dirty="0"/>
              <a:t>(Delete) </a:t>
            </a:r>
            <a:endParaRPr lang="zh-CN" altLang="en-US" sz="2000" dirty="0"/>
          </a:p>
        </p:txBody>
      </p:sp>
      <p:sp>
        <p:nvSpPr>
          <p:cNvPr id="4" name="日期占位符 3"/>
          <p:cNvSpPr>
            <a:spLocks noGrp="1"/>
          </p:cNvSpPr>
          <p:nvPr>
            <p:ph type="dt" sz="half" idx="10"/>
          </p:nvPr>
        </p:nvSpPr>
        <p:spPr/>
        <p:txBody>
          <a:bodyPr/>
          <a:lstStyle/>
          <a:p>
            <a:fld id="{B349E028-0205-4E9B-845E-5E306C030144}" type="datetime1">
              <a:rPr lang="zh-CN" altLang="en-US" smtClean="0"/>
              <a:t>2022/3/30</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40</a:t>
            </a:fld>
            <a:endParaRPr lang="zh-CN" altLang="en-US"/>
          </a:p>
        </p:txBody>
      </p:sp>
    </p:spTree>
    <p:extLst>
      <p:ext uri="{BB962C8B-B14F-4D97-AF65-F5344CB8AC3E}">
        <p14:creationId xmlns:p14="http://schemas.microsoft.com/office/powerpoint/2010/main" val="30464367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如何避免功能性分解</a:t>
            </a:r>
          </a:p>
        </p:txBody>
      </p:sp>
      <p:sp>
        <p:nvSpPr>
          <p:cNvPr id="4" name="日期占位符 3"/>
          <p:cNvSpPr>
            <a:spLocks noGrp="1"/>
          </p:cNvSpPr>
          <p:nvPr>
            <p:ph type="dt" sz="half" idx="10"/>
          </p:nvPr>
        </p:nvSpPr>
        <p:spPr/>
        <p:txBody>
          <a:bodyPr/>
          <a:lstStyle/>
          <a:p>
            <a:fld id="{B349E028-0205-4E9B-845E-5E306C030144}" type="datetime1">
              <a:rPr lang="zh-CN" altLang="en-US" smtClean="0"/>
              <a:t>2022/3/30</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41</a:t>
            </a:fld>
            <a:endParaRPr lang="zh-CN" altLang="en-US"/>
          </a:p>
        </p:txBody>
      </p:sp>
      <p:pic>
        <p:nvPicPr>
          <p:cNvPr id="7" name="图片 6"/>
          <p:cNvPicPr>
            <a:picLocks noChangeAspect="1"/>
          </p:cNvPicPr>
          <p:nvPr/>
        </p:nvPicPr>
        <p:blipFill>
          <a:blip r:embed="rId2"/>
          <a:stretch>
            <a:fillRect/>
          </a:stretch>
        </p:blipFill>
        <p:spPr>
          <a:xfrm>
            <a:off x="883345" y="841270"/>
            <a:ext cx="3000715" cy="3818074"/>
          </a:xfrm>
          <a:prstGeom prst="rect">
            <a:avLst/>
          </a:prstGeom>
        </p:spPr>
      </p:pic>
      <p:pic>
        <p:nvPicPr>
          <p:cNvPr id="8" name="图片 7"/>
          <p:cNvPicPr>
            <a:picLocks noChangeAspect="1"/>
          </p:cNvPicPr>
          <p:nvPr/>
        </p:nvPicPr>
        <p:blipFill>
          <a:blip r:embed="rId3"/>
          <a:stretch>
            <a:fillRect/>
          </a:stretch>
        </p:blipFill>
        <p:spPr>
          <a:xfrm>
            <a:off x="4127429" y="884941"/>
            <a:ext cx="4774538" cy="3681303"/>
          </a:xfrm>
          <a:prstGeom prst="rect">
            <a:avLst/>
          </a:prstGeom>
        </p:spPr>
      </p:pic>
    </p:spTree>
    <p:extLst>
      <p:ext uri="{BB962C8B-B14F-4D97-AF65-F5344CB8AC3E}">
        <p14:creationId xmlns:p14="http://schemas.microsoft.com/office/powerpoint/2010/main" val="20084032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识别用例案例</a:t>
            </a:r>
          </a:p>
        </p:txBody>
      </p:sp>
      <p:sp>
        <p:nvSpPr>
          <p:cNvPr id="2" name="文本占位符 1"/>
          <p:cNvSpPr>
            <a:spLocks noGrp="1"/>
          </p:cNvSpPr>
          <p:nvPr>
            <p:ph idx="1"/>
          </p:nvPr>
        </p:nvSpPr>
        <p:spPr>
          <a:xfrm>
            <a:off x="768096" y="1309816"/>
            <a:ext cx="4594735" cy="2835278"/>
          </a:xfrm>
        </p:spPr>
        <p:txBody>
          <a:bodyPr>
            <a:normAutofit/>
          </a:bodyPr>
          <a:lstStyle/>
          <a:p>
            <a:pPr marL="0" indent="0">
              <a:lnSpc>
                <a:spcPct val="130000"/>
              </a:lnSpc>
              <a:buNone/>
            </a:pPr>
            <a:r>
              <a:rPr lang="zh-CN" altLang="en-US" sz="2400" dirty="0"/>
              <a:t>例如，</a:t>
            </a:r>
            <a:r>
              <a:rPr lang="en-US" altLang="zh-CN" sz="2400" dirty="0"/>
              <a:t>Email</a:t>
            </a:r>
            <a:r>
              <a:rPr lang="zh-CN" altLang="en-US" sz="2400" dirty="0"/>
              <a:t>客户端（如</a:t>
            </a:r>
            <a:r>
              <a:rPr lang="en-US" altLang="zh-CN" sz="2400" dirty="0"/>
              <a:t>Outlook Express</a:t>
            </a:r>
            <a:r>
              <a:rPr lang="zh-CN" altLang="en-US" sz="2400" dirty="0"/>
              <a:t>）：</a:t>
            </a:r>
            <a:endParaRPr lang="en-US" altLang="zh-CN" sz="2400" dirty="0"/>
          </a:p>
          <a:p>
            <a:pPr marL="0" indent="0">
              <a:lnSpc>
                <a:spcPct val="130000"/>
              </a:lnSpc>
              <a:buNone/>
            </a:pPr>
            <a:r>
              <a:rPr lang="zh-CN" altLang="en-US" sz="2400" dirty="0"/>
              <a:t>用户</a:t>
            </a:r>
            <a:r>
              <a:rPr lang="en-US" altLang="zh-CN" sz="2400" dirty="0"/>
              <a:t>A</a:t>
            </a:r>
            <a:r>
              <a:rPr lang="zh-CN" altLang="en-US" sz="2400" dirty="0"/>
              <a:t>在北京发邮件给深圳的</a:t>
            </a:r>
            <a:r>
              <a:rPr lang="en-US" altLang="zh-CN" sz="2400" dirty="0"/>
              <a:t>B</a:t>
            </a:r>
            <a:r>
              <a:rPr lang="zh-CN" altLang="en-US" sz="2400" dirty="0"/>
              <a:t>，系统提醒</a:t>
            </a:r>
            <a:r>
              <a:rPr lang="en-US" altLang="zh-CN" sz="2400" dirty="0"/>
              <a:t>B”</a:t>
            </a:r>
            <a:r>
              <a:rPr lang="zh-CN" altLang="en-US" sz="2400" dirty="0"/>
              <a:t>你有新邮件”，用户</a:t>
            </a:r>
            <a:r>
              <a:rPr lang="en-US" altLang="zh-CN" sz="2400" dirty="0"/>
              <a:t>B</a:t>
            </a:r>
            <a:r>
              <a:rPr lang="zh-CN" altLang="en-US" sz="2400" dirty="0"/>
              <a:t>收邮件。</a:t>
            </a:r>
          </a:p>
        </p:txBody>
      </p:sp>
      <p:sp>
        <p:nvSpPr>
          <p:cNvPr id="4" name="日期占位符 3"/>
          <p:cNvSpPr>
            <a:spLocks noGrp="1"/>
          </p:cNvSpPr>
          <p:nvPr>
            <p:ph type="dt" sz="half" idx="10"/>
          </p:nvPr>
        </p:nvSpPr>
        <p:spPr/>
        <p:txBody>
          <a:bodyPr/>
          <a:lstStyle/>
          <a:p>
            <a:fld id="{AD79901A-0DE8-4B77-A821-48CC00FF83C1}" type="datetime1">
              <a:rPr lang="zh-CN" altLang="en-US" smtClean="0"/>
              <a:t>2022/3/30</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42</a:t>
            </a:fld>
            <a:endParaRPr lang="zh-CN" altLang="en-US" dirty="0"/>
          </a:p>
        </p:txBody>
      </p:sp>
      <p:pic>
        <p:nvPicPr>
          <p:cNvPr id="78852" name="Picture 4"/>
          <p:cNvPicPr>
            <a:picLocks noChangeAspect="1" noChangeArrowheads="1"/>
          </p:cNvPicPr>
          <p:nvPr/>
        </p:nvPicPr>
        <p:blipFill>
          <a:blip r:embed="rId2" cstate="print">
            <a:clrChange>
              <a:clrFrom>
                <a:srgbClr val="FEFEFE"/>
              </a:clrFrom>
              <a:clrTo>
                <a:srgbClr val="FEFEFE">
                  <a:alpha val="0"/>
                </a:srgbClr>
              </a:clrTo>
            </a:clrChange>
          </a:blip>
          <a:srcRect/>
          <a:stretch>
            <a:fillRect/>
          </a:stretch>
        </p:blipFill>
        <p:spPr bwMode="auto">
          <a:xfrm>
            <a:off x="5938906" y="1121071"/>
            <a:ext cx="2189094" cy="2940918"/>
          </a:xfrm>
          <a:prstGeom prst="rect">
            <a:avLst/>
          </a:prstGeom>
          <a:noFill/>
          <a:ln w="9525">
            <a:noFill/>
            <a:miter lim="800000"/>
            <a:headEnd/>
            <a:tailEnd/>
          </a:ln>
          <a:effectLst/>
        </p:spPr>
      </p:pic>
    </p:spTree>
    <p:extLst>
      <p:ext uri="{BB962C8B-B14F-4D97-AF65-F5344CB8AC3E}">
        <p14:creationId xmlns:p14="http://schemas.microsoft.com/office/powerpoint/2010/main" val="83176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1" dur="5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78852"/>
                                        </p:tgtEl>
                                        <p:attrNameLst>
                                          <p:attrName>style.visibility</p:attrName>
                                        </p:attrNameLst>
                                      </p:cBhvr>
                                      <p:to>
                                        <p:strVal val="visible"/>
                                      </p:to>
                                    </p:set>
                                    <p:animEffect transition="in" filter="randombar(horizontal)">
                                      <p:cBhvr>
                                        <p:cTn id="16" dur="500"/>
                                        <p:tgtEl>
                                          <p:spTgt spid="78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识别用例案例</a:t>
            </a:r>
          </a:p>
        </p:txBody>
      </p:sp>
      <p:sp>
        <p:nvSpPr>
          <p:cNvPr id="4" name="文本占位符 3"/>
          <p:cNvSpPr>
            <a:spLocks noGrp="1"/>
          </p:cNvSpPr>
          <p:nvPr>
            <p:ph idx="1"/>
          </p:nvPr>
        </p:nvSpPr>
        <p:spPr>
          <a:xfrm>
            <a:off x="768097" y="1037967"/>
            <a:ext cx="5106329" cy="3694053"/>
          </a:xfrm>
        </p:spPr>
        <p:txBody>
          <a:bodyPr>
            <a:normAutofit/>
          </a:bodyPr>
          <a:lstStyle/>
          <a:p>
            <a:pPr marL="0" indent="0">
              <a:lnSpc>
                <a:spcPct val="130000"/>
              </a:lnSpc>
              <a:spcBef>
                <a:spcPts val="900"/>
              </a:spcBef>
              <a:buNone/>
            </a:pPr>
            <a:r>
              <a:rPr lang="zh-CN" altLang="en-US" sz="2400" dirty="0"/>
              <a:t>一个论坛类的应用，用户可以提问，别人来回答，如果有自己问题被解答的话，就给发问者发一份邮件通知。</a:t>
            </a:r>
          </a:p>
          <a:p>
            <a:pPr marL="0" indent="0">
              <a:lnSpc>
                <a:spcPct val="130000"/>
              </a:lnSpc>
              <a:spcBef>
                <a:spcPts val="900"/>
              </a:spcBef>
              <a:buNone/>
            </a:pPr>
            <a:r>
              <a:rPr lang="zh-CN" altLang="en-US" sz="2400" dirty="0"/>
              <a:t>注意：发邮件这个用例可以是单独的用例，也可以是由回答用例扩展出来的用例。</a:t>
            </a:r>
          </a:p>
        </p:txBody>
      </p:sp>
      <p:sp>
        <p:nvSpPr>
          <p:cNvPr id="3" name="日期占位符 2"/>
          <p:cNvSpPr>
            <a:spLocks noGrp="1"/>
          </p:cNvSpPr>
          <p:nvPr>
            <p:ph type="dt" sz="half" idx="10"/>
          </p:nvPr>
        </p:nvSpPr>
        <p:spPr/>
        <p:txBody>
          <a:bodyPr/>
          <a:lstStyle/>
          <a:p>
            <a:fld id="{CAEA0539-434C-4E9D-AC8F-1F11C957A617}" type="datetime1">
              <a:rPr lang="zh-CN" altLang="en-US" smtClean="0"/>
              <a:t>2022/3/30</a:t>
            </a:fld>
            <a:endParaRPr lang="zh-CN" altLang="en-US"/>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43</a:t>
            </a:fld>
            <a:endParaRPr lang="zh-CN" altLang="en-US" dirty="0"/>
          </a:p>
        </p:txBody>
      </p:sp>
      <p:pic>
        <p:nvPicPr>
          <p:cNvPr id="77828" name="Picture 4"/>
          <p:cNvPicPr>
            <a:picLocks noChangeAspect="1" noChangeArrowheads="1"/>
          </p:cNvPicPr>
          <p:nvPr/>
        </p:nvPicPr>
        <p:blipFill>
          <a:blip r:embed="rId2" cstate="print">
            <a:clrChange>
              <a:clrFrom>
                <a:srgbClr val="FEFEFE"/>
              </a:clrFrom>
              <a:clrTo>
                <a:srgbClr val="FEFEFE">
                  <a:alpha val="0"/>
                </a:srgbClr>
              </a:clrTo>
            </a:clrChange>
          </a:blip>
          <a:srcRect b="26280"/>
          <a:stretch>
            <a:fillRect/>
          </a:stretch>
        </p:blipFill>
        <p:spPr bwMode="auto">
          <a:xfrm>
            <a:off x="6257486" y="1146644"/>
            <a:ext cx="2363985" cy="3071568"/>
          </a:xfrm>
          <a:prstGeom prst="rect">
            <a:avLst/>
          </a:prstGeom>
          <a:noFill/>
          <a:ln w="9525">
            <a:noFill/>
            <a:miter lim="800000"/>
            <a:headEnd/>
            <a:tailEnd/>
          </a:ln>
          <a:effectLst/>
        </p:spPr>
      </p:pic>
    </p:spTree>
    <p:extLst>
      <p:ext uri="{BB962C8B-B14F-4D97-AF65-F5344CB8AC3E}">
        <p14:creationId xmlns:p14="http://schemas.microsoft.com/office/powerpoint/2010/main" val="3057085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7828"/>
                                        </p:tgtEl>
                                        <p:attrNameLst>
                                          <p:attrName>style.visibility</p:attrName>
                                        </p:attrNameLst>
                                      </p:cBhvr>
                                      <p:to>
                                        <p:strVal val="visible"/>
                                      </p:to>
                                    </p:set>
                                    <p:animEffect transition="in" filter="randombar(horizontal)">
                                      <p:cBhvr>
                                        <p:cTn id="12" dur="500"/>
                                        <p:tgtEl>
                                          <p:spTgt spid="778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up)">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a:t>识别用例练习</a:t>
            </a:r>
          </a:p>
        </p:txBody>
      </p:sp>
      <p:sp>
        <p:nvSpPr>
          <p:cNvPr id="3" name="文本占位符 2"/>
          <p:cNvSpPr>
            <a:spLocks noGrp="1"/>
          </p:cNvSpPr>
          <p:nvPr>
            <p:ph idx="1"/>
          </p:nvPr>
        </p:nvSpPr>
        <p:spPr>
          <a:xfrm>
            <a:off x="768097" y="1050324"/>
            <a:ext cx="3922578" cy="3015050"/>
          </a:xfrm>
        </p:spPr>
        <p:txBody>
          <a:bodyPr>
            <a:normAutofit/>
          </a:bodyPr>
          <a:lstStyle/>
          <a:p>
            <a:pPr algn="just">
              <a:lnSpc>
                <a:spcPct val="130000"/>
              </a:lnSpc>
            </a:pPr>
            <a:r>
              <a:rPr lang="zh-CN" altLang="en-US" sz="2400" dirty="0"/>
              <a:t>在图书管理系统中，工作人员的日常业务有：图书管理、借书证管理、图书的借阅和归还等。</a:t>
            </a:r>
            <a:endParaRPr lang="en-US" altLang="zh-CN" sz="2400" dirty="0"/>
          </a:p>
          <a:p>
            <a:pPr algn="just">
              <a:lnSpc>
                <a:spcPct val="130000"/>
              </a:lnSpc>
            </a:pPr>
            <a:r>
              <a:rPr lang="zh-CN" altLang="en-US" sz="2400" dirty="0"/>
              <a:t>请画出该系统的用例图。</a:t>
            </a:r>
          </a:p>
        </p:txBody>
      </p:sp>
      <p:sp>
        <p:nvSpPr>
          <p:cNvPr id="6" name="日期占位符 5"/>
          <p:cNvSpPr>
            <a:spLocks noGrp="1"/>
          </p:cNvSpPr>
          <p:nvPr>
            <p:ph type="dt" sz="half" idx="10"/>
          </p:nvPr>
        </p:nvSpPr>
        <p:spPr/>
        <p:txBody>
          <a:bodyPr/>
          <a:lstStyle/>
          <a:p>
            <a:fld id="{FCCE74F7-E027-4448-AAF7-2C5B43F97260}" type="datetime1">
              <a:rPr lang="zh-CN" altLang="en-US" smtClean="0"/>
              <a:t>2022/3/30</a:t>
            </a:fld>
            <a:endParaRPr lang="zh-CN" altLang="en-US"/>
          </a:p>
        </p:txBody>
      </p:sp>
      <p:sp>
        <p:nvSpPr>
          <p:cNvPr id="7" name="页脚占位符 6"/>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44</a:t>
            </a:fld>
            <a:endParaRPr lang="zh-CN" altLang="en-US" dirty="0"/>
          </a:p>
        </p:txBody>
      </p:sp>
      <p:pic>
        <p:nvPicPr>
          <p:cNvPr id="5" name="Picture 2"/>
          <p:cNvPicPr>
            <a:picLocks noChangeAspect="1" noChangeArrowheads="1"/>
          </p:cNvPicPr>
          <p:nvPr/>
        </p:nvPicPr>
        <p:blipFill>
          <a:blip r:embed="rId2" cstate="print"/>
          <a:srcRect/>
          <a:stretch>
            <a:fillRect/>
          </a:stretch>
        </p:blipFill>
        <p:spPr bwMode="auto">
          <a:xfrm>
            <a:off x="4976425" y="683088"/>
            <a:ext cx="4167575" cy="4061290"/>
          </a:xfrm>
          <a:prstGeom prst="rect">
            <a:avLst/>
          </a:prstGeom>
          <a:noFill/>
          <a:ln w="9525" algn="ctr">
            <a:noFill/>
            <a:miter lim="800000"/>
            <a:headEnd/>
            <a:tailEnd/>
          </a:ln>
          <a:effectLst/>
        </p:spPr>
      </p:pic>
    </p:spTree>
    <p:extLst>
      <p:ext uri="{BB962C8B-B14F-4D97-AF65-F5344CB8AC3E}">
        <p14:creationId xmlns:p14="http://schemas.microsoft.com/office/powerpoint/2010/main" val="3519316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识别用例练习</a:t>
            </a:r>
          </a:p>
        </p:txBody>
      </p:sp>
      <p:sp>
        <p:nvSpPr>
          <p:cNvPr id="3" name="内容占位符 2"/>
          <p:cNvSpPr>
            <a:spLocks noGrp="1"/>
          </p:cNvSpPr>
          <p:nvPr>
            <p:ph idx="1"/>
          </p:nvPr>
        </p:nvSpPr>
        <p:spPr>
          <a:xfrm>
            <a:off x="768096" y="1338879"/>
            <a:ext cx="4763839" cy="2092690"/>
          </a:xfrm>
        </p:spPr>
        <p:txBody>
          <a:bodyPr>
            <a:normAutofit/>
          </a:bodyPr>
          <a:lstStyle/>
          <a:p>
            <a:r>
              <a:rPr lang="en-US" altLang="zh-CN" sz="2400" dirty="0"/>
              <a:t>ATM</a:t>
            </a:r>
            <a:r>
              <a:rPr lang="zh-CN" altLang="en-US" sz="2400" dirty="0"/>
              <a:t>自动取款机的主要功能有：</a:t>
            </a:r>
            <a:endParaRPr lang="en-US" altLang="zh-CN" sz="2400" dirty="0"/>
          </a:p>
          <a:p>
            <a:pPr marL="651420" lvl="1" indent="0">
              <a:buNone/>
            </a:pPr>
            <a:r>
              <a:rPr lang="zh-CN" altLang="en-US" sz="2000" dirty="0"/>
              <a:t>存款、取款、转账、查询账户信息、修改密码、登录等。</a:t>
            </a:r>
            <a:endParaRPr lang="en-US" altLang="zh-CN" sz="2000" dirty="0"/>
          </a:p>
          <a:p>
            <a:r>
              <a:rPr lang="zh-CN" altLang="en-US" sz="2400" dirty="0"/>
              <a:t>请画出</a:t>
            </a:r>
            <a:r>
              <a:rPr lang="en-US" altLang="zh-CN" sz="2400" dirty="0"/>
              <a:t>ATM</a:t>
            </a:r>
            <a:r>
              <a:rPr lang="zh-CN" altLang="en-US" sz="2400" dirty="0"/>
              <a:t>机的用例图。</a:t>
            </a:r>
          </a:p>
        </p:txBody>
      </p:sp>
      <p:sp>
        <p:nvSpPr>
          <p:cNvPr id="4" name="日期占位符 3"/>
          <p:cNvSpPr>
            <a:spLocks noGrp="1"/>
          </p:cNvSpPr>
          <p:nvPr>
            <p:ph type="dt" sz="half" idx="10"/>
          </p:nvPr>
        </p:nvSpPr>
        <p:spPr/>
        <p:txBody>
          <a:bodyPr/>
          <a:lstStyle/>
          <a:p>
            <a:fld id="{B349E028-0205-4E9B-845E-5E306C030144}" type="datetime1">
              <a:rPr lang="zh-CN" altLang="en-US" smtClean="0"/>
              <a:t>2022/3/30</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45</a:t>
            </a:fld>
            <a:endParaRPr lang="zh-CN" altLang="en-US"/>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0578" y="828913"/>
            <a:ext cx="3247672" cy="3782099"/>
          </a:xfrm>
          <a:prstGeom prst="rect">
            <a:avLst/>
          </a:prstGeom>
        </p:spPr>
      </p:pic>
    </p:spTree>
    <p:extLst>
      <p:ext uri="{BB962C8B-B14F-4D97-AF65-F5344CB8AC3E}">
        <p14:creationId xmlns:p14="http://schemas.microsoft.com/office/powerpoint/2010/main" val="3482721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网上报名系统的业务用例建模</a:t>
            </a:r>
          </a:p>
        </p:txBody>
      </p:sp>
      <p:sp>
        <p:nvSpPr>
          <p:cNvPr id="98307" name="Rectangle 3"/>
          <p:cNvSpPr>
            <a:spLocks noGrp="1" noChangeArrowheads="1"/>
          </p:cNvSpPr>
          <p:nvPr>
            <p:ph idx="1"/>
          </p:nvPr>
        </p:nvSpPr>
        <p:spPr>
          <a:xfrm>
            <a:off x="768097" y="851025"/>
            <a:ext cx="7832833" cy="3806854"/>
          </a:xfrm>
        </p:spPr>
        <p:txBody>
          <a:bodyPr>
            <a:normAutofit fontScale="92500" lnSpcReduction="10000"/>
          </a:bodyPr>
          <a:lstStyle/>
          <a:p>
            <a:pPr marL="400050" indent="-400050">
              <a:lnSpc>
                <a:spcPct val="120000"/>
              </a:lnSpc>
              <a:spcBef>
                <a:spcPts val="450"/>
              </a:spcBef>
            </a:pPr>
            <a:r>
              <a:rPr lang="zh-CN" altLang="en-US" sz="2600" dirty="0"/>
              <a:t>现在我们要对网上报名系统进行业务用例建模。在上次进行的访谈中，我们得知：</a:t>
            </a:r>
          </a:p>
          <a:p>
            <a:pPr marL="400050" indent="-400050">
              <a:lnSpc>
                <a:spcPct val="120000"/>
              </a:lnSpc>
              <a:spcBef>
                <a:spcPts val="450"/>
              </a:spcBef>
              <a:buFontTx/>
              <a:buAutoNum type="arabicPeriod"/>
            </a:pPr>
            <a:r>
              <a:rPr lang="zh-CN" altLang="en-US" sz="2600" dirty="0"/>
              <a:t>该系统的使用者：各省队参赛</a:t>
            </a:r>
            <a:r>
              <a:rPr lang="zh-CN" altLang="en-US" sz="2600" dirty="0">
                <a:solidFill>
                  <a:srgbClr val="FF0000"/>
                </a:solidFill>
              </a:rPr>
              <a:t>报名负责人</a:t>
            </a:r>
            <a:r>
              <a:rPr lang="zh-CN" altLang="en-US" sz="2600" dirty="0"/>
              <a:t>（各省队用户）和中国赛艇协会</a:t>
            </a:r>
            <a:r>
              <a:rPr lang="zh-CN" altLang="en-US" sz="2600" dirty="0">
                <a:solidFill>
                  <a:srgbClr val="FF0000"/>
                </a:solidFill>
              </a:rPr>
              <a:t>管理人员</a:t>
            </a:r>
            <a:r>
              <a:rPr lang="zh-CN" altLang="en-US" sz="2600" dirty="0"/>
              <a:t>。</a:t>
            </a:r>
            <a:endParaRPr lang="en-US" altLang="zh-CN" sz="2600" dirty="0"/>
          </a:p>
          <a:p>
            <a:pPr marL="400050" indent="-400050">
              <a:lnSpc>
                <a:spcPct val="120000"/>
              </a:lnSpc>
              <a:spcBef>
                <a:spcPts val="450"/>
              </a:spcBef>
              <a:buFontTx/>
              <a:buAutoNum type="arabicPeriod"/>
            </a:pPr>
            <a:r>
              <a:rPr lang="zh-CN" altLang="en-US" sz="2600" dirty="0"/>
              <a:t>各省队用户的主要业务：</a:t>
            </a:r>
            <a:endParaRPr lang="en-US" altLang="zh-CN" sz="2600" dirty="0"/>
          </a:p>
          <a:p>
            <a:pPr marL="370332" lvl="2" indent="0">
              <a:lnSpc>
                <a:spcPct val="120000"/>
              </a:lnSpc>
              <a:spcBef>
                <a:spcPts val="450"/>
              </a:spcBef>
              <a:buNone/>
            </a:pPr>
            <a:r>
              <a:rPr lang="zh-CN" altLang="en-US" sz="1800" dirty="0"/>
              <a:t>（</a:t>
            </a:r>
            <a:r>
              <a:rPr lang="en-US" altLang="zh-CN" sz="1800" dirty="0"/>
              <a:t>1</a:t>
            </a:r>
            <a:r>
              <a:rPr lang="zh-CN" altLang="en-US" sz="1800" dirty="0"/>
              <a:t>）</a:t>
            </a:r>
            <a:r>
              <a:rPr lang="zh-CN" altLang="en-US" sz="2200" dirty="0"/>
              <a:t>查看赛事信息</a:t>
            </a:r>
          </a:p>
          <a:p>
            <a:pPr marL="370332" lvl="2" indent="0">
              <a:lnSpc>
                <a:spcPct val="120000"/>
              </a:lnSpc>
              <a:spcBef>
                <a:spcPts val="450"/>
              </a:spcBef>
              <a:buNone/>
            </a:pPr>
            <a:r>
              <a:rPr lang="zh-CN" altLang="en-US" sz="2200" dirty="0"/>
              <a:t>（</a:t>
            </a:r>
            <a:r>
              <a:rPr lang="en-US" altLang="zh-CN" sz="2200" dirty="0"/>
              <a:t>2</a:t>
            </a:r>
            <a:r>
              <a:rPr lang="zh-CN" altLang="en-US" sz="2200" dirty="0"/>
              <a:t>）报名：</a:t>
            </a:r>
          </a:p>
          <a:p>
            <a:pPr marL="370332" lvl="2" indent="0">
              <a:lnSpc>
                <a:spcPct val="120000"/>
              </a:lnSpc>
              <a:spcBef>
                <a:spcPts val="450"/>
              </a:spcBef>
              <a:buNone/>
            </a:pPr>
            <a:r>
              <a:rPr lang="zh-CN" altLang="en-US" sz="2200" dirty="0"/>
              <a:t>          </a:t>
            </a:r>
            <a:r>
              <a:rPr lang="en-US" altLang="zh-CN" sz="2200" dirty="0" err="1"/>
              <a:t>i</a:t>
            </a:r>
            <a:r>
              <a:rPr lang="zh-CN" altLang="en-US" sz="2200" dirty="0"/>
              <a:t>）参赛单位报名</a:t>
            </a:r>
            <a:endParaRPr lang="en-US" altLang="zh-CN" sz="2200" dirty="0"/>
          </a:p>
          <a:p>
            <a:pPr marL="370332" lvl="2" indent="0">
              <a:lnSpc>
                <a:spcPct val="120000"/>
              </a:lnSpc>
              <a:spcBef>
                <a:spcPts val="450"/>
              </a:spcBef>
              <a:buNone/>
            </a:pPr>
            <a:r>
              <a:rPr lang="zh-CN" altLang="en-US" sz="2200" dirty="0"/>
              <a:t>          </a:t>
            </a:r>
            <a:r>
              <a:rPr lang="en-US" altLang="zh-CN" sz="2200" dirty="0"/>
              <a:t>ii</a:t>
            </a:r>
            <a:r>
              <a:rPr lang="zh-CN" altLang="en-US" sz="2200" dirty="0"/>
              <a:t>）参赛运动员报名</a:t>
            </a:r>
          </a:p>
        </p:txBody>
      </p:sp>
      <p:sp>
        <p:nvSpPr>
          <p:cNvPr id="3" name="日期占位符 2"/>
          <p:cNvSpPr>
            <a:spLocks noGrp="1"/>
          </p:cNvSpPr>
          <p:nvPr>
            <p:ph type="dt" sz="half" idx="10"/>
          </p:nvPr>
        </p:nvSpPr>
        <p:spPr/>
        <p:txBody>
          <a:bodyPr/>
          <a:lstStyle/>
          <a:p>
            <a:fld id="{A0361AB7-29A0-47BD-9849-BDC2538FAC42}" type="datetime1">
              <a:rPr lang="zh-CN" altLang="en-US" smtClean="0"/>
              <a:t>2022/3/30</a:t>
            </a:fld>
            <a:endParaRPr lang="zh-CN" altLang="en-US" dirty="0"/>
          </a:p>
        </p:txBody>
      </p:sp>
      <p:sp>
        <p:nvSpPr>
          <p:cNvPr id="4" name="页脚占位符 3"/>
          <p:cNvSpPr>
            <a:spLocks noGrp="1"/>
          </p:cNvSpPr>
          <p:nvPr>
            <p:ph type="ftr" sz="quarter" idx="11"/>
          </p:nvPr>
        </p:nvSpPr>
        <p:spPr/>
        <p:txBody>
          <a:bodyPr/>
          <a:lstStyle/>
          <a:p>
            <a:r>
              <a:rPr lang="zh-CN" altLang="en-US"/>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46</a:t>
            </a:fld>
            <a:endParaRPr lang="zh-CN" altLang="en-US" dirty="0"/>
          </a:p>
        </p:txBody>
      </p:sp>
    </p:spTree>
    <p:extLst>
      <p:ext uri="{BB962C8B-B14F-4D97-AF65-F5344CB8AC3E}">
        <p14:creationId xmlns:p14="http://schemas.microsoft.com/office/powerpoint/2010/main" val="3062398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Effect transition="in" filter="wipe(up)">
                                      <p:cBhvr>
                                        <p:cTn id="7" dur="500"/>
                                        <p:tgtEl>
                                          <p:spTgt spid="983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8307">
                                            <p:txEl>
                                              <p:pRg st="1" end="1"/>
                                            </p:txEl>
                                          </p:spTgt>
                                        </p:tgtEl>
                                        <p:attrNameLst>
                                          <p:attrName>style.visibility</p:attrName>
                                        </p:attrNameLst>
                                      </p:cBhvr>
                                      <p:to>
                                        <p:strVal val="visible"/>
                                      </p:to>
                                    </p:set>
                                    <p:animEffect transition="in" filter="wipe(up)">
                                      <p:cBhvr>
                                        <p:cTn id="12" dur="500"/>
                                        <p:tgtEl>
                                          <p:spTgt spid="983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8307">
                                            <p:txEl>
                                              <p:pRg st="2" end="2"/>
                                            </p:txEl>
                                          </p:spTgt>
                                        </p:tgtEl>
                                        <p:attrNameLst>
                                          <p:attrName>style.visibility</p:attrName>
                                        </p:attrNameLst>
                                      </p:cBhvr>
                                      <p:to>
                                        <p:strVal val="visible"/>
                                      </p:to>
                                    </p:set>
                                    <p:animEffect transition="in" filter="wipe(up)">
                                      <p:cBhvr>
                                        <p:cTn id="17" dur="500"/>
                                        <p:tgtEl>
                                          <p:spTgt spid="98307">
                                            <p:txEl>
                                              <p:pRg st="2" end="2"/>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98307">
                                            <p:txEl>
                                              <p:pRg st="3" end="3"/>
                                            </p:txEl>
                                          </p:spTgt>
                                        </p:tgtEl>
                                        <p:attrNameLst>
                                          <p:attrName>style.visibility</p:attrName>
                                        </p:attrNameLst>
                                      </p:cBhvr>
                                      <p:to>
                                        <p:strVal val="visible"/>
                                      </p:to>
                                    </p:set>
                                    <p:animEffect transition="in" filter="wipe(up)">
                                      <p:cBhvr>
                                        <p:cTn id="20" dur="500"/>
                                        <p:tgtEl>
                                          <p:spTgt spid="98307">
                                            <p:txEl>
                                              <p:pRg st="3" end="3"/>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98307">
                                            <p:txEl>
                                              <p:pRg st="4" end="4"/>
                                            </p:txEl>
                                          </p:spTgt>
                                        </p:tgtEl>
                                        <p:attrNameLst>
                                          <p:attrName>style.visibility</p:attrName>
                                        </p:attrNameLst>
                                      </p:cBhvr>
                                      <p:to>
                                        <p:strVal val="visible"/>
                                      </p:to>
                                    </p:set>
                                    <p:animEffect transition="in" filter="wipe(up)">
                                      <p:cBhvr>
                                        <p:cTn id="23" dur="500"/>
                                        <p:tgtEl>
                                          <p:spTgt spid="98307">
                                            <p:txEl>
                                              <p:pRg st="4" end="4"/>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98307">
                                            <p:txEl>
                                              <p:pRg st="5" end="5"/>
                                            </p:txEl>
                                          </p:spTgt>
                                        </p:tgtEl>
                                        <p:attrNameLst>
                                          <p:attrName>style.visibility</p:attrName>
                                        </p:attrNameLst>
                                      </p:cBhvr>
                                      <p:to>
                                        <p:strVal val="visible"/>
                                      </p:to>
                                    </p:set>
                                    <p:animEffect transition="in" filter="wipe(up)">
                                      <p:cBhvr>
                                        <p:cTn id="26" dur="500"/>
                                        <p:tgtEl>
                                          <p:spTgt spid="98307">
                                            <p:txEl>
                                              <p:pRg st="5" end="5"/>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98307">
                                            <p:txEl>
                                              <p:pRg st="6" end="6"/>
                                            </p:txEl>
                                          </p:spTgt>
                                        </p:tgtEl>
                                        <p:attrNameLst>
                                          <p:attrName>style.visibility</p:attrName>
                                        </p:attrNameLst>
                                      </p:cBhvr>
                                      <p:to>
                                        <p:strVal val="visible"/>
                                      </p:to>
                                    </p:set>
                                    <p:animEffect transition="in" filter="wipe(up)">
                                      <p:cBhvr>
                                        <p:cTn id="29" dur="500"/>
                                        <p:tgtEl>
                                          <p:spTgt spid="983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4"/>
          <p:cNvSpPr>
            <a:spLocks noGrp="1"/>
          </p:cNvSpPr>
          <p:nvPr>
            <p:ph type="title"/>
          </p:nvPr>
        </p:nvSpPr>
        <p:spPr/>
        <p:txBody>
          <a:bodyPr/>
          <a:lstStyle/>
          <a:p>
            <a:r>
              <a:rPr lang="zh-CN" altLang="en-US" dirty="0"/>
              <a:t>网上报名系统的业务用例建模</a:t>
            </a:r>
          </a:p>
        </p:txBody>
      </p:sp>
      <p:sp>
        <p:nvSpPr>
          <p:cNvPr id="98307" name="Rectangle 3"/>
          <p:cNvSpPr>
            <a:spLocks noGrp="1" noChangeArrowheads="1"/>
          </p:cNvSpPr>
          <p:nvPr>
            <p:ph idx="1"/>
          </p:nvPr>
        </p:nvSpPr>
        <p:spPr>
          <a:xfrm>
            <a:off x="660292" y="1147589"/>
            <a:ext cx="7832833" cy="2766865"/>
          </a:xfrm>
        </p:spPr>
        <p:txBody>
          <a:bodyPr>
            <a:noAutofit/>
          </a:bodyPr>
          <a:lstStyle/>
          <a:p>
            <a:pPr marL="385763" indent="-385763">
              <a:buFont typeface="+mj-lt"/>
              <a:buAutoNum type="arabicPeriod" startAt="3"/>
            </a:pPr>
            <a:r>
              <a:rPr lang="zh-CN" altLang="en-US" sz="2400" dirty="0"/>
              <a:t>中国赛艇协会管理人员的主要业务：</a:t>
            </a:r>
          </a:p>
          <a:p>
            <a:pPr marL="370332" lvl="2" indent="0">
              <a:buNone/>
            </a:pPr>
            <a:r>
              <a:rPr lang="zh-CN" altLang="en-US" sz="1800" dirty="0"/>
              <a:t>（</a:t>
            </a:r>
            <a:r>
              <a:rPr lang="en-US" altLang="zh-CN" sz="1800" dirty="0"/>
              <a:t>1</a:t>
            </a:r>
            <a:r>
              <a:rPr lang="zh-CN" altLang="en-US" sz="1800" dirty="0"/>
              <a:t>）各省队用户管理</a:t>
            </a:r>
            <a:endParaRPr lang="en-US" altLang="zh-CN" sz="1800" dirty="0"/>
          </a:p>
          <a:p>
            <a:pPr marL="370332" lvl="2" indent="0">
              <a:buNone/>
            </a:pPr>
            <a:r>
              <a:rPr lang="zh-CN" altLang="en-US" sz="1800" dirty="0"/>
              <a:t>（</a:t>
            </a:r>
            <a:r>
              <a:rPr lang="en-US" altLang="zh-CN" sz="1800" dirty="0"/>
              <a:t>2</a:t>
            </a:r>
            <a:r>
              <a:rPr lang="zh-CN" altLang="en-US" sz="1800" dirty="0"/>
              <a:t>）单位管理</a:t>
            </a:r>
          </a:p>
          <a:p>
            <a:pPr marL="370332" lvl="2" indent="0">
              <a:buNone/>
            </a:pPr>
            <a:r>
              <a:rPr lang="zh-CN" altLang="en-US" sz="1800" dirty="0"/>
              <a:t>（</a:t>
            </a:r>
            <a:r>
              <a:rPr lang="en-US" altLang="zh-CN" sz="1800" dirty="0"/>
              <a:t>3</a:t>
            </a:r>
            <a:r>
              <a:rPr lang="zh-CN" altLang="en-US" sz="1800" dirty="0"/>
              <a:t>）运动员管理</a:t>
            </a:r>
            <a:endParaRPr lang="en-US" altLang="zh-CN" sz="1800" dirty="0"/>
          </a:p>
          <a:p>
            <a:pPr marL="370332" lvl="2" indent="0">
              <a:buNone/>
            </a:pPr>
            <a:r>
              <a:rPr lang="zh-CN" altLang="en-US" sz="1800" dirty="0"/>
              <a:t>（</a:t>
            </a:r>
            <a:r>
              <a:rPr lang="en-US" altLang="zh-CN" sz="1800" dirty="0"/>
              <a:t>4</a:t>
            </a:r>
            <a:r>
              <a:rPr lang="zh-CN" altLang="en-US" sz="1800" dirty="0"/>
              <a:t>）竞赛项目管理</a:t>
            </a:r>
          </a:p>
        </p:txBody>
      </p:sp>
      <p:sp>
        <p:nvSpPr>
          <p:cNvPr id="5" name="日期占位符 4"/>
          <p:cNvSpPr>
            <a:spLocks noGrp="1"/>
          </p:cNvSpPr>
          <p:nvPr>
            <p:ph type="dt" sz="half" idx="10"/>
          </p:nvPr>
        </p:nvSpPr>
        <p:spPr/>
        <p:txBody>
          <a:bodyPr/>
          <a:lstStyle/>
          <a:p>
            <a:fld id="{D978F0D1-431C-4F45-A909-050858201824}" type="datetime1">
              <a:rPr lang="zh-CN" altLang="en-US" smtClean="0"/>
              <a:t>2022/3/30</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47</a:t>
            </a:fld>
            <a:endParaRPr lang="zh-CN" altLang="en-US" dirty="0"/>
          </a:p>
        </p:txBody>
      </p:sp>
      <p:sp>
        <p:nvSpPr>
          <p:cNvPr id="7" name="矩形 6"/>
          <p:cNvSpPr/>
          <p:nvPr/>
        </p:nvSpPr>
        <p:spPr>
          <a:xfrm>
            <a:off x="4019979" y="1683167"/>
            <a:ext cx="4572000" cy="2139047"/>
          </a:xfrm>
          <a:prstGeom prst="rect">
            <a:avLst/>
          </a:prstGeom>
        </p:spPr>
        <p:txBody>
          <a:bodyPr>
            <a:spAutoFit/>
          </a:bodyPr>
          <a:lstStyle/>
          <a:p>
            <a:pPr marL="370332" lvl="2" indent="0">
              <a:spcBef>
                <a:spcPts val="600"/>
              </a:spcBef>
              <a:buNone/>
            </a:pPr>
            <a:r>
              <a:rPr lang="zh-CN" altLang="en-US" dirty="0">
                <a:solidFill>
                  <a:schemeClr val="tx2"/>
                </a:solidFill>
                <a:latin typeface="+mj-ea"/>
                <a:ea typeface="+mj-ea"/>
              </a:rPr>
              <a:t>（</a:t>
            </a:r>
            <a:r>
              <a:rPr lang="en-US" altLang="zh-CN" dirty="0">
                <a:solidFill>
                  <a:schemeClr val="tx2"/>
                </a:solidFill>
                <a:latin typeface="+mj-ea"/>
                <a:ea typeface="+mj-ea"/>
              </a:rPr>
              <a:t>5</a:t>
            </a:r>
            <a:r>
              <a:rPr lang="zh-CN" altLang="en-US" dirty="0">
                <a:solidFill>
                  <a:schemeClr val="tx2"/>
                </a:solidFill>
                <a:latin typeface="+mj-ea"/>
                <a:ea typeface="+mj-ea"/>
              </a:rPr>
              <a:t>）报名管理</a:t>
            </a:r>
          </a:p>
          <a:p>
            <a:pPr marL="370332" lvl="2" indent="0">
              <a:spcBef>
                <a:spcPts val="600"/>
              </a:spcBef>
              <a:buNone/>
            </a:pPr>
            <a:r>
              <a:rPr lang="zh-CN" altLang="en-US" dirty="0">
                <a:solidFill>
                  <a:schemeClr val="tx2"/>
                </a:solidFill>
                <a:latin typeface="+mj-ea"/>
                <a:ea typeface="+mj-ea"/>
              </a:rPr>
              <a:t>          </a:t>
            </a:r>
            <a:r>
              <a:rPr lang="en-US" altLang="zh-CN" dirty="0" err="1">
                <a:solidFill>
                  <a:schemeClr val="tx2"/>
                </a:solidFill>
                <a:latin typeface="+mj-ea"/>
                <a:ea typeface="+mj-ea"/>
              </a:rPr>
              <a:t>i</a:t>
            </a:r>
            <a:r>
              <a:rPr lang="zh-CN" altLang="en-US" dirty="0">
                <a:solidFill>
                  <a:schemeClr val="tx2"/>
                </a:solidFill>
                <a:latin typeface="+mj-ea"/>
                <a:ea typeface="+mj-ea"/>
              </a:rPr>
              <a:t>）报名单位</a:t>
            </a:r>
          </a:p>
          <a:p>
            <a:pPr marL="370332" lvl="2" indent="0">
              <a:spcBef>
                <a:spcPts val="600"/>
              </a:spcBef>
              <a:buNone/>
            </a:pPr>
            <a:r>
              <a:rPr lang="zh-CN" altLang="en-US" dirty="0">
                <a:solidFill>
                  <a:schemeClr val="tx2"/>
                </a:solidFill>
                <a:latin typeface="+mj-ea"/>
                <a:ea typeface="+mj-ea"/>
              </a:rPr>
              <a:t>          </a:t>
            </a:r>
            <a:r>
              <a:rPr lang="en-US" altLang="zh-CN" dirty="0">
                <a:solidFill>
                  <a:schemeClr val="tx2"/>
                </a:solidFill>
                <a:latin typeface="+mj-ea"/>
                <a:ea typeface="+mj-ea"/>
              </a:rPr>
              <a:t>ii</a:t>
            </a:r>
            <a:r>
              <a:rPr lang="zh-CN" altLang="en-US" dirty="0">
                <a:solidFill>
                  <a:schemeClr val="tx2"/>
                </a:solidFill>
                <a:latin typeface="+mj-ea"/>
                <a:ea typeface="+mj-ea"/>
              </a:rPr>
              <a:t>）报名运动员</a:t>
            </a:r>
          </a:p>
          <a:p>
            <a:pPr marL="370332" lvl="2" indent="0">
              <a:spcBef>
                <a:spcPts val="600"/>
              </a:spcBef>
              <a:buNone/>
            </a:pPr>
            <a:r>
              <a:rPr lang="zh-CN" altLang="en-US" dirty="0">
                <a:solidFill>
                  <a:schemeClr val="tx2"/>
                </a:solidFill>
                <a:latin typeface="+mj-ea"/>
                <a:ea typeface="+mj-ea"/>
              </a:rPr>
              <a:t>（</a:t>
            </a:r>
            <a:r>
              <a:rPr lang="en-US" altLang="zh-CN" dirty="0">
                <a:solidFill>
                  <a:schemeClr val="tx2"/>
                </a:solidFill>
                <a:latin typeface="+mj-ea"/>
                <a:ea typeface="+mj-ea"/>
              </a:rPr>
              <a:t>6</a:t>
            </a:r>
            <a:r>
              <a:rPr lang="zh-CN" altLang="en-US" dirty="0">
                <a:solidFill>
                  <a:schemeClr val="tx2"/>
                </a:solidFill>
                <a:latin typeface="+mj-ea"/>
                <a:ea typeface="+mj-ea"/>
              </a:rPr>
              <a:t>）赛事管理</a:t>
            </a:r>
          </a:p>
          <a:p>
            <a:pPr marL="370332" lvl="2" indent="0">
              <a:spcBef>
                <a:spcPts val="600"/>
              </a:spcBef>
              <a:buNone/>
            </a:pPr>
            <a:r>
              <a:rPr lang="zh-CN" altLang="en-US" dirty="0">
                <a:solidFill>
                  <a:schemeClr val="tx2"/>
                </a:solidFill>
                <a:latin typeface="+mj-ea"/>
                <a:ea typeface="+mj-ea"/>
              </a:rPr>
              <a:t>          </a:t>
            </a:r>
            <a:r>
              <a:rPr lang="en-US" altLang="zh-CN" dirty="0" err="1">
                <a:solidFill>
                  <a:schemeClr val="tx2"/>
                </a:solidFill>
                <a:latin typeface="+mj-ea"/>
                <a:ea typeface="+mj-ea"/>
              </a:rPr>
              <a:t>i</a:t>
            </a:r>
            <a:r>
              <a:rPr lang="zh-CN" altLang="en-US" dirty="0">
                <a:solidFill>
                  <a:schemeClr val="tx2"/>
                </a:solidFill>
                <a:latin typeface="+mj-ea"/>
                <a:ea typeface="+mj-ea"/>
              </a:rPr>
              <a:t>）赛事基本信息</a:t>
            </a:r>
            <a:endParaRPr lang="en-US" altLang="zh-CN" dirty="0">
              <a:solidFill>
                <a:schemeClr val="tx2"/>
              </a:solidFill>
              <a:latin typeface="+mj-ea"/>
              <a:ea typeface="+mj-ea"/>
            </a:endParaRPr>
          </a:p>
          <a:p>
            <a:pPr marL="370332" lvl="2" indent="0">
              <a:spcBef>
                <a:spcPts val="600"/>
              </a:spcBef>
              <a:buNone/>
            </a:pPr>
            <a:r>
              <a:rPr lang="zh-CN" altLang="en-US" dirty="0">
                <a:solidFill>
                  <a:schemeClr val="tx2"/>
                </a:solidFill>
                <a:latin typeface="+mj-ea"/>
                <a:ea typeface="+mj-ea"/>
              </a:rPr>
              <a:t>          </a:t>
            </a:r>
            <a:r>
              <a:rPr lang="en-US" altLang="zh-CN" dirty="0">
                <a:solidFill>
                  <a:schemeClr val="tx2"/>
                </a:solidFill>
                <a:latin typeface="+mj-ea"/>
                <a:ea typeface="+mj-ea"/>
              </a:rPr>
              <a:t>ii</a:t>
            </a:r>
            <a:r>
              <a:rPr lang="zh-CN" altLang="en-US" dirty="0">
                <a:solidFill>
                  <a:schemeClr val="tx2"/>
                </a:solidFill>
                <a:latin typeface="+mj-ea"/>
                <a:ea typeface="+mj-ea"/>
              </a:rPr>
              <a:t>）主要比赛项目</a:t>
            </a:r>
          </a:p>
        </p:txBody>
      </p:sp>
    </p:spTree>
    <p:extLst>
      <p:ext uri="{BB962C8B-B14F-4D97-AF65-F5344CB8AC3E}">
        <p14:creationId xmlns:p14="http://schemas.microsoft.com/office/powerpoint/2010/main" val="1126679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Effect transition="in" filter="wipe(up)">
                                      <p:cBhvr>
                                        <p:cTn id="7" dur="500"/>
                                        <p:tgtEl>
                                          <p:spTgt spid="9830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8307">
                                            <p:txEl>
                                              <p:pRg st="1" end="1"/>
                                            </p:txEl>
                                          </p:spTgt>
                                        </p:tgtEl>
                                        <p:attrNameLst>
                                          <p:attrName>style.visibility</p:attrName>
                                        </p:attrNameLst>
                                      </p:cBhvr>
                                      <p:to>
                                        <p:strVal val="visible"/>
                                      </p:to>
                                    </p:set>
                                    <p:animEffect transition="in" filter="wipe(up)">
                                      <p:cBhvr>
                                        <p:cTn id="10" dur="500"/>
                                        <p:tgtEl>
                                          <p:spTgt spid="98307">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98307">
                                            <p:txEl>
                                              <p:pRg st="2" end="2"/>
                                            </p:txEl>
                                          </p:spTgt>
                                        </p:tgtEl>
                                        <p:attrNameLst>
                                          <p:attrName>style.visibility</p:attrName>
                                        </p:attrNameLst>
                                      </p:cBhvr>
                                      <p:to>
                                        <p:strVal val="visible"/>
                                      </p:to>
                                    </p:set>
                                    <p:animEffect transition="in" filter="wipe(up)">
                                      <p:cBhvr>
                                        <p:cTn id="13" dur="500"/>
                                        <p:tgtEl>
                                          <p:spTgt spid="98307">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98307">
                                            <p:txEl>
                                              <p:pRg st="3" end="3"/>
                                            </p:txEl>
                                          </p:spTgt>
                                        </p:tgtEl>
                                        <p:attrNameLst>
                                          <p:attrName>style.visibility</p:attrName>
                                        </p:attrNameLst>
                                      </p:cBhvr>
                                      <p:to>
                                        <p:strVal val="visible"/>
                                      </p:to>
                                    </p:set>
                                    <p:animEffect transition="in" filter="wipe(up)">
                                      <p:cBhvr>
                                        <p:cTn id="16" dur="500"/>
                                        <p:tgtEl>
                                          <p:spTgt spid="98307">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98307">
                                            <p:txEl>
                                              <p:pRg st="4" end="4"/>
                                            </p:txEl>
                                          </p:spTgt>
                                        </p:tgtEl>
                                        <p:attrNameLst>
                                          <p:attrName>style.visibility</p:attrName>
                                        </p:attrNameLst>
                                      </p:cBhvr>
                                      <p:to>
                                        <p:strVal val="visible"/>
                                      </p:to>
                                    </p:set>
                                    <p:animEffect transition="in" filter="wipe(up)">
                                      <p:cBhvr>
                                        <p:cTn id="19" dur="500"/>
                                        <p:tgtEl>
                                          <p:spTgt spid="983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4"/>
          <p:cNvSpPr>
            <a:spLocks noGrp="1"/>
          </p:cNvSpPr>
          <p:nvPr>
            <p:ph type="title"/>
          </p:nvPr>
        </p:nvSpPr>
        <p:spPr/>
        <p:txBody>
          <a:bodyPr/>
          <a:lstStyle/>
          <a:p>
            <a:r>
              <a:rPr lang="zh-CN" altLang="en-US" dirty="0"/>
              <a:t>网上报名系统的业务用例建模</a:t>
            </a:r>
          </a:p>
        </p:txBody>
      </p:sp>
      <p:sp>
        <p:nvSpPr>
          <p:cNvPr id="99331" name="Rectangle 3"/>
          <p:cNvSpPr>
            <a:spLocks noGrp="1" noChangeArrowheads="1"/>
          </p:cNvSpPr>
          <p:nvPr>
            <p:ph idx="1"/>
          </p:nvPr>
        </p:nvSpPr>
        <p:spPr/>
        <p:txBody>
          <a:bodyPr>
            <a:normAutofit/>
          </a:bodyPr>
          <a:lstStyle/>
          <a:p>
            <a:pPr marL="342900" indent="-342900">
              <a:buFont typeface="+mj-lt"/>
              <a:buAutoNum type="arabicPeriod"/>
            </a:pPr>
            <a:r>
              <a:rPr lang="zh-CN" altLang="en-US" sz="2400" dirty="0"/>
              <a:t>根据以上访谈内容，我们识别出参与者和用例。</a:t>
            </a:r>
          </a:p>
          <a:p>
            <a:pPr marL="342900" indent="-342900">
              <a:buFont typeface="+mj-lt"/>
              <a:buAutoNum type="arabicPeriod"/>
            </a:pPr>
            <a:r>
              <a:rPr lang="zh-CN" altLang="en-US" sz="2400" dirty="0"/>
              <a:t>在</a:t>
            </a:r>
            <a:r>
              <a:rPr lang="en-US" altLang="zh-CN" sz="2400" dirty="0"/>
              <a:t>Rational Rose</a:t>
            </a:r>
            <a:r>
              <a:rPr lang="zh-CN" altLang="en-US" sz="2400" dirty="0"/>
              <a:t>中建模。</a:t>
            </a:r>
          </a:p>
          <a:p>
            <a:pPr marL="342900" indent="-342900">
              <a:buFont typeface="+mj-lt"/>
              <a:buAutoNum type="arabicPeriod"/>
            </a:pPr>
            <a:r>
              <a:rPr lang="zh-CN" altLang="en-US" sz="2400" dirty="0"/>
              <a:t>打开模型：网上报名系统。</a:t>
            </a:r>
            <a:endParaRPr lang="en-US" altLang="zh-CN" sz="2400" dirty="0"/>
          </a:p>
          <a:p>
            <a:pPr marL="342900" indent="-342900">
              <a:buFont typeface="+mj-lt"/>
              <a:buAutoNum type="arabicPeriod"/>
            </a:pPr>
            <a:r>
              <a:rPr lang="zh-CN" altLang="en-US" sz="2400" dirty="0"/>
              <a:t>在</a:t>
            </a:r>
            <a:r>
              <a:rPr lang="en-US" altLang="zh-CN" sz="2400" dirty="0" err="1"/>
              <a:t>UseCase</a:t>
            </a:r>
            <a:r>
              <a:rPr lang="zh-CN" altLang="en-US" sz="2400" dirty="0"/>
              <a:t>中新建一个包，命名为“领域分析”，在其中创建一个用例图（</a:t>
            </a:r>
            <a:r>
              <a:rPr lang="en-US" altLang="zh-CN" sz="2400" dirty="0" err="1"/>
              <a:t>UseCase</a:t>
            </a:r>
            <a:r>
              <a:rPr lang="en-US" altLang="zh-CN" sz="2400" dirty="0"/>
              <a:t> Diagram</a:t>
            </a:r>
            <a:r>
              <a:rPr lang="zh-CN" altLang="en-US" sz="2400" dirty="0"/>
              <a:t>，命名为：业务用例图。</a:t>
            </a:r>
            <a:endParaRPr lang="en-US" altLang="zh-CN" sz="2400" dirty="0"/>
          </a:p>
          <a:p>
            <a:pPr marL="342900" indent="-342900"/>
            <a:r>
              <a:rPr lang="zh-CN" altLang="en-US" sz="2400" dirty="0"/>
              <a:t>省队用户用例图如下页图所示。</a:t>
            </a:r>
          </a:p>
        </p:txBody>
      </p:sp>
      <p:sp>
        <p:nvSpPr>
          <p:cNvPr id="5" name="日期占位符 4"/>
          <p:cNvSpPr>
            <a:spLocks noGrp="1"/>
          </p:cNvSpPr>
          <p:nvPr>
            <p:ph type="dt" sz="half" idx="10"/>
          </p:nvPr>
        </p:nvSpPr>
        <p:spPr/>
        <p:txBody>
          <a:bodyPr/>
          <a:lstStyle/>
          <a:p>
            <a:fld id="{3ACFCE23-935D-4A89-B303-B4E5081C8269}" type="datetime1">
              <a:rPr lang="zh-CN" altLang="en-US" smtClean="0"/>
              <a:t>2022/3/30</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48</a:t>
            </a:fld>
            <a:endParaRPr lang="zh-CN" altLang="en-US" dirty="0"/>
          </a:p>
        </p:txBody>
      </p:sp>
    </p:spTree>
    <p:extLst>
      <p:ext uri="{BB962C8B-B14F-4D97-AF65-F5344CB8AC3E}">
        <p14:creationId xmlns:p14="http://schemas.microsoft.com/office/powerpoint/2010/main" val="3762648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Effect transition="in" filter="wipe(up)">
                                      <p:cBhvr>
                                        <p:cTn id="7" dur="500"/>
                                        <p:tgtEl>
                                          <p:spTgt spid="99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9331">
                                            <p:txEl>
                                              <p:pRg st="1" end="1"/>
                                            </p:txEl>
                                          </p:spTgt>
                                        </p:tgtEl>
                                        <p:attrNameLst>
                                          <p:attrName>style.visibility</p:attrName>
                                        </p:attrNameLst>
                                      </p:cBhvr>
                                      <p:to>
                                        <p:strVal val="visible"/>
                                      </p:to>
                                    </p:set>
                                    <p:animEffect transition="in" filter="wipe(up)">
                                      <p:cBhvr>
                                        <p:cTn id="12" dur="500"/>
                                        <p:tgtEl>
                                          <p:spTgt spid="993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9331">
                                            <p:txEl>
                                              <p:pRg st="2" end="2"/>
                                            </p:txEl>
                                          </p:spTgt>
                                        </p:tgtEl>
                                        <p:attrNameLst>
                                          <p:attrName>style.visibility</p:attrName>
                                        </p:attrNameLst>
                                      </p:cBhvr>
                                      <p:to>
                                        <p:strVal val="visible"/>
                                      </p:to>
                                    </p:set>
                                    <p:animEffect transition="in" filter="wipe(up)">
                                      <p:cBhvr>
                                        <p:cTn id="17" dur="500"/>
                                        <p:tgtEl>
                                          <p:spTgt spid="993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9331">
                                            <p:txEl>
                                              <p:pRg st="3" end="3"/>
                                            </p:txEl>
                                          </p:spTgt>
                                        </p:tgtEl>
                                        <p:attrNameLst>
                                          <p:attrName>style.visibility</p:attrName>
                                        </p:attrNameLst>
                                      </p:cBhvr>
                                      <p:to>
                                        <p:strVal val="visible"/>
                                      </p:to>
                                    </p:set>
                                    <p:animEffect transition="in" filter="wipe(up)">
                                      <p:cBhvr>
                                        <p:cTn id="22" dur="500"/>
                                        <p:tgtEl>
                                          <p:spTgt spid="993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9331">
                                            <p:txEl>
                                              <p:pRg st="4" end="4"/>
                                            </p:txEl>
                                          </p:spTgt>
                                        </p:tgtEl>
                                        <p:attrNameLst>
                                          <p:attrName>style.visibility</p:attrName>
                                        </p:attrNameLst>
                                      </p:cBhvr>
                                      <p:to>
                                        <p:strVal val="visible"/>
                                      </p:to>
                                    </p:set>
                                    <p:animEffect transition="in" filter="wipe(up)">
                                      <p:cBhvr>
                                        <p:cTn id="27" dur="500"/>
                                        <p:tgtEl>
                                          <p:spTgt spid="993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00330" y="932626"/>
            <a:ext cx="5056812" cy="3816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60" name="Text Box 8"/>
          <p:cNvSpPr txBox="1">
            <a:spLocks noChangeArrowheads="1"/>
          </p:cNvSpPr>
          <p:nvPr/>
        </p:nvSpPr>
        <p:spPr bwMode="auto">
          <a:xfrm>
            <a:off x="659208" y="1542318"/>
            <a:ext cx="2862467" cy="2297744"/>
          </a:xfrm>
          <a:prstGeom prst="rect">
            <a:avLst/>
          </a:prstGeom>
          <a:noFill/>
          <a:ln w="9525" algn="ctr">
            <a:noFill/>
            <a:miter lim="800000"/>
            <a:headEnd/>
            <a:tailEnd/>
          </a:ln>
          <a:effectLst/>
        </p:spPr>
        <p:txBody>
          <a:bodyPr wrap="square" lIns="80963" tIns="40481" rIns="80963" bIns="40481">
            <a:spAutoFit/>
          </a:bodyPr>
          <a:lstStyle/>
          <a:p>
            <a:pPr algn="just">
              <a:lnSpc>
                <a:spcPct val="120000"/>
              </a:lnSpc>
            </a:pPr>
            <a:r>
              <a:rPr lang="zh-CN" altLang="en-US" sz="2000" dirty="0">
                <a:solidFill>
                  <a:schemeClr val="tx2"/>
                </a:solidFill>
                <a:latin typeface="+mj-ea"/>
                <a:ea typeface="+mj-ea"/>
              </a:rPr>
              <a:t>注意：这个用例图是从用户业务的视角出发，用来进行业务用例建模的。在今后的需求分析阶段，我们会从系统视角来进行系统用例建模。</a:t>
            </a:r>
          </a:p>
        </p:txBody>
      </p:sp>
      <p:sp>
        <p:nvSpPr>
          <p:cNvPr id="7" name="标题 6"/>
          <p:cNvSpPr>
            <a:spLocks noGrp="1"/>
          </p:cNvSpPr>
          <p:nvPr>
            <p:ph type="title"/>
          </p:nvPr>
        </p:nvSpPr>
        <p:spPr/>
        <p:txBody>
          <a:bodyPr>
            <a:normAutofit/>
          </a:bodyPr>
          <a:lstStyle/>
          <a:p>
            <a:r>
              <a:rPr lang="zh-CN" altLang="en-US" dirty="0">
                <a:latin typeface="+mj-ea"/>
              </a:rPr>
              <a:t>省队用户业务用例图</a:t>
            </a:r>
            <a:endParaRPr lang="zh-CN" altLang="en-US" dirty="0"/>
          </a:p>
        </p:txBody>
      </p:sp>
      <p:sp>
        <p:nvSpPr>
          <p:cNvPr id="4" name="日期占位符 3"/>
          <p:cNvSpPr>
            <a:spLocks noGrp="1"/>
          </p:cNvSpPr>
          <p:nvPr>
            <p:ph type="dt" sz="half" idx="10"/>
          </p:nvPr>
        </p:nvSpPr>
        <p:spPr/>
        <p:txBody>
          <a:bodyPr/>
          <a:lstStyle/>
          <a:p>
            <a:fld id="{DDBF9CB2-1DD5-4605-9422-47899408C5DD}" type="datetime1">
              <a:rPr lang="zh-CN" altLang="en-US" smtClean="0"/>
              <a:t>2022/3/30</a:t>
            </a:fld>
            <a:endParaRPr lang="zh-CN" altLang="en-US"/>
          </a:p>
        </p:txBody>
      </p:sp>
      <p:sp>
        <p:nvSpPr>
          <p:cNvPr id="6" name="页脚占位符 5"/>
          <p:cNvSpPr>
            <a:spLocks noGrp="1"/>
          </p:cNvSpPr>
          <p:nvPr>
            <p:ph type="ftr" sz="quarter" idx="11"/>
          </p:nvPr>
        </p:nvSpPr>
        <p:spPr/>
        <p:txBody>
          <a:bodyPr/>
          <a:lstStyle/>
          <a:p>
            <a:r>
              <a:rPr lang="zh-CN" altLang="en-US"/>
              <a:t>软件工程</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49</a:t>
            </a:fld>
            <a:endParaRPr lang="zh-CN" altLang="en-US" dirty="0"/>
          </a:p>
        </p:txBody>
      </p:sp>
      <p:sp>
        <p:nvSpPr>
          <p:cNvPr id="11" name="动作按钮: 上一张 10">
            <a:hlinkClick r:id="" action="ppaction://noaction" highlightClick="1"/>
          </p:cNvPr>
          <p:cNvSpPr/>
          <p:nvPr/>
        </p:nvSpPr>
        <p:spPr>
          <a:xfrm>
            <a:off x="8493125" y="4185242"/>
            <a:ext cx="587574" cy="421738"/>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63652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0360">
                                            <p:txEl>
                                              <p:pRg st="0" end="0"/>
                                            </p:txEl>
                                          </p:spTgt>
                                        </p:tgtEl>
                                        <p:attrNameLst>
                                          <p:attrName>style.visibility</p:attrName>
                                        </p:attrNameLst>
                                      </p:cBhvr>
                                      <p:to>
                                        <p:strVal val="visible"/>
                                      </p:to>
                                    </p:set>
                                    <p:animEffect transition="in" filter="wipe(up)">
                                      <p:cBhvr>
                                        <p:cTn id="7" dur="500"/>
                                        <p:tgtEl>
                                          <p:spTgt spid="1003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6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92747" y="966623"/>
            <a:ext cx="5811306" cy="535531"/>
          </a:xfrm>
          <a:prstGeom prst="rect">
            <a:avLst/>
          </a:prstGeom>
          <a:noFill/>
        </p:spPr>
        <p:txBody>
          <a:bodyPr wrap="square" rtlCol="0">
            <a:spAutoFit/>
          </a:bodyPr>
          <a:lstStyle/>
          <a:p>
            <a:pPr>
              <a:lnSpc>
                <a:spcPct val="120000"/>
              </a:lnSpc>
            </a:pPr>
            <a:r>
              <a:rPr lang="zh-CN" altLang="en-US" sz="2400" dirty="0">
                <a:solidFill>
                  <a:srgbClr val="686868"/>
                </a:solidFill>
                <a:latin typeface="+mj-ea"/>
                <a:ea typeface="+mj-ea"/>
              </a:rPr>
              <a:t>软件需求工程主要分为以下过程：</a:t>
            </a:r>
          </a:p>
        </p:txBody>
      </p:sp>
      <p:sp>
        <p:nvSpPr>
          <p:cNvPr id="21" name="曲线"/>
          <p:cNvSpPr/>
          <p:nvPr/>
        </p:nvSpPr>
        <p:spPr bwMode="auto">
          <a:xfrm flipH="1">
            <a:off x="0" y="2363826"/>
            <a:ext cx="9144000" cy="986489"/>
          </a:xfrm>
          <a:custGeom>
            <a:avLst/>
            <a:gdLst>
              <a:gd name="T0" fmla="*/ 0 w 2601"/>
              <a:gd name="T1" fmla="*/ 139 h 306"/>
              <a:gd name="T2" fmla="*/ 647 w 2601"/>
              <a:gd name="T3" fmla="*/ 304 h 306"/>
              <a:gd name="T4" fmla="*/ 1863 w 2601"/>
              <a:gd name="T5" fmla="*/ 11 h 306"/>
              <a:gd name="T6" fmla="*/ 2601 w 2601"/>
              <a:gd name="T7" fmla="*/ 259 h 306"/>
            </a:gdLst>
            <a:ahLst/>
            <a:cxnLst>
              <a:cxn ang="0">
                <a:pos x="T0" y="T1"/>
              </a:cxn>
              <a:cxn ang="0">
                <a:pos x="T2" y="T3"/>
              </a:cxn>
              <a:cxn ang="0">
                <a:pos x="T4" y="T5"/>
              </a:cxn>
              <a:cxn ang="0">
                <a:pos x="T6" y="T7"/>
              </a:cxn>
            </a:cxnLst>
            <a:rect l="0" t="0" r="r" b="b"/>
            <a:pathLst>
              <a:path w="2601" h="306">
                <a:moveTo>
                  <a:pt x="0" y="139"/>
                </a:moveTo>
                <a:cubicBezTo>
                  <a:pt x="0" y="139"/>
                  <a:pt x="179" y="301"/>
                  <a:pt x="647" y="304"/>
                </a:cubicBezTo>
                <a:cubicBezTo>
                  <a:pt x="1090" y="306"/>
                  <a:pt x="1474" y="0"/>
                  <a:pt x="1863" y="11"/>
                </a:cubicBezTo>
                <a:cubicBezTo>
                  <a:pt x="2253" y="21"/>
                  <a:pt x="2601" y="259"/>
                  <a:pt x="2601" y="259"/>
                </a:cubicBezTo>
              </a:path>
            </a:pathLst>
          </a:custGeom>
          <a:noFill/>
          <a:ln w="9525" cap="flat">
            <a:solidFill>
              <a:schemeClr val="accent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342424"/>
            <a:endParaRPr lang="zh-CN" altLang="en-US">
              <a:solidFill>
                <a:prstClr val="black"/>
              </a:solidFill>
              <a:latin typeface="+mj-ea"/>
              <a:ea typeface="+mj-ea"/>
            </a:endParaRPr>
          </a:p>
        </p:txBody>
      </p:sp>
      <p:sp>
        <p:nvSpPr>
          <p:cNvPr id="22" name="圆"/>
          <p:cNvSpPr/>
          <p:nvPr/>
        </p:nvSpPr>
        <p:spPr>
          <a:xfrm>
            <a:off x="745974" y="2434085"/>
            <a:ext cx="546773" cy="546773"/>
          </a:xfrm>
          <a:prstGeom prst="ellipse">
            <a:avLst/>
          </a:prstGeom>
          <a:solidFill>
            <a:schemeClr val="accent2">
              <a:lumMod val="75000"/>
            </a:schemeClr>
          </a:solidFill>
          <a:ln w="76200">
            <a:solidFill>
              <a:schemeClr val="bg1"/>
            </a:solidFill>
          </a:ln>
          <a:scene3d>
            <a:camera prst="orthographicFront"/>
            <a:lightRig rig="threePt" dir="t"/>
          </a:scene3d>
          <a:sp3d contourW="12700">
            <a:contourClr>
              <a:schemeClr val="tx1">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mj-ea"/>
                <a:ea typeface="+mj-ea"/>
              </a:rPr>
              <a:t>1</a:t>
            </a:r>
            <a:endParaRPr lang="zh-CN" altLang="en-US" b="1" dirty="0">
              <a:solidFill>
                <a:schemeClr val="bg1"/>
              </a:solidFill>
              <a:latin typeface="+mj-ea"/>
              <a:ea typeface="+mj-ea"/>
            </a:endParaRPr>
          </a:p>
        </p:txBody>
      </p:sp>
      <p:sp>
        <p:nvSpPr>
          <p:cNvPr id="23" name="圆"/>
          <p:cNvSpPr/>
          <p:nvPr/>
        </p:nvSpPr>
        <p:spPr>
          <a:xfrm>
            <a:off x="2544570" y="2081766"/>
            <a:ext cx="546773" cy="546773"/>
          </a:xfrm>
          <a:prstGeom prst="ellipse">
            <a:avLst/>
          </a:prstGeom>
          <a:solidFill>
            <a:schemeClr val="accent2">
              <a:lumMod val="75000"/>
            </a:schemeClr>
          </a:solidFill>
          <a:ln w="76200">
            <a:solidFill>
              <a:schemeClr val="bg1"/>
            </a:solidFill>
          </a:ln>
          <a:scene3d>
            <a:camera prst="orthographicFront"/>
            <a:lightRig rig="threePt" dir="t"/>
          </a:scene3d>
          <a:sp3d contourW="12700">
            <a:contourClr>
              <a:schemeClr val="tx1">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mj-ea"/>
                <a:ea typeface="+mj-ea"/>
              </a:rPr>
              <a:t>2</a:t>
            </a:r>
            <a:endParaRPr lang="zh-CN" altLang="en-US" b="1" dirty="0">
              <a:solidFill>
                <a:schemeClr val="bg1"/>
              </a:solidFill>
              <a:latin typeface="+mj-ea"/>
              <a:ea typeface="+mj-ea"/>
            </a:endParaRPr>
          </a:p>
        </p:txBody>
      </p:sp>
      <p:sp>
        <p:nvSpPr>
          <p:cNvPr id="24" name="圆"/>
          <p:cNvSpPr/>
          <p:nvPr/>
        </p:nvSpPr>
        <p:spPr>
          <a:xfrm>
            <a:off x="4343167" y="2568501"/>
            <a:ext cx="546773" cy="546773"/>
          </a:xfrm>
          <a:prstGeom prst="ellipse">
            <a:avLst/>
          </a:prstGeom>
          <a:solidFill>
            <a:schemeClr val="accent2">
              <a:lumMod val="75000"/>
            </a:schemeClr>
          </a:solidFill>
          <a:ln w="76200">
            <a:solidFill>
              <a:schemeClr val="bg1"/>
            </a:solidFill>
          </a:ln>
          <a:scene3d>
            <a:camera prst="orthographicFront"/>
            <a:lightRig rig="threePt" dir="t"/>
          </a:scene3d>
          <a:sp3d contourW="12700">
            <a:contourClr>
              <a:schemeClr val="tx1">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mj-ea"/>
                <a:ea typeface="+mj-ea"/>
              </a:rPr>
              <a:t>3</a:t>
            </a:r>
            <a:endParaRPr lang="zh-CN" altLang="en-US" b="1" dirty="0">
              <a:solidFill>
                <a:schemeClr val="bg1"/>
              </a:solidFill>
              <a:latin typeface="+mj-ea"/>
              <a:ea typeface="+mj-ea"/>
            </a:endParaRPr>
          </a:p>
        </p:txBody>
      </p:sp>
      <p:sp>
        <p:nvSpPr>
          <p:cNvPr id="25" name="圆"/>
          <p:cNvSpPr/>
          <p:nvPr/>
        </p:nvSpPr>
        <p:spPr>
          <a:xfrm>
            <a:off x="6190939" y="3032540"/>
            <a:ext cx="546773" cy="546773"/>
          </a:xfrm>
          <a:prstGeom prst="ellipse">
            <a:avLst/>
          </a:prstGeom>
          <a:solidFill>
            <a:schemeClr val="accent2">
              <a:lumMod val="75000"/>
            </a:schemeClr>
          </a:solidFill>
          <a:ln w="76200">
            <a:solidFill>
              <a:schemeClr val="bg1"/>
            </a:solidFill>
          </a:ln>
          <a:scene3d>
            <a:camera prst="orthographicFront"/>
            <a:lightRig rig="threePt" dir="t"/>
          </a:scene3d>
          <a:sp3d contourW="12700">
            <a:contourClr>
              <a:schemeClr val="tx1">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mj-ea"/>
                <a:ea typeface="+mj-ea"/>
              </a:rPr>
              <a:t>4</a:t>
            </a:r>
            <a:endParaRPr lang="zh-CN" altLang="en-US" b="1" dirty="0">
              <a:solidFill>
                <a:schemeClr val="bg1"/>
              </a:solidFill>
              <a:latin typeface="+mj-ea"/>
              <a:ea typeface="+mj-ea"/>
            </a:endParaRPr>
          </a:p>
        </p:txBody>
      </p:sp>
      <p:sp>
        <p:nvSpPr>
          <p:cNvPr id="26" name="圆"/>
          <p:cNvSpPr/>
          <p:nvPr/>
        </p:nvSpPr>
        <p:spPr>
          <a:xfrm>
            <a:off x="7940359" y="2946513"/>
            <a:ext cx="546773" cy="546773"/>
          </a:xfrm>
          <a:prstGeom prst="ellipse">
            <a:avLst/>
          </a:prstGeom>
          <a:solidFill>
            <a:schemeClr val="accent2">
              <a:lumMod val="75000"/>
            </a:schemeClr>
          </a:solidFill>
          <a:ln w="76200">
            <a:solidFill>
              <a:schemeClr val="bg1"/>
            </a:solidFill>
          </a:ln>
          <a:scene3d>
            <a:camera prst="orthographicFront"/>
            <a:lightRig rig="threePt" dir="t"/>
          </a:scene3d>
          <a:sp3d contourW="12700">
            <a:contourClr>
              <a:schemeClr val="tx1">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mj-ea"/>
                <a:ea typeface="+mj-ea"/>
              </a:rPr>
              <a:t>5</a:t>
            </a:r>
            <a:endParaRPr lang="zh-CN" altLang="en-US" b="1" dirty="0">
              <a:solidFill>
                <a:schemeClr val="bg1"/>
              </a:solidFill>
              <a:latin typeface="+mj-ea"/>
              <a:ea typeface="+mj-ea"/>
            </a:endParaRPr>
          </a:p>
        </p:txBody>
      </p:sp>
      <p:sp>
        <p:nvSpPr>
          <p:cNvPr id="27" name="文本"/>
          <p:cNvSpPr/>
          <p:nvPr/>
        </p:nvSpPr>
        <p:spPr>
          <a:xfrm>
            <a:off x="396095" y="3118568"/>
            <a:ext cx="1283646" cy="507831"/>
          </a:xfrm>
          <a:prstGeom prst="rect">
            <a:avLst/>
          </a:prstGeom>
          <a:noFill/>
        </p:spPr>
        <p:txBody>
          <a:bodyPr wrap="square" rtlCol="0" anchor="t">
            <a:spAutoFit/>
          </a:bodyPr>
          <a:lstStyle/>
          <a:p>
            <a:pPr algn="ctr">
              <a:lnSpc>
                <a:spcPct val="150000"/>
              </a:lnSpc>
            </a:pPr>
            <a:r>
              <a:rPr lang="zh-CN" altLang="en-US" b="1" spc="113" dirty="0">
                <a:solidFill>
                  <a:schemeClr val="tx1">
                    <a:lumMod val="95000"/>
                    <a:lumOff val="5000"/>
                  </a:schemeClr>
                </a:solidFill>
                <a:latin typeface="+mj-ea"/>
                <a:ea typeface="+mj-ea"/>
              </a:rPr>
              <a:t>需求获取</a:t>
            </a:r>
          </a:p>
        </p:txBody>
      </p:sp>
      <p:sp>
        <p:nvSpPr>
          <p:cNvPr id="28" name="文本"/>
          <p:cNvSpPr/>
          <p:nvPr/>
        </p:nvSpPr>
        <p:spPr>
          <a:xfrm>
            <a:off x="2176133" y="1432905"/>
            <a:ext cx="1283646" cy="507831"/>
          </a:xfrm>
          <a:prstGeom prst="rect">
            <a:avLst/>
          </a:prstGeom>
          <a:noFill/>
        </p:spPr>
        <p:txBody>
          <a:bodyPr wrap="square" rtlCol="0" anchor="b">
            <a:spAutoFit/>
          </a:bodyPr>
          <a:lstStyle/>
          <a:p>
            <a:pPr algn="ctr">
              <a:lnSpc>
                <a:spcPct val="150000"/>
              </a:lnSpc>
            </a:pPr>
            <a:r>
              <a:rPr lang="zh-CN" altLang="en-US" b="1" spc="113" dirty="0">
                <a:solidFill>
                  <a:schemeClr val="tx1">
                    <a:lumMod val="95000"/>
                    <a:lumOff val="5000"/>
                  </a:schemeClr>
                </a:solidFill>
                <a:latin typeface="+mj-ea"/>
                <a:ea typeface="+mj-ea"/>
              </a:rPr>
              <a:t>分析建模</a:t>
            </a:r>
          </a:p>
        </p:txBody>
      </p:sp>
      <p:sp>
        <p:nvSpPr>
          <p:cNvPr id="29" name="文本"/>
          <p:cNvSpPr/>
          <p:nvPr/>
        </p:nvSpPr>
        <p:spPr>
          <a:xfrm>
            <a:off x="4025970" y="3244975"/>
            <a:ext cx="1283646" cy="507831"/>
          </a:xfrm>
          <a:prstGeom prst="rect">
            <a:avLst/>
          </a:prstGeom>
          <a:noFill/>
        </p:spPr>
        <p:txBody>
          <a:bodyPr wrap="square" rtlCol="0" anchor="t">
            <a:spAutoFit/>
          </a:bodyPr>
          <a:lstStyle/>
          <a:p>
            <a:pPr algn="ctr">
              <a:lnSpc>
                <a:spcPct val="150000"/>
              </a:lnSpc>
            </a:pPr>
            <a:r>
              <a:rPr lang="zh-CN" altLang="en-US" b="1" spc="113" dirty="0">
                <a:solidFill>
                  <a:schemeClr val="tx1">
                    <a:lumMod val="95000"/>
                    <a:lumOff val="5000"/>
                  </a:schemeClr>
                </a:solidFill>
                <a:latin typeface="+mj-ea"/>
                <a:ea typeface="+mj-ea"/>
              </a:rPr>
              <a:t>文档编写</a:t>
            </a:r>
          </a:p>
        </p:txBody>
      </p:sp>
      <p:sp>
        <p:nvSpPr>
          <p:cNvPr id="30" name="文本"/>
          <p:cNvSpPr/>
          <p:nvPr/>
        </p:nvSpPr>
        <p:spPr>
          <a:xfrm>
            <a:off x="5822501" y="2313164"/>
            <a:ext cx="1283646" cy="507831"/>
          </a:xfrm>
          <a:prstGeom prst="rect">
            <a:avLst/>
          </a:prstGeom>
          <a:noFill/>
        </p:spPr>
        <p:txBody>
          <a:bodyPr wrap="square" rtlCol="0" anchor="b">
            <a:spAutoFit/>
          </a:bodyPr>
          <a:lstStyle/>
          <a:p>
            <a:pPr algn="ctr">
              <a:lnSpc>
                <a:spcPct val="150000"/>
              </a:lnSpc>
            </a:pPr>
            <a:r>
              <a:rPr lang="zh-CN" altLang="en-US" b="1" spc="113" dirty="0">
                <a:solidFill>
                  <a:schemeClr val="tx1">
                    <a:lumMod val="95000"/>
                    <a:lumOff val="5000"/>
                  </a:schemeClr>
                </a:solidFill>
                <a:latin typeface="+mj-ea"/>
                <a:ea typeface="+mj-ea"/>
              </a:rPr>
              <a:t>需求验证</a:t>
            </a:r>
          </a:p>
        </p:txBody>
      </p:sp>
      <p:sp>
        <p:nvSpPr>
          <p:cNvPr id="31" name="文本"/>
          <p:cNvSpPr/>
          <p:nvPr/>
        </p:nvSpPr>
        <p:spPr>
          <a:xfrm>
            <a:off x="7571922" y="3579313"/>
            <a:ext cx="1283646" cy="507831"/>
          </a:xfrm>
          <a:prstGeom prst="rect">
            <a:avLst/>
          </a:prstGeom>
          <a:noFill/>
        </p:spPr>
        <p:txBody>
          <a:bodyPr wrap="square" rtlCol="0" anchor="t">
            <a:spAutoFit/>
          </a:bodyPr>
          <a:lstStyle/>
          <a:p>
            <a:pPr algn="ctr">
              <a:lnSpc>
                <a:spcPct val="150000"/>
              </a:lnSpc>
            </a:pPr>
            <a:r>
              <a:rPr lang="zh-CN" altLang="en-US" b="1" spc="113" dirty="0">
                <a:solidFill>
                  <a:schemeClr val="tx1">
                    <a:lumMod val="95000"/>
                    <a:lumOff val="5000"/>
                  </a:schemeClr>
                </a:solidFill>
                <a:latin typeface="+mj-ea"/>
                <a:ea typeface="+mj-ea"/>
              </a:rPr>
              <a:t>需求变更</a:t>
            </a:r>
          </a:p>
        </p:txBody>
      </p:sp>
      <p:sp>
        <p:nvSpPr>
          <p:cNvPr id="32" name="文本框 31"/>
          <p:cNvSpPr txBox="1"/>
          <p:nvPr/>
        </p:nvSpPr>
        <p:spPr>
          <a:xfrm>
            <a:off x="203799" y="3912555"/>
            <a:ext cx="7368123" cy="7078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zh-CN" altLang="zh-CN" sz="2000" b="1" dirty="0"/>
              <a:t>需求分析</a:t>
            </a:r>
            <a:r>
              <a:rPr lang="zh-CN" altLang="en-US" sz="2000" b="1" dirty="0"/>
              <a:t>的</a:t>
            </a:r>
            <a:r>
              <a:rPr lang="zh-CN" altLang="zh-CN" sz="2000" b="1" dirty="0"/>
              <a:t>过程是一个从模糊概念出发，经过分析、综合评价，到概念逐步清晰的过程。</a:t>
            </a:r>
          </a:p>
        </p:txBody>
      </p:sp>
      <p:sp>
        <p:nvSpPr>
          <p:cNvPr id="4" name="标题 3"/>
          <p:cNvSpPr>
            <a:spLocks noGrp="1"/>
          </p:cNvSpPr>
          <p:nvPr>
            <p:ph type="title"/>
          </p:nvPr>
        </p:nvSpPr>
        <p:spPr/>
        <p:txBody>
          <a:bodyPr/>
          <a:lstStyle/>
          <a:p>
            <a:r>
              <a:rPr lang="zh-CN" altLang="en-US" kern="100" dirty="0">
                <a:latin typeface="+mn-ea"/>
                <a:cs typeface="Times New Roman" panose="02020603050405020304" pitchFamily="18" charset="0"/>
              </a:rPr>
              <a:t>需求工程过程</a:t>
            </a:r>
            <a:endParaRPr lang="zh-CN" altLang="en-US" dirty="0"/>
          </a:p>
        </p:txBody>
      </p:sp>
      <p:sp>
        <p:nvSpPr>
          <p:cNvPr id="5" name="日期占位符 4"/>
          <p:cNvSpPr>
            <a:spLocks noGrp="1"/>
          </p:cNvSpPr>
          <p:nvPr>
            <p:ph type="dt" sz="half" idx="10"/>
          </p:nvPr>
        </p:nvSpPr>
        <p:spPr/>
        <p:txBody>
          <a:bodyPr/>
          <a:lstStyle/>
          <a:p>
            <a:fld id="{14DF3105-329D-442D-B13E-86F131DEA6BF}" type="datetime1">
              <a:rPr lang="zh-CN" altLang="en-US" smtClean="0"/>
              <a:t>2022/3/30</a:t>
            </a:fld>
            <a:endParaRPr lang="zh-CN" altLang="en-US"/>
          </a:p>
        </p:txBody>
      </p:sp>
      <p:sp>
        <p:nvSpPr>
          <p:cNvPr id="6" name="页脚占位符 5"/>
          <p:cNvSpPr>
            <a:spLocks noGrp="1"/>
          </p:cNvSpPr>
          <p:nvPr>
            <p:ph type="ftr" sz="quarter" idx="11"/>
          </p:nvPr>
        </p:nvSpPr>
        <p:spPr/>
        <p:txBody>
          <a:bodyPr/>
          <a:lstStyle/>
          <a:p>
            <a:r>
              <a:rPr lang="zh-CN" altLang="en-US"/>
              <a:t>软件工程</a:t>
            </a:r>
          </a:p>
        </p:txBody>
      </p:sp>
      <p:sp>
        <p:nvSpPr>
          <p:cNvPr id="7" name="灯片编号占位符 6"/>
          <p:cNvSpPr>
            <a:spLocks noGrp="1"/>
          </p:cNvSpPr>
          <p:nvPr>
            <p:ph type="sldNum" sz="quarter" idx="12"/>
          </p:nvPr>
        </p:nvSpPr>
        <p:spPr/>
        <p:txBody>
          <a:bodyPr/>
          <a:lstStyle/>
          <a:p>
            <a:fld id="{F528F39D-B5E5-4CA7-906C-979D5A62978D}" type="slidenum">
              <a:rPr lang="zh-CN" altLang="en-US" smtClean="0"/>
              <a:pPr/>
              <a:t>5</a:t>
            </a:fld>
            <a:endParaRPr lang="zh-CN" altLang="en-US"/>
          </a:p>
        </p:txBody>
      </p:sp>
    </p:spTree>
    <p:extLst>
      <p:ext uri="{BB962C8B-B14F-4D97-AF65-F5344CB8AC3E}">
        <p14:creationId xmlns:p14="http://schemas.microsoft.com/office/powerpoint/2010/main" val="669466049"/>
      </p:ext>
    </p:extLst>
  </p:cSld>
  <p:clrMapOvr>
    <a:masterClrMapping/>
  </p:clrMapOvr>
  <mc:AlternateContent xmlns:mc="http://schemas.openxmlformats.org/markup-compatibility/2006" xmlns:p14="http://schemas.microsoft.com/office/powerpoint/2010/main">
    <mc:Choice Requires="p14">
      <p:transition spd="med">
        <p14:pan/>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3" presetClass="entr" presetSubtype="272"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p:cTn id="11" dur="500" fill="hold"/>
                                        <p:tgtEl>
                                          <p:spTgt spid="22"/>
                                        </p:tgtEl>
                                        <p:attrNameLst>
                                          <p:attrName>ppt_w</p:attrName>
                                        </p:attrNameLst>
                                      </p:cBhvr>
                                      <p:tavLst>
                                        <p:tav tm="0">
                                          <p:val>
                                            <p:strVal val="2/3*#ppt_w"/>
                                          </p:val>
                                        </p:tav>
                                        <p:tav tm="100000">
                                          <p:val>
                                            <p:strVal val="#ppt_w"/>
                                          </p:val>
                                        </p:tav>
                                      </p:tavLst>
                                    </p:anim>
                                    <p:anim calcmode="lin" valueType="num">
                                      <p:cBhvr>
                                        <p:cTn id="12" dur="500" fill="hold"/>
                                        <p:tgtEl>
                                          <p:spTgt spid="22"/>
                                        </p:tgtEl>
                                        <p:attrNameLst>
                                          <p:attrName>ppt_h</p:attrName>
                                        </p:attrNameLst>
                                      </p:cBhvr>
                                      <p:tavLst>
                                        <p:tav tm="0">
                                          <p:val>
                                            <p:strVal val="2/3*#ppt_h"/>
                                          </p:val>
                                        </p:tav>
                                        <p:tav tm="100000">
                                          <p:val>
                                            <p:strVal val="#ppt_h"/>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anim calcmode="lin" valueType="num">
                                      <p:cBhvr>
                                        <p:cTn id="17" dur="500" fill="hold"/>
                                        <p:tgtEl>
                                          <p:spTgt spid="27"/>
                                        </p:tgtEl>
                                        <p:attrNameLst>
                                          <p:attrName>ppt_x</p:attrName>
                                        </p:attrNameLst>
                                      </p:cBhvr>
                                      <p:tavLst>
                                        <p:tav tm="0">
                                          <p:val>
                                            <p:strVal val="#ppt_x"/>
                                          </p:val>
                                        </p:tav>
                                        <p:tav tm="100000">
                                          <p:val>
                                            <p:strVal val="#ppt_x"/>
                                          </p:val>
                                        </p:tav>
                                      </p:tavLst>
                                    </p:anim>
                                    <p:anim calcmode="lin" valueType="num">
                                      <p:cBhvr>
                                        <p:cTn id="18" dur="500" fill="hold"/>
                                        <p:tgtEl>
                                          <p:spTgt spid="27"/>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23" presetClass="entr" presetSubtype="272" fill="hold" grpId="0" nodeType="after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p:cTn id="22" dur="500" fill="hold"/>
                                        <p:tgtEl>
                                          <p:spTgt spid="23"/>
                                        </p:tgtEl>
                                        <p:attrNameLst>
                                          <p:attrName>ppt_w</p:attrName>
                                        </p:attrNameLst>
                                      </p:cBhvr>
                                      <p:tavLst>
                                        <p:tav tm="0">
                                          <p:val>
                                            <p:strVal val="2/3*#ppt_w"/>
                                          </p:val>
                                        </p:tav>
                                        <p:tav tm="100000">
                                          <p:val>
                                            <p:strVal val="#ppt_w"/>
                                          </p:val>
                                        </p:tav>
                                      </p:tavLst>
                                    </p:anim>
                                    <p:anim calcmode="lin" valueType="num">
                                      <p:cBhvr>
                                        <p:cTn id="23" dur="500" fill="hold"/>
                                        <p:tgtEl>
                                          <p:spTgt spid="23"/>
                                        </p:tgtEl>
                                        <p:attrNameLst>
                                          <p:attrName>ppt_h</p:attrName>
                                        </p:attrNameLst>
                                      </p:cBhvr>
                                      <p:tavLst>
                                        <p:tav tm="0">
                                          <p:val>
                                            <p:strVal val="2/3*#ppt_h"/>
                                          </p:val>
                                        </p:tav>
                                        <p:tav tm="100000">
                                          <p:val>
                                            <p:strVal val="#ppt_h"/>
                                          </p:val>
                                        </p:tav>
                                      </p:tavLst>
                                    </p:anim>
                                  </p:childTnLst>
                                </p:cTn>
                              </p:par>
                            </p:childTnLst>
                          </p:cTn>
                        </p:par>
                        <p:par>
                          <p:cTn id="24" fill="hold">
                            <p:stCondLst>
                              <p:cond delay="2000"/>
                            </p:stCondLst>
                            <p:childTnLst>
                              <p:par>
                                <p:cTn id="25" presetID="47" presetClass="entr" presetSubtype="0"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anim calcmode="lin" valueType="num">
                                      <p:cBhvr>
                                        <p:cTn id="28" dur="500" fill="hold"/>
                                        <p:tgtEl>
                                          <p:spTgt spid="28"/>
                                        </p:tgtEl>
                                        <p:attrNameLst>
                                          <p:attrName>ppt_x</p:attrName>
                                        </p:attrNameLst>
                                      </p:cBhvr>
                                      <p:tavLst>
                                        <p:tav tm="0">
                                          <p:val>
                                            <p:strVal val="#ppt_x"/>
                                          </p:val>
                                        </p:tav>
                                        <p:tav tm="100000">
                                          <p:val>
                                            <p:strVal val="#ppt_x"/>
                                          </p:val>
                                        </p:tav>
                                      </p:tavLst>
                                    </p:anim>
                                    <p:anim calcmode="lin" valueType="num">
                                      <p:cBhvr>
                                        <p:cTn id="29" dur="500" fill="hold"/>
                                        <p:tgtEl>
                                          <p:spTgt spid="28"/>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23" presetClass="entr" presetSubtype="272" fill="hold" grpId="0" nodeType="after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p:cTn id="33" dur="500" fill="hold"/>
                                        <p:tgtEl>
                                          <p:spTgt spid="24"/>
                                        </p:tgtEl>
                                        <p:attrNameLst>
                                          <p:attrName>ppt_w</p:attrName>
                                        </p:attrNameLst>
                                      </p:cBhvr>
                                      <p:tavLst>
                                        <p:tav tm="0">
                                          <p:val>
                                            <p:strVal val="2/3*#ppt_w"/>
                                          </p:val>
                                        </p:tav>
                                        <p:tav tm="100000">
                                          <p:val>
                                            <p:strVal val="#ppt_w"/>
                                          </p:val>
                                        </p:tav>
                                      </p:tavLst>
                                    </p:anim>
                                    <p:anim calcmode="lin" valueType="num">
                                      <p:cBhvr>
                                        <p:cTn id="34" dur="500" fill="hold"/>
                                        <p:tgtEl>
                                          <p:spTgt spid="24"/>
                                        </p:tgtEl>
                                        <p:attrNameLst>
                                          <p:attrName>ppt_h</p:attrName>
                                        </p:attrNameLst>
                                      </p:cBhvr>
                                      <p:tavLst>
                                        <p:tav tm="0">
                                          <p:val>
                                            <p:strVal val="2/3*#ppt_h"/>
                                          </p:val>
                                        </p:tav>
                                        <p:tav tm="100000">
                                          <p:val>
                                            <p:strVal val="#ppt_h"/>
                                          </p:val>
                                        </p:tav>
                                      </p:tavLst>
                                    </p:anim>
                                  </p:childTnLst>
                                </p:cTn>
                              </p:par>
                            </p:childTnLst>
                          </p:cTn>
                        </p:par>
                        <p:par>
                          <p:cTn id="35" fill="hold">
                            <p:stCondLst>
                              <p:cond delay="3000"/>
                            </p:stCondLst>
                            <p:childTnLst>
                              <p:par>
                                <p:cTn id="36" presetID="42" presetClass="entr" presetSubtype="0" fill="hold" grpId="0" nodeType="after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anim calcmode="lin" valueType="num">
                                      <p:cBhvr>
                                        <p:cTn id="39" dur="500" fill="hold"/>
                                        <p:tgtEl>
                                          <p:spTgt spid="29"/>
                                        </p:tgtEl>
                                        <p:attrNameLst>
                                          <p:attrName>ppt_x</p:attrName>
                                        </p:attrNameLst>
                                      </p:cBhvr>
                                      <p:tavLst>
                                        <p:tav tm="0">
                                          <p:val>
                                            <p:strVal val="#ppt_x"/>
                                          </p:val>
                                        </p:tav>
                                        <p:tav tm="100000">
                                          <p:val>
                                            <p:strVal val="#ppt_x"/>
                                          </p:val>
                                        </p:tav>
                                      </p:tavLst>
                                    </p:anim>
                                    <p:anim calcmode="lin" valueType="num">
                                      <p:cBhvr>
                                        <p:cTn id="40" dur="500" fill="hold"/>
                                        <p:tgtEl>
                                          <p:spTgt spid="29"/>
                                        </p:tgtEl>
                                        <p:attrNameLst>
                                          <p:attrName>ppt_y</p:attrName>
                                        </p:attrNameLst>
                                      </p:cBhvr>
                                      <p:tavLst>
                                        <p:tav tm="0">
                                          <p:val>
                                            <p:strVal val="#ppt_y+.1"/>
                                          </p:val>
                                        </p:tav>
                                        <p:tav tm="100000">
                                          <p:val>
                                            <p:strVal val="#ppt_y"/>
                                          </p:val>
                                        </p:tav>
                                      </p:tavLst>
                                    </p:anim>
                                  </p:childTnLst>
                                </p:cTn>
                              </p:par>
                            </p:childTnLst>
                          </p:cTn>
                        </p:par>
                        <p:par>
                          <p:cTn id="41" fill="hold">
                            <p:stCondLst>
                              <p:cond delay="3500"/>
                            </p:stCondLst>
                            <p:childTnLst>
                              <p:par>
                                <p:cTn id="42" presetID="23" presetClass="entr" presetSubtype="272" fill="hold" grpId="0" nodeType="after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p:cTn id="44" dur="500" fill="hold"/>
                                        <p:tgtEl>
                                          <p:spTgt spid="25"/>
                                        </p:tgtEl>
                                        <p:attrNameLst>
                                          <p:attrName>ppt_w</p:attrName>
                                        </p:attrNameLst>
                                      </p:cBhvr>
                                      <p:tavLst>
                                        <p:tav tm="0">
                                          <p:val>
                                            <p:strVal val="2/3*#ppt_w"/>
                                          </p:val>
                                        </p:tav>
                                        <p:tav tm="100000">
                                          <p:val>
                                            <p:strVal val="#ppt_w"/>
                                          </p:val>
                                        </p:tav>
                                      </p:tavLst>
                                    </p:anim>
                                    <p:anim calcmode="lin" valueType="num">
                                      <p:cBhvr>
                                        <p:cTn id="45" dur="500" fill="hold"/>
                                        <p:tgtEl>
                                          <p:spTgt spid="25"/>
                                        </p:tgtEl>
                                        <p:attrNameLst>
                                          <p:attrName>ppt_h</p:attrName>
                                        </p:attrNameLst>
                                      </p:cBhvr>
                                      <p:tavLst>
                                        <p:tav tm="0">
                                          <p:val>
                                            <p:strVal val="2/3*#ppt_h"/>
                                          </p:val>
                                        </p:tav>
                                        <p:tav tm="100000">
                                          <p:val>
                                            <p:strVal val="#ppt_h"/>
                                          </p:val>
                                        </p:tav>
                                      </p:tavLst>
                                    </p:anim>
                                  </p:childTnLst>
                                </p:cTn>
                              </p:par>
                            </p:childTnLst>
                          </p:cTn>
                        </p:par>
                        <p:par>
                          <p:cTn id="46" fill="hold">
                            <p:stCondLst>
                              <p:cond delay="4000"/>
                            </p:stCondLst>
                            <p:childTnLst>
                              <p:par>
                                <p:cTn id="47" presetID="47" presetClass="entr" presetSubtype="0" fill="hold" grpId="0" nodeType="after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anim calcmode="lin" valueType="num">
                                      <p:cBhvr>
                                        <p:cTn id="50" dur="500" fill="hold"/>
                                        <p:tgtEl>
                                          <p:spTgt spid="30"/>
                                        </p:tgtEl>
                                        <p:attrNameLst>
                                          <p:attrName>ppt_x</p:attrName>
                                        </p:attrNameLst>
                                      </p:cBhvr>
                                      <p:tavLst>
                                        <p:tav tm="0">
                                          <p:val>
                                            <p:strVal val="#ppt_x"/>
                                          </p:val>
                                        </p:tav>
                                        <p:tav tm="100000">
                                          <p:val>
                                            <p:strVal val="#ppt_x"/>
                                          </p:val>
                                        </p:tav>
                                      </p:tavLst>
                                    </p:anim>
                                    <p:anim calcmode="lin" valueType="num">
                                      <p:cBhvr>
                                        <p:cTn id="51" dur="500" fill="hold"/>
                                        <p:tgtEl>
                                          <p:spTgt spid="30"/>
                                        </p:tgtEl>
                                        <p:attrNameLst>
                                          <p:attrName>ppt_y</p:attrName>
                                        </p:attrNameLst>
                                      </p:cBhvr>
                                      <p:tavLst>
                                        <p:tav tm="0">
                                          <p:val>
                                            <p:strVal val="#ppt_y-.1"/>
                                          </p:val>
                                        </p:tav>
                                        <p:tav tm="100000">
                                          <p:val>
                                            <p:strVal val="#ppt_y"/>
                                          </p:val>
                                        </p:tav>
                                      </p:tavLst>
                                    </p:anim>
                                  </p:childTnLst>
                                </p:cTn>
                              </p:par>
                            </p:childTnLst>
                          </p:cTn>
                        </p:par>
                        <p:par>
                          <p:cTn id="52" fill="hold">
                            <p:stCondLst>
                              <p:cond delay="4500"/>
                            </p:stCondLst>
                            <p:childTnLst>
                              <p:par>
                                <p:cTn id="53" presetID="23" presetClass="entr" presetSubtype="272" fill="hold" grpId="0" nodeType="after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p:cTn id="55" dur="500" fill="hold"/>
                                        <p:tgtEl>
                                          <p:spTgt spid="26"/>
                                        </p:tgtEl>
                                        <p:attrNameLst>
                                          <p:attrName>ppt_w</p:attrName>
                                        </p:attrNameLst>
                                      </p:cBhvr>
                                      <p:tavLst>
                                        <p:tav tm="0">
                                          <p:val>
                                            <p:strVal val="2/3*#ppt_w"/>
                                          </p:val>
                                        </p:tav>
                                        <p:tav tm="100000">
                                          <p:val>
                                            <p:strVal val="#ppt_w"/>
                                          </p:val>
                                        </p:tav>
                                      </p:tavLst>
                                    </p:anim>
                                    <p:anim calcmode="lin" valueType="num">
                                      <p:cBhvr>
                                        <p:cTn id="56" dur="500" fill="hold"/>
                                        <p:tgtEl>
                                          <p:spTgt spid="26"/>
                                        </p:tgtEl>
                                        <p:attrNameLst>
                                          <p:attrName>ppt_h</p:attrName>
                                        </p:attrNameLst>
                                      </p:cBhvr>
                                      <p:tavLst>
                                        <p:tav tm="0">
                                          <p:val>
                                            <p:strVal val="2/3*#ppt_h"/>
                                          </p:val>
                                        </p:tav>
                                        <p:tav tm="100000">
                                          <p:val>
                                            <p:strVal val="#ppt_h"/>
                                          </p:val>
                                        </p:tav>
                                      </p:tavLst>
                                    </p:anim>
                                  </p:childTnLst>
                                </p:cTn>
                              </p:par>
                            </p:childTnLst>
                          </p:cTn>
                        </p:par>
                        <p:par>
                          <p:cTn id="57" fill="hold">
                            <p:stCondLst>
                              <p:cond delay="5000"/>
                            </p:stCondLst>
                            <p:childTnLst>
                              <p:par>
                                <p:cTn id="58" presetID="42" presetClass="entr" presetSubtype="0" fill="hold" grpId="0" nodeType="after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500"/>
                                        <p:tgtEl>
                                          <p:spTgt spid="31"/>
                                        </p:tgtEl>
                                      </p:cBhvr>
                                    </p:animEffect>
                                    <p:anim calcmode="lin" valueType="num">
                                      <p:cBhvr>
                                        <p:cTn id="61" dur="500" fill="hold"/>
                                        <p:tgtEl>
                                          <p:spTgt spid="31"/>
                                        </p:tgtEl>
                                        <p:attrNameLst>
                                          <p:attrName>ppt_x</p:attrName>
                                        </p:attrNameLst>
                                      </p:cBhvr>
                                      <p:tavLst>
                                        <p:tav tm="0">
                                          <p:val>
                                            <p:strVal val="#ppt_x"/>
                                          </p:val>
                                        </p:tav>
                                        <p:tav tm="100000">
                                          <p:val>
                                            <p:strVal val="#ppt_x"/>
                                          </p:val>
                                        </p:tav>
                                      </p:tavLst>
                                    </p:anim>
                                    <p:anim calcmode="lin" valueType="num">
                                      <p:cBhvr>
                                        <p:cTn id="62" dur="5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6" presetClass="emph" presetSubtype="0" fill="hold" grpId="1" nodeType="clickEffect">
                                  <p:stCondLst>
                                    <p:cond delay="0"/>
                                  </p:stCondLst>
                                  <p:childTnLst>
                                    <p:animEffect transition="out" filter="fade">
                                      <p:cBhvr>
                                        <p:cTn id="66" dur="500" tmFilter="0, 0; .2, .5; .8, .5; 1, 0"/>
                                        <p:tgtEl>
                                          <p:spTgt spid="27"/>
                                        </p:tgtEl>
                                      </p:cBhvr>
                                    </p:animEffect>
                                    <p:animScale>
                                      <p:cBhvr>
                                        <p:cTn id="67" dur="250" autoRev="1" fill="hold"/>
                                        <p:tgtEl>
                                          <p:spTgt spid="27"/>
                                        </p:tgtEl>
                                      </p:cBhvr>
                                      <p:by x="105000" y="105000"/>
                                    </p:animScale>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27" grpId="0"/>
      <p:bldP spid="27" grpId="1"/>
      <p:bldP spid="28" grpId="0"/>
      <p:bldP spid="29" grpId="0"/>
      <p:bldP spid="30" grpId="0"/>
      <p:bldP spid="31" grpId="0"/>
      <p:bldP spid="3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56766" y="89944"/>
            <a:ext cx="3801527" cy="4865954"/>
          </a:xfrm>
          <a:prstGeom prst="rect">
            <a:avLst/>
          </a:prstGeom>
          <a:ln/>
        </p:spPr>
        <p:style>
          <a:lnRef idx="2">
            <a:schemeClr val="accent1"/>
          </a:lnRef>
          <a:fillRef idx="1">
            <a:schemeClr val="lt1"/>
          </a:fillRef>
          <a:effectRef idx="0">
            <a:schemeClr val="accent1"/>
          </a:effectRef>
          <a:fontRef idx="minor">
            <a:schemeClr val="dk1"/>
          </a:fontRef>
        </p:style>
      </p:pic>
      <p:sp>
        <p:nvSpPr>
          <p:cNvPr id="7" name="标题 6"/>
          <p:cNvSpPr>
            <a:spLocks noGrp="1"/>
          </p:cNvSpPr>
          <p:nvPr>
            <p:ph type="title"/>
          </p:nvPr>
        </p:nvSpPr>
        <p:spPr/>
        <p:txBody>
          <a:bodyPr>
            <a:normAutofit/>
          </a:bodyPr>
          <a:lstStyle/>
          <a:p>
            <a:r>
              <a:rPr lang="zh-CN" altLang="en-US" dirty="0">
                <a:latin typeface="+mj-ea"/>
              </a:rPr>
              <a:t>管理员业务用例图</a:t>
            </a:r>
          </a:p>
        </p:txBody>
      </p:sp>
      <p:sp>
        <p:nvSpPr>
          <p:cNvPr id="4" name="日期占位符 3"/>
          <p:cNvSpPr>
            <a:spLocks noGrp="1"/>
          </p:cNvSpPr>
          <p:nvPr>
            <p:ph type="dt" sz="half" idx="10"/>
          </p:nvPr>
        </p:nvSpPr>
        <p:spPr/>
        <p:txBody>
          <a:bodyPr/>
          <a:lstStyle/>
          <a:p>
            <a:fld id="{6EB1920F-26E6-49CC-9132-AC877BFDD093}" type="datetime1">
              <a:rPr lang="zh-CN" altLang="en-US" smtClean="0"/>
              <a:t>2022/3/30</a:t>
            </a:fld>
            <a:endParaRPr lang="zh-CN" altLang="en-US"/>
          </a:p>
        </p:txBody>
      </p:sp>
      <p:sp>
        <p:nvSpPr>
          <p:cNvPr id="6" name="页脚占位符 5"/>
          <p:cNvSpPr>
            <a:spLocks noGrp="1"/>
          </p:cNvSpPr>
          <p:nvPr>
            <p:ph type="ftr" sz="quarter" idx="11"/>
          </p:nvPr>
        </p:nvSpPr>
        <p:spPr/>
        <p:txBody>
          <a:bodyPr/>
          <a:lstStyle/>
          <a:p>
            <a:r>
              <a:rPr lang="zh-CN" altLang="en-US"/>
              <a:t>软件工程</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50</a:t>
            </a:fld>
            <a:endParaRPr lang="zh-CN" altLang="en-US" dirty="0"/>
          </a:p>
        </p:txBody>
      </p:sp>
    </p:spTree>
    <p:extLst>
      <p:ext uri="{BB962C8B-B14F-4D97-AF65-F5344CB8AC3E}">
        <p14:creationId xmlns:p14="http://schemas.microsoft.com/office/powerpoint/2010/main" val="1879054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25734" y="969431"/>
            <a:ext cx="4959285" cy="3743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60" name="Text Box 8"/>
          <p:cNvSpPr txBox="1">
            <a:spLocks noChangeArrowheads="1"/>
          </p:cNvSpPr>
          <p:nvPr/>
        </p:nvSpPr>
        <p:spPr bwMode="auto">
          <a:xfrm>
            <a:off x="768096" y="1473916"/>
            <a:ext cx="2967413" cy="2297744"/>
          </a:xfrm>
          <a:prstGeom prst="rect">
            <a:avLst/>
          </a:prstGeom>
          <a:noFill/>
          <a:ln w="9525" algn="ctr">
            <a:noFill/>
            <a:miter lim="800000"/>
            <a:headEnd/>
            <a:tailEnd/>
          </a:ln>
          <a:effectLst/>
        </p:spPr>
        <p:txBody>
          <a:bodyPr wrap="square" lIns="80963" tIns="40481" rIns="80963" bIns="40481">
            <a:spAutoFit/>
          </a:bodyPr>
          <a:lstStyle/>
          <a:p>
            <a:pPr algn="just">
              <a:lnSpc>
                <a:spcPct val="150000"/>
              </a:lnSpc>
            </a:pPr>
            <a:r>
              <a:rPr lang="zh-CN" altLang="en-US" sz="2400" dirty="0">
                <a:solidFill>
                  <a:schemeClr val="accent1">
                    <a:lumMod val="50000"/>
                  </a:schemeClr>
                </a:solidFill>
                <a:latin typeface="+mj-ea"/>
                <a:ea typeface="+mj-ea"/>
              </a:rPr>
              <a:t>这个用例图是从用户业务的视角出发的，用来进行业务用例建模的。</a:t>
            </a:r>
          </a:p>
        </p:txBody>
      </p:sp>
      <p:sp>
        <p:nvSpPr>
          <p:cNvPr id="4" name="标题 3"/>
          <p:cNvSpPr>
            <a:spLocks noGrp="1"/>
          </p:cNvSpPr>
          <p:nvPr>
            <p:ph type="title"/>
          </p:nvPr>
        </p:nvSpPr>
        <p:spPr/>
        <p:txBody>
          <a:bodyPr>
            <a:normAutofit/>
          </a:bodyPr>
          <a:lstStyle/>
          <a:p>
            <a:r>
              <a:rPr lang="zh-CN" altLang="en-US" dirty="0"/>
              <a:t>网上报名系统 </a:t>
            </a:r>
            <a:r>
              <a:rPr lang="en-US" altLang="zh-CN" dirty="0"/>
              <a:t>—— </a:t>
            </a:r>
            <a:r>
              <a:rPr lang="zh-CN" altLang="en-US" dirty="0">
                <a:latin typeface="+mj-ea"/>
              </a:rPr>
              <a:t>省队用户业务用例图</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51</a:t>
            </a:fld>
            <a:endParaRPr lang="zh-CN" altLang="en-US" dirty="0"/>
          </a:p>
        </p:txBody>
      </p:sp>
      <p:sp>
        <p:nvSpPr>
          <p:cNvPr id="6" name="日期占位符 5"/>
          <p:cNvSpPr>
            <a:spLocks noGrp="1"/>
          </p:cNvSpPr>
          <p:nvPr>
            <p:ph type="dt" sz="half" idx="10"/>
          </p:nvPr>
        </p:nvSpPr>
        <p:spPr/>
        <p:txBody>
          <a:bodyPr/>
          <a:lstStyle/>
          <a:p>
            <a:fld id="{AC21E983-C668-4651-8988-045A22F48034}" type="datetime1">
              <a:rPr lang="zh-CN" altLang="en-US" smtClean="0"/>
              <a:t>2022/3/30</a:t>
            </a:fld>
            <a:endParaRPr lang="zh-CN" altLang="en-US"/>
          </a:p>
        </p:txBody>
      </p:sp>
      <p:sp>
        <p:nvSpPr>
          <p:cNvPr id="7" name="页脚占位符 6"/>
          <p:cNvSpPr>
            <a:spLocks noGrp="1"/>
          </p:cNvSpPr>
          <p:nvPr>
            <p:ph type="ftr" sz="quarter" idx="11"/>
          </p:nvPr>
        </p:nvSpPr>
        <p:spPr/>
        <p:txBody>
          <a:bodyPr/>
          <a:lstStyle/>
          <a:p>
            <a:r>
              <a:rPr lang="zh-CN" altLang="en-US"/>
              <a:t>软件工程</a:t>
            </a:r>
          </a:p>
        </p:txBody>
      </p:sp>
    </p:spTree>
    <p:extLst>
      <p:ext uri="{BB962C8B-B14F-4D97-AF65-F5344CB8AC3E}">
        <p14:creationId xmlns:p14="http://schemas.microsoft.com/office/powerpoint/2010/main" val="425782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0360">
                                            <p:txEl>
                                              <p:pRg st="0" end="0"/>
                                            </p:txEl>
                                          </p:spTgt>
                                        </p:tgtEl>
                                        <p:attrNameLst>
                                          <p:attrName>style.visibility</p:attrName>
                                        </p:attrNameLst>
                                      </p:cBhvr>
                                      <p:to>
                                        <p:strVal val="visible"/>
                                      </p:to>
                                    </p:set>
                                    <p:animEffect transition="in" filter="wipe(up)">
                                      <p:cBhvr>
                                        <p:cTn id="7" dur="500"/>
                                        <p:tgtEl>
                                          <p:spTgt spid="1003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60"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网上报名系统 </a:t>
            </a:r>
            <a:r>
              <a:rPr lang="en-US" altLang="zh-CN" dirty="0"/>
              <a:t>—— </a:t>
            </a:r>
            <a:r>
              <a:rPr lang="zh-CN" altLang="en-US" dirty="0"/>
              <a:t>省队用户系统用例</a:t>
            </a:r>
          </a:p>
        </p:txBody>
      </p:sp>
      <p:sp>
        <p:nvSpPr>
          <p:cNvPr id="145411" name="Rectangle 3"/>
          <p:cNvSpPr>
            <a:spLocks noGrp="1" noChangeArrowheads="1"/>
          </p:cNvSpPr>
          <p:nvPr>
            <p:ph idx="1"/>
          </p:nvPr>
        </p:nvSpPr>
        <p:spPr>
          <a:xfrm>
            <a:off x="756221" y="997527"/>
            <a:ext cx="8102029" cy="3479470"/>
          </a:xfrm>
        </p:spPr>
        <p:txBody>
          <a:bodyPr>
            <a:normAutofit/>
          </a:bodyPr>
          <a:lstStyle/>
          <a:p>
            <a:pPr marL="0" indent="0" algn="ctr">
              <a:lnSpc>
                <a:spcPct val="130000"/>
              </a:lnSpc>
              <a:buNone/>
            </a:pPr>
            <a:r>
              <a:rPr lang="zh-CN" altLang="en-US" sz="2400" dirty="0">
                <a:solidFill>
                  <a:schemeClr val="accent1">
                    <a:lumMod val="50000"/>
                  </a:schemeClr>
                </a:solidFill>
              </a:rPr>
              <a:t>业务用例</a:t>
            </a:r>
            <a:r>
              <a:rPr lang="en-US" altLang="zh-CN" sz="2400" dirty="0">
                <a:solidFill>
                  <a:schemeClr val="accent1">
                    <a:lumMod val="50000"/>
                  </a:schemeClr>
                </a:solidFill>
              </a:rPr>
              <a:t>1</a:t>
            </a:r>
            <a:r>
              <a:rPr lang="zh-CN" altLang="en-US" sz="2400" dirty="0">
                <a:solidFill>
                  <a:schemeClr val="accent1">
                    <a:lumMod val="50000"/>
                  </a:schemeClr>
                </a:solidFill>
              </a:rPr>
              <a:t>：查看赛事信息</a:t>
            </a:r>
            <a:r>
              <a:rPr lang="en-US" altLang="zh-CN" sz="2400" dirty="0">
                <a:solidFill>
                  <a:schemeClr val="accent1">
                    <a:lumMod val="50000"/>
                  </a:schemeClr>
                </a:solidFill>
              </a:rPr>
              <a:t>——</a:t>
            </a:r>
            <a:r>
              <a:rPr lang="zh-CN" altLang="en-US" sz="2400" dirty="0">
                <a:solidFill>
                  <a:schemeClr val="accent1">
                    <a:lumMod val="50000"/>
                  </a:schemeClr>
                </a:solidFill>
              </a:rPr>
              <a:t>系统用例：显示赛事信息</a:t>
            </a:r>
            <a:endParaRPr lang="en-US" altLang="zh-CN" sz="2400" dirty="0">
              <a:solidFill>
                <a:schemeClr val="accent1">
                  <a:lumMod val="50000"/>
                </a:schemeClr>
              </a:solidFill>
            </a:endParaRPr>
          </a:p>
          <a:p>
            <a:pPr marL="457200" indent="-457200">
              <a:lnSpc>
                <a:spcPct val="130000"/>
              </a:lnSpc>
            </a:pPr>
            <a:r>
              <a:rPr lang="zh-CN" altLang="en-US" sz="2400" dirty="0"/>
              <a:t>系统用例“</a:t>
            </a:r>
            <a:r>
              <a:rPr lang="zh-CN" altLang="en-US" sz="2400" dirty="0">
                <a:solidFill>
                  <a:srgbClr val="FF0000"/>
                </a:solidFill>
              </a:rPr>
              <a:t>显示赛事信息</a:t>
            </a:r>
            <a:r>
              <a:rPr lang="zh-CN" altLang="en-US" sz="2400" dirty="0"/>
              <a:t>”是对业务用例“</a:t>
            </a:r>
            <a:r>
              <a:rPr lang="zh-CN" altLang="en-US" sz="2400" dirty="0">
                <a:solidFill>
                  <a:srgbClr val="FF0000"/>
                </a:solidFill>
              </a:rPr>
              <a:t>查看赛事信息</a:t>
            </a:r>
            <a:r>
              <a:rPr lang="zh-CN" altLang="en-US" sz="2400" dirty="0"/>
              <a:t>”的系统实现。</a:t>
            </a:r>
            <a:endParaRPr lang="en-US" altLang="zh-CN" sz="2400" dirty="0"/>
          </a:p>
          <a:p>
            <a:pPr marL="457200" indent="-457200">
              <a:lnSpc>
                <a:spcPct val="130000"/>
              </a:lnSpc>
            </a:pPr>
            <a:r>
              <a:rPr lang="zh-CN" altLang="en-US" sz="2400" dirty="0"/>
              <a:t>系统显示赛事名称、举办地、报名时间、状态。</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52</a:t>
            </a:fld>
            <a:endParaRPr lang="zh-CN" altLang="en-US" dirty="0"/>
          </a:p>
        </p:txBody>
      </p:sp>
      <p:sp>
        <p:nvSpPr>
          <p:cNvPr id="6" name="日期占位符 5"/>
          <p:cNvSpPr>
            <a:spLocks noGrp="1"/>
          </p:cNvSpPr>
          <p:nvPr>
            <p:ph type="dt" sz="half" idx="10"/>
          </p:nvPr>
        </p:nvSpPr>
        <p:spPr/>
        <p:txBody>
          <a:bodyPr/>
          <a:lstStyle/>
          <a:p>
            <a:fld id="{F36C5585-C340-4F98-A733-7196BA41D3B5}" type="datetime1">
              <a:rPr lang="zh-CN" altLang="en-US" smtClean="0"/>
              <a:t>2022/3/30</a:t>
            </a:fld>
            <a:endParaRPr lang="zh-CN" altLang="en-US" dirty="0"/>
          </a:p>
        </p:txBody>
      </p:sp>
      <p:sp>
        <p:nvSpPr>
          <p:cNvPr id="7" name="页脚占位符 6"/>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1390673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5411">
                                            <p:txEl>
                                              <p:pRg st="0" end="0"/>
                                            </p:txEl>
                                          </p:spTgt>
                                        </p:tgtEl>
                                        <p:attrNameLst>
                                          <p:attrName>style.visibility</p:attrName>
                                        </p:attrNameLst>
                                      </p:cBhvr>
                                      <p:to>
                                        <p:strVal val="visible"/>
                                      </p:to>
                                    </p:set>
                                    <p:animEffect transition="in" filter="wipe(up)">
                                      <p:cBhvr>
                                        <p:cTn id="7" dur="500"/>
                                        <p:tgtEl>
                                          <p:spTgt spid="145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5411">
                                            <p:txEl>
                                              <p:pRg st="1" end="1"/>
                                            </p:txEl>
                                          </p:spTgt>
                                        </p:tgtEl>
                                        <p:attrNameLst>
                                          <p:attrName>style.visibility</p:attrName>
                                        </p:attrNameLst>
                                      </p:cBhvr>
                                      <p:to>
                                        <p:strVal val="visible"/>
                                      </p:to>
                                    </p:set>
                                    <p:animEffect transition="in" filter="wipe(up)">
                                      <p:cBhvr>
                                        <p:cTn id="12" dur="500"/>
                                        <p:tgtEl>
                                          <p:spTgt spid="145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5411">
                                            <p:txEl>
                                              <p:pRg st="2" end="2"/>
                                            </p:txEl>
                                          </p:spTgt>
                                        </p:tgtEl>
                                        <p:attrNameLst>
                                          <p:attrName>style.visibility</p:attrName>
                                        </p:attrNameLst>
                                      </p:cBhvr>
                                      <p:to>
                                        <p:strVal val="visible"/>
                                      </p:to>
                                    </p:set>
                                    <p:animEffect transition="in" filter="wipe(up)">
                                      <p:cBhvr>
                                        <p:cTn id="17" dur="500"/>
                                        <p:tgtEl>
                                          <p:spTgt spid="1454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网上报名系统 </a:t>
            </a:r>
            <a:r>
              <a:rPr lang="en-US" altLang="zh-CN" dirty="0"/>
              <a:t>—— </a:t>
            </a:r>
            <a:r>
              <a:rPr lang="zh-CN" altLang="en-US" dirty="0"/>
              <a:t>省队用户系统用例</a:t>
            </a:r>
          </a:p>
        </p:txBody>
      </p:sp>
      <p:sp>
        <p:nvSpPr>
          <p:cNvPr id="133123" name="Rectangle 3"/>
          <p:cNvSpPr>
            <a:spLocks noGrp="1" noChangeArrowheads="1"/>
          </p:cNvSpPr>
          <p:nvPr>
            <p:ph idx="1"/>
          </p:nvPr>
        </p:nvSpPr>
        <p:spPr>
          <a:xfrm>
            <a:off x="768097" y="736270"/>
            <a:ext cx="8090153" cy="3914882"/>
          </a:xfrm>
        </p:spPr>
        <p:txBody>
          <a:bodyPr>
            <a:noAutofit/>
          </a:bodyPr>
          <a:lstStyle/>
          <a:p>
            <a:pPr marL="0" indent="0" algn="ctr">
              <a:lnSpc>
                <a:spcPct val="100000"/>
              </a:lnSpc>
              <a:spcBef>
                <a:spcPts val="600"/>
              </a:spcBef>
              <a:buNone/>
            </a:pPr>
            <a:r>
              <a:rPr lang="zh-CN" altLang="en-US" sz="2200" dirty="0">
                <a:solidFill>
                  <a:schemeClr val="accent1">
                    <a:lumMod val="50000"/>
                  </a:schemeClr>
                </a:solidFill>
              </a:rPr>
              <a:t>业务用例</a:t>
            </a:r>
            <a:r>
              <a:rPr lang="en-US" altLang="zh-CN" sz="2200" dirty="0">
                <a:solidFill>
                  <a:schemeClr val="accent1">
                    <a:lumMod val="50000"/>
                  </a:schemeClr>
                </a:solidFill>
              </a:rPr>
              <a:t>2</a:t>
            </a:r>
            <a:r>
              <a:rPr lang="zh-CN" altLang="en-US" sz="2200" dirty="0">
                <a:solidFill>
                  <a:schemeClr val="accent1">
                    <a:lumMod val="50000"/>
                  </a:schemeClr>
                </a:solidFill>
              </a:rPr>
              <a:t>：报名</a:t>
            </a:r>
            <a:r>
              <a:rPr lang="en-US" altLang="zh-CN" sz="2200" dirty="0">
                <a:solidFill>
                  <a:schemeClr val="accent1">
                    <a:lumMod val="50000"/>
                  </a:schemeClr>
                </a:solidFill>
              </a:rPr>
              <a:t>——</a:t>
            </a:r>
            <a:r>
              <a:rPr lang="zh-CN" altLang="en-US" sz="2200" dirty="0">
                <a:solidFill>
                  <a:schemeClr val="accent1">
                    <a:lumMod val="50000"/>
                  </a:schemeClr>
                </a:solidFill>
              </a:rPr>
              <a:t>系统用例：报名</a:t>
            </a:r>
            <a:endParaRPr lang="en-US" altLang="zh-CN" sz="2200" dirty="0">
              <a:solidFill>
                <a:schemeClr val="accent1">
                  <a:lumMod val="50000"/>
                </a:schemeClr>
              </a:solidFill>
            </a:endParaRPr>
          </a:p>
          <a:p>
            <a:pPr marL="342900" indent="-342900">
              <a:lnSpc>
                <a:spcPct val="100000"/>
              </a:lnSpc>
              <a:spcBef>
                <a:spcPts val="600"/>
              </a:spcBef>
            </a:pPr>
            <a:r>
              <a:rPr lang="zh-CN" altLang="en-US" sz="2100" dirty="0"/>
              <a:t>在业务用例“</a:t>
            </a:r>
            <a:r>
              <a:rPr lang="zh-CN" altLang="en-US" sz="2100" dirty="0">
                <a:solidFill>
                  <a:srgbClr val="FF0000"/>
                </a:solidFill>
              </a:rPr>
              <a:t>报名</a:t>
            </a:r>
            <a:r>
              <a:rPr lang="zh-CN" altLang="en-US" sz="2100" dirty="0"/>
              <a:t>”的中，有两个泛化用例</a:t>
            </a:r>
            <a:r>
              <a:rPr lang="en-US" altLang="zh-CN" sz="2100" dirty="0"/>
              <a:t>——</a:t>
            </a:r>
            <a:r>
              <a:rPr lang="zh-CN" altLang="en-US" sz="2100" dirty="0">
                <a:solidFill>
                  <a:srgbClr val="FF0000"/>
                </a:solidFill>
              </a:rPr>
              <a:t>参赛单位报名</a:t>
            </a:r>
            <a:r>
              <a:rPr lang="zh-CN" altLang="en-US" sz="2100" dirty="0"/>
              <a:t>和</a:t>
            </a:r>
            <a:r>
              <a:rPr lang="zh-CN" altLang="en-US" sz="2100" dirty="0">
                <a:solidFill>
                  <a:srgbClr val="FF0000"/>
                </a:solidFill>
              </a:rPr>
              <a:t>参赛运动员报名</a:t>
            </a:r>
            <a:r>
              <a:rPr lang="zh-CN" altLang="en-US" sz="2100" dirty="0"/>
              <a:t>。</a:t>
            </a:r>
          </a:p>
          <a:p>
            <a:pPr marL="342900" indent="-342900">
              <a:lnSpc>
                <a:spcPct val="100000"/>
              </a:lnSpc>
              <a:spcBef>
                <a:spcPts val="600"/>
              </a:spcBef>
            </a:pPr>
            <a:r>
              <a:rPr lang="zh-CN" altLang="en-US" sz="2100" dirty="0"/>
              <a:t>在</a:t>
            </a:r>
            <a:r>
              <a:rPr lang="en-US" altLang="zh-CN" sz="2100" dirty="0"/>
              <a:t>”</a:t>
            </a:r>
            <a:r>
              <a:rPr lang="zh-CN" altLang="en-US" sz="2100" dirty="0">
                <a:solidFill>
                  <a:srgbClr val="FF0000"/>
                </a:solidFill>
              </a:rPr>
              <a:t>参赛单位报名</a:t>
            </a:r>
            <a:r>
              <a:rPr lang="en-US" altLang="zh-CN" sz="2100" dirty="0"/>
              <a:t>”</a:t>
            </a:r>
            <a:r>
              <a:rPr lang="zh-CN" altLang="en-US" sz="2100" dirty="0"/>
              <a:t>用例中，应该提供相应的三种操作给用户，因此，得到系统用例“新增参赛单位信息”、“删除参赛单位信息”、“修改参赛单位信息”。这三个系统用例是系统用例“参赛单位报名”的泛化用例。</a:t>
            </a:r>
            <a:endParaRPr lang="en-US" altLang="zh-CN" sz="2100" dirty="0"/>
          </a:p>
          <a:p>
            <a:pPr marL="342900" indent="-342900">
              <a:lnSpc>
                <a:spcPct val="100000"/>
              </a:lnSpc>
              <a:spcBef>
                <a:spcPts val="600"/>
              </a:spcBef>
            </a:pPr>
            <a:r>
              <a:rPr lang="zh-CN" altLang="en-US" sz="2100" dirty="0"/>
              <a:t>在</a:t>
            </a:r>
            <a:r>
              <a:rPr lang="en-US" altLang="zh-CN" sz="2100" dirty="0"/>
              <a:t>”</a:t>
            </a:r>
            <a:r>
              <a:rPr lang="zh-CN" altLang="en-US" sz="2100" dirty="0">
                <a:solidFill>
                  <a:srgbClr val="FF0000"/>
                </a:solidFill>
              </a:rPr>
              <a:t>参赛运动员报名</a:t>
            </a:r>
            <a:r>
              <a:rPr lang="en-US" altLang="zh-CN" sz="2100" dirty="0"/>
              <a:t>”</a:t>
            </a:r>
            <a:r>
              <a:rPr lang="zh-CN" altLang="en-US" sz="2100" dirty="0"/>
              <a:t>用例中，应该提供相应的三种操作给用户，因此，得到系统用例“新增参赛运动员信息”、“删除参赛运动员信息”、“修改参赛运动员信息”。这三个系统用例是系统用例“参赛运动员报名”的泛化用例。</a:t>
            </a:r>
            <a:endParaRPr lang="en-US" altLang="zh-CN" sz="21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53</a:t>
            </a:fld>
            <a:endParaRPr lang="zh-CN" altLang="en-US" dirty="0"/>
          </a:p>
        </p:txBody>
      </p:sp>
      <p:sp>
        <p:nvSpPr>
          <p:cNvPr id="6" name="日期占位符 5"/>
          <p:cNvSpPr>
            <a:spLocks noGrp="1"/>
          </p:cNvSpPr>
          <p:nvPr>
            <p:ph type="dt" sz="half" idx="10"/>
          </p:nvPr>
        </p:nvSpPr>
        <p:spPr/>
        <p:txBody>
          <a:bodyPr/>
          <a:lstStyle/>
          <a:p>
            <a:fld id="{D2AE9DFD-3AA6-4FEB-9AFE-270A6BC44F7A}" type="datetime1">
              <a:rPr lang="zh-CN" altLang="en-US" smtClean="0"/>
              <a:t>2022/3/30</a:t>
            </a:fld>
            <a:endParaRPr lang="zh-CN" altLang="en-US" dirty="0"/>
          </a:p>
        </p:txBody>
      </p:sp>
      <p:sp>
        <p:nvSpPr>
          <p:cNvPr id="7" name="页脚占位符 6"/>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1443497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Effect transition="in" filter="wipe(up)">
                                      <p:cBhvr>
                                        <p:cTn id="7" dur="500"/>
                                        <p:tgtEl>
                                          <p:spTgt spid="133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3123">
                                            <p:txEl>
                                              <p:pRg st="1" end="1"/>
                                            </p:txEl>
                                          </p:spTgt>
                                        </p:tgtEl>
                                        <p:attrNameLst>
                                          <p:attrName>style.visibility</p:attrName>
                                        </p:attrNameLst>
                                      </p:cBhvr>
                                      <p:to>
                                        <p:strVal val="visible"/>
                                      </p:to>
                                    </p:set>
                                    <p:animEffect transition="in" filter="wipe(up)">
                                      <p:cBhvr>
                                        <p:cTn id="12" dur="500"/>
                                        <p:tgtEl>
                                          <p:spTgt spid="133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33123">
                                            <p:txEl>
                                              <p:pRg st="2" end="2"/>
                                            </p:txEl>
                                          </p:spTgt>
                                        </p:tgtEl>
                                        <p:attrNameLst>
                                          <p:attrName>style.visibility</p:attrName>
                                        </p:attrNameLst>
                                      </p:cBhvr>
                                      <p:to>
                                        <p:strVal val="visible"/>
                                      </p:to>
                                    </p:set>
                                    <p:animEffect transition="in" filter="wipe(up)">
                                      <p:cBhvr>
                                        <p:cTn id="17" dur="500"/>
                                        <p:tgtEl>
                                          <p:spTgt spid="133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33123">
                                            <p:txEl>
                                              <p:pRg st="3" end="3"/>
                                            </p:txEl>
                                          </p:spTgt>
                                        </p:tgtEl>
                                        <p:attrNameLst>
                                          <p:attrName>style.visibility</p:attrName>
                                        </p:attrNameLst>
                                      </p:cBhvr>
                                      <p:to>
                                        <p:strVal val="visible"/>
                                      </p:to>
                                    </p:set>
                                    <p:animEffect transition="in" filter="wipe(up)">
                                      <p:cBhvr>
                                        <p:cTn id="22" dur="500"/>
                                        <p:tgtEl>
                                          <p:spTgt spid="1331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54</a:t>
            </a:fld>
            <a:endParaRPr lang="zh-CN" altLang="en-US" dirty="0"/>
          </a:p>
        </p:txBody>
      </p:sp>
      <p:pic>
        <p:nvPicPr>
          <p:cNvPr id="4711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5818" y="0"/>
            <a:ext cx="5470434" cy="510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标题 4"/>
          <p:cNvSpPr txBox="1">
            <a:spLocks/>
          </p:cNvSpPr>
          <p:nvPr/>
        </p:nvSpPr>
        <p:spPr>
          <a:xfrm>
            <a:off x="1116282" y="-83127"/>
            <a:ext cx="3693226" cy="1555668"/>
          </a:xfrm>
          <a:prstGeom prst="rect">
            <a:avLst/>
          </a:prstGeom>
        </p:spPr>
        <p:txBody>
          <a:bodyPr vert="horz" anchor="ctr"/>
          <a:lstStyle>
            <a:lvl1pPr algn="l" defTabSz="685800" rtl="0" eaLnBrk="1" latinLnBrk="0" hangingPunct="1">
              <a:lnSpc>
                <a:spcPct val="80000"/>
              </a:lnSpc>
              <a:spcBef>
                <a:spcPct val="0"/>
              </a:spcBef>
              <a:buNone/>
              <a:defRPr sz="2800" b="1" kern="1200" cap="all" spc="75" baseline="0">
                <a:solidFill>
                  <a:schemeClr val="bg1"/>
                </a:solidFill>
                <a:latin typeface="+mj-lt"/>
                <a:ea typeface="+mj-ea"/>
                <a:cs typeface="+mj-cs"/>
              </a:defRPr>
            </a:lvl1pPr>
          </a:lstStyle>
          <a:p>
            <a:pPr>
              <a:lnSpc>
                <a:spcPct val="150000"/>
              </a:lnSpc>
            </a:pPr>
            <a:r>
              <a:rPr lang="zh-CN" altLang="en-US" dirty="0">
                <a:solidFill>
                  <a:schemeClr val="accent1">
                    <a:lumMod val="50000"/>
                  </a:schemeClr>
                </a:solidFill>
              </a:rPr>
              <a:t>网上报名系统 </a:t>
            </a:r>
            <a:r>
              <a:rPr lang="en-US" altLang="zh-CN" dirty="0">
                <a:solidFill>
                  <a:schemeClr val="accent1">
                    <a:lumMod val="50000"/>
                  </a:schemeClr>
                </a:solidFill>
              </a:rPr>
              <a:t>—— </a:t>
            </a:r>
          </a:p>
          <a:p>
            <a:pPr>
              <a:lnSpc>
                <a:spcPct val="150000"/>
              </a:lnSpc>
            </a:pPr>
            <a:r>
              <a:rPr lang="zh-CN" altLang="en-US" dirty="0">
                <a:solidFill>
                  <a:schemeClr val="accent1">
                    <a:lumMod val="50000"/>
                  </a:schemeClr>
                </a:solidFill>
              </a:rPr>
              <a:t>省队用户系统用例图</a:t>
            </a:r>
          </a:p>
        </p:txBody>
      </p:sp>
      <p:sp>
        <p:nvSpPr>
          <p:cNvPr id="5" name="日期占位符 4"/>
          <p:cNvSpPr>
            <a:spLocks noGrp="1"/>
          </p:cNvSpPr>
          <p:nvPr>
            <p:ph type="dt" sz="half" idx="10"/>
          </p:nvPr>
        </p:nvSpPr>
        <p:spPr/>
        <p:txBody>
          <a:bodyPr/>
          <a:lstStyle/>
          <a:p>
            <a:fld id="{94BBAEB5-F1CB-4140-88B1-32B8615095FA}" type="datetime1">
              <a:rPr lang="zh-CN" altLang="en-US" smtClean="0"/>
              <a:t>2022/3/30</a:t>
            </a:fld>
            <a:endParaRPr lang="zh-CN" altLang="en-US" dirty="0"/>
          </a:p>
        </p:txBody>
      </p:sp>
      <p:sp>
        <p:nvSpPr>
          <p:cNvPr id="6" name="页脚占位符 5"/>
          <p:cNvSpPr>
            <a:spLocks noGrp="1"/>
          </p:cNvSpPr>
          <p:nvPr>
            <p:ph type="ftr" sz="quarter" idx="11"/>
          </p:nvPr>
        </p:nvSpPr>
        <p:spPr/>
        <p:txBody>
          <a:bodyPr/>
          <a:lstStyle/>
          <a:p>
            <a:r>
              <a:rPr lang="zh-CN" altLang="en-US"/>
              <a:t>软件工程</a:t>
            </a:r>
          </a:p>
        </p:txBody>
      </p:sp>
    </p:spTree>
    <p:extLst>
      <p:ext uri="{BB962C8B-B14F-4D97-AF65-F5344CB8AC3E}">
        <p14:creationId xmlns:p14="http://schemas.microsoft.com/office/powerpoint/2010/main" val="508182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66359" y="14205"/>
            <a:ext cx="4007262" cy="512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灯片编号占位符 4"/>
          <p:cNvSpPr>
            <a:spLocks noGrp="1"/>
          </p:cNvSpPr>
          <p:nvPr>
            <p:ph type="sldNum" sz="quarter" idx="12"/>
          </p:nvPr>
        </p:nvSpPr>
        <p:spPr/>
        <p:txBody>
          <a:bodyPr/>
          <a:lstStyle/>
          <a:p>
            <a:fld id="{0C913308-F349-4B6D-A68A-DD1791B4A57B}" type="slidenum">
              <a:rPr lang="zh-CN" altLang="en-US" smtClean="0"/>
              <a:pPr/>
              <a:t>55</a:t>
            </a:fld>
            <a:endParaRPr lang="zh-CN" altLang="en-US" dirty="0"/>
          </a:p>
        </p:txBody>
      </p:sp>
      <p:sp>
        <p:nvSpPr>
          <p:cNvPr id="4" name="标题 3"/>
          <p:cNvSpPr>
            <a:spLocks noGrp="1"/>
          </p:cNvSpPr>
          <p:nvPr>
            <p:ph type="title" idx="4294967295"/>
          </p:nvPr>
        </p:nvSpPr>
        <p:spPr>
          <a:xfrm>
            <a:off x="1093788" y="106878"/>
            <a:ext cx="7764462" cy="828675"/>
          </a:xfrm>
        </p:spPr>
        <p:txBody>
          <a:bodyPr>
            <a:normAutofit/>
          </a:bodyPr>
          <a:lstStyle/>
          <a:p>
            <a:r>
              <a:rPr lang="zh-CN" altLang="en-US" dirty="0">
                <a:solidFill>
                  <a:schemeClr val="accent1">
                    <a:lumMod val="50000"/>
                  </a:schemeClr>
                </a:solidFill>
              </a:rPr>
              <a:t>管理员业务用例图</a:t>
            </a:r>
          </a:p>
        </p:txBody>
      </p:sp>
      <p:sp>
        <p:nvSpPr>
          <p:cNvPr id="6" name="日期占位符 5"/>
          <p:cNvSpPr>
            <a:spLocks noGrp="1"/>
          </p:cNvSpPr>
          <p:nvPr>
            <p:ph type="dt" sz="half" idx="10"/>
          </p:nvPr>
        </p:nvSpPr>
        <p:spPr/>
        <p:txBody>
          <a:bodyPr/>
          <a:lstStyle/>
          <a:p>
            <a:fld id="{95794B5F-5784-4A33-A4FA-4C128C38ECF1}" type="datetime1">
              <a:rPr lang="zh-CN" altLang="en-US" smtClean="0"/>
              <a:t>2022/3/30</a:t>
            </a:fld>
            <a:endParaRPr lang="zh-CN" altLang="en-US" dirty="0"/>
          </a:p>
        </p:txBody>
      </p:sp>
      <p:sp>
        <p:nvSpPr>
          <p:cNvPr id="7" name="页脚占位符 6"/>
          <p:cNvSpPr>
            <a:spLocks noGrp="1"/>
          </p:cNvSpPr>
          <p:nvPr>
            <p:ph type="ftr" sz="quarter" idx="11"/>
          </p:nvPr>
        </p:nvSpPr>
        <p:spPr/>
        <p:txBody>
          <a:bodyPr/>
          <a:lstStyle/>
          <a:p>
            <a:r>
              <a:rPr lang="zh-CN" altLang="en-US"/>
              <a:t>软件工程</a:t>
            </a:r>
          </a:p>
        </p:txBody>
      </p:sp>
    </p:spTree>
    <p:extLst>
      <p:ext uri="{BB962C8B-B14F-4D97-AF65-F5344CB8AC3E}">
        <p14:creationId xmlns:p14="http://schemas.microsoft.com/office/powerpoint/2010/main" val="36937234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normAutofit/>
          </a:bodyPr>
          <a:lstStyle/>
          <a:p>
            <a:r>
              <a:rPr lang="zh-CN" altLang="en-US" dirty="0"/>
              <a:t>网上报名系统</a:t>
            </a:r>
            <a:r>
              <a:rPr lang="en-US" altLang="zh-CN" dirty="0"/>
              <a:t>——</a:t>
            </a:r>
            <a:r>
              <a:rPr lang="zh-CN" altLang="en-US" dirty="0"/>
              <a:t>管理员系统用例</a:t>
            </a:r>
          </a:p>
        </p:txBody>
      </p:sp>
      <p:sp>
        <p:nvSpPr>
          <p:cNvPr id="142339" name="Rectangle 3"/>
          <p:cNvSpPr>
            <a:spLocks noGrp="1" noChangeArrowheads="1"/>
          </p:cNvSpPr>
          <p:nvPr>
            <p:ph idx="1"/>
          </p:nvPr>
        </p:nvSpPr>
        <p:spPr/>
        <p:txBody>
          <a:bodyPr>
            <a:normAutofit/>
          </a:bodyPr>
          <a:lstStyle/>
          <a:p>
            <a:pPr marL="0" indent="0" algn="ctr">
              <a:lnSpc>
                <a:spcPct val="120000"/>
              </a:lnSpc>
              <a:buNone/>
            </a:pPr>
            <a:r>
              <a:rPr lang="zh-CN" altLang="en-US" sz="2400" dirty="0"/>
              <a:t>业务用例</a:t>
            </a:r>
            <a:r>
              <a:rPr lang="en-US" altLang="zh-CN" sz="2400" dirty="0"/>
              <a:t>3</a:t>
            </a:r>
            <a:r>
              <a:rPr lang="zh-CN" altLang="en-US" sz="2400" dirty="0"/>
              <a:t>：省队用户管理</a:t>
            </a:r>
            <a:r>
              <a:rPr lang="en-US" altLang="zh-CN" sz="2400" dirty="0"/>
              <a:t>——</a:t>
            </a:r>
            <a:r>
              <a:rPr lang="zh-CN" altLang="en-US" sz="2400" dirty="0"/>
              <a:t>系统用例：省队用户管理</a:t>
            </a:r>
            <a:endParaRPr lang="en-US" altLang="zh-CN" sz="2400" dirty="0"/>
          </a:p>
          <a:p>
            <a:pPr marL="342900" indent="-342900">
              <a:lnSpc>
                <a:spcPct val="120000"/>
              </a:lnSpc>
            </a:pPr>
            <a:r>
              <a:rPr lang="zh-CN" altLang="en-US" sz="2400" dirty="0"/>
              <a:t>在“省队用户管理”用例中，应该提供相应的四种操作给管理员，因此，得到系统用例“添加省队用户”、“删除省队用户”、“修改省队用户信息” 、“查询省队用户信息” 。</a:t>
            </a:r>
            <a:endParaRPr lang="en-US" altLang="zh-CN" sz="2400" dirty="0"/>
          </a:p>
          <a:p>
            <a:pPr marL="342900" indent="-342900">
              <a:lnSpc>
                <a:spcPct val="120000"/>
              </a:lnSpc>
            </a:pPr>
            <a:r>
              <a:rPr lang="zh-CN" altLang="en-US" sz="2400" dirty="0"/>
              <a:t>这四个是系统用例“省队用户管理”的泛化用例。</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56</a:t>
            </a:fld>
            <a:endParaRPr lang="zh-CN" altLang="en-US" dirty="0"/>
          </a:p>
        </p:txBody>
      </p:sp>
      <p:sp>
        <p:nvSpPr>
          <p:cNvPr id="5" name="日期占位符 4"/>
          <p:cNvSpPr>
            <a:spLocks noGrp="1"/>
          </p:cNvSpPr>
          <p:nvPr>
            <p:ph type="dt" sz="half" idx="10"/>
          </p:nvPr>
        </p:nvSpPr>
        <p:spPr/>
        <p:txBody>
          <a:bodyPr/>
          <a:lstStyle/>
          <a:p>
            <a:fld id="{C6D1127F-03DD-4A69-906F-9CFB75151D95}" type="datetime1">
              <a:rPr lang="zh-CN" altLang="en-US" smtClean="0"/>
              <a:t>2022/3/30</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884946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wipe(up)">
                                      <p:cBhvr>
                                        <p:cTn id="7" dur="500"/>
                                        <p:tgtEl>
                                          <p:spTgt spid="142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2339">
                                            <p:txEl>
                                              <p:pRg st="1" end="1"/>
                                            </p:txEl>
                                          </p:spTgt>
                                        </p:tgtEl>
                                        <p:attrNameLst>
                                          <p:attrName>style.visibility</p:attrName>
                                        </p:attrNameLst>
                                      </p:cBhvr>
                                      <p:to>
                                        <p:strVal val="visible"/>
                                      </p:to>
                                    </p:set>
                                    <p:animEffect transition="in" filter="wipe(up)">
                                      <p:cBhvr>
                                        <p:cTn id="12" dur="500"/>
                                        <p:tgtEl>
                                          <p:spTgt spid="1423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2339">
                                            <p:txEl>
                                              <p:pRg st="2" end="2"/>
                                            </p:txEl>
                                          </p:spTgt>
                                        </p:tgtEl>
                                        <p:attrNameLst>
                                          <p:attrName>style.visibility</p:attrName>
                                        </p:attrNameLst>
                                      </p:cBhvr>
                                      <p:to>
                                        <p:strVal val="visible"/>
                                      </p:to>
                                    </p:set>
                                    <p:animEffect transition="in" filter="wipe(up)">
                                      <p:cBhvr>
                                        <p:cTn id="17" dur="500"/>
                                        <p:tgtEl>
                                          <p:spTgt spid="1423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normAutofit/>
          </a:bodyPr>
          <a:lstStyle/>
          <a:p>
            <a:pPr>
              <a:lnSpc>
                <a:spcPct val="90000"/>
              </a:lnSpc>
            </a:pPr>
            <a:r>
              <a:rPr lang="zh-CN" altLang="en-US" dirty="0"/>
              <a:t>管理员省队用户管理用例图</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57</a:t>
            </a:fld>
            <a:endParaRPr lang="zh-CN" altLang="en-US" dirty="0"/>
          </a:p>
        </p:txBody>
      </p:sp>
      <p:pic>
        <p:nvPicPr>
          <p:cNvPr id="47116"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3581" y="724395"/>
            <a:ext cx="5090420" cy="4124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2"/>
          <p:cNvSpPr txBox="1">
            <a:spLocks noChangeArrowheads="1"/>
          </p:cNvSpPr>
          <p:nvPr/>
        </p:nvSpPr>
        <p:spPr>
          <a:xfrm>
            <a:off x="614415" y="1306728"/>
            <a:ext cx="3439166" cy="2792661"/>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just">
              <a:lnSpc>
                <a:spcPct val="150000"/>
              </a:lnSpc>
            </a:pPr>
            <a:r>
              <a:rPr lang="zh-CN" altLang="en-US" sz="2400" dirty="0">
                <a:solidFill>
                  <a:schemeClr val="accent1">
                    <a:lumMod val="50000"/>
                  </a:schemeClr>
                </a:solidFill>
                <a:effectLst/>
                <a:latin typeface="+mj-ea"/>
              </a:rPr>
              <a:t>请分析：</a:t>
            </a:r>
            <a:endParaRPr lang="en-US" altLang="zh-CN" sz="2400" dirty="0">
              <a:solidFill>
                <a:schemeClr val="accent1">
                  <a:lumMod val="50000"/>
                </a:schemeClr>
              </a:solidFill>
              <a:effectLst/>
              <a:latin typeface="+mj-ea"/>
            </a:endParaRPr>
          </a:p>
          <a:p>
            <a:pPr algn="just">
              <a:lnSpc>
                <a:spcPct val="150000"/>
              </a:lnSpc>
            </a:pPr>
            <a:r>
              <a:rPr lang="zh-CN" altLang="en-US" sz="2400" dirty="0">
                <a:solidFill>
                  <a:schemeClr val="accent1">
                    <a:lumMod val="50000"/>
                  </a:schemeClr>
                </a:solidFill>
                <a:effectLst/>
                <a:latin typeface="+mj-ea"/>
              </a:rPr>
              <a:t>系统用例“单位管理”、“运动员管理” 、“竞赛项目管理”、“赛事管理”。</a:t>
            </a:r>
          </a:p>
        </p:txBody>
      </p:sp>
      <p:sp>
        <p:nvSpPr>
          <p:cNvPr id="5" name="日期占位符 4"/>
          <p:cNvSpPr>
            <a:spLocks noGrp="1"/>
          </p:cNvSpPr>
          <p:nvPr>
            <p:ph type="dt" sz="half" idx="10"/>
          </p:nvPr>
        </p:nvSpPr>
        <p:spPr/>
        <p:txBody>
          <a:bodyPr/>
          <a:lstStyle/>
          <a:p>
            <a:fld id="{D4EF125A-9199-4DB3-B5B3-786CDCC93A8B}" type="datetime1">
              <a:rPr lang="zh-CN" altLang="en-US" smtClean="0"/>
              <a:t>2022/3/30</a:t>
            </a:fld>
            <a:endParaRPr lang="zh-CN" altLang="en-US"/>
          </a:p>
        </p:txBody>
      </p:sp>
      <p:sp>
        <p:nvSpPr>
          <p:cNvPr id="6" name="页脚占位符 5"/>
          <p:cNvSpPr>
            <a:spLocks noGrp="1"/>
          </p:cNvSpPr>
          <p:nvPr>
            <p:ph type="ftr" sz="quarter" idx="11"/>
          </p:nvPr>
        </p:nvSpPr>
        <p:spPr/>
        <p:txBody>
          <a:bodyPr/>
          <a:lstStyle/>
          <a:p>
            <a:r>
              <a:rPr lang="zh-CN" altLang="en-US"/>
              <a:t>软件工程</a:t>
            </a:r>
          </a:p>
        </p:txBody>
      </p:sp>
    </p:spTree>
    <p:extLst>
      <p:ext uri="{BB962C8B-B14F-4D97-AF65-F5344CB8AC3E}">
        <p14:creationId xmlns:p14="http://schemas.microsoft.com/office/powerpoint/2010/main" val="382396784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7116"/>
                                        </p:tgtEl>
                                        <p:attrNameLst>
                                          <p:attrName>style.visibility</p:attrName>
                                        </p:attrNameLst>
                                      </p:cBhvr>
                                      <p:to>
                                        <p:strVal val="visible"/>
                                      </p:to>
                                    </p:set>
                                    <p:animEffect transition="in" filter="randombar(horizontal)">
                                      <p:cBhvr>
                                        <p:cTn id="7" dur="500"/>
                                        <p:tgtEl>
                                          <p:spTgt spid="471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wipe(up)">
                                      <p:cBhvr>
                                        <p:cTn id="12" dur="500"/>
                                        <p:tgtEl>
                                          <p:spTgt spid="12">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animEffect transition="in" filter="wipe(up)">
                                      <p:cBhvr>
                                        <p:cTn id="15"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normAutofit/>
          </a:bodyPr>
          <a:lstStyle/>
          <a:p>
            <a:r>
              <a:rPr lang="zh-CN" altLang="en-US" dirty="0"/>
              <a:t>网上报名系统</a:t>
            </a:r>
            <a:r>
              <a:rPr lang="en-US" altLang="zh-CN" dirty="0"/>
              <a:t>——</a:t>
            </a:r>
            <a:r>
              <a:rPr lang="zh-CN" altLang="en-US" dirty="0"/>
              <a:t>管理员系统用例</a:t>
            </a:r>
          </a:p>
        </p:txBody>
      </p:sp>
      <p:sp>
        <p:nvSpPr>
          <p:cNvPr id="133123" name="Rectangle 3"/>
          <p:cNvSpPr>
            <a:spLocks noGrp="1" noChangeArrowheads="1"/>
          </p:cNvSpPr>
          <p:nvPr>
            <p:ph idx="1"/>
          </p:nvPr>
        </p:nvSpPr>
        <p:spPr>
          <a:xfrm>
            <a:off x="815599" y="926275"/>
            <a:ext cx="8042651" cy="3800104"/>
          </a:xfrm>
        </p:spPr>
        <p:txBody>
          <a:bodyPr>
            <a:noAutofit/>
          </a:bodyPr>
          <a:lstStyle/>
          <a:p>
            <a:pPr marL="0" indent="0" algn="ctr">
              <a:lnSpc>
                <a:spcPct val="100000"/>
              </a:lnSpc>
              <a:spcBef>
                <a:spcPts val="600"/>
              </a:spcBef>
              <a:buNone/>
            </a:pPr>
            <a:r>
              <a:rPr lang="zh-CN" altLang="en-US" sz="2400" dirty="0"/>
              <a:t>业务用例</a:t>
            </a:r>
            <a:r>
              <a:rPr lang="en-US" altLang="zh-CN" sz="2400" dirty="0"/>
              <a:t>4</a:t>
            </a:r>
            <a:r>
              <a:rPr lang="zh-CN" altLang="en-US" sz="2400" dirty="0"/>
              <a:t>：报名管理</a:t>
            </a:r>
            <a:r>
              <a:rPr lang="en-US" altLang="zh-CN" sz="2400" dirty="0"/>
              <a:t>——</a:t>
            </a:r>
            <a:r>
              <a:rPr lang="zh-CN" altLang="en-US" sz="2400" dirty="0"/>
              <a:t>系统用例：报名管理</a:t>
            </a:r>
            <a:endParaRPr lang="en-US" altLang="zh-CN" sz="2400" dirty="0"/>
          </a:p>
          <a:p>
            <a:pPr marL="342900" indent="-342900">
              <a:lnSpc>
                <a:spcPct val="100000"/>
              </a:lnSpc>
              <a:spcBef>
                <a:spcPts val="600"/>
              </a:spcBef>
            </a:pPr>
            <a:r>
              <a:rPr lang="zh-CN" altLang="en-US" sz="2100" dirty="0"/>
              <a:t>在业务用例“报名管理”的中，有两个泛化用例</a:t>
            </a:r>
            <a:r>
              <a:rPr lang="en-US" altLang="zh-CN" sz="2100" dirty="0"/>
              <a:t>——</a:t>
            </a:r>
            <a:r>
              <a:rPr lang="zh-CN" altLang="en-US" sz="2100" dirty="0"/>
              <a:t>“</a:t>
            </a:r>
            <a:r>
              <a:rPr lang="zh-CN" altLang="en-US" sz="2100" dirty="0">
                <a:solidFill>
                  <a:srgbClr val="FF0000"/>
                </a:solidFill>
              </a:rPr>
              <a:t>报名单位管理</a:t>
            </a:r>
            <a:r>
              <a:rPr lang="zh-CN" altLang="en-US" sz="2100" dirty="0"/>
              <a:t>”和“</a:t>
            </a:r>
            <a:r>
              <a:rPr lang="zh-CN" altLang="en-US" sz="2100" dirty="0">
                <a:solidFill>
                  <a:srgbClr val="FF0000"/>
                </a:solidFill>
              </a:rPr>
              <a:t>报名运动员管理</a:t>
            </a:r>
            <a:r>
              <a:rPr lang="zh-CN" altLang="en-US" sz="2100" dirty="0"/>
              <a:t>”。</a:t>
            </a:r>
          </a:p>
          <a:p>
            <a:pPr marL="342900" indent="-342900">
              <a:lnSpc>
                <a:spcPct val="100000"/>
              </a:lnSpc>
              <a:spcBef>
                <a:spcPts val="600"/>
              </a:spcBef>
            </a:pPr>
            <a:r>
              <a:rPr lang="zh-CN" altLang="en-US" sz="2100" dirty="0"/>
              <a:t>在</a:t>
            </a:r>
            <a:r>
              <a:rPr lang="en-US" altLang="zh-CN" sz="2100" dirty="0"/>
              <a:t>”</a:t>
            </a:r>
            <a:r>
              <a:rPr lang="zh-CN" altLang="en-US" sz="2100" dirty="0">
                <a:solidFill>
                  <a:srgbClr val="FF0000"/>
                </a:solidFill>
              </a:rPr>
              <a:t>报名单位管理</a:t>
            </a:r>
            <a:r>
              <a:rPr lang="en-US" altLang="zh-CN" sz="2100" dirty="0"/>
              <a:t>”</a:t>
            </a:r>
            <a:r>
              <a:rPr lang="zh-CN" altLang="en-US" sz="2100" dirty="0"/>
              <a:t>用例中，应该提供相应的两种操作给用户，因此，得到系统用例“新增报名单位信息”、“查询报名单位信息” 。这两个系统用例是系统用例“报名单位管理”的泛化用例。</a:t>
            </a:r>
            <a:endParaRPr lang="en-US" altLang="zh-CN" sz="2100" dirty="0"/>
          </a:p>
          <a:p>
            <a:pPr marL="342900" indent="-342900">
              <a:lnSpc>
                <a:spcPct val="100000"/>
              </a:lnSpc>
              <a:spcBef>
                <a:spcPts val="600"/>
              </a:spcBef>
            </a:pPr>
            <a:r>
              <a:rPr lang="zh-CN" altLang="en-US" sz="2100" dirty="0"/>
              <a:t>在</a:t>
            </a:r>
            <a:r>
              <a:rPr lang="en-US" altLang="zh-CN" sz="2100" dirty="0"/>
              <a:t>”</a:t>
            </a:r>
            <a:r>
              <a:rPr lang="zh-CN" altLang="en-US" sz="2100" dirty="0">
                <a:solidFill>
                  <a:srgbClr val="FF0000"/>
                </a:solidFill>
              </a:rPr>
              <a:t>报名运动员管理</a:t>
            </a:r>
            <a:r>
              <a:rPr lang="en-US" altLang="zh-CN" sz="2100" dirty="0"/>
              <a:t>”</a:t>
            </a:r>
            <a:r>
              <a:rPr lang="zh-CN" altLang="en-US" sz="2100" dirty="0"/>
              <a:t>用例中，应该提供相应的两种操作给用户，因此，得到系统用例“修改报名运动员信息”、“查询报名运动员信息” 。这两个系统用例是系统用例“报名运动员管理”的泛化用例。</a:t>
            </a:r>
            <a:endParaRPr lang="en-US" altLang="zh-CN" sz="2100" dirty="0"/>
          </a:p>
          <a:p>
            <a:pPr marL="342900" indent="-342900">
              <a:lnSpc>
                <a:spcPct val="100000"/>
              </a:lnSpc>
              <a:spcBef>
                <a:spcPts val="600"/>
              </a:spcBef>
            </a:pP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58</a:t>
            </a:fld>
            <a:endParaRPr lang="zh-CN" altLang="en-US" dirty="0"/>
          </a:p>
        </p:txBody>
      </p:sp>
      <p:sp>
        <p:nvSpPr>
          <p:cNvPr id="5" name="日期占位符 4"/>
          <p:cNvSpPr>
            <a:spLocks noGrp="1"/>
          </p:cNvSpPr>
          <p:nvPr>
            <p:ph type="dt" sz="half" idx="10"/>
          </p:nvPr>
        </p:nvSpPr>
        <p:spPr/>
        <p:txBody>
          <a:bodyPr/>
          <a:lstStyle/>
          <a:p>
            <a:fld id="{FD4B12D0-58D6-4240-80F2-C0EF0A7BC957}" type="datetime1">
              <a:rPr lang="zh-CN" altLang="en-US" smtClean="0"/>
              <a:t>2022/3/30</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520361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Effect transition="in" filter="wipe(up)">
                                      <p:cBhvr>
                                        <p:cTn id="7" dur="500"/>
                                        <p:tgtEl>
                                          <p:spTgt spid="13312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33123">
                                            <p:txEl>
                                              <p:pRg st="1" end="1"/>
                                            </p:txEl>
                                          </p:spTgt>
                                        </p:tgtEl>
                                        <p:attrNameLst>
                                          <p:attrName>style.visibility</p:attrName>
                                        </p:attrNameLst>
                                      </p:cBhvr>
                                      <p:to>
                                        <p:strVal val="visible"/>
                                      </p:to>
                                    </p:set>
                                    <p:animEffect transition="in" filter="wipe(up)">
                                      <p:cBhvr>
                                        <p:cTn id="11" dur="500"/>
                                        <p:tgtEl>
                                          <p:spTgt spid="13312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33123">
                                            <p:txEl>
                                              <p:pRg st="2" end="2"/>
                                            </p:txEl>
                                          </p:spTgt>
                                        </p:tgtEl>
                                        <p:attrNameLst>
                                          <p:attrName>style.visibility</p:attrName>
                                        </p:attrNameLst>
                                      </p:cBhvr>
                                      <p:to>
                                        <p:strVal val="visible"/>
                                      </p:to>
                                    </p:set>
                                    <p:animEffect transition="in" filter="wipe(up)">
                                      <p:cBhvr>
                                        <p:cTn id="16" dur="500"/>
                                        <p:tgtEl>
                                          <p:spTgt spid="13312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33123">
                                            <p:txEl>
                                              <p:pRg st="3" end="3"/>
                                            </p:txEl>
                                          </p:spTgt>
                                        </p:tgtEl>
                                        <p:attrNameLst>
                                          <p:attrName>style.visibility</p:attrName>
                                        </p:attrNameLst>
                                      </p:cBhvr>
                                      <p:to>
                                        <p:strVal val="visible"/>
                                      </p:to>
                                    </p:set>
                                    <p:animEffect transition="in" filter="wipe(up)">
                                      <p:cBhvr>
                                        <p:cTn id="21" dur="500"/>
                                        <p:tgtEl>
                                          <p:spTgt spid="1331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70"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954" y="511279"/>
            <a:ext cx="5441167" cy="4547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2"/>
          <p:cNvSpPr txBox="1">
            <a:spLocks noChangeArrowheads="1"/>
          </p:cNvSpPr>
          <p:nvPr/>
        </p:nvSpPr>
        <p:spPr>
          <a:xfrm>
            <a:off x="1267691" y="99799"/>
            <a:ext cx="5826919" cy="85725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nSpc>
                <a:spcPct val="90000"/>
              </a:lnSpc>
            </a:pPr>
            <a:r>
              <a:rPr lang="zh-CN" altLang="en-US" sz="2800" dirty="0">
                <a:solidFill>
                  <a:schemeClr val="accent1">
                    <a:lumMod val="50000"/>
                  </a:schemeClr>
                </a:solidFill>
                <a:effectLst/>
                <a:latin typeface="+mj-ea"/>
              </a:rPr>
              <a:t>管理员省队用户管理用例图</a:t>
            </a:r>
            <a:endParaRPr lang="zh-CN" altLang="en-US" sz="2400" dirty="0">
              <a:solidFill>
                <a:schemeClr val="accent1">
                  <a:lumMod val="50000"/>
                </a:schemeClr>
              </a:solidFill>
              <a:effectLst/>
              <a:latin typeface="+mj-ea"/>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59</a:t>
            </a:fld>
            <a:endParaRPr lang="zh-CN" altLang="en-US" dirty="0"/>
          </a:p>
        </p:txBody>
      </p:sp>
      <p:sp>
        <p:nvSpPr>
          <p:cNvPr id="5" name="日期占位符 4"/>
          <p:cNvSpPr>
            <a:spLocks noGrp="1"/>
          </p:cNvSpPr>
          <p:nvPr>
            <p:ph type="dt" sz="half" idx="10"/>
          </p:nvPr>
        </p:nvSpPr>
        <p:spPr/>
        <p:txBody>
          <a:bodyPr/>
          <a:lstStyle/>
          <a:p>
            <a:fld id="{37EE960C-B1A1-49E0-B985-A4A1095680B1}" type="datetime1">
              <a:rPr lang="zh-CN" altLang="en-US" smtClean="0"/>
              <a:t>2022/3/30</a:t>
            </a:fld>
            <a:endParaRPr lang="zh-CN" altLang="en-US" dirty="0"/>
          </a:p>
        </p:txBody>
      </p:sp>
      <p:sp>
        <p:nvSpPr>
          <p:cNvPr id="6" name="页脚占位符 5"/>
          <p:cNvSpPr>
            <a:spLocks noGrp="1"/>
          </p:cNvSpPr>
          <p:nvPr>
            <p:ph type="ftr" sz="quarter" idx="11"/>
          </p:nvPr>
        </p:nvSpPr>
        <p:spPr/>
        <p:txBody>
          <a:bodyPr/>
          <a:lstStyle/>
          <a:p>
            <a:r>
              <a:rPr lang="zh-CN" altLang="en-US"/>
              <a:t>软件工程</a:t>
            </a:r>
          </a:p>
        </p:txBody>
      </p:sp>
    </p:spTree>
    <p:extLst>
      <p:ext uri="{BB962C8B-B14F-4D97-AF65-F5344CB8AC3E}">
        <p14:creationId xmlns:p14="http://schemas.microsoft.com/office/powerpoint/2010/main" val="1612402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5070"/>
                                        </p:tgtEl>
                                        <p:attrNameLst>
                                          <p:attrName>style.visibility</p:attrName>
                                        </p:attrNameLst>
                                      </p:cBhvr>
                                      <p:to>
                                        <p:strVal val="visible"/>
                                      </p:to>
                                    </p:set>
                                    <p:animEffect transition="in" filter="wipe(up)">
                                      <p:cBhvr>
                                        <p:cTn id="7" dur="500"/>
                                        <p:tgtEl>
                                          <p:spTgt spid="45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DB343838-C273-4CF9-8934-94A38FCCB929}"/>
              </a:ext>
            </a:extLst>
          </p:cNvPr>
          <p:cNvSpPr>
            <a:spLocks noGrp="1"/>
          </p:cNvSpPr>
          <p:nvPr>
            <p:ph type="dt" sz="half" idx="10"/>
          </p:nvPr>
        </p:nvSpPr>
        <p:spPr/>
        <p:txBody>
          <a:bodyPr/>
          <a:lstStyle/>
          <a:p>
            <a:fld id="{8CE9B229-E0D3-4CDA-9E39-F0C557B47BDC}" type="datetime1">
              <a:rPr lang="zh-CN" altLang="en-US" smtClean="0"/>
              <a:t>2022/3/30</a:t>
            </a:fld>
            <a:endParaRPr lang="zh-CN" altLang="en-US"/>
          </a:p>
        </p:txBody>
      </p:sp>
      <p:sp>
        <p:nvSpPr>
          <p:cNvPr id="4" name="页脚占位符 3">
            <a:extLst>
              <a:ext uri="{FF2B5EF4-FFF2-40B4-BE49-F238E27FC236}">
                <a16:creationId xmlns:a16="http://schemas.microsoft.com/office/drawing/2014/main" id="{38B8624D-64E8-48A3-8F77-C42B0BE6B90B}"/>
              </a:ext>
            </a:extLst>
          </p:cNvPr>
          <p:cNvSpPr>
            <a:spLocks noGrp="1"/>
          </p:cNvSpPr>
          <p:nvPr>
            <p:ph type="ftr" sz="quarter" idx="11"/>
          </p:nvPr>
        </p:nvSpPr>
        <p:spPr/>
        <p:txBody>
          <a:bodyPr/>
          <a:lstStyle/>
          <a:p>
            <a:r>
              <a:rPr lang="zh-CN" altLang="en-US"/>
              <a:t>软件工程</a:t>
            </a:r>
          </a:p>
        </p:txBody>
      </p:sp>
      <p:sp>
        <p:nvSpPr>
          <p:cNvPr id="5" name="灯片编号占位符 4">
            <a:extLst>
              <a:ext uri="{FF2B5EF4-FFF2-40B4-BE49-F238E27FC236}">
                <a16:creationId xmlns:a16="http://schemas.microsoft.com/office/drawing/2014/main" id="{F7106C77-C125-4A97-9092-FEFEAF19ABB8}"/>
              </a:ext>
            </a:extLst>
          </p:cNvPr>
          <p:cNvSpPr>
            <a:spLocks noGrp="1"/>
          </p:cNvSpPr>
          <p:nvPr>
            <p:ph type="sldNum" sz="quarter" idx="12"/>
          </p:nvPr>
        </p:nvSpPr>
        <p:spPr/>
        <p:txBody>
          <a:bodyPr/>
          <a:lstStyle/>
          <a:p>
            <a:fld id="{F528F39D-B5E5-4CA7-906C-979D5A62978D}" type="slidenum">
              <a:rPr lang="zh-CN" altLang="en-US" smtClean="0"/>
              <a:pPr/>
              <a:t>6</a:t>
            </a:fld>
            <a:endParaRPr lang="zh-CN" altLang="en-US"/>
          </a:p>
        </p:txBody>
      </p:sp>
      <p:sp>
        <p:nvSpPr>
          <p:cNvPr id="9" name="文本框 8">
            <a:extLst>
              <a:ext uri="{FF2B5EF4-FFF2-40B4-BE49-F238E27FC236}">
                <a16:creationId xmlns:a16="http://schemas.microsoft.com/office/drawing/2014/main" id="{C1C52FC3-E997-4635-8D0B-D3FA0D298E00}"/>
              </a:ext>
            </a:extLst>
          </p:cNvPr>
          <p:cNvSpPr txBox="1"/>
          <p:nvPr/>
        </p:nvSpPr>
        <p:spPr>
          <a:xfrm>
            <a:off x="741685" y="1018309"/>
            <a:ext cx="8026977" cy="3323987"/>
          </a:xfrm>
          <a:prstGeom prst="rect">
            <a:avLst/>
          </a:prstGeom>
          <a:noFill/>
        </p:spPr>
        <p:txBody>
          <a:bodyPr wrap="square">
            <a:spAutoFit/>
          </a:bodyPr>
          <a:lstStyle/>
          <a:p>
            <a:pPr algn="l" eaLnBrk="1" hangingPunct="1">
              <a:buFont typeface="Wingdings" panose="05000000000000000000" pitchFamily="2" charset="2"/>
              <a:buAutoNum type="arabicPeriod"/>
            </a:pPr>
            <a:r>
              <a:rPr lang="zh-CN" altLang="en-US" sz="1400" b="0" dirty="0"/>
              <a:t>需求获取：</a:t>
            </a:r>
          </a:p>
          <a:p>
            <a:pPr marL="800100" lvl="1" indent="-342900" algn="l" eaLnBrk="1" hangingPunct="1">
              <a:buFont typeface="Arial" panose="020B0604020202020204" pitchFamily="34" charset="0"/>
              <a:buChar char="•"/>
            </a:pPr>
            <a:r>
              <a:rPr lang="zh-CN" altLang="zh-CN" sz="1400" b="0" dirty="0"/>
              <a:t>调查软件需求</a:t>
            </a:r>
            <a:r>
              <a:rPr lang="zh-CN" altLang="en-US" sz="1400" b="0" dirty="0"/>
              <a:t>，弄清</a:t>
            </a:r>
            <a:r>
              <a:rPr lang="zh-CN" altLang="zh-CN" sz="1400" b="0" dirty="0"/>
              <a:t>用户对目标软件系统在功能、性能、行为、设计约束等方面的期望。</a:t>
            </a:r>
            <a:endParaRPr lang="zh-CN" altLang="en-US" sz="1400" b="0" dirty="0"/>
          </a:p>
          <a:p>
            <a:pPr marL="800100" lvl="1" indent="-342900" algn="l" eaLnBrk="1" hangingPunct="1">
              <a:buFont typeface="Arial" panose="020B0604020202020204" pitchFamily="34" charset="0"/>
              <a:buChar char="•"/>
            </a:pPr>
            <a:r>
              <a:rPr lang="zh-CN" altLang="zh-CN" sz="1400" b="0" dirty="0"/>
              <a:t>手段：通过现场调查、核实、归纳，用自然语言描述。</a:t>
            </a:r>
            <a:endParaRPr lang="zh-CN" altLang="en-US" sz="1400" b="0" dirty="0"/>
          </a:p>
          <a:p>
            <a:pPr algn="l" eaLnBrk="1" hangingPunct="1">
              <a:buFont typeface="Wingdings" panose="05000000000000000000" pitchFamily="2" charset="2"/>
              <a:buNone/>
            </a:pPr>
            <a:r>
              <a:rPr lang="en-US" altLang="zh-CN" sz="1400" b="0" dirty="0"/>
              <a:t>2.</a:t>
            </a:r>
            <a:r>
              <a:rPr lang="zh-CN" altLang="en-US" sz="1400" b="0" dirty="0"/>
              <a:t>需求</a:t>
            </a:r>
            <a:r>
              <a:rPr lang="zh-CN" altLang="zh-CN" sz="1400" b="0" dirty="0"/>
              <a:t>建模</a:t>
            </a:r>
            <a:r>
              <a:rPr lang="zh-CN" altLang="en-US" sz="1400" b="0" dirty="0"/>
              <a:t>：</a:t>
            </a:r>
          </a:p>
          <a:p>
            <a:pPr marL="800100" lvl="1" indent="-342900" algn="l" eaLnBrk="1" hangingPunct="1">
              <a:buFont typeface="Arial" panose="020B0604020202020204" pitchFamily="34" charset="0"/>
              <a:buChar char="•"/>
            </a:pPr>
            <a:r>
              <a:rPr lang="zh-CN" altLang="zh-CN" sz="1400" b="0" dirty="0"/>
              <a:t>是对现实世界进行抽象的过程</a:t>
            </a:r>
            <a:r>
              <a:rPr lang="zh-CN" altLang="en-US" sz="1400" b="0" dirty="0"/>
              <a:t>。</a:t>
            </a:r>
            <a:r>
              <a:rPr lang="zh-CN" altLang="zh-CN" sz="1400" b="0" dirty="0"/>
              <a:t>通过符号和文字说明描述系统模型使用户和开发者间建立共同语言基础，消除理解上的歧义；</a:t>
            </a:r>
            <a:endParaRPr lang="zh-CN" altLang="en-US" sz="1400" b="0" dirty="0"/>
          </a:p>
          <a:p>
            <a:pPr marL="800100" lvl="1" indent="-342900" algn="l" eaLnBrk="1" hangingPunct="1">
              <a:buFont typeface="Arial" panose="020B0604020202020204" pitchFamily="34" charset="0"/>
              <a:buChar char="•"/>
            </a:pPr>
            <a:r>
              <a:rPr lang="zh-CN" altLang="zh-CN" sz="1400" b="0" dirty="0"/>
              <a:t>从原始模型分析找寻目标模型</a:t>
            </a:r>
            <a:r>
              <a:rPr lang="zh-CN" altLang="en-US" sz="1400" b="0" dirty="0"/>
              <a:t>，</a:t>
            </a:r>
            <a:r>
              <a:rPr lang="zh-CN" altLang="zh-CN" sz="1400" b="0" dirty="0"/>
              <a:t>从物理模型过渡到逻辑模型，作为设计阶段的依据；</a:t>
            </a:r>
            <a:endParaRPr lang="zh-CN" altLang="en-US" sz="1400" b="0" dirty="0"/>
          </a:p>
          <a:p>
            <a:pPr marL="800100" lvl="1" indent="-342900" algn="l" eaLnBrk="1" hangingPunct="1">
              <a:buFont typeface="Arial" panose="020B0604020202020204" pitchFamily="34" charset="0"/>
              <a:buChar char="•"/>
            </a:pPr>
            <a:r>
              <a:rPr lang="zh-CN" altLang="zh-CN" sz="1400" b="0" dirty="0"/>
              <a:t>手段：采用建模语言和工具</a:t>
            </a:r>
            <a:endParaRPr lang="zh-CN" altLang="en-US" sz="1400" b="0" dirty="0"/>
          </a:p>
          <a:p>
            <a:pPr algn="l" eaLnBrk="1" hangingPunct="1"/>
            <a:r>
              <a:rPr lang="zh-CN" altLang="en-US" sz="1400" b="0" dirty="0"/>
              <a:t>3</a:t>
            </a:r>
            <a:r>
              <a:rPr lang="en-US" altLang="zh-CN" sz="1400" b="0" dirty="0"/>
              <a:t>.</a:t>
            </a:r>
            <a:r>
              <a:rPr lang="zh-CN" altLang="zh-CN" sz="1400" b="0" dirty="0"/>
              <a:t>需求说明</a:t>
            </a:r>
            <a:r>
              <a:rPr lang="zh-CN" altLang="en-US" sz="1400" b="0" dirty="0"/>
              <a:t>：</a:t>
            </a:r>
          </a:p>
          <a:p>
            <a:pPr marL="800100" lvl="1" indent="-342900" algn="l" eaLnBrk="1" hangingPunct="1">
              <a:buFont typeface="Arial" panose="020B0604020202020204" pitchFamily="34" charset="0"/>
              <a:buChar char="•"/>
            </a:pPr>
            <a:r>
              <a:rPr lang="zh-CN" altLang="en-US" sz="1400" b="0" dirty="0"/>
              <a:t>需求说明</a:t>
            </a:r>
            <a:r>
              <a:rPr lang="zh-CN" altLang="zh-CN" sz="1400" b="0" dirty="0"/>
              <a:t>书是需求分析阶段的最终成果，也是需求分析阶段复审的依据；是用户领域专家、</a:t>
            </a:r>
            <a:r>
              <a:rPr lang="zh-CN" altLang="en-US" sz="1400" b="0" dirty="0"/>
              <a:t>    </a:t>
            </a:r>
            <a:r>
              <a:rPr lang="zh-CN" altLang="zh-CN" sz="1400" b="0" dirty="0"/>
              <a:t>软件分析师、软件设计师共同交流的途径和媒介；是交付给用户文档的一部份；</a:t>
            </a:r>
            <a:endParaRPr lang="zh-CN" altLang="en-US" sz="1400" b="0" dirty="0"/>
          </a:p>
          <a:p>
            <a:pPr marL="800100" lvl="1" indent="-342900" algn="l" eaLnBrk="1" hangingPunct="1">
              <a:buFont typeface="Arial" panose="020B0604020202020204" pitchFamily="34" charset="0"/>
              <a:buChar char="•"/>
            </a:pPr>
            <a:r>
              <a:rPr lang="zh-CN" altLang="zh-CN" sz="1400" b="0" dirty="0"/>
              <a:t>手段：编写文档</a:t>
            </a:r>
            <a:endParaRPr lang="zh-CN" altLang="en-US" sz="1400" b="0" dirty="0"/>
          </a:p>
          <a:p>
            <a:pPr lvl="0" algn="l" eaLnBrk="1" hangingPunct="1"/>
            <a:r>
              <a:rPr lang="zh-CN" altLang="en-US" sz="1400" b="0" dirty="0"/>
              <a:t>4</a:t>
            </a:r>
            <a:r>
              <a:rPr lang="en-US" altLang="zh-CN" sz="1400" b="0" dirty="0"/>
              <a:t>.</a:t>
            </a:r>
            <a:r>
              <a:rPr lang="zh-CN" altLang="en-US" sz="1400" b="0" dirty="0"/>
              <a:t>需求评审：</a:t>
            </a:r>
          </a:p>
          <a:p>
            <a:pPr marL="800100" lvl="1" indent="-342900" algn="l" eaLnBrk="1" hangingPunct="1">
              <a:buFont typeface="Arial" panose="020B0604020202020204" pitchFamily="34" charset="0"/>
              <a:buChar char="•"/>
            </a:pPr>
            <a:r>
              <a:rPr lang="zh-CN" altLang="zh-CN" sz="1400" b="0" dirty="0"/>
              <a:t>根据需求说明书，对需求的正确性、一致性、完整性、无二义行进行评审、确认。</a:t>
            </a:r>
          </a:p>
          <a:p>
            <a:pPr marL="800100" lvl="1" indent="-342900" algn="l" eaLnBrk="1" hangingPunct="1">
              <a:buFont typeface="Arial" panose="020B0604020202020204" pitchFamily="34" charset="0"/>
              <a:buChar char="•"/>
            </a:pPr>
            <a:r>
              <a:rPr lang="zh-CN" altLang="zh-CN" sz="1400" b="0" dirty="0"/>
              <a:t>手段：分析师、设计师、客户会审文档</a:t>
            </a:r>
          </a:p>
        </p:txBody>
      </p:sp>
    </p:spTree>
    <p:extLst>
      <p:ext uri="{BB962C8B-B14F-4D97-AF65-F5344CB8AC3E}">
        <p14:creationId xmlns:p14="http://schemas.microsoft.com/office/powerpoint/2010/main" val="1049790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zh-CN" altLang="en-US" dirty="0"/>
              <a:t>新增系统用例</a:t>
            </a:r>
            <a:r>
              <a:rPr lang="en-US" altLang="zh-CN" dirty="0"/>
              <a:t>——“</a:t>
            </a:r>
            <a:r>
              <a:rPr lang="zh-CN" altLang="en-US" dirty="0"/>
              <a:t>登录”和“注销”</a:t>
            </a:r>
          </a:p>
        </p:txBody>
      </p:sp>
      <p:sp>
        <p:nvSpPr>
          <p:cNvPr id="144387" name="Rectangle 3"/>
          <p:cNvSpPr>
            <a:spLocks noGrp="1" noChangeArrowheads="1"/>
          </p:cNvSpPr>
          <p:nvPr>
            <p:ph idx="1"/>
          </p:nvPr>
        </p:nvSpPr>
        <p:spPr/>
        <p:txBody>
          <a:bodyPr>
            <a:normAutofit/>
          </a:bodyPr>
          <a:lstStyle/>
          <a:p>
            <a:pPr marL="342900" indent="-342900">
              <a:spcBef>
                <a:spcPts val="900"/>
              </a:spcBef>
            </a:pPr>
            <a:r>
              <a:rPr lang="zh-CN" altLang="en-US" sz="2200" dirty="0"/>
              <a:t>为了保证该系统的使用安全，系统需要为工作人员提供两个操作“登录”和“注销”。其中，系统用例“登录”是所有其他系统用例的包含（</a:t>
            </a:r>
            <a:r>
              <a:rPr lang="en-US" altLang="zh-CN" sz="2200" dirty="0"/>
              <a:t>include</a:t>
            </a:r>
            <a:r>
              <a:rPr lang="zh-CN" altLang="en-US" sz="2200" dirty="0"/>
              <a:t>）用例，而其他系统用例是“注销”的包含（</a:t>
            </a:r>
            <a:r>
              <a:rPr lang="en-US" altLang="zh-CN" sz="2200" dirty="0"/>
              <a:t>include</a:t>
            </a:r>
            <a:r>
              <a:rPr lang="zh-CN" altLang="en-US" sz="2200" dirty="0"/>
              <a:t>）用例。</a:t>
            </a:r>
          </a:p>
          <a:p>
            <a:pPr marL="342900" indent="-342900">
              <a:spcBef>
                <a:spcPts val="900"/>
              </a:spcBef>
            </a:pPr>
            <a:r>
              <a:rPr lang="zh-CN" altLang="en-US" sz="2200" dirty="0"/>
              <a:t>而这两个系统用例并没有对应的业务用例。</a:t>
            </a:r>
          </a:p>
          <a:p>
            <a:pPr marL="342900" indent="-342900">
              <a:spcBef>
                <a:spcPts val="900"/>
              </a:spcBef>
            </a:pPr>
            <a:r>
              <a:rPr lang="zh-CN" altLang="en-US" sz="2200" dirty="0">
                <a:solidFill>
                  <a:srgbClr val="FF0000"/>
                </a:solidFill>
              </a:rPr>
              <a:t>由此可见，业务用例描述的是用户的实际业务情况。而系统用例描述的是系统为用户的操作。</a:t>
            </a:r>
          </a:p>
          <a:p>
            <a:pPr marL="342900" indent="-342900">
              <a:spcBef>
                <a:spcPts val="900"/>
              </a:spcBef>
            </a:pPr>
            <a:r>
              <a:rPr lang="zh-CN" altLang="en-US" sz="2200" dirty="0"/>
              <a:t>每一个业务用例都必须在系统用例中找到对应。</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60</a:t>
            </a:fld>
            <a:endParaRPr lang="zh-CN" altLang="en-US" dirty="0"/>
          </a:p>
        </p:txBody>
      </p:sp>
      <p:sp>
        <p:nvSpPr>
          <p:cNvPr id="5" name="日期占位符 4"/>
          <p:cNvSpPr>
            <a:spLocks noGrp="1"/>
          </p:cNvSpPr>
          <p:nvPr>
            <p:ph type="dt" sz="half" idx="10"/>
          </p:nvPr>
        </p:nvSpPr>
        <p:spPr/>
        <p:txBody>
          <a:bodyPr/>
          <a:lstStyle/>
          <a:p>
            <a:fld id="{14E9AB04-00A1-40CA-A85A-C03E15220156}" type="datetime1">
              <a:rPr lang="zh-CN" altLang="en-US" smtClean="0"/>
              <a:t>2022/3/30</a:t>
            </a:fld>
            <a:endParaRPr lang="zh-CN" altLang="en-US" dirty="0"/>
          </a:p>
        </p:txBody>
      </p:sp>
      <p:sp>
        <p:nvSpPr>
          <p:cNvPr id="6" name="页脚占位符 5"/>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4288794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animEffect transition="in" filter="wipe(up)">
                                      <p:cBhvr>
                                        <p:cTn id="7" dur="500"/>
                                        <p:tgtEl>
                                          <p:spTgt spid="144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4387">
                                            <p:txEl>
                                              <p:pRg st="1" end="1"/>
                                            </p:txEl>
                                          </p:spTgt>
                                        </p:tgtEl>
                                        <p:attrNameLst>
                                          <p:attrName>style.visibility</p:attrName>
                                        </p:attrNameLst>
                                      </p:cBhvr>
                                      <p:to>
                                        <p:strVal val="visible"/>
                                      </p:to>
                                    </p:set>
                                    <p:animEffect transition="in" filter="wipe(up)">
                                      <p:cBhvr>
                                        <p:cTn id="12" dur="500"/>
                                        <p:tgtEl>
                                          <p:spTgt spid="1443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4387">
                                            <p:txEl>
                                              <p:pRg st="2" end="2"/>
                                            </p:txEl>
                                          </p:spTgt>
                                        </p:tgtEl>
                                        <p:attrNameLst>
                                          <p:attrName>style.visibility</p:attrName>
                                        </p:attrNameLst>
                                      </p:cBhvr>
                                      <p:to>
                                        <p:strVal val="visible"/>
                                      </p:to>
                                    </p:set>
                                    <p:animEffect transition="in" filter="wipe(up)">
                                      <p:cBhvr>
                                        <p:cTn id="17" dur="500"/>
                                        <p:tgtEl>
                                          <p:spTgt spid="1443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44387">
                                            <p:txEl>
                                              <p:pRg st="3" end="3"/>
                                            </p:txEl>
                                          </p:spTgt>
                                        </p:tgtEl>
                                        <p:attrNameLst>
                                          <p:attrName>style.visibility</p:attrName>
                                        </p:attrNameLst>
                                      </p:cBhvr>
                                      <p:to>
                                        <p:strVal val="visible"/>
                                      </p:to>
                                    </p:set>
                                    <p:animEffect transition="in" filter="wipe(up)">
                                      <p:cBhvr>
                                        <p:cTn id="22" dur="500"/>
                                        <p:tgtEl>
                                          <p:spTgt spid="1443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0C913308-F349-4B6D-A68A-DD1791B4A57B}" type="slidenum">
              <a:rPr lang="zh-CN" altLang="en-US" smtClean="0"/>
              <a:pPr/>
              <a:t>61</a:t>
            </a:fld>
            <a:endParaRPr lang="zh-CN" altLang="en-US" dirty="0"/>
          </a:p>
        </p:txBody>
      </p:sp>
      <p:sp>
        <p:nvSpPr>
          <p:cNvPr id="149506" name="Rectangle 2"/>
          <p:cNvSpPr>
            <a:spLocks noGrp="1" noChangeArrowheads="1"/>
          </p:cNvSpPr>
          <p:nvPr>
            <p:ph type="title" idx="4294967295"/>
          </p:nvPr>
        </p:nvSpPr>
        <p:spPr>
          <a:xfrm>
            <a:off x="111714" y="1294410"/>
            <a:ext cx="3498383" cy="1496292"/>
          </a:xfrm>
          <a:prstGeom prst="rect">
            <a:avLst/>
          </a:prstGeom>
        </p:spPr>
        <p:txBody>
          <a:bodyPr vert="horz" anchor="ctr">
            <a:noAutofit/>
          </a:bodyPr>
          <a:lstStyle/>
          <a:p>
            <a:pPr algn="just">
              <a:lnSpc>
                <a:spcPct val="150000"/>
              </a:lnSpc>
            </a:pPr>
            <a:r>
              <a:rPr lang="zh-CN" altLang="en-US" dirty="0">
                <a:solidFill>
                  <a:schemeClr val="accent1">
                    <a:lumMod val="50000"/>
                  </a:schemeClr>
                </a:solidFill>
              </a:rPr>
              <a:t>省队用户</a:t>
            </a:r>
            <a:r>
              <a:rPr lang="zh-CN" altLang="en-US" b="1" dirty="0">
                <a:solidFill>
                  <a:schemeClr val="accent1">
                    <a:lumMod val="50000"/>
                  </a:schemeClr>
                </a:solidFill>
              </a:rPr>
              <a:t>系统用例图</a:t>
            </a:r>
          </a:p>
        </p:txBody>
      </p:sp>
      <p:pic>
        <p:nvPicPr>
          <p:cNvPr id="51217" name="Picture 17"/>
          <p:cNvPicPr>
            <a:picLocks noChangeAspect="1" noChangeArrowheads="1"/>
          </p:cNvPicPr>
          <p:nvPr/>
        </p:nvPicPr>
        <p:blipFill rotWithShape="1">
          <a:blip r:embed="rId3">
            <a:extLst>
              <a:ext uri="{28A0092B-C50C-407E-A947-70E740481C1C}">
                <a14:useLocalDpi xmlns:a14="http://schemas.microsoft.com/office/drawing/2010/main" val="0"/>
              </a:ext>
            </a:extLst>
          </a:blip>
          <a:srcRect l="11762" t="3535" r="7867" b="6332"/>
          <a:stretch/>
        </p:blipFill>
        <p:spPr bwMode="auto">
          <a:xfrm>
            <a:off x="3857061" y="9650"/>
            <a:ext cx="4905780" cy="5086350"/>
          </a:xfrm>
          <a:prstGeom prst="rect">
            <a:avLst/>
          </a:prstGeom>
          <a:ln>
            <a:noFill/>
          </a:ln>
        </p:spPr>
        <p:style>
          <a:lnRef idx="2">
            <a:schemeClr val="accent1"/>
          </a:lnRef>
          <a:fillRef idx="1">
            <a:schemeClr val="lt1"/>
          </a:fillRef>
          <a:effectRef idx="0">
            <a:schemeClr val="accent1"/>
          </a:effectRef>
          <a:fontRef idx="minor">
            <a:schemeClr val="dk1"/>
          </a:fontRef>
        </p:style>
      </p:pic>
      <p:sp>
        <p:nvSpPr>
          <p:cNvPr id="6" name="日期占位符 5"/>
          <p:cNvSpPr>
            <a:spLocks noGrp="1"/>
          </p:cNvSpPr>
          <p:nvPr>
            <p:ph type="dt" sz="half" idx="10"/>
          </p:nvPr>
        </p:nvSpPr>
        <p:spPr/>
        <p:txBody>
          <a:bodyPr/>
          <a:lstStyle/>
          <a:p>
            <a:fld id="{80501A59-0ADE-4E6A-BEA7-E80BC5928CDE}" type="datetime1">
              <a:rPr lang="zh-CN" altLang="en-US" smtClean="0"/>
              <a:t>2022/3/30</a:t>
            </a:fld>
            <a:endParaRPr lang="zh-CN" altLang="en-US" dirty="0"/>
          </a:p>
        </p:txBody>
      </p:sp>
      <p:sp>
        <p:nvSpPr>
          <p:cNvPr id="7" name="页脚占位符 6"/>
          <p:cNvSpPr>
            <a:spLocks noGrp="1"/>
          </p:cNvSpPr>
          <p:nvPr>
            <p:ph type="ftr" sz="quarter" idx="11"/>
          </p:nvPr>
        </p:nvSpPr>
        <p:spPr/>
        <p:txBody>
          <a:bodyPr/>
          <a:lstStyle/>
          <a:p>
            <a:r>
              <a:rPr lang="zh-CN" altLang="en-US"/>
              <a:t>软件工程</a:t>
            </a:r>
          </a:p>
        </p:txBody>
      </p:sp>
    </p:spTree>
    <p:extLst>
      <p:ext uri="{BB962C8B-B14F-4D97-AF65-F5344CB8AC3E}">
        <p14:creationId xmlns:p14="http://schemas.microsoft.com/office/powerpoint/2010/main" val="7064176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7"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12808" t="3858" r="8368" b="6483"/>
          <a:stretch/>
        </p:blipFill>
        <p:spPr bwMode="auto">
          <a:xfrm>
            <a:off x="4194313" y="-11875"/>
            <a:ext cx="4663937" cy="5143500"/>
          </a:xfrm>
          <a:prstGeom prst="rect">
            <a:avLst/>
          </a:prstGeom>
          <a:ln>
            <a:noFill/>
          </a:ln>
        </p:spPr>
        <p:style>
          <a:lnRef idx="2">
            <a:schemeClr val="accent1"/>
          </a:lnRef>
          <a:fillRef idx="1">
            <a:schemeClr val="lt1"/>
          </a:fillRef>
          <a:effectRef idx="0">
            <a:schemeClr val="accent1"/>
          </a:effectRef>
          <a:fontRef idx="minor">
            <a:schemeClr val="dk1"/>
          </a:fontRef>
        </p:style>
      </p:pic>
      <p:sp>
        <p:nvSpPr>
          <p:cNvPr id="9" name="Rectangle 2"/>
          <p:cNvSpPr txBox="1">
            <a:spLocks noChangeArrowheads="1"/>
          </p:cNvSpPr>
          <p:nvPr/>
        </p:nvSpPr>
        <p:spPr>
          <a:xfrm>
            <a:off x="756783" y="391886"/>
            <a:ext cx="3253839" cy="3623160"/>
          </a:xfrm>
          <a:prstGeom prst="rect">
            <a:avLst/>
          </a:prstGeom>
        </p:spPr>
        <p:txBody>
          <a:bodyPr vert="horz" anchor="ct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zh-CN" altLang="en-US" sz="2800" b="1" dirty="0">
                <a:solidFill>
                  <a:schemeClr val="accent1">
                    <a:lumMod val="50000"/>
                  </a:schemeClr>
                </a:solidFill>
              </a:rPr>
              <a:t>管理员系统用例图</a:t>
            </a:r>
          </a:p>
        </p:txBody>
      </p:sp>
      <p:sp>
        <p:nvSpPr>
          <p:cNvPr id="4" name="日期占位符 3"/>
          <p:cNvSpPr>
            <a:spLocks noGrp="1"/>
          </p:cNvSpPr>
          <p:nvPr>
            <p:ph type="dt" sz="half" idx="10"/>
          </p:nvPr>
        </p:nvSpPr>
        <p:spPr/>
        <p:txBody>
          <a:bodyPr/>
          <a:lstStyle/>
          <a:p>
            <a:fld id="{D592F701-9C6E-4A77-B8FB-D9DB67197A7B}" type="datetime1">
              <a:rPr lang="zh-CN" altLang="en-US" smtClean="0"/>
              <a:t>2022/3/30</a:t>
            </a:fld>
            <a:endParaRPr lang="zh-CN" altLang="en-US"/>
          </a:p>
        </p:txBody>
      </p:sp>
      <p:sp>
        <p:nvSpPr>
          <p:cNvPr id="6" name="页脚占位符 5"/>
          <p:cNvSpPr>
            <a:spLocks noGrp="1"/>
          </p:cNvSpPr>
          <p:nvPr>
            <p:ph type="ftr" sz="quarter" idx="11"/>
          </p:nvPr>
        </p:nvSpPr>
        <p:spPr/>
        <p:txBody>
          <a:bodyPr/>
          <a:lstStyle/>
          <a:p>
            <a:r>
              <a:rPr lang="zh-CN" altLang="en-US"/>
              <a:t>软件工程</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62</a:t>
            </a:fld>
            <a:endParaRPr lang="zh-CN" altLang="en-US" dirty="0"/>
          </a:p>
        </p:txBody>
      </p:sp>
    </p:spTree>
    <p:extLst>
      <p:ext uri="{BB962C8B-B14F-4D97-AF65-F5344CB8AC3E}">
        <p14:creationId xmlns:p14="http://schemas.microsoft.com/office/powerpoint/2010/main" val="17286237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768097" y="1315091"/>
            <a:ext cx="7832833" cy="3416929"/>
          </a:xfrm>
        </p:spPr>
        <p:txBody>
          <a:bodyPr/>
          <a:lstStyle/>
          <a:p>
            <a:r>
              <a:rPr lang="zh-CN" altLang="en-US" dirty="0"/>
              <a:t>随着对需求的深入理解及与用户不断的沟通交流，进一步对用例进行细化，并根据实际需要，加入一些前期没有被标识出来的用例，转化为系统用例模型。</a:t>
            </a:r>
            <a:endParaRPr lang="en-US" altLang="zh-CN" dirty="0"/>
          </a:p>
          <a:p>
            <a:endParaRPr lang="zh-CN" altLang="en-US" dirty="0"/>
          </a:p>
        </p:txBody>
      </p:sp>
      <p:sp>
        <p:nvSpPr>
          <p:cNvPr id="4" name="日期占位符 3"/>
          <p:cNvSpPr>
            <a:spLocks noGrp="1"/>
          </p:cNvSpPr>
          <p:nvPr>
            <p:ph type="dt" sz="half" idx="10"/>
          </p:nvPr>
        </p:nvSpPr>
        <p:spPr/>
        <p:txBody>
          <a:bodyPr/>
          <a:lstStyle/>
          <a:p>
            <a:fld id="{B349E028-0205-4E9B-845E-5E306C030144}" type="datetime1">
              <a:rPr lang="zh-CN" altLang="en-US" smtClean="0"/>
              <a:t>2022/3/30</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63</a:t>
            </a:fld>
            <a:endParaRPr lang="zh-CN" altLang="en-US"/>
          </a:p>
        </p:txBody>
      </p:sp>
    </p:spTree>
    <p:extLst>
      <p:ext uri="{BB962C8B-B14F-4D97-AF65-F5344CB8AC3E}">
        <p14:creationId xmlns:p14="http://schemas.microsoft.com/office/powerpoint/2010/main" val="33100589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68097" y="1012752"/>
            <a:ext cx="4513606" cy="3429280"/>
          </a:xfrm>
        </p:spPr>
        <p:txBody>
          <a:bodyPr>
            <a:normAutofit/>
          </a:bodyPr>
          <a:lstStyle/>
          <a:p>
            <a:pPr>
              <a:lnSpc>
                <a:spcPct val="120000"/>
              </a:lnSpc>
              <a:spcBef>
                <a:spcPts val="450"/>
              </a:spcBef>
            </a:pPr>
            <a:r>
              <a:rPr lang="zh-CN" altLang="en-US" b="1" dirty="0"/>
              <a:t>需求建模</a:t>
            </a:r>
            <a:endParaRPr lang="en-US" altLang="zh-CN" b="1" dirty="0"/>
          </a:p>
          <a:p>
            <a:pPr marL="994320" lvl="1" indent="-342900">
              <a:lnSpc>
                <a:spcPct val="120000"/>
              </a:lnSpc>
              <a:spcBef>
                <a:spcPts val="900"/>
              </a:spcBef>
              <a:buClr>
                <a:srgbClr val="CA0098"/>
              </a:buClr>
              <a:buFont typeface="Arial" panose="020B0604020202020204" pitchFamily="34" charset="0"/>
              <a:buChar char="♥"/>
            </a:pPr>
            <a:r>
              <a:rPr lang="en-US" altLang="zh-CN" dirty="0"/>
              <a:t>UML</a:t>
            </a:r>
            <a:r>
              <a:rPr lang="zh-CN" altLang="en-US" dirty="0"/>
              <a:t>语言概述</a:t>
            </a:r>
            <a:endParaRPr lang="en-US" altLang="zh-CN" dirty="0"/>
          </a:p>
          <a:p>
            <a:pPr marL="994320" lvl="1" indent="-342900">
              <a:lnSpc>
                <a:spcPct val="120000"/>
              </a:lnSpc>
              <a:spcBef>
                <a:spcPts val="900"/>
              </a:spcBef>
              <a:buClr>
                <a:srgbClr val="CA0098"/>
              </a:buClr>
              <a:buFont typeface="Arial" panose="020B0604020202020204" pitchFamily="34" charset="0"/>
              <a:buChar char="♥"/>
            </a:pPr>
            <a:r>
              <a:rPr lang="zh-CN" altLang="en-US" dirty="0"/>
              <a:t>用例图的相关知识</a:t>
            </a:r>
          </a:p>
          <a:p>
            <a:pPr marL="994320" lvl="1" indent="-342900">
              <a:lnSpc>
                <a:spcPct val="120000"/>
              </a:lnSpc>
              <a:spcBef>
                <a:spcPts val="900"/>
              </a:spcBef>
              <a:buClr>
                <a:srgbClr val="CA0098"/>
              </a:buClr>
              <a:buFont typeface="Arial" panose="020B0604020202020204" pitchFamily="34" charset="0"/>
              <a:buChar char="♥"/>
            </a:pPr>
            <a:r>
              <a:rPr lang="zh-CN" altLang="en-US" dirty="0"/>
              <a:t>业务用例建模</a:t>
            </a:r>
          </a:p>
          <a:p>
            <a:pPr marL="994320" lvl="1" indent="-342900">
              <a:lnSpc>
                <a:spcPct val="120000"/>
              </a:lnSpc>
              <a:spcBef>
                <a:spcPts val="900"/>
              </a:spcBef>
              <a:buClr>
                <a:srgbClr val="CA0098"/>
              </a:buClr>
              <a:buFont typeface="Arial" panose="020B0604020202020204" pitchFamily="34" charset="0"/>
              <a:buChar char="♥"/>
            </a:pPr>
            <a:endParaRPr lang="en-US" altLang="zh-CN"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64</a:t>
            </a:fld>
            <a:endParaRPr lang="zh-CN" altLang="en-US" dirty="0"/>
          </a:p>
        </p:txBody>
      </p:sp>
      <p:sp>
        <p:nvSpPr>
          <p:cNvPr id="4" name="标题 3"/>
          <p:cNvSpPr>
            <a:spLocks noGrp="1"/>
          </p:cNvSpPr>
          <p:nvPr>
            <p:ph type="title"/>
          </p:nvPr>
        </p:nvSpPr>
        <p:spPr/>
        <p:txBody>
          <a:bodyPr/>
          <a:lstStyle/>
          <a:p>
            <a:r>
              <a:rPr lang="zh-CN" altLang="en-US" dirty="0"/>
              <a:t>本课小结</a:t>
            </a:r>
          </a:p>
        </p:txBody>
      </p:sp>
      <p:grpSp>
        <p:nvGrpSpPr>
          <p:cNvPr id="7" name="Group 6"/>
          <p:cNvGrpSpPr/>
          <p:nvPr/>
        </p:nvGrpSpPr>
        <p:grpSpPr>
          <a:xfrm>
            <a:off x="5567279" y="1461741"/>
            <a:ext cx="3209575" cy="3270280"/>
            <a:chOff x="3827463" y="1565275"/>
            <a:chExt cx="1195388" cy="1271588"/>
          </a:xfrm>
          <a:solidFill>
            <a:srgbClr val="92D050"/>
          </a:solidFill>
        </p:grpSpPr>
        <p:sp>
          <p:nvSpPr>
            <p:cNvPr id="8" name="Freeform 70"/>
            <p:cNvSpPr>
              <a:spLocks/>
            </p:cNvSpPr>
            <p:nvPr/>
          </p:nvSpPr>
          <p:spPr bwMode="auto">
            <a:xfrm>
              <a:off x="4010026" y="1708150"/>
              <a:ext cx="835025" cy="1128713"/>
            </a:xfrm>
            <a:custGeom>
              <a:avLst/>
              <a:gdLst/>
              <a:ahLst/>
              <a:cxnLst>
                <a:cxn ang="0">
                  <a:pos x="104" y="385"/>
                </a:cxn>
                <a:cxn ang="0">
                  <a:pos x="112" y="230"/>
                </a:cxn>
                <a:cxn ang="0">
                  <a:pos x="6" y="164"/>
                </a:cxn>
                <a:cxn ang="0">
                  <a:pos x="121" y="191"/>
                </a:cxn>
                <a:cxn ang="0">
                  <a:pos x="126" y="93"/>
                </a:cxn>
                <a:cxn ang="0">
                  <a:pos x="76" y="29"/>
                </a:cxn>
                <a:cxn ang="0">
                  <a:pos x="132" y="61"/>
                </a:cxn>
                <a:cxn ang="0">
                  <a:pos x="174" y="5"/>
                </a:cxn>
                <a:cxn ang="0">
                  <a:pos x="149" y="79"/>
                </a:cxn>
                <a:cxn ang="0">
                  <a:pos x="171" y="196"/>
                </a:cxn>
                <a:cxn ang="0">
                  <a:pos x="277" y="149"/>
                </a:cxn>
                <a:cxn ang="0">
                  <a:pos x="177" y="228"/>
                </a:cxn>
                <a:cxn ang="0">
                  <a:pos x="178" y="385"/>
                </a:cxn>
                <a:cxn ang="0">
                  <a:pos x="104" y="385"/>
                </a:cxn>
              </a:cxnLst>
              <a:rect l="0" t="0" r="r" b="b"/>
              <a:pathLst>
                <a:path w="285" h="385">
                  <a:moveTo>
                    <a:pt x="104" y="385"/>
                  </a:moveTo>
                  <a:cubicBezTo>
                    <a:pt x="104" y="385"/>
                    <a:pt x="139" y="260"/>
                    <a:pt x="112" y="230"/>
                  </a:cubicBezTo>
                  <a:cubicBezTo>
                    <a:pt x="64" y="179"/>
                    <a:pt x="0" y="166"/>
                    <a:pt x="6" y="164"/>
                  </a:cubicBezTo>
                  <a:cubicBezTo>
                    <a:pt x="44" y="154"/>
                    <a:pt x="105" y="205"/>
                    <a:pt x="121" y="191"/>
                  </a:cubicBezTo>
                  <a:cubicBezTo>
                    <a:pt x="134" y="180"/>
                    <a:pt x="136" y="117"/>
                    <a:pt x="126" y="93"/>
                  </a:cubicBezTo>
                  <a:cubicBezTo>
                    <a:pt x="107" y="46"/>
                    <a:pt x="60" y="29"/>
                    <a:pt x="76" y="29"/>
                  </a:cubicBezTo>
                  <a:cubicBezTo>
                    <a:pt x="98" y="29"/>
                    <a:pt x="128" y="66"/>
                    <a:pt x="132" y="61"/>
                  </a:cubicBezTo>
                  <a:cubicBezTo>
                    <a:pt x="137" y="57"/>
                    <a:pt x="164" y="0"/>
                    <a:pt x="174" y="5"/>
                  </a:cubicBezTo>
                  <a:cubicBezTo>
                    <a:pt x="177" y="7"/>
                    <a:pt x="149" y="36"/>
                    <a:pt x="149" y="79"/>
                  </a:cubicBezTo>
                  <a:cubicBezTo>
                    <a:pt x="149" y="121"/>
                    <a:pt x="154" y="206"/>
                    <a:pt x="171" y="196"/>
                  </a:cubicBezTo>
                  <a:cubicBezTo>
                    <a:pt x="200" y="178"/>
                    <a:pt x="257" y="147"/>
                    <a:pt x="277" y="149"/>
                  </a:cubicBezTo>
                  <a:cubicBezTo>
                    <a:pt x="285" y="150"/>
                    <a:pt x="196" y="185"/>
                    <a:pt x="177" y="228"/>
                  </a:cubicBezTo>
                  <a:cubicBezTo>
                    <a:pt x="161" y="264"/>
                    <a:pt x="170" y="373"/>
                    <a:pt x="178" y="385"/>
                  </a:cubicBezTo>
                  <a:lnTo>
                    <a:pt x="104" y="385"/>
                  </a:lnTo>
                  <a:close/>
                </a:path>
              </a:pathLst>
            </a:custGeom>
            <a:solidFill>
              <a:srgbClr val="B6531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9" name="Freeform 71"/>
            <p:cNvSpPr>
              <a:spLocks/>
            </p:cNvSpPr>
            <p:nvPr/>
          </p:nvSpPr>
          <p:spPr bwMode="auto">
            <a:xfrm>
              <a:off x="4495801" y="2089150"/>
              <a:ext cx="166688" cy="114300"/>
            </a:xfrm>
            <a:custGeom>
              <a:avLst/>
              <a:gdLst/>
              <a:ahLst/>
              <a:cxnLst>
                <a:cxn ang="0">
                  <a:pos x="27" y="39"/>
                </a:cxn>
                <a:cxn ang="0">
                  <a:pos x="20" y="0"/>
                </a:cxn>
                <a:cxn ang="0">
                  <a:pos x="27" y="39"/>
                </a:cxn>
              </a:cxnLst>
              <a:rect l="0" t="0" r="r" b="b"/>
              <a:pathLst>
                <a:path w="57" h="39">
                  <a:moveTo>
                    <a:pt x="27" y="39"/>
                  </a:moveTo>
                  <a:cubicBezTo>
                    <a:pt x="27" y="39"/>
                    <a:pt x="0" y="36"/>
                    <a:pt x="20" y="0"/>
                  </a:cubicBezTo>
                  <a:cubicBezTo>
                    <a:pt x="20" y="0"/>
                    <a:pt x="57" y="26"/>
                    <a:pt x="27" y="3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0" name="Freeform 72"/>
            <p:cNvSpPr>
              <a:spLocks/>
            </p:cNvSpPr>
            <p:nvPr/>
          </p:nvSpPr>
          <p:spPr bwMode="auto">
            <a:xfrm>
              <a:off x="4621213" y="2025650"/>
              <a:ext cx="161925" cy="117475"/>
            </a:xfrm>
            <a:custGeom>
              <a:avLst/>
              <a:gdLst/>
              <a:ahLst/>
              <a:cxnLst>
                <a:cxn ang="0">
                  <a:pos x="23" y="40"/>
                </a:cxn>
                <a:cxn ang="0">
                  <a:pos x="27" y="0"/>
                </a:cxn>
                <a:cxn ang="0">
                  <a:pos x="23" y="40"/>
                </a:cxn>
              </a:cxnLst>
              <a:rect l="0" t="0" r="r" b="b"/>
              <a:pathLst>
                <a:path w="55" h="40">
                  <a:moveTo>
                    <a:pt x="23" y="40"/>
                  </a:moveTo>
                  <a:cubicBezTo>
                    <a:pt x="23" y="40"/>
                    <a:pt x="0" y="32"/>
                    <a:pt x="27" y="0"/>
                  </a:cubicBezTo>
                  <a:cubicBezTo>
                    <a:pt x="27" y="0"/>
                    <a:pt x="55" y="35"/>
                    <a:pt x="23" y="4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1" name="Freeform 73"/>
            <p:cNvSpPr>
              <a:spLocks/>
            </p:cNvSpPr>
            <p:nvPr/>
          </p:nvSpPr>
          <p:spPr bwMode="auto">
            <a:xfrm>
              <a:off x="4718051" y="1971675"/>
              <a:ext cx="173038" cy="138113"/>
            </a:xfrm>
            <a:custGeom>
              <a:avLst/>
              <a:gdLst/>
              <a:ahLst/>
              <a:cxnLst>
                <a:cxn ang="0">
                  <a:pos x="22" y="47"/>
                </a:cxn>
                <a:cxn ang="0">
                  <a:pos x="40" y="0"/>
                </a:cxn>
                <a:cxn ang="0">
                  <a:pos x="22" y="47"/>
                </a:cxn>
              </a:cxnLst>
              <a:rect l="0" t="0" r="r" b="b"/>
              <a:pathLst>
                <a:path w="59" h="47">
                  <a:moveTo>
                    <a:pt x="22" y="47"/>
                  </a:moveTo>
                  <a:cubicBezTo>
                    <a:pt x="22" y="47"/>
                    <a:pt x="0" y="25"/>
                    <a:pt x="40" y="0"/>
                  </a:cubicBezTo>
                  <a:cubicBezTo>
                    <a:pt x="40" y="0"/>
                    <a:pt x="59" y="43"/>
                    <a:pt x="22" y="4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2" name="Freeform 74"/>
            <p:cNvSpPr>
              <a:spLocks/>
            </p:cNvSpPr>
            <p:nvPr/>
          </p:nvSpPr>
          <p:spPr bwMode="auto">
            <a:xfrm>
              <a:off x="4873626" y="2009775"/>
              <a:ext cx="149225" cy="117475"/>
            </a:xfrm>
            <a:custGeom>
              <a:avLst/>
              <a:gdLst/>
              <a:ahLst/>
              <a:cxnLst>
                <a:cxn ang="0">
                  <a:pos x="4" y="24"/>
                </a:cxn>
                <a:cxn ang="0">
                  <a:pos x="51" y="10"/>
                </a:cxn>
                <a:cxn ang="0">
                  <a:pos x="39" y="25"/>
                </a:cxn>
                <a:cxn ang="0">
                  <a:pos x="4" y="24"/>
                </a:cxn>
              </a:cxnLst>
              <a:rect l="0" t="0" r="r" b="b"/>
              <a:pathLst>
                <a:path w="51" h="40">
                  <a:moveTo>
                    <a:pt x="4" y="24"/>
                  </a:moveTo>
                  <a:cubicBezTo>
                    <a:pt x="4" y="24"/>
                    <a:pt x="0" y="0"/>
                    <a:pt x="51" y="10"/>
                  </a:cubicBezTo>
                  <a:cubicBezTo>
                    <a:pt x="51" y="10"/>
                    <a:pt x="46" y="15"/>
                    <a:pt x="39" y="25"/>
                  </a:cubicBezTo>
                  <a:cubicBezTo>
                    <a:pt x="32" y="34"/>
                    <a:pt x="11" y="40"/>
                    <a:pt x="4" y="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3" name="Freeform 75"/>
            <p:cNvSpPr>
              <a:spLocks/>
            </p:cNvSpPr>
            <p:nvPr/>
          </p:nvSpPr>
          <p:spPr bwMode="auto">
            <a:xfrm>
              <a:off x="4827588" y="2165350"/>
              <a:ext cx="131763" cy="92075"/>
            </a:xfrm>
            <a:custGeom>
              <a:avLst/>
              <a:gdLst/>
              <a:ahLst/>
              <a:cxnLst>
                <a:cxn ang="0">
                  <a:pos x="14" y="0"/>
                </a:cxn>
                <a:cxn ang="0">
                  <a:pos x="45" y="20"/>
                </a:cxn>
                <a:cxn ang="0">
                  <a:pos x="9" y="16"/>
                </a:cxn>
                <a:cxn ang="0">
                  <a:pos x="14" y="0"/>
                </a:cxn>
              </a:cxnLst>
              <a:rect l="0" t="0" r="r" b="b"/>
              <a:pathLst>
                <a:path w="45" h="31">
                  <a:moveTo>
                    <a:pt x="14" y="0"/>
                  </a:moveTo>
                  <a:cubicBezTo>
                    <a:pt x="14" y="0"/>
                    <a:pt x="40" y="3"/>
                    <a:pt x="45" y="20"/>
                  </a:cubicBezTo>
                  <a:cubicBezTo>
                    <a:pt x="45" y="20"/>
                    <a:pt x="28" y="31"/>
                    <a:pt x="9" y="16"/>
                  </a:cubicBezTo>
                  <a:cubicBezTo>
                    <a:pt x="0" y="8"/>
                    <a:pt x="6" y="1"/>
                    <a:pt x="14"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4" name="Freeform 76"/>
            <p:cNvSpPr>
              <a:spLocks/>
            </p:cNvSpPr>
            <p:nvPr/>
          </p:nvSpPr>
          <p:spPr bwMode="auto">
            <a:xfrm>
              <a:off x="4751388" y="2212975"/>
              <a:ext cx="104775" cy="111125"/>
            </a:xfrm>
            <a:custGeom>
              <a:avLst/>
              <a:gdLst/>
              <a:ahLst/>
              <a:cxnLst>
                <a:cxn ang="0">
                  <a:pos x="6" y="8"/>
                </a:cxn>
                <a:cxn ang="0">
                  <a:pos x="27" y="11"/>
                </a:cxn>
                <a:cxn ang="0">
                  <a:pos x="36" y="38"/>
                </a:cxn>
                <a:cxn ang="0">
                  <a:pos x="5" y="23"/>
                </a:cxn>
                <a:cxn ang="0">
                  <a:pos x="6" y="8"/>
                </a:cxn>
              </a:cxnLst>
              <a:rect l="0" t="0" r="r" b="b"/>
              <a:pathLst>
                <a:path w="36" h="38">
                  <a:moveTo>
                    <a:pt x="6" y="8"/>
                  </a:moveTo>
                  <a:cubicBezTo>
                    <a:pt x="6" y="8"/>
                    <a:pt x="17" y="0"/>
                    <a:pt x="27" y="11"/>
                  </a:cubicBezTo>
                  <a:cubicBezTo>
                    <a:pt x="36" y="21"/>
                    <a:pt x="34" y="33"/>
                    <a:pt x="36" y="38"/>
                  </a:cubicBezTo>
                  <a:cubicBezTo>
                    <a:pt x="36" y="38"/>
                    <a:pt x="14" y="35"/>
                    <a:pt x="5" y="23"/>
                  </a:cubicBezTo>
                  <a:cubicBezTo>
                    <a:pt x="0" y="16"/>
                    <a:pt x="4" y="11"/>
                    <a:pt x="6" y="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5" name="Freeform 77"/>
            <p:cNvSpPr>
              <a:spLocks/>
            </p:cNvSpPr>
            <p:nvPr/>
          </p:nvSpPr>
          <p:spPr bwMode="auto">
            <a:xfrm>
              <a:off x="4638676" y="2279650"/>
              <a:ext cx="138113" cy="111125"/>
            </a:xfrm>
            <a:custGeom>
              <a:avLst/>
              <a:gdLst/>
              <a:ahLst/>
              <a:cxnLst>
                <a:cxn ang="0">
                  <a:pos x="15" y="5"/>
                </a:cxn>
                <a:cxn ang="0">
                  <a:pos x="39" y="12"/>
                </a:cxn>
                <a:cxn ang="0">
                  <a:pos x="47" y="35"/>
                </a:cxn>
                <a:cxn ang="0">
                  <a:pos x="15" y="5"/>
                </a:cxn>
              </a:cxnLst>
              <a:rect l="0" t="0" r="r" b="b"/>
              <a:pathLst>
                <a:path w="47" h="38">
                  <a:moveTo>
                    <a:pt x="15" y="5"/>
                  </a:moveTo>
                  <a:cubicBezTo>
                    <a:pt x="15" y="5"/>
                    <a:pt x="31" y="0"/>
                    <a:pt x="39" y="12"/>
                  </a:cubicBezTo>
                  <a:cubicBezTo>
                    <a:pt x="47" y="23"/>
                    <a:pt x="44" y="31"/>
                    <a:pt x="47" y="35"/>
                  </a:cubicBezTo>
                  <a:cubicBezTo>
                    <a:pt x="47" y="35"/>
                    <a:pt x="0" y="38"/>
                    <a:pt x="15"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6" name="Freeform 78"/>
            <p:cNvSpPr>
              <a:spLocks/>
            </p:cNvSpPr>
            <p:nvPr/>
          </p:nvSpPr>
          <p:spPr bwMode="auto">
            <a:xfrm>
              <a:off x="4132263" y="2089150"/>
              <a:ext cx="123825" cy="117475"/>
            </a:xfrm>
            <a:custGeom>
              <a:avLst/>
              <a:gdLst/>
              <a:ahLst/>
              <a:cxnLst>
                <a:cxn ang="0">
                  <a:pos x="22" y="35"/>
                </a:cxn>
                <a:cxn ang="0">
                  <a:pos x="40" y="0"/>
                </a:cxn>
                <a:cxn ang="0">
                  <a:pos x="40" y="17"/>
                </a:cxn>
                <a:cxn ang="0">
                  <a:pos x="22" y="35"/>
                </a:cxn>
              </a:cxnLst>
              <a:rect l="0" t="0" r="r" b="b"/>
              <a:pathLst>
                <a:path w="42" h="40">
                  <a:moveTo>
                    <a:pt x="22" y="35"/>
                  </a:moveTo>
                  <a:cubicBezTo>
                    <a:pt x="22" y="35"/>
                    <a:pt x="0" y="19"/>
                    <a:pt x="40" y="0"/>
                  </a:cubicBezTo>
                  <a:cubicBezTo>
                    <a:pt x="40" y="0"/>
                    <a:pt x="39" y="8"/>
                    <a:pt x="40" y="17"/>
                  </a:cubicBezTo>
                  <a:cubicBezTo>
                    <a:pt x="42" y="25"/>
                    <a:pt x="36" y="40"/>
                    <a:pt x="22" y="3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7" name="Freeform 79"/>
            <p:cNvSpPr>
              <a:spLocks/>
            </p:cNvSpPr>
            <p:nvPr/>
          </p:nvSpPr>
          <p:spPr bwMode="auto">
            <a:xfrm>
              <a:off x="4067176" y="2036763"/>
              <a:ext cx="112713" cy="123825"/>
            </a:xfrm>
            <a:custGeom>
              <a:avLst/>
              <a:gdLst/>
              <a:ahLst/>
              <a:cxnLst>
                <a:cxn ang="0">
                  <a:pos x="11" y="36"/>
                </a:cxn>
                <a:cxn ang="0">
                  <a:pos x="17" y="6"/>
                </a:cxn>
                <a:cxn ang="0">
                  <a:pos x="28" y="0"/>
                </a:cxn>
                <a:cxn ang="0">
                  <a:pos x="25" y="39"/>
                </a:cxn>
                <a:cxn ang="0">
                  <a:pos x="11" y="36"/>
                </a:cxn>
              </a:cxnLst>
              <a:rect l="0" t="0" r="r" b="b"/>
              <a:pathLst>
                <a:path w="38" h="42">
                  <a:moveTo>
                    <a:pt x="11" y="36"/>
                  </a:moveTo>
                  <a:cubicBezTo>
                    <a:pt x="11" y="36"/>
                    <a:pt x="0" y="21"/>
                    <a:pt x="17" y="6"/>
                  </a:cubicBezTo>
                  <a:cubicBezTo>
                    <a:pt x="21" y="3"/>
                    <a:pt x="28" y="0"/>
                    <a:pt x="28" y="0"/>
                  </a:cubicBezTo>
                  <a:cubicBezTo>
                    <a:pt x="28" y="0"/>
                    <a:pt x="38" y="31"/>
                    <a:pt x="25" y="39"/>
                  </a:cubicBezTo>
                  <a:cubicBezTo>
                    <a:pt x="20" y="42"/>
                    <a:pt x="14" y="41"/>
                    <a:pt x="11" y="3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8" name="Freeform 80"/>
            <p:cNvSpPr>
              <a:spLocks/>
            </p:cNvSpPr>
            <p:nvPr/>
          </p:nvSpPr>
          <p:spPr bwMode="auto">
            <a:xfrm>
              <a:off x="3956051" y="2019300"/>
              <a:ext cx="109538" cy="125413"/>
            </a:xfrm>
            <a:custGeom>
              <a:avLst/>
              <a:gdLst/>
              <a:ahLst/>
              <a:cxnLst>
                <a:cxn ang="0">
                  <a:pos x="19" y="42"/>
                </a:cxn>
                <a:cxn ang="0">
                  <a:pos x="9" y="15"/>
                </a:cxn>
                <a:cxn ang="0">
                  <a:pos x="17" y="0"/>
                </a:cxn>
                <a:cxn ang="0">
                  <a:pos x="24" y="11"/>
                </a:cxn>
                <a:cxn ang="0">
                  <a:pos x="19" y="42"/>
                </a:cxn>
              </a:cxnLst>
              <a:rect l="0" t="0" r="r" b="b"/>
              <a:pathLst>
                <a:path w="37" h="43">
                  <a:moveTo>
                    <a:pt x="19" y="42"/>
                  </a:moveTo>
                  <a:cubicBezTo>
                    <a:pt x="9" y="43"/>
                    <a:pt x="0" y="30"/>
                    <a:pt x="9" y="15"/>
                  </a:cubicBezTo>
                  <a:cubicBezTo>
                    <a:pt x="17" y="0"/>
                    <a:pt x="17" y="0"/>
                    <a:pt x="17" y="0"/>
                  </a:cubicBezTo>
                  <a:cubicBezTo>
                    <a:pt x="17" y="0"/>
                    <a:pt x="21" y="7"/>
                    <a:pt x="24" y="11"/>
                  </a:cubicBezTo>
                  <a:cubicBezTo>
                    <a:pt x="30" y="20"/>
                    <a:pt x="37" y="42"/>
                    <a:pt x="19" y="4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9" name="Freeform 81"/>
            <p:cNvSpPr>
              <a:spLocks/>
            </p:cNvSpPr>
            <p:nvPr/>
          </p:nvSpPr>
          <p:spPr bwMode="auto">
            <a:xfrm>
              <a:off x="3827463" y="2106613"/>
              <a:ext cx="146050" cy="100013"/>
            </a:xfrm>
            <a:custGeom>
              <a:avLst/>
              <a:gdLst/>
              <a:ahLst/>
              <a:cxnLst>
                <a:cxn ang="0">
                  <a:pos x="49" y="24"/>
                </a:cxn>
                <a:cxn ang="0">
                  <a:pos x="9" y="12"/>
                </a:cxn>
                <a:cxn ang="0">
                  <a:pos x="0" y="19"/>
                </a:cxn>
                <a:cxn ang="0">
                  <a:pos x="23" y="33"/>
                </a:cxn>
                <a:cxn ang="0">
                  <a:pos x="49" y="24"/>
                </a:cxn>
              </a:cxnLst>
              <a:rect l="0" t="0" r="r" b="b"/>
              <a:pathLst>
                <a:path w="50" h="34">
                  <a:moveTo>
                    <a:pt x="49" y="24"/>
                  </a:moveTo>
                  <a:cubicBezTo>
                    <a:pt x="49" y="24"/>
                    <a:pt x="30" y="0"/>
                    <a:pt x="9" y="12"/>
                  </a:cubicBezTo>
                  <a:cubicBezTo>
                    <a:pt x="9" y="12"/>
                    <a:pt x="3" y="17"/>
                    <a:pt x="0" y="19"/>
                  </a:cubicBezTo>
                  <a:cubicBezTo>
                    <a:pt x="0" y="19"/>
                    <a:pt x="10" y="32"/>
                    <a:pt x="23" y="33"/>
                  </a:cubicBezTo>
                  <a:cubicBezTo>
                    <a:pt x="35" y="34"/>
                    <a:pt x="50" y="33"/>
                    <a:pt x="49" y="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0" name="Freeform 82"/>
            <p:cNvSpPr>
              <a:spLocks/>
            </p:cNvSpPr>
            <p:nvPr/>
          </p:nvSpPr>
          <p:spPr bwMode="auto">
            <a:xfrm>
              <a:off x="3948113" y="2220913"/>
              <a:ext cx="119063" cy="109538"/>
            </a:xfrm>
            <a:custGeom>
              <a:avLst/>
              <a:gdLst/>
              <a:ahLst/>
              <a:cxnLst>
                <a:cxn ang="0">
                  <a:pos x="28" y="1"/>
                </a:cxn>
                <a:cxn ang="0">
                  <a:pos x="7" y="19"/>
                </a:cxn>
                <a:cxn ang="0">
                  <a:pos x="0" y="37"/>
                </a:cxn>
                <a:cxn ang="0">
                  <a:pos x="38" y="20"/>
                </a:cxn>
                <a:cxn ang="0">
                  <a:pos x="28" y="1"/>
                </a:cxn>
              </a:cxnLst>
              <a:rect l="0" t="0" r="r" b="b"/>
              <a:pathLst>
                <a:path w="41" h="37">
                  <a:moveTo>
                    <a:pt x="28" y="1"/>
                  </a:moveTo>
                  <a:cubicBezTo>
                    <a:pt x="23" y="1"/>
                    <a:pt x="8" y="5"/>
                    <a:pt x="7" y="19"/>
                  </a:cubicBezTo>
                  <a:cubicBezTo>
                    <a:pt x="5" y="32"/>
                    <a:pt x="0" y="37"/>
                    <a:pt x="0" y="37"/>
                  </a:cubicBezTo>
                  <a:cubicBezTo>
                    <a:pt x="0" y="37"/>
                    <a:pt x="35" y="35"/>
                    <a:pt x="38" y="20"/>
                  </a:cubicBezTo>
                  <a:cubicBezTo>
                    <a:pt x="41" y="4"/>
                    <a:pt x="33" y="0"/>
                    <a:pt x="28"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1" name="Freeform 83"/>
            <p:cNvSpPr>
              <a:spLocks/>
            </p:cNvSpPr>
            <p:nvPr/>
          </p:nvSpPr>
          <p:spPr bwMode="auto">
            <a:xfrm>
              <a:off x="4056063" y="2265363"/>
              <a:ext cx="179388" cy="128588"/>
            </a:xfrm>
            <a:custGeom>
              <a:avLst/>
              <a:gdLst/>
              <a:ahLst/>
              <a:cxnLst>
                <a:cxn ang="0">
                  <a:pos x="30" y="7"/>
                </a:cxn>
                <a:cxn ang="0">
                  <a:pos x="10" y="44"/>
                </a:cxn>
                <a:cxn ang="0">
                  <a:pos x="30" y="7"/>
                </a:cxn>
              </a:cxnLst>
              <a:rect l="0" t="0" r="r" b="b"/>
              <a:pathLst>
                <a:path w="61" h="44">
                  <a:moveTo>
                    <a:pt x="30" y="7"/>
                  </a:moveTo>
                  <a:cubicBezTo>
                    <a:pt x="18" y="0"/>
                    <a:pt x="0" y="12"/>
                    <a:pt x="10" y="44"/>
                  </a:cubicBezTo>
                  <a:cubicBezTo>
                    <a:pt x="10" y="44"/>
                    <a:pt x="61" y="26"/>
                    <a:pt x="3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2" name="Freeform 84"/>
            <p:cNvSpPr>
              <a:spLocks/>
            </p:cNvSpPr>
            <p:nvPr/>
          </p:nvSpPr>
          <p:spPr bwMode="auto">
            <a:xfrm>
              <a:off x="4457701" y="1565275"/>
              <a:ext cx="138113" cy="155575"/>
            </a:xfrm>
            <a:custGeom>
              <a:avLst/>
              <a:gdLst/>
              <a:ahLst/>
              <a:cxnLst>
                <a:cxn ang="0">
                  <a:pos x="23" y="44"/>
                </a:cxn>
                <a:cxn ang="0">
                  <a:pos x="42" y="0"/>
                </a:cxn>
                <a:cxn ang="0">
                  <a:pos x="46" y="17"/>
                </a:cxn>
                <a:cxn ang="0">
                  <a:pos x="23" y="44"/>
                </a:cxn>
              </a:cxnLst>
              <a:rect l="0" t="0" r="r" b="b"/>
              <a:pathLst>
                <a:path w="47" h="53">
                  <a:moveTo>
                    <a:pt x="23" y="44"/>
                  </a:moveTo>
                  <a:cubicBezTo>
                    <a:pt x="23" y="44"/>
                    <a:pt x="0" y="21"/>
                    <a:pt x="42" y="0"/>
                  </a:cubicBezTo>
                  <a:cubicBezTo>
                    <a:pt x="42" y="0"/>
                    <a:pt x="45" y="8"/>
                    <a:pt x="46" y="17"/>
                  </a:cubicBezTo>
                  <a:cubicBezTo>
                    <a:pt x="47" y="26"/>
                    <a:pt x="43" y="53"/>
                    <a:pt x="23" y="4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3" name="Freeform 85"/>
            <p:cNvSpPr>
              <a:spLocks/>
            </p:cNvSpPr>
            <p:nvPr/>
          </p:nvSpPr>
          <p:spPr bwMode="auto">
            <a:xfrm>
              <a:off x="4398963" y="1609725"/>
              <a:ext cx="103188" cy="133350"/>
            </a:xfrm>
            <a:custGeom>
              <a:avLst/>
              <a:gdLst/>
              <a:ahLst/>
              <a:cxnLst>
                <a:cxn ang="0">
                  <a:pos x="24" y="41"/>
                </a:cxn>
                <a:cxn ang="0">
                  <a:pos x="14" y="11"/>
                </a:cxn>
                <a:cxn ang="0">
                  <a:pos x="1" y="0"/>
                </a:cxn>
                <a:cxn ang="0">
                  <a:pos x="1" y="19"/>
                </a:cxn>
                <a:cxn ang="0">
                  <a:pos x="10" y="43"/>
                </a:cxn>
                <a:cxn ang="0">
                  <a:pos x="24" y="41"/>
                </a:cxn>
              </a:cxnLst>
              <a:rect l="0" t="0" r="r" b="b"/>
              <a:pathLst>
                <a:path w="35" h="46">
                  <a:moveTo>
                    <a:pt x="24" y="41"/>
                  </a:moveTo>
                  <a:cubicBezTo>
                    <a:pt x="24" y="41"/>
                    <a:pt x="35" y="25"/>
                    <a:pt x="14" y="11"/>
                  </a:cubicBezTo>
                  <a:cubicBezTo>
                    <a:pt x="3" y="3"/>
                    <a:pt x="1" y="0"/>
                    <a:pt x="1" y="0"/>
                  </a:cubicBezTo>
                  <a:cubicBezTo>
                    <a:pt x="1" y="0"/>
                    <a:pt x="0" y="14"/>
                    <a:pt x="1" y="19"/>
                  </a:cubicBezTo>
                  <a:cubicBezTo>
                    <a:pt x="1" y="24"/>
                    <a:pt x="0" y="38"/>
                    <a:pt x="10" y="43"/>
                  </a:cubicBezTo>
                  <a:cubicBezTo>
                    <a:pt x="17" y="46"/>
                    <a:pt x="24" y="41"/>
                    <a:pt x="24" y="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4" name="Freeform 86"/>
            <p:cNvSpPr>
              <a:spLocks/>
            </p:cNvSpPr>
            <p:nvPr/>
          </p:nvSpPr>
          <p:spPr bwMode="auto">
            <a:xfrm>
              <a:off x="4527551" y="1682750"/>
              <a:ext cx="138113" cy="131763"/>
            </a:xfrm>
            <a:custGeom>
              <a:avLst/>
              <a:gdLst/>
              <a:ahLst/>
              <a:cxnLst>
                <a:cxn ang="0">
                  <a:pos x="6" y="21"/>
                </a:cxn>
                <a:cxn ang="0">
                  <a:pos x="47" y="34"/>
                </a:cxn>
                <a:cxn ang="0">
                  <a:pos x="9" y="35"/>
                </a:cxn>
                <a:cxn ang="0">
                  <a:pos x="6" y="21"/>
                </a:cxn>
              </a:cxnLst>
              <a:rect l="0" t="0" r="r" b="b"/>
              <a:pathLst>
                <a:path w="47" h="45">
                  <a:moveTo>
                    <a:pt x="6" y="21"/>
                  </a:moveTo>
                  <a:cubicBezTo>
                    <a:pt x="6" y="21"/>
                    <a:pt x="31" y="0"/>
                    <a:pt x="47" y="34"/>
                  </a:cubicBezTo>
                  <a:cubicBezTo>
                    <a:pt x="47" y="34"/>
                    <a:pt x="28" y="45"/>
                    <a:pt x="9" y="35"/>
                  </a:cubicBezTo>
                  <a:cubicBezTo>
                    <a:pt x="0" y="31"/>
                    <a:pt x="6" y="23"/>
                    <a:pt x="6" y="2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5" name="Freeform 87"/>
            <p:cNvSpPr>
              <a:spLocks/>
            </p:cNvSpPr>
            <p:nvPr/>
          </p:nvSpPr>
          <p:spPr bwMode="auto">
            <a:xfrm>
              <a:off x="4475163" y="1814513"/>
              <a:ext cx="138113" cy="117475"/>
            </a:xfrm>
            <a:custGeom>
              <a:avLst/>
              <a:gdLst/>
              <a:ahLst/>
              <a:cxnLst>
                <a:cxn ang="0">
                  <a:pos x="1" y="20"/>
                </a:cxn>
                <a:cxn ang="0">
                  <a:pos x="47" y="14"/>
                </a:cxn>
                <a:cxn ang="0">
                  <a:pos x="33" y="24"/>
                </a:cxn>
                <a:cxn ang="0">
                  <a:pos x="1" y="20"/>
                </a:cxn>
              </a:cxnLst>
              <a:rect l="0" t="0" r="r" b="b"/>
              <a:pathLst>
                <a:path w="47" h="40">
                  <a:moveTo>
                    <a:pt x="1" y="20"/>
                  </a:moveTo>
                  <a:cubicBezTo>
                    <a:pt x="0" y="15"/>
                    <a:pt x="9" y="0"/>
                    <a:pt x="47" y="14"/>
                  </a:cubicBezTo>
                  <a:cubicBezTo>
                    <a:pt x="47" y="14"/>
                    <a:pt x="38" y="21"/>
                    <a:pt x="33" y="24"/>
                  </a:cubicBezTo>
                  <a:cubicBezTo>
                    <a:pt x="28" y="28"/>
                    <a:pt x="2" y="40"/>
                    <a:pt x="1" y="2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6" name="Freeform 88"/>
            <p:cNvSpPr>
              <a:spLocks/>
            </p:cNvSpPr>
            <p:nvPr/>
          </p:nvSpPr>
          <p:spPr bwMode="auto">
            <a:xfrm>
              <a:off x="4481513" y="1946275"/>
              <a:ext cx="122238" cy="111125"/>
            </a:xfrm>
            <a:custGeom>
              <a:avLst/>
              <a:gdLst/>
              <a:ahLst/>
              <a:cxnLst>
                <a:cxn ang="0">
                  <a:pos x="1" y="19"/>
                </a:cxn>
                <a:cxn ang="0">
                  <a:pos x="35" y="0"/>
                </a:cxn>
                <a:cxn ang="0">
                  <a:pos x="42" y="0"/>
                </a:cxn>
                <a:cxn ang="0">
                  <a:pos x="24" y="31"/>
                </a:cxn>
                <a:cxn ang="0">
                  <a:pos x="1" y="19"/>
                </a:cxn>
              </a:cxnLst>
              <a:rect l="0" t="0" r="r" b="b"/>
              <a:pathLst>
                <a:path w="42" h="38">
                  <a:moveTo>
                    <a:pt x="1" y="19"/>
                  </a:moveTo>
                  <a:cubicBezTo>
                    <a:pt x="0" y="14"/>
                    <a:pt x="2" y="0"/>
                    <a:pt x="35" y="0"/>
                  </a:cubicBezTo>
                  <a:cubicBezTo>
                    <a:pt x="35" y="0"/>
                    <a:pt x="40" y="1"/>
                    <a:pt x="42" y="0"/>
                  </a:cubicBezTo>
                  <a:cubicBezTo>
                    <a:pt x="42" y="0"/>
                    <a:pt x="36" y="23"/>
                    <a:pt x="24" y="31"/>
                  </a:cubicBezTo>
                  <a:cubicBezTo>
                    <a:pt x="12" y="38"/>
                    <a:pt x="2" y="27"/>
                    <a:pt x="1"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7" name="Freeform 89"/>
            <p:cNvSpPr>
              <a:spLocks/>
            </p:cNvSpPr>
            <p:nvPr/>
          </p:nvSpPr>
          <p:spPr bwMode="auto">
            <a:xfrm>
              <a:off x="4232276" y="1990725"/>
              <a:ext cx="139700" cy="93663"/>
            </a:xfrm>
            <a:custGeom>
              <a:avLst/>
              <a:gdLst/>
              <a:ahLst/>
              <a:cxnLst>
                <a:cxn ang="0">
                  <a:pos x="46" y="18"/>
                </a:cxn>
                <a:cxn ang="0">
                  <a:pos x="15" y="3"/>
                </a:cxn>
                <a:cxn ang="0">
                  <a:pos x="0" y="5"/>
                </a:cxn>
                <a:cxn ang="0">
                  <a:pos x="24" y="30"/>
                </a:cxn>
                <a:cxn ang="0">
                  <a:pos x="46" y="18"/>
                </a:cxn>
              </a:cxnLst>
              <a:rect l="0" t="0" r="r" b="b"/>
              <a:pathLst>
                <a:path w="48" h="32">
                  <a:moveTo>
                    <a:pt x="46" y="18"/>
                  </a:moveTo>
                  <a:cubicBezTo>
                    <a:pt x="46" y="18"/>
                    <a:pt x="44" y="0"/>
                    <a:pt x="15" y="3"/>
                  </a:cubicBezTo>
                  <a:cubicBezTo>
                    <a:pt x="15" y="3"/>
                    <a:pt x="2" y="6"/>
                    <a:pt x="0" y="5"/>
                  </a:cubicBezTo>
                  <a:cubicBezTo>
                    <a:pt x="0" y="5"/>
                    <a:pt x="10" y="27"/>
                    <a:pt x="24" y="30"/>
                  </a:cubicBezTo>
                  <a:cubicBezTo>
                    <a:pt x="38" y="32"/>
                    <a:pt x="48" y="27"/>
                    <a:pt x="46" y="1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8" name="Freeform 90"/>
            <p:cNvSpPr>
              <a:spLocks/>
            </p:cNvSpPr>
            <p:nvPr/>
          </p:nvSpPr>
          <p:spPr bwMode="auto">
            <a:xfrm>
              <a:off x="4170363" y="1870075"/>
              <a:ext cx="131763" cy="87313"/>
            </a:xfrm>
            <a:custGeom>
              <a:avLst/>
              <a:gdLst/>
              <a:ahLst/>
              <a:cxnLst>
                <a:cxn ang="0">
                  <a:pos x="41" y="11"/>
                </a:cxn>
                <a:cxn ang="0">
                  <a:pos x="7" y="8"/>
                </a:cxn>
                <a:cxn ang="0">
                  <a:pos x="0" y="18"/>
                </a:cxn>
                <a:cxn ang="0">
                  <a:pos x="19" y="24"/>
                </a:cxn>
                <a:cxn ang="0">
                  <a:pos x="41" y="11"/>
                </a:cxn>
              </a:cxnLst>
              <a:rect l="0" t="0" r="r" b="b"/>
              <a:pathLst>
                <a:path w="45" h="30">
                  <a:moveTo>
                    <a:pt x="41" y="11"/>
                  </a:moveTo>
                  <a:cubicBezTo>
                    <a:pt x="37" y="5"/>
                    <a:pt x="22" y="0"/>
                    <a:pt x="7" y="8"/>
                  </a:cubicBezTo>
                  <a:cubicBezTo>
                    <a:pt x="1" y="12"/>
                    <a:pt x="0" y="18"/>
                    <a:pt x="0" y="18"/>
                  </a:cubicBezTo>
                  <a:cubicBezTo>
                    <a:pt x="0" y="18"/>
                    <a:pt x="13" y="21"/>
                    <a:pt x="19" y="24"/>
                  </a:cubicBezTo>
                  <a:cubicBezTo>
                    <a:pt x="32" y="30"/>
                    <a:pt x="45" y="18"/>
                    <a:pt x="41"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9" name="Freeform 91"/>
            <p:cNvSpPr>
              <a:spLocks/>
            </p:cNvSpPr>
            <p:nvPr/>
          </p:nvSpPr>
          <p:spPr bwMode="auto">
            <a:xfrm>
              <a:off x="4122738" y="1682750"/>
              <a:ext cx="120650" cy="114300"/>
            </a:xfrm>
            <a:custGeom>
              <a:avLst/>
              <a:gdLst/>
              <a:ahLst/>
              <a:cxnLst>
                <a:cxn ang="0">
                  <a:pos x="30" y="34"/>
                </a:cxn>
                <a:cxn ang="0">
                  <a:pos x="23" y="9"/>
                </a:cxn>
                <a:cxn ang="0">
                  <a:pos x="8" y="0"/>
                </a:cxn>
                <a:cxn ang="0">
                  <a:pos x="9" y="27"/>
                </a:cxn>
                <a:cxn ang="0">
                  <a:pos x="30" y="34"/>
                </a:cxn>
              </a:cxnLst>
              <a:rect l="0" t="0" r="r" b="b"/>
              <a:pathLst>
                <a:path w="41" h="39">
                  <a:moveTo>
                    <a:pt x="30" y="34"/>
                  </a:moveTo>
                  <a:cubicBezTo>
                    <a:pt x="30" y="34"/>
                    <a:pt x="41" y="17"/>
                    <a:pt x="23" y="9"/>
                  </a:cubicBezTo>
                  <a:cubicBezTo>
                    <a:pt x="10" y="3"/>
                    <a:pt x="8" y="0"/>
                    <a:pt x="8" y="0"/>
                  </a:cubicBezTo>
                  <a:cubicBezTo>
                    <a:pt x="8" y="0"/>
                    <a:pt x="0" y="15"/>
                    <a:pt x="9" y="27"/>
                  </a:cubicBezTo>
                  <a:cubicBezTo>
                    <a:pt x="18" y="39"/>
                    <a:pt x="27" y="35"/>
                    <a:pt x="30" y="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0" name="Freeform 92"/>
            <p:cNvSpPr>
              <a:spLocks/>
            </p:cNvSpPr>
            <p:nvPr/>
          </p:nvSpPr>
          <p:spPr bwMode="auto">
            <a:xfrm>
              <a:off x="4246563" y="1670050"/>
              <a:ext cx="125413" cy="134938"/>
            </a:xfrm>
            <a:custGeom>
              <a:avLst/>
              <a:gdLst/>
              <a:ahLst/>
              <a:cxnLst>
                <a:cxn ang="0">
                  <a:pos x="14" y="41"/>
                </a:cxn>
                <a:cxn ang="0">
                  <a:pos x="12" y="17"/>
                </a:cxn>
                <a:cxn ang="0">
                  <a:pos x="31" y="0"/>
                </a:cxn>
                <a:cxn ang="0">
                  <a:pos x="35" y="38"/>
                </a:cxn>
                <a:cxn ang="0">
                  <a:pos x="14" y="41"/>
                </a:cxn>
              </a:cxnLst>
              <a:rect l="0" t="0" r="r" b="b"/>
              <a:pathLst>
                <a:path w="43" h="46">
                  <a:moveTo>
                    <a:pt x="14" y="41"/>
                  </a:moveTo>
                  <a:cubicBezTo>
                    <a:pt x="14" y="41"/>
                    <a:pt x="0" y="28"/>
                    <a:pt x="12" y="17"/>
                  </a:cubicBezTo>
                  <a:cubicBezTo>
                    <a:pt x="24" y="5"/>
                    <a:pt x="31" y="4"/>
                    <a:pt x="31" y="0"/>
                  </a:cubicBezTo>
                  <a:cubicBezTo>
                    <a:pt x="31" y="0"/>
                    <a:pt x="43" y="30"/>
                    <a:pt x="35" y="38"/>
                  </a:cubicBezTo>
                  <a:cubicBezTo>
                    <a:pt x="28" y="46"/>
                    <a:pt x="19" y="44"/>
                    <a:pt x="14" y="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1" name="Freeform 93"/>
            <p:cNvSpPr>
              <a:spLocks/>
            </p:cNvSpPr>
            <p:nvPr/>
          </p:nvSpPr>
          <p:spPr bwMode="auto">
            <a:xfrm>
              <a:off x="4654551" y="1831975"/>
              <a:ext cx="128588" cy="134938"/>
            </a:xfrm>
            <a:custGeom>
              <a:avLst/>
              <a:gdLst/>
              <a:ahLst/>
              <a:cxnLst>
                <a:cxn ang="0">
                  <a:pos x="8" y="38"/>
                </a:cxn>
                <a:cxn ang="0">
                  <a:pos x="16" y="12"/>
                </a:cxn>
                <a:cxn ang="0">
                  <a:pos x="38" y="0"/>
                </a:cxn>
                <a:cxn ang="0">
                  <a:pos x="35" y="39"/>
                </a:cxn>
                <a:cxn ang="0">
                  <a:pos x="8" y="38"/>
                </a:cxn>
              </a:cxnLst>
              <a:rect l="0" t="0" r="r" b="b"/>
              <a:pathLst>
                <a:path w="44" h="46">
                  <a:moveTo>
                    <a:pt x="8" y="38"/>
                  </a:moveTo>
                  <a:cubicBezTo>
                    <a:pt x="8" y="38"/>
                    <a:pt x="0" y="19"/>
                    <a:pt x="16" y="12"/>
                  </a:cubicBezTo>
                  <a:cubicBezTo>
                    <a:pt x="33" y="5"/>
                    <a:pt x="38" y="0"/>
                    <a:pt x="38" y="0"/>
                  </a:cubicBezTo>
                  <a:cubicBezTo>
                    <a:pt x="38" y="0"/>
                    <a:pt x="44" y="32"/>
                    <a:pt x="35" y="39"/>
                  </a:cubicBezTo>
                  <a:cubicBezTo>
                    <a:pt x="25" y="45"/>
                    <a:pt x="13" y="46"/>
                    <a:pt x="8" y="3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2" name="Freeform 94"/>
            <p:cNvSpPr>
              <a:spLocks/>
            </p:cNvSpPr>
            <p:nvPr/>
          </p:nvSpPr>
          <p:spPr bwMode="auto">
            <a:xfrm>
              <a:off x="4668838" y="1649413"/>
              <a:ext cx="84138" cy="120650"/>
            </a:xfrm>
            <a:custGeom>
              <a:avLst/>
              <a:gdLst/>
              <a:ahLst/>
              <a:cxnLst>
                <a:cxn ang="0">
                  <a:pos x="14" y="41"/>
                </a:cxn>
                <a:cxn ang="0">
                  <a:pos x="2" y="21"/>
                </a:cxn>
                <a:cxn ang="0">
                  <a:pos x="15" y="0"/>
                </a:cxn>
                <a:cxn ang="0">
                  <a:pos x="27" y="20"/>
                </a:cxn>
                <a:cxn ang="0">
                  <a:pos x="14" y="41"/>
                </a:cxn>
              </a:cxnLst>
              <a:rect l="0" t="0" r="r" b="b"/>
              <a:pathLst>
                <a:path w="29" h="41">
                  <a:moveTo>
                    <a:pt x="14" y="41"/>
                  </a:moveTo>
                  <a:cubicBezTo>
                    <a:pt x="14" y="41"/>
                    <a:pt x="0" y="31"/>
                    <a:pt x="2" y="21"/>
                  </a:cubicBezTo>
                  <a:cubicBezTo>
                    <a:pt x="4" y="11"/>
                    <a:pt x="15" y="3"/>
                    <a:pt x="15" y="0"/>
                  </a:cubicBezTo>
                  <a:cubicBezTo>
                    <a:pt x="15" y="0"/>
                    <a:pt x="26" y="13"/>
                    <a:pt x="27" y="20"/>
                  </a:cubicBezTo>
                  <a:cubicBezTo>
                    <a:pt x="29" y="26"/>
                    <a:pt x="27" y="40"/>
                    <a:pt x="14" y="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3" name="Freeform 95"/>
            <p:cNvSpPr>
              <a:spLocks/>
            </p:cNvSpPr>
            <p:nvPr/>
          </p:nvSpPr>
          <p:spPr bwMode="auto">
            <a:xfrm>
              <a:off x="3976688" y="1876425"/>
              <a:ext cx="141288" cy="122238"/>
            </a:xfrm>
            <a:custGeom>
              <a:avLst/>
              <a:gdLst/>
              <a:ahLst/>
              <a:cxnLst>
                <a:cxn ang="0">
                  <a:pos x="31" y="42"/>
                </a:cxn>
                <a:cxn ang="0">
                  <a:pos x="23" y="0"/>
                </a:cxn>
                <a:cxn ang="0">
                  <a:pos x="34" y="11"/>
                </a:cxn>
                <a:cxn ang="0">
                  <a:pos x="31" y="42"/>
                </a:cxn>
              </a:cxnLst>
              <a:rect l="0" t="0" r="r" b="b"/>
              <a:pathLst>
                <a:path w="48" h="42">
                  <a:moveTo>
                    <a:pt x="31" y="42"/>
                  </a:moveTo>
                  <a:cubicBezTo>
                    <a:pt x="31" y="42"/>
                    <a:pt x="0" y="34"/>
                    <a:pt x="23" y="0"/>
                  </a:cubicBezTo>
                  <a:cubicBezTo>
                    <a:pt x="23" y="0"/>
                    <a:pt x="27" y="6"/>
                    <a:pt x="34" y="11"/>
                  </a:cubicBezTo>
                  <a:cubicBezTo>
                    <a:pt x="41" y="16"/>
                    <a:pt x="48" y="42"/>
                    <a:pt x="31" y="4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4" name="Freeform 96"/>
            <p:cNvSpPr>
              <a:spLocks/>
            </p:cNvSpPr>
            <p:nvPr/>
          </p:nvSpPr>
          <p:spPr bwMode="auto">
            <a:xfrm>
              <a:off x="3830638" y="1901825"/>
              <a:ext cx="169863" cy="128588"/>
            </a:xfrm>
            <a:custGeom>
              <a:avLst/>
              <a:gdLst/>
              <a:ahLst/>
              <a:cxnLst>
                <a:cxn ang="0">
                  <a:pos x="26" y="44"/>
                </a:cxn>
                <a:cxn ang="0">
                  <a:pos x="20" y="0"/>
                </a:cxn>
                <a:cxn ang="0">
                  <a:pos x="28" y="7"/>
                </a:cxn>
                <a:cxn ang="0">
                  <a:pos x="26" y="44"/>
                </a:cxn>
              </a:cxnLst>
              <a:rect l="0" t="0" r="r" b="b"/>
              <a:pathLst>
                <a:path w="58" h="44">
                  <a:moveTo>
                    <a:pt x="26" y="44"/>
                  </a:moveTo>
                  <a:cubicBezTo>
                    <a:pt x="26" y="44"/>
                    <a:pt x="0" y="31"/>
                    <a:pt x="20" y="0"/>
                  </a:cubicBezTo>
                  <a:cubicBezTo>
                    <a:pt x="20" y="0"/>
                    <a:pt x="24" y="5"/>
                    <a:pt x="28" y="7"/>
                  </a:cubicBezTo>
                  <a:cubicBezTo>
                    <a:pt x="41" y="15"/>
                    <a:pt x="58" y="35"/>
                    <a:pt x="26" y="4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5" name="Freeform 97"/>
            <p:cNvSpPr>
              <a:spLocks/>
            </p:cNvSpPr>
            <p:nvPr/>
          </p:nvSpPr>
          <p:spPr bwMode="auto">
            <a:xfrm>
              <a:off x="3997326" y="1724025"/>
              <a:ext cx="146050" cy="111125"/>
            </a:xfrm>
            <a:custGeom>
              <a:avLst/>
              <a:gdLst/>
              <a:ahLst/>
              <a:cxnLst>
                <a:cxn ang="0">
                  <a:pos x="30" y="38"/>
                </a:cxn>
                <a:cxn ang="0">
                  <a:pos x="18" y="0"/>
                </a:cxn>
                <a:cxn ang="0">
                  <a:pos x="26" y="9"/>
                </a:cxn>
                <a:cxn ang="0">
                  <a:pos x="30" y="38"/>
                </a:cxn>
              </a:cxnLst>
              <a:rect l="0" t="0" r="r" b="b"/>
              <a:pathLst>
                <a:path w="50" h="38">
                  <a:moveTo>
                    <a:pt x="30" y="38"/>
                  </a:moveTo>
                  <a:cubicBezTo>
                    <a:pt x="30" y="38"/>
                    <a:pt x="0" y="38"/>
                    <a:pt x="18" y="0"/>
                  </a:cubicBezTo>
                  <a:cubicBezTo>
                    <a:pt x="18" y="0"/>
                    <a:pt x="22" y="7"/>
                    <a:pt x="26" y="9"/>
                  </a:cubicBezTo>
                  <a:cubicBezTo>
                    <a:pt x="30" y="11"/>
                    <a:pt x="50" y="31"/>
                    <a:pt x="30" y="3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sp>
        <p:nvSpPr>
          <p:cNvPr id="36" name="日期占位符 35"/>
          <p:cNvSpPr>
            <a:spLocks noGrp="1"/>
          </p:cNvSpPr>
          <p:nvPr>
            <p:ph type="dt" sz="half" idx="10"/>
          </p:nvPr>
        </p:nvSpPr>
        <p:spPr/>
        <p:txBody>
          <a:bodyPr/>
          <a:lstStyle/>
          <a:p>
            <a:fld id="{70771DAE-D056-4992-BE99-ED4C432D488D}" type="datetime1">
              <a:rPr lang="zh-CN" altLang="en-US" smtClean="0"/>
              <a:t>2022/3/30</a:t>
            </a:fld>
            <a:endParaRPr lang="zh-CN" altLang="en-US" dirty="0"/>
          </a:p>
        </p:txBody>
      </p:sp>
      <p:sp>
        <p:nvSpPr>
          <p:cNvPr id="37" name="页脚占位符 36"/>
          <p:cNvSpPr>
            <a:spLocks noGrp="1"/>
          </p:cNvSpPr>
          <p:nvPr>
            <p:ph type="ftr" sz="quarter" idx="11"/>
          </p:nvPr>
        </p:nvSpPr>
        <p:spPr/>
        <p:txBody>
          <a:bodyPr/>
          <a:lstStyle/>
          <a:p>
            <a:r>
              <a:rPr lang="zh-CN" altLang="en-US"/>
              <a:t>软件工程</a:t>
            </a:r>
            <a:endParaRPr lang="zh-CN" altLang="en-US" dirty="0"/>
          </a:p>
        </p:txBody>
      </p:sp>
    </p:spTree>
    <p:extLst>
      <p:ext uri="{BB962C8B-B14F-4D97-AF65-F5344CB8AC3E}">
        <p14:creationId xmlns:p14="http://schemas.microsoft.com/office/powerpoint/2010/main" val="69088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课后作业</a:t>
            </a:r>
          </a:p>
        </p:txBody>
      </p:sp>
      <p:sp>
        <p:nvSpPr>
          <p:cNvPr id="3" name="内容占位符 2"/>
          <p:cNvSpPr>
            <a:spLocks noGrp="1"/>
          </p:cNvSpPr>
          <p:nvPr>
            <p:ph idx="1"/>
          </p:nvPr>
        </p:nvSpPr>
        <p:spPr>
          <a:xfrm>
            <a:off x="961752" y="1034143"/>
            <a:ext cx="5049795" cy="3440974"/>
          </a:xfrm>
        </p:spPr>
        <p:txBody>
          <a:bodyPr>
            <a:normAutofit/>
          </a:bodyPr>
          <a:lstStyle/>
          <a:p>
            <a:pPr>
              <a:lnSpc>
                <a:spcPct val="120000"/>
              </a:lnSpc>
              <a:spcBef>
                <a:spcPts val="1200"/>
              </a:spcBef>
              <a:spcAft>
                <a:spcPts val="0"/>
              </a:spcAft>
            </a:pPr>
            <a:r>
              <a:rPr lang="zh-CN" altLang="en-US" dirty="0">
                <a:solidFill>
                  <a:schemeClr val="accent2">
                    <a:lumMod val="75000"/>
                  </a:schemeClr>
                </a:solidFill>
              </a:rPr>
              <a:t>学习相关技术</a:t>
            </a:r>
            <a:endParaRPr lang="en-US" altLang="zh-CN" dirty="0">
              <a:solidFill>
                <a:schemeClr val="accent2">
                  <a:lumMod val="75000"/>
                </a:schemeClr>
              </a:solidFill>
            </a:endParaRPr>
          </a:p>
          <a:p>
            <a:pPr>
              <a:lnSpc>
                <a:spcPct val="120000"/>
              </a:lnSpc>
              <a:spcBef>
                <a:spcPts val="1200"/>
              </a:spcBef>
              <a:spcAft>
                <a:spcPts val="0"/>
              </a:spcAft>
            </a:pPr>
            <a:r>
              <a:rPr lang="zh-CN" altLang="en-US" dirty="0">
                <a:solidFill>
                  <a:schemeClr val="accent2">
                    <a:lumMod val="75000"/>
                  </a:schemeClr>
                </a:solidFill>
              </a:rPr>
              <a:t>学习慕课视频</a:t>
            </a:r>
            <a:endParaRPr lang="en-US" altLang="zh-CN" dirty="0">
              <a:solidFill>
                <a:schemeClr val="accent2">
                  <a:lumMod val="75000"/>
                </a:schemeClr>
              </a:solidFill>
            </a:endParaRPr>
          </a:p>
          <a:p>
            <a:pPr>
              <a:lnSpc>
                <a:spcPct val="120000"/>
              </a:lnSpc>
            </a:pPr>
            <a:r>
              <a:rPr lang="zh-CN" altLang="en-US" dirty="0"/>
              <a:t>实验内容：</a:t>
            </a:r>
            <a:endParaRPr lang="en-US" altLang="zh-CN" dirty="0"/>
          </a:p>
          <a:p>
            <a:pPr lvl="1">
              <a:lnSpc>
                <a:spcPct val="120000"/>
              </a:lnSpc>
            </a:pPr>
            <a:r>
              <a:rPr lang="zh-CN" altLang="en-US" dirty="0"/>
              <a:t>根据业务分析报告中的业务，进行业务用例建模，识别执行者和用例，画出</a:t>
            </a:r>
            <a:r>
              <a:rPr lang="zh-CN" altLang="en-US" dirty="0">
                <a:solidFill>
                  <a:srgbClr val="FF0000"/>
                </a:solidFill>
              </a:rPr>
              <a:t>业务用例图</a:t>
            </a:r>
            <a:r>
              <a:rPr lang="zh-CN" altLang="en-US" dirty="0"/>
              <a:t>。</a:t>
            </a:r>
            <a:endParaRPr lang="en-US" altLang="zh-CN" dirty="0"/>
          </a:p>
        </p:txBody>
      </p:sp>
      <p:sp>
        <p:nvSpPr>
          <p:cNvPr id="4" name="日期占位符 3"/>
          <p:cNvSpPr>
            <a:spLocks noGrp="1"/>
          </p:cNvSpPr>
          <p:nvPr>
            <p:ph type="dt" sz="half" idx="10"/>
          </p:nvPr>
        </p:nvSpPr>
        <p:spPr/>
        <p:txBody>
          <a:bodyPr/>
          <a:lstStyle/>
          <a:p>
            <a:fld id="{1168BB22-DC08-4640-BC03-D259155D3880}" type="datetime1">
              <a:rPr lang="zh-CN" altLang="en-US" smtClean="0"/>
              <a:t>2022/3/30</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65</a:t>
            </a:fld>
            <a:endParaRPr lang="zh-CN" altLang="en-US"/>
          </a:p>
        </p:txBody>
      </p:sp>
      <p:grpSp>
        <p:nvGrpSpPr>
          <p:cNvPr id="9" name="组合 8"/>
          <p:cNvGrpSpPr/>
          <p:nvPr/>
        </p:nvGrpSpPr>
        <p:grpSpPr>
          <a:xfrm>
            <a:off x="6450228" y="1664805"/>
            <a:ext cx="1891966" cy="1999512"/>
            <a:chOff x="1516062" y="3403601"/>
            <a:chExt cx="2560638" cy="2846387"/>
          </a:xfrm>
          <a:solidFill>
            <a:schemeClr val="tx1">
              <a:lumMod val="65000"/>
              <a:lumOff val="35000"/>
            </a:schemeClr>
          </a:solidFill>
        </p:grpSpPr>
        <p:sp>
          <p:nvSpPr>
            <p:cNvPr id="10" name="Freeform 6"/>
            <p:cNvSpPr>
              <a:spLocks/>
            </p:cNvSpPr>
            <p:nvPr/>
          </p:nvSpPr>
          <p:spPr bwMode="auto">
            <a:xfrm>
              <a:off x="1516062" y="3403601"/>
              <a:ext cx="2405063" cy="2846387"/>
            </a:xfrm>
            <a:custGeom>
              <a:avLst/>
              <a:gdLst>
                <a:gd name="T0" fmla="*/ 2572 w 2702"/>
                <a:gd name="T1" fmla="*/ 0 h 3200"/>
                <a:gd name="T2" fmla="*/ 2606 w 2702"/>
                <a:gd name="T3" fmla="*/ 11 h 3200"/>
                <a:gd name="T4" fmla="*/ 2700 w 2702"/>
                <a:gd name="T5" fmla="*/ 145 h 3200"/>
                <a:gd name="T6" fmla="*/ 2700 w 2702"/>
                <a:gd name="T7" fmla="*/ 885 h 3200"/>
                <a:gd name="T8" fmla="*/ 2699 w 2702"/>
                <a:gd name="T9" fmla="*/ 898 h 3200"/>
                <a:gd name="T10" fmla="*/ 2604 w 2702"/>
                <a:gd name="T11" fmla="*/ 803 h 3200"/>
                <a:gd name="T12" fmla="*/ 2601 w 2702"/>
                <a:gd name="T13" fmla="*/ 780 h 3200"/>
                <a:gd name="T14" fmla="*/ 2600 w 2702"/>
                <a:gd name="T15" fmla="*/ 164 h 3200"/>
                <a:gd name="T16" fmla="*/ 2536 w 2702"/>
                <a:gd name="T17" fmla="*/ 100 h 3200"/>
                <a:gd name="T18" fmla="*/ 164 w 2702"/>
                <a:gd name="T19" fmla="*/ 100 h 3200"/>
                <a:gd name="T20" fmla="*/ 100 w 2702"/>
                <a:gd name="T21" fmla="*/ 163 h 3200"/>
                <a:gd name="T22" fmla="*/ 100 w 2702"/>
                <a:gd name="T23" fmla="*/ 3037 h 3200"/>
                <a:gd name="T24" fmla="*/ 162 w 2702"/>
                <a:gd name="T25" fmla="*/ 3100 h 3200"/>
                <a:gd name="T26" fmla="*/ 2538 w 2702"/>
                <a:gd name="T27" fmla="*/ 3100 h 3200"/>
                <a:gd name="T28" fmla="*/ 2600 w 2702"/>
                <a:gd name="T29" fmla="*/ 3037 h 3200"/>
                <a:gd name="T30" fmla="*/ 2600 w 2702"/>
                <a:gd name="T31" fmla="*/ 1674 h 3200"/>
                <a:gd name="T32" fmla="*/ 2615 w 2702"/>
                <a:gd name="T33" fmla="*/ 1637 h 3200"/>
                <a:gd name="T34" fmla="*/ 2696 w 2702"/>
                <a:gd name="T35" fmla="*/ 1555 h 3200"/>
                <a:gd name="T36" fmla="*/ 2700 w 2702"/>
                <a:gd name="T37" fmla="*/ 1558 h 3200"/>
                <a:gd name="T38" fmla="*/ 2700 w 2702"/>
                <a:gd name="T39" fmla="*/ 1581 h 3200"/>
                <a:gd name="T40" fmla="*/ 2702 w 2702"/>
                <a:gd name="T41" fmla="*/ 3019 h 3200"/>
                <a:gd name="T42" fmla="*/ 2572 w 2702"/>
                <a:gd name="T43" fmla="*/ 3200 h 3200"/>
                <a:gd name="T44" fmla="*/ 128 w 2702"/>
                <a:gd name="T45" fmla="*/ 3200 h 3200"/>
                <a:gd name="T46" fmla="*/ 36 w 2702"/>
                <a:gd name="T47" fmla="*/ 3146 h 3200"/>
                <a:gd name="T48" fmla="*/ 0 w 2702"/>
                <a:gd name="T49" fmla="*/ 3072 h 3200"/>
                <a:gd name="T50" fmla="*/ 0 w 2702"/>
                <a:gd name="T51" fmla="*/ 128 h 3200"/>
                <a:gd name="T52" fmla="*/ 36 w 2702"/>
                <a:gd name="T53" fmla="*/ 54 h 3200"/>
                <a:gd name="T54" fmla="*/ 128 w 2702"/>
                <a:gd name="T55" fmla="*/ 0 h 3200"/>
                <a:gd name="T56" fmla="*/ 2572 w 2702"/>
                <a:gd name="T57" fmla="*/ 0 h 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02" h="3200">
                  <a:moveTo>
                    <a:pt x="2572" y="0"/>
                  </a:moveTo>
                  <a:cubicBezTo>
                    <a:pt x="2583" y="4"/>
                    <a:pt x="2595" y="6"/>
                    <a:pt x="2606" y="11"/>
                  </a:cubicBezTo>
                  <a:cubicBezTo>
                    <a:pt x="2664" y="37"/>
                    <a:pt x="2699" y="81"/>
                    <a:pt x="2700" y="145"/>
                  </a:cubicBezTo>
                  <a:cubicBezTo>
                    <a:pt x="2701" y="392"/>
                    <a:pt x="2700" y="639"/>
                    <a:pt x="2700" y="885"/>
                  </a:cubicBezTo>
                  <a:cubicBezTo>
                    <a:pt x="2700" y="888"/>
                    <a:pt x="2700" y="891"/>
                    <a:pt x="2699" y="898"/>
                  </a:cubicBezTo>
                  <a:cubicBezTo>
                    <a:pt x="2666" y="865"/>
                    <a:pt x="2634" y="834"/>
                    <a:pt x="2604" y="803"/>
                  </a:cubicBezTo>
                  <a:cubicBezTo>
                    <a:pt x="2600" y="798"/>
                    <a:pt x="2601" y="788"/>
                    <a:pt x="2601" y="780"/>
                  </a:cubicBezTo>
                  <a:cubicBezTo>
                    <a:pt x="2600" y="575"/>
                    <a:pt x="2600" y="370"/>
                    <a:pt x="2600" y="164"/>
                  </a:cubicBezTo>
                  <a:cubicBezTo>
                    <a:pt x="2600" y="115"/>
                    <a:pt x="2585" y="100"/>
                    <a:pt x="2536" y="100"/>
                  </a:cubicBezTo>
                  <a:cubicBezTo>
                    <a:pt x="1745" y="100"/>
                    <a:pt x="955" y="100"/>
                    <a:pt x="164" y="100"/>
                  </a:cubicBezTo>
                  <a:cubicBezTo>
                    <a:pt x="117" y="100"/>
                    <a:pt x="100" y="116"/>
                    <a:pt x="100" y="163"/>
                  </a:cubicBezTo>
                  <a:cubicBezTo>
                    <a:pt x="100" y="1121"/>
                    <a:pt x="100" y="2079"/>
                    <a:pt x="100" y="3037"/>
                  </a:cubicBezTo>
                  <a:cubicBezTo>
                    <a:pt x="100" y="3083"/>
                    <a:pt x="117" y="3100"/>
                    <a:pt x="162" y="3100"/>
                  </a:cubicBezTo>
                  <a:cubicBezTo>
                    <a:pt x="954" y="3100"/>
                    <a:pt x="1746" y="3100"/>
                    <a:pt x="2538" y="3100"/>
                  </a:cubicBezTo>
                  <a:cubicBezTo>
                    <a:pt x="2584" y="3100"/>
                    <a:pt x="2600" y="3084"/>
                    <a:pt x="2600" y="3037"/>
                  </a:cubicBezTo>
                  <a:cubicBezTo>
                    <a:pt x="2600" y="2583"/>
                    <a:pt x="2600" y="2128"/>
                    <a:pt x="2600" y="1674"/>
                  </a:cubicBezTo>
                  <a:cubicBezTo>
                    <a:pt x="2600" y="1658"/>
                    <a:pt x="2604" y="1647"/>
                    <a:pt x="2615" y="1637"/>
                  </a:cubicBezTo>
                  <a:cubicBezTo>
                    <a:pt x="2643" y="1610"/>
                    <a:pt x="2669" y="1582"/>
                    <a:pt x="2696" y="1555"/>
                  </a:cubicBezTo>
                  <a:cubicBezTo>
                    <a:pt x="2697" y="1556"/>
                    <a:pt x="2699" y="1557"/>
                    <a:pt x="2700" y="1558"/>
                  </a:cubicBezTo>
                  <a:cubicBezTo>
                    <a:pt x="2700" y="1565"/>
                    <a:pt x="2700" y="1573"/>
                    <a:pt x="2700" y="1581"/>
                  </a:cubicBezTo>
                  <a:cubicBezTo>
                    <a:pt x="2700" y="2060"/>
                    <a:pt x="2699" y="2539"/>
                    <a:pt x="2702" y="3019"/>
                  </a:cubicBezTo>
                  <a:cubicBezTo>
                    <a:pt x="2702" y="3120"/>
                    <a:pt x="2654" y="3182"/>
                    <a:pt x="2572" y="3200"/>
                  </a:cubicBezTo>
                  <a:cubicBezTo>
                    <a:pt x="1757" y="3200"/>
                    <a:pt x="943" y="3200"/>
                    <a:pt x="128" y="3200"/>
                  </a:cubicBezTo>
                  <a:cubicBezTo>
                    <a:pt x="92" y="3191"/>
                    <a:pt x="58" y="3177"/>
                    <a:pt x="36" y="3146"/>
                  </a:cubicBezTo>
                  <a:cubicBezTo>
                    <a:pt x="21" y="3123"/>
                    <a:pt x="12" y="3097"/>
                    <a:pt x="0" y="3072"/>
                  </a:cubicBezTo>
                  <a:cubicBezTo>
                    <a:pt x="0" y="2091"/>
                    <a:pt x="0" y="1109"/>
                    <a:pt x="0" y="128"/>
                  </a:cubicBezTo>
                  <a:cubicBezTo>
                    <a:pt x="12" y="103"/>
                    <a:pt x="21" y="77"/>
                    <a:pt x="36" y="54"/>
                  </a:cubicBezTo>
                  <a:cubicBezTo>
                    <a:pt x="58" y="23"/>
                    <a:pt x="92" y="9"/>
                    <a:pt x="128" y="0"/>
                  </a:cubicBezTo>
                  <a:cubicBezTo>
                    <a:pt x="943" y="0"/>
                    <a:pt x="1757" y="0"/>
                    <a:pt x="25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7"/>
            <p:cNvSpPr>
              <a:spLocks/>
            </p:cNvSpPr>
            <p:nvPr/>
          </p:nvSpPr>
          <p:spPr bwMode="auto">
            <a:xfrm>
              <a:off x="3448050" y="4132263"/>
              <a:ext cx="628650" cy="633412"/>
            </a:xfrm>
            <a:custGeom>
              <a:avLst/>
              <a:gdLst>
                <a:gd name="T0" fmla="*/ 706 w 706"/>
                <a:gd name="T1" fmla="*/ 410 h 714"/>
                <a:gd name="T2" fmla="*/ 682 w 706"/>
                <a:gd name="T3" fmla="*/ 441 h 714"/>
                <a:gd name="T4" fmla="*/ 441 w 706"/>
                <a:gd name="T5" fmla="*/ 681 h 714"/>
                <a:gd name="T6" fmla="*/ 357 w 706"/>
                <a:gd name="T7" fmla="*/ 682 h 714"/>
                <a:gd name="T8" fmla="*/ 31 w 706"/>
                <a:gd name="T9" fmla="*/ 356 h 714"/>
                <a:gd name="T10" fmla="*/ 31 w 706"/>
                <a:gd name="T11" fmla="*/ 274 h 714"/>
                <a:gd name="T12" fmla="*/ 274 w 706"/>
                <a:gd name="T13" fmla="*/ 31 h 714"/>
                <a:gd name="T14" fmla="*/ 357 w 706"/>
                <a:gd name="T15" fmla="*/ 32 h 714"/>
                <a:gd name="T16" fmla="*/ 677 w 706"/>
                <a:gd name="T17" fmla="*/ 351 h 714"/>
                <a:gd name="T18" fmla="*/ 706 w 706"/>
                <a:gd name="T19" fmla="*/ 386 h 714"/>
                <a:gd name="T20" fmla="*/ 706 w 706"/>
                <a:gd name="T21" fmla="*/ 410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6" h="714">
                  <a:moveTo>
                    <a:pt x="706" y="410"/>
                  </a:moveTo>
                  <a:cubicBezTo>
                    <a:pt x="698" y="420"/>
                    <a:pt x="691" y="432"/>
                    <a:pt x="682" y="441"/>
                  </a:cubicBezTo>
                  <a:cubicBezTo>
                    <a:pt x="602" y="521"/>
                    <a:pt x="522" y="601"/>
                    <a:pt x="441" y="681"/>
                  </a:cubicBezTo>
                  <a:cubicBezTo>
                    <a:pt x="409" y="714"/>
                    <a:pt x="389" y="714"/>
                    <a:pt x="357" y="682"/>
                  </a:cubicBezTo>
                  <a:cubicBezTo>
                    <a:pt x="248" y="573"/>
                    <a:pt x="139" y="465"/>
                    <a:pt x="31" y="356"/>
                  </a:cubicBezTo>
                  <a:cubicBezTo>
                    <a:pt x="0" y="326"/>
                    <a:pt x="0" y="305"/>
                    <a:pt x="31" y="274"/>
                  </a:cubicBezTo>
                  <a:cubicBezTo>
                    <a:pt x="112" y="193"/>
                    <a:pt x="193" y="112"/>
                    <a:pt x="274" y="31"/>
                  </a:cubicBezTo>
                  <a:cubicBezTo>
                    <a:pt x="305" y="0"/>
                    <a:pt x="326" y="0"/>
                    <a:pt x="357" y="32"/>
                  </a:cubicBezTo>
                  <a:cubicBezTo>
                    <a:pt x="464" y="138"/>
                    <a:pt x="570" y="245"/>
                    <a:pt x="677" y="351"/>
                  </a:cubicBezTo>
                  <a:cubicBezTo>
                    <a:pt x="687" y="362"/>
                    <a:pt x="696" y="374"/>
                    <a:pt x="706" y="386"/>
                  </a:cubicBezTo>
                  <a:cubicBezTo>
                    <a:pt x="706" y="394"/>
                    <a:pt x="706" y="402"/>
                    <a:pt x="706" y="410"/>
                  </a:cubicBezTo>
                  <a:close/>
                </a:path>
              </a:pathLst>
            </a:custGeom>
            <a:solidFill>
              <a:srgbClr val="FF9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p:cNvSpPr>
              <a:spLocks/>
            </p:cNvSpPr>
            <p:nvPr/>
          </p:nvSpPr>
          <p:spPr bwMode="auto">
            <a:xfrm>
              <a:off x="2587625" y="4483100"/>
              <a:ext cx="1139825" cy="1143000"/>
            </a:xfrm>
            <a:custGeom>
              <a:avLst/>
              <a:gdLst>
                <a:gd name="T0" fmla="*/ 1281 w 1281"/>
                <a:gd name="T1" fmla="*/ 396 h 1285"/>
                <a:gd name="T2" fmla="*/ 1267 w 1281"/>
                <a:gd name="T3" fmla="*/ 426 h 1285"/>
                <a:gd name="T4" fmla="*/ 1252 w 1281"/>
                <a:gd name="T5" fmla="*/ 442 h 1285"/>
                <a:gd name="T6" fmla="*/ 443 w 1281"/>
                <a:gd name="T7" fmla="*/ 1251 h 1285"/>
                <a:gd name="T8" fmla="*/ 356 w 1281"/>
                <a:gd name="T9" fmla="*/ 1251 h 1285"/>
                <a:gd name="T10" fmla="*/ 32 w 1281"/>
                <a:gd name="T11" fmla="*/ 927 h 1285"/>
                <a:gd name="T12" fmla="*/ 32 w 1281"/>
                <a:gd name="T13" fmla="*/ 844 h 1285"/>
                <a:gd name="T14" fmla="*/ 846 w 1281"/>
                <a:gd name="T15" fmla="*/ 30 h 1285"/>
                <a:gd name="T16" fmla="*/ 928 w 1281"/>
                <a:gd name="T17" fmla="*/ 30 h 1285"/>
                <a:gd name="T18" fmla="*/ 1256 w 1281"/>
                <a:gd name="T19" fmla="*/ 358 h 1285"/>
                <a:gd name="T20" fmla="*/ 1281 w 1281"/>
                <a:gd name="T21" fmla="*/ 396 h 1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1" h="1285">
                  <a:moveTo>
                    <a:pt x="1281" y="396"/>
                  </a:moveTo>
                  <a:cubicBezTo>
                    <a:pt x="1275" y="409"/>
                    <a:pt x="1272" y="418"/>
                    <a:pt x="1267" y="426"/>
                  </a:cubicBezTo>
                  <a:cubicBezTo>
                    <a:pt x="1263" y="432"/>
                    <a:pt x="1257" y="437"/>
                    <a:pt x="1252" y="442"/>
                  </a:cubicBezTo>
                  <a:cubicBezTo>
                    <a:pt x="982" y="712"/>
                    <a:pt x="712" y="981"/>
                    <a:pt x="443" y="1251"/>
                  </a:cubicBezTo>
                  <a:cubicBezTo>
                    <a:pt x="409" y="1285"/>
                    <a:pt x="390" y="1285"/>
                    <a:pt x="356" y="1251"/>
                  </a:cubicBezTo>
                  <a:cubicBezTo>
                    <a:pt x="248" y="1143"/>
                    <a:pt x="140" y="1035"/>
                    <a:pt x="32" y="927"/>
                  </a:cubicBezTo>
                  <a:cubicBezTo>
                    <a:pt x="0" y="895"/>
                    <a:pt x="0" y="876"/>
                    <a:pt x="32" y="844"/>
                  </a:cubicBezTo>
                  <a:cubicBezTo>
                    <a:pt x="303" y="573"/>
                    <a:pt x="575" y="301"/>
                    <a:pt x="846" y="30"/>
                  </a:cubicBezTo>
                  <a:cubicBezTo>
                    <a:pt x="876" y="0"/>
                    <a:pt x="898" y="0"/>
                    <a:pt x="928" y="30"/>
                  </a:cubicBezTo>
                  <a:cubicBezTo>
                    <a:pt x="1037" y="139"/>
                    <a:pt x="1147" y="248"/>
                    <a:pt x="1256" y="358"/>
                  </a:cubicBezTo>
                  <a:cubicBezTo>
                    <a:pt x="1266" y="369"/>
                    <a:pt x="1273" y="383"/>
                    <a:pt x="1281" y="39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p:cNvSpPr>
              <a:spLocks/>
            </p:cNvSpPr>
            <p:nvPr/>
          </p:nvSpPr>
          <p:spPr bwMode="auto">
            <a:xfrm>
              <a:off x="2332038" y="5340350"/>
              <a:ext cx="538163" cy="539750"/>
            </a:xfrm>
            <a:custGeom>
              <a:avLst/>
              <a:gdLst>
                <a:gd name="T0" fmla="*/ 21 w 604"/>
                <a:gd name="T1" fmla="*/ 606 h 606"/>
                <a:gd name="T2" fmla="*/ 1 w 604"/>
                <a:gd name="T3" fmla="*/ 584 h 606"/>
                <a:gd name="T4" fmla="*/ 8 w 604"/>
                <a:gd name="T5" fmla="*/ 561 h 606"/>
                <a:gd name="T6" fmla="*/ 183 w 604"/>
                <a:gd name="T7" fmla="*/ 35 h 606"/>
                <a:gd name="T8" fmla="*/ 231 w 604"/>
                <a:gd name="T9" fmla="*/ 23 h 606"/>
                <a:gd name="T10" fmla="*/ 581 w 604"/>
                <a:gd name="T11" fmla="*/ 374 h 606"/>
                <a:gd name="T12" fmla="*/ 569 w 604"/>
                <a:gd name="T13" fmla="*/ 425 h 606"/>
                <a:gd name="T14" fmla="*/ 35 w 604"/>
                <a:gd name="T15" fmla="*/ 602 h 606"/>
                <a:gd name="T16" fmla="*/ 21 w 604"/>
                <a:gd name="T17" fmla="*/ 60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4" h="606">
                  <a:moveTo>
                    <a:pt x="21" y="606"/>
                  </a:moveTo>
                  <a:cubicBezTo>
                    <a:pt x="5" y="606"/>
                    <a:pt x="0" y="596"/>
                    <a:pt x="1" y="584"/>
                  </a:cubicBezTo>
                  <a:cubicBezTo>
                    <a:pt x="2" y="576"/>
                    <a:pt x="5" y="568"/>
                    <a:pt x="8" y="561"/>
                  </a:cubicBezTo>
                  <a:cubicBezTo>
                    <a:pt x="66" y="385"/>
                    <a:pt x="124" y="210"/>
                    <a:pt x="183" y="35"/>
                  </a:cubicBezTo>
                  <a:cubicBezTo>
                    <a:pt x="193" y="3"/>
                    <a:pt x="207" y="0"/>
                    <a:pt x="231" y="23"/>
                  </a:cubicBezTo>
                  <a:cubicBezTo>
                    <a:pt x="348" y="140"/>
                    <a:pt x="464" y="257"/>
                    <a:pt x="581" y="374"/>
                  </a:cubicBezTo>
                  <a:cubicBezTo>
                    <a:pt x="604" y="397"/>
                    <a:pt x="600" y="415"/>
                    <a:pt x="569" y="425"/>
                  </a:cubicBezTo>
                  <a:cubicBezTo>
                    <a:pt x="391" y="484"/>
                    <a:pt x="213" y="543"/>
                    <a:pt x="35" y="602"/>
                  </a:cubicBezTo>
                  <a:cubicBezTo>
                    <a:pt x="30" y="604"/>
                    <a:pt x="25" y="605"/>
                    <a:pt x="21" y="6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p:cNvSpPr>
              <a:spLocks/>
            </p:cNvSpPr>
            <p:nvPr/>
          </p:nvSpPr>
          <p:spPr bwMode="auto">
            <a:xfrm>
              <a:off x="1990725" y="4032250"/>
              <a:ext cx="1454150" cy="42862"/>
            </a:xfrm>
            <a:custGeom>
              <a:avLst/>
              <a:gdLst>
                <a:gd name="T0" fmla="*/ 1634 w 1634"/>
                <a:gd name="T1" fmla="*/ 0 h 48"/>
                <a:gd name="T2" fmla="*/ 1634 w 1634"/>
                <a:gd name="T3" fmla="*/ 48 h 48"/>
                <a:gd name="T4" fmla="*/ 0 w 1634"/>
                <a:gd name="T5" fmla="*/ 48 h 48"/>
                <a:gd name="T6" fmla="*/ 0 w 1634"/>
                <a:gd name="T7" fmla="*/ 0 h 48"/>
                <a:gd name="T8" fmla="*/ 1634 w 1634"/>
                <a:gd name="T9" fmla="*/ 0 h 48"/>
              </a:gdLst>
              <a:ahLst/>
              <a:cxnLst>
                <a:cxn ang="0">
                  <a:pos x="T0" y="T1"/>
                </a:cxn>
                <a:cxn ang="0">
                  <a:pos x="T2" y="T3"/>
                </a:cxn>
                <a:cxn ang="0">
                  <a:pos x="T4" y="T5"/>
                </a:cxn>
                <a:cxn ang="0">
                  <a:pos x="T6" y="T7"/>
                </a:cxn>
                <a:cxn ang="0">
                  <a:pos x="T8" y="T9"/>
                </a:cxn>
              </a:cxnLst>
              <a:rect l="0" t="0" r="r" b="b"/>
              <a:pathLst>
                <a:path w="1634" h="48">
                  <a:moveTo>
                    <a:pt x="1634" y="0"/>
                  </a:moveTo>
                  <a:cubicBezTo>
                    <a:pt x="1634" y="17"/>
                    <a:pt x="1634" y="32"/>
                    <a:pt x="1634" y="48"/>
                  </a:cubicBezTo>
                  <a:cubicBezTo>
                    <a:pt x="1090" y="48"/>
                    <a:pt x="546" y="48"/>
                    <a:pt x="0" y="48"/>
                  </a:cubicBezTo>
                  <a:cubicBezTo>
                    <a:pt x="0" y="32"/>
                    <a:pt x="0" y="17"/>
                    <a:pt x="0" y="0"/>
                  </a:cubicBezTo>
                  <a:cubicBezTo>
                    <a:pt x="544" y="0"/>
                    <a:pt x="1088" y="0"/>
                    <a:pt x="16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p:cNvSpPr>
              <a:spLocks/>
            </p:cNvSpPr>
            <p:nvPr/>
          </p:nvSpPr>
          <p:spPr bwMode="auto">
            <a:xfrm>
              <a:off x="1992313" y="4548188"/>
              <a:ext cx="1184275" cy="44450"/>
            </a:xfrm>
            <a:custGeom>
              <a:avLst/>
              <a:gdLst>
                <a:gd name="T0" fmla="*/ 1331 w 1331"/>
                <a:gd name="T1" fmla="*/ 0 h 51"/>
                <a:gd name="T2" fmla="*/ 1245 w 1331"/>
                <a:gd name="T3" fmla="*/ 51 h 51"/>
                <a:gd name="T4" fmla="*/ 28 w 1331"/>
                <a:gd name="T5" fmla="*/ 50 h 51"/>
                <a:gd name="T6" fmla="*/ 0 w 1331"/>
                <a:gd name="T7" fmla="*/ 50 h 51"/>
                <a:gd name="T8" fmla="*/ 0 w 1331"/>
                <a:gd name="T9" fmla="*/ 0 h 51"/>
                <a:gd name="T10" fmla="*/ 1331 w 1331"/>
                <a:gd name="T11" fmla="*/ 0 h 51"/>
              </a:gdLst>
              <a:ahLst/>
              <a:cxnLst>
                <a:cxn ang="0">
                  <a:pos x="T0" y="T1"/>
                </a:cxn>
                <a:cxn ang="0">
                  <a:pos x="T2" y="T3"/>
                </a:cxn>
                <a:cxn ang="0">
                  <a:pos x="T4" y="T5"/>
                </a:cxn>
                <a:cxn ang="0">
                  <a:pos x="T6" y="T7"/>
                </a:cxn>
                <a:cxn ang="0">
                  <a:pos x="T8" y="T9"/>
                </a:cxn>
                <a:cxn ang="0">
                  <a:pos x="T10" y="T11"/>
                </a:cxn>
              </a:cxnLst>
              <a:rect l="0" t="0" r="r" b="b"/>
              <a:pathLst>
                <a:path w="1331" h="51">
                  <a:moveTo>
                    <a:pt x="1331" y="0"/>
                  </a:moveTo>
                  <a:cubicBezTo>
                    <a:pt x="1304" y="25"/>
                    <a:pt x="1287" y="51"/>
                    <a:pt x="1245" y="51"/>
                  </a:cubicBezTo>
                  <a:cubicBezTo>
                    <a:pt x="839" y="49"/>
                    <a:pt x="433" y="50"/>
                    <a:pt x="28" y="50"/>
                  </a:cubicBezTo>
                  <a:cubicBezTo>
                    <a:pt x="19" y="50"/>
                    <a:pt x="10" y="50"/>
                    <a:pt x="0" y="50"/>
                  </a:cubicBezTo>
                  <a:cubicBezTo>
                    <a:pt x="0" y="33"/>
                    <a:pt x="0" y="17"/>
                    <a:pt x="0" y="0"/>
                  </a:cubicBezTo>
                  <a:cubicBezTo>
                    <a:pt x="442" y="0"/>
                    <a:pt x="884" y="0"/>
                    <a:pt x="13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4"/>
            <p:cNvSpPr>
              <a:spLocks/>
            </p:cNvSpPr>
            <p:nvPr/>
          </p:nvSpPr>
          <p:spPr bwMode="auto">
            <a:xfrm>
              <a:off x="1990725" y="5062538"/>
              <a:ext cx="668338" cy="44450"/>
            </a:xfrm>
            <a:custGeom>
              <a:avLst/>
              <a:gdLst>
                <a:gd name="T0" fmla="*/ 751 w 751"/>
                <a:gd name="T1" fmla="*/ 4 h 49"/>
                <a:gd name="T2" fmla="*/ 710 w 751"/>
                <a:gd name="T3" fmla="*/ 42 h 49"/>
                <a:gd name="T4" fmla="*/ 692 w 751"/>
                <a:gd name="T5" fmla="*/ 49 h 49"/>
                <a:gd name="T6" fmla="*/ 11 w 751"/>
                <a:gd name="T7" fmla="*/ 49 h 49"/>
                <a:gd name="T8" fmla="*/ 0 w 751"/>
                <a:gd name="T9" fmla="*/ 48 h 49"/>
                <a:gd name="T10" fmla="*/ 0 w 751"/>
                <a:gd name="T11" fmla="*/ 0 h 49"/>
                <a:gd name="T12" fmla="*/ 748 w 751"/>
                <a:gd name="T13" fmla="*/ 0 h 49"/>
                <a:gd name="T14" fmla="*/ 751 w 751"/>
                <a:gd name="T15" fmla="*/ 4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1" h="49">
                  <a:moveTo>
                    <a:pt x="751" y="4"/>
                  </a:moveTo>
                  <a:cubicBezTo>
                    <a:pt x="737" y="17"/>
                    <a:pt x="724" y="30"/>
                    <a:pt x="710" y="42"/>
                  </a:cubicBezTo>
                  <a:cubicBezTo>
                    <a:pt x="705" y="46"/>
                    <a:pt x="698" y="49"/>
                    <a:pt x="692" y="49"/>
                  </a:cubicBezTo>
                  <a:cubicBezTo>
                    <a:pt x="465" y="49"/>
                    <a:pt x="238" y="49"/>
                    <a:pt x="11" y="49"/>
                  </a:cubicBezTo>
                  <a:cubicBezTo>
                    <a:pt x="8" y="49"/>
                    <a:pt x="4" y="48"/>
                    <a:pt x="0" y="48"/>
                  </a:cubicBezTo>
                  <a:cubicBezTo>
                    <a:pt x="0" y="32"/>
                    <a:pt x="0" y="17"/>
                    <a:pt x="0" y="0"/>
                  </a:cubicBezTo>
                  <a:cubicBezTo>
                    <a:pt x="250" y="0"/>
                    <a:pt x="499" y="0"/>
                    <a:pt x="748" y="0"/>
                  </a:cubicBezTo>
                  <a:cubicBezTo>
                    <a:pt x="749" y="2"/>
                    <a:pt x="750" y="3"/>
                    <a:pt x="75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p:cNvSpPr>
              <a:spLocks/>
            </p:cNvSpPr>
            <p:nvPr/>
          </p:nvSpPr>
          <p:spPr bwMode="auto">
            <a:xfrm>
              <a:off x="3081338" y="5575300"/>
              <a:ext cx="363538" cy="46037"/>
            </a:xfrm>
            <a:custGeom>
              <a:avLst/>
              <a:gdLst>
                <a:gd name="T0" fmla="*/ 0 w 407"/>
                <a:gd name="T1" fmla="*/ 52 h 52"/>
                <a:gd name="T2" fmla="*/ 86 w 407"/>
                <a:gd name="T3" fmla="*/ 1 h 52"/>
                <a:gd name="T4" fmla="*/ 384 w 407"/>
                <a:gd name="T5" fmla="*/ 3 h 52"/>
                <a:gd name="T6" fmla="*/ 407 w 407"/>
                <a:gd name="T7" fmla="*/ 3 h 52"/>
                <a:gd name="T8" fmla="*/ 407 w 407"/>
                <a:gd name="T9" fmla="*/ 52 h 52"/>
                <a:gd name="T10" fmla="*/ 0 w 407"/>
                <a:gd name="T11" fmla="*/ 52 h 52"/>
              </a:gdLst>
              <a:ahLst/>
              <a:cxnLst>
                <a:cxn ang="0">
                  <a:pos x="T0" y="T1"/>
                </a:cxn>
                <a:cxn ang="0">
                  <a:pos x="T2" y="T3"/>
                </a:cxn>
                <a:cxn ang="0">
                  <a:pos x="T4" y="T5"/>
                </a:cxn>
                <a:cxn ang="0">
                  <a:pos x="T6" y="T7"/>
                </a:cxn>
                <a:cxn ang="0">
                  <a:pos x="T8" y="T9"/>
                </a:cxn>
                <a:cxn ang="0">
                  <a:pos x="T10" y="T11"/>
                </a:cxn>
              </a:cxnLst>
              <a:rect l="0" t="0" r="r" b="b"/>
              <a:pathLst>
                <a:path w="407" h="52">
                  <a:moveTo>
                    <a:pt x="0" y="52"/>
                  </a:moveTo>
                  <a:cubicBezTo>
                    <a:pt x="26" y="26"/>
                    <a:pt x="43" y="0"/>
                    <a:pt x="86" y="1"/>
                  </a:cubicBezTo>
                  <a:cubicBezTo>
                    <a:pt x="185" y="6"/>
                    <a:pt x="285" y="3"/>
                    <a:pt x="384" y="3"/>
                  </a:cubicBezTo>
                  <a:cubicBezTo>
                    <a:pt x="391" y="3"/>
                    <a:pt x="398" y="3"/>
                    <a:pt x="407" y="3"/>
                  </a:cubicBezTo>
                  <a:cubicBezTo>
                    <a:pt x="407" y="19"/>
                    <a:pt x="407" y="35"/>
                    <a:pt x="407" y="52"/>
                  </a:cubicBezTo>
                  <a:cubicBezTo>
                    <a:pt x="273" y="52"/>
                    <a:pt x="139" y="52"/>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6"/>
            <p:cNvSpPr>
              <a:spLocks/>
            </p:cNvSpPr>
            <p:nvPr/>
          </p:nvSpPr>
          <p:spPr bwMode="auto">
            <a:xfrm>
              <a:off x="1990725" y="5578475"/>
              <a:ext cx="339725" cy="44450"/>
            </a:xfrm>
            <a:custGeom>
              <a:avLst/>
              <a:gdLst>
                <a:gd name="T0" fmla="*/ 0 w 381"/>
                <a:gd name="T1" fmla="*/ 49 h 49"/>
                <a:gd name="T2" fmla="*/ 0 w 381"/>
                <a:gd name="T3" fmla="*/ 0 h 49"/>
                <a:gd name="T4" fmla="*/ 381 w 381"/>
                <a:gd name="T5" fmla="*/ 0 h 49"/>
                <a:gd name="T6" fmla="*/ 367 w 381"/>
                <a:gd name="T7" fmla="*/ 43 h 49"/>
                <a:gd name="T8" fmla="*/ 356 w 381"/>
                <a:gd name="T9" fmla="*/ 49 h 49"/>
                <a:gd name="T10" fmla="*/ 0 w 381"/>
                <a:gd name="T11" fmla="*/ 49 h 49"/>
              </a:gdLst>
              <a:ahLst/>
              <a:cxnLst>
                <a:cxn ang="0">
                  <a:pos x="T0" y="T1"/>
                </a:cxn>
                <a:cxn ang="0">
                  <a:pos x="T2" y="T3"/>
                </a:cxn>
                <a:cxn ang="0">
                  <a:pos x="T4" y="T5"/>
                </a:cxn>
                <a:cxn ang="0">
                  <a:pos x="T6" y="T7"/>
                </a:cxn>
                <a:cxn ang="0">
                  <a:pos x="T8" y="T9"/>
                </a:cxn>
                <a:cxn ang="0">
                  <a:pos x="T10" y="T11"/>
                </a:cxn>
              </a:cxnLst>
              <a:rect l="0" t="0" r="r" b="b"/>
              <a:pathLst>
                <a:path w="381" h="49">
                  <a:moveTo>
                    <a:pt x="0" y="49"/>
                  </a:moveTo>
                  <a:cubicBezTo>
                    <a:pt x="0" y="32"/>
                    <a:pt x="0" y="17"/>
                    <a:pt x="0" y="0"/>
                  </a:cubicBezTo>
                  <a:cubicBezTo>
                    <a:pt x="126" y="0"/>
                    <a:pt x="252" y="0"/>
                    <a:pt x="381" y="0"/>
                  </a:cubicBezTo>
                  <a:cubicBezTo>
                    <a:pt x="376" y="15"/>
                    <a:pt x="372" y="29"/>
                    <a:pt x="367" y="43"/>
                  </a:cubicBezTo>
                  <a:cubicBezTo>
                    <a:pt x="366" y="46"/>
                    <a:pt x="360" y="49"/>
                    <a:pt x="356" y="49"/>
                  </a:cubicBezTo>
                  <a:cubicBezTo>
                    <a:pt x="238" y="49"/>
                    <a:pt x="120" y="49"/>
                    <a:pt x="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97043875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385024-7147-4FEA-8CB9-E40D08ABAE27}" type="datetime1">
              <a:rPr lang="zh-CN" altLang="en-US" smtClean="0"/>
              <a:t>2022/3/30</a:t>
            </a:fld>
            <a:endParaRPr lang="zh-CN" altLang="en-US" dirty="0"/>
          </a:p>
        </p:txBody>
      </p:sp>
      <p:sp>
        <p:nvSpPr>
          <p:cNvPr id="3" name="页脚占位符 2"/>
          <p:cNvSpPr>
            <a:spLocks noGrp="1"/>
          </p:cNvSpPr>
          <p:nvPr>
            <p:ph type="ftr" sz="quarter" idx="11"/>
          </p:nvPr>
        </p:nvSpPr>
        <p:spPr/>
        <p:txBody>
          <a:bodyPr/>
          <a:lstStyle/>
          <a:p>
            <a:r>
              <a:rPr lang="zh-CN" altLang="en-US"/>
              <a:t>软件工程</a:t>
            </a:r>
            <a:endParaRPr lang="zh-CN" altLang="en-US" dirty="0"/>
          </a:p>
        </p:txBody>
      </p:sp>
      <p:sp>
        <p:nvSpPr>
          <p:cNvPr id="4" name="灯片编号占位符 3"/>
          <p:cNvSpPr>
            <a:spLocks noGrp="1"/>
          </p:cNvSpPr>
          <p:nvPr>
            <p:ph type="sldNum" sz="quarter" idx="12"/>
          </p:nvPr>
        </p:nvSpPr>
        <p:spPr/>
        <p:txBody>
          <a:bodyPr/>
          <a:lstStyle/>
          <a:p>
            <a:fld id="{233B410F-ED3A-420F-9009-9AC68EA66982}" type="slidenum">
              <a:rPr lang="zh-CN" altLang="en-US" smtClean="0"/>
              <a:pPr/>
              <a:t>66</a:t>
            </a:fld>
            <a:endParaRPr lang="zh-CN" altLang="en-US"/>
          </a:p>
        </p:txBody>
      </p:sp>
    </p:spTree>
    <p:extLst>
      <p:ext uri="{BB962C8B-B14F-4D97-AF65-F5344CB8AC3E}">
        <p14:creationId xmlns:p14="http://schemas.microsoft.com/office/powerpoint/2010/main" val="374744338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场景</a:t>
            </a:r>
            <a:r>
              <a:rPr lang="en-US" altLang="zh-CN" dirty="0"/>
              <a:t>(</a:t>
            </a:r>
            <a:r>
              <a:rPr lang="en-US" altLang="zh-CN" cap="none" dirty="0"/>
              <a:t>Scenario</a:t>
            </a:r>
            <a:r>
              <a:rPr lang="en-US" altLang="zh-CN" dirty="0"/>
              <a:t>)</a:t>
            </a:r>
            <a:r>
              <a:rPr lang="zh-CN" altLang="en-US" dirty="0"/>
              <a:t>是用例的实例 </a:t>
            </a:r>
          </a:p>
        </p:txBody>
      </p:sp>
      <p:sp>
        <p:nvSpPr>
          <p:cNvPr id="3" name="内容占位符 2"/>
          <p:cNvSpPr>
            <a:spLocks noGrp="1"/>
          </p:cNvSpPr>
          <p:nvPr>
            <p:ph idx="1"/>
          </p:nvPr>
        </p:nvSpPr>
        <p:spPr>
          <a:xfrm>
            <a:off x="749688" y="1211423"/>
            <a:ext cx="3019731" cy="3422303"/>
          </a:xfrm>
        </p:spPr>
        <p:style>
          <a:lnRef idx="2">
            <a:schemeClr val="accent2"/>
          </a:lnRef>
          <a:fillRef idx="1">
            <a:schemeClr val="lt1"/>
          </a:fillRef>
          <a:effectRef idx="0">
            <a:schemeClr val="accent2"/>
          </a:effectRef>
          <a:fontRef idx="minor">
            <a:schemeClr val="dk1"/>
          </a:fontRef>
        </p:style>
        <p:txBody>
          <a:bodyPr>
            <a:noAutofit/>
          </a:bodyPr>
          <a:lstStyle/>
          <a:p>
            <a:pPr marL="0" indent="0">
              <a:lnSpc>
                <a:spcPct val="100000"/>
              </a:lnSpc>
              <a:spcBef>
                <a:spcPts val="600"/>
              </a:spcBef>
              <a:buNone/>
            </a:pPr>
            <a:r>
              <a:rPr lang="zh-CN" altLang="en-US" sz="2000" dirty="0">
                <a:latin typeface="+mj-ea"/>
                <a:ea typeface="+mj-ea"/>
              </a:rPr>
              <a:t>场景</a:t>
            </a:r>
            <a:r>
              <a:rPr lang="en-US" altLang="zh-CN" sz="2000" dirty="0">
                <a:latin typeface="+mj-ea"/>
                <a:ea typeface="+mj-ea"/>
              </a:rPr>
              <a:t>1	</a:t>
            </a:r>
          </a:p>
          <a:p>
            <a:pPr marL="0" indent="0">
              <a:lnSpc>
                <a:spcPct val="100000"/>
              </a:lnSpc>
              <a:spcBef>
                <a:spcPts val="600"/>
              </a:spcBef>
              <a:buNone/>
            </a:pPr>
            <a:r>
              <a:rPr lang="en-US" altLang="zh-CN" sz="2000" dirty="0">
                <a:latin typeface="+mj-ea"/>
                <a:ea typeface="+mj-ea"/>
              </a:rPr>
              <a:t>   </a:t>
            </a:r>
            <a:r>
              <a:rPr lang="zh-CN" altLang="en-US" sz="2000" dirty="0">
                <a:latin typeface="+mj-ea"/>
                <a:ea typeface="+mj-ea"/>
              </a:rPr>
              <a:t>登录系统	</a:t>
            </a:r>
          </a:p>
          <a:p>
            <a:pPr marL="0" indent="0">
              <a:lnSpc>
                <a:spcPct val="100000"/>
              </a:lnSpc>
              <a:spcBef>
                <a:spcPts val="600"/>
              </a:spcBef>
              <a:buNone/>
            </a:pPr>
            <a:r>
              <a:rPr lang="zh-CN" altLang="en-US" sz="2000" dirty="0">
                <a:latin typeface="+mj-ea"/>
                <a:ea typeface="+mj-ea"/>
              </a:rPr>
              <a:t>   认证登录	</a:t>
            </a:r>
          </a:p>
          <a:p>
            <a:pPr marL="0" indent="0">
              <a:lnSpc>
                <a:spcPct val="100000"/>
              </a:lnSpc>
              <a:spcBef>
                <a:spcPts val="600"/>
              </a:spcBef>
              <a:buNone/>
            </a:pPr>
            <a:r>
              <a:rPr lang="zh-CN" altLang="en-US" sz="2000" dirty="0">
                <a:latin typeface="+mj-ea"/>
                <a:ea typeface="+mj-ea"/>
              </a:rPr>
              <a:t>   输入主题词进行查询	</a:t>
            </a:r>
          </a:p>
          <a:p>
            <a:pPr marL="0" indent="0">
              <a:lnSpc>
                <a:spcPct val="100000"/>
              </a:lnSpc>
              <a:spcBef>
                <a:spcPts val="600"/>
              </a:spcBef>
              <a:buNone/>
            </a:pPr>
            <a:r>
              <a:rPr lang="zh-CN" altLang="en-US" sz="2000" dirty="0">
                <a:latin typeface="+mj-ea"/>
                <a:ea typeface="+mj-ea"/>
              </a:rPr>
              <a:t>   获取课程列表</a:t>
            </a:r>
            <a:endParaRPr lang="en-US" altLang="zh-CN" sz="2000" dirty="0">
              <a:latin typeface="+mj-ea"/>
              <a:ea typeface="+mj-ea"/>
            </a:endParaRPr>
          </a:p>
          <a:p>
            <a:pPr marL="0" indent="0">
              <a:lnSpc>
                <a:spcPct val="100000"/>
              </a:lnSpc>
              <a:spcBef>
                <a:spcPts val="600"/>
              </a:spcBef>
              <a:buNone/>
            </a:pPr>
            <a:r>
              <a:rPr lang="en-US" altLang="zh-CN" sz="2000" dirty="0">
                <a:latin typeface="+mj-ea"/>
                <a:ea typeface="+mj-ea"/>
              </a:rPr>
              <a:t>   </a:t>
            </a:r>
            <a:r>
              <a:rPr lang="zh-CN" altLang="en-US" sz="2000" dirty="0">
                <a:latin typeface="+mj-ea"/>
                <a:ea typeface="+mj-ea"/>
              </a:rPr>
              <a:t>显示课程列表	</a:t>
            </a:r>
          </a:p>
          <a:p>
            <a:pPr marL="0" indent="0">
              <a:lnSpc>
                <a:spcPct val="100000"/>
              </a:lnSpc>
              <a:spcBef>
                <a:spcPts val="600"/>
              </a:spcBef>
              <a:buNone/>
            </a:pPr>
            <a:r>
              <a:rPr lang="zh-CN" altLang="en-US" sz="2000" dirty="0">
                <a:latin typeface="+mj-ea"/>
                <a:ea typeface="+mj-ea"/>
              </a:rPr>
              <a:t>   选择课程	</a:t>
            </a:r>
          </a:p>
          <a:p>
            <a:pPr marL="0" indent="0">
              <a:lnSpc>
                <a:spcPct val="100000"/>
              </a:lnSpc>
              <a:spcBef>
                <a:spcPts val="600"/>
              </a:spcBef>
              <a:buNone/>
            </a:pPr>
            <a:r>
              <a:rPr lang="zh-CN" altLang="en-US" sz="2000" dirty="0">
                <a:latin typeface="+mj-ea"/>
                <a:ea typeface="+mj-ea"/>
              </a:rPr>
              <a:t>   确认课程可选 </a:t>
            </a:r>
            <a:endParaRPr lang="en-US" altLang="zh-CN" sz="2000" dirty="0">
              <a:latin typeface="+mj-ea"/>
              <a:ea typeface="+mj-ea"/>
            </a:endParaRPr>
          </a:p>
          <a:p>
            <a:pPr marL="0" indent="0">
              <a:lnSpc>
                <a:spcPct val="100000"/>
              </a:lnSpc>
              <a:spcBef>
                <a:spcPts val="600"/>
              </a:spcBef>
              <a:buNone/>
            </a:pPr>
            <a:r>
              <a:rPr lang="en-US" altLang="zh-CN" sz="2000" dirty="0">
                <a:latin typeface="+mj-ea"/>
                <a:ea typeface="+mj-ea"/>
              </a:rPr>
              <a:t>  </a:t>
            </a:r>
            <a:r>
              <a:rPr lang="zh-CN" altLang="en-US" sz="2000" dirty="0">
                <a:latin typeface="+mj-ea"/>
                <a:ea typeface="+mj-ea"/>
              </a:rPr>
              <a:t> 显示最终的课程表	</a:t>
            </a:r>
          </a:p>
          <a:p>
            <a:pPr marL="0" indent="0">
              <a:lnSpc>
                <a:spcPct val="100000"/>
              </a:lnSpc>
              <a:spcBef>
                <a:spcPts val="600"/>
              </a:spcBef>
              <a:buNone/>
            </a:pPr>
            <a:endParaRPr lang="zh-CN" altLang="en-US" sz="2000" dirty="0">
              <a:latin typeface="+mj-ea"/>
              <a:ea typeface="+mj-ea"/>
            </a:endParaRPr>
          </a:p>
        </p:txBody>
      </p:sp>
      <p:sp>
        <p:nvSpPr>
          <p:cNvPr id="4" name="日期占位符 3"/>
          <p:cNvSpPr>
            <a:spLocks noGrp="1"/>
          </p:cNvSpPr>
          <p:nvPr>
            <p:ph type="dt" sz="half" idx="10"/>
          </p:nvPr>
        </p:nvSpPr>
        <p:spPr/>
        <p:txBody>
          <a:bodyPr/>
          <a:lstStyle/>
          <a:p>
            <a:fld id="{1F1D7B08-A86E-4CC1-B3E0-ABF738623846}" type="datetime1">
              <a:rPr lang="zh-CN" altLang="en-US" smtClean="0"/>
              <a:t>2022/3/30</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7</a:t>
            </a:fld>
            <a:endParaRPr lang="zh-CN" altLang="en-US"/>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7852" y="789710"/>
            <a:ext cx="3413010" cy="754560"/>
          </a:xfrm>
          <a:prstGeom prst="rect">
            <a:avLst/>
          </a:prstGeom>
        </p:spPr>
      </p:pic>
      <p:sp>
        <p:nvSpPr>
          <p:cNvPr id="9" name="矩形 8"/>
          <p:cNvSpPr/>
          <p:nvPr/>
        </p:nvSpPr>
        <p:spPr>
          <a:xfrm>
            <a:off x="5920862" y="771130"/>
            <a:ext cx="3044283" cy="386259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spcBef>
                <a:spcPts val="600"/>
              </a:spcBef>
            </a:pPr>
            <a:r>
              <a:rPr lang="zh-CN" altLang="en-US" sz="2000" dirty="0">
                <a:latin typeface="+mj-ea"/>
                <a:ea typeface="+mj-ea"/>
              </a:rPr>
              <a:t>场景2	</a:t>
            </a:r>
          </a:p>
          <a:p>
            <a:pPr>
              <a:spcBef>
                <a:spcPts val="600"/>
              </a:spcBef>
            </a:pPr>
            <a:r>
              <a:rPr lang="zh-CN" altLang="en-US" sz="2000" dirty="0">
                <a:latin typeface="+mj-ea"/>
                <a:ea typeface="+mj-ea"/>
              </a:rPr>
              <a:t>   登录系统 认证登录	</a:t>
            </a:r>
          </a:p>
          <a:p>
            <a:pPr>
              <a:spcBef>
                <a:spcPts val="600"/>
              </a:spcBef>
            </a:pPr>
            <a:r>
              <a:rPr lang="zh-CN" altLang="en-US" sz="2000" dirty="0">
                <a:latin typeface="+mj-ea"/>
                <a:ea typeface="+mj-ea"/>
              </a:rPr>
              <a:t>   输入主题词进行查询</a:t>
            </a:r>
            <a:endParaRPr lang="en-US" altLang="zh-CN" sz="2000" dirty="0">
              <a:latin typeface="+mj-ea"/>
              <a:ea typeface="+mj-ea"/>
            </a:endParaRPr>
          </a:p>
          <a:p>
            <a:pPr>
              <a:spcBef>
                <a:spcPts val="600"/>
              </a:spcBef>
            </a:pPr>
            <a:r>
              <a:rPr lang="zh-CN" altLang="en-US" sz="2000" dirty="0">
                <a:latin typeface="+mj-ea"/>
                <a:ea typeface="+mj-ea"/>
              </a:rPr>
              <a:t>   无效主题词</a:t>
            </a:r>
            <a:endParaRPr lang="en-US" altLang="zh-CN" sz="2000" dirty="0">
              <a:latin typeface="+mj-ea"/>
              <a:ea typeface="+mj-ea"/>
            </a:endParaRPr>
          </a:p>
          <a:p>
            <a:pPr>
              <a:spcBef>
                <a:spcPts val="600"/>
              </a:spcBef>
            </a:pPr>
            <a:r>
              <a:rPr lang="en-US" altLang="zh-CN" sz="2000" dirty="0">
                <a:latin typeface="+mj-ea"/>
                <a:ea typeface="+mj-ea"/>
              </a:rPr>
              <a:t>   </a:t>
            </a:r>
            <a:r>
              <a:rPr lang="zh-CN" altLang="en-US" sz="2000" dirty="0">
                <a:latin typeface="+mj-ea"/>
                <a:ea typeface="+mj-ea"/>
              </a:rPr>
              <a:t>再次输入课程	</a:t>
            </a:r>
          </a:p>
          <a:p>
            <a:pPr>
              <a:spcBef>
                <a:spcPts val="600"/>
              </a:spcBef>
            </a:pPr>
            <a:r>
              <a:rPr lang="zh-CN" altLang="en-US" sz="2000" dirty="0">
                <a:latin typeface="+mj-ea"/>
                <a:ea typeface="+mj-ea"/>
              </a:rPr>
              <a:t>   获取课程列表 </a:t>
            </a:r>
            <a:endParaRPr lang="en-US" altLang="zh-CN" sz="2000" dirty="0">
              <a:latin typeface="+mj-ea"/>
              <a:ea typeface="+mj-ea"/>
            </a:endParaRPr>
          </a:p>
          <a:p>
            <a:pPr>
              <a:spcBef>
                <a:spcPts val="600"/>
              </a:spcBef>
            </a:pPr>
            <a:r>
              <a:rPr lang="en-US" altLang="zh-CN" sz="2000" dirty="0">
                <a:latin typeface="+mj-ea"/>
                <a:ea typeface="+mj-ea"/>
              </a:rPr>
              <a:t>   </a:t>
            </a:r>
            <a:r>
              <a:rPr lang="zh-CN" altLang="en-US" sz="2000" dirty="0">
                <a:latin typeface="+mj-ea"/>
                <a:ea typeface="+mj-ea"/>
              </a:rPr>
              <a:t>显示课程列表	</a:t>
            </a:r>
          </a:p>
          <a:p>
            <a:pPr>
              <a:spcBef>
                <a:spcPts val="600"/>
              </a:spcBef>
            </a:pPr>
            <a:r>
              <a:rPr lang="zh-CN" altLang="en-US" sz="2000" dirty="0">
                <a:latin typeface="+mj-ea"/>
                <a:ea typeface="+mj-ea"/>
              </a:rPr>
              <a:t>   选择课程	</a:t>
            </a:r>
          </a:p>
          <a:p>
            <a:pPr>
              <a:spcBef>
                <a:spcPts val="600"/>
              </a:spcBef>
            </a:pPr>
            <a:r>
              <a:rPr lang="zh-CN" altLang="en-US" sz="2000" dirty="0">
                <a:latin typeface="+mj-ea"/>
                <a:ea typeface="+mj-ea"/>
              </a:rPr>
              <a:t>   确认课程可选 </a:t>
            </a:r>
            <a:endParaRPr lang="en-US" altLang="zh-CN" sz="2000" dirty="0">
              <a:latin typeface="+mj-ea"/>
              <a:ea typeface="+mj-ea"/>
            </a:endParaRPr>
          </a:p>
          <a:p>
            <a:pPr>
              <a:spcBef>
                <a:spcPts val="600"/>
              </a:spcBef>
            </a:pPr>
            <a:r>
              <a:rPr lang="en-US" altLang="zh-CN" sz="2000" dirty="0">
                <a:latin typeface="+mj-ea"/>
                <a:ea typeface="+mj-ea"/>
              </a:rPr>
              <a:t>   </a:t>
            </a:r>
            <a:r>
              <a:rPr lang="zh-CN" altLang="en-US" sz="2000" dirty="0">
                <a:latin typeface="+mj-ea"/>
                <a:ea typeface="+mj-ea"/>
              </a:rPr>
              <a:t>显示最终的课程表</a:t>
            </a:r>
          </a:p>
        </p:txBody>
      </p:sp>
    </p:spTree>
    <p:extLst>
      <p:ext uri="{BB962C8B-B14F-4D97-AF65-F5344CB8AC3E}">
        <p14:creationId xmlns:p14="http://schemas.microsoft.com/office/powerpoint/2010/main" val="3826187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Scenario</a:t>
            </a:r>
            <a:r>
              <a:rPr lang="en-US" dirty="0"/>
              <a:t> != sum(functions)</a:t>
            </a:r>
          </a:p>
        </p:txBody>
      </p:sp>
      <p:sp>
        <p:nvSpPr>
          <p:cNvPr id="3" name="Content Placeholder 2"/>
          <p:cNvSpPr>
            <a:spLocks noGrp="1"/>
          </p:cNvSpPr>
          <p:nvPr>
            <p:ph idx="1"/>
          </p:nvPr>
        </p:nvSpPr>
        <p:spPr>
          <a:xfrm>
            <a:off x="611428" y="828913"/>
            <a:ext cx="5319628" cy="3927861"/>
          </a:xfrm>
        </p:spPr>
        <p:txBody>
          <a:bodyPr>
            <a:normAutofit fontScale="85000" lnSpcReduction="10000"/>
          </a:bodyPr>
          <a:lstStyle/>
          <a:p>
            <a:pPr fontAlgn="ctr"/>
            <a:r>
              <a:rPr lang="zh-CN" altLang="en-US" dirty="0"/>
              <a:t>茶壶的功能</a:t>
            </a:r>
          </a:p>
          <a:p>
            <a:pPr lvl="1" fontAlgn="ctr"/>
            <a:r>
              <a:rPr lang="zh-CN" altLang="en-US" dirty="0"/>
              <a:t>茶壶盖</a:t>
            </a:r>
          </a:p>
          <a:p>
            <a:pPr lvl="1" fontAlgn="ctr"/>
            <a:r>
              <a:rPr lang="zh-CN" altLang="en-US" dirty="0"/>
              <a:t>茶壶体</a:t>
            </a:r>
          </a:p>
          <a:p>
            <a:pPr lvl="1" fontAlgn="ctr"/>
            <a:r>
              <a:rPr lang="zh-CN" altLang="en-US" dirty="0"/>
              <a:t>茶壶把</a:t>
            </a:r>
          </a:p>
          <a:p>
            <a:pPr lvl="1" fontAlgn="ctr"/>
            <a:r>
              <a:rPr lang="zh-CN" altLang="en-US" dirty="0"/>
              <a:t>茶壶嘴</a:t>
            </a:r>
          </a:p>
          <a:p>
            <a:pPr fontAlgn="ctr"/>
            <a:r>
              <a:rPr lang="zh-CN" altLang="en-US" dirty="0"/>
              <a:t>各个功能还要有机结合起来，满足用户的需求</a:t>
            </a:r>
          </a:p>
          <a:p>
            <a:pPr fontAlgn="ctr"/>
            <a:r>
              <a:rPr lang="zh-CN" altLang="en-US" dirty="0"/>
              <a:t>下面的茶壶满足了用户的需求了么？</a:t>
            </a:r>
          </a:p>
        </p:txBody>
      </p:sp>
      <p:sp>
        <p:nvSpPr>
          <p:cNvPr id="4" name="日期占位符 3"/>
          <p:cNvSpPr>
            <a:spLocks noGrp="1"/>
          </p:cNvSpPr>
          <p:nvPr>
            <p:ph type="dt" sz="half" idx="10"/>
          </p:nvPr>
        </p:nvSpPr>
        <p:spPr/>
        <p:txBody>
          <a:bodyPr/>
          <a:lstStyle/>
          <a:p>
            <a:fld id="{72B3DB4F-D02E-4CAB-BED3-DB0470878C37}" type="datetime1">
              <a:rPr lang="zh-CN" altLang="en-US" smtClean="0"/>
              <a:t>2022/3/30</a:t>
            </a:fld>
            <a:endParaRPr lang="zh-CN" altLang="en-US" dirty="0"/>
          </a:p>
        </p:txBody>
      </p:sp>
      <p:sp>
        <p:nvSpPr>
          <p:cNvPr id="5" name="页脚占位符 4"/>
          <p:cNvSpPr>
            <a:spLocks noGrp="1"/>
          </p:cNvSpPr>
          <p:nvPr>
            <p:ph type="ftr" sz="quarter" idx="11"/>
          </p:nvPr>
        </p:nvSpPr>
        <p:spPr/>
        <p:txBody>
          <a:bodyPr/>
          <a:lstStyle/>
          <a:p>
            <a:r>
              <a:rPr lang="zh-CN" altLang="en-US"/>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8</a:t>
            </a:fld>
            <a:endParaRPr lang="zh-CN" altLang="en-US"/>
          </a:p>
        </p:txBody>
      </p:sp>
      <p:pic>
        <p:nvPicPr>
          <p:cNvPr id="7" name="Picture 2"/>
          <p:cNvPicPr>
            <a:picLocks noChangeAspect="1" noChangeArrowheads="1"/>
          </p:cNvPicPr>
          <p:nvPr/>
        </p:nvPicPr>
        <p:blipFill rotWithShape="1">
          <a:blip r:embed="rId3" cstate="print"/>
          <a:srcRect l="18478" t="3167" r="17717" b="639"/>
          <a:stretch/>
        </p:blipFill>
        <p:spPr bwMode="auto">
          <a:xfrm>
            <a:off x="6161222" y="729069"/>
            <a:ext cx="2697028" cy="406613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44552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F499186-A49C-4E8C-8396-66F0EFA8C763}"/>
              </a:ext>
            </a:extLst>
          </p:cNvPr>
          <p:cNvSpPr>
            <a:spLocks noGrp="1"/>
          </p:cNvSpPr>
          <p:nvPr>
            <p:ph type="dt" sz="half" idx="10"/>
          </p:nvPr>
        </p:nvSpPr>
        <p:spPr/>
        <p:txBody>
          <a:bodyPr/>
          <a:lstStyle/>
          <a:p>
            <a:fld id="{B349E028-0205-4E9B-845E-5E306C030144}" type="datetime1">
              <a:rPr lang="zh-CN" altLang="en-US" smtClean="0"/>
              <a:t>2022/3/30</a:t>
            </a:fld>
            <a:endParaRPr lang="zh-CN" altLang="en-US" dirty="0"/>
          </a:p>
        </p:txBody>
      </p:sp>
      <p:sp>
        <p:nvSpPr>
          <p:cNvPr id="5" name="页脚占位符 4">
            <a:extLst>
              <a:ext uri="{FF2B5EF4-FFF2-40B4-BE49-F238E27FC236}">
                <a16:creationId xmlns:a16="http://schemas.microsoft.com/office/drawing/2014/main" id="{4B9D78F0-C28E-4E3E-BB3A-DCACD4706788}"/>
              </a:ext>
            </a:extLst>
          </p:cNvPr>
          <p:cNvSpPr>
            <a:spLocks noGrp="1"/>
          </p:cNvSpPr>
          <p:nvPr>
            <p:ph type="ftr" sz="quarter" idx="11"/>
          </p:nvPr>
        </p:nvSpPr>
        <p:spPr/>
        <p:txBody>
          <a:bodyPr/>
          <a:lstStyle/>
          <a:p>
            <a:r>
              <a:rPr lang="zh-CN" altLang="en-US"/>
              <a:t>软件工程</a:t>
            </a:r>
            <a:endParaRPr lang="zh-CN" altLang="en-US" dirty="0"/>
          </a:p>
        </p:txBody>
      </p:sp>
      <p:sp>
        <p:nvSpPr>
          <p:cNvPr id="6" name="灯片编号占位符 5">
            <a:extLst>
              <a:ext uri="{FF2B5EF4-FFF2-40B4-BE49-F238E27FC236}">
                <a16:creationId xmlns:a16="http://schemas.microsoft.com/office/drawing/2014/main" id="{4F9D5084-188F-4566-B450-7AF6A8A9AB3D}"/>
              </a:ext>
            </a:extLst>
          </p:cNvPr>
          <p:cNvSpPr>
            <a:spLocks noGrp="1"/>
          </p:cNvSpPr>
          <p:nvPr>
            <p:ph type="sldNum" sz="quarter" idx="12"/>
          </p:nvPr>
        </p:nvSpPr>
        <p:spPr/>
        <p:txBody>
          <a:bodyPr/>
          <a:lstStyle/>
          <a:p>
            <a:fld id="{F528F39D-B5E5-4CA7-906C-979D5A62978D}" type="slidenum">
              <a:rPr lang="zh-CN" altLang="en-US" smtClean="0"/>
              <a:pPr/>
              <a:t>9</a:t>
            </a:fld>
            <a:endParaRPr lang="zh-CN" altLang="en-US"/>
          </a:p>
        </p:txBody>
      </p:sp>
      <p:sp>
        <p:nvSpPr>
          <p:cNvPr id="8" name="文本框 7">
            <a:extLst>
              <a:ext uri="{FF2B5EF4-FFF2-40B4-BE49-F238E27FC236}">
                <a16:creationId xmlns:a16="http://schemas.microsoft.com/office/drawing/2014/main" id="{52AF460D-C823-431D-A2FA-6E0AE7C11C14}"/>
              </a:ext>
            </a:extLst>
          </p:cNvPr>
          <p:cNvSpPr txBox="1"/>
          <p:nvPr/>
        </p:nvSpPr>
        <p:spPr>
          <a:xfrm>
            <a:off x="1072896" y="1048512"/>
            <a:ext cx="7485888" cy="2954399"/>
          </a:xfrm>
          <a:prstGeom prst="rect">
            <a:avLst/>
          </a:prstGeom>
          <a:noFill/>
        </p:spPr>
        <p:txBody>
          <a:bodyPr wrap="square">
            <a:spAutoFit/>
          </a:bodyPr>
          <a:lstStyle/>
          <a:p>
            <a:r>
              <a:rPr lang="zh-CN" altLang="en-US" dirty="0"/>
              <a:t>项目的商业价值要由用户决定</a:t>
            </a:r>
            <a:r>
              <a:rPr lang="en-US" altLang="zh-CN" dirty="0"/>
              <a:t>, </a:t>
            </a:r>
            <a:r>
              <a:rPr lang="zh-CN" altLang="en-US" dirty="0"/>
              <a:t>但是</a:t>
            </a:r>
            <a:endParaRPr lang="en-US" altLang="zh-CN" dirty="0"/>
          </a:p>
          <a:p>
            <a:pPr lvl="1"/>
            <a:r>
              <a:rPr lang="zh-CN" altLang="en-US" b="1" dirty="0"/>
              <a:t>用户不懂他想要什么。</a:t>
            </a:r>
            <a:r>
              <a:rPr lang="zh-CN" altLang="en-US" dirty="0"/>
              <a:t>有些用户只有一个模糊的需求，他们说：我们企业要上</a:t>
            </a:r>
            <a:r>
              <a:rPr lang="en-US" altLang="zh-CN" dirty="0"/>
              <a:t>ERP(</a:t>
            </a:r>
            <a:r>
              <a:rPr lang="zh-CN" altLang="en-US" b="0" i="0" dirty="0">
                <a:solidFill>
                  <a:srgbClr val="333333"/>
                </a:solidFill>
                <a:effectLst/>
                <a:latin typeface="Arial" panose="020B0604020202020204" pitchFamily="34" charset="0"/>
              </a:rPr>
              <a:t>企业资源计划</a:t>
            </a:r>
            <a:r>
              <a:rPr lang="en-US" altLang="zh-CN" dirty="0"/>
              <a:t>)</a:t>
            </a:r>
            <a:r>
              <a:rPr lang="zh-CN" altLang="en-US" dirty="0"/>
              <a:t>！你给我整出来。这种情况下，我们得和用户一起做需求分析，先把牛找出来；</a:t>
            </a:r>
            <a:endParaRPr lang="en-US" altLang="zh-CN" dirty="0"/>
          </a:p>
          <a:p>
            <a:pPr lvl="1"/>
            <a:r>
              <a:rPr lang="zh-CN" altLang="en-US" b="1" dirty="0"/>
              <a:t>用户想要的和商业价值无关。</a:t>
            </a:r>
            <a:r>
              <a:rPr lang="zh-CN" altLang="en-US" dirty="0"/>
              <a:t>有些用户说，我想让每个按钮都是半透明的，还要有三维效果，就像聊天软件一样酷！这些要求和顾客商业的价值没有直接联系。</a:t>
            </a:r>
            <a:endParaRPr lang="en-US" altLang="zh-CN" dirty="0"/>
          </a:p>
          <a:p>
            <a:pPr lvl="1"/>
            <a:r>
              <a:rPr lang="zh-CN" altLang="en-US" b="1" dirty="0"/>
              <a:t>用户想要的我们还不懂。</a:t>
            </a:r>
            <a:r>
              <a:rPr lang="zh-CN" altLang="en-US" dirty="0"/>
              <a:t>这种情况下，我们是牛，用户是在对我们弹琴；</a:t>
            </a:r>
            <a:endParaRPr lang="en-US" altLang="zh-CN" dirty="0"/>
          </a:p>
          <a:p>
            <a:r>
              <a:rPr lang="zh-CN" altLang="en-US" dirty="0"/>
              <a:t>和顾客合作，实现用户的价值</a:t>
            </a:r>
            <a:endParaRPr lang="en-US" altLang="zh-CN" dirty="0"/>
          </a:p>
        </p:txBody>
      </p:sp>
    </p:spTree>
    <p:extLst>
      <p:ext uri="{BB962C8B-B14F-4D97-AF65-F5344CB8AC3E}">
        <p14:creationId xmlns:p14="http://schemas.microsoft.com/office/powerpoint/2010/main" val="37253611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27642</TotalTime>
  <Words>5228</Words>
  <Application>Microsoft Office PowerPoint</Application>
  <PresentationFormat>全屏显示(16:9)</PresentationFormat>
  <Paragraphs>632</Paragraphs>
  <Slides>66</Slides>
  <Notes>35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66</vt:i4>
      </vt:variant>
    </vt:vector>
  </HeadingPairs>
  <TitlesOfParts>
    <vt:vector size="76" baseType="lpstr">
      <vt:lpstr>等线</vt:lpstr>
      <vt:lpstr>黑体</vt:lpstr>
      <vt:lpstr>华康俪金黑W8(P)</vt:lpstr>
      <vt:lpstr>宋体</vt:lpstr>
      <vt:lpstr>微软雅黑</vt:lpstr>
      <vt:lpstr>Arial</vt:lpstr>
      <vt:lpstr>Arial Black</vt:lpstr>
      <vt:lpstr>Wingdings</vt:lpstr>
      <vt:lpstr>Wingdings 3</vt:lpstr>
      <vt:lpstr>积分</vt:lpstr>
      <vt:lpstr>软件工程 Software  Engineering</vt:lpstr>
      <vt:lpstr>前情回顾</vt:lpstr>
      <vt:lpstr>本次课程速递</vt:lpstr>
      <vt:lpstr>PowerPoint 演示文稿</vt:lpstr>
      <vt:lpstr>需求工程过程</vt:lpstr>
      <vt:lpstr>PowerPoint 演示文稿</vt:lpstr>
      <vt:lpstr>场景(Scenario)是用例的实例 </vt:lpstr>
      <vt:lpstr>Scenario != sum(functions)</vt:lpstr>
      <vt:lpstr>PowerPoint 演示文稿</vt:lpstr>
      <vt:lpstr>Bad example</vt:lpstr>
      <vt:lpstr>典型场景</vt:lpstr>
      <vt:lpstr>探究客户到底需要什么？</vt:lpstr>
      <vt:lpstr>需求建模步骤</vt:lpstr>
      <vt:lpstr>需求建模的工作任务</vt:lpstr>
      <vt:lpstr>需求建模的相关知识</vt:lpstr>
      <vt:lpstr>什么是业务建模</vt:lpstr>
      <vt:lpstr>什么是用例图</vt:lpstr>
      <vt:lpstr>什么是用例图</vt:lpstr>
      <vt:lpstr>PowerPoint 演示文稿</vt:lpstr>
      <vt:lpstr>用例图的作用</vt:lpstr>
      <vt:lpstr>用例图对开发的意义</vt:lpstr>
      <vt:lpstr>大学信息系统的一个用例图</vt:lpstr>
      <vt:lpstr>用例图中的关系（难点）</vt:lpstr>
      <vt:lpstr>用例图举例</vt:lpstr>
      <vt:lpstr>用例图的组成</vt:lpstr>
      <vt:lpstr>什么是参与者</vt:lpstr>
      <vt:lpstr>什么是用例</vt:lpstr>
      <vt:lpstr>如何建立用例模型</vt:lpstr>
      <vt:lpstr>用例建模技术</vt:lpstr>
      <vt:lpstr>识别参与者的方法</vt:lpstr>
      <vt:lpstr>参与者建模的检查项 </vt:lpstr>
      <vt:lpstr>识别参与者的误区</vt:lpstr>
      <vt:lpstr>识别参与者的方法</vt:lpstr>
      <vt:lpstr>识别参与者练习1</vt:lpstr>
      <vt:lpstr>识别参与者练习2</vt:lpstr>
      <vt:lpstr>识别用例的方法（难点）</vt:lpstr>
      <vt:lpstr>识别用例的方法</vt:lpstr>
      <vt:lpstr>识别用例的方法</vt:lpstr>
      <vt:lpstr>识别用例的方法</vt:lpstr>
      <vt:lpstr>识别用例的注意事项</vt:lpstr>
      <vt:lpstr>如何避免功能性分解</vt:lpstr>
      <vt:lpstr>识别用例案例</vt:lpstr>
      <vt:lpstr>识别用例案例</vt:lpstr>
      <vt:lpstr>识别用例练习</vt:lpstr>
      <vt:lpstr>识别用例练习</vt:lpstr>
      <vt:lpstr>网上报名系统的业务用例建模</vt:lpstr>
      <vt:lpstr>网上报名系统的业务用例建模</vt:lpstr>
      <vt:lpstr>网上报名系统的业务用例建模</vt:lpstr>
      <vt:lpstr>省队用户业务用例图</vt:lpstr>
      <vt:lpstr>管理员业务用例图</vt:lpstr>
      <vt:lpstr>网上报名系统 —— 省队用户业务用例图</vt:lpstr>
      <vt:lpstr>网上报名系统 —— 省队用户系统用例</vt:lpstr>
      <vt:lpstr>网上报名系统 —— 省队用户系统用例</vt:lpstr>
      <vt:lpstr>PowerPoint 演示文稿</vt:lpstr>
      <vt:lpstr>管理员业务用例图</vt:lpstr>
      <vt:lpstr>网上报名系统——管理员系统用例</vt:lpstr>
      <vt:lpstr>管理员省队用户管理用例图</vt:lpstr>
      <vt:lpstr>网上报名系统——管理员系统用例</vt:lpstr>
      <vt:lpstr>PowerPoint 演示文稿</vt:lpstr>
      <vt:lpstr>新增系统用例——“登录”和“注销”</vt:lpstr>
      <vt:lpstr>省队用户系统用例图</vt:lpstr>
      <vt:lpstr>PowerPoint 演示文稿</vt:lpstr>
      <vt:lpstr>PowerPoint 演示文稿</vt:lpstr>
      <vt:lpstr>本课小结</vt:lpstr>
      <vt:lpstr>课后作业</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试播内容</dc:title>
  <dc:creator>HUAWEI</dc:creator>
  <cp:lastModifiedBy>yx</cp:lastModifiedBy>
  <cp:revision>862</cp:revision>
  <dcterms:created xsi:type="dcterms:W3CDTF">2020-02-07T06:58:59Z</dcterms:created>
  <dcterms:modified xsi:type="dcterms:W3CDTF">2022-03-30T16:23:59Z</dcterms:modified>
</cp:coreProperties>
</file>